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A9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88" autoAdjust="0"/>
  </p:normalViewPr>
  <p:slideViewPr>
    <p:cSldViewPr snapToGrid="0">
      <p:cViewPr>
        <p:scale>
          <a:sx n="33" d="100"/>
          <a:sy n="33" d="100"/>
        </p:scale>
        <p:origin x="1666" y="-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8752-2826-4446-954B-9200F57F5C3A}" type="datetimeFigureOut">
              <a:rPr lang="sk-SK" smtClean="0"/>
              <a:t>15. 4. 2025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BD85-E511-4859-B685-1598FDB4E4F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40620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8752-2826-4446-954B-9200F57F5C3A}" type="datetimeFigureOut">
              <a:rPr lang="sk-SK" smtClean="0"/>
              <a:t>15. 4. 2025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BD85-E511-4859-B685-1598FDB4E4F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76564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8752-2826-4446-954B-9200F57F5C3A}" type="datetimeFigureOut">
              <a:rPr lang="sk-SK" smtClean="0"/>
              <a:t>15. 4. 2025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BD85-E511-4859-B685-1598FDB4E4F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18938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8752-2826-4446-954B-9200F57F5C3A}" type="datetimeFigureOut">
              <a:rPr lang="sk-SK" smtClean="0"/>
              <a:t>15. 4. 2025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BD85-E511-4859-B685-1598FDB4E4F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66840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>
                    <a:tint val="82000"/>
                  </a:schemeClr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82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82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8752-2826-4446-954B-9200F57F5C3A}" type="datetimeFigureOut">
              <a:rPr lang="sk-SK" smtClean="0"/>
              <a:t>15. 4. 2025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BD85-E511-4859-B685-1598FDB4E4F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97848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8752-2826-4446-954B-9200F57F5C3A}" type="datetimeFigureOut">
              <a:rPr lang="sk-SK" smtClean="0"/>
              <a:t>15. 4. 2025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BD85-E511-4859-B685-1598FDB4E4F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8204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8752-2826-4446-954B-9200F57F5C3A}" type="datetimeFigureOut">
              <a:rPr lang="sk-SK" smtClean="0"/>
              <a:t>15. 4. 2025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BD85-E511-4859-B685-1598FDB4E4F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96248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8752-2826-4446-954B-9200F57F5C3A}" type="datetimeFigureOut">
              <a:rPr lang="sk-SK" smtClean="0"/>
              <a:t>15. 4. 2025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BD85-E511-4859-B685-1598FDB4E4F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592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8752-2826-4446-954B-9200F57F5C3A}" type="datetimeFigureOut">
              <a:rPr lang="sk-SK" smtClean="0"/>
              <a:t>15. 4. 2025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BD85-E511-4859-B685-1598FDB4E4F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84312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8752-2826-4446-954B-9200F57F5C3A}" type="datetimeFigureOut">
              <a:rPr lang="sk-SK" smtClean="0"/>
              <a:t>15. 4. 2025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BD85-E511-4859-B685-1598FDB4E4F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65570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8752-2826-4446-954B-9200F57F5C3A}" type="datetimeFigureOut">
              <a:rPr lang="sk-SK" smtClean="0"/>
              <a:t>15. 4. 2025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2BD85-E511-4859-B685-1598FDB4E4F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7539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3B8752-2826-4446-954B-9200F57F5C3A}" type="datetimeFigureOut">
              <a:rPr lang="sk-SK" smtClean="0"/>
              <a:t>15. 4. 2025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F2BD85-E511-4859-B685-1598FDB4E4F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61630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2"/>
          <p:cNvSpPr/>
          <p:nvPr/>
        </p:nvSpPr>
        <p:spPr>
          <a:xfrm>
            <a:off x="1250433" y="7796599"/>
            <a:ext cx="6395429" cy="21746364"/>
          </a:xfrm>
          <a:prstGeom prst="rect">
            <a:avLst/>
          </a:prstGeom>
          <a:solidFill>
            <a:srgbClr val="DEECF9"/>
          </a:solidFill>
          <a:ln w="38100" cap="sq">
            <a:solidFill>
              <a:srgbClr val="525CBF"/>
            </a:solidFill>
            <a:prstDash val="solid"/>
            <a:miter/>
          </a:ln>
        </p:spPr>
        <p:txBody>
          <a:bodyPr/>
          <a:lstStyle/>
          <a:p>
            <a:endParaRPr lang="sk-SK"/>
          </a:p>
        </p:txBody>
      </p:sp>
      <p:sp>
        <p:nvSpPr>
          <p:cNvPr id="16" name="AutoShape 3"/>
          <p:cNvSpPr/>
          <p:nvPr/>
        </p:nvSpPr>
        <p:spPr>
          <a:xfrm>
            <a:off x="1059684" y="7258226"/>
            <a:ext cx="6395429" cy="22126974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525CBF"/>
            </a:solidFill>
            <a:prstDash val="solid"/>
            <a:miter/>
          </a:ln>
        </p:spPr>
        <p:txBody>
          <a:bodyPr/>
          <a:lstStyle/>
          <a:p>
            <a:endParaRPr lang="sk-SK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01E7A003-96B7-DBAD-073E-772EC5F3B5B0}"/>
              </a:ext>
            </a:extLst>
          </p:cNvPr>
          <p:cNvSpPr txBox="1"/>
          <p:nvPr/>
        </p:nvSpPr>
        <p:spPr>
          <a:xfrm>
            <a:off x="991902" y="2452605"/>
            <a:ext cx="19399816" cy="2308324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sk-SK" sz="7200" b="1" dirty="0" err="1">
                <a:ln/>
                <a:solidFill>
                  <a:srgbClr val="0CA9E0"/>
                </a:solidFill>
                <a:latin typeface="Arial Black" panose="020B0A04020102020204" pitchFamily="34" charset="0"/>
              </a:rPr>
              <a:t>Does</a:t>
            </a:r>
            <a:r>
              <a:rPr lang="sk-SK" sz="7200" b="1" dirty="0">
                <a:ln/>
                <a:solidFill>
                  <a:srgbClr val="0CA9E0"/>
                </a:solidFill>
                <a:latin typeface="Arial Black" panose="020B0A04020102020204" pitchFamily="34" charset="0"/>
              </a:rPr>
              <a:t> </a:t>
            </a:r>
            <a:r>
              <a:rPr lang="sk-SK" sz="7200" b="1" dirty="0" err="1">
                <a:ln/>
                <a:solidFill>
                  <a:srgbClr val="0CA9E0"/>
                </a:solidFill>
                <a:latin typeface="Arial Black" panose="020B0A04020102020204" pitchFamily="34" charset="0"/>
              </a:rPr>
              <a:t>your</a:t>
            </a:r>
            <a:r>
              <a:rPr lang="sk-SK" sz="7200" b="1" dirty="0">
                <a:ln/>
                <a:solidFill>
                  <a:srgbClr val="0CA9E0"/>
                </a:solidFill>
                <a:latin typeface="Arial Black" panose="020B0A04020102020204" pitchFamily="34" charset="0"/>
              </a:rPr>
              <a:t> </a:t>
            </a:r>
            <a:r>
              <a:rPr lang="sk-SK" sz="7200" b="1" dirty="0" err="1">
                <a:ln/>
                <a:solidFill>
                  <a:srgbClr val="0CA9E0"/>
                </a:solidFill>
                <a:latin typeface="Arial Black" panose="020B0A04020102020204" pitchFamily="34" charset="0"/>
              </a:rPr>
              <a:t>Large</a:t>
            </a:r>
            <a:r>
              <a:rPr lang="sk-SK" sz="7200" b="1" dirty="0">
                <a:ln/>
                <a:solidFill>
                  <a:srgbClr val="0CA9E0"/>
                </a:solidFill>
                <a:latin typeface="Arial Black" panose="020B0A04020102020204" pitchFamily="34" charset="0"/>
              </a:rPr>
              <a:t> </a:t>
            </a:r>
            <a:r>
              <a:rPr lang="sk-SK" sz="7200" b="1" dirty="0" err="1">
                <a:ln/>
                <a:solidFill>
                  <a:srgbClr val="0CA9E0"/>
                </a:solidFill>
                <a:latin typeface="Arial Black" panose="020B0A04020102020204" pitchFamily="34" charset="0"/>
              </a:rPr>
              <a:t>Language</a:t>
            </a:r>
            <a:r>
              <a:rPr lang="sk-SK" sz="7200" b="1" dirty="0">
                <a:ln/>
                <a:solidFill>
                  <a:srgbClr val="0CA9E0"/>
                </a:solidFill>
                <a:latin typeface="Arial Black" panose="020B0A04020102020204" pitchFamily="34" charset="0"/>
              </a:rPr>
              <a:t> Model </a:t>
            </a:r>
            <a:r>
              <a:rPr lang="sk-SK" sz="7200" b="1" dirty="0" err="1">
                <a:ln/>
                <a:solidFill>
                  <a:srgbClr val="0CA9E0"/>
                </a:solidFill>
                <a:latin typeface="Arial Black" panose="020B0A04020102020204" pitchFamily="34" charset="0"/>
              </a:rPr>
              <a:t>need</a:t>
            </a:r>
            <a:r>
              <a:rPr lang="sk-SK" sz="7200" b="1" dirty="0">
                <a:ln/>
                <a:solidFill>
                  <a:srgbClr val="0CA9E0"/>
                </a:solidFill>
                <a:latin typeface="Arial Black" panose="020B0A04020102020204" pitchFamily="34" charset="0"/>
              </a:rPr>
              <a:t> a </a:t>
            </a:r>
            <a:r>
              <a:rPr lang="sk-SK" sz="7200" b="1" dirty="0" err="1">
                <a:ln/>
                <a:solidFill>
                  <a:srgbClr val="0CA9E0"/>
                </a:solidFill>
                <a:latin typeface="Arial Black" panose="020B0A04020102020204" pitchFamily="34" charset="0"/>
              </a:rPr>
              <a:t>Semantic</a:t>
            </a:r>
            <a:r>
              <a:rPr lang="sk-SK" sz="7200" b="1" dirty="0">
                <a:ln/>
                <a:solidFill>
                  <a:srgbClr val="0CA9E0"/>
                </a:solidFill>
                <a:latin typeface="Arial Black" panose="020B0A04020102020204" pitchFamily="34" charset="0"/>
              </a:rPr>
              <a:t> Router?</a:t>
            </a: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55BCCC04-0BBF-7483-48D0-C548B3A39834}"/>
              </a:ext>
            </a:extLst>
          </p:cNvPr>
          <p:cNvSpPr txBox="1"/>
          <p:nvPr/>
        </p:nvSpPr>
        <p:spPr>
          <a:xfrm>
            <a:off x="1531416" y="7415989"/>
            <a:ext cx="548509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sk-SK" sz="3200" dirty="0" err="1">
                <a:latin typeface="Arial Black" panose="020B0A04020102020204" pitchFamily="34" charset="0"/>
              </a:rPr>
              <a:t>Introduction</a:t>
            </a:r>
            <a:endParaRPr lang="sk-SK" sz="3200" dirty="0">
              <a:latin typeface="Rockwell" panose="02060603020205020403" pitchFamily="18" charset="0"/>
            </a:endParaRPr>
          </a:p>
          <a:p>
            <a:pPr algn="just"/>
            <a:r>
              <a:rPr lang="sk-SK" sz="2200" dirty="0" err="1">
                <a:latin typeface="Rockwell" panose="02060603020205020403" pitchFamily="18" charset="0"/>
              </a:rPr>
              <a:t>Large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Language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Models</a:t>
            </a:r>
            <a:r>
              <a:rPr lang="sk-SK" sz="2200" dirty="0">
                <a:latin typeface="Rockwell" panose="02060603020205020403" pitchFamily="18" charset="0"/>
              </a:rPr>
              <a:t> (</a:t>
            </a:r>
            <a:r>
              <a:rPr lang="sk-SK" sz="2200" dirty="0" err="1">
                <a:latin typeface="Rockwell" panose="02060603020205020403" pitchFamily="18" charset="0"/>
              </a:rPr>
              <a:t>LLMs</a:t>
            </a:r>
            <a:r>
              <a:rPr lang="sk-SK" sz="2200" dirty="0">
                <a:latin typeface="Rockwell" panose="02060603020205020403" pitchFamily="18" charset="0"/>
              </a:rPr>
              <a:t>) </a:t>
            </a:r>
            <a:r>
              <a:rPr lang="sk-SK" sz="2200" dirty="0" err="1">
                <a:latin typeface="Rockwell" panose="02060603020205020403" pitchFamily="18" charset="0"/>
              </a:rPr>
              <a:t>have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become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widely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used</a:t>
            </a:r>
            <a:r>
              <a:rPr lang="sk-SK" sz="2200" dirty="0">
                <a:latin typeface="Rockwell" panose="02060603020205020403" pitchFamily="18" charset="0"/>
              </a:rPr>
              <a:t> in </a:t>
            </a:r>
            <a:r>
              <a:rPr lang="sk-SK" sz="2200" dirty="0" err="1">
                <a:latin typeface="Rockwell" panose="02060603020205020403" pitchFamily="18" charset="0"/>
              </a:rPr>
              <a:t>query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routing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applications</a:t>
            </a:r>
            <a:r>
              <a:rPr lang="sk-SK" sz="2200" dirty="0">
                <a:latin typeface="Rockwell" panose="02060603020205020403" pitchFamily="18" charset="0"/>
              </a:rPr>
              <a:t>, </a:t>
            </a:r>
            <a:r>
              <a:rPr lang="sk-SK" sz="2200" dirty="0" err="1">
                <a:latin typeface="Rockwell" panose="02060603020205020403" pitchFamily="18" charset="0"/>
              </a:rPr>
              <a:t>but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they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pose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significant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challenges</a:t>
            </a:r>
            <a:r>
              <a:rPr lang="sk-SK" sz="2200" dirty="0">
                <a:latin typeface="Rockwell" panose="02060603020205020403" pitchFamily="18" charset="0"/>
              </a:rPr>
              <a:t> in </a:t>
            </a:r>
            <a:r>
              <a:rPr lang="sk-SK" sz="2200" dirty="0" err="1">
                <a:latin typeface="Rockwell" panose="02060603020205020403" pitchFamily="18" charset="0"/>
              </a:rPr>
              <a:t>terms</a:t>
            </a:r>
            <a:r>
              <a:rPr lang="sk-SK" sz="2200" dirty="0">
                <a:latin typeface="Rockwell" panose="02060603020205020403" pitchFamily="18" charset="0"/>
              </a:rPr>
              <a:t> of </a:t>
            </a:r>
            <a:r>
              <a:rPr lang="sk-SK" sz="2200" dirty="0" err="1">
                <a:latin typeface="Rockwell" panose="02060603020205020403" pitchFamily="18" charset="0"/>
              </a:rPr>
              <a:t>latency</a:t>
            </a:r>
            <a:r>
              <a:rPr lang="sk-SK" sz="2200" dirty="0">
                <a:latin typeface="Rockwell" panose="02060603020205020403" pitchFamily="18" charset="0"/>
              </a:rPr>
              <a:t>, </a:t>
            </a:r>
            <a:r>
              <a:rPr lang="sk-SK" sz="2200" dirty="0" err="1">
                <a:latin typeface="Rockwell" panose="02060603020205020403" pitchFamily="18" charset="0"/>
              </a:rPr>
              <a:t>computational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cost</a:t>
            </a:r>
            <a:r>
              <a:rPr lang="sk-SK" sz="2200" dirty="0">
                <a:latin typeface="Rockwell" panose="02060603020205020403" pitchFamily="18" charset="0"/>
              </a:rPr>
              <a:t>, and </a:t>
            </a:r>
            <a:r>
              <a:rPr lang="sk-SK" sz="2200" dirty="0" err="1">
                <a:latin typeface="Rockwell" panose="02060603020205020403" pitchFamily="18" charset="0"/>
              </a:rPr>
              <a:t>interpretability</a:t>
            </a:r>
            <a:r>
              <a:rPr lang="sk-SK" sz="2200" dirty="0">
                <a:latin typeface="Rockwell" panose="02060603020205020403" pitchFamily="18" charset="0"/>
              </a:rPr>
              <a:t>. </a:t>
            </a:r>
          </a:p>
          <a:p>
            <a:pPr algn="just"/>
            <a:endParaRPr lang="sk-SK" sz="2400" dirty="0">
              <a:latin typeface="Rockwell" panose="02060603020205020403" pitchFamily="18" charset="0"/>
            </a:endParaRPr>
          </a:p>
          <a:p>
            <a:pPr algn="just"/>
            <a:r>
              <a:rPr lang="sk-SK" sz="2200" dirty="0" err="1">
                <a:latin typeface="Rockwell" panose="02060603020205020403" pitchFamily="18" charset="0"/>
              </a:rPr>
              <a:t>This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paper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investigates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whether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domain-specific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classifiers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can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provide</a:t>
            </a:r>
            <a:r>
              <a:rPr lang="sk-SK" sz="2200" dirty="0">
                <a:latin typeface="Rockwell" panose="02060603020205020403" pitchFamily="18" charset="0"/>
              </a:rPr>
              <a:t> more </a:t>
            </a:r>
            <a:r>
              <a:rPr lang="sk-SK" sz="2200" b="1" dirty="0" err="1">
                <a:latin typeface="Rockwell" panose="02060603020205020403" pitchFamily="18" charset="0"/>
              </a:rPr>
              <a:t>efficient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b="1" dirty="0" err="1">
                <a:latin typeface="Rockwell" panose="02060603020205020403" pitchFamily="18" charset="0"/>
              </a:rPr>
              <a:t>semantic</a:t>
            </a:r>
            <a:r>
              <a:rPr lang="sk-SK" sz="2200" b="1" dirty="0">
                <a:latin typeface="Rockwell" panose="02060603020205020403" pitchFamily="18" charset="0"/>
              </a:rPr>
              <a:t> </a:t>
            </a:r>
            <a:r>
              <a:rPr lang="sk-SK" sz="2200" b="1" dirty="0" err="1">
                <a:latin typeface="Rockwell" panose="02060603020205020403" pitchFamily="18" charset="0"/>
              </a:rPr>
              <a:t>routing</a:t>
            </a:r>
            <a:r>
              <a:rPr lang="sk-SK" sz="2200" b="1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without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sacrificing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performance</a:t>
            </a:r>
            <a:r>
              <a:rPr lang="sk-SK" sz="2200" dirty="0">
                <a:latin typeface="Rockwell" panose="02060603020205020403" pitchFamily="18" charset="0"/>
              </a:rPr>
              <a:t>. </a:t>
            </a:r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09C0771A-6340-F40D-7BF0-A98C4BFAA50F}"/>
              </a:ext>
            </a:extLst>
          </p:cNvPr>
          <p:cNvSpPr txBox="1"/>
          <p:nvPr/>
        </p:nvSpPr>
        <p:spPr>
          <a:xfrm>
            <a:off x="1459861" y="17996611"/>
            <a:ext cx="5485098" cy="11018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sk-SK" sz="3200" dirty="0" err="1">
                <a:latin typeface="Arial Black" panose="020B0A04020102020204" pitchFamily="34" charset="0"/>
              </a:rPr>
              <a:t>Results</a:t>
            </a:r>
            <a:endParaRPr lang="sk-SK" sz="3200" dirty="0">
              <a:latin typeface="Rockwell" panose="02060603020205020403" pitchFamily="18" charset="0"/>
            </a:endParaRPr>
          </a:p>
          <a:p>
            <a:pPr algn="just"/>
            <a:r>
              <a:rPr lang="sk-SK" sz="2200" dirty="0" err="1">
                <a:latin typeface="Rockwell" panose="02060603020205020403" pitchFamily="18" charset="0"/>
              </a:rPr>
              <a:t>XGBoost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consistently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achieved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the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highest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accuracy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across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all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domains</a:t>
            </a:r>
            <a:r>
              <a:rPr lang="sk-SK" sz="2200" dirty="0">
                <a:latin typeface="Rockwell" panose="02060603020205020403" pitchFamily="18" charset="0"/>
              </a:rPr>
              <a:t> (</a:t>
            </a:r>
            <a:r>
              <a:rPr lang="sk-SK" sz="2200" b="1" dirty="0">
                <a:latin typeface="Rockwell" panose="02060603020205020403" pitchFamily="18" charset="0"/>
              </a:rPr>
              <a:t>98.91%</a:t>
            </a:r>
            <a:r>
              <a:rPr lang="sk-SK" sz="2200" dirty="0">
                <a:latin typeface="Rockwell" panose="02060603020205020403" pitchFamily="18" charset="0"/>
              </a:rPr>
              <a:t> in </a:t>
            </a:r>
            <a:r>
              <a:rPr lang="sk-SK" sz="2200" dirty="0" err="1">
                <a:latin typeface="Rockwell" panose="02060603020205020403" pitchFamily="18" charset="0"/>
              </a:rPr>
              <a:t>finance</a:t>
            </a:r>
            <a:r>
              <a:rPr lang="sk-SK" sz="2200" dirty="0">
                <a:latin typeface="Rockwell" panose="02060603020205020403" pitchFamily="18" charset="0"/>
              </a:rPr>
              <a:t>, </a:t>
            </a:r>
            <a:r>
              <a:rPr lang="sk-SK" sz="2200" b="1" dirty="0">
                <a:latin typeface="Rockwell" panose="02060603020205020403" pitchFamily="18" charset="0"/>
              </a:rPr>
              <a:t>99.7%</a:t>
            </a:r>
            <a:r>
              <a:rPr lang="sk-SK" sz="2200" dirty="0">
                <a:latin typeface="Rockwell" panose="02060603020205020403" pitchFamily="18" charset="0"/>
              </a:rPr>
              <a:t> in </a:t>
            </a:r>
            <a:r>
              <a:rPr lang="sk-SK" sz="2200" dirty="0" err="1">
                <a:latin typeface="Rockwell" panose="02060603020205020403" pitchFamily="18" charset="0"/>
              </a:rPr>
              <a:t>healthcare</a:t>
            </a:r>
            <a:r>
              <a:rPr lang="sk-SK" sz="2200" dirty="0">
                <a:latin typeface="Rockwell" panose="02060603020205020403" pitchFamily="18" charset="0"/>
              </a:rPr>
              <a:t>, and </a:t>
            </a:r>
            <a:r>
              <a:rPr lang="sk-SK" sz="2200" b="1" dirty="0">
                <a:latin typeface="Rockwell" panose="02060603020205020403" pitchFamily="18" charset="0"/>
              </a:rPr>
              <a:t>99.75%</a:t>
            </a:r>
            <a:r>
              <a:rPr lang="sk-SK" sz="2200" dirty="0">
                <a:latin typeface="Rockwell" panose="02060603020205020403" pitchFamily="18" charset="0"/>
              </a:rPr>
              <a:t> in </a:t>
            </a:r>
            <a:r>
              <a:rPr lang="sk-SK" sz="2200" dirty="0" err="1">
                <a:latin typeface="Rockwell" panose="02060603020205020403" pitchFamily="18" charset="0"/>
              </a:rPr>
              <a:t>law</a:t>
            </a:r>
            <a:r>
              <a:rPr lang="sk-SK" sz="2200" dirty="0">
                <a:latin typeface="Rockwell" panose="02060603020205020403" pitchFamily="18" charset="0"/>
              </a:rPr>
              <a:t>), </a:t>
            </a:r>
            <a:r>
              <a:rPr lang="sk-SK" sz="2200" dirty="0" err="1">
                <a:latin typeface="Rockwell" panose="02060603020205020403" pitchFamily="18" charset="0"/>
              </a:rPr>
              <a:t>while</a:t>
            </a:r>
            <a:r>
              <a:rPr lang="sk-SK" sz="2200" dirty="0">
                <a:latin typeface="Rockwell" panose="02060603020205020403" pitchFamily="18" charset="0"/>
              </a:rPr>
              <a:t> SVM </a:t>
            </a:r>
            <a:r>
              <a:rPr lang="sk-SK" sz="2200" dirty="0" err="1">
                <a:latin typeface="Rockwell" panose="02060603020205020403" pitchFamily="18" charset="0"/>
              </a:rPr>
              <a:t>delivered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similarly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impressive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results</a:t>
            </a:r>
            <a:r>
              <a:rPr lang="sk-SK" sz="2200" dirty="0">
                <a:latin typeface="Rockwell" panose="02060603020205020403" pitchFamily="18" charset="0"/>
              </a:rPr>
              <a:t> (</a:t>
            </a:r>
            <a:r>
              <a:rPr lang="sk-SK" sz="2200" b="1" dirty="0">
                <a:latin typeface="Rockwell" panose="02060603020205020403" pitchFamily="18" charset="0"/>
              </a:rPr>
              <a:t>97.59%</a:t>
            </a:r>
            <a:r>
              <a:rPr lang="sk-SK" sz="2200" dirty="0">
                <a:latin typeface="Rockwell" panose="02060603020205020403" pitchFamily="18" charset="0"/>
              </a:rPr>
              <a:t>, </a:t>
            </a:r>
            <a:r>
              <a:rPr lang="sk-SK" sz="2200" b="1" dirty="0">
                <a:latin typeface="Rockwell" panose="02060603020205020403" pitchFamily="18" charset="0"/>
              </a:rPr>
              <a:t>99.63%</a:t>
            </a:r>
            <a:r>
              <a:rPr lang="sk-SK" sz="2200" dirty="0">
                <a:latin typeface="Rockwell" panose="02060603020205020403" pitchFamily="18" charset="0"/>
              </a:rPr>
              <a:t>, and </a:t>
            </a:r>
            <a:r>
              <a:rPr lang="sk-SK" sz="2200" b="1" dirty="0">
                <a:latin typeface="Rockwell" panose="02060603020205020403" pitchFamily="18" charset="0"/>
              </a:rPr>
              <a:t>99.81%</a:t>
            </a:r>
            <a:r>
              <a:rPr lang="sk-SK" sz="2200" dirty="0">
                <a:latin typeface="Rockwell" panose="02060603020205020403" pitchFamily="18" charset="0"/>
              </a:rPr>
              <a:t>, </a:t>
            </a:r>
            <a:r>
              <a:rPr lang="sk-SK" sz="2200" dirty="0" err="1">
                <a:latin typeface="Rockwell" panose="02060603020205020403" pitchFamily="18" charset="0"/>
              </a:rPr>
              <a:t>respectively</a:t>
            </a:r>
            <a:r>
              <a:rPr lang="sk-SK" sz="2200" dirty="0">
                <a:latin typeface="Rockwell" panose="02060603020205020403" pitchFamily="18" charset="0"/>
              </a:rPr>
              <a:t>). </a:t>
            </a:r>
          </a:p>
          <a:p>
            <a:pPr algn="just"/>
            <a:endParaRPr lang="sk-SK" sz="2200" dirty="0">
              <a:latin typeface="Rockwell" panose="02060603020205020403" pitchFamily="18" charset="0"/>
            </a:endParaRPr>
          </a:p>
          <a:p>
            <a:pPr algn="just"/>
            <a:r>
              <a:rPr lang="sk-SK" sz="2200" dirty="0">
                <a:latin typeface="Rockwell" panose="02060603020205020403" pitchFamily="18" charset="0"/>
              </a:rPr>
              <a:t>In </a:t>
            </a:r>
            <a:r>
              <a:rPr lang="sk-SK" sz="2200" dirty="0" err="1">
                <a:latin typeface="Rockwell" panose="02060603020205020403" pitchFamily="18" charset="0"/>
              </a:rPr>
              <a:t>terms</a:t>
            </a:r>
            <a:r>
              <a:rPr lang="sk-SK" sz="2200" dirty="0">
                <a:latin typeface="Rockwell" panose="02060603020205020403" pitchFamily="18" charset="0"/>
              </a:rPr>
              <a:t> of </a:t>
            </a:r>
            <a:r>
              <a:rPr lang="sk-SK" sz="2200" dirty="0" err="1">
                <a:latin typeface="Rockwell" panose="02060603020205020403" pitchFamily="18" charset="0"/>
              </a:rPr>
              <a:t>latency</a:t>
            </a:r>
            <a:r>
              <a:rPr lang="sk-SK" sz="2200" dirty="0">
                <a:latin typeface="Rockwell" panose="02060603020205020403" pitchFamily="18" charset="0"/>
              </a:rPr>
              <a:t>, </a:t>
            </a:r>
            <a:r>
              <a:rPr lang="sk-SK" sz="2200" dirty="0" err="1">
                <a:latin typeface="Rockwell" panose="02060603020205020403" pitchFamily="18" charset="0"/>
              </a:rPr>
              <a:t>traditional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models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significantly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outperformed</a:t>
            </a:r>
            <a:r>
              <a:rPr lang="sk-SK" sz="2200" dirty="0">
                <a:latin typeface="Rockwell" panose="02060603020205020403" pitchFamily="18" charset="0"/>
              </a:rPr>
              <a:t> LLM-</a:t>
            </a:r>
            <a:r>
              <a:rPr lang="sk-SK" sz="2200" dirty="0" err="1">
                <a:latin typeface="Rockwell" panose="02060603020205020403" pitchFamily="18" charset="0"/>
              </a:rPr>
              <a:t>based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approaches</a:t>
            </a:r>
            <a:r>
              <a:rPr lang="sk-SK" sz="2200" dirty="0">
                <a:latin typeface="Rockwell" panose="02060603020205020403" pitchFamily="18" charset="0"/>
              </a:rPr>
              <a:t>, </a:t>
            </a:r>
            <a:r>
              <a:rPr lang="sk-SK" sz="2200" dirty="0" err="1">
                <a:latin typeface="Rockwell" panose="02060603020205020403" pitchFamily="18" charset="0"/>
              </a:rPr>
              <a:t>with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processing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times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ranging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from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sub-milliseconds</a:t>
            </a:r>
            <a:r>
              <a:rPr lang="sk-SK" sz="2200" dirty="0">
                <a:latin typeface="Rockwell" panose="02060603020205020403" pitchFamily="18" charset="0"/>
              </a:rPr>
              <a:t> (</a:t>
            </a:r>
            <a:r>
              <a:rPr lang="sk-SK" sz="2200" dirty="0" err="1">
                <a:latin typeface="Rockwell" panose="02060603020205020403" pitchFamily="18" charset="0"/>
              </a:rPr>
              <a:t>fastText</a:t>
            </a:r>
            <a:r>
              <a:rPr lang="sk-SK" sz="2200" dirty="0">
                <a:latin typeface="Rockwell" panose="02060603020205020403" pitchFamily="18" charset="0"/>
              </a:rPr>
              <a:t>) to </a:t>
            </a:r>
            <a:r>
              <a:rPr lang="sk-SK" sz="2200" dirty="0" err="1">
                <a:latin typeface="Rockwell" panose="02060603020205020403" pitchFamily="18" charset="0"/>
              </a:rPr>
              <a:t>less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than</a:t>
            </a:r>
            <a:r>
              <a:rPr lang="sk-SK" sz="2200" dirty="0">
                <a:latin typeface="Rockwell" panose="02060603020205020403" pitchFamily="18" charset="0"/>
              </a:rPr>
              <a:t> 1ms (SVM, </a:t>
            </a:r>
            <a:r>
              <a:rPr lang="sk-SK" sz="2200" dirty="0" err="1">
                <a:latin typeface="Rockwell" panose="02060603020205020403" pitchFamily="18" charset="0"/>
              </a:rPr>
              <a:t>XGBoost</a:t>
            </a:r>
            <a:r>
              <a:rPr lang="sk-SK" sz="2200" dirty="0">
                <a:latin typeface="Rockwell" panose="02060603020205020403" pitchFamily="18" charset="0"/>
              </a:rPr>
              <a:t>), </a:t>
            </a:r>
            <a:r>
              <a:rPr lang="sk-SK" sz="2200" dirty="0" err="1">
                <a:latin typeface="Rockwell" panose="02060603020205020403" pitchFamily="18" charset="0"/>
              </a:rPr>
              <a:t>compared</a:t>
            </a:r>
            <a:r>
              <a:rPr lang="sk-SK" sz="2200" dirty="0">
                <a:latin typeface="Rockwell" panose="02060603020205020403" pitchFamily="18" charset="0"/>
              </a:rPr>
              <a:t> to </a:t>
            </a:r>
            <a:r>
              <a:rPr lang="sk-SK" sz="2200" dirty="0" err="1">
                <a:latin typeface="Rockwell" panose="02060603020205020403" pitchFamily="18" charset="0"/>
              </a:rPr>
              <a:t>the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much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higher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latencies</a:t>
            </a:r>
            <a:r>
              <a:rPr lang="sk-SK" sz="2200" dirty="0">
                <a:latin typeface="Rockwell" panose="02060603020205020403" pitchFamily="18" charset="0"/>
              </a:rPr>
              <a:t> of GPT-4o-mini (</a:t>
            </a:r>
            <a:r>
              <a:rPr lang="sk-SK" sz="2200" b="1" dirty="0">
                <a:latin typeface="Rockwell" panose="02060603020205020403" pitchFamily="18" charset="0"/>
              </a:rPr>
              <a:t>734.995ms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for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Finance</a:t>
            </a:r>
            <a:r>
              <a:rPr lang="sk-SK" sz="2200" dirty="0">
                <a:latin typeface="Rockwell" panose="02060603020205020403" pitchFamily="18" charset="0"/>
              </a:rPr>
              <a:t>, </a:t>
            </a:r>
            <a:r>
              <a:rPr lang="sk-SK" sz="2200" b="1" dirty="0">
                <a:latin typeface="Rockwell" panose="02060603020205020403" pitchFamily="18" charset="0"/>
              </a:rPr>
              <a:t>563.437ms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for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Healthcare</a:t>
            </a:r>
            <a:r>
              <a:rPr lang="sk-SK" sz="2200" dirty="0">
                <a:latin typeface="Rockwell" panose="02060603020205020403" pitchFamily="18" charset="0"/>
              </a:rPr>
              <a:t>, and </a:t>
            </a:r>
            <a:r>
              <a:rPr lang="sk-SK" sz="2200" b="1" dirty="0">
                <a:latin typeface="Rockwell" panose="02060603020205020403" pitchFamily="18" charset="0"/>
              </a:rPr>
              <a:t>752.843ms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for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Law</a:t>
            </a:r>
            <a:r>
              <a:rPr lang="sk-SK" sz="2200" dirty="0">
                <a:latin typeface="Rockwell" panose="02060603020205020403" pitchFamily="18" charset="0"/>
              </a:rPr>
              <a:t>). </a:t>
            </a:r>
          </a:p>
          <a:p>
            <a:pPr algn="just"/>
            <a:endParaRPr lang="sk-SK" sz="2200" dirty="0">
              <a:latin typeface="Rockwell" panose="02060603020205020403" pitchFamily="18" charset="0"/>
            </a:endParaRPr>
          </a:p>
          <a:p>
            <a:pPr algn="just"/>
            <a:r>
              <a:rPr lang="sk-SK" sz="2200" dirty="0">
                <a:latin typeface="Rockwell" panose="02060603020205020403" pitchFamily="18" charset="0"/>
              </a:rPr>
              <a:t>Most </a:t>
            </a:r>
            <a:r>
              <a:rPr lang="sk-SK" sz="2200" dirty="0" err="1">
                <a:latin typeface="Rockwell" panose="02060603020205020403" pitchFamily="18" charset="0"/>
              </a:rPr>
              <a:t>importantly</a:t>
            </a:r>
            <a:r>
              <a:rPr lang="sk-SK" sz="2200" dirty="0">
                <a:latin typeface="Rockwell" panose="02060603020205020403" pitchFamily="18" charset="0"/>
              </a:rPr>
              <a:t>, </a:t>
            </a:r>
            <a:r>
              <a:rPr lang="sk-SK" sz="2200" dirty="0" err="1">
                <a:latin typeface="Rockwell" panose="02060603020205020403" pitchFamily="18" charset="0"/>
              </a:rPr>
              <a:t>all</a:t>
            </a:r>
            <a:r>
              <a:rPr lang="sk-SK" sz="2200" dirty="0">
                <a:latin typeface="Rockwell" panose="02060603020205020403" pitchFamily="18" charset="0"/>
              </a:rPr>
              <a:t> of </a:t>
            </a:r>
            <a:r>
              <a:rPr lang="sk-SK" sz="2200" dirty="0" err="1">
                <a:latin typeface="Rockwell" panose="02060603020205020403" pitchFamily="18" charset="0"/>
              </a:rPr>
              <a:t>the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traditional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models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operated</a:t>
            </a:r>
            <a:r>
              <a:rPr lang="sk-SK" sz="2200" dirty="0">
                <a:latin typeface="Rockwell" panose="02060603020205020403" pitchFamily="18" charset="0"/>
              </a:rPr>
              <a:t> at </a:t>
            </a:r>
            <a:r>
              <a:rPr lang="sk-SK" sz="2200" dirty="0" err="1">
                <a:latin typeface="Rockwell" panose="02060603020205020403" pitchFamily="18" charset="0"/>
              </a:rPr>
              <a:t>zero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cost</a:t>
            </a:r>
            <a:r>
              <a:rPr lang="sk-SK" sz="2200" dirty="0">
                <a:latin typeface="Rockwell" panose="02060603020205020403" pitchFamily="18" charset="0"/>
              </a:rPr>
              <a:t>, </a:t>
            </a:r>
            <a:r>
              <a:rPr lang="sk-SK" sz="2200" dirty="0" err="1">
                <a:latin typeface="Rockwell" panose="02060603020205020403" pitchFamily="18" charset="0"/>
              </a:rPr>
              <a:t>while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the</a:t>
            </a:r>
            <a:r>
              <a:rPr lang="sk-SK" sz="2200" dirty="0">
                <a:latin typeface="Rockwell" panose="02060603020205020403" pitchFamily="18" charset="0"/>
              </a:rPr>
              <a:t> GPT-4o-mini </a:t>
            </a:r>
            <a:r>
              <a:rPr lang="sk-SK" sz="2200" dirty="0" err="1">
                <a:latin typeface="Rockwell" panose="02060603020205020403" pitchFamily="18" charset="0"/>
              </a:rPr>
              <a:t>incurred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costs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ranging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from</a:t>
            </a:r>
            <a:r>
              <a:rPr lang="sk-SK" sz="2200" dirty="0">
                <a:latin typeface="Rockwell" panose="02060603020205020403" pitchFamily="18" charset="0"/>
              </a:rPr>
              <a:t> €0.011 to €0.041 per </a:t>
            </a:r>
            <a:r>
              <a:rPr lang="sk-SK" sz="2200" dirty="0" err="1">
                <a:latin typeface="Rockwell" panose="02060603020205020403" pitchFamily="18" charset="0"/>
              </a:rPr>
              <a:t>domain</a:t>
            </a:r>
            <a:r>
              <a:rPr lang="sk-SK" sz="2200" dirty="0">
                <a:latin typeface="Rockwell" panose="02060603020205020403" pitchFamily="18" charset="0"/>
              </a:rPr>
              <a:t>. </a:t>
            </a:r>
          </a:p>
          <a:p>
            <a:pPr algn="just"/>
            <a:r>
              <a:rPr lang="sk-SK" sz="2200" dirty="0" err="1">
                <a:latin typeface="Rockwell" panose="02060603020205020403" pitchFamily="18" charset="0"/>
              </a:rPr>
              <a:t>These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results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suggest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that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well-established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b="1" dirty="0" err="1">
                <a:latin typeface="Rockwell" panose="02060603020205020403" pitchFamily="18" charset="0"/>
              </a:rPr>
              <a:t>machine</a:t>
            </a:r>
            <a:r>
              <a:rPr lang="sk-SK" sz="2200" b="1" dirty="0">
                <a:latin typeface="Rockwell" panose="02060603020205020403" pitchFamily="18" charset="0"/>
              </a:rPr>
              <a:t> </a:t>
            </a:r>
            <a:r>
              <a:rPr lang="sk-SK" sz="2200" b="1" dirty="0" err="1">
                <a:latin typeface="Rockwell" panose="02060603020205020403" pitchFamily="18" charset="0"/>
              </a:rPr>
              <a:t>learning</a:t>
            </a:r>
            <a:r>
              <a:rPr lang="sk-SK" sz="2200" b="1" dirty="0">
                <a:latin typeface="Rockwell" panose="02060603020205020403" pitchFamily="18" charset="0"/>
              </a:rPr>
              <a:t> </a:t>
            </a:r>
            <a:r>
              <a:rPr lang="sk-SK" sz="2200" b="1" dirty="0" err="1">
                <a:latin typeface="Rockwell" panose="02060603020205020403" pitchFamily="18" charset="0"/>
              </a:rPr>
              <a:t>models</a:t>
            </a:r>
            <a:r>
              <a:rPr lang="sk-SK" sz="2200" b="1" dirty="0">
                <a:latin typeface="Rockwell" panose="02060603020205020403" pitchFamily="18" charset="0"/>
              </a:rPr>
              <a:t> </a:t>
            </a:r>
            <a:r>
              <a:rPr lang="sk-SK" sz="2200" b="1" dirty="0" err="1">
                <a:latin typeface="Rockwell" panose="02060603020205020403" pitchFamily="18" charset="0"/>
              </a:rPr>
              <a:t>can</a:t>
            </a:r>
            <a:r>
              <a:rPr lang="sk-SK" sz="2200" b="1" dirty="0">
                <a:latin typeface="Rockwell" panose="02060603020205020403" pitchFamily="18" charset="0"/>
              </a:rPr>
              <a:t> </a:t>
            </a:r>
            <a:r>
              <a:rPr lang="sk-SK" sz="2200" b="1" dirty="0" err="1">
                <a:latin typeface="Rockwell" panose="02060603020205020403" pitchFamily="18" charset="0"/>
              </a:rPr>
              <a:t>effectively</a:t>
            </a:r>
            <a:r>
              <a:rPr lang="sk-SK" sz="2200" b="1" dirty="0">
                <a:latin typeface="Rockwell" panose="02060603020205020403" pitchFamily="18" charset="0"/>
              </a:rPr>
              <a:t> </a:t>
            </a:r>
            <a:r>
              <a:rPr lang="sk-SK" sz="2200" b="1" dirty="0" err="1">
                <a:latin typeface="Rockwell" panose="02060603020205020403" pitchFamily="18" charset="0"/>
              </a:rPr>
              <a:t>replace</a:t>
            </a:r>
            <a:r>
              <a:rPr lang="sk-SK" sz="2200" b="1" dirty="0">
                <a:latin typeface="Rockwell" panose="02060603020205020403" pitchFamily="18" charset="0"/>
              </a:rPr>
              <a:t> LLM-</a:t>
            </a:r>
            <a:r>
              <a:rPr lang="sk-SK" sz="2200" b="1" dirty="0" err="1">
                <a:latin typeface="Rockwell" panose="02060603020205020403" pitchFamily="18" charset="0"/>
              </a:rPr>
              <a:t>based</a:t>
            </a:r>
            <a:r>
              <a:rPr lang="sk-SK" sz="2200" b="1" dirty="0">
                <a:latin typeface="Rockwell" panose="02060603020205020403" pitchFamily="18" charset="0"/>
              </a:rPr>
              <a:t> </a:t>
            </a:r>
            <a:r>
              <a:rPr lang="sk-SK" sz="2200" b="1" dirty="0" err="1">
                <a:latin typeface="Rockwell" panose="02060603020205020403" pitchFamily="18" charset="0"/>
              </a:rPr>
              <a:t>semantic</a:t>
            </a:r>
            <a:r>
              <a:rPr lang="sk-SK" sz="2200" b="1" dirty="0">
                <a:latin typeface="Rockwell" panose="02060603020205020403" pitchFamily="18" charset="0"/>
              </a:rPr>
              <a:t> </a:t>
            </a:r>
            <a:r>
              <a:rPr lang="sk-SK" sz="2200" b="1" dirty="0" err="1">
                <a:latin typeface="Rockwell" panose="02060603020205020403" pitchFamily="18" charset="0"/>
              </a:rPr>
              <a:t>routers</a:t>
            </a:r>
            <a:r>
              <a:rPr lang="sk-SK" sz="2200" dirty="0">
                <a:latin typeface="Rockwell" panose="02060603020205020403" pitchFamily="18" charset="0"/>
              </a:rPr>
              <a:t> in </a:t>
            </a:r>
            <a:r>
              <a:rPr lang="sk-SK" sz="2200" dirty="0" err="1">
                <a:latin typeface="Rockwell" panose="02060603020205020403" pitchFamily="18" charset="0"/>
              </a:rPr>
              <a:t>domain-specific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applications</a:t>
            </a:r>
            <a:r>
              <a:rPr lang="sk-SK" sz="2200" dirty="0">
                <a:latin typeface="Rockwell" panose="02060603020205020403" pitchFamily="18" charset="0"/>
              </a:rPr>
              <a:t>, </a:t>
            </a:r>
            <a:r>
              <a:rPr lang="sk-SK" sz="2200" dirty="0" err="1">
                <a:latin typeface="Rockwell" panose="02060603020205020403" pitchFamily="18" charset="0"/>
              </a:rPr>
              <a:t>providing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organizations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with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practical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options</a:t>
            </a:r>
            <a:r>
              <a:rPr lang="sk-SK" sz="2200" dirty="0">
                <a:latin typeface="Rockwell" panose="02060603020205020403" pitchFamily="18" charset="0"/>
              </a:rPr>
              <a:t> to </a:t>
            </a:r>
            <a:r>
              <a:rPr lang="sk-SK" sz="2200" dirty="0" err="1">
                <a:latin typeface="Rockwell" panose="02060603020205020403" pitchFamily="18" charset="0"/>
              </a:rPr>
              <a:t>optimize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the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performance-cost-latency</a:t>
            </a:r>
            <a:r>
              <a:rPr lang="sk-SK" sz="2200" dirty="0">
                <a:latin typeface="Rockwell" panose="02060603020205020403" pitchFamily="18" charset="0"/>
              </a:rPr>
              <a:t> triangle </a:t>
            </a:r>
            <a:r>
              <a:rPr lang="sk-SK" sz="2200" dirty="0" err="1">
                <a:latin typeface="Rockwell" panose="02060603020205020403" pitchFamily="18" charset="0"/>
              </a:rPr>
              <a:t>based</a:t>
            </a:r>
            <a:r>
              <a:rPr lang="sk-SK" sz="2200" dirty="0">
                <a:latin typeface="Rockwell" panose="02060603020205020403" pitchFamily="18" charset="0"/>
              </a:rPr>
              <a:t> on </a:t>
            </a:r>
            <a:r>
              <a:rPr lang="sk-SK" sz="2200" dirty="0" err="1">
                <a:latin typeface="Rockwell" panose="02060603020205020403" pitchFamily="18" charset="0"/>
              </a:rPr>
              <a:t>their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specific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requirements</a:t>
            </a:r>
            <a:r>
              <a:rPr lang="sk-SK" sz="2400" dirty="0">
                <a:latin typeface="Rockwell" panose="02060603020205020403" pitchFamily="18" charset="0"/>
              </a:rPr>
              <a:t>.</a:t>
            </a:r>
          </a:p>
        </p:txBody>
      </p:sp>
      <p:sp>
        <p:nvSpPr>
          <p:cNvPr id="13" name="BlokTextu 12">
            <a:extLst>
              <a:ext uri="{FF2B5EF4-FFF2-40B4-BE49-F238E27FC236}">
                <a16:creationId xmlns:a16="http://schemas.microsoft.com/office/drawing/2014/main" id="{826BC0CB-75FD-3CBC-55A2-B2BCB0261D7E}"/>
              </a:ext>
            </a:extLst>
          </p:cNvPr>
          <p:cNvSpPr txBox="1"/>
          <p:nvPr/>
        </p:nvSpPr>
        <p:spPr>
          <a:xfrm>
            <a:off x="1881398" y="5156769"/>
            <a:ext cx="1760957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k-SK" sz="3200" b="1" dirty="0">
                <a:latin typeface="Rockwell" panose="02060603020205020403" pitchFamily="18" charset="0"/>
              </a:rPr>
              <a:t>Richard Šléher </a:t>
            </a:r>
          </a:p>
          <a:p>
            <a:pPr algn="ctr"/>
            <a:r>
              <a:rPr lang="sk-SK" sz="3200" b="1" dirty="0" err="1">
                <a:latin typeface="Rockwell" panose="02060603020205020403" pitchFamily="18" charset="0"/>
              </a:rPr>
              <a:t>Faculty</a:t>
            </a:r>
            <a:r>
              <a:rPr lang="sk-SK" sz="3200" b="1" dirty="0">
                <a:latin typeface="Rockwell" panose="02060603020205020403" pitchFamily="18" charset="0"/>
              </a:rPr>
              <a:t> of </a:t>
            </a:r>
            <a:r>
              <a:rPr lang="sk-SK" sz="3200" b="1" dirty="0" err="1">
                <a:latin typeface="Rockwell" panose="02060603020205020403" pitchFamily="18" charset="0"/>
              </a:rPr>
              <a:t>Informatics</a:t>
            </a:r>
            <a:r>
              <a:rPr lang="sk-SK" sz="3200" b="1" dirty="0">
                <a:latin typeface="Rockwell" panose="02060603020205020403" pitchFamily="18" charset="0"/>
              </a:rPr>
              <a:t> and </a:t>
            </a:r>
            <a:r>
              <a:rPr lang="sk-SK" sz="3200" b="1" dirty="0" err="1">
                <a:latin typeface="Rockwell" panose="02060603020205020403" pitchFamily="18" charset="0"/>
              </a:rPr>
              <a:t>Information</a:t>
            </a:r>
            <a:r>
              <a:rPr lang="sk-SK" sz="3200" b="1" dirty="0">
                <a:latin typeface="Rockwell" panose="02060603020205020403" pitchFamily="18" charset="0"/>
              </a:rPr>
              <a:t> Technologies STU in Bratislava, Slovakia</a:t>
            </a:r>
          </a:p>
        </p:txBody>
      </p:sp>
      <p:pic>
        <p:nvPicPr>
          <p:cNvPr id="19" name="Obrázok 18" descr="Obrázok, na ktorom je text, diagram, rad, plán&#10;&#10;Obsah vygenerovaný umelou inteligenciou môže byť nesprávny.">
            <a:extLst>
              <a:ext uri="{FF2B5EF4-FFF2-40B4-BE49-F238E27FC236}">
                <a16:creationId xmlns:a16="http://schemas.microsoft.com/office/drawing/2014/main" id="{36C08BB2-33BB-A135-FB36-5F83A5019B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523" y="7258226"/>
            <a:ext cx="12292452" cy="6293917"/>
          </a:xfrm>
          <a:prstGeom prst="rect">
            <a:avLst/>
          </a:prstGeom>
        </p:spPr>
      </p:pic>
      <p:pic>
        <p:nvPicPr>
          <p:cNvPr id="25" name="Obrázok 24" descr="Obrázok, na ktorom je text, snímka obrazovky, písmo, voda&#10;&#10;Obsah vygenerovaný umelou inteligenciou môže byť nesprávny.">
            <a:extLst>
              <a:ext uri="{FF2B5EF4-FFF2-40B4-BE49-F238E27FC236}">
                <a16:creationId xmlns:a16="http://schemas.microsoft.com/office/drawing/2014/main" id="{598FB6FC-1892-CF2C-7601-54E5B92F9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7869063" cy="1733632"/>
          </a:xfrm>
          <a:prstGeom prst="rect">
            <a:avLst/>
          </a:prstGeom>
        </p:spPr>
      </p:pic>
      <p:sp>
        <p:nvSpPr>
          <p:cNvPr id="27" name="BlokTextu 26">
            <a:extLst>
              <a:ext uri="{FF2B5EF4-FFF2-40B4-BE49-F238E27FC236}">
                <a16:creationId xmlns:a16="http://schemas.microsoft.com/office/drawing/2014/main" id="{5A528029-3227-B28E-B2D2-F922D0BEC40B}"/>
              </a:ext>
            </a:extLst>
          </p:cNvPr>
          <p:cNvSpPr txBox="1"/>
          <p:nvPr/>
        </p:nvSpPr>
        <p:spPr>
          <a:xfrm>
            <a:off x="1574766" y="11779905"/>
            <a:ext cx="5485098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sk-SK" sz="3200" dirty="0" err="1">
                <a:latin typeface="Arial Black" panose="020B0A04020102020204" pitchFamily="34" charset="0"/>
              </a:rPr>
              <a:t>Methods</a:t>
            </a:r>
            <a:endParaRPr lang="sk-SK" sz="3200" dirty="0">
              <a:latin typeface="Rockwell" panose="02060603020205020403" pitchFamily="18" charset="0"/>
            </a:endParaRPr>
          </a:p>
          <a:p>
            <a:pPr algn="just"/>
            <a:r>
              <a:rPr lang="sk-SK" sz="2200" dirty="0" err="1">
                <a:latin typeface="Rockwell" panose="02060603020205020403" pitchFamily="18" charset="0"/>
              </a:rPr>
              <a:t>We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conducted</a:t>
            </a:r>
            <a:r>
              <a:rPr lang="sk-SK" sz="2200" dirty="0">
                <a:latin typeface="Rockwell" panose="02060603020205020403" pitchFamily="18" charset="0"/>
              </a:rPr>
              <a:t> a </a:t>
            </a:r>
            <a:r>
              <a:rPr lang="sk-SK" sz="2200" dirty="0" err="1">
                <a:latin typeface="Rockwell" panose="02060603020205020403" pitchFamily="18" charset="0"/>
              </a:rPr>
              <a:t>comprehensive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comparison</a:t>
            </a:r>
            <a:r>
              <a:rPr lang="sk-SK" sz="2200" dirty="0">
                <a:latin typeface="Rockwell" panose="02060603020205020403" pitchFamily="18" charset="0"/>
              </a:rPr>
              <a:t> of </a:t>
            </a:r>
            <a:r>
              <a:rPr lang="sk-SK" sz="2200" b="1" dirty="0">
                <a:latin typeface="Rockwell" panose="02060603020205020403" pitchFamily="18" charset="0"/>
              </a:rPr>
              <a:t>SVM</a:t>
            </a:r>
            <a:r>
              <a:rPr lang="sk-SK" sz="2200" dirty="0">
                <a:latin typeface="Rockwell" panose="02060603020205020403" pitchFamily="18" charset="0"/>
              </a:rPr>
              <a:t>, </a:t>
            </a:r>
            <a:r>
              <a:rPr lang="sk-SK" sz="2200" b="1" dirty="0" err="1">
                <a:latin typeface="Rockwell" panose="02060603020205020403" pitchFamily="18" charset="0"/>
              </a:rPr>
              <a:t>XGBoost</a:t>
            </a:r>
            <a:r>
              <a:rPr lang="sk-SK" sz="2200" dirty="0">
                <a:latin typeface="Rockwell" panose="02060603020205020403" pitchFamily="18" charset="0"/>
              </a:rPr>
              <a:t>, </a:t>
            </a:r>
            <a:r>
              <a:rPr lang="sk-SK" sz="2200" b="1" dirty="0" err="1">
                <a:latin typeface="Rockwell" panose="02060603020205020403" pitchFamily="18" charset="0"/>
              </a:rPr>
              <a:t>fastText</a:t>
            </a:r>
            <a:r>
              <a:rPr lang="sk-SK" sz="2200" dirty="0">
                <a:latin typeface="Rockwell" panose="02060603020205020403" pitchFamily="18" charset="0"/>
              </a:rPr>
              <a:t>, and </a:t>
            </a:r>
            <a:r>
              <a:rPr lang="sk-SK" sz="2200" dirty="0" err="1">
                <a:latin typeface="Rockwell" panose="02060603020205020403" pitchFamily="18" charset="0"/>
              </a:rPr>
              <a:t>Natural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Language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Inference</a:t>
            </a:r>
            <a:r>
              <a:rPr lang="sk-SK" sz="2200" dirty="0">
                <a:latin typeface="Rockwell" panose="02060603020205020403" pitchFamily="18" charset="0"/>
              </a:rPr>
              <a:t> model (</a:t>
            </a:r>
            <a:r>
              <a:rPr lang="sk-SK" sz="2200" b="1" dirty="0" err="1">
                <a:latin typeface="Rockwell" panose="02060603020205020403" pitchFamily="18" charset="0"/>
              </a:rPr>
              <a:t>ModernBert</a:t>
            </a:r>
            <a:r>
              <a:rPr lang="sk-SK" sz="2200" dirty="0">
                <a:latin typeface="Rockwell" panose="02060603020205020403" pitchFamily="18" charset="0"/>
              </a:rPr>
              <a:t>) </a:t>
            </a:r>
            <a:r>
              <a:rPr lang="sk-SK" sz="2200" dirty="0" err="1">
                <a:latin typeface="Rockwell" panose="02060603020205020403" pitchFamily="18" charset="0"/>
              </a:rPr>
              <a:t>against</a:t>
            </a:r>
            <a:r>
              <a:rPr lang="sk-SK" sz="2200" dirty="0">
                <a:latin typeface="Rockwell" panose="02060603020205020403" pitchFamily="18" charset="0"/>
              </a:rPr>
              <a:t> LLM-</a:t>
            </a:r>
            <a:r>
              <a:rPr lang="sk-SK" sz="2200" dirty="0" err="1">
                <a:latin typeface="Rockwell" panose="02060603020205020403" pitchFamily="18" charset="0"/>
              </a:rPr>
              <a:t>based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approaches</a:t>
            </a:r>
            <a:r>
              <a:rPr lang="sk-SK" sz="2200" dirty="0">
                <a:latin typeface="Rockwell" panose="02060603020205020403" pitchFamily="18" charset="0"/>
              </a:rPr>
              <a:t> (</a:t>
            </a:r>
            <a:r>
              <a:rPr lang="sk-SK" sz="2200" b="1" dirty="0">
                <a:latin typeface="Rockwell" panose="02060603020205020403" pitchFamily="18" charset="0"/>
              </a:rPr>
              <a:t>GPT-4o-mini</a:t>
            </a:r>
            <a:r>
              <a:rPr lang="sk-SK" sz="2200" dirty="0">
                <a:latin typeface="Rockwell" panose="02060603020205020403" pitchFamily="18" charset="0"/>
              </a:rPr>
              <a:t>), </a:t>
            </a:r>
            <a:r>
              <a:rPr lang="sk-SK" sz="2200" dirty="0" err="1">
                <a:latin typeface="Rockwell" panose="02060603020205020403" pitchFamily="18" charset="0"/>
              </a:rPr>
              <a:t>evaluating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the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impact</a:t>
            </a:r>
            <a:r>
              <a:rPr lang="sk-SK" sz="2200" dirty="0">
                <a:latin typeface="Rockwell" panose="02060603020205020403" pitchFamily="18" charset="0"/>
              </a:rPr>
              <a:t> of TF-IDF, all-MiniLM-L6-v2,                and bge-small-en-v1.5 </a:t>
            </a:r>
            <a:r>
              <a:rPr lang="sk-SK" sz="2200" dirty="0" err="1">
                <a:latin typeface="Rockwell" panose="02060603020205020403" pitchFamily="18" charset="0"/>
              </a:rPr>
              <a:t>embedding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techniques</a:t>
            </a:r>
            <a:r>
              <a:rPr lang="sk-SK" sz="2200" dirty="0">
                <a:latin typeface="Rockwell" panose="02060603020205020403" pitchFamily="18" charset="0"/>
              </a:rPr>
              <a:t>. </a:t>
            </a:r>
          </a:p>
          <a:p>
            <a:pPr algn="just"/>
            <a:endParaRPr lang="sk-SK" sz="2200" dirty="0">
              <a:latin typeface="Rockwell" panose="02060603020205020403" pitchFamily="18" charset="0"/>
            </a:endParaRPr>
          </a:p>
          <a:p>
            <a:pPr algn="just"/>
            <a:r>
              <a:rPr lang="sk-SK" sz="2200" dirty="0" err="1">
                <a:latin typeface="Rockwell" panose="02060603020205020403" pitchFamily="18" charset="0"/>
              </a:rPr>
              <a:t>Experiments</a:t>
            </a:r>
            <a:r>
              <a:rPr lang="sk-SK" sz="2200" dirty="0">
                <a:latin typeface="Rockwell" panose="02060603020205020403" pitchFamily="18" charset="0"/>
              </a:rPr>
              <a:t> on </a:t>
            </a:r>
            <a:r>
              <a:rPr lang="sk-SK" sz="2200" dirty="0" err="1">
                <a:latin typeface="Rockwell" panose="02060603020205020403" pitchFamily="18" charset="0"/>
              </a:rPr>
              <a:t>domain-specific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datasets</a:t>
            </a:r>
            <a:r>
              <a:rPr lang="sk-SK" sz="2200" dirty="0">
                <a:latin typeface="Rockwell" panose="02060603020205020403" pitchFamily="18" charset="0"/>
              </a:rPr>
              <a:t> in </a:t>
            </a:r>
            <a:r>
              <a:rPr lang="sk-SK" sz="2200" b="1" dirty="0" err="1">
                <a:latin typeface="Rockwell" panose="02060603020205020403" pitchFamily="18" charset="0"/>
              </a:rPr>
              <a:t>law</a:t>
            </a:r>
            <a:r>
              <a:rPr lang="sk-SK" sz="2200" dirty="0">
                <a:latin typeface="Rockwell" panose="02060603020205020403" pitchFamily="18" charset="0"/>
              </a:rPr>
              <a:t>, </a:t>
            </a:r>
            <a:r>
              <a:rPr lang="sk-SK" sz="2200" b="1" dirty="0" err="1">
                <a:latin typeface="Rockwell" panose="02060603020205020403" pitchFamily="18" charset="0"/>
              </a:rPr>
              <a:t>finance</a:t>
            </a:r>
            <a:r>
              <a:rPr lang="sk-SK" sz="2200" dirty="0">
                <a:latin typeface="Rockwell" panose="02060603020205020403" pitchFamily="18" charset="0"/>
              </a:rPr>
              <a:t>, and </a:t>
            </a:r>
            <a:r>
              <a:rPr lang="sk-SK" sz="2200" b="1" dirty="0" err="1">
                <a:latin typeface="Rockwell" panose="02060603020205020403" pitchFamily="18" charset="0"/>
              </a:rPr>
              <a:t>healthcare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reveal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compelling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performance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differences</a:t>
            </a:r>
            <a:r>
              <a:rPr lang="sk-SK" sz="2200" dirty="0">
                <a:latin typeface="Rockwell" panose="02060603020205020403" pitchFamily="18" charset="0"/>
              </a:rPr>
              <a:t>. </a:t>
            </a:r>
          </a:p>
          <a:p>
            <a:pPr algn="just"/>
            <a:endParaRPr lang="sk-SK" sz="2200" dirty="0">
              <a:latin typeface="Rockwell" panose="02060603020205020403" pitchFamily="18" charset="0"/>
            </a:endParaRPr>
          </a:p>
          <a:p>
            <a:pPr algn="just"/>
            <a:r>
              <a:rPr lang="sk-SK" sz="2200" dirty="0" err="1">
                <a:latin typeface="Rockwell" panose="02060603020205020403" pitchFamily="18" charset="0"/>
              </a:rPr>
              <a:t>Traditional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machine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learning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approaches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demonstrated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superior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accuracy</a:t>
            </a:r>
            <a:r>
              <a:rPr lang="sk-SK" sz="2200" dirty="0">
                <a:latin typeface="Rockwell" panose="02060603020205020403" pitchFamily="18" charset="0"/>
              </a:rPr>
              <a:t>/</a:t>
            </a:r>
            <a:r>
              <a:rPr lang="sk-SK" sz="2200" dirty="0" err="1">
                <a:latin typeface="Rockwell" panose="02060603020205020403" pitchFamily="18" charset="0"/>
              </a:rPr>
              <a:t>cost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ratios</a:t>
            </a:r>
            <a:r>
              <a:rPr lang="sk-SK" sz="2200" dirty="0">
                <a:latin typeface="Rockwell" panose="02060603020205020403" pitchFamily="18" charset="0"/>
              </a:rPr>
              <a:t> </a:t>
            </a:r>
            <a:r>
              <a:rPr lang="sk-SK" sz="2200" dirty="0" err="1">
                <a:latin typeface="Rockwell" panose="02060603020205020403" pitchFamily="18" charset="0"/>
              </a:rPr>
              <a:t>compared</a:t>
            </a:r>
            <a:r>
              <a:rPr lang="sk-SK" sz="2200" dirty="0">
                <a:latin typeface="Rockwell" panose="02060603020205020403" pitchFamily="18" charset="0"/>
              </a:rPr>
              <a:t> to LLM </a:t>
            </a:r>
            <a:r>
              <a:rPr lang="sk-SK" sz="2200" dirty="0" err="1">
                <a:latin typeface="Rockwell" panose="02060603020205020403" pitchFamily="18" charset="0"/>
              </a:rPr>
              <a:t>methods</a:t>
            </a:r>
            <a:r>
              <a:rPr lang="sk-SK" sz="2200" dirty="0">
                <a:latin typeface="Rockwell" panose="02060603020205020403" pitchFamily="18" charset="0"/>
              </a:rPr>
              <a:t>. </a:t>
            </a:r>
          </a:p>
        </p:txBody>
      </p:sp>
      <p:pic>
        <p:nvPicPr>
          <p:cNvPr id="29" name="Obrázok 28" descr="Obrázok, na ktorom je písmo, grafika, symbol, typografia&#10;&#10;Obsah vygenerovaný umelou inteligenciou môže byť nesprávny.">
            <a:extLst>
              <a:ext uri="{FF2B5EF4-FFF2-40B4-BE49-F238E27FC236}">
                <a16:creationId xmlns:a16="http://schemas.microsoft.com/office/drawing/2014/main" id="{7B0DA506-E497-06C2-F4AD-7DE34D10019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4109" y="185843"/>
            <a:ext cx="1920252" cy="1547789"/>
          </a:xfrm>
          <a:prstGeom prst="rect">
            <a:avLst/>
          </a:prstGeom>
        </p:spPr>
      </p:pic>
      <p:pic>
        <p:nvPicPr>
          <p:cNvPr id="42" name="Obrázok 41" descr="Obrázok, na ktorom je text, snímka obrazovky, diagram, vývoj&#10;&#10;Obsah vygenerovaný umelou inteligenciou môže byť nesprávny.">
            <a:extLst>
              <a:ext uri="{FF2B5EF4-FFF2-40B4-BE49-F238E27FC236}">
                <a16:creationId xmlns:a16="http://schemas.microsoft.com/office/drawing/2014/main" id="{B4C7C6F9-F1D2-D53E-2A23-3825BE9BC3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986" y="21927687"/>
            <a:ext cx="12292451" cy="6777516"/>
          </a:xfrm>
          <a:prstGeom prst="rect">
            <a:avLst/>
          </a:prstGeom>
        </p:spPr>
      </p:pic>
      <p:cxnSp>
        <p:nvCxnSpPr>
          <p:cNvPr id="44" name="Rovná spojnica 43">
            <a:extLst>
              <a:ext uri="{FF2B5EF4-FFF2-40B4-BE49-F238E27FC236}">
                <a16:creationId xmlns:a16="http://schemas.microsoft.com/office/drawing/2014/main" id="{25ED7D37-FCC6-AEBF-67B2-A99F2EC808C3}"/>
              </a:ext>
            </a:extLst>
          </p:cNvPr>
          <p:cNvCxnSpPr/>
          <p:nvPr/>
        </p:nvCxnSpPr>
        <p:spPr>
          <a:xfrm>
            <a:off x="991902" y="4958768"/>
            <a:ext cx="194240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Obrázok 1">
            <a:extLst>
              <a:ext uri="{FF2B5EF4-FFF2-40B4-BE49-F238E27FC236}">
                <a16:creationId xmlns:a16="http://schemas.microsoft.com/office/drawing/2014/main" id="{CA0872F9-AC2C-5CA0-BE24-02043C0BCF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1829" y="13897910"/>
            <a:ext cx="11066764" cy="768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906687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Motív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Motív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Motí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</TotalTime>
  <Words>299</Words>
  <Application>Microsoft Office PowerPoint</Application>
  <PresentationFormat>Vlastná</PresentationFormat>
  <Paragraphs>20</Paragraphs>
  <Slides>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Arial Black</vt:lpstr>
      <vt:lpstr>Rockwell</vt:lpstr>
      <vt:lpstr>Motív Office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Richard Šléher</dc:creator>
  <cp:lastModifiedBy>Richard Šléher</cp:lastModifiedBy>
  <cp:revision>8</cp:revision>
  <dcterms:created xsi:type="dcterms:W3CDTF">2025-04-14T13:18:23Z</dcterms:created>
  <dcterms:modified xsi:type="dcterms:W3CDTF">2025-04-15T10:58:49Z</dcterms:modified>
</cp:coreProperties>
</file>