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handoutMasterIdLst>
    <p:handoutMasterId r:id="rId21"/>
  </p:handoutMasterIdLst>
  <p:sldIdLst>
    <p:sldId id="256" r:id="rId5"/>
    <p:sldId id="275" r:id="rId6"/>
    <p:sldId id="289" r:id="rId7"/>
    <p:sldId id="276" r:id="rId8"/>
    <p:sldId id="277" r:id="rId9"/>
    <p:sldId id="282" r:id="rId10"/>
    <p:sldId id="290" r:id="rId11"/>
    <p:sldId id="285" r:id="rId12"/>
    <p:sldId id="287" r:id="rId13"/>
    <p:sldId id="278" r:id="rId14"/>
    <p:sldId id="279" r:id="rId15"/>
    <p:sldId id="280" r:id="rId16"/>
    <p:sldId id="281" r:id="rId17"/>
    <p:sldId id="283" r:id="rId18"/>
    <p:sldId id="28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1"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76DAD"/>
    <a:srgbClr val="0D78C9"/>
    <a:srgbClr val="024C84"/>
    <a:srgbClr val="993200"/>
    <a:srgbClr val="4D4E44"/>
    <a:srgbClr val="176338"/>
    <a:srgbClr val="0F5D3F"/>
    <a:srgbClr val="ABC8D1"/>
    <a:srgbClr val="1B3049"/>
    <a:srgbClr val="5D3E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C356F9-495A-44FA-AC78-1A81890A9ACF}" v="8" dt="2021-01-05T16:28:12.151"/>
    <p1510:client id="{9E407FE3-02EF-4BCE-B535-2D1D3C5BB3E3}" v="33" dt="2021-01-05T15:42:19.609"/>
    <p1510:client id="{9E519596-DE2B-4F31-AA23-F5E3C6792D6A}" v="85" dt="2021-03-04T07:39:00.269"/>
    <p1510:client id="{A26D3B0D-C4E0-4E9D-AACF-6E3664FFA82C}" v="5" dt="2021-02-05T08:28:09.8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86" autoAdjust="0"/>
    <p:restoredTop sz="83644" autoAdjust="0"/>
  </p:normalViewPr>
  <p:slideViewPr>
    <p:cSldViewPr>
      <p:cViewPr varScale="1">
        <p:scale>
          <a:sx n="80" d="100"/>
          <a:sy n="80" d="100"/>
        </p:scale>
        <p:origin x="912" y="48"/>
      </p:cViewPr>
      <p:guideLst>
        <p:guide orient="horz" pos="2160"/>
        <p:guide pos="3841"/>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102" d="100"/>
          <a:sy n="102" d="100"/>
        </p:scale>
        <p:origin x="352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EGO GRAGNANIELLO" userId="S::diego.gragnaniello@unina.it::519bece2-7d23-4464-82e1-e9fc77f2dc32" providerId="AD" clId="Web-{42C356F9-495A-44FA-AC78-1A81890A9ACF}"/>
    <pc:docChg chg="modSld">
      <pc:chgData name="DIEGO GRAGNANIELLO" userId="S::diego.gragnaniello@unina.it::519bece2-7d23-4464-82e1-e9fc77f2dc32" providerId="AD" clId="Web-{42C356F9-495A-44FA-AC78-1A81890A9ACF}" dt="2021-01-05T16:29:37.796" v="810"/>
      <pc:docMkLst>
        <pc:docMk/>
      </pc:docMkLst>
      <pc:sldChg chg="modNotes">
        <pc:chgData name="DIEGO GRAGNANIELLO" userId="S::diego.gragnaniello@unina.it::519bece2-7d23-4464-82e1-e9fc77f2dc32" providerId="AD" clId="Web-{42C356F9-495A-44FA-AC78-1A81890A9ACF}" dt="2021-01-05T16:05:29.398" v="1"/>
        <pc:sldMkLst>
          <pc:docMk/>
          <pc:sldMk cId="2784395857" sldId="275"/>
        </pc:sldMkLst>
      </pc:sldChg>
      <pc:sldChg chg="modNotes">
        <pc:chgData name="DIEGO GRAGNANIELLO" userId="S::diego.gragnaniello@unina.it::519bece2-7d23-4464-82e1-e9fc77f2dc32" providerId="AD" clId="Web-{42C356F9-495A-44FA-AC78-1A81890A9ACF}" dt="2021-01-05T16:07:35.544" v="46"/>
        <pc:sldMkLst>
          <pc:docMk/>
          <pc:sldMk cId="2505228475" sldId="276"/>
        </pc:sldMkLst>
      </pc:sldChg>
      <pc:sldChg chg="modNotes">
        <pc:chgData name="DIEGO GRAGNANIELLO" userId="S::diego.gragnaniello@unina.it::519bece2-7d23-4464-82e1-e9fc77f2dc32" providerId="AD" clId="Web-{42C356F9-495A-44FA-AC78-1A81890A9ACF}" dt="2021-01-05T16:26:54.210" v="693"/>
        <pc:sldMkLst>
          <pc:docMk/>
          <pc:sldMk cId="91760121" sldId="277"/>
        </pc:sldMkLst>
      </pc:sldChg>
      <pc:sldChg chg="modNotes">
        <pc:chgData name="DIEGO GRAGNANIELLO" userId="S::diego.gragnaniello@unina.it::519bece2-7d23-4464-82e1-e9fc77f2dc32" providerId="AD" clId="Web-{42C356F9-495A-44FA-AC78-1A81890A9ACF}" dt="2021-01-05T16:25:47.441" v="689"/>
        <pc:sldMkLst>
          <pc:docMk/>
          <pc:sldMk cId="976782758" sldId="278"/>
        </pc:sldMkLst>
      </pc:sldChg>
      <pc:sldChg chg="modNotes">
        <pc:chgData name="DIEGO GRAGNANIELLO" userId="S::diego.gragnaniello@unina.it::519bece2-7d23-4464-82e1-e9fc77f2dc32" providerId="AD" clId="Web-{42C356F9-495A-44FA-AC78-1A81890A9ACF}" dt="2021-01-05T16:25:18.987" v="687"/>
        <pc:sldMkLst>
          <pc:docMk/>
          <pc:sldMk cId="3246379234" sldId="279"/>
        </pc:sldMkLst>
      </pc:sldChg>
      <pc:sldChg chg="modNotes">
        <pc:chgData name="DIEGO GRAGNANIELLO" userId="S::diego.gragnaniello@unina.it::519bece2-7d23-4464-82e1-e9fc77f2dc32" providerId="AD" clId="Web-{42C356F9-495A-44FA-AC78-1A81890A9ACF}" dt="2021-01-05T16:24:49.251" v="686"/>
        <pc:sldMkLst>
          <pc:docMk/>
          <pc:sldMk cId="3983011110" sldId="280"/>
        </pc:sldMkLst>
      </pc:sldChg>
      <pc:sldChg chg="modNotes">
        <pc:chgData name="DIEGO GRAGNANIELLO" userId="S::diego.gragnaniello@unina.it::519bece2-7d23-4464-82e1-e9fc77f2dc32" providerId="AD" clId="Web-{42C356F9-495A-44FA-AC78-1A81890A9ACF}" dt="2021-01-05T16:28:10.292" v="734"/>
        <pc:sldMkLst>
          <pc:docMk/>
          <pc:sldMk cId="2960194128" sldId="281"/>
        </pc:sldMkLst>
      </pc:sldChg>
      <pc:sldChg chg="modNotes">
        <pc:chgData name="DIEGO GRAGNANIELLO" userId="S::diego.gragnaniello@unina.it::519bece2-7d23-4464-82e1-e9fc77f2dc32" providerId="AD" clId="Web-{42C356F9-495A-44FA-AC78-1A81890A9ACF}" dt="2021-01-05T16:17:49.262" v="256"/>
        <pc:sldMkLst>
          <pc:docMk/>
          <pc:sldMk cId="1589743884" sldId="282"/>
        </pc:sldMkLst>
      </pc:sldChg>
      <pc:sldChg chg="modNotes">
        <pc:chgData name="DIEGO GRAGNANIELLO" userId="S::diego.gragnaniello@unina.it::519bece2-7d23-4464-82e1-e9fc77f2dc32" providerId="AD" clId="Web-{42C356F9-495A-44FA-AC78-1A81890A9ACF}" dt="2021-01-05T16:29:37.796" v="810"/>
        <pc:sldMkLst>
          <pc:docMk/>
          <pc:sldMk cId="3221375215" sldId="283"/>
        </pc:sldMkLst>
      </pc:sldChg>
    </pc:docChg>
  </pc:docChgLst>
  <pc:docChgLst>
    <pc:chgData name="DIEGO GRAGNANIELLO" userId="S::diego.gragnaniello@unina.it::519bece2-7d23-4464-82e1-e9fc77f2dc32" providerId="AD" clId="Web-{A26D3B0D-C4E0-4E9D-AACF-6E3664FFA82C}"/>
    <pc:docChg chg="modSld">
      <pc:chgData name="DIEGO GRAGNANIELLO" userId="S::diego.gragnaniello@unina.it::519bece2-7d23-4464-82e1-e9fc77f2dc32" providerId="AD" clId="Web-{A26D3B0D-C4E0-4E9D-AACF-6E3664FFA82C}" dt="2021-02-05T08:34:00.400" v="876"/>
      <pc:docMkLst>
        <pc:docMk/>
      </pc:docMkLst>
      <pc:sldChg chg="modNotes">
        <pc:chgData name="DIEGO GRAGNANIELLO" userId="S::diego.gragnaniello@unina.it::519bece2-7d23-4464-82e1-e9fc77f2dc32" providerId="AD" clId="Web-{A26D3B0D-C4E0-4E9D-AACF-6E3664FFA82C}" dt="2021-02-05T08:16:42.217" v="0"/>
        <pc:sldMkLst>
          <pc:docMk/>
          <pc:sldMk cId="2784395857" sldId="275"/>
        </pc:sldMkLst>
      </pc:sldChg>
      <pc:sldChg chg="modNotes">
        <pc:chgData name="DIEGO GRAGNANIELLO" userId="S::diego.gragnaniello@unina.it::519bece2-7d23-4464-82e1-e9fc77f2dc32" providerId="AD" clId="Web-{A26D3B0D-C4E0-4E9D-AACF-6E3664FFA82C}" dt="2021-02-05T08:26:15.513" v="596"/>
        <pc:sldMkLst>
          <pc:docMk/>
          <pc:sldMk cId="976782758" sldId="278"/>
        </pc:sldMkLst>
      </pc:sldChg>
      <pc:sldChg chg="modNotes">
        <pc:chgData name="DIEGO GRAGNANIELLO" userId="S::diego.gragnaniello@unina.it::519bece2-7d23-4464-82e1-e9fc77f2dc32" providerId="AD" clId="Web-{A26D3B0D-C4E0-4E9D-AACF-6E3664FFA82C}" dt="2021-02-05T08:27:00.327" v="624"/>
        <pc:sldMkLst>
          <pc:docMk/>
          <pc:sldMk cId="2960194128" sldId="281"/>
        </pc:sldMkLst>
      </pc:sldChg>
      <pc:sldChg chg="modNotes">
        <pc:chgData name="DIEGO GRAGNANIELLO" userId="S::diego.gragnaniello@unina.it::519bece2-7d23-4464-82e1-e9fc77f2dc32" providerId="AD" clId="Web-{A26D3B0D-C4E0-4E9D-AACF-6E3664FFA82C}" dt="2021-02-05T08:19:16.221" v="152"/>
        <pc:sldMkLst>
          <pc:docMk/>
          <pc:sldMk cId="1589743884" sldId="282"/>
        </pc:sldMkLst>
      </pc:sldChg>
      <pc:sldChg chg="modNotes">
        <pc:chgData name="DIEGO GRAGNANIELLO" userId="S::diego.gragnaniello@unina.it::519bece2-7d23-4464-82e1-e9fc77f2dc32" providerId="AD" clId="Web-{A26D3B0D-C4E0-4E9D-AACF-6E3664FFA82C}" dt="2021-02-05T08:28:09.547" v="673"/>
        <pc:sldMkLst>
          <pc:docMk/>
          <pc:sldMk cId="3221375215" sldId="283"/>
        </pc:sldMkLst>
      </pc:sldChg>
      <pc:sldChg chg="modNotes">
        <pc:chgData name="DIEGO GRAGNANIELLO" userId="S::diego.gragnaniello@unina.it::519bece2-7d23-4464-82e1-e9fc77f2dc32" providerId="AD" clId="Web-{A26D3B0D-C4E0-4E9D-AACF-6E3664FFA82C}" dt="2021-02-05T08:34:00.400" v="876"/>
        <pc:sldMkLst>
          <pc:docMk/>
          <pc:sldMk cId="2277443711" sldId="284"/>
        </pc:sldMkLst>
      </pc:sldChg>
      <pc:sldChg chg="modNotes">
        <pc:chgData name="DIEGO GRAGNANIELLO" userId="S::diego.gragnaniello@unina.it::519bece2-7d23-4464-82e1-e9fc77f2dc32" providerId="AD" clId="Web-{A26D3B0D-C4E0-4E9D-AACF-6E3664FFA82C}" dt="2021-02-05T08:24:12.276" v="446"/>
        <pc:sldMkLst>
          <pc:docMk/>
          <pc:sldMk cId="357744393" sldId="285"/>
        </pc:sldMkLst>
      </pc:sldChg>
      <pc:sldChg chg="modNotes">
        <pc:chgData name="DIEGO GRAGNANIELLO" userId="S::diego.gragnaniello@unina.it::519bece2-7d23-4464-82e1-e9fc77f2dc32" providerId="AD" clId="Web-{A26D3B0D-C4E0-4E9D-AACF-6E3664FFA82C}" dt="2021-02-05T08:25:08.652" v="517"/>
        <pc:sldMkLst>
          <pc:docMk/>
          <pc:sldMk cId="3216746135" sldId="287"/>
        </pc:sldMkLst>
      </pc:sldChg>
      <pc:sldChg chg="modNotes">
        <pc:chgData name="DIEGO GRAGNANIELLO" userId="S::diego.gragnaniello@unina.it::519bece2-7d23-4464-82e1-e9fc77f2dc32" providerId="AD" clId="Web-{A26D3B0D-C4E0-4E9D-AACF-6E3664FFA82C}" dt="2021-02-05T08:19:55.629" v="207"/>
        <pc:sldMkLst>
          <pc:docMk/>
          <pc:sldMk cId="1979447524" sldId="290"/>
        </pc:sldMkLst>
      </pc:sldChg>
    </pc:docChg>
  </pc:docChgLst>
  <pc:docChgLst>
    <pc:chgData name="DIEGO GRAGNANIELLO" userId="S::diego.gragnaniello@unina.it::519bece2-7d23-4464-82e1-e9fc77f2dc32" providerId="AD" clId="Web-{1997B5F8-DB1F-4612-A3C9-9A34B3A1B621}"/>
    <pc:docChg chg="modSld">
      <pc:chgData name="DIEGO GRAGNANIELLO" userId="S::diego.gragnaniello@unina.it::519bece2-7d23-4464-82e1-e9fc77f2dc32" providerId="AD" clId="Web-{1997B5F8-DB1F-4612-A3C9-9A34B3A1B621}" dt="2021-01-05T16:01:26.472" v="6"/>
      <pc:docMkLst>
        <pc:docMk/>
      </pc:docMkLst>
      <pc:sldChg chg="modNotes">
        <pc:chgData name="DIEGO GRAGNANIELLO" userId="S::diego.gragnaniello@unina.it::519bece2-7d23-4464-82e1-e9fc77f2dc32" providerId="AD" clId="Web-{1997B5F8-DB1F-4612-A3C9-9A34B3A1B621}" dt="2021-01-05T16:01:26.472" v="6"/>
        <pc:sldMkLst>
          <pc:docMk/>
          <pc:sldMk cId="2505228475" sldId="276"/>
        </pc:sldMkLst>
      </pc:sldChg>
    </pc:docChg>
  </pc:docChgLst>
  <pc:docChgLst>
    <pc:chgData name="DIEGO GRAGNANIELLO" userId="S::diego.gragnaniello@unina.it::519bece2-7d23-4464-82e1-e9fc77f2dc32" providerId="AD" clId="Web-{9E407FE3-02EF-4BCE-B535-2D1D3C5BB3E3}"/>
    <pc:docChg chg="modSld">
      <pc:chgData name="DIEGO GRAGNANIELLO" userId="S::diego.gragnaniello@unina.it::519bece2-7d23-4464-82e1-e9fc77f2dc32" providerId="AD" clId="Web-{9E407FE3-02EF-4BCE-B535-2D1D3C5BB3E3}" dt="2021-01-05T15:42:19.609" v="26" actId="20577"/>
      <pc:docMkLst>
        <pc:docMk/>
      </pc:docMkLst>
      <pc:sldChg chg="modSp">
        <pc:chgData name="DIEGO GRAGNANIELLO" userId="S::diego.gragnaniello@unina.it::519bece2-7d23-4464-82e1-e9fc77f2dc32" providerId="AD" clId="Web-{9E407FE3-02EF-4BCE-B535-2D1D3C5BB3E3}" dt="2021-01-05T15:39:11.105" v="1" actId="20577"/>
        <pc:sldMkLst>
          <pc:docMk/>
          <pc:sldMk cId="2784395857" sldId="275"/>
        </pc:sldMkLst>
        <pc:spChg chg="mod">
          <ac:chgData name="DIEGO GRAGNANIELLO" userId="S::diego.gragnaniello@unina.it::519bece2-7d23-4464-82e1-e9fc77f2dc32" providerId="AD" clId="Web-{9E407FE3-02EF-4BCE-B535-2D1D3C5BB3E3}" dt="2021-01-05T15:39:11.105" v="1" actId="20577"/>
          <ac:spMkLst>
            <pc:docMk/>
            <pc:sldMk cId="2784395857" sldId="275"/>
            <ac:spMk id="4" creationId="{00000000-0000-0000-0000-000000000000}"/>
          </ac:spMkLst>
        </pc:spChg>
      </pc:sldChg>
      <pc:sldChg chg="modSp">
        <pc:chgData name="DIEGO GRAGNANIELLO" userId="S::diego.gragnaniello@unina.it::519bece2-7d23-4464-82e1-e9fc77f2dc32" providerId="AD" clId="Web-{9E407FE3-02EF-4BCE-B535-2D1D3C5BB3E3}" dt="2021-01-05T15:39:32.840" v="6" actId="20577"/>
        <pc:sldMkLst>
          <pc:docMk/>
          <pc:sldMk cId="2505228475" sldId="276"/>
        </pc:sldMkLst>
        <pc:spChg chg="mod">
          <ac:chgData name="DIEGO GRAGNANIELLO" userId="S::diego.gragnaniello@unina.it::519bece2-7d23-4464-82e1-e9fc77f2dc32" providerId="AD" clId="Web-{9E407FE3-02EF-4BCE-B535-2D1D3C5BB3E3}" dt="2021-01-05T15:39:32.840" v="6" actId="20577"/>
          <ac:spMkLst>
            <pc:docMk/>
            <pc:sldMk cId="2505228475" sldId="276"/>
            <ac:spMk id="4" creationId="{00000000-0000-0000-0000-000000000000}"/>
          </ac:spMkLst>
        </pc:spChg>
      </pc:sldChg>
      <pc:sldChg chg="modSp">
        <pc:chgData name="DIEGO GRAGNANIELLO" userId="S::diego.gragnaniello@unina.it::519bece2-7d23-4464-82e1-e9fc77f2dc32" providerId="AD" clId="Web-{9E407FE3-02EF-4BCE-B535-2D1D3C5BB3E3}" dt="2021-01-05T15:41:54.452" v="19" actId="20577"/>
        <pc:sldMkLst>
          <pc:docMk/>
          <pc:sldMk cId="91760121" sldId="277"/>
        </pc:sldMkLst>
        <pc:spChg chg="mod">
          <ac:chgData name="DIEGO GRAGNANIELLO" userId="S::diego.gragnaniello@unina.it::519bece2-7d23-4464-82e1-e9fc77f2dc32" providerId="AD" clId="Web-{9E407FE3-02EF-4BCE-B535-2D1D3C5BB3E3}" dt="2021-01-05T15:41:54.452" v="19" actId="20577"/>
          <ac:spMkLst>
            <pc:docMk/>
            <pc:sldMk cId="91760121" sldId="277"/>
            <ac:spMk id="4" creationId="{00000000-0000-0000-0000-000000000000}"/>
          </ac:spMkLst>
        </pc:spChg>
      </pc:sldChg>
      <pc:sldChg chg="modSp">
        <pc:chgData name="DIEGO GRAGNANIELLO" userId="S::diego.gragnaniello@unina.it::519bece2-7d23-4464-82e1-e9fc77f2dc32" providerId="AD" clId="Web-{9E407FE3-02EF-4BCE-B535-2D1D3C5BB3E3}" dt="2021-01-05T15:40:05.216" v="11" actId="20577"/>
        <pc:sldMkLst>
          <pc:docMk/>
          <pc:sldMk cId="976782758" sldId="278"/>
        </pc:sldMkLst>
        <pc:spChg chg="mod">
          <ac:chgData name="DIEGO GRAGNANIELLO" userId="S::diego.gragnaniello@unina.it::519bece2-7d23-4464-82e1-e9fc77f2dc32" providerId="AD" clId="Web-{9E407FE3-02EF-4BCE-B535-2D1D3C5BB3E3}" dt="2021-01-05T15:40:05.216" v="11" actId="20577"/>
          <ac:spMkLst>
            <pc:docMk/>
            <pc:sldMk cId="976782758" sldId="278"/>
            <ac:spMk id="4" creationId="{00000000-0000-0000-0000-000000000000}"/>
          </ac:spMkLst>
        </pc:spChg>
      </pc:sldChg>
      <pc:sldChg chg="modSp">
        <pc:chgData name="DIEGO GRAGNANIELLO" userId="S::diego.gragnaniello@unina.it::519bece2-7d23-4464-82e1-e9fc77f2dc32" providerId="AD" clId="Web-{9E407FE3-02EF-4BCE-B535-2D1D3C5BB3E3}" dt="2021-01-05T15:41:31.374" v="15" actId="20577"/>
        <pc:sldMkLst>
          <pc:docMk/>
          <pc:sldMk cId="3246379234" sldId="279"/>
        </pc:sldMkLst>
        <pc:spChg chg="mod">
          <ac:chgData name="DIEGO GRAGNANIELLO" userId="S::diego.gragnaniello@unina.it::519bece2-7d23-4464-82e1-e9fc77f2dc32" providerId="AD" clId="Web-{9E407FE3-02EF-4BCE-B535-2D1D3C5BB3E3}" dt="2021-01-05T15:41:31.374" v="15" actId="20577"/>
          <ac:spMkLst>
            <pc:docMk/>
            <pc:sldMk cId="3246379234" sldId="279"/>
            <ac:spMk id="4" creationId="{00000000-0000-0000-0000-000000000000}"/>
          </ac:spMkLst>
        </pc:spChg>
      </pc:sldChg>
      <pc:sldChg chg="modSp">
        <pc:chgData name="DIEGO GRAGNANIELLO" userId="S::diego.gragnaniello@unina.it::519bece2-7d23-4464-82e1-e9fc77f2dc32" providerId="AD" clId="Web-{9E407FE3-02EF-4BCE-B535-2D1D3C5BB3E3}" dt="2021-01-05T15:42:09.875" v="24" actId="20577"/>
        <pc:sldMkLst>
          <pc:docMk/>
          <pc:sldMk cId="3983011110" sldId="280"/>
        </pc:sldMkLst>
        <pc:spChg chg="mod">
          <ac:chgData name="DIEGO GRAGNANIELLO" userId="S::diego.gragnaniello@unina.it::519bece2-7d23-4464-82e1-e9fc77f2dc32" providerId="AD" clId="Web-{9E407FE3-02EF-4BCE-B535-2D1D3C5BB3E3}" dt="2021-01-05T15:42:09.875" v="24" actId="20577"/>
          <ac:spMkLst>
            <pc:docMk/>
            <pc:sldMk cId="3983011110" sldId="280"/>
            <ac:spMk id="4" creationId="{00000000-0000-0000-0000-000000000000}"/>
          </ac:spMkLst>
        </pc:spChg>
      </pc:sldChg>
      <pc:sldChg chg="modSp">
        <pc:chgData name="DIEGO GRAGNANIELLO" userId="S::diego.gragnaniello@unina.it::519bece2-7d23-4464-82e1-e9fc77f2dc32" providerId="AD" clId="Web-{9E407FE3-02EF-4BCE-B535-2D1D3C5BB3E3}" dt="2021-01-05T15:42:19.609" v="26" actId="20577"/>
        <pc:sldMkLst>
          <pc:docMk/>
          <pc:sldMk cId="2960194128" sldId="281"/>
        </pc:sldMkLst>
        <pc:spChg chg="mod">
          <ac:chgData name="DIEGO GRAGNANIELLO" userId="S::diego.gragnaniello@unina.it::519bece2-7d23-4464-82e1-e9fc77f2dc32" providerId="AD" clId="Web-{9E407FE3-02EF-4BCE-B535-2D1D3C5BB3E3}" dt="2021-01-05T15:42:19.609" v="26" actId="20577"/>
          <ac:spMkLst>
            <pc:docMk/>
            <pc:sldMk cId="2960194128" sldId="281"/>
            <ac:spMk id="4" creationId="{00000000-0000-0000-0000-000000000000}"/>
          </ac:spMkLst>
        </pc:spChg>
      </pc:sldChg>
    </pc:docChg>
  </pc:docChgLst>
  <pc:docChgLst>
    <pc:chgData name="DIEGO GRAGNANIELLO" userId="S::diego.gragnaniello@unina.it::519bece2-7d23-4464-82e1-e9fc77f2dc32" providerId="AD" clId="Web-{9E519596-DE2B-4F31-AA23-F5E3C6792D6A}"/>
    <pc:docChg chg="modSld">
      <pc:chgData name="DIEGO GRAGNANIELLO" userId="S::diego.gragnaniello@unina.it::519bece2-7d23-4464-82e1-e9fc77f2dc32" providerId="AD" clId="Web-{9E519596-DE2B-4F31-AA23-F5E3C6792D6A}" dt="2021-03-04T07:39:00.269" v="84" actId="20577"/>
      <pc:docMkLst>
        <pc:docMk/>
      </pc:docMkLst>
      <pc:sldChg chg="modSp">
        <pc:chgData name="DIEGO GRAGNANIELLO" userId="S::diego.gragnaniello@unina.it::519bece2-7d23-4464-82e1-e9fc77f2dc32" providerId="AD" clId="Web-{9E519596-DE2B-4F31-AA23-F5E3C6792D6A}" dt="2021-03-04T07:31:57.947" v="34" actId="20577"/>
        <pc:sldMkLst>
          <pc:docMk/>
          <pc:sldMk cId="91760121" sldId="277"/>
        </pc:sldMkLst>
        <pc:spChg chg="mod">
          <ac:chgData name="DIEGO GRAGNANIELLO" userId="S::diego.gragnaniello@unina.it::519bece2-7d23-4464-82e1-e9fc77f2dc32" providerId="AD" clId="Web-{9E519596-DE2B-4F31-AA23-F5E3C6792D6A}" dt="2021-03-04T07:31:57.947" v="34" actId="20577"/>
          <ac:spMkLst>
            <pc:docMk/>
            <pc:sldMk cId="91760121" sldId="277"/>
            <ac:spMk id="4" creationId="{00000000-0000-0000-0000-000000000000}"/>
          </ac:spMkLst>
        </pc:spChg>
      </pc:sldChg>
      <pc:sldChg chg="modSp">
        <pc:chgData name="DIEGO GRAGNANIELLO" userId="S::diego.gragnaniello@unina.it::519bece2-7d23-4464-82e1-e9fc77f2dc32" providerId="AD" clId="Web-{9E519596-DE2B-4F31-AA23-F5E3C6792D6A}" dt="2021-03-04T07:36:29.922" v="42" actId="20577"/>
        <pc:sldMkLst>
          <pc:docMk/>
          <pc:sldMk cId="3246379234" sldId="279"/>
        </pc:sldMkLst>
        <pc:spChg chg="mod">
          <ac:chgData name="DIEGO GRAGNANIELLO" userId="S::diego.gragnaniello@unina.it::519bece2-7d23-4464-82e1-e9fc77f2dc32" providerId="AD" clId="Web-{9E519596-DE2B-4F31-AA23-F5E3C6792D6A}" dt="2021-03-04T07:36:29.922" v="42" actId="20577"/>
          <ac:spMkLst>
            <pc:docMk/>
            <pc:sldMk cId="3246379234" sldId="279"/>
            <ac:spMk id="4" creationId="{00000000-0000-0000-0000-000000000000}"/>
          </ac:spMkLst>
        </pc:spChg>
      </pc:sldChg>
      <pc:sldChg chg="modSp">
        <pc:chgData name="DIEGO GRAGNANIELLO" userId="S::diego.gragnaniello@unina.it::519bece2-7d23-4464-82e1-e9fc77f2dc32" providerId="AD" clId="Web-{9E519596-DE2B-4F31-AA23-F5E3C6792D6A}" dt="2021-03-04T07:38:26.549" v="77" actId="20577"/>
        <pc:sldMkLst>
          <pc:docMk/>
          <pc:sldMk cId="3983011110" sldId="280"/>
        </pc:sldMkLst>
        <pc:spChg chg="mod">
          <ac:chgData name="DIEGO GRAGNANIELLO" userId="S::diego.gragnaniello@unina.it::519bece2-7d23-4464-82e1-e9fc77f2dc32" providerId="AD" clId="Web-{9E519596-DE2B-4F31-AA23-F5E3C6792D6A}" dt="2021-03-04T07:38:26.549" v="77" actId="20577"/>
          <ac:spMkLst>
            <pc:docMk/>
            <pc:sldMk cId="3983011110" sldId="280"/>
            <ac:spMk id="4" creationId="{00000000-0000-0000-0000-000000000000}"/>
          </ac:spMkLst>
        </pc:spChg>
      </pc:sldChg>
      <pc:sldChg chg="modSp">
        <pc:chgData name="DIEGO GRAGNANIELLO" userId="S::diego.gragnaniello@unina.it::519bece2-7d23-4464-82e1-e9fc77f2dc32" providerId="AD" clId="Web-{9E519596-DE2B-4F31-AA23-F5E3C6792D6A}" dt="2021-03-04T07:39:00.269" v="84" actId="20577"/>
        <pc:sldMkLst>
          <pc:docMk/>
          <pc:sldMk cId="2960194128" sldId="281"/>
        </pc:sldMkLst>
        <pc:spChg chg="mod">
          <ac:chgData name="DIEGO GRAGNANIELLO" userId="S::diego.gragnaniello@unina.it::519bece2-7d23-4464-82e1-e9fc77f2dc32" providerId="AD" clId="Web-{9E519596-DE2B-4F31-AA23-F5E3C6792D6A}" dt="2021-03-04T07:39:00.269" v="84" actId="20577"/>
          <ac:spMkLst>
            <pc:docMk/>
            <pc:sldMk cId="2960194128" sldId="281"/>
            <ac:spMk id="4" creationId="{00000000-0000-0000-0000-000000000000}"/>
          </ac:spMkLst>
        </pc:spChg>
      </pc:sldChg>
      <pc:sldChg chg="modSp">
        <pc:chgData name="DIEGO GRAGNANIELLO" userId="S::diego.gragnaniello@unina.it::519bece2-7d23-4464-82e1-e9fc77f2dc32" providerId="AD" clId="Web-{9E519596-DE2B-4F31-AA23-F5E3C6792D6A}" dt="2021-03-04T07:30:13.195" v="17" actId="20577"/>
        <pc:sldMkLst>
          <pc:docMk/>
          <pc:sldMk cId="3798628154" sldId="289"/>
        </pc:sldMkLst>
        <pc:spChg chg="mod">
          <ac:chgData name="DIEGO GRAGNANIELLO" userId="S::diego.gragnaniello@unina.it::519bece2-7d23-4464-82e1-e9fc77f2dc32" providerId="AD" clId="Web-{9E519596-DE2B-4F31-AA23-F5E3C6792D6A}" dt="2021-03-04T07:30:13.195" v="17" actId="20577"/>
          <ac:spMkLst>
            <pc:docMk/>
            <pc:sldMk cId="3798628154" sldId="289"/>
            <ac:spMk id="4"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F993C83-2184-4286-ABE1-941A40B40C8F}" type="datetimeFigureOut">
              <a:rPr lang="en-US" smtClean="0"/>
              <a:pPr/>
              <a:t>3/3/2021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7603001-E0F2-47E5-A338-816CC267AF60}" type="slidenum">
              <a:rPr lang="en-US" smtClean="0"/>
              <a:pPr/>
              <a:t>‹N›</a:t>
            </a:fld>
            <a:endParaRPr lang="en-US"/>
          </a:p>
        </p:txBody>
      </p:sp>
    </p:spTree>
    <p:extLst>
      <p:ext uri="{BB962C8B-B14F-4D97-AF65-F5344CB8AC3E}">
        <p14:creationId xmlns:p14="http://schemas.microsoft.com/office/powerpoint/2010/main" val="2153657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53241F-7ED4-45AC-844C-15DB0D5F9CCD}" type="datetimeFigureOut">
              <a:rPr lang="en-US" smtClean="0"/>
              <a:pPr/>
              <a:t>3/3/2021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73B8C3-A209-4A55-9261-22C2A02B3159}" type="slidenum">
              <a:rPr lang="en-US" smtClean="0"/>
              <a:pPr/>
              <a:t>‹N›</a:t>
            </a:fld>
            <a:endParaRPr lang="en-US"/>
          </a:p>
        </p:txBody>
      </p:sp>
    </p:spTree>
    <p:extLst>
      <p:ext uri="{BB962C8B-B14F-4D97-AF65-F5344CB8AC3E}">
        <p14:creationId xmlns:p14="http://schemas.microsoft.com/office/powerpoint/2010/main" val="1744081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cs typeface="Calibri"/>
            </a:endParaRPr>
          </a:p>
        </p:txBody>
      </p:sp>
      <p:sp>
        <p:nvSpPr>
          <p:cNvPr id="4" name="Segnaposto numero diapositiva 3"/>
          <p:cNvSpPr>
            <a:spLocks noGrp="1"/>
          </p:cNvSpPr>
          <p:nvPr>
            <p:ph type="sldNum" sz="quarter" idx="5"/>
          </p:nvPr>
        </p:nvSpPr>
        <p:spPr/>
        <p:txBody>
          <a:bodyPr/>
          <a:lstStyle/>
          <a:p>
            <a:fld id="{AD73B8C3-A209-4A55-9261-22C2A02B3159}" type="slidenum">
              <a:rPr lang="en-US" smtClean="0"/>
              <a:pPr/>
              <a:t>2</a:t>
            </a:fld>
            <a:endParaRPr lang="en-US"/>
          </a:p>
        </p:txBody>
      </p:sp>
    </p:spTree>
    <p:extLst>
      <p:ext uri="{BB962C8B-B14F-4D97-AF65-F5344CB8AC3E}">
        <p14:creationId xmlns:p14="http://schemas.microsoft.com/office/powerpoint/2010/main" val="5688184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Sampling is the most important step of the analog to digital conversion. In the next sub-module (1b), the sampling theorem and the aliasing effect will be presented. </a:t>
            </a:r>
            <a:endParaRPr lang="it-IT" dirty="0"/>
          </a:p>
        </p:txBody>
      </p:sp>
      <p:sp>
        <p:nvSpPr>
          <p:cNvPr id="4" name="Segnaposto numero diapositiva 3"/>
          <p:cNvSpPr>
            <a:spLocks noGrp="1"/>
          </p:cNvSpPr>
          <p:nvPr>
            <p:ph type="sldNum" sz="quarter" idx="5"/>
          </p:nvPr>
        </p:nvSpPr>
        <p:spPr/>
        <p:txBody>
          <a:bodyPr/>
          <a:lstStyle/>
          <a:p>
            <a:fld id="{AD73B8C3-A209-4A55-9261-22C2A02B3159}" type="slidenum">
              <a:rPr lang="en-US" smtClean="0"/>
              <a:pPr/>
              <a:t>11</a:t>
            </a:fld>
            <a:endParaRPr lang="en-US"/>
          </a:p>
        </p:txBody>
      </p:sp>
    </p:spTree>
    <p:extLst>
      <p:ext uri="{BB962C8B-B14F-4D97-AF65-F5344CB8AC3E}">
        <p14:creationId xmlns:p14="http://schemas.microsoft.com/office/powerpoint/2010/main" val="16279711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cs typeface="Calibri"/>
              </a:rPr>
              <a:t>Quantization depends on the kind of application. E.g., multimedia signals usually undergo a stronger quantization for online streaming applications in order to reduce the needed resources.</a:t>
            </a:r>
          </a:p>
        </p:txBody>
      </p:sp>
      <p:sp>
        <p:nvSpPr>
          <p:cNvPr id="4" name="Segnaposto numero diapositiva 3"/>
          <p:cNvSpPr>
            <a:spLocks noGrp="1"/>
          </p:cNvSpPr>
          <p:nvPr>
            <p:ph type="sldNum" sz="quarter" idx="5"/>
          </p:nvPr>
        </p:nvSpPr>
        <p:spPr/>
        <p:txBody>
          <a:bodyPr/>
          <a:lstStyle/>
          <a:p>
            <a:fld id="{AD73B8C3-A209-4A55-9261-22C2A02B3159}" type="slidenum">
              <a:rPr lang="en-US" smtClean="0"/>
              <a:pPr/>
              <a:t>12</a:t>
            </a:fld>
            <a:endParaRPr lang="en-US"/>
          </a:p>
        </p:txBody>
      </p:sp>
    </p:spTree>
    <p:extLst>
      <p:ext uri="{BB962C8B-B14F-4D97-AF65-F5344CB8AC3E}">
        <p14:creationId xmlns:p14="http://schemas.microsoft.com/office/powerpoint/2010/main" val="27951958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cs typeface="Calibri"/>
              </a:rPr>
              <a:t>Beyond the amplitude array, it is useful to store the time array to </a:t>
            </a:r>
            <a:r>
              <a:rPr lang="en-US" dirty="0"/>
              <a:t>efficiently </a:t>
            </a:r>
            <a:r>
              <a:rPr lang="en-US" dirty="0">
                <a:cs typeface="Calibri"/>
              </a:rPr>
              <a:t>perform time axis operations like time shift, reflection, and so on.</a:t>
            </a:r>
          </a:p>
        </p:txBody>
      </p:sp>
      <p:sp>
        <p:nvSpPr>
          <p:cNvPr id="4" name="Segnaposto numero diapositiva 3"/>
          <p:cNvSpPr>
            <a:spLocks noGrp="1"/>
          </p:cNvSpPr>
          <p:nvPr>
            <p:ph type="sldNum" sz="quarter" idx="5"/>
          </p:nvPr>
        </p:nvSpPr>
        <p:spPr/>
        <p:txBody>
          <a:bodyPr/>
          <a:lstStyle/>
          <a:p>
            <a:fld id="{AD73B8C3-A209-4A55-9261-22C2A02B3159}" type="slidenum">
              <a:rPr lang="en-US" smtClean="0"/>
              <a:pPr/>
              <a:t>13</a:t>
            </a:fld>
            <a:endParaRPr lang="en-US"/>
          </a:p>
        </p:txBody>
      </p:sp>
    </p:spTree>
    <p:extLst>
      <p:ext uri="{BB962C8B-B14F-4D97-AF65-F5344CB8AC3E}">
        <p14:creationId xmlns:p14="http://schemas.microsoft.com/office/powerpoint/2010/main" val="4209275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Numerical features of digital signals are computed by replacing the integral operator with a summation.</a:t>
            </a:r>
          </a:p>
          <a:p>
            <a:r>
              <a:rPr lang="en-US" dirty="0">
                <a:cs typeface="Calibri"/>
              </a:rPr>
              <a:t>The same considerations can be done.</a:t>
            </a:r>
          </a:p>
        </p:txBody>
      </p:sp>
      <p:sp>
        <p:nvSpPr>
          <p:cNvPr id="4" name="Segnaposto numero diapositiva 3"/>
          <p:cNvSpPr>
            <a:spLocks noGrp="1"/>
          </p:cNvSpPr>
          <p:nvPr>
            <p:ph type="sldNum" sz="quarter" idx="5"/>
          </p:nvPr>
        </p:nvSpPr>
        <p:spPr/>
        <p:txBody>
          <a:bodyPr/>
          <a:lstStyle/>
          <a:p>
            <a:fld id="{AD73B8C3-A209-4A55-9261-22C2A02B3159}" type="slidenum">
              <a:rPr lang="en-US" smtClean="0"/>
              <a:pPr/>
              <a:t>14</a:t>
            </a:fld>
            <a:endParaRPr lang="en-US"/>
          </a:p>
        </p:txBody>
      </p:sp>
    </p:spTree>
    <p:extLst>
      <p:ext uri="{BB962C8B-B14F-4D97-AF65-F5344CB8AC3E}">
        <p14:creationId xmlns:p14="http://schemas.microsoft.com/office/powerpoint/2010/main" val="13965065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cs typeface="Calibri"/>
              </a:rPr>
              <a:t>Digital signals have great advantages. They can be easily stored and processed by digital systems. Algorithms can be updated easily.</a:t>
            </a:r>
          </a:p>
          <a:p>
            <a:r>
              <a:rPr lang="en-US" dirty="0">
                <a:cs typeface="+mn-lt"/>
              </a:rPr>
              <a:t>On the contrary, the cons are that we should carefully choice the sampling frequency in order to avoid distortion. This can be done by studying the analog signal. Moreover, quantization always involves some information loss, but this can be controlled.</a:t>
            </a:r>
          </a:p>
        </p:txBody>
      </p:sp>
      <p:sp>
        <p:nvSpPr>
          <p:cNvPr id="4" name="Segnaposto numero diapositiva 3"/>
          <p:cNvSpPr>
            <a:spLocks noGrp="1"/>
          </p:cNvSpPr>
          <p:nvPr>
            <p:ph type="sldNum" sz="quarter" idx="5"/>
          </p:nvPr>
        </p:nvSpPr>
        <p:spPr/>
        <p:txBody>
          <a:bodyPr/>
          <a:lstStyle/>
          <a:p>
            <a:fld id="{AD73B8C3-A209-4A55-9261-22C2A02B3159}" type="slidenum">
              <a:rPr lang="en-US" smtClean="0"/>
              <a:pPr/>
              <a:t>15</a:t>
            </a:fld>
            <a:endParaRPr lang="en-US"/>
          </a:p>
        </p:txBody>
      </p:sp>
    </p:spTree>
    <p:extLst>
      <p:ext uri="{BB962C8B-B14F-4D97-AF65-F5344CB8AC3E}">
        <p14:creationId xmlns:p14="http://schemas.microsoft.com/office/powerpoint/2010/main" val="283188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Examples of natural phenomena and their acquisition methods. Signals only represent the part of the phenomena that the sensor can acquire.</a:t>
            </a:r>
            <a:endParaRPr lang="it-IT" dirty="0"/>
          </a:p>
          <a:p>
            <a:r>
              <a:rPr lang="en-US" dirty="0"/>
              <a:t>These are both time-varying signals, however space-varying signals can be considered as well.</a:t>
            </a:r>
            <a:endParaRPr lang="it-IT" dirty="0"/>
          </a:p>
        </p:txBody>
      </p:sp>
      <p:sp>
        <p:nvSpPr>
          <p:cNvPr id="4" name="Segnaposto numero diapositiva 3"/>
          <p:cNvSpPr>
            <a:spLocks noGrp="1"/>
          </p:cNvSpPr>
          <p:nvPr>
            <p:ph type="sldNum" sz="quarter" idx="5"/>
          </p:nvPr>
        </p:nvSpPr>
        <p:spPr/>
        <p:txBody>
          <a:bodyPr/>
          <a:lstStyle/>
          <a:p>
            <a:fld id="{AD73B8C3-A209-4A55-9261-22C2A02B3159}" type="slidenum">
              <a:rPr lang="en-US" smtClean="0"/>
              <a:pPr/>
              <a:t>3</a:t>
            </a:fld>
            <a:endParaRPr lang="en-US"/>
          </a:p>
        </p:txBody>
      </p:sp>
    </p:spTree>
    <p:extLst>
      <p:ext uri="{BB962C8B-B14F-4D97-AF65-F5344CB8AC3E}">
        <p14:creationId xmlns:p14="http://schemas.microsoft.com/office/powerpoint/2010/main" val="29396556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ECG is the running example of this course. Many different pathologies can be spotted through ECG.</a:t>
            </a:r>
            <a:br>
              <a:rPr lang="en-US" dirty="0">
                <a:cs typeface="+mn-lt"/>
              </a:rPr>
            </a:br>
            <a:r>
              <a:rPr lang="en-US" dirty="0">
                <a:cs typeface="Calibri"/>
              </a:rPr>
              <a:t>Examples of seismic signal visualization and processing can be found in the "Signal Processing onramp" MATLAB course.</a:t>
            </a:r>
            <a:endParaRPr lang="it-IT" dirty="0"/>
          </a:p>
        </p:txBody>
      </p:sp>
      <p:sp>
        <p:nvSpPr>
          <p:cNvPr id="4" name="Segnaposto numero diapositiva 3"/>
          <p:cNvSpPr>
            <a:spLocks noGrp="1"/>
          </p:cNvSpPr>
          <p:nvPr>
            <p:ph type="sldNum" sz="quarter" idx="5"/>
          </p:nvPr>
        </p:nvSpPr>
        <p:spPr/>
        <p:txBody>
          <a:bodyPr/>
          <a:lstStyle/>
          <a:p>
            <a:fld id="{AD73B8C3-A209-4A55-9261-22C2A02B3159}" type="slidenum">
              <a:rPr lang="en-US" smtClean="0"/>
              <a:pPr/>
              <a:t>4</a:t>
            </a:fld>
            <a:endParaRPr lang="en-US"/>
          </a:p>
        </p:txBody>
      </p:sp>
    </p:spTree>
    <p:extLst>
      <p:ext uri="{BB962C8B-B14F-4D97-AF65-F5344CB8AC3E}">
        <p14:creationId xmlns:p14="http://schemas.microsoft.com/office/powerpoint/2010/main" val="3259721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cs typeface="Calibri"/>
              </a:rPr>
              <a:t>Amplitude variation range is sometimes called peak-to-peak value.</a:t>
            </a:r>
          </a:p>
          <a:p>
            <a:r>
              <a:rPr lang="en-US" dirty="0">
                <a:cs typeface="Calibri"/>
              </a:rPr>
              <a:t>Frequency analysis will be presented in the next sub-module (1b).</a:t>
            </a:r>
          </a:p>
        </p:txBody>
      </p:sp>
      <p:sp>
        <p:nvSpPr>
          <p:cNvPr id="4" name="Segnaposto numero diapositiva 3"/>
          <p:cNvSpPr>
            <a:spLocks noGrp="1"/>
          </p:cNvSpPr>
          <p:nvPr>
            <p:ph type="sldNum" sz="quarter" idx="5"/>
          </p:nvPr>
        </p:nvSpPr>
        <p:spPr/>
        <p:txBody>
          <a:bodyPr/>
          <a:lstStyle/>
          <a:p>
            <a:fld id="{AD73B8C3-A209-4A55-9261-22C2A02B3159}" type="slidenum">
              <a:rPr lang="en-US" smtClean="0"/>
              <a:pPr/>
              <a:t>5</a:t>
            </a:fld>
            <a:endParaRPr lang="en-US"/>
          </a:p>
        </p:txBody>
      </p:sp>
    </p:spTree>
    <p:extLst>
      <p:ext uri="{BB962C8B-B14F-4D97-AF65-F5344CB8AC3E}">
        <p14:creationId xmlns:p14="http://schemas.microsoft.com/office/powerpoint/2010/main" val="41065791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cs typeface="Calibri"/>
              </a:rPr>
              <a:t>Numerical features commonly used to describe the strength of the signal.</a:t>
            </a:r>
            <a:br>
              <a:rPr lang="en-US" dirty="0">
                <a:cs typeface="+mn-lt"/>
              </a:rPr>
            </a:br>
            <a:r>
              <a:rPr lang="en-US" dirty="0">
                <a:cs typeface="Calibri"/>
              </a:rPr>
              <a:t>Energy should be considered only when it is finite. For example, unlimited signals like periodical ones often have Energy equal to infinity.</a:t>
            </a:r>
            <a:endParaRPr lang="en-US" u="sng" dirty="0">
              <a:cs typeface="Calibri"/>
            </a:endParaRPr>
          </a:p>
        </p:txBody>
      </p:sp>
      <p:sp>
        <p:nvSpPr>
          <p:cNvPr id="4" name="Segnaposto numero diapositiva 3"/>
          <p:cNvSpPr>
            <a:spLocks noGrp="1"/>
          </p:cNvSpPr>
          <p:nvPr>
            <p:ph type="sldNum" sz="quarter" idx="5"/>
          </p:nvPr>
        </p:nvSpPr>
        <p:spPr/>
        <p:txBody>
          <a:bodyPr/>
          <a:lstStyle/>
          <a:p>
            <a:fld id="{AD73B8C3-A209-4A55-9261-22C2A02B3159}" type="slidenum">
              <a:rPr lang="en-US" smtClean="0"/>
              <a:pPr/>
              <a:t>6</a:t>
            </a:fld>
            <a:endParaRPr lang="en-US"/>
          </a:p>
        </p:txBody>
      </p:sp>
    </p:spTree>
    <p:extLst>
      <p:ext uri="{BB962C8B-B14F-4D97-AF65-F5344CB8AC3E}">
        <p14:creationId xmlns:p14="http://schemas.microsoft.com/office/powerpoint/2010/main" val="29025945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In that case, the Power is computed, instead.</a:t>
            </a:r>
          </a:p>
          <a:p>
            <a:r>
              <a:rPr lang="en-US" dirty="0">
                <a:cs typeface="Calibri"/>
              </a:rPr>
              <a:t>For periodical signal, another characteristic feature is the Root Mean Squared value.</a:t>
            </a:r>
          </a:p>
        </p:txBody>
      </p:sp>
      <p:sp>
        <p:nvSpPr>
          <p:cNvPr id="4" name="Segnaposto numero diapositiva 3"/>
          <p:cNvSpPr>
            <a:spLocks noGrp="1"/>
          </p:cNvSpPr>
          <p:nvPr>
            <p:ph type="sldNum" sz="quarter" idx="5"/>
          </p:nvPr>
        </p:nvSpPr>
        <p:spPr/>
        <p:txBody>
          <a:bodyPr/>
          <a:lstStyle/>
          <a:p>
            <a:fld id="{AD73B8C3-A209-4A55-9261-22C2A02B3159}" type="slidenum">
              <a:rPr lang="en-US" smtClean="0"/>
              <a:pPr/>
              <a:t>7</a:t>
            </a:fld>
            <a:endParaRPr lang="en-US"/>
          </a:p>
        </p:txBody>
      </p:sp>
    </p:spTree>
    <p:extLst>
      <p:ext uri="{BB962C8B-B14F-4D97-AF65-F5344CB8AC3E}">
        <p14:creationId xmlns:p14="http://schemas.microsoft.com/office/powerpoint/2010/main" val="36110011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Analog signals is the most informative description that we can acquire about the physical phenomenon.</a:t>
            </a:r>
          </a:p>
          <a:p>
            <a:r>
              <a:rPr lang="en-US" dirty="0">
                <a:cs typeface="Calibri"/>
              </a:rPr>
              <a:t>However, they should be stored into analog memory supports, which are slow, subject to aging and difficult to preserve.</a:t>
            </a:r>
          </a:p>
          <a:p>
            <a:r>
              <a:rPr lang="en-US" dirty="0">
                <a:cs typeface="Calibri"/>
              </a:rPr>
              <a:t>Moreover, an analog signal are mostly processed through dedicated circuits, which is costly and difficult to update.</a:t>
            </a:r>
          </a:p>
        </p:txBody>
      </p:sp>
      <p:sp>
        <p:nvSpPr>
          <p:cNvPr id="4" name="Segnaposto numero diapositiva 3"/>
          <p:cNvSpPr>
            <a:spLocks noGrp="1"/>
          </p:cNvSpPr>
          <p:nvPr>
            <p:ph type="sldNum" sz="quarter" idx="5"/>
          </p:nvPr>
        </p:nvSpPr>
        <p:spPr/>
        <p:txBody>
          <a:bodyPr/>
          <a:lstStyle/>
          <a:p>
            <a:fld id="{AD73B8C3-A209-4A55-9261-22C2A02B3159}" type="slidenum">
              <a:rPr lang="en-US" smtClean="0"/>
              <a:pPr/>
              <a:t>8</a:t>
            </a:fld>
            <a:endParaRPr lang="en-US"/>
          </a:p>
        </p:txBody>
      </p:sp>
    </p:spTree>
    <p:extLst>
      <p:ext uri="{BB962C8B-B14F-4D97-AF65-F5344CB8AC3E}">
        <p14:creationId xmlns:p14="http://schemas.microsoft.com/office/powerpoint/2010/main" val="42079322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cs typeface="Calibri"/>
              </a:rPr>
              <a:t>Digital signals are arrays of values of a certain types. Most of the natural signals are analog signals, which we then convert into digital.</a:t>
            </a:r>
          </a:p>
        </p:txBody>
      </p:sp>
      <p:sp>
        <p:nvSpPr>
          <p:cNvPr id="4" name="Segnaposto numero diapositiva 3"/>
          <p:cNvSpPr>
            <a:spLocks noGrp="1"/>
          </p:cNvSpPr>
          <p:nvPr>
            <p:ph type="sldNum" sz="quarter" idx="5"/>
          </p:nvPr>
        </p:nvSpPr>
        <p:spPr/>
        <p:txBody>
          <a:bodyPr/>
          <a:lstStyle/>
          <a:p>
            <a:fld id="{AD73B8C3-A209-4A55-9261-22C2A02B3159}" type="slidenum">
              <a:rPr lang="en-US" smtClean="0"/>
              <a:pPr/>
              <a:t>9</a:t>
            </a:fld>
            <a:endParaRPr lang="en-US"/>
          </a:p>
        </p:txBody>
      </p:sp>
    </p:spTree>
    <p:extLst>
      <p:ext uri="{BB962C8B-B14F-4D97-AF65-F5344CB8AC3E}">
        <p14:creationId xmlns:p14="http://schemas.microsoft.com/office/powerpoint/2010/main" val="40605244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cs typeface="Calibri"/>
              </a:rPr>
              <a:t>Analog to digital conversion is a very well-studied procedure which basically is composed by two steps: sampling and quantization.</a:t>
            </a:r>
          </a:p>
        </p:txBody>
      </p:sp>
      <p:sp>
        <p:nvSpPr>
          <p:cNvPr id="4" name="Segnaposto numero diapositiva 3"/>
          <p:cNvSpPr>
            <a:spLocks noGrp="1"/>
          </p:cNvSpPr>
          <p:nvPr>
            <p:ph type="sldNum" sz="quarter" idx="5"/>
          </p:nvPr>
        </p:nvSpPr>
        <p:spPr/>
        <p:txBody>
          <a:bodyPr/>
          <a:lstStyle/>
          <a:p>
            <a:fld id="{AD73B8C3-A209-4A55-9261-22C2A02B3159}" type="slidenum">
              <a:rPr lang="en-US" smtClean="0"/>
              <a:pPr/>
              <a:t>10</a:t>
            </a:fld>
            <a:endParaRPr lang="en-US"/>
          </a:p>
        </p:txBody>
      </p:sp>
    </p:spTree>
    <p:extLst>
      <p:ext uri="{BB962C8B-B14F-4D97-AF65-F5344CB8AC3E}">
        <p14:creationId xmlns:p14="http://schemas.microsoft.com/office/powerpoint/2010/main" val="3784460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pic>
        <p:nvPicPr>
          <p:cNvPr id="8" name="Background" descr="bluemesh.jpg"/>
          <p:cNvPicPr>
            <a:picLocks noChangeAspect="1"/>
          </p:cNvPicPr>
          <p:nvPr userDrawn="1"/>
        </p:nvPicPr>
        <p:blipFill>
          <a:blip r:embed="rId2" cstate="print"/>
          <a:stretch>
            <a:fillRect/>
          </a:stretch>
        </p:blipFill>
        <p:spPr>
          <a:xfrm>
            <a:off x="-4067" y="1287"/>
            <a:ext cx="12209092" cy="6856713"/>
          </a:xfrm>
          <a:prstGeom prst="rect">
            <a:avLst/>
          </a:prstGeom>
        </p:spPr>
      </p:pic>
      <p:sp>
        <p:nvSpPr>
          <p:cNvPr id="21" name="Title"/>
          <p:cNvSpPr>
            <a:spLocks noGrp="1"/>
          </p:cNvSpPr>
          <p:nvPr>
            <p:ph type="ctrTitle"/>
          </p:nvPr>
        </p:nvSpPr>
        <p:spPr>
          <a:xfrm>
            <a:off x="914400" y="914400"/>
            <a:ext cx="10363200" cy="1828800"/>
          </a:xfrm>
        </p:spPr>
        <p:txBody>
          <a:bodyPr/>
          <a:lstStyle>
            <a:lvl1pPr algn="l">
              <a:defRPr sz="3200">
                <a:solidFill>
                  <a:schemeClr val="tx2"/>
                </a:solidFill>
              </a:defRPr>
            </a:lvl1pPr>
          </a:lstStyle>
          <a:p>
            <a:r>
              <a:rPr lang="it-IT"/>
              <a:t>Fare clic per modificare lo stile del titolo dello schema</a:t>
            </a:r>
            <a:endParaRPr lang="en-US" dirty="0"/>
          </a:p>
        </p:txBody>
      </p:sp>
      <p:sp>
        <p:nvSpPr>
          <p:cNvPr id="22" name="Subtitle"/>
          <p:cNvSpPr>
            <a:spLocks noGrp="1"/>
          </p:cNvSpPr>
          <p:nvPr>
            <p:ph type="subTitle" idx="1"/>
          </p:nvPr>
        </p:nvSpPr>
        <p:spPr>
          <a:xfrm>
            <a:off x="914400" y="3203579"/>
            <a:ext cx="10363200" cy="987425"/>
          </a:xfrm>
        </p:spPr>
        <p:txBody>
          <a:bodyPr>
            <a:normAutofit/>
          </a:bodyPr>
          <a:lstStyle>
            <a:lvl1pPr marL="0" indent="0" algn="l">
              <a:buNone/>
              <a:defRPr sz="1604" b="0">
                <a:solidFill>
                  <a:schemeClr val="tx1"/>
                </a:solidFill>
              </a:defRPr>
            </a:lvl1pPr>
            <a:lvl2pPr marL="458340" indent="0" algn="ctr">
              <a:buNone/>
              <a:defRPr>
                <a:solidFill>
                  <a:schemeClr val="tx1">
                    <a:tint val="75000"/>
                  </a:schemeClr>
                </a:solidFill>
              </a:defRPr>
            </a:lvl2pPr>
            <a:lvl3pPr marL="916680" indent="0" algn="ctr">
              <a:buNone/>
              <a:defRPr>
                <a:solidFill>
                  <a:schemeClr val="tx1">
                    <a:tint val="75000"/>
                  </a:schemeClr>
                </a:solidFill>
              </a:defRPr>
            </a:lvl3pPr>
            <a:lvl4pPr marL="1375020" indent="0" algn="ctr">
              <a:buNone/>
              <a:defRPr>
                <a:solidFill>
                  <a:schemeClr val="tx1">
                    <a:tint val="75000"/>
                  </a:schemeClr>
                </a:solidFill>
              </a:defRPr>
            </a:lvl4pPr>
            <a:lvl5pPr marL="1833361" indent="0" algn="ctr">
              <a:buNone/>
              <a:defRPr>
                <a:solidFill>
                  <a:schemeClr val="tx1">
                    <a:tint val="75000"/>
                  </a:schemeClr>
                </a:solidFill>
              </a:defRPr>
            </a:lvl5pPr>
            <a:lvl6pPr marL="2291701" indent="0" algn="ctr">
              <a:buNone/>
              <a:defRPr>
                <a:solidFill>
                  <a:schemeClr val="tx1">
                    <a:tint val="75000"/>
                  </a:schemeClr>
                </a:solidFill>
              </a:defRPr>
            </a:lvl6pPr>
            <a:lvl7pPr marL="2750041" indent="0" algn="ctr">
              <a:buNone/>
              <a:defRPr>
                <a:solidFill>
                  <a:schemeClr val="tx1">
                    <a:tint val="75000"/>
                  </a:schemeClr>
                </a:solidFill>
              </a:defRPr>
            </a:lvl7pPr>
            <a:lvl8pPr marL="3208381" indent="0" algn="ctr">
              <a:buNone/>
              <a:defRPr>
                <a:solidFill>
                  <a:schemeClr val="tx1">
                    <a:tint val="75000"/>
                  </a:schemeClr>
                </a:solidFill>
              </a:defRPr>
            </a:lvl8pPr>
            <a:lvl9pPr marL="3666721"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23" name="Copyright"/>
          <p:cNvSpPr txBox="1"/>
          <p:nvPr userDrawn="1"/>
        </p:nvSpPr>
        <p:spPr>
          <a:xfrm>
            <a:off x="10227052" y="6527632"/>
            <a:ext cx="2438400" cy="246221"/>
          </a:xfrm>
          <a:prstGeom prst="rect">
            <a:avLst/>
          </a:prstGeom>
          <a:noFill/>
        </p:spPr>
        <p:txBody>
          <a:bodyPr wrap="square" rtlCol="0">
            <a:spAutoFit/>
          </a:bodyPr>
          <a:lstStyle/>
          <a:p>
            <a:r>
              <a:rPr lang="en-US" sz="1003" dirty="0">
                <a:solidFill>
                  <a:schemeClr val="bg1"/>
                </a:solidFill>
                <a:latin typeface="Arial" pitchFamily="34" charset="0"/>
                <a:cs typeface="Arial" pitchFamily="34" charset="0"/>
              </a:rPr>
              <a:t>© 2020 The MathWorks, Inc.</a:t>
            </a:r>
          </a:p>
        </p:txBody>
      </p:sp>
      <p:cxnSp>
        <p:nvCxnSpPr>
          <p:cNvPr id="26" name="GrayLine"/>
          <p:cNvCxnSpPr/>
          <p:nvPr userDrawn="1"/>
        </p:nvCxnSpPr>
        <p:spPr>
          <a:xfrm>
            <a:off x="-4067" y="4376652"/>
            <a:ext cx="12209092" cy="0"/>
          </a:xfrm>
          <a:prstGeom prst="line">
            <a:avLst/>
          </a:prstGeom>
          <a:ln w="57150">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9" name="Logo" descr="09_MW_logo_CMYK_REV.png"/>
          <p:cNvPicPr>
            <a:picLocks noChangeAspect="1"/>
          </p:cNvPicPr>
          <p:nvPr userDrawn="1"/>
        </p:nvPicPr>
        <p:blipFill>
          <a:blip r:embed="rId3" cstate="print"/>
          <a:stretch>
            <a:fillRect/>
          </a:stretch>
        </p:blipFill>
        <p:spPr>
          <a:xfrm>
            <a:off x="10330730" y="141139"/>
            <a:ext cx="1620665" cy="32059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p:cNvSpPr>
            <a:spLocks noGrp="1"/>
          </p:cNvSpPr>
          <p:nvPr>
            <p:ph type="title"/>
          </p:nvPr>
        </p:nvSpPr>
        <p:spPr>
          <a:xfrm>
            <a:off x="609602" y="457200"/>
            <a:ext cx="10769600" cy="990600"/>
          </a:xfrm>
        </p:spPr>
        <p:txBody>
          <a:bodyPr/>
          <a:lstStyle>
            <a:lvl1pPr>
              <a:defRPr sz="2800" baseline="0">
                <a:solidFill>
                  <a:schemeClr val="tx2"/>
                </a:solidFill>
              </a:defRPr>
            </a:lvl1pPr>
          </a:lstStyle>
          <a:p>
            <a:r>
              <a:rPr lang="it-IT"/>
              <a:t>Fare clic per modificare lo stile del titolo dello schema</a:t>
            </a:r>
            <a:endParaRPr lang="en-US" dirty="0"/>
          </a:p>
        </p:txBody>
      </p:sp>
      <p:sp>
        <p:nvSpPr>
          <p:cNvPr id="3" name="Content"/>
          <p:cNvSpPr>
            <a:spLocks noGrp="1"/>
          </p:cNvSpPr>
          <p:nvPr>
            <p:ph idx="1"/>
          </p:nvPr>
        </p:nvSpPr>
        <p:spPr>
          <a:xfrm>
            <a:off x="609602" y="1600200"/>
            <a:ext cx="10769600" cy="4648200"/>
          </a:xfrm>
        </p:spPr>
        <p:txBody>
          <a:bodyPr/>
          <a:lstStyle>
            <a:lvl1pPr>
              <a:buSzPct val="75000"/>
              <a:defRPr sz="2400"/>
            </a:lvl1pPr>
            <a:lvl2pPr>
              <a:lnSpc>
                <a:spcPct val="105000"/>
              </a:lnSpc>
              <a:defRPr sz="2000"/>
            </a:lvl2pPr>
            <a:lvl3pPr>
              <a:lnSpc>
                <a:spcPct val="105000"/>
              </a:lnSpc>
              <a:buSzPct val="75000"/>
              <a:defRPr sz="1604"/>
            </a:lvl3pPr>
            <a:lvl4pPr>
              <a:lnSpc>
                <a:spcPct val="105000"/>
              </a:lnSpc>
              <a:defRPr/>
            </a:lvl4pPr>
            <a:lvl5pPr>
              <a:lnSpc>
                <a:spcPct val="105000"/>
              </a:lnSpc>
              <a:defRPr/>
            </a:lvl5pPr>
          </a:lstStyle>
          <a:p>
            <a:pPr lvl="0"/>
            <a:r>
              <a:rPr lang="it-IT"/>
              <a:t>Fare clic per modificare gli stili del testo dello schema</a:t>
            </a:r>
          </a:p>
          <a:p>
            <a:pPr lvl="1"/>
            <a:r>
              <a:rPr lang="it-IT"/>
              <a:t>Secondo livello</a:t>
            </a:r>
          </a:p>
          <a:p>
            <a:pPr lvl="2"/>
            <a:r>
              <a:rPr lang="it-IT"/>
              <a:t>Terzo livello</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olo titolo">
    <p:spTree>
      <p:nvGrpSpPr>
        <p:cNvPr id="1" name=""/>
        <p:cNvGrpSpPr/>
        <p:nvPr/>
      </p:nvGrpSpPr>
      <p:grpSpPr>
        <a:xfrm>
          <a:off x="0" y="0"/>
          <a:ext cx="0" cy="0"/>
          <a:chOff x="0" y="0"/>
          <a:chExt cx="0" cy="0"/>
        </a:xfrm>
      </p:grpSpPr>
      <p:sp>
        <p:nvSpPr>
          <p:cNvPr id="2" name="Title"/>
          <p:cNvSpPr>
            <a:spLocks noGrp="1"/>
          </p:cNvSpPr>
          <p:nvPr>
            <p:ph type="title"/>
          </p:nvPr>
        </p:nvSpPr>
        <p:spPr>
          <a:xfrm>
            <a:off x="609602" y="457200"/>
            <a:ext cx="10769600" cy="990600"/>
          </a:xfrm>
        </p:spPr>
        <p:txBody>
          <a:bodyPr/>
          <a:lstStyle/>
          <a:p>
            <a:r>
              <a:rPr lang="it-IT"/>
              <a:t>Fare clic per modificare lo stile del titolo dello schema</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eature">
    <p:spTree>
      <p:nvGrpSpPr>
        <p:cNvPr id="1" name=""/>
        <p:cNvGrpSpPr/>
        <p:nvPr/>
      </p:nvGrpSpPr>
      <p:grpSpPr>
        <a:xfrm>
          <a:off x="0" y="0"/>
          <a:ext cx="0" cy="0"/>
          <a:chOff x="0" y="0"/>
          <a:chExt cx="0" cy="0"/>
        </a:xfrm>
      </p:grpSpPr>
      <p:sp>
        <p:nvSpPr>
          <p:cNvPr id="10" name="Title"/>
          <p:cNvSpPr>
            <a:spLocks noGrp="1"/>
          </p:cNvSpPr>
          <p:nvPr>
            <p:ph type="title"/>
          </p:nvPr>
        </p:nvSpPr>
        <p:spPr>
          <a:xfrm>
            <a:off x="609600" y="457200"/>
            <a:ext cx="9448800" cy="990600"/>
          </a:xfrm>
        </p:spPr>
        <p:txBody>
          <a:bodyPr anchor="t" anchorCtr="0"/>
          <a:lstStyle>
            <a:lvl1pPr algn="l">
              <a:defRPr sz="2800" b="0" i="0">
                <a:solidFill>
                  <a:schemeClr val="tx2"/>
                </a:solidFill>
              </a:defRPr>
            </a:lvl1pPr>
          </a:lstStyle>
          <a:p>
            <a:r>
              <a:rPr lang="it-IT"/>
              <a:t>Fare clic per modificare lo stile del titolo dello schema</a:t>
            </a:r>
            <a:endParaRPr lang="en-US" dirty="0"/>
          </a:p>
        </p:txBody>
      </p:sp>
      <p:sp>
        <p:nvSpPr>
          <p:cNvPr id="11" name="Content"/>
          <p:cNvSpPr>
            <a:spLocks noGrp="1"/>
          </p:cNvSpPr>
          <p:nvPr>
            <p:ph sz="half" idx="10" hasCustomPrompt="1"/>
          </p:nvPr>
        </p:nvSpPr>
        <p:spPr>
          <a:xfrm>
            <a:off x="609601" y="2819400"/>
            <a:ext cx="5080001" cy="3200400"/>
          </a:xfrm>
        </p:spPr>
        <p:txBody>
          <a:bodyPr/>
          <a:lstStyle>
            <a:lvl1pPr>
              <a:buClr>
                <a:srgbClr val="125687"/>
              </a:buClr>
              <a:buSzTx/>
              <a:defRPr sz="1800" baseline="0"/>
            </a:lvl1pPr>
            <a:lvl2pPr>
              <a:defRPr sz="1604"/>
            </a:lvl2pPr>
            <a:lvl3pPr>
              <a:buNone/>
              <a:defRPr sz="1604"/>
            </a:lvl3pPr>
            <a:lvl4pPr>
              <a:defRPr sz="1805"/>
            </a:lvl4pPr>
            <a:lvl5pPr>
              <a:defRPr sz="1805"/>
            </a:lvl5pPr>
            <a:lvl6pPr>
              <a:defRPr sz="1805"/>
            </a:lvl6pPr>
            <a:lvl7pPr>
              <a:defRPr sz="1805"/>
            </a:lvl7pPr>
            <a:lvl8pPr>
              <a:defRPr sz="1805"/>
            </a:lvl8pPr>
            <a:lvl9pPr>
              <a:defRPr sz="1805"/>
            </a:lvl9pPr>
          </a:lstStyle>
          <a:p>
            <a:pPr lvl="0">
              <a:buClr>
                <a:srgbClr val="125687"/>
              </a:buClr>
              <a:buSzTx/>
            </a:pPr>
            <a:r>
              <a:rPr lang="en-US" dirty="0"/>
              <a:t>Click to add b</a:t>
            </a:r>
            <a:r>
              <a:rPr lang="en-US" sz="1805" dirty="0">
                <a:solidFill>
                  <a:prstClr val="black"/>
                </a:solidFill>
              </a:rPr>
              <a:t>rief summary and benefits of feature (ideally three bullets)</a:t>
            </a:r>
          </a:p>
          <a:p>
            <a:pPr lvl="1"/>
            <a:r>
              <a:rPr lang="en-US" dirty="0"/>
              <a:t>Second level</a:t>
            </a:r>
          </a:p>
        </p:txBody>
      </p:sp>
      <p:sp>
        <p:nvSpPr>
          <p:cNvPr id="13" name="Headline"/>
          <p:cNvSpPr>
            <a:spLocks noGrp="1"/>
          </p:cNvSpPr>
          <p:nvPr>
            <p:ph type="body" sz="quarter" idx="11" hasCustomPrompt="1"/>
          </p:nvPr>
        </p:nvSpPr>
        <p:spPr>
          <a:xfrm>
            <a:off x="609601" y="1600200"/>
            <a:ext cx="5080001" cy="838200"/>
          </a:xfrm>
        </p:spPr>
        <p:txBody>
          <a:bodyPr anchor="t"/>
          <a:lstStyle>
            <a:lvl1pPr marL="0" indent="0" algn="l">
              <a:buNone/>
              <a:defRPr sz="2000" b="0" i="0" baseline="0"/>
            </a:lvl1pPr>
          </a:lstStyle>
          <a:p>
            <a:pPr lvl="0"/>
            <a:r>
              <a:rPr lang="en-US" dirty="0"/>
              <a:t>Click to add headline</a:t>
            </a:r>
            <a:r>
              <a:rPr lang="en-US" sz="2005" b="1" dirty="0">
                <a:solidFill>
                  <a:prstClr val="black"/>
                </a:solidFill>
              </a:rPr>
              <a:t> providing value of feature</a:t>
            </a:r>
            <a:endParaRPr lang="en-US" dirty="0"/>
          </a:p>
        </p:txBody>
      </p:sp>
      <p:sp>
        <p:nvSpPr>
          <p:cNvPr id="14" name="ProductName"/>
          <p:cNvSpPr>
            <a:spLocks noGrp="1"/>
          </p:cNvSpPr>
          <p:nvPr>
            <p:ph type="body" sz="half" idx="12" hasCustomPrompt="1"/>
          </p:nvPr>
        </p:nvSpPr>
        <p:spPr>
          <a:xfrm>
            <a:off x="609602" y="6172200"/>
            <a:ext cx="5473700" cy="533400"/>
          </a:xfrm>
        </p:spPr>
        <p:txBody>
          <a:bodyPr anchor="b" anchorCtr="0"/>
          <a:lstStyle>
            <a:lvl1pPr marL="230761" indent="-229170">
              <a:buClrTx/>
              <a:buSzPct val="125000"/>
              <a:buFont typeface="Courier New" pitchFamily="49" charset="0"/>
              <a:buChar char="»"/>
              <a:defRPr sz="1604" b="0">
                <a:latin typeface="Courier New" pitchFamily="49" charset="0"/>
                <a:cs typeface="Courier New" pitchFamily="49" charset="0"/>
              </a:defRPr>
            </a:lvl1pPr>
          </a:lstStyle>
          <a:p>
            <a:pPr lvl="0"/>
            <a:r>
              <a:rPr lang="en-US" dirty="0"/>
              <a:t>Click to add </a:t>
            </a:r>
            <a:r>
              <a:rPr lang="en-US" sz="1604" dirty="0" err="1">
                <a:latin typeface="Courier New" pitchFamily="49" charset="0"/>
                <a:cs typeface="Courier New" pitchFamily="49" charset="0"/>
              </a:rPr>
              <a:t>product_example_name</a:t>
            </a:r>
            <a:r>
              <a:rPr lang="en-US" sz="1604" dirty="0">
                <a:latin typeface="Courier New" pitchFamily="49" charset="0"/>
                <a:cs typeface="Courier New" pitchFamily="49" charset="0"/>
              </a:rPr>
              <a:t>.</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testazione sezione">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963084" y="1914529"/>
            <a:ext cx="10363200" cy="1362075"/>
          </a:xfrm>
        </p:spPr>
        <p:txBody>
          <a:bodyPr anchor="t"/>
          <a:lstStyle>
            <a:lvl1pPr algn="ctr">
              <a:defRPr sz="3200" b="0" cap="none">
                <a:solidFill>
                  <a:schemeClr val="tx2"/>
                </a:solidFill>
              </a:defRPr>
            </a:lvl1pPr>
          </a:lstStyle>
          <a:p>
            <a:r>
              <a:rPr lang="en-US" dirty="0"/>
              <a:t>Click to edit Section Header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p:cNvSpPr>
            <a:spLocks noGrp="1"/>
          </p:cNvSpPr>
          <p:nvPr>
            <p:ph type="title"/>
          </p:nvPr>
        </p:nvSpPr>
        <p:spPr>
          <a:xfrm>
            <a:off x="609602" y="457200"/>
            <a:ext cx="10769600" cy="990600"/>
          </a:xfrm>
        </p:spPr>
        <p:txBody>
          <a:bodyPr/>
          <a:lstStyle>
            <a:lvl1pPr>
              <a:defRPr>
                <a:solidFill>
                  <a:schemeClr val="tx2"/>
                </a:solidFill>
              </a:defRPr>
            </a:lvl1pPr>
          </a:lstStyle>
          <a:p>
            <a:r>
              <a:rPr lang="it-IT"/>
              <a:t>Fare clic per modificare lo stile del titolo dello schema</a:t>
            </a:r>
            <a:endParaRPr lang="en-US" dirty="0"/>
          </a:p>
        </p:txBody>
      </p:sp>
      <p:sp>
        <p:nvSpPr>
          <p:cNvPr id="3" name="LeftContent"/>
          <p:cNvSpPr>
            <a:spLocks noGrp="1"/>
          </p:cNvSpPr>
          <p:nvPr>
            <p:ph sz="half" idx="1"/>
          </p:nvPr>
        </p:nvSpPr>
        <p:spPr>
          <a:xfrm>
            <a:off x="609602" y="1600200"/>
            <a:ext cx="5181600" cy="4648199"/>
          </a:xfrm>
        </p:spPr>
        <p:txBody>
          <a:bodyPr/>
          <a:lstStyle>
            <a:lvl1pPr>
              <a:defRPr sz="2400"/>
            </a:lvl1pPr>
            <a:lvl2pPr>
              <a:defRPr sz="2000"/>
            </a:lvl2pPr>
            <a:lvl3pPr>
              <a:defRPr sz="1604"/>
            </a:lvl3pPr>
            <a:lvl4pPr>
              <a:defRPr sz="1805"/>
            </a:lvl4pPr>
            <a:lvl5pPr>
              <a:defRPr sz="1805"/>
            </a:lvl5pPr>
            <a:lvl6pPr>
              <a:defRPr sz="1805"/>
            </a:lvl6pPr>
            <a:lvl7pPr>
              <a:defRPr sz="1805"/>
            </a:lvl7pPr>
            <a:lvl8pPr>
              <a:defRPr sz="1805"/>
            </a:lvl8pPr>
            <a:lvl9pPr>
              <a:defRPr sz="1805"/>
            </a:lvl9pPr>
          </a:lstStyle>
          <a:p>
            <a:pPr lvl="0"/>
            <a:r>
              <a:rPr lang="it-IT"/>
              <a:t>Fare clic per modificare gli stili del testo dello schema</a:t>
            </a:r>
          </a:p>
          <a:p>
            <a:pPr lvl="1"/>
            <a:r>
              <a:rPr lang="it-IT"/>
              <a:t>Secondo livello</a:t>
            </a:r>
          </a:p>
          <a:p>
            <a:pPr lvl="2"/>
            <a:r>
              <a:rPr lang="it-IT"/>
              <a:t>Terzo livello</a:t>
            </a:r>
          </a:p>
        </p:txBody>
      </p:sp>
      <p:sp>
        <p:nvSpPr>
          <p:cNvPr id="4" name="RightContent"/>
          <p:cNvSpPr>
            <a:spLocks noGrp="1"/>
          </p:cNvSpPr>
          <p:nvPr>
            <p:ph sz="half" idx="2"/>
          </p:nvPr>
        </p:nvSpPr>
        <p:spPr>
          <a:xfrm>
            <a:off x="6197602" y="1600200"/>
            <a:ext cx="5181600" cy="4648199"/>
          </a:xfrm>
        </p:spPr>
        <p:txBody>
          <a:bodyPr/>
          <a:lstStyle>
            <a:lvl1pPr>
              <a:defRPr sz="2400"/>
            </a:lvl1pPr>
            <a:lvl2pPr>
              <a:defRPr sz="2000"/>
            </a:lvl2pPr>
            <a:lvl3pPr>
              <a:defRPr sz="1604"/>
            </a:lvl3pPr>
            <a:lvl4pPr>
              <a:defRPr sz="1805"/>
            </a:lvl4pPr>
            <a:lvl5pPr>
              <a:defRPr sz="1805"/>
            </a:lvl5pPr>
            <a:lvl6pPr>
              <a:defRPr sz="1805"/>
            </a:lvl6pPr>
            <a:lvl7pPr>
              <a:defRPr sz="1805"/>
            </a:lvl7pPr>
            <a:lvl8pPr>
              <a:defRPr sz="1805"/>
            </a:lvl8pPr>
            <a:lvl9pPr>
              <a:defRPr sz="1805"/>
            </a:lvl9pPr>
          </a:lstStyle>
          <a:p>
            <a:pPr lvl="0"/>
            <a:r>
              <a:rPr lang="it-IT"/>
              <a:t>Fare clic per modificare gli stili del testo dello schema</a:t>
            </a:r>
          </a:p>
          <a:p>
            <a:pPr lvl="1"/>
            <a:r>
              <a:rPr lang="it-IT"/>
              <a:t>Secondo livello</a:t>
            </a:r>
          </a:p>
          <a:p>
            <a:pPr lvl="2"/>
            <a:r>
              <a:rPr lang="it-IT"/>
              <a:t>Terzo livello</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Content"/>
          <p:cNvSpPr txBox="1">
            <a:spLocks noChangeArrowheads="1"/>
          </p:cNvSpPr>
          <p:nvPr userDrawn="1"/>
        </p:nvSpPr>
        <p:spPr bwMode="auto">
          <a:xfrm>
            <a:off x="607484" y="1600200"/>
            <a:ext cx="10765536" cy="4648200"/>
          </a:xfrm>
          <a:prstGeom prst="rect">
            <a:avLst/>
          </a:prstGeom>
          <a:noFill/>
          <a:ln w="9525">
            <a:noFill/>
            <a:miter lim="800000"/>
            <a:headEnd/>
            <a:tailEnd/>
          </a:ln>
          <a:effectLst/>
        </p:spPr>
        <p:txBody>
          <a:bodyPr wrap="none"/>
          <a:lstStyle/>
          <a:p>
            <a:pPr marL="342164" lvl="0" indent="-342164">
              <a:buClr>
                <a:schemeClr val="tx2"/>
              </a:buClr>
              <a:buSzPct val="75000"/>
              <a:buFont typeface="Wingdings" pitchFamily="2" charset="2"/>
              <a:buChar char="§"/>
              <a:tabLst>
                <a:tab pos="458340" algn="l"/>
              </a:tabLst>
            </a:pPr>
            <a:r>
              <a:rPr lang="en-US" sz="2400" dirty="0">
                <a:latin typeface="Arial" pitchFamily="34" charset="0"/>
                <a:cs typeface="Arial" pitchFamily="34" charset="0"/>
              </a:rPr>
              <a:t>Edit</a:t>
            </a:r>
            <a:r>
              <a:rPr lang="en-US" sz="2400" baseline="0" dirty="0">
                <a:latin typeface="Arial" pitchFamily="34" charset="0"/>
                <a:cs typeface="Arial" pitchFamily="34" charset="0"/>
              </a:rPr>
              <a:t> in Slide Master view to e</a:t>
            </a:r>
            <a:r>
              <a:rPr lang="en-US" sz="2400" dirty="0">
                <a:latin typeface="Arial" pitchFamily="34" charset="0"/>
                <a:cs typeface="Arial" pitchFamily="34" charset="0"/>
              </a:rPr>
              <a:t>nter agenda items</a:t>
            </a:r>
          </a:p>
          <a:p>
            <a:pPr marL="342164" lvl="0" indent="-342164">
              <a:buClr>
                <a:schemeClr val="tx2"/>
              </a:buClr>
              <a:buSzPct val="75000"/>
              <a:buFont typeface="Wingdings" pitchFamily="2" charset="2"/>
              <a:buChar char="§"/>
              <a:tabLst>
                <a:tab pos="458340" algn="l"/>
              </a:tabLst>
            </a:pPr>
            <a:r>
              <a:rPr lang="en-US" sz="2400" dirty="0">
                <a:latin typeface="Arial" pitchFamily="34" charset="0"/>
                <a:cs typeface="Arial" pitchFamily="34" charset="0"/>
              </a:rPr>
              <a:t>Bullet 2</a:t>
            </a:r>
          </a:p>
          <a:p>
            <a:pPr marL="342164" lvl="0" indent="-342164">
              <a:buClr>
                <a:schemeClr val="tx2"/>
              </a:buClr>
              <a:buSzPct val="75000"/>
              <a:buFont typeface="Wingdings" pitchFamily="2" charset="2"/>
              <a:buChar char="§"/>
              <a:tabLst>
                <a:tab pos="458340" algn="l"/>
              </a:tabLst>
            </a:pPr>
            <a:r>
              <a:rPr lang="en-US" sz="2400" dirty="0">
                <a:latin typeface="Arial" pitchFamily="34" charset="0"/>
                <a:cs typeface="Arial" pitchFamily="34" charset="0"/>
              </a:rPr>
              <a:t>Bullet</a:t>
            </a:r>
            <a:r>
              <a:rPr lang="en-US" sz="2400" baseline="0" dirty="0">
                <a:latin typeface="Arial" pitchFamily="34" charset="0"/>
                <a:cs typeface="Arial" pitchFamily="34" charset="0"/>
              </a:rPr>
              <a:t> 3</a:t>
            </a:r>
          </a:p>
          <a:p>
            <a:pPr marL="342164" lvl="0" indent="-342164">
              <a:buClr>
                <a:schemeClr val="tx2"/>
              </a:buClr>
              <a:buSzPct val="75000"/>
              <a:buFont typeface="Wingdings" pitchFamily="2" charset="2"/>
              <a:buChar char="§"/>
              <a:tabLst>
                <a:tab pos="458340" algn="l"/>
              </a:tabLst>
            </a:pPr>
            <a:r>
              <a:rPr lang="en-US" sz="2400" baseline="0" dirty="0">
                <a:latin typeface="Arial" pitchFamily="34" charset="0"/>
                <a:cs typeface="Arial" pitchFamily="34" charset="0"/>
              </a:rPr>
              <a:t>Bullet 4</a:t>
            </a:r>
          </a:p>
          <a:p>
            <a:pPr marL="342164" lvl="0" indent="-342164">
              <a:buClr>
                <a:schemeClr val="tx2"/>
              </a:buClr>
              <a:buSzPct val="75000"/>
              <a:buFont typeface="Wingdings" pitchFamily="2" charset="2"/>
              <a:buChar char="§"/>
              <a:tabLst>
                <a:tab pos="458340" algn="l"/>
              </a:tabLst>
            </a:pPr>
            <a:endParaRPr lang="en-US" sz="2400" dirty="0">
              <a:latin typeface="Arial" pitchFamily="34" charset="0"/>
              <a:cs typeface="Arial" pitchFamily="34" charset="0"/>
            </a:endParaRPr>
          </a:p>
        </p:txBody>
      </p:sp>
      <p:sp>
        <p:nvSpPr>
          <p:cNvPr id="5" name="Title"/>
          <p:cNvSpPr txBox="1">
            <a:spLocks noChangeArrowheads="1"/>
          </p:cNvSpPr>
          <p:nvPr userDrawn="1"/>
        </p:nvSpPr>
        <p:spPr bwMode="auto">
          <a:xfrm>
            <a:off x="607484" y="464695"/>
            <a:ext cx="10765536" cy="1143000"/>
          </a:xfrm>
          <a:prstGeom prst="rect">
            <a:avLst/>
          </a:prstGeom>
          <a:noFill/>
          <a:ln w="9525">
            <a:noFill/>
            <a:miter lim="800000"/>
            <a:headEnd/>
            <a:tailEnd/>
          </a:ln>
          <a:effectLst/>
        </p:spPr>
        <p:txBody>
          <a:bodyPr wrap="none"/>
          <a:lstStyle/>
          <a:p>
            <a:pPr marL="0" marR="0" indent="0" algn="l" defTabSz="916680" rtl="0" eaLnBrk="1" fontAlgn="auto" latinLnBrk="0" hangingPunct="1">
              <a:lnSpc>
                <a:spcPct val="100000"/>
              </a:lnSpc>
              <a:spcBef>
                <a:spcPts val="0"/>
              </a:spcBef>
              <a:spcAft>
                <a:spcPts val="0"/>
              </a:spcAft>
              <a:buClrTx/>
              <a:buSzTx/>
              <a:buFontTx/>
              <a:buNone/>
              <a:tabLst/>
              <a:defRPr/>
            </a:pPr>
            <a:r>
              <a:rPr lang="en-US" sz="2800" b="0" dirty="0">
                <a:solidFill>
                  <a:schemeClr val="tx2"/>
                </a:solidFill>
                <a:latin typeface="Arial" pitchFamily="34" charset="0"/>
                <a:cs typeface="Arial" pitchFamily="34" charset="0"/>
              </a:rPr>
              <a:t>Edit in Slide</a:t>
            </a:r>
            <a:r>
              <a:rPr lang="en-US" sz="2800" b="0" baseline="0" dirty="0">
                <a:solidFill>
                  <a:schemeClr val="tx2"/>
                </a:solidFill>
                <a:latin typeface="Arial" pitchFamily="34" charset="0"/>
                <a:cs typeface="Arial" pitchFamily="34" charset="0"/>
              </a:rPr>
              <a:t> Master view to e</a:t>
            </a:r>
            <a:r>
              <a:rPr lang="en-US" sz="2800" b="0" dirty="0">
                <a:solidFill>
                  <a:schemeClr val="tx2"/>
                </a:solidFill>
                <a:latin typeface="Arial" pitchFamily="34" charset="0"/>
                <a:cs typeface="Arial" pitchFamily="34" charset="0"/>
              </a:rPr>
              <a:t>nter agenda</a:t>
            </a:r>
            <a:r>
              <a:rPr lang="en-US" sz="2800" b="0" baseline="0" dirty="0">
                <a:solidFill>
                  <a:schemeClr val="tx2"/>
                </a:solidFill>
                <a:latin typeface="Arial" pitchFamily="34" charset="0"/>
                <a:cs typeface="Arial" pitchFamily="34" charset="0"/>
              </a:rPr>
              <a:t> title</a:t>
            </a:r>
            <a:endParaRPr lang="en-US" sz="2800" b="0" dirty="0">
              <a:solidFill>
                <a:schemeClr val="tx2"/>
              </a:solidFill>
              <a:latin typeface="Arial" pitchFamily="34" charset="0"/>
              <a:cs typeface="Arial"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p:nvPr>
        </p:nvSpPr>
        <p:spPr>
          <a:xfrm>
            <a:off x="609602" y="457200"/>
            <a:ext cx="10769600" cy="990600"/>
          </a:xfrm>
          <a:prstGeom prst="rect">
            <a:avLst/>
          </a:prstGeom>
        </p:spPr>
        <p:txBody>
          <a:bodyPr vert="horz" lIns="91440" tIns="45720" rIns="91440" bIns="45720" rtlCol="0" anchor="t" anchorCtr="0">
            <a:noAutofit/>
          </a:bodyPr>
          <a:lstStyle/>
          <a:p>
            <a:r>
              <a:rPr lang="it-IT"/>
              <a:t>Fare clic per modificare lo stile del titolo dello schema</a:t>
            </a:r>
            <a:endParaRPr lang="en-US" dirty="0"/>
          </a:p>
        </p:txBody>
      </p:sp>
      <p:sp>
        <p:nvSpPr>
          <p:cNvPr id="3" name="Content"/>
          <p:cNvSpPr>
            <a:spLocks noGrp="1"/>
          </p:cNvSpPr>
          <p:nvPr>
            <p:ph type="body" idx="1"/>
          </p:nvPr>
        </p:nvSpPr>
        <p:spPr>
          <a:xfrm>
            <a:off x="609602" y="1600200"/>
            <a:ext cx="10769600" cy="4648200"/>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p:txBody>
      </p:sp>
      <p:sp>
        <p:nvSpPr>
          <p:cNvPr id="8" name="SlideNumber"/>
          <p:cNvSpPr/>
          <p:nvPr/>
        </p:nvSpPr>
        <p:spPr>
          <a:xfrm>
            <a:off x="11582400" y="6484954"/>
            <a:ext cx="609600" cy="381001"/>
          </a:xfrm>
          <a:prstGeom prst="rect">
            <a:avLst/>
          </a:prstGeom>
          <a:noFill/>
          <a:ln w="12700">
            <a:noFill/>
          </a:ln>
        </p:spPr>
        <p:txBody>
          <a:bodyPr wrap="square" anchor="ctr">
            <a:noAutofit/>
          </a:bodyPr>
          <a:lstStyle/>
          <a:p>
            <a:pPr algn="ctr"/>
            <a:fld id="{47FBD1EF-0801-4063-B668-C71608ACC70F}" type="slidenum">
              <a:rPr kumimoji="0" lang="en-US" sz="1203" b="1" i="0" u="none" strike="noStrike" kern="1200" cap="none" spc="0" normalizeH="0" baseline="0" noProof="0" smtClean="0">
                <a:ln>
                  <a:noFill/>
                </a:ln>
                <a:solidFill>
                  <a:schemeClr val="tx2"/>
                </a:solidFill>
                <a:effectLst/>
                <a:uLnTx/>
                <a:uFillTx/>
                <a:latin typeface="Arial" pitchFamily="34" charset="0"/>
                <a:ea typeface="+mn-ea"/>
                <a:cs typeface="Arial" pitchFamily="34" charset="0"/>
              </a:rPr>
              <a:pPr algn="ctr"/>
              <a:t>‹N›</a:t>
            </a:fld>
            <a:endParaRPr lang="en-US" sz="1203" b="1" dirty="0">
              <a:solidFill>
                <a:schemeClr val="tx2"/>
              </a:solidFill>
            </a:endParaRPr>
          </a:p>
        </p:txBody>
      </p:sp>
      <p:pic>
        <p:nvPicPr>
          <p:cNvPr id="12" name="Logo" descr="logo647.png"/>
          <p:cNvPicPr>
            <a:picLocks noChangeAspect="1"/>
          </p:cNvPicPr>
          <p:nvPr/>
        </p:nvPicPr>
        <p:blipFill>
          <a:blip r:embed="rId10" cstate="print"/>
          <a:stretch>
            <a:fillRect/>
          </a:stretch>
        </p:blipFill>
        <p:spPr>
          <a:xfrm>
            <a:off x="10679339" y="23675"/>
            <a:ext cx="1327516" cy="360269"/>
          </a:xfrm>
          <a:prstGeom prst="rect">
            <a:avLst/>
          </a:prstGeom>
          <a:noFill/>
          <a:ln>
            <a:noFill/>
          </a:ln>
        </p:spPr>
      </p:pic>
      <p:cxnSp>
        <p:nvCxnSpPr>
          <p:cNvPr id="13" name="Line"/>
          <p:cNvCxnSpPr/>
          <p:nvPr/>
        </p:nvCxnSpPr>
        <p:spPr>
          <a:xfrm rot="10800000" flipV="1">
            <a:off x="229170" y="176521"/>
            <a:ext cx="10297392" cy="211602"/>
          </a:xfrm>
          <a:prstGeom prst="bentConnector3">
            <a:avLst>
              <a:gd name="adj1" fmla="val 100013"/>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9" r:id="rId4"/>
    <p:sldLayoutId id="2147483663" r:id="rId5"/>
    <p:sldLayoutId id="2147483651" r:id="rId6"/>
    <p:sldLayoutId id="2147483652" r:id="rId7"/>
    <p:sldLayoutId id="2147483664" r:id="rId8"/>
  </p:sldLayoutIdLst>
  <p:hf hdr="0" ftr="0" dt="0"/>
  <p:txStyles>
    <p:titleStyle>
      <a:lvl1pPr algn="l" defTabSz="916680" rtl="0" eaLnBrk="1" latinLnBrk="0" hangingPunct="1">
        <a:spcBef>
          <a:spcPct val="0"/>
        </a:spcBef>
        <a:buNone/>
        <a:defRPr sz="2800" b="0" kern="1200">
          <a:solidFill>
            <a:schemeClr val="tx2"/>
          </a:solidFill>
          <a:latin typeface="Arial" pitchFamily="34" charset="0"/>
          <a:ea typeface="+mj-ea"/>
          <a:cs typeface="Arial" pitchFamily="34" charset="0"/>
        </a:defRPr>
      </a:lvl1pPr>
    </p:titleStyle>
    <p:body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p:bodyStyle>
    <p:otherStyle>
      <a:defPPr>
        <a:defRPr lang="en-US"/>
      </a:defPPr>
      <a:lvl1pPr marL="0" algn="l" defTabSz="916680" rtl="0" eaLnBrk="1" latinLnBrk="0" hangingPunct="1">
        <a:defRPr sz="1805" kern="1200">
          <a:solidFill>
            <a:schemeClr val="tx1"/>
          </a:solidFill>
          <a:latin typeface="+mn-lt"/>
          <a:ea typeface="+mn-ea"/>
          <a:cs typeface="+mn-cs"/>
        </a:defRPr>
      </a:lvl1pPr>
      <a:lvl2pPr marL="458340" algn="l" defTabSz="916680" rtl="0" eaLnBrk="1" latinLnBrk="0" hangingPunct="1">
        <a:defRPr sz="1805" kern="1200">
          <a:solidFill>
            <a:schemeClr val="tx1"/>
          </a:solidFill>
          <a:latin typeface="+mn-lt"/>
          <a:ea typeface="+mn-ea"/>
          <a:cs typeface="+mn-cs"/>
        </a:defRPr>
      </a:lvl2pPr>
      <a:lvl3pPr marL="916680" algn="l" defTabSz="916680" rtl="0" eaLnBrk="1" latinLnBrk="0" hangingPunct="1">
        <a:defRPr sz="1805" kern="1200">
          <a:solidFill>
            <a:schemeClr val="tx1"/>
          </a:solidFill>
          <a:latin typeface="+mn-lt"/>
          <a:ea typeface="+mn-ea"/>
          <a:cs typeface="+mn-cs"/>
        </a:defRPr>
      </a:lvl3pPr>
      <a:lvl4pPr marL="1375020" algn="l" defTabSz="916680" rtl="0" eaLnBrk="1" latinLnBrk="0" hangingPunct="1">
        <a:defRPr sz="1805" kern="1200">
          <a:solidFill>
            <a:schemeClr val="tx1"/>
          </a:solidFill>
          <a:latin typeface="+mn-lt"/>
          <a:ea typeface="+mn-ea"/>
          <a:cs typeface="+mn-cs"/>
        </a:defRPr>
      </a:lvl4pPr>
      <a:lvl5pPr marL="1833361" algn="l" defTabSz="916680" rtl="0" eaLnBrk="1" latinLnBrk="0" hangingPunct="1">
        <a:defRPr sz="1805" kern="1200">
          <a:solidFill>
            <a:schemeClr val="tx1"/>
          </a:solidFill>
          <a:latin typeface="+mn-lt"/>
          <a:ea typeface="+mn-ea"/>
          <a:cs typeface="+mn-cs"/>
        </a:defRPr>
      </a:lvl5pPr>
      <a:lvl6pPr marL="2291701" algn="l" defTabSz="916680" rtl="0" eaLnBrk="1" latinLnBrk="0" hangingPunct="1">
        <a:defRPr sz="1805" kern="1200">
          <a:solidFill>
            <a:schemeClr val="tx1"/>
          </a:solidFill>
          <a:latin typeface="+mn-lt"/>
          <a:ea typeface="+mn-ea"/>
          <a:cs typeface="+mn-cs"/>
        </a:defRPr>
      </a:lvl6pPr>
      <a:lvl7pPr marL="2750041" algn="l" defTabSz="916680" rtl="0" eaLnBrk="1" latinLnBrk="0" hangingPunct="1">
        <a:defRPr sz="1805" kern="1200">
          <a:solidFill>
            <a:schemeClr val="tx1"/>
          </a:solidFill>
          <a:latin typeface="+mn-lt"/>
          <a:ea typeface="+mn-ea"/>
          <a:cs typeface="+mn-cs"/>
        </a:defRPr>
      </a:lvl7pPr>
      <a:lvl8pPr marL="3208381" algn="l" defTabSz="916680" rtl="0" eaLnBrk="1" latinLnBrk="0" hangingPunct="1">
        <a:defRPr sz="1805" kern="1200">
          <a:solidFill>
            <a:schemeClr val="tx1"/>
          </a:solidFill>
          <a:latin typeface="+mn-lt"/>
          <a:ea typeface="+mn-ea"/>
          <a:cs typeface="+mn-cs"/>
        </a:defRPr>
      </a:lvl8pPr>
      <a:lvl9pPr marL="3666721" algn="l" defTabSz="916680" rtl="0" eaLnBrk="1" latinLnBrk="0" hangingPunct="1">
        <a:defRPr sz="18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commons.wikimedia.org/wiki/File:CPT-sound-nyquist-thereom-1.5percycle.svg"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en.wikipedia.org/wiki/Quantization_(signal_processing)"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www.hindawi.com/journals/as/2014/548070/" TargetMode="External"/><Relationship Id="rId5" Type="http://schemas.openxmlformats.org/officeDocument/2006/relationships/image" Target="../media/image5.jpg"/><Relationship Id="rId4" Type="http://schemas.openxmlformats.org/officeDocument/2006/relationships/hyperlink" Target="https://www.frontiersin.org/articles/10.3389/fphys.2016.00154/full"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digital signal processing in MATLAB</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Analog to digital conversion</a:t>
            </a:r>
          </a:p>
        </p:txBody>
      </p:sp>
      <p:sp>
        <p:nvSpPr>
          <p:cNvPr id="4" name="Content Placeholder 3"/>
          <p:cNvSpPr>
            <a:spLocks noGrp="1"/>
          </p:cNvSpPr>
          <p:nvPr>
            <p:ph idx="1"/>
          </p:nvPr>
        </p:nvSpPr>
        <p:spPr/>
        <p:txBody>
          <a:bodyPr vert="horz" lIns="91440" tIns="45720" rIns="91440" bIns="45720" rtlCol="0" anchor="t">
            <a:noAutofit/>
          </a:bodyPr>
          <a:lstStyle/>
          <a:p>
            <a:pPr marL="0" indent="0">
              <a:buNone/>
            </a:pPr>
            <a:r>
              <a:rPr lang="en-US" dirty="0"/>
              <a:t>Unlimited memory would be necessary to store and process unlimited real-valued samples of the analog signal.</a:t>
            </a:r>
          </a:p>
          <a:p>
            <a:pPr marL="343535" indent="-343535"/>
            <a:endParaRPr lang="en-US" dirty="0"/>
          </a:p>
          <a:p>
            <a:pPr marL="343535" indent="-343535"/>
            <a:endParaRPr lang="en-US" dirty="0"/>
          </a:p>
          <a:p>
            <a:pPr marL="0" indent="0">
              <a:buNone/>
            </a:pPr>
            <a:r>
              <a:rPr lang="en-US" dirty="0"/>
              <a:t>Conversion steps:</a:t>
            </a:r>
          </a:p>
          <a:p>
            <a:pPr marL="0" indent="0">
              <a:buNone/>
            </a:pPr>
            <a:endParaRPr lang="en-US" dirty="0"/>
          </a:p>
          <a:p>
            <a:pPr marL="343535" indent="-343535"/>
            <a:r>
              <a:rPr lang="en-US" dirty="0">
                <a:latin typeface="Arial"/>
                <a:cs typeface="Arial"/>
              </a:rPr>
              <a:t>Sampling: only take a limited number of samples at specific times</a:t>
            </a:r>
          </a:p>
          <a:p>
            <a:pPr marL="343535" indent="-343535"/>
            <a:endParaRPr lang="en-US" dirty="0"/>
          </a:p>
          <a:p>
            <a:pPr marL="343535" indent="-343535"/>
            <a:r>
              <a:rPr lang="en-US" dirty="0">
                <a:latin typeface="Arial"/>
                <a:cs typeface="Arial"/>
              </a:rPr>
              <a:t>Quantization: convert real values to floating-point values</a:t>
            </a:r>
          </a:p>
        </p:txBody>
      </p:sp>
    </p:spTree>
    <p:extLst>
      <p:ext uri="{BB962C8B-B14F-4D97-AF65-F5344CB8AC3E}">
        <p14:creationId xmlns:p14="http://schemas.microsoft.com/office/powerpoint/2010/main" val="976782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Analog to digital conversion: sampling</a:t>
            </a:r>
          </a:p>
        </p:txBody>
      </p:sp>
      <p:sp>
        <p:nvSpPr>
          <p:cNvPr id="4" name="Content Placeholder 3"/>
          <p:cNvSpPr>
            <a:spLocks noGrp="1"/>
          </p:cNvSpPr>
          <p:nvPr>
            <p:ph idx="1"/>
          </p:nvPr>
        </p:nvSpPr>
        <p:spPr/>
        <p:txBody>
          <a:bodyPr vert="horz" lIns="91440" tIns="45720" rIns="91440" bIns="45720" rtlCol="0" anchor="t">
            <a:noAutofit/>
          </a:bodyPr>
          <a:lstStyle/>
          <a:p>
            <a:pPr marL="0" indent="0">
              <a:buNone/>
            </a:pPr>
            <a:r>
              <a:rPr lang="en-US" dirty="0">
                <a:latin typeface="Arial"/>
                <a:cs typeface="Arial"/>
              </a:rPr>
              <a:t>It is the discretization of the time (or independent) variable.</a:t>
            </a:r>
            <a:br>
              <a:rPr lang="en-US" dirty="0"/>
            </a:br>
            <a:r>
              <a:rPr lang="en-US" dirty="0">
                <a:latin typeface="Arial"/>
                <a:cs typeface="Arial"/>
              </a:rPr>
              <a:t>Samples are picked with at constant/regular interval/frequency.</a:t>
            </a:r>
          </a:p>
          <a:p>
            <a:pPr marL="343535" indent="-343535"/>
            <a:endParaRPr lang="en-US" dirty="0"/>
          </a:p>
          <a:p>
            <a:pPr marL="343535" indent="-343535"/>
            <a:r>
              <a:rPr lang="en-US" dirty="0">
                <a:latin typeface="Arial"/>
                <a:cs typeface="Arial"/>
              </a:rPr>
              <a:t>The sampling frequency is a trade-off between information to retain and resources needed to store/process the digital signal</a:t>
            </a:r>
          </a:p>
          <a:p>
            <a:pPr marL="343535" indent="-343535"/>
            <a:endParaRPr lang="en-US" dirty="0"/>
          </a:p>
          <a:p>
            <a:pPr marL="343535" indent="-343535"/>
            <a:r>
              <a:rPr lang="en-US" dirty="0">
                <a:latin typeface="Arial"/>
                <a:cs typeface="Arial"/>
              </a:rPr>
              <a:t>The rationale: the faster the signal variation, the higher the required frequency sampling (at the cost of more resources)</a:t>
            </a:r>
            <a:endParaRPr lang="en-US" dirty="0"/>
          </a:p>
          <a:p>
            <a:pPr marL="343535" indent="-343535"/>
            <a:endParaRPr lang="en-US" dirty="0"/>
          </a:p>
          <a:p>
            <a:pPr marL="343535" indent="-343535"/>
            <a:r>
              <a:rPr lang="en-US" dirty="0">
                <a:latin typeface="Arial"/>
                <a:cs typeface="Arial"/>
              </a:rPr>
              <a:t>The </a:t>
            </a:r>
            <a:r>
              <a:rPr lang="en-US" b="1" dirty="0">
                <a:latin typeface="Arial"/>
                <a:cs typeface="Arial"/>
              </a:rPr>
              <a:t>sampling theorem</a:t>
            </a:r>
            <a:r>
              <a:rPr lang="en-US" dirty="0">
                <a:latin typeface="Arial"/>
                <a:cs typeface="Arial"/>
              </a:rPr>
              <a:t> (a.k.a. </a:t>
            </a:r>
            <a:r>
              <a:rPr lang="en-US" b="1" dirty="0">
                <a:latin typeface="Arial"/>
                <a:cs typeface="Arial"/>
              </a:rPr>
              <a:t>Nyquist-Shannon theorem</a:t>
            </a:r>
            <a:r>
              <a:rPr lang="en-US" dirty="0">
                <a:latin typeface="Arial"/>
                <a:cs typeface="Arial"/>
              </a:rPr>
              <a:t>) defines the minimum sampling frequency for perfect reconstruction of the analog signal</a:t>
            </a:r>
            <a:br>
              <a:rPr lang="en-US" dirty="0"/>
            </a:br>
            <a:endParaRPr lang="en-US" dirty="0"/>
          </a:p>
          <a:p>
            <a:pPr marL="343535" indent="-343535"/>
            <a:endParaRPr lang="en-US" dirty="0"/>
          </a:p>
        </p:txBody>
      </p:sp>
      <p:pic>
        <p:nvPicPr>
          <p:cNvPr id="5" name="Immagine 4">
            <a:extLst>
              <a:ext uri="{FF2B5EF4-FFF2-40B4-BE49-F238E27FC236}">
                <a16:creationId xmlns:a16="http://schemas.microsoft.com/office/drawing/2014/main" id="{D07D527D-2B56-4ED5-919E-22BC5165AFF3}"/>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9408368" y="1428311"/>
            <a:ext cx="2316818" cy="1080120"/>
          </a:xfrm>
          <a:prstGeom prst="rect">
            <a:avLst/>
          </a:prstGeom>
        </p:spPr>
      </p:pic>
    </p:spTree>
    <p:extLst>
      <p:ext uri="{BB962C8B-B14F-4D97-AF65-F5344CB8AC3E}">
        <p14:creationId xmlns:p14="http://schemas.microsoft.com/office/powerpoint/2010/main" val="3246379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Analog to digital conversion: quantization</a:t>
            </a:r>
          </a:p>
        </p:txBody>
      </p:sp>
      <p:sp>
        <p:nvSpPr>
          <p:cNvPr id="4" name="Content Placeholder 3"/>
          <p:cNvSpPr>
            <a:spLocks noGrp="1"/>
          </p:cNvSpPr>
          <p:nvPr>
            <p:ph idx="1"/>
          </p:nvPr>
        </p:nvSpPr>
        <p:spPr/>
        <p:txBody>
          <a:bodyPr vert="horz" lIns="91440" tIns="45720" rIns="91440" bIns="45720" rtlCol="0" anchor="t">
            <a:noAutofit/>
          </a:bodyPr>
          <a:lstStyle/>
          <a:p>
            <a:pPr marL="0" indent="0">
              <a:buNone/>
            </a:pPr>
            <a:r>
              <a:rPr lang="en-US" dirty="0"/>
              <a:t>It is the discretization of the amplitude (or dependent) variable.</a:t>
            </a:r>
            <a:br>
              <a:rPr lang="en-US" dirty="0"/>
            </a:br>
            <a:r>
              <a:rPr lang="en-US" dirty="0"/>
              <a:t>Picked samples are represented in a digital format.</a:t>
            </a:r>
          </a:p>
          <a:p>
            <a:pPr marL="0" indent="0">
              <a:buNone/>
            </a:pPr>
            <a:endParaRPr lang="en-US" dirty="0"/>
          </a:p>
          <a:p>
            <a:pPr marL="343535" indent="-343535"/>
            <a:r>
              <a:rPr lang="en-US" dirty="0">
                <a:latin typeface="Arial"/>
                <a:cs typeface="Arial"/>
              </a:rPr>
              <a:t>Involves a limited distortion/information loss</a:t>
            </a:r>
          </a:p>
          <a:p>
            <a:pPr marL="343535" indent="-343535"/>
            <a:endParaRPr lang="en-US" dirty="0"/>
          </a:p>
          <a:p>
            <a:pPr marL="343535" indent="-343535"/>
            <a:r>
              <a:rPr lang="en-US" dirty="0">
                <a:latin typeface="Arial"/>
                <a:cs typeface="Arial"/>
              </a:rPr>
              <a:t>is equivalent to the addition of a noise:</a:t>
            </a:r>
          </a:p>
          <a:p>
            <a:pPr marL="744220" lvl="1" indent="-286385"/>
            <a:r>
              <a:rPr lang="en-US" dirty="0">
                <a:latin typeface="Arial"/>
                <a:cs typeface="Arial"/>
              </a:rPr>
              <a:t>lower and less correlated with the signal the finer the quantization</a:t>
            </a:r>
            <a:endParaRPr lang="en-US" dirty="0"/>
          </a:p>
          <a:p>
            <a:pPr marL="744220" lvl="1" indent="-286385"/>
            <a:r>
              <a:rPr lang="en-US" dirty="0">
                <a:latin typeface="Arial"/>
                <a:cs typeface="Arial"/>
              </a:rPr>
              <a:t>higher and more correlated with the signal the coarser the quantization</a:t>
            </a:r>
            <a:endParaRPr lang="en-US"/>
          </a:p>
          <a:p>
            <a:pPr marL="343535" indent="-343535"/>
            <a:endParaRPr lang="en-US" dirty="0">
              <a:latin typeface="Arial"/>
              <a:cs typeface="Arial"/>
            </a:endParaRPr>
          </a:p>
          <a:p>
            <a:pPr marL="343535" indent="-343535"/>
            <a:r>
              <a:rPr lang="en-US" dirty="0">
                <a:latin typeface="Arial"/>
                <a:cs typeface="Arial"/>
              </a:rPr>
              <a:t>Ad-hoc quantization methods can be performed based on signal statistics</a:t>
            </a:r>
          </a:p>
          <a:p>
            <a:pPr marL="0" indent="0">
              <a:buNone/>
            </a:pPr>
            <a:endParaRPr lang="en-US" dirty="0">
              <a:latin typeface="Arial"/>
              <a:cs typeface="Arial"/>
            </a:endParaRPr>
          </a:p>
        </p:txBody>
      </p:sp>
      <p:pic>
        <p:nvPicPr>
          <p:cNvPr id="5" name="Immagine 4">
            <a:extLst>
              <a:ext uri="{FF2B5EF4-FFF2-40B4-BE49-F238E27FC236}">
                <a16:creationId xmlns:a16="http://schemas.microsoft.com/office/drawing/2014/main" id="{3540106B-EF1D-4FD5-A61B-8D4DCAE9E345}"/>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9480376" y="1124744"/>
            <a:ext cx="2102022" cy="1767609"/>
          </a:xfrm>
          <a:prstGeom prst="rect">
            <a:avLst/>
          </a:prstGeom>
        </p:spPr>
      </p:pic>
    </p:spTree>
    <p:extLst>
      <p:ext uri="{BB962C8B-B14F-4D97-AF65-F5344CB8AC3E}">
        <p14:creationId xmlns:p14="http://schemas.microsoft.com/office/powerpoint/2010/main" val="3983011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Array representation</a:t>
            </a:r>
          </a:p>
        </p:txBody>
      </p:sp>
      <p:sp>
        <p:nvSpPr>
          <p:cNvPr id="4" name="Content Placeholder 3"/>
          <p:cNvSpPr>
            <a:spLocks noGrp="1"/>
          </p:cNvSpPr>
          <p:nvPr>
            <p:ph idx="1"/>
          </p:nvPr>
        </p:nvSpPr>
        <p:spPr/>
        <p:txBody>
          <a:bodyPr vert="horz" lIns="91440" tIns="45720" rIns="91440" bIns="45720" rtlCol="0" anchor="t">
            <a:noAutofit/>
          </a:bodyPr>
          <a:lstStyle/>
          <a:p>
            <a:pPr marL="0" indent="0">
              <a:buNone/>
            </a:pPr>
            <a:r>
              <a:rPr lang="en-US">
                <a:latin typeface="Arial"/>
                <a:cs typeface="Arial"/>
              </a:rPr>
              <a:t>Finally, the digital signal is represented through:</a:t>
            </a:r>
          </a:p>
          <a:p>
            <a:pPr marL="0" indent="0">
              <a:buNone/>
            </a:pPr>
            <a:endParaRPr lang="en-US" dirty="0"/>
          </a:p>
          <a:p>
            <a:pPr marL="343535" indent="-343535"/>
            <a:r>
              <a:rPr lang="en-US" dirty="0">
                <a:latin typeface="Arial"/>
                <a:cs typeface="Arial"/>
              </a:rPr>
              <a:t>The array containing the quantized signal values</a:t>
            </a:r>
          </a:p>
          <a:p>
            <a:pPr marL="343535" indent="-343535"/>
            <a:endParaRPr lang="en-US" dirty="0"/>
          </a:p>
          <a:p>
            <a:pPr marL="343535" indent="-343535"/>
            <a:r>
              <a:rPr lang="en-US" dirty="0"/>
              <a:t>An (optional) array storing the time at which each sample is picked.</a:t>
            </a:r>
            <a:br>
              <a:rPr lang="en-US" dirty="0"/>
            </a:br>
            <a:r>
              <a:rPr lang="en-US" dirty="0"/>
              <a:t>Alternatively, the initial time and the sampling interval/frequency are stored.</a:t>
            </a:r>
          </a:p>
        </p:txBody>
      </p:sp>
    </p:spTree>
    <p:extLst>
      <p:ext uri="{BB962C8B-B14F-4D97-AF65-F5344CB8AC3E}">
        <p14:creationId xmlns:p14="http://schemas.microsoft.com/office/powerpoint/2010/main" val="2960194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Digital signals: features</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p:txBody>
              <a:bodyPr/>
              <a:lstStyle/>
              <a:p>
                <a:pPr marL="0" indent="0">
                  <a:buNone/>
                </a:pPr>
                <a:r>
                  <a:rPr lang="en-US" dirty="0"/>
                  <a:t>Features similar to the analog case can be defined for digital signals by replacing the integral sign with the summation:</a:t>
                </a:r>
              </a:p>
              <a:p>
                <a:r>
                  <a:rPr lang="en-US" dirty="0"/>
                  <a:t>Average value					</a:t>
                </a:r>
                <a14:m>
                  <m:oMath xmlns:m="http://schemas.openxmlformats.org/officeDocument/2006/math">
                    <m:r>
                      <a:rPr lang="it-IT" b="0" i="1" smtClean="0">
                        <a:latin typeface="Cambria Math" panose="02040503050406030204" pitchFamily="18" charset="0"/>
                      </a:rPr>
                      <m:t>𝐴</m:t>
                    </m:r>
                    <m:r>
                      <a:rPr lang="it-IT" i="1">
                        <a:latin typeface="Cambria Math" panose="02040503050406030204" pitchFamily="18" charset="0"/>
                      </a:rPr>
                      <m:t>=</m:t>
                    </m:r>
                    <m:func>
                      <m:funcPr>
                        <m:ctrlPr>
                          <a:rPr lang="pt-BR" i="1">
                            <a:latin typeface="Cambria Math" panose="02040503050406030204" pitchFamily="18" charset="0"/>
                          </a:rPr>
                        </m:ctrlPr>
                      </m:funcPr>
                      <m:fName>
                        <m:limLow>
                          <m:limLowPr>
                            <m:ctrlPr>
                              <a:rPr lang="pt-BR" i="1">
                                <a:latin typeface="Cambria Math" panose="02040503050406030204" pitchFamily="18" charset="0"/>
                              </a:rPr>
                            </m:ctrlPr>
                          </m:limLowPr>
                          <m:e>
                            <m:r>
                              <m:rPr>
                                <m:sty m:val="p"/>
                              </m:rPr>
                              <a:rPr lang="pt-BR">
                                <a:latin typeface="Cambria Math" panose="02040503050406030204" pitchFamily="18" charset="0"/>
                              </a:rPr>
                              <m:t>lim</m:t>
                            </m:r>
                          </m:e>
                          <m:lim>
                            <m:r>
                              <a:rPr lang="it-IT" i="1">
                                <a:latin typeface="Cambria Math" panose="02040503050406030204" pitchFamily="18" charset="0"/>
                              </a:rPr>
                              <m:t>𝑁</m:t>
                            </m:r>
                            <m:r>
                              <a:rPr lang="pt-BR" i="1">
                                <a:latin typeface="Cambria Math" panose="02040503050406030204" pitchFamily="18" charset="0"/>
                              </a:rPr>
                              <m:t>→∞</m:t>
                            </m:r>
                          </m:lim>
                        </m:limLow>
                      </m:fName>
                      <m:e>
                        <m:f>
                          <m:fPr>
                            <m:ctrlPr>
                              <a:rPr lang="pt-BR" i="1">
                                <a:latin typeface="Cambria Math" panose="02040503050406030204" pitchFamily="18" charset="0"/>
                              </a:rPr>
                            </m:ctrlPr>
                          </m:fPr>
                          <m:num>
                            <m:r>
                              <a:rPr lang="it-IT" i="1">
                                <a:latin typeface="Cambria Math" panose="02040503050406030204" pitchFamily="18" charset="0"/>
                              </a:rPr>
                              <m:t>1</m:t>
                            </m:r>
                          </m:num>
                          <m:den>
                            <m:r>
                              <a:rPr lang="it-IT" i="1">
                                <a:latin typeface="Cambria Math" panose="02040503050406030204" pitchFamily="18" charset="0"/>
                              </a:rPr>
                              <m:t>𝑁</m:t>
                            </m:r>
                          </m:den>
                        </m:f>
                      </m:e>
                    </m:func>
                    <m:nary>
                      <m:naryPr>
                        <m:chr m:val="∑"/>
                        <m:limLoc m:val="subSup"/>
                        <m:ctrlPr>
                          <a:rPr lang="pt-BR" i="1">
                            <a:latin typeface="Cambria Math" panose="02040503050406030204" pitchFamily="18" charset="0"/>
                          </a:rPr>
                        </m:ctrlPr>
                      </m:naryPr>
                      <m:sub>
                        <m:r>
                          <m:rPr>
                            <m:brk m:alnAt="25"/>
                          </m:rPr>
                          <a:rPr lang="it-IT" i="1">
                            <a:latin typeface="Cambria Math" panose="02040503050406030204" pitchFamily="18" charset="0"/>
                          </a:rPr>
                          <m:t>𝑛</m:t>
                        </m:r>
                        <m:r>
                          <a:rPr lang="it-IT" i="1">
                            <a:latin typeface="Cambria Math" panose="02040503050406030204" pitchFamily="18" charset="0"/>
                          </a:rPr>
                          <m:t>=1</m:t>
                        </m:r>
                      </m:sub>
                      <m:sup>
                        <m:r>
                          <a:rPr lang="it-IT" i="1">
                            <a:latin typeface="Cambria Math" panose="02040503050406030204" pitchFamily="18" charset="0"/>
                          </a:rPr>
                          <m:t>𝑁</m:t>
                        </m:r>
                      </m:sup>
                      <m:e>
                        <m:r>
                          <a:rPr lang="it-IT" i="1">
                            <a:latin typeface="Cambria Math" panose="02040503050406030204" pitchFamily="18" charset="0"/>
                          </a:rPr>
                          <m:t>𝑥</m:t>
                        </m:r>
                        <m:r>
                          <a:rPr lang="it-IT" i="1">
                            <a:latin typeface="Cambria Math" panose="02040503050406030204" pitchFamily="18" charset="0"/>
                          </a:rPr>
                          <m:t>(</m:t>
                        </m:r>
                        <m:r>
                          <a:rPr lang="it-IT" i="1">
                            <a:latin typeface="Cambria Math" panose="02040503050406030204" pitchFamily="18" charset="0"/>
                          </a:rPr>
                          <m:t>𝑛</m:t>
                        </m:r>
                        <m:r>
                          <a:rPr lang="it-IT" i="1">
                            <a:latin typeface="Cambria Math" panose="02040503050406030204" pitchFamily="18" charset="0"/>
                          </a:rPr>
                          <m:t>)</m:t>
                        </m:r>
                      </m:e>
                    </m:nary>
                  </m:oMath>
                </a14:m>
                <a:endParaRPr lang="en-US" dirty="0"/>
              </a:p>
              <a:p>
                <a:r>
                  <a:rPr lang="en-US" dirty="0"/>
                  <a:t>Energy						</a:t>
                </a:r>
                <a14:m>
                  <m:oMath xmlns:m="http://schemas.openxmlformats.org/officeDocument/2006/math">
                    <m:r>
                      <a:rPr lang="it-IT" b="0" i="1" smtClean="0">
                        <a:latin typeface="Cambria Math" panose="02040503050406030204" pitchFamily="18" charset="0"/>
                      </a:rPr>
                      <m:t>𝐸</m:t>
                    </m:r>
                    <m:r>
                      <a:rPr lang="it-IT" b="0" i="1" smtClean="0">
                        <a:latin typeface="Cambria Math" panose="02040503050406030204" pitchFamily="18" charset="0"/>
                      </a:rPr>
                      <m:t>=</m:t>
                    </m:r>
                    <m:nary>
                      <m:naryPr>
                        <m:chr m:val="∑"/>
                        <m:subHide m:val="on"/>
                        <m:supHide m:val="on"/>
                        <m:ctrlPr>
                          <a:rPr lang="it-IT" i="1">
                            <a:latin typeface="Cambria Math" panose="02040503050406030204" pitchFamily="18" charset="0"/>
                          </a:rPr>
                        </m:ctrlPr>
                      </m:naryPr>
                      <m:sub/>
                      <m:sup/>
                      <m:e>
                        <m:sSup>
                          <m:sSupPr>
                            <m:ctrlPr>
                              <a:rPr lang="it-IT" i="1">
                                <a:latin typeface="Cambria Math" panose="02040503050406030204" pitchFamily="18" charset="0"/>
                              </a:rPr>
                            </m:ctrlPr>
                          </m:sSupPr>
                          <m:e>
                            <m:d>
                              <m:dPr>
                                <m:begChr m:val="|"/>
                                <m:endChr m:val="|"/>
                                <m:ctrlPr>
                                  <a:rPr lang="it-IT" i="1">
                                    <a:latin typeface="Cambria Math" panose="02040503050406030204" pitchFamily="18" charset="0"/>
                                  </a:rPr>
                                </m:ctrlPr>
                              </m:dPr>
                              <m:e>
                                <m:r>
                                  <a:rPr lang="it-IT" i="1">
                                    <a:latin typeface="Cambria Math" panose="02040503050406030204" pitchFamily="18" charset="0"/>
                                  </a:rPr>
                                  <m:t>𝑥</m:t>
                                </m:r>
                                <m:r>
                                  <a:rPr lang="it-IT" i="1">
                                    <a:latin typeface="Cambria Math" panose="02040503050406030204" pitchFamily="18" charset="0"/>
                                  </a:rPr>
                                  <m:t>(</m:t>
                                </m:r>
                                <m:r>
                                  <a:rPr lang="it-IT" b="0" i="1" smtClean="0">
                                    <a:latin typeface="Cambria Math" panose="02040503050406030204" pitchFamily="18" charset="0"/>
                                  </a:rPr>
                                  <m:t>𝑛</m:t>
                                </m:r>
                                <m:r>
                                  <a:rPr lang="it-IT" i="1">
                                    <a:latin typeface="Cambria Math" panose="02040503050406030204" pitchFamily="18" charset="0"/>
                                  </a:rPr>
                                  <m:t>)</m:t>
                                </m:r>
                              </m:e>
                            </m:d>
                          </m:e>
                          <m:sup>
                            <m:r>
                              <a:rPr lang="it-IT" i="1">
                                <a:latin typeface="Cambria Math" panose="02040503050406030204" pitchFamily="18" charset="0"/>
                              </a:rPr>
                              <m:t>2</m:t>
                            </m:r>
                          </m:sup>
                        </m:sSup>
                        <m:r>
                          <a:rPr lang="it-IT" i="1">
                            <a:latin typeface="Cambria Math" panose="02040503050406030204" pitchFamily="18" charset="0"/>
                          </a:rPr>
                          <m:t>𝑑𝑡</m:t>
                        </m:r>
                      </m:e>
                    </m:nary>
                    <m:r>
                      <a:rPr lang="it-IT" b="0" i="1" smtClean="0">
                        <a:latin typeface="Cambria Math" panose="02040503050406030204" pitchFamily="18" charset="0"/>
                      </a:rPr>
                      <m:t>&lt;</m:t>
                    </m:r>
                    <m:r>
                      <a:rPr lang="it-IT" b="0" i="1" smtClean="0">
                        <a:latin typeface="Cambria Math" panose="02040503050406030204" pitchFamily="18" charset="0"/>
                        <a:ea typeface="Cambria Math" panose="02040503050406030204" pitchFamily="18" charset="0"/>
                      </a:rPr>
                      <m:t>∞</m:t>
                    </m:r>
                  </m:oMath>
                </a14:m>
                <a:endParaRPr lang="en-US" dirty="0"/>
              </a:p>
              <a:p>
                <a:r>
                  <a:rPr lang="en-US" dirty="0"/>
                  <a:t>Power						</a:t>
                </a:r>
                <a14:m>
                  <m:oMath xmlns:m="http://schemas.openxmlformats.org/officeDocument/2006/math">
                    <m:r>
                      <a:rPr lang="it-IT" b="0" i="1" smtClean="0">
                        <a:latin typeface="Cambria Math" panose="02040503050406030204" pitchFamily="18" charset="0"/>
                      </a:rPr>
                      <m:t>𝑃</m:t>
                    </m:r>
                    <m:r>
                      <a:rPr lang="it-IT" i="1">
                        <a:latin typeface="Cambria Math" panose="02040503050406030204" pitchFamily="18" charset="0"/>
                      </a:rPr>
                      <m:t>=</m:t>
                    </m:r>
                    <m:func>
                      <m:funcPr>
                        <m:ctrlPr>
                          <a:rPr lang="pt-BR" i="1" smtClean="0">
                            <a:latin typeface="Cambria Math" panose="02040503050406030204" pitchFamily="18" charset="0"/>
                          </a:rPr>
                        </m:ctrlPr>
                      </m:funcPr>
                      <m:fName>
                        <m:limLow>
                          <m:limLowPr>
                            <m:ctrlPr>
                              <a:rPr lang="pt-BR" i="1" smtClean="0">
                                <a:latin typeface="Cambria Math" panose="02040503050406030204" pitchFamily="18" charset="0"/>
                              </a:rPr>
                            </m:ctrlPr>
                          </m:limLowPr>
                          <m:e>
                            <m:r>
                              <m:rPr>
                                <m:sty m:val="p"/>
                              </m:rPr>
                              <a:rPr lang="pt-BR" i="0" smtClean="0">
                                <a:latin typeface="Cambria Math" panose="02040503050406030204" pitchFamily="18" charset="0"/>
                              </a:rPr>
                              <m:t>lim</m:t>
                            </m:r>
                          </m:e>
                          <m:lim>
                            <m:r>
                              <a:rPr lang="it-IT" b="0" i="1" smtClean="0">
                                <a:latin typeface="Cambria Math" panose="02040503050406030204" pitchFamily="18" charset="0"/>
                              </a:rPr>
                              <m:t>𝑁</m:t>
                            </m:r>
                            <m:r>
                              <a:rPr lang="pt-BR" i="1" smtClean="0">
                                <a:latin typeface="Cambria Math" panose="02040503050406030204" pitchFamily="18" charset="0"/>
                              </a:rPr>
                              <m:t>→∞</m:t>
                            </m:r>
                          </m:lim>
                        </m:limLow>
                      </m:fName>
                      <m:e>
                        <m:f>
                          <m:fPr>
                            <m:ctrlPr>
                              <a:rPr lang="pt-BR" i="1" smtClean="0">
                                <a:latin typeface="Cambria Math" panose="02040503050406030204" pitchFamily="18" charset="0"/>
                              </a:rPr>
                            </m:ctrlPr>
                          </m:fPr>
                          <m:num>
                            <m:r>
                              <a:rPr lang="it-IT" b="0" i="1" smtClean="0">
                                <a:latin typeface="Cambria Math" panose="02040503050406030204" pitchFamily="18" charset="0"/>
                              </a:rPr>
                              <m:t>1</m:t>
                            </m:r>
                          </m:num>
                          <m:den>
                            <m:r>
                              <a:rPr lang="it-IT" b="0" i="1" smtClean="0">
                                <a:latin typeface="Cambria Math" panose="02040503050406030204" pitchFamily="18" charset="0"/>
                              </a:rPr>
                              <m:t>𝑁</m:t>
                            </m:r>
                          </m:den>
                        </m:f>
                      </m:e>
                    </m:func>
                    <m:nary>
                      <m:naryPr>
                        <m:chr m:val="∑"/>
                        <m:limLoc m:val="subSup"/>
                        <m:ctrlPr>
                          <a:rPr lang="pt-BR" i="1" smtClean="0">
                            <a:latin typeface="Cambria Math" panose="02040503050406030204" pitchFamily="18" charset="0"/>
                          </a:rPr>
                        </m:ctrlPr>
                      </m:naryPr>
                      <m:sub>
                        <m:r>
                          <m:rPr>
                            <m:brk m:alnAt="25"/>
                          </m:rPr>
                          <a:rPr lang="it-IT" b="0" i="1" smtClean="0">
                            <a:latin typeface="Cambria Math" panose="02040503050406030204" pitchFamily="18" charset="0"/>
                          </a:rPr>
                          <m:t>𝑛</m:t>
                        </m:r>
                        <m:r>
                          <a:rPr lang="it-IT" b="0" i="1" smtClean="0">
                            <a:latin typeface="Cambria Math" panose="02040503050406030204" pitchFamily="18" charset="0"/>
                          </a:rPr>
                          <m:t>=1</m:t>
                        </m:r>
                      </m:sub>
                      <m:sup>
                        <m:r>
                          <a:rPr lang="it-IT" b="0" i="1" smtClean="0">
                            <a:latin typeface="Cambria Math" panose="02040503050406030204" pitchFamily="18" charset="0"/>
                          </a:rPr>
                          <m:t>𝑁</m:t>
                        </m:r>
                      </m:sup>
                      <m:e>
                        <m:sSup>
                          <m:sSupPr>
                            <m:ctrlPr>
                              <a:rPr lang="it-IT" i="1">
                                <a:latin typeface="Cambria Math" panose="02040503050406030204" pitchFamily="18" charset="0"/>
                              </a:rPr>
                            </m:ctrlPr>
                          </m:sSupPr>
                          <m:e>
                            <m:d>
                              <m:dPr>
                                <m:begChr m:val="|"/>
                                <m:endChr m:val="|"/>
                                <m:ctrlPr>
                                  <a:rPr lang="it-IT" i="1">
                                    <a:latin typeface="Cambria Math" panose="02040503050406030204" pitchFamily="18" charset="0"/>
                                  </a:rPr>
                                </m:ctrlPr>
                              </m:dPr>
                              <m:e>
                                <m:r>
                                  <a:rPr lang="it-IT" i="1">
                                    <a:latin typeface="Cambria Math" panose="02040503050406030204" pitchFamily="18" charset="0"/>
                                  </a:rPr>
                                  <m:t>𝑥</m:t>
                                </m:r>
                                <m:r>
                                  <a:rPr lang="it-IT" i="1">
                                    <a:latin typeface="Cambria Math" panose="02040503050406030204" pitchFamily="18" charset="0"/>
                                  </a:rPr>
                                  <m:t>(</m:t>
                                </m:r>
                                <m:r>
                                  <a:rPr lang="it-IT" b="0" i="1" smtClean="0">
                                    <a:latin typeface="Cambria Math" panose="02040503050406030204" pitchFamily="18" charset="0"/>
                                  </a:rPr>
                                  <m:t>𝑛</m:t>
                                </m:r>
                                <m:r>
                                  <a:rPr lang="it-IT" i="1">
                                    <a:latin typeface="Cambria Math" panose="02040503050406030204" pitchFamily="18" charset="0"/>
                                  </a:rPr>
                                  <m:t>)</m:t>
                                </m:r>
                              </m:e>
                            </m:d>
                          </m:e>
                          <m:sup>
                            <m:r>
                              <a:rPr lang="it-IT" i="1">
                                <a:latin typeface="Cambria Math" panose="02040503050406030204" pitchFamily="18" charset="0"/>
                              </a:rPr>
                              <m:t>2</m:t>
                            </m:r>
                          </m:sup>
                        </m:sSup>
                      </m:e>
                    </m:nary>
                  </m:oMath>
                </a14:m>
                <a:endParaRPr lang="en-US" dirty="0"/>
              </a:p>
              <a:p>
                <a:r>
                  <a:rPr lang="en-US" dirty="0"/>
                  <a:t>RMS of periodic signals with period T		</a:t>
                </a:r>
                <a14:m>
                  <m:oMath xmlns:m="http://schemas.openxmlformats.org/officeDocument/2006/math">
                    <m:r>
                      <m:rPr>
                        <m:sty m:val="p"/>
                      </m:rPr>
                      <a:rPr lang="it-IT" b="0" i="0" smtClean="0">
                        <a:latin typeface="Cambria Math" panose="02040503050406030204" pitchFamily="18" charset="0"/>
                      </a:rPr>
                      <m:t>RMS</m:t>
                    </m:r>
                    <m:r>
                      <a:rPr lang="it-IT" i="1">
                        <a:latin typeface="Cambria Math" panose="02040503050406030204" pitchFamily="18" charset="0"/>
                      </a:rPr>
                      <m:t>=</m:t>
                    </m:r>
                    <m:rad>
                      <m:radPr>
                        <m:degHide m:val="on"/>
                        <m:ctrlPr>
                          <a:rPr lang="it-IT" i="1" smtClean="0">
                            <a:latin typeface="Cambria Math" panose="02040503050406030204" pitchFamily="18" charset="0"/>
                          </a:rPr>
                        </m:ctrlPr>
                      </m:radPr>
                      <m:deg/>
                      <m:e>
                        <m:f>
                          <m:fPr>
                            <m:ctrlPr>
                              <a:rPr lang="pt-BR" i="1">
                                <a:latin typeface="Cambria Math" panose="02040503050406030204" pitchFamily="18" charset="0"/>
                              </a:rPr>
                            </m:ctrlPr>
                          </m:fPr>
                          <m:num>
                            <m:r>
                              <a:rPr lang="it-IT" i="1">
                                <a:latin typeface="Cambria Math" panose="02040503050406030204" pitchFamily="18" charset="0"/>
                              </a:rPr>
                              <m:t>1</m:t>
                            </m:r>
                          </m:num>
                          <m:den>
                            <m:r>
                              <a:rPr lang="it-IT" b="0" i="1" smtClean="0">
                                <a:latin typeface="Cambria Math" panose="02040503050406030204" pitchFamily="18" charset="0"/>
                              </a:rPr>
                              <m:t>𝑁</m:t>
                            </m:r>
                          </m:den>
                        </m:f>
                        <m:nary>
                          <m:naryPr>
                            <m:chr m:val="∑"/>
                            <m:limLoc m:val="subSup"/>
                            <m:ctrlPr>
                              <a:rPr lang="pt-BR" i="1">
                                <a:latin typeface="Cambria Math" panose="02040503050406030204" pitchFamily="18" charset="0"/>
                              </a:rPr>
                            </m:ctrlPr>
                          </m:naryPr>
                          <m:sub>
                            <m:r>
                              <m:rPr>
                                <m:brk m:alnAt="1"/>
                              </m:rPr>
                              <a:rPr lang="it-IT" b="0" i="1" smtClean="0">
                                <a:latin typeface="Cambria Math" panose="02040503050406030204" pitchFamily="18" charset="0"/>
                              </a:rPr>
                              <m:t>𝑛</m:t>
                            </m:r>
                            <m:r>
                              <a:rPr lang="it-IT" b="0" i="1" smtClean="0">
                                <a:latin typeface="Cambria Math" panose="02040503050406030204" pitchFamily="18" charset="0"/>
                              </a:rPr>
                              <m:t>=1</m:t>
                            </m:r>
                          </m:sub>
                          <m:sup>
                            <m:r>
                              <a:rPr lang="it-IT" b="0" i="1" smtClean="0">
                                <a:latin typeface="Cambria Math" panose="02040503050406030204" pitchFamily="18" charset="0"/>
                              </a:rPr>
                              <m:t>𝑁</m:t>
                            </m:r>
                          </m:sup>
                          <m:e>
                            <m:sSup>
                              <m:sSupPr>
                                <m:ctrlPr>
                                  <a:rPr lang="it-IT" i="1">
                                    <a:latin typeface="Cambria Math" panose="02040503050406030204" pitchFamily="18" charset="0"/>
                                  </a:rPr>
                                </m:ctrlPr>
                              </m:sSupPr>
                              <m:e>
                                <m:d>
                                  <m:dPr>
                                    <m:begChr m:val="|"/>
                                    <m:endChr m:val="|"/>
                                    <m:ctrlPr>
                                      <a:rPr lang="it-IT" i="1">
                                        <a:latin typeface="Cambria Math" panose="02040503050406030204" pitchFamily="18" charset="0"/>
                                      </a:rPr>
                                    </m:ctrlPr>
                                  </m:dPr>
                                  <m:e>
                                    <m:r>
                                      <a:rPr lang="it-IT" i="1">
                                        <a:latin typeface="Cambria Math" panose="02040503050406030204" pitchFamily="18" charset="0"/>
                                      </a:rPr>
                                      <m:t>𝑥</m:t>
                                    </m:r>
                                    <m:r>
                                      <a:rPr lang="it-IT" i="1">
                                        <a:latin typeface="Cambria Math" panose="02040503050406030204" pitchFamily="18" charset="0"/>
                                      </a:rPr>
                                      <m:t>(</m:t>
                                    </m:r>
                                    <m:r>
                                      <a:rPr lang="it-IT" b="0" i="1" smtClean="0">
                                        <a:latin typeface="Cambria Math" panose="02040503050406030204" pitchFamily="18" charset="0"/>
                                      </a:rPr>
                                      <m:t>𝑛</m:t>
                                    </m:r>
                                    <m:r>
                                      <a:rPr lang="it-IT" i="1">
                                        <a:latin typeface="Cambria Math" panose="02040503050406030204" pitchFamily="18" charset="0"/>
                                      </a:rPr>
                                      <m:t>)</m:t>
                                    </m:r>
                                  </m:e>
                                </m:d>
                              </m:e>
                              <m:sup>
                                <m:r>
                                  <a:rPr lang="it-IT" i="1">
                                    <a:latin typeface="Cambria Math" panose="02040503050406030204" pitchFamily="18" charset="0"/>
                                  </a:rPr>
                                  <m:t>2</m:t>
                                </m:r>
                              </m:sup>
                            </m:sSup>
                          </m:e>
                        </m:nary>
                      </m:e>
                    </m:rad>
                    <m:r>
                      <a:rPr lang="it-IT" b="0" i="1" smtClean="0">
                        <a:latin typeface="Cambria Math" panose="02040503050406030204" pitchFamily="18" charset="0"/>
                      </a:rPr>
                      <m:t>=</m:t>
                    </m:r>
                    <m:rad>
                      <m:radPr>
                        <m:degHide m:val="on"/>
                        <m:ctrlPr>
                          <a:rPr lang="it-IT" b="0" i="1" smtClean="0">
                            <a:latin typeface="Cambria Math" panose="02040503050406030204" pitchFamily="18" charset="0"/>
                          </a:rPr>
                        </m:ctrlPr>
                      </m:radPr>
                      <m:deg/>
                      <m:e>
                        <m:r>
                          <a:rPr lang="it-IT" b="0" i="1" smtClean="0">
                            <a:latin typeface="Cambria Math" panose="02040503050406030204" pitchFamily="18" charset="0"/>
                          </a:rPr>
                          <m:t>𝑃</m:t>
                        </m:r>
                      </m:e>
                    </m:rad>
                  </m:oMath>
                </a14:m>
                <a:endParaRPr lang="it-IT" b="0" dirty="0"/>
              </a:p>
              <a:p>
                <a:pPr marL="0" indent="0">
                  <a:buNone/>
                </a:pPr>
                <a:endParaRPr lang="en-US" dirty="0"/>
              </a:p>
              <a:p>
                <a:pPr marL="0" indent="0">
                  <a:buNone/>
                </a:pPr>
                <a:r>
                  <a:rPr lang="en-US" dirty="0"/>
                  <a:t>A specific feature of digital signals is the sampling frequency selected during the analog to digital conversion.</a:t>
                </a:r>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blipFill>
                <a:blip r:embed="rId3"/>
                <a:stretch>
                  <a:fillRect l="-849" t="-919" b="-4462"/>
                </a:stretch>
              </a:blipFill>
            </p:spPr>
            <p:txBody>
              <a:bodyPr/>
              <a:lstStyle/>
              <a:p>
                <a:r>
                  <a:rPr lang="en-US">
                    <a:noFill/>
                  </a:rPr>
                  <a:t> </a:t>
                </a:r>
              </a:p>
            </p:txBody>
          </p:sp>
        </mc:Fallback>
      </mc:AlternateContent>
    </p:spTree>
    <p:extLst>
      <p:ext uri="{BB962C8B-B14F-4D97-AF65-F5344CB8AC3E}">
        <p14:creationId xmlns:p14="http://schemas.microsoft.com/office/powerpoint/2010/main" val="32213752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Pros and cons of digital signals</a:t>
            </a:r>
          </a:p>
        </p:txBody>
      </p:sp>
      <p:sp>
        <p:nvSpPr>
          <p:cNvPr id="4" name="Content Placeholder 3"/>
          <p:cNvSpPr>
            <a:spLocks noGrp="1"/>
          </p:cNvSpPr>
          <p:nvPr>
            <p:ph idx="1"/>
          </p:nvPr>
        </p:nvSpPr>
        <p:spPr/>
        <p:txBody>
          <a:bodyPr vert="horz" lIns="91440" tIns="45720" rIns="91440" bIns="45720" rtlCol="0" anchor="t">
            <a:noAutofit/>
          </a:bodyPr>
          <a:lstStyle/>
          <a:p>
            <a:pPr>
              <a:buFont typeface="Wingdings" panose="05000000000000000000" pitchFamily="2" charset="2"/>
              <a:buChar char="ü"/>
            </a:pPr>
            <a:r>
              <a:rPr lang="en-US" dirty="0">
                <a:latin typeface="Arial"/>
                <a:cs typeface="Arial"/>
              </a:rPr>
              <a:t>Easy to store into digital memories as arrays</a:t>
            </a:r>
          </a:p>
          <a:p>
            <a:pPr>
              <a:buFont typeface="Wingdings" panose="05000000000000000000" pitchFamily="2" charset="2"/>
              <a:buChar char="ü"/>
            </a:pPr>
            <a:endParaRPr lang="en-US" dirty="0">
              <a:latin typeface="Arial"/>
              <a:cs typeface="Arial"/>
            </a:endParaRPr>
          </a:p>
          <a:p>
            <a:pPr>
              <a:buFont typeface="Wingdings" panose="05000000000000000000" pitchFamily="2" charset="2"/>
              <a:buChar char="ü"/>
            </a:pPr>
            <a:r>
              <a:rPr lang="en-US" dirty="0">
                <a:latin typeface="Arial"/>
                <a:cs typeface="Arial"/>
              </a:rPr>
              <a:t>Can be processed via software algorithms</a:t>
            </a:r>
          </a:p>
          <a:p>
            <a:pPr marL="0" indent="0">
              <a:buNone/>
            </a:pPr>
            <a:endParaRPr lang="en-US" dirty="0">
              <a:latin typeface="Arial"/>
              <a:cs typeface="Arial"/>
            </a:endParaRPr>
          </a:p>
          <a:p>
            <a:pPr marL="0" indent="0">
              <a:buNone/>
            </a:pPr>
            <a:endParaRPr lang="en-US" dirty="0">
              <a:latin typeface="Arial"/>
              <a:cs typeface="Arial"/>
            </a:endParaRPr>
          </a:p>
          <a:p>
            <a:pPr>
              <a:buFont typeface="Wingdings" panose="05000000000000000000" pitchFamily="2" charset="2"/>
              <a:buChar char="q"/>
            </a:pPr>
            <a:r>
              <a:rPr lang="en-US" dirty="0">
                <a:latin typeface="Arial"/>
                <a:cs typeface="Arial"/>
              </a:rPr>
              <a:t>A correct sampling frequency should be selected to avoid distortion</a:t>
            </a:r>
          </a:p>
          <a:p>
            <a:pPr>
              <a:buFont typeface="Wingdings" panose="05000000000000000000" pitchFamily="2" charset="2"/>
              <a:buChar char="q"/>
            </a:pPr>
            <a:endParaRPr lang="en-US" dirty="0">
              <a:latin typeface="Arial"/>
              <a:cs typeface="Arial"/>
            </a:endParaRPr>
          </a:p>
          <a:p>
            <a:pPr>
              <a:buFont typeface="Wingdings" panose="05000000000000000000" pitchFamily="2" charset="2"/>
              <a:buChar char="q"/>
            </a:pPr>
            <a:r>
              <a:rPr lang="en-US" dirty="0">
                <a:latin typeface="Arial"/>
                <a:cs typeface="Arial"/>
              </a:rPr>
              <a:t>Analog to digital conversion always involves some controllable information loss</a:t>
            </a:r>
          </a:p>
          <a:p>
            <a:pPr marL="0" indent="0">
              <a:buNone/>
            </a:pPr>
            <a:endParaRPr lang="en-US" dirty="0">
              <a:latin typeface="Arial"/>
              <a:cs typeface="Arial"/>
            </a:endParaRPr>
          </a:p>
        </p:txBody>
      </p:sp>
    </p:spTree>
    <p:extLst>
      <p:ext uri="{BB962C8B-B14F-4D97-AF65-F5344CB8AC3E}">
        <p14:creationId xmlns:p14="http://schemas.microsoft.com/office/powerpoint/2010/main" val="2277443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Table of content</a:t>
            </a:r>
          </a:p>
        </p:txBody>
      </p:sp>
      <p:sp>
        <p:nvSpPr>
          <p:cNvPr id="4" name="Content Placeholder 3"/>
          <p:cNvSpPr>
            <a:spLocks noGrp="1"/>
          </p:cNvSpPr>
          <p:nvPr>
            <p:ph idx="1"/>
          </p:nvPr>
        </p:nvSpPr>
        <p:spPr/>
        <p:txBody>
          <a:bodyPr vert="horz" lIns="91440" tIns="45720" rIns="91440" bIns="45720" rtlCol="0" anchor="t">
            <a:noAutofit/>
          </a:bodyPr>
          <a:lstStyle/>
          <a:p>
            <a:r>
              <a:rPr lang="en-US" dirty="0"/>
              <a:t>Analog signals</a:t>
            </a:r>
          </a:p>
          <a:p>
            <a:pPr lvl="1"/>
            <a:r>
              <a:rPr lang="en-US" dirty="0"/>
              <a:t>Introduction</a:t>
            </a:r>
          </a:p>
          <a:p>
            <a:pPr lvl="1"/>
            <a:r>
              <a:rPr lang="en-US" dirty="0"/>
              <a:t>Features</a:t>
            </a:r>
          </a:p>
          <a:p>
            <a:pPr lvl="1"/>
            <a:r>
              <a:rPr lang="en-US" dirty="0"/>
              <a:t>Pros and cons</a:t>
            </a:r>
          </a:p>
          <a:p>
            <a:pPr marL="458340" lvl="1" indent="0">
              <a:buNone/>
            </a:pPr>
            <a:endParaRPr lang="en-US" dirty="0"/>
          </a:p>
          <a:p>
            <a:r>
              <a:rPr lang="en-US" dirty="0"/>
              <a:t>Digital signals</a:t>
            </a:r>
          </a:p>
          <a:p>
            <a:pPr lvl="1"/>
            <a:r>
              <a:rPr lang="en-US" dirty="0"/>
              <a:t>Introduction</a:t>
            </a:r>
          </a:p>
          <a:p>
            <a:pPr lvl="1"/>
            <a:r>
              <a:rPr lang="en-US" dirty="0"/>
              <a:t>Analog to digital conversion</a:t>
            </a:r>
          </a:p>
          <a:p>
            <a:pPr lvl="1"/>
            <a:r>
              <a:rPr lang="en-US" dirty="0"/>
              <a:t>Features</a:t>
            </a:r>
          </a:p>
          <a:p>
            <a:pPr lvl="1"/>
            <a:r>
              <a:rPr lang="en-US" dirty="0"/>
              <a:t>Pros and cons</a:t>
            </a:r>
          </a:p>
          <a:p>
            <a:endParaRPr lang="en-US" dirty="0"/>
          </a:p>
        </p:txBody>
      </p:sp>
    </p:spTree>
    <p:extLst>
      <p:ext uri="{BB962C8B-B14F-4D97-AF65-F5344CB8AC3E}">
        <p14:creationId xmlns:p14="http://schemas.microsoft.com/office/powerpoint/2010/main" val="2784395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Analog signals</a:t>
            </a:r>
          </a:p>
        </p:txBody>
      </p:sp>
      <p:sp>
        <p:nvSpPr>
          <p:cNvPr id="4" name="Content Placeholder 3"/>
          <p:cNvSpPr>
            <a:spLocks noGrp="1"/>
          </p:cNvSpPr>
          <p:nvPr>
            <p:ph idx="1"/>
          </p:nvPr>
        </p:nvSpPr>
        <p:spPr/>
        <p:txBody>
          <a:bodyPr vert="horz" lIns="91440" tIns="45720" rIns="91440" bIns="45720" rtlCol="0" anchor="t">
            <a:noAutofit/>
          </a:bodyPr>
          <a:lstStyle/>
          <a:p>
            <a:pPr marL="343535" indent="-343535">
              <a:buNone/>
            </a:pPr>
            <a:r>
              <a:rPr lang="en-US" dirty="0">
                <a:latin typeface="Arial"/>
                <a:cs typeface="Arial"/>
              </a:rPr>
              <a:t>Scalars or multi-dimensional values that continuously change over time conveying information about specific physical phenomena.</a:t>
            </a:r>
            <a:endParaRPr lang="it-IT" dirty="0"/>
          </a:p>
          <a:p>
            <a:pPr marL="0" indent="0">
              <a:buNone/>
            </a:pPr>
            <a:r>
              <a:rPr lang="en-US" dirty="0"/>
              <a:t>Usually, signals are acquired by means of dedicated sensors.</a:t>
            </a:r>
          </a:p>
          <a:p>
            <a:pPr marL="343535" indent="-343535"/>
            <a:endParaRPr lang="en-US" dirty="0"/>
          </a:p>
          <a:p>
            <a:pPr marL="343535" indent="-343535"/>
            <a:r>
              <a:rPr lang="en-US" dirty="0"/>
              <a:t>Examples:</a:t>
            </a:r>
          </a:p>
          <a:p>
            <a:pPr marL="744220" lvl="1" indent="-286385"/>
            <a:r>
              <a:rPr lang="en-US" dirty="0">
                <a:latin typeface="Arial"/>
                <a:cs typeface="Arial"/>
              </a:rPr>
              <a:t>Audio</a:t>
            </a:r>
          </a:p>
          <a:p>
            <a:pPr marL="744220" lvl="1" indent="-286385"/>
            <a:r>
              <a:rPr lang="en-US" dirty="0">
                <a:latin typeface="Arial"/>
                <a:cs typeface="Arial"/>
              </a:rPr>
              <a:t>Electrocardiogram (ECG)</a:t>
            </a:r>
            <a:endParaRPr lang="en-US" dirty="0"/>
          </a:p>
          <a:p>
            <a:pPr marL="744220" lvl="1" indent="-286385"/>
            <a:r>
              <a:rPr lang="en-US" dirty="0">
                <a:latin typeface="Arial"/>
                <a:cs typeface="Arial"/>
              </a:rPr>
              <a:t>Seismic signals</a:t>
            </a:r>
          </a:p>
          <a:p>
            <a:pPr marL="744220" lvl="1" indent="-286385"/>
            <a:endParaRPr lang="en-US" dirty="0"/>
          </a:p>
          <a:p>
            <a:pPr marL="343535" indent="-343535"/>
            <a:r>
              <a:rPr lang="en-US" dirty="0"/>
              <a:t>2D/3D examples:</a:t>
            </a:r>
          </a:p>
          <a:p>
            <a:pPr marL="744220" lvl="1" indent="-286385"/>
            <a:r>
              <a:rPr lang="en-US" dirty="0"/>
              <a:t>Images and Videos</a:t>
            </a:r>
          </a:p>
        </p:txBody>
      </p:sp>
    </p:spTree>
    <p:extLst>
      <p:ext uri="{BB962C8B-B14F-4D97-AF65-F5344CB8AC3E}">
        <p14:creationId xmlns:p14="http://schemas.microsoft.com/office/powerpoint/2010/main" val="3798628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Analog signals acquisition examples</a:t>
            </a:r>
          </a:p>
        </p:txBody>
      </p:sp>
      <p:sp>
        <p:nvSpPr>
          <p:cNvPr id="4" name="Content Placeholder 3"/>
          <p:cNvSpPr>
            <a:spLocks noGrp="1"/>
          </p:cNvSpPr>
          <p:nvPr>
            <p:ph idx="1"/>
          </p:nvPr>
        </p:nvSpPr>
        <p:spPr/>
        <p:txBody>
          <a:bodyPr vert="horz" lIns="91440" tIns="45720" rIns="91440" bIns="45720" rtlCol="0" anchor="t">
            <a:noAutofit/>
          </a:bodyPr>
          <a:lstStyle/>
          <a:p>
            <a:pPr marL="0" indent="0">
              <a:buNone/>
            </a:pPr>
            <a:r>
              <a:rPr lang="en-US" dirty="0"/>
              <a:t>ECGs</a:t>
            </a:r>
          </a:p>
          <a:p>
            <a:pPr marL="343535" indent="-343535"/>
            <a:r>
              <a:rPr lang="en-US" dirty="0">
                <a:latin typeface="Arial"/>
                <a:cs typeface="Arial"/>
              </a:rPr>
              <a:t>The electrical signals, which cause the heart to beat,</a:t>
            </a:r>
            <a:br>
              <a:rPr lang="en-US" dirty="0"/>
            </a:br>
            <a:r>
              <a:rPr lang="en-US" dirty="0">
                <a:latin typeface="Arial"/>
                <a:cs typeface="Arial"/>
              </a:rPr>
              <a:t>are acquired by placing electrodes on the subject’s chest</a:t>
            </a:r>
          </a:p>
          <a:p>
            <a:pPr marL="343535" indent="-343535"/>
            <a:r>
              <a:rPr lang="en-US" dirty="0">
                <a:latin typeface="Arial"/>
                <a:cs typeface="Arial"/>
              </a:rPr>
              <a:t>The ECG is cheap and unharmful, thus it is largely</a:t>
            </a:r>
            <a:br>
              <a:rPr lang="en-US" dirty="0"/>
            </a:br>
            <a:r>
              <a:rPr lang="en-US" dirty="0">
                <a:latin typeface="Arial"/>
                <a:cs typeface="Arial"/>
              </a:rPr>
              <a:t>used for heart-related medical diagnosis</a:t>
            </a:r>
          </a:p>
          <a:p>
            <a:pPr marL="343535" indent="-343535"/>
            <a:endParaRPr lang="en-US" dirty="0"/>
          </a:p>
          <a:p>
            <a:pPr marL="0" indent="0">
              <a:buNone/>
            </a:pPr>
            <a:r>
              <a:rPr lang="en-US" dirty="0"/>
              <a:t>Seismic signals</a:t>
            </a:r>
          </a:p>
          <a:p>
            <a:pPr marL="343535" indent="-343535"/>
            <a:r>
              <a:rPr lang="en-US" dirty="0">
                <a:latin typeface="Arial"/>
                <a:cs typeface="Arial"/>
              </a:rPr>
              <a:t>Underground oscillations can be measured</a:t>
            </a:r>
            <a:br>
              <a:rPr lang="en-US" dirty="0"/>
            </a:br>
            <a:r>
              <a:rPr lang="en-US" dirty="0">
                <a:latin typeface="Arial"/>
                <a:cs typeface="Arial"/>
              </a:rPr>
              <a:t>through geophones or hydrophones</a:t>
            </a:r>
          </a:p>
          <a:p>
            <a:pPr marL="343535" indent="-343535"/>
            <a:r>
              <a:rPr lang="en-US" dirty="0">
                <a:latin typeface="Arial"/>
                <a:cs typeface="Arial"/>
              </a:rPr>
              <a:t>The seismic signals carry information about</a:t>
            </a:r>
            <a:br>
              <a:rPr lang="en-US" dirty="0"/>
            </a:br>
            <a:r>
              <a:rPr lang="en-US" dirty="0">
                <a:latin typeface="Arial"/>
                <a:cs typeface="Arial"/>
              </a:rPr>
              <a:t>the sources (e.g., earthquake) or mean (e.g., material)</a:t>
            </a:r>
            <a:endParaRPr lang="en-US" dirty="0"/>
          </a:p>
          <a:p>
            <a:pPr marL="0" indent="0">
              <a:buNone/>
            </a:pPr>
            <a:endParaRPr lang="en-US" dirty="0"/>
          </a:p>
        </p:txBody>
      </p:sp>
      <p:pic>
        <p:nvPicPr>
          <p:cNvPr id="5" name="Immagine 4">
            <a:extLst>
              <a:ext uri="{FF2B5EF4-FFF2-40B4-BE49-F238E27FC236}">
                <a16:creationId xmlns:a16="http://schemas.microsoft.com/office/drawing/2014/main" id="{7444DDD1-7D50-4F4C-924E-DA491A1CA193}"/>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9066329" y="1594703"/>
            <a:ext cx="2566640" cy="2194337"/>
          </a:xfrm>
          <a:prstGeom prst="rect">
            <a:avLst/>
          </a:prstGeom>
        </p:spPr>
      </p:pic>
      <p:pic>
        <p:nvPicPr>
          <p:cNvPr id="6" name="Immagine 5">
            <a:extLst>
              <a:ext uri="{FF2B5EF4-FFF2-40B4-BE49-F238E27FC236}">
                <a16:creationId xmlns:a16="http://schemas.microsoft.com/office/drawing/2014/main" id="{0A39EED9-00F9-4E68-9C83-DCB68C797155}"/>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8929961" y="4010141"/>
            <a:ext cx="2566639" cy="2365586"/>
          </a:xfrm>
          <a:prstGeom prst="rect">
            <a:avLst/>
          </a:prstGeom>
        </p:spPr>
      </p:pic>
    </p:spTree>
    <p:extLst>
      <p:ext uri="{BB962C8B-B14F-4D97-AF65-F5344CB8AC3E}">
        <p14:creationId xmlns:p14="http://schemas.microsoft.com/office/powerpoint/2010/main" val="2505228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Analog signals: features</a:t>
            </a:r>
          </a:p>
        </p:txBody>
      </p:sp>
      <p:sp>
        <p:nvSpPr>
          <p:cNvPr id="4" name="Content Placeholder 3"/>
          <p:cNvSpPr>
            <a:spLocks noGrp="1"/>
          </p:cNvSpPr>
          <p:nvPr>
            <p:ph idx="1"/>
          </p:nvPr>
        </p:nvSpPr>
        <p:spPr/>
        <p:txBody>
          <a:bodyPr vert="horz" lIns="91440" tIns="45720" rIns="91440" bIns="45720" rtlCol="0" anchor="t">
            <a:noAutofit/>
          </a:bodyPr>
          <a:lstStyle/>
          <a:p>
            <a:pPr marL="0" indent="0">
              <a:buNone/>
            </a:pPr>
            <a:r>
              <a:rPr lang="en-US" dirty="0"/>
              <a:t>Features describe the characteristics of the signal.</a:t>
            </a:r>
            <a:br>
              <a:rPr lang="en-US" dirty="0"/>
            </a:br>
            <a:r>
              <a:rPr lang="en-US" dirty="0"/>
              <a:t>Examples of features can be:</a:t>
            </a:r>
          </a:p>
          <a:p>
            <a:pPr marL="0" indent="0">
              <a:buNone/>
            </a:pPr>
            <a:endParaRPr lang="en-US" dirty="0"/>
          </a:p>
          <a:p>
            <a:pPr marL="343535" indent="-343535"/>
            <a:r>
              <a:rPr lang="en-US" dirty="0">
                <a:latin typeface="Arial"/>
                <a:cs typeface="Arial"/>
              </a:rPr>
              <a:t>Duration in seconds (for finite duration signals)</a:t>
            </a:r>
            <a:endParaRPr lang="it-IT" dirty="0"/>
          </a:p>
          <a:p>
            <a:pPr marL="343535" indent="-343535"/>
            <a:r>
              <a:rPr lang="en-US" dirty="0">
                <a:latin typeface="Arial"/>
                <a:cs typeface="Arial"/>
              </a:rPr>
              <a:t>Amplitude variation range</a:t>
            </a:r>
            <a:br>
              <a:rPr lang="en-US" dirty="0"/>
            </a:br>
            <a:r>
              <a:rPr lang="en-US" dirty="0">
                <a:latin typeface="Arial"/>
                <a:cs typeface="Arial"/>
              </a:rPr>
              <a:t>Minimum and maximum values that the signal can reach</a:t>
            </a:r>
          </a:p>
          <a:p>
            <a:pPr marL="343535" indent="-343535"/>
            <a:r>
              <a:rPr lang="en-US" dirty="0">
                <a:latin typeface="Arial"/>
                <a:cs typeface="Arial"/>
              </a:rPr>
              <a:t>Possible periodicity</a:t>
            </a:r>
            <a:br>
              <a:rPr lang="en-US" dirty="0">
                <a:latin typeface="Arial"/>
                <a:cs typeface="Arial"/>
              </a:rPr>
            </a:br>
            <a:r>
              <a:rPr lang="en-US" dirty="0">
                <a:latin typeface="Arial"/>
                <a:cs typeface="Arial"/>
              </a:rPr>
              <a:t>Does the signal repeat itself after a determined interval?</a:t>
            </a:r>
          </a:p>
          <a:p>
            <a:pPr marL="343535" indent="-343535"/>
            <a:r>
              <a:rPr lang="en-US" dirty="0">
                <a:latin typeface="Arial"/>
                <a:cs typeface="Arial"/>
              </a:rPr>
              <a:t>Variation speed</a:t>
            </a:r>
            <a:br>
              <a:rPr lang="en-US" dirty="0"/>
            </a:br>
            <a:r>
              <a:rPr lang="en-US" dirty="0">
                <a:latin typeface="Arial"/>
                <a:cs typeface="Arial"/>
              </a:rPr>
              <a:t>How fast the amplitude changes in time</a:t>
            </a:r>
            <a:br>
              <a:rPr lang="en-US" dirty="0">
                <a:latin typeface="Arial"/>
                <a:cs typeface="Arial"/>
              </a:rPr>
            </a:br>
            <a:r>
              <a:rPr lang="en-US" dirty="0">
                <a:latin typeface="Arial"/>
                <a:cs typeface="Arial"/>
              </a:rPr>
              <a:t>(measured in terms of </a:t>
            </a:r>
            <a:r>
              <a:rPr lang="en-US" b="1" dirty="0">
                <a:latin typeface="Arial"/>
                <a:cs typeface="Arial"/>
              </a:rPr>
              <a:t>frequency</a:t>
            </a:r>
            <a:r>
              <a:rPr lang="en-US" dirty="0">
                <a:latin typeface="Arial"/>
                <a:cs typeface="Arial"/>
              </a:rPr>
              <a:t> components of the signal)</a:t>
            </a:r>
            <a:endParaRPr lang="en-US" dirty="0"/>
          </a:p>
          <a:p>
            <a:pPr marL="343535" indent="-343535"/>
            <a:endParaRPr lang="en-US" dirty="0"/>
          </a:p>
        </p:txBody>
      </p:sp>
    </p:spTree>
    <p:extLst>
      <p:ext uri="{BB962C8B-B14F-4D97-AF65-F5344CB8AC3E}">
        <p14:creationId xmlns:p14="http://schemas.microsoft.com/office/powerpoint/2010/main" val="91760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Analog signals: numerical features</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p:txBody>
              <a:bodyPr/>
              <a:lstStyle/>
              <a:p>
                <a:r>
                  <a:rPr lang="en-US" dirty="0"/>
                  <a:t>Average value					</a:t>
                </a:r>
                <a14:m>
                  <m:oMath xmlns:m="http://schemas.openxmlformats.org/officeDocument/2006/math">
                    <m:r>
                      <a:rPr lang="it-IT" b="0" i="1" smtClean="0">
                        <a:latin typeface="Cambria Math" panose="02040503050406030204" pitchFamily="18" charset="0"/>
                      </a:rPr>
                      <m:t>𝐴</m:t>
                    </m:r>
                    <m:r>
                      <a:rPr lang="it-IT" i="1">
                        <a:latin typeface="Cambria Math" panose="02040503050406030204" pitchFamily="18" charset="0"/>
                      </a:rPr>
                      <m:t>=</m:t>
                    </m:r>
                    <m:func>
                      <m:funcPr>
                        <m:ctrlPr>
                          <a:rPr lang="pt-BR" i="1">
                            <a:latin typeface="Cambria Math" panose="02040503050406030204" pitchFamily="18" charset="0"/>
                          </a:rPr>
                        </m:ctrlPr>
                      </m:funcPr>
                      <m:fName>
                        <m:limLow>
                          <m:limLowPr>
                            <m:ctrlPr>
                              <a:rPr lang="pt-BR" i="1">
                                <a:latin typeface="Cambria Math" panose="02040503050406030204" pitchFamily="18" charset="0"/>
                              </a:rPr>
                            </m:ctrlPr>
                          </m:limLowPr>
                          <m:e>
                            <m:r>
                              <m:rPr>
                                <m:sty m:val="p"/>
                              </m:rPr>
                              <a:rPr lang="pt-BR">
                                <a:latin typeface="Cambria Math" panose="02040503050406030204" pitchFamily="18" charset="0"/>
                              </a:rPr>
                              <m:t>lim</m:t>
                            </m:r>
                          </m:e>
                          <m:lim>
                            <m:r>
                              <a:rPr lang="it-IT" i="1">
                                <a:latin typeface="Cambria Math" panose="02040503050406030204" pitchFamily="18" charset="0"/>
                              </a:rPr>
                              <m:t>𝑇</m:t>
                            </m:r>
                            <m:r>
                              <a:rPr lang="pt-BR" i="1">
                                <a:latin typeface="Cambria Math" panose="02040503050406030204" pitchFamily="18" charset="0"/>
                              </a:rPr>
                              <m:t>→∞</m:t>
                            </m:r>
                          </m:lim>
                        </m:limLow>
                      </m:fName>
                      <m:e>
                        <m:f>
                          <m:fPr>
                            <m:ctrlPr>
                              <a:rPr lang="pt-BR" i="1">
                                <a:latin typeface="Cambria Math" panose="02040503050406030204" pitchFamily="18" charset="0"/>
                              </a:rPr>
                            </m:ctrlPr>
                          </m:fPr>
                          <m:num>
                            <m:r>
                              <a:rPr lang="it-IT" i="1">
                                <a:latin typeface="Cambria Math" panose="02040503050406030204" pitchFamily="18" charset="0"/>
                              </a:rPr>
                              <m:t>1</m:t>
                            </m:r>
                          </m:num>
                          <m:den>
                            <m:r>
                              <a:rPr lang="it-IT" i="1">
                                <a:latin typeface="Cambria Math" panose="02040503050406030204" pitchFamily="18" charset="0"/>
                              </a:rPr>
                              <m:t>𝑇</m:t>
                            </m:r>
                          </m:den>
                        </m:f>
                      </m:e>
                    </m:func>
                    <m:nary>
                      <m:naryPr>
                        <m:ctrlPr>
                          <a:rPr lang="pt-BR" i="1">
                            <a:latin typeface="Cambria Math" panose="02040503050406030204" pitchFamily="18" charset="0"/>
                          </a:rPr>
                        </m:ctrlPr>
                      </m:naryPr>
                      <m:sub>
                        <m:r>
                          <a:rPr lang="it-IT" i="1">
                            <a:latin typeface="Cambria Math" panose="02040503050406030204" pitchFamily="18" charset="0"/>
                          </a:rPr>
                          <m:t>0</m:t>
                        </m:r>
                      </m:sub>
                      <m:sup>
                        <m:r>
                          <a:rPr lang="it-IT" i="1">
                            <a:latin typeface="Cambria Math" panose="02040503050406030204" pitchFamily="18" charset="0"/>
                          </a:rPr>
                          <m:t>𝑇</m:t>
                        </m:r>
                      </m:sup>
                      <m:e>
                        <m:r>
                          <a:rPr lang="it-IT" b="0" i="1" smtClean="0">
                            <a:latin typeface="Cambria Math" panose="02040503050406030204" pitchFamily="18" charset="0"/>
                          </a:rPr>
                          <m:t>𝑥</m:t>
                        </m:r>
                        <m:d>
                          <m:dPr>
                            <m:ctrlPr>
                              <a:rPr lang="it-IT" b="0" i="1" smtClean="0">
                                <a:latin typeface="Cambria Math" panose="02040503050406030204" pitchFamily="18" charset="0"/>
                              </a:rPr>
                            </m:ctrlPr>
                          </m:dPr>
                          <m:e>
                            <m:r>
                              <a:rPr lang="it-IT" b="0" i="1" smtClean="0">
                                <a:latin typeface="Cambria Math" panose="02040503050406030204" pitchFamily="18" charset="0"/>
                              </a:rPr>
                              <m:t>𝑡</m:t>
                            </m:r>
                          </m:e>
                        </m:d>
                        <m:r>
                          <a:rPr lang="it-IT" i="1">
                            <a:latin typeface="Cambria Math" panose="02040503050406030204" pitchFamily="18" charset="0"/>
                          </a:rPr>
                          <m:t>𝑑𝑡</m:t>
                        </m:r>
                      </m:e>
                    </m:nary>
                  </m:oMath>
                </a14:m>
                <a:br>
                  <a:rPr lang="it-IT" dirty="0"/>
                </a:br>
                <a:br>
                  <a:rPr lang="it-IT" dirty="0"/>
                </a:br>
                <a:r>
                  <a:rPr lang="en-US" dirty="0"/>
                  <a:t>Also called the continuous component, it is the area under the signal curve.</a:t>
                </a:r>
              </a:p>
              <a:p>
                <a:endParaRPr lang="en-US" dirty="0"/>
              </a:p>
              <a:p>
                <a:endParaRPr lang="en-US" dirty="0"/>
              </a:p>
              <a:p>
                <a:r>
                  <a:rPr lang="en-US" dirty="0"/>
                  <a:t>Energy						</a:t>
                </a:r>
                <a14:m>
                  <m:oMath xmlns:m="http://schemas.openxmlformats.org/officeDocument/2006/math">
                    <m:r>
                      <a:rPr lang="it-IT" b="0" i="1" smtClean="0">
                        <a:latin typeface="Cambria Math" panose="02040503050406030204" pitchFamily="18" charset="0"/>
                      </a:rPr>
                      <m:t>𝐸</m:t>
                    </m:r>
                    <m:r>
                      <a:rPr lang="it-IT" b="0" i="1" smtClean="0">
                        <a:latin typeface="Cambria Math" panose="02040503050406030204" pitchFamily="18" charset="0"/>
                      </a:rPr>
                      <m:t>=</m:t>
                    </m:r>
                    <m:nary>
                      <m:naryPr>
                        <m:limLoc m:val="undOvr"/>
                        <m:subHide m:val="on"/>
                        <m:supHide m:val="on"/>
                        <m:ctrlPr>
                          <a:rPr lang="it-IT" b="0" i="1" smtClean="0">
                            <a:latin typeface="Cambria Math" panose="02040503050406030204" pitchFamily="18" charset="0"/>
                          </a:rPr>
                        </m:ctrlPr>
                      </m:naryPr>
                      <m:sub/>
                      <m:sup/>
                      <m:e>
                        <m:sSup>
                          <m:sSupPr>
                            <m:ctrlPr>
                              <a:rPr lang="it-IT" b="0" i="1" smtClean="0">
                                <a:latin typeface="Cambria Math" panose="02040503050406030204" pitchFamily="18" charset="0"/>
                              </a:rPr>
                            </m:ctrlPr>
                          </m:sSupPr>
                          <m:e>
                            <m:d>
                              <m:dPr>
                                <m:begChr m:val="|"/>
                                <m:endChr m:val="|"/>
                                <m:ctrlPr>
                                  <a:rPr lang="it-IT" b="0" i="1" smtClean="0">
                                    <a:latin typeface="Cambria Math" panose="02040503050406030204" pitchFamily="18" charset="0"/>
                                  </a:rPr>
                                </m:ctrlPr>
                              </m:dPr>
                              <m:e>
                                <m:r>
                                  <a:rPr lang="it-IT" i="1">
                                    <a:latin typeface="Cambria Math" panose="02040503050406030204" pitchFamily="18" charset="0"/>
                                  </a:rPr>
                                  <m:t>𝑥</m:t>
                                </m:r>
                                <m:r>
                                  <a:rPr lang="it-IT" i="1">
                                    <a:latin typeface="Cambria Math" panose="02040503050406030204" pitchFamily="18" charset="0"/>
                                  </a:rPr>
                                  <m:t>(</m:t>
                                </m:r>
                                <m:r>
                                  <a:rPr lang="it-IT" i="1">
                                    <a:latin typeface="Cambria Math" panose="02040503050406030204" pitchFamily="18" charset="0"/>
                                  </a:rPr>
                                  <m:t>𝑡</m:t>
                                </m:r>
                                <m:r>
                                  <a:rPr lang="it-IT" i="1">
                                    <a:latin typeface="Cambria Math" panose="02040503050406030204" pitchFamily="18" charset="0"/>
                                  </a:rPr>
                                  <m:t>)</m:t>
                                </m:r>
                              </m:e>
                            </m:d>
                          </m:e>
                          <m:sup>
                            <m:r>
                              <a:rPr lang="it-IT" b="0" i="1" smtClean="0">
                                <a:latin typeface="Cambria Math" panose="02040503050406030204" pitchFamily="18" charset="0"/>
                              </a:rPr>
                              <m:t>2</m:t>
                            </m:r>
                          </m:sup>
                        </m:sSup>
                        <m:r>
                          <a:rPr lang="it-IT" b="0" i="1" smtClean="0">
                            <a:latin typeface="Cambria Math" panose="02040503050406030204" pitchFamily="18" charset="0"/>
                          </a:rPr>
                          <m:t>𝑑𝑡</m:t>
                        </m:r>
                      </m:e>
                    </m:nary>
                    <m:r>
                      <a:rPr lang="it-IT" b="0" i="1" smtClean="0">
                        <a:latin typeface="Cambria Math" panose="02040503050406030204" pitchFamily="18" charset="0"/>
                      </a:rPr>
                      <m:t>&lt;</m:t>
                    </m:r>
                    <m:r>
                      <a:rPr lang="it-IT" b="0" i="1" smtClean="0">
                        <a:latin typeface="Cambria Math" panose="02040503050406030204" pitchFamily="18" charset="0"/>
                        <a:ea typeface="Cambria Math" panose="02040503050406030204" pitchFamily="18" charset="0"/>
                      </a:rPr>
                      <m:t>∞</m:t>
                    </m:r>
                  </m:oMath>
                </a14:m>
                <a:br>
                  <a:rPr lang="it-IT" b="0" dirty="0">
                    <a:ea typeface="Cambria Math" panose="02040503050406030204" pitchFamily="18" charset="0"/>
                  </a:rPr>
                </a:br>
                <a:br>
                  <a:rPr lang="it-IT" b="0" dirty="0">
                    <a:ea typeface="Cambria Math" panose="02040503050406030204" pitchFamily="18" charset="0"/>
                  </a:rPr>
                </a:br>
                <a:r>
                  <a:rPr lang="en-US" dirty="0">
                    <a:ea typeface="Cambria Math" panose="02040503050406030204" pitchFamily="18" charset="0"/>
                  </a:rPr>
                  <a:t>Defined as the area under the squared magnitude of the considered signal</a:t>
                </a:r>
                <a:r>
                  <a:rPr lang="it-IT" dirty="0">
                    <a:ea typeface="Cambria Math" panose="02040503050406030204" pitchFamily="18" charset="0"/>
                  </a:rPr>
                  <a:t>. </a:t>
                </a:r>
                <a:r>
                  <a:rPr lang="en-US" dirty="0">
                    <a:ea typeface="Cambria Math" panose="02040503050406030204" pitchFamily="18" charset="0"/>
                  </a:rPr>
                  <a:t>When finite, Energy measures the strength of the signal.</a:t>
                </a:r>
                <a:endParaRPr lang="en-US" b="0" dirty="0">
                  <a:ea typeface="Cambria Math" panose="02040503050406030204" pitchFamily="18" charset="0"/>
                </a:endParaRPr>
              </a:p>
              <a:p>
                <a:pPr marL="0" indent="0">
                  <a:buNone/>
                </a:pPr>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blipFill>
                <a:blip r:embed="rId3"/>
                <a:stretch>
                  <a:fillRect l="-340" r="-453"/>
                </a:stretch>
              </a:blipFill>
            </p:spPr>
            <p:txBody>
              <a:bodyPr/>
              <a:lstStyle/>
              <a:p>
                <a:r>
                  <a:rPr lang="en-US">
                    <a:noFill/>
                  </a:rPr>
                  <a:t> </a:t>
                </a:r>
              </a:p>
            </p:txBody>
          </p:sp>
        </mc:Fallback>
      </mc:AlternateContent>
    </p:spTree>
    <p:extLst>
      <p:ext uri="{BB962C8B-B14F-4D97-AF65-F5344CB8AC3E}">
        <p14:creationId xmlns:p14="http://schemas.microsoft.com/office/powerpoint/2010/main" val="1589743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Analog signals: numerical features</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p:txBody>
              <a:bodyPr/>
              <a:lstStyle/>
              <a:p>
                <a:r>
                  <a:rPr lang="en-US" dirty="0"/>
                  <a:t>Power						</a:t>
                </a:r>
                <a14:m>
                  <m:oMath xmlns:m="http://schemas.openxmlformats.org/officeDocument/2006/math">
                    <m:r>
                      <a:rPr lang="it-IT" i="1">
                        <a:latin typeface="Cambria Math" panose="02040503050406030204" pitchFamily="18" charset="0"/>
                      </a:rPr>
                      <m:t>𝑃</m:t>
                    </m:r>
                    <m:r>
                      <a:rPr lang="it-IT" i="1">
                        <a:latin typeface="Cambria Math" panose="02040503050406030204" pitchFamily="18" charset="0"/>
                      </a:rPr>
                      <m:t>=</m:t>
                    </m:r>
                    <m:func>
                      <m:funcPr>
                        <m:ctrlPr>
                          <a:rPr lang="pt-BR" i="1">
                            <a:latin typeface="Cambria Math" panose="02040503050406030204" pitchFamily="18" charset="0"/>
                          </a:rPr>
                        </m:ctrlPr>
                      </m:funcPr>
                      <m:fName>
                        <m:limLow>
                          <m:limLowPr>
                            <m:ctrlPr>
                              <a:rPr lang="pt-BR" i="1">
                                <a:latin typeface="Cambria Math" panose="02040503050406030204" pitchFamily="18" charset="0"/>
                              </a:rPr>
                            </m:ctrlPr>
                          </m:limLowPr>
                          <m:e>
                            <m:r>
                              <m:rPr>
                                <m:sty m:val="p"/>
                              </m:rPr>
                              <a:rPr lang="pt-BR">
                                <a:latin typeface="Cambria Math" panose="02040503050406030204" pitchFamily="18" charset="0"/>
                              </a:rPr>
                              <m:t>lim</m:t>
                            </m:r>
                          </m:e>
                          <m:lim>
                            <m:r>
                              <a:rPr lang="it-IT" i="1">
                                <a:latin typeface="Cambria Math" panose="02040503050406030204" pitchFamily="18" charset="0"/>
                              </a:rPr>
                              <m:t>𝑇</m:t>
                            </m:r>
                            <m:r>
                              <a:rPr lang="pt-BR" i="1">
                                <a:latin typeface="Cambria Math" panose="02040503050406030204" pitchFamily="18" charset="0"/>
                              </a:rPr>
                              <m:t>→∞</m:t>
                            </m:r>
                          </m:lim>
                        </m:limLow>
                      </m:fName>
                      <m:e>
                        <m:f>
                          <m:fPr>
                            <m:ctrlPr>
                              <a:rPr lang="pt-BR" i="1">
                                <a:latin typeface="Cambria Math" panose="02040503050406030204" pitchFamily="18" charset="0"/>
                              </a:rPr>
                            </m:ctrlPr>
                          </m:fPr>
                          <m:num>
                            <m:r>
                              <a:rPr lang="it-IT" i="1">
                                <a:latin typeface="Cambria Math" panose="02040503050406030204" pitchFamily="18" charset="0"/>
                              </a:rPr>
                              <m:t>1</m:t>
                            </m:r>
                          </m:num>
                          <m:den>
                            <m:r>
                              <a:rPr lang="it-IT" i="1">
                                <a:latin typeface="Cambria Math" panose="02040503050406030204" pitchFamily="18" charset="0"/>
                              </a:rPr>
                              <m:t>𝑇</m:t>
                            </m:r>
                          </m:den>
                        </m:f>
                      </m:e>
                    </m:func>
                    <m:nary>
                      <m:naryPr>
                        <m:ctrlPr>
                          <a:rPr lang="pt-BR" i="1">
                            <a:latin typeface="Cambria Math" panose="02040503050406030204" pitchFamily="18" charset="0"/>
                          </a:rPr>
                        </m:ctrlPr>
                      </m:naryPr>
                      <m:sub>
                        <m:r>
                          <a:rPr lang="it-IT" i="1">
                            <a:latin typeface="Cambria Math" panose="02040503050406030204" pitchFamily="18" charset="0"/>
                          </a:rPr>
                          <m:t>0</m:t>
                        </m:r>
                      </m:sub>
                      <m:sup>
                        <m:r>
                          <a:rPr lang="it-IT" i="1">
                            <a:latin typeface="Cambria Math" panose="02040503050406030204" pitchFamily="18" charset="0"/>
                          </a:rPr>
                          <m:t>𝑇</m:t>
                        </m:r>
                      </m:sup>
                      <m:e>
                        <m:sSup>
                          <m:sSupPr>
                            <m:ctrlPr>
                              <a:rPr lang="it-IT" i="1">
                                <a:latin typeface="Cambria Math" panose="02040503050406030204" pitchFamily="18" charset="0"/>
                              </a:rPr>
                            </m:ctrlPr>
                          </m:sSupPr>
                          <m:e>
                            <m:d>
                              <m:dPr>
                                <m:begChr m:val="|"/>
                                <m:endChr m:val="|"/>
                                <m:ctrlPr>
                                  <a:rPr lang="it-IT" i="1">
                                    <a:latin typeface="Cambria Math" panose="02040503050406030204" pitchFamily="18" charset="0"/>
                                  </a:rPr>
                                </m:ctrlPr>
                              </m:dPr>
                              <m:e>
                                <m:r>
                                  <a:rPr lang="it-IT" i="1">
                                    <a:latin typeface="Cambria Math" panose="02040503050406030204" pitchFamily="18" charset="0"/>
                                  </a:rPr>
                                  <m:t>𝑥</m:t>
                                </m:r>
                                <m:r>
                                  <a:rPr lang="it-IT" i="1">
                                    <a:latin typeface="Cambria Math" panose="02040503050406030204" pitchFamily="18" charset="0"/>
                                  </a:rPr>
                                  <m:t>(</m:t>
                                </m:r>
                                <m:r>
                                  <a:rPr lang="it-IT" i="1">
                                    <a:latin typeface="Cambria Math" panose="02040503050406030204" pitchFamily="18" charset="0"/>
                                  </a:rPr>
                                  <m:t>𝑡</m:t>
                                </m:r>
                                <m:r>
                                  <a:rPr lang="it-IT" i="1">
                                    <a:latin typeface="Cambria Math" panose="02040503050406030204" pitchFamily="18" charset="0"/>
                                  </a:rPr>
                                  <m:t>)</m:t>
                                </m:r>
                              </m:e>
                            </m:d>
                          </m:e>
                          <m:sup>
                            <m:r>
                              <a:rPr lang="it-IT" i="1">
                                <a:latin typeface="Cambria Math" panose="02040503050406030204" pitchFamily="18" charset="0"/>
                              </a:rPr>
                              <m:t>2</m:t>
                            </m:r>
                          </m:sup>
                        </m:sSup>
                        <m:r>
                          <a:rPr lang="it-IT" i="1">
                            <a:latin typeface="Cambria Math" panose="02040503050406030204" pitchFamily="18" charset="0"/>
                          </a:rPr>
                          <m:t>𝑑𝑡</m:t>
                        </m:r>
                      </m:e>
                    </m:nary>
                  </m:oMath>
                </a14:m>
                <a:br>
                  <a:rPr lang="it-IT" dirty="0"/>
                </a:br>
                <a:br>
                  <a:rPr lang="it-IT" dirty="0"/>
                </a:br>
                <a:r>
                  <a:rPr lang="en-US" dirty="0"/>
                  <a:t>If Energy is not finite, Power is considered instead. Power is defined as the amount of energy consumed per unit of time.</a:t>
                </a:r>
              </a:p>
              <a:p>
                <a:endParaRPr lang="en-US" dirty="0"/>
              </a:p>
              <a:p>
                <a:endParaRPr lang="en-US" dirty="0"/>
              </a:p>
              <a:p>
                <a:r>
                  <a:rPr lang="en-US" dirty="0"/>
                  <a:t>RMS of periodic signals with period T		</a:t>
                </a:r>
                <a14:m>
                  <m:oMath xmlns:m="http://schemas.openxmlformats.org/officeDocument/2006/math">
                    <m:r>
                      <m:rPr>
                        <m:sty m:val="p"/>
                      </m:rPr>
                      <a:rPr lang="it-IT" b="0" i="0" smtClean="0">
                        <a:latin typeface="Cambria Math" panose="02040503050406030204" pitchFamily="18" charset="0"/>
                      </a:rPr>
                      <m:t>RMS</m:t>
                    </m:r>
                    <m:r>
                      <a:rPr lang="it-IT" i="1">
                        <a:latin typeface="Cambria Math" panose="02040503050406030204" pitchFamily="18" charset="0"/>
                      </a:rPr>
                      <m:t>=</m:t>
                    </m:r>
                    <m:rad>
                      <m:radPr>
                        <m:degHide m:val="on"/>
                        <m:ctrlPr>
                          <a:rPr lang="it-IT" i="1" smtClean="0">
                            <a:latin typeface="Cambria Math" panose="02040503050406030204" pitchFamily="18" charset="0"/>
                          </a:rPr>
                        </m:ctrlPr>
                      </m:radPr>
                      <m:deg/>
                      <m:e>
                        <m:f>
                          <m:fPr>
                            <m:ctrlPr>
                              <a:rPr lang="pt-BR" i="1">
                                <a:latin typeface="Cambria Math" panose="02040503050406030204" pitchFamily="18" charset="0"/>
                              </a:rPr>
                            </m:ctrlPr>
                          </m:fPr>
                          <m:num>
                            <m:r>
                              <a:rPr lang="it-IT" i="1">
                                <a:latin typeface="Cambria Math" panose="02040503050406030204" pitchFamily="18" charset="0"/>
                              </a:rPr>
                              <m:t>1</m:t>
                            </m:r>
                          </m:num>
                          <m:den>
                            <m:r>
                              <a:rPr lang="it-IT" i="1">
                                <a:latin typeface="Cambria Math" panose="02040503050406030204" pitchFamily="18" charset="0"/>
                              </a:rPr>
                              <m:t>𝑇</m:t>
                            </m:r>
                          </m:den>
                        </m:f>
                        <m:nary>
                          <m:naryPr>
                            <m:ctrlPr>
                              <a:rPr lang="pt-BR" i="1">
                                <a:latin typeface="Cambria Math" panose="02040503050406030204" pitchFamily="18" charset="0"/>
                              </a:rPr>
                            </m:ctrlPr>
                          </m:naryPr>
                          <m:sub>
                            <m:r>
                              <a:rPr lang="it-IT" b="0" i="1" smtClean="0">
                                <a:latin typeface="Cambria Math" panose="02040503050406030204" pitchFamily="18" charset="0"/>
                              </a:rPr>
                              <m:t>0</m:t>
                            </m:r>
                          </m:sub>
                          <m:sup>
                            <m:r>
                              <a:rPr lang="it-IT" b="0" i="1" smtClean="0">
                                <a:latin typeface="Cambria Math" panose="02040503050406030204" pitchFamily="18" charset="0"/>
                              </a:rPr>
                              <m:t>𝑇</m:t>
                            </m:r>
                          </m:sup>
                          <m:e>
                            <m:sSup>
                              <m:sSupPr>
                                <m:ctrlPr>
                                  <a:rPr lang="it-IT" i="1">
                                    <a:latin typeface="Cambria Math" panose="02040503050406030204" pitchFamily="18" charset="0"/>
                                  </a:rPr>
                                </m:ctrlPr>
                              </m:sSupPr>
                              <m:e>
                                <m:d>
                                  <m:dPr>
                                    <m:begChr m:val="|"/>
                                    <m:endChr m:val="|"/>
                                    <m:ctrlPr>
                                      <a:rPr lang="it-IT" i="1">
                                        <a:latin typeface="Cambria Math" panose="02040503050406030204" pitchFamily="18" charset="0"/>
                                      </a:rPr>
                                    </m:ctrlPr>
                                  </m:dPr>
                                  <m:e>
                                    <m:r>
                                      <a:rPr lang="it-IT" i="1">
                                        <a:latin typeface="Cambria Math" panose="02040503050406030204" pitchFamily="18" charset="0"/>
                                      </a:rPr>
                                      <m:t>𝑥</m:t>
                                    </m:r>
                                    <m:r>
                                      <a:rPr lang="it-IT" i="1">
                                        <a:latin typeface="Cambria Math" panose="02040503050406030204" pitchFamily="18" charset="0"/>
                                      </a:rPr>
                                      <m:t>(</m:t>
                                    </m:r>
                                    <m:r>
                                      <a:rPr lang="it-IT" i="1">
                                        <a:latin typeface="Cambria Math" panose="02040503050406030204" pitchFamily="18" charset="0"/>
                                      </a:rPr>
                                      <m:t>𝑡</m:t>
                                    </m:r>
                                    <m:r>
                                      <a:rPr lang="it-IT" i="1">
                                        <a:latin typeface="Cambria Math" panose="02040503050406030204" pitchFamily="18" charset="0"/>
                                      </a:rPr>
                                      <m:t>)</m:t>
                                    </m:r>
                                  </m:e>
                                </m:d>
                              </m:e>
                              <m:sup>
                                <m:r>
                                  <a:rPr lang="it-IT" i="1">
                                    <a:latin typeface="Cambria Math" panose="02040503050406030204" pitchFamily="18" charset="0"/>
                                  </a:rPr>
                                  <m:t>2</m:t>
                                </m:r>
                              </m:sup>
                            </m:sSup>
                            <m:r>
                              <a:rPr lang="it-IT" i="1">
                                <a:latin typeface="Cambria Math" panose="02040503050406030204" pitchFamily="18" charset="0"/>
                              </a:rPr>
                              <m:t>𝑑𝑡</m:t>
                            </m:r>
                          </m:e>
                        </m:nary>
                      </m:e>
                    </m:rad>
                    <m:r>
                      <a:rPr lang="it-IT" b="0" i="1" smtClean="0">
                        <a:latin typeface="Cambria Math" panose="02040503050406030204" pitchFamily="18" charset="0"/>
                      </a:rPr>
                      <m:t>=</m:t>
                    </m:r>
                    <m:rad>
                      <m:radPr>
                        <m:degHide m:val="on"/>
                        <m:ctrlPr>
                          <a:rPr lang="it-IT" b="0" i="1" smtClean="0">
                            <a:latin typeface="Cambria Math" panose="02040503050406030204" pitchFamily="18" charset="0"/>
                          </a:rPr>
                        </m:ctrlPr>
                      </m:radPr>
                      <m:deg/>
                      <m:e>
                        <m:r>
                          <a:rPr lang="it-IT" b="0" i="1" smtClean="0">
                            <a:latin typeface="Cambria Math" panose="02040503050406030204" pitchFamily="18" charset="0"/>
                          </a:rPr>
                          <m:t>𝑃</m:t>
                        </m:r>
                      </m:e>
                    </m:rad>
                  </m:oMath>
                </a14:m>
                <a:br>
                  <a:rPr lang="it-IT" b="0" dirty="0"/>
                </a:br>
                <a:br>
                  <a:rPr lang="it-IT" b="0" dirty="0"/>
                </a:br>
                <a:r>
                  <a:rPr lang="en-US" b="0" dirty="0"/>
                  <a:t>For periodic signals, </a:t>
                </a:r>
                <a:r>
                  <a:rPr lang="it-IT" b="0" dirty="0"/>
                  <a:t>i</a:t>
                </a:r>
                <a:r>
                  <a:rPr lang="en-US" b="0" dirty="0"/>
                  <a:t>t is the value that a constant signal with the same power as the considered signal has.</a:t>
                </a:r>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blipFill>
                <a:blip r:embed="rId3"/>
                <a:stretch>
                  <a:fillRect l="-340" r="-113" b="-2231"/>
                </a:stretch>
              </a:blipFill>
            </p:spPr>
            <p:txBody>
              <a:bodyPr/>
              <a:lstStyle/>
              <a:p>
                <a:r>
                  <a:rPr lang="en-US">
                    <a:noFill/>
                  </a:rPr>
                  <a:t> </a:t>
                </a:r>
              </a:p>
            </p:txBody>
          </p:sp>
        </mc:Fallback>
      </mc:AlternateContent>
    </p:spTree>
    <p:extLst>
      <p:ext uri="{BB962C8B-B14F-4D97-AF65-F5344CB8AC3E}">
        <p14:creationId xmlns:p14="http://schemas.microsoft.com/office/powerpoint/2010/main" val="1979447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Pros and cons of analog signals</a:t>
            </a:r>
          </a:p>
        </p:txBody>
      </p:sp>
      <p:sp>
        <p:nvSpPr>
          <p:cNvPr id="4" name="Content Placeholder 3"/>
          <p:cNvSpPr>
            <a:spLocks noGrp="1"/>
          </p:cNvSpPr>
          <p:nvPr>
            <p:ph idx="1"/>
          </p:nvPr>
        </p:nvSpPr>
        <p:spPr/>
        <p:txBody>
          <a:bodyPr vert="horz" lIns="91440" tIns="45720" rIns="91440" bIns="45720" rtlCol="0" anchor="t">
            <a:noAutofit/>
          </a:bodyPr>
          <a:lstStyle/>
          <a:p>
            <a:pPr>
              <a:buFont typeface="Wingdings" panose="05000000000000000000" pitchFamily="2" charset="2"/>
              <a:buChar char="ü"/>
            </a:pPr>
            <a:r>
              <a:rPr lang="en-US" dirty="0">
                <a:latin typeface="Arial"/>
                <a:cs typeface="Arial"/>
              </a:rPr>
              <a:t>Exact representation of the physical phenomena</a:t>
            </a:r>
          </a:p>
          <a:p>
            <a:pPr>
              <a:buFont typeface="Wingdings" panose="05000000000000000000" pitchFamily="2" charset="2"/>
              <a:buChar char="ü"/>
            </a:pPr>
            <a:endParaRPr lang="en-US" dirty="0">
              <a:latin typeface="Arial"/>
              <a:cs typeface="Arial"/>
            </a:endParaRPr>
          </a:p>
          <a:p>
            <a:pPr>
              <a:buFont typeface="Wingdings" panose="05000000000000000000" pitchFamily="2" charset="2"/>
              <a:buChar char="ü"/>
            </a:pPr>
            <a:r>
              <a:rPr lang="en-US" dirty="0">
                <a:latin typeface="Arial"/>
                <a:cs typeface="Arial"/>
              </a:rPr>
              <a:t>No information loss</a:t>
            </a:r>
          </a:p>
          <a:p>
            <a:pPr marL="0" indent="0">
              <a:buNone/>
            </a:pPr>
            <a:endParaRPr lang="en-US" dirty="0">
              <a:latin typeface="Arial"/>
              <a:cs typeface="Arial"/>
            </a:endParaRPr>
          </a:p>
          <a:p>
            <a:pPr marL="0" indent="0">
              <a:buNone/>
            </a:pPr>
            <a:endParaRPr lang="en-US" dirty="0">
              <a:latin typeface="Arial"/>
              <a:cs typeface="Arial"/>
            </a:endParaRPr>
          </a:p>
          <a:p>
            <a:pPr>
              <a:buFont typeface="Wingdings" panose="05000000000000000000" pitchFamily="2" charset="2"/>
              <a:buChar char="q"/>
            </a:pPr>
            <a:r>
              <a:rPr lang="en-US" dirty="0">
                <a:latin typeface="Arial"/>
                <a:cs typeface="Arial"/>
              </a:rPr>
              <a:t>Needs analog memories to be stored, which are subject to noise and errors</a:t>
            </a:r>
          </a:p>
          <a:p>
            <a:pPr>
              <a:buFont typeface="Wingdings" panose="05000000000000000000" pitchFamily="2" charset="2"/>
              <a:buChar char="q"/>
            </a:pPr>
            <a:endParaRPr lang="en-US" dirty="0">
              <a:latin typeface="Arial"/>
              <a:cs typeface="Arial"/>
            </a:endParaRPr>
          </a:p>
          <a:p>
            <a:pPr>
              <a:buFont typeface="Wingdings" panose="05000000000000000000" pitchFamily="2" charset="2"/>
              <a:buChar char="q"/>
            </a:pPr>
            <a:r>
              <a:rPr lang="en-US" dirty="0">
                <a:latin typeface="Arial"/>
                <a:cs typeface="Arial"/>
              </a:rPr>
              <a:t>Are difficult to process</a:t>
            </a:r>
          </a:p>
          <a:p>
            <a:pPr marL="0" indent="0">
              <a:buNone/>
            </a:pPr>
            <a:endParaRPr lang="en-US" dirty="0">
              <a:latin typeface="Arial"/>
              <a:cs typeface="Arial"/>
            </a:endParaRPr>
          </a:p>
        </p:txBody>
      </p:sp>
    </p:spTree>
    <p:extLst>
      <p:ext uri="{BB962C8B-B14F-4D97-AF65-F5344CB8AC3E}">
        <p14:creationId xmlns:p14="http://schemas.microsoft.com/office/powerpoint/2010/main" val="357744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Digital signal</a:t>
            </a:r>
          </a:p>
        </p:txBody>
      </p:sp>
      <p:sp>
        <p:nvSpPr>
          <p:cNvPr id="4" name="Content Placeholder 3"/>
          <p:cNvSpPr>
            <a:spLocks noGrp="1"/>
          </p:cNvSpPr>
          <p:nvPr>
            <p:ph idx="1"/>
          </p:nvPr>
        </p:nvSpPr>
        <p:spPr/>
        <p:txBody>
          <a:bodyPr vert="horz" lIns="91440" tIns="45720" rIns="91440" bIns="45720" rtlCol="0" anchor="t">
            <a:noAutofit/>
          </a:bodyPr>
          <a:lstStyle/>
          <a:p>
            <a:pPr marL="0" indent="0">
              <a:buNone/>
            </a:pPr>
            <a:r>
              <a:rPr lang="en-US" dirty="0">
                <a:latin typeface="Arial"/>
                <a:cs typeface="Arial"/>
              </a:rPr>
              <a:t>A digital signal has values in a pre-defined range and at specific times.</a:t>
            </a:r>
          </a:p>
          <a:p>
            <a:pPr marL="0" indent="0">
              <a:buNone/>
            </a:pPr>
            <a:endParaRPr lang="en-US" dirty="0">
              <a:latin typeface="Arial"/>
              <a:cs typeface="Arial"/>
            </a:endParaRPr>
          </a:p>
          <a:p>
            <a:pPr marL="0" indent="0">
              <a:buNone/>
            </a:pPr>
            <a:r>
              <a:rPr lang="en-US" dirty="0">
                <a:latin typeface="Arial"/>
                <a:cs typeface="Arial"/>
              </a:rPr>
              <a:t>Usually, it is the discretized version of an analog signal.</a:t>
            </a:r>
          </a:p>
          <a:p>
            <a:pPr marL="0" indent="0">
              <a:buNone/>
            </a:pPr>
            <a:endParaRPr lang="en-US" dirty="0">
              <a:latin typeface="Arial"/>
              <a:cs typeface="Arial"/>
            </a:endParaRPr>
          </a:p>
          <a:p>
            <a:pPr marL="0" indent="0">
              <a:buNone/>
            </a:pPr>
            <a:r>
              <a:rPr lang="en-US" dirty="0">
                <a:latin typeface="Arial"/>
                <a:cs typeface="Arial"/>
              </a:rPr>
              <a:t>The analog to digital conversion follows specific rules.</a:t>
            </a:r>
          </a:p>
          <a:p>
            <a:pPr marL="0" indent="0">
              <a:buNone/>
            </a:pPr>
            <a:endParaRPr lang="en-US" dirty="0">
              <a:latin typeface="Arial"/>
              <a:cs typeface="Arial"/>
            </a:endParaRPr>
          </a:p>
        </p:txBody>
      </p:sp>
    </p:spTree>
    <p:extLst>
      <p:ext uri="{BB962C8B-B14F-4D97-AF65-F5344CB8AC3E}">
        <p14:creationId xmlns:p14="http://schemas.microsoft.com/office/powerpoint/2010/main" val="3216746135"/>
      </p:ext>
    </p:extLst>
  </p:cSld>
  <p:clrMapOvr>
    <a:masterClrMapping/>
  </p:clrMapOvr>
</p:sld>
</file>

<file path=ppt/theme/theme1.xml><?xml version="1.0" encoding="utf-8"?>
<a:theme xmlns:a="http://schemas.openxmlformats.org/drawingml/2006/main" name="MW_Public_widescreen">
  <a:themeElements>
    <a:clrScheme name="MathWorks">
      <a:dk1>
        <a:sysClr val="windowText" lastClr="000000"/>
      </a:dk1>
      <a:lt1>
        <a:sysClr val="window" lastClr="FFFFFF"/>
      </a:lt1>
      <a:dk2>
        <a:srgbClr val="125687"/>
      </a:dk2>
      <a:lt2>
        <a:srgbClr val="EEECE1"/>
      </a:lt2>
      <a:accent1>
        <a:srgbClr val="95B3D7"/>
      </a:accent1>
      <a:accent2>
        <a:srgbClr val="781414"/>
      </a:accent2>
      <a:accent3>
        <a:srgbClr val="697819"/>
      </a:accent3>
      <a:accent4>
        <a:srgbClr val="D27809"/>
      </a:accent4>
      <a:accent5>
        <a:srgbClr val="BFBFBF"/>
      </a:accent5>
      <a:accent6>
        <a:srgbClr val="E5DD9F"/>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b="1" dirty="0" smtClean="0">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5">
              <a:lumMod val="7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000" dirty="0">
            <a:latin typeface="Arial" pitchFamily="34" charset="0"/>
            <a:cs typeface="Arial" pitchFamily="34" charset="0"/>
          </a:defRPr>
        </a:defPPr>
      </a:lstStyle>
    </a:txDef>
  </a:objectDefaults>
  <a:extraClrSchemeLst/>
  <a:extLst>
    <a:ext uri="{05A4C25C-085E-4340-85A3-A5531E510DB2}">
      <thm15:themeFamily xmlns:thm15="http://schemas.microsoft.com/office/thememl/2012/main" name="Presentation1" id="{E79CD3A5-57F7-461A-AA68-0EDF78289455}" vid="{9FB729D1-5E07-4624-96F4-C1DFED6364C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89D010F59BE2FE47A206692064BB4362" ma:contentTypeVersion="9" ma:contentTypeDescription="Creare un nuovo documento." ma:contentTypeScope="" ma:versionID="0daec72548d80109ab5803904c3b2383">
  <xsd:schema xmlns:xsd="http://www.w3.org/2001/XMLSchema" xmlns:xs="http://www.w3.org/2001/XMLSchema" xmlns:p="http://schemas.microsoft.com/office/2006/metadata/properties" xmlns:ns2="915b9e6d-86d9-4ab7-987a-93219d822098" targetNamespace="http://schemas.microsoft.com/office/2006/metadata/properties" ma:root="true" ma:fieldsID="7963dfbb78c336ed65f816026ae05535" ns2:_="">
    <xsd:import namespace="915b9e6d-86d9-4ab7-987a-93219d82209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5b9e6d-86d9-4ab7-987a-93219d82209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element name="MediaLengthInSeconds" ma:index="16"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3B851B7-D313-4E85-A1E0-5976CFE11EC3}">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a70944c9-f5be-4b0f-89c7-00caf47c665c"/>
    <ds:schemaRef ds:uri="http://www.w3.org/XML/1998/namespace"/>
    <ds:schemaRef ds:uri="http://purl.org/dc/dcmitype/"/>
  </ds:schemaRefs>
</ds:datastoreItem>
</file>

<file path=customXml/itemProps2.xml><?xml version="1.0" encoding="utf-8"?>
<ds:datastoreItem xmlns:ds="http://schemas.openxmlformats.org/officeDocument/2006/customXml" ds:itemID="{F4550102-CC4C-4260-ABA7-4643FA074E3B}"/>
</file>

<file path=customXml/itemProps3.xml><?xml version="1.0" encoding="utf-8"?>
<ds:datastoreItem xmlns:ds="http://schemas.openxmlformats.org/officeDocument/2006/customXml" ds:itemID="{3B61DF2E-245C-45DF-A9A5-EABECEA4295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MW_Template</Template>
  <TotalTime>3</TotalTime>
  <Words>1083</Words>
  <Application>Microsoft Office PowerPoint</Application>
  <PresentationFormat>Widescreen</PresentationFormat>
  <Paragraphs>138</Paragraphs>
  <Slides>15</Slides>
  <Notes>14</Notes>
  <HiddenSlides>0</HiddenSlides>
  <MMClips>0</MMClips>
  <ScaleCrop>false</ScaleCrop>
  <HeadingPairs>
    <vt:vector size="4" baseType="variant">
      <vt:variant>
        <vt:lpstr>Tema</vt:lpstr>
      </vt:variant>
      <vt:variant>
        <vt:i4>1</vt:i4>
      </vt:variant>
      <vt:variant>
        <vt:lpstr>Titoli diapositive</vt:lpstr>
      </vt:variant>
      <vt:variant>
        <vt:i4>15</vt:i4>
      </vt:variant>
    </vt:vector>
  </HeadingPairs>
  <TitlesOfParts>
    <vt:vector size="16" baseType="lpstr">
      <vt:lpstr>MW_Public_widescreen</vt:lpstr>
      <vt:lpstr>Introduction to digital signal processing in MATLAB</vt:lpstr>
      <vt:lpstr>Table of content</vt:lpstr>
      <vt:lpstr>Analog signals</vt:lpstr>
      <vt:lpstr>Analog signals acquisition examples</vt:lpstr>
      <vt:lpstr>Analog signals: features</vt:lpstr>
      <vt:lpstr>Analog signals: numerical features</vt:lpstr>
      <vt:lpstr>Analog signals: numerical features</vt:lpstr>
      <vt:lpstr>Pros and cons of analog signals</vt:lpstr>
      <vt:lpstr>Digital signal</vt:lpstr>
      <vt:lpstr>Analog to digital conversion</vt:lpstr>
      <vt:lpstr>Analog to digital conversion: sampling</vt:lpstr>
      <vt:lpstr>Analog to digital conversion: quantization</vt:lpstr>
      <vt:lpstr>Array representation</vt:lpstr>
      <vt:lpstr>Digital signals: features</vt:lpstr>
      <vt:lpstr>Pros and cons of digital signals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subject/>
  <dc:creator>DIEGO GRAGNANIELLO</dc:creator>
  <cp:keywords>Version 20.0</cp:keywords>
  <dc:description/>
  <cp:lastModifiedBy>STEFANO MARRONE</cp:lastModifiedBy>
  <cp:revision>297</cp:revision>
  <dcterms:created xsi:type="dcterms:W3CDTF">2021-01-03T11:33:47Z</dcterms:created>
  <dcterms:modified xsi:type="dcterms:W3CDTF">2021-03-04T07:39:08Z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441712758</vt:i4>
  </property>
  <property fmtid="{D5CDD505-2E9C-101B-9397-08002B2CF9AE}" pid="3" name="_NewReviewCycle">
    <vt:lpwstr/>
  </property>
  <property fmtid="{D5CDD505-2E9C-101B-9397-08002B2CF9AE}" pid="4" name="_EmailSubject">
    <vt:lpwstr>Quick PPT question</vt:lpwstr>
  </property>
  <property fmtid="{D5CDD505-2E9C-101B-9397-08002B2CF9AE}" pid="5" name="_AuthorEmail">
    <vt:lpwstr>Julie.Cornell@mathworks.com</vt:lpwstr>
  </property>
  <property fmtid="{D5CDD505-2E9C-101B-9397-08002B2CF9AE}" pid="6" name="_AuthorEmailDisplayName">
    <vt:lpwstr>Julie Cornell</vt:lpwstr>
  </property>
  <property fmtid="{D5CDD505-2E9C-101B-9397-08002B2CF9AE}" pid="7" name="ContentTypeId">
    <vt:lpwstr>0x01010089D010F59BE2FE47A206692064BB4362</vt:lpwstr>
  </property>
  <property fmtid="{D5CDD505-2E9C-101B-9397-08002B2CF9AE}" pid="8" name="Order">
    <vt:r8>47491500</vt:r8>
  </property>
  <property fmtid="{D5CDD505-2E9C-101B-9397-08002B2CF9AE}" pid="9" name="xd_Signature">
    <vt:bool>false</vt:bool>
  </property>
  <property fmtid="{D5CDD505-2E9C-101B-9397-08002B2CF9AE}" pid="10" name="xd_ProgID">
    <vt:lpwstr/>
  </property>
  <property fmtid="{D5CDD505-2E9C-101B-9397-08002B2CF9AE}" pid="11" name="ComplianceAssetId">
    <vt:lpwstr/>
  </property>
  <property fmtid="{D5CDD505-2E9C-101B-9397-08002B2CF9AE}" pid="12" name="TemplateUrl">
    <vt:lpwstr/>
  </property>
</Properties>
</file>