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7" r:id="rId5"/>
    <p:sldId id="281" r:id="rId6"/>
    <p:sldId id="275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7F79-5D87-9ECB-C065-2247BB0F57DF}" v="29" dt="2021-01-05T15:21:13.466"/>
    <p1510:client id="{1A694DB2-A48E-4810-9341-F1C83B2D558C}" v="5" dt="2021-01-05T15:40:54.300"/>
    <p1510:client id="{203E1C6C-8E1C-4C7C-B97C-5E845794F738}" v="11" dt="2021-01-05T15:08:07.541"/>
    <p1510:client id="{AB615062-F852-8B36-C2F3-CFCFDFD5C057}" v="1" dt="2021-01-05T19:54:10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21" autoAdjust="0"/>
  </p:normalViewPr>
  <p:slideViewPr>
    <p:cSldViewPr snapToGrid="0">
      <p:cViewPr varScale="1">
        <p:scale>
          <a:sx n="60" d="100"/>
          <a:sy n="60" d="100"/>
        </p:scale>
        <p:origin x="14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" userId="1a127348-6d9d-4ffd-a075-628dfcd20341" providerId="ADAL" clId="{1A694DB2-A48E-4810-9341-F1C83B2D558C}"/>
    <pc:docChg chg="modSld">
      <pc:chgData name="FRANCESCO" userId="1a127348-6d9d-4ffd-a075-628dfcd20341" providerId="ADAL" clId="{1A694DB2-A48E-4810-9341-F1C83B2D558C}" dt="2021-01-05T15:40:54.300" v="12" actId="20577"/>
      <pc:docMkLst>
        <pc:docMk/>
      </pc:docMkLst>
      <pc:sldChg chg="modSp mod">
        <pc:chgData name="FRANCESCO" userId="1a127348-6d9d-4ffd-a075-628dfcd20341" providerId="ADAL" clId="{1A694DB2-A48E-4810-9341-F1C83B2D558C}" dt="2021-01-05T15:22:36.270" v="0"/>
        <pc:sldMkLst>
          <pc:docMk/>
          <pc:sldMk cId="271530908" sldId="277"/>
        </pc:sldMkLst>
        <pc:spChg chg="mod">
          <ac:chgData name="FRANCESCO" userId="1a127348-6d9d-4ffd-a075-628dfcd20341" providerId="ADAL" clId="{1A694DB2-A48E-4810-9341-F1C83B2D558C}" dt="2021-01-05T15:22:36.270" v="0"/>
          <ac:spMkLst>
            <pc:docMk/>
            <pc:sldMk cId="271530908" sldId="277"/>
            <ac:spMk id="4" creationId="{00000000-0000-0000-0000-000000000000}"/>
          </ac:spMkLst>
        </pc:spChg>
      </pc:sldChg>
      <pc:sldChg chg="modSp mod">
        <pc:chgData name="FRANCESCO" userId="1a127348-6d9d-4ffd-a075-628dfcd20341" providerId="ADAL" clId="{1A694DB2-A48E-4810-9341-F1C83B2D558C}" dt="2021-01-05T15:40:54.300" v="12" actId="20577"/>
        <pc:sldMkLst>
          <pc:docMk/>
          <pc:sldMk cId="178746517" sldId="280"/>
        </pc:sldMkLst>
        <pc:spChg chg="mod">
          <ac:chgData name="FRANCESCO" userId="1a127348-6d9d-4ffd-a075-628dfcd20341" providerId="ADAL" clId="{1A694DB2-A48E-4810-9341-F1C83B2D558C}" dt="2021-01-05T15:39:06.720" v="1" actId="20577"/>
          <ac:spMkLst>
            <pc:docMk/>
            <pc:sldMk cId="178746517" sldId="280"/>
            <ac:spMk id="3" creationId="{00000000-0000-0000-0000-000000000000}"/>
          </ac:spMkLst>
        </pc:spChg>
        <pc:spChg chg="mod">
          <ac:chgData name="FRANCESCO" userId="1a127348-6d9d-4ffd-a075-628dfcd20341" providerId="ADAL" clId="{1A694DB2-A48E-4810-9341-F1C83B2D558C}" dt="2021-01-05T15:40:54.300" v="12" actId="20577"/>
          <ac:spMkLst>
            <pc:docMk/>
            <pc:sldMk cId="178746517" sldId="280"/>
            <ac:spMk id="4" creationId="{00000000-0000-0000-0000-000000000000}"/>
          </ac:spMkLst>
        </pc:spChg>
      </pc:sldChg>
    </pc:docChg>
  </pc:docChgLst>
  <pc:docChgLst>
    <pc:chgData name="FRANCESCO MARRA" userId="S::francesco.marra@unina.it::1a127348-6d9d-4ffd-a075-628dfcd20341" providerId="AD" clId="Web-{003C7F79-5D87-9ECB-C065-2247BB0F57DF}"/>
    <pc:docChg chg="addSld modSld">
      <pc:chgData name="FRANCESCO MARRA" userId="S::francesco.marra@unina.it::1a127348-6d9d-4ffd-a075-628dfcd20341" providerId="AD" clId="Web-{003C7F79-5D87-9ECB-C065-2247BB0F57DF}" dt="2021-01-05T15:21:13.466" v="21" actId="20577"/>
      <pc:docMkLst>
        <pc:docMk/>
      </pc:docMkLst>
      <pc:sldChg chg="modSp">
        <pc:chgData name="FRANCESCO MARRA" userId="S::francesco.marra@unina.it::1a127348-6d9d-4ffd-a075-628dfcd20341" providerId="AD" clId="Web-{003C7F79-5D87-9ECB-C065-2247BB0F57DF}" dt="2021-01-05T15:19:25.526" v="13" actId="20577"/>
        <pc:sldMkLst>
          <pc:docMk/>
          <pc:sldMk cId="2784395857" sldId="275"/>
        </pc:sldMkLst>
        <pc:spChg chg="mod">
          <ac:chgData name="FRANCESCO MARRA" userId="S::francesco.marra@unina.it::1a127348-6d9d-4ffd-a075-628dfcd20341" providerId="AD" clId="Web-{003C7F79-5D87-9ECB-C065-2247BB0F57DF}" dt="2021-01-05T15:19:25.526" v="13" actId="20577"/>
          <ac:spMkLst>
            <pc:docMk/>
            <pc:sldMk cId="2784395857" sldId="275"/>
            <ac:spMk id="4" creationId="{00000000-0000-0000-0000-000000000000}"/>
          </ac:spMkLst>
        </pc:spChg>
      </pc:sldChg>
      <pc:sldChg chg="modSp add replId">
        <pc:chgData name="FRANCESCO MARRA" userId="S::francesco.marra@unina.it::1a127348-6d9d-4ffd-a075-628dfcd20341" providerId="AD" clId="Web-{003C7F79-5D87-9ECB-C065-2247BB0F57DF}" dt="2021-01-05T15:21:13.466" v="21" actId="20577"/>
        <pc:sldMkLst>
          <pc:docMk/>
          <pc:sldMk cId="2869023058" sldId="281"/>
        </pc:sldMkLst>
        <pc:spChg chg="mod">
          <ac:chgData name="FRANCESCO MARRA" userId="S::francesco.marra@unina.it::1a127348-6d9d-4ffd-a075-628dfcd20341" providerId="AD" clId="Web-{003C7F79-5D87-9ECB-C065-2247BB0F57DF}" dt="2021-01-05T15:20:40.262" v="16" actId="20577"/>
          <ac:spMkLst>
            <pc:docMk/>
            <pc:sldMk cId="2869023058" sldId="281"/>
            <ac:spMk id="3" creationId="{00000000-0000-0000-0000-000000000000}"/>
          </ac:spMkLst>
        </pc:spChg>
        <pc:spChg chg="mod">
          <ac:chgData name="FRANCESCO MARRA" userId="S::francesco.marra@unina.it::1a127348-6d9d-4ffd-a075-628dfcd20341" providerId="AD" clId="Web-{003C7F79-5D87-9ECB-C065-2247BB0F57DF}" dt="2021-01-05T15:21:13.466" v="21" actId="20577"/>
          <ac:spMkLst>
            <pc:docMk/>
            <pc:sldMk cId="2869023058" sldId="281"/>
            <ac:spMk id="4" creationId="{00000000-0000-0000-0000-000000000000}"/>
          </ac:spMkLst>
        </pc:spChg>
      </pc:sldChg>
    </pc:docChg>
  </pc:docChgLst>
  <pc:docChgLst>
    <pc:chgData name="FRANCESCO MARRA" userId="S::francesco.marra@unina.it::1a127348-6d9d-4ffd-a075-628dfcd20341" providerId="AD" clId="Web-{203E1C6C-8E1C-4C7C-B97C-5E845794F738}"/>
    <pc:docChg chg="modSld">
      <pc:chgData name="FRANCESCO MARRA" userId="S::francesco.marra@unina.it::1a127348-6d9d-4ffd-a075-628dfcd20341" providerId="AD" clId="Web-{203E1C6C-8E1C-4C7C-B97C-5E845794F738}" dt="2021-01-05T15:08:07.541" v="7" actId="14100"/>
      <pc:docMkLst>
        <pc:docMk/>
      </pc:docMkLst>
      <pc:sldChg chg="modSp">
        <pc:chgData name="FRANCESCO MARRA" userId="S::francesco.marra@unina.it::1a127348-6d9d-4ffd-a075-628dfcd20341" providerId="AD" clId="Web-{203E1C6C-8E1C-4C7C-B97C-5E845794F738}" dt="2021-01-05T15:06:57.665" v="4" actId="20577"/>
        <pc:sldMkLst>
          <pc:docMk/>
          <pc:sldMk cId="2784395857" sldId="275"/>
        </pc:sldMkLst>
        <pc:spChg chg="mod">
          <ac:chgData name="FRANCESCO MARRA" userId="S::francesco.marra@unina.it::1a127348-6d9d-4ffd-a075-628dfcd20341" providerId="AD" clId="Web-{203E1C6C-8E1C-4C7C-B97C-5E845794F738}" dt="2021-01-05T15:06:57.665" v="4" actId="20577"/>
          <ac:spMkLst>
            <pc:docMk/>
            <pc:sldMk cId="2784395857" sldId="275"/>
            <ac:spMk id="4" creationId="{00000000-0000-0000-0000-000000000000}"/>
          </ac:spMkLst>
        </pc:spChg>
      </pc:sldChg>
      <pc:sldChg chg="modSp">
        <pc:chgData name="FRANCESCO MARRA" userId="S::francesco.marra@unina.it::1a127348-6d9d-4ffd-a075-628dfcd20341" providerId="AD" clId="Web-{203E1C6C-8E1C-4C7C-B97C-5E845794F738}" dt="2021-01-05T15:08:07.541" v="7" actId="14100"/>
        <pc:sldMkLst>
          <pc:docMk/>
          <pc:sldMk cId="271530908" sldId="277"/>
        </pc:sldMkLst>
        <pc:spChg chg="mod">
          <ac:chgData name="FRANCESCO MARRA" userId="S::francesco.marra@unina.it::1a127348-6d9d-4ffd-a075-628dfcd20341" providerId="AD" clId="Web-{203E1C6C-8E1C-4C7C-B97C-5E845794F738}" dt="2021-01-05T15:08:07.541" v="7" actId="14100"/>
          <ac:spMkLst>
            <pc:docMk/>
            <pc:sldMk cId="271530908" sldId="277"/>
            <ac:spMk id="4" creationId="{00000000-0000-0000-0000-000000000000}"/>
          </ac:spMkLst>
        </pc:spChg>
      </pc:sldChg>
    </pc:docChg>
  </pc:docChgLst>
  <pc:docChgLst>
    <pc:chgData name="FRANCESCO MARRA" userId="S::francesco.marra@unina.it::1a127348-6d9d-4ffd-a075-628dfcd20341" providerId="AD" clId="Web-{AB615062-F852-8B36-C2F3-CFCFDFD5C057}"/>
    <pc:docChg chg="modSld">
      <pc:chgData name="FRANCESCO MARRA" userId="S::francesco.marra@unina.it::1a127348-6d9d-4ffd-a075-628dfcd20341" providerId="AD" clId="Web-{AB615062-F852-8B36-C2F3-CFCFDFD5C057}" dt="2021-01-05T19:54:10.116" v="0" actId="20577"/>
      <pc:docMkLst>
        <pc:docMk/>
      </pc:docMkLst>
      <pc:sldChg chg="modSp">
        <pc:chgData name="FRANCESCO MARRA" userId="S::francesco.marra@unina.it::1a127348-6d9d-4ffd-a075-628dfcd20341" providerId="AD" clId="Web-{AB615062-F852-8B36-C2F3-CFCFDFD5C057}" dt="2021-01-05T19:54:10.116" v="0" actId="20577"/>
        <pc:sldMkLst>
          <pc:docMk/>
          <pc:sldMk cId="0" sldId="257"/>
        </pc:sldMkLst>
        <pc:spChg chg="mod">
          <ac:chgData name="FRANCESCO MARRA" userId="S::francesco.marra@unina.it::1a127348-6d9d-4ffd-a075-628dfcd20341" providerId="AD" clId="Web-{AB615062-F852-8B36-C2F3-CFCFDFD5C057}" dt="2021-01-05T19:54:10.116" v="0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FRANCESCO" userId="1a127348-6d9d-4ffd-a075-628dfcd20341" providerId="ADAL" clId="{7F6E18D7-37D2-4DA1-B2A1-749724071FED}"/>
    <pc:docChg chg="undo custSel addSld delSld modSld">
      <pc:chgData name="FRANCESCO" userId="1a127348-6d9d-4ffd-a075-628dfcd20341" providerId="ADAL" clId="{7F6E18D7-37D2-4DA1-B2A1-749724071FED}" dt="2021-01-05T21:19:05.869" v="485" actId="113"/>
      <pc:docMkLst>
        <pc:docMk/>
      </pc:docMkLst>
      <pc:sldChg chg="modNotesTx">
        <pc:chgData name="FRANCESCO" userId="1a127348-6d9d-4ffd-a075-628dfcd20341" providerId="ADAL" clId="{7F6E18D7-37D2-4DA1-B2A1-749724071FED}" dt="2021-01-05T21:14:18.962" v="124" actId="20577"/>
        <pc:sldMkLst>
          <pc:docMk/>
          <pc:sldMk cId="2784395857" sldId="275"/>
        </pc:sldMkLst>
      </pc:sldChg>
      <pc:sldChg chg="modNotesTx">
        <pc:chgData name="FRANCESCO" userId="1a127348-6d9d-4ffd-a075-628dfcd20341" providerId="ADAL" clId="{7F6E18D7-37D2-4DA1-B2A1-749724071FED}" dt="2021-01-05T21:16:45.610" v="297" actId="20577"/>
        <pc:sldMkLst>
          <pc:docMk/>
          <pc:sldMk cId="271530908" sldId="277"/>
        </pc:sldMkLst>
      </pc:sldChg>
      <pc:sldChg chg="modNotesTx">
        <pc:chgData name="FRANCESCO" userId="1a127348-6d9d-4ffd-a075-628dfcd20341" providerId="ADAL" clId="{7F6E18D7-37D2-4DA1-B2A1-749724071FED}" dt="2021-01-05T21:17:22.045" v="384" actId="20577"/>
        <pc:sldMkLst>
          <pc:docMk/>
          <pc:sldMk cId="3594310063" sldId="278"/>
        </pc:sldMkLst>
      </pc:sldChg>
      <pc:sldChg chg="modNotesTx">
        <pc:chgData name="FRANCESCO" userId="1a127348-6d9d-4ffd-a075-628dfcd20341" providerId="ADAL" clId="{7F6E18D7-37D2-4DA1-B2A1-749724071FED}" dt="2021-01-05T21:18:34.357" v="482" actId="20577"/>
        <pc:sldMkLst>
          <pc:docMk/>
          <pc:sldMk cId="240161769" sldId="279"/>
        </pc:sldMkLst>
      </pc:sldChg>
      <pc:sldChg chg="modNotesTx">
        <pc:chgData name="FRANCESCO" userId="1a127348-6d9d-4ffd-a075-628dfcd20341" providerId="ADAL" clId="{7F6E18D7-37D2-4DA1-B2A1-749724071FED}" dt="2021-01-05T21:19:05.869" v="485" actId="113"/>
        <pc:sldMkLst>
          <pc:docMk/>
          <pc:sldMk cId="178746517" sldId="280"/>
        </pc:sldMkLst>
      </pc:sldChg>
      <pc:sldChg chg="add del">
        <pc:chgData name="FRANCESCO" userId="1a127348-6d9d-4ffd-a075-628dfcd20341" providerId="ADAL" clId="{7F6E18D7-37D2-4DA1-B2A1-749724071FED}" dt="2021-01-05T21:15:47.077" v="127" actId="47"/>
        <pc:sldMkLst>
          <pc:docMk/>
          <pc:sldMk cId="286902305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68FCD-07A2-413F-BE5B-4B5AC6965AEE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F9439-68D2-4033-843B-C7BC8CE8216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5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1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Operation on Digital signal can be classified in four different groups:</a:t>
            </a:r>
          </a:p>
          <a:p>
            <a:pPr marL="171450" indent="-171450">
              <a:buFontTx/>
              <a:buChar char="-"/>
            </a:pPr>
            <a:r>
              <a:rPr lang="en-GB" dirty="0"/>
              <a:t>Point operations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Geometrical operation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/>
                <a:cs typeface="Arial"/>
              </a:rPr>
              <a:t>Time-domain operations</a:t>
            </a:r>
            <a:endParaRPr lang="en-US" dirty="0">
              <a:latin typeface="+mn-lt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latin typeface="Arial"/>
                <a:cs typeface="Arial"/>
              </a:rPr>
              <a:t>Frequency-domain operations (will be treated in the next lesson)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F9439-68D2-4033-843B-C7BC8CE8216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87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point operation, the amplitude of the enhanced signal at a certain location, depend only on the amplitude of the original signal at the same location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F9439-68D2-4033-843B-C7BC8CE821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5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point operations examples: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Amplitude scaling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Bias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Thresholding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F9439-68D2-4033-843B-C7BC8CE821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0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geometrical operation, the location of the samples of the original signal are changed in the resulting signal. 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F9439-68D2-4033-843B-C7BC8CE8216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57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0" dirty="0">
                <a:solidFill>
                  <a:srgbClr val="125687"/>
                </a:solidFill>
                <a:ea typeface="+mj-ea"/>
              </a:rPr>
              <a:t>t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125687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25687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-domain operations, </a:t>
            </a:r>
            <a:r>
              <a:rPr lang="en-US" dirty="0"/>
              <a:t>the amplitude of processed signal is a function of the neighboring samples.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F9439-68D2-4033-843B-C7BC8CE821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7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2020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4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2336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9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73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5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418239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Digital Signal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Signal filtering and enhancement </a:t>
            </a:r>
          </a:p>
          <a:p>
            <a:pPr lvl="1"/>
            <a:r>
              <a:rPr lang="en-US" dirty="0"/>
              <a:t>Point operations</a:t>
            </a:r>
          </a:p>
          <a:p>
            <a:pPr lvl="1"/>
            <a:r>
              <a:rPr lang="en-US" dirty="0"/>
              <a:t>Geometrical operations</a:t>
            </a:r>
          </a:p>
          <a:p>
            <a:pPr lvl="1"/>
            <a:r>
              <a:rPr lang="en-US" dirty="0"/>
              <a:t>Time-domain operations</a:t>
            </a:r>
          </a:p>
        </p:txBody>
      </p:sp>
    </p:spTree>
    <p:extLst>
      <p:ext uri="{BB962C8B-B14F-4D97-AF65-F5344CB8AC3E}">
        <p14:creationId xmlns:p14="http://schemas.microsoft.com/office/powerpoint/2010/main" val="75456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filtering and enhancement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>
                <a:latin typeface="Arial"/>
                <a:cs typeface="Arial"/>
              </a:rPr>
              <a:t>Signals often need to be processed before using or visualizing them</a:t>
            </a:r>
            <a:endParaRPr lang="it-IT" dirty="0">
              <a:latin typeface="Arial"/>
              <a:cs typeface="Arial"/>
            </a:endParaRPr>
          </a:p>
          <a:p>
            <a:pPr marL="343535" indent="-343535"/>
            <a:r>
              <a:rPr lang="en-US" dirty="0">
                <a:latin typeface="Arial"/>
                <a:cs typeface="Arial"/>
              </a:rPr>
              <a:t>The goal of signal filtering and enhancement could be:</a:t>
            </a:r>
          </a:p>
          <a:p>
            <a:pPr marL="744582" lvl="1" indent="-343535"/>
            <a:r>
              <a:rPr lang="en-US" dirty="0">
                <a:latin typeface="Arial"/>
                <a:cs typeface="Arial"/>
              </a:rPr>
              <a:t>reducing noise</a:t>
            </a:r>
          </a:p>
          <a:p>
            <a:pPr marL="744582" lvl="1" indent="-343535"/>
            <a:r>
              <a:rPr lang="en-US" dirty="0">
                <a:latin typeface="Arial"/>
                <a:cs typeface="Arial"/>
              </a:rPr>
              <a:t>feature extraction (accentuating certain features of a signal)</a:t>
            </a:r>
          </a:p>
          <a:p>
            <a:pPr marL="744582" lvl="1" indent="-343535"/>
            <a:r>
              <a:rPr lang="en-US" dirty="0">
                <a:latin typeface="Arial"/>
                <a:cs typeface="Arial"/>
              </a:rPr>
              <a:t>detection</a:t>
            </a:r>
          </a:p>
          <a:p>
            <a:pPr marL="744582" lvl="1" indent="-343535"/>
            <a:r>
              <a:rPr lang="en-US" dirty="0">
                <a:latin typeface="Arial"/>
                <a:cs typeface="Arial"/>
              </a:rPr>
              <a:t>signal visualization</a:t>
            </a:r>
            <a:endParaRPr lang="en-US" dirty="0"/>
          </a:p>
          <a:p>
            <a:pPr marL="343535" indent="-343535"/>
            <a:r>
              <a:rPr lang="en-US" dirty="0">
                <a:latin typeface="Arial"/>
                <a:cs typeface="Arial"/>
              </a:rPr>
              <a:t>We can classify such operations into different groups: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Point operations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Geometrical operations</a:t>
            </a:r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Time-domain operations</a:t>
            </a:r>
            <a:endParaRPr lang="en-US" dirty="0"/>
          </a:p>
          <a:p>
            <a:pPr marL="744220" lvl="1" indent="-286385"/>
            <a:r>
              <a:rPr lang="en-US" dirty="0">
                <a:latin typeface="Arial"/>
                <a:cs typeface="Arial"/>
              </a:rPr>
              <a:t>Frequency-domain operations (will be treated in a separate lesson)</a:t>
            </a:r>
            <a:endParaRPr lang="en-US" dirty="0"/>
          </a:p>
          <a:p>
            <a:pPr marL="744220" lvl="1" indent="-286385"/>
            <a:endParaRPr lang="en-US" dirty="0"/>
          </a:p>
          <a:p>
            <a:pPr marL="343535" indent="-343535"/>
            <a:endParaRPr lang="en-US" dirty="0">
              <a:latin typeface="Arial"/>
              <a:cs typeface="Arial"/>
            </a:endParaRPr>
          </a:p>
          <a:p>
            <a:pPr marL="744220" lvl="1" indent="-286385">
              <a:spcAft>
                <a:spcPts val="600"/>
              </a:spcAft>
            </a:pPr>
            <a:endParaRPr lang="en-US" dirty="0"/>
          </a:p>
          <a:p>
            <a:pPr marL="343535" indent="-343535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0"/>
                <a:ext cx="10792011" cy="4648200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In 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point operations</a:t>
                </a:r>
                <a:r>
                  <a:rPr lang="en-US" dirty="0"/>
                  <a:t>, the amplitude of the processed signal does not depend on the location of the sample or the amplitudes of neighboring samples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amplitude of a signal at time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then the amplitude in the enhanced signal y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using a point transformation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given by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0"/>
                <a:ext cx="10792011" cy="4648200"/>
              </a:xfrm>
              <a:blipFill>
                <a:blip r:embed="rId3"/>
                <a:stretch>
                  <a:fillRect l="-339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operations: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Some examples: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1FEA03E-CE26-4140-BBD4-C20C05214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2478364"/>
            <a:ext cx="3168352" cy="2376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CC635DA-96E1-45A1-A703-DFBD1B52B540}"/>
                  </a:ext>
                </a:extLst>
              </p:cNvPr>
              <p:cNvSpPr txBox="1"/>
              <p:nvPr/>
            </p:nvSpPr>
            <p:spPr>
              <a:xfrm>
                <a:off x="6456040" y="1600200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Amplitude scaling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𝑦</m:t>
                      </m:r>
                      <m:d>
                        <m:d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𝑎</m:t>
                      </m:r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∙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CC635DA-96E1-45A1-A703-DFBD1B52B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1600200"/>
                <a:ext cx="1872208" cy="523220"/>
              </a:xfrm>
              <a:prstGeom prst="rect">
                <a:avLst/>
              </a:prstGeom>
              <a:blipFill>
                <a:blip r:embed="rId4"/>
                <a:stretch>
                  <a:fillRect t="-2353" b="-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24E9B15F-919B-41B7-ACDA-9111D8DE095F}"/>
              </a:ext>
            </a:extLst>
          </p:cNvPr>
          <p:cNvGrpSpPr/>
          <p:nvPr/>
        </p:nvGrpSpPr>
        <p:grpSpPr>
          <a:xfrm>
            <a:off x="8472265" y="932192"/>
            <a:ext cx="2450648" cy="5468608"/>
            <a:chOff x="8472264" y="932192"/>
            <a:chExt cx="3214687" cy="7173558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CD2E6DFC-1A83-49D4-BD4C-FF46925A9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2264" y="932192"/>
              <a:ext cx="3168352" cy="2376264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38CFC3E3-DE92-4B04-BA13-EAE8F85F0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8882" y="3330839"/>
              <a:ext cx="3168352" cy="2376264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1C78A8AC-5F93-40C4-95DC-5AED7968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18599" y="5729486"/>
              <a:ext cx="3168352" cy="23762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16127EE-DAA3-4ED0-B652-F52D00356C0F}"/>
                  </a:ext>
                </a:extLst>
              </p:cNvPr>
              <p:cNvSpPr txBox="1"/>
              <p:nvPr/>
            </p:nvSpPr>
            <p:spPr>
              <a:xfrm>
                <a:off x="6456040" y="3356992"/>
                <a:ext cx="1872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Adding bias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𝑦</m:t>
                      </m:r>
                      <m:d>
                        <m:d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16127EE-DAA3-4ED0-B652-F52D0035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3356992"/>
                <a:ext cx="1872208" cy="523220"/>
              </a:xfrm>
              <a:prstGeom prst="rect">
                <a:avLst/>
              </a:prstGeom>
              <a:blipFill>
                <a:blip r:embed="rId8"/>
                <a:stretch>
                  <a:fillRect t="-2326"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36AAB77-07CB-47A1-B350-A8652C4D7137}"/>
                  </a:ext>
                </a:extLst>
              </p:cNvPr>
              <p:cNvSpPr txBox="1"/>
              <p:nvPr/>
            </p:nvSpPr>
            <p:spPr>
              <a:xfrm>
                <a:off x="6312024" y="5088915"/>
                <a:ext cx="2232248" cy="78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Thresholding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𝑦</m:t>
                      </m:r>
                      <m:d>
                        <m:d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eqArr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0       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𝑖𝑓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kumimoji="0" lang="it-IT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)  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36AAB77-07CB-47A1-B350-A8652C4D7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5088915"/>
                <a:ext cx="2232248" cy="788357"/>
              </a:xfrm>
              <a:prstGeom prst="rect">
                <a:avLst/>
              </a:prstGeom>
              <a:blipFill>
                <a:blip r:embed="rId10"/>
                <a:stretch>
                  <a:fillRect l="-7902" t="-103876" b="-1930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9FA1318F-3388-4A88-9089-60BB62BEA73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23792" y="3666496"/>
            <a:ext cx="2160240" cy="19227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360A371-E39E-4023-B662-2DA4FE20034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223792" y="1861810"/>
            <a:ext cx="2232248" cy="1804686"/>
          </a:xfrm>
          <a:prstGeom prst="bentConnector3">
            <a:avLst>
              <a:gd name="adj1" fmla="val 48746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DAFD1D8-5BA8-4FCF-BDCE-78E797F12243}"/>
              </a:ext>
            </a:extLst>
          </p:cNvPr>
          <p:cNvCxnSpPr>
            <a:stCxn id="7" idx="3"/>
          </p:cNvCxnSpPr>
          <p:nvPr/>
        </p:nvCxnSpPr>
        <p:spPr>
          <a:xfrm>
            <a:off x="4223792" y="3666496"/>
            <a:ext cx="216024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1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Geometrical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Geometrical operations</a:t>
                </a:r>
                <a:r>
                  <a:rPr lang="en-US" dirty="0"/>
                  <a:t> modify the positions of samples in a signal. That is, these techniques operate on the independent variable (e.g. time) of the signal rather than directly operating in the amplitude: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0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37D2F08D-E999-4D24-8C1C-9967436F3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448067"/>
            <a:ext cx="5400600" cy="334458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431F54F-325A-4C9F-9D43-2640ACE1C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40048"/>
            <a:ext cx="5400600" cy="33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Time-domain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 </a:t>
                </a:r>
                <a:r>
                  <a:rPr lang="en-US" b="1" dirty="0">
                    <a:solidFill>
                      <a:srgbClr val="125687"/>
                    </a:solidFill>
                    <a:ea typeface="+mj-ea"/>
                  </a:rPr>
                  <a:t>t</a:t>
                </a:r>
                <a:r>
                  <a:rPr kumimoji="0" lang="en-US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ime</a:t>
                </a: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5687"/>
                    </a:solidFill>
                    <a:effectLst/>
                    <a:uLnTx/>
                    <a:uFillTx/>
                    <a:latin typeface="Arial" pitchFamily="34" charset="0"/>
                    <a:ea typeface="+mj-ea"/>
                    <a:cs typeface="Arial" pitchFamily="34" charset="0"/>
                  </a:rPr>
                  <a:t>-domain operations, </a:t>
                </a:r>
                <a:r>
                  <a:rPr lang="en-US" dirty="0"/>
                  <a:t>the amplitude of the processed signal is a function of the neighboring samples, these operations are usually called filter: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In case that </a:t>
                </a: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it-IT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linear, i.e.,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is a weighted sum </a:t>
                </a: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of the signal </a:t>
                </a: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neighborhood, the operation of filtering is a convolution, and the weights are called kernel (see section 1.e).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Two common examples of operations performed via filtering are smoothing and sharpening signals.</a:t>
                </a:r>
              </a:p>
              <a:p>
                <a:endParaRPr lang="en-US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0" t="-919" r="-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46517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athWorks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CD3A5-57F7-461A-AA68-0EDF78289455}" vid="{9FB729D1-5E07-4624-96F4-C1DFED6364C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D010F59BE2FE47A206692064BB4362" ma:contentTypeVersion="9" ma:contentTypeDescription="Creare un nuovo documento." ma:contentTypeScope="" ma:versionID="0daec72548d80109ab5803904c3b2383">
  <xsd:schema xmlns:xsd="http://www.w3.org/2001/XMLSchema" xmlns:xs="http://www.w3.org/2001/XMLSchema" xmlns:p="http://schemas.microsoft.com/office/2006/metadata/properties" xmlns:ns2="915b9e6d-86d9-4ab7-987a-93219d822098" targetNamespace="http://schemas.microsoft.com/office/2006/metadata/properties" ma:root="true" ma:fieldsID="7963dfbb78c336ed65f816026ae05535" ns2:_="">
    <xsd:import namespace="915b9e6d-86d9-4ab7-987a-93219d822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b9e6d-86d9-4ab7-987a-93219d822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89AFFF-ADEE-4B88-B563-295FC8A6E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D38F3D-6C5F-412E-BB98-E6057DBD38A4}">
  <ds:schemaRefs>
    <ds:schemaRef ds:uri="http://purl.org/dc/elements/1.1/"/>
    <ds:schemaRef ds:uri="http://schemas.microsoft.com/office/2006/metadata/properties"/>
    <ds:schemaRef ds:uri="915b9e6d-86d9-4ab7-987a-93219d82209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75D619-7A0C-405F-8B4D-B0DACC9E00B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Times New Roman</vt:lpstr>
      <vt:lpstr>Wingdings</vt:lpstr>
      <vt:lpstr>MW_Public_widescreen</vt:lpstr>
      <vt:lpstr>Basic Digital Signal Processing</vt:lpstr>
      <vt:lpstr>Table of content</vt:lpstr>
      <vt:lpstr>Signal filtering and enhancement </vt:lpstr>
      <vt:lpstr>Point operations</vt:lpstr>
      <vt:lpstr>Point operations: examples</vt:lpstr>
      <vt:lpstr>Geometrical operations</vt:lpstr>
      <vt:lpstr>Time-domain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Basic Digital Signal Processing in MATLAB</dc:title>
  <dc:creator>Francesco M</dc:creator>
  <cp:lastModifiedBy>Francesco M</cp:lastModifiedBy>
  <cp:revision>30</cp:revision>
  <dcterms:created xsi:type="dcterms:W3CDTF">2021-01-04T15:44:24Z</dcterms:created>
  <dcterms:modified xsi:type="dcterms:W3CDTF">2021-05-31T19:14:52Z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0x01010089D010F59BE2FE47A206692064BB4362</vt:lpwstr>
  </property>
</Properties>
</file>