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82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769" autoAdjust="0"/>
  </p:normalViewPr>
  <p:slideViewPr>
    <p:cSldViewPr snapToGrid="0">
      <p:cViewPr varScale="1">
        <p:scale>
          <a:sx n="64" d="100"/>
          <a:sy n="64" d="100"/>
        </p:scale>
        <p:origin x="13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" userId="1a127348-6d9d-4ffd-a075-628dfcd20341" providerId="ADAL" clId="{448357AD-CAC0-420A-81A1-896222210AE6}"/>
    <pc:docChg chg="undo custSel modSld">
      <pc:chgData name="FRANCESCO" userId="1a127348-6d9d-4ffd-a075-628dfcd20341" providerId="ADAL" clId="{448357AD-CAC0-420A-81A1-896222210AE6}" dt="2021-02-04T22:33:49.945" v="416"/>
      <pc:docMkLst>
        <pc:docMk/>
      </pc:docMkLst>
      <pc:sldChg chg="modSp mod modNotesTx">
        <pc:chgData name="FRANCESCO" userId="1a127348-6d9d-4ffd-a075-628dfcd20341" providerId="ADAL" clId="{448357AD-CAC0-420A-81A1-896222210AE6}" dt="2021-02-04T22:30:44.434" v="51" actId="20577"/>
        <pc:sldMkLst>
          <pc:docMk/>
          <pc:sldMk cId="2397497159" sldId="283"/>
        </pc:sldMkLst>
        <pc:spChg chg="mod">
          <ac:chgData name="FRANCESCO" userId="1a127348-6d9d-4ffd-a075-628dfcd20341" providerId="ADAL" clId="{448357AD-CAC0-420A-81A1-896222210AE6}" dt="2021-02-04T22:30:44.434" v="51" actId="20577"/>
          <ac:spMkLst>
            <pc:docMk/>
            <pc:sldMk cId="2397497159" sldId="283"/>
            <ac:spMk id="4" creationId="{00000000-0000-0000-0000-000000000000}"/>
          </ac:spMkLst>
        </pc:spChg>
      </pc:sldChg>
      <pc:sldChg chg="modSp mod modNotesTx">
        <pc:chgData name="FRANCESCO" userId="1a127348-6d9d-4ffd-a075-628dfcd20341" providerId="ADAL" clId="{448357AD-CAC0-420A-81A1-896222210AE6}" dt="2021-02-04T22:33:49.945" v="416"/>
        <pc:sldMkLst>
          <pc:docMk/>
          <pc:sldMk cId="1808071863" sldId="286"/>
        </pc:sldMkLst>
        <pc:spChg chg="mod">
          <ac:chgData name="FRANCESCO" userId="1a127348-6d9d-4ffd-a075-628dfcd20341" providerId="ADAL" clId="{448357AD-CAC0-420A-81A1-896222210AE6}" dt="2021-02-04T22:33:49.945" v="416"/>
          <ac:spMkLst>
            <pc:docMk/>
            <pc:sldMk cId="1808071863" sldId="286"/>
            <ac:spMk id="3" creationId="{00000000-0000-0000-0000-000000000000}"/>
          </ac:spMkLst>
        </pc:spChg>
      </pc:sldChg>
    </pc:docChg>
  </pc:docChgLst>
  <pc:docChgLst>
    <pc:chgData name="FRANCESCO" userId="1a127348-6d9d-4ffd-a075-628dfcd20341" providerId="ADAL" clId="{C997A722-89E9-4E87-8130-9F9353B9EB8A}"/>
    <pc:docChg chg="modSld">
      <pc:chgData name="FRANCESCO" userId="1a127348-6d9d-4ffd-a075-628dfcd20341" providerId="ADAL" clId="{C997A722-89E9-4E87-8130-9F9353B9EB8A}" dt="2021-01-05T16:05:38.383" v="13" actId="20577"/>
      <pc:docMkLst>
        <pc:docMk/>
      </pc:docMkLst>
      <pc:sldChg chg="modSp mod">
        <pc:chgData name="FRANCESCO" userId="1a127348-6d9d-4ffd-a075-628dfcd20341" providerId="ADAL" clId="{C997A722-89E9-4E87-8130-9F9353B9EB8A}" dt="2021-01-05T16:05:38.383" v="13" actId="20577"/>
        <pc:sldMkLst>
          <pc:docMk/>
          <pc:sldMk cId="2397497159" sldId="283"/>
        </pc:sldMkLst>
        <pc:spChg chg="mod">
          <ac:chgData name="FRANCESCO" userId="1a127348-6d9d-4ffd-a075-628dfcd20341" providerId="ADAL" clId="{C997A722-89E9-4E87-8130-9F9353B9EB8A}" dt="2021-01-05T16:05:38.383" v="13" actId="20577"/>
          <ac:spMkLst>
            <pc:docMk/>
            <pc:sldMk cId="2397497159" sldId="283"/>
            <ac:spMk id="4" creationId="{00000000-0000-0000-0000-000000000000}"/>
          </ac:spMkLst>
        </pc:spChg>
      </pc:sldChg>
      <pc:sldChg chg="modSp mod">
        <pc:chgData name="FRANCESCO" userId="1a127348-6d9d-4ffd-a075-628dfcd20341" providerId="ADAL" clId="{C997A722-89E9-4E87-8130-9F9353B9EB8A}" dt="2021-01-05T16:05:09.375" v="12" actId="20577"/>
        <pc:sldMkLst>
          <pc:docMk/>
          <pc:sldMk cId="2739031196" sldId="285"/>
        </pc:sldMkLst>
        <pc:spChg chg="mod">
          <ac:chgData name="FRANCESCO" userId="1a127348-6d9d-4ffd-a075-628dfcd20341" providerId="ADAL" clId="{C997A722-89E9-4E87-8130-9F9353B9EB8A}" dt="2021-01-05T16:05:09.375" v="12" actId="20577"/>
          <ac:spMkLst>
            <pc:docMk/>
            <pc:sldMk cId="2739031196" sldId="285"/>
            <ac:spMk id="4" creationId="{00000000-0000-0000-0000-000000000000}"/>
          </ac:spMkLst>
        </pc:spChg>
      </pc:sldChg>
    </pc:docChg>
  </pc:docChgLst>
  <pc:docChgLst>
    <pc:chgData name="FRANCESCO" userId="1a127348-6d9d-4ffd-a075-628dfcd20341" providerId="ADAL" clId="{33C2087F-80B3-43D2-A744-C3562D59B687}"/>
    <pc:docChg chg="custSel modSld">
      <pc:chgData name="FRANCESCO" userId="1a127348-6d9d-4ffd-a075-628dfcd20341" providerId="ADAL" clId="{33C2087F-80B3-43D2-A744-C3562D59B687}" dt="2021-01-05T21:46:04.750" v="274" actId="20577"/>
      <pc:docMkLst>
        <pc:docMk/>
      </pc:docMkLst>
      <pc:sldChg chg="modSp mod modNotesTx">
        <pc:chgData name="FRANCESCO" userId="1a127348-6d9d-4ffd-a075-628dfcd20341" providerId="ADAL" clId="{33C2087F-80B3-43D2-A744-C3562D59B687}" dt="2021-01-05T21:39:07.849" v="153" actId="20577"/>
        <pc:sldMkLst>
          <pc:docMk/>
          <pc:sldMk cId="2397497159" sldId="283"/>
        </pc:sldMkLst>
        <pc:spChg chg="mod">
          <ac:chgData name="FRANCESCO" userId="1a127348-6d9d-4ffd-a075-628dfcd20341" providerId="ADAL" clId="{33C2087F-80B3-43D2-A744-C3562D59B687}" dt="2021-01-05T21:37:37.687" v="33" actId="6549"/>
          <ac:spMkLst>
            <pc:docMk/>
            <pc:sldMk cId="2397497159" sldId="283"/>
            <ac:spMk id="4" creationId="{00000000-0000-0000-0000-000000000000}"/>
          </ac:spMkLst>
        </pc:spChg>
      </pc:sldChg>
      <pc:sldChg chg="modNotesTx">
        <pc:chgData name="FRANCESCO" userId="1a127348-6d9d-4ffd-a075-628dfcd20341" providerId="ADAL" clId="{33C2087F-80B3-43D2-A744-C3562D59B687}" dt="2021-01-05T21:40:29.767" v="158" actId="20577"/>
        <pc:sldMkLst>
          <pc:docMk/>
          <pc:sldMk cId="843536979" sldId="284"/>
        </pc:sldMkLst>
      </pc:sldChg>
      <pc:sldChg chg="modNotesTx">
        <pc:chgData name="FRANCESCO" userId="1a127348-6d9d-4ffd-a075-628dfcd20341" providerId="ADAL" clId="{33C2087F-80B3-43D2-A744-C3562D59B687}" dt="2021-01-05T21:46:04.750" v="274" actId="20577"/>
        <pc:sldMkLst>
          <pc:docMk/>
          <pc:sldMk cId="2739031196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E5F19-6394-4225-9F1E-C4ACB7B1A67E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3B9BB-6339-4743-B0CA-97156A4D87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6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When the important information is in the “slow” pattern, smoothing filters produce a signal with “slow changes” in value so that It is easier to see these trends.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3B9BB-6339-4743-B0CA-97156A4D871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49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The moving average filter simply replaces each point in the signal with the average of </a:t>
            </a:r>
            <a:r>
              <a:rPr lang="en-US" i="1" dirty="0">
                <a:solidFill>
                  <a:srgbClr val="000000"/>
                </a:solidFill>
                <a:latin typeface="+mj-lt"/>
              </a:rPr>
              <a:t>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adjacent points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3B9BB-6339-4743-B0CA-97156A4D871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596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Sharpening filters tries to emphasize the details of the signal. A very simple method is the </a:t>
            </a:r>
            <a:r>
              <a:rPr lang="en-US"/>
              <a:t>unsharp masking.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3B9BB-6339-4743-B0CA-97156A4D871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739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unsharp masking method could be performed in two ways: </a:t>
            </a:r>
          </a:p>
          <a:p>
            <a:pPr marL="171450" indent="-171450">
              <a:buFontTx/>
              <a:buChar char="-"/>
            </a:pPr>
            <a:r>
              <a:rPr lang="en-US" dirty="0"/>
              <a:t>subtracting a smoothed filtered version of the original image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adding a derivative version of the signal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Since we have already seen the smoothing filters, it is easy to understand the first way.</a:t>
            </a:r>
          </a:p>
          <a:p>
            <a:pPr marL="0" indent="0">
              <a:buFontTx/>
              <a:buNone/>
            </a:pPr>
            <a:r>
              <a:rPr lang="en-US" dirty="0"/>
              <a:t>In the .mlx example, through experiments, it will be easier to see the effect of this sharpening filter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3B9BB-6339-4743-B0CA-97156A4D871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09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2020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542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301138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1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00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8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415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301182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21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‹N›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56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Filtering: smoothing and sharpening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2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smoothing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Smoothing filters help to discover important slowly-varying patterns </a:t>
            </a:r>
            <a:r>
              <a:rPr lang="en-US" b="0" i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in </a:t>
            </a:r>
            <a:r>
              <a:rPr lang="en-US">
                <a:solidFill>
                  <a:srgbClr val="404040"/>
                </a:solidFill>
              </a:rPr>
              <a:t>the</a:t>
            </a:r>
            <a:r>
              <a:rPr lang="en-US" b="0" i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signal while leaving out fast-varying, local, and often unimportant features</a:t>
            </a:r>
          </a:p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The goal of smoothing is to produce slow changes to see trends in our data: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the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individual points higher/lower than the adjacent points (presumably because of noise) are reduced/increased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In most smoothing algorithms: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a group of adjacent points in the original data are multiplied point-by-point by a set of numbers (coefficients)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the sum of the coefficients is normalized (i.e. their sum is 1) in order to preserve the power of the signal</a:t>
            </a:r>
          </a:p>
          <a:p>
            <a:pPr marL="0" indent="0">
              <a:spcAft>
                <a:spcPts val="1200"/>
              </a:spcAft>
              <a:buNone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9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The simplest smoothing algorithm is the moving average filter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it simply replaces each point in the signal with the average of </a:t>
                </a:r>
                <a:r>
                  <a:rPr lang="en-US" i="1" dirty="0">
                    <a:solidFill>
                      <a:srgbClr val="000000"/>
                    </a:solidFill>
                    <a:latin typeface="+mj-lt"/>
                  </a:rPr>
                  <a:t>N</a:t>
                </a: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 adjacent points, also called smooth window: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>
                  <a:solidFill>
                    <a:srgbClr val="000000"/>
                  </a:solidFill>
                  <a:latin typeface="+mj-lt"/>
                </a:endParaRPr>
              </a:p>
              <a:p>
                <a:endParaRPr lang="en-US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0" t="-9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3ED3DA33-17A1-42B6-AF9C-1B922BF97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3959628"/>
            <a:ext cx="3461792" cy="25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6ED26F1C-972B-415A-AD8A-7774FD66FE2F}"/>
              </a:ext>
            </a:extLst>
          </p:cNvPr>
          <p:cNvSpPr/>
          <p:nvPr/>
        </p:nvSpPr>
        <p:spPr>
          <a:xfrm>
            <a:off x="5627948" y="5025961"/>
            <a:ext cx="936104" cy="46367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6CBA46A2-16E8-421A-852A-2317AB46C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731" y="3959628"/>
            <a:ext cx="3461792" cy="25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53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sharpening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/>
              <a:t>Sharpening filters tries to emphasize the details of the signal, emphasizing the differences across neighboring samples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/>
              <a:t>They are the opposite of the smoothing filters counterpart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/>
              <a:t>Sharpening filters leverage on derivative filters, emphasizing the difference between samples</a:t>
            </a:r>
          </a:p>
        </p:txBody>
      </p:sp>
    </p:spTree>
    <p:extLst>
      <p:ext uri="{BB962C8B-B14F-4D97-AF65-F5344CB8AC3E}">
        <p14:creationId xmlns:p14="http://schemas.microsoft.com/office/powerpoint/2010/main" val="273903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  <a:r>
              <a:rPr lang="en-US"/>
              <a:t>: unsharp masking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In the </a:t>
                </a:r>
                <a:r>
                  <a:rPr lang="en-US" i="1" dirty="0"/>
                  <a:t>unsharp masking method, </a:t>
                </a:r>
                <a:r>
                  <a:rPr lang="en-US" dirty="0"/>
                  <a:t>sharpening filtering is performed by either: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dirty="0"/>
                  <a:t>subtracting a smoothed filtered version of the original image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dirty="0"/>
                  <a:t>adding a derivative version of the signal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Namely, the sharpened signal y is given by:</a:t>
                </a:r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𝑚𝑜𝑜𝑡h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b="0" i="0" dirty="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:r>
                  <a:rPr lang="en-US" b="0" i="0" dirty="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</a:rPr>
                  <a:t>or  </a:t>
                </a:r>
                <a:r>
                  <a:rPr lang="it-IT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𝐿𝑎𝑝𝑙𝑎𝑐𝑖𝑎𝑛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i="0" dirty="0">
                  <a:solidFill>
                    <a:srgbClr val="404040"/>
                  </a:solidFill>
                  <a:effectLst/>
                  <a:latin typeface="Arial" panose="020B0604020202020204" pitchFamily="34" charset="0"/>
                </a:endParaRPr>
              </a:p>
              <a:p>
                <a:pPr marL="354013" indent="0">
                  <a:spcAft>
                    <a:spcPts val="1200"/>
                  </a:spcAft>
                  <a:buNone/>
                </a:pPr>
                <a:r>
                  <a:rPr lang="en-US" b="0" i="0" dirty="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𝑚𝑜𝑜𝑡h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</a:rPr>
                  <a:t> is a smoothed version of the signal (</a:t>
                </a:r>
                <a:r>
                  <a:rPr lang="en-US" dirty="0">
                    <a:solidFill>
                      <a:srgbClr val="404040"/>
                    </a:solidFill>
                  </a:rPr>
                  <a:t>e.g., averaging filter)</a:t>
                </a:r>
                <a:r>
                  <a:rPr lang="en-US" b="0" i="0" dirty="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𝐿𝑎𝑝𝑙𝑎𝑐𝑖𝑎𝑛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rgbClr val="404040"/>
                    </a:solidFill>
                  </a:rPr>
                  <a:t>is a spatial derivative operator such as a Laplacian operator. </a:t>
                </a:r>
                <a:endParaRPr lang="en-US" b="0" i="0" dirty="0">
                  <a:solidFill>
                    <a:srgbClr val="404040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0" t="-9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071863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MathWorks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79CD3A5-57F7-461A-AA68-0EDF78289455}" vid="{9FB729D1-5E07-4624-96F4-C1DFED6364C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9D010F59BE2FE47A206692064BB4362" ma:contentTypeVersion="9" ma:contentTypeDescription="Creare un nuovo documento." ma:contentTypeScope="" ma:versionID="0daec72548d80109ab5803904c3b2383">
  <xsd:schema xmlns:xsd="http://www.w3.org/2001/XMLSchema" xmlns:xs="http://www.w3.org/2001/XMLSchema" xmlns:p="http://schemas.microsoft.com/office/2006/metadata/properties" xmlns:ns2="915b9e6d-86d9-4ab7-987a-93219d822098" targetNamespace="http://schemas.microsoft.com/office/2006/metadata/properties" ma:root="true" ma:fieldsID="7963dfbb78c336ed65f816026ae05535" ns2:_="">
    <xsd:import namespace="915b9e6d-86d9-4ab7-987a-93219d8220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5b9e6d-86d9-4ab7-987a-93219d8220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4AAAE6-1383-484A-AA43-F36E4976B3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BC9651-7EA2-4C38-A741-8A475C28C8F6}">
  <ds:schemaRefs>
    <ds:schemaRef ds:uri="915b9e6d-86d9-4ab7-987a-93219d82209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E9CB87-B97B-456B-A264-15C68EC3E67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Widescreen</PresentationFormat>
  <Paragraphs>36</Paragraphs>
  <Slides>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Wingdings</vt:lpstr>
      <vt:lpstr>MW_Public_widescreen</vt:lpstr>
      <vt:lpstr>Filtering: smoothing and sharpening</vt:lpstr>
      <vt:lpstr>Filtering: smoothing</vt:lpstr>
      <vt:lpstr>Filtering: smoothing</vt:lpstr>
      <vt:lpstr>Filtering: sharpening</vt:lpstr>
      <vt:lpstr>Filtering: unsharp masking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Filtering: smoothing and sharpening</dc:title>
  <dc:creator>Francesco M</dc:creator>
  <cp:lastModifiedBy>Francesco M</cp:lastModifiedBy>
  <cp:revision>9</cp:revision>
  <dcterms:created xsi:type="dcterms:W3CDTF">2021-01-04T15:45:30Z</dcterms:created>
  <dcterms:modified xsi:type="dcterms:W3CDTF">2021-05-31T19:18:59Z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0x01010089D010F59BE2FE47A206692064BB4362</vt:lpwstr>
  </property>
</Properties>
</file>