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5" r:id="rId6"/>
    <p:sldId id="277" r:id="rId7"/>
    <p:sldId id="276" r:id="rId8"/>
    <p:sldId id="278" r:id="rId9"/>
    <p:sldId id="279" r:id="rId10"/>
    <p:sldId id="281"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3D7"/>
    <a:srgbClr val="DF4141"/>
    <a:srgbClr val="176DAD"/>
    <a:srgbClr val="0D78C9"/>
    <a:srgbClr val="024C84"/>
    <a:srgbClr val="993200"/>
    <a:srgbClr val="4D4E44"/>
    <a:srgbClr val="176338"/>
    <a:srgbClr val="0F5D3F"/>
    <a:srgbClr val="ABC8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9" autoAdjust="0"/>
    <p:restoredTop sz="68390" autoAdjust="0"/>
  </p:normalViewPr>
  <p:slideViewPr>
    <p:cSldViewPr>
      <p:cViewPr varScale="1">
        <p:scale>
          <a:sx n="78" d="100"/>
          <a:sy n="78" d="100"/>
        </p:scale>
        <p:origin x="1830" y="84"/>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6/29/2021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6/29/2021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Introduction</a:t>
            </a:r>
            <a:r>
              <a:rPr lang="it-IT" dirty="0"/>
              <a:t> to Machine learning.</a:t>
            </a:r>
          </a:p>
          <a:p>
            <a:r>
              <a:rPr lang="it-IT" dirty="0"/>
              <a:t>«learning from </a:t>
            </a:r>
            <a:r>
              <a:rPr lang="it-IT" dirty="0" err="1"/>
              <a:t>experience</a:t>
            </a:r>
            <a:r>
              <a:rPr lang="it-IT" dirty="0"/>
              <a:t>»: machine learning </a:t>
            </a:r>
            <a:r>
              <a:rPr lang="it-IT" dirty="0" err="1"/>
              <a:t>algorithms</a:t>
            </a:r>
            <a:r>
              <a:rPr lang="it-IT" dirty="0"/>
              <a:t> </a:t>
            </a:r>
            <a:r>
              <a:rPr lang="it-IT" dirty="0" err="1"/>
              <a:t>extract</a:t>
            </a:r>
            <a:r>
              <a:rPr lang="it-IT" dirty="0"/>
              <a:t> concepts from a set of </a:t>
            </a:r>
            <a:r>
              <a:rPr lang="it-IT" dirty="0" err="1"/>
              <a:t>examples</a:t>
            </a:r>
            <a:r>
              <a:rPr lang="it-IT" dirty="0"/>
              <a:t>.</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319865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100" dirty="0"/>
              <a:t>Machine learning </a:t>
            </a:r>
            <a:r>
              <a:rPr lang="it-IT" sz="1100" dirty="0" err="1"/>
              <a:t>problems</a:t>
            </a:r>
            <a:r>
              <a:rPr lang="it-IT" sz="1100" dirty="0"/>
              <a:t> can be </a:t>
            </a:r>
            <a:r>
              <a:rPr lang="it-IT" sz="1100" dirty="0" err="1"/>
              <a:t>categorized</a:t>
            </a:r>
            <a:r>
              <a:rPr lang="it-IT" sz="1100" dirty="0"/>
              <a:t> </a:t>
            </a:r>
            <a:r>
              <a:rPr lang="it-IT" sz="1100" dirty="0" err="1"/>
              <a:t>into</a:t>
            </a:r>
            <a:r>
              <a:rPr lang="it-IT" sz="1100" dirty="0"/>
              <a:t> </a:t>
            </a:r>
            <a:r>
              <a:rPr lang="it-IT" sz="1100" dirty="0" err="1"/>
              <a:t>supervised</a:t>
            </a:r>
            <a:r>
              <a:rPr lang="it-IT" sz="1100" dirty="0"/>
              <a:t> and  </a:t>
            </a:r>
            <a:r>
              <a:rPr lang="it-IT" sz="1100" dirty="0" err="1"/>
              <a:t>unsupervised</a:t>
            </a:r>
            <a:r>
              <a:rPr lang="it-IT" sz="1100" dirty="0"/>
              <a:t> learning</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48225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Machine learning </a:t>
            </a:r>
            <a:r>
              <a:rPr lang="it-IT" dirty="0" err="1"/>
              <a:t>algorithms</a:t>
            </a:r>
            <a:r>
              <a:rPr lang="it-IT" dirty="0"/>
              <a:t> </a:t>
            </a:r>
            <a:r>
              <a:rPr lang="it-IT" dirty="0" err="1"/>
              <a:t>extract</a:t>
            </a:r>
            <a:r>
              <a:rPr lang="it-IT" dirty="0"/>
              <a:t> concepts from a set of </a:t>
            </a:r>
            <a:r>
              <a:rPr lang="it-IT" dirty="0" err="1"/>
              <a:t>instances</a:t>
            </a:r>
            <a:r>
              <a:rPr lang="it-IT" dirty="0"/>
              <a:t> (</a:t>
            </a:r>
            <a:r>
              <a:rPr lang="it-IT" dirty="0" err="1"/>
              <a:t>examples</a:t>
            </a:r>
            <a:r>
              <a:rPr lang="it-IT" dirty="0"/>
              <a:t>).</a:t>
            </a:r>
          </a:p>
          <a:p>
            <a:r>
              <a:rPr lang="it-IT" dirty="0" err="1"/>
              <a:t>Each</a:t>
            </a:r>
            <a:r>
              <a:rPr lang="it-IT" dirty="0"/>
              <a:t> </a:t>
            </a:r>
            <a:r>
              <a:rPr lang="it-IT" dirty="0" err="1"/>
              <a:t>instance</a:t>
            </a:r>
            <a:r>
              <a:rPr lang="it-IT" dirty="0"/>
              <a:t> </a:t>
            </a:r>
            <a:r>
              <a:rPr lang="it-IT" dirty="0" err="1"/>
              <a:t>is</a:t>
            </a:r>
            <a:r>
              <a:rPr lang="it-IT" dirty="0"/>
              <a:t> </a:t>
            </a:r>
            <a:r>
              <a:rPr lang="it-IT" dirty="0" err="1"/>
              <a:t>described</a:t>
            </a:r>
            <a:r>
              <a:rPr lang="it-IT" dirty="0"/>
              <a:t> by a set of </a:t>
            </a:r>
            <a:r>
              <a:rPr lang="it-IT" dirty="0" err="1"/>
              <a:t>attributes</a:t>
            </a:r>
            <a:r>
              <a:rPr lang="it-IT" dirty="0"/>
              <a:t> (features).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121217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training set </a:t>
            </a:r>
            <a:r>
              <a:rPr lang="it-IT" dirty="0" err="1"/>
              <a:t>is</a:t>
            </a:r>
            <a:r>
              <a:rPr lang="it-IT" dirty="0"/>
              <a:t> </a:t>
            </a:r>
            <a:r>
              <a:rPr lang="it-IT" dirty="0" err="1"/>
              <a:t>used</a:t>
            </a:r>
            <a:r>
              <a:rPr lang="it-IT" dirty="0"/>
              <a:t> to </a:t>
            </a:r>
            <a:r>
              <a:rPr lang="it-IT" dirty="0" err="1"/>
              <a:t>train</a:t>
            </a:r>
            <a:r>
              <a:rPr lang="it-IT" dirty="0"/>
              <a:t> the Machine learning model.</a:t>
            </a:r>
          </a:p>
          <a:p>
            <a:r>
              <a:rPr lang="it-IT" dirty="0"/>
              <a:t>The </a:t>
            </a:r>
            <a:r>
              <a:rPr lang="it-IT" dirty="0" err="1"/>
              <a:t>trained</a:t>
            </a:r>
            <a:r>
              <a:rPr lang="it-IT" dirty="0"/>
              <a:t> model </a:t>
            </a:r>
            <a:r>
              <a:rPr lang="it-IT" dirty="0" err="1"/>
              <a:t>should</a:t>
            </a:r>
            <a:r>
              <a:rPr lang="it-IT" dirty="0"/>
              <a:t> be </a:t>
            </a:r>
            <a:r>
              <a:rPr lang="it-IT" dirty="0" err="1"/>
              <a:t>used</a:t>
            </a:r>
            <a:r>
              <a:rPr lang="it-IT" dirty="0"/>
              <a:t> in a </a:t>
            </a:r>
            <a:r>
              <a:rPr lang="it-IT" dirty="0" err="1"/>
              <a:t>real</a:t>
            </a:r>
            <a:r>
              <a:rPr lang="it-IT" dirty="0"/>
              <a:t> world scenario with </a:t>
            </a:r>
            <a:r>
              <a:rPr lang="it-IT" dirty="0" err="1"/>
              <a:t>never</a:t>
            </a:r>
            <a:r>
              <a:rPr lang="it-IT" dirty="0"/>
              <a:t> </a:t>
            </a:r>
            <a:r>
              <a:rPr lang="it-IT" dirty="0" err="1"/>
              <a:t>seen</a:t>
            </a:r>
            <a:r>
              <a:rPr lang="it-IT" dirty="0"/>
              <a:t> data</a:t>
            </a:r>
          </a:p>
          <a:p>
            <a:r>
              <a:rPr lang="it-IT" dirty="0" err="1"/>
              <a:t>However</a:t>
            </a:r>
            <a:r>
              <a:rPr lang="it-IT" dirty="0"/>
              <a:t>, </a:t>
            </a:r>
            <a:r>
              <a:rPr lang="it-IT" dirty="0" err="1"/>
              <a:t>using</a:t>
            </a:r>
            <a:r>
              <a:rPr lang="it-IT" dirty="0"/>
              <a:t> </a:t>
            </a:r>
            <a:r>
              <a:rPr lang="it-IT" dirty="0" err="1"/>
              <a:t>only</a:t>
            </a:r>
            <a:r>
              <a:rPr lang="it-IT" dirty="0"/>
              <a:t> training set </a:t>
            </a:r>
            <a:r>
              <a:rPr lang="en-US" dirty="0"/>
              <a:t>does not give information about model generalization ability.</a:t>
            </a:r>
          </a:p>
          <a:p>
            <a:r>
              <a:rPr lang="en-US" dirty="0"/>
              <a:t>A model that perfectly fits the training data may show overfitting problem</a:t>
            </a:r>
          </a:p>
          <a:p>
            <a:r>
              <a:rPr lang="en-US" dirty="0"/>
              <a:t>There is the need to evaluate model generalization ability.</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110144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Dataset </a:t>
            </a:r>
            <a:r>
              <a:rPr lang="it-IT" dirty="0" err="1"/>
              <a:t>is</a:t>
            </a:r>
            <a:r>
              <a:rPr lang="it-IT" dirty="0"/>
              <a:t> </a:t>
            </a:r>
            <a:r>
              <a:rPr lang="it-IT" dirty="0" err="1"/>
              <a:t>spilt</a:t>
            </a:r>
            <a:r>
              <a:rPr lang="it-IT" dirty="0"/>
              <a:t> in training and test sets. </a:t>
            </a:r>
          </a:p>
          <a:p>
            <a:r>
              <a:rPr lang="it-IT" dirty="0"/>
              <a:t>Test set </a:t>
            </a:r>
            <a:r>
              <a:rPr lang="it-IT" dirty="0" err="1"/>
              <a:t>is</a:t>
            </a:r>
            <a:r>
              <a:rPr lang="it-IT" dirty="0"/>
              <a:t> </a:t>
            </a:r>
            <a:r>
              <a:rPr lang="it-IT" dirty="0" err="1"/>
              <a:t>never</a:t>
            </a:r>
            <a:r>
              <a:rPr lang="it-IT" dirty="0"/>
              <a:t> </a:t>
            </a:r>
            <a:r>
              <a:rPr lang="it-IT" dirty="0" err="1"/>
              <a:t>used</a:t>
            </a:r>
            <a:r>
              <a:rPr lang="it-IT" dirty="0"/>
              <a:t> </a:t>
            </a:r>
            <a:r>
              <a:rPr lang="it-IT" dirty="0" err="1"/>
              <a:t>during</a:t>
            </a:r>
            <a:r>
              <a:rPr lang="it-IT" dirty="0"/>
              <a:t> model training, </a:t>
            </a:r>
            <a:r>
              <a:rPr lang="it-IT" dirty="0" err="1"/>
              <a:t>but</a:t>
            </a:r>
            <a:r>
              <a:rPr lang="it-IT" dirty="0"/>
              <a:t> </a:t>
            </a:r>
            <a:r>
              <a:rPr lang="it-IT" dirty="0" err="1"/>
              <a:t>it</a:t>
            </a:r>
            <a:r>
              <a:rPr lang="it-IT" dirty="0"/>
              <a:t> </a:t>
            </a:r>
            <a:r>
              <a:rPr lang="it-IT" dirty="0" err="1"/>
              <a:t>is</a:t>
            </a:r>
            <a:r>
              <a:rPr lang="it-IT" dirty="0"/>
              <a:t> </a:t>
            </a:r>
            <a:r>
              <a:rPr lang="it-IT" dirty="0" err="1"/>
              <a:t>involved</a:t>
            </a:r>
            <a:r>
              <a:rPr lang="it-IT" dirty="0"/>
              <a:t> in the performance </a:t>
            </a:r>
            <a:r>
              <a:rPr lang="it-IT" dirty="0" err="1"/>
              <a:t>evaluation</a:t>
            </a:r>
            <a:r>
              <a:rPr lang="it-IT" dirty="0"/>
              <a:t> step </a:t>
            </a:r>
            <a:r>
              <a:rPr lang="en-US" dirty="0"/>
              <a:t>to assess the likely future performance of the model in a real world scenario</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419190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Machine learning models </a:t>
            </a:r>
            <a:r>
              <a:rPr lang="it-IT" dirty="0" err="1"/>
              <a:t>have</a:t>
            </a:r>
            <a:r>
              <a:rPr lang="it-IT" dirty="0"/>
              <a:t> </a:t>
            </a:r>
            <a:r>
              <a:rPr lang="en-US" dirty="0"/>
              <a:t>hyperparameters</a:t>
            </a:r>
            <a:r>
              <a:rPr lang="it-IT" dirty="0"/>
              <a:t> </a:t>
            </a:r>
            <a:r>
              <a:rPr lang="en-US" dirty="0"/>
              <a:t>that control how they work. </a:t>
            </a:r>
          </a:p>
          <a:p>
            <a:r>
              <a:rPr lang="en-US" dirty="0"/>
              <a:t>Hyperparameters are set before starting the training step. </a:t>
            </a:r>
          </a:p>
          <a:p>
            <a:r>
              <a:rPr lang="en-US" dirty="0"/>
              <a:t>Since hyperparameters and can have a large impact on model performance, a validation set is used in the hyperparameter optimization step</a:t>
            </a:r>
            <a:r>
              <a:rPr lang="it-IT" dirty="0"/>
              <a:t> (1.c.8 </a:t>
            </a:r>
            <a:r>
              <a:rPr lang="en-GB" sz="1200" kern="1200" dirty="0" err="1">
                <a:solidFill>
                  <a:schemeClr val="tx1"/>
                </a:solidFill>
                <a:effectLst/>
                <a:latin typeface="+mn-lt"/>
                <a:ea typeface="+mn-ea"/>
                <a:cs typeface="+mn-cs"/>
              </a:rPr>
              <a:t>HyperparameterOptimization</a:t>
            </a:r>
            <a:r>
              <a:rPr lang="en-GB" sz="120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30227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Methods for evaluating a model’s performance are divided into 2 categories: namely, holdout and cross-validation. Both methods use a test set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data not seen by the model) to evaluate model performance. </a:t>
            </a:r>
            <a:r>
              <a:rPr lang="en-US" sz="1200" b="1" i="0" kern="1200" dirty="0">
                <a:solidFill>
                  <a:schemeClr val="tx1"/>
                </a:solidFill>
                <a:effectLst/>
                <a:latin typeface="+mn-lt"/>
                <a:ea typeface="+mn-ea"/>
                <a:cs typeface="+mn-cs"/>
              </a:rPr>
              <a:t>It’s not recommended to use the data we used to build the model to evaluate it</a:t>
            </a:r>
            <a:r>
              <a:rPr lang="en-US" sz="1200" b="0" i="0" kern="1200" dirty="0">
                <a:solidFill>
                  <a:schemeClr val="tx1"/>
                </a:solidFill>
                <a:effectLst/>
                <a:latin typeface="+mn-lt"/>
                <a:ea typeface="+mn-ea"/>
                <a:cs typeface="+mn-cs"/>
              </a:rPr>
              <a:t>. This is because our model will simply remember the whole training set, and will therefore always predict the correct label for any point in the training set. This is known as overfitting.</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3388260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t.mathworks.com/help/stats/machine-learning-in-matlab.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it.mathworks.com/discovery/unsupervised-learning.html" TargetMode="External"/><Relationship Id="rId4" Type="http://schemas.openxmlformats.org/officeDocument/2006/relationships/hyperlink" Target="https://it.mathworks.com/discovery/supervised-learning.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pic>
        <p:nvPicPr>
          <p:cNvPr id="6" name="Picture 4" descr="Machine learning (apprendimento automatico) - Cos'è e come funziona?">
            <a:extLst>
              <a:ext uri="{FF2B5EF4-FFF2-40B4-BE49-F238E27FC236}">
                <a16:creationId xmlns:a16="http://schemas.microsoft.com/office/drawing/2014/main" id="{CCEE51BB-8CB5-46A6-AC51-0B636ABFD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296" y="949464"/>
            <a:ext cx="312420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Machine Learning</a:t>
            </a:r>
          </a:p>
        </p:txBody>
      </p:sp>
      <p:sp>
        <p:nvSpPr>
          <p:cNvPr id="4" name="Content Placeholder 3"/>
          <p:cNvSpPr>
            <a:spLocks noGrp="1"/>
          </p:cNvSpPr>
          <p:nvPr>
            <p:ph idx="1"/>
          </p:nvPr>
        </p:nvSpPr>
        <p:spPr/>
        <p:txBody>
          <a:bodyPr/>
          <a:lstStyle/>
          <a:p>
            <a:r>
              <a:rPr lang="it-IT" dirty="0" err="1">
                <a:solidFill>
                  <a:srgbClr val="125687"/>
                </a:solidFill>
              </a:rPr>
              <a:t>What</a:t>
            </a:r>
            <a:r>
              <a:rPr lang="it-IT" dirty="0">
                <a:solidFill>
                  <a:srgbClr val="125687"/>
                </a:solidFill>
              </a:rPr>
              <a:t> </a:t>
            </a:r>
            <a:r>
              <a:rPr lang="it-IT" dirty="0" err="1">
                <a:solidFill>
                  <a:srgbClr val="125687"/>
                </a:solidFill>
              </a:rPr>
              <a:t>is</a:t>
            </a:r>
            <a:r>
              <a:rPr lang="it-IT" dirty="0">
                <a:solidFill>
                  <a:srgbClr val="125687"/>
                </a:solidFill>
              </a:rPr>
              <a:t> Machine Learning ? </a:t>
            </a:r>
          </a:p>
          <a:p>
            <a:pPr lvl="1"/>
            <a:r>
              <a:rPr lang="it-IT" dirty="0"/>
              <a:t>Machine Learning </a:t>
            </a:r>
            <a:r>
              <a:rPr lang="it-IT" dirty="0" err="1"/>
              <a:t>is</a:t>
            </a:r>
            <a:r>
              <a:rPr lang="it-IT" dirty="0"/>
              <a:t> the set of </a:t>
            </a:r>
            <a:r>
              <a:rPr lang="it-IT" dirty="0" err="1"/>
              <a:t>algorithms</a:t>
            </a:r>
            <a:r>
              <a:rPr lang="it-IT" dirty="0"/>
              <a:t> </a:t>
            </a:r>
            <a:r>
              <a:rPr lang="it-IT" dirty="0" err="1"/>
              <a:t>that</a:t>
            </a:r>
            <a:r>
              <a:rPr lang="it-IT" dirty="0"/>
              <a:t> can be </a:t>
            </a:r>
            <a:r>
              <a:rPr lang="it-IT" dirty="0" err="1"/>
              <a:t>applied</a:t>
            </a:r>
            <a:r>
              <a:rPr lang="it-IT" dirty="0"/>
              <a:t> to a set of data with the </a:t>
            </a:r>
            <a:r>
              <a:rPr lang="it-IT" dirty="0" err="1"/>
              <a:t>aim</a:t>
            </a:r>
            <a:r>
              <a:rPr lang="it-IT" dirty="0"/>
              <a:t> of </a:t>
            </a:r>
            <a:r>
              <a:rPr lang="it-IT" dirty="0" err="1"/>
              <a:t>extracting</a:t>
            </a:r>
            <a:r>
              <a:rPr lang="it-IT" dirty="0"/>
              <a:t> </a:t>
            </a:r>
            <a:r>
              <a:rPr lang="it-IT" dirty="0" err="1"/>
              <a:t>hidden</a:t>
            </a:r>
            <a:r>
              <a:rPr lang="it-IT" dirty="0"/>
              <a:t> information</a:t>
            </a:r>
          </a:p>
          <a:p>
            <a:pPr lvl="1"/>
            <a:endParaRPr lang="en-US" dirty="0"/>
          </a:p>
          <a:p>
            <a:r>
              <a:rPr lang="it-IT" dirty="0">
                <a:solidFill>
                  <a:srgbClr val="125687"/>
                </a:solidFill>
              </a:rPr>
              <a:t>Learning from </a:t>
            </a:r>
            <a:r>
              <a:rPr lang="en-US" dirty="0">
                <a:solidFill>
                  <a:srgbClr val="125687"/>
                </a:solidFill>
              </a:rPr>
              <a:t>experience</a:t>
            </a:r>
            <a:r>
              <a:rPr lang="it-IT" dirty="0">
                <a:solidFill>
                  <a:srgbClr val="125687"/>
                </a:solidFill>
              </a:rPr>
              <a:t>:</a:t>
            </a:r>
          </a:p>
          <a:p>
            <a:pPr marL="800100" lvl="1" indent="-342900">
              <a:buFont typeface="Courier New" panose="02070309020205020404" pitchFamily="49" charset="0"/>
              <a:buChar char="o"/>
            </a:pPr>
            <a:r>
              <a:rPr lang="it-IT" dirty="0" err="1"/>
              <a:t>This</a:t>
            </a:r>
            <a:r>
              <a:rPr lang="it-IT" dirty="0"/>
              <a:t> </a:t>
            </a:r>
            <a:r>
              <a:rPr lang="it-IT" dirty="0" err="1"/>
              <a:t>algorithms</a:t>
            </a:r>
            <a:r>
              <a:rPr lang="it-IT" dirty="0"/>
              <a:t> «</a:t>
            </a:r>
            <a:r>
              <a:rPr lang="it-IT" dirty="0" err="1"/>
              <a:t>learn</a:t>
            </a:r>
            <a:r>
              <a:rPr lang="it-IT" dirty="0"/>
              <a:t>» from the data, </a:t>
            </a:r>
            <a:r>
              <a:rPr lang="it-IT" dirty="0" err="1"/>
              <a:t>that</a:t>
            </a:r>
            <a:r>
              <a:rPr lang="it-IT" dirty="0"/>
              <a:t> </a:t>
            </a:r>
            <a:r>
              <a:rPr lang="en-US" dirty="0"/>
              <a:t>results in a set of examples from which to extract general concepts.</a:t>
            </a:r>
            <a:r>
              <a:rPr lang="it-IT" dirty="0"/>
              <a:t>  </a:t>
            </a:r>
            <a:r>
              <a:rPr lang="it-IT" dirty="0" err="1"/>
              <a:t>Therefore</a:t>
            </a:r>
            <a:r>
              <a:rPr lang="it-IT" dirty="0"/>
              <a:t> the </a:t>
            </a:r>
            <a:r>
              <a:rPr lang="it-IT" dirty="0" err="1"/>
              <a:t>same</a:t>
            </a:r>
            <a:r>
              <a:rPr lang="it-IT" dirty="0"/>
              <a:t> </a:t>
            </a:r>
            <a:r>
              <a:rPr lang="it-IT" dirty="0" err="1"/>
              <a:t>algorithm</a:t>
            </a:r>
            <a:r>
              <a:rPr lang="it-IT" dirty="0"/>
              <a:t> can be </a:t>
            </a:r>
            <a:r>
              <a:rPr lang="it-IT" dirty="0" err="1"/>
              <a:t>applied</a:t>
            </a:r>
            <a:r>
              <a:rPr lang="it-IT" dirty="0"/>
              <a:t> to </a:t>
            </a:r>
            <a:r>
              <a:rPr lang="it-IT" dirty="0" err="1"/>
              <a:t>any</a:t>
            </a:r>
            <a:r>
              <a:rPr lang="it-IT" dirty="0"/>
              <a:t> </a:t>
            </a:r>
            <a:r>
              <a:rPr lang="it-IT" dirty="0" err="1"/>
              <a:t>number</a:t>
            </a:r>
            <a:r>
              <a:rPr lang="it-IT" dirty="0"/>
              <a:t> of </a:t>
            </a:r>
            <a:r>
              <a:rPr lang="it-IT" dirty="0" err="1"/>
              <a:t>different</a:t>
            </a:r>
            <a:r>
              <a:rPr lang="it-IT" dirty="0"/>
              <a:t> datasets, </a:t>
            </a:r>
            <a:r>
              <a:rPr lang="it-IT" dirty="0" err="1"/>
              <a:t>even</a:t>
            </a:r>
            <a:r>
              <a:rPr lang="it-IT" dirty="0"/>
              <a:t> </a:t>
            </a:r>
            <a:r>
              <a:rPr lang="it-IT" dirty="0" err="1"/>
              <a:t>though</a:t>
            </a:r>
            <a:r>
              <a:rPr lang="it-IT" dirty="0"/>
              <a:t> </a:t>
            </a:r>
            <a:r>
              <a:rPr lang="it-IT" dirty="0" err="1"/>
              <a:t>they</a:t>
            </a:r>
            <a:r>
              <a:rPr lang="it-IT" dirty="0"/>
              <a:t> </a:t>
            </a:r>
            <a:r>
              <a:rPr lang="it-IT" dirty="0" err="1"/>
              <a:t>may</a:t>
            </a:r>
            <a:r>
              <a:rPr lang="it-IT" dirty="0"/>
              <a:t> </a:t>
            </a:r>
            <a:r>
              <a:rPr lang="it-IT" dirty="0" err="1"/>
              <a:t>have</a:t>
            </a:r>
            <a:r>
              <a:rPr lang="it-IT" dirty="0"/>
              <a:t> </a:t>
            </a:r>
            <a:r>
              <a:rPr lang="it-IT" dirty="0" err="1"/>
              <a:t>entirely</a:t>
            </a:r>
            <a:r>
              <a:rPr lang="it-IT" dirty="0"/>
              <a:t> </a:t>
            </a:r>
            <a:r>
              <a:rPr lang="it-IT" dirty="0" err="1"/>
              <a:t>different</a:t>
            </a:r>
            <a:r>
              <a:rPr lang="it-IT" dirty="0"/>
              <a:t> </a:t>
            </a:r>
            <a:r>
              <a:rPr lang="it-IT" dirty="0" err="1"/>
              <a:t>pratical</a:t>
            </a:r>
            <a:r>
              <a:rPr lang="it-IT" dirty="0"/>
              <a:t> </a:t>
            </a:r>
            <a:r>
              <a:rPr lang="it-IT" dirty="0" err="1"/>
              <a:t>applications</a:t>
            </a:r>
            <a:endParaRPr lang="it-IT" dirty="0"/>
          </a:p>
          <a:p>
            <a:pPr marL="1257300" lvl="2" indent="-342900"/>
            <a:r>
              <a:rPr lang="it-IT" dirty="0" err="1"/>
              <a:t>Examples</a:t>
            </a:r>
            <a:r>
              <a:rPr lang="it-IT" dirty="0"/>
              <a:t> of </a:t>
            </a:r>
            <a:r>
              <a:rPr lang="it-IT" dirty="0" err="1"/>
              <a:t>applications</a:t>
            </a:r>
            <a:r>
              <a:rPr lang="it-IT" dirty="0"/>
              <a:t>:</a:t>
            </a:r>
          </a:p>
          <a:p>
            <a:pPr marL="1714500" lvl="3" indent="-342900">
              <a:buFont typeface="Wingdings" panose="05000000000000000000" pitchFamily="2" charset="2"/>
              <a:buChar char="ü"/>
            </a:pPr>
            <a:r>
              <a:rPr lang="it-IT" dirty="0"/>
              <a:t>Self </a:t>
            </a:r>
            <a:r>
              <a:rPr lang="it-IT" dirty="0" err="1"/>
              <a:t>Driving</a:t>
            </a:r>
            <a:r>
              <a:rPr lang="it-IT" dirty="0"/>
              <a:t> Cars (TESLA)</a:t>
            </a:r>
          </a:p>
          <a:p>
            <a:pPr marL="1714500" lvl="3" indent="-342900">
              <a:buFont typeface="Wingdings" panose="05000000000000000000" pitchFamily="2" charset="2"/>
              <a:buChar char="ü"/>
            </a:pPr>
            <a:r>
              <a:rPr lang="it-IT" dirty="0"/>
              <a:t>Traffic Alerts (Google Maps)</a:t>
            </a:r>
            <a:endParaRPr lang="en-US" dirty="0"/>
          </a:p>
          <a:p>
            <a:pPr marL="1714500" lvl="3" indent="-342900">
              <a:buFont typeface="Wingdings" panose="05000000000000000000" pitchFamily="2" charset="2"/>
              <a:buChar char="ü"/>
            </a:pPr>
            <a:r>
              <a:rPr lang="it-IT" dirty="0" err="1"/>
              <a:t>Automatic</a:t>
            </a:r>
            <a:r>
              <a:rPr lang="it-IT" dirty="0"/>
              <a:t> Friend Tagging </a:t>
            </a:r>
            <a:r>
              <a:rPr lang="it-IT" dirty="0" err="1"/>
              <a:t>Suggestions</a:t>
            </a:r>
            <a:r>
              <a:rPr lang="it-IT" dirty="0"/>
              <a:t> (Facebook)</a:t>
            </a:r>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con angoli arrotondati 7">
            <a:extLst>
              <a:ext uri="{FF2B5EF4-FFF2-40B4-BE49-F238E27FC236}">
                <a16:creationId xmlns:a16="http://schemas.microsoft.com/office/drawing/2014/main" id="{8D77177E-9CE5-4703-B5B4-85853DB77C63}"/>
              </a:ext>
            </a:extLst>
          </p:cNvPr>
          <p:cNvSpPr/>
          <p:nvPr/>
        </p:nvSpPr>
        <p:spPr>
          <a:xfrm>
            <a:off x="3276600" y="390392"/>
            <a:ext cx="5638800" cy="798446"/>
          </a:xfrm>
          <a:prstGeom prst="roundRect">
            <a:avLst>
              <a:gd name="adj" fmla="val 9450"/>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9" name="Title 1">
            <a:extLst>
              <a:ext uri="{FF2B5EF4-FFF2-40B4-BE49-F238E27FC236}">
                <a16:creationId xmlns:a16="http://schemas.microsoft.com/office/drawing/2014/main" id="{7C03F4A0-7BA6-4863-8F8A-9D7D90101851}"/>
              </a:ext>
            </a:extLst>
          </p:cNvPr>
          <p:cNvSpPr>
            <a:spLocks noGrp="1"/>
          </p:cNvSpPr>
          <p:nvPr>
            <p:ph type="title"/>
          </p:nvPr>
        </p:nvSpPr>
        <p:spPr>
          <a:xfrm>
            <a:off x="609602" y="457200"/>
            <a:ext cx="10896598" cy="771196"/>
          </a:xfrm>
        </p:spPr>
        <p:txBody>
          <a:bodyPr/>
          <a:lstStyle/>
          <a:p>
            <a:pPr algn="ctr"/>
            <a:r>
              <a:rPr lang="en-US" sz="3200" dirty="0"/>
              <a:t>Machine Learning Problems</a:t>
            </a:r>
          </a:p>
        </p:txBody>
      </p:sp>
      <p:grpSp>
        <p:nvGrpSpPr>
          <p:cNvPr id="10" name="Gruppo 9">
            <a:extLst>
              <a:ext uri="{FF2B5EF4-FFF2-40B4-BE49-F238E27FC236}">
                <a16:creationId xmlns:a16="http://schemas.microsoft.com/office/drawing/2014/main" id="{B987589D-BA33-47DB-BF28-B5619908680D}"/>
              </a:ext>
            </a:extLst>
          </p:cNvPr>
          <p:cNvGrpSpPr/>
          <p:nvPr/>
        </p:nvGrpSpPr>
        <p:grpSpPr>
          <a:xfrm>
            <a:off x="6984897" y="1762495"/>
            <a:ext cx="4525296" cy="3898753"/>
            <a:chOff x="6858000" y="1624012"/>
            <a:chExt cx="4525296" cy="3898753"/>
          </a:xfrm>
        </p:grpSpPr>
        <p:sp>
          <p:nvSpPr>
            <p:cNvPr id="11" name="Rettangolo con angoli arrotondati 10">
              <a:extLst>
                <a:ext uri="{FF2B5EF4-FFF2-40B4-BE49-F238E27FC236}">
                  <a16:creationId xmlns:a16="http://schemas.microsoft.com/office/drawing/2014/main" id="{CE15C819-3378-486B-B7F8-246197C2DC04}"/>
                </a:ext>
              </a:extLst>
            </p:cNvPr>
            <p:cNvSpPr/>
            <p:nvPr/>
          </p:nvSpPr>
          <p:spPr>
            <a:xfrm>
              <a:off x="6858000" y="1624012"/>
              <a:ext cx="4495800" cy="3898753"/>
            </a:xfrm>
            <a:prstGeom prst="roundRect">
              <a:avLst>
                <a:gd name="adj" fmla="val 9450"/>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2" name="CasellaDiTesto 11">
              <a:extLst>
                <a:ext uri="{FF2B5EF4-FFF2-40B4-BE49-F238E27FC236}">
                  <a16:creationId xmlns:a16="http://schemas.microsoft.com/office/drawing/2014/main" id="{70BC7CA0-2D43-4668-AF75-7B4ED42B348B}"/>
                </a:ext>
              </a:extLst>
            </p:cNvPr>
            <p:cNvSpPr txBox="1"/>
            <p:nvPr/>
          </p:nvSpPr>
          <p:spPr>
            <a:xfrm>
              <a:off x="7084140" y="1997183"/>
              <a:ext cx="4267201" cy="1877437"/>
            </a:xfrm>
            <a:prstGeom prst="rect">
              <a:avLst/>
            </a:prstGeom>
            <a:noFill/>
          </p:spPr>
          <p:txBody>
            <a:bodyPr wrap="square" rtlCol="0">
              <a:spAutoFit/>
            </a:bodyPr>
            <a:lstStyle/>
            <a:p>
              <a:pPr algn="ctr"/>
              <a:r>
                <a:rPr lang="it-IT" sz="2000" b="1" dirty="0" err="1">
                  <a:latin typeface="Arial" pitchFamily="34" charset="0"/>
                  <a:cs typeface="Arial" pitchFamily="34" charset="0"/>
                </a:rPr>
                <a:t>Unsupervised</a:t>
              </a:r>
              <a:r>
                <a:rPr lang="it-IT" sz="2000" b="1" dirty="0">
                  <a:latin typeface="Arial" pitchFamily="34" charset="0"/>
                  <a:cs typeface="Arial" pitchFamily="34" charset="0"/>
                </a:rPr>
                <a:t> Learning</a:t>
              </a:r>
            </a:p>
            <a:p>
              <a:pPr algn="ctr"/>
              <a:endParaRPr lang="it-IT" sz="2000" b="1" dirty="0">
                <a:latin typeface="Arial" pitchFamily="34" charset="0"/>
                <a:cs typeface="Arial" pitchFamily="34" charset="0"/>
              </a:endParaRPr>
            </a:p>
            <a:p>
              <a:r>
                <a:rPr lang="it-IT" dirty="0" err="1">
                  <a:latin typeface="Arial" pitchFamily="34" charset="0"/>
                  <a:cs typeface="Arial" pitchFamily="34" charset="0"/>
                </a:rPr>
                <a:t>Unsupervised</a:t>
              </a:r>
              <a:r>
                <a:rPr lang="it-IT" dirty="0">
                  <a:latin typeface="Arial" pitchFamily="34" charset="0"/>
                  <a:cs typeface="Arial" pitchFamily="34" charset="0"/>
                </a:rPr>
                <a:t> Learning </a:t>
              </a:r>
              <a:r>
                <a:rPr lang="it-IT" dirty="0" err="1">
                  <a:latin typeface="Arial" pitchFamily="34" charset="0"/>
                  <a:cs typeface="Arial" pitchFamily="34" charset="0"/>
                </a:rPr>
                <a:t>involves</a:t>
              </a:r>
              <a:r>
                <a:rPr lang="it-IT" dirty="0">
                  <a:latin typeface="Arial" pitchFamily="34" charset="0"/>
                  <a:cs typeface="Arial" pitchFamily="34" charset="0"/>
                </a:rPr>
                <a:t> </a:t>
              </a:r>
              <a:r>
                <a:rPr lang="it-IT" dirty="0" err="1">
                  <a:latin typeface="Arial" pitchFamily="34" charset="0"/>
                  <a:cs typeface="Arial" pitchFamily="34" charset="0"/>
                </a:rPr>
                <a:t>looking</a:t>
              </a:r>
              <a:r>
                <a:rPr lang="it-IT" dirty="0">
                  <a:latin typeface="Arial" pitchFamily="34" charset="0"/>
                  <a:cs typeface="Arial" pitchFamily="34" charset="0"/>
                </a:rPr>
                <a:t> for </a:t>
              </a:r>
              <a:r>
                <a:rPr lang="it-IT" dirty="0" err="1">
                  <a:latin typeface="Arial" pitchFamily="34" charset="0"/>
                  <a:cs typeface="Arial" pitchFamily="34" charset="0"/>
                </a:rPr>
                <a:t>structures</a:t>
              </a:r>
              <a:r>
                <a:rPr lang="it-IT" dirty="0">
                  <a:latin typeface="Arial" pitchFamily="34" charset="0"/>
                  <a:cs typeface="Arial" pitchFamily="34" charset="0"/>
                </a:rPr>
                <a:t> </a:t>
              </a:r>
              <a:r>
                <a:rPr lang="it-IT" dirty="0" err="1">
                  <a:latin typeface="Arial" pitchFamily="34" charset="0"/>
                  <a:cs typeface="Arial" pitchFamily="34" charset="0"/>
                </a:rPr>
                <a:t>within</a:t>
              </a:r>
              <a:r>
                <a:rPr lang="it-IT" dirty="0">
                  <a:latin typeface="Arial" pitchFamily="34" charset="0"/>
                  <a:cs typeface="Arial" pitchFamily="34" charset="0"/>
                </a:rPr>
                <a:t> a dataset </a:t>
              </a:r>
              <a:r>
                <a:rPr lang="it-IT" dirty="0" err="1">
                  <a:latin typeface="Arial" pitchFamily="34" charset="0"/>
                  <a:cs typeface="Arial" pitchFamily="34" charset="0"/>
                </a:rPr>
                <a:t>without</a:t>
              </a:r>
              <a:r>
                <a:rPr lang="it-IT" dirty="0">
                  <a:latin typeface="Arial" pitchFamily="34" charset="0"/>
                  <a:cs typeface="Arial" pitchFamily="34" charset="0"/>
                </a:rPr>
                <a:t> </a:t>
              </a:r>
              <a:r>
                <a:rPr lang="it-IT" dirty="0" err="1">
                  <a:latin typeface="Arial" pitchFamily="34" charset="0"/>
                  <a:cs typeface="Arial" pitchFamily="34" charset="0"/>
                </a:rPr>
                <a:t>reference</a:t>
              </a:r>
              <a:r>
                <a:rPr lang="it-IT" dirty="0">
                  <a:latin typeface="Arial" pitchFamily="34" charset="0"/>
                  <a:cs typeface="Arial" pitchFamily="34" charset="0"/>
                </a:rPr>
                <a:t> to a </a:t>
              </a:r>
              <a:r>
                <a:rPr lang="it-IT" dirty="0" err="1">
                  <a:latin typeface="Arial" pitchFamily="34" charset="0"/>
                  <a:cs typeface="Arial" pitchFamily="34" charset="0"/>
                </a:rPr>
                <a:t>response</a:t>
              </a:r>
              <a:r>
                <a:rPr lang="it-IT" dirty="0">
                  <a:latin typeface="Arial" pitchFamily="34" charset="0"/>
                  <a:cs typeface="Arial" pitchFamily="34" charset="0"/>
                </a:rPr>
                <a:t> or </a:t>
              </a:r>
              <a:r>
                <a:rPr lang="it-IT" dirty="0" err="1">
                  <a:latin typeface="Arial" pitchFamily="34" charset="0"/>
                  <a:cs typeface="Arial" pitchFamily="34" charset="0"/>
                </a:rPr>
                <a:t>true</a:t>
              </a:r>
              <a:r>
                <a:rPr lang="it-IT" dirty="0">
                  <a:latin typeface="Arial" pitchFamily="34" charset="0"/>
                  <a:cs typeface="Arial" pitchFamily="34" charset="0"/>
                </a:rPr>
                <a:t> </a:t>
              </a:r>
              <a:r>
                <a:rPr lang="it-IT" dirty="0" err="1">
                  <a:latin typeface="Arial" pitchFamily="34" charset="0"/>
                  <a:cs typeface="Arial" pitchFamily="34" charset="0"/>
                </a:rPr>
                <a:t>risults</a:t>
              </a:r>
              <a:r>
                <a:rPr lang="it-IT" sz="2000" dirty="0">
                  <a:latin typeface="Arial" pitchFamily="34" charset="0"/>
                  <a:cs typeface="Arial" pitchFamily="34" charset="0"/>
                </a:rPr>
                <a:t> </a:t>
              </a:r>
            </a:p>
            <a:p>
              <a:endParaRPr lang="it-IT" sz="2000" dirty="0">
                <a:latin typeface="Arial" pitchFamily="34" charset="0"/>
                <a:cs typeface="Arial" pitchFamily="34" charset="0"/>
              </a:endParaRPr>
            </a:p>
          </p:txBody>
        </p:sp>
        <p:sp>
          <p:nvSpPr>
            <p:cNvPr id="13" name="CasellaDiTesto 12">
              <a:extLst>
                <a:ext uri="{FF2B5EF4-FFF2-40B4-BE49-F238E27FC236}">
                  <a16:creationId xmlns:a16="http://schemas.microsoft.com/office/drawing/2014/main" id="{385706D8-6650-44F1-9598-9A8B59FFEFC1}"/>
                </a:ext>
              </a:extLst>
            </p:cNvPr>
            <p:cNvSpPr txBox="1"/>
            <p:nvPr/>
          </p:nvSpPr>
          <p:spPr>
            <a:xfrm>
              <a:off x="7116095" y="3910383"/>
              <a:ext cx="4267201" cy="923330"/>
            </a:xfrm>
            <a:prstGeom prst="rect">
              <a:avLst/>
            </a:prstGeom>
            <a:noFill/>
          </p:spPr>
          <p:txBody>
            <a:bodyPr wrap="square" rtlCol="0">
              <a:spAutoFit/>
            </a:bodyPr>
            <a:lstStyle/>
            <a:p>
              <a:r>
                <a:rPr lang="it-IT" dirty="0">
                  <a:latin typeface="Arial" pitchFamily="34" charset="0"/>
                  <a:cs typeface="Arial" pitchFamily="34" charset="0"/>
                </a:rPr>
                <a:t>The </a:t>
              </a:r>
              <a:r>
                <a:rPr lang="it-IT" dirty="0" err="1">
                  <a:latin typeface="Arial" pitchFamily="34" charset="0"/>
                  <a:cs typeface="Arial" pitchFamily="34" charset="0"/>
                </a:rPr>
                <a:t>primary</a:t>
              </a:r>
              <a:r>
                <a:rPr lang="it-IT" dirty="0">
                  <a:latin typeface="Arial" pitchFamily="34" charset="0"/>
                  <a:cs typeface="Arial" pitchFamily="34" charset="0"/>
                </a:rPr>
                <a:t> tool for </a:t>
              </a:r>
              <a:r>
                <a:rPr lang="it-IT" dirty="0" err="1">
                  <a:latin typeface="Arial" pitchFamily="34" charset="0"/>
                  <a:cs typeface="Arial" pitchFamily="34" charset="0"/>
                </a:rPr>
                <a:t>unsupervised</a:t>
              </a:r>
              <a:r>
                <a:rPr lang="it-IT" dirty="0">
                  <a:latin typeface="Arial" pitchFamily="34" charset="0"/>
                  <a:cs typeface="Arial" pitchFamily="34" charset="0"/>
                </a:rPr>
                <a:t> </a:t>
              </a:r>
              <a:r>
                <a:rPr lang="it-IT" dirty="0" err="1">
                  <a:latin typeface="Arial" pitchFamily="34" charset="0"/>
                  <a:cs typeface="Arial" pitchFamily="34" charset="0"/>
                </a:rPr>
                <a:t>problems</a:t>
              </a:r>
              <a:r>
                <a:rPr lang="it-IT" dirty="0">
                  <a:latin typeface="Arial" pitchFamily="34" charset="0"/>
                  <a:cs typeface="Arial" pitchFamily="34" charset="0"/>
                </a:rPr>
                <a:t> </a:t>
              </a:r>
              <a:r>
                <a:rPr lang="it-IT" dirty="0" err="1">
                  <a:latin typeface="Arial" pitchFamily="34" charset="0"/>
                  <a:cs typeface="Arial" pitchFamily="34" charset="0"/>
                </a:rPr>
                <a:t>is</a:t>
              </a:r>
              <a:r>
                <a:rPr lang="it-IT" dirty="0">
                  <a:latin typeface="Arial" pitchFamily="34" charset="0"/>
                  <a:cs typeface="Arial" pitchFamily="34" charset="0"/>
                </a:rPr>
                <a:t> some </a:t>
              </a:r>
              <a:r>
                <a:rPr lang="it-IT" dirty="0" err="1">
                  <a:latin typeface="Arial" pitchFamily="34" charset="0"/>
                  <a:cs typeface="Arial" pitchFamily="34" charset="0"/>
                </a:rPr>
                <a:t>form</a:t>
              </a:r>
              <a:r>
                <a:rPr lang="it-IT" dirty="0">
                  <a:latin typeface="Arial" pitchFamily="34" charset="0"/>
                  <a:cs typeface="Arial" pitchFamily="34" charset="0"/>
                </a:rPr>
                <a:t> of clustering </a:t>
              </a:r>
              <a:r>
                <a:rPr lang="it-IT" dirty="0" err="1">
                  <a:latin typeface="Arial" pitchFamily="34" charset="0"/>
                  <a:cs typeface="Arial" pitchFamily="34" charset="0"/>
                </a:rPr>
                <a:t>algorithms</a:t>
              </a:r>
              <a:r>
                <a:rPr lang="it-IT" dirty="0">
                  <a:latin typeface="Arial" pitchFamily="34" charset="0"/>
                  <a:cs typeface="Arial" pitchFamily="34" charset="0"/>
                </a:rPr>
                <a:t> </a:t>
              </a:r>
            </a:p>
          </p:txBody>
        </p:sp>
      </p:grpSp>
      <p:grpSp>
        <p:nvGrpSpPr>
          <p:cNvPr id="14" name="Gruppo 13">
            <a:extLst>
              <a:ext uri="{FF2B5EF4-FFF2-40B4-BE49-F238E27FC236}">
                <a16:creationId xmlns:a16="http://schemas.microsoft.com/office/drawing/2014/main" id="{EAABAE81-6F2E-42A0-A995-C56A21F01C0E}"/>
              </a:ext>
            </a:extLst>
          </p:cNvPr>
          <p:cNvGrpSpPr/>
          <p:nvPr/>
        </p:nvGrpSpPr>
        <p:grpSpPr>
          <a:xfrm>
            <a:off x="711303" y="1760471"/>
            <a:ext cx="4622696" cy="3900777"/>
            <a:chOff x="790575" y="1419225"/>
            <a:chExt cx="4622696" cy="3900777"/>
          </a:xfrm>
        </p:grpSpPr>
        <p:sp>
          <p:nvSpPr>
            <p:cNvPr id="15" name="Rettangolo con angoli arrotondati 14">
              <a:extLst>
                <a:ext uri="{FF2B5EF4-FFF2-40B4-BE49-F238E27FC236}">
                  <a16:creationId xmlns:a16="http://schemas.microsoft.com/office/drawing/2014/main" id="{81A71B56-21C3-4EF8-B3E9-272367F45D2B}"/>
                </a:ext>
              </a:extLst>
            </p:cNvPr>
            <p:cNvSpPr/>
            <p:nvPr/>
          </p:nvSpPr>
          <p:spPr>
            <a:xfrm>
              <a:off x="790575" y="1419225"/>
              <a:ext cx="4495800" cy="3900777"/>
            </a:xfrm>
            <a:prstGeom prst="roundRect">
              <a:avLst>
                <a:gd name="adj" fmla="val 9450"/>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6" name="CasellaDiTesto 15">
              <a:extLst>
                <a:ext uri="{FF2B5EF4-FFF2-40B4-BE49-F238E27FC236}">
                  <a16:creationId xmlns:a16="http://schemas.microsoft.com/office/drawing/2014/main" id="{72B020BC-BEBA-4A35-8892-D1F443C6D589}"/>
                </a:ext>
              </a:extLst>
            </p:cNvPr>
            <p:cNvSpPr txBox="1"/>
            <p:nvPr/>
          </p:nvSpPr>
          <p:spPr>
            <a:xfrm>
              <a:off x="917471" y="1711946"/>
              <a:ext cx="4242007" cy="1538883"/>
            </a:xfrm>
            <a:prstGeom prst="rect">
              <a:avLst/>
            </a:prstGeom>
            <a:noFill/>
          </p:spPr>
          <p:txBody>
            <a:bodyPr wrap="square" rtlCol="0">
              <a:spAutoFit/>
            </a:bodyPr>
            <a:lstStyle/>
            <a:p>
              <a:pPr algn="ctr"/>
              <a:r>
                <a:rPr lang="it-IT" sz="2000" b="1" dirty="0">
                  <a:latin typeface="Arial" pitchFamily="34" charset="0"/>
                  <a:cs typeface="Arial" pitchFamily="34" charset="0"/>
                </a:rPr>
                <a:t>Supervised Learning</a:t>
              </a:r>
            </a:p>
            <a:p>
              <a:pPr algn="ctr"/>
              <a:endParaRPr lang="it-IT" sz="2000" dirty="0">
                <a:latin typeface="Arial" pitchFamily="34" charset="0"/>
                <a:cs typeface="Arial" pitchFamily="34" charset="0"/>
              </a:endParaRPr>
            </a:p>
            <a:p>
              <a:r>
                <a:rPr lang="it-IT" dirty="0">
                  <a:latin typeface="Arial" pitchFamily="34" charset="0"/>
                  <a:cs typeface="Arial" pitchFamily="34" charset="0"/>
                </a:rPr>
                <a:t>Supervised learning </a:t>
              </a:r>
              <a:r>
                <a:rPr lang="it-IT" dirty="0" err="1">
                  <a:latin typeface="Arial" pitchFamily="34" charset="0"/>
                  <a:cs typeface="Arial" pitchFamily="34" charset="0"/>
                </a:rPr>
                <a:t>involves</a:t>
              </a:r>
              <a:r>
                <a:rPr lang="it-IT" dirty="0">
                  <a:latin typeface="Arial" pitchFamily="34" charset="0"/>
                  <a:cs typeface="Arial" pitchFamily="34" charset="0"/>
                </a:rPr>
                <a:t> building </a:t>
              </a:r>
              <a:r>
                <a:rPr lang="it-IT" dirty="0" err="1">
                  <a:latin typeface="Arial" pitchFamily="34" charset="0"/>
                  <a:cs typeface="Arial" pitchFamily="34" charset="0"/>
                </a:rPr>
                <a:t>predictive</a:t>
              </a:r>
              <a:r>
                <a:rPr lang="it-IT" dirty="0">
                  <a:latin typeface="Arial" pitchFamily="34" charset="0"/>
                  <a:cs typeface="Arial" pitchFamily="34" charset="0"/>
                </a:rPr>
                <a:t> models </a:t>
              </a:r>
              <a:r>
                <a:rPr lang="it-IT" dirty="0" err="1">
                  <a:latin typeface="Arial" pitchFamily="34" charset="0"/>
                  <a:cs typeface="Arial" pitchFamily="34" charset="0"/>
                </a:rPr>
                <a:t>that</a:t>
              </a:r>
              <a:r>
                <a:rPr lang="it-IT" dirty="0">
                  <a:latin typeface="Arial" pitchFamily="34" charset="0"/>
                  <a:cs typeface="Arial" pitchFamily="34" charset="0"/>
                </a:rPr>
                <a:t> can </a:t>
              </a:r>
              <a:r>
                <a:rPr lang="it-IT" dirty="0" err="1">
                  <a:latin typeface="Arial" pitchFamily="34" charset="0"/>
                  <a:cs typeface="Arial" pitchFamily="34" charset="0"/>
                </a:rPr>
                <a:t>map</a:t>
              </a:r>
              <a:r>
                <a:rPr lang="it-IT" dirty="0">
                  <a:latin typeface="Arial" pitchFamily="34" charset="0"/>
                  <a:cs typeface="Arial" pitchFamily="34" charset="0"/>
                </a:rPr>
                <a:t> a set of input </a:t>
              </a:r>
              <a:r>
                <a:rPr lang="it-IT" dirty="0" err="1">
                  <a:latin typeface="Arial" pitchFamily="34" charset="0"/>
                  <a:cs typeface="Arial" pitchFamily="34" charset="0"/>
                </a:rPr>
                <a:t>variables</a:t>
              </a:r>
              <a:r>
                <a:rPr lang="it-IT" dirty="0">
                  <a:latin typeface="Arial" pitchFamily="34" charset="0"/>
                  <a:cs typeface="Arial" pitchFamily="34" charset="0"/>
                </a:rPr>
                <a:t> to a </a:t>
              </a:r>
              <a:r>
                <a:rPr lang="it-IT" dirty="0" err="1">
                  <a:latin typeface="Arial" pitchFamily="34" charset="0"/>
                  <a:cs typeface="Arial" pitchFamily="34" charset="0"/>
                </a:rPr>
                <a:t>response</a:t>
              </a:r>
              <a:endParaRPr lang="it-IT" dirty="0">
                <a:latin typeface="Arial" pitchFamily="34" charset="0"/>
                <a:cs typeface="Arial" pitchFamily="34" charset="0"/>
              </a:endParaRPr>
            </a:p>
          </p:txBody>
        </p:sp>
        <p:sp>
          <p:nvSpPr>
            <p:cNvPr id="17" name="CasellaDiTesto 16">
              <a:extLst>
                <a:ext uri="{FF2B5EF4-FFF2-40B4-BE49-F238E27FC236}">
                  <a16:creationId xmlns:a16="http://schemas.microsoft.com/office/drawing/2014/main" id="{628F4D03-CD66-4087-B3D2-4279118766F4}"/>
                </a:ext>
              </a:extLst>
            </p:cNvPr>
            <p:cNvSpPr txBox="1"/>
            <p:nvPr/>
          </p:nvSpPr>
          <p:spPr>
            <a:xfrm>
              <a:off x="917471" y="3705597"/>
              <a:ext cx="4495800" cy="1477328"/>
            </a:xfrm>
            <a:prstGeom prst="rect">
              <a:avLst/>
            </a:prstGeom>
            <a:noFill/>
          </p:spPr>
          <p:txBody>
            <a:bodyPr wrap="square" rtlCol="0">
              <a:spAutoFit/>
            </a:bodyPr>
            <a:lstStyle/>
            <a:p>
              <a:r>
                <a:rPr lang="it-IT" dirty="0">
                  <a:latin typeface="Arial" pitchFamily="34" charset="0"/>
                  <a:cs typeface="Arial" pitchFamily="34" charset="0"/>
                </a:rPr>
                <a:t>Supervised Learning can be </a:t>
              </a:r>
              <a:r>
                <a:rPr lang="it-IT" dirty="0" err="1">
                  <a:latin typeface="Arial" pitchFamily="34" charset="0"/>
                  <a:cs typeface="Arial" pitchFamily="34" charset="0"/>
                </a:rPr>
                <a:t>further</a:t>
              </a:r>
              <a:r>
                <a:rPr lang="it-IT" dirty="0">
                  <a:latin typeface="Arial" pitchFamily="34" charset="0"/>
                  <a:cs typeface="Arial" pitchFamily="34" charset="0"/>
                </a:rPr>
                <a:t> </a:t>
              </a:r>
              <a:r>
                <a:rPr lang="it-IT" dirty="0" err="1">
                  <a:latin typeface="Arial" pitchFamily="34" charset="0"/>
                  <a:cs typeface="Arial" pitchFamily="34" charset="0"/>
                </a:rPr>
                <a:t>broken</a:t>
              </a:r>
              <a:r>
                <a:rPr lang="it-IT" dirty="0">
                  <a:latin typeface="Arial" pitchFamily="34" charset="0"/>
                  <a:cs typeface="Arial" pitchFamily="34" charset="0"/>
                </a:rPr>
                <a:t> </a:t>
              </a:r>
              <a:r>
                <a:rPr lang="it-IT" dirty="0" err="1">
                  <a:latin typeface="Arial" pitchFamily="34" charset="0"/>
                  <a:cs typeface="Arial" pitchFamily="34" charset="0"/>
                </a:rPr>
                <a:t>into</a:t>
              </a:r>
              <a:r>
                <a:rPr lang="it-IT" dirty="0">
                  <a:latin typeface="Arial" pitchFamily="34" charset="0"/>
                  <a:cs typeface="Arial" pitchFamily="34" charset="0"/>
                </a:rPr>
                <a:t> </a:t>
              </a:r>
              <a:r>
                <a:rPr lang="it-IT" b="1" dirty="0" err="1">
                  <a:latin typeface="Arial" pitchFamily="34" charset="0"/>
                  <a:cs typeface="Arial" pitchFamily="34" charset="0"/>
                </a:rPr>
                <a:t>classification</a:t>
              </a:r>
              <a:r>
                <a:rPr lang="it-IT" dirty="0">
                  <a:latin typeface="Arial" pitchFamily="34" charset="0"/>
                  <a:cs typeface="Arial" pitchFamily="34" charset="0"/>
                </a:rPr>
                <a:t> and </a:t>
              </a:r>
              <a:r>
                <a:rPr lang="it-IT" b="1" dirty="0" err="1">
                  <a:latin typeface="Arial" pitchFamily="34" charset="0"/>
                  <a:cs typeface="Arial" pitchFamily="34" charset="0"/>
                </a:rPr>
                <a:t>regression</a:t>
              </a:r>
              <a:r>
                <a:rPr lang="it-IT" dirty="0">
                  <a:latin typeface="Arial" pitchFamily="34" charset="0"/>
                  <a:cs typeface="Arial" pitchFamily="34" charset="0"/>
                </a:rPr>
                <a:t> </a:t>
              </a:r>
              <a:r>
                <a:rPr lang="it-IT" dirty="0" err="1">
                  <a:latin typeface="Arial" pitchFamily="34" charset="0"/>
                  <a:cs typeface="Arial" pitchFamily="34" charset="0"/>
                </a:rPr>
                <a:t>problems</a:t>
              </a:r>
              <a:r>
                <a:rPr lang="it-IT" dirty="0">
                  <a:latin typeface="Arial" pitchFamily="34" charset="0"/>
                  <a:cs typeface="Arial" pitchFamily="34" charset="0"/>
                </a:rPr>
                <a:t>, </a:t>
              </a:r>
              <a:r>
                <a:rPr lang="it-IT" dirty="0" err="1">
                  <a:latin typeface="Arial" pitchFamily="34" charset="0"/>
                  <a:cs typeface="Arial" pitchFamily="34" charset="0"/>
                </a:rPr>
                <a:t>depending</a:t>
              </a:r>
              <a:r>
                <a:rPr lang="it-IT" dirty="0">
                  <a:latin typeface="Arial" pitchFamily="34" charset="0"/>
                  <a:cs typeface="Arial" pitchFamily="34" charset="0"/>
                </a:rPr>
                <a:t> on </a:t>
              </a:r>
              <a:r>
                <a:rPr lang="it-IT" dirty="0" err="1">
                  <a:latin typeface="Arial" pitchFamily="34" charset="0"/>
                  <a:cs typeface="Arial" pitchFamily="34" charset="0"/>
                </a:rPr>
                <a:t>whether</a:t>
              </a:r>
              <a:r>
                <a:rPr lang="it-IT" dirty="0">
                  <a:latin typeface="Arial" pitchFamily="34" charset="0"/>
                  <a:cs typeface="Arial" pitchFamily="34" charset="0"/>
                </a:rPr>
                <a:t> the </a:t>
              </a:r>
              <a:r>
                <a:rPr lang="it-IT" dirty="0" err="1">
                  <a:latin typeface="Arial" pitchFamily="34" charset="0"/>
                  <a:cs typeface="Arial" pitchFamily="34" charset="0"/>
                </a:rPr>
                <a:t>response</a:t>
              </a:r>
              <a:r>
                <a:rPr lang="it-IT" dirty="0">
                  <a:latin typeface="Arial" pitchFamily="34" charset="0"/>
                  <a:cs typeface="Arial" pitchFamily="34" charset="0"/>
                </a:rPr>
                <a:t> </a:t>
              </a:r>
              <a:r>
                <a:rPr lang="it-IT" dirty="0" err="1">
                  <a:latin typeface="Arial" pitchFamily="34" charset="0"/>
                  <a:cs typeface="Arial" pitchFamily="34" charset="0"/>
                </a:rPr>
                <a:t>is</a:t>
              </a:r>
              <a:r>
                <a:rPr lang="it-IT" dirty="0">
                  <a:latin typeface="Arial" pitchFamily="34" charset="0"/>
                  <a:cs typeface="Arial" pitchFamily="34" charset="0"/>
                </a:rPr>
                <a:t> discrete or </a:t>
              </a:r>
              <a:r>
                <a:rPr lang="it-IT" dirty="0" err="1">
                  <a:latin typeface="Arial" pitchFamily="34" charset="0"/>
                  <a:cs typeface="Arial" pitchFamily="34" charset="0"/>
                </a:rPr>
                <a:t>continuous</a:t>
              </a:r>
              <a:r>
                <a:rPr lang="it-IT" dirty="0">
                  <a:latin typeface="Arial" pitchFamily="34" charset="0"/>
                  <a:cs typeface="Arial" pitchFamily="34" charset="0"/>
                </a:rPr>
                <a:t> </a:t>
              </a:r>
              <a:r>
                <a:rPr lang="it-IT" dirty="0" err="1">
                  <a:latin typeface="Arial" pitchFamily="34" charset="0"/>
                  <a:cs typeface="Arial" pitchFamily="34" charset="0"/>
                </a:rPr>
                <a:t>rispectively</a:t>
              </a:r>
              <a:endParaRPr lang="it-IT" dirty="0">
                <a:latin typeface="Arial" pitchFamily="34" charset="0"/>
                <a:cs typeface="Arial" pitchFamily="34" charset="0"/>
              </a:endParaRPr>
            </a:p>
          </p:txBody>
        </p:sp>
      </p:grpSp>
      <p:cxnSp>
        <p:nvCxnSpPr>
          <p:cNvPr id="18" name="Connettore a gomito 17">
            <a:extLst>
              <a:ext uri="{FF2B5EF4-FFF2-40B4-BE49-F238E27FC236}">
                <a16:creationId xmlns:a16="http://schemas.microsoft.com/office/drawing/2014/main" id="{A733E4F2-B07B-4A9F-97D8-81592A97F7FC}"/>
              </a:ext>
            </a:extLst>
          </p:cNvPr>
          <p:cNvCxnSpPr>
            <a:cxnSpLocks/>
            <a:stCxn id="9" idx="2"/>
            <a:endCxn id="15" idx="0"/>
          </p:cNvCxnSpPr>
          <p:nvPr/>
        </p:nvCxnSpPr>
        <p:spPr>
          <a:xfrm rot="5400000">
            <a:off x="4242515" y="-54916"/>
            <a:ext cx="532075" cy="309869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ttore a gomito 18">
            <a:extLst>
              <a:ext uri="{FF2B5EF4-FFF2-40B4-BE49-F238E27FC236}">
                <a16:creationId xmlns:a16="http://schemas.microsoft.com/office/drawing/2014/main" id="{33D3AF89-364E-464F-9965-50CFF74976B9}"/>
              </a:ext>
            </a:extLst>
          </p:cNvPr>
          <p:cNvCxnSpPr>
            <a:cxnSpLocks/>
            <a:stCxn id="9" idx="2"/>
            <a:endCxn id="11" idx="0"/>
          </p:cNvCxnSpPr>
          <p:nvPr/>
        </p:nvCxnSpPr>
        <p:spPr>
          <a:xfrm rot="16200000" flipH="1">
            <a:off x="7378300" y="-92003"/>
            <a:ext cx="534099" cy="3174896"/>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2" name="CasellaDiTesto 1">
            <a:extLst>
              <a:ext uri="{FF2B5EF4-FFF2-40B4-BE49-F238E27FC236}">
                <a16:creationId xmlns:a16="http://schemas.microsoft.com/office/drawing/2014/main" id="{FF4BD7E4-4057-4FD9-A881-3EFCDB36722C}"/>
              </a:ext>
            </a:extLst>
          </p:cNvPr>
          <p:cNvSpPr txBox="1"/>
          <p:nvPr/>
        </p:nvSpPr>
        <p:spPr>
          <a:xfrm>
            <a:off x="711302" y="5901065"/>
            <a:ext cx="4368903" cy="954107"/>
          </a:xfrm>
          <a:prstGeom prst="rect">
            <a:avLst/>
          </a:prstGeom>
          <a:noFill/>
        </p:spPr>
        <p:txBody>
          <a:bodyPr wrap="square" rtlCol="0">
            <a:spAutoFit/>
          </a:bodyPr>
          <a:lstStyle/>
          <a:p>
            <a:r>
              <a:rPr lang="it-IT" sz="1400" dirty="0">
                <a:latin typeface="Arial" pitchFamily="34" charset="0"/>
                <a:cs typeface="Arial" pitchFamily="34" charset="0"/>
              </a:rPr>
              <a:t>Readings:</a:t>
            </a:r>
            <a:endParaRPr lang="it-IT" sz="1400" dirty="0">
              <a:latin typeface="Arial" pitchFamily="34" charset="0"/>
              <a:cs typeface="Arial" pitchFamily="34" charset="0"/>
              <a:hlinkClick r:id="rId3"/>
            </a:endParaRPr>
          </a:p>
          <a:p>
            <a:r>
              <a:rPr lang="it-IT" sz="1400" dirty="0">
                <a:latin typeface="Arial" pitchFamily="34" charset="0"/>
                <a:cs typeface="Arial" pitchFamily="34" charset="0"/>
                <a:hlinkClick r:id="rId3"/>
              </a:rPr>
              <a:t>Machine Learning in MATLAB</a:t>
            </a:r>
            <a:endParaRPr lang="it-IT" sz="1400" dirty="0">
              <a:latin typeface="Arial" pitchFamily="34" charset="0"/>
              <a:cs typeface="Arial" pitchFamily="34" charset="0"/>
            </a:endParaRPr>
          </a:p>
          <a:p>
            <a:r>
              <a:rPr lang="it-IT" sz="1400" dirty="0">
                <a:latin typeface="Arial" pitchFamily="34" charset="0"/>
                <a:cs typeface="Arial" pitchFamily="34" charset="0"/>
                <a:hlinkClick r:id="rId4"/>
              </a:rPr>
              <a:t>Supervised Learning</a:t>
            </a:r>
            <a:endParaRPr lang="it-IT" sz="1400" dirty="0">
              <a:latin typeface="Arial" pitchFamily="34" charset="0"/>
              <a:cs typeface="Arial" pitchFamily="34" charset="0"/>
              <a:hlinkClick r:id="rId3"/>
            </a:endParaRPr>
          </a:p>
          <a:p>
            <a:r>
              <a:rPr lang="it-IT" sz="1400" dirty="0" err="1">
                <a:latin typeface="Arial" pitchFamily="34" charset="0"/>
                <a:cs typeface="Arial" pitchFamily="34" charset="0"/>
                <a:hlinkClick r:id="rId5"/>
              </a:rPr>
              <a:t>Unsupervised</a:t>
            </a:r>
            <a:r>
              <a:rPr lang="it-IT" sz="1400" dirty="0">
                <a:latin typeface="Arial" pitchFamily="34" charset="0"/>
                <a:cs typeface="Arial" pitchFamily="34" charset="0"/>
                <a:hlinkClick r:id="rId5"/>
              </a:rPr>
              <a:t> Learning</a:t>
            </a:r>
            <a:endParaRPr lang="it-IT" sz="1400" dirty="0">
              <a:latin typeface="Arial" pitchFamily="34" charset="0"/>
              <a:cs typeface="Arial" pitchFamily="34" charset="0"/>
            </a:endParaRPr>
          </a:p>
        </p:txBody>
      </p:sp>
    </p:spTree>
    <p:extLst>
      <p:ext uri="{BB962C8B-B14F-4D97-AF65-F5344CB8AC3E}">
        <p14:creationId xmlns:p14="http://schemas.microsoft.com/office/powerpoint/2010/main" val="48249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9A069015-FC0F-4CF1-AE2E-1DFA445BBFBA}"/>
              </a:ext>
            </a:extLst>
          </p:cNvPr>
          <p:cNvGrpSpPr/>
          <p:nvPr/>
        </p:nvGrpSpPr>
        <p:grpSpPr>
          <a:xfrm>
            <a:off x="263352" y="3933056"/>
            <a:ext cx="3581401" cy="1439931"/>
            <a:chOff x="304800" y="1760469"/>
            <a:chExt cx="3581401" cy="1439931"/>
          </a:xfrm>
        </p:grpSpPr>
        <p:sp>
          <p:nvSpPr>
            <p:cNvPr id="9" name="Rettangolo con angoli arrotondati 8">
              <a:extLst>
                <a:ext uri="{FF2B5EF4-FFF2-40B4-BE49-F238E27FC236}">
                  <a16:creationId xmlns:a16="http://schemas.microsoft.com/office/drawing/2014/main" id="{28DFBACF-E4CB-4C8F-896E-2D2E764C207D}"/>
                </a:ext>
              </a:extLst>
            </p:cNvPr>
            <p:cNvSpPr/>
            <p:nvPr/>
          </p:nvSpPr>
          <p:spPr>
            <a:xfrm>
              <a:off x="304800" y="1760469"/>
              <a:ext cx="3581401" cy="1439931"/>
            </a:xfrm>
            <a:prstGeom prst="roundRect">
              <a:avLst>
                <a:gd name="adj" fmla="val 9450"/>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0" name="CasellaDiTesto 9">
              <a:extLst>
                <a:ext uri="{FF2B5EF4-FFF2-40B4-BE49-F238E27FC236}">
                  <a16:creationId xmlns:a16="http://schemas.microsoft.com/office/drawing/2014/main" id="{0AB7C691-A44A-4E37-A713-7078BAA1251D}"/>
                </a:ext>
              </a:extLst>
            </p:cNvPr>
            <p:cNvSpPr txBox="1"/>
            <p:nvPr/>
          </p:nvSpPr>
          <p:spPr>
            <a:xfrm>
              <a:off x="304800" y="1923100"/>
              <a:ext cx="3505200" cy="984885"/>
            </a:xfrm>
            <a:prstGeom prst="rect">
              <a:avLst/>
            </a:prstGeom>
            <a:noFill/>
          </p:spPr>
          <p:txBody>
            <a:bodyPr wrap="square" rtlCol="0">
              <a:spAutoFit/>
            </a:bodyPr>
            <a:lstStyle/>
            <a:p>
              <a:pPr algn="ctr"/>
              <a:r>
                <a:rPr lang="it-IT" sz="2000" b="1" dirty="0">
                  <a:solidFill>
                    <a:srgbClr val="125687"/>
                  </a:solidFill>
                  <a:latin typeface="Arial" pitchFamily="34" charset="0"/>
                  <a:cs typeface="Arial" pitchFamily="34" charset="0"/>
                </a:rPr>
                <a:t>Concept</a:t>
              </a:r>
            </a:p>
            <a:p>
              <a:pPr algn="ctr"/>
              <a:r>
                <a:rPr lang="en-US" dirty="0">
                  <a:solidFill>
                    <a:srgbClr val="000000"/>
                  </a:solidFill>
                  <a:latin typeface="Utopia" pitchFamily="18"/>
                  <a:ea typeface="Gothic" pitchFamily="2"/>
                  <a:cs typeface="Lucidasans" pitchFamily="2"/>
                </a:rPr>
                <a:t>kinds of things that can be learned</a:t>
              </a:r>
              <a:endParaRPr lang="it-IT" b="1" dirty="0">
                <a:solidFill>
                  <a:srgbClr val="125687"/>
                </a:solidFill>
                <a:latin typeface="Arial" pitchFamily="34" charset="0"/>
                <a:cs typeface="Arial" pitchFamily="34" charset="0"/>
              </a:endParaRPr>
            </a:p>
            <a:p>
              <a:endParaRPr lang="it-IT" sz="2000" b="1" dirty="0">
                <a:solidFill>
                  <a:srgbClr val="125687"/>
                </a:solidFill>
                <a:latin typeface="Arial" pitchFamily="34" charset="0"/>
                <a:cs typeface="Arial" pitchFamily="34" charset="0"/>
              </a:endParaRPr>
            </a:p>
          </p:txBody>
        </p:sp>
      </p:grpSp>
      <p:grpSp>
        <p:nvGrpSpPr>
          <p:cNvPr id="11" name="Gruppo 10">
            <a:extLst>
              <a:ext uri="{FF2B5EF4-FFF2-40B4-BE49-F238E27FC236}">
                <a16:creationId xmlns:a16="http://schemas.microsoft.com/office/drawing/2014/main" id="{C150D04F-2AA4-4772-845A-3F13678FF5B2}"/>
              </a:ext>
            </a:extLst>
          </p:cNvPr>
          <p:cNvGrpSpPr/>
          <p:nvPr/>
        </p:nvGrpSpPr>
        <p:grpSpPr>
          <a:xfrm>
            <a:off x="4318772" y="3933056"/>
            <a:ext cx="3581401" cy="1969770"/>
            <a:chOff x="4227103" y="1769212"/>
            <a:chExt cx="3581401" cy="1969770"/>
          </a:xfrm>
        </p:grpSpPr>
        <p:sp>
          <p:nvSpPr>
            <p:cNvPr id="12" name="Rettangolo con angoli arrotondati 11">
              <a:extLst>
                <a:ext uri="{FF2B5EF4-FFF2-40B4-BE49-F238E27FC236}">
                  <a16:creationId xmlns:a16="http://schemas.microsoft.com/office/drawing/2014/main" id="{216BB487-0A27-4D53-8AA7-7428355D08E3}"/>
                </a:ext>
              </a:extLst>
            </p:cNvPr>
            <p:cNvSpPr/>
            <p:nvPr/>
          </p:nvSpPr>
          <p:spPr>
            <a:xfrm>
              <a:off x="4227103" y="1769212"/>
              <a:ext cx="3581401" cy="1439931"/>
            </a:xfrm>
            <a:prstGeom prst="roundRect">
              <a:avLst>
                <a:gd name="adj" fmla="val 9450"/>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3" name="CasellaDiTesto 12">
              <a:extLst>
                <a:ext uri="{FF2B5EF4-FFF2-40B4-BE49-F238E27FC236}">
                  <a16:creationId xmlns:a16="http://schemas.microsoft.com/office/drawing/2014/main" id="{C74D63B7-61A6-4F8B-BB41-4B8FE6DD2904}"/>
                </a:ext>
              </a:extLst>
            </p:cNvPr>
            <p:cNvSpPr txBox="1"/>
            <p:nvPr/>
          </p:nvSpPr>
          <p:spPr>
            <a:xfrm>
              <a:off x="4379504" y="1923100"/>
              <a:ext cx="3276598" cy="1815882"/>
            </a:xfrm>
            <a:prstGeom prst="rect">
              <a:avLst/>
            </a:prstGeom>
            <a:noFill/>
          </p:spPr>
          <p:txBody>
            <a:bodyPr wrap="square" rtlCol="0">
              <a:spAutoFit/>
            </a:bodyPr>
            <a:lstStyle>
              <a:defPPr>
                <a:defRPr lang="en-US"/>
              </a:defPPr>
              <a:lvl1pPr algn="ctr">
                <a:defRPr sz="2000" b="1">
                  <a:solidFill>
                    <a:srgbClr val="125687"/>
                  </a:solidFill>
                  <a:latin typeface="Arial" pitchFamily="34" charset="0"/>
                  <a:cs typeface="Arial" pitchFamily="34" charset="0"/>
                </a:defRPr>
              </a:lvl1pPr>
            </a:lstStyle>
            <a:p>
              <a:r>
                <a:rPr lang="it-IT" dirty="0" err="1"/>
                <a:t>Instance</a:t>
              </a:r>
              <a:endParaRPr lang="it-IT" dirty="0"/>
            </a:p>
            <a:p>
              <a:pPr algn="l"/>
              <a:r>
                <a:rPr lang="it-IT" sz="1800" b="0" dirty="0" err="1">
                  <a:solidFill>
                    <a:srgbClr val="000000"/>
                  </a:solidFill>
                  <a:latin typeface="Utopia" pitchFamily="18"/>
                </a:rPr>
                <a:t>Specific</a:t>
              </a:r>
              <a:r>
                <a:rPr lang="it-IT" sz="1800" b="0" dirty="0">
                  <a:solidFill>
                    <a:srgbClr val="000000"/>
                  </a:solidFill>
                  <a:latin typeface="Utopia" pitchFamily="18"/>
                </a:rPr>
                <a:t> </a:t>
              </a:r>
              <a:r>
                <a:rPr lang="it-IT" sz="1800" b="0" dirty="0" err="1">
                  <a:solidFill>
                    <a:srgbClr val="000000"/>
                  </a:solidFill>
                  <a:latin typeface="Utopia" pitchFamily="18"/>
                </a:rPr>
                <a:t>type</a:t>
              </a:r>
              <a:r>
                <a:rPr lang="it-IT" sz="1800" b="0" dirty="0">
                  <a:solidFill>
                    <a:srgbClr val="000000"/>
                  </a:solidFill>
                  <a:latin typeface="Utopia" pitchFamily="18"/>
                </a:rPr>
                <a:t> of </a:t>
              </a:r>
              <a:r>
                <a:rPr lang="it-IT" sz="1800" b="0" dirty="0" err="1">
                  <a:solidFill>
                    <a:srgbClr val="000000"/>
                  </a:solidFill>
                  <a:latin typeface="Utopia" pitchFamily="18"/>
                </a:rPr>
                <a:t>example</a:t>
              </a:r>
              <a:r>
                <a:rPr lang="it-IT" sz="1800" b="0" dirty="0">
                  <a:solidFill>
                    <a:srgbClr val="000000"/>
                  </a:solidFill>
                  <a:latin typeface="Utopia" pitchFamily="18"/>
                </a:rPr>
                <a:t>:</a:t>
              </a:r>
            </a:p>
            <a:p>
              <a:pPr marL="285750" indent="-285750" algn="l">
                <a:buFont typeface="Arial" panose="020B0604020202020204" pitchFamily="34" charset="0"/>
                <a:buChar char="•"/>
              </a:pPr>
              <a:r>
                <a:rPr lang="en-US" sz="1800" b="0" dirty="0">
                  <a:solidFill>
                    <a:srgbClr val="000000"/>
                  </a:solidFill>
                  <a:latin typeface="Utopia" pitchFamily="18"/>
                  <a:ea typeface="Gothic" pitchFamily="2"/>
                  <a:cs typeface="Lucidasans" pitchFamily="2"/>
                </a:rPr>
                <a:t>example of target concept</a:t>
              </a:r>
            </a:p>
            <a:p>
              <a:pPr algn="l"/>
              <a:endParaRPr lang="it-IT" sz="1800" b="0" dirty="0">
                <a:solidFill>
                  <a:srgbClr val="000000"/>
                </a:solidFill>
                <a:latin typeface="Utopia" pitchFamily="18"/>
              </a:endParaRPr>
            </a:p>
            <a:p>
              <a:pPr marL="285750" indent="-285750" algn="l">
                <a:buFont typeface="Arial" panose="020B0604020202020204" pitchFamily="34" charset="0"/>
                <a:buChar char="•"/>
              </a:pPr>
              <a:endParaRPr lang="it-IT" sz="1800" b="0" dirty="0">
                <a:solidFill>
                  <a:srgbClr val="000000"/>
                </a:solidFill>
                <a:latin typeface="Utopia" pitchFamily="18"/>
              </a:endParaRPr>
            </a:p>
            <a:p>
              <a:endParaRPr lang="it-IT" dirty="0"/>
            </a:p>
          </p:txBody>
        </p:sp>
      </p:grpSp>
      <p:grpSp>
        <p:nvGrpSpPr>
          <p:cNvPr id="14" name="Gruppo 13">
            <a:extLst>
              <a:ext uri="{FF2B5EF4-FFF2-40B4-BE49-F238E27FC236}">
                <a16:creationId xmlns:a16="http://schemas.microsoft.com/office/drawing/2014/main" id="{064AC535-4E5C-4EF2-A529-15F72B14AC7D}"/>
              </a:ext>
            </a:extLst>
          </p:cNvPr>
          <p:cNvGrpSpPr/>
          <p:nvPr/>
        </p:nvGrpSpPr>
        <p:grpSpPr>
          <a:xfrm>
            <a:off x="8374193" y="3868163"/>
            <a:ext cx="3581401" cy="1439931"/>
            <a:chOff x="8488113" y="2881043"/>
            <a:chExt cx="3581401" cy="1439931"/>
          </a:xfrm>
        </p:grpSpPr>
        <p:sp>
          <p:nvSpPr>
            <p:cNvPr id="15" name="Rettangolo con angoli arrotondati 14">
              <a:extLst>
                <a:ext uri="{FF2B5EF4-FFF2-40B4-BE49-F238E27FC236}">
                  <a16:creationId xmlns:a16="http://schemas.microsoft.com/office/drawing/2014/main" id="{DB261A77-8C8A-43FB-AE44-786ECFF70267}"/>
                </a:ext>
              </a:extLst>
            </p:cNvPr>
            <p:cNvSpPr/>
            <p:nvPr/>
          </p:nvSpPr>
          <p:spPr>
            <a:xfrm>
              <a:off x="8488113" y="2881043"/>
              <a:ext cx="3581401" cy="1439931"/>
            </a:xfrm>
            <a:prstGeom prst="roundRect">
              <a:avLst>
                <a:gd name="adj" fmla="val 9450"/>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6" name="CasellaDiTesto 15">
              <a:extLst>
                <a:ext uri="{FF2B5EF4-FFF2-40B4-BE49-F238E27FC236}">
                  <a16:creationId xmlns:a16="http://schemas.microsoft.com/office/drawing/2014/main" id="{9627E1FE-EFAA-45D8-A556-27F86BE2BF36}"/>
                </a:ext>
              </a:extLst>
            </p:cNvPr>
            <p:cNvSpPr txBox="1"/>
            <p:nvPr/>
          </p:nvSpPr>
          <p:spPr>
            <a:xfrm>
              <a:off x="8667400" y="3135506"/>
              <a:ext cx="3276598" cy="984885"/>
            </a:xfrm>
            <a:prstGeom prst="rect">
              <a:avLst/>
            </a:prstGeom>
            <a:noFill/>
          </p:spPr>
          <p:txBody>
            <a:bodyPr wrap="square" rtlCol="0">
              <a:spAutoFit/>
            </a:bodyPr>
            <a:lstStyle>
              <a:defPPr>
                <a:defRPr lang="en-US"/>
              </a:defPPr>
              <a:lvl1pPr algn="ctr">
                <a:defRPr sz="2000" b="1">
                  <a:solidFill>
                    <a:srgbClr val="125687"/>
                  </a:solidFill>
                  <a:latin typeface="Arial" pitchFamily="34" charset="0"/>
                  <a:cs typeface="Arial" pitchFamily="34" charset="0"/>
                </a:defRPr>
              </a:lvl1pPr>
            </a:lstStyle>
            <a:p>
              <a:r>
                <a:rPr lang="it-IT" dirty="0" err="1"/>
                <a:t>Attribute</a:t>
              </a:r>
              <a:endParaRPr lang="it-IT" dirty="0"/>
            </a:p>
            <a:p>
              <a:pPr algn="l"/>
              <a:r>
                <a:rPr lang="it-IT" sz="1800" b="0" dirty="0">
                  <a:solidFill>
                    <a:srgbClr val="000000"/>
                  </a:solidFill>
                  <a:latin typeface="Utopia" pitchFamily="18"/>
                </a:rPr>
                <a:t>Feature </a:t>
              </a:r>
              <a:r>
                <a:rPr lang="it-IT" sz="1800" b="0" dirty="0" err="1">
                  <a:solidFill>
                    <a:srgbClr val="000000"/>
                  </a:solidFill>
                  <a:latin typeface="Utopia" pitchFamily="18"/>
                </a:rPr>
                <a:t>that</a:t>
              </a:r>
              <a:r>
                <a:rPr lang="it-IT" sz="1800" b="0" dirty="0">
                  <a:solidFill>
                    <a:srgbClr val="000000"/>
                  </a:solidFill>
                  <a:latin typeface="Utopia" pitchFamily="18"/>
                </a:rPr>
                <a:t> </a:t>
              </a:r>
              <a:r>
                <a:rPr lang="it-IT" sz="1800" b="0" dirty="0" err="1">
                  <a:solidFill>
                    <a:srgbClr val="000000"/>
                  </a:solidFill>
                  <a:latin typeface="Utopia" pitchFamily="18"/>
                </a:rPr>
                <a:t>describes</a:t>
              </a:r>
              <a:r>
                <a:rPr lang="it-IT" sz="1800" b="0" dirty="0">
                  <a:solidFill>
                    <a:srgbClr val="000000"/>
                  </a:solidFill>
                  <a:latin typeface="Utopia" pitchFamily="18"/>
                </a:rPr>
                <a:t> an </a:t>
              </a:r>
              <a:r>
                <a:rPr lang="it-IT" sz="1800" b="0" dirty="0" err="1">
                  <a:solidFill>
                    <a:srgbClr val="000000"/>
                  </a:solidFill>
                  <a:latin typeface="Utopia" pitchFamily="18"/>
                </a:rPr>
                <a:t>istance</a:t>
              </a:r>
              <a:endParaRPr lang="it-IT" sz="1800" b="0" dirty="0">
                <a:solidFill>
                  <a:srgbClr val="000000"/>
                </a:solidFill>
                <a:latin typeface="Utopia" pitchFamily="18"/>
              </a:endParaRPr>
            </a:p>
            <a:p>
              <a:endParaRPr lang="it-IT" dirty="0"/>
            </a:p>
          </p:txBody>
        </p:sp>
      </p:grpSp>
      <p:grpSp>
        <p:nvGrpSpPr>
          <p:cNvPr id="17" name="Gruppo 16">
            <a:extLst>
              <a:ext uri="{FF2B5EF4-FFF2-40B4-BE49-F238E27FC236}">
                <a16:creationId xmlns:a16="http://schemas.microsoft.com/office/drawing/2014/main" id="{D60C68EF-E63A-4329-B555-86D770A4ACBB}"/>
              </a:ext>
            </a:extLst>
          </p:cNvPr>
          <p:cNvGrpSpPr/>
          <p:nvPr/>
        </p:nvGrpSpPr>
        <p:grpSpPr>
          <a:xfrm>
            <a:off x="2180950" y="1710829"/>
            <a:ext cx="8434536" cy="1272003"/>
            <a:chOff x="304800" y="1760469"/>
            <a:chExt cx="3581401" cy="1439931"/>
          </a:xfrm>
        </p:grpSpPr>
        <p:sp>
          <p:nvSpPr>
            <p:cNvPr id="18" name="Rettangolo con angoli arrotondati 17">
              <a:extLst>
                <a:ext uri="{FF2B5EF4-FFF2-40B4-BE49-F238E27FC236}">
                  <a16:creationId xmlns:a16="http://schemas.microsoft.com/office/drawing/2014/main" id="{84CA8FD8-A6EB-43B8-952E-948D443009E4}"/>
                </a:ext>
              </a:extLst>
            </p:cNvPr>
            <p:cNvSpPr/>
            <p:nvPr/>
          </p:nvSpPr>
          <p:spPr>
            <a:xfrm>
              <a:off x="304800" y="1760469"/>
              <a:ext cx="3581401" cy="1439931"/>
            </a:xfrm>
            <a:prstGeom prst="roundRect">
              <a:avLst>
                <a:gd name="adj" fmla="val 9450"/>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9" name="CasellaDiTesto 18">
              <a:extLst>
                <a:ext uri="{FF2B5EF4-FFF2-40B4-BE49-F238E27FC236}">
                  <a16:creationId xmlns:a16="http://schemas.microsoft.com/office/drawing/2014/main" id="{30DEAD2A-AA53-4D19-B7BA-1395C9539969}"/>
                </a:ext>
              </a:extLst>
            </p:cNvPr>
            <p:cNvSpPr txBox="1"/>
            <p:nvPr/>
          </p:nvSpPr>
          <p:spPr>
            <a:xfrm>
              <a:off x="304800" y="1923100"/>
              <a:ext cx="3505200" cy="766499"/>
            </a:xfrm>
            <a:prstGeom prst="rect">
              <a:avLst/>
            </a:prstGeom>
            <a:noFill/>
          </p:spPr>
          <p:txBody>
            <a:bodyPr wrap="square" rtlCol="0">
              <a:spAutoFit/>
            </a:bodyPr>
            <a:lstStyle/>
            <a:p>
              <a:pPr algn="ctr"/>
              <a:r>
                <a:rPr lang="it-IT" sz="2000" b="1" dirty="0">
                  <a:solidFill>
                    <a:srgbClr val="125687"/>
                  </a:solidFill>
                  <a:latin typeface="Arial" pitchFamily="34" charset="0"/>
                  <a:cs typeface="Arial" pitchFamily="34" charset="0"/>
                </a:rPr>
                <a:t>Learning goal</a:t>
              </a:r>
            </a:p>
            <a:p>
              <a:pPr algn="ctr"/>
              <a:r>
                <a:rPr lang="it-IT" dirty="0" err="1">
                  <a:solidFill>
                    <a:srgbClr val="000000"/>
                  </a:solidFill>
                  <a:latin typeface="Utopia" pitchFamily="18"/>
                </a:rPr>
                <a:t>Extract</a:t>
              </a:r>
              <a:r>
                <a:rPr lang="it-IT" dirty="0">
                  <a:solidFill>
                    <a:srgbClr val="000000"/>
                  </a:solidFill>
                  <a:latin typeface="Utopia" pitchFamily="18"/>
                </a:rPr>
                <a:t> </a:t>
              </a:r>
              <a:r>
                <a:rPr lang="it-IT" b="1" u="sng" dirty="0">
                  <a:solidFill>
                    <a:srgbClr val="FF0000"/>
                  </a:solidFill>
                  <a:latin typeface="Utopia" pitchFamily="18"/>
                </a:rPr>
                <a:t>concepts</a:t>
              </a:r>
              <a:r>
                <a:rPr lang="it-IT" dirty="0">
                  <a:solidFill>
                    <a:srgbClr val="000000"/>
                  </a:solidFill>
                  <a:latin typeface="Utopia" pitchFamily="18"/>
                </a:rPr>
                <a:t> from a set of </a:t>
              </a:r>
              <a:r>
                <a:rPr lang="it-IT" b="1" u="sng" dirty="0" err="1">
                  <a:solidFill>
                    <a:srgbClr val="00B050"/>
                  </a:solidFill>
                  <a:latin typeface="Utopia" pitchFamily="18"/>
                </a:rPr>
                <a:t>instances</a:t>
              </a:r>
              <a:r>
                <a:rPr lang="it-IT" dirty="0">
                  <a:solidFill>
                    <a:srgbClr val="000000"/>
                  </a:solidFill>
                  <a:latin typeface="Utopia" pitchFamily="18"/>
                </a:rPr>
                <a:t>, </a:t>
              </a:r>
              <a:r>
                <a:rPr lang="it-IT" dirty="0" err="1">
                  <a:solidFill>
                    <a:srgbClr val="000000"/>
                  </a:solidFill>
                  <a:latin typeface="Utopia" pitchFamily="18"/>
                </a:rPr>
                <a:t>described</a:t>
              </a:r>
              <a:r>
                <a:rPr lang="it-IT" dirty="0">
                  <a:solidFill>
                    <a:srgbClr val="000000"/>
                  </a:solidFill>
                  <a:latin typeface="Utopia" pitchFamily="18"/>
                </a:rPr>
                <a:t> by </a:t>
              </a:r>
              <a:r>
                <a:rPr lang="en-US" dirty="0">
                  <a:solidFill>
                    <a:srgbClr val="000000"/>
                  </a:solidFill>
                  <a:latin typeface="Utopia" pitchFamily="18"/>
                </a:rPr>
                <a:t>predetermined set of </a:t>
              </a:r>
              <a:r>
                <a:rPr lang="en-US" b="1" u="sng" dirty="0">
                  <a:solidFill>
                    <a:srgbClr val="7030A0"/>
                  </a:solidFill>
                  <a:latin typeface="Utopia" pitchFamily="18"/>
                </a:rPr>
                <a:t>attributes</a:t>
              </a:r>
              <a:endParaRPr lang="it-IT" b="1" u="sng" dirty="0">
                <a:solidFill>
                  <a:srgbClr val="7030A0"/>
                </a:solidFill>
                <a:latin typeface="Utopia" pitchFamily="18"/>
              </a:endParaRPr>
            </a:p>
          </p:txBody>
        </p:sp>
      </p:grpSp>
      <p:sp>
        <p:nvSpPr>
          <p:cNvPr id="23" name="Title 1">
            <a:extLst>
              <a:ext uri="{FF2B5EF4-FFF2-40B4-BE49-F238E27FC236}">
                <a16:creationId xmlns:a16="http://schemas.microsoft.com/office/drawing/2014/main" id="{C7F71D77-D267-4726-8A61-6CB9F2423807}"/>
              </a:ext>
            </a:extLst>
          </p:cNvPr>
          <p:cNvSpPr>
            <a:spLocks noGrp="1"/>
          </p:cNvSpPr>
          <p:nvPr>
            <p:ph type="title"/>
          </p:nvPr>
        </p:nvSpPr>
        <p:spPr>
          <a:xfrm>
            <a:off x="609602" y="457200"/>
            <a:ext cx="10896598" cy="990600"/>
          </a:xfrm>
        </p:spPr>
        <p:txBody>
          <a:bodyPr/>
          <a:lstStyle/>
          <a:p>
            <a:r>
              <a:rPr lang="en-US" sz="3200" dirty="0"/>
              <a:t>Input for Machine Learning problems</a:t>
            </a:r>
          </a:p>
        </p:txBody>
      </p:sp>
      <p:cxnSp>
        <p:nvCxnSpPr>
          <p:cNvPr id="3" name="Connettore a gomito 2">
            <a:extLst>
              <a:ext uri="{FF2B5EF4-FFF2-40B4-BE49-F238E27FC236}">
                <a16:creationId xmlns:a16="http://schemas.microsoft.com/office/drawing/2014/main" id="{C35A6EFD-950B-4044-9614-6A2129880D41}"/>
              </a:ext>
            </a:extLst>
          </p:cNvPr>
          <p:cNvCxnSpPr>
            <a:cxnSpLocks/>
            <a:endCxn id="9" idx="0"/>
          </p:cNvCxnSpPr>
          <p:nvPr/>
        </p:nvCxnSpPr>
        <p:spPr>
          <a:xfrm rot="5400000">
            <a:off x="1976576" y="2516696"/>
            <a:ext cx="1493838" cy="1338883"/>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a gomito 6">
            <a:extLst>
              <a:ext uri="{FF2B5EF4-FFF2-40B4-BE49-F238E27FC236}">
                <a16:creationId xmlns:a16="http://schemas.microsoft.com/office/drawing/2014/main" id="{D0575841-9649-4D0D-B490-3E2A73DB0ED9}"/>
              </a:ext>
            </a:extLst>
          </p:cNvPr>
          <p:cNvCxnSpPr>
            <a:endCxn id="12" idx="0"/>
          </p:cNvCxnSpPr>
          <p:nvPr/>
        </p:nvCxnSpPr>
        <p:spPr>
          <a:xfrm rot="16200000" flipH="1">
            <a:off x="5067785" y="2891368"/>
            <a:ext cx="1493838" cy="589537"/>
          </a:xfrm>
          <a:prstGeom prst="bent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a gomito 24">
            <a:extLst>
              <a:ext uri="{FF2B5EF4-FFF2-40B4-BE49-F238E27FC236}">
                <a16:creationId xmlns:a16="http://schemas.microsoft.com/office/drawing/2014/main" id="{D3FF8265-847E-4528-AA3D-76EB39D9C262}"/>
              </a:ext>
            </a:extLst>
          </p:cNvPr>
          <p:cNvCxnSpPr>
            <a:endCxn id="15" idx="0"/>
          </p:cNvCxnSpPr>
          <p:nvPr/>
        </p:nvCxnSpPr>
        <p:spPr>
          <a:xfrm rot="16200000" flipH="1">
            <a:off x="9288182" y="2991451"/>
            <a:ext cx="1428946" cy="324478"/>
          </a:xfrm>
          <a:prstGeom prst="bentConnector3">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67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7F71D77-D267-4726-8A61-6CB9F2423807}"/>
              </a:ext>
            </a:extLst>
          </p:cNvPr>
          <p:cNvSpPr>
            <a:spLocks noGrp="1"/>
          </p:cNvSpPr>
          <p:nvPr>
            <p:ph type="title"/>
          </p:nvPr>
        </p:nvSpPr>
        <p:spPr>
          <a:xfrm>
            <a:off x="609602" y="457200"/>
            <a:ext cx="10896598" cy="990600"/>
          </a:xfrm>
        </p:spPr>
        <p:txBody>
          <a:bodyPr/>
          <a:lstStyle/>
          <a:p>
            <a:r>
              <a:rPr lang="en-US" sz="3200"/>
              <a:t>General Approach</a:t>
            </a:r>
            <a:endParaRPr lang="en-US" sz="3200" dirty="0"/>
          </a:p>
        </p:txBody>
      </p:sp>
      <p:sp>
        <p:nvSpPr>
          <p:cNvPr id="4" name="Content Placeholder 3">
            <a:extLst>
              <a:ext uri="{FF2B5EF4-FFF2-40B4-BE49-F238E27FC236}">
                <a16:creationId xmlns:a16="http://schemas.microsoft.com/office/drawing/2014/main" id="{36E60A23-BB9C-4BCA-BE14-7CC7EFF78BC5}"/>
              </a:ext>
            </a:extLst>
          </p:cNvPr>
          <p:cNvSpPr txBox="1">
            <a:spLocks/>
          </p:cNvSpPr>
          <p:nvPr/>
        </p:nvSpPr>
        <p:spPr>
          <a:xfrm>
            <a:off x="371364" y="1506488"/>
            <a:ext cx="6444716" cy="48943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Machine learning algorithms extract concepts from a set of instances for which the desired output is known (dataset):</a:t>
            </a:r>
          </a:p>
          <a:p>
            <a:pPr lvl="1"/>
            <a:r>
              <a:rPr lang="en-US" dirty="0"/>
              <a:t>Algorithms learn from dataset to make predictions on never seen data</a:t>
            </a:r>
          </a:p>
          <a:p>
            <a:r>
              <a:rPr lang="en-US" dirty="0"/>
              <a:t>The set of instances used to train a machine learning model is the </a:t>
            </a:r>
            <a:r>
              <a:rPr lang="en-US" b="1" dirty="0"/>
              <a:t>training set</a:t>
            </a:r>
            <a:r>
              <a:rPr lang="en-US" dirty="0"/>
              <a:t>.</a:t>
            </a:r>
          </a:p>
          <a:p>
            <a:r>
              <a:rPr lang="en-US" dirty="0"/>
              <a:t>Using only training set does not give information about model generalization ability:</a:t>
            </a:r>
          </a:p>
          <a:p>
            <a:pPr lvl="1"/>
            <a:r>
              <a:rPr lang="en-US" b="1" dirty="0"/>
              <a:t>Overfitting problem</a:t>
            </a:r>
            <a:r>
              <a:rPr lang="en-US" dirty="0"/>
              <a:t>: the model perfectly fits the training data but performs poorly if applied to unseen data</a:t>
            </a:r>
          </a:p>
          <a:p>
            <a:endParaRPr lang="en-US" dirty="0"/>
          </a:p>
          <a:p>
            <a:endParaRPr lang="en-US" dirty="0"/>
          </a:p>
        </p:txBody>
      </p:sp>
      <p:pic>
        <p:nvPicPr>
          <p:cNvPr id="1026" name="Picture 2" descr="Download Database Free PNG photo images and clipart | FreePNGImg">
            <a:extLst>
              <a:ext uri="{FF2B5EF4-FFF2-40B4-BE49-F238E27FC236}">
                <a16:creationId xmlns:a16="http://schemas.microsoft.com/office/drawing/2014/main" id="{ED8405F2-ACDB-4782-AB5D-299F81DBB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32" y="2116257"/>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con angoli arrotondati 4">
            <a:extLst>
              <a:ext uri="{FF2B5EF4-FFF2-40B4-BE49-F238E27FC236}">
                <a16:creationId xmlns:a16="http://schemas.microsoft.com/office/drawing/2014/main" id="{AEC84A4D-8136-4E47-84A5-3A3A2E715415}"/>
              </a:ext>
            </a:extLst>
          </p:cNvPr>
          <p:cNvSpPr/>
          <p:nvPr/>
        </p:nvSpPr>
        <p:spPr>
          <a:xfrm>
            <a:off x="9408368" y="2260273"/>
            <a:ext cx="1872208" cy="648072"/>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latin typeface="Arial" pitchFamily="34" charset="0"/>
                <a:cs typeface="Arial" pitchFamily="34" charset="0"/>
              </a:rPr>
              <a:t>Machine learning model</a:t>
            </a:r>
          </a:p>
        </p:txBody>
      </p:sp>
      <p:sp>
        <p:nvSpPr>
          <p:cNvPr id="6" name="CasellaDiTesto 5">
            <a:extLst>
              <a:ext uri="{FF2B5EF4-FFF2-40B4-BE49-F238E27FC236}">
                <a16:creationId xmlns:a16="http://schemas.microsoft.com/office/drawing/2014/main" id="{69F9C58C-02C3-478A-BB86-D84CDEF2B5F7}"/>
              </a:ext>
            </a:extLst>
          </p:cNvPr>
          <p:cNvSpPr txBox="1"/>
          <p:nvPr/>
        </p:nvSpPr>
        <p:spPr>
          <a:xfrm>
            <a:off x="7764971" y="2924943"/>
            <a:ext cx="1260140" cy="338554"/>
          </a:xfrm>
          <a:prstGeom prst="rect">
            <a:avLst/>
          </a:prstGeom>
          <a:noFill/>
        </p:spPr>
        <p:txBody>
          <a:bodyPr wrap="square" rtlCol="0">
            <a:spAutoFit/>
          </a:bodyPr>
          <a:lstStyle/>
          <a:p>
            <a:pPr algn="ctr"/>
            <a:r>
              <a:rPr lang="it-IT" sz="1600" dirty="0">
                <a:latin typeface="Arial" pitchFamily="34" charset="0"/>
                <a:cs typeface="Arial" pitchFamily="34" charset="0"/>
              </a:rPr>
              <a:t>Training set</a:t>
            </a:r>
          </a:p>
        </p:txBody>
      </p:sp>
      <p:cxnSp>
        <p:nvCxnSpPr>
          <p:cNvPr id="8" name="Connettore 2 7">
            <a:extLst>
              <a:ext uri="{FF2B5EF4-FFF2-40B4-BE49-F238E27FC236}">
                <a16:creationId xmlns:a16="http://schemas.microsoft.com/office/drawing/2014/main" id="{49CC5D18-C5FB-4EFA-A6DC-BFF1941A313F}"/>
              </a:ext>
            </a:extLst>
          </p:cNvPr>
          <p:cNvCxnSpPr>
            <a:cxnSpLocks/>
          </p:cNvCxnSpPr>
          <p:nvPr/>
        </p:nvCxnSpPr>
        <p:spPr>
          <a:xfrm>
            <a:off x="8839721" y="2584309"/>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Rettangolo con angoli arrotondati 8">
            <a:extLst>
              <a:ext uri="{FF2B5EF4-FFF2-40B4-BE49-F238E27FC236}">
                <a16:creationId xmlns:a16="http://schemas.microsoft.com/office/drawing/2014/main" id="{CA7407DC-A188-4887-BCC0-8F3FFF003A8A}"/>
              </a:ext>
            </a:extLst>
          </p:cNvPr>
          <p:cNvSpPr/>
          <p:nvPr/>
        </p:nvSpPr>
        <p:spPr>
          <a:xfrm>
            <a:off x="7617768" y="1988840"/>
            <a:ext cx="3888432" cy="1584176"/>
          </a:xfrm>
          <a:prstGeom prst="roundRect">
            <a:avLst>
              <a:gd name="adj" fmla="val 10837"/>
            </a:avLst>
          </a:prstGeom>
          <a:noFill/>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5" name="Rettangolo con angoli arrotondati 14">
            <a:extLst>
              <a:ext uri="{FF2B5EF4-FFF2-40B4-BE49-F238E27FC236}">
                <a16:creationId xmlns:a16="http://schemas.microsoft.com/office/drawing/2014/main" id="{D237DB02-1408-494A-BDCE-0F5905E438C3}"/>
              </a:ext>
            </a:extLst>
          </p:cNvPr>
          <p:cNvSpPr/>
          <p:nvPr/>
        </p:nvSpPr>
        <p:spPr>
          <a:xfrm>
            <a:off x="7616699" y="3913649"/>
            <a:ext cx="3888432" cy="1584176"/>
          </a:xfrm>
          <a:prstGeom prst="roundRect">
            <a:avLst>
              <a:gd name="adj" fmla="val 10837"/>
            </a:avLst>
          </a:prstGeom>
          <a:noFill/>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18" name="Ovale 17">
            <a:extLst>
              <a:ext uri="{FF2B5EF4-FFF2-40B4-BE49-F238E27FC236}">
                <a16:creationId xmlns:a16="http://schemas.microsoft.com/office/drawing/2014/main" id="{54399655-4F4E-4424-B5D6-F8E36445349F}"/>
              </a:ext>
            </a:extLst>
          </p:cNvPr>
          <p:cNvSpPr/>
          <p:nvPr/>
        </p:nvSpPr>
        <p:spPr>
          <a:xfrm>
            <a:off x="7392144" y="3806001"/>
            <a:ext cx="513656" cy="470132"/>
          </a:xfrm>
          <a:prstGeom prst="ellipse">
            <a:avLst/>
          </a:prstGeom>
          <a:solidFill>
            <a:schemeClr val="bg1"/>
          </a:solidFill>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t-IT" b="1" dirty="0">
                <a:latin typeface="Arial" pitchFamily="34" charset="0"/>
                <a:cs typeface="Arial" pitchFamily="34" charset="0"/>
              </a:rPr>
              <a:t>2</a:t>
            </a:r>
            <a:endParaRPr lang="it-IT" b="1" dirty="0">
              <a:solidFill>
                <a:schemeClr val="dk1"/>
              </a:solidFill>
              <a:latin typeface="Arial" pitchFamily="34" charset="0"/>
              <a:cs typeface="Arial" pitchFamily="34" charset="0"/>
            </a:endParaRPr>
          </a:p>
        </p:txBody>
      </p:sp>
      <p:sp>
        <p:nvSpPr>
          <p:cNvPr id="19" name="Ovale 18">
            <a:extLst>
              <a:ext uri="{FF2B5EF4-FFF2-40B4-BE49-F238E27FC236}">
                <a16:creationId xmlns:a16="http://schemas.microsoft.com/office/drawing/2014/main" id="{56CC90B2-11B8-4D76-8E41-6399659173EC}"/>
              </a:ext>
            </a:extLst>
          </p:cNvPr>
          <p:cNvSpPr/>
          <p:nvPr/>
        </p:nvSpPr>
        <p:spPr>
          <a:xfrm>
            <a:off x="7392144" y="1739438"/>
            <a:ext cx="513656" cy="470132"/>
          </a:xfrm>
          <a:prstGeom prst="ellipse">
            <a:avLst/>
          </a:prstGeom>
          <a:solidFill>
            <a:schemeClr val="bg1"/>
          </a:solidFill>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it-IT" b="1" dirty="0">
                <a:solidFill>
                  <a:schemeClr val="dk1"/>
                </a:solidFill>
                <a:latin typeface="Arial" pitchFamily="34" charset="0"/>
                <a:cs typeface="Arial" pitchFamily="34" charset="0"/>
              </a:rPr>
              <a:t>1</a:t>
            </a:r>
          </a:p>
        </p:txBody>
      </p:sp>
      <p:sp>
        <p:nvSpPr>
          <p:cNvPr id="20" name="Rettangolo con angoli arrotondati 19">
            <a:extLst>
              <a:ext uri="{FF2B5EF4-FFF2-40B4-BE49-F238E27FC236}">
                <a16:creationId xmlns:a16="http://schemas.microsoft.com/office/drawing/2014/main" id="{D5B3A959-E303-4414-95DE-3BEE235A47F6}"/>
              </a:ext>
            </a:extLst>
          </p:cNvPr>
          <p:cNvSpPr/>
          <p:nvPr/>
        </p:nvSpPr>
        <p:spPr>
          <a:xfrm>
            <a:off x="9463143" y="4211856"/>
            <a:ext cx="1872208" cy="64807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err="1">
                <a:latin typeface="Arial" pitchFamily="34" charset="0"/>
                <a:cs typeface="Arial" pitchFamily="34" charset="0"/>
              </a:rPr>
              <a:t>Trained</a:t>
            </a:r>
            <a:r>
              <a:rPr lang="it-IT" dirty="0">
                <a:latin typeface="Arial" pitchFamily="34" charset="0"/>
                <a:cs typeface="Arial" pitchFamily="34" charset="0"/>
              </a:rPr>
              <a:t> Model</a:t>
            </a:r>
          </a:p>
        </p:txBody>
      </p:sp>
      <p:pic>
        <p:nvPicPr>
          <p:cNvPr id="21" name="Picture 2" descr="Download Database Free PNG photo images and clipart | FreePNGImg">
            <a:extLst>
              <a:ext uri="{FF2B5EF4-FFF2-40B4-BE49-F238E27FC236}">
                <a16:creationId xmlns:a16="http://schemas.microsoft.com/office/drawing/2014/main" id="{9EA32D80-83D5-4C2D-93DA-7D2BFCBE7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07" y="4033434"/>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a:extLst>
              <a:ext uri="{FF2B5EF4-FFF2-40B4-BE49-F238E27FC236}">
                <a16:creationId xmlns:a16="http://schemas.microsoft.com/office/drawing/2014/main" id="{66F24560-F592-44D4-8B62-F146CC990FDF}"/>
              </a:ext>
            </a:extLst>
          </p:cNvPr>
          <p:cNvSpPr txBox="1"/>
          <p:nvPr/>
        </p:nvSpPr>
        <p:spPr>
          <a:xfrm>
            <a:off x="7740951" y="4859921"/>
            <a:ext cx="1417730" cy="338554"/>
          </a:xfrm>
          <a:prstGeom prst="rect">
            <a:avLst/>
          </a:prstGeom>
          <a:noFill/>
        </p:spPr>
        <p:txBody>
          <a:bodyPr wrap="square" rtlCol="0">
            <a:spAutoFit/>
          </a:bodyPr>
          <a:lstStyle/>
          <a:p>
            <a:pPr algn="ctr"/>
            <a:r>
              <a:rPr lang="it-IT" sz="1600" dirty="0" err="1">
                <a:latin typeface="Arial" pitchFamily="34" charset="0"/>
                <a:cs typeface="Arial" pitchFamily="34" charset="0"/>
              </a:rPr>
              <a:t>Unseen</a:t>
            </a:r>
            <a:r>
              <a:rPr lang="it-IT" sz="1600" dirty="0">
                <a:latin typeface="Arial" pitchFamily="34" charset="0"/>
                <a:cs typeface="Arial" pitchFamily="34" charset="0"/>
              </a:rPr>
              <a:t> data</a:t>
            </a:r>
          </a:p>
        </p:txBody>
      </p:sp>
      <p:cxnSp>
        <p:nvCxnSpPr>
          <p:cNvPr id="24" name="Connettore 2 23">
            <a:extLst>
              <a:ext uri="{FF2B5EF4-FFF2-40B4-BE49-F238E27FC236}">
                <a16:creationId xmlns:a16="http://schemas.microsoft.com/office/drawing/2014/main" id="{5666C0CF-3930-4F1E-BCFE-BE06484B56DE}"/>
              </a:ext>
            </a:extLst>
          </p:cNvPr>
          <p:cNvCxnSpPr>
            <a:cxnSpLocks/>
          </p:cNvCxnSpPr>
          <p:nvPr/>
        </p:nvCxnSpPr>
        <p:spPr>
          <a:xfrm>
            <a:off x="8894496" y="4535892"/>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Immagine 26">
            <a:extLst>
              <a:ext uri="{FF2B5EF4-FFF2-40B4-BE49-F238E27FC236}">
                <a16:creationId xmlns:a16="http://schemas.microsoft.com/office/drawing/2014/main" id="{45864CBD-E61B-43B9-A162-7F32137F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0014" y="2104204"/>
            <a:ext cx="418130" cy="418130"/>
          </a:xfrm>
          <a:prstGeom prst="rect">
            <a:avLst/>
          </a:prstGeom>
        </p:spPr>
      </p:pic>
      <p:sp>
        <p:nvSpPr>
          <p:cNvPr id="28" name="CasellaDiTesto 27">
            <a:extLst>
              <a:ext uri="{FF2B5EF4-FFF2-40B4-BE49-F238E27FC236}">
                <a16:creationId xmlns:a16="http://schemas.microsoft.com/office/drawing/2014/main" id="{46505DB3-BABE-42D6-AFF7-EB16D8C112AE}"/>
              </a:ext>
            </a:extLst>
          </p:cNvPr>
          <p:cNvSpPr txBox="1"/>
          <p:nvPr/>
        </p:nvSpPr>
        <p:spPr>
          <a:xfrm>
            <a:off x="10329944" y="3265239"/>
            <a:ext cx="1260140" cy="307777"/>
          </a:xfrm>
          <a:prstGeom prst="rect">
            <a:avLst/>
          </a:prstGeom>
          <a:noFill/>
        </p:spPr>
        <p:txBody>
          <a:bodyPr wrap="square" rtlCol="0">
            <a:spAutoFit/>
          </a:bodyPr>
          <a:lstStyle/>
          <a:p>
            <a:r>
              <a:rPr lang="it-IT" sz="1400" dirty="0">
                <a:solidFill>
                  <a:srgbClr val="DF4141"/>
                </a:solidFill>
                <a:latin typeface="Arial" pitchFamily="34" charset="0"/>
                <a:cs typeface="Arial" pitchFamily="34" charset="0"/>
              </a:rPr>
              <a:t>Training step</a:t>
            </a:r>
          </a:p>
        </p:txBody>
      </p:sp>
      <p:sp>
        <p:nvSpPr>
          <p:cNvPr id="32" name="CasellaDiTesto 31">
            <a:extLst>
              <a:ext uri="{FF2B5EF4-FFF2-40B4-BE49-F238E27FC236}">
                <a16:creationId xmlns:a16="http://schemas.microsoft.com/office/drawing/2014/main" id="{BE626C1F-C383-4421-9FB8-C69AB2FD9A96}"/>
              </a:ext>
            </a:extLst>
          </p:cNvPr>
          <p:cNvSpPr txBox="1"/>
          <p:nvPr/>
        </p:nvSpPr>
        <p:spPr>
          <a:xfrm>
            <a:off x="9757175" y="5198475"/>
            <a:ext cx="1872208" cy="307777"/>
          </a:xfrm>
          <a:prstGeom prst="rect">
            <a:avLst/>
          </a:prstGeom>
          <a:noFill/>
        </p:spPr>
        <p:txBody>
          <a:bodyPr wrap="square" rtlCol="0">
            <a:spAutoFit/>
          </a:bodyPr>
          <a:lstStyle/>
          <a:p>
            <a:r>
              <a:rPr lang="it-IT" sz="1400" dirty="0">
                <a:solidFill>
                  <a:srgbClr val="DF4141"/>
                </a:solidFill>
                <a:latin typeface="Arial" pitchFamily="34" charset="0"/>
                <a:cs typeface="Arial" pitchFamily="34" charset="0"/>
              </a:rPr>
              <a:t>Real world scenario</a:t>
            </a:r>
          </a:p>
        </p:txBody>
      </p:sp>
    </p:spTree>
    <p:extLst>
      <p:ext uri="{BB962C8B-B14F-4D97-AF65-F5344CB8AC3E}">
        <p14:creationId xmlns:p14="http://schemas.microsoft.com/office/powerpoint/2010/main" val="392369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7F71D77-D267-4726-8A61-6CB9F2423807}"/>
              </a:ext>
            </a:extLst>
          </p:cNvPr>
          <p:cNvSpPr>
            <a:spLocks noGrp="1"/>
          </p:cNvSpPr>
          <p:nvPr>
            <p:ph type="title"/>
          </p:nvPr>
        </p:nvSpPr>
        <p:spPr>
          <a:xfrm>
            <a:off x="624988" y="422123"/>
            <a:ext cx="10896598" cy="990600"/>
          </a:xfrm>
        </p:spPr>
        <p:txBody>
          <a:bodyPr/>
          <a:lstStyle/>
          <a:p>
            <a:r>
              <a:rPr lang="en-US" sz="3200" dirty="0"/>
              <a:t>The need for test set</a:t>
            </a:r>
          </a:p>
        </p:txBody>
      </p:sp>
      <p:sp>
        <p:nvSpPr>
          <p:cNvPr id="4" name="Content Placeholder 3">
            <a:extLst>
              <a:ext uri="{FF2B5EF4-FFF2-40B4-BE49-F238E27FC236}">
                <a16:creationId xmlns:a16="http://schemas.microsoft.com/office/drawing/2014/main" id="{36E60A23-BB9C-4BCA-BE14-7CC7EFF78BC5}"/>
              </a:ext>
            </a:extLst>
          </p:cNvPr>
          <p:cNvSpPr txBox="1">
            <a:spLocks/>
          </p:cNvSpPr>
          <p:nvPr/>
        </p:nvSpPr>
        <p:spPr>
          <a:xfrm>
            <a:off x="366652" y="1441730"/>
            <a:ext cx="11413269" cy="4894312"/>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predictive performance of the model on future (unseen) data should be estimated during </a:t>
            </a:r>
            <a:r>
              <a:rPr lang="en-GB" dirty="0"/>
              <a:t>the algorithm development process</a:t>
            </a:r>
          </a:p>
          <a:p>
            <a:r>
              <a:rPr lang="en-US" dirty="0"/>
              <a:t>It’s not recommended to use the data we used to build the model to evaluate it</a:t>
            </a:r>
          </a:p>
          <a:p>
            <a:r>
              <a:rPr lang="en-US" dirty="0"/>
              <a:t>Dataset is split in two independent sets:</a:t>
            </a:r>
          </a:p>
          <a:p>
            <a:pPr lvl="1"/>
            <a:r>
              <a:rPr lang="en-US" b="1" dirty="0"/>
              <a:t>Training set </a:t>
            </a:r>
            <a:r>
              <a:rPr lang="en-US" dirty="0"/>
              <a:t>consisting of instances used to train the model</a:t>
            </a:r>
          </a:p>
          <a:p>
            <a:pPr lvl="1"/>
            <a:r>
              <a:rPr lang="en-US" b="1" dirty="0"/>
              <a:t>Test set </a:t>
            </a:r>
            <a:r>
              <a:rPr lang="en-US" dirty="0"/>
              <a:t>consisting of instances used to assess the likely future performance of a model. </a:t>
            </a:r>
          </a:p>
          <a:p>
            <a:endParaRPr lang="en-US" dirty="0"/>
          </a:p>
        </p:txBody>
      </p:sp>
      <p:grpSp>
        <p:nvGrpSpPr>
          <p:cNvPr id="9" name="Gruppo 8">
            <a:extLst>
              <a:ext uri="{FF2B5EF4-FFF2-40B4-BE49-F238E27FC236}">
                <a16:creationId xmlns:a16="http://schemas.microsoft.com/office/drawing/2014/main" id="{E7343427-8954-4D87-B129-D7F1BC8F60DF}"/>
              </a:ext>
            </a:extLst>
          </p:cNvPr>
          <p:cNvGrpSpPr/>
          <p:nvPr/>
        </p:nvGrpSpPr>
        <p:grpSpPr>
          <a:xfrm>
            <a:off x="2806926" y="4047269"/>
            <a:ext cx="6532720" cy="2790902"/>
            <a:chOff x="3021591" y="3951721"/>
            <a:chExt cx="6532720" cy="2790902"/>
          </a:xfrm>
        </p:grpSpPr>
        <p:sp>
          <p:nvSpPr>
            <p:cNvPr id="24" name="CasellaDiTesto 23">
              <a:extLst>
                <a:ext uri="{FF2B5EF4-FFF2-40B4-BE49-F238E27FC236}">
                  <a16:creationId xmlns:a16="http://schemas.microsoft.com/office/drawing/2014/main" id="{1FB9FD0C-D081-4CCC-A5C2-FB8B201F094F}"/>
                </a:ext>
              </a:extLst>
            </p:cNvPr>
            <p:cNvSpPr txBox="1"/>
            <p:nvPr/>
          </p:nvSpPr>
          <p:spPr>
            <a:xfrm>
              <a:off x="4400219" y="6434846"/>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Test set</a:t>
              </a:r>
            </a:p>
          </p:txBody>
        </p:sp>
        <p:grpSp>
          <p:nvGrpSpPr>
            <p:cNvPr id="2" name="Gruppo 1">
              <a:extLst>
                <a:ext uri="{FF2B5EF4-FFF2-40B4-BE49-F238E27FC236}">
                  <a16:creationId xmlns:a16="http://schemas.microsoft.com/office/drawing/2014/main" id="{1443F4E5-6E3A-41C8-9BF4-9A5E867F5217}"/>
                </a:ext>
              </a:extLst>
            </p:cNvPr>
            <p:cNvGrpSpPr/>
            <p:nvPr/>
          </p:nvGrpSpPr>
          <p:grpSpPr>
            <a:xfrm>
              <a:off x="3021591" y="3951721"/>
              <a:ext cx="6532720" cy="2557143"/>
              <a:chOff x="3021591" y="3951721"/>
              <a:chExt cx="6532720" cy="2557143"/>
            </a:xfrm>
          </p:grpSpPr>
          <p:pic>
            <p:nvPicPr>
              <p:cNvPr id="5" name="Picture 2" descr="Download Database Free PNG photo images and clipart | FreePNGImg">
                <a:extLst>
                  <a:ext uri="{FF2B5EF4-FFF2-40B4-BE49-F238E27FC236}">
                    <a16:creationId xmlns:a16="http://schemas.microsoft.com/office/drawing/2014/main" id="{68F9EFB1-9355-4932-BBE7-CE920E89EA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224" y="4341953"/>
                <a:ext cx="639713" cy="639713"/>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con angoli arrotondati 5">
                <a:extLst>
                  <a:ext uri="{FF2B5EF4-FFF2-40B4-BE49-F238E27FC236}">
                    <a16:creationId xmlns:a16="http://schemas.microsoft.com/office/drawing/2014/main" id="{040BDF5E-F179-43D6-9EE1-8B38C0F69D67}"/>
                  </a:ext>
                </a:extLst>
              </p:cNvPr>
              <p:cNvSpPr/>
              <p:nvPr/>
            </p:nvSpPr>
            <p:spPr>
              <a:xfrm>
                <a:off x="5891118" y="4369030"/>
                <a:ext cx="1872208" cy="648072"/>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latin typeface="Arial" pitchFamily="34" charset="0"/>
                    <a:cs typeface="Arial" pitchFamily="34" charset="0"/>
                  </a:rPr>
                  <a:t>Machine learning model</a:t>
                </a:r>
              </a:p>
            </p:txBody>
          </p:sp>
          <p:sp>
            <p:nvSpPr>
              <p:cNvPr id="7" name="CasellaDiTesto 6">
                <a:extLst>
                  <a:ext uri="{FF2B5EF4-FFF2-40B4-BE49-F238E27FC236}">
                    <a16:creationId xmlns:a16="http://schemas.microsoft.com/office/drawing/2014/main" id="{C63C8ABC-3388-49A0-BACD-795A2BD67491}"/>
                  </a:ext>
                </a:extLst>
              </p:cNvPr>
              <p:cNvSpPr txBox="1"/>
              <p:nvPr/>
            </p:nvSpPr>
            <p:spPr>
              <a:xfrm>
                <a:off x="4511824" y="4894423"/>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Training set</a:t>
                </a:r>
              </a:p>
            </p:txBody>
          </p:sp>
          <p:cxnSp>
            <p:nvCxnSpPr>
              <p:cNvPr id="8" name="Connettore 2 7">
                <a:extLst>
                  <a:ext uri="{FF2B5EF4-FFF2-40B4-BE49-F238E27FC236}">
                    <a16:creationId xmlns:a16="http://schemas.microsoft.com/office/drawing/2014/main" id="{108CEAF5-CA76-4B2E-B416-5CC0BDE74C71}"/>
                  </a:ext>
                </a:extLst>
              </p:cNvPr>
              <p:cNvCxnSpPr>
                <a:cxnSpLocks/>
              </p:cNvCxnSpPr>
              <p:nvPr/>
            </p:nvCxnSpPr>
            <p:spPr>
              <a:xfrm>
                <a:off x="5322471" y="4693066"/>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7" name="Immagine 16">
                <a:extLst>
                  <a:ext uri="{FF2B5EF4-FFF2-40B4-BE49-F238E27FC236}">
                    <a16:creationId xmlns:a16="http://schemas.microsoft.com/office/drawing/2014/main" id="{44FB8670-3C21-42AA-BF21-7E5AD1CF74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8225" y="4220648"/>
                <a:ext cx="418130" cy="418130"/>
              </a:xfrm>
              <a:prstGeom prst="rect">
                <a:avLst/>
              </a:prstGeom>
            </p:spPr>
          </p:pic>
          <p:pic>
            <p:nvPicPr>
              <p:cNvPr id="21" name="Picture 2" descr="Download Database Free PNG photo images and clipart | FreePNGImg">
                <a:extLst>
                  <a:ext uri="{FF2B5EF4-FFF2-40B4-BE49-F238E27FC236}">
                    <a16:creationId xmlns:a16="http://schemas.microsoft.com/office/drawing/2014/main" id="{94B76932-7EB5-45B8-A87B-0681CE6B3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212" y="499206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ownload Database Free PNG photo images and clipart | FreePNGImg">
                <a:extLst>
                  <a:ext uri="{FF2B5EF4-FFF2-40B4-BE49-F238E27FC236}">
                    <a16:creationId xmlns:a16="http://schemas.microsoft.com/office/drawing/2014/main" id="{15729CA8-A13C-4FB6-841B-D7A24FA43C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222" y="5869151"/>
                <a:ext cx="639713" cy="63971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ttore a gomito 2">
                <a:extLst>
                  <a:ext uri="{FF2B5EF4-FFF2-40B4-BE49-F238E27FC236}">
                    <a16:creationId xmlns:a16="http://schemas.microsoft.com/office/drawing/2014/main" id="{42E6EAE8-CACB-4530-93A3-4A1EC59D3738}"/>
                  </a:ext>
                </a:extLst>
              </p:cNvPr>
              <p:cNvCxnSpPr>
                <a:stCxn id="21" idx="3"/>
                <a:endCxn id="5" idx="1"/>
              </p:cNvCxnSpPr>
              <p:nvPr/>
            </p:nvCxnSpPr>
            <p:spPr>
              <a:xfrm flipV="1">
                <a:off x="4077316" y="4661810"/>
                <a:ext cx="569908" cy="798304"/>
              </a:xfrm>
              <a:prstGeom prst="bentConnector3">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451F5F57-AEB8-45A6-89C0-38010E28F6DF}"/>
                  </a:ext>
                </a:extLst>
              </p:cNvPr>
              <p:cNvCxnSpPr>
                <a:stCxn id="21" idx="3"/>
                <a:endCxn id="22" idx="1"/>
              </p:cNvCxnSpPr>
              <p:nvPr/>
            </p:nvCxnSpPr>
            <p:spPr>
              <a:xfrm>
                <a:off x="4077316" y="5460114"/>
                <a:ext cx="569906" cy="728894"/>
              </a:xfrm>
              <a:prstGeom prst="bentConnector3">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ttangolo con angoli arrotondati 29">
                <a:extLst>
                  <a:ext uri="{FF2B5EF4-FFF2-40B4-BE49-F238E27FC236}">
                    <a16:creationId xmlns:a16="http://schemas.microsoft.com/office/drawing/2014/main" id="{A22A3689-FABE-44DF-9FF9-6BAC5EAFF068}"/>
                  </a:ext>
                </a:extLst>
              </p:cNvPr>
              <p:cNvSpPr/>
              <p:nvPr/>
            </p:nvSpPr>
            <p:spPr>
              <a:xfrm>
                <a:off x="4511823" y="4149079"/>
                <a:ext cx="3456385" cy="1171643"/>
              </a:xfrm>
              <a:prstGeom prst="roundRect">
                <a:avLst>
                  <a:gd name="adj" fmla="val 10140"/>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31" name="Rettangolo con angoli arrotondati 30">
                <a:extLst>
                  <a:ext uri="{FF2B5EF4-FFF2-40B4-BE49-F238E27FC236}">
                    <a16:creationId xmlns:a16="http://schemas.microsoft.com/office/drawing/2014/main" id="{04B57BBF-87BA-4040-99F4-0FEB76868C87}"/>
                  </a:ext>
                </a:extLst>
              </p:cNvPr>
              <p:cNvSpPr/>
              <p:nvPr/>
            </p:nvSpPr>
            <p:spPr>
              <a:xfrm>
                <a:off x="5891118" y="5822963"/>
                <a:ext cx="1872208" cy="64807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err="1">
                    <a:latin typeface="Arial" pitchFamily="34" charset="0"/>
                    <a:cs typeface="Arial" pitchFamily="34" charset="0"/>
                  </a:rPr>
                  <a:t>Trained</a:t>
                </a:r>
                <a:r>
                  <a:rPr lang="it-IT" dirty="0">
                    <a:latin typeface="Arial" pitchFamily="34" charset="0"/>
                    <a:cs typeface="Arial" pitchFamily="34" charset="0"/>
                  </a:rPr>
                  <a:t> Model</a:t>
                </a:r>
              </a:p>
            </p:txBody>
          </p:sp>
          <p:cxnSp>
            <p:nvCxnSpPr>
              <p:cNvPr id="32" name="Connettore 2 31">
                <a:extLst>
                  <a:ext uri="{FF2B5EF4-FFF2-40B4-BE49-F238E27FC236}">
                    <a16:creationId xmlns:a16="http://schemas.microsoft.com/office/drawing/2014/main" id="{40709A88-C807-4322-8F8C-B7FD24253DF2}"/>
                  </a:ext>
                </a:extLst>
              </p:cNvPr>
              <p:cNvCxnSpPr>
                <a:cxnSpLocks/>
              </p:cNvCxnSpPr>
              <p:nvPr/>
            </p:nvCxnSpPr>
            <p:spPr>
              <a:xfrm>
                <a:off x="5307750" y="6189007"/>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CasellaDiTesto 32">
                <a:extLst>
                  <a:ext uri="{FF2B5EF4-FFF2-40B4-BE49-F238E27FC236}">
                    <a16:creationId xmlns:a16="http://schemas.microsoft.com/office/drawing/2014/main" id="{FCB97E1B-7817-43F7-A6FF-48D173D5B93B}"/>
                  </a:ext>
                </a:extLst>
              </p:cNvPr>
              <p:cNvSpPr txBox="1"/>
              <p:nvPr/>
            </p:nvSpPr>
            <p:spPr>
              <a:xfrm>
                <a:off x="8245037" y="5993110"/>
                <a:ext cx="1309274" cy="307777"/>
              </a:xfrm>
              <a:prstGeom prst="rect">
                <a:avLst/>
              </a:prstGeom>
              <a:noFill/>
            </p:spPr>
            <p:txBody>
              <a:bodyPr wrap="square" rtlCol="0">
                <a:spAutoFit/>
              </a:bodyPr>
              <a:lstStyle/>
              <a:p>
                <a:pPr algn="ctr"/>
                <a:r>
                  <a:rPr lang="it-IT" sz="1400" dirty="0">
                    <a:latin typeface="Arial" pitchFamily="34" charset="0"/>
                    <a:cs typeface="Arial" pitchFamily="34" charset="0"/>
                  </a:rPr>
                  <a:t>Performance</a:t>
                </a:r>
              </a:p>
            </p:txBody>
          </p:sp>
          <p:cxnSp>
            <p:nvCxnSpPr>
              <p:cNvPr id="34" name="Connettore 2 33">
                <a:extLst>
                  <a:ext uri="{FF2B5EF4-FFF2-40B4-BE49-F238E27FC236}">
                    <a16:creationId xmlns:a16="http://schemas.microsoft.com/office/drawing/2014/main" id="{524F54B7-3A40-4ABF-8B9B-6F758890D21A}"/>
                  </a:ext>
                </a:extLst>
              </p:cNvPr>
              <p:cNvCxnSpPr>
                <a:cxnSpLocks/>
              </p:cNvCxnSpPr>
              <p:nvPr/>
            </p:nvCxnSpPr>
            <p:spPr>
              <a:xfrm>
                <a:off x="7816355" y="6161496"/>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CasellaDiTesto 34">
                <a:extLst>
                  <a:ext uri="{FF2B5EF4-FFF2-40B4-BE49-F238E27FC236}">
                    <a16:creationId xmlns:a16="http://schemas.microsoft.com/office/drawing/2014/main" id="{BE9EC805-7E89-4F56-A592-F2703D404BB3}"/>
                  </a:ext>
                </a:extLst>
              </p:cNvPr>
              <p:cNvSpPr txBox="1"/>
              <p:nvPr/>
            </p:nvSpPr>
            <p:spPr>
              <a:xfrm>
                <a:off x="3021591" y="5877863"/>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Dataset</a:t>
                </a:r>
              </a:p>
            </p:txBody>
          </p:sp>
          <p:sp>
            <p:nvSpPr>
              <p:cNvPr id="38" name="Rettangolo con angoli arrotondati 37">
                <a:extLst>
                  <a:ext uri="{FF2B5EF4-FFF2-40B4-BE49-F238E27FC236}">
                    <a16:creationId xmlns:a16="http://schemas.microsoft.com/office/drawing/2014/main" id="{57B5064C-AD5D-4D47-98C9-5882BA98BDFB}"/>
                  </a:ext>
                </a:extLst>
              </p:cNvPr>
              <p:cNvSpPr/>
              <p:nvPr/>
            </p:nvSpPr>
            <p:spPr>
              <a:xfrm>
                <a:off x="4377506" y="3951721"/>
                <a:ext cx="1695781" cy="307777"/>
              </a:xfrm>
              <a:prstGeom prst="roundRect">
                <a:avLst/>
              </a:prstGeom>
              <a:solidFill>
                <a:schemeClr val="bg1"/>
              </a:solidFill>
              <a:ln>
                <a:solidFill>
                  <a:srgbClr val="95B3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Arial" pitchFamily="34" charset="0"/>
                    <a:cs typeface="Arial" pitchFamily="34" charset="0"/>
                  </a:rPr>
                  <a:t>Training step</a:t>
                </a:r>
              </a:p>
            </p:txBody>
          </p:sp>
        </p:grpSp>
      </p:grpSp>
    </p:spTree>
    <p:extLst>
      <p:ext uri="{BB962C8B-B14F-4D97-AF65-F5344CB8AC3E}">
        <p14:creationId xmlns:p14="http://schemas.microsoft.com/office/powerpoint/2010/main" val="267474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7F71D77-D267-4726-8A61-6CB9F2423807}"/>
              </a:ext>
            </a:extLst>
          </p:cNvPr>
          <p:cNvSpPr>
            <a:spLocks noGrp="1"/>
          </p:cNvSpPr>
          <p:nvPr>
            <p:ph type="title"/>
          </p:nvPr>
        </p:nvSpPr>
        <p:spPr>
          <a:xfrm>
            <a:off x="609602" y="457200"/>
            <a:ext cx="10896598" cy="990600"/>
          </a:xfrm>
        </p:spPr>
        <p:txBody>
          <a:bodyPr/>
          <a:lstStyle/>
          <a:p>
            <a:r>
              <a:rPr lang="en-US" sz="3200" dirty="0"/>
              <a:t>The need for validation set</a:t>
            </a:r>
          </a:p>
        </p:txBody>
      </p:sp>
      <p:sp>
        <p:nvSpPr>
          <p:cNvPr id="4" name="Content Placeholder 3">
            <a:extLst>
              <a:ext uri="{FF2B5EF4-FFF2-40B4-BE49-F238E27FC236}">
                <a16:creationId xmlns:a16="http://schemas.microsoft.com/office/drawing/2014/main" id="{36E60A23-BB9C-4BCA-BE14-7CC7EFF78BC5}"/>
              </a:ext>
            </a:extLst>
          </p:cNvPr>
          <p:cNvSpPr txBox="1">
            <a:spLocks/>
          </p:cNvSpPr>
          <p:nvPr/>
        </p:nvSpPr>
        <p:spPr>
          <a:xfrm>
            <a:off x="215401" y="1353130"/>
            <a:ext cx="5269915" cy="5172213"/>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Machine learning models present different properties that control how they work</a:t>
            </a:r>
          </a:p>
          <a:p>
            <a:r>
              <a:rPr lang="en-US" dirty="0"/>
              <a:t>These properties are often called hyperparameters and can have a large impact on model performance:</a:t>
            </a:r>
          </a:p>
          <a:p>
            <a:pPr lvl="1"/>
            <a:r>
              <a:rPr lang="en-US" dirty="0"/>
              <a:t>The best set of hyperparameters should be selected</a:t>
            </a:r>
          </a:p>
          <a:p>
            <a:r>
              <a:rPr lang="en-US" dirty="0"/>
              <a:t>A subset of training set, that is </a:t>
            </a:r>
            <a:r>
              <a:rPr lang="en-US" b="1" dirty="0"/>
              <a:t>validation set</a:t>
            </a:r>
            <a:r>
              <a:rPr lang="en-US" dirty="0"/>
              <a:t>, is used during the step of hyperparameters selection.</a:t>
            </a:r>
          </a:p>
          <a:p>
            <a:endParaRPr lang="en-US" dirty="0"/>
          </a:p>
          <a:p>
            <a:endParaRPr lang="en-US" dirty="0"/>
          </a:p>
          <a:p>
            <a:endParaRPr lang="en-US" dirty="0"/>
          </a:p>
        </p:txBody>
      </p:sp>
      <p:grpSp>
        <p:nvGrpSpPr>
          <p:cNvPr id="72" name="Gruppo 71">
            <a:extLst>
              <a:ext uri="{FF2B5EF4-FFF2-40B4-BE49-F238E27FC236}">
                <a16:creationId xmlns:a16="http://schemas.microsoft.com/office/drawing/2014/main" id="{929F8AB3-4449-48A3-820D-1AF8E1A19125}"/>
              </a:ext>
            </a:extLst>
          </p:cNvPr>
          <p:cNvGrpSpPr/>
          <p:nvPr/>
        </p:nvGrpSpPr>
        <p:grpSpPr>
          <a:xfrm>
            <a:off x="5225137" y="1670985"/>
            <a:ext cx="6660477" cy="3516030"/>
            <a:chOff x="2184957" y="3341970"/>
            <a:chExt cx="6660477" cy="3516030"/>
          </a:xfrm>
        </p:grpSpPr>
        <p:grpSp>
          <p:nvGrpSpPr>
            <p:cNvPr id="52" name="Gruppo 51">
              <a:extLst>
                <a:ext uri="{FF2B5EF4-FFF2-40B4-BE49-F238E27FC236}">
                  <a16:creationId xmlns:a16="http://schemas.microsoft.com/office/drawing/2014/main" id="{BDBD64FE-DB09-43E2-969C-EF6E327220CA}"/>
                </a:ext>
              </a:extLst>
            </p:cNvPr>
            <p:cNvGrpSpPr/>
            <p:nvPr/>
          </p:nvGrpSpPr>
          <p:grpSpPr>
            <a:xfrm>
              <a:off x="3647727" y="3775351"/>
              <a:ext cx="1175347" cy="862595"/>
              <a:chOff x="3647727" y="3775351"/>
              <a:chExt cx="1175347" cy="862595"/>
            </a:xfrm>
          </p:grpSpPr>
          <p:pic>
            <p:nvPicPr>
              <p:cNvPr id="18" name="Picture 2" descr="Download Database Free PNG photo images and clipart | FreePNGImg">
                <a:extLst>
                  <a:ext uri="{FF2B5EF4-FFF2-40B4-BE49-F238E27FC236}">
                    <a16:creationId xmlns:a16="http://schemas.microsoft.com/office/drawing/2014/main" id="{79FB83E4-4E15-4FB9-8C3B-11663C1082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9990" y="3775351"/>
                <a:ext cx="639713" cy="639713"/>
              </a:xfrm>
              <a:prstGeom prst="rect">
                <a:avLst/>
              </a:prstGeom>
              <a:noFill/>
              <a:extLst>
                <a:ext uri="{909E8E84-426E-40DD-AFC4-6F175D3DCCD1}">
                  <a14:hiddenFill xmlns:a14="http://schemas.microsoft.com/office/drawing/2010/main">
                    <a:solidFill>
                      <a:srgbClr val="FFFFFF"/>
                    </a:solidFill>
                  </a14:hiddenFill>
                </a:ext>
              </a:extLst>
            </p:spPr>
          </p:pic>
          <p:sp>
            <p:nvSpPr>
              <p:cNvPr id="20" name="CasellaDiTesto 19">
                <a:extLst>
                  <a:ext uri="{FF2B5EF4-FFF2-40B4-BE49-F238E27FC236}">
                    <a16:creationId xmlns:a16="http://schemas.microsoft.com/office/drawing/2014/main" id="{FB079E79-76F5-40FB-8694-60F2B6957B98}"/>
                  </a:ext>
                </a:extLst>
              </p:cNvPr>
              <p:cNvSpPr txBox="1"/>
              <p:nvPr/>
            </p:nvSpPr>
            <p:spPr>
              <a:xfrm>
                <a:off x="3647727" y="4330169"/>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Training set</a:t>
                </a:r>
              </a:p>
            </p:txBody>
          </p:sp>
        </p:grpSp>
        <p:pic>
          <p:nvPicPr>
            <p:cNvPr id="24" name="Picture 2" descr="Download Database Free PNG photo images and clipart | FreePNGImg">
              <a:extLst>
                <a:ext uri="{FF2B5EF4-FFF2-40B4-BE49-F238E27FC236}">
                  <a16:creationId xmlns:a16="http://schemas.microsoft.com/office/drawing/2014/main" id="{3603B891-C60E-4BBD-9B67-DD7AC9821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091" y="4792746"/>
              <a:ext cx="936104" cy="936104"/>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uppo 49">
              <a:extLst>
                <a:ext uri="{FF2B5EF4-FFF2-40B4-BE49-F238E27FC236}">
                  <a16:creationId xmlns:a16="http://schemas.microsoft.com/office/drawing/2014/main" id="{60A1227D-8213-4144-803A-A36BC7EEBFDF}"/>
                </a:ext>
              </a:extLst>
            </p:cNvPr>
            <p:cNvGrpSpPr/>
            <p:nvPr/>
          </p:nvGrpSpPr>
          <p:grpSpPr>
            <a:xfrm>
              <a:off x="3562172" y="6009723"/>
              <a:ext cx="1175347" cy="848277"/>
              <a:chOff x="3562172" y="6009723"/>
              <a:chExt cx="1175347" cy="848277"/>
            </a:xfrm>
          </p:grpSpPr>
          <p:pic>
            <p:nvPicPr>
              <p:cNvPr id="25" name="Picture 2" descr="Download Database Free PNG photo images and clipart | FreePNGImg">
                <a:extLst>
                  <a:ext uri="{FF2B5EF4-FFF2-40B4-BE49-F238E27FC236}">
                    <a16:creationId xmlns:a16="http://schemas.microsoft.com/office/drawing/2014/main" id="{BE815C2E-DE23-46B4-AA6F-700286456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9990" y="6009723"/>
                <a:ext cx="639713" cy="639713"/>
              </a:xfrm>
              <a:prstGeom prst="rect">
                <a:avLst/>
              </a:prstGeom>
              <a:noFill/>
              <a:extLst>
                <a:ext uri="{909E8E84-426E-40DD-AFC4-6F175D3DCCD1}">
                  <a14:hiddenFill xmlns:a14="http://schemas.microsoft.com/office/drawing/2010/main">
                    <a:solidFill>
                      <a:srgbClr val="FFFFFF"/>
                    </a:solidFill>
                  </a14:hiddenFill>
                </a:ext>
              </a:extLst>
            </p:spPr>
          </p:pic>
          <p:sp>
            <p:nvSpPr>
              <p:cNvPr id="26" name="CasellaDiTesto 25">
                <a:extLst>
                  <a:ext uri="{FF2B5EF4-FFF2-40B4-BE49-F238E27FC236}">
                    <a16:creationId xmlns:a16="http://schemas.microsoft.com/office/drawing/2014/main" id="{FEA1687A-F220-490E-B36B-EEF411F762C8}"/>
                  </a:ext>
                </a:extLst>
              </p:cNvPr>
              <p:cNvSpPr txBox="1"/>
              <p:nvPr/>
            </p:nvSpPr>
            <p:spPr>
              <a:xfrm>
                <a:off x="3562172" y="6550223"/>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Test set</a:t>
                </a:r>
              </a:p>
            </p:txBody>
          </p:sp>
        </p:grpSp>
        <p:sp>
          <p:nvSpPr>
            <p:cNvPr id="30" name="Rettangolo con angoli arrotondati 29">
              <a:extLst>
                <a:ext uri="{FF2B5EF4-FFF2-40B4-BE49-F238E27FC236}">
                  <a16:creationId xmlns:a16="http://schemas.microsoft.com/office/drawing/2014/main" id="{677903C4-DDBC-4C9E-BA1C-B20BB8B05E70}"/>
                </a:ext>
              </a:extLst>
            </p:cNvPr>
            <p:cNvSpPr/>
            <p:nvPr/>
          </p:nvSpPr>
          <p:spPr>
            <a:xfrm>
              <a:off x="5121408" y="6128209"/>
              <a:ext cx="1872208" cy="47791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err="1">
                  <a:latin typeface="Arial" pitchFamily="34" charset="0"/>
                  <a:cs typeface="Arial" pitchFamily="34" charset="0"/>
                </a:rPr>
                <a:t>Trained</a:t>
              </a:r>
              <a:r>
                <a:rPr lang="it-IT" dirty="0">
                  <a:latin typeface="Arial" pitchFamily="34" charset="0"/>
                  <a:cs typeface="Arial" pitchFamily="34" charset="0"/>
                </a:rPr>
                <a:t> Model</a:t>
              </a:r>
            </a:p>
          </p:txBody>
        </p:sp>
        <p:cxnSp>
          <p:nvCxnSpPr>
            <p:cNvPr id="31" name="Connettore 2 30">
              <a:extLst>
                <a:ext uri="{FF2B5EF4-FFF2-40B4-BE49-F238E27FC236}">
                  <a16:creationId xmlns:a16="http://schemas.microsoft.com/office/drawing/2014/main" id="{27B3BAF2-5504-4093-9A8E-8B1ED8EE560B}"/>
                </a:ext>
              </a:extLst>
            </p:cNvPr>
            <p:cNvCxnSpPr>
              <a:cxnSpLocks/>
            </p:cNvCxnSpPr>
            <p:nvPr/>
          </p:nvCxnSpPr>
          <p:spPr>
            <a:xfrm>
              <a:off x="4489615" y="6367169"/>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CasellaDiTesto 31">
              <a:extLst>
                <a:ext uri="{FF2B5EF4-FFF2-40B4-BE49-F238E27FC236}">
                  <a16:creationId xmlns:a16="http://schemas.microsoft.com/office/drawing/2014/main" id="{79E39F0B-3C70-4495-A4B1-441CABD5CF9A}"/>
                </a:ext>
              </a:extLst>
            </p:cNvPr>
            <p:cNvSpPr txBox="1"/>
            <p:nvPr/>
          </p:nvSpPr>
          <p:spPr>
            <a:xfrm>
              <a:off x="7536160" y="6215871"/>
              <a:ext cx="1309274" cy="307777"/>
            </a:xfrm>
            <a:prstGeom prst="rect">
              <a:avLst/>
            </a:prstGeom>
            <a:noFill/>
          </p:spPr>
          <p:txBody>
            <a:bodyPr wrap="square" rtlCol="0">
              <a:spAutoFit/>
            </a:bodyPr>
            <a:lstStyle/>
            <a:p>
              <a:pPr algn="ctr"/>
              <a:r>
                <a:rPr lang="it-IT" sz="1400" dirty="0">
                  <a:latin typeface="Arial" pitchFamily="34" charset="0"/>
                  <a:cs typeface="Arial" pitchFamily="34" charset="0"/>
                </a:rPr>
                <a:t>Performance</a:t>
              </a:r>
            </a:p>
          </p:txBody>
        </p:sp>
        <p:cxnSp>
          <p:nvCxnSpPr>
            <p:cNvPr id="33" name="Connettore 2 32">
              <a:extLst>
                <a:ext uri="{FF2B5EF4-FFF2-40B4-BE49-F238E27FC236}">
                  <a16:creationId xmlns:a16="http://schemas.microsoft.com/office/drawing/2014/main" id="{D4F17050-A7B3-4058-947B-E81EF2139D67}"/>
                </a:ext>
              </a:extLst>
            </p:cNvPr>
            <p:cNvCxnSpPr>
              <a:cxnSpLocks/>
            </p:cNvCxnSpPr>
            <p:nvPr/>
          </p:nvCxnSpPr>
          <p:spPr>
            <a:xfrm>
              <a:off x="7076594" y="6377246"/>
              <a:ext cx="535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CasellaDiTesto 33">
              <a:extLst>
                <a:ext uri="{FF2B5EF4-FFF2-40B4-BE49-F238E27FC236}">
                  <a16:creationId xmlns:a16="http://schemas.microsoft.com/office/drawing/2014/main" id="{D254B389-D6A5-4327-9826-A29195BF5B40}"/>
                </a:ext>
              </a:extLst>
            </p:cNvPr>
            <p:cNvSpPr txBox="1"/>
            <p:nvPr/>
          </p:nvSpPr>
          <p:spPr>
            <a:xfrm>
              <a:off x="2184957" y="5814801"/>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Dataset</a:t>
              </a:r>
            </a:p>
          </p:txBody>
        </p:sp>
        <p:grpSp>
          <p:nvGrpSpPr>
            <p:cNvPr id="51" name="Gruppo 50">
              <a:extLst>
                <a:ext uri="{FF2B5EF4-FFF2-40B4-BE49-F238E27FC236}">
                  <a16:creationId xmlns:a16="http://schemas.microsoft.com/office/drawing/2014/main" id="{E3797410-07AB-441C-B4F2-B1C4AD3694D2}"/>
                </a:ext>
              </a:extLst>
            </p:cNvPr>
            <p:cNvGrpSpPr/>
            <p:nvPr/>
          </p:nvGrpSpPr>
          <p:grpSpPr>
            <a:xfrm>
              <a:off x="3562172" y="4938776"/>
              <a:ext cx="1381700" cy="848191"/>
              <a:chOff x="3562172" y="4938776"/>
              <a:chExt cx="1381700" cy="848191"/>
            </a:xfrm>
          </p:grpSpPr>
          <p:pic>
            <p:nvPicPr>
              <p:cNvPr id="36" name="Picture 2" descr="Download Database Free PNG photo images and clipart | FreePNGImg">
                <a:extLst>
                  <a:ext uri="{FF2B5EF4-FFF2-40B4-BE49-F238E27FC236}">
                    <a16:creationId xmlns:a16="http://schemas.microsoft.com/office/drawing/2014/main" id="{73DEF55B-3D22-4A49-BD96-CF0B924FEA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9902" y="4938776"/>
                <a:ext cx="639713" cy="639713"/>
              </a:xfrm>
              <a:prstGeom prst="rect">
                <a:avLst/>
              </a:prstGeom>
              <a:noFill/>
              <a:extLst>
                <a:ext uri="{909E8E84-426E-40DD-AFC4-6F175D3DCCD1}">
                  <a14:hiddenFill xmlns:a14="http://schemas.microsoft.com/office/drawing/2010/main">
                    <a:solidFill>
                      <a:srgbClr val="FFFFFF"/>
                    </a:solidFill>
                  </a14:hiddenFill>
                </a:ext>
              </a:extLst>
            </p:spPr>
          </p:pic>
          <p:sp>
            <p:nvSpPr>
              <p:cNvPr id="38" name="CasellaDiTesto 37">
                <a:extLst>
                  <a:ext uri="{FF2B5EF4-FFF2-40B4-BE49-F238E27FC236}">
                    <a16:creationId xmlns:a16="http://schemas.microsoft.com/office/drawing/2014/main" id="{662EF86F-5A21-4A22-B958-D8CED7D9F171}"/>
                  </a:ext>
                </a:extLst>
              </p:cNvPr>
              <p:cNvSpPr txBox="1"/>
              <p:nvPr/>
            </p:nvSpPr>
            <p:spPr>
              <a:xfrm>
                <a:off x="3562172" y="5479190"/>
                <a:ext cx="1381700" cy="307777"/>
              </a:xfrm>
              <a:prstGeom prst="rect">
                <a:avLst/>
              </a:prstGeom>
              <a:noFill/>
            </p:spPr>
            <p:txBody>
              <a:bodyPr wrap="square" rtlCol="0">
                <a:spAutoFit/>
              </a:bodyPr>
              <a:lstStyle/>
              <a:p>
                <a:pPr algn="ctr"/>
                <a:r>
                  <a:rPr lang="it-IT" sz="1400" dirty="0" err="1">
                    <a:latin typeface="Arial" pitchFamily="34" charset="0"/>
                    <a:cs typeface="Arial" pitchFamily="34" charset="0"/>
                  </a:rPr>
                  <a:t>Validation</a:t>
                </a:r>
                <a:r>
                  <a:rPr lang="it-IT" sz="1400" dirty="0">
                    <a:latin typeface="Arial" pitchFamily="34" charset="0"/>
                    <a:cs typeface="Arial" pitchFamily="34" charset="0"/>
                  </a:rPr>
                  <a:t> set</a:t>
                </a:r>
              </a:p>
            </p:txBody>
          </p:sp>
        </p:grpSp>
        <p:cxnSp>
          <p:nvCxnSpPr>
            <p:cNvPr id="40" name="Connettore a gomito 39">
              <a:extLst>
                <a:ext uri="{FF2B5EF4-FFF2-40B4-BE49-F238E27FC236}">
                  <a16:creationId xmlns:a16="http://schemas.microsoft.com/office/drawing/2014/main" id="{3BC5466C-52BA-4A9C-83FA-155C11B6706E}"/>
                </a:ext>
              </a:extLst>
            </p:cNvPr>
            <p:cNvCxnSpPr>
              <a:stCxn id="24" idx="3"/>
              <a:endCxn id="18" idx="1"/>
            </p:cNvCxnSpPr>
            <p:nvPr/>
          </p:nvCxnSpPr>
          <p:spPr>
            <a:xfrm flipV="1">
              <a:off x="3139195" y="4095208"/>
              <a:ext cx="690795" cy="1165590"/>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C550A588-45AF-4559-AB67-EC270EA94735}"/>
                </a:ext>
              </a:extLst>
            </p:cNvPr>
            <p:cNvCxnSpPr>
              <a:stCxn id="24" idx="3"/>
              <a:endCxn id="36" idx="1"/>
            </p:cNvCxnSpPr>
            <p:nvPr/>
          </p:nvCxnSpPr>
          <p:spPr>
            <a:xfrm flipV="1">
              <a:off x="3139195" y="5258633"/>
              <a:ext cx="710707" cy="2165"/>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a gomito 47">
              <a:extLst>
                <a:ext uri="{FF2B5EF4-FFF2-40B4-BE49-F238E27FC236}">
                  <a16:creationId xmlns:a16="http://schemas.microsoft.com/office/drawing/2014/main" id="{CF63D492-64BD-4114-96B0-D6E6D82AAD0C}"/>
                </a:ext>
              </a:extLst>
            </p:cNvPr>
            <p:cNvCxnSpPr>
              <a:stCxn id="24" idx="3"/>
              <a:endCxn id="25" idx="1"/>
            </p:cNvCxnSpPr>
            <p:nvPr/>
          </p:nvCxnSpPr>
          <p:spPr>
            <a:xfrm>
              <a:off x="3139195" y="5260798"/>
              <a:ext cx="690795" cy="1068782"/>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uppo 54">
              <a:extLst>
                <a:ext uri="{FF2B5EF4-FFF2-40B4-BE49-F238E27FC236}">
                  <a16:creationId xmlns:a16="http://schemas.microsoft.com/office/drawing/2014/main" id="{345D05A9-76D7-4FC3-8D8F-5EE63B43F214}"/>
                </a:ext>
              </a:extLst>
            </p:cNvPr>
            <p:cNvGrpSpPr/>
            <p:nvPr/>
          </p:nvGrpSpPr>
          <p:grpSpPr>
            <a:xfrm>
              <a:off x="5157439" y="4264147"/>
              <a:ext cx="2663852" cy="747597"/>
              <a:chOff x="5685538" y="3888319"/>
              <a:chExt cx="2663852" cy="747597"/>
            </a:xfrm>
          </p:grpSpPr>
          <p:sp>
            <p:nvSpPr>
              <p:cNvPr id="19" name="Rettangolo con angoli arrotondati 18">
                <a:extLst>
                  <a:ext uri="{FF2B5EF4-FFF2-40B4-BE49-F238E27FC236}">
                    <a16:creationId xmlns:a16="http://schemas.microsoft.com/office/drawing/2014/main" id="{879B83E8-CE8A-4AB6-A74E-3F9F25896691}"/>
                  </a:ext>
                </a:extLst>
              </p:cNvPr>
              <p:cNvSpPr/>
              <p:nvPr/>
            </p:nvSpPr>
            <p:spPr>
              <a:xfrm>
                <a:off x="5685538" y="3888319"/>
                <a:ext cx="2617645" cy="63971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sz="1600" dirty="0">
                  <a:latin typeface="Arial" pitchFamily="34" charset="0"/>
                  <a:cs typeface="Arial" pitchFamily="34" charset="0"/>
                </a:endParaRPr>
              </a:p>
            </p:txBody>
          </p:sp>
          <p:pic>
            <p:nvPicPr>
              <p:cNvPr id="22" name="Immagine 21">
                <a:extLst>
                  <a:ext uri="{FF2B5EF4-FFF2-40B4-BE49-F238E27FC236}">
                    <a16:creationId xmlns:a16="http://schemas.microsoft.com/office/drawing/2014/main" id="{C9F306B3-5787-4556-A1B2-FFFE263A5F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260" y="4217786"/>
                <a:ext cx="418130" cy="418130"/>
              </a:xfrm>
              <a:prstGeom prst="rect">
                <a:avLst/>
              </a:prstGeom>
            </p:spPr>
          </p:pic>
          <p:sp>
            <p:nvSpPr>
              <p:cNvPr id="54" name="CasellaDiTesto 53">
                <a:extLst>
                  <a:ext uri="{FF2B5EF4-FFF2-40B4-BE49-F238E27FC236}">
                    <a16:creationId xmlns:a16="http://schemas.microsoft.com/office/drawing/2014/main" id="{65720528-5466-4E06-8938-964F8CF02C85}"/>
                  </a:ext>
                </a:extLst>
              </p:cNvPr>
              <p:cNvSpPr txBox="1"/>
              <p:nvPr/>
            </p:nvSpPr>
            <p:spPr>
              <a:xfrm>
                <a:off x="5780283" y="3920937"/>
                <a:ext cx="2552287" cy="523220"/>
              </a:xfrm>
              <a:prstGeom prst="rect">
                <a:avLst/>
              </a:prstGeom>
              <a:noFill/>
            </p:spPr>
            <p:txBody>
              <a:bodyPr wrap="square" rtlCol="0">
                <a:spAutoFit/>
              </a:bodyPr>
              <a:lstStyle/>
              <a:p>
                <a:pPr algn="ctr"/>
                <a:r>
                  <a:rPr lang="it-IT" sz="1400" dirty="0">
                    <a:latin typeface="Arial" pitchFamily="34" charset="0"/>
                    <a:cs typeface="Arial" pitchFamily="34" charset="0"/>
                  </a:rPr>
                  <a:t>Training and </a:t>
                </a:r>
                <a:r>
                  <a:rPr lang="en-US" sz="1400" dirty="0"/>
                  <a:t>hyperparameters selection steps</a:t>
                </a:r>
                <a:endParaRPr lang="it-IT" sz="1400" dirty="0">
                  <a:latin typeface="Arial" pitchFamily="34" charset="0"/>
                  <a:cs typeface="Arial" pitchFamily="34" charset="0"/>
                </a:endParaRPr>
              </a:p>
            </p:txBody>
          </p:sp>
        </p:grpSp>
        <p:cxnSp>
          <p:nvCxnSpPr>
            <p:cNvPr id="66" name="Connettore a gomito 65">
              <a:extLst>
                <a:ext uri="{FF2B5EF4-FFF2-40B4-BE49-F238E27FC236}">
                  <a16:creationId xmlns:a16="http://schemas.microsoft.com/office/drawing/2014/main" id="{B1A1B3F5-94AD-4203-9323-D7F5518B0FB2}"/>
                </a:ext>
              </a:extLst>
            </p:cNvPr>
            <p:cNvCxnSpPr>
              <a:stCxn id="18" idx="3"/>
              <a:endCxn id="19" idx="1"/>
            </p:cNvCxnSpPr>
            <p:nvPr/>
          </p:nvCxnSpPr>
          <p:spPr>
            <a:xfrm>
              <a:off x="4469703" y="4095208"/>
              <a:ext cx="687736" cy="488796"/>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ttore a gomito 67">
              <a:extLst>
                <a:ext uri="{FF2B5EF4-FFF2-40B4-BE49-F238E27FC236}">
                  <a16:creationId xmlns:a16="http://schemas.microsoft.com/office/drawing/2014/main" id="{BBB6E44A-8EF4-4138-B10F-94E09A39E70A}"/>
                </a:ext>
              </a:extLst>
            </p:cNvPr>
            <p:cNvCxnSpPr>
              <a:stCxn id="36" idx="3"/>
              <a:endCxn id="19" idx="1"/>
            </p:cNvCxnSpPr>
            <p:nvPr/>
          </p:nvCxnSpPr>
          <p:spPr>
            <a:xfrm flipV="1">
              <a:off x="4489615" y="4584004"/>
              <a:ext cx="667824" cy="674629"/>
            </a:xfrm>
            <a:prstGeom prst="bentConnector3">
              <a:avLst>
                <a:gd name="adj1" fmla="val 48574"/>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ttangolo con angoli arrotondati 69">
              <a:extLst>
                <a:ext uri="{FF2B5EF4-FFF2-40B4-BE49-F238E27FC236}">
                  <a16:creationId xmlns:a16="http://schemas.microsoft.com/office/drawing/2014/main" id="{40FBC57F-BEB7-4E03-AD52-48D304368B50}"/>
                </a:ext>
              </a:extLst>
            </p:cNvPr>
            <p:cNvSpPr/>
            <p:nvPr/>
          </p:nvSpPr>
          <p:spPr>
            <a:xfrm>
              <a:off x="3656724" y="3621549"/>
              <a:ext cx="4383492" cy="2201413"/>
            </a:xfrm>
            <a:prstGeom prst="roundRect">
              <a:avLst>
                <a:gd name="adj" fmla="val 3431"/>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dirty="0">
                <a:latin typeface="Arial" pitchFamily="34" charset="0"/>
                <a:cs typeface="Arial" pitchFamily="34" charset="0"/>
              </a:endParaRPr>
            </a:p>
          </p:txBody>
        </p:sp>
        <p:sp>
          <p:nvSpPr>
            <p:cNvPr id="71" name="Rettangolo con angoli arrotondati 70">
              <a:extLst>
                <a:ext uri="{FF2B5EF4-FFF2-40B4-BE49-F238E27FC236}">
                  <a16:creationId xmlns:a16="http://schemas.microsoft.com/office/drawing/2014/main" id="{AB03F425-FFDB-439E-87A3-ED6D2AFF01B0}"/>
                </a:ext>
              </a:extLst>
            </p:cNvPr>
            <p:cNvSpPr/>
            <p:nvPr/>
          </p:nvSpPr>
          <p:spPr>
            <a:xfrm>
              <a:off x="3248091" y="3341970"/>
              <a:ext cx="1695781" cy="368861"/>
            </a:xfrm>
            <a:prstGeom prst="roundRect">
              <a:avLst/>
            </a:prstGeom>
            <a:solidFill>
              <a:schemeClr val="bg1"/>
            </a:solidFill>
            <a:ln>
              <a:solidFill>
                <a:srgbClr val="95B3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Arial" pitchFamily="34" charset="0"/>
                  <a:cs typeface="Arial" pitchFamily="34" charset="0"/>
                </a:rPr>
                <a:t>Training step</a:t>
              </a:r>
            </a:p>
          </p:txBody>
        </p:sp>
      </p:grpSp>
    </p:spTree>
    <p:extLst>
      <p:ext uri="{BB962C8B-B14F-4D97-AF65-F5344CB8AC3E}">
        <p14:creationId xmlns:p14="http://schemas.microsoft.com/office/powerpoint/2010/main" val="220708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7F71D77-D267-4726-8A61-6CB9F2423807}"/>
              </a:ext>
            </a:extLst>
          </p:cNvPr>
          <p:cNvSpPr>
            <a:spLocks noGrp="1"/>
          </p:cNvSpPr>
          <p:nvPr>
            <p:ph type="title"/>
          </p:nvPr>
        </p:nvSpPr>
        <p:spPr>
          <a:xfrm>
            <a:off x="609602" y="457200"/>
            <a:ext cx="10896598" cy="990600"/>
          </a:xfrm>
        </p:spPr>
        <p:txBody>
          <a:bodyPr/>
          <a:lstStyle/>
          <a:p>
            <a:r>
              <a:rPr lang="it-IT" dirty="0"/>
              <a:t>Model Evaluation Techniques</a:t>
            </a:r>
          </a:p>
        </p:txBody>
      </p:sp>
      <p:sp>
        <p:nvSpPr>
          <p:cNvPr id="73" name="Content Placeholder 3">
            <a:extLst>
              <a:ext uri="{FF2B5EF4-FFF2-40B4-BE49-F238E27FC236}">
                <a16:creationId xmlns:a16="http://schemas.microsoft.com/office/drawing/2014/main" id="{9851CFA8-C68F-4805-8D26-74CA0FD9BF51}"/>
              </a:ext>
            </a:extLst>
          </p:cNvPr>
          <p:cNvSpPr txBox="1">
            <a:spLocks/>
          </p:cNvSpPr>
          <p:nvPr/>
        </p:nvSpPr>
        <p:spPr>
          <a:xfrm>
            <a:off x="335360" y="1340768"/>
            <a:ext cx="11247038" cy="309077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b="1" dirty="0"/>
              <a:t>Holdout evaluation </a:t>
            </a:r>
            <a:r>
              <a:rPr lang="en-US" dirty="0"/>
              <a:t>consists in testing the model on different data than it was trained on. </a:t>
            </a:r>
          </a:p>
          <a:p>
            <a:pPr lvl="1"/>
            <a:r>
              <a:rPr lang="en-US" dirty="0"/>
              <a:t>the dataset is </a:t>
            </a:r>
            <a:r>
              <a:rPr lang="en-US" i="1" dirty="0"/>
              <a:t>randomly</a:t>
            </a:r>
            <a:r>
              <a:rPr lang="en-US" dirty="0"/>
              <a:t> divided into three subsets, training, validation and test sets</a:t>
            </a:r>
          </a:p>
          <a:p>
            <a:r>
              <a:rPr lang="en-US" b="1" dirty="0"/>
              <a:t>K-fold Cross validation </a:t>
            </a:r>
            <a:r>
              <a:rPr lang="en-US" dirty="0" err="1"/>
              <a:t>i</a:t>
            </a:r>
            <a:r>
              <a:rPr lang="it-IT" dirty="0" err="1"/>
              <a:t>nvolves</a:t>
            </a:r>
            <a:r>
              <a:rPr lang="it-IT" dirty="0"/>
              <a:t> </a:t>
            </a:r>
            <a:r>
              <a:rPr lang="en-US" dirty="0"/>
              <a:t>partitioning</a:t>
            </a:r>
            <a:r>
              <a:rPr lang="it-IT" dirty="0"/>
              <a:t> the dataset i</a:t>
            </a:r>
            <a:r>
              <a:rPr lang="en-US" dirty="0" err="1"/>
              <a:t>nto</a:t>
            </a:r>
            <a:r>
              <a:rPr lang="en-US" dirty="0"/>
              <a:t> k equal size subsamples, called folds</a:t>
            </a:r>
          </a:p>
          <a:p>
            <a:pPr lvl="1"/>
            <a:r>
              <a:rPr lang="en-US" dirty="0"/>
              <a:t>This is repeated k times, such that each time, one of the k subsets is used as the test set/validation set and the other k-1 subsets are put together to form a training set. </a:t>
            </a:r>
          </a:p>
          <a:p>
            <a:pPr lvl="1"/>
            <a:r>
              <a:rPr lang="en-US" dirty="0"/>
              <a:t>The error estimation is averaged over all k trials to get the total effectiveness of our model.</a:t>
            </a:r>
          </a:p>
          <a:p>
            <a:endParaRPr lang="en-US" dirty="0"/>
          </a:p>
        </p:txBody>
      </p:sp>
      <p:grpSp>
        <p:nvGrpSpPr>
          <p:cNvPr id="126" name="Gruppo 125">
            <a:extLst>
              <a:ext uri="{FF2B5EF4-FFF2-40B4-BE49-F238E27FC236}">
                <a16:creationId xmlns:a16="http://schemas.microsoft.com/office/drawing/2014/main" id="{4B623961-E1FA-4828-95FD-BA403231218F}"/>
              </a:ext>
            </a:extLst>
          </p:cNvPr>
          <p:cNvGrpSpPr/>
          <p:nvPr/>
        </p:nvGrpSpPr>
        <p:grpSpPr>
          <a:xfrm>
            <a:off x="2495600" y="4724028"/>
            <a:ext cx="7992888" cy="2017340"/>
            <a:chOff x="1775520" y="4405278"/>
            <a:chExt cx="7992888" cy="2017340"/>
          </a:xfrm>
        </p:grpSpPr>
        <p:grpSp>
          <p:nvGrpSpPr>
            <p:cNvPr id="101" name="Gruppo 100">
              <a:extLst>
                <a:ext uri="{FF2B5EF4-FFF2-40B4-BE49-F238E27FC236}">
                  <a16:creationId xmlns:a16="http://schemas.microsoft.com/office/drawing/2014/main" id="{0D8ED291-A794-4BDB-BDD2-E76280B8B5EA}"/>
                </a:ext>
              </a:extLst>
            </p:cNvPr>
            <p:cNvGrpSpPr/>
            <p:nvPr/>
          </p:nvGrpSpPr>
          <p:grpSpPr>
            <a:xfrm>
              <a:off x="1775520" y="4797152"/>
              <a:ext cx="2232248" cy="1509936"/>
              <a:chOff x="7176120" y="4725144"/>
              <a:chExt cx="2232248" cy="1509936"/>
            </a:xfrm>
          </p:grpSpPr>
          <p:sp>
            <p:nvSpPr>
              <p:cNvPr id="81" name="Rettangolo con angoli arrotondati 80">
                <a:extLst>
                  <a:ext uri="{FF2B5EF4-FFF2-40B4-BE49-F238E27FC236}">
                    <a16:creationId xmlns:a16="http://schemas.microsoft.com/office/drawing/2014/main" id="{F4FE8180-A04B-4317-9166-E24572734437}"/>
                  </a:ext>
                </a:extLst>
              </p:cNvPr>
              <p:cNvSpPr/>
              <p:nvPr/>
            </p:nvSpPr>
            <p:spPr>
              <a:xfrm>
                <a:off x="8472264" y="4725144"/>
                <a:ext cx="936104" cy="36004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Fold-1</a:t>
                </a:r>
              </a:p>
            </p:txBody>
          </p:sp>
          <p:sp>
            <p:nvSpPr>
              <p:cNvPr id="82" name="Rettangolo con angoli arrotondati 81">
                <a:extLst>
                  <a:ext uri="{FF2B5EF4-FFF2-40B4-BE49-F238E27FC236}">
                    <a16:creationId xmlns:a16="http://schemas.microsoft.com/office/drawing/2014/main" id="{62221D2E-0FE8-4CE7-8705-9DAE29F6BEA1}"/>
                  </a:ext>
                </a:extLst>
              </p:cNvPr>
              <p:cNvSpPr/>
              <p:nvPr/>
            </p:nvSpPr>
            <p:spPr>
              <a:xfrm>
                <a:off x="8472264" y="5291421"/>
                <a:ext cx="936104" cy="36004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Fold-2</a:t>
                </a:r>
              </a:p>
            </p:txBody>
          </p:sp>
          <p:sp>
            <p:nvSpPr>
              <p:cNvPr id="83" name="Rettangolo con angoli arrotondati 82">
                <a:extLst>
                  <a:ext uri="{FF2B5EF4-FFF2-40B4-BE49-F238E27FC236}">
                    <a16:creationId xmlns:a16="http://schemas.microsoft.com/office/drawing/2014/main" id="{29F573C4-3F67-413B-B8A7-223BAC0C712A}"/>
                  </a:ext>
                </a:extLst>
              </p:cNvPr>
              <p:cNvSpPr/>
              <p:nvPr/>
            </p:nvSpPr>
            <p:spPr>
              <a:xfrm>
                <a:off x="8472264" y="5875040"/>
                <a:ext cx="936104" cy="3600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Fold-3</a:t>
                </a:r>
              </a:p>
            </p:txBody>
          </p:sp>
          <p:grpSp>
            <p:nvGrpSpPr>
              <p:cNvPr id="92" name="Gruppo 91">
                <a:extLst>
                  <a:ext uri="{FF2B5EF4-FFF2-40B4-BE49-F238E27FC236}">
                    <a16:creationId xmlns:a16="http://schemas.microsoft.com/office/drawing/2014/main" id="{A758098A-FB9A-42A6-9538-38B17C8EFA4C}"/>
                  </a:ext>
                </a:extLst>
              </p:cNvPr>
              <p:cNvGrpSpPr/>
              <p:nvPr/>
            </p:nvGrpSpPr>
            <p:grpSpPr>
              <a:xfrm>
                <a:off x="7176120" y="5124572"/>
                <a:ext cx="1175347" cy="930488"/>
                <a:chOff x="5724609" y="5023092"/>
                <a:chExt cx="1175347" cy="930488"/>
              </a:xfrm>
            </p:grpSpPr>
            <p:pic>
              <p:nvPicPr>
                <p:cNvPr id="88" name="Picture 2" descr="Download Database Free PNG photo images and clipart | FreePNGImg">
                  <a:extLst>
                    <a:ext uri="{FF2B5EF4-FFF2-40B4-BE49-F238E27FC236}">
                      <a16:creationId xmlns:a16="http://schemas.microsoft.com/office/drawing/2014/main" id="{CBC24D85-2F77-4C7F-9C5B-6758706A6A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3852" y="5023092"/>
                  <a:ext cx="702078" cy="702078"/>
                </a:xfrm>
                <a:prstGeom prst="rect">
                  <a:avLst/>
                </a:prstGeom>
                <a:noFill/>
                <a:extLst>
                  <a:ext uri="{909E8E84-426E-40DD-AFC4-6F175D3DCCD1}">
                    <a14:hiddenFill xmlns:a14="http://schemas.microsoft.com/office/drawing/2010/main">
                      <a:solidFill>
                        <a:srgbClr val="FFFFFF"/>
                      </a:solidFill>
                    </a14:hiddenFill>
                  </a:ext>
                </a:extLst>
              </p:spPr>
            </p:pic>
            <p:sp>
              <p:nvSpPr>
                <p:cNvPr id="89" name="CasellaDiTesto 88">
                  <a:extLst>
                    <a:ext uri="{FF2B5EF4-FFF2-40B4-BE49-F238E27FC236}">
                      <a16:creationId xmlns:a16="http://schemas.microsoft.com/office/drawing/2014/main" id="{65C157D4-5DFA-44DA-A748-350A58FD98EF}"/>
                    </a:ext>
                  </a:extLst>
                </p:cNvPr>
                <p:cNvSpPr txBox="1"/>
                <p:nvPr/>
              </p:nvSpPr>
              <p:spPr>
                <a:xfrm>
                  <a:off x="5724609" y="5645803"/>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Dataset</a:t>
                  </a:r>
                </a:p>
              </p:txBody>
            </p:sp>
          </p:grpSp>
          <p:cxnSp>
            <p:nvCxnSpPr>
              <p:cNvPr id="94" name="Connettore a gomito 93">
                <a:extLst>
                  <a:ext uri="{FF2B5EF4-FFF2-40B4-BE49-F238E27FC236}">
                    <a16:creationId xmlns:a16="http://schemas.microsoft.com/office/drawing/2014/main" id="{095416B7-B40B-4E15-96EC-6F20B65D8C12}"/>
                  </a:ext>
                </a:extLst>
              </p:cNvPr>
              <p:cNvCxnSpPr>
                <a:stCxn id="88" idx="3"/>
                <a:endCxn id="81" idx="1"/>
              </p:cNvCxnSpPr>
              <p:nvPr/>
            </p:nvCxnSpPr>
            <p:spPr>
              <a:xfrm flipV="1">
                <a:off x="8117441" y="4905164"/>
                <a:ext cx="354823" cy="570447"/>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a gomito 97">
                <a:extLst>
                  <a:ext uri="{FF2B5EF4-FFF2-40B4-BE49-F238E27FC236}">
                    <a16:creationId xmlns:a16="http://schemas.microsoft.com/office/drawing/2014/main" id="{C198306E-B44B-4B48-9493-9445D56CC815}"/>
                  </a:ext>
                </a:extLst>
              </p:cNvPr>
              <p:cNvCxnSpPr>
                <a:stCxn id="88" idx="3"/>
                <a:endCxn id="83" idx="1"/>
              </p:cNvCxnSpPr>
              <p:nvPr/>
            </p:nvCxnSpPr>
            <p:spPr>
              <a:xfrm>
                <a:off x="8117441" y="5475611"/>
                <a:ext cx="354823" cy="579449"/>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ttore 2 99">
                <a:extLst>
                  <a:ext uri="{FF2B5EF4-FFF2-40B4-BE49-F238E27FC236}">
                    <a16:creationId xmlns:a16="http://schemas.microsoft.com/office/drawing/2014/main" id="{4B82C1D1-2330-4E58-89C8-E149C034976A}"/>
                  </a:ext>
                </a:extLst>
              </p:cNvPr>
              <p:cNvCxnSpPr>
                <a:stCxn id="88" idx="3"/>
                <a:endCxn id="82" idx="1"/>
              </p:cNvCxnSpPr>
              <p:nvPr/>
            </p:nvCxnSpPr>
            <p:spPr>
              <a:xfrm flipV="1">
                <a:off x="8117441" y="5471441"/>
                <a:ext cx="354823" cy="4170"/>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po 101">
              <a:extLst>
                <a:ext uri="{FF2B5EF4-FFF2-40B4-BE49-F238E27FC236}">
                  <a16:creationId xmlns:a16="http://schemas.microsoft.com/office/drawing/2014/main" id="{D090B90E-F36B-4291-B869-EEBBBA00E1BB}"/>
                </a:ext>
              </a:extLst>
            </p:cNvPr>
            <p:cNvGrpSpPr/>
            <p:nvPr/>
          </p:nvGrpSpPr>
          <p:grpSpPr>
            <a:xfrm>
              <a:off x="4511824" y="4797152"/>
              <a:ext cx="2232248" cy="1509936"/>
              <a:chOff x="7176120" y="4725144"/>
              <a:chExt cx="2232248" cy="1509936"/>
            </a:xfrm>
          </p:grpSpPr>
          <p:sp>
            <p:nvSpPr>
              <p:cNvPr id="103" name="Rettangolo con angoli arrotondati 102">
                <a:extLst>
                  <a:ext uri="{FF2B5EF4-FFF2-40B4-BE49-F238E27FC236}">
                    <a16:creationId xmlns:a16="http://schemas.microsoft.com/office/drawing/2014/main" id="{59BC8028-E0E3-41AF-8A12-7B81FFBBDD2A}"/>
                  </a:ext>
                </a:extLst>
              </p:cNvPr>
              <p:cNvSpPr/>
              <p:nvPr/>
            </p:nvSpPr>
            <p:spPr>
              <a:xfrm>
                <a:off x="8472264" y="4725144"/>
                <a:ext cx="936104" cy="3600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Fold-1</a:t>
                </a:r>
              </a:p>
            </p:txBody>
          </p:sp>
          <p:sp>
            <p:nvSpPr>
              <p:cNvPr id="104" name="Rettangolo con angoli arrotondati 103">
                <a:extLst>
                  <a:ext uri="{FF2B5EF4-FFF2-40B4-BE49-F238E27FC236}">
                    <a16:creationId xmlns:a16="http://schemas.microsoft.com/office/drawing/2014/main" id="{7E5D0236-ACB4-4FBA-B8FF-62A2FE1EBF70}"/>
                  </a:ext>
                </a:extLst>
              </p:cNvPr>
              <p:cNvSpPr/>
              <p:nvPr/>
            </p:nvSpPr>
            <p:spPr>
              <a:xfrm>
                <a:off x="8472264" y="5291421"/>
                <a:ext cx="936104" cy="36004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Fold-2</a:t>
                </a:r>
              </a:p>
            </p:txBody>
          </p:sp>
          <p:sp>
            <p:nvSpPr>
              <p:cNvPr id="105" name="Rettangolo con angoli arrotondati 104">
                <a:extLst>
                  <a:ext uri="{FF2B5EF4-FFF2-40B4-BE49-F238E27FC236}">
                    <a16:creationId xmlns:a16="http://schemas.microsoft.com/office/drawing/2014/main" id="{5F41BC6B-8F13-4589-AE91-01BBB525CA58}"/>
                  </a:ext>
                </a:extLst>
              </p:cNvPr>
              <p:cNvSpPr/>
              <p:nvPr/>
            </p:nvSpPr>
            <p:spPr>
              <a:xfrm>
                <a:off x="8472264" y="5875040"/>
                <a:ext cx="936104" cy="36004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Fold-3</a:t>
                </a:r>
              </a:p>
            </p:txBody>
          </p:sp>
          <p:grpSp>
            <p:nvGrpSpPr>
              <p:cNvPr id="106" name="Gruppo 105">
                <a:extLst>
                  <a:ext uri="{FF2B5EF4-FFF2-40B4-BE49-F238E27FC236}">
                    <a16:creationId xmlns:a16="http://schemas.microsoft.com/office/drawing/2014/main" id="{1B3B3F9A-AC62-4309-97BD-8F5CCBD267F8}"/>
                  </a:ext>
                </a:extLst>
              </p:cNvPr>
              <p:cNvGrpSpPr/>
              <p:nvPr/>
            </p:nvGrpSpPr>
            <p:grpSpPr>
              <a:xfrm>
                <a:off x="7176120" y="5124572"/>
                <a:ext cx="1175347" cy="930488"/>
                <a:chOff x="5724609" y="5023092"/>
                <a:chExt cx="1175347" cy="930488"/>
              </a:xfrm>
            </p:grpSpPr>
            <p:pic>
              <p:nvPicPr>
                <p:cNvPr id="110" name="Picture 2" descr="Download Database Free PNG photo images and clipart | FreePNGImg">
                  <a:extLst>
                    <a:ext uri="{FF2B5EF4-FFF2-40B4-BE49-F238E27FC236}">
                      <a16:creationId xmlns:a16="http://schemas.microsoft.com/office/drawing/2014/main" id="{A7F11E0E-C5DC-49E5-9630-099D48F284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3852" y="5023092"/>
                  <a:ext cx="702078" cy="702078"/>
                </a:xfrm>
                <a:prstGeom prst="rect">
                  <a:avLst/>
                </a:prstGeom>
                <a:ln/>
                <a:extLst>
                  <a:ext uri="{909E8E84-426E-40DD-AFC4-6F175D3DCCD1}">
                    <a14:hiddenFill xmlns:a14="http://schemas.microsoft.com/office/drawing/2010/main">
                      <a:solidFill>
                        <a:srgbClr val="FFFFFF"/>
                      </a:solidFill>
                    </a14:hiddenFill>
                  </a:ext>
                </a:extLst>
              </p:spPr>
            </p:pic>
            <p:sp>
              <p:nvSpPr>
                <p:cNvPr id="111" name="CasellaDiTesto 110">
                  <a:extLst>
                    <a:ext uri="{FF2B5EF4-FFF2-40B4-BE49-F238E27FC236}">
                      <a16:creationId xmlns:a16="http://schemas.microsoft.com/office/drawing/2014/main" id="{669BD024-F3BA-468B-AC76-0C2C2CE2DC72}"/>
                    </a:ext>
                  </a:extLst>
                </p:cNvPr>
                <p:cNvSpPr txBox="1"/>
                <p:nvPr/>
              </p:nvSpPr>
              <p:spPr>
                <a:xfrm>
                  <a:off x="5724609" y="5645803"/>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Dataset</a:t>
                  </a:r>
                </a:p>
              </p:txBody>
            </p:sp>
          </p:grpSp>
          <p:cxnSp>
            <p:nvCxnSpPr>
              <p:cNvPr id="107" name="Connettore a gomito 106">
                <a:extLst>
                  <a:ext uri="{FF2B5EF4-FFF2-40B4-BE49-F238E27FC236}">
                    <a16:creationId xmlns:a16="http://schemas.microsoft.com/office/drawing/2014/main" id="{64B44E64-6A98-4B88-8AA4-9C87A12EB6C0}"/>
                  </a:ext>
                </a:extLst>
              </p:cNvPr>
              <p:cNvCxnSpPr>
                <a:stCxn id="110" idx="3"/>
                <a:endCxn id="103" idx="1"/>
              </p:cNvCxnSpPr>
              <p:nvPr/>
            </p:nvCxnSpPr>
            <p:spPr>
              <a:xfrm flipV="1">
                <a:off x="8117441" y="4905164"/>
                <a:ext cx="354823" cy="570447"/>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ttore a gomito 107">
                <a:extLst>
                  <a:ext uri="{FF2B5EF4-FFF2-40B4-BE49-F238E27FC236}">
                    <a16:creationId xmlns:a16="http://schemas.microsoft.com/office/drawing/2014/main" id="{BA355D35-2229-444E-8F8D-996967A32DB6}"/>
                  </a:ext>
                </a:extLst>
              </p:cNvPr>
              <p:cNvCxnSpPr>
                <a:stCxn id="110" idx="3"/>
                <a:endCxn id="105" idx="1"/>
              </p:cNvCxnSpPr>
              <p:nvPr/>
            </p:nvCxnSpPr>
            <p:spPr>
              <a:xfrm>
                <a:off x="8117441" y="5475611"/>
                <a:ext cx="354823" cy="579449"/>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ttore 2 108">
                <a:extLst>
                  <a:ext uri="{FF2B5EF4-FFF2-40B4-BE49-F238E27FC236}">
                    <a16:creationId xmlns:a16="http://schemas.microsoft.com/office/drawing/2014/main" id="{6383B262-29A2-44F2-9B6D-17CD4068B7CB}"/>
                  </a:ext>
                </a:extLst>
              </p:cNvPr>
              <p:cNvCxnSpPr>
                <a:stCxn id="110" idx="3"/>
                <a:endCxn id="104" idx="1"/>
              </p:cNvCxnSpPr>
              <p:nvPr/>
            </p:nvCxnSpPr>
            <p:spPr>
              <a:xfrm flipV="1">
                <a:off x="8117441" y="5471441"/>
                <a:ext cx="354823" cy="4170"/>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uppo 111">
              <a:extLst>
                <a:ext uri="{FF2B5EF4-FFF2-40B4-BE49-F238E27FC236}">
                  <a16:creationId xmlns:a16="http://schemas.microsoft.com/office/drawing/2014/main" id="{8386CE37-336C-45AB-B23C-21015C0C7296}"/>
                </a:ext>
              </a:extLst>
            </p:cNvPr>
            <p:cNvGrpSpPr/>
            <p:nvPr/>
          </p:nvGrpSpPr>
          <p:grpSpPr>
            <a:xfrm>
              <a:off x="7253345" y="4797896"/>
              <a:ext cx="2232248" cy="1509936"/>
              <a:chOff x="7176120" y="4725144"/>
              <a:chExt cx="2232248" cy="1509936"/>
            </a:xfrm>
          </p:grpSpPr>
          <p:sp>
            <p:nvSpPr>
              <p:cNvPr id="113" name="Rettangolo con angoli arrotondati 112">
                <a:extLst>
                  <a:ext uri="{FF2B5EF4-FFF2-40B4-BE49-F238E27FC236}">
                    <a16:creationId xmlns:a16="http://schemas.microsoft.com/office/drawing/2014/main" id="{9243F2AA-DCF3-425A-9C8C-A5EC00B36DCB}"/>
                  </a:ext>
                </a:extLst>
              </p:cNvPr>
              <p:cNvSpPr/>
              <p:nvPr/>
            </p:nvSpPr>
            <p:spPr>
              <a:xfrm>
                <a:off x="8472264" y="4725144"/>
                <a:ext cx="936104" cy="36004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Fold-1</a:t>
                </a:r>
              </a:p>
            </p:txBody>
          </p:sp>
          <p:sp>
            <p:nvSpPr>
              <p:cNvPr id="114" name="Rettangolo con angoli arrotondati 113">
                <a:extLst>
                  <a:ext uri="{FF2B5EF4-FFF2-40B4-BE49-F238E27FC236}">
                    <a16:creationId xmlns:a16="http://schemas.microsoft.com/office/drawing/2014/main" id="{37DA6D7C-0248-4B65-A855-208B7800104C}"/>
                  </a:ext>
                </a:extLst>
              </p:cNvPr>
              <p:cNvSpPr/>
              <p:nvPr/>
            </p:nvSpPr>
            <p:spPr>
              <a:xfrm>
                <a:off x="8472264" y="5291421"/>
                <a:ext cx="936104" cy="3600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Fold-2</a:t>
                </a:r>
              </a:p>
            </p:txBody>
          </p:sp>
          <p:sp>
            <p:nvSpPr>
              <p:cNvPr id="115" name="Rettangolo con angoli arrotondati 114">
                <a:extLst>
                  <a:ext uri="{FF2B5EF4-FFF2-40B4-BE49-F238E27FC236}">
                    <a16:creationId xmlns:a16="http://schemas.microsoft.com/office/drawing/2014/main" id="{0FBC8EBF-16A2-4E9F-822D-DBCAFC4808FE}"/>
                  </a:ext>
                </a:extLst>
              </p:cNvPr>
              <p:cNvSpPr/>
              <p:nvPr/>
            </p:nvSpPr>
            <p:spPr>
              <a:xfrm>
                <a:off x="8472264" y="5875040"/>
                <a:ext cx="936104" cy="36004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dirty="0">
                    <a:solidFill>
                      <a:schemeClr val="tx1"/>
                    </a:solidFill>
                    <a:latin typeface="Arial" pitchFamily="34" charset="0"/>
                    <a:cs typeface="Arial" pitchFamily="34" charset="0"/>
                  </a:rPr>
                  <a:t>Fold-3</a:t>
                </a:r>
              </a:p>
            </p:txBody>
          </p:sp>
          <p:grpSp>
            <p:nvGrpSpPr>
              <p:cNvPr id="116" name="Gruppo 115">
                <a:extLst>
                  <a:ext uri="{FF2B5EF4-FFF2-40B4-BE49-F238E27FC236}">
                    <a16:creationId xmlns:a16="http://schemas.microsoft.com/office/drawing/2014/main" id="{82D465D5-AB54-4608-A35E-AFC3B88DFA1D}"/>
                  </a:ext>
                </a:extLst>
              </p:cNvPr>
              <p:cNvGrpSpPr/>
              <p:nvPr/>
            </p:nvGrpSpPr>
            <p:grpSpPr>
              <a:xfrm>
                <a:off x="7176120" y="5124572"/>
                <a:ext cx="1175347" cy="930488"/>
                <a:chOff x="5724609" y="5023092"/>
                <a:chExt cx="1175347" cy="930488"/>
              </a:xfrm>
            </p:grpSpPr>
            <p:pic>
              <p:nvPicPr>
                <p:cNvPr id="120" name="Picture 2" descr="Download Database Free PNG photo images and clipart | FreePNGImg">
                  <a:extLst>
                    <a:ext uri="{FF2B5EF4-FFF2-40B4-BE49-F238E27FC236}">
                      <a16:creationId xmlns:a16="http://schemas.microsoft.com/office/drawing/2014/main" id="{CE9278C4-F2AF-44A3-9711-0E4923D20A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3852" y="5023092"/>
                  <a:ext cx="702078" cy="702078"/>
                </a:xfrm>
                <a:prstGeom prst="rect">
                  <a:avLst/>
                </a:prstGeom>
                <a:noFill/>
                <a:extLst>
                  <a:ext uri="{909E8E84-426E-40DD-AFC4-6F175D3DCCD1}">
                    <a14:hiddenFill xmlns:a14="http://schemas.microsoft.com/office/drawing/2010/main">
                      <a:solidFill>
                        <a:srgbClr val="FFFFFF"/>
                      </a:solidFill>
                    </a14:hiddenFill>
                  </a:ext>
                </a:extLst>
              </p:spPr>
            </p:pic>
            <p:sp>
              <p:nvSpPr>
                <p:cNvPr id="121" name="CasellaDiTesto 120">
                  <a:extLst>
                    <a:ext uri="{FF2B5EF4-FFF2-40B4-BE49-F238E27FC236}">
                      <a16:creationId xmlns:a16="http://schemas.microsoft.com/office/drawing/2014/main" id="{44C140E3-1A3D-4042-B802-107F1FA3930C}"/>
                    </a:ext>
                  </a:extLst>
                </p:cNvPr>
                <p:cNvSpPr txBox="1"/>
                <p:nvPr/>
              </p:nvSpPr>
              <p:spPr>
                <a:xfrm>
                  <a:off x="5724609" y="5645803"/>
                  <a:ext cx="1175347" cy="307777"/>
                </a:xfrm>
                <a:prstGeom prst="rect">
                  <a:avLst/>
                </a:prstGeom>
                <a:noFill/>
              </p:spPr>
              <p:txBody>
                <a:bodyPr wrap="square" rtlCol="0">
                  <a:spAutoFit/>
                </a:bodyPr>
                <a:lstStyle/>
                <a:p>
                  <a:pPr algn="ctr"/>
                  <a:r>
                    <a:rPr lang="it-IT" sz="1400" dirty="0">
                      <a:latin typeface="Arial" pitchFamily="34" charset="0"/>
                      <a:cs typeface="Arial" pitchFamily="34" charset="0"/>
                    </a:rPr>
                    <a:t>Dataset</a:t>
                  </a:r>
                </a:p>
              </p:txBody>
            </p:sp>
          </p:grpSp>
          <p:cxnSp>
            <p:nvCxnSpPr>
              <p:cNvPr id="117" name="Connettore a gomito 116">
                <a:extLst>
                  <a:ext uri="{FF2B5EF4-FFF2-40B4-BE49-F238E27FC236}">
                    <a16:creationId xmlns:a16="http://schemas.microsoft.com/office/drawing/2014/main" id="{1158F374-9B90-411A-8359-C100FC8A0F76}"/>
                  </a:ext>
                </a:extLst>
              </p:cNvPr>
              <p:cNvCxnSpPr>
                <a:stCxn id="120" idx="3"/>
                <a:endCxn id="113" idx="1"/>
              </p:cNvCxnSpPr>
              <p:nvPr/>
            </p:nvCxnSpPr>
            <p:spPr>
              <a:xfrm flipV="1">
                <a:off x="8117441" y="4905164"/>
                <a:ext cx="354823" cy="570447"/>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a gomito 117">
                <a:extLst>
                  <a:ext uri="{FF2B5EF4-FFF2-40B4-BE49-F238E27FC236}">
                    <a16:creationId xmlns:a16="http://schemas.microsoft.com/office/drawing/2014/main" id="{4AA70BCC-5A4E-4CEB-8FFB-861BE8D02BC0}"/>
                  </a:ext>
                </a:extLst>
              </p:cNvPr>
              <p:cNvCxnSpPr>
                <a:stCxn id="120" idx="3"/>
                <a:endCxn id="115" idx="1"/>
              </p:cNvCxnSpPr>
              <p:nvPr/>
            </p:nvCxnSpPr>
            <p:spPr>
              <a:xfrm>
                <a:off x="8117441" y="5475611"/>
                <a:ext cx="354823" cy="579449"/>
              </a:xfrm>
              <a:prstGeom prst="bentConnector3">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a:extLst>
                  <a:ext uri="{FF2B5EF4-FFF2-40B4-BE49-F238E27FC236}">
                    <a16:creationId xmlns:a16="http://schemas.microsoft.com/office/drawing/2014/main" id="{0FCA048F-883A-4F67-BF44-85117035646B}"/>
                  </a:ext>
                </a:extLst>
              </p:cNvPr>
              <p:cNvCxnSpPr>
                <a:stCxn id="120" idx="3"/>
                <a:endCxn id="114" idx="1"/>
              </p:cNvCxnSpPr>
              <p:nvPr/>
            </p:nvCxnSpPr>
            <p:spPr>
              <a:xfrm flipV="1">
                <a:off x="8117441" y="5471441"/>
                <a:ext cx="354823" cy="4170"/>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5" name="Rettangolo con angoli arrotondati 124">
              <a:extLst>
                <a:ext uri="{FF2B5EF4-FFF2-40B4-BE49-F238E27FC236}">
                  <a16:creationId xmlns:a16="http://schemas.microsoft.com/office/drawing/2014/main" id="{CD3E3A93-1A7A-42AF-B3E1-512F02A8DB69}"/>
                </a:ext>
              </a:extLst>
            </p:cNvPr>
            <p:cNvSpPr/>
            <p:nvPr/>
          </p:nvSpPr>
          <p:spPr>
            <a:xfrm>
              <a:off x="1847528" y="4405278"/>
              <a:ext cx="7920880" cy="2017340"/>
            </a:xfrm>
            <a:prstGeom prst="roundRect">
              <a:avLst>
                <a:gd name="adj" fmla="val 8546"/>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latin typeface="Arial" pitchFamily="34" charset="0"/>
                <a:cs typeface="Arial" pitchFamily="34" charset="0"/>
              </a:endParaRPr>
            </a:p>
          </p:txBody>
        </p:sp>
      </p:grpSp>
      <p:sp>
        <p:nvSpPr>
          <p:cNvPr id="127" name="Rettangolo con angoli arrotondati 126">
            <a:extLst>
              <a:ext uri="{FF2B5EF4-FFF2-40B4-BE49-F238E27FC236}">
                <a16:creationId xmlns:a16="http://schemas.microsoft.com/office/drawing/2014/main" id="{AA33C4A9-AF18-41E6-8532-F7354CB31718}"/>
              </a:ext>
            </a:extLst>
          </p:cNvPr>
          <p:cNvSpPr/>
          <p:nvPr/>
        </p:nvSpPr>
        <p:spPr>
          <a:xfrm>
            <a:off x="2063552" y="4556369"/>
            <a:ext cx="2417485" cy="383683"/>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a:latin typeface="Arial" pitchFamily="34" charset="0"/>
                <a:cs typeface="Arial" pitchFamily="34" charset="0"/>
              </a:rPr>
              <a:t>3-Fold Cross </a:t>
            </a:r>
            <a:r>
              <a:rPr lang="it-IT" sz="1600" dirty="0" err="1">
                <a:latin typeface="Arial" pitchFamily="34" charset="0"/>
                <a:cs typeface="Arial" pitchFamily="34" charset="0"/>
              </a:rPr>
              <a:t>Validation</a:t>
            </a:r>
            <a:endParaRPr lang="it-IT" sz="1600" dirty="0">
              <a:latin typeface="Arial" pitchFamily="34" charset="0"/>
              <a:cs typeface="Arial" pitchFamily="34" charset="0"/>
            </a:endParaRPr>
          </a:p>
        </p:txBody>
      </p:sp>
    </p:spTree>
    <p:extLst>
      <p:ext uri="{BB962C8B-B14F-4D97-AF65-F5344CB8AC3E}">
        <p14:creationId xmlns:p14="http://schemas.microsoft.com/office/powerpoint/2010/main" val="4122676354"/>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9" ma:contentTypeDescription="Creare un nuovo documento." ma:contentTypeScope="" ma:versionID="0daec72548d80109ab5803904c3b2383">
  <xsd:schema xmlns:xsd="http://www.w3.org/2001/XMLSchema" xmlns:xs="http://www.w3.org/2001/XMLSchema" xmlns:p="http://schemas.microsoft.com/office/2006/metadata/properties" xmlns:ns2="915b9e6d-86d9-4ab7-987a-93219d822098" targetNamespace="http://schemas.microsoft.com/office/2006/metadata/properties" ma:root="true" ma:fieldsID="7963dfbb78c336ed65f816026ae05535"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DF4BE0-4FE1-47A8-854E-F0F13C679F17}"/>
</file>

<file path=customXml/itemProps2.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243</TotalTime>
  <Words>932</Words>
  <Application>Microsoft Office PowerPoint</Application>
  <PresentationFormat>Widescreen</PresentationFormat>
  <Paragraphs>118</Paragraphs>
  <Slides>8</Slides>
  <Notes>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Arial</vt:lpstr>
      <vt:lpstr>Calibri</vt:lpstr>
      <vt:lpstr>Courier New</vt:lpstr>
      <vt:lpstr>Utopia</vt:lpstr>
      <vt:lpstr>Wingdings</vt:lpstr>
      <vt:lpstr>MW_Public_widescreen</vt:lpstr>
      <vt:lpstr>Introduction to Machine Learning</vt:lpstr>
      <vt:lpstr>Machine Learning</vt:lpstr>
      <vt:lpstr>Machine Learning Problems</vt:lpstr>
      <vt:lpstr>Input for Machine Learning problems</vt:lpstr>
      <vt:lpstr>General Approach</vt:lpstr>
      <vt:lpstr>The need for test set</vt:lpstr>
      <vt:lpstr>The need for validation set</vt:lpstr>
      <vt:lpstr>Model Evaluation Techniques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MICHELA GRAVINA</dc:creator>
  <cp:keywords>Version 20.0</cp:keywords>
  <dc:description/>
  <cp:lastModifiedBy>MICHELA GRAVINA</cp:lastModifiedBy>
  <cp:revision>30</cp:revision>
  <dcterms:created xsi:type="dcterms:W3CDTF">2020-12-23T21:10:49Z</dcterms:created>
  <dcterms:modified xsi:type="dcterms:W3CDTF">2021-06-29T10:44:06Z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