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75" r:id="rId6"/>
    <p:sldId id="276" r:id="rId7"/>
    <p:sldId id="34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7F2"/>
    <a:srgbClr val="176DAD"/>
    <a:srgbClr val="0D78C9"/>
    <a:srgbClr val="024C84"/>
    <a:srgbClr val="993200"/>
    <a:srgbClr val="4D4E44"/>
    <a:srgbClr val="176338"/>
    <a:srgbClr val="0F5D3F"/>
    <a:srgbClr val="ABC8D1"/>
    <a:srgbClr val="1B3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78503" autoAdjust="0"/>
  </p:normalViewPr>
  <p:slideViewPr>
    <p:cSldViewPr>
      <p:cViewPr varScale="1">
        <p:scale>
          <a:sx n="89" d="100"/>
          <a:sy n="89" d="100"/>
        </p:scale>
        <p:origin x="1374" y="90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r>
              <a:rPr lang="it-IT" dirty="0"/>
              <a:t> to </a:t>
            </a:r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problems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8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slide, the steps for the </a:t>
            </a:r>
            <a:r>
              <a:rPr lang="it-IT" dirty="0" err="1"/>
              <a:t>definition</a:t>
            </a:r>
            <a:r>
              <a:rPr lang="it-IT" dirty="0"/>
              <a:t> of a </a:t>
            </a:r>
            <a:r>
              <a:rPr lang="it-IT" dirty="0" err="1"/>
              <a:t>classification</a:t>
            </a:r>
            <a:r>
              <a:rPr lang="it-IT" dirty="0"/>
              <a:t> model are </a:t>
            </a:r>
            <a:r>
              <a:rPr lang="it-IT" dirty="0" err="1"/>
              <a:t>detailed</a:t>
            </a:r>
            <a:r>
              <a:rPr lang="it-IT" dirty="0"/>
              <a:t>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80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slide, the classification algorithms that will be explored in this section are reported: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K nearest neighbors: 1c.3</a:t>
            </a:r>
          </a:p>
          <a:p>
            <a:pPr marL="171450" indent="-171450">
              <a:buFontTx/>
              <a:buChar char="-"/>
            </a:pPr>
            <a:r>
              <a:rPr lang="en-US" dirty="0"/>
              <a:t>Classification tree: 1c.4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Naïve Bayes:  1c.5</a:t>
            </a:r>
          </a:p>
          <a:p>
            <a:pPr marL="171450" indent="-171450">
              <a:buFontTx/>
              <a:buChar char="-"/>
            </a:pPr>
            <a:r>
              <a:rPr lang="en-US" dirty="0"/>
              <a:t>Support Vector Machine: 1c.6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8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2020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‹N›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.mathworks.com/help/stats/credit-rating-by-bagging-decision-tree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t.mathworks.com/help/textanalytics/ug/classify-text-data-using-deep-learning.html" TargetMode="External"/><Relationship Id="rId4" Type="http://schemas.openxmlformats.org/officeDocument/2006/relationships/hyperlink" Target="https://it.mathworks.com/products/demos/machine-learning/handwriting_recognition/handwriting_recognition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Learning:</a:t>
            </a:r>
            <a:br>
              <a:rPr lang="en-US" dirty="0"/>
            </a:br>
            <a:r>
              <a:rPr lang="en-US" dirty="0"/>
              <a:t>	Classification problems</a:t>
            </a:r>
          </a:p>
        </p:txBody>
      </p:sp>
      <p:pic>
        <p:nvPicPr>
          <p:cNvPr id="4" name="Picture 4" descr="Machine learning (apprendimento automatico) - Cos'è e come funziona?">
            <a:extLst>
              <a:ext uri="{FF2B5EF4-FFF2-40B4-BE49-F238E27FC236}">
                <a16:creationId xmlns:a16="http://schemas.microsoft.com/office/drawing/2014/main" id="{A9E7D547-DC4E-4033-AE7E-0607D15CF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990601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Classification problems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2" y="1373088"/>
            <a:ext cx="10769600" cy="4648200"/>
          </a:xfrm>
        </p:spPr>
        <p:txBody>
          <a:bodyPr/>
          <a:lstStyle/>
          <a:p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process</a:t>
            </a:r>
            <a:r>
              <a:rPr lang="it-IT" dirty="0"/>
              <a:t> of </a:t>
            </a:r>
            <a:r>
              <a:rPr lang="it-IT" dirty="0" err="1"/>
              <a:t>predicting</a:t>
            </a:r>
            <a:r>
              <a:rPr lang="it-IT" dirty="0"/>
              <a:t> the class of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istances</a:t>
            </a:r>
            <a:endParaRPr lang="it-IT" dirty="0"/>
          </a:p>
          <a:p>
            <a:r>
              <a:rPr lang="it-IT" dirty="0"/>
              <a:t>Classes are </a:t>
            </a:r>
            <a:r>
              <a:rPr lang="it-IT" dirty="0" err="1"/>
              <a:t>called</a:t>
            </a:r>
            <a:r>
              <a:rPr lang="it-IT" dirty="0"/>
              <a:t> targets</a:t>
            </a:r>
          </a:p>
          <a:p>
            <a:r>
              <a:rPr lang="it-IT" b="1" dirty="0" err="1"/>
              <a:t>Classification</a:t>
            </a:r>
            <a:r>
              <a:rPr lang="it-IT" b="1" dirty="0"/>
              <a:t> </a:t>
            </a:r>
            <a:r>
              <a:rPr lang="it-IT" b="1" dirty="0" err="1"/>
              <a:t>predictive</a:t>
            </a:r>
            <a:r>
              <a:rPr lang="it-IT" b="1" dirty="0"/>
              <a:t> </a:t>
            </a:r>
            <a:r>
              <a:rPr lang="it-IT" b="1" dirty="0" err="1"/>
              <a:t>modeling</a:t>
            </a:r>
            <a:r>
              <a:rPr lang="it-IT" dirty="0"/>
              <a:t> </a:t>
            </a:r>
            <a:r>
              <a:rPr lang="it-IT" dirty="0" err="1"/>
              <a:t>consists</a:t>
            </a:r>
            <a:r>
              <a:rPr lang="it-IT" dirty="0"/>
              <a:t> in </a:t>
            </a:r>
            <a:r>
              <a:rPr lang="it-IT" dirty="0" err="1"/>
              <a:t>approximating</a:t>
            </a:r>
            <a:r>
              <a:rPr lang="it-IT" dirty="0"/>
              <a:t> a mapping </a:t>
            </a:r>
            <a:r>
              <a:rPr lang="it-IT" dirty="0" err="1"/>
              <a:t>function</a:t>
            </a:r>
            <a:r>
              <a:rPr lang="it-IT" dirty="0"/>
              <a:t> from input </a:t>
            </a:r>
            <a:r>
              <a:rPr lang="it-IT" dirty="0" err="1"/>
              <a:t>variables</a:t>
            </a:r>
            <a:r>
              <a:rPr lang="it-IT" dirty="0"/>
              <a:t> to discrete output </a:t>
            </a:r>
            <a:r>
              <a:rPr lang="it-IT" dirty="0" err="1"/>
              <a:t>variables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:</a:t>
            </a:r>
          </a:p>
          <a:p>
            <a:pPr lvl="2"/>
            <a:r>
              <a:rPr lang="en-US" sz="1800" dirty="0"/>
              <a:t>classification tasks that have two class labels</a:t>
            </a:r>
            <a:endParaRPr lang="it-IT" sz="1800" dirty="0"/>
          </a:p>
          <a:p>
            <a:pPr lvl="1"/>
            <a:r>
              <a:rPr lang="it-IT" dirty="0" err="1"/>
              <a:t>Multiclass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:</a:t>
            </a:r>
          </a:p>
          <a:p>
            <a:pPr lvl="2"/>
            <a:r>
              <a:rPr lang="en-US" sz="1800" dirty="0"/>
              <a:t>classification tasks that have more than two class labels</a:t>
            </a:r>
          </a:p>
          <a:p>
            <a:r>
              <a:rPr lang="en-US" dirty="0"/>
              <a:t>Example of classification problems:</a:t>
            </a:r>
          </a:p>
          <a:p>
            <a:pPr lvl="1"/>
            <a:r>
              <a:rPr lang="en-US" dirty="0">
                <a:hlinkClick r:id="rId3"/>
              </a:rPr>
              <a:t>Assign a credit grade to a borrower</a:t>
            </a:r>
            <a:endParaRPr lang="en-US" dirty="0"/>
          </a:p>
          <a:p>
            <a:pPr lvl="1"/>
            <a:r>
              <a:rPr lang="it-IT" dirty="0">
                <a:hlinkClick r:id="rId4"/>
              </a:rPr>
              <a:t>Handwritten </a:t>
            </a:r>
            <a:r>
              <a:rPr lang="it-IT" dirty="0" err="1">
                <a:hlinkClick r:id="rId4"/>
              </a:rPr>
              <a:t>character</a:t>
            </a:r>
            <a:r>
              <a:rPr lang="it-IT" dirty="0">
                <a:hlinkClick r:id="rId4"/>
              </a:rPr>
              <a:t> </a:t>
            </a:r>
            <a:r>
              <a:rPr lang="it-IT" dirty="0" err="1">
                <a:hlinkClick r:id="rId4"/>
              </a:rPr>
              <a:t>recognition</a:t>
            </a:r>
            <a:endParaRPr lang="it-IT" dirty="0"/>
          </a:p>
          <a:p>
            <a:pPr lvl="1"/>
            <a:r>
              <a:rPr lang="it-IT" dirty="0">
                <a:hlinkClick r:id="rId5"/>
              </a:rPr>
              <a:t>Text </a:t>
            </a:r>
            <a:r>
              <a:rPr lang="it-IT" dirty="0" err="1">
                <a:hlinkClick r:id="rId5"/>
              </a:rPr>
              <a:t>classification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9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A63945E3-C0EF-400C-A74F-EE7E53EC6A92}"/>
              </a:ext>
            </a:extLst>
          </p:cNvPr>
          <p:cNvSpPr/>
          <p:nvPr/>
        </p:nvSpPr>
        <p:spPr>
          <a:xfrm>
            <a:off x="1991544" y="1988840"/>
            <a:ext cx="8280920" cy="4411960"/>
          </a:xfrm>
          <a:prstGeom prst="roundRect">
            <a:avLst>
              <a:gd name="adj" fmla="val 5695"/>
            </a:avLst>
          </a:prstGeom>
          <a:solidFill>
            <a:srgbClr val="DEE7F2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Classification </a:t>
            </a:r>
            <a:r>
              <a:rPr lang="it-IT" sz="3200" dirty="0"/>
              <a:t>model </a:t>
            </a:r>
            <a:r>
              <a:rPr lang="it-IT" sz="3200" dirty="0" err="1"/>
              <a:t>definition</a:t>
            </a:r>
            <a:endParaRPr lang="en-US" sz="32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79F358A-B0CD-4290-914F-28F1AFE1B1F4}"/>
              </a:ext>
            </a:extLst>
          </p:cNvPr>
          <p:cNvSpPr txBox="1"/>
          <p:nvPr/>
        </p:nvSpPr>
        <p:spPr>
          <a:xfrm>
            <a:off x="2102763" y="1988840"/>
            <a:ext cx="79864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135486"/>
              </a:buClr>
              <a:buFont typeface="+mj-lt"/>
              <a:buAutoNum type="arabicPeriod"/>
            </a:pPr>
            <a:r>
              <a:rPr lang="it-IT" dirty="0">
                <a:latin typeface="Arial" pitchFamily="34" charset="0"/>
                <a:cs typeface="Arial" pitchFamily="34" charset="0"/>
              </a:rPr>
              <a:t>The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process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begins</a:t>
            </a:r>
            <a:r>
              <a:rPr lang="it-IT" dirty="0">
                <a:latin typeface="Arial" pitchFamily="34" charset="0"/>
                <a:cs typeface="Arial" pitchFamily="34" charset="0"/>
              </a:rPr>
              <a:t> with the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preparation</a:t>
            </a:r>
            <a:r>
              <a:rPr lang="it-IT" dirty="0">
                <a:latin typeface="Arial" pitchFamily="34" charset="0"/>
                <a:cs typeface="Arial" pitchFamily="34" charset="0"/>
              </a:rPr>
              <a:t> of training data with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known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class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labels</a:t>
            </a:r>
            <a:br>
              <a:rPr lang="it-IT" dirty="0">
                <a:latin typeface="Arial" pitchFamily="34" charset="0"/>
                <a:cs typeface="Arial" pitchFamily="34" charset="0"/>
              </a:rPr>
            </a:br>
            <a:endParaRPr lang="it-IT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Clr>
                <a:srgbClr val="135486"/>
              </a:buClr>
              <a:buFont typeface="+mj-lt"/>
              <a:buAutoNum type="arabicPeriod"/>
            </a:pPr>
            <a:r>
              <a:rPr lang="it-IT" dirty="0">
                <a:latin typeface="Arial" pitchFamily="34" charset="0"/>
                <a:cs typeface="Arial" pitchFamily="34" charset="0"/>
              </a:rPr>
              <a:t>A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classification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algorithm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is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choosen</a:t>
            </a:r>
            <a:br>
              <a:rPr lang="it-IT" dirty="0">
                <a:latin typeface="Arial" pitchFamily="34" charset="0"/>
                <a:cs typeface="Arial" pitchFamily="34" charset="0"/>
              </a:rPr>
            </a:br>
            <a:endParaRPr lang="it-IT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Clr>
                <a:srgbClr val="135486"/>
              </a:buClr>
              <a:buFont typeface="+mj-lt"/>
              <a:buAutoNum type="arabicPeriod"/>
            </a:pPr>
            <a:r>
              <a:rPr lang="it-IT" dirty="0">
                <a:latin typeface="Arial" pitchFamily="34" charset="0"/>
                <a:cs typeface="Arial" pitchFamily="34" charset="0"/>
              </a:rPr>
              <a:t>The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selected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algorithms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is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trained</a:t>
            </a:r>
            <a:r>
              <a:rPr lang="it-IT" dirty="0">
                <a:latin typeface="Arial" pitchFamily="34" charset="0"/>
                <a:cs typeface="Arial" pitchFamily="34" charset="0"/>
              </a:rPr>
              <a:t> with data</a:t>
            </a:r>
            <a:br>
              <a:rPr lang="it-IT" dirty="0">
                <a:latin typeface="Arial" pitchFamily="34" charset="0"/>
                <a:cs typeface="Arial" pitchFamily="34" charset="0"/>
              </a:rPr>
            </a:br>
            <a:endParaRPr lang="it-IT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Clr>
                <a:srgbClr val="135486"/>
              </a:buClr>
              <a:buFont typeface="+mj-lt"/>
              <a:buAutoNum type="arabicPeriod"/>
            </a:pPr>
            <a:r>
              <a:rPr lang="it-IT" dirty="0" err="1">
                <a:latin typeface="Arial" pitchFamily="34" charset="0"/>
                <a:cs typeface="Arial" pitchFamily="34" charset="0"/>
              </a:rPr>
              <a:t>It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is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possible</a:t>
            </a:r>
            <a:r>
              <a:rPr lang="it-IT" dirty="0">
                <a:latin typeface="Arial" pitchFamily="34" charset="0"/>
                <a:cs typeface="Arial" pitchFamily="34" charset="0"/>
              </a:rPr>
              <a:t> to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try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other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models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either</a:t>
            </a:r>
            <a:r>
              <a:rPr lang="it-IT" dirty="0">
                <a:latin typeface="Arial" pitchFamily="34" charset="0"/>
                <a:cs typeface="Arial" pitchFamily="34" charset="0"/>
              </a:rPr>
              <a:t> by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making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adjustments</a:t>
            </a:r>
            <a:r>
              <a:rPr lang="it-IT" dirty="0">
                <a:latin typeface="Arial" pitchFamily="34" charset="0"/>
                <a:cs typeface="Arial" pitchFamily="34" charset="0"/>
              </a:rPr>
              <a:t> to the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various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options</a:t>
            </a:r>
            <a:r>
              <a:rPr lang="it-IT" dirty="0">
                <a:latin typeface="Arial" pitchFamily="34" charset="0"/>
                <a:cs typeface="Arial" pitchFamily="34" charset="0"/>
              </a:rPr>
              <a:t> for a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particular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algorithm</a:t>
            </a:r>
            <a:r>
              <a:rPr lang="it-IT" dirty="0">
                <a:latin typeface="Arial" pitchFamily="34" charset="0"/>
                <a:cs typeface="Arial" pitchFamily="34" charset="0"/>
              </a:rPr>
              <a:t> or by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changing</a:t>
            </a:r>
            <a:r>
              <a:rPr lang="it-IT" dirty="0">
                <a:latin typeface="Arial" pitchFamily="34" charset="0"/>
                <a:cs typeface="Arial" pitchFamily="34" charset="0"/>
              </a:rPr>
              <a:t> the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algorithm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entirely</a:t>
            </a:r>
            <a:br>
              <a:rPr lang="it-IT" dirty="0">
                <a:latin typeface="Arial" pitchFamily="34" charset="0"/>
                <a:cs typeface="Arial" pitchFamily="34" charset="0"/>
              </a:rPr>
            </a:br>
            <a:endParaRPr lang="it-IT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Clr>
                <a:srgbClr val="135486"/>
              </a:buClr>
              <a:buFont typeface="+mj-lt"/>
              <a:buAutoNum type="arabicPeriod"/>
            </a:pPr>
            <a:r>
              <a:rPr lang="it-IT" dirty="0">
                <a:latin typeface="Arial" pitchFamily="34" charset="0"/>
                <a:cs typeface="Arial" pitchFamily="34" charset="0"/>
              </a:rPr>
              <a:t>Once the model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is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trained</a:t>
            </a:r>
            <a:r>
              <a:rPr lang="it-IT" dirty="0">
                <a:latin typeface="Arial" pitchFamily="34" charset="0"/>
                <a:cs typeface="Arial" pitchFamily="34" charset="0"/>
              </a:rPr>
              <a:t>,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it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should</a:t>
            </a:r>
            <a:r>
              <a:rPr lang="it-IT" dirty="0">
                <a:latin typeface="Arial" pitchFamily="34" charset="0"/>
                <a:cs typeface="Arial" pitchFamily="34" charset="0"/>
              </a:rPr>
              <a:t> be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evaluated</a:t>
            </a:r>
            <a:r>
              <a:rPr lang="it-IT" dirty="0">
                <a:latin typeface="Arial" pitchFamily="34" charset="0"/>
                <a:cs typeface="Arial" pitchFamily="34" charset="0"/>
              </a:rPr>
              <a:t> by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comparing</a:t>
            </a:r>
            <a:r>
              <a:rPr lang="it-IT" dirty="0">
                <a:latin typeface="Arial" pitchFamily="34" charset="0"/>
                <a:cs typeface="Arial" pitchFamily="34" charset="0"/>
              </a:rPr>
              <a:t> the model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prediction</a:t>
            </a:r>
            <a:r>
              <a:rPr lang="it-IT" dirty="0">
                <a:latin typeface="Arial" pitchFamily="34" charset="0"/>
                <a:cs typeface="Arial" pitchFamily="34" charset="0"/>
              </a:rPr>
              <a:t> with the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known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responses</a:t>
            </a:r>
            <a:endParaRPr lang="it-IT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Clr>
                <a:srgbClr val="135486"/>
              </a:buClr>
              <a:buFont typeface="+mj-lt"/>
              <a:buAutoNum type="arabicPeriod"/>
            </a:pPr>
            <a:endParaRPr lang="it-IT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Clr>
                <a:srgbClr val="135486"/>
              </a:buClr>
              <a:buFont typeface="+mj-lt"/>
              <a:buAutoNum type="arabicPeriod"/>
            </a:pPr>
            <a:r>
              <a:rPr lang="it-IT" dirty="0">
                <a:latin typeface="Arial" pitchFamily="34" charset="0"/>
                <a:cs typeface="Arial" pitchFamily="34" charset="0"/>
              </a:rPr>
              <a:t>The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final</a:t>
            </a:r>
            <a:r>
              <a:rPr lang="it-IT" dirty="0">
                <a:latin typeface="Arial" pitchFamily="34" charset="0"/>
                <a:cs typeface="Arial" pitchFamily="34" charset="0"/>
              </a:rPr>
              <a:t> model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is</a:t>
            </a:r>
            <a:r>
              <a:rPr lang="it-IT" dirty="0">
                <a:latin typeface="Arial" pitchFamily="34" charset="0"/>
                <a:cs typeface="Arial" pitchFamily="34" charset="0"/>
              </a:rPr>
              <a:t> ready to make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predictions</a:t>
            </a:r>
            <a:r>
              <a:rPr lang="it-IT" dirty="0">
                <a:latin typeface="Arial" pitchFamily="34" charset="0"/>
                <a:cs typeface="Arial" pitchFamily="34" charset="0"/>
              </a:rPr>
              <a:t> on new data </a:t>
            </a:r>
          </a:p>
          <a:p>
            <a:pPr marL="285750" indent="-285750">
              <a:buClr>
                <a:srgbClr val="135486"/>
              </a:buClr>
              <a:buFont typeface="Wingdings" pitchFamily="2" charset="2"/>
              <a:buChar char="§"/>
            </a:pPr>
            <a:endParaRPr lang="it-IT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135486"/>
              </a:buClr>
              <a:buFont typeface="Wingdings" pitchFamily="2" charset="2"/>
              <a:buChar char="§"/>
            </a:pPr>
            <a:endParaRPr lang="it-IT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C648932-0697-40CC-BC24-9BA355592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268760"/>
            <a:ext cx="10769600" cy="576064"/>
          </a:xfrm>
        </p:spPr>
        <p:txBody>
          <a:bodyPr/>
          <a:lstStyle/>
          <a:p>
            <a:r>
              <a:rPr lang="it-IT" dirty="0"/>
              <a:t>Building a </a:t>
            </a:r>
            <a:r>
              <a:rPr lang="it-IT" dirty="0" err="1"/>
              <a:t>classification</a:t>
            </a:r>
            <a:r>
              <a:rPr lang="it-IT" dirty="0"/>
              <a:t> model </a:t>
            </a:r>
            <a:r>
              <a:rPr lang="it-IT" dirty="0" err="1"/>
              <a:t>requires</a:t>
            </a:r>
            <a:r>
              <a:rPr lang="it-IT" dirty="0"/>
              <a:t> multiple </a:t>
            </a:r>
            <a:r>
              <a:rPr lang="it-IT" dirty="0" err="1"/>
              <a:t>iterations</a:t>
            </a:r>
            <a:r>
              <a:rPr lang="it-IT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>
            <a:extLst>
              <a:ext uri="{FF2B5EF4-FFF2-40B4-BE49-F238E27FC236}">
                <a16:creationId xmlns:a16="http://schemas.microsoft.com/office/drawing/2014/main" id="{22425C8F-E031-5D47-953D-98DE722B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 sz="3200" dirty="0"/>
              <a:t>Classification </a:t>
            </a:r>
            <a:r>
              <a:rPr lang="it-IT" sz="3200" dirty="0" err="1"/>
              <a:t>algorithms</a:t>
            </a:r>
            <a:endParaRPr lang="en-US" sz="320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41F1B993-BFFE-45C2-AB1F-C7FA4F614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265900"/>
            <a:ext cx="10769600" cy="576064"/>
          </a:xfrm>
        </p:spPr>
        <p:txBody>
          <a:bodyPr/>
          <a:lstStyle/>
          <a:p>
            <a:r>
              <a:rPr lang="en-US" dirty="0"/>
              <a:t>In this section the following classification algorithms will be explored</a:t>
            </a:r>
            <a:endParaRPr lang="it-IT" dirty="0"/>
          </a:p>
          <a:p>
            <a:endParaRPr lang="en-US" dirty="0"/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E876F97C-45EA-4616-8020-1CE840A135C8}"/>
              </a:ext>
            </a:extLst>
          </p:cNvPr>
          <p:cNvGrpSpPr/>
          <p:nvPr/>
        </p:nvGrpSpPr>
        <p:grpSpPr>
          <a:xfrm>
            <a:off x="3503712" y="2080989"/>
            <a:ext cx="5112568" cy="4279967"/>
            <a:chOff x="3431704" y="1833271"/>
            <a:chExt cx="5112568" cy="4279967"/>
          </a:xfrm>
        </p:grpSpPr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4E6768D6-2B1C-4E93-B25E-5A286627AD22}"/>
                </a:ext>
              </a:extLst>
            </p:cNvPr>
            <p:cNvGrpSpPr/>
            <p:nvPr/>
          </p:nvGrpSpPr>
          <p:grpSpPr>
            <a:xfrm>
              <a:off x="3719736" y="2109078"/>
              <a:ext cx="4824536" cy="4004160"/>
              <a:chOff x="3827891" y="1983742"/>
              <a:chExt cx="4824536" cy="4004160"/>
            </a:xfrm>
          </p:grpSpPr>
          <p:sp>
            <p:nvSpPr>
              <p:cNvPr id="29" name="Rettangolo con angoli arrotondati 28">
                <a:extLst>
                  <a:ext uri="{FF2B5EF4-FFF2-40B4-BE49-F238E27FC236}">
                    <a16:creationId xmlns:a16="http://schemas.microsoft.com/office/drawing/2014/main" id="{643B5B04-9E8F-4154-9864-A0F2FC2DC83A}"/>
                  </a:ext>
                </a:extLst>
              </p:cNvPr>
              <p:cNvSpPr/>
              <p:nvPr/>
            </p:nvSpPr>
            <p:spPr>
              <a:xfrm>
                <a:off x="3827891" y="1983742"/>
                <a:ext cx="4824536" cy="4004160"/>
              </a:xfrm>
              <a:prstGeom prst="roundRect">
                <a:avLst>
                  <a:gd name="adj" fmla="val 9906"/>
                </a:avLst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" name="Rettangolo con angoli arrotondati 3">
                <a:extLst>
                  <a:ext uri="{FF2B5EF4-FFF2-40B4-BE49-F238E27FC236}">
                    <a16:creationId xmlns:a16="http://schemas.microsoft.com/office/drawing/2014/main" id="{117E42D5-E5B5-4FC1-810A-4E51F0CC6072}"/>
                  </a:ext>
                </a:extLst>
              </p:cNvPr>
              <p:cNvSpPr/>
              <p:nvPr/>
            </p:nvSpPr>
            <p:spPr>
              <a:xfrm>
                <a:off x="4583832" y="2492928"/>
                <a:ext cx="3416490" cy="684975"/>
              </a:xfrm>
              <a:prstGeom prst="roundRect">
                <a:avLst>
                  <a:gd name="adj" fmla="val 16196"/>
                </a:avLst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>
                    <a:latin typeface="Arial" pitchFamily="34" charset="0"/>
                    <a:cs typeface="Arial" pitchFamily="34" charset="0"/>
                  </a:rPr>
                  <a:t>K-</a:t>
                </a:r>
                <a:r>
                  <a:rPr lang="it-IT" b="1" dirty="0" err="1">
                    <a:latin typeface="Arial" pitchFamily="34" charset="0"/>
                    <a:cs typeface="Arial" pitchFamily="34" charset="0"/>
                  </a:rPr>
                  <a:t>Nearest</a:t>
                </a:r>
                <a:r>
                  <a:rPr lang="it-IT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it-IT" b="1" dirty="0" err="1">
                    <a:latin typeface="Arial" pitchFamily="34" charset="0"/>
                    <a:cs typeface="Arial" pitchFamily="34" charset="0"/>
                  </a:rPr>
                  <a:t>Neighbors</a:t>
                </a:r>
                <a:endParaRPr lang="it-IT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50DE509F-5059-4801-9FC8-0664D5DD7B93}"/>
                  </a:ext>
                </a:extLst>
              </p:cNvPr>
              <p:cNvSpPr/>
              <p:nvPr/>
            </p:nvSpPr>
            <p:spPr>
              <a:xfrm>
                <a:off x="4583832" y="3337747"/>
                <a:ext cx="3416490" cy="685800"/>
              </a:xfrm>
              <a:prstGeom prst="roundRect">
                <a:avLst>
                  <a:gd name="adj" fmla="val 16196"/>
                </a:avLst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 err="1">
                    <a:latin typeface="Arial" pitchFamily="34" charset="0"/>
                    <a:cs typeface="Arial" pitchFamily="34" charset="0"/>
                  </a:rPr>
                  <a:t>Classification</a:t>
                </a:r>
                <a:r>
                  <a:rPr lang="it-IT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it-IT" b="1" dirty="0" err="1">
                    <a:latin typeface="Arial" pitchFamily="34" charset="0"/>
                    <a:cs typeface="Arial" pitchFamily="34" charset="0"/>
                  </a:rPr>
                  <a:t>Tree</a:t>
                </a:r>
                <a:endParaRPr lang="it-IT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99BB13EF-C71C-428E-A1C8-AF73F0A7A324}"/>
                  </a:ext>
                </a:extLst>
              </p:cNvPr>
              <p:cNvSpPr/>
              <p:nvPr/>
            </p:nvSpPr>
            <p:spPr>
              <a:xfrm>
                <a:off x="4573960" y="4183392"/>
                <a:ext cx="3378391" cy="685800"/>
              </a:xfrm>
              <a:prstGeom prst="roundRect">
                <a:avLst>
                  <a:gd name="adj" fmla="val 16196"/>
                </a:avLst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>
                    <a:latin typeface="Arial" pitchFamily="34" charset="0"/>
                    <a:cs typeface="Arial" pitchFamily="34" charset="0"/>
                  </a:rPr>
                  <a:t>Na</a:t>
                </a:r>
                <a:r>
                  <a:rPr lang="en-GB" b="1" dirty="0">
                    <a:latin typeface="Arial" pitchFamily="34" charset="0"/>
                    <a:cs typeface="Arial" pitchFamily="34" charset="0"/>
                  </a:rPr>
                  <a:t>ï</a:t>
                </a:r>
                <a:r>
                  <a:rPr lang="it-IT" b="1" dirty="0">
                    <a:latin typeface="Arial" pitchFamily="34" charset="0"/>
                    <a:cs typeface="Arial" pitchFamily="34" charset="0"/>
                  </a:rPr>
                  <a:t>ve </a:t>
                </a:r>
                <a:r>
                  <a:rPr lang="it-IT" b="1" dirty="0" err="1">
                    <a:latin typeface="Arial" pitchFamily="34" charset="0"/>
                    <a:cs typeface="Arial" pitchFamily="34" charset="0"/>
                  </a:rPr>
                  <a:t>Bayes</a:t>
                </a:r>
                <a:endParaRPr lang="it-IT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200BCD0D-429E-42CC-AD5F-073739A2C67D}"/>
                  </a:ext>
                </a:extLst>
              </p:cNvPr>
              <p:cNvSpPr/>
              <p:nvPr/>
            </p:nvSpPr>
            <p:spPr>
              <a:xfrm>
                <a:off x="4583832" y="5029036"/>
                <a:ext cx="3378391" cy="685801"/>
              </a:xfrm>
              <a:prstGeom prst="roundRect">
                <a:avLst>
                  <a:gd name="adj" fmla="val 16196"/>
                </a:avLst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>
                    <a:latin typeface="Arial" pitchFamily="34" charset="0"/>
                    <a:cs typeface="Arial" pitchFamily="34" charset="0"/>
                  </a:rPr>
                  <a:t>Support </a:t>
                </a:r>
                <a:r>
                  <a:rPr lang="it-IT" b="1" dirty="0" err="1">
                    <a:latin typeface="Arial" pitchFamily="34" charset="0"/>
                    <a:cs typeface="Arial" pitchFamily="34" charset="0"/>
                  </a:rPr>
                  <a:t>Vector</a:t>
                </a:r>
                <a:r>
                  <a:rPr lang="it-IT" b="1" dirty="0">
                    <a:latin typeface="Arial" pitchFamily="34" charset="0"/>
                    <a:cs typeface="Arial" pitchFamily="34" charset="0"/>
                  </a:rPr>
                  <a:t> Machines</a:t>
                </a:r>
              </a:p>
            </p:txBody>
          </p:sp>
        </p:grp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CF0C172B-3333-4314-8B8C-96456B51F35E}"/>
                </a:ext>
              </a:extLst>
            </p:cNvPr>
            <p:cNvSpPr/>
            <p:nvPr/>
          </p:nvSpPr>
          <p:spPr>
            <a:xfrm>
              <a:off x="3431704" y="1833271"/>
              <a:ext cx="3264090" cy="495435"/>
            </a:xfrm>
            <a:prstGeom prst="roundRect">
              <a:avLst>
                <a:gd name="adj" fmla="val 16196"/>
              </a:avLst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b="1" dirty="0" err="1">
                  <a:latin typeface="Arial" pitchFamily="34" charset="0"/>
                  <a:cs typeface="Arial" pitchFamily="34" charset="0"/>
                </a:rPr>
                <a:t>Classification</a:t>
              </a:r>
              <a:r>
                <a:rPr lang="it-IT" sz="1600" b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it-IT" sz="1600" b="1" dirty="0" err="1">
                  <a:latin typeface="Arial" pitchFamily="34" charset="0"/>
                  <a:cs typeface="Arial" pitchFamily="34" charset="0"/>
                </a:rPr>
                <a:t>algorithms</a:t>
              </a:r>
              <a:endParaRPr lang="it-IT" sz="16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473957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MathWorks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79CD3A5-57F7-461A-AA68-0EDF78289455}" vid="{9FB729D1-5E07-4624-96F4-C1DFED6364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9D010F59BE2FE47A206692064BB4362" ma:contentTypeVersion="9" ma:contentTypeDescription="Creare un nuovo documento." ma:contentTypeScope="" ma:versionID="0daec72548d80109ab5803904c3b2383">
  <xsd:schema xmlns:xsd="http://www.w3.org/2001/XMLSchema" xmlns:xs="http://www.w3.org/2001/XMLSchema" xmlns:p="http://schemas.microsoft.com/office/2006/metadata/properties" xmlns:ns2="915b9e6d-86d9-4ab7-987a-93219d822098" targetNamespace="http://schemas.microsoft.com/office/2006/metadata/properties" ma:root="true" ma:fieldsID="7963dfbb78c336ed65f816026ae05535" ns2:_="">
    <xsd:import namespace="915b9e6d-86d9-4ab7-987a-93219d8220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5b9e6d-86d9-4ab7-987a-93219d8220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30A4F4-E75C-4951-A255-E97BB8D1DFCD}"/>
</file>

<file path=customXml/itemProps2.xml><?xml version="1.0" encoding="utf-8"?>
<ds:datastoreItem xmlns:ds="http://schemas.openxmlformats.org/officeDocument/2006/customXml" ds:itemID="{3B61DF2E-245C-45DF-A9A5-EABECEA429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B851B7-D313-4E85-A1E0-5976CFE11EC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70944c9-f5be-4b0f-89c7-00caf47c665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MW_Template</Template>
  <TotalTime>60</TotalTime>
  <Words>267</Words>
  <Application>Microsoft Office PowerPoint</Application>
  <PresentationFormat>Widescreen</PresentationFormat>
  <Paragraphs>40</Paragraphs>
  <Slides>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Wingdings</vt:lpstr>
      <vt:lpstr>MW_Public_widescreen</vt:lpstr>
      <vt:lpstr>Machine Learning:  Classification problems</vt:lpstr>
      <vt:lpstr>Classification problems</vt:lpstr>
      <vt:lpstr>Classification model definition</vt:lpstr>
      <vt:lpstr>Classification algorithms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 Classification problems</dc:title>
  <dc:subject/>
  <dc:creator>MICHELA GRAVINA</dc:creator>
  <cp:keywords>Version 20.0</cp:keywords>
  <dc:description/>
  <cp:lastModifiedBy>MICHELA GRAVINA</cp:lastModifiedBy>
  <cp:revision>14</cp:revision>
  <dcterms:created xsi:type="dcterms:W3CDTF">2020-12-23T21:30:13Z</dcterms:created>
  <dcterms:modified xsi:type="dcterms:W3CDTF">2021-06-29T10:49:59Z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0x01010089D010F59BE2FE47A206692064BB4362</vt:lpwstr>
  </property>
  <property fmtid="{D5CDD505-2E9C-101B-9397-08002B2CF9AE}" pid="8" name="Order">
    <vt:r8>47491500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