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75" r:id="rId6"/>
    <p:sldId id="279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6DAD"/>
    <a:srgbClr val="0D78C9"/>
    <a:srgbClr val="024C84"/>
    <a:srgbClr val="993200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340" autoAdjust="0"/>
  </p:normalViewPr>
  <p:slideViewPr>
    <p:cSldViewPr>
      <p:cViewPr varScale="1">
        <p:scale>
          <a:sx n="80" d="100"/>
          <a:sy n="80" d="100"/>
        </p:scale>
        <p:origin x="1734" y="90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352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r>
              <a:rPr lang="it-IT" dirty="0"/>
              <a:t> to </a:t>
            </a:r>
            <a:r>
              <a:rPr lang="it-IT" dirty="0" err="1"/>
              <a:t>Classification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45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prediction</a:t>
            </a:r>
            <a:r>
              <a:rPr lang="it-IT" dirty="0"/>
              <a:t> of a new </a:t>
            </a:r>
            <a:r>
              <a:rPr lang="it-IT" dirty="0" err="1"/>
              <a:t>observation</a:t>
            </a:r>
            <a:r>
              <a:rPr lang="it-IT" dirty="0"/>
              <a:t> </a:t>
            </a:r>
            <a:r>
              <a:rPr lang="it-IT" dirty="0" err="1"/>
              <a:t>consists</a:t>
            </a:r>
            <a:r>
              <a:rPr lang="it-IT" dirty="0"/>
              <a:t> in the </a:t>
            </a:r>
            <a:r>
              <a:rPr lang="it-IT" dirty="0" err="1"/>
              <a:t>application</a:t>
            </a:r>
            <a:r>
              <a:rPr lang="it-IT" dirty="0"/>
              <a:t> of the set of rules </a:t>
            </a:r>
            <a:r>
              <a:rPr lang="it-IT" dirty="0" err="1"/>
              <a:t>obtained</a:t>
            </a:r>
            <a:r>
              <a:rPr lang="it-IT" dirty="0"/>
              <a:t> from the </a:t>
            </a:r>
            <a:r>
              <a:rPr lang="it-IT" dirty="0" err="1"/>
              <a:t>classification</a:t>
            </a:r>
            <a:r>
              <a:rPr lang="it-IT" dirty="0"/>
              <a:t> </a:t>
            </a:r>
            <a:r>
              <a:rPr lang="it-IT" dirty="0" err="1"/>
              <a:t>tree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11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Pruning</a:t>
            </a:r>
            <a:r>
              <a:rPr lang="it-IT" dirty="0"/>
              <a:t> procedure can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overfitting</a:t>
            </a:r>
            <a:r>
              <a:rPr lang="it-IT" dirty="0"/>
              <a:t> </a:t>
            </a:r>
            <a:r>
              <a:rPr lang="it-IT" dirty="0" err="1"/>
              <a:t>problem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9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0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2020 The MathWorks, Inc.</a:t>
            </a: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0" i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/>
              <a:t>Click to add b</a:t>
            </a:r>
            <a:r>
              <a:rPr lang="en-US" sz="1805" dirty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0" i="0" baseline="0"/>
            </a:lvl1pPr>
          </a:lstStyle>
          <a:p>
            <a:pPr lvl="0"/>
            <a:r>
              <a:rPr lang="en-US" dirty="0"/>
              <a:t>Click to add headline</a:t>
            </a:r>
            <a:r>
              <a:rPr lang="en-US" sz="2005" b="1" dirty="0">
                <a:solidFill>
                  <a:prstClr val="black"/>
                </a:solidFill>
              </a:rPr>
              <a:t> providing value of feature</a:t>
            </a:r>
            <a:endParaRPr lang="en-US" dirty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/>
              <a:t>Click to add </a:t>
            </a:r>
            <a:r>
              <a:rPr lang="en-US" sz="1604" dirty="0" err="1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Section Header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‹N›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F4D6578-116B-4322-9C34-BA356FF47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00" y="1268760"/>
            <a:ext cx="3967788" cy="25922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Classification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?</a:t>
            </a:r>
            <a:endParaRPr lang="en-US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52D9053-50CF-4014-B73D-B804B0D654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6" t="6713" r="4864" b="5501"/>
          <a:stretch/>
        </p:blipFill>
        <p:spPr>
          <a:xfrm>
            <a:off x="6384032" y="1367916"/>
            <a:ext cx="5671789" cy="3479440"/>
          </a:xfrm>
          <a:prstGeom prst="rect">
            <a:avLst/>
          </a:prstGeom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A407AC0-725F-4E3B-BF33-D5EEDC82A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340768"/>
            <a:ext cx="5904656" cy="4648200"/>
          </a:xfrm>
        </p:spPr>
        <p:txBody>
          <a:bodyPr/>
          <a:lstStyle/>
          <a:p>
            <a:r>
              <a:rPr lang="en-US" sz="2000" dirty="0"/>
              <a:t>Binary decision trees classify observations by creating a sequence of yes/no questions</a:t>
            </a:r>
          </a:p>
          <a:p>
            <a:pPr fontAlgn="base"/>
            <a:r>
              <a:rPr lang="en-US" sz="2000" dirty="0"/>
              <a:t>Given the training data, a decision tree is built by considering all the possible splits in each variable</a:t>
            </a:r>
          </a:p>
          <a:p>
            <a:pPr fontAlgn="base"/>
            <a:r>
              <a:rPr lang="en-US" sz="2000" dirty="0"/>
              <a:t>Using a specific criterion for how good a potential split is, the best possible split is chosen</a:t>
            </a:r>
          </a:p>
          <a:p>
            <a:pPr fontAlgn="base"/>
            <a:r>
              <a:rPr lang="en-US" sz="2000" dirty="0"/>
              <a:t>The process is repeated at different levels of the tree, until all the branches are determined:</a:t>
            </a:r>
          </a:p>
          <a:p>
            <a:pPr lvl="1" fontAlgn="base"/>
            <a:r>
              <a:rPr lang="en-US" sz="1600" dirty="0"/>
              <a:t>Further splits do not improve the criterion value</a:t>
            </a:r>
          </a:p>
          <a:p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439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67BD0C3C-904F-4B74-AA55-C1080B28CB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9" r="1382" b="1859"/>
          <a:stretch/>
        </p:blipFill>
        <p:spPr>
          <a:xfrm>
            <a:off x="6250870" y="1196752"/>
            <a:ext cx="5747258" cy="439248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Prediction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set of rules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29162B0-E9D4-43FF-BCD5-842CFBA173F1}"/>
              </a:ext>
            </a:extLst>
          </p:cNvPr>
          <p:cNvSpPr txBox="1">
            <a:spLocks/>
          </p:cNvSpPr>
          <p:nvPr/>
        </p:nvSpPr>
        <p:spPr>
          <a:xfrm>
            <a:off x="479376" y="1196752"/>
            <a:ext cx="5616624" cy="5013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000" dirty="0"/>
              <a:t>The result is a classifier that divides the predictor space into a collection of rectangular regions</a:t>
            </a:r>
          </a:p>
          <a:p>
            <a:pPr fontAlgn="base"/>
            <a:r>
              <a:rPr lang="en-US" sz="2000" dirty="0"/>
              <a:t>Making predictions is extremely quick, since it requires a sequences of handful binary decisions</a:t>
            </a:r>
          </a:p>
          <a:p>
            <a:pPr fontAlgn="base"/>
            <a:r>
              <a:rPr lang="en-US" sz="2000" dirty="0"/>
              <a:t>A classification tree can be transformed in a set of </a:t>
            </a:r>
            <a:r>
              <a:rPr lang="en-US" sz="2000" i="1" dirty="0"/>
              <a:t>decision rules:	</a:t>
            </a:r>
          </a:p>
          <a:p>
            <a:pPr lvl="1" fontAlgn="base"/>
            <a:r>
              <a:rPr lang="en-US" sz="1600" dirty="0"/>
              <a:t>the outcome is the leaf node</a:t>
            </a:r>
          </a:p>
          <a:p>
            <a:pPr lvl="1" fontAlgn="base"/>
            <a:r>
              <a:rPr lang="en-US" sz="1600" dirty="0"/>
              <a:t>The path from the root of the tree to a leaf establishes conditions</a:t>
            </a:r>
          </a:p>
          <a:p>
            <a:pPr fontAlgn="base"/>
            <a:r>
              <a:rPr lang="en-US" sz="2000" dirty="0"/>
              <a:t>The set of rules makes the classification tree easy to understand</a:t>
            </a:r>
          </a:p>
          <a:p>
            <a:pPr fontAlgn="base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434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Pruning</a:t>
            </a:r>
            <a:r>
              <a:rPr lang="it-IT" dirty="0"/>
              <a:t> procedure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29162B0-E9D4-43FF-BCD5-842CFBA173F1}"/>
              </a:ext>
            </a:extLst>
          </p:cNvPr>
          <p:cNvSpPr txBox="1">
            <a:spLocks/>
          </p:cNvSpPr>
          <p:nvPr/>
        </p:nvSpPr>
        <p:spPr>
          <a:xfrm>
            <a:off x="593812" y="1268760"/>
            <a:ext cx="5918446" cy="820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000" dirty="0"/>
              <a:t>Realistic data may have noise </a:t>
            </a:r>
          </a:p>
          <a:p>
            <a:pPr fontAlgn="base"/>
            <a:r>
              <a:rPr lang="en-US" sz="2000" dirty="0"/>
              <a:t>Theoretically, a complex tree could fit an arbitrarily complex boundary between points</a:t>
            </a:r>
          </a:p>
          <a:p>
            <a:pPr fontAlgn="base"/>
            <a:r>
              <a:rPr lang="en-US" sz="2000" dirty="0"/>
              <a:t>However, this generally means that the model is </a:t>
            </a:r>
            <a:r>
              <a:rPr lang="en-US" sz="2000" i="1" dirty="0"/>
              <a:t>overfitting</a:t>
            </a:r>
            <a:r>
              <a:rPr lang="en-US" sz="2000" dirty="0"/>
              <a:t> the data</a:t>
            </a:r>
          </a:p>
          <a:p>
            <a:pPr fontAlgn="base"/>
            <a:endParaRPr lang="en-US" sz="2000" dirty="0"/>
          </a:p>
          <a:p>
            <a:pPr marL="0" indent="0" fontAlgn="base">
              <a:buNone/>
            </a:pPr>
            <a:endParaRPr lang="en-US" sz="2000" dirty="0"/>
          </a:p>
          <a:p>
            <a:pPr fontAlgn="base"/>
            <a:r>
              <a:rPr lang="en-US" sz="2000" dirty="0"/>
              <a:t>It is possible to prune a classification tree, that is, </a:t>
            </a:r>
            <a:r>
              <a:rPr lang="en-US" sz="2000" i="1" dirty="0"/>
              <a:t>reduce the number of splits</a:t>
            </a:r>
            <a:r>
              <a:rPr lang="en-US" sz="2000" dirty="0"/>
              <a:t>, to create a simpler model that may a higher re-substitution loss, but better generalization to new data</a:t>
            </a:r>
          </a:p>
          <a:p>
            <a:pPr lvl="1" fontAlgn="base"/>
            <a:r>
              <a:rPr lang="en-US" sz="1600" dirty="0"/>
              <a:t>The re-substitution loss is the loss computed for the data that model used to create tree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E278AEE-04E6-4D67-8EC7-54564B365E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3" r="3824"/>
          <a:stretch/>
        </p:blipFill>
        <p:spPr>
          <a:xfrm>
            <a:off x="7022939" y="548680"/>
            <a:ext cx="4012013" cy="309362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CA1F644-29FD-42C7-8FDB-47FD131D9C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78" r="6720"/>
          <a:stretch/>
        </p:blipFill>
        <p:spPr>
          <a:xfrm>
            <a:off x="7026725" y="3725354"/>
            <a:ext cx="4012013" cy="310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51711"/>
      </p:ext>
    </p:extLst>
  </p:cSld>
  <p:clrMapOvr>
    <a:masterClrMapping/>
  </p:clrMapOvr>
</p:sld>
</file>

<file path=ppt/theme/theme1.xml><?xml version="1.0" encoding="utf-8"?>
<a:theme xmlns:a="http://schemas.openxmlformats.org/drawingml/2006/main" name="MW_Public_widescreen">
  <a:themeElements>
    <a:clrScheme name="MathWorks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79CD3A5-57F7-461A-AA68-0EDF78289455}" vid="{9FB729D1-5E07-4624-96F4-C1DFED6364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9D010F59BE2FE47A206692064BB4362" ma:contentTypeVersion="9" ma:contentTypeDescription="Creare un nuovo documento." ma:contentTypeScope="" ma:versionID="0daec72548d80109ab5803904c3b2383">
  <xsd:schema xmlns:xsd="http://www.w3.org/2001/XMLSchema" xmlns:xs="http://www.w3.org/2001/XMLSchema" xmlns:p="http://schemas.microsoft.com/office/2006/metadata/properties" xmlns:ns2="915b9e6d-86d9-4ab7-987a-93219d822098" targetNamespace="http://schemas.microsoft.com/office/2006/metadata/properties" ma:root="true" ma:fieldsID="7963dfbb78c336ed65f816026ae05535" ns2:_="">
    <xsd:import namespace="915b9e6d-86d9-4ab7-987a-93219d8220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5b9e6d-86d9-4ab7-987a-93219d8220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B851B7-D313-4E85-A1E0-5976CFE11EC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70944c9-f5be-4b0f-89c7-00caf47c665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345961F-82FB-4B98-9B24-5C2C6B0EF8F2}"/>
</file>

<file path=customXml/itemProps3.xml><?xml version="1.0" encoding="utf-8"?>
<ds:datastoreItem xmlns:ds="http://schemas.openxmlformats.org/officeDocument/2006/customXml" ds:itemID="{3B61DF2E-245C-45DF-A9A5-EABECEA429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K_nn</Template>
  <TotalTime>232</TotalTime>
  <Words>284</Words>
  <Application>Microsoft Office PowerPoint</Application>
  <PresentationFormat>Widescreen</PresentationFormat>
  <Paragraphs>28</Paragraphs>
  <Slides>4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Courier New</vt:lpstr>
      <vt:lpstr>Wingdings</vt:lpstr>
      <vt:lpstr>MW_Public_widescreen</vt:lpstr>
      <vt:lpstr>Decision Trees</vt:lpstr>
      <vt:lpstr>What is a Classification tree?</vt:lpstr>
      <vt:lpstr>Prediction as a set of rules</vt:lpstr>
      <vt:lpstr>Pruning procedure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Nearest Neighbor Classifier</dc:title>
  <dc:subject/>
  <dc:creator>MICHELA GRAVINA</dc:creator>
  <cp:keywords>Version 20.0</cp:keywords>
  <dc:description/>
  <cp:lastModifiedBy>MICHELA GRAVINA</cp:lastModifiedBy>
  <cp:revision>24</cp:revision>
  <dcterms:created xsi:type="dcterms:W3CDTF">2020-12-23T20:45:02Z</dcterms:created>
  <dcterms:modified xsi:type="dcterms:W3CDTF">2021-06-29T17:21:38Z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  <property fmtid="{D5CDD505-2E9C-101B-9397-08002B2CF9AE}" pid="7" name="ContentTypeId">
    <vt:lpwstr>0x01010089D010F59BE2FE47A206692064BB4362</vt:lpwstr>
  </property>
  <property fmtid="{D5CDD505-2E9C-101B-9397-08002B2CF9AE}" pid="8" name="Order">
    <vt:r8>47491500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