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6" r:id="rId5"/>
    <p:sldId id="275" r:id="rId6"/>
    <p:sldId id="27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6DAD"/>
    <a:srgbClr val="0D78C9"/>
    <a:srgbClr val="024C84"/>
    <a:srgbClr val="993200"/>
    <a:srgbClr val="4D4E44"/>
    <a:srgbClr val="176338"/>
    <a:srgbClr val="0F5D3F"/>
    <a:srgbClr val="ABC8D1"/>
    <a:srgbClr val="1B3049"/>
    <a:srgbClr val="5D3E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1088" autoAdjust="0"/>
  </p:normalViewPr>
  <p:slideViewPr>
    <p:cSldViewPr>
      <p:cViewPr varScale="1">
        <p:scale>
          <a:sx n="89" d="100"/>
          <a:sy n="89" d="100"/>
        </p:scale>
        <p:origin x="1952" y="168"/>
      </p:cViewPr>
      <p:guideLst>
        <p:guide orient="horz" pos="2160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2" d="100"/>
          <a:sy n="102" d="100"/>
        </p:scale>
        <p:origin x="352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93C83-2184-4286-ABE1-941A40B40C8F}" type="datetimeFigureOut">
              <a:rPr lang="en-US" smtClean="0"/>
              <a:pPr/>
              <a:t>1/31/21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03001-E0F2-47E5-A338-816CC267AF60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5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3241F-7ED4-45AC-844C-15DB0D5F9CCD}" type="datetimeFigureOut">
              <a:rPr lang="en-US" smtClean="0"/>
              <a:pPr/>
              <a:t>1/31/21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3B8C3-A209-4A55-9261-22C2A02B3159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81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it-IT" dirty="0" err="1"/>
              <a:t>Introduction</a:t>
            </a:r>
            <a:r>
              <a:rPr lang="it-IT" dirty="0"/>
              <a:t> to </a:t>
            </a:r>
            <a:r>
              <a:rPr lang="it-IT" dirty="0" err="1"/>
              <a:t>Naive</a:t>
            </a:r>
            <a:r>
              <a:rPr lang="it-IT" dirty="0"/>
              <a:t> </a:t>
            </a:r>
            <a:r>
              <a:rPr lang="it-IT" dirty="0" err="1"/>
              <a:t>Bayes</a:t>
            </a:r>
            <a:r>
              <a:rPr lang="it-IT" dirty="0"/>
              <a:t> </a:t>
            </a:r>
            <a:r>
              <a:rPr lang="it-IT" dirty="0" err="1"/>
              <a:t>Classifier</a:t>
            </a:r>
            <a:endParaRPr lang="en-US" sz="1200" dirty="0"/>
          </a:p>
          <a:p>
            <a:endParaRPr lang="en-US" sz="1200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90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Bayes</a:t>
            </a:r>
            <a:r>
              <a:rPr lang="it-IT" dirty="0"/>
              <a:t>’ </a:t>
            </a:r>
            <a:r>
              <a:rPr lang="it-IT" dirty="0" err="1"/>
              <a:t>theorem</a:t>
            </a:r>
            <a:r>
              <a:rPr lang="it-IT" dirty="0"/>
              <a:t> </a:t>
            </a:r>
            <a:r>
              <a:rPr lang="en-US" sz="1200" dirty="0"/>
              <a:t>of conditional probabilities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applied</a:t>
            </a:r>
            <a:r>
              <a:rPr lang="it-IT" dirty="0"/>
              <a:t> to </a:t>
            </a:r>
            <a:r>
              <a:rPr lang="it-IT" dirty="0" err="1"/>
              <a:t>classify</a:t>
            </a:r>
            <a:r>
              <a:rPr lang="it-IT" dirty="0"/>
              <a:t> a new </a:t>
            </a:r>
            <a:r>
              <a:rPr lang="it-IT" dirty="0" err="1"/>
              <a:t>observation</a:t>
            </a:r>
            <a:r>
              <a:rPr lang="it-IT" dirty="0"/>
              <a:t>. </a:t>
            </a:r>
          </a:p>
          <a:p>
            <a:r>
              <a:rPr lang="it-IT" dirty="0"/>
              <a:t>The </a:t>
            </a:r>
            <a:r>
              <a:rPr lang="it-IT" dirty="0" err="1"/>
              <a:t>assumption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variable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independent</a:t>
            </a:r>
            <a:r>
              <a:rPr lang="it-IT" dirty="0"/>
              <a:t> in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response</a:t>
            </a:r>
            <a:r>
              <a:rPr lang="it-IT" dirty="0"/>
              <a:t> class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</a:t>
            </a:r>
            <a:r>
              <a:rPr lang="it-IT" dirty="0" err="1"/>
              <a:t>during</a:t>
            </a:r>
            <a:r>
              <a:rPr lang="it-IT" dirty="0"/>
              <a:t> the </a:t>
            </a:r>
            <a:r>
              <a:rPr lang="it-IT" dirty="0" err="1"/>
              <a:t>classification</a:t>
            </a:r>
            <a:r>
              <a:rPr lang="it-IT" dirty="0"/>
              <a:t>.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4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ckground" descr="bluemesh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4067" y="1287"/>
            <a:ext cx="12209092" cy="6856713"/>
          </a:xfrm>
          <a:prstGeom prst="rect">
            <a:avLst/>
          </a:prstGeom>
        </p:spPr>
      </p:pic>
      <p:sp>
        <p:nvSpPr>
          <p:cNvPr id="21" name="Title"/>
          <p:cNvSpPr>
            <a:spLocks noGrp="1"/>
          </p:cNvSpPr>
          <p:nvPr>
            <p:ph type="ctrTitle"/>
          </p:nvPr>
        </p:nvSpPr>
        <p:spPr>
          <a:xfrm>
            <a:off x="914400" y="914400"/>
            <a:ext cx="10363200" cy="1828800"/>
          </a:xfrm>
        </p:spPr>
        <p:txBody>
          <a:bodyPr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2" name="Subtitle"/>
          <p:cNvSpPr>
            <a:spLocks noGrp="1"/>
          </p:cNvSpPr>
          <p:nvPr>
            <p:ph type="subTitle" idx="1"/>
          </p:nvPr>
        </p:nvSpPr>
        <p:spPr>
          <a:xfrm>
            <a:off x="914400" y="3203579"/>
            <a:ext cx="10363200" cy="987425"/>
          </a:xfrm>
        </p:spPr>
        <p:txBody>
          <a:bodyPr>
            <a:normAutofit/>
          </a:bodyPr>
          <a:lstStyle>
            <a:lvl1pPr marL="0" indent="0" algn="l">
              <a:buNone/>
              <a:defRPr sz="1604" b="0">
                <a:solidFill>
                  <a:schemeClr val="tx1"/>
                </a:solidFill>
              </a:defRPr>
            </a:lvl1pPr>
            <a:lvl2pPr marL="458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6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5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33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917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50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8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667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23" name="Copyright"/>
          <p:cNvSpPr txBox="1"/>
          <p:nvPr userDrawn="1"/>
        </p:nvSpPr>
        <p:spPr>
          <a:xfrm>
            <a:off x="10227052" y="6527632"/>
            <a:ext cx="2438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 2020 The MathWorks, Inc.</a:t>
            </a:r>
          </a:p>
        </p:txBody>
      </p:sp>
      <p:cxnSp>
        <p:nvCxnSpPr>
          <p:cNvPr id="26" name="GrayLine"/>
          <p:cNvCxnSpPr/>
          <p:nvPr userDrawn="1"/>
        </p:nvCxnSpPr>
        <p:spPr>
          <a:xfrm>
            <a:off x="-4067" y="4376652"/>
            <a:ext cx="12209092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Logo" descr="09_MW_logo_CMYK_REV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330730" y="141139"/>
            <a:ext cx="1620665" cy="320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>
            <a:lvl1pPr>
              <a:defRPr sz="28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>
          <a:xfrm>
            <a:off x="609602" y="1600200"/>
            <a:ext cx="10769600" cy="4648200"/>
          </a:xfrm>
        </p:spPr>
        <p:txBody>
          <a:bodyPr/>
          <a:lstStyle>
            <a:lvl1pPr>
              <a:buSzPct val="75000"/>
              <a:defRPr sz="2400"/>
            </a:lvl1pPr>
            <a:lvl2pPr>
              <a:lnSpc>
                <a:spcPct val="105000"/>
              </a:lnSpc>
              <a:defRPr sz="2000"/>
            </a:lvl2pPr>
            <a:lvl3pPr>
              <a:lnSpc>
                <a:spcPct val="105000"/>
              </a:lnSpc>
              <a:buSzPct val="75000"/>
              <a:defRPr sz="1604"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"/>
          <p:cNvSpPr>
            <a:spLocks noGrp="1"/>
          </p:cNvSpPr>
          <p:nvPr>
            <p:ph type="title"/>
          </p:nvPr>
        </p:nvSpPr>
        <p:spPr>
          <a:xfrm>
            <a:off x="609600" y="457200"/>
            <a:ext cx="9448800" cy="990600"/>
          </a:xfrm>
        </p:spPr>
        <p:txBody>
          <a:bodyPr anchor="t" anchorCtr="0"/>
          <a:lstStyle>
            <a:lvl1pPr algn="l">
              <a:defRPr sz="2800" b="0" i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Content"/>
          <p:cNvSpPr>
            <a:spLocks noGrp="1"/>
          </p:cNvSpPr>
          <p:nvPr>
            <p:ph sz="half" idx="10" hasCustomPrompt="1"/>
          </p:nvPr>
        </p:nvSpPr>
        <p:spPr>
          <a:xfrm>
            <a:off x="609601" y="2819400"/>
            <a:ext cx="5080001" cy="3200400"/>
          </a:xfrm>
        </p:spPr>
        <p:txBody>
          <a:bodyPr/>
          <a:lstStyle>
            <a:lvl1pPr>
              <a:buClr>
                <a:srgbClr val="125687"/>
              </a:buClr>
              <a:buSzTx/>
              <a:defRPr sz="1800" baseline="0"/>
            </a:lvl1pPr>
            <a:lvl2pPr>
              <a:defRPr sz="1604"/>
            </a:lvl2pPr>
            <a:lvl3pPr>
              <a:buNone/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>
              <a:buClr>
                <a:srgbClr val="125687"/>
              </a:buClr>
              <a:buSzTx/>
            </a:pPr>
            <a:r>
              <a:rPr lang="en-US" dirty="0"/>
              <a:t>Click to add b</a:t>
            </a:r>
            <a:r>
              <a:rPr lang="en-US" sz="1805" dirty="0">
                <a:solidFill>
                  <a:prstClr val="black"/>
                </a:solidFill>
              </a:rPr>
              <a:t>rief summary and benefits of feature (ideally three bullets)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Headline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1" y="1600200"/>
            <a:ext cx="5080001" cy="838200"/>
          </a:xfrm>
        </p:spPr>
        <p:txBody>
          <a:bodyPr anchor="t"/>
          <a:lstStyle>
            <a:lvl1pPr marL="0" indent="0" algn="l">
              <a:buNone/>
              <a:defRPr sz="2000" b="0" i="0" baseline="0"/>
            </a:lvl1pPr>
          </a:lstStyle>
          <a:p>
            <a:pPr lvl="0"/>
            <a:r>
              <a:rPr lang="en-US" dirty="0"/>
              <a:t>Click to add headline</a:t>
            </a:r>
            <a:r>
              <a:rPr lang="en-US" sz="2005" b="1" dirty="0">
                <a:solidFill>
                  <a:prstClr val="black"/>
                </a:solidFill>
              </a:rPr>
              <a:t> providing value of feature</a:t>
            </a:r>
            <a:endParaRPr lang="en-US" dirty="0"/>
          </a:p>
        </p:txBody>
      </p:sp>
      <p:sp>
        <p:nvSpPr>
          <p:cNvPr id="14" name="ProductName"/>
          <p:cNvSpPr>
            <a:spLocks noGrp="1"/>
          </p:cNvSpPr>
          <p:nvPr>
            <p:ph type="body" sz="half" idx="12" hasCustomPrompt="1"/>
          </p:nvPr>
        </p:nvSpPr>
        <p:spPr>
          <a:xfrm>
            <a:off x="609602" y="6172200"/>
            <a:ext cx="5473700" cy="533400"/>
          </a:xfrm>
        </p:spPr>
        <p:txBody>
          <a:bodyPr anchor="b" anchorCtr="0"/>
          <a:lstStyle>
            <a:lvl1pPr marL="230761" indent="-229170">
              <a:buClrTx/>
              <a:buSzPct val="125000"/>
              <a:buFont typeface="Courier New" pitchFamily="49" charset="0"/>
              <a:buChar char="»"/>
              <a:defRPr sz="1604" b="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en-US" dirty="0"/>
              <a:t>Click to add </a:t>
            </a:r>
            <a:r>
              <a:rPr lang="en-US" sz="1604" dirty="0" err="1">
                <a:latin typeface="Courier New" pitchFamily="49" charset="0"/>
                <a:cs typeface="Courier New" pitchFamily="49" charset="0"/>
              </a:rPr>
              <a:t>product_example_name</a:t>
            </a:r>
            <a:r>
              <a:rPr lang="en-US" sz="1604" dirty="0">
                <a:latin typeface="Courier New" pitchFamily="49" charset="0"/>
                <a:cs typeface="Courier New" pitchFamily="49" charset="0"/>
              </a:rPr>
              <a:t>.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963084" y="1914529"/>
            <a:ext cx="10363200" cy="1362075"/>
          </a:xfrm>
        </p:spPr>
        <p:txBody>
          <a:bodyPr anchor="t"/>
          <a:lstStyle>
            <a:lvl1pPr algn="ctr">
              <a:defRPr sz="3200" b="0" cap="none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Section Header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LeftContent"/>
          <p:cNvSpPr>
            <a:spLocks noGrp="1"/>
          </p:cNvSpPr>
          <p:nvPr>
            <p:ph sz="half" idx="1"/>
          </p:nvPr>
        </p:nvSpPr>
        <p:spPr>
          <a:xfrm>
            <a:off x="609602" y="1600200"/>
            <a:ext cx="51816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</p:txBody>
      </p:sp>
      <p:sp>
        <p:nvSpPr>
          <p:cNvPr id="4" name="RightContent"/>
          <p:cNvSpPr>
            <a:spLocks noGrp="1"/>
          </p:cNvSpPr>
          <p:nvPr>
            <p:ph sz="half" idx="2"/>
          </p:nvPr>
        </p:nvSpPr>
        <p:spPr>
          <a:xfrm>
            <a:off x="6197602" y="1600200"/>
            <a:ext cx="51816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/>
          <p:cNvSpPr txBox="1">
            <a:spLocks noChangeArrowheads="1"/>
          </p:cNvSpPr>
          <p:nvPr userDrawn="1"/>
        </p:nvSpPr>
        <p:spPr bwMode="auto">
          <a:xfrm>
            <a:off x="607484" y="1600200"/>
            <a:ext cx="10765536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Edit</a:t>
            </a:r>
            <a:r>
              <a:rPr lang="en-US" sz="2400" baseline="0" dirty="0">
                <a:latin typeface="Arial" pitchFamily="34" charset="0"/>
                <a:cs typeface="Arial" pitchFamily="34" charset="0"/>
              </a:rPr>
              <a:t> in Slide Master view to 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nter agenda items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Bullet 2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Bullet</a:t>
            </a:r>
            <a:r>
              <a:rPr lang="en-US" sz="2400" baseline="0" dirty="0">
                <a:latin typeface="Arial" pitchFamily="34" charset="0"/>
                <a:cs typeface="Arial" pitchFamily="34" charset="0"/>
              </a:rPr>
              <a:t> 3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baseline="0" dirty="0">
                <a:latin typeface="Arial" pitchFamily="34" charset="0"/>
                <a:cs typeface="Arial" pitchFamily="34" charset="0"/>
              </a:rPr>
              <a:t>Bullet 4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"/>
          <p:cNvSpPr txBox="1">
            <a:spLocks noChangeArrowheads="1"/>
          </p:cNvSpPr>
          <p:nvPr userDrawn="1"/>
        </p:nvSpPr>
        <p:spPr bwMode="auto">
          <a:xfrm>
            <a:off x="607484" y="464695"/>
            <a:ext cx="1076553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indent="0" algn="l" defTabSz="9166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Edit in Slide</a:t>
            </a:r>
            <a:r>
              <a:rPr lang="en-US" sz="2800" b="0" baseline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Master view to e</a:t>
            </a:r>
            <a:r>
              <a:rPr lang="en-US" sz="2800" b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nter agenda</a:t>
            </a:r>
            <a:r>
              <a:rPr lang="en-US" sz="2800" b="0" baseline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title</a:t>
            </a:r>
            <a:endParaRPr lang="en-US" sz="2800" b="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"/>
          <p:cNvSpPr>
            <a:spLocks noGrp="1"/>
          </p:cNvSpPr>
          <p:nvPr>
            <p:ph type="body" idx="1"/>
          </p:nvPr>
        </p:nvSpPr>
        <p:spPr>
          <a:xfrm>
            <a:off x="609602" y="1600200"/>
            <a:ext cx="107696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SlideNumber"/>
          <p:cNvSpPr/>
          <p:nvPr/>
        </p:nvSpPr>
        <p:spPr>
          <a:xfrm>
            <a:off x="11582400" y="6484954"/>
            <a:ext cx="609600" cy="381001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noAutofit/>
          </a:bodyPr>
          <a:lstStyle/>
          <a:p>
            <a:pPr algn="ctr"/>
            <a:fld id="{47FBD1EF-0801-4063-B668-C71608ACC70F}" type="slidenum">
              <a:rPr kumimoji="0" lang="en-US" sz="1203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algn="ctr"/>
              <a:t>‹N›</a:t>
            </a:fld>
            <a:endParaRPr lang="en-US" sz="1203" b="1" dirty="0">
              <a:solidFill>
                <a:schemeClr val="tx2"/>
              </a:solidFill>
            </a:endParaRPr>
          </a:p>
        </p:txBody>
      </p:sp>
      <p:pic>
        <p:nvPicPr>
          <p:cNvPr id="12" name="Logo" descr="logo647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679339" y="23675"/>
            <a:ext cx="1327516" cy="3602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Line"/>
          <p:cNvCxnSpPr/>
          <p:nvPr/>
        </p:nvCxnSpPr>
        <p:spPr>
          <a:xfrm rot="10800000" flipV="1">
            <a:off x="229170" y="176521"/>
            <a:ext cx="10297392" cy="211602"/>
          </a:xfrm>
          <a:prstGeom prst="bentConnector3">
            <a:avLst>
              <a:gd name="adj1" fmla="val 100013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9" r:id="rId4"/>
    <p:sldLayoutId id="2147483663" r:id="rId5"/>
    <p:sldLayoutId id="2147483651" r:id="rId6"/>
    <p:sldLayoutId id="2147483652" r:id="rId7"/>
    <p:sldLayoutId id="2147483664" r:id="rId8"/>
  </p:sldLayoutIdLst>
  <p:hf hdr="0" ftr="0" dt="0"/>
  <p:txStyles>
    <p:titleStyle>
      <a:lvl1pPr algn="l" defTabSz="916680" rtl="0" eaLnBrk="1" latinLnBrk="0" hangingPunct="1">
        <a:spcBef>
          <a:spcPct val="0"/>
        </a:spcBef>
        <a:buNone/>
        <a:defRPr sz="2800" b="0" kern="1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3755" indent="-343755" algn="l" defTabSz="91668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4802" indent="-286462" algn="l" defTabSz="91668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5850" indent="-229170" algn="l" defTabSz="91668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16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4190" indent="-229170" algn="l" defTabSz="916680" rtl="0" eaLnBrk="1" latinLnBrk="0" hangingPunct="1">
        <a:spcBef>
          <a:spcPct val="20000"/>
        </a:spcBef>
        <a:buFont typeface="Arial" pitchFamily="34" charset="0"/>
        <a:buNone/>
        <a:defRPr sz="16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62531" indent="-229170" algn="l" defTabSz="91668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14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2087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6pPr>
      <a:lvl7pPr marL="297921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7pPr>
      <a:lvl8pPr marL="343755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8pPr>
      <a:lvl9pPr marL="389589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1pPr>
      <a:lvl2pPr marL="45834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2pPr>
      <a:lvl3pPr marL="91668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3pPr>
      <a:lvl4pPr marL="137502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4pPr>
      <a:lvl5pPr marL="183336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5pPr>
      <a:lvl6pPr marL="229170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6pPr>
      <a:lvl7pPr marL="275004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7pPr>
      <a:lvl8pPr marL="320838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8pPr>
      <a:lvl9pPr marL="366672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Naïve Bayes Classifier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5B49C96-C9AE-4A72-ABE6-EB15307EA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192" y="1052736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7A1BFF3F-22F1-441B-AD19-CDAC55F831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00" t="7067" r="3800" b="1467"/>
          <a:stretch/>
        </p:blipFill>
        <p:spPr>
          <a:xfrm>
            <a:off x="6744072" y="4509120"/>
            <a:ext cx="3053416" cy="223309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en-US" dirty="0"/>
              <a:t>Naïve Bayes Classifier</a:t>
            </a:r>
            <a:r>
              <a:rPr lang="it-IT" dirty="0"/>
              <a:t>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8858" y="1204642"/>
            <a:ext cx="5918446" cy="4528614"/>
          </a:xfrm>
        </p:spPr>
        <p:txBody>
          <a:bodyPr/>
          <a:lstStyle/>
          <a:p>
            <a:pPr fontAlgn="base"/>
            <a:r>
              <a:rPr lang="en-US" sz="2000" dirty="0"/>
              <a:t>Naïve Bayes classification works by assuming that the observations in each response class are samples from probability distributions– a separate distribution for each class</a:t>
            </a:r>
          </a:p>
          <a:p>
            <a:pPr fontAlgn="base"/>
            <a:r>
              <a:rPr lang="en-US" sz="2000" dirty="0"/>
              <a:t>If the probability distribution is known, it is possible to calculate the probability of a new observation occurring at its given location under the assumption that it belongs to a particular class </a:t>
            </a:r>
          </a:p>
          <a:p>
            <a:pPr fontAlgn="base"/>
            <a:r>
              <a:rPr lang="en-US" sz="2000" dirty="0"/>
              <a:t>Bayes’ theorem of conditional probabilities gives a way to calculate the probability that the observation comes from the given class</a:t>
            </a:r>
          </a:p>
          <a:p>
            <a:pPr fontAlgn="base"/>
            <a:r>
              <a:rPr lang="en-US" sz="2000" dirty="0"/>
              <a:t>It is possible to calculate this probability for each class and classify the observation according to which class is the most likely</a:t>
            </a:r>
            <a:endParaRPr lang="en-US" sz="1600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C29162B0-E9D4-43FF-BCD5-842CFBA173F1}"/>
              </a:ext>
            </a:extLst>
          </p:cNvPr>
          <p:cNvSpPr txBox="1">
            <a:spLocks/>
          </p:cNvSpPr>
          <p:nvPr/>
        </p:nvSpPr>
        <p:spPr>
          <a:xfrm>
            <a:off x="608858" y="1844824"/>
            <a:ext cx="5918446" cy="820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3755" indent="-343755" algn="l" defTabSz="91668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4802" indent="-286462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5850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16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4190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Font typeface="Arial" pitchFamily="34" charset="0"/>
              <a:buNone/>
              <a:defRPr sz="16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62531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»"/>
              <a:defRPr sz="14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2087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921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755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9589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endParaRPr lang="en-US" sz="20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43FD072-D85A-48D4-8DA2-E1D4188FFF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00" r="13545"/>
          <a:stretch/>
        </p:blipFill>
        <p:spPr>
          <a:xfrm>
            <a:off x="6527304" y="695362"/>
            <a:ext cx="2620043" cy="229892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66F6EE50-E1D7-476B-9118-F72A44A8D19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699" b="-798"/>
          <a:stretch/>
        </p:blipFill>
        <p:spPr>
          <a:xfrm>
            <a:off x="8760296" y="2176133"/>
            <a:ext cx="3132591" cy="258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395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Classification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8858" y="1204642"/>
            <a:ext cx="5918446" cy="4528614"/>
          </a:xfrm>
        </p:spPr>
        <p:txBody>
          <a:bodyPr/>
          <a:lstStyle/>
          <a:p>
            <a:pPr fontAlgn="base"/>
            <a:r>
              <a:rPr lang="en-US" sz="2000" dirty="0"/>
              <a:t>The naïve assumption is that each variable is independent in each response class</a:t>
            </a:r>
          </a:p>
          <a:p>
            <a:pPr fontAlgn="base"/>
            <a:r>
              <a:rPr lang="en-US" sz="2000" dirty="0"/>
              <a:t>Fitting a normal distribution in each variable independently involves simply calculating the mean and standard deviation for each combination of class and variable</a:t>
            </a:r>
          </a:p>
          <a:p>
            <a:pPr fontAlgn="base"/>
            <a:r>
              <a:rPr lang="en-US" sz="2000" dirty="0"/>
              <a:t>Performing predictions requires determining the probability of the observation and applying the formula from Bayes’ theorem</a:t>
            </a:r>
          </a:p>
          <a:p>
            <a:pPr fontAlgn="base"/>
            <a:r>
              <a:rPr lang="en-US" sz="2000" dirty="0"/>
              <a:t>Since the distributions are independent  in each predictor, the probability is the product of the probabilities in </a:t>
            </a:r>
            <a:r>
              <a:rPr lang="en-US" sz="2000"/>
              <a:t>each variable</a:t>
            </a:r>
            <a:endParaRPr lang="en-US" sz="2000" dirty="0"/>
          </a:p>
          <a:p>
            <a:pPr fontAlgn="base"/>
            <a:r>
              <a:rPr lang="en-US" sz="2000" dirty="0"/>
              <a:t>The predictions are based on the statistical distribution of all the observations, rather than individual observations:</a:t>
            </a:r>
          </a:p>
          <a:p>
            <a:pPr lvl="1" fontAlgn="base"/>
            <a:r>
              <a:rPr lang="en-US" sz="1600" dirty="0"/>
              <a:t>robustness to noise in training data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C29162B0-E9D4-43FF-BCD5-842CFBA173F1}"/>
              </a:ext>
            </a:extLst>
          </p:cNvPr>
          <p:cNvSpPr txBox="1">
            <a:spLocks/>
          </p:cNvSpPr>
          <p:nvPr/>
        </p:nvSpPr>
        <p:spPr>
          <a:xfrm>
            <a:off x="608858" y="1844824"/>
            <a:ext cx="5918446" cy="820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3755" indent="-343755" algn="l" defTabSz="91668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4802" indent="-286462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5850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16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4190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Font typeface="Arial" pitchFamily="34" charset="0"/>
              <a:buNone/>
              <a:defRPr sz="16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62531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»"/>
              <a:defRPr sz="14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2087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921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755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9589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endParaRPr lang="en-US" sz="2000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92100C1D-7DF5-4FD0-9BF0-127D29E2D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127" y="764704"/>
            <a:ext cx="3849743" cy="281983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8C82364C-462C-402C-99D6-7B565F2E88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2144" y="3798417"/>
            <a:ext cx="3816424" cy="290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481239"/>
      </p:ext>
    </p:extLst>
  </p:cSld>
  <p:clrMapOvr>
    <a:masterClrMapping/>
  </p:clrMapOvr>
</p:sld>
</file>

<file path=ppt/theme/theme1.xml><?xml version="1.0" encoding="utf-8"?>
<a:theme xmlns:a="http://schemas.openxmlformats.org/drawingml/2006/main" name="MW_Public_widescreen">
  <a:themeElements>
    <a:clrScheme name="MathWorks">
      <a:dk1>
        <a:sysClr val="windowText" lastClr="000000"/>
      </a:dk1>
      <a:lt1>
        <a:sysClr val="window" lastClr="FFFFFF"/>
      </a:lt1>
      <a:dk2>
        <a:srgbClr val="125687"/>
      </a:dk2>
      <a:lt2>
        <a:srgbClr val="EEECE1"/>
      </a:lt2>
      <a:accent1>
        <a:srgbClr val="95B3D7"/>
      </a:accent1>
      <a:accent2>
        <a:srgbClr val="781414"/>
      </a:accent2>
      <a:accent3>
        <a:srgbClr val="697819"/>
      </a:accent3>
      <a:accent4>
        <a:srgbClr val="D27809"/>
      </a:accent4>
      <a:accent5>
        <a:srgbClr val="BFBFBF"/>
      </a:accent5>
      <a:accent6>
        <a:srgbClr val="E5DD9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b="1" dirty="0" smtClean="0"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5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E79CD3A5-57F7-461A-AA68-0EDF78289455}" vid="{9FB729D1-5E07-4624-96F4-C1DFED6364C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9D010F59BE2FE47A206692064BB4362" ma:contentTypeVersion="9" ma:contentTypeDescription="Creare un nuovo documento." ma:contentTypeScope="" ma:versionID="0daec72548d80109ab5803904c3b2383">
  <xsd:schema xmlns:xsd="http://www.w3.org/2001/XMLSchema" xmlns:xs="http://www.w3.org/2001/XMLSchema" xmlns:p="http://schemas.microsoft.com/office/2006/metadata/properties" xmlns:ns2="915b9e6d-86d9-4ab7-987a-93219d822098" targetNamespace="http://schemas.microsoft.com/office/2006/metadata/properties" ma:root="true" ma:fieldsID="7963dfbb78c336ed65f816026ae05535" ns2:_="">
    <xsd:import namespace="915b9e6d-86d9-4ab7-987a-93219d82209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5b9e6d-86d9-4ab7-987a-93219d8220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B61DF2E-245C-45DF-A9A5-EABECEA4295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285C3CD-4F6F-4D9B-9AB0-6C6EE808A2CA}"/>
</file>

<file path=customXml/itemProps3.xml><?xml version="1.0" encoding="utf-8"?>
<ds:datastoreItem xmlns:ds="http://schemas.openxmlformats.org/officeDocument/2006/customXml" ds:itemID="{73B851B7-D313-4E85-A1E0-5976CFE11EC3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a70944c9-f5be-4b0f-89c7-00caf47c665c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K_nn</Template>
  <TotalTime>140</TotalTime>
  <Words>248</Words>
  <Application>Microsoft Macintosh PowerPoint</Application>
  <PresentationFormat>Widescreen</PresentationFormat>
  <Paragraphs>18</Paragraphs>
  <Slides>3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8" baseType="lpstr">
      <vt:lpstr>Arial</vt:lpstr>
      <vt:lpstr>Calibri</vt:lpstr>
      <vt:lpstr>Courier New</vt:lpstr>
      <vt:lpstr>Wingdings</vt:lpstr>
      <vt:lpstr>MW_Public_widescreen</vt:lpstr>
      <vt:lpstr>Naïve Bayes Classifier</vt:lpstr>
      <vt:lpstr>What is Naïve Bayes Classifier?</vt:lpstr>
      <vt:lpstr>Naïve Bayes Classification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Nearest Neighbor Classifier</dc:title>
  <dc:subject/>
  <dc:creator>MICHELA GRAVINA</dc:creator>
  <cp:keywords>Version 20.0</cp:keywords>
  <dc:description/>
  <cp:lastModifiedBy>Antonio Galli</cp:lastModifiedBy>
  <cp:revision>20</cp:revision>
  <dcterms:created xsi:type="dcterms:W3CDTF">2020-12-23T20:45:02Z</dcterms:created>
  <dcterms:modified xsi:type="dcterms:W3CDTF">2021-01-31T17:53:35Z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441712758</vt:i4>
  </property>
  <property fmtid="{D5CDD505-2E9C-101B-9397-08002B2CF9AE}" pid="3" name="_NewReviewCycle">
    <vt:lpwstr/>
  </property>
  <property fmtid="{D5CDD505-2E9C-101B-9397-08002B2CF9AE}" pid="4" name="_EmailSubject">
    <vt:lpwstr>Quick PPT question</vt:lpwstr>
  </property>
  <property fmtid="{D5CDD505-2E9C-101B-9397-08002B2CF9AE}" pid="5" name="_AuthorEmail">
    <vt:lpwstr>Julie.Cornell@mathworks.com</vt:lpwstr>
  </property>
  <property fmtid="{D5CDD505-2E9C-101B-9397-08002B2CF9AE}" pid="6" name="_AuthorEmailDisplayName">
    <vt:lpwstr>Julie Cornell</vt:lpwstr>
  </property>
  <property fmtid="{D5CDD505-2E9C-101B-9397-08002B2CF9AE}" pid="7" name="ContentTypeId">
    <vt:lpwstr>0x01010089D010F59BE2FE47A206692064BB4362</vt:lpwstr>
  </property>
  <property fmtid="{D5CDD505-2E9C-101B-9397-08002B2CF9AE}" pid="8" name="Order">
    <vt:r8>47491500</vt:r8>
  </property>
  <property fmtid="{D5CDD505-2E9C-101B-9397-08002B2CF9AE}" pid="9" name="xd_Signature">
    <vt:bool>false</vt:bool>
  </property>
  <property fmtid="{D5CDD505-2E9C-101B-9397-08002B2CF9AE}" pid="10" name="xd_ProgID">
    <vt:lpwstr/>
  </property>
  <property fmtid="{D5CDD505-2E9C-101B-9397-08002B2CF9AE}" pid="11" name="ComplianceAssetId">
    <vt:lpwstr/>
  </property>
  <property fmtid="{D5CDD505-2E9C-101B-9397-08002B2CF9AE}" pid="12" name="TemplateUrl">
    <vt:lpwstr/>
  </property>
</Properties>
</file>