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05" autoAdjust="0"/>
  </p:normalViewPr>
  <p:slideViewPr>
    <p:cSldViewPr>
      <p:cViewPr varScale="1">
        <p:scale>
          <a:sx n="109" d="100"/>
          <a:sy n="109" d="100"/>
        </p:scale>
        <p:origin x="612" y="114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</a:t>
            </a:r>
            <a:r>
              <a:rPr lang="it-IT" dirty="0" err="1"/>
              <a:t>Introduction</a:t>
            </a:r>
            <a:r>
              <a:rPr lang="it-IT" dirty="0"/>
              <a:t> to Support </a:t>
            </a:r>
            <a:r>
              <a:rPr lang="it-IT" dirty="0" err="1"/>
              <a:t>Vector</a:t>
            </a:r>
            <a:r>
              <a:rPr lang="it-IT" dirty="0"/>
              <a:t> Machines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Support Vector Machines find the best boundary between two classes (binary classification task)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margin (that is the distance between the boundary and the nearest observations) should be increased when dealing with noisy data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0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kernel </a:t>
            </a:r>
            <a:r>
              <a:rPr lang="it-IT" dirty="0" err="1"/>
              <a:t>functions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a </a:t>
            </a:r>
            <a:r>
              <a:rPr lang="it-IT" dirty="0" err="1"/>
              <a:t>nonlinear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, </a:t>
            </a:r>
            <a:r>
              <a:rPr lang="en-US" sz="1200" dirty="0"/>
              <a:t>performing</a:t>
            </a:r>
            <a:r>
              <a:rPr lang="it-IT" dirty="0"/>
              <a:t> a </a:t>
            </a:r>
            <a:r>
              <a:rPr lang="en-US" sz="1200" dirty="0"/>
              <a:t>transformation of variables into a space where the classes are linearly separable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Support </a:t>
            </a:r>
            <a:r>
              <a:rPr lang="it-IT" dirty="0" err="1"/>
              <a:t>Vector</a:t>
            </a:r>
            <a:r>
              <a:rPr lang="it-IT" dirty="0"/>
              <a:t> Machines can be </a:t>
            </a:r>
            <a:r>
              <a:rPr lang="it-IT" dirty="0" err="1"/>
              <a:t>used</a:t>
            </a:r>
            <a:r>
              <a:rPr lang="it-IT" dirty="0"/>
              <a:t> for multi-class </a:t>
            </a:r>
            <a:r>
              <a:rPr lang="it-IT" dirty="0" err="1"/>
              <a:t>problems</a:t>
            </a:r>
            <a:r>
              <a:rPr lang="it-IT" dirty="0"/>
              <a:t> by </a:t>
            </a:r>
            <a:r>
              <a:rPr lang="it-IT" dirty="0" err="1"/>
              <a:t>combining</a:t>
            </a:r>
            <a:r>
              <a:rPr lang="it-IT" dirty="0"/>
              <a:t> </a:t>
            </a:r>
            <a:r>
              <a:rPr lang="en-US" sz="1200" dirty="0"/>
              <a:t>multiple binary classifiers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2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it-IT" dirty="0"/>
              <a:t>Support </a:t>
            </a:r>
            <a:r>
              <a:rPr lang="it-IT" dirty="0" err="1"/>
              <a:t>Vector</a:t>
            </a:r>
            <a:r>
              <a:rPr lang="it-IT" dirty="0"/>
              <a:t> Machines</a:t>
            </a:r>
            <a:br>
              <a:rPr lang="it-IT" dirty="0"/>
            </a:br>
            <a:br>
              <a:rPr lang="it-IT" dirty="0"/>
            </a:b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60F4C9-8180-4D84-A0E1-337324AA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0" y="838201"/>
            <a:ext cx="297180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Support Vector Machines?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858" y="1204642"/>
            <a:ext cx="6423246" cy="4528614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/>
            <a:r>
              <a:rPr lang="en-US" sz="2000" dirty="0"/>
              <a:t>A simple way to classify observations into two classes is to draw a linear boundary between them:</a:t>
            </a:r>
          </a:p>
          <a:p>
            <a:pPr lvl="1" fontAlgn="base"/>
            <a:r>
              <a:rPr lang="en-US" sz="1600" dirty="0"/>
              <a:t>Which is the best boundary?</a:t>
            </a:r>
          </a:p>
          <a:p>
            <a:pPr fontAlgn="base"/>
            <a:r>
              <a:rPr lang="en-US" sz="2000" dirty="0"/>
              <a:t>Basic idea behind Support Vector Machines (SVM) classification:</a:t>
            </a:r>
          </a:p>
          <a:p>
            <a:pPr lvl="1" fontAlgn="base"/>
            <a:r>
              <a:rPr lang="en-US" sz="1600" dirty="0"/>
              <a:t>Put the boundary as far as possible from any of the observations</a:t>
            </a:r>
          </a:p>
          <a:p>
            <a:pPr fontAlgn="base"/>
            <a:r>
              <a:rPr lang="en-US" sz="2000" dirty="0"/>
              <a:t>The coefficients of the linear boundary are chosen to maximize the margin—that is the distance between the boundary and the nearest observations</a:t>
            </a:r>
          </a:p>
          <a:p>
            <a:pPr fontAlgn="base"/>
            <a:r>
              <a:rPr lang="en-US" sz="2000" dirty="0"/>
              <a:t>The optimal solution is determined by the observations nearest to the boundary (support vectors)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9162B0-E9D4-43FF-BCD5-842CFBA173F1}"/>
              </a:ext>
            </a:extLst>
          </p:cNvPr>
          <p:cNvSpPr txBox="1">
            <a:spLocks/>
          </p:cNvSpPr>
          <p:nvPr/>
        </p:nvSpPr>
        <p:spPr>
          <a:xfrm>
            <a:off x="608858" y="1844824"/>
            <a:ext cx="5918446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sz="2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4256A7A-D193-4D8A-9105-1CD2C073C7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0"/>
          <a:stretch/>
        </p:blipFill>
        <p:spPr>
          <a:xfrm>
            <a:off x="7460895" y="3783682"/>
            <a:ext cx="3968075" cy="304553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AD7C704-83A2-4ABD-92D2-029F115A25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7" r="4224"/>
          <a:stretch/>
        </p:blipFill>
        <p:spPr>
          <a:xfrm>
            <a:off x="7460895" y="671806"/>
            <a:ext cx="3686709" cy="291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with noisy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8445" y="1196752"/>
            <a:ext cx="5918446" cy="4528614"/>
          </a:xfrm>
        </p:spPr>
        <p:txBody>
          <a:bodyPr/>
          <a:lstStyle/>
          <a:p>
            <a:pPr fontAlgn="base"/>
            <a:r>
              <a:rPr lang="en-US" sz="2000" dirty="0"/>
              <a:t>Real and noisy data may not be linearly separable: </a:t>
            </a:r>
          </a:p>
          <a:p>
            <a:pPr lvl="1" fontAlgn="base"/>
            <a:r>
              <a:rPr lang="en-US" sz="1600" dirty="0"/>
              <a:t>There is no linear boundary that can correctly classify every observation</a:t>
            </a:r>
          </a:p>
          <a:p>
            <a:pPr fontAlgn="base"/>
            <a:r>
              <a:rPr lang="en-US" sz="2000" dirty="0"/>
              <a:t>In this case the process is modified by maximizing the margin with a penalty term for misclassified observations</a:t>
            </a:r>
          </a:p>
          <a:p>
            <a:pPr fontAlgn="base"/>
            <a:r>
              <a:rPr lang="en-US" sz="2000" dirty="0"/>
              <a:t>Penalty term prevents solutions having a huge margin:</a:t>
            </a:r>
          </a:p>
          <a:p>
            <a:pPr lvl="1" fontAlgn="base"/>
            <a:r>
              <a:rPr lang="en-US" sz="1600" dirty="0"/>
              <a:t>Note that observations are correctly classified only if they lie on the correct side of the margin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9162B0-E9D4-43FF-BCD5-842CFBA173F1}"/>
              </a:ext>
            </a:extLst>
          </p:cNvPr>
          <p:cNvSpPr txBox="1">
            <a:spLocks/>
          </p:cNvSpPr>
          <p:nvPr/>
        </p:nvSpPr>
        <p:spPr>
          <a:xfrm>
            <a:off x="608858" y="1844824"/>
            <a:ext cx="5918446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2343403-CCCE-4272-B4AA-F6BD3B8A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39" y="3835347"/>
            <a:ext cx="3949363" cy="30169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6086085-4910-469A-919F-9C59264927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2"/>
          <a:stretch/>
        </p:blipFill>
        <p:spPr>
          <a:xfrm>
            <a:off x="7429839" y="772884"/>
            <a:ext cx="3949363" cy="30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38445" y="1196752"/>
                <a:ext cx="5918446" cy="5328592"/>
              </a:xfrm>
            </p:spPr>
            <p:txBody>
              <a:bodyPr/>
              <a:lstStyle/>
              <a:p>
                <a:pPr fontAlgn="base"/>
                <a:r>
                  <a:rPr lang="en-US" sz="2000" dirty="0"/>
                  <a:t>Linear boundaries between classes aren’t appropriate for all problems</a:t>
                </a:r>
              </a:p>
              <a:p>
                <a:pPr fontAlgn="base"/>
                <a:r>
                  <a:rPr lang="en-US" sz="2000" dirty="0"/>
                  <a:t>SVMs can still be used on nonlinear classification problems by performing a transformation of variables into a space where the classes are linearly separable</a:t>
                </a:r>
              </a:p>
              <a:p>
                <a:pPr fontAlgn="base"/>
                <a:r>
                  <a:rPr lang="en-US" sz="2000" dirty="0"/>
                  <a:t>Transformation is performed using kernel functions</a:t>
                </a:r>
              </a:p>
              <a:p>
                <a:pPr fontAlgn="base"/>
                <a:r>
                  <a:rPr lang="en-US" sz="2000" dirty="0"/>
                  <a:t>The linear boundary in that space is equivalent to a nonlinear boundary in the original variable space</a:t>
                </a:r>
              </a:p>
              <a:p>
                <a:pPr fontAlgn="base"/>
                <a:r>
                  <a:rPr lang="en-US" sz="2000" dirty="0"/>
                  <a:t>A kernel function is a function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</a:t>
                </a:r>
                <a:r>
                  <a:rPr lang="en-US" sz="2000" dirty="0"/>
                  <a:t>with the following property: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&gt;, </m:t>
                    </m:r>
                  </m:oMath>
                </a14:m>
                <a:r>
                  <a:rPr lang="en-US" sz="1600" dirty="0"/>
                  <a:t>where</a:t>
                </a:r>
                <a:r>
                  <a:rPr lang="en-US" sz="1600" i="1" dirty="0"/>
                  <a:t> S </a:t>
                </a:r>
                <a:r>
                  <a:rPr lang="en-US" sz="1600" dirty="0"/>
                  <a:t>is a linear space and the function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600" i="1" dirty="0"/>
                  <a:t> </a:t>
                </a:r>
                <a:r>
                  <a:rPr lang="en-US" sz="1600" dirty="0"/>
                  <a:t>maps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i="1" dirty="0"/>
                  <a:t> </a:t>
                </a:r>
                <a:r>
                  <a:rPr lang="en-US" sz="1600" dirty="0"/>
                  <a:t>to S</a:t>
                </a:r>
              </a:p>
              <a:p>
                <a:pPr lvl="1" fontAlgn="base"/>
                <a:endParaRPr lang="en-US" sz="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445" y="1196752"/>
                <a:ext cx="5918446" cy="5328592"/>
              </a:xfrm>
              <a:blipFill>
                <a:blip r:embed="rId3"/>
                <a:stretch>
                  <a:fillRect l="-309" t="-4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9162B0-E9D4-43FF-BCD5-842CFBA173F1}"/>
              </a:ext>
            </a:extLst>
          </p:cNvPr>
          <p:cNvSpPr txBox="1">
            <a:spLocks/>
          </p:cNvSpPr>
          <p:nvPr/>
        </p:nvSpPr>
        <p:spPr>
          <a:xfrm>
            <a:off x="608858" y="1844824"/>
            <a:ext cx="5918446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sz="20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5D7E4C0-707B-4CA9-82BB-48128F03F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798" y="978855"/>
            <a:ext cx="3298032" cy="245014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F11E3C4-B331-4CE7-BEA3-BC862851F6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27"/>
          <a:stretch/>
        </p:blipFill>
        <p:spPr>
          <a:xfrm>
            <a:off x="8904312" y="3618898"/>
            <a:ext cx="3121024" cy="247789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119309D-0827-47EE-A75F-7118EB06DA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17" y="2475896"/>
            <a:ext cx="1391414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9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Support Vector Machines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8445" y="1196752"/>
            <a:ext cx="5918446" cy="4528614"/>
          </a:xfrm>
        </p:spPr>
        <p:txBody>
          <a:bodyPr/>
          <a:lstStyle/>
          <a:p>
            <a:pPr fontAlgn="base"/>
            <a:r>
              <a:rPr lang="en-US" sz="2000" dirty="0"/>
              <a:t>The SVM formulation works only for binary classification problems</a:t>
            </a:r>
          </a:p>
          <a:p>
            <a:pPr fontAlgn="base"/>
            <a:r>
              <a:rPr lang="en-US" sz="2000" dirty="0"/>
              <a:t>Multi-class problems are solved by combining multiple binary classifiers</a:t>
            </a:r>
            <a:endParaRPr lang="en-US" sz="12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9162B0-E9D4-43FF-BCD5-842CFBA173F1}"/>
              </a:ext>
            </a:extLst>
          </p:cNvPr>
          <p:cNvSpPr txBox="1">
            <a:spLocks/>
          </p:cNvSpPr>
          <p:nvPr/>
        </p:nvSpPr>
        <p:spPr>
          <a:xfrm>
            <a:off x="608858" y="1844824"/>
            <a:ext cx="5918446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sz="2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F4DB151-1E75-4799-87B1-FAFFD211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296" y="2492896"/>
            <a:ext cx="5057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9980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CD3A5-57F7-461A-AA68-0EDF78289455}" vid="{9FB729D1-5E07-4624-96F4-C1DFED6364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D010F59BE2FE47A206692064BB4362" ma:contentTypeVersion="9" ma:contentTypeDescription="Creare un nuovo documento." ma:contentTypeScope="" ma:versionID="0daec72548d80109ab5803904c3b2383">
  <xsd:schema xmlns:xsd="http://www.w3.org/2001/XMLSchema" xmlns:xs="http://www.w3.org/2001/XMLSchema" xmlns:p="http://schemas.microsoft.com/office/2006/metadata/properties" xmlns:ns2="915b9e6d-86d9-4ab7-987a-93219d822098" targetNamespace="http://schemas.microsoft.com/office/2006/metadata/properties" ma:root="true" ma:fieldsID="7963dfbb78c336ed65f816026ae05535" ns2:_="">
    <xsd:import namespace="915b9e6d-86d9-4ab7-987a-93219d822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b9e6d-86d9-4ab7-987a-93219d822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B851B7-D313-4E85-A1E0-5976CFE11EC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70944c9-f5be-4b0f-89c7-00caf47c665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7E6CE0-E427-41EC-B7A4-834DA586AEE1}"/>
</file>

<file path=docProps/app.xml><?xml version="1.0" encoding="utf-8"?>
<Properties xmlns="http://schemas.openxmlformats.org/officeDocument/2006/extended-properties" xmlns:vt="http://schemas.openxmlformats.org/officeDocument/2006/docPropsVTypes">
  <Template>K_nn</Template>
  <TotalTime>290</TotalTime>
  <Words>370</Words>
  <Application>Microsoft Office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Courier New</vt:lpstr>
      <vt:lpstr>Wingdings</vt:lpstr>
      <vt:lpstr>MW_Public_widescreen</vt:lpstr>
      <vt:lpstr>Support Vector Machines  </vt:lpstr>
      <vt:lpstr>What are Support Vector Machines?</vt:lpstr>
      <vt:lpstr>Support Vector Machines with noisy data</vt:lpstr>
      <vt:lpstr>Nonlinear classification</vt:lpstr>
      <vt:lpstr>Multiclass Support Vector Machines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Classifier</dc:title>
  <dc:subject/>
  <dc:creator>MICHELA GRAVINA</dc:creator>
  <cp:keywords>Version 20.0</cp:keywords>
  <dc:description/>
  <cp:lastModifiedBy> </cp:lastModifiedBy>
  <cp:revision>29</cp:revision>
  <dcterms:created xsi:type="dcterms:W3CDTF">2020-12-23T20:45:02Z</dcterms:created>
  <dcterms:modified xsi:type="dcterms:W3CDTF">2021-01-31T20:25:58Z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0x01010089D010F59BE2FE47A206692064BB4362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