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56" r:id="rId5"/>
    <p:sldId id="285" r:id="rId6"/>
    <p:sldId id="275" r:id="rId7"/>
    <p:sldId id="28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11" autoAdjust="0"/>
    <p:restoredTop sz="86251" autoAdjust="0"/>
  </p:normalViewPr>
  <p:slideViewPr>
    <p:cSldViewPr>
      <p:cViewPr>
        <p:scale>
          <a:sx n="100" d="100"/>
          <a:sy n="100" d="100"/>
        </p:scale>
        <p:origin x="1326" y="6"/>
      </p:cViewPr>
      <p:guideLst>
        <p:guide orient="horz" pos="2160"/>
        <p:guide pos="3841"/>
      </p:guideLst>
    </p:cSldViewPr>
  </p:slideViewPr>
  <p:notesTextViewPr>
    <p:cViewPr>
      <p:scale>
        <a:sx n="150" d="100"/>
        <a:sy n="150" d="100"/>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2/1/2021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‹N›</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2/1/2021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‹N›</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Model </a:t>
            </a:r>
            <a:r>
              <a:rPr lang="it-IT" dirty="0" err="1"/>
              <a:t>hyperparameters</a:t>
            </a:r>
            <a:r>
              <a:rPr lang="it-IT" dirty="0"/>
              <a:t> </a:t>
            </a:r>
            <a:r>
              <a:rPr lang="it-IT" dirty="0" err="1"/>
              <a:t>could</a:t>
            </a:r>
            <a:r>
              <a:rPr lang="it-IT" dirty="0"/>
              <a:t> </a:t>
            </a:r>
            <a:r>
              <a:rPr lang="it-IT" dirty="0" err="1"/>
              <a:t>have</a:t>
            </a:r>
            <a:r>
              <a:rPr lang="it-IT" dirty="0"/>
              <a:t> a large impact on performance. </a:t>
            </a:r>
          </a:p>
          <a:p>
            <a:r>
              <a:rPr lang="it-IT" dirty="0"/>
              <a:t>The best </a:t>
            </a:r>
            <a:r>
              <a:rPr lang="it-IT" dirty="0" err="1"/>
              <a:t>hyperparameter</a:t>
            </a:r>
            <a:r>
              <a:rPr lang="it-IT" dirty="0"/>
              <a:t> </a:t>
            </a:r>
            <a:r>
              <a:rPr lang="it-IT" dirty="0" err="1"/>
              <a:t>values</a:t>
            </a:r>
            <a:r>
              <a:rPr lang="it-IT" dirty="0"/>
              <a:t> </a:t>
            </a:r>
            <a:r>
              <a:rPr lang="it-IT" dirty="0" err="1"/>
              <a:t>should</a:t>
            </a:r>
            <a:r>
              <a:rPr lang="it-IT" dirty="0"/>
              <a:t> be </a:t>
            </a:r>
            <a:r>
              <a:rPr lang="it-IT" dirty="0" err="1"/>
              <a:t>selected</a:t>
            </a:r>
            <a:r>
              <a:rPr lang="it-IT" dirty="0"/>
              <a:t> with a </a:t>
            </a:r>
            <a:r>
              <a:rPr lang="en-US" sz="1200" b="0" dirty="0"/>
              <a:t>Hyperparameters optimization step. </a:t>
            </a:r>
            <a:endParaRPr lang="it-IT" b="0"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2</a:t>
            </a:fld>
            <a:endParaRPr lang="en-US"/>
          </a:p>
        </p:txBody>
      </p:sp>
    </p:spTree>
    <p:extLst>
      <p:ext uri="{BB962C8B-B14F-4D97-AF65-F5344CB8AC3E}">
        <p14:creationId xmlns:p14="http://schemas.microsoft.com/office/powerpoint/2010/main" val="1134977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dirty="0"/>
              <a:t>Hyperparameters optimization consists of two steps:</a:t>
            </a:r>
          </a:p>
          <a:p>
            <a:pPr marL="171450" indent="-171450">
              <a:buFontTx/>
              <a:buChar char="-"/>
            </a:pPr>
            <a:r>
              <a:rPr lang="en-US" sz="1200" b="0" dirty="0"/>
              <a:t>Search space definition</a:t>
            </a:r>
          </a:p>
          <a:p>
            <a:pPr marL="171450" indent="-171450">
              <a:buFontTx/>
              <a:buChar char="-"/>
            </a:pPr>
            <a:r>
              <a:rPr lang="en-US" sz="1200" b="0" dirty="0"/>
              <a:t>Search strategy selection:</a:t>
            </a:r>
          </a:p>
          <a:p>
            <a:pPr marL="628650" lvl="1" indent="-171450">
              <a:buFontTx/>
              <a:buChar char="-"/>
            </a:pPr>
            <a:r>
              <a:rPr lang="en-US" sz="1200" b="0" i="0" kern="1200" dirty="0">
                <a:solidFill>
                  <a:schemeClr val="tx1"/>
                </a:solidFill>
                <a:effectLst/>
                <a:latin typeface="+mn-lt"/>
                <a:ea typeface="+mn-ea"/>
                <a:cs typeface="+mn-cs"/>
              </a:rPr>
              <a:t>In Grid Search, every hyperparameter configuration is explored.</a:t>
            </a:r>
          </a:p>
          <a:p>
            <a:pPr marL="628650" lvl="1" indent="-171450">
              <a:buFontTx/>
              <a:buChar char="-"/>
            </a:pPr>
            <a:r>
              <a:rPr lang="en-US" sz="1200" b="0" i="0" kern="1200" dirty="0">
                <a:solidFill>
                  <a:schemeClr val="tx1"/>
                </a:solidFill>
                <a:effectLst/>
                <a:latin typeface="+mn-lt"/>
                <a:ea typeface="+mn-ea"/>
                <a:cs typeface="+mn-cs"/>
              </a:rPr>
              <a:t>In Random Search, the search space is randomly sampled.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 Bayesian optimization exploits the information obtained in the previous evaluations of the hyperparameters to determine which is the next point in the search space to be explored. It makes use of an </a:t>
            </a:r>
            <a:r>
              <a:rPr lang="en-US" sz="1200" b="0" i="1" kern="1200" dirty="0">
                <a:solidFill>
                  <a:schemeClr val="tx1"/>
                </a:solidFill>
                <a:effectLst/>
                <a:latin typeface="+mn-lt"/>
                <a:ea typeface="+mn-ea"/>
                <a:cs typeface="+mn-cs"/>
              </a:rPr>
              <a:t>acquisition function </a:t>
            </a:r>
            <a:r>
              <a:rPr lang="en-US" sz="1200" b="0" i="0" kern="1200" dirty="0">
                <a:solidFill>
                  <a:schemeClr val="tx1"/>
                </a:solidFill>
                <a:effectLst/>
                <a:latin typeface="+mn-lt"/>
                <a:ea typeface="+mn-ea"/>
                <a:cs typeface="+mn-cs"/>
              </a:rPr>
              <a:t>to determine the next point to evaluate.</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3</a:t>
            </a:fld>
            <a:endParaRPr lang="en-US"/>
          </a:p>
        </p:txBody>
      </p:sp>
    </p:spTree>
    <p:extLst>
      <p:ext uri="{BB962C8B-B14F-4D97-AF65-F5344CB8AC3E}">
        <p14:creationId xmlns:p14="http://schemas.microsoft.com/office/powerpoint/2010/main" val="4036330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 Since Grid Search explores every hyperparameter configuration, it </a:t>
            </a:r>
            <a:r>
              <a:rPr lang="en-US" dirty="0"/>
              <a:t>requires a quite long computation</a:t>
            </a:r>
          </a:p>
          <a:p>
            <a:pPr marL="171450" indent="-171450">
              <a:buFontTx/>
              <a:buChar char="-"/>
            </a:pPr>
            <a:r>
              <a:rPr lang="en-US" sz="1200" b="0" i="0" kern="1200" dirty="0">
                <a:solidFill>
                  <a:schemeClr val="tx1"/>
                </a:solidFill>
                <a:effectLst/>
                <a:latin typeface="+mn-lt"/>
                <a:ea typeface="+mn-ea"/>
                <a:cs typeface="+mn-cs"/>
              </a:rPr>
              <a:t>Let’s imagine you have 2 hyperparameters, “A” and “B”. Your model is very sensitive to “A,” but not sensitive to “B.”  If we did a 3x3 grid search, we would only ever evaluate 3 different values of “A.” But if we did a random search, we would probably get 9 different values of “A”, even though some may be close together. As a result, we have a much better chance of finding a good value for “A.”  In machine learning, we often have many hyperparameters. Some have a big influence over the results, and some don’t.  So random search is typically a better choice.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Bayesian optimization considers how </a:t>
            </a:r>
            <a:r>
              <a:rPr lang="it-IT" dirty="0" err="1"/>
              <a:t>hyperparameters</a:t>
            </a:r>
            <a:r>
              <a:rPr lang="en-US" dirty="0"/>
              <a:t> values affect model results</a:t>
            </a:r>
          </a:p>
          <a:p>
            <a:pPr marL="171450" indent="-171450">
              <a:buFontTx/>
              <a:buChar char="-"/>
            </a:pPr>
            <a:endParaRPr lang="en-US" sz="1200" b="0" i="0" kern="1200" dirty="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AD73B8C3-A209-4A55-9261-22C2A02B3159}" type="slidenum">
              <a:rPr lang="en-US" smtClean="0"/>
              <a:pPr/>
              <a:t>4</a:t>
            </a:fld>
            <a:endParaRPr lang="en-US"/>
          </a:p>
        </p:txBody>
      </p:sp>
    </p:spTree>
    <p:extLst>
      <p:ext uri="{BB962C8B-B14F-4D97-AF65-F5344CB8AC3E}">
        <p14:creationId xmlns:p14="http://schemas.microsoft.com/office/powerpoint/2010/main" val="1961693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it-IT"/>
              <a:t>Fare clic per modificare lo stile del titolo dello schema</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2020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it-IT"/>
              <a:t>Fare clic per modificare lo stile del titolo dello schema</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it-IT"/>
              <a:t>Fare clic per modificare lo stile del titolo dello schema</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it-IT"/>
              <a:t>Fare clic per modificare lo stile del titolo dello schema</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Edit</a:t>
            </a:r>
            <a:r>
              <a:rPr lang="en-US" sz="2400" baseline="0" dirty="0">
                <a:latin typeface="Arial" pitchFamily="34" charset="0"/>
                <a:cs typeface="Arial" pitchFamily="34" charset="0"/>
              </a:rPr>
              <a:t> in Slide Master view to e</a:t>
            </a:r>
            <a:r>
              <a:rPr lang="en-US" sz="2400"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a:t>
            </a:r>
            <a:r>
              <a:rPr lang="en-US" sz="2400"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Arial" pitchFamily="34" charset="0"/>
                <a:cs typeface="Arial" pitchFamily="34" charset="0"/>
              </a:rPr>
              <a:t>Edit in Slide</a:t>
            </a:r>
            <a:r>
              <a:rPr lang="en-US" sz="2800" b="0" baseline="0" dirty="0">
                <a:solidFill>
                  <a:schemeClr val="tx2"/>
                </a:solidFill>
                <a:latin typeface="Arial" pitchFamily="34" charset="0"/>
                <a:cs typeface="Arial" pitchFamily="34" charset="0"/>
              </a:rPr>
              <a:t> Master view to e</a:t>
            </a:r>
            <a:r>
              <a:rPr lang="en-US" sz="2800" b="0" dirty="0">
                <a:solidFill>
                  <a:schemeClr val="tx2"/>
                </a:solidFill>
                <a:latin typeface="Arial" pitchFamily="34" charset="0"/>
                <a:cs typeface="Arial" pitchFamily="34" charset="0"/>
              </a:rPr>
              <a:t>nter agenda</a:t>
            </a:r>
            <a:r>
              <a:rPr lang="en-US" sz="2800" b="0" baseline="0" dirty="0">
                <a:solidFill>
                  <a:schemeClr val="tx2"/>
                </a:solidFill>
                <a:latin typeface="Arial" pitchFamily="34" charset="0"/>
                <a:cs typeface="Arial" pitchFamily="34" charset="0"/>
              </a:rPr>
              <a:t> title</a:t>
            </a:r>
            <a:endParaRPr lang="en-US" sz="2800" b="0"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it-IT"/>
              <a:t>Fare clic per modificare lo stile del titolo dello schema</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‹N›</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s://it.mathworks.com/videos/applied-machine-learning-part-3-hyperparameter-optimization-1547849445386.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base"/>
            <a:r>
              <a:rPr lang="it-IT" dirty="0" err="1"/>
              <a:t>Hyperparameters</a:t>
            </a:r>
            <a:r>
              <a:rPr lang="it-IT" dirty="0"/>
              <a:t> </a:t>
            </a:r>
            <a:r>
              <a:rPr lang="it-IT" dirty="0" err="1"/>
              <a:t>Optimization</a:t>
            </a:r>
            <a:endParaRPr lang="en-US" dirty="0"/>
          </a:p>
        </p:txBody>
      </p:sp>
      <p:pic>
        <p:nvPicPr>
          <p:cNvPr id="4" name="Immagine 3">
            <a:extLst>
              <a:ext uri="{FF2B5EF4-FFF2-40B4-BE49-F238E27FC236}">
                <a16:creationId xmlns:a16="http://schemas.microsoft.com/office/drawing/2014/main" id="{9A42D4F5-E004-4EF1-8D48-6E7E0EB0D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2732" y="914400"/>
            <a:ext cx="4194868" cy="31461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it-IT" dirty="0" err="1"/>
              <a:t>Performing</a:t>
            </a:r>
            <a:r>
              <a:rPr lang="it-IT" dirty="0"/>
              <a:t> </a:t>
            </a:r>
            <a:r>
              <a:rPr lang="it-IT" dirty="0" err="1"/>
              <a:t>Hyperparameters</a:t>
            </a:r>
            <a:r>
              <a:rPr lang="it-IT" dirty="0"/>
              <a:t> </a:t>
            </a:r>
            <a:r>
              <a:rPr lang="it-IT" dirty="0" err="1"/>
              <a:t>Optimization</a:t>
            </a:r>
            <a:endParaRPr lang="it-IT" dirty="0"/>
          </a:p>
        </p:txBody>
      </p:sp>
      <p:sp>
        <p:nvSpPr>
          <p:cNvPr id="4" name="Content Placeholder 3"/>
          <p:cNvSpPr>
            <a:spLocks noGrp="1"/>
          </p:cNvSpPr>
          <p:nvPr>
            <p:ph idx="1"/>
          </p:nvPr>
        </p:nvSpPr>
        <p:spPr>
          <a:xfrm>
            <a:off x="608858" y="1204642"/>
            <a:ext cx="6351238" cy="4528614"/>
          </a:xfrm>
        </p:spPr>
        <p:txBody>
          <a:bodyPr vert="horz" lIns="91440" tIns="45720" rIns="91440" bIns="45720" rtlCol="0">
            <a:noAutofit/>
          </a:bodyPr>
          <a:lstStyle/>
          <a:p>
            <a:pPr fontAlgn="base"/>
            <a:r>
              <a:rPr lang="en-US" sz="2000" dirty="0"/>
              <a:t>Machine learning models present different properties that control how they work:</a:t>
            </a:r>
          </a:p>
          <a:p>
            <a:pPr lvl="1" fontAlgn="base"/>
            <a:r>
              <a:rPr lang="en-US" sz="1600" dirty="0"/>
              <a:t>Number of neighbors in KNN classifier</a:t>
            </a:r>
          </a:p>
          <a:p>
            <a:pPr lvl="1" fontAlgn="base"/>
            <a:r>
              <a:rPr lang="en-US" sz="1600" dirty="0"/>
              <a:t>Number of leaf node observations in classification tree</a:t>
            </a:r>
          </a:p>
          <a:p>
            <a:pPr fontAlgn="base"/>
            <a:r>
              <a:rPr lang="en-US" sz="2000" dirty="0"/>
              <a:t>These properties are often called hyperparameters and can have a large impact on performance of a model</a:t>
            </a:r>
          </a:p>
          <a:p>
            <a:pPr fontAlgn="base"/>
            <a:r>
              <a:rPr lang="en-US" sz="2000" dirty="0"/>
              <a:t>It’s typically time consuming or difficult to find the optimal hyperparameter values</a:t>
            </a:r>
          </a:p>
          <a:p>
            <a:pPr fontAlgn="base"/>
            <a:r>
              <a:rPr lang="en-US" sz="2000" b="1" dirty="0"/>
              <a:t>Hyperparameters optimization </a:t>
            </a:r>
            <a:r>
              <a:rPr lang="en-US" sz="2000" dirty="0"/>
              <a:t>allows to select a subset of the model's properties and find the optimal settings for a specific data set</a:t>
            </a:r>
          </a:p>
        </p:txBody>
      </p:sp>
      <p:sp>
        <p:nvSpPr>
          <p:cNvPr id="6" name="Content Placeholder 3">
            <a:extLst>
              <a:ext uri="{FF2B5EF4-FFF2-40B4-BE49-F238E27FC236}">
                <a16:creationId xmlns:a16="http://schemas.microsoft.com/office/drawing/2014/main" id="{C29162B0-E9D4-43FF-BCD5-842CFBA173F1}"/>
              </a:ext>
            </a:extLst>
          </p:cNvPr>
          <p:cNvSpPr txBox="1">
            <a:spLocks/>
          </p:cNvSpPr>
          <p:nvPr/>
        </p:nvSpPr>
        <p:spPr>
          <a:xfrm>
            <a:off x="608858" y="1844824"/>
            <a:ext cx="5918446" cy="820688"/>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fontAlgn="base"/>
            <a:endParaRPr lang="en-US" sz="2000" dirty="0"/>
          </a:p>
        </p:txBody>
      </p:sp>
      <p:pic>
        <p:nvPicPr>
          <p:cNvPr id="7" name="Immagine 6">
            <a:extLst>
              <a:ext uri="{FF2B5EF4-FFF2-40B4-BE49-F238E27FC236}">
                <a16:creationId xmlns:a16="http://schemas.microsoft.com/office/drawing/2014/main" id="{A2DEFD60-3B0D-4285-9D79-0F2C3D75CF50}"/>
              </a:ext>
            </a:extLst>
          </p:cNvPr>
          <p:cNvPicPr>
            <a:picLocks noChangeAspect="1"/>
          </p:cNvPicPr>
          <p:nvPr/>
        </p:nvPicPr>
        <p:blipFill>
          <a:blip r:embed="rId3"/>
          <a:stretch>
            <a:fillRect/>
          </a:stretch>
        </p:blipFill>
        <p:spPr>
          <a:xfrm>
            <a:off x="7464152" y="1143000"/>
            <a:ext cx="4505325" cy="4572000"/>
          </a:xfrm>
          <a:prstGeom prst="rect">
            <a:avLst/>
          </a:prstGeom>
        </p:spPr>
      </p:pic>
    </p:spTree>
    <p:extLst>
      <p:ext uri="{BB962C8B-B14F-4D97-AF65-F5344CB8AC3E}">
        <p14:creationId xmlns:p14="http://schemas.microsoft.com/office/powerpoint/2010/main" val="381435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magine 21">
            <a:extLst>
              <a:ext uri="{FF2B5EF4-FFF2-40B4-BE49-F238E27FC236}">
                <a16:creationId xmlns:a16="http://schemas.microsoft.com/office/drawing/2014/main" id="{1FED855F-B822-4324-B473-1A9BB3BB1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2149" y="4014921"/>
            <a:ext cx="1835122" cy="2127971"/>
          </a:xfrm>
          <a:prstGeom prst="rect">
            <a:avLst/>
          </a:prstGeom>
        </p:spPr>
      </p:pic>
      <p:pic>
        <p:nvPicPr>
          <p:cNvPr id="21" name="Immagine 20">
            <a:extLst>
              <a:ext uri="{FF2B5EF4-FFF2-40B4-BE49-F238E27FC236}">
                <a16:creationId xmlns:a16="http://schemas.microsoft.com/office/drawing/2014/main" id="{26611C8E-2298-4111-934E-FF776F1F03AE}"/>
              </a:ext>
            </a:extLst>
          </p:cNvPr>
          <p:cNvPicPr>
            <a:picLocks noChangeAspect="1"/>
          </p:cNvPicPr>
          <p:nvPr/>
        </p:nvPicPr>
        <p:blipFill rotWithShape="1">
          <a:blip r:embed="rId4"/>
          <a:srcRect l="54822" b="11980"/>
          <a:stretch/>
        </p:blipFill>
        <p:spPr>
          <a:xfrm>
            <a:off x="5107465" y="4389165"/>
            <a:ext cx="1773874" cy="1753727"/>
          </a:xfrm>
          <a:prstGeom prst="rect">
            <a:avLst/>
          </a:prstGeom>
        </p:spPr>
      </p:pic>
      <p:pic>
        <p:nvPicPr>
          <p:cNvPr id="20" name="Immagine 19">
            <a:extLst>
              <a:ext uri="{FF2B5EF4-FFF2-40B4-BE49-F238E27FC236}">
                <a16:creationId xmlns:a16="http://schemas.microsoft.com/office/drawing/2014/main" id="{42ABFEA4-7967-477C-A162-D3538815984C}"/>
              </a:ext>
            </a:extLst>
          </p:cNvPr>
          <p:cNvPicPr>
            <a:picLocks noChangeAspect="1"/>
          </p:cNvPicPr>
          <p:nvPr/>
        </p:nvPicPr>
        <p:blipFill rotWithShape="1">
          <a:blip r:embed="rId4"/>
          <a:srcRect l="2657" r="52164" b="12684"/>
          <a:stretch/>
        </p:blipFill>
        <p:spPr>
          <a:xfrm>
            <a:off x="471270" y="4389166"/>
            <a:ext cx="1788161" cy="1753727"/>
          </a:xfrm>
          <a:prstGeom prst="rect">
            <a:avLst/>
          </a:prstGeom>
        </p:spPr>
      </p:pic>
      <p:sp>
        <p:nvSpPr>
          <p:cNvPr id="3" name="Title 2"/>
          <p:cNvSpPr>
            <a:spLocks noGrp="1"/>
          </p:cNvSpPr>
          <p:nvPr>
            <p:ph type="title"/>
          </p:nvPr>
        </p:nvSpPr>
        <p:spPr/>
        <p:txBody>
          <a:bodyPr/>
          <a:lstStyle/>
          <a:p>
            <a:pPr fontAlgn="base"/>
            <a:r>
              <a:rPr lang="it-IT" dirty="0"/>
              <a:t>How to </a:t>
            </a:r>
            <a:r>
              <a:rPr lang="it-IT" dirty="0" err="1"/>
              <a:t>perform</a:t>
            </a:r>
            <a:r>
              <a:rPr lang="it-IT" dirty="0"/>
              <a:t> </a:t>
            </a:r>
            <a:r>
              <a:rPr lang="it-IT"/>
              <a:t>Hyperparameters </a:t>
            </a:r>
            <a:r>
              <a:rPr lang="it-IT" dirty="0" err="1"/>
              <a:t>Optimization</a:t>
            </a:r>
            <a:r>
              <a:rPr lang="it-IT" dirty="0"/>
              <a:t>?</a:t>
            </a:r>
          </a:p>
        </p:txBody>
      </p:sp>
      <p:sp>
        <p:nvSpPr>
          <p:cNvPr id="6" name="Content Placeholder 3">
            <a:extLst>
              <a:ext uri="{FF2B5EF4-FFF2-40B4-BE49-F238E27FC236}">
                <a16:creationId xmlns:a16="http://schemas.microsoft.com/office/drawing/2014/main" id="{C29162B0-E9D4-43FF-BCD5-842CFBA173F1}"/>
              </a:ext>
            </a:extLst>
          </p:cNvPr>
          <p:cNvSpPr txBox="1">
            <a:spLocks/>
          </p:cNvSpPr>
          <p:nvPr/>
        </p:nvSpPr>
        <p:spPr>
          <a:xfrm>
            <a:off x="608858" y="1844824"/>
            <a:ext cx="5918446" cy="820688"/>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fontAlgn="base"/>
            <a:endParaRPr lang="en-US" sz="2000" dirty="0"/>
          </a:p>
        </p:txBody>
      </p:sp>
      <p:sp>
        <p:nvSpPr>
          <p:cNvPr id="10" name="Rettangolo con angoli arrotondati 9">
            <a:extLst>
              <a:ext uri="{FF2B5EF4-FFF2-40B4-BE49-F238E27FC236}">
                <a16:creationId xmlns:a16="http://schemas.microsoft.com/office/drawing/2014/main" id="{0B5357A5-92CC-4C56-B953-5F122E8B8979}"/>
              </a:ext>
            </a:extLst>
          </p:cNvPr>
          <p:cNvSpPr/>
          <p:nvPr/>
        </p:nvSpPr>
        <p:spPr>
          <a:xfrm>
            <a:off x="448954" y="1320551"/>
            <a:ext cx="11090896" cy="2520281"/>
          </a:xfrm>
          <a:prstGeom prst="roundRect">
            <a:avLst>
              <a:gd name="adj" fmla="val 708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t-IT" dirty="0"/>
          </a:p>
        </p:txBody>
      </p:sp>
      <p:sp>
        <p:nvSpPr>
          <p:cNvPr id="13" name="Content Placeholder 3">
            <a:extLst>
              <a:ext uri="{FF2B5EF4-FFF2-40B4-BE49-F238E27FC236}">
                <a16:creationId xmlns:a16="http://schemas.microsoft.com/office/drawing/2014/main" id="{4867EC36-1EAA-45FA-B1E5-7A90A4E1C144}"/>
              </a:ext>
            </a:extLst>
          </p:cNvPr>
          <p:cNvSpPr>
            <a:spLocks noGrp="1"/>
          </p:cNvSpPr>
          <p:nvPr>
            <p:ph idx="1"/>
          </p:nvPr>
        </p:nvSpPr>
        <p:spPr>
          <a:xfrm>
            <a:off x="499151" y="1447800"/>
            <a:ext cx="6028153" cy="892947"/>
          </a:xfrm>
        </p:spPr>
        <p:txBody>
          <a:bodyPr vert="horz" lIns="91440" tIns="45720" rIns="91440" bIns="45720" rtlCol="0">
            <a:noAutofit/>
          </a:bodyPr>
          <a:lstStyle/>
          <a:p>
            <a:r>
              <a:rPr lang="it-IT" sz="2000" dirty="0" err="1"/>
              <a:t>Define</a:t>
            </a:r>
            <a:r>
              <a:rPr lang="it-IT" sz="2000" dirty="0"/>
              <a:t> a </a:t>
            </a:r>
            <a:r>
              <a:rPr lang="it-IT" sz="2000" i="1" dirty="0" err="1"/>
              <a:t>Search</a:t>
            </a:r>
            <a:r>
              <a:rPr lang="it-IT" sz="2000" i="1" dirty="0"/>
              <a:t> Space</a:t>
            </a:r>
            <a:r>
              <a:rPr lang="it-IT" sz="2000" dirty="0"/>
              <a:t>:</a:t>
            </a:r>
          </a:p>
          <a:p>
            <a:pPr lvl="1"/>
            <a:r>
              <a:rPr lang="en-US" sz="1600" dirty="0"/>
              <a:t>an n-dimensional volume, where each hyperparameter represents a different dimension</a:t>
            </a:r>
            <a:endParaRPr lang="it-IT" sz="1600" dirty="0"/>
          </a:p>
          <a:p>
            <a:pPr fontAlgn="base"/>
            <a:endParaRPr lang="en-US" sz="2000" dirty="0"/>
          </a:p>
        </p:txBody>
      </p:sp>
      <p:pic>
        <p:nvPicPr>
          <p:cNvPr id="14" name="Immagine 13">
            <a:extLst>
              <a:ext uri="{FF2B5EF4-FFF2-40B4-BE49-F238E27FC236}">
                <a16:creationId xmlns:a16="http://schemas.microsoft.com/office/drawing/2014/main" id="{4831732C-F431-4B27-9FAA-FD5700D6A9AD}"/>
              </a:ext>
            </a:extLst>
          </p:cNvPr>
          <p:cNvPicPr>
            <a:picLocks noChangeAspect="1"/>
          </p:cNvPicPr>
          <p:nvPr/>
        </p:nvPicPr>
        <p:blipFill rotWithShape="1">
          <a:blip r:embed="rId5">
            <a:extLst>
              <a:ext uri="{28A0092B-C50C-407E-A947-70E740481C1C}">
                <a14:useLocalDpi xmlns:a14="http://schemas.microsoft.com/office/drawing/2010/main" val="0"/>
              </a:ext>
            </a:extLst>
          </a:blip>
          <a:srcRect t="4778" r="6802" b="4926"/>
          <a:stretch/>
        </p:blipFill>
        <p:spPr>
          <a:xfrm>
            <a:off x="7464152" y="1412776"/>
            <a:ext cx="3270187" cy="2376264"/>
          </a:xfrm>
          <a:prstGeom prst="rect">
            <a:avLst/>
          </a:prstGeom>
        </p:spPr>
      </p:pic>
      <p:sp>
        <p:nvSpPr>
          <p:cNvPr id="16" name="Rettangolo con angoli arrotondati 15">
            <a:extLst>
              <a:ext uri="{FF2B5EF4-FFF2-40B4-BE49-F238E27FC236}">
                <a16:creationId xmlns:a16="http://schemas.microsoft.com/office/drawing/2014/main" id="{D5C5DE37-8FCE-4CFF-AF59-DB72CE72A4D7}"/>
              </a:ext>
            </a:extLst>
          </p:cNvPr>
          <p:cNvSpPr/>
          <p:nvPr/>
        </p:nvSpPr>
        <p:spPr>
          <a:xfrm>
            <a:off x="448954" y="3982129"/>
            <a:ext cx="11090896" cy="2520281"/>
          </a:xfrm>
          <a:prstGeom prst="roundRect">
            <a:avLst>
              <a:gd name="adj" fmla="val 7080"/>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it-IT" dirty="0"/>
          </a:p>
        </p:txBody>
      </p:sp>
      <p:sp>
        <p:nvSpPr>
          <p:cNvPr id="17" name="Ovale 16">
            <a:extLst>
              <a:ext uri="{FF2B5EF4-FFF2-40B4-BE49-F238E27FC236}">
                <a16:creationId xmlns:a16="http://schemas.microsoft.com/office/drawing/2014/main" id="{DE2FE685-8424-4B71-BAA9-D147631F8DFC}"/>
              </a:ext>
            </a:extLst>
          </p:cNvPr>
          <p:cNvSpPr/>
          <p:nvPr/>
        </p:nvSpPr>
        <p:spPr>
          <a:xfrm>
            <a:off x="263352" y="1242989"/>
            <a:ext cx="648072" cy="6018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latin typeface="Arial" pitchFamily="34" charset="0"/>
                <a:cs typeface="Arial" pitchFamily="34" charset="0"/>
              </a:rPr>
              <a:t>1</a:t>
            </a:r>
          </a:p>
        </p:txBody>
      </p:sp>
      <p:sp>
        <p:nvSpPr>
          <p:cNvPr id="19" name="Content Placeholder 3">
            <a:extLst>
              <a:ext uri="{FF2B5EF4-FFF2-40B4-BE49-F238E27FC236}">
                <a16:creationId xmlns:a16="http://schemas.microsoft.com/office/drawing/2014/main" id="{77F10F24-3009-4326-9A0A-02D4F8A3539A}"/>
              </a:ext>
            </a:extLst>
          </p:cNvPr>
          <p:cNvSpPr txBox="1">
            <a:spLocks/>
          </p:cNvSpPr>
          <p:nvPr/>
        </p:nvSpPr>
        <p:spPr>
          <a:xfrm>
            <a:off x="513047" y="4101015"/>
            <a:ext cx="6028153" cy="892947"/>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it-IT" sz="2000" dirty="0"/>
              <a:t>Select a </a:t>
            </a:r>
            <a:r>
              <a:rPr lang="it-IT" sz="2000" dirty="0" err="1"/>
              <a:t>search</a:t>
            </a:r>
            <a:r>
              <a:rPr lang="it-IT" sz="2000" dirty="0"/>
              <a:t> strategy:</a:t>
            </a:r>
            <a:endParaRPr lang="it-IT" sz="1600" dirty="0"/>
          </a:p>
          <a:p>
            <a:pPr fontAlgn="base"/>
            <a:endParaRPr lang="en-US" sz="2000" dirty="0"/>
          </a:p>
        </p:txBody>
      </p:sp>
      <p:sp>
        <p:nvSpPr>
          <p:cNvPr id="18" name="Ovale 17">
            <a:extLst>
              <a:ext uri="{FF2B5EF4-FFF2-40B4-BE49-F238E27FC236}">
                <a16:creationId xmlns:a16="http://schemas.microsoft.com/office/drawing/2014/main" id="{8E814304-7399-41D6-86AC-956FBC172EAC}"/>
              </a:ext>
            </a:extLst>
          </p:cNvPr>
          <p:cNvSpPr/>
          <p:nvPr/>
        </p:nvSpPr>
        <p:spPr>
          <a:xfrm>
            <a:off x="263352" y="3893243"/>
            <a:ext cx="648072" cy="6018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latin typeface="Arial" pitchFamily="34" charset="0"/>
                <a:cs typeface="Arial" pitchFamily="34" charset="0"/>
              </a:rPr>
              <a:t>2</a:t>
            </a:r>
          </a:p>
        </p:txBody>
      </p:sp>
      <p:sp>
        <p:nvSpPr>
          <p:cNvPr id="23" name="CasellaDiTesto 22">
            <a:extLst>
              <a:ext uri="{FF2B5EF4-FFF2-40B4-BE49-F238E27FC236}">
                <a16:creationId xmlns:a16="http://schemas.microsoft.com/office/drawing/2014/main" id="{FA07F0C7-84DE-478C-A1B3-8531EC559D91}"/>
              </a:ext>
            </a:extLst>
          </p:cNvPr>
          <p:cNvSpPr txBox="1"/>
          <p:nvPr/>
        </p:nvSpPr>
        <p:spPr>
          <a:xfrm>
            <a:off x="4956304" y="6062246"/>
            <a:ext cx="2520280" cy="338554"/>
          </a:xfrm>
          <a:prstGeom prst="rect">
            <a:avLst/>
          </a:prstGeom>
          <a:noFill/>
        </p:spPr>
        <p:txBody>
          <a:bodyPr wrap="square" rtlCol="0">
            <a:spAutoFit/>
          </a:bodyPr>
          <a:lstStyle/>
          <a:p>
            <a:pPr algn="ctr"/>
            <a:r>
              <a:rPr lang="it-IT" sz="1600" dirty="0">
                <a:latin typeface="Arial" pitchFamily="34" charset="0"/>
                <a:cs typeface="Arial" pitchFamily="34" charset="0"/>
              </a:rPr>
              <a:t>Random </a:t>
            </a:r>
            <a:r>
              <a:rPr lang="it-IT" sz="1600" dirty="0" err="1">
                <a:latin typeface="Arial" pitchFamily="34" charset="0"/>
                <a:cs typeface="Arial" pitchFamily="34" charset="0"/>
              </a:rPr>
              <a:t>Search</a:t>
            </a:r>
            <a:endParaRPr lang="it-IT" sz="1600" dirty="0">
              <a:latin typeface="Arial" pitchFamily="34" charset="0"/>
              <a:cs typeface="Arial" pitchFamily="34" charset="0"/>
            </a:endParaRPr>
          </a:p>
        </p:txBody>
      </p:sp>
      <p:sp>
        <p:nvSpPr>
          <p:cNvPr id="24" name="CasellaDiTesto 23">
            <a:extLst>
              <a:ext uri="{FF2B5EF4-FFF2-40B4-BE49-F238E27FC236}">
                <a16:creationId xmlns:a16="http://schemas.microsoft.com/office/drawing/2014/main" id="{77F46692-465D-477B-8849-7B81CAE37EE5}"/>
              </a:ext>
            </a:extLst>
          </p:cNvPr>
          <p:cNvSpPr txBox="1"/>
          <p:nvPr/>
        </p:nvSpPr>
        <p:spPr>
          <a:xfrm>
            <a:off x="247740" y="6085057"/>
            <a:ext cx="2520280" cy="338554"/>
          </a:xfrm>
          <a:prstGeom prst="rect">
            <a:avLst/>
          </a:prstGeom>
          <a:noFill/>
        </p:spPr>
        <p:txBody>
          <a:bodyPr wrap="square" rtlCol="0">
            <a:spAutoFit/>
          </a:bodyPr>
          <a:lstStyle/>
          <a:p>
            <a:pPr algn="ctr"/>
            <a:r>
              <a:rPr lang="it-IT" sz="1600" dirty="0" err="1">
                <a:latin typeface="Arial" pitchFamily="34" charset="0"/>
                <a:cs typeface="Arial" pitchFamily="34" charset="0"/>
              </a:rPr>
              <a:t>Grid</a:t>
            </a:r>
            <a:r>
              <a:rPr lang="it-IT" sz="1600" dirty="0">
                <a:latin typeface="Arial" pitchFamily="34" charset="0"/>
                <a:cs typeface="Arial" pitchFamily="34" charset="0"/>
              </a:rPr>
              <a:t> </a:t>
            </a:r>
            <a:r>
              <a:rPr lang="it-IT" sz="1600" dirty="0" err="1">
                <a:latin typeface="Arial" pitchFamily="34" charset="0"/>
                <a:cs typeface="Arial" pitchFamily="34" charset="0"/>
              </a:rPr>
              <a:t>Search</a:t>
            </a:r>
            <a:endParaRPr lang="it-IT" sz="1600" dirty="0">
              <a:latin typeface="Arial" pitchFamily="34" charset="0"/>
              <a:cs typeface="Arial" pitchFamily="34" charset="0"/>
            </a:endParaRPr>
          </a:p>
        </p:txBody>
      </p:sp>
      <p:sp>
        <p:nvSpPr>
          <p:cNvPr id="25" name="CasellaDiTesto 24">
            <a:extLst>
              <a:ext uri="{FF2B5EF4-FFF2-40B4-BE49-F238E27FC236}">
                <a16:creationId xmlns:a16="http://schemas.microsoft.com/office/drawing/2014/main" id="{B6263BF2-AE14-47D2-9C97-10B248C14180}"/>
              </a:ext>
            </a:extLst>
          </p:cNvPr>
          <p:cNvSpPr txBox="1"/>
          <p:nvPr/>
        </p:nvSpPr>
        <p:spPr>
          <a:xfrm>
            <a:off x="9019570" y="6085057"/>
            <a:ext cx="2520280" cy="338554"/>
          </a:xfrm>
          <a:prstGeom prst="rect">
            <a:avLst/>
          </a:prstGeom>
          <a:noFill/>
        </p:spPr>
        <p:txBody>
          <a:bodyPr wrap="square" rtlCol="0">
            <a:spAutoFit/>
          </a:bodyPr>
          <a:lstStyle>
            <a:defPPr>
              <a:defRPr lang="en-US"/>
            </a:defPPr>
            <a:lvl1pPr algn="ctr">
              <a:defRPr sz="1600">
                <a:latin typeface="Arial" pitchFamily="34" charset="0"/>
                <a:cs typeface="Arial" pitchFamily="34" charset="0"/>
              </a:defRPr>
            </a:lvl1pPr>
          </a:lstStyle>
          <a:p>
            <a:r>
              <a:rPr lang="it-IT" dirty="0" err="1"/>
              <a:t>Bayesan</a:t>
            </a:r>
            <a:r>
              <a:rPr lang="it-IT" dirty="0"/>
              <a:t> </a:t>
            </a:r>
            <a:r>
              <a:rPr lang="it-IT" dirty="0" err="1"/>
              <a:t>Optimization</a:t>
            </a:r>
            <a:endParaRPr lang="it-IT" dirty="0"/>
          </a:p>
        </p:txBody>
      </p:sp>
    </p:spTree>
    <p:extLst>
      <p:ext uri="{BB962C8B-B14F-4D97-AF65-F5344CB8AC3E}">
        <p14:creationId xmlns:p14="http://schemas.microsoft.com/office/powerpoint/2010/main" val="2784395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it-IT" dirty="0" err="1"/>
              <a:t>Search</a:t>
            </a:r>
            <a:r>
              <a:rPr lang="it-IT" dirty="0"/>
              <a:t> strategies</a:t>
            </a:r>
          </a:p>
        </p:txBody>
      </p:sp>
      <p:sp>
        <p:nvSpPr>
          <p:cNvPr id="6" name="Content Placeholder 3">
            <a:extLst>
              <a:ext uri="{FF2B5EF4-FFF2-40B4-BE49-F238E27FC236}">
                <a16:creationId xmlns:a16="http://schemas.microsoft.com/office/drawing/2014/main" id="{C29162B0-E9D4-43FF-BCD5-842CFBA173F1}"/>
              </a:ext>
            </a:extLst>
          </p:cNvPr>
          <p:cNvSpPr txBox="1">
            <a:spLocks/>
          </p:cNvSpPr>
          <p:nvPr/>
        </p:nvSpPr>
        <p:spPr>
          <a:xfrm>
            <a:off x="608858" y="1844824"/>
            <a:ext cx="5918446" cy="820688"/>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fontAlgn="base"/>
            <a:endParaRPr lang="en-US" sz="2000" dirty="0"/>
          </a:p>
        </p:txBody>
      </p:sp>
      <p:sp>
        <p:nvSpPr>
          <p:cNvPr id="4" name="Segnaposto contenuto 3">
            <a:extLst>
              <a:ext uri="{FF2B5EF4-FFF2-40B4-BE49-F238E27FC236}">
                <a16:creationId xmlns:a16="http://schemas.microsoft.com/office/drawing/2014/main" id="{2BD26177-A8D7-4179-A28C-A4B64614C5BC}"/>
              </a:ext>
            </a:extLst>
          </p:cNvPr>
          <p:cNvSpPr>
            <a:spLocks noGrp="1"/>
          </p:cNvSpPr>
          <p:nvPr>
            <p:ph idx="1"/>
          </p:nvPr>
        </p:nvSpPr>
        <p:spPr>
          <a:xfrm>
            <a:off x="711200" y="1447800"/>
            <a:ext cx="6600502" cy="4648200"/>
          </a:xfrm>
        </p:spPr>
        <p:txBody>
          <a:bodyPr/>
          <a:lstStyle/>
          <a:p>
            <a:r>
              <a:rPr lang="en-US" dirty="0"/>
              <a:t>Grid search is easy to understand but requires a quite long computation</a:t>
            </a:r>
          </a:p>
          <a:p>
            <a:r>
              <a:rPr lang="en-US" dirty="0"/>
              <a:t>Random search has become more popular than grid search:</a:t>
            </a:r>
          </a:p>
          <a:p>
            <a:pPr lvl="1"/>
            <a:r>
              <a:rPr lang="en-US" dirty="0"/>
              <a:t>There is a much better chance of finding a good value for an </a:t>
            </a:r>
            <a:r>
              <a:rPr lang="it-IT" dirty="0" err="1"/>
              <a:t>hyperparameter</a:t>
            </a:r>
            <a:r>
              <a:rPr lang="it-IT" dirty="0"/>
              <a:t> the model </a:t>
            </a:r>
            <a:r>
              <a:rPr lang="it-IT" dirty="0" err="1"/>
              <a:t>is</a:t>
            </a:r>
            <a:r>
              <a:rPr lang="it-IT" dirty="0"/>
              <a:t> sensitive to (</a:t>
            </a:r>
            <a:r>
              <a:rPr lang="it-IT" dirty="0">
                <a:hlinkClick r:id="rId3"/>
              </a:rPr>
              <a:t>video</a:t>
            </a:r>
            <a:r>
              <a:rPr lang="it-IT" dirty="0"/>
              <a:t>)</a:t>
            </a:r>
          </a:p>
          <a:p>
            <a:r>
              <a:rPr lang="en-US" dirty="0"/>
              <a:t>The Bayesian optimization considers how </a:t>
            </a:r>
            <a:r>
              <a:rPr lang="it-IT" dirty="0" err="1"/>
              <a:t>hyperparameters</a:t>
            </a:r>
            <a:r>
              <a:rPr lang="en-US" dirty="0"/>
              <a:t> values affect model results:</a:t>
            </a:r>
          </a:p>
          <a:p>
            <a:pPr lvl="1"/>
            <a:r>
              <a:rPr lang="en-US" dirty="0"/>
              <a:t>It exploits the information obtained in the previous evaluations of the hyperparameters to determine which is the next point in the search space to be explored</a:t>
            </a:r>
          </a:p>
          <a:p>
            <a:endParaRPr lang="en-US" dirty="0"/>
          </a:p>
          <a:p>
            <a:endParaRPr lang="it-IT" dirty="0"/>
          </a:p>
        </p:txBody>
      </p:sp>
      <p:pic>
        <p:nvPicPr>
          <p:cNvPr id="26" name="Immagine 25">
            <a:extLst>
              <a:ext uri="{FF2B5EF4-FFF2-40B4-BE49-F238E27FC236}">
                <a16:creationId xmlns:a16="http://schemas.microsoft.com/office/drawing/2014/main" id="{6EBA6838-194C-4B74-8EAA-44C6FBFD8444}"/>
              </a:ext>
            </a:extLst>
          </p:cNvPr>
          <p:cNvPicPr>
            <a:picLocks noChangeAspect="1"/>
          </p:cNvPicPr>
          <p:nvPr/>
        </p:nvPicPr>
        <p:blipFill rotWithShape="1">
          <a:blip r:embed="rId4"/>
          <a:srcRect l="54822" b="11980"/>
          <a:stretch/>
        </p:blipFill>
        <p:spPr>
          <a:xfrm>
            <a:off x="9605328" y="2276872"/>
            <a:ext cx="1773874" cy="1753727"/>
          </a:xfrm>
          <a:prstGeom prst="rect">
            <a:avLst/>
          </a:prstGeom>
        </p:spPr>
      </p:pic>
      <p:pic>
        <p:nvPicPr>
          <p:cNvPr id="27" name="Immagine 26">
            <a:extLst>
              <a:ext uri="{FF2B5EF4-FFF2-40B4-BE49-F238E27FC236}">
                <a16:creationId xmlns:a16="http://schemas.microsoft.com/office/drawing/2014/main" id="{0E773E42-E2F5-447D-8DED-815739BD1B6A}"/>
              </a:ext>
            </a:extLst>
          </p:cNvPr>
          <p:cNvPicPr>
            <a:picLocks noChangeAspect="1"/>
          </p:cNvPicPr>
          <p:nvPr/>
        </p:nvPicPr>
        <p:blipFill rotWithShape="1">
          <a:blip r:embed="rId4"/>
          <a:srcRect l="2657" r="52164" b="12684"/>
          <a:stretch/>
        </p:blipFill>
        <p:spPr>
          <a:xfrm>
            <a:off x="7311702" y="2276872"/>
            <a:ext cx="1788161" cy="1753727"/>
          </a:xfrm>
          <a:prstGeom prst="rect">
            <a:avLst/>
          </a:prstGeom>
        </p:spPr>
      </p:pic>
      <p:sp>
        <p:nvSpPr>
          <p:cNvPr id="28" name="CasellaDiTesto 27">
            <a:extLst>
              <a:ext uri="{FF2B5EF4-FFF2-40B4-BE49-F238E27FC236}">
                <a16:creationId xmlns:a16="http://schemas.microsoft.com/office/drawing/2014/main" id="{29D98930-1DC3-489B-9498-C8DD96E29B1B}"/>
              </a:ext>
            </a:extLst>
          </p:cNvPr>
          <p:cNvSpPr txBox="1"/>
          <p:nvPr/>
        </p:nvSpPr>
        <p:spPr>
          <a:xfrm>
            <a:off x="9408368" y="3965603"/>
            <a:ext cx="2520280" cy="338554"/>
          </a:xfrm>
          <a:prstGeom prst="rect">
            <a:avLst/>
          </a:prstGeom>
          <a:noFill/>
        </p:spPr>
        <p:txBody>
          <a:bodyPr wrap="square" rtlCol="0">
            <a:spAutoFit/>
          </a:bodyPr>
          <a:lstStyle/>
          <a:p>
            <a:pPr algn="ctr"/>
            <a:r>
              <a:rPr lang="it-IT" sz="1600" dirty="0">
                <a:latin typeface="Arial" pitchFamily="34" charset="0"/>
                <a:cs typeface="Arial" pitchFamily="34" charset="0"/>
              </a:rPr>
              <a:t>Random </a:t>
            </a:r>
            <a:r>
              <a:rPr lang="it-IT" sz="1600" dirty="0" err="1">
                <a:latin typeface="Arial" pitchFamily="34" charset="0"/>
                <a:cs typeface="Arial" pitchFamily="34" charset="0"/>
              </a:rPr>
              <a:t>Search</a:t>
            </a:r>
            <a:endParaRPr lang="it-IT" sz="1600" dirty="0">
              <a:latin typeface="Arial" pitchFamily="34" charset="0"/>
              <a:cs typeface="Arial" pitchFamily="34" charset="0"/>
            </a:endParaRPr>
          </a:p>
        </p:txBody>
      </p:sp>
      <p:sp>
        <p:nvSpPr>
          <p:cNvPr id="29" name="CasellaDiTesto 28">
            <a:extLst>
              <a:ext uri="{FF2B5EF4-FFF2-40B4-BE49-F238E27FC236}">
                <a16:creationId xmlns:a16="http://schemas.microsoft.com/office/drawing/2014/main" id="{B13E1D63-FD70-4CE6-BD4E-C303AAD8AA16}"/>
              </a:ext>
            </a:extLst>
          </p:cNvPr>
          <p:cNvSpPr txBox="1"/>
          <p:nvPr/>
        </p:nvSpPr>
        <p:spPr>
          <a:xfrm>
            <a:off x="7049255" y="3965603"/>
            <a:ext cx="2520280" cy="338554"/>
          </a:xfrm>
          <a:prstGeom prst="rect">
            <a:avLst/>
          </a:prstGeom>
          <a:noFill/>
        </p:spPr>
        <p:txBody>
          <a:bodyPr wrap="square" rtlCol="0">
            <a:spAutoFit/>
          </a:bodyPr>
          <a:lstStyle/>
          <a:p>
            <a:pPr algn="ctr"/>
            <a:r>
              <a:rPr lang="it-IT" sz="1600" dirty="0" err="1">
                <a:latin typeface="Arial" pitchFamily="34" charset="0"/>
                <a:cs typeface="Arial" pitchFamily="34" charset="0"/>
              </a:rPr>
              <a:t>Grid</a:t>
            </a:r>
            <a:r>
              <a:rPr lang="it-IT" sz="1600" dirty="0">
                <a:latin typeface="Arial" pitchFamily="34" charset="0"/>
                <a:cs typeface="Arial" pitchFamily="34" charset="0"/>
              </a:rPr>
              <a:t> </a:t>
            </a:r>
            <a:r>
              <a:rPr lang="it-IT" sz="1600" dirty="0" err="1">
                <a:latin typeface="Arial" pitchFamily="34" charset="0"/>
                <a:cs typeface="Arial" pitchFamily="34" charset="0"/>
              </a:rPr>
              <a:t>Search</a:t>
            </a:r>
            <a:endParaRPr lang="it-IT" sz="1600" dirty="0">
              <a:latin typeface="Arial" pitchFamily="34" charset="0"/>
              <a:cs typeface="Arial" pitchFamily="34" charset="0"/>
            </a:endParaRPr>
          </a:p>
        </p:txBody>
      </p:sp>
    </p:spTree>
    <p:extLst>
      <p:ext uri="{BB962C8B-B14F-4D97-AF65-F5344CB8AC3E}">
        <p14:creationId xmlns:p14="http://schemas.microsoft.com/office/powerpoint/2010/main" val="1362422078"/>
      </p:ext>
    </p:extLst>
  </p:cSld>
  <p:clrMapOvr>
    <a:masterClrMapping/>
  </p:clrMapOvr>
</p:sld>
</file>

<file path=ppt/theme/theme1.xml><?xml version="1.0" encoding="utf-8"?>
<a:theme xmlns:a="http://schemas.openxmlformats.org/drawingml/2006/main" name="MW_Public_widescreen">
  <a:themeElements>
    <a:clrScheme name="MathWorks">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E79CD3A5-57F7-461A-AA68-0EDF78289455}" vid="{9FB729D1-5E07-4624-96F4-C1DFED6364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9D010F59BE2FE47A206692064BB4362" ma:contentTypeVersion="9" ma:contentTypeDescription="Creare un nuovo documento." ma:contentTypeScope="" ma:versionID="0daec72548d80109ab5803904c3b2383">
  <xsd:schema xmlns:xsd="http://www.w3.org/2001/XMLSchema" xmlns:xs="http://www.w3.org/2001/XMLSchema" xmlns:p="http://schemas.microsoft.com/office/2006/metadata/properties" xmlns:ns2="915b9e6d-86d9-4ab7-987a-93219d822098" targetNamespace="http://schemas.microsoft.com/office/2006/metadata/properties" ma:root="true" ma:fieldsID="7963dfbb78c336ed65f816026ae05535" ns2:_="">
    <xsd:import namespace="915b9e6d-86d9-4ab7-987a-93219d82209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5b9e6d-86d9-4ab7-987a-93219d8220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B851B7-D313-4E85-A1E0-5976CFE11EC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70944c9-f5be-4b0f-89c7-00caf47c665c"/>
    <ds:schemaRef ds:uri="http://www.w3.org/XML/1998/namespace"/>
    <ds:schemaRef ds:uri="http://purl.org/dc/dcmitype/"/>
  </ds:schemaRefs>
</ds:datastoreItem>
</file>

<file path=customXml/itemProps2.xml><?xml version="1.0" encoding="utf-8"?>
<ds:datastoreItem xmlns:ds="http://schemas.openxmlformats.org/officeDocument/2006/customXml" ds:itemID="{3B6DC1A7-906F-42AD-AF93-F5DE12CF32C7}"/>
</file>

<file path=customXml/itemProps3.xml><?xml version="1.0" encoding="utf-8"?>
<ds:datastoreItem xmlns:ds="http://schemas.openxmlformats.org/officeDocument/2006/customXml" ds:itemID="{3B61DF2E-245C-45DF-A9A5-EABECEA429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K_nn</Template>
  <TotalTime>327</TotalTime>
  <Words>461</Words>
  <Application>Microsoft Office PowerPoint</Application>
  <PresentationFormat>Widescreen</PresentationFormat>
  <Paragraphs>39</Paragraphs>
  <Slides>4</Slides>
  <Notes>3</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vt:i4>
      </vt:variant>
    </vt:vector>
  </HeadingPairs>
  <TitlesOfParts>
    <vt:vector size="9" baseType="lpstr">
      <vt:lpstr>Arial</vt:lpstr>
      <vt:lpstr>Calibri</vt:lpstr>
      <vt:lpstr>Courier New</vt:lpstr>
      <vt:lpstr>Wingdings</vt:lpstr>
      <vt:lpstr>MW_Public_widescreen</vt:lpstr>
      <vt:lpstr>Hyperparameters Optimization</vt:lpstr>
      <vt:lpstr>Performing Hyperparameters Optimization</vt:lpstr>
      <vt:lpstr>How to perform Hyperparameters Optimization?</vt:lpstr>
      <vt:lpstr>Search strategies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Nearest Neighbor Classifier</dc:title>
  <dc:subject/>
  <dc:creator>MICHELA GRAVINA</dc:creator>
  <cp:keywords>Version 20.0</cp:keywords>
  <dc:description/>
  <cp:lastModifiedBy> </cp:lastModifiedBy>
  <cp:revision>44</cp:revision>
  <dcterms:created xsi:type="dcterms:W3CDTF">2020-12-23T20:45:02Z</dcterms:created>
  <dcterms:modified xsi:type="dcterms:W3CDTF">2021-02-01T20:23:20Z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0x01010089D010F59BE2FE47A206692064BB4362</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ies>
</file>