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79" r:id="rId6"/>
    <p:sldId id="729" r:id="rId7"/>
    <p:sldId id="73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1414"/>
    <a:srgbClr val="8BA1A3"/>
    <a:srgbClr val="5A84C3"/>
    <a:srgbClr val="A3ACB4"/>
    <a:srgbClr val="2780BA"/>
    <a:srgbClr val="267FBA"/>
    <a:srgbClr val="217DB9"/>
    <a:srgbClr val="00A7D8"/>
    <a:srgbClr val="176DAD"/>
    <a:srgbClr val="0D7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093" autoAdjust="0"/>
  </p:normalViewPr>
  <p:slideViewPr>
    <p:cSldViewPr>
      <p:cViewPr varScale="1">
        <p:scale>
          <a:sx n="67" d="100"/>
          <a:sy n="67" d="100"/>
        </p:scale>
        <p:origin x="1529" y="3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this lesson, we will introduce artificial neural networks as a «model» for machine learning, inspired by biological neural networks. To this aim, we first try to highlight that it is not trivial to define what intelligence is, and then what artificial neurons are and how they «learn»</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74869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concept of intelligence is not easy neither to define nor to model. Nonetheless, the race for developing «intelligent machines» dates back several centuries. A famous «fake» is the Mechanical Turk. It was claimed as being able to play chess, but it was actually just a box hiding a small-sized person, playing chess by means of levers and magnets (https://en.wikipedia.org/wiki/The_Turk)</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51678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Despite being a fake, the Turk made it clear that the only (or at least the easiest to understand and to apply) way we have to determine whether an artificial system show an intelligent </a:t>
            </a:r>
            <a:r>
              <a:rPr lang="en-US" dirty="0" err="1"/>
              <a:t>behaviour</a:t>
            </a:r>
            <a:r>
              <a:rPr lang="en-US" dirty="0"/>
              <a:t> is by comparing it against some biological intelligence</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192702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Artificial neural networks are a mathematical formalism inspired by the mammalian brain. The core of an artificial neuron is its ability to react (or not) to input signals, determining the reaction (or not) of following neurons. This ability, known as activation, takes into account the input coming from other neurons, weighting them on the basis of the «experience» learnt during the training process (thus, the learning of these weights is what actually makes an artificial neural network to learn something). The weights only allow for giving different importance levels to the connected neurons. What determines whether the input values will activate the neuron or not is the activation function. </a:t>
            </a:r>
            <a:endParaRPr lang="en-GB" dirty="0"/>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409313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From biological to artificial neuron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117D2D-C1C2-49DD-8869-192EF4C7D6B1}"/>
              </a:ext>
            </a:extLst>
          </p:cNvPr>
          <p:cNvSpPr>
            <a:spLocks noGrp="1"/>
          </p:cNvSpPr>
          <p:nvPr>
            <p:ph type="title"/>
          </p:nvPr>
        </p:nvSpPr>
        <p:spPr/>
        <p:txBody>
          <a:bodyPr/>
          <a:lstStyle/>
          <a:p>
            <a:r>
              <a:rPr lang="en-US" dirty="0"/>
              <a:t>What is intelligence?</a:t>
            </a:r>
          </a:p>
        </p:txBody>
      </p:sp>
      <p:sp>
        <p:nvSpPr>
          <p:cNvPr id="4" name="Content Placeholder 3">
            <a:extLst>
              <a:ext uri="{FF2B5EF4-FFF2-40B4-BE49-F238E27FC236}">
                <a16:creationId xmlns:a16="http://schemas.microsoft.com/office/drawing/2014/main" id="{2C7EBF7B-9837-4D44-ABD3-6CA652C801BF}"/>
              </a:ext>
            </a:extLst>
          </p:cNvPr>
          <p:cNvSpPr txBox="1">
            <a:spLocks/>
          </p:cNvSpPr>
          <p:nvPr/>
        </p:nvSpPr>
        <p:spPr>
          <a:xfrm>
            <a:off x="335360" y="980728"/>
            <a:ext cx="11377264" cy="252028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Marvin Minsky defined AI as 'the development of machines capable of doing autonomously things that would require intelligence if done by humans’</a:t>
            </a:r>
          </a:p>
          <a:p>
            <a:r>
              <a:rPr lang="en-US" dirty="0"/>
              <a:t>In 1700, Wolfgang von </a:t>
            </a:r>
            <a:r>
              <a:rPr lang="en-US" dirty="0" err="1"/>
              <a:t>Kempelen</a:t>
            </a:r>
            <a:r>
              <a:rPr lang="en-US" dirty="0"/>
              <a:t> invented the 'mechanical Turk', a machine “capable” of playing chess autonomously</a:t>
            </a:r>
          </a:p>
          <a:p>
            <a:endParaRPr lang="en-US" dirty="0"/>
          </a:p>
          <a:p>
            <a:pPr lvl="1"/>
            <a:endParaRPr lang="en-US" dirty="0"/>
          </a:p>
        </p:txBody>
      </p:sp>
      <p:pic>
        <p:nvPicPr>
          <p:cNvPr id="5" name="Picture 4">
            <a:extLst>
              <a:ext uri="{FF2B5EF4-FFF2-40B4-BE49-F238E27FC236}">
                <a16:creationId xmlns:a16="http://schemas.microsoft.com/office/drawing/2014/main" id="{FFD88157-4244-4B7A-80CE-395837A8FC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8422" y="2852936"/>
            <a:ext cx="3625720" cy="3303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4E163F20-3555-49F2-BC9F-27E844C54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348" y="2852936"/>
            <a:ext cx="3863228" cy="3303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Shape 66">
            <a:extLst>
              <a:ext uri="{FF2B5EF4-FFF2-40B4-BE49-F238E27FC236}">
                <a16:creationId xmlns:a16="http://schemas.microsoft.com/office/drawing/2014/main" id="{BACF639F-B21C-4287-9ACA-B70060E2C918}"/>
              </a:ext>
            </a:extLst>
          </p:cNvPr>
          <p:cNvSpPr txBox="1"/>
          <p:nvPr/>
        </p:nvSpPr>
        <p:spPr>
          <a:xfrm>
            <a:off x="89746" y="6657916"/>
            <a:ext cx="11809312" cy="188996"/>
          </a:xfrm>
          <a:prstGeom prst="rect">
            <a:avLst/>
          </a:prstGeom>
          <a:noFill/>
        </p:spPr>
        <p:txBody>
          <a:bodyPr lIns="0" tIns="0" rIns="0" bIns="0" anchor="t" anchorCtr="0">
            <a:noAutofit/>
          </a:bodyPr>
          <a:lstStyle/>
          <a:p>
            <a:r>
              <a:rPr lang="en-US" sz="800" dirty="0"/>
              <a:t>Source: Wikimedia - https://en.wikipedia.org/wiki/Mechanical_Turk</a:t>
            </a:r>
          </a:p>
          <a:p>
            <a:pPr marL="342900" indent="-342900">
              <a:buFont typeface="+mj-lt"/>
              <a:buAutoNum type="arabicPeriod"/>
            </a:pPr>
            <a:endParaRPr lang="en-US" sz="1000" dirty="0"/>
          </a:p>
        </p:txBody>
      </p:sp>
    </p:spTree>
    <p:extLst>
      <p:ext uri="{BB962C8B-B14F-4D97-AF65-F5344CB8AC3E}">
        <p14:creationId xmlns:p14="http://schemas.microsoft.com/office/powerpoint/2010/main" val="85700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42295-71F6-4149-9E7F-2A9CD19C6D28}"/>
              </a:ext>
            </a:extLst>
          </p:cNvPr>
          <p:cNvSpPr>
            <a:spLocks noGrp="1"/>
          </p:cNvSpPr>
          <p:nvPr>
            <p:ph type="title"/>
          </p:nvPr>
        </p:nvSpPr>
        <p:spPr/>
        <p:txBody>
          <a:bodyPr/>
          <a:lstStyle/>
          <a:p>
            <a:r>
              <a:rPr lang="en-US" dirty="0"/>
              <a:t>Turing Test</a:t>
            </a:r>
          </a:p>
        </p:txBody>
      </p:sp>
      <p:sp>
        <p:nvSpPr>
          <p:cNvPr id="4" name="Content Placeholder 3">
            <a:extLst>
              <a:ext uri="{FF2B5EF4-FFF2-40B4-BE49-F238E27FC236}">
                <a16:creationId xmlns:a16="http://schemas.microsoft.com/office/drawing/2014/main" id="{57729CB8-5F8F-4FFA-80CA-E8B039E483BE}"/>
              </a:ext>
            </a:extLst>
          </p:cNvPr>
          <p:cNvSpPr txBox="1">
            <a:spLocks/>
          </p:cNvSpPr>
          <p:nvPr/>
        </p:nvSpPr>
        <p:spPr>
          <a:xfrm>
            <a:off x="335360" y="980728"/>
            <a:ext cx="11377264" cy="252028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In 1950, Alan Turing published 'The Imitation Game', an article in which he proposed a test (known since then as the Turing test) to determine whether or not a machine exhibits intelligent </a:t>
            </a:r>
            <a:r>
              <a:rPr lang="en-US" dirty="0" err="1"/>
              <a:t>behaviour</a:t>
            </a:r>
            <a:endParaRPr lang="en-US" dirty="0"/>
          </a:p>
          <a:p>
            <a:r>
              <a:rPr lang="en-US" dirty="0"/>
              <a:t>The rules are simple: given three participants, two of whom are over a wall, the third has to figure out, by interacting with them through questions and answers, whether he/she is talking to a person or a machine</a:t>
            </a:r>
          </a:p>
          <a:p>
            <a:endParaRPr lang="en-US" dirty="0"/>
          </a:p>
          <a:p>
            <a:pPr lvl="1"/>
            <a:endParaRPr lang="en-US" dirty="0"/>
          </a:p>
        </p:txBody>
      </p:sp>
      <p:pic>
        <p:nvPicPr>
          <p:cNvPr id="5" name="Elemento grafico 4" descr="Uomo">
            <a:extLst>
              <a:ext uri="{FF2B5EF4-FFF2-40B4-BE49-F238E27FC236}">
                <a16:creationId xmlns:a16="http://schemas.microsoft.com/office/drawing/2014/main" id="{DC6A7929-9362-4C53-95BA-32BCDFEC56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188" y="5368209"/>
            <a:ext cx="867432" cy="867432"/>
          </a:xfrm>
          <a:prstGeom prst="rect">
            <a:avLst/>
          </a:prstGeom>
        </p:spPr>
      </p:pic>
      <p:pic>
        <p:nvPicPr>
          <p:cNvPr id="6" name="Elemento grafico 5" descr="Computer">
            <a:extLst>
              <a:ext uri="{FF2B5EF4-FFF2-40B4-BE49-F238E27FC236}">
                <a16:creationId xmlns:a16="http://schemas.microsoft.com/office/drawing/2014/main" id="{1001D1E5-8DF0-432A-8673-B44FB13587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6220" y="3933056"/>
            <a:ext cx="914400" cy="914400"/>
          </a:xfrm>
          <a:prstGeom prst="rect">
            <a:avLst/>
          </a:prstGeom>
        </p:spPr>
      </p:pic>
      <p:pic>
        <p:nvPicPr>
          <p:cNvPr id="7" name="Elemento grafico 6" descr="Muro di mattoni">
            <a:extLst>
              <a:ext uri="{FF2B5EF4-FFF2-40B4-BE49-F238E27FC236}">
                <a16:creationId xmlns:a16="http://schemas.microsoft.com/office/drawing/2014/main" id="{5E3CC952-8D5B-4134-AD92-AAA39493EF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39816" y="4534638"/>
            <a:ext cx="914400" cy="914400"/>
          </a:xfrm>
          <a:prstGeom prst="rect">
            <a:avLst/>
          </a:prstGeom>
        </p:spPr>
      </p:pic>
      <p:pic>
        <p:nvPicPr>
          <p:cNvPr id="8" name="Elemento grafico 7" descr="Muro di mattoni">
            <a:extLst>
              <a:ext uri="{FF2B5EF4-FFF2-40B4-BE49-F238E27FC236}">
                <a16:creationId xmlns:a16="http://schemas.microsoft.com/office/drawing/2014/main" id="{4D28E71D-2BDD-40AC-A3B8-6C24356FE4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7888" y="4534638"/>
            <a:ext cx="914400" cy="914400"/>
          </a:xfrm>
          <a:prstGeom prst="rect">
            <a:avLst/>
          </a:prstGeom>
        </p:spPr>
      </p:pic>
      <p:pic>
        <p:nvPicPr>
          <p:cNvPr id="9" name="Elemento grafico 8" descr="Muro di mattoni">
            <a:extLst>
              <a:ext uri="{FF2B5EF4-FFF2-40B4-BE49-F238E27FC236}">
                <a16:creationId xmlns:a16="http://schemas.microsoft.com/office/drawing/2014/main" id="{A61D6B9C-7265-4470-A522-0E05E7A9C2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5960" y="4534638"/>
            <a:ext cx="914400" cy="914400"/>
          </a:xfrm>
          <a:prstGeom prst="rect">
            <a:avLst/>
          </a:prstGeom>
        </p:spPr>
      </p:pic>
      <p:pic>
        <p:nvPicPr>
          <p:cNvPr id="10" name="Elemento grafico 9" descr="Muro di mattoni">
            <a:extLst>
              <a:ext uri="{FF2B5EF4-FFF2-40B4-BE49-F238E27FC236}">
                <a16:creationId xmlns:a16="http://schemas.microsoft.com/office/drawing/2014/main" id="{7AACA160-1323-4BBD-B5C5-F2DDD1A688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84032" y="4534638"/>
            <a:ext cx="914400" cy="914400"/>
          </a:xfrm>
          <a:prstGeom prst="rect">
            <a:avLst/>
          </a:prstGeom>
        </p:spPr>
      </p:pic>
      <p:pic>
        <p:nvPicPr>
          <p:cNvPr id="11" name="Elemento grafico 10" descr="Domande">
            <a:extLst>
              <a:ext uri="{FF2B5EF4-FFF2-40B4-BE49-F238E27FC236}">
                <a16:creationId xmlns:a16="http://schemas.microsoft.com/office/drawing/2014/main" id="{6597AAC9-8C65-4939-843C-83C869E66B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2744180" y="4484838"/>
            <a:ext cx="914400" cy="914400"/>
          </a:xfrm>
          <a:prstGeom prst="rect">
            <a:avLst/>
          </a:prstGeom>
        </p:spPr>
      </p:pic>
    </p:spTree>
    <p:extLst>
      <p:ext uri="{BB962C8B-B14F-4D97-AF65-F5344CB8AC3E}">
        <p14:creationId xmlns:p14="http://schemas.microsoft.com/office/powerpoint/2010/main" val="349148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8A15F-69A1-494F-855D-700A210D66FA}"/>
              </a:ext>
            </a:extLst>
          </p:cNvPr>
          <p:cNvSpPr>
            <a:spLocks noGrp="1"/>
          </p:cNvSpPr>
          <p:nvPr>
            <p:ph type="title"/>
          </p:nvPr>
        </p:nvSpPr>
        <p:spPr/>
        <p:txBody>
          <a:bodyPr/>
          <a:lstStyle/>
          <a:p>
            <a:r>
              <a:rPr lang="en-US" dirty="0"/>
              <a:t>From biological to artificial neuron</a:t>
            </a:r>
          </a:p>
        </p:txBody>
      </p:sp>
      <p:sp>
        <p:nvSpPr>
          <p:cNvPr id="4" name="Content Placeholder 3">
            <a:extLst>
              <a:ext uri="{FF2B5EF4-FFF2-40B4-BE49-F238E27FC236}">
                <a16:creationId xmlns:a16="http://schemas.microsoft.com/office/drawing/2014/main" id="{9AEAFA42-DF2E-436C-AED3-B4277E5057C1}"/>
              </a:ext>
            </a:extLst>
          </p:cNvPr>
          <p:cNvSpPr txBox="1">
            <a:spLocks/>
          </p:cNvSpPr>
          <p:nvPr/>
        </p:nvSpPr>
        <p:spPr>
          <a:xfrm>
            <a:off x="335360" y="980728"/>
            <a:ext cx="11593288" cy="252028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The mammalian brain is a network of 'intelligent' elements: the neurons</a:t>
            </a:r>
          </a:p>
          <a:p>
            <a:pPr lvl="1"/>
            <a:r>
              <a:rPr lang="en-US" dirty="0"/>
              <a:t>Humans have around 100 billion neurons</a:t>
            </a:r>
          </a:p>
          <a:p>
            <a:pPr lvl="1"/>
            <a:r>
              <a:rPr lang="en-US" dirty="0"/>
              <a:t>Each neuron can be connected to up to 100,000 other neurons</a:t>
            </a:r>
          </a:p>
          <a:p>
            <a:pPr lvl="1"/>
            <a:r>
              <a:rPr lang="en-US" dirty="0"/>
              <a:t>Neurons communicate via electrochemical signals</a:t>
            </a:r>
          </a:p>
          <a:p>
            <a:pPr lvl="1"/>
            <a:r>
              <a:rPr lang="en-US" dirty="0"/>
              <a:t>The release of these signals from synapses can cause the (chain) activation of other neurons</a:t>
            </a:r>
          </a:p>
          <a:p>
            <a:endParaRPr lang="en-US" sz="500" dirty="0"/>
          </a:p>
          <a:p>
            <a:r>
              <a:rPr lang="en-US" dirty="0"/>
              <a:t>Artificial Neural Networks are a mathematical formalism in which:</a:t>
            </a:r>
          </a:p>
          <a:p>
            <a:pPr lvl="1"/>
            <a:r>
              <a:rPr lang="en-US" dirty="0"/>
              <a:t>There are artificial neurons instead of biological neurons </a:t>
            </a:r>
          </a:p>
          <a:p>
            <a:pPr lvl="1"/>
            <a:r>
              <a:rPr lang="en-US" dirty="0"/>
              <a:t>Each artificial neuron is connected to other artificial neurons</a:t>
            </a:r>
          </a:p>
          <a:p>
            <a:pPr lvl="1"/>
            <a:r>
              <a:rPr lang="en-US" dirty="0"/>
              <a:t>The </a:t>
            </a:r>
            <a:r>
              <a:rPr lang="en-US" b="1" i="1" dirty="0"/>
              <a:t>activation function</a:t>
            </a:r>
            <a:r>
              <a:rPr lang="en-US" dirty="0"/>
              <a:t> simulates the activation of a neuron</a:t>
            </a:r>
          </a:p>
        </p:txBody>
      </p:sp>
      <p:grpSp>
        <p:nvGrpSpPr>
          <p:cNvPr id="24" name="Gruppo 23">
            <a:extLst>
              <a:ext uri="{FF2B5EF4-FFF2-40B4-BE49-F238E27FC236}">
                <a16:creationId xmlns:a16="http://schemas.microsoft.com/office/drawing/2014/main" id="{EEE8A59E-C2CE-433B-9B28-F03BE26BEDCB}"/>
              </a:ext>
            </a:extLst>
          </p:cNvPr>
          <p:cNvGrpSpPr/>
          <p:nvPr/>
        </p:nvGrpSpPr>
        <p:grpSpPr>
          <a:xfrm>
            <a:off x="2356663" y="4869160"/>
            <a:ext cx="6029846" cy="1588298"/>
            <a:chOff x="1492567" y="4901403"/>
            <a:chExt cx="6029846" cy="1588298"/>
          </a:xfrm>
        </p:grpSpPr>
        <p:sp>
          <p:nvSpPr>
            <p:cNvPr id="6" name="Ovale 5">
              <a:extLst>
                <a:ext uri="{FF2B5EF4-FFF2-40B4-BE49-F238E27FC236}">
                  <a16:creationId xmlns:a16="http://schemas.microsoft.com/office/drawing/2014/main" id="{AED962C2-566B-461E-A61A-00DBCD9CA401}"/>
                </a:ext>
              </a:extLst>
            </p:cNvPr>
            <p:cNvSpPr/>
            <p:nvPr/>
          </p:nvSpPr>
          <p:spPr>
            <a:xfrm>
              <a:off x="3575720" y="4901403"/>
              <a:ext cx="648072"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1</a:t>
              </a:r>
              <a:endParaRPr lang="en-GB" sz="1100" b="1" baseline="-25000" dirty="0">
                <a:latin typeface="Arial" pitchFamily="34" charset="0"/>
                <a:cs typeface="Arial" pitchFamily="34" charset="0"/>
              </a:endParaRPr>
            </a:p>
          </p:txBody>
        </p:sp>
        <p:sp>
          <p:nvSpPr>
            <p:cNvPr id="8" name="Ovale 7">
              <a:extLst>
                <a:ext uri="{FF2B5EF4-FFF2-40B4-BE49-F238E27FC236}">
                  <a16:creationId xmlns:a16="http://schemas.microsoft.com/office/drawing/2014/main" id="{60201AF0-6902-414E-B54F-4ACAB6C25A25}"/>
                </a:ext>
              </a:extLst>
            </p:cNvPr>
            <p:cNvSpPr/>
            <p:nvPr/>
          </p:nvSpPr>
          <p:spPr>
            <a:xfrm>
              <a:off x="3580825" y="5507473"/>
              <a:ext cx="648072"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2</a:t>
              </a:r>
              <a:endParaRPr lang="en-GB" sz="1100" b="1" baseline="-25000" dirty="0">
                <a:latin typeface="Arial" pitchFamily="34" charset="0"/>
                <a:cs typeface="Arial" pitchFamily="34" charset="0"/>
              </a:endParaRPr>
            </a:p>
          </p:txBody>
        </p:sp>
        <p:sp>
          <p:nvSpPr>
            <p:cNvPr id="9" name="Ovale 8">
              <a:extLst>
                <a:ext uri="{FF2B5EF4-FFF2-40B4-BE49-F238E27FC236}">
                  <a16:creationId xmlns:a16="http://schemas.microsoft.com/office/drawing/2014/main" id="{4CABC774-8234-42B6-A891-D30381B2EAD1}"/>
                </a:ext>
              </a:extLst>
            </p:cNvPr>
            <p:cNvSpPr/>
            <p:nvPr/>
          </p:nvSpPr>
          <p:spPr>
            <a:xfrm>
              <a:off x="3575720" y="6057653"/>
              <a:ext cx="648072"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b="1" dirty="0">
                  <a:latin typeface="Arial" pitchFamily="34" charset="0"/>
                  <a:cs typeface="Arial" pitchFamily="34" charset="0"/>
                </a:rPr>
                <a:t>X</a:t>
              </a:r>
              <a:r>
                <a:rPr lang="it-IT" sz="1100" b="1" baseline="-25000" dirty="0">
                  <a:latin typeface="Arial" pitchFamily="34" charset="0"/>
                  <a:cs typeface="Arial" pitchFamily="34" charset="0"/>
                </a:rPr>
                <a:t>3</a:t>
              </a:r>
              <a:endParaRPr lang="en-GB" sz="1100" b="1" baseline="-25000" dirty="0">
                <a:latin typeface="Arial" pitchFamily="34" charset="0"/>
                <a:cs typeface="Arial" pitchFamily="34" charset="0"/>
              </a:endParaRPr>
            </a:p>
          </p:txBody>
        </p:sp>
        <p:sp>
          <p:nvSpPr>
            <p:cNvPr id="7" name="Rettangolo 6">
              <a:extLst>
                <a:ext uri="{FF2B5EF4-FFF2-40B4-BE49-F238E27FC236}">
                  <a16:creationId xmlns:a16="http://schemas.microsoft.com/office/drawing/2014/main" id="{87E36D13-236C-4402-828E-EA0D51F9BAD8}"/>
                </a:ext>
              </a:extLst>
            </p:cNvPr>
            <p:cNvSpPr/>
            <p:nvPr/>
          </p:nvSpPr>
          <p:spPr>
            <a:xfrm>
              <a:off x="4871864" y="5445224"/>
              <a:ext cx="576064" cy="538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Arial" pitchFamily="34" charset="0"/>
                  <a:cs typeface="Arial" pitchFamily="34" charset="0"/>
                </a:rPr>
                <a:t>f</a:t>
              </a:r>
              <a:endParaRPr lang="en-GB" b="1" dirty="0">
                <a:latin typeface="Arial" pitchFamily="34" charset="0"/>
                <a:cs typeface="Arial" pitchFamily="34" charset="0"/>
              </a:endParaRPr>
            </a:p>
          </p:txBody>
        </p:sp>
        <p:cxnSp>
          <p:nvCxnSpPr>
            <p:cNvPr id="12" name="Connettore 2 11">
              <a:extLst>
                <a:ext uri="{FF2B5EF4-FFF2-40B4-BE49-F238E27FC236}">
                  <a16:creationId xmlns:a16="http://schemas.microsoft.com/office/drawing/2014/main" id="{A401D4C5-584E-44C9-8070-06ADB77C1DB1}"/>
                </a:ext>
              </a:extLst>
            </p:cNvPr>
            <p:cNvCxnSpPr>
              <a:cxnSpLocks/>
              <a:stCxn id="6" idx="6"/>
              <a:endCxn id="7" idx="1"/>
            </p:cNvCxnSpPr>
            <p:nvPr/>
          </p:nvCxnSpPr>
          <p:spPr>
            <a:xfrm>
              <a:off x="4223792" y="5117427"/>
              <a:ext cx="648072" cy="596977"/>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3F7B30AC-0A37-48FA-9114-E9FE3A6C1FC5}"/>
                </a:ext>
              </a:extLst>
            </p:cNvPr>
            <p:cNvCxnSpPr>
              <a:cxnSpLocks/>
              <a:stCxn id="8" idx="6"/>
              <a:endCxn id="7" idx="1"/>
            </p:cNvCxnSpPr>
            <p:nvPr/>
          </p:nvCxnSpPr>
          <p:spPr>
            <a:xfrm flipV="1">
              <a:off x="4228897" y="5714404"/>
              <a:ext cx="642967" cy="9093"/>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956ABCFC-6F84-4F7C-A9CB-DC30AEF20C40}"/>
                </a:ext>
              </a:extLst>
            </p:cNvPr>
            <p:cNvCxnSpPr>
              <a:cxnSpLocks/>
              <a:stCxn id="9" idx="6"/>
              <a:endCxn id="7" idx="1"/>
            </p:cNvCxnSpPr>
            <p:nvPr/>
          </p:nvCxnSpPr>
          <p:spPr>
            <a:xfrm flipV="1">
              <a:off x="4223792" y="5714404"/>
              <a:ext cx="648072" cy="559273"/>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9C0A02C8-0187-411B-B883-0E87194590A2}"/>
                </a:ext>
              </a:extLst>
            </p:cNvPr>
            <p:cNvCxnSpPr>
              <a:stCxn id="7" idx="3"/>
            </p:cNvCxnSpPr>
            <p:nvPr/>
          </p:nvCxnSpPr>
          <p:spPr>
            <a:xfrm flipV="1">
              <a:off x="5447928" y="5695552"/>
              <a:ext cx="936104" cy="18852"/>
            </a:xfrm>
            <a:prstGeom prst="straightConnector1">
              <a:avLst/>
            </a:prstGeom>
            <a:ln w="95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ED2301B2-FADE-4568-83A0-994F0E3EAC1C}"/>
                </a:ext>
              </a:extLst>
            </p:cNvPr>
            <p:cNvSpPr txBox="1">
              <a:spLocks/>
            </p:cNvSpPr>
            <p:nvPr/>
          </p:nvSpPr>
          <p:spPr>
            <a:xfrm>
              <a:off x="1492567" y="5599249"/>
              <a:ext cx="2237976" cy="39933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Weighted Inputs</a:t>
              </a:r>
            </a:p>
          </p:txBody>
        </p:sp>
        <p:sp>
          <p:nvSpPr>
            <p:cNvPr id="22" name="Content Placeholder 3">
              <a:extLst>
                <a:ext uri="{FF2B5EF4-FFF2-40B4-BE49-F238E27FC236}">
                  <a16:creationId xmlns:a16="http://schemas.microsoft.com/office/drawing/2014/main" id="{80CB7921-97CC-49B1-88E8-FDB81504AD98}"/>
                </a:ext>
              </a:extLst>
            </p:cNvPr>
            <p:cNvSpPr txBox="1">
              <a:spLocks/>
            </p:cNvSpPr>
            <p:nvPr/>
          </p:nvSpPr>
          <p:spPr>
            <a:xfrm>
              <a:off x="6010245" y="5555559"/>
              <a:ext cx="1512168" cy="39933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Output</a:t>
              </a:r>
            </a:p>
          </p:txBody>
        </p:sp>
        <p:sp>
          <p:nvSpPr>
            <p:cNvPr id="23" name="Content Placeholder 3">
              <a:extLst>
                <a:ext uri="{FF2B5EF4-FFF2-40B4-BE49-F238E27FC236}">
                  <a16:creationId xmlns:a16="http://schemas.microsoft.com/office/drawing/2014/main" id="{16013F82-71F2-4CF3-B89A-44B9FE9CACB2}"/>
                </a:ext>
              </a:extLst>
            </p:cNvPr>
            <p:cNvSpPr txBox="1">
              <a:spLocks/>
            </p:cNvSpPr>
            <p:nvPr/>
          </p:nvSpPr>
          <p:spPr>
            <a:xfrm>
              <a:off x="4043772" y="6034864"/>
              <a:ext cx="2232248" cy="399338"/>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458340" lvl="1" indent="0">
                <a:buNone/>
              </a:pPr>
              <a:r>
                <a:rPr lang="en-US" sz="1500" dirty="0"/>
                <a:t>Activation function</a:t>
              </a:r>
            </a:p>
          </p:txBody>
        </p:sp>
      </p:grpSp>
    </p:spTree>
    <p:extLst>
      <p:ext uri="{BB962C8B-B14F-4D97-AF65-F5344CB8AC3E}">
        <p14:creationId xmlns:p14="http://schemas.microsoft.com/office/powerpoint/2010/main" val="1955955038"/>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7" ma:contentTypeDescription="Creare un nuovo documento." ma:contentTypeScope="" ma:versionID="0fe9cf3adaaf3d3e8fa01e35e7d9e5cf">
  <xsd:schema xmlns:xsd="http://www.w3.org/2001/XMLSchema" xmlns:xs="http://www.w3.org/2001/XMLSchema" xmlns:p="http://schemas.microsoft.com/office/2006/metadata/properties" xmlns:ns2="915b9e6d-86d9-4ab7-987a-93219d822098" targetNamespace="http://schemas.microsoft.com/office/2006/metadata/properties" ma:root="true" ma:fieldsID="8ab9b4a2d3c57c6c1c2991fa00253f11"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6843F9F9-53EE-484E-834C-EA7137039F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484</TotalTime>
  <Words>572</Words>
  <Application>Microsoft Office PowerPoint</Application>
  <PresentationFormat>Widescreen</PresentationFormat>
  <Paragraphs>34</Paragraphs>
  <Slides>4</Slides>
  <Notes>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Calibri</vt:lpstr>
      <vt:lpstr>Courier New</vt:lpstr>
      <vt:lpstr>Wingdings</vt:lpstr>
      <vt:lpstr>MW_Public_widescreen</vt:lpstr>
      <vt:lpstr>From biological to artificial neuron</vt:lpstr>
      <vt:lpstr>What is intelligence?</vt:lpstr>
      <vt:lpstr>Turing Test</vt:lpstr>
      <vt:lpstr>From biological to artificial neuron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MICHELA GRAVINA</dc:creator>
  <cp:keywords>Version 20.0</cp:keywords>
  <dc:description/>
  <cp:lastModifiedBy>STEFANO MARRONE</cp:lastModifiedBy>
  <cp:revision>37</cp:revision>
  <dcterms:created xsi:type="dcterms:W3CDTF">2020-12-23T21:10:49Z</dcterms:created>
  <dcterms:modified xsi:type="dcterms:W3CDTF">2022-03-25T09:59:01Z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