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56" r:id="rId5"/>
    <p:sldId id="732" r:id="rId6"/>
    <p:sldId id="279" r:id="rId7"/>
    <p:sldId id="733" r:id="rId8"/>
    <p:sldId id="729" r:id="rId9"/>
    <p:sldId id="730" r:id="rId10"/>
    <p:sldId id="735" r:id="rId11"/>
    <p:sldId id="731" r:id="rId12"/>
    <p:sldId id="73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1414"/>
    <a:srgbClr val="8BA1A3"/>
    <a:srgbClr val="5A84C3"/>
    <a:srgbClr val="A3ACB4"/>
    <a:srgbClr val="2780BA"/>
    <a:srgbClr val="267FBA"/>
    <a:srgbClr val="217DB9"/>
    <a:srgbClr val="00A7D8"/>
    <a:srgbClr val="176DAD"/>
    <a:srgbClr val="0D78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134" autoAdjust="0"/>
  </p:normalViewPr>
  <p:slideViewPr>
    <p:cSldViewPr>
      <p:cViewPr varScale="1">
        <p:scale>
          <a:sx n="78" d="100"/>
          <a:sy n="78" d="100"/>
        </p:scale>
        <p:origin x="823" y="43"/>
      </p:cViewPr>
      <p:guideLst>
        <p:guide orient="horz" pos="2160"/>
        <p:guide pos="3841"/>
      </p:guideLst>
    </p:cSldViewPr>
  </p:slideViewPr>
  <p:notesTextViewPr>
    <p:cViewPr>
      <p:scale>
        <a:sx n="150" d="100"/>
        <a:sy n="150" d="100"/>
      </p:scale>
      <p:origin x="0" y="0"/>
    </p:cViewPr>
  </p:notesTextViewPr>
  <p:sorterViewPr>
    <p:cViewPr>
      <p:scale>
        <a:sx n="66" d="100"/>
        <a:sy n="66" d="100"/>
      </p:scale>
      <p:origin x="0" y="0"/>
    </p:cViewPr>
  </p:sorterViewPr>
  <p:notesViewPr>
    <p:cSldViewPr>
      <p:cViewPr varScale="1">
        <p:scale>
          <a:sx n="102" d="100"/>
          <a:sy n="102" d="100"/>
        </p:scale>
        <p:origin x="352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 Hoerner" userId="9446b022-f39d-4c4d-9689-86d47d64fadb" providerId="ADAL" clId="{B0B1AA3C-C162-4A66-8B03-1088B341778E}"/>
    <pc:docChg chg="modSld">
      <pc:chgData name="Julia Hoerner" userId="9446b022-f39d-4c4d-9689-86d47d64fadb" providerId="ADAL" clId="{B0B1AA3C-C162-4A66-8B03-1088B341778E}" dt="2021-09-14T11:40:41.737" v="0" actId="20577"/>
      <pc:docMkLst>
        <pc:docMk/>
      </pc:docMkLst>
      <pc:sldChg chg="modSp mod">
        <pc:chgData name="Julia Hoerner" userId="9446b022-f39d-4c4d-9689-86d47d64fadb" providerId="ADAL" clId="{B0B1AA3C-C162-4A66-8B03-1088B341778E}" dt="2021-09-14T11:40:41.737" v="0" actId="20577"/>
        <pc:sldMkLst>
          <pc:docMk/>
          <pc:sldMk cId="357362336" sldId="733"/>
        </pc:sldMkLst>
        <pc:spChg chg="mod">
          <ac:chgData name="Julia Hoerner" userId="9446b022-f39d-4c4d-9689-86d47d64fadb" providerId="ADAL" clId="{B0B1AA3C-C162-4A66-8B03-1088B341778E}" dt="2021-09-14T11:40:41.737" v="0" actId="20577"/>
          <ac:spMkLst>
            <pc:docMk/>
            <pc:sldMk cId="357362336" sldId="733"/>
            <ac:spMk id="11" creationId="{35EF2637-9D6A-4292-BA75-DF9E73F0B77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993C83-2184-4286-ABE1-941A40B40C8F}" type="datetimeFigureOut">
              <a:rPr lang="en-US" smtClean="0"/>
              <a:pPr/>
              <a:t>3/25/2022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603001-E0F2-47E5-A338-816CC267AF60}" type="slidenum">
              <a:rPr lang="en-US" smtClean="0"/>
              <a:pPr/>
              <a:t>‹N›</a:t>
            </a:fld>
            <a:endParaRPr lang="en-US"/>
          </a:p>
        </p:txBody>
      </p:sp>
    </p:spTree>
    <p:extLst>
      <p:ext uri="{BB962C8B-B14F-4D97-AF65-F5344CB8AC3E}">
        <p14:creationId xmlns:p14="http://schemas.microsoft.com/office/powerpoint/2010/main" val="215365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53241F-7ED4-45AC-844C-15DB0D5F9CCD}" type="datetimeFigureOut">
              <a:rPr lang="en-US" smtClean="0"/>
              <a:pPr/>
              <a:t>3/25/2022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73B8C3-A209-4A55-9261-22C2A02B3159}" type="slidenum">
              <a:rPr lang="en-US" smtClean="0"/>
              <a:pPr/>
              <a:t>‹N›</a:t>
            </a:fld>
            <a:endParaRPr lang="en-US"/>
          </a:p>
        </p:txBody>
      </p:sp>
    </p:spTree>
    <p:extLst>
      <p:ext uri="{BB962C8B-B14F-4D97-AF65-F5344CB8AC3E}">
        <p14:creationId xmlns:p14="http://schemas.microsoft.com/office/powerpoint/2010/main" val="1744081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In these slides we will see the “math behind training an artificial neural network”</a:t>
            </a:r>
            <a:endParaRPr lang="en-GB"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1</a:t>
            </a:fld>
            <a:endParaRPr lang="en-US"/>
          </a:p>
        </p:txBody>
      </p:sp>
    </p:spTree>
    <p:extLst>
      <p:ext uri="{BB962C8B-B14F-4D97-AF65-F5344CB8AC3E}">
        <p14:creationId xmlns:p14="http://schemas.microsoft.com/office/powerpoint/2010/main" val="748696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aim of an AI model is </a:t>
            </a:r>
            <a:r>
              <a:rPr lang="en-GB" sz="1800" dirty="0">
                <a:effectLst/>
                <a:latin typeface="Calibri" panose="020F0502020204030204" pitchFamily="34" charset="0"/>
                <a:cs typeface="Times New Roman" panose="02020603050405020304" pitchFamily="18" charset="0"/>
              </a:rPr>
              <a:t>t</a:t>
            </a:r>
            <a:r>
              <a:rPr lang="en-GB" sz="1800" dirty="0">
                <a:effectLst/>
                <a:latin typeface="Calibri" panose="020F0502020204030204" pitchFamily="34" charset="0"/>
                <a:ea typeface="Calibri" panose="020F0502020204030204" pitchFamily="34" charset="0"/>
                <a:cs typeface="Times New Roman" panose="02020603050405020304" pitchFamily="18" charset="0"/>
              </a:rPr>
              <a:t>o map the input to the output, to find an equation for the relationship. This equation will have parameters which are represented by weights and biases.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u="sng" dirty="0">
                <a:effectLst/>
                <a:latin typeface="Calibri" panose="020F0502020204030204" pitchFamily="34" charset="0"/>
                <a:ea typeface="Calibri" panose="020F0502020204030204" pitchFamily="34" charset="0"/>
                <a:cs typeface="Times New Roman" panose="02020603050405020304" pitchFamily="18" charset="0"/>
              </a:rPr>
              <a:t>Note: From now on, whenever we talk about weights we also imply biases!!!</a:t>
            </a:r>
          </a:p>
          <a:p>
            <a:endParaRPr lang="en-GB" dirty="0"/>
          </a:p>
        </p:txBody>
      </p:sp>
      <p:sp>
        <p:nvSpPr>
          <p:cNvPr id="4" name="Slide Number Placeholder 3"/>
          <p:cNvSpPr>
            <a:spLocks noGrp="1"/>
          </p:cNvSpPr>
          <p:nvPr>
            <p:ph type="sldNum" sz="quarter" idx="5"/>
          </p:nvPr>
        </p:nvSpPr>
        <p:spPr/>
        <p:txBody>
          <a:bodyPr/>
          <a:lstStyle/>
          <a:p>
            <a:fld id="{AD73B8C3-A209-4A55-9261-22C2A02B3159}" type="slidenum">
              <a:rPr lang="en-US" smtClean="0"/>
              <a:pPr/>
              <a:t>2</a:t>
            </a:fld>
            <a:endParaRPr lang="en-US"/>
          </a:p>
        </p:txBody>
      </p:sp>
    </p:spTree>
    <p:extLst>
      <p:ext uri="{BB962C8B-B14F-4D97-AF65-F5344CB8AC3E}">
        <p14:creationId xmlns:p14="http://schemas.microsoft.com/office/powerpoint/2010/main" val="3779828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And learning the weights means finding the optimum weights, so the prediction matches the GT.</a:t>
            </a:r>
          </a:p>
          <a:p>
            <a:r>
              <a:rPr lang="en-GB" dirty="0"/>
              <a:t>To decide whether a neuron should be activated, an activation function is used. Hence, </a:t>
            </a:r>
            <a:r>
              <a:rPr lang="en-US" dirty="0"/>
              <a:t>the activation function is a property of a neuron. </a:t>
            </a:r>
            <a:endParaRPr lang="en-GB"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3</a:t>
            </a:fld>
            <a:endParaRPr lang="en-US"/>
          </a:p>
        </p:txBody>
      </p:sp>
    </p:spTree>
    <p:extLst>
      <p:ext uri="{BB962C8B-B14F-4D97-AF65-F5344CB8AC3E}">
        <p14:creationId xmlns:p14="http://schemas.microsoft.com/office/powerpoint/2010/main" val="516782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Different activation functions react differently to the neuron’s inputs. Here there are some commonly used activation functions</a:t>
            </a:r>
            <a:endParaRPr lang="it-IT"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4</a:t>
            </a:fld>
            <a:endParaRPr lang="en-US"/>
          </a:p>
        </p:txBody>
      </p:sp>
    </p:spTree>
    <p:extLst>
      <p:ext uri="{BB962C8B-B14F-4D97-AF65-F5344CB8AC3E}">
        <p14:creationId xmlns:p14="http://schemas.microsoft.com/office/powerpoint/2010/main" val="3232581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Usually, we can not calculate the </a:t>
            </a:r>
            <a:r>
              <a:rPr lang="en-GB" u="sng" dirty="0"/>
              <a:t>perfect</a:t>
            </a:r>
            <a:r>
              <a:rPr lang="en-GB" dirty="0"/>
              <a:t> parameters (</a:t>
            </a:r>
            <a:r>
              <a:rPr lang="en-GB" dirty="0" err="1"/>
              <a:t>weights+biases</a:t>
            </a:r>
            <a:r>
              <a:rPr lang="en-GB" dirty="0"/>
              <a:t>) since there are too many. Hence, we try to optimize them.</a:t>
            </a:r>
          </a:p>
        </p:txBody>
      </p:sp>
      <p:sp>
        <p:nvSpPr>
          <p:cNvPr id="4" name="Segnaposto numero diapositiva 3"/>
          <p:cNvSpPr>
            <a:spLocks noGrp="1"/>
          </p:cNvSpPr>
          <p:nvPr>
            <p:ph type="sldNum" sz="quarter" idx="5"/>
          </p:nvPr>
        </p:nvSpPr>
        <p:spPr/>
        <p:txBody>
          <a:bodyPr/>
          <a:lstStyle/>
          <a:p>
            <a:fld id="{AD73B8C3-A209-4A55-9261-22C2A02B3159}" type="slidenum">
              <a:rPr lang="en-US" smtClean="0"/>
              <a:pPr/>
              <a:t>5</a:t>
            </a:fld>
            <a:endParaRPr lang="en-US"/>
          </a:p>
        </p:txBody>
      </p:sp>
    </p:spTree>
    <p:extLst>
      <p:ext uri="{BB962C8B-B14F-4D97-AF65-F5344CB8AC3E}">
        <p14:creationId xmlns:p14="http://schemas.microsoft.com/office/powerpoint/2010/main" val="1927022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The loss function in a neural network quantifies the difference between the expected outcome and the outcome produced by the machine learning model. From the loss function, we can derive the gradients which are used to update the weights. The average over all losses constitutes the cost.</a:t>
            </a:r>
            <a:endParaRPr lang="en-GB"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6</a:t>
            </a:fld>
            <a:endParaRPr lang="en-US"/>
          </a:p>
        </p:txBody>
      </p:sp>
    </p:spTree>
    <p:extLst>
      <p:ext uri="{BB962C8B-B14F-4D97-AF65-F5344CB8AC3E}">
        <p14:creationId xmlns:p14="http://schemas.microsoft.com/office/powerpoint/2010/main" val="4093131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Every time the model processes a training sample it could update the weights. The side shows the three possible approaches to do it. It is however important to note that all strategy converges, but could take different time and follow a different path on the loss surface.</a:t>
            </a:r>
            <a:endParaRPr lang="it-IT"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7</a:t>
            </a:fld>
            <a:endParaRPr lang="en-US"/>
          </a:p>
        </p:txBody>
      </p:sp>
    </p:spTree>
    <p:extLst>
      <p:ext uri="{BB962C8B-B14F-4D97-AF65-F5344CB8AC3E}">
        <p14:creationId xmlns:p14="http://schemas.microsoft.com/office/powerpoint/2010/main" val="840258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Optimizing the loss function means finding a minimum (possibly the global one) on the hypersurface defined by the loss function, i.e. the set of parameters of the machine learning model for which the loss function value is the minimum. If the loss function is differentiable, the gradient of the function points toward the maximum value of the function itself. Thus, moving along the opposite direction allows moving to a (possibly local) minimum of the loss function. The length of the step is defined by the learning rate, a value limiting the maximum length along that path (i.e., a hyper-parameter that controls how much we are adjusting the weights of our network with respect to the loss gradient).</a:t>
            </a:r>
            <a:endParaRPr lang="en-GB"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8</a:t>
            </a:fld>
            <a:endParaRPr lang="en-US"/>
          </a:p>
        </p:txBody>
      </p:sp>
    </p:spTree>
    <p:extLst>
      <p:ext uri="{BB962C8B-B14F-4D97-AF65-F5344CB8AC3E}">
        <p14:creationId xmlns:p14="http://schemas.microsoft.com/office/powerpoint/2010/main" val="503395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Gradient descent can be implemented in different ways. All are good and none of them is perfect (despite some tends to work better in several contexts). There are literally tens of possible different implementations, but most of them are just over-specializations of the three reported in this slide</a:t>
            </a:r>
            <a:endParaRPr lang="en-GB"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9</a:t>
            </a:fld>
            <a:endParaRPr lang="en-US"/>
          </a:p>
        </p:txBody>
      </p:sp>
    </p:spTree>
    <p:extLst>
      <p:ext uri="{BB962C8B-B14F-4D97-AF65-F5344CB8AC3E}">
        <p14:creationId xmlns:p14="http://schemas.microsoft.com/office/powerpoint/2010/main" val="39683464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pic>
        <p:nvPicPr>
          <p:cNvPr id="8" name="Background" descr="bluemesh.jpg"/>
          <p:cNvPicPr>
            <a:picLocks noChangeAspect="1"/>
          </p:cNvPicPr>
          <p:nvPr userDrawn="1"/>
        </p:nvPicPr>
        <p:blipFill>
          <a:blip r:embed="rId2" cstate="print"/>
          <a:stretch>
            <a:fillRect/>
          </a:stretch>
        </p:blipFill>
        <p:spPr>
          <a:xfrm>
            <a:off x="-4067" y="1287"/>
            <a:ext cx="12209092" cy="6856713"/>
          </a:xfrm>
          <a:prstGeom prst="rect">
            <a:avLst/>
          </a:prstGeom>
        </p:spPr>
      </p:pic>
      <p:sp>
        <p:nvSpPr>
          <p:cNvPr id="21" name="Title"/>
          <p:cNvSpPr>
            <a:spLocks noGrp="1"/>
          </p:cNvSpPr>
          <p:nvPr>
            <p:ph type="ctrTitle"/>
          </p:nvPr>
        </p:nvSpPr>
        <p:spPr>
          <a:xfrm>
            <a:off x="914400" y="914400"/>
            <a:ext cx="10363200" cy="1828800"/>
          </a:xfrm>
        </p:spPr>
        <p:txBody>
          <a:bodyPr/>
          <a:lstStyle>
            <a:lvl1pPr algn="l">
              <a:defRPr sz="3200">
                <a:solidFill>
                  <a:schemeClr val="tx2"/>
                </a:solidFill>
              </a:defRPr>
            </a:lvl1pPr>
          </a:lstStyle>
          <a:p>
            <a:r>
              <a:rPr lang="it-IT"/>
              <a:t>Fare clic per modificare lo stile del titolo dello schema</a:t>
            </a:r>
            <a:endParaRPr lang="en-US" dirty="0"/>
          </a:p>
        </p:txBody>
      </p:sp>
      <p:sp>
        <p:nvSpPr>
          <p:cNvPr id="22" name="Subtitle"/>
          <p:cNvSpPr>
            <a:spLocks noGrp="1"/>
          </p:cNvSpPr>
          <p:nvPr>
            <p:ph type="subTitle" idx="1"/>
          </p:nvPr>
        </p:nvSpPr>
        <p:spPr>
          <a:xfrm>
            <a:off x="914400" y="3203579"/>
            <a:ext cx="10363200" cy="987425"/>
          </a:xfrm>
        </p:spPr>
        <p:txBody>
          <a:bodyPr>
            <a:normAutofit/>
          </a:bodyPr>
          <a:lstStyle>
            <a:lvl1pPr marL="0" indent="0" algn="l">
              <a:buNone/>
              <a:defRPr sz="1604" b="0">
                <a:solidFill>
                  <a:schemeClr val="tx1"/>
                </a:solidFill>
              </a:defRPr>
            </a:lvl1pPr>
            <a:lvl2pPr marL="458340" indent="0" algn="ctr">
              <a:buNone/>
              <a:defRPr>
                <a:solidFill>
                  <a:schemeClr val="tx1">
                    <a:tint val="75000"/>
                  </a:schemeClr>
                </a:solidFill>
              </a:defRPr>
            </a:lvl2pPr>
            <a:lvl3pPr marL="916680" indent="0" algn="ctr">
              <a:buNone/>
              <a:defRPr>
                <a:solidFill>
                  <a:schemeClr val="tx1">
                    <a:tint val="75000"/>
                  </a:schemeClr>
                </a:solidFill>
              </a:defRPr>
            </a:lvl3pPr>
            <a:lvl4pPr marL="1375020" indent="0" algn="ctr">
              <a:buNone/>
              <a:defRPr>
                <a:solidFill>
                  <a:schemeClr val="tx1">
                    <a:tint val="75000"/>
                  </a:schemeClr>
                </a:solidFill>
              </a:defRPr>
            </a:lvl4pPr>
            <a:lvl5pPr marL="1833361" indent="0" algn="ctr">
              <a:buNone/>
              <a:defRPr>
                <a:solidFill>
                  <a:schemeClr val="tx1">
                    <a:tint val="75000"/>
                  </a:schemeClr>
                </a:solidFill>
              </a:defRPr>
            </a:lvl5pPr>
            <a:lvl6pPr marL="2291701" indent="0" algn="ctr">
              <a:buNone/>
              <a:defRPr>
                <a:solidFill>
                  <a:schemeClr val="tx1">
                    <a:tint val="75000"/>
                  </a:schemeClr>
                </a:solidFill>
              </a:defRPr>
            </a:lvl6pPr>
            <a:lvl7pPr marL="2750041" indent="0" algn="ctr">
              <a:buNone/>
              <a:defRPr>
                <a:solidFill>
                  <a:schemeClr val="tx1">
                    <a:tint val="75000"/>
                  </a:schemeClr>
                </a:solidFill>
              </a:defRPr>
            </a:lvl7pPr>
            <a:lvl8pPr marL="3208381" indent="0" algn="ctr">
              <a:buNone/>
              <a:defRPr>
                <a:solidFill>
                  <a:schemeClr val="tx1">
                    <a:tint val="75000"/>
                  </a:schemeClr>
                </a:solidFill>
              </a:defRPr>
            </a:lvl8pPr>
            <a:lvl9pPr marL="3666721"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23" name="Copyright"/>
          <p:cNvSpPr txBox="1"/>
          <p:nvPr userDrawn="1"/>
        </p:nvSpPr>
        <p:spPr>
          <a:xfrm>
            <a:off x="10227052" y="6527632"/>
            <a:ext cx="2438400" cy="246221"/>
          </a:xfrm>
          <a:prstGeom prst="rect">
            <a:avLst/>
          </a:prstGeom>
          <a:noFill/>
        </p:spPr>
        <p:txBody>
          <a:bodyPr wrap="square" rtlCol="0">
            <a:spAutoFit/>
          </a:bodyPr>
          <a:lstStyle/>
          <a:p>
            <a:r>
              <a:rPr lang="en-US" sz="1003" dirty="0">
                <a:solidFill>
                  <a:schemeClr val="bg1"/>
                </a:solidFill>
                <a:latin typeface="Arial" pitchFamily="34" charset="0"/>
                <a:cs typeface="Arial" pitchFamily="34" charset="0"/>
              </a:rPr>
              <a:t>© 2020 The MathWorks, Inc.</a:t>
            </a:r>
          </a:p>
        </p:txBody>
      </p:sp>
      <p:cxnSp>
        <p:nvCxnSpPr>
          <p:cNvPr id="26" name="GrayLine"/>
          <p:cNvCxnSpPr/>
          <p:nvPr userDrawn="1"/>
        </p:nvCxnSpPr>
        <p:spPr>
          <a:xfrm>
            <a:off x="-4067" y="4376652"/>
            <a:ext cx="12209092" cy="0"/>
          </a:xfrm>
          <a:prstGeom prst="line">
            <a:avLst/>
          </a:prstGeom>
          <a:ln w="57150">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9" name="Logo" descr="09_MW_logo_CMYK_REV.png"/>
          <p:cNvPicPr>
            <a:picLocks noChangeAspect="1"/>
          </p:cNvPicPr>
          <p:nvPr userDrawn="1"/>
        </p:nvPicPr>
        <p:blipFill>
          <a:blip r:embed="rId3" cstate="print"/>
          <a:stretch>
            <a:fillRect/>
          </a:stretch>
        </p:blipFill>
        <p:spPr>
          <a:xfrm>
            <a:off x="10330730" y="141139"/>
            <a:ext cx="1620665" cy="3205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sz="2800" baseline="0">
                <a:solidFill>
                  <a:schemeClr val="tx2"/>
                </a:solidFill>
              </a:defRPr>
            </a:lvl1pPr>
          </a:lstStyle>
          <a:p>
            <a:r>
              <a:rPr lang="it-IT"/>
              <a:t>Fare clic per modificare lo stile del titolo dello schema</a:t>
            </a:r>
            <a:endParaRPr lang="en-US" dirty="0"/>
          </a:p>
        </p:txBody>
      </p:sp>
      <p:sp>
        <p:nvSpPr>
          <p:cNvPr id="3" name="Content"/>
          <p:cNvSpPr>
            <a:spLocks noGrp="1"/>
          </p:cNvSpPr>
          <p:nvPr>
            <p:ph idx="1"/>
          </p:nvPr>
        </p:nvSpPr>
        <p:spPr>
          <a:xfrm>
            <a:off x="609602" y="1600200"/>
            <a:ext cx="10769600" cy="4648200"/>
          </a:xfrm>
        </p:spPr>
        <p:txBody>
          <a:bodyPr/>
          <a:lstStyle>
            <a:lvl1pPr>
              <a:buSzPct val="75000"/>
              <a:defRPr sz="2400"/>
            </a:lvl1pPr>
            <a:lvl2pPr>
              <a:lnSpc>
                <a:spcPct val="105000"/>
              </a:lnSpc>
              <a:defRPr sz="2000"/>
            </a:lvl2pPr>
            <a:lvl3pPr>
              <a:lnSpc>
                <a:spcPct val="105000"/>
              </a:lnSpc>
              <a:buSzPct val="75000"/>
              <a:defRPr sz="1604"/>
            </a:lvl3pPr>
            <a:lvl4pPr>
              <a:lnSpc>
                <a:spcPct val="105000"/>
              </a:lnSpc>
              <a:defRPr/>
            </a:lvl4pPr>
            <a:lvl5pPr>
              <a:lnSpc>
                <a:spcPct val="105000"/>
              </a:lnSpc>
              <a:defRPr/>
            </a:lvl5pPr>
          </a:lstStyle>
          <a:p>
            <a:pPr lvl="0"/>
            <a:r>
              <a:rPr lang="it-IT"/>
              <a:t>Fare clic per modificare gli stili del testo dello schema</a:t>
            </a:r>
          </a:p>
          <a:p>
            <a:pPr lvl="1"/>
            <a:r>
              <a:rPr lang="it-IT"/>
              <a:t>Secondo livello</a:t>
            </a:r>
          </a:p>
          <a:p>
            <a:pPr lvl="2"/>
            <a:r>
              <a:rPr lang="it-IT"/>
              <a:t>Terzo livello</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p>
            <a:r>
              <a:rPr lang="it-IT"/>
              <a:t>Fare clic per modificare lo stile del titolo dello schema</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eature">
    <p:spTree>
      <p:nvGrpSpPr>
        <p:cNvPr id="1" name=""/>
        <p:cNvGrpSpPr/>
        <p:nvPr/>
      </p:nvGrpSpPr>
      <p:grpSpPr>
        <a:xfrm>
          <a:off x="0" y="0"/>
          <a:ext cx="0" cy="0"/>
          <a:chOff x="0" y="0"/>
          <a:chExt cx="0" cy="0"/>
        </a:xfrm>
      </p:grpSpPr>
      <p:sp>
        <p:nvSpPr>
          <p:cNvPr id="10" name="Title"/>
          <p:cNvSpPr>
            <a:spLocks noGrp="1"/>
          </p:cNvSpPr>
          <p:nvPr>
            <p:ph type="title"/>
          </p:nvPr>
        </p:nvSpPr>
        <p:spPr>
          <a:xfrm>
            <a:off x="609600" y="457200"/>
            <a:ext cx="9448800" cy="990600"/>
          </a:xfrm>
        </p:spPr>
        <p:txBody>
          <a:bodyPr anchor="t" anchorCtr="0"/>
          <a:lstStyle>
            <a:lvl1pPr algn="l">
              <a:defRPr sz="2800" b="0" i="0">
                <a:solidFill>
                  <a:schemeClr val="tx2"/>
                </a:solidFill>
              </a:defRPr>
            </a:lvl1pPr>
          </a:lstStyle>
          <a:p>
            <a:r>
              <a:rPr lang="it-IT"/>
              <a:t>Fare clic per modificare lo stile del titolo dello schema</a:t>
            </a:r>
            <a:endParaRPr lang="en-US" dirty="0"/>
          </a:p>
        </p:txBody>
      </p:sp>
      <p:sp>
        <p:nvSpPr>
          <p:cNvPr id="11" name="Content"/>
          <p:cNvSpPr>
            <a:spLocks noGrp="1"/>
          </p:cNvSpPr>
          <p:nvPr>
            <p:ph sz="half" idx="10" hasCustomPrompt="1"/>
          </p:nvPr>
        </p:nvSpPr>
        <p:spPr>
          <a:xfrm>
            <a:off x="609601" y="2819400"/>
            <a:ext cx="5080001" cy="3200400"/>
          </a:xfrm>
        </p:spPr>
        <p:txBody>
          <a:bodyPr/>
          <a:lstStyle>
            <a:lvl1pPr>
              <a:buClr>
                <a:srgbClr val="125687"/>
              </a:buClr>
              <a:buSzTx/>
              <a:defRPr sz="1800" baseline="0"/>
            </a:lvl1pPr>
            <a:lvl2pPr>
              <a:defRPr sz="1604"/>
            </a:lvl2pPr>
            <a:lvl3pPr>
              <a:buNone/>
              <a:defRPr sz="1604"/>
            </a:lvl3pPr>
            <a:lvl4pPr>
              <a:defRPr sz="1805"/>
            </a:lvl4pPr>
            <a:lvl5pPr>
              <a:defRPr sz="1805"/>
            </a:lvl5pPr>
            <a:lvl6pPr>
              <a:defRPr sz="1805"/>
            </a:lvl6pPr>
            <a:lvl7pPr>
              <a:defRPr sz="1805"/>
            </a:lvl7pPr>
            <a:lvl8pPr>
              <a:defRPr sz="1805"/>
            </a:lvl8pPr>
            <a:lvl9pPr>
              <a:defRPr sz="1805"/>
            </a:lvl9pPr>
          </a:lstStyle>
          <a:p>
            <a:pPr lvl="0">
              <a:buClr>
                <a:srgbClr val="125687"/>
              </a:buClr>
              <a:buSzTx/>
            </a:pPr>
            <a:r>
              <a:rPr lang="en-US" dirty="0"/>
              <a:t>Click to add b</a:t>
            </a:r>
            <a:r>
              <a:rPr lang="en-US" sz="1805" dirty="0">
                <a:solidFill>
                  <a:prstClr val="black"/>
                </a:solidFill>
              </a:rPr>
              <a:t>rief summary and benefits of feature (ideally three bullets)</a:t>
            </a:r>
          </a:p>
          <a:p>
            <a:pPr lvl="1"/>
            <a:r>
              <a:rPr lang="en-US" dirty="0"/>
              <a:t>Second level</a:t>
            </a:r>
          </a:p>
        </p:txBody>
      </p:sp>
      <p:sp>
        <p:nvSpPr>
          <p:cNvPr id="13" name="Headline"/>
          <p:cNvSpPr>
            <a:spLocks noGrp="1"/>
          </p:cNvSpPr>
          <p:nvPr>
            <p:ph type="body" sz="quarter" idx="11" hasCustomPrompt="1"/>
          </p:nvPr>
        </p:nvSpPr>
        <p:spPr>
          <a:xfrm>
            <a:off x="609601" y="1600200"/>
            <a:ext cx="5080001" cy="838200"/>
          </a:xfrm>
        </p:spPr>
        <p:txBody>
          <a:bodyPr anchor="t"/>
          <a:lstStyle>
            <a:lvl1pPr marL="0" indent="0" algn="l">
              <a:buNone/>
              <a:defRPr sz="2000" b="0" i="0" baseline="0"/>
            </a:lvl1pPr>
          </a:lstStyle>
          <a:p>
            <a:pPr lvl="0"/>
            <a:r>
              <a:rPr lang="en-US" dirty="0"/>
              <a:t>Click to add headline</a:t>
            </a:r>
            <a:r>
              <a:rPr lang="en-US" sz="2005" b="1" dirty="0">
                <a:solidFill>
                  <a:prstClr val="black"/>
                </a:solidFill>
              </a:rPr>
              <a:t> providing value of feature</a:t>
            </a:r>
            <a:endParaRPr lang="en-US" dirty="0"/>
          </a:p>
        </p:txBody>
      </p:sp>
      <p:sp>
        <p:nvSpPr>
          <p:cNvPr id="14" name="ProductName"/>
          <p:cNvSpPr>
            <a:spLocks noGrp="1"/>
          </p:cNvSpPr>
          <p:nvPr>
            <p:ph type="body" sz="half" idx="12" hasCustomPrompt="1"/>
          </p:nvPr>
        </p:nvSpPr>
        <p:spPr>
          <a:xfrm>
            <a:off x="609602" y="6172200"/>
            <a:ext cx="5473700" cy="533400"/>
          </a:xfrm>
        </p:spPr>
        <p:txBody>
          <a:bodyPr anchor="b" anchorCtr="0"/>
          <a:lstStyle>
            <a:lvl1pPr marL="230761" indent="-229170">
              <a:buClrTx/>
              <a:buSzPct val="125000"/>
              <a:buFont typeface="Courier New" pitchFamily="49" charset="0"/>
              <a:buChar char="»"/>
              <a:defRPr sz="1604" b="0">
                <a:latin typeface="Courier New" pitchFamily="49" charset="0"/>
                <a:cs typeface="Courier New" pitchFamily="49" charset="0"/>
              </a:defRPr>
            </a:lvl1pPr>
          </a:lstStyle>
          <a:p>
            <a:pPr lvl="0"/>
            <a:r>
              <a:rPr lang="en-US" dirty="0"/>
              <a:t>Click to add </a:t>
            </a:r>
            <a:r>
              <a:rPr lang="en-US" sz="1604" dirty="0" err="1">
                <a:latin typeface="Courier New" pitchFamily="49" charset="0"/>
                <a:cs typeface="Courier New" pitchFamily="49" charset="0"/>
              </a:rPr>
              <a:t>product_example_name</a:t>
            </a:r>
            <a:r>
              <a:rPr lang="en-US" sz="1604" dirty="0">
                <a:latin typeface="Courier New" pitchFamily="49" charset="0"/>
                <a:cs typeface="Courier New" pitchFamily="49" charset="0"/>
              </a:rPr>
              <a: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estazione sezion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963084" y="1914529"/>
            <a:ext cx="10363200" cy="1362075"/>
          </a:xfrm>
        </p:spPr>
        <p:txBody>
          <a:bodyPr anchor="t"/>
          <a:lstStyle>
            <a:lvl1pPr algn="ctr">
              <a:defRPr sz="3200" b="0" cap="none">
                <a:solidFill>
                  <a:schemeClr val="tx2"/>
                </a:solidFill>
              </a:defRPr>
            </a:lvl1pPr>
          </a:lstStyle>
          <a:p>
            <a:r>
              <a:rPr lang="en-US" dirty="0"/>
              <a:t>Click to edit Section Header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a:solidFill>
                  <a:schemeClr val="tx2"/>
                </a:solidFill>
              </a:defRPr>
            </a:lvl1pPr>
          </a:lstStyle>
          <a:p>
            <a:r>
              <a:rPr lang="it-IT"/>
              <a:t>Fare clic per modificare lo stile del titolo dello schema</a:t>
            </a:r>
            <a:endParaRPr lang="en-US" dirty="0"/>
          </a:p>
        </p:txBody>
      </p:sp>
      <p:sp>
        <p:nvSpPr>
          <p:cNvPr id="3" name="LeftContent"/>
          <p:cNvSpPr>
            <a:spLocks noGrp="1"/>
          </p:cNvSpPr>
          <p:nvPr>
            <p:ph sz="half" idx="1"/>
          </p:nvPr>
        </p:nvSpPr>
        <p:spPr>
          <a:xfrm>
            <a:off x="609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it-IT"/>
              <a:t>Fare clic per modificare gli stili del testo dello schema</a:t>
            </a:r>
          </a:p>
          <a:p>
            <a:pPr lvl="1"/>
            <a:r>
              <a:rPr lang="it-IT"/>
              <a:t>Secondo livello</a:t>
            </a:r>
          </a:p>
          <a:p>
            <a:pPr lvl="2"/>
            <a:r>
              <a:rPr lang="it-IT"/>
              <a:t>Terzo livello</a:t>
            </a:r>
          </a:p>
        </p:txBody>
      </p:sp>
      <p:sp>
        <p:nvSpPr>
          <p:cNvPr id="4" name="RightContent"/>
          <p:cNvSpPr>
            <a:spLocks noGrp="1"/>
          </p:cNvSpPr>
          <p:nvPr>
            <p:ph sz="half" idx="2"/>
          </p:nvPr>
        </p:nvSpPr>
        <p:spPr>
          <a:xfrm>
            <a:off x="6197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it-IT"/>
              <a:t>Fare clic per modificare gli stili del testo dello schema</a:t>
            </a:r>
          </a:p>
          <a:p>
            <a:pPr lvl="1"/>
            <a:r>
              <a:rPr lang="it-IT"/>
              <a:t>Secondo livello</a:t>
            </a:r>
          </a:p>
          <a:p>
            <a:pPr lvl="2"/>
            <a:r>
              <a:rPr lang="it-IT"/>
              <a:t>Terzo livello</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Content"/>
          <p:cNvSpPr txBox="1">
            <a:spLocks noChangeArrowheads="1"/>
          </p:cNvSpPr>
          <p:nvPr userDrawn="1"/>
        </p:nvSpPr>
        <p:spPr bwMode="auto">
          <a:xfrm>
            <a:off x="607484" y="1600200"/>
            <a:ext cx="10765536" cy="4648200"/>
          </a:xfrm>
          <a:prstGeom prst="rect">
            <a:avLst/>
          </a:prstGeom>
          <a:noFill/>
          <a:ln w="9525">
            <a:noFill/>
            <a:miter lim="800000"/>
            <a:headEnd/>
            <a:tailEnd/>
          </a:ln>
          <a:effectLst/>
        </p:spPr>
        <p:txBody>
          <a:bodyPr wrap="none"/>
          <a:lstStyle/>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Edit</a:t>
            </a:r>
            <a:r>
              <a:rPr lang="en-US" sz="2400" baseline="0" dirty="0">
                <a:latin typeface="Arial" pitchFamily="34" charset="0"/>
                <a:cs typeface="Arial" pitchFamily="34" charset="0"/>
              </a:rPr>
              <a:t> in Slide Master view to e</a:t>
            </a:r>
            <a:r>
              <a:rPr lang="en-US" sz="2400" dirty="0">
                <a:latin typeface="Arial" pitchFamily="34" charset="0"/>
                <a:cs typeface="Arial" pitchFamily="34" charset="0"/>
              </a:rPr>
              <a:t>nter agenda items</a:t>
            </a:r>
          </a:p>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Bullet 2</a:t>
            </a:r>
          </a:p>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Bullet</a:t>
            </a:r>
            <a:r>
              <a:rPr lang="en-US" sz="2400" baseline="0" dirty="0">
                <a:latin typeface="Arial" pitchFamily="34" charset="0"/>
                <a:cs typeface="Arial" pitchFamily="34" charset="0"/>
              </a:rPr>
              <a:t> 3</a:t>
            </a:r>
          </a:p>
          <a:p>
            <a:pPr marL="342164" lvl="0" indent="-342164">
              <a:buClr>
                <a:schemeClr val="tx2"/>
              </a:buClr>
              <a:buSzPct val="75000"/>
              <a:buFont typeface="Wingdings" pitchFamily="2" charset="2"/>
              <a:buChar char="§"/>
              <a:tabLst>
                <a:tab pos="458340" algn="l"/>
              </a:tabLst>
            </a:pPr>
            <a:r>
              <a:rPr lang="en-US" sz="2400" baseline="0" dirty="0">
                <a:latin typeface="Arial" pitchFamily="34" charset="0"/>
                <a:cs typeface="Arial" pitchFamily="34" charset="0"/>
              </a:rPr>
              <a:t>Bullet 4</a:t>
            </a:r>
          </a:p>
          <a:p>
            <a:pPr marL="342164" lvl="0" indent="-342164">
              <a:buClr>
                <a:schemeClr val="tx2"/>
              </a:buClr>
              <a:buSzPct val="75000"/>
              <a:buFont typeface="Wingdings" pitchFamily="2" charset="2"/>
              <a:buChar char="§"/>
              <a:tabLst>
                <a:tab pos="458340" algn="l"/>
              </a:tabLst>
            </a:pPr>
            <a:endParaRPr lang="en-US" sz="2400" dirty="0">
              <a:latin typeface="Arial" pitchFamily="34" charset="0"/>
              <a:cs typeface="Arial" pitchFamily="34" charset="0"/>
            </a:endParaRPr>
          </a:p>
        </p:txBody>
      </p:sp>
      <p:sp>
        <p:nvSpPr>
          <p:cNvPr id="5" name="Title"/>
          <p:cNvSpPr txBox="1">
            <a:spLocks noChangeArrowheads="1"/>
          </p:cNvSpPr>
          <p:nvPr userDrawn="1"/>
        </p:nvSpPr>
        <p:spPr bwMode="auto">
          <a:xfrm>
            <a:off x="607484" y="464695"/>
            <a:ext cx="10765536" cy="1143000"/>
          </a:xfrm>
          <a:prstGeom prst="rect">
            <a:avLst/>
          </a:prstGeom>
          <a:noFill/>
          <a:ln w="9525">
            <a:noFill/>
            <a:miter lim="800000"/>
            <a:headEnd/>
            <a:tailEnd/>
          </a:ln>
          <a:effectLst/>
        </p:spPr>
        <p:txBody>
          <a:bodyPr wrap="none"/>
          <a:lstStyle/>
          <a:p>
            <a:pPr marL="0" marR="0" indent="0" algn="l" defTabSz="916680" rtl="0" eaLnBrk="1" fontAlgn="auto" latinLnBrk="0" hangingPunct="1">
              <a:lnSpc>
                <a:spcPct val="100000"/>
              </a:lnSpc>
              <a:spcBef>
                <a:spcPts val="0"/>
              </a:spcBef>
              <a:spcAft>
                <a:spcPts val="0"/>
              </a:spcAft>
              <a:buClrTx/>
              <a:buSzTx/>
              <a:buFontTx/>
              <a:buNone/>
              <a:tabLst/>
              <a:defRPr/>
            </a:pPr>
            <a:r>
              <a:rPr lang="en-US" sz="2800" b="0" dirty="0">
                <a:solidFill>
                  <a:schemeClr val="tx2"/>
                </a:solidFill>
                <a:latin typeface="Arial" pitchFamily="34" charset="0"/>
                <a:cs typeface="Arial" pitchFamily="34" charset="0"/>
              </a:rPr>
              <a:t>Edit in Slide</a:t>
            </a:r>
            <a:r>
              <a:rPr lang="en-US" sz="2800" b="0" baseline="0" dirty="0">
                <a:solidFill>
                  <a:schemeClr val="tx2"/>
                </a:solidFill>
                <a:latin typeface="Arial" pitchFamily="34" charset="0"/>
                <a:cs typeface="Arial" pitchFamily="34" charset="0"/>
              </a:rPr>
              <a:t> Master view to e</a:t>
            </a:r>
            <a:r>
              <a:rPr lang="en-US" sz="2800" b="0" dirty="0">
                <a:solidFill>
                  <a:schemeClr val="tx2"/>
                </a:solidFill>
                <a:latin typeface="Arial" pitchFamily="34" charset="0"/>
                <a:cs typeface="Arial" pitchFamily="34" charset="0"/>
              </a:rPr>
              <a:t>nter agenda</a:t>
            </a:r>
            <a:r>
              <a:rPr lang="en-US" sz="2800" b="0" baseline="0" dirty="0">
                <a:solidFill>
                  <a:schemeClr val="tx2"/>
                </a:solidFill>
                <a:latin typeface="Arial" pitchFamily="34" charset="0"/>
                <a:cs typeface="Arial" pitchFamily="34" charset="0"/>
              </a:rPr>
              <a:t> title</a:t>
            </a:r>
            <a:endParaRPr lang="en-US" sz="2800" b="0" dirty="0">
              <a:solidFill>
                <a:schemeClr val="tx2"/>
              </a:solidFill>
              <a:latin typeface="Arial" pitchFamily="34" charset="0"/>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a:prstGeom prst="rect">
            <a:avLst/>
          </a:prstGeom>
        </p:spPr>
        <p:txBody>
          <a:bodyPr vert="horz" lIns="91440" tIns="45720" rIns="91440" bIns="45720" rtlCol="0" anchor="t" anchorCtr="0">
            <a:noAutofit/>
          </a:bodyPr>
          <a:lstStyle/>
          <a:p>
            <a:r>
              <a:rPr lang="it-IT"/>
              <a:t>Fare clic per modificare lo stile del titolo dello schema</a:t>
            </a:r>
            <a:endParaRPr lang="en-US" dirty="0"/>
          </a:p>
        </p:txBody>
      </p:sp>
      <p:sp>
        <p:nvSpPr>
          <p:cNvPr id="3" name="Content"/>
          <p:cNvSpPr>
            <a:spLocks noGrp="1"/>
          </p:cNvSpPr>
          <p:nvPr>
            <p:ph type="body" idx="1"/>
          </p:nvPr>
        </p:nvSpPr>
        <p:spPr>
          <a:xfrm>
            <a:off x="609602" y="1600200"/>
            <a:ext cx="10769600" cy="46482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
        <p:nvSpPr>
          <p:cNvPr id="8" name="SlideNumber"/>
          <p:cNvSpPr/>
          <p:nvPr/>
        </p:nvSpPr>
        <p:spPr>
          <a:xfrm>
            <a:off x="11582400" y="6484954"/>
            <a:ext cx="609600" cy="381001"/>
          </a:xfrm>
          <a:prstGeom prst="rect">
            <a:avLst/>
          </a:prstGeom>
          <a:noFill/>
          <a:ln w="12700">
            <a:noFill/>
          </a:ln>
        </p:spPr>
        <p:txBody>
          <a:bodyPr wrap="square" anchor="ctr">
            <a:noAutofit/>
          </a:bodyPr>
          <a:lstStyle/>
          <a:p>
            <a:pPr algn="ctr"/>
            <a:fld id="{47FBD1EF-0801-4063-B668-C71608ACC70F}" type="slidenum">
              <a:rPr kumimoji="0" lang="en-US" sz="1203" b="1" i="0" u="none" strike="noStrike" kern="1200" cap="none" spc="0" normalizeH="0" baseline="0" noProof="0" smtClean="0">
                <a:ln>
                  <a:noFill/>
                </a:ln>
                <a:solidFill>
                  <a:schemeClr val="tx2"/>
                </a:solidFill>
                <a:effectLst/>
                <a:uLnTx/>
                <a:uFillTx/>
                <a:latin typeface="Arial" pitchFamily="34" charset="0"/>
                <a:ea typeface="+mn-ea"/>
                <a:cs typeface="Arial" pitchFamily="34" charset="0"/>
              </a:rPr>
              <a:pPr algn="ctr"/>
              <a:t>‹N›</a:t>
            </a:fld>
            <a:endParaRPr lang="en-US" sz="1203" b="1" dirty="0">
              <a:solidFill>
                <a:schemeClr val="tx2"/>
              </a:solidFill>
            </a:endParaRPr>
          </a:p>
        </p:txBody>
      </p:sp>
      <p:pic>
        <p:nvPicPr>
          <p:cNvPr id="12" name="Logo" descr="logo647.png"/>
          <p:cNvPicPr>
            <a:picLocks noChangeAspect="1"/>
          </p:cNvPicPr>
          <p:nvPr/>
        </p:nvPicPr>
        <p:blipFill>
          <a:blip r:embed="rId10" cstate="print"/>
          <a:stretch>
            <a:fillRect/>
          </a:stretch>
        </p:blipFill>
        <p:spPr>
          <a:xfrm>
            <a:off x="10679339" y="23675"/>
            <a:ext cx="1327516" cy="360269"/>
          </a:xfrm>
          <a:prstGeom prst="rect">
            <a:avLst/>
          </a:prstGeom>
          <a:noFill/>
          <a:ln>
            <a:noFill/>
          </a:ln>
        </p:spPr>
      </p:pic>
      <p:cxnSp>
        <p:nvCxnSpPr>
          <p:cNvPr id="13" name="Line"/>
          <p:cNvCxnSpPr/>
          <p:nvPr/>
        </p:nvCxnSpPr>
        <p:spPr>
          <a:xfrm rot="10800000" flipV="1">
            <a:off x="229170" y="176521"/>
            <a:ext cx="10297392" cy="211602"/>
          </a:xfrm>
          <a:prstGeom prst="bentConnector3">
            <a:avLst>
              <a:gd name="adj1" fmla="val 100013"/>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9" r:id="rId4"/>
    <p:sldLayoutId id="2147483663" r:id="rId5"/>
    <p:sldLayoutId id="2147483651" r:id="rId6"/>
    <p:sldLayoutId id="2147483652" r:id="rId7"/>
    <p:sldLayoutId id="2147483664" r:id="rId8"/>
  </p:sldLayoutIdLst>
  <p:hf hdr="0" ftr="0" dt="0"/>
  <p:txStyles>
    <p:titleStyle>
      <a:lvl1pPr algn="l" defTabSz="916680" rtl="0" eaLnBrk="1" latinLnBrk="0" hangingPunct="1">
        <a:spcBef>
          <a:spcPct val="0"/>
        </a:spcBef>
        <a:buNone/>
        <a:defRPr sz="2800" b="0" kern="1200">
          <a:solidFill>
            <a:schemeClr val="tx2"/>
          </a:solidFill>
          <a:latin typeface="Arial" pitchFamily="34" charset="0"/>
          <a:ea typeface="+mj-ea"/>
          <a:cs typeface="Arial" pitchFamily="34" charset="0"/>
        </a:defRPr>
      </a:lvl1pPr>
    </p:titleStyle>
    <p:body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p:bodyStyle>
    <p:otherStyle>
      <a:defPPr>
        <a:defRPr lang="en-US"/>
      </a:defPPr>
      <a:lvl1pPr marL="0" algn="l" defTabSz="916680" rtl="0" eaLnBrk="1" latinLnBrk="0" hangingPunct="1">
        <a:defRPr sz="1805" kern="1200">
          <a:solidFill>
            <a:schemeClr val="tx1"/>
          </a:solidFill>
          <a:latin typeface="+mn-lt"/>
          <a:ea typeface="+mn-ea"/>
          <a:cs typeface="+mn-cs"/>
        </a:defRPr>
      </a:lvl1pPr>
      <a:lvl2pPr marL="458340" algn="l" defTabSz="916680" rtl="0" eaLnBrk="1" latinLnBrk="0" hangingPunct="1">
        <a:defRPr sz="1805" kern="1200">
          <a:solidFill>
            <a:schemeClr val="tx1"/>
          </a:solidFill>
          <a:latin typeface="+mn-lt"/>
          <a:ea typeface="+mn-ea"/>
          <a:cs typeface="+mn-cs"/>
        </a:defRPr>
      </a:lvl2pPr>
      <a:lvl3pPr marL="916680" algn="l" defTabSz="916680" rtl="0" eaLnBrk="1" latinLnBrk="0" hangingPunct="1">
        <a:defRPr sz="1805" kern="1200">
          <a:solidFill>
            <a:schemeClr val="tx1"/>
          </a:solidFill>
          <a:latin typeface="+mn-lt"/>
          <a:ea typeface="+mn-ea"/>
          <a:cs typeface="+mn-cs"/>
        </a:defRPr>
      </a:lvl3pPr>
      <a:lvl4pPr marL="1375020" algn="l" defTabSz="916680" rtl="0" eaLnBrk="1" latinLnBrk="0" hangingPunct="1">
        <a:defRPr sz="1805" kern="1200">
          <a:solidFill>
            <a:schemeClr val="tx1"/>
          </a:solidFill>
          <a:latin typeface="+mn-lt"/>
          <a:ea typeface="+mn-ea"/>
          <a:cs typeface="+mn-cs"/>
        </a:defRPr>
      </a:lvl4pPr>
      <a:lvl5pPr marL="1833361" algn="l" defTabSz="916680" rtl="0" eaLnBrk="1" latinLnBrk="0" hangingPunct="1">
        <a:defRPr sz="1805" kern="1200">
          <a:solidFill>
            <a:schemeClr val="tx1"/>
          </a:solidFill>
          <a:latin typeface="+mn-lt"/>
          <a:ea typeface="+mn-ea"/>
          <a:cs typeface="+mn-cs"/>
        </a:defRPr>
      </a:lvl5pPr>
      <a:lvl6pPr marL="2291701" algn="l" defTabSz="916680" rtl="0" eaLnBrk="1" latinLnBrk="0" hangingPunct="1">
        <a:defRPr sz="1805" kern="1200">
          <a:solidFill>
            <a:schemeClr val="tx1"/>
          </a:solidFill>
          <a:latin typeface="+mn-lt"/>
          <a:ea typeface="+mn-ea"/>
          <a:cs typeface="+mn-cs"/>
        </a:defRPr>
      </a:lvl6pPr>
      <a:lvl7pPr marL="2750041" algn="l" defTabSz="916680" rtl="0" eaLnBrk="1" latinLnBrk="0" hangingPunct="1">
        <a:defRPr sz="1805" kern="1200">
          <a:solidFill>
            <a:schemeClr val="tx1"/>
          </a:solidFill>
          <a:latin typeface="+mn-lt"/>
          <a:ea typeface="+mn-ea"/>
          <a:cs typeface="+mn-cs"/>
        </a:defRPr>
      </a:lvl7pPr>
      <a:lvl8pPr marL="3208381" algn="l" defTabSz="916680" rtl="0" eaLnBrk="1" latinLnBrk="0" hangingPunct="1">
        <a:defRPr sz="1805" kern="1200">
          <a:solidFill>
            <a:schemeClr val="tx1"/>
          </a:solidFill>
          <a:latin typeface="+mn-lt"/>
          <a:ea typeface="+mn-ea"/>
          <a:cs typeface="+mn-cs"/>
        </a:defRPr>
      </a:lvl8pPr>
      <a:lvl9pPr marL="3666721" algn="l" defTabSz="916680" rtl="0" eaLnBrk="1" latinLnBrk="0" hangingPunct="1">
        <a:defRPr sz="18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Learning as an optimization problem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26B10-5FBC-419D-AEE4-0163AA68C324}"/>
              </a:ext>
            </a:extLst>
          </p:cNvPr>
          <p:cNvSpPr>
            <a:spLocks noGrp="1"/>
          </p:cNvSpPr>
          <p:nvPr>
            <p:ph type="title"/>
          </p:nvPr>
        </p:nvSpPr>
        <p:spPr/>
        <p:txBody>
          <a:bodyPr/>
          <a:lstStyle/>
          <a:p>
            <a:r>
              <a:rPr lang="en-GB" dirty="0"/>
              <a:t>Mathematical background</a:t>
            </a:r>
          </a:p>
        </p:txBody>
      </p:sp>
      <p:sp>
        <p:nvSpPr>
          <p:cNvPr id="3" name="Content Placeholder 2">
            <a:extLst>
              <a:ext uri="{FF2B5EF4-FFF2-40B4-BE49-F238E27FC236}">
                <a16:creationId xmlns:a16="http://schemas.microsoft.com/office/drawing/2014/main" id="{3A6473BD-896C-4EAE-B5D0-4EB970F498F2}"/>
              </a:ext>
            </a:extLst>
          </p:cNvPr>
          <p:cNvSpPr>
            <a:spLocks noGrp="1"/>
          </p:cNvSpPr>
          <p:nvPr>
            <p:ph idx="1"/>
          </p:nvPr>
        </p:nvSpPr>
        <p:spPr/>
        <p:txBody>
          <a:bodyPr/>
          <a:lstStyle/>
          <a:p>
            <a:r>
              <a:rPr lang="en-GB" dirty="0">
                <a:effectLst/>
                <a:latin typeface="+mn-lt"/>
                <a:ea typeface="Calibri" panose="020F0502020204030204" pitchFamily="34" charset="0"/>
                <a:cs typeface="Times New Roman" panose="02020603050405020304" pitchFamily="18" charset="0"/>
              </a:rPr>
              <a:t>The general idea of an AI model is to find the relationship between the input (e.g. an image, a row in a table, etc.) and the output (e.g., </a:t>
            </a:r>
            <a:r>
              <a:rPr lang="en-GB" dirty="0">
                <a:latin typeface="+mn-lt"/>
                <a:ea typeface="Calibri" panose="020F0502020204030204" pitchFamily="34" charset="0"/>
                <a:cs typeface="Times New Roman" panose="02020603050405020304" pitchFamily="18" charset="0"/>
              </a:rPr>
              <a:t>the</a:t>
            </a:r>
            <a:r>
              <a:rPr lang="en-GB" dirty="0">
                <a:effectLst/>
                <a:latin typeface="+mn-lt"/>
                <a:ea typeface="Calibri" panose="020F0502020204030204" pitchFamily="34" charset="0"/>
                <a:cs typeface="Times New Roman" panose="02020603050405020304" pitchFamily="18" charset="0"/>
              </a:rPr>
              <a:t> class associated with the input sample)</a:t>
            </a:r>
          </a:p>
          <a:p>
            <a:endParaRPr lang="en-GB" sz="500" dirty="0">
              <a:effectLst/>
              <a:latin typeface="+mn-lt"/>
              <a:ea typeface="Calibri" panose="020F0502020204030204" pitchFamily="34" charset="0"/>
              <a:cs typeface="Times New Roman" panose="02020603050405020304" pitchFamily="18" charset="0"/>
            </a:endParaRPr>
          </a:p>
          <a:p>
            <a:r>
              <a:rPr lang="en-GB" dirty="0">
                <a:effectLst/>
                <a:latin typeface="+mn-lt"/>
                <a:ea typeface="Calibri" panose="020F0502020204030204" pitchFamily="34" charset="0"/>
                <a:cs typeface="Times New Roman" panose="02020603050405020304" pitchFamily="18" charset="0"/>
              </a:rPr>
              <a:t>The weights and biases are learnt (i.e., calculated based on the training data and on the training algorithm) during the training process</a:t>
            </a:r>
          </a:p>
          <a:p>
            <a:endParaRPr lang="en-GB" sz="400" dirty="0">
              <a:latin typeface="+mn-lt"/>
              <a:ea typeface="Calibri" panose="020F0502020204030204" pitchFamily="34" charset="0"/>
              <a:cs typeface="Times New Roman" panose="02020603050405020304" pitchFamily="18" charset="0"/>
            </a:endParaRPr>
          </a:p>
          <a:p>
            <a:r>
              <a:rPr lang="en-GB" dirty="0">
                <a:effectLst/>
                <a:latin typeface="+mn-lt"/>
                <a:ea typeface="Calibri" panose="020F0502020204030204" pitchFamily="34" charset="0"/>
                <a:cs typeface="Times New Roman" panose="02020603050405020304" pitchFamily="18" charset="0"/>
              </a:rPr>
              <a:t>The aim of a training algorithm is to find the best parameters (e.g., set of weights and biases in the case of an artificial neural network, split values in the case of a decision tree, etc.) </a:t>
            </a:r>
          </a:p>
          <a:p>
            <a:pPr lvl="1"/>
            <a:r>
              <a:rPr lang="en-GB" dirty="0">
                <a:effectLst/>
                <a:latin typeface="+mn-lt"/>
                <a:ea typeface="Calibri" panose="020F0502020204030204" pitchFamily="34" charset="0"/>
                <a:cs typeface="Times New Roman" panose="02020603050405020304" pitchFamily="18" charset="0"/>
              </a:rPr>
              <a:t> Thus, training a machine learning model is an </a:t>
            </a:r>
            <a:r>
              <a:rPr lang="en-GB" b="1" dirty="0">
                <a:effectLst/>
                <a:latin typeface="+mn-lt"/>
                <a:ea typeface="Calibri" panose="020F0502020204030204" pitchFamily="34" charset="0"/>
                <a:cs typeface="Times New Roman" panose="02020603050405020304" pitchFamily="18" charset="0"/>
              </a:rPr>
              <a:t>optimization problem</a:t>
            </a:r>
            <a:endParaRPr lang="en-GB" b="1" dirty="0">
              <a:latin typeface="+mn-lt"/>
            </a:endParaRPr>
          </a:p>
        </p:txBody>
      </p:sp>
    </p:spTree>
    <p:extLst>
      <p:ext uri="{BB962C8B-B14F-4D97-AF65-F5344CB8AC3E}">
        <p14:creationId xmlns:p14="http://schemas.microsoft.com/office/powerpoint/2010/main" val="4237500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117D2D-C1C2-49DD-8869-192EF4C7D6B1}"/>
              </a:ext>
            </a:extLst>
          </p:cNvPr>
          <p:cNvSpPr>
            <a:spLocks noGrp="1"/>
          </p:cNvSpPr>
          <p:nvPr>
            <p:ph type="title"/>
          </p:nvPr>
        </p:nvSpPr>
        <p:spPr/>
        <p:txBody>
          <a:bodyPr/>
          <a:lstStyle/>
          <a:p>
            <a:r>
              <a:rPr lang="en-US" dirty="0"/>
              <a:t>Training an artificial neuron</a:t>
            </a:r>
          </a:p>
        </p:txBody>
      </p:sp>
      <p:sp>
        <p:nvSpPr>
          <p:cNvPr id="4" name="Content Placeholder 3">
            <a:extLst>
              <a:ext uri="{FF2B5EF4-FFF2-40B4-BE49-F238E27FC236}">
                <a16:creationId xmlns:a16="http://schemas.microsoft.com/office/drawing/2014/main" id="{2C7EBF7B-9837-4D44-ABD3-6CA652C801BF}"/>
              </a:ext>
            </a:extLst>
          </p:cNvPr>
          <p:cNvSpPr txBox="1">
            <a:spLocks/>
          </p:cNvSpPr>
          <p:nvPr/>
        </p:nvSpPr>
        <p:spPr>
          <a:xfrm>
            <a:off x="384011" y="1222868"/>
            <a:ext cx="11563698" cy="2520280"/>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US" dirty="0"/>
              <a:t>The main idea is to change the neuron’s weights based on the difference between the predicted output and the real one (aka Ground Truth - GT)</a:t>
            </a:r>
          </a:p>
          <a:p>
            <a:r>
              <a:rPr lang="en-US" dirty="0"/>
              <a:t>Training an artificial neuron implies “learning” the weights</a:t>
            </a:r>
          </a:p>
          <a:p>
            <a:r>
              <a:rPr lang="en-US" dirty="0"/>
              <a:t>The activation function decides whether a neuron is activated</a:t>
            </a:r>
          </a:p>
          <a:p>
            <a:endParaRPr lang="en-US" dirty="0"/>
          </a:p>
          <a:p>
            <a:pPr lvl="1"/>
            <a:endParaRPr lang="en-US" dirty="0"/>
          </a:p>
        </p:txBody>
      </p:sp>
      <p:sp>
        <p:nvSpPr>
          <p:cNvPr id="7" name="Shape 66">
            <a:extLst>
              <a:ext uri="{FF2B5EF4-FFF2-40B4-BE49-F238E27FC236}">
                <a16:creationId xmlns:a16="http://schemas.microsoft.com/office/drawing/2014/main" id="{BACF639F-B21C-4287-9ACA-B70060E2C918}"/>
              </a:ext>
            </a:extLst>
          </p:cNvPr>
          <p:cNvSpPr txBox="1"/>
          <p:nvPr/>
        </p:nvSpPr>
        <p:spPr>
          <a:xfrm>
            <a:off x="212553" y="6519533"/>
            <a:ext cx="11809312" cy="188996"/>
          </a:xfrm>
          <a:prstGeom prst="rect">
            <a:avLst/>
          </a:prstGeom>
          <a:noFill/>
        </p:spPr>
        <p:txBody>
          <a:bodyPr lIns="0" tIns="0" rIns="0" bIns="0" anchor="t" anchorCtr="0">
            <a:noAutofit/>
          </a:bodyPr>
          <a:lstStyle/>
          <a:p>
            <a:r>
              <a:rPr lang="en-US" sz="1200" dirty="0"/>
              <a:t>W</a:t>
            </a:r>
            <a:r>
              <a:rPr lang="en-US" sz="1200" baseline="-25000" dirty="0"/>
              <a:t>i</a:t>
            </a:r>
            <a:r>
              <a:rPr lang="en-US" sz="1200" dirty="0"/>
              <a:t> are the input weights</a:t>
            </a:r>
          </a:p>
          <a:p>
            <a:pPr marL="342900" indent="-342900">
              <a:buFont typeface="+mj-lt"/>
              <a:buAutoNum type="arabicPeriod"/>
            </a:pPr>
            <a:endParaRPr lang="en-US" sz="1600" dirty="0"/>
          </a:p>
        </p:txBody>
      </p:sp>
      <p:sp>
        <p:nvSpPr>
          <p:cNvPr id="9" name="Ovale 8">
            <a:extLst>
              <a:ext uri="{FF2B5EF4-FFF2-40B4-BE49-F238E27FC236}">
                <a16:creationId xmlns:a16="http://schemas.microsoft.com/office/drawing/2014/main" id="{FB56B165-3D67-44BD-8CC4-F1CC76D749FA}"/>
              </a:ext>
            </a:extLst>
          </p:cNvPr>
          <p:cNvSpPr/>
          <p:nvPr/>
        </p:nvSpPr>
        <p:spPr>
          <a:xfrm>
            <a:off x="1878344" y="3725073"/>
            <a:ext cx="605952" cy="60595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b="1" dirty="0">
                <a:latin typeface="Arial" pitchFamily="34" charset="0"/>
                <a:cs typeface="Arial" pitchFamily="34" charset="0"/>
              </a:rPr>
              <a:t>X</a:t>
            </a:r>
            <a:r>
              <a:rPr lang="it-IT" sz="1100" b="1" baseline="-25000" dirty="0">
                <a:latin typeface="Arial" pitchFamily="34" charset="0"/>
                <a:cs typeface="Arial" pitchFamily="34" charset="0"/>
              </a:rPr>
              <a:t>1</a:t>
            </a:r>
            <a:endParaRPr lang="en-GB" sz="1100" b="1" baseline="-25000" dirty="0">
              <a:latin typeface="Arial" pitchFamily="34" charset="0"/>
              <a:cs typeface="Arial" pitchFamily="34" charset="0"/>
            </a:endParaRPr>
          </a:p>
        </p:txBody>
      </p:sp>
      <p:sp>
        <p:nvSpPr>
          <p:cNvPr id="10" name="Ovale 9">
            <a:extLst>
              <a:ext uri="{FF2B5EF4-FFF2-40B4-BE49-F238E27FC236}">
                <a16:creationId xmlns:a16="http://schemas.microsoft.com/office/drawing/2014/main" id="{FC4B7F1E-F3E4-43BF-809C-87B8CC451A47}"/>
              </a:ext>
            </a:extLst>
          </p:cNvPr>
          <p:cNvSpPr/>
          <p:nvPr/>
        </p:nvSpPr>
        <p:spPr>
          <a:xfrm>
            <a:off x="1878344" y="4535899"/>
            <a:ext cx="605952" cy="60595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b="1" dirty="0">
                <a:latin typeface="Arial" pitchFamily="34" charset="0"/>
                <a:cs typeface="Arial" pitchFamily="34" charset="0"/>
              </a:rPr>
              <a:t>X</a:t>
            </a:r>
            <a:r>
              <a:rPr lang="it-IT" sz="1100" b="1" baseline="-25000" dirty="0">
                <a:latin typeface="Arial" pitchFamily="34" charset="0"/>
                <a:cs typeface="Arial" pitchFamily="34" charset="0"/>
              </a:rPr>
              <a:t>2</a:t>
            </a:r>
            <a:endParaRPr lang="en-GB" sz="1100" b="1" baseline="-25000" dirty="0">
              <a:latin typeface="Arial" pitchFamily="34" charset="0"/>
              <a:cs typeface="Arial" pitchFamily="34" charset="0"/>
            </a:endParaRPr>
          </a:p>
        </p:txBody>
      </p:sp>
      <p:sp>
        <p:nvSpPr>
          <p:cNvPr id="11" name="Ovale 10">
            <a:extLst>
              <a:ext uri="{FF2B5EF4-FFF2-40B4-BE49-F238E27FC236}">
                <a16:creationId xmlns:a16="http://schemas.microsoft.com/office/drawing/2014/main" id="{E9A5180F-92C9-41A6-A094-7C8162B96236}"/>
              </a:ext>
            </a:extLst>
          </p:cNvPr>
          <p:cNvSpPr/>
          <p:nvPr/>
        </p:nvSpPr>
        <p:spPr>
          <a:xfrm>
            <a:off x="1878344" y="5346725"/>
            <a:ext cx="605952" cy="60595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b="1" dirty="0">
                <a:latin typeface="Arial" pitchFamily="34" charset="0"/>
                <a:cs typeface="Arial" pitchFamily="34" charset="0"/>
              </a:rPr>
              <a:t>X</a:t>
            </a:r>
            <a:r>
              <a:rPr lang="it-IT" sz="1100" b="1" baseline="-25000" dirty="0">
                <a:latin typeface="Arial" pitchFamily="34" charset="0"/>
                <a:cs typeface="Arial" pitchFamily="34" charset="0"/>
              </a:rPr>
              <a:t>i</a:t>
            </a:r>
            <a:endParaRPr lang="en-GB" sz="1100" b="1" baseline="-25000" dirty="0">
              <a:latin typeface="Arial" pitchFamily="34" charset="0"/>
              <a:cs typeface="Arial" pitchFamily="34" charset="0"/>
            </a:endParaRPr>
          </a:p>
        </p:txBody>
      </p:sp>
      <p:sp>
        <p:nvSpPr>
          <p:cNvPr id="12" name="Rettangolo 11">
            <a:extLst>
              <a:ext uri="{FF2B5EF4-FFF2-40B4-BE49-F238E27FC236}">
                <a16:creationId xmlns:a16="http://schemas.microsoft.com/office/drawing/2014/main" id="{FA5A1889-3099-4431-8A62-2EE604C5FF09}"/>
              </a:ext>
            </a:extLst>
          </p:cNvPr>
          <p:cNvSpPr/>
          <p:nvPr/>
        </p:nvSpPr>
        <p:spPr>
          <a:xfrm>
            <a:off x="3536677" y="4487787"/>
            <a:ext cx="807935" cy="75505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latin typeface="Arial" pitchFamily="34" charset="0"/>
                <a:cs typeface="Arial" pitchFamily="34" charset="0"/>
              </a:rPr>
              <a:t>f</a:t>
            </a:r>
            <a:endParaRPr lang="en-GB" b="1" dirty="0">
              <a:latin typeface="Arial" pitchFamily="34" charset="0"/>
              <a:cs typeface="Arial" pitchFamily="34" charset="0"/>
            </a:endParaRPr>
          </a:p>
        </p:txBody>
      </p:sp>
      <p:cxnSp>
        <p:nvCxnSpPr>
          <p:cNvPr id="13" name="Connettore 2 12">
            <a:extLst>
              <a:ext uri="{FF2B5EF4-FFF2-40B4-BE49-F238E27FC236}">
                <a16:creationId xmlns:a16="http://schemas.microsoft.com/office/drawing/2014/main" id="{AC7C876E-CCC1-4EE6-A9C0-FB9069D356B2}"/>
              </a:ext>
            </a:extLst>
          </p:cNvPr>
          <p:cNvCxnSpPr>
            <a:cxnSpLocks/>
            <a:stCxn id="9" idx="6"/>
          </p:cNvCxnSpPr>
          <p:nvPr/>
        </p:nvCxnSpPr>
        <p:spPr>
          <a:xfrm>
            <a:off x="2484296" y="4028049"/>
            <a:ext cx="1052382" cy="837266"/>
          </a:xfrm>
          <a:prstGeom prst="straightConnector1">
            <a:avLst/>
          </a:prstGeom>
          <a:ln w="952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ttore 2 13">
            <a:extLst>
              <a:ext uri="{FF2B5EF4-FFF2-40B4-BE49-F238E27FC236}">
                <a16:creationId xmlns:a16="http://schemas.microsoft.com/office/drawing/2014/main" id="{15A750AF-018D-4144-9277-AED0D437D017}"/>
              </a:ext>
            </a:extLst>
          </p:cNvPr>
          <p:cNvCxnSpPr>
            <a:stCxn id="10" idx="6"/>
          </p:cNvCxnSpPr>
          <p:nvPr/>
        </p:nvCxnSpPr>
        <p:spPr>
          <a:xfrm>
            <a:off x="2484296" y="4838875"/>
            <a:ext cx="1052382" cy="26440"/>
          </a:xfrm>
          <a:prstGeom prst="straightConnector1">
            <a:avLst/>
          </a:prstGeom>
          <a:ln w="952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a:extLst>
              <a:ext uri="{FF2B5EF4-FFF2-40B4-BE49-F238E27FC236}">
                <a16:creationId xmlns:a16="http://schemas.microsoft.com/office/drawing/2014/main" id="{99AF2D0E-7B0A-4B55-B23E-97567A079206}"/>
              </a:ext>
            </a:extLst>
          </p:cNvPr>
          <p:cNvCxnSpPr>
            <a:stCxn id="11" idx="6"/>
          </p:cNvCxnSpPr>
          <p:nvPr/>
        </p:nvCxnSpPr>
        <p:spPr>
          <a:xfrm flipV="1">
            <a:off x="2484296" y="4865315"/>
            <a:ext cx="1052382" cy="784386"/>
          </a:xfrm>
          <a:prstGeom prst="straightConnector1">
            <a:avLst/>
          </a:prstGeom>
          <a:ln w="952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330EAE97-242E-40CE-BC7E-0C42F0083EB7}"/>
              </a:ext>
            </a:extLst>
          </p:cNvPr>
          <p:cNvCxnSpPr>
            <a:cxnSpLocks/>
          </p:cNvCxnSpPr>
          <p:nvPr/>
        </p:nvCxnSpPr>
        <p:spPr>
          <a:xfrm>
            <a:off x="4344611" y="4865315"/>
            <a:ext cx="1535364" cy="7006"/>
          </a:xfrm>
          <a:prstGeom prst="straightConnector1">
            <a:avLst/>
          </a:prstGeom>
          <a:ln w="952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3">
            <a:extLst>
              <a:ext uri="{FF2B5EF4-FFF2-40B4-BE49-F238E27FC236}">
                <a16:creationId xmlns:a16="http://schemas.microsoft.com/office/drawing/2014/main" id="{7C034AC6-DF75-414B-AC29-EDB8938BC923}"/>
              </a:ext>
            </a:extLst>
          </p:cNvPr>
          <p:cNvSpPr txBox="1">
            <a:spLocks/>
          </p:cNvSpPr>
          <p:nvPr/>
        </p:nvSpPr>
        <p:spPr>
          <a:xfrm>
            <a:off x="479376" y="4682767"/>
            <a:ext cx="1300272" cy="560075"/>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458340" lvl="1" indent="0">
              <a:buNone/>
            </a:pPr>
            <a:r>
              <a:rPr lang="en-US" sz="1500" dirty="0"/>
              <a:t>Inputs</a:t>
            </a:r>
          </a:p>
        </p:txBody>
      </p:sp>
      <p:sp>
        <p:nvSpPr>
          <p:cNvPr id="18" name="Content Placeholder 3">
            <a:extLst>
              <a:ext uri="{FF2B5EF4-FFF2-40B4-BE49-F238E27FC236}">
                <a16:creationId xmlns:a16="http://schemas.microsoft.com/office/drawing/2014/main" id="{A4C75177-9A1E-4068-9139-3266A1833427}"/>
              </a:ext>
            </a:extLst>
          </p:cNvPr>
          <p:cNvSpPr txBox="1">
            <a:spLocks/>
          </p:cNvSpPr>
          <p:nvPr/>
        </p:nvSpPr>
        <p:spPr>
          <a:xfrm>
            <a:off x="4045030" y="4478811"/>
            <a:ext cx="2120830" cy="560075"/>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458340" lvl="1" indent="0">
              <a:buNone/>
            </a:pPr>
            <a:r>
              <a:rPr lang="en-US" sz="1500" dirty="0"/>
              <a:t>Predicted Output</a:t>
            </a:r>
          </a:p>
        </p:txBody>
      </p:sp>
      <p:sp>
        <p:nvSpPr>
          <p:cNvPr id="19" name="Content Placeholder 3">
            <a:extLst>
              <a:ext uri="{FF2B5EF4-FFF2-40B4-BE49-F238E27FC236}">
                <a16:creationId xmlns:a16="http://schemas.microsoft.com/office/drawing/2014/main" id="{75B530E6-DF3A-441A-8928-583B7BD9E216}"/>
              </a:ext>
            </a:extLst>
          </p:cNvPr>
          <p:cNvSpPr txBox="1">
            <a:spLocks/>
          </p:cNvSpPr>
          <p:nvPr/>
        </p:nvSpPr>
        <p:spPr>
          <a:xfrm>
            <a:off x="2675952" y="5322315"/>
            <a:ext cx="3130749" cy="560075"/>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458340" lvl="1" indent="0">
              <a:buNone/>
            </a:pPr>
            <a:r>
              <a:rPr lang="en-US" sz="1500" dirty="0"/>
              <a:t>Activation function</a:t>
            </a:r>
          </a:p>
        </p:txBody>
      </p:sp>
      <p:sp>
        <p:nvSpPr>
          <p:cNvPr id="22" name="Content Placeholder 3">
            <a:extLst>
              <a:ext uri="{FF2B5EF4-FFF2-40B4-BE49-F238E27FC236}">
                <a16:creationId xmlns:a16="http://schemas.microsoft.com/office/drawing/2014/main" id="{E2C6E647-50B6-42EF-8DD8-6AFCE92D113F}"/>
              </a:ext>
            </a:extLst>
          </p:cNvPr>
          <p:cNvSpPr txBox="1">
            <a:spLocks/>
          </p:cNvSpPr>
          <p:nvPr/>
        </p:nvSpPr>
        <p:spPr>
          <a:xfrm>
            <a:off x="2196807" y="3963360"/>
            <a:ext cx="1300272" cy="560075"/>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458340" lvl="1" indent="0">
              <a:buNone/>
            </a:pPr>
            <a:r>
              <a:rPr lang="en-US" sz="1500" dirty="0"/>
              <a:t>W</a:t>
            </a:r>
            <a:r>
              <a:rPr lang="en-US" sz="1500" baseline="-25000" dirty="0"/>
              <a:t>1</a:t>
            </a:r>
          </a:p>
        </p:txBody>
      </p:sp>
      <p:sp>
        <p:nvSpPr>
          <p:cNvPr id="23" name="Content Placeholder 3">
            <a:extLst>
              <a:ext uri="{FF2B5EF4-FFF2-40B4-BE49-F238E27FC236}">
                <a16:creationId xmlns:a16="http://schemas.microsoft.com/office/drawing/2014/main" id="{20546644-B195-402D-8341-B85FFE1F4940}"/>
              </a:ext>
            </a:extLst>
          </p:cNvPr>
          <p:cNvSpPr txBox="1">
            <a:spLocks/>
          </p:cNvSpPr>
          <p:nvPr/>
        </p:nvSpPr>
        <p:spPr>
          <a:xfrm>
            <a:off x="2187056" y="4592283"/>
            <a:ext cx="1300272" cy="560075"/>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458340" lvl="1" indent="0">
              <a:buNone/>
            </a:pPr>
            <a:r>
              <a:rPr lang="en-US" sz="1500" dirty="0"/>
              <a:t>W</a:t>
            </a:r>
            <a:r>
              <a:rPr lang="en-US" sz="1500" baseline="-25000" dirty="0"/>
              <a:t>2</a:t>
            </a:r>
          </a:p>
        </p:txBody>
      </p:sp>
      <p:sp>
        <p:nvSpPr>
          <p:cNvPr id="24" name="Content Placeholder 3">
            <a:extLst>
              <a:ext uri="{FF2B5EF4-FFF2-40B4-BE49-F238E27FC236}">
                <a16:creationId xmlns:a16="http://schemas.microsoft.com/office/drawing/2014/main" id="{11F14A84-86A9-400A-8C72-D915568F1392}"/>
              </a:ext>
            </a:extLst>
          </p:cNvPr>
          <p:cNvSpPr txBox="1">
            <a:spLocks/>
          </p:cNvSpPr>
          <p:nvPr/>
        </p:nvSpPr>
        <p:spPr>
          <a:xfrm>
            <a:off x="2250749" y="5487460"/>
            <a:ext cx="1300272" cy="560075"/>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458340" lvl="1" indent="0">
              <a:buNone/>
            </a:pPr>
            <a:r>
              <a:rPr lang="en-US" sz="1500" dirty="0"/>
              <a:t>W</a:t>
            </a:r>
            <a:r>
              <a:rPr lang="en-US" sz="1500" baseline="-25000" dirty="0"/>
              <a:t>i</a:t>
            </a:r>
          </a:p>
        </p:txBody>
      </p:sp>
      <p:sp>
        <p:nvSpPr>
          <p:cNvPr id="25" name="Content Placeholder 3">
            <a:extLst>
              <a:ext uri="{FF2B5EF4-FFF2-40B4-BE49-F238E27FC236}">
                <a16:creationId xmlns:a16="http://schemas.microsoft.com/office/drawing/2014/main" id="{5DBF6D3C-6120-4477-8A7D-13266B9BDE59}"/>
              </a:ext>
            </a:extLst>
          </p:cNvPr>
          <p:cNvSpPr txBox="1">
            <a:spLocks/>
          </p:cNvSpPr>
          <p:nvPr/>
        </p:nvSpPr>
        <p:spPr>
          <a:xfrm>
            <a:off x="2088486" y="3600884"/>
            <a:ext cx="1624798" cy="282369"/>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458340" lvl="1" indent="0">
              <a:buNone/>
            </a:pPr>
            <a:r>
              <a:rPr lang="en-US" sz="1500" dirty="0"/>
              <a:t>Weights</a:t>
            </a:r>
          </a:p>
        </p:txBody>
      </p:sp>
      <p:pic>
        <p:nvPicPr>
          <p:cNvPr id="28" name="Elemento grafico 27" descr="{0} contorno">
            <a:extLst>
              <a:ext uri="{FF2B5EF4-FFF2-40B4-BE49-F238E27FC236}">
                <a16:creationId xmlns:a16="http://schemas.microsoft.com/office/drawing/2014/main" id="{29CDF6BC-BD79-47C7-AA3A-39F9AC0044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32498" y="3867639"/>
            <a:ext cx="1560978" cy="1560978"/>
          </a:xfrm>
          <a:prstGeom prst="rect">
            <a:avLst/>
          </a:prstGeom>
        </p:spPr>
      </p:pic>
      <p:sp>
        <p:nvSpPr>
          <p:cNvPr id="29" name="Content Placeholder 3">
            <a:extLst>
              <a:ext uri="{FF2B5EF4-FFF2-40B4-BE49-F238E27FC236}">
                <a16:creationId xmlns:a16="http://schemas.microsoft.com/office/drawing/2014/main" id="{9762E1F6-96D4-42F2-9FBC-38D0853CD519}"/>
              </a:ext>
            </a:extLst>
          </p:cNvPr>
          <p:cNvSpPr txBox="1">
            <a:spLocks/>
          </p:cNvSpPr>
          <p:nvPr/>
        </p:nvSpPr>
        <p:spPr>
          <a:xfrm>
            <a:off x="8852572" y="5338604"/>
            <a:ext cx="2120830" cy="560075"/>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458340" lvl="1" indent="0">
              <a:buNone/>
            </a:pPr>
            <a:r>
              <a:rPr lang="en-US" sz="1500" dirty="0"/>
              <a:t>Ground Truth</a:t>
            </a:r>
          </a:p>
        </p:txBody>
      </p:sp>
      <p:cxnSp>
        <p:nvCxnSpPr>
          <p:cNvPr id="32" name="Connettore 2 31">
            <a:extLst>
              <a:ext uri="{FF2B5EF4-FFF2-40B4-BE49-F238E27FC236}">
                <a16:creationId xmlns:a16="http://schemas.microsoft.com/office/drawing/2014/main" id="{1CF2B8A9-7DF9-48A9-82A9-A1009BC52CA8}"/>
              </a:ext>
            </a:extLst>
          </p:cNvPr>
          <p:cNvCxnSpPr>
            <a:cxnSpLocks/>
          </p:cNvCxnSpPr>
          <p:nvPr/>
        </p:nvCxnSpPr>
        <p:spPr>
          <a:xfrm flipH="1">
            <a:off x="7536160" y="4882481"/>
            <a:ext cx="1656184" cy="0"/>
          </a:xfrm>
          <a:prstGeom prst="straightConnector1">
            <a:avLst/>
          </a:prstGeom>
          <a:ln w="952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Content Placeholder 3">
            <a:extLst>
              <a:ext uri="{FF2B5EF4-FFF2-40B4-BE49-F238E27FC236}">
                <a16:creationId xmlns:a16="http://schemas.microsoft.com/office/drawing/2014/main" id="{96CB649E-619D-48F4-9076-DB30CE39F481}"/>
              </a:ext>
            </a:extLst>
          </p:cNvPr>
          <p:cNvSpPr txBox="1">
            <a:spLocks/>
          </p:cNvSpPr>
          <p:nvPr/>
        </p:nvSpPr>
        <p:spPr>
          <a:xfrm>
            <a:off x="5790595" y="4403932"/>
            <a:ext cx="2120830" cy="560075"/>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458340" lvl="1" indent="0">
              <a:buNone/>
            </a:pPr>
            <a:r>
              <a:rPr lang="en-US" sz="5400" dirty="0">
                <a:latin typeface="Algerian" panose="04020705040A02060702" pitchFamily="82" charset="0"/>
              </a:rPr>
              <a:t>VS</a:t>
            </a:r>
          </a:p>
        </p:txBody>
      </p:sp>
      <p:sp>
        <p:nvSpPr>
          <p:cNvPr id="20" name="TextBox 19">
            <a:extLst>
              <a:ext uri="{FF2B5EF4-FFF2-40B4-BE49-F238E27FC236}">
                <a16:creationId xmlns:a16="http://schemas.microsoft.com/office/drawing/2014/main" id="{8B9B178A-3F6D-44A5-BC78-DFA461AB8577}"/>
              </a:ext>
            </a:extLst>
          </p:cNvPr>
          <p:cNvSpPr txBox="1"/>
          <p:nvPr/>
        </p:nvSpPr>
        <p:spPr>
          <a:xfrm>
            <a:off x="3537155" y="4169058"/>
            <a:ext cx="870548" cy="357248"/>
          </a:xfrm>
          <a:prstGeom prst="rect">
            <a:avLst/>
          </a:prstGeom>
        </p:spPr>
        <p:txBody>
          <a:bodyPr vert="horz" lIns="91440" tIns="45720" rIns="91440" bIns="45720" rtlCol="0">
            <a:noAutofit/>
          </a:bodyPr>
          <a:lstStyle>
            <a:defPPr>
              <a:defRPr lang="en-US"/>
            </a:defPPr>
            <a:lvl1pPr marL="343755" indent="-343755" defTabSz="916680">
              <a:spcBef>
                <a:spcPct val="20000"/>
              </a:spcBef>
              <a:buClr>
                <a:schemeClr val="tx2"/>
              </a:buClr>
              <a:buSzPct val="75000"/>
              <a:buFont typeface="Wingdings" pitchFamily="2" charset="2"/>
              <a:buChar char="§"/>
              <a:defRPr sz="2400">
                <a:latin typeface="Arial" pitchFamily="34" charset="0"/>
                <a:cs typeface="Arial" pitchFamily="34" charset="0"/>
              </a:defRPr>
            </a:lvl1pPr>
            <a:lvl2pPr marL="458340" lvl="1" indent="0" defTabSz="916680">
              <a:lnSpc>
                <a:spcPct val="105000"/>
              </a:lnSpc>
              <a:spcBef>
                <a:spcPct val="20000"/>
              </a:spcBef>
              <a:buClr>
                <a:schemeClr val="tx2"/>
              </a:buClr>
              <a:buFont typeface="Arial" pitchFamily="34" charset="0"/>
              <a:buNone/>
              <a:defRPr sz="1500">
                <a:latin typeface="Arial" pitchFamily="34" charset="0"/>
                <a:cs typeface="Arial" pitchFamily="34" charset="0"/>
              </a:defRPr>
            </a:lvl2pPr>
            <a:lvl3pPr marL="1145850" indent="-229170" defTabSz="916680">
              <a:lnSpc>
                <a:spcPct val="105000"/>
              </a:lnSpc>
              <a:spcBef>
                <a:spcPct val="20000"/>
              </a:spcBef>
              <a:buClr>
                <a:schemeClr val="tx2"/>
              </a:buClr>
              <a:buSzPct val="75000"/>
              <a:buFont typeface="Wingdings" pitchFamily="2" charset="2"/>
              <a:buChar char="§"/>
              <a:defRPr sz="1604">
                <a:latin typeface="Arial" pitchFamily="34" charset="0"/>
                <a:cs typeface="Arial" pitchFamily="34" charset="0"/>
              </a:defRPr>
            </a:lvl3pPr>
            <a:lvl4pPr marL="1604190" indent="-229170" defTabSz="916680">
              <a:lnSpc>
                <a:spcPct val="105000"/>
              </a:lnSpc>
              <a:spcBef>
                <a:spcPct val="20000"/>
              </a:spcBef>
              <a:buFont typeface="Arial" pitchFamily="34" charset="0"/>
              <a:buNone/>
              <a:defRPr sz="1604">
                <a:latin typeface="Arial" pitchFamily="34" charset="0"/>
                <a:cs typeface="Arial" pitchFamily="34" charset="0"/>
              </a:defRPr>
            </a:lvl4pPr>
            <a:lvl5pPr marL="2062531" indent="-229170" defTabSz="916680">
              <a:lnSpc>
                <a:spcPct val="105000"/>
              </a:lnSpc>
              <a:spcBef>
                <a:spcPct val="20000"/>
              </a:spcBef>
              <a:buClr>
                <a:schemeClr val="tx2"/>
              </a:buClr>
              <a:buFont typeface="Arial" pitchFamily="34" charset="0"/>
              <a:buChar char="»"/>
              <a:defRPr sz="1404">
                <a:latin typeface="Arial" pitchFamily="34" charset="0"/>
                <a:cs typeface="Arial" pitchFamily="34" charset="0"/>
              </a:defRPr>
            </a:lvl5pPr>
            <a:lvl6pPr marL="2520871" indent="-229170" defTabSz="916680">
              <a:spcBef>
                <a:spcPct val="20000"/>
              </a:spcBef>
              <a:buFont typeface="Arial" pitchFamily="34" charset="0"/>
              <a:buChar char="•"/>
              <a:defRPr sz="2005"/>
            </a:lvl6pPr>
            <a:lvl7pPr marL="2979211" indent="-229170" defTabSz="916680">
              <a:spcBef>
                <a:spcPct val="20000"/>
              </a:spcBef>
              <a:buFont typeface="Arial" pitchFamily="34" charset="0"/>
              <a:buChar char="•"/>
              <a:defRPr sz="2005"/>
            </a:lvl7pPr>
            <a:lvl8pPr marL="3437551" indent="-229170" defTabSz="916680">
              <a:spcBef>
                <a:spcPct val="20000"/>
              </a:spcBef>
              <a:buFont typeface="Arial" pitchFamily="34" charset="0"/>
              <a:buChar char="•"/>
              <a:defRPr sz="2005"/>
            </a:lvl8pPr>
            <a:lvl9pPr marL="3895891" indent="-229170" defTabSz="916680">
              <a:spcBef>
                <a:spcPct val="20000"/>
              </a:spcBef>
              <a:buFont typeface="Arial" pitchFamily="34" charset="0"/>
              <a:buChar char="•"/>
              <a:defRPr sz="2005"/>
            </a:lvl9pPr>
          </a:lstStyle>
          <a:p>
            <a:pPr marL="0" indent="0">
              <a:buNone/>
            </a:pPr>
            <a:r>
              <a:rPr lang="en-GB" sz="1500" dirty="0"/>
              <a:t>Neuron</a:t>
            </a:r>
          </a:p>
        </p:txBody>
      </p:sp>
    </p:spTree>
    <p:extLst>
      <p:ext uri="{BB962C8B-B14F-4D97-AF65-F5344CB8AC3E}">
        <p14:creationId xmlns:p14="http://schemas.microsoft.com/office/powerpoint/2010/main" val="857005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40" tIns="45720" rIns="91440" bIns="45720" rtlCol="0" anchor="t" anchorCtr="0">
            <a:noAutofit/>
          </a:bodyPr>
          <a:lstStyle/>
          <a:p>
            <a:r>
              <a:rPr lang="en-US" dirty="0"/>
              <a:t>Activation functions</a:t>
            </a:r>
          </a:p>
        </p:txBody>
      </p:sp>
      <p:sp>
        <p:nvSpPr>
          <p:cNvPr id="11" name="Content Placeholder 3">
            <a:extLst>
              <a:ext uri="{FF2B5EF4-FFF2-40B4-BE49-F238E27FC236}">
                <a16:creationId xmlns:a16="http://schemas.microsoft.com/office/drawing/2014/main" id="{35EF2637-9D6A-4292-BA75-DF9E73F0B777}"/>
              </a:ext>
            </a:extLst>
          </p:cNvPr>
          <p:cNvSpPr txBox="1">
            <a:spLocks/>
          </p:cNvSpPr>
          <p:nvPr/>
        </p:nvSpPr>
        <p:spPr>
          <a:xfrm>
            <a:off x="335360" y="980728"/>
            <a:ext cx="6552728" cy="2283793"/>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endParaRPr lang="en-US" dirty="0"/>
          </a:p>
          <a:p>
            <a:r>
              <a:rPr lang="en-US" dirty="0"/>
              <a:t>While </a:t>
            </a:r>
            <a:r>
              <a:rPr lang="en-US" i="1" dirty="0"/>
              <a:t>sigmoid</a:t>
            </a:r>
            <a:r>
              <a:rPr lang="en-US" dirty="0"/>
              <a:t> functions have been popular, the hyperbolic tangent function (</a:t>
            </a:r>
            <a:r>
              <a:rPr lang="en-US" i="1" dirty="0"/>
              <a:t>tanh</a:t>
            </a:r>
            <a:r>
              <a:rPr lang="en-US" dirty="0"/>
              <a:t>) is sometimes preferred, partly because it has a steadier </a:t>
            </a:r>
            <a:r>
              <a:rPr lang="en-US" dirty="0" err="1"/>
              <a:t>behaviour</a:t>
            </a:r>
            <a:r>
              <a:rPr lang="en-US" dirty="0"/>
              <a:t> around 0</a:t>
            </a:r>
          </a:p>
          <a:p>
            <a:endParaRPr lang="en-US" dirty="0"/>
          </a:p>
          <a:p>
            <a:endParaRPr lang="en-US" sz="500" dirty="0"/>
          </a:p>
          <a:p>
            <a:r>
              <a:rPr lang="it-IT" dirty="0"/>
              <a:t>The </a:t>
            </a:r>
            <a:r>
              <a:rPr lang="it-IT" i="1" dirty="0" err="1"/>
              <a:t>rectify</a:t>
            </a:r>
            <a:r>
              <a:rPr lang="it-IT" i="1" dirty="0"/>
              <a:t> (</a:t>
            </a:r>
            <a:r>
              <a:rPr lang="it-IT" i="1" dirty="0" err="1"/>
              <a:t>commonly</a:t>
            </a:r>
            <a:r>
              <a:rPr lang="it-IT" i="1" dirty="0"/>
              <a:t> </a:t>
            </a:r>
            <a:r>
              <a:rPr lang="it-IT" i="1" dirty="0" err="1"/>
              <a:t>known</a:t>
            </a:r>
            <a:r>
              <a:rPr lang="it-IT" i="1" dirty="0"/>
              <a:t> </a:t>
            </a:r>
            <a:r>
              <a:rPr lang="it-IT" i="1" dirty="0" err="1"/>
              <a:t>as</a:t>
            </a:r>
            <a:r>
              <a:rPr lang="it-IT" i="1" dirty="0"/>
              <a:t> </a:t>
            </a:r>
            <a:r>
              <a:rPr lang="it-IT" i="1" dirty="0" err="1"/>
              <a:t>ReLu</a:t>
            </a:r>
            <a:r>
              <a:rPr lang="it-IT" i="1" dirty="0"/>
              <a:t>)</a:t>
            </a:r>
            <a:r>
              <a:rPr lang="it-IT" dirty="0"/>
              <a:t> </a:t>
            </a:r>
            <a:r>
              <a:rPr lang="it-IT" dirty="0" err="1"/>
              <a:t>function</a:t>
            </a:r>
            <a:r>
              <a:rPr lang="it-IT" dirty="0"/>
              <a:t> </a:t>
            </a:r>
            <a:r>
              <a:rPr lang="it-IT" dirty="0" err="1"/>
              <a:t>have</a:t>
            </a:r>
            <a:r>
              <a:rPr lang="it-IT" dirty="0"/>
              <a:t> </a:t>
            </a:r>
            <a:r>
              <a:rPr lang="it-IT" dirty="0" err="1"/>
              <a:t>been</a:t>
            </a:r>
            <a:r>
              <a:rPr lang="it-IT" dirty="0"/>
              <a:t> </a:t>
            </a:r>
            <a:r>
              <a:rPr lang="it-IT" dirty="0" err="1"/>
              <a:t>found</a:t>
            </a:r>
            <a:r>
              <a:rPr lang="it-IT" dirty="0"/>
              <a:t> to </a:t>
            </a:r>
            <a:r>
              <a:rPr lang="en-US" dirty="0"/>
              <a:t>yield superior results in many different settings. </a:t>
            </a:r>
            <a:r>
              <a:rPr lang="it-IT" dirty="0" err="1"/>
              <a:t>Moreover</a:t>
            </a:r>
            <a:r>
              <a:rPr lang="it-IT" dirty="0"/>
              <a:t>, the </a:t>
            </a:r>
            <a:r>
              <a:rPr lang="it-IT" dirty="0" err="1"/>
              <a:t>gradient</a:t>
            </a:r>
            <a:r>
              <a:rPr lang="it-IT" dirty="0"/>
              <a:t> </a:t>
            </a:r>
            <a:r>
              <a:rPr lang="en-US" dirty="0"/>
              <a:t>is particularly simple (0 or 1)</a:t>
            </a:r>
          </a:p>
          <a:p>
            <a:pPr lvl="1"/>
            <a:r>
              <a:rPr lang="en-US" dirty="0"/>
              <a:t>The fact that when activated, the </a:t>
            </a:r>
            <a:r>
              <a:rPr lang="it-IT" i="1" dirty="0" err="1"/>
              <a:t>rectify</a:t>
            </a:r>
            <a:r>
              <a:rPr lang="en-US" dirty="0"/>
              <a:t> function has a gradient of exactly 1 is very useful for networks having a high number of layers</a:t>
            </a:r>
          </a:p>
          <a:p>
            <a:pPr marL="458340" lvl="1" indent="0">
              <a:buNone/>
            </a:pPr>
            <a:endParaRPr lang="en-US" dirty="0"/>
          </a:p>
          <a:p>
            <a:endParaRPr lang="en-US" dirty="0"/>
          </a:p>
          <a:p>
            <a:pPr lvl="1"/>
            <a:endParaRPr lang="en-US" dirty="0"/>
          </a:p>
        </p:txBody>
      </p:sp>
      <p:grpSp>
        <p:nvGrpSpPr>
          <p:cNvPr id="60" name="Gruppo 59">
            <a:extLst>
              <a:ext uri="{FF2B5EF4-FFF2-40B4-BE49-F238E27FC236}">
                <a16:creationId xmlns:a16="http://schemas.microsoft.com/office/drawing/2014/main" id="{C04858ED-DD54-49CA-9DD6-A3DDBEFEF8FB}"/>
              </a:ext>
            </a:extLst>
          </p:cNvPr>
          <p:cNvGrpSpPr/>
          <p:nvPr/>
        </p:nvGrpSpPr>
        <p:grpSpPr>
          <a:xfrm>
            <a:off x="7608168" y="836712"/>
            <a:ext cx="3456384" cy="5773828"/>
            <a:chOff x="7315689" y="846920"/>
            <a:chExt cx="3109996" cy="5514024"/>
          </a:xfrm>
        </p:grpSpPr>
        <p:grpSp>
          <p:nvGrpSpPr>
            <p:cNvPr id="27" name="Gruppo 26">
              <a:extLst>
                <a:ext uri="{FF2B5EF4-FFF2-40B4-BE49-F238E27FC236}">
                  <a16:creationId xmlns:a16="http://schemas.microsoft.com/office/drawing/2014/main" id="{76EB50DB-465F-4CEA-B935-A3FFF8D87C73}"/>
                </a:ext>
              </a:extLst>
            </p:cNvPr>
            <p:cNvGrpSpPr/>
            <p:nvPr/>
          </p:nvGrpSpPr>
          <p:grpSpPr>
            <a:xfrm>
              <a:off x="7319238" y="846920"/>
              <a:ext cx="3095029" cy="983622"/>
              <a:chOff x="8458654" y="909460"/>
              <a:chExt cx="3037946" cy="983622"/>
            </a:xfrm>
          </p:grpSpPr>
          <p:sp>
            <p:nvSpPr>
              <p:cNvPr id="26" name="Rettangolo con angoli arrotondati 25">
                <a:extLst>
                  <a:ext uri="{FF2B5EF4-FFF2-40B4-BE49-F238E27FC236}">
                    <a16:creationId xmlns:a16="http://schemas.microsoft.com/office/drawing/2014/main" id="{22D2EFBF-E434-40CE-8841-4AB236376553}"/>
                  </a:ext>
                </a:extLst>
              </p:cNvPr>
              <p:cNvSpPr/>
              <p:nvPr/>
            </p:nvSpPr>
            <p:spPr>
              <a:xfrm>
                <a:off x="8458654" y="909460"/>
                <a:ext cx="3037946" cy="87607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b="1" dirty="0">
                  <a:latin typeface="Arial" pitchFamily="34" charset="0"/>
                  <a:cs typeface="Arial" pitchFamily="34" charset="0"/>
                </a:endParaRPr>
              </a:p>
            </p:txBody>
          </p:sp>
          <p:grpSp>
            <p:nvGrpSpPr>
              <p:cNvPr id="20" name="Gruppo 19">
                <a:extLst>
                  <a:ext uri="{FF2B5EF4-FFF2-40B4-BE49-F238E27FC236}">
                    <a16:creationId xmlns:a16="http://schemas.microsoft.com/office/drawing/2014/main" id="{D6639765-DC66-4A0B-A166-7330AF52F32A}"/>
                  </a:ext>
                </a:extLst>
              </p:cNvPr>
              <p:cNvGrpSpPr/>
              <p:nvPr/>
            </p:nvGrpSpPr>
            <p:grpSpPr>
              <a:xfrm>
                <a:off x="8616430" y="960006"/>
                <a:ext cx="2783205" cy="798959"/>
                <a:chOff x="6225769" y="1272433"/>
                <a:chExt cx="2797390" cy="798959"/>
              </a:xfrm>
            </p:grpSpPr>
            <p:pic>
              <p:nvPicPr>
                <p:cNvPr id="2" name="Immagine 1">
                  <a:extLst>
                    <a:ext uri="{FF2B5EF4-FFF2-40B4-BE49-F238E27FC236}">
                      <a16:creationId xmlns:a16="http://schemas.microsoft.com/office/drawing/2014/main" id="{017D8329-E23C-47DA-A7C1-A73062030637}"/>
                    </a:ext>
                  </a:extLst>
                </p:cNvPr>
                <p:cNvPicPr>
                  <a:picLocks noChangeAspect="1"/>
                </p:cNvPicPr>
                <p:nvPr/>
              </p:nvPicPr>
              <p:blipFill rotWithShape="1">
                <a:blip r:embed="rId3"/>
                <a:srcRect l="3420" t="15273"/>
                <a:stretch/>
              </p:blipFill>
              <p:spPr>
                <a:xfrm>
                  <a:off x="6225769" y="1272433"/>
                  <a:ext cx="1573065" cy="798959"/>
                </a:xfrm>
                <a:prstGeom prst="rect">
                  <a:avLst/>
                </a:prstGeom>
              </p:spPr>
            </p:pic>
            <p:pic>
              <p:nvPicPr>
                <p:cNvPr id="5" name="Immagine 4">
                  <a:extLst>
                    <a:ext uri="{FF2B5EF4-FFF2-40B4-BE49-F238E27FC236}">
                      <a16:creationId xmlns:a16="http://schemas.microsoft.com/office/drawing/2014/main" id="{9198D39B-FC23-455D-B77C-8172B225D5F9}"/>
                    </a:ext>
                  </a:extLst>
                </p:cNvPr>
                <p:cNvPicPr>
                  <a:picLocks noChangeAspect="1"/>
                </p:cNvPicPr>
                <p:nvPr/>
              </p:nvPicPr>
              <p:blipFill>
                <a:blip r:embed="rId4"/>
                <a:stretch>
                  <a:fillRect/>
                </a:stretch>
              </p:blipFill>
              <p:spPr>
                <a:xfrm>
                  <a:off x="7708709" y="1390354"/>
                  <a:ext cx="1314450" cy="419100"/>
                </a:xfrm>
                <a:prstGeom prst="rect">
                  <a:avLst/>
                </a:prstGeom>
              </p:spPr>
            </p:pic>
          </p:grpSp>
          <p:sp>
            <p:nvSpPr>
              <p:cNvPr id="28" name="Rettangolo con angoli arrotondati 27">
                <a:extLst>
                  <a:ext uri="{FF2B5EF4-FFF2-40B4-BE49-F238E27FC236}">
                    <a16:creationId xmlns:a16="http://schemas.microsoft.com/office/drawing/2014/main" id="{0979E1A5-0C25-4BD7-A51E-7B003D9E6716}"/>
                  </a:ext>
                </a:extLst>
              </p:cNvPr>
              <p:cNvSpPr/>
              <p:nvPr/>
            </p:nvSpPr>
            <p:spPr>
              <a:xfrm>
                <a:off x="10459630" y="1585823"/>
                <a:ext cx="944488" cy="307259"/>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it-IT" sz="1400" dirty="0" err="1">
                    <a:latin typeface="Arial" pitchFamily="34" charset="0"/>
                    <a:cs typeface="Arial" pitchFamily="34" charset="0"/>
                  </a:rPr>
                  <a:t>Sigmoid</a:t>
                </a:r>
                <a:endParaRPr lang="it-IT" sz="1200" dirty="0">
                  <a:latin typeface="Arial" pitchFamily="34" charset="0"/>
                  <a:cs typeface="Arial" pitchFamily="34" charset="0"/>
                </a:endParaRPr>
              </a:p>
            </p:txBody>
          </p:sp>
        </p:grpSp>
        <p:grpSp>
          <p:nvGrpSpPr>
            <p:cNvPr id="40" name="Gruppo 39">
              <a:extLst>
                <a:ext uri="{FF2B5EF4-FFF2-40B4-BE49-F238E27FC236}">
                  <a16:creationId xmlns:a16="http://schemas.microsoft.com/office/drawing/2014/main" id="{B4071075-F765-4A8F-8136-9A1B63012E86}"/>
                </a:ext>
              </a:extLst>
            </p:cNvPr>
            <p:cNvGrpSpPr/>
            <p:nvPr/>
          </p:nvGrpSpPr>
          <p:grpSpPr>
            <a:xfrm>
              <a:off x="7315689" y="1906646"/>
              <a:ext cx="3095029" cy="1065599"/>
              <a:chOff x="7310445" y="1918115"/>
              <a:chExt cx="3095029" cy="1065599"/>
            </a:xfrm>
          </p:grpSpPr>
          <p:sp>
            <p:nvSpPr>
              <p:cNvPr id="36" name="Rettangolo con angoli arrotondati 35">
                <a:extLst>
                  <a:ext uri="{FF2B5EF4-FFF2-40B4-BE49-F238E27FC236}">
                    <a16:creationId xmlns:a16="http://schemas.microsoft.com/office/drawing/2014/main" id="{6BBB4ADC-641A-43D0-8F0C-95B99AAAA153}"/>
                  </a:ext>
                </a:extLst>
              </p:cNvPr>
              <p:cNvSpPr/>
              <p:nvPr/>
            </p:nvSpPr>
            <p:spPr>
              <a:xfrm>
                <a:off x="7310445" y="1918115"/>
                <a:ext cx="3095029" cy="87607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b="1" dirty="0">
                  <a:latin typeface="Arial" pitchFamily="34" charset="0"/>
                  <a:cs typeface="Arial" pitchFamily="34" charset="0"/>
                </a:endParaRPr>
              </a:p>
            </p:txBody>
          </p:sp>
          <p:grpSp>
            <p:nvGrpSpPr>
              <p:cNvPr id="21" name="Gruppo 20">
                <a:extLst>
                  <a:ext uri="{FF2B5EF4-FFF2-40B4-BE49-F238E27FC236}">
                    <a16:creationId xmlns:a16="http://schemas.microsoft.com/office/drawing/2014/main" id="{F661B4D1-E997-4504-A185-BE0C3F1CE5E3}"/>
                  </a:ext>
                </a:extLst>
              </p:cNvPr>
              <p:cNvGrpSpPr/>
              <p:nvPr/>
            </p:nvGrpSpPr>
            <p:grpSpPr>
              <a:xfrm>
                <a:off x="7441867" y="1997067"/>
                <a:ext cx="2775102" cy="761107"/>
                <a:chOff x="6261365" y="2642484"/>
                <a:chExt cx="2893930" cy="761107"/>
              </a:xfrm>
            </p:grpSpPr>
            <p:pic>
              <p:nvPicPr>
                <p:cNvPr id="6" name="Immagine 5">
                  <a:extLst>
                    <a:ext uri="{FF2B5EF4-FFF2-40B4-BE49-F238E27FC236}">
                      <a16:creationId xmlns:a16="http://schemas.microsoft.com/office/drawing/2014/main" id="{E6DCD864-B91C-4685-A7CA-8D6D0036E5C6}"/>
                    </a:ext>
                  </a:extLst>
                </p:cNvPr>
                <p:cNvPicPr>
                  <a:picLocks noChangeAspect="1"/>
                </p:cNvPicPr>
                <p:nvPr/>
              </p:nvPicPr>
              <p:blipFill rotWithShape="1">
                <a:blip r:embed="rId5"/>
                <a:srcRect t="13145"/>
                <a:stretch/>
              </p:blipFill>
              <p:spPr>
                <a:xfrm>
                  <a:off x="6261365" y="2642484"/>
                  <a:ext cx="1485900" cy="761107"/>
                </a:xfrm>
                <a:prstGeom prst="rect">
                  <a:avLst/>
                </a:prstGeom>
              </p:spPr>
            </p:pic>
            <p:pic>
              <p:nvPicPr>
                <p:cNvPr id="8" name="Immagine 7">
                  <a:extLst>
                    <a:ext uri="{FF2B5EF4-FFF2-40B4-BE49-F238E27FC236}">
                      <a16:creationId xmlns:a16="http://schemas.microsoft.com/office/drawing/2014/main" id="{EB4469F7-7C63-4A17-88E2-1BC3533D5617}"/>
                    </a:ext>
                  </a:extLst>
                </p:cNvPr>
                <p:cNvPicPr>
                  <a:picLocks noChangeAspect="1"/>
                </p:cNvPicPr>
                <p:nvPr/>
              </p:nvPicPr>
              <p:blipFill>
                <a:blip r:embed="rId6"/>
                <a:stretch>
                  <a:fillRect/>
                </a:stretch>
              </p:blipFill>
              <p:spPr>
                <a:xfrm>
                  <a:off x="7650345" y="2759872"/>
                  <a:ext cx="1504950" cy="428625"/>
                </a:xfrm>
                <a:prstGeom prst="rect">
                  <a:avLst/>
                </a:prstGeom>
              </p:spPr>
            </p:pic>
          </p:grpSp>
          <p:sp>
            <p:nvSpPr>
              <p:cNvPr id="41" name="Rettangolo con angoli arrotondati 40">
                <a:extLst>
                  <a:ext uri="{FF2B5EF4-FFF2-40B4-BE49-F238E27FC236}">
                    <a16:creationId xmlns:a16="http://schemas.microsoft.com/office/drawing/2014/main" id="{7D343320-1B54-4E6E-9930-4EC72FC60AF6}"/>
                  </a:ext>
                </a:extLst>
              </p:cNvPr>
              <p:cNvSpPr/>
              <p:nvPr/>
            </p:nvSpPr>
            <p:spPr>
              <a:xfrm>
                <a:off x="9331055" y="2676455"/>
                <a:ext cx="944488" cy="307259"/>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it-IT" sz="1400" dirty="0" err="1">
                    <a:latin typeface="Arial" pitchFamily="34" charset="0"/>
                    <a:cs typeface="Arial" pitchFamily="34" charset="0"/>
                  </a:rPr>
                  <a:t>tanh</a:t>
                </a:r>
                <a:endParaRPr lang="it-IT" sz="1200" dirty="0">
                  <a:latin typeface="Arial" pitchFamily="34" charset="0"/>
                  <a:cs typeface="Arial" pitchFamily="34" charset="0"/>
                </a:endParaRPr>
              </a:p>
            </p:txBody>
          </p:sp>
        </p:grpSp>
        <p:grpSp>
          <p:nvGrpSpPr>
            <p:cNvPr id="43" name="Gruppo 42">
              <a:extLst>
                <a:ext uri="{FF2B5EF4-FFF2-40B4-BE49-F238E27FC236}">
                  <a16:creationId xmlns:a16="http://schemas.microsoft.com/office/drawing/2014/main" id="{C2175A07-E2B9-48AF-900C-1DB3C01227B7}"/>
                </a:ext>
              </a:extLst>
            </p:cNvPr>
            <p:cNvGrpSpPr/>
            <p:nvPr/>
          </p:nvGrpSpPr>
          <p:grpSpPr>
            <a:xfrm>
              <a:off x="7324483" y="3053066"/>
              <a:ext cx="3095029" cy="1050280"/>
              <a:chOff x="7319239" y="3234014"/>
              <a:chExt cx="3095029" cy="1050280"/>
            </a:xfrm>
          </p:grpSpPr>
          <p:sp>
            <p:nvSpPr>
              <p:cNvPr id="42" name="Rettangolo con angoli arrotondati 41">
                <a:extLst>
                  <a:ext uri="{FF2B5EF4-FFF2-40B4-BE49-F238E27FC236}">
                    <a16:creationId xmlns:a16="http://schemas.microsoft.com/office/drawing/2014/main" id="{4F2BDFCD-3FAA-4326-AEE2-791B93F8BEA6}"/>
                  </a:ext>
                </a:extLst>
              </p:cNvPr>
              <p:cNvSpPr/>
              <p:nvPr/>
            </p:nvSpPr>
            <p:spPr>
              <a:xfrm>
                <a:off x="7319239" y="3234014"/>
                <a:ext cx="3095029" cy="87607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b="1" dirty="0">
                  <a:latin typeface="Arial" pitchFamily="34" charset="0"/>
                  <a:cs typeface="Arial" pitchFamily="34" charset="0"/>
                </a:endParaRPr>
              </a:p>
            </p:txBody>
          </p:sp>
          <p:grpSp>
            <p:nvGrpSpPr>
              <p:cNvPr id="22" name="Gruppo 21">
                <a:extLst>
                  <a:ext uri="{FF2B5EF4-FFF2-40B4-BE49-F238E27FC236}">
                    <a16:creationId xmlns:a16="http://schemas.microsoft.com/office/drawing/2014/main" id="{0C3A9540-6A65-480B-ADAB-659CC9E95E56}"/>
                  </a:ext>
                </a:extLst>
              </p:cNvPr>
              <p:cNvGrpSpPr/>
              <p:nvPr/>
            </p:nvGrpSpPr>
            <p:grpSpPr>
              <a:xfrm>
                <a:off x="7451076" y="3260908"/>
                <a:ext cx="2800350" cy="822286"/>
                <a:chOff x="5000783" y="3955810"/>
                <a:chExt cx="2800350" cy="822286"/>
              </a:xfrm>
            </p:grpSpPr>
            <p:pic>
              <p:nvPicPr>
                <p:cNvPr id="12" name="Immagine 11">
                  <a:extLst>
                    <a:ext uri="{FF2B5EF4-FFF2-40B4-BE49-F238E27FC236}">
                      <a16:creationId xmlns:a16="http://schemas.microsoft.com/office/drawing/2014/main" id="{371C5BD8-F15D-42C7-B8ED-EA1080ADDC29}"/>
                    </a:ext>
                  </a:extLst>
                </p:cNvPr>
                <p:cNvPicPr>
                  <a:picLocks noChangeAspect="1"/>
                </p:cNvPicPr>
                <p:nvPr/>
              </p:nvPicPr>
              <p:blipFill>
                <a:blip r:embed="rId7"/>
                <a:stretch>
                  <a:fillRect/>
                </a:stretch>
              </p:blipFill>
              <p:spPr>
                <a:xfrm>
                  <a:off x="6477158" y="4175341"/>
                  <a:ext cx="1323975" cy="352425"/>
                </a:xfrm>
                <a:prstGeom prst="rect">
                  <a:avLst/>
                </a:prstGeom>
              </p:spPr>
            </p:pic>
            <p:pic>
              <p:nvPicPr>
                <p:cNvPr id="9" name="Immagine 8">
                  <a:extLst>
                    <a:ext uri="{FF2B5EF4-FFF2-40B4-BE49-F238E27FC236}">
                      <a16:creationId xmlns:a16="http://schemas.microsoft.com/office/drawing/2014/main" id="{72F18C72-CFD8-4E15-82D3-7A9FD3B0CFDB}"/>
                    </a:ext>
                  </a:extLst>
                </p:cNvPr>
                <p:cNvPicPr>
                  <a:picLocks noChangeAspect="1"/>
                </p:cNvPicPr>
                <p:nvPr/>
              </p:nvPicPr>
              <p:blipFill rotWithShape="1">
                <a:blip r:embed="rId8"/>
                <a:srcRect t="13680"/>
                <a:stretch/>
              </p:blipFill>
              <p:spPr>
                <a:xfrm>
                  <a:off x="5000783" y="3955810"/>
                  <a:ext cx="1476375" cy="822286"/>
                </a:xfrm>
                <a:prstGeom prst="rect">
                  <a:avLst/>
                </a:prstGeom>
              </p:spPr>
            </p:pic>
          </p:grpSp>
          <p:sp>
            <p:nvSpPr>
              <p:cNvPr id="44" name="Rettangolo con angoli arrotondati 43">
                <a:extLst>
                  <a:ext uri="{FF2B5EF4-FFF2-40B4-BE49-F238E27FC236}">
                    <a16:creationId xmlns:a16="http://schemas.microsoft.com/office/drawing/2014/main" id="{C2894674-AEF9-4384-AE03-74EF68791C9D}"/>
                  </a:ext>
                </a:extLst>
              </p:cNvPr>
              <p:cNvSpPr/>
              <p:nvPr/>
            </p:nvSpPr>
            <p:spPr>
              <a:xfrm>
                <a:off x="9333396" y="3977035"/>
                <a:ext cx="944488" cy="307259"/>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it-IT" sz="1400" dirty="0" err="1">
                    <a:latin typeface="Arial" pitchFamily="34" charset="0"/>
                    <a:cs typeface="Arial" pitchFamily="34" charset="0"/>
                  </a:rPr>
                  <a:t>softplus</a:t>
                </a:r>
                <a:endParaRPr lang="it-IT" sz="1200" dirty="0">
                  <a:latin typeface="Arial" pitchFamily="34" charset="0"/>
                  <a:cs typeface="Arial" pitchFamily="34" charset="0"/>
                </a:endParaRPr>
              </a:p>
            </p:txBody>
          </p:sp>
        </p:grpSp>
        <p:grpSp>
          <p:nvGrpSpPr>
            <p:cNvPr id="45" name="Gruppo 44">
              <a:extLst>
                <a:ext uri="{FF2B5EF4-FFF2-40B4-BE49-F238E27FC236}">
                  <a16:creationId xmlns:a16="http://schemas.microsoft.com/office/drawing/2014/main" id="{DED9ADE8-D23E-4BFC-B26C-71570B0061EC}"/>
                </a:ext>
              </a:extLst>
            </p:cNvPr>
            <p:cNvGrpSpPr/>
            <p:nvPr/>
          </p:nvGrpSpPr>
          <p:grpSpPr>
            <a:xfrm>
              <a:off x="7324483" y="4181865"/>
              <a:ext cx="3095029" cy="1050280"/>
              <a:chOff x="8033128" y="4420256"/>
              <a:chExt cx="3095029" cy="1050280"/>
            </a:xfrm>
          </p:grpSpPr>
          <p:grpSp>
            <p:nvGrpSpPr>
              <p:cNvPr id="46" name="Gruppo 45">
                <a:extLst>
                  <a:ext uri="{FF2B5EF4-FFF2-40B4-BE49-F238E27FC236}">
                    <a16:creationId xmlns:a16="http://schemas.microsoft.com/office/drawing/2014/main" id="{CB718E85-1F6D-4CAC-9074-C55488877C7C}"/>
                  </a:ext>
                </a:extLst>
              </p:cNvPr>
              <p:cNvGrpSpPr/>
              <p:nvPr/>
            </p:nvGrpSpPr>
            <p:grpSpPr>
              <a:xfrm>
                <a:off x="8033128" y="4420256"/>
                <a:ext cx="3095029" cy="1050280"/>
                <a:chOff x="7319239" y="3234014"/>
                <a:chExt cx="3095029" cy="1050280"/>
              </a:xfrm>
            </p:grpSpPr>
            <p:sp>
              <p:nvSpPr>
                <p:cNvPr id="47" name="Rettangolo con angoli arrotondati 46">
                  <a:extLst>
                    <a:ext uri="{FF2B5EF4-FFF2-40B4-BE49-F238E27FC236}">
                      <a16:creationId xmlns:a16="http://schemas.microsoft.com/office/drawing/2014/main" id="{82958E2C-A03A-4E84-A76D-3D1378FBACC2}"/>
                    </a:ext>
                  </a:extLst>
                </p:cNvPr>
                <p:cNvSpPr/>
                <p:nvPr/>
              </p:nvSpPr>
              <p:spPr>
                <a:xfrm>
                  <a:off x="7319239" y="3234014"/>
                  <a:ext cx="3095029" cy="87607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b="1" dirty="0">
                    <a:latin typeface="Arial" pitchFamily="34" charset="0"/>
                    <a:cs typeface="Arial" pitchFamily="34" charset="0"/>
                  </a:endParaRPr>
                </a:p>
              </p:txBody>
            </p:sp>
            <p:sp>
              <p:nvSpPr>
                <p:cNvPr id="49" name="Rettangolo con angoli arrotondati 48">
                  <a:extLst>
                    <a:ext uri="{FF2B5EF4-FFF2-40B4-BE49-F238E27FC236}">
                      <a16:creationId xmlns:a16="http://schemas.microsoft.com/office/drawing/2014/main" id="{F8A09B3F-DC3E-42A1-8266-5104F85E593F}"/>
                    </a:ext>
                  </a:extLst>
                </p:cNvPr>
                <p:cNvSpPr/>
                <p:nvPr/>
              </p:nvSpPr>
              <p:spPr>
                <a:xfrm>
                  <a:off x="9333396" y="3977035"/>
                  <a:ext cx="944488" cy="307259"/>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it-IT" sz="1400" dirty="0" err="1">
                      <a:latin typeface="Arial" pitchFamily="34" charset="0"/>
                      <a:cs typeface="Arial" pitchFamily="34" charset="0"/>
                    </a:rPr>
                    <a:t>rectify</a:t>
                  </a:r>
                  <a:endParaRPr lang="it-IT" sz="1200" dirty="0">
                    <a:latin typeface="Arial" pitchFamily="34" charset="0"/>
                    <a:cs typeface="Arial" pitchFamily="34" charset="0"/>
                  </a:endParaRPr>
                </a:p>
              </p:txBody>
            </p:sp>
          </p:grpSp>
          <p:grpSp>
            <p:nvGrpSpPr>
              <p:cNvPr id="23" name="Gruppo 22">
                <a:extLst>
                  <a:ext uri="{FF2B5EF4-FFF2-40B4-BE49-F238E27FC236}">
                    <a16:creationId xmlns:a16="http://schemas.microsoft.com/office/drawing/2014/main" id="{391F86A0-C5B7-4CA9-8796-A834FF5BDE7E}"/>
                  </a:ext>
                </a:extLst>
              </p:cNvPr>
              <p:cNvGrpSpPr/>
              <p:nvPr/>
            </p:nvGrpSpPr>
            <p:grpSpPr>
              <a:xfrm>
                <a:off x="8138820" y="4464846"/>
                <a:ext cx="2683654" cy="806501"/>
                <a:chOff x="6329227" y="5308249"/>
                <a:chExt cx="2683654" cy="806501"/>
              </a:xfrm>
            </p:grpSpPr>
            <p:pic>
              <p:nvPicPr>
                <p:cNvPr id="13" name="Immagine 12">
                  <a:extLst>
                    <a:ext uri="{FF2B5EF4-FFF2-40B4-BE49-F238E27FC236}">
                      <a16:creationId xmlns:a16="http://schemas.microsoft.com/office/drawing/2014/main" id="{030F5E8F-C525-434E-B6D7-31ED63F10EA9}"/>
                    </a:ext>
                  </a:extLst>
                </p:cNvPr>
                <p:cNvPicPr>
                  <a:picLocks noChangeAspect="1"/>
                </p:cNvPicPr>
                <p:nvPr/>
              </p:nvPicPr>
              <p:blipFill rotWithShape="1">
                <a:blip r:embed="rId9"/>
                <a:srcRect t="13371"/>
                <a:stretch/>
              </p:blipFill>
              <p:spPr>
                <a:xfrm>
                  <a:off x="6329227" y="5308249"/>
                  <a:ext cx="1438275" cy="806501"/>
                </a:xfrm>
                <a:prstGeom prst="rect">
                  <a:avLst/>
                </a:prstGeom>
              </p:spPr>
            </p:pic>
            <p:pic>
              <p:nvPicPr>
                <p:cNvPr id="14" name="Immagine 13">
                  <a:extLst>
                    <a:ext uri="{FF2B5EF4-FFF2-40B4-BE49-F238E27FC236}">
                      <a16:creationId xmlns:a16="http://schemas.microsoft.com/office/drawing/2014/main" id="{DE01429F-99CC-4D7F-81F8-DD0A32F9604A}"/>
                    </a:ext>
                  </a:extLst>
                </p:cNvPr>
                <p:cNvPicPr>
                  <a:picLocks noChangeAspect="1"/>
                </p:cNvPicPr>
                <p:nvPr/>
              </p:nvPicPr>
              <p:blipFill>
                <a:blip r:embed="rId10"/>
                <a:stretch>
                  <a:fillRect/>
                </a:stretch>
              </p:blipFill>
              <p:spPr>
                <a:xfrm>
                  <a:off x="7993706" y="5528540"/>
                  <a:ext cx="1019175" cy="304800"/>
                </a:xfrm>
                <a:prstGeom prst="rect">
                  <a:avLst/>
                </a:prstGeom>
              </p:spPr>
            </p:pic>
          </p:grpSp>
        </p:grpSp>
        <p:grpSp>
          <p:nvGrpSpPr>
            <p:cNvPr id="52" name="Gruppo 51">
              <a:extLst>
                <a:ext uri="{FF2B5EF4-FFF2-40B4-BE49-F238E27FC236}">
                  <a16:creationId xmlns:a16="http://schemas.microsoft.com/office/drawing/2014/main" id="{16254092-A4F4-4128-8AAE-1D073042297D}"/>
                </a:ext>
              </a:extLst>
            </p:cNvPr>
            <p:cNvGrpSpPr/>
            <p:nvPr/>
          </p:nvGrpSpPr>
          <p:grpSpPr>
            <a:xfrm>
              <a:off x="7330656" y="5310664"/>
              <a:ext cx="3095029" cy="1050280"/>
              <a:chOff x="7350847" y="5505931"/>
              <a:chExt cx="3095029" cy="1050280"/>
            </a:xfrm>
          </p:grpSpPr>
          <p:grpSp>
            <p:nvGrpSpPr>
              <p:cNvPr id="54" name="Gruppo 53">
                <a:extLst>
                  <a:ext uri="{FF2B5EF4-FFF2-40B4-BE49-F238E27FC236}">
                    <a16:creationId xmlns:a16="http://schemas.microsoft.com/office/drawing/2014/main" id="{C8E6EF73-6EF1-4C42-8F78-43CA28F879BC}"/>
                  </a:ext>
                </a:extLst>
              </p:cNvPr>
              <p:cNvGrpSpPr/>
              <p:nvPr/>
            </p:nvGrpSpPr>
            <p:grpSpPr>
              <a:xfrm>
                <a:off x="7350847" y="5505931"/>
                <a:ext cx="3095029" cy="1050280"/>
                <a:chOff x="7319239" y="3234014"/>
                <a:chExt cx="3095029" cy="1050280"/>
              </a:xfrm>
            </p:grpSpPr>
            <p:sp>
              <p:nvSpPr>
                <p:cNvPr id="58" name="Rettangolo con angoli arrotondati 57">
                  <a:extLst>
                    <a:ext uri="{FF2B5EF4-FFF2-40B4-BE49-F238E27FC236}">
                      <a16:creationId xmlns:a16="http://schemas.microsoft.com/office/drawing/2014/main" id="{66E01A1B-3B46-4E35-8059-A542BBBB970D}"/>
                    </a:ext>
                  </a:extLst>
                </p:cNvPr>
                <p:cNvSpPr/>
                <p:nvPr/>
              </p:nvSpPr>
              <p:spPr>
                <a:xfrm>
                  <a:off x="7319239" y="3234014"/>
                  <a:ext cx="3095029" cy="87607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b="1" dirty="0">
                    <a:latin typeface="Arial" pitchFamily="34" charset="0"/>
                    <a:cs typeface="Arial" pitchFamily="34" charset="0"/>
                  </a:endParaRPr>
                </a:p>
              </p:txBody>
            </p:sp>
            <p:sp>
              <p:nvSpPr>
                <p:cNvPr id="59" name="Rettangolo con angoli arrotondati 58">
                  <a:extLst>
                    <a:ext uri="{FF2B5EF4-FFF2-40B4-BE49-F238E27FC236}">
                      <a16:creationId xmlns:a16="http://schemas.microsoft.com/office/drawing/2014/main" id="{3271D7F1-88E6-491E-98C1-984373B5E8EB}"/>
                    </a:ext>
                  </a:extLst>
                </p:cNvPr>
                <p:cNvSpPr/>
                <p:nvPr/>
              </p:nvSpPr>
              <p:spPr>
                <a:xfrm>
                  <a:off x="9295723" y="3977035"/>
                  <a:ext cx="982161" cy="307259"/>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it-IT" sz="1400" dirty="0" err="1">
                      <a:latin typeface="Arial" pitchFamily="34" charset="0"/>
                      <a:cs typeface="Arial" pitchFamily="34" charset="0"/>
                    </a:rPr>
                    <a:t>pw_linear</a:t>
                  </a:r>
                  <a:endParaRPr lang="it-IT" sz="1200" dirty="0">
                    <a:latin typeface="Arial" pitchFamily="34" charset="0"/>
                    <a:cs typeface="Arial" pitchFamily="34" charset="0"/>
                  </a:endParaRPr>
                </a:p>
              </p:txBody>
            </p:sp>
          </p:grpSp>
          <p:grpSp>
            <p:nvGrpSpPr>
              <p:cNvPr id="24" name="Gruppo 23">
                <a:extLst>
                  <a:ext uri="{FF2B5EF4-FFF2-40B4-BE49-F238E27FC236}">
                    <a16:creationId xmlns:a16="http://schemas.microsoft.com/office/drawing/2014/main" id="{4DD295B2-3109-4C3A-BD4B-49F050CDF36D}"/>
                  </a:ext>
                </a:extLst>
              </p:cNvPr>
              <p:cNvGrpSpPr/>
              <p:nvPr/>
            </p:nvGrpSpPr>
            <p:grpSpPr>
              <a:xfrm>
                <a:off x="7486477" y="5538297"/>
                <a:ext cx="2595195" cy="834513"/>
                <a:chOff x="332453" y="5902890"/>
                <a:chExt cx="2595195" cy="866880"/>
              </a:xfrm>
            </p:grpSpPr>
            <p:pic>
              <p:nvPicPr>
                <p:cNvPr id="18" name="Immagine 17">
                  <a:extLst>
                    <a:ext uri="{FF2B5EF4-FFF2-40B4-BE49-F238E27FC236}">
                      <a16:creationId xmlns:a16="http://schemas.microsoft.com/office/drawing/2014/main" id="{C92C97F4-70EF-4C40-844B-A46D0B3A4ED0}"/>
                    </a:ext>
                  </a:extLst>
                </p:cNvPr>
                <p:cNvPicPr>
                  <a:picLocks noChangeAspect="1"/>
                </p:cNvPicPr>
                <p:nvPr/>
              </p:nvPicPr>
              <p:blipFill rotWithShape="1">
                <a:blip r:embed="rId11"/>
                <a:srcRect t="13323"/>
                <a:stretch/>
              </p:blipFill>
              <p:spPr>
                <a:xfrm>
                  <a:off x="332453" y="5902890"/>
                  <a:ext cx="1466850" cy="866880"/>
                </a:xfrm>
                <a:prstGeom prst="rect">
                  <a:avLst/>
                </a:prstGeom>
              </p:spPr>
            </p:pic>
            <p:pic>
              <p:nvPicPr>
                <p:cNvPr id="19" name="Immagine 18">
                  <a:extLst>
                    <a:ext uri="{FF2B5EF4-FFF2-40B4-BE49-F238E27FC236}">
                      <a16:creationId xmlns:a16="http://schemas.microsoft.com/office/drawing/2014/main" id="{3A279900-1590-455F-98D9-87ECF88210DA}"/>
                    </a:ext>
                  </a:extLst>
                </p:cNvPr>
                <p:cNvPicPr>
                  <a:picLocks noChangeAspect="1"/>
                </p:cNvPicPr>
                <p:nvPr/>
              </p:nvPicPr>
              <p:blipFill>
                <a:blip r:embed="rId12"/>
                <a:stretch>
                  <a:fillRect/>
                </a:stretch>
              </p:blipFill>
              <p:spPr>
                <a:xfrm>
                  <a:off x="1746548" y="6055394"/>
                  <a:ext cx="1181100" cy="428625"/>
                </a:xfrm>
                <a:prstGeom prst="rect">
                  <a:avLst/>
                </a:prstGeom>
              </p:spPr>
            </p:pic>
          </p:grpSp>
        </p:grpSp>
      </p:grpSp>
    </p:spTree>
    <p:extLst>
      <p:ext uri="{BB962C8B-B14F-4D97-AF65-F5344CB8AC3E}">
        <p14:creationId xmlns:p14="http://schemas.microsoft.com/office/powerpoint/2010/main" val="357362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942295-71F6-4149-9E7F-2A9CD19C6D28}"/>
              </a:ext>
            </a:extLst>
          </p:cNvPr>
          <p:cNvSpPr>
            <a:spLocks noGrp="1"/>
          </p:cNvSpPr>
          <p:nvPr>
            <p:ph type="title"/>
          </p:nvPr>
        </p:nvSpPr>
        <p:spPr/>
        <p:txBody>
          <a:bodyPr/>
          <a:lstStyle/>
          <a:p>
            <a:r>
              <a:rPr lang="en-US" dirty="0"/>
              <a:t>Learning as an optimization problem</a:t>
            </a:r>
          </a:p>
        </p:txBody>
      </p:sp>
      <p:sp>
        <p:nvSpPr>
          <p:cNvPr id="4" name="Content Placeholder 3">
            <a:extLst>
              <a:ext uri="{FF2B5EF4-FFF2-40B4-BE49-F238E27FC236}">
                <a16:creationId xmlns:a16="http://schemas.microsoft.com/office/drawing/2014/main" id="{57729CB8-5F8F-4FFA-80CA-E8B039E483BE}"/>
              </a:ext>
            </a:extLst>
          </p:cNvPr>
          <p:cNvSpPr txBox="1">
            <a:spLocks/>
          </p:cNvSpPr>
          <p:nvPr/>
        </p:nvSpPr>
        <p:spPr>
          <a:xfrm>
            <a:off x="407367" y="1268760"/>
            <a:ext cx="6192685" cy="5688632"/>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US" dirty="0"/>
              <a:t>The learning process can be seen as an optimization problem where:</a:t>
            </a:r>
          </a:p>
          <a:p>
            <a:pPr lvl="1"/>
            <a:r>
              <a:rPr lang="en-US" dirty="0"/>
              <a:t>The weights are the parameters to be optimized</a:t>
            </a:r>
          </a:p>
          <a:p>
            <a:pPr lvl="1"/>
            <a:r>
              <a:rPr lang="en-US" dirty="0"/>
              <a:t>The difference (error) between the predicted and the real output is the function to be optimized</a:t>
            </a:r>
          </a:p>
          <a:p>
            <a:r>
              <a:rPr lang="en-US" dirty="0"/>
              <a:t>The error between the predicted output and GT is called cost or loss function</a:t>
            </a:r>
          </a:p>
          <a:p>
            <a:r>
              <a:rPr lang="en-US" dirty="0"/>
              <a:t>Loss function refers to one single training example, while cost function refers to the entire training set</a:t>
            </a:r>
          </a:p>
          <a:p>
            <a:pPr marL="0" indent="0">
              <a:buNone/>
            </a:pPr>
            <a:endParaRPr lang="en-US" dirty="0"/>
          </a:p>
          <a:p>
            <a:pPr lvl="1"/>
            <a:endParaRPr lang="en-US" dirty="0"/>
          </a:p>
        </p:txBody>
      </p:sp>
      <p:cxnSp>
        <p:nvCxnSpPr>
          <p:cNvPr id="12" name="Connettore 2 11">
            <a:extLst>
              <a:ext uri="{FF2B5EF4-FFF2-40B4-BE49-F238E27FC236}">
                <a16:creationId xmlns:a16="http://schemas.microsoft.com/office/drawing/2014/main" id="{9F3C6842-C050-4866-A7DB-A2C15FC55BB5}"/>
              </a:ext>
            </a:extLst>
          </p:cNvPr>
          <p:cNvCxnSpPr/>
          <p:nvPr/>
        </p:nvCxnSpPr>
        <p:spPr>
          <a:xfrm>
            <a:off x="7824192" y="4581128"/>
            <a:ext cx="403244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a:extLst>
              <a:ext uri="{FF2B5EF4-FFF2-40B4-BE49-F238E27FC236}">
                <a16:creationId xmlns:a16="http://schemas.microsoft.com/office/drawing/2014/main" id="{9325E58D-B7EE-4B2F-BA31-88FDC96C1DCB}"/>
              </a:ext>
            </a:extLst>
          </p:cNvPr>
          <p:cNvCxnSpPr>
            <a:cxnSpLocks/>
          </p:cNvCxnSpPr>
          <p:nvPr/>
        </p:nvCxnSpPr>
        <p:spPr>
          <a:xfrm flipV="1">
            <a:off x="7968208" y="1556792"/>
            <a:ext cx="0" cy="31767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Figura a mano libera: forma 49">
            <a:extLst>
              <a:ext uri="{FF2B5EF4-FFF2-40B4-BE49-F238E27FC236}">
                <a16:creationId xmlns:a16="http://schemas.microsoft.com/office/drawing/2014/main" id="{5D68F755-35F5-4961-921B-45D070328FEA}"/>
              </a:ext>
            </a:extLst>
          </p:cNvPr>
          <p:cNvSpPr/>
          <p:nvPr/>
        </p:nvSpPr>
        <p:spPr>
          <a:xfrm>
            <a:off x="8425543" y="1914436"/>
            <a:ext cx="2690762" cy="2062479"/>
          </a:xfrm>
          <a:custGeom>
            <a:avLst/>
            <a:gdLst>
              <a:gd name="connsiteX0" fmla="*/ 0 w 2690762"/>
              <a:gd name="connsiteY0" fmla="*/ 219164 h 2062479"/>
              <a:gd name="connsiteX1" fmla="*/ 1270000 w 2690762"/>
              <a:gd name="connsiteY1" fmla="*/ 2062478 h 2062479"/>
              <a:gd name="connsiteX2" fmla="*/ 2547257 w 2690762"/>
              <a:gd name="connsiteY2" fmla="*/ 211907 h 2062479"/>
              <a:gd name="connsiteX3" fmla="*/ 2605314 w 2690762"/>
              <a:gd name="connsiteY3" fmla="*/ 117564 h 2062479"/>
            </a:gdLst>
            <a:ahLst/>
            <a:cxnLst>
              <a:cxn ang="0">
                <a:pos x="connsiteX0" y="connsiteY0"/>
              </a:cxn>
              <a:cxn ang="0">
                <a:pos x="connsiteX1" y="connsiteY1"/>
              </a:cxn>
              <a:cxn ang="0">
                <a:pos x="connsiteX2" y="connsiteY2"/>
              </a:cxn>
              <a:cxn ang="0">
                <a:pos x="connsiteX3" y="connsiteY3"/>
              </a:cxn>
            </a:cxnLst>
            <a:rect l="l" t="t" r="r" b="b"/>
            <a:pathLst>
              <a:path w="2690762" h="2062479">
                <a:moveTo>
                  <a:pt x="0" y="219164"/>
                </a:moveTo>
                <a:cubicBezTo>
                  <a:pt x="422728" y="1141425"/>
                  <a:pt x="845457" y="2063687"/>
                  <a:pt x="1270000" y="2062478"/>
                </a:cubicBezTo>
                <a:cubicBezTo>
                  <a:pt x="1694543" y="2061269"/>
                  <a:pt x="2324705" y="536059"/>
                  <a:pt x="2547257" y="211907"/>
                </a:cubicBezTo>
                <a:cubicBezTo>
                  <a:pt x="2769809" y="-112245"/>
                  <a:pt x="2687561" y="2659"/>
                  <a:pt x="2605314" y="117564"/>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Figura a mano libera: forma 50">
            <a:extLst>
              <a:ext uri="{FF2B5EF4-FFF2-40B4-BE49-F238E27FC236}">
                <a16:creationId xmlns:a16="http://schemas.microsoft.com/office/drawing/2014/main" id="{CE791C67-4F69-4A71-9BA0-0C055A148BBD}"/>
              </a:ext>
            </a:extLst>
          </p:cNvPr>
          <p:cNvSpPr/>
          <p:nvPr/>
        </p:nvSpPr>
        <p:spPr>
          <a:xfrm>
            <a:off x="8591624" y="2236918"/>
            <a:ext cx="2641600" cy="1727279"/>
          </a:xfrm>
          <a:custGeom>
            <a:avLst/>
            <a:gdLst>
              <a:gd name="connsiteX0" fmla="*/ 0 w 2641600"/>
              <a:gd name="connsiteY0" fmla="*/ 0 h 1727279"/>
              <a:gd name="connsiteX1" fmla="*/ 1139372 w 2641600"/>
              <a:gd name="connsiteY1" fmla="*/ 1727200 h 1727279"/>
              <a:gd name="connsiteX2" fmla="*/ 2641600 w 2641600"/>
              <a:gd name="connsiteY2" fmla="*/ 79829 h 1727279"/>
              <a:gd name="connsiteX3" fmla="*/ 2641600 w 2641600"/>
              <a:gd name="connsiteY3" fmla="*/ 79829 h 1727279"/>
            </a:gdLst>
            <a:ahLst/>
            <a:cxnLst>
              <a:cxn ang="0">
                <a:pos x="connsiteX0" y="connsiteY0"/>
              </a:cxn>
              <a:cxn ang="0">
                <a:pos x="connsiteX1" y="connsiteY1"/>
              </a:cxn>
              <a:cxn ang="0">
                <a:pos x="connsiteX2" y="connsiteY2"/>
              </a:cxn>
              <a:cxn ang="0">
                <a:pos x="connsiteX3" y="connsiteY3"/>
              </a:cxn>
            </a:cxnLst>
            <a:rect l="l" t="t" r="r" b="b"/>
            <a:pathLst>
              <a:path w="2641600" h="1727279">
                <a:moveTo>
                  <a:pt x="0" y="0"/>
                </a:moveTo>
                <a:cubicBezTo>
                  <a:pt x="349552" y="856947"/>
                  <a:pt x="699105" y="1713895"/>
                  <a:pt x="1139372" y="1727200"/>
                </a:cubicBezTo>
                <a:cubicBezTo>
                  <a:pt x="1579639" y="1740505"/>
                  <a:pt x="2641600" y="79829"/>
                  <a:pt x="2641600" y="79829"/>
                </a:cubicBezTo>
                <a:lnTo>
                  <a:pt x="2641600" y="79829"/>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ontent Placeholder 3">
            <a:extLst>
              <a:ext uri="{FF2B5EF4-FFF2-40B4-BE49-F238E27FC236}">
                <a16:creationId xmlns:a16="http://schemas.microsoft.com/office/drawing/2014/main" id="{435B5CE0-BF6D-47CB-BE8F-7FF33AC7F1ED}"/>
              </a:ext>
            </a:extLst>
          </p:cNvPr>
          <p:cNvSpPr txBox="1">
            <a:spLocks/>
          </p:cNvSpPr>
          <p:nvPr/>
        </p:nvSpPr>
        <p:spPr>
          <a:xfrm rot="16200000">
            <a:off x="6258817" y="2433609"/>
            <a:ext cx="3130749" cy="560075"/>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458340" lvl="1" indent="0">
              <a:buNone/>
            </a:pPr>
            <a:r>
              <a:rPr lang="en-US" sz="1500" dirty="0"/>
              <a:t>Loss function</a:t>
            </a:r>
          </a:p>
        </p:txBody>
      </p:sp>
      <p:sp>
        <p:nvSpPr>
          <p:cNvPr id="53" name="Content Placeholder 3">
            <a:extLst>
              <a:ext uri="{FF2B5EF4-FFF2-40B4-BE49-F238E27FC236}">
                <a16:creationId xmlns:a16="http://schemas.microsoft.com/office/drawing/2014/main" id="{C0780D69-D519-470E-9DB8-4C4B4726C6AA}"/>
              </a:ext>
            </a:extLst>
          </p:cNvPr>
          <p:cNvSpPr txBox="1">
            <a:spLocks/>
          </p:cNvSpPr>
          <p:nvPr/>
        </p:nvSpPr>
        <p:spPr>
          <a:xfrm>
            <a:off x="10498483" y="4642549"/>
            <a:ext cx="1469482" cy="560075"/>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458340" lvl="1" indent="0">
              <a:buNone/>
            </a:pPr>
            <a:r>
              <a:rPr lang="en-US" sz="1500" dirty="0"/>
              <a:t>Weights</a:t>
            </a:r>
          </a:p>
        </p:txBody>
      </p:sp>
    </p:spTree>
    <p:extLst>
      <p:ext uri="{BB962C8B-B14F-4D97-AF65-F5344CB8AC3E}">
        <p14:creationId xmlns:p14="http://schemas.microsoft.com/office/powerpoint/2010/main" val="3491489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58A15F-69A1-494F-855D-700A210D66FA}"/>
              </a:ext>
            </a:extLst>
          </p:cNvPr>
          <p:cNvSpPr>
            <a:spLocks noGrp="1"/>
          </p:cNvSpPr>
          <p:nvPr>
            <p:ph type="title"/>
          </p:nvPr>
        </p:nvSpPr>
        <p:spPr/>
        <p:txBody>
          <a:bodyPr/>
          <a:lstStyle/>
          <a:p>
            <a:r>
              <a:rPr lang="en-US" dirty="0"/>
              <a:t>Loss functions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9AEAFA42-DF2E-436C-AED3-B4277E5057C1}"/>
                  </a:ext>
                </a:extLst>
              </p:cNvPr>
              <p:cNvSpPr txBox="1">
                <a:spLocks/>
              </p:cNvSpPr>
              <p:nvPr/>
            </p:nvSpPr>
            <p:spPr>
              <a:xfrm>
                <a:off x="335360" y="980727"/>
                <a:ext cx="11593288" cy="1313287"/>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US" dirty="0"/>
                  <a:t>Several loss functions have been so far proposed</a:t>
                </a:r>
              </a:p>
              <a:p>
                <a:pPr lvl="1"/>
                <a:r>
                  <a:rPr lang="en-US" dirty="0"/>
                  <a:t>Given </a:t>
                </a:r>
                <a14:m>
                  <m:oMath xmlns:m="http://schemas.openxmlformats.org/officeDocument/2006/math">
                    <m:r>
                      <a:rPr lang="it-IT" b="0" i="1" smtClean="0">
                        <a:latin typeface="Cambria Math" panose="02040503050406030204" pitchFamily="18" charset="0"/>
                      </a:rPr>
                      <m:t>𝑛</m:t>
                    </m:r>
                  </m:oMath>
                </a14:m>
                <a:r>
                  <a:rPr lang="en-US" dirty="0"/>
                  <a:t> samples of class </a:t>
                </a:r>
                <a14:m>
                  <m:oMath xmlns:m="http://schemas.openxmlformats.org/officeDocument/2006/math">
                    <m:acc>
                      <m:accPr>
                        <m:chr m:val="̂"/>
                        <m:ctrlPr>
                          <a:rPr lang="it-IT" b="1" i="1">
                            <a:latin typeface="Cambria Math" panose="02040503050406030204" pitchFamily="18" charset="0"/>
                          </a:rPr>
                        </m:ctrlPr>
                      </m:accPr>
                      <m:e>
                        <m:r>
                          <a:rPr lang="it-IT" b="1" i="1">
                            <a:latin typeface="Cambria Math" panose="02040503050406030204" pitchFamily="18" charset="0"/>
                          </a:rPr>
                          <m:t>𝒚</m:t>
                        </m:r>
                        <m:r>
                          <a:rPr lang="it-IT" b="1" i="1" smtClean="0">
                            <a:latin typeface="Cambria Math" panose="02040503050406030204" pitchFamily="18" charset="0"/>
                          </a:rPr>
                          <m:t> </m:t>
                        </m:r>
                      </m:e>
                    </m:acc>
                  </m:oMath>
                </a14:m>
                <a:r>
                  <a:rPr lang="en-US" dirty="0"/>
                  <a:t>and the corresponding predicted values </a:t>
                </a:r>
                <a14:m>
                  <m:oMath xmlns:m="http://schemas.openxmlformats.org/officeDocument/2006/math">
                    <m:r>
                      <a:rPr lang="it-IT" b="1" i="1">
                        <a:latin typeface="Cambria Math" panose="02040503050406030204" pitchFamily="18" charset="0"/>
                      </a:rPr>
                      <m:t>𝒚</m:t>
                    </m:r>
                  </m:oMath>
                </a14:m>
                <a:r>
                  <a:rPr lang="en-US" dirty="0"/>
                  <a:t>, said </a:t>
                </a:r>
                <a14:m>
                  <m:oMath xmlns:m="http://schemas.openxmlformats.org/officeDocument/2006/math">
                    <m:r>
                      <a:rPr lang="it-IT" b="1" i="1" smtClean="0">
                        <a:latin typeface="Cambria Math" panose="02040503050406030204" pitchFamily="18" charset="0"/>
                      </a:rPr>
                      <m:t>𝒎</m:t>
                    </m:r>
                  </m:oMath>
                </a14:m>
                <a:r>
                  <a:rPr lang="en-US" dirty="0"/>
                  <a:t> the set of possible classes, two very famous and spread loss functions are</a:t>
                </a:r>
              </a:p>
            </p:txBody>
          </p:sp>
        </mc:Choice>
        <mc:Fallback xmlns="">
          <p:sp>
            <p:nvSpPr>
              <p:cNvPr id="4" name="Content Placeholder 3">
                <a:extLst>
                  <a:ext uri="{FF2B5EF4-FFF2-40B4-BE49-F238E27FC236}">
                    <a16:creationId xmlns:a16="http://schemas.microsoft.com/office/drawing/2014/main" id="{9AEAFA42-DF2E-436C-AED3-B4277E5057C1}"/>
                  </a:ext>
                </a:extLst>
              </p:cNvPr>
              <p:cNvSpPr txBox="1">
                <a:spLocks noRot="1" noChangeAspect="1" noMove="1" noResize="1" noEditPoints="1" noAdjustHandles="1" noChangeArrowheads="1" noChangeShapeType="1" noTextEdit="1"/>
              </p:cNvSpPr>
              <p:nvPr/>
            </p:nvSpPr>
            <p:spPr>
              <a:xfrm>
                <a:off x="335360" y="980727"/>
                <a:ext cx="11593288" cy="1313287"/>
              </a:xfrm>
              <a:prstGeom prst="rect">
                <a:avLst/>
              </a:prstGeom>
              <a:blipFill>
                <a:blip r:embed="rId3"/>
                <a:stretch>
                  <a:fillRect l="-315" t="-3256"/>
                </a:stretch>
              </a:blipFill>
            </p:spPr>
            <p:txBody>
              <a:bodyPr/>
              <a:lstStyle/>
              <a:p>
                <a:r>
                  <a:rPr lang="en-GB">
                    <a:noFill/>
                  </a:rPr>
                  <a:t> </a:t>
                </a:r>
              </a:p>
            </p:txBody>
          </p:sp>
        </mc:Fallback>
      </mc:AlternateContent>
      <p:grpSp>
        <p:nvGrpSpPr>
          <p:cNvPr id="3" name="Gruppo 2">
            <a:extLst>
              <a:ext uri="{FF2B5EF4-FFF2-40B4-BE49-F238E27FC236}">
                <a16:creationId xmlns:a16="http://schemas.microsoft.com/office/drawing/2014/main" id="{98275548-CB99-4E31-B6C6-E64C21B31033}"/>
              </a:ext>
            </a:extLst>
          </p:cNvPr>
          <p:cNvGrpSpPr/>
          <p:nvPr/>
        </p:nvGrpSpPr>
        <p:grpSpPr>
          <a:xfrm>
            <a:off x="263352" y="2598252"/>
            <a:ext cx="11665296" cy="1334804"/>
            <a:chOff x="414742" y="2094197"/>
            <a:chExt cx="11513906" cy="1334804"/>
          </a:xfrm>
        </p:grpSpPr>
        <p:grpSp>
          <p:nvGrpSpPr>
            <p:cNvPr id="17" name="Gruppo 16">
              <a:extLst>
                <a:ext uri="{FF2B5EF4-FFF2-40B4-BE49-F238E27FC236}">
                  <a16:creationId xmlns:a16="http://schemas.microsoft.com/office/drawing/2014/main" id="{AEF0FC7C-609F-4A4D-B9F7-510A620F7C17}"/>
                </a:ext>
              </a:extLst>
            </p:cNvPr>
            <p:cNvGrpSpPr/>
            <p:nvPr/>
          </p:nvGrpSpPr>
          <p:grpSpPr>
            <a:xfrm>
              <a:off x="414742" y="2094197"/>
              <a:ext cx="11513906" cy="1334804"/>
              <a:chOff x="8458654" y="687160"/>
              <a:chExt cx="3076426" cy="1098375"/>
            </a:xfrm>
          </p:grpSpPr>
          <mc:AlternateContent xmlns:mc="http://schemas.openxmlformats.org/markup-compatibility/2006" xmlns:a14="http://schemas.microsoft.com/office/drawing/2010/main">
            <mc:Choice Requires="a14">
              <p:sp>
                <p:nvSpPr>
                  <p:cNvPr id="50" name="Rettangolo con angoli arrotondati 49">
                    <a:extLst>
                      <a:ext uri="{FF2B5EF4-FFF2-40B4-BE49-F238E27FC236}">
                        <a16:creationId xmlns:a16="http://schemas.microsoft.com/office/drawing/2014/main" id="{F710B420-3CCA-4B44-B575-A6C6861A2DBE}"/>
                      </a:ext>
                    </a:extLst>
                  </p:cNvPr>
                  <p:cNvSpPr/>
                  <p:nvPr/>
                </p:nvSpPr>
                <p:spPr>
                  <a:xfrm>
                    <a:off x="8458654" y="909460"/>
                    <a:ext cx="3076426" cy="87607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left"/>
                        </m:oMathParaPr>
                        <m:oMath xmlns:m="http://schemas.openxmlformats.org/officeDocument/2006/math">
                          <m:r>
                            <a:rPr lang="it-IT" b="1" i="1" smtClean="0">
                              <a:latin typeface="Cambria Math" panose="02040503050406030204" pitchFamily="18" charset="0"/>
                              <a:cs typeface="Arial" pitchFamily="34" charset="0"/>
                            </a:rPr>
                            <m:t>𝑴𝑺𝑬</m:t>
                          </m:r>
                          <m:r>
                            <a:rPr lang="it-IT" b="1" i="1" smtClean="0">
                              <a:latin typeface="Cambria Math" panose="02040503050406030204" pitchFamily="18" charset="0"/>
                              <a:cs typeface="Arial" pitchFamily="34" charset="0"/>
                            </a:rPr>
                            <m:t>= </m:t>
                          </m:r>
                          <m:f>
                            <m:fPr>
                              <m:ctrlPr>
                                <a:rPr lang="it-IT" b="1" i="1" smtClean="0">
                                  <a:latin typeface="Cambria Math" panose="02040503050406030204" pitchFamily="18" charset="0"/>
                                  <a:cs typeface="Arial" pitchFamily="34" charset="0"/>
                                </a:rPr>
                              </m:ctrlPr>
                            </m:fPr>
                            <m:num>
                              <m:r>
                                <a:rPr lang="it-IT" b="1" i="1" smtClean="0">
                                  <a:latin typeface="Cambria Math" panose="02040503050406030204" pitchFamily="18" charset="0"/>
                                  <a:cs typeface="Arial" pitchFamily="34" charset="0"/>
                                </a:rPr>
                                <m:t>𝟏</m:t>
                              </m:r>
                            </m:num>
                            <m:den>
                              <m:r>
                                <a:rPr lang="it-IT" b="1" i="1" smtClean="0">
                                  <a:latin typeface="Cambria Math" panose="02040503050406030204" pitchFamily="18" charset="0"/>
                                  <a:cs typeface="Arial" pitchFamily="34" charset="0"/>
                                </a:rPr>
                                <m:t>𝒏</m:t>
                              </m:r>
                            </m:den>
                          </m:f>
                          <m:nary>
                            <m:naryPr>
                              <m:chr m:val="∑"/>
                              <m:ctrlPr>
                                <a:rPr lang="it-IT" b="1" i="1" smtClean="0">
                                  <a:latin typeface="Cambria Math" panose="02040503050406030204" pitchFamily="18" charset="0"/>
                                  <a:cs typeface="Arial" pitchFamily="34" charset="0"/>
                                </a:rPr>
                              </m:ctrlPr>
                            </m:naryPr>
                            <m:sub>
                              <m:r>
                                <m:rPr>
                                  <m:brk m:alnAt="23"/>
                                </m:rPr>
                                <a:rPr lang="it-IT" b="1" i="1" smtClean="0">
                                  <a:latin typeface="Cambria Math" panose="02040503050406030204" pitchFamily="18" charset="0"/>
                                  <a:cs typeface="Arial" pitchFamily="34" charset="0"/>
                                </a:rPr>
                                <m:t>𝒊</m:t>
                              </m:r>
                              <m:r>
                                <a:rPr lang="it-IT" b="1" i="1" smtClean="0">
                                  <a:latin typeface="Cambria Math" panose="02040503050406030204" pitchFamily="18" charset="0"/>
                                  <a:cs typeface="Arial" pitchFamily="34" charset="0"/>
                                </a:rPr>
                                <m:t>=</m:t>
                              </m:r>
                              <m:r>
                                <a:rPr lang="it-IT" b="1" i="1" smtClean="0">
                                  <a:latin typeface="Cambria Math" panose="02040503050406030204" pitchFamily="18" charset="0"/>
                                  <a:cs typeface="Arial" pitchFamily="34" charset="0"/>
                                </a:rPr>
                                <m:t>𝟏</m:t>
                              </m:r>
                            </m:sub>
                            <m:sup>
                              <m:r>
                                <a:rPr lang="it-IT" b="1" i="1" smtClean="0">
                                  <a:latin typeface="Cambria Math" panose="02040503050406030204" pitchFamily="18" charset="0"/>
                                  <a:cs typeface="Arial" pitchFamily="34" charset="0"/>
                                </a:rPr>
                                <m:t>𝒏</m:t>
                              </m:r>
                            </m:sup>
                            <m:e>
                              <m:sSup>
                                <m:sSupPr>
                                  <m:ctrlPr>
                                    <a:rPr lang="it-IT" b="1" i="1" smtClean="0">
                                      <a:latin typeface="Cambria Math" panose="02040503050406030204" pitchFamily="18" charset="0"/>
                                      <a:cs typeface="Arial" pitchFamily="34" charset="0"/>
                                    </a:rPr>
                                  </m:ctrlPr>
                                </m:sSupPr>
                                <m:e>
                                  <m:r>
                                    <a:rPr lang="it-IT" b="1" i="1" smtClean="0">
                                      <a:latin typeface="Cambria Math" panose="02040503050406030204" pitchFamily="18" charset="0"/>
                                      <a:cs typeface="Arial" pitchFamily="34" charset="0"/>
                                    </a:rPr>
                                    <m:t>(</m:t>
                                  </m:r>
                                  <m:sSubSup>
                                    <m:sSubSupPr>
                                      <m:ctrlPr>
                                        <a:rPr lang="it-IT" b="1" i="1" smtClean="0">
                                          <a:latin typeface="Cambria Math" panose="02040503050406030204" pitchFamily="18" charset="0"/>
                                          <a:cs typeface="Arial" pitchFamily="34" charset="0"/>
                                        </a:rPr>
                                      </m:ctrlPr>
                                    </m:sSubSupPr>
                                    <m:e>
                                      <m:r>
                                        <a:rPr lang="it-IT" b="1" i="1" smtClean="0">
                                          <a:latin typeface="Cambria Math" panose="02040503050406030204" pitchFamily="18" charset="0"/>
                                          <a:cs typeface="Arial" pitchFamily="34" charset="0"/>
                                        </a:rPr>
                                        <m:t>𝒚</m:t>
                                      </m:r>
                                    </m:e>
                                    <m:sub>
                                      <m:r>
                                        <a:rPr lang="it-IT" b="1" i="1" smtClean="0">
                                          <a:latin typeface="Cambria Math" panose="02040503050406030204" pitchFamily="18" charset="0"/>
                                          <a:cs typeface="Arial" pitchFamily="34" charset="0"/>
                                        </a:rPr>
                                        <m:t>𝒊</m:t>
                                      </m:r>
                                    </m:sub>
                                    <m:sup/>
                                  </m:sSubSup>
                                  <m:r>
                                    <a:rPr lang="it-IT" b="1" i="1" smtClean="0">
                                      <a:latin typeface="Cambria Math" panose="02040503050406030204" pitchFamily="18" charset="0"/>
                                      <a:cs typeface="Arial" pitchFamily="34" charset="0"/>
                                    </a:rPr>
                                    <m:t>−</m:t>
                                  </m:r>
                                  <m:sSubSup>
                                    <m:sSubSupPr>
                                      <m:ctrlPr>
                                        <a:rPr lang="it-IT" b="1" i="1" smtClean="0">
                                          <a:latin typeface="Cambria Math" panose="02040503050406030204" pitchFamily="18" charset="0"/>
                                          <a:cs typeface="Arial" pitchFamily="34" charset="0"/>
                                        </a:rPr>
                                      </m:ctrlPr>
                                    </m:sSubSupPr>
                                    <m:e>
                                      <m:acc>
                                        <m:accPr>
                                          <m:chr m:val="̂"/>
                                          <m:ctrlPr>
                                            <a:rPr lang="it-IT" b="1" i="1" smtClean="0">
                                              <a:latin typeface="Cambria Math" panose="02040503050406030204" pitchFamily="18" charset="0"/>
                                              <a:cs typeface="Arial" pitchFamily="34" charset="0"/>
                                            </a:rPr>
                                          </m:ctrlPr>
                                        </m:accPr>
                                        <m:e>
                                          <m:r>
                                            <a:rPr lang="it-IT" b="1" i="1" smtClean="0">
                                              <a:latin typeface="Cambria Math" panose="02040503050406030204" pitchFamily="18" charset="0"/>
                                              <a:cs typeface="Arial" pitchFamily="34" charset="0"/>
                                            </a:rPr>
                                            <m:t>𝒚</m:t>
                                          </m:r>
                                        </m:e>
                                      </m:acc>
                                    </m:e>
                                    <m:sub>
                                      <m:r>
                                        <a:rPr lang="it-IT" b="1" i="1" smtClean="0">
                                          <a:latin typeface="Cambria Math" panose="02040503050406030204" pitchFamily="18" charset="0"/>
                                          <a:cs typeface="Arial" pitchFamily="34" charset="0"/>
                                        </a:rPr>
                                        <m:t>𝒊</m:t>
                                      </m:r>
                                    </m:sub>
                                    <m:sup/>
                                  </m:sSubSup>
                                  <m:r>
                                    <a:rPr lang="it-IT" b="1" i="1" smtClean="0">
                                      <a:latin typeface="Cambria Math" panose="02040503050406030204" pitchFamily="18" charset="0"/>
                                      <a:cs typeface="Arial" pitchFamily="34" charset="0"/>
                                    </a:rPr>
                                    <m:t>)</m:t>
                                  </m:r>
                                </m:e>
                                <m:sup>
                                  <m:r>
                                    <a:rPr lang="it-IT" b="1" i="1" smtClean="0">
                                      <a:latin typeface="Cambria Math" panose="02040503050406030204" pitchFamily="18" charset="0"/>
                                      <a:cs typeface="Arial" pitchFamily="34" charset="0"/>
                                    </a:rPr>
                                    <m:t>𝟐</m:t>
                                  </m:r>
                                </m:sup>
                              </m:sSup>
                            </m:e>
                          </m:nary>
                        </m:oMath>
                      </m:oMathPara>
                    </a14:m>
                    <a:endParaRPr lang="it-IT" b="1" dirty="0">
                      <a:latin typeface="Arial" pitchFamily="34" charset="0"/>
                      <a:cs typeface="Arial" pitchFamily="34" charset="0"/>
                    </a:endParaRPr>
                  </a:p>
                </p:txBody>
              </p:sp>
            </mc:Choice>
            <mc:Fallback xmlns="">
              <p:sp>
                <p:nvSpPr>
                  <p:cNvPr id="50" name="Rettangolo con angoli arrotondati 49">
                    <a:extLst>
                      <a:ext uri="{FF2B5EF4-FFF2-40B4-BE49-F238E27FC236}">
                        <a16:creationId xmlns:a16="http://schemas.microsoft.com/office/drawing/2014/main" id="{F710B420-3CCA-4B44-B575-A6C6861A2DBE}"/>
                      </a:ext>
                    </a:extLst>
                  </p:cNvPr>
                  <p:cNvSpPr>
                    <a:spLocks noRot="1" noChangeAspect="1" noMove="1" noResize="1" noEditPoints="1" noAdjustHandles="1" noChangeArrowheads="1" noChangeShapeType="1" noTextEdit="1"/>
                  </p:cNvSpPr>
                  <p:nvPr/>
                </p:nvSpPr>
                <p:spPr>
                  <a:xfrm>
                    <a:off x="8458654" y="909460"/>
                    <a:ext cx="3076426" cy="876075"/>
                  </a:xfrm>
                  <a:prstGeom prst="roundRect">
                    <a:avLst/>
                  </a:prstGeom>
                  <a:blipFill>
                    <a:blip r:embed="rId4"/>
                    <a:stretch>
                      <a:fillRect/>
                    </a:stretch>
                  </a:blipFill>
                  <a:ln/>
                </p:spPr>
                <p:txBody>
                  <a:bodyPr/>
                  <a:lstStyle/>
                  <a:p>
                    <a:r>
                      <a:rPr lang="en-GB">
                        <a:noFill/>
                      </a:rPr>
                      <a:t> </a:t>
                    </a:r>
                  </a:p>
                </p:txBody>
              </p:sp>
            </mc:Fallback>
          </mc:AlternateContent>
          <p:sp>
            <p:nvSpPr>
              <p:cNvPr id="52" name="Rettangolo con angoli arrotondati 51">
                <a:extLst>
                  <a:ext uri="{FF2B5EF4-FFF2-40B4-BE49-F238E27FC236}">
                    <a16:creationId xmlns:a16="http://schemas.microsoft.com/office/drawing/2014/main" id="{F4C3728B-3C7A-47A9-A928-BC48BC3B03D6}"/>
                  </a:ext>
                </a:extLst>
              </p:cNvPr>
              <p:cNvSpPr/>
              <p:nvPr/>
            </p:nvSpPr>
            <p:spPr>
              <a:xfrm>
                <a:off x="8519395" y="687160"/>
                <a:ext cx="703772" cy="307259"/>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Arial" pitchFamily="34" charset="0"/>
                    <a:cs typeface="Arial" pitchFamily="34" charset="0"/>
                  </a:rPr>
                  <a:t>Mean Squared  Error</a:t>
                </a:r>
                <a:endParaRPr lang="en-US" sz="1200" dirty="0">
                  <a:latin typeface="Arial" pitchFamily="34" charset="0"/>
                  <a:cs typeface="Arial" pitchFamily="34" charset="0"/>
                </a:endParaRPr>
              </a:p>
            </p:txBody>
          </p:sp>
        </p:grpSp>
        <p:sp>
          <p:nvSpPr>
            <p:cNvPr id="55" name="Content Placeholder 3">
              <a:extLst>
                <a:ext uri="{FF2B5EF4-FFF2-40B4-BE49-F238E27FC236}">
                  <a16:creationId xmlns:a16="http://schemas.microsoft.com/office/drawing/2014/main" id="{51CEED1B-52BA-4964-891F-91252D142C8D}"/>
                </a:ext>
              </a:extLst>
            </p:cNvPr>
            <p:cNvSpPr txBox="1">
              <a:spLocks/>
            </p:cNvSpPr>
            <p:nvPr/>
          </p:nvSpPr>
          <p:spPr>
            <a:xfrm>
              <a:off x="3826270" y="2437997"/>
              <a:ext cx="8102378" cy="917353"/>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US" sz="1600" dirty="0"/>
                <a:t>Measures the average squared difference between the predicted and true values</a:t>
              </a:r>
            </a:p>
            <a:p>
              <a:r>
                <a:rPr lang="en-US" sz="1600" dirty="0"/>
                <a:t>Effective for regression problems, especially when associated with linear activation</a:t>
              </a:r>
            </a:p>
            <a:p>
              <a:r>
                <a:rPr lang="en-US" sz="1600" dirty="0"/>
                <a:t>The use of exponentiation makes it easy to determine its derivative</a:t>
              </a:r>
            </a:p>
            <a:p>
              <a:pPr lvl="1"/>
              <a:endParaRPr lang="en-US" sz="1400" dirty="0"/>
            </a:p>
          </p:txBody>
        </p:sp>
      </p:grpSp>
      <p:grpSp>
        <p:nvGrpSpPr>
          <p:cNvPr id="56" name="Gruppo 55">
            <a:extLst>
              <a:ext uri="{FF2B5EF4-FFF2-40B4-BE49-F238E27FC236}">
                <a16:creationId xmlns:a16="http://schemas.microsoft.com/office/drawing/2014/main" id="{A43D9B20-5957-41F5-8A80-847C4CC0A262}"/>
              </a:ext>
            </a:extLst>
          </p:cNvPr>
          <p:cNvGrpSpPr/>
          <p:nvPr/>
        </p:nvGrpSpPr>
        <p:grpSpPr>
          <a:xfrm>
            <a:off x="251539" y="4653136"/>
            <a:ext cx="11665296" cy="1334804"/>
            <a:chOff x="414742" y="2094197"/>
            <a:chExt cx="11513906" cy="1334804"/>
          </a:xfrm>
        </p:grpSpPr>
        <p:grpSp>
          <p:nvGrpSpPr>
            <p:cNvPr id="57" name="Gruppo 56">
              <a:extLst>
                <a:ext uri="{FF2B5EF4-FFF2-40B4-BE49-F238E27FC236}">
                  <a16:creationId xmlns:a16="http://schemas.microsoft.com/office/drawing/2014/main" id="{23027FCE-5BAB-4790-9A83-45A937C02EFE}"/>
                </a:ext>
              </a:extLst>
            </p:cNvPr>
            <p:cNvGrpSpPr/>
            <p:nvPr/>
          </p:nvGrpSpPr>
          <p:grpSpPr>
            <a:xfrm>
              <a:off x="414742" y="2094197"/>
              <a:ext cx="11513906" cy="1334804"/>
              <a:chOff x="8458654" y="687160"/>
              <a:chExt cx="3076426" cy="1098375"/>
            </a:xfrm>
          </p:grpSpPr>
          <mc:AlternateContent xmlns:mc="http://schemas.openxmlformats.org/markup-compatibility/2006" xmlns:a14="http://schemas.microsoft.com/office/drawing/2010/main">
            <mc:Choice Requires="a14">
              <p:sp>
                <p:nvSpPr>
                  <p:cNvPr id="59" name="Rettangolo con angoli arrotondati 58">
                    <a:extLst>
                      <a:ext uri="{FF2B5EF4-FFF2-40B4-BE49-F238E27FC236}">
                        <a16:creationId xmlns:a16="http://schemas.microsoft.com/office/drawing/2014/main" id="{E9571D60-F440-41FC-BC3E-85228F6B7ECC}"/>
                      </a:ext>
                    </a:extLst>
                  </p:cNvPr>
                  <p:cNvSpPr/>
                  <p:nvPr/>
                </p:nvSpPr>
                <p:spPr>
                  <a:xfrm>
                    <a:off x="8458654" y="909460"/>
                    <a:ext cx="3076426" cy="87607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left"/>
                        </m:oMathParaPr>
                        <m:oMath xmlns:m="http://schemas.openxmlformats.org/officeDocument/2006/math">
                          <m:r>
                            <a:rPr lang="it-IT" b="1" i="1" smtClean="0">
                              <a:latin typeface="Cambria Math" panose="02040503050406030204" pitchFamily="18" charset="0"/>
                              <a:cs typeface="Arial" pitchFamily="34" charset="0"/>
                            </a:rPr>
                            <m:t>𝑪𝑪𝑬</m:t>
                          </m:r>
                          <m:r>
                            <a:rPr lang="it-IT" b="1" i="1" smtClean="0">
                              <a:latin typeface="Cambria Math" panose="02040503050406030204" pitchFamily="18" charset="0"/>
                              <a:cs typeface="Arial" pitchFamily="34" charset="0"/>
                            </a:rPr>
                            <m:t>=</m:t>
                          </m:r>
                          <m:nary>
                            <m:naryPr>
                              <m:chr m:val="∑"/>
                              <m:ctrlPr>
                                <a:rPr lang="it-IT" b="1" i="1">
                                  <a:latin typeface="Cambria Math" panose="02040503050406030204" pitchFamily="18" charset="0"/>
                                  <a:cs typeface="Arial" pitchFamily="34" charset="0"/>
                                </a:rPr>
                              </m:ctrlPr>
                            </m:naryPr>
                            <m:sub>
                              <m:r>
                                <a:rPr lang="it-IT" b="1" i="1" smtClean="0">
                                  <a:latin typeface="Cambria Math" panose="02040503050406030204" pitchFamily="18" charset="0"/>
                                  <a:cs typeface="Arial" pitchFamily="34" charset="0"/>
                                </a:rPr>
                                <m:t>𝒋</m:t>
                              </m:r>
                              <m:r>
                                <a:rPr lang="it-IT" b="1" i="1">
                                  <a:latin typeface="Cambria Math" panose="02040503050406030204" pitchFamily="18" charset="0"/>
                                  <a:cs typeface="Arial" pitchFamily="34" charset="0"/>
                                </a:rPr>
                                <m:t>=</m:t>
                              </m:r>
                              <m:r>
                                <a:rPr lang="it-IT" b="1" i="1">
                                  <a:latin typeface="Cambria Math" panose="02040503050406030204" pitchFamily="18" charset="0"/>
                                  <a:cs typeface="Arial" pitchFamily="34" charset="0"/>
                                </a:rPr>
                                <m:t>𝟏</m:t>
                              </m:r>
                            </m:sub>
                            <m:sup>
                              <m:r>
                                <a:rPr lang="it-IT" b="1" i="1" smtClean="0">
                                  <a:latin typeface="Cambria Math" panose="02040503050406030204" pitchFamily="18" charset="0"/>
                                  <a:cs typeface="Arial" pitchFamily="34" charset="0"/>
                                </a:rPr>
                                <m:t>𝒎</m:t>
                              </m:r>
                            </m:sup>
                            <m:e>
                              <m:nary>
                                <m:naryPr>
                                  <m:chr m:val="∑"/>
                                  <m:ctrlPr>
                                    <a:rPr lang="it-IT" b="1" i="1">
                                      <a:latin typeface="Cambria Math" panose="02040503050406030204" pitchFamily="18" charset="0"/>
                                      <a:cs typeface="Arial" pitchFamily="34" charset="0"/>
                                    </a:rPr>
                                  </m:ctrlPr>
                                </m:naryPr>
                                <m:sub>
                                  <m:r>
                                    <m:rPr>
                                      <m:brk m:alnAt="23"/>
                                    </m:rPr>
                                    <a:rPr lang="it-IT" b="1" i="1">
                                      <a:latin typeface="Cambria Math" panose="02040503050406030204" pitchFamily="18" charset="0"/>
                                      <a:cs typeface="Arial" pitchFamily="34" charset="0"/>
                                    </a:rPr>
                                    <m:t>𝒊</m:t>
                                  </m:r>
                                  <m:r>
                                    <a:rPr lang="it-IT" b="1" i="1">
                                      <a:latin typeface="Cambria Math" panose="02040503050406030204" pitchFamily="18" charset="0"/>
                                      <a:cs typeface="Arial" pitchFamily="34" charset="0"/>
                                    </a:rPr>
                                    <m:t>=</m:t>
                                  </m:r>
                                  <m:r>
                                    <a:rPr lang="it-IT" b="1" i="1">
                                      <a:latin typeface="Cambria Math" panose="02040503050406030204" pitchFamily="18" charset="0"/>
                                      <a:cs typeface="Arial" pitchFamily="34" charset="0"/>
                                    </a:rPr>
                                    <m:t>𝟏</m:t>
                                  </m:r>
                                </m:sub>
                                <m:sup>
                                  <m:r>
                                    <a:rPr lang="it-IT" b="1" i="1">
                                      <a:latin typeface="Cambria Math" panose="02040503050406030204" pitchFamily="18" charset="0"/>
                                      <a:cs typeface="Arial" pitchFamily="34" charset="0"/>
                                    </a:rPr>
                                    <m:t>𝒏</m:t>
                                  </m:r>
                                </m:sup>
                                <m:e>
                                  <m:sSup>
                                    <m:sSupPr>
                                      <m:ctrlPr>
                                        <a:rPr lang="it-IT" b="1" i="1">
                                          <a:latin typeface="Cambria Math" panose="02040503050406030204" pitchFamily="18" charset="0"/>
                                          <a:cs typeface="Arial" pitchFamily="34" charset="0"/>
                                        </a:rPr>
                                      </m:ctrlPr>
                                    </m:sSupPr>
                                    <m:e>
                                      <m:r>
                                        <a:rPr lang="it-IT" b="1" i="1">
                                          <a:latin typeface="Cambria Math" panose="02040503050406030204" pitchFamily="18" charset="0"/>
                                          <a:cs typeface="Arial" pitchFamily="34" charset="0"/>
                                        </a:rPr>
                                        <m:t>(</m:t>
                                      </m:r>
                                      <m:sSubSup>
                                        <m:sSubSupPr>
                                          <m:ctrlPr>
                                            <a:rPr lang="it-IT" b="1" i="1">
                                              <a:latin typeface="Cambria Math" panose="02040503050406030204" pitchFamily="18" charset="0"/>
                                              <a:cs typeface="Arial" pitchFamily="34" charset="0"/>
                                            </a:rPr>
                                          </m:ctrlPr>
                                        </m:sSubSupPr>
                                        <m:e>
                                          <m:r>
                                            <a:rPr lang="it-IT" b="1" i="1">
                                              <a:latin typeface="Cambria Math" panose="02040503050406030204" pitchFamily="18" charset="0"/>
                                              <a:cs typeface="Arial" pitchFamily="34" charset="0"/>
                                            </a:rPr>
                                            <m:t>𝒚</m:t>
                                          </m:r>
                                        </m:e>
                                        <m:sub>
                                          <m:r>
                                            <a:rPr lang="it-IT" b="1" i="1">
                                              <a:latin typeface="Cambria Math" panose="02040503050406030204" pitchFamily="18" charset="0"/>
                                              <a:cs typeface="Arial" pitchFamily="34" charset="0"/>
                                            </a:rPr>
                                            <m:t>𝒊</m:t>
                                          </m:r>
                                          <m:r>
                                            <a:rPr lang="it-IT" b="1" i="1" smtClean="0">
                                              <a:latin typeface="Cambria Math" panose="02040503050406030204" pitchFamily="18" charset="0"/>
                                              <a:cs typeface="Arial" pitchFamily="34" charset="0"/>
                                            </a:rPr>
                                            <m:t>𝒋</m:t>
                                          </m:r>
                                        </m:sub>
                                        <m:sup/>
                                      </m:sSubSup>
                                      <m:r>
                                        <a:rPr lang="it-IT" b="1" i="1">
                                          <a:latin typeface="Cambria Math" panose="02040503050406030204" pitchFamily="18" charset="0"/>
                                          <a:cs typeface="Arial" pitchFamily="34" charset="0"/>
                                        </a:rPr>
                                        <m:t>−</m:t>
                                      </m:r>
                                      <m:sSubSup>
                                        <m:sSubSupPr>
                                          <m:ctrlPr>
                                            <a:rPr lang="it-IT" b="1" i="1">
                                              <a:latin typeface="Cambria Math" panose="02040503050406030204" pitchFamily="18" charset="0"/>
                                              <a:cs typeface="Arial" pitchFamily="34" charset="0"/>
                                            </a:rPr>
                                          </m:ctrlPr>
                                        </m:sSubSupPr>
                                        <m:e>
                                          <m:func>
                                            <m:funcPr>
                                              <m:ctrlPr>
                                                <a:rPr lang="it-IT" b="1" i="1" smtClean="0">
                                                  <a:latin typeface="Cambria Math" panose="02040503050406030204" pitchFamily="18" charset="0"/>
                                                  <a:cs typeface="Arial" pitchFamily="34" charset="0"/>
                                                </a:rPr>
                                              </m:ctrlPr>
                                            </m:funcPr>
                                            <m:fName>
                                              <m:r>
                                                <m:rPr>
                                                  <m:sty m:val="p"/>
                                                </m:rPr>
                                                <a:rPr lang="it-IT" b="0" i="0" smtClean="0">
                                                  <a:latin typeface="Cambria Math" panose="02040503050406030204" pitchFamily="18" charset="0"/>
                                                  <a:cs typeface="Arial" pitchFamily="34" charset="0"/>
                                                </a:rPr>
                                                <m:t>log</m:t>
                                              </m:r>
                                            </m:fName>
                                            <m:e>
                                              <m:r>
                                                <a:rPr lang="it-IT" b="1" i="1" smtClean="0">
                                                  <a:latin typeface="Cambria Math" panose="02040503050406030204" pitchFamily="18" charset="0"/>
                                                  <a:cs typeface="Arial" pitchFamily="34" charset="0"/>
                                                </a:rPr>
                                                <m:t>(</m:t>
                                              </m:r>
                                              <m:acc>
                                                <m:accPr>
                                                  <m:chr m:val="̂"/>
                                                  <m:ctrlPr>
                                                    <a:rPr lang="it-IT" b="1" i="1">
                                                      <a:latin typeface="Cambria Math" panose="02040503050406030204" pitchFamily="18" charset="0"/>
                                                      <a:cs typeface="Arial" pitchFamily="34" charset="0"/>
                                                    </a:rPr>
                                                  </m:ctrlPr>
                                                </m:accPr>
                                                <m:e>
                                                  <m:r>
                                                    <a:rPr lang="it-IT" b="1" i="1">
                                                      <a:latin typeface="Cambria Math" panose="02040503050406030204" pitchFamily="18" charset="0"/>
                                                      <a:cs typeface="Arial" pitchFamily="34" charset="0"/>
                                                    </a:rPr>
                                                    <m:t>𝒚</m:t>
                                                  </m:r>
                                                </m:e>
                                              </m:acc>
                                            </m:e>
                                          </m:func>
                                        </m:e>
                                        <m:sub>
                                          <m:r>
                                            <a:rPr lang="it-IT" b="1" i="1">
                                              <a:latin typeface="Cambria Math" panose="02040503050406030204" pitchFamily="18" charset="0"/>
                                              <a:cs typeface="Arial" pitchFamily="34" charset="0"/>
                                            </a:rPr>
                                            <m:t>𝒊</m:t>
                                          </m:r>
                                          <m:r>
                                            <a:rPr lang="it-IT" b="1" i="1" smtClean="0">
                                              <a:latin typeface="Cambria Math" panose="02040503050406030204" pitchFamily="18" charset="0"/>
                                              <a:cs typeface="Arial" pitchFamily="34" charset="0"/>
                                            </a:rPr>
                                            <m:t>𝒋</m:t>
                                          </m:r>
                                        </m:sub>
                                        <m:sup/>
                                      </m:sSubSup>
                                      <m:r>
                                        <a:rPr lang="it-IT" b="1" i="1" smtClean="0">
                                          <a:latin typeface="Cambria Math" panose="02040503050406030204" pitchFamily="18" charset="0"/>
                                          <a:cs typeface="Arial" pitchFamily="34" charset="0"/>
                                        </a:rPr>
                                        <m:t>)</m:t>
                                      </m:r>
                                      <m:r>
                                        <a:rPr lang="it-IT" b="1" i="1">
                                          <a:latin typeface="Cambria Math" panose="02040503050406030204" pitchFamily="18" charset="0"/>
                                          <a:cs typeface="Arial" pitchFamily="34" charset="0"/>
                                        </a:rPr>
                                        <m:t>)</m:t>
                                      </m:r>
                                    </m:e>
                                    <m:sup/>
                                  </m:sSup>
                                </m:e>
                              </m:nary>
                            </m:e>
                          </m:nary>
                        </m:oMath>
                      </m:oMathPara>
                    </a14:m>
                    <a:endParaRPr lang="it-IT" b="1" dirty="0">
                      <a:latin typeface="Arial" pitchFamily="34" charset="0"/>
                      <a:cs typeface="Arial" pitchFamily="34" charset="0"/>
                    </a:endParaRPr>
                  </a:p>
                </p:txBody>
              </p:sp>
            </mc:Choice>
            <mc:Fallback xmlns="">
              <p:sp>
                <p:nvSpPr>
                  <p:cNvPr id="59" name="Rettangolo con angoli arrotondati 58">
                    <a:extLst>
                      <a:ext uri="{FF2B5EF4-FFF2-40B4-BE49-F238E27FC236}">
                        <a16:creationId xmlns:a16="http://schemas.microsoft.com/office/drawing/2014/main" id="{E9571D60-F440-41FC-BC3E-85228F6B7ECC}"/>
                      </a:ext>
                    </a:extLst>
                  </p:cNvPr>
                  <p:cNvSpPr>
                    <a:spLocks noRot="1" noChangeAspect="1" noMove="1" noResize="1" noEditPoints="1" noAdjustHandles="1" noChangeArrowheads="1" noChangeShapeType="1" noTextEdit="1"/>
                  </p:cNvSpPr>
                  <p:nvPr/>
                </p:nvSpPr>
                <p:spPr>
                  <a:xfrm>
                    <a:off x="8458654" y="909460"/>
                    <a:ext cx="3076426" cy="876075"/>
                  </a:xfrm>
                  <a:prstGeom prst="roundRect">
                    <a:avLst/>
                  </a:prstGeom>
                  <a:blipFill>
                    <a:blip r:embed="rId5"/>
                    <a:stretch>
                      <a:fillRect/>
                    </a:stretch>
                  </a:blipFill>
                  <a:ln/>
                </p:spPr>
                <p:txBody>
                  <a:bodyPr/>
                  <a:lstStyle/>
                  <a:p>
                    <a:r>
                      <a:rPr lang="en-GB">
                        <a:noFill/>
                      </a:rPr>
                      <a:t> </a:t>
                    </a:r>
                  </a:p>
                </p:txBody>
              </p:sp>
            </mc:Fallback>
          </mc:AlternateContent>
          <p:sp>
            <p:nvSpPr>
              <p:cNvPr id="60" name="Rettangolo con angoli arrotondati 59">
                <a:extLst>
                  <a:ext uri="{FF2B5EF4-FFF2-40B4-BE49-F238E27FC236}">
                    <a16:creationId xmlns:a16="http://schemas.microsoft.com/office/drawing/2014/main" id="{E0E4C8FD-CD57-45B0-85FB-ADC64CDCE52D}"/>
                  </a:ext>
                </a:extLst>
              </p:cNvPr>
              <p:cNvSpPr/>
              <p:nvPr/>
            </p:nvSpPr>
            <p:spPr>
              <a:xfrm>
                <a:off x="8519395" y="687160"/>
                <a:ext cx="710003" cy="307259"/>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Arial" pitchFamily="34" charset="0"/>
                    <a:cs typeface="Arial" pitchFamily="34" charset="0"/>
                  </a:rPr>
                  <a:t>Categorical Cross-Entropy</a:t>
                </a:r>
                <a:endParaRPr lang="en-US" sz="1200" dirty="0">
                  <a:latin typeface="Arial" pitchFamily="34" charset="0"/>
                  <a:cs typeface="Arial" pitchFamily="34" charset="0"/>
                </a:endParaRPr>
              </a:p>
            </p:txBody>
          </p:sp>
        </p:grpSp>
        <p:sp>
          <p:nvSpPr>
            <p:cNvPr id="58" name="Content Placeholder 3">
              <a:extLst>
                <a:ext uri="{FF2B5EF4-FFF2-40B4-BE49-F238E27FC236}">
                  <a16:creationId xmlns:a16="http://schemas.microsoft.com/office/drawing/2014/main" id="{1284E1B6-6EBF-40FB-9D54-9600E12882EC}"/>
                </a:ext>
              </a:extLst>
            </p:cNvPr>
            <p:cNvSpPr txBox="1">
              <a:spLocks/>
            </p:cNvSpPr>
            <p:nvPr/>
          </p:nvSpPr>
          <p:spPr>
            <a:xfrm>
              <a:off x="3837929" y="2437997"/>
              <a:ext cx="8090719" cy="917353"/>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US" sz="1600" dirty="0"/>
                <a:t>Compares the distribution of the predictions with the true distribution</a:t>
              </a:r>
            </a:p>
            <a:p>
              <a:r>
                <a:rPr lang="en-US" sz="1600" dirty="0"/>
                <a:t>Effective for classification problems (both binary and multiclass)</a:t>
              </a:r>
            </a:p>
            <a:p>
              <a:r>
                <a:rPr lang="en-US" sz="1600" dirty="0"/>
                <a:t>The use of logarithm makes it easy to determine its derivative</a:t>
              </a:r>
            </a:p>
            <a:p>
              <a:pPr lvl="1"/>
              <a:endParaRPr lang="en-US" sz="1400" dirty="0"/>
            </a:p>
          </p:txBody>
        </p:sp>
      </p:grpSp>
    </p:spTree>
    <p:extLst>
      <p:ext uri="{BB962C8B-B14F-4D97-AF65-F5344CB8AC3E}">
        <p14:creationId xmlns:p14="http://schemas.microsoft.com/office/powerpoint/2010/main" val="1955955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02C2D3-BC65-4570-AB1F-113CDCB3460F}"/>
              </a:ext>
            </a:extLst>
          </p:cNvPr>
          <p:cNvSpPr>
            <a:spLocks noGrp="1"/>
          </p:cNvSpPr>
          <p:nvPr>
            <p:ph type="title"/>
          </p:nvPr>
        </p:nvSpPr>
        <p:spPr/>
        <p:txBody>
          <a:bodyPr/>
          <a:lstStyle/>
          <a:p>
            <a:r>
              <a:rPr lang="it-IT" dirty="0"/>
              <a:t>Training by </a:t>
            </a:r>
            <a:r>
              <a:rPr lang="it-IT" dirty="0" err="1"/>
              <a:t>Epoch</a:t>
            </a:r>
            <a:r>
              <a:rPr lang="it-IT" dirty="0"/>
              <a:t> vs Training by Pattern</a:t>
            </a:r>
            <a:endParaRPr lang="en-GB" dirty="0"/>
          </a:p>
        </p:txBody>
      </p:sp>
      <p:sp>
        <p:nvSpPr>
          <p:cNvPr id="3" name="Segnaposto contenuto 2">
            <a:extLst>
              <a:ext uri="{FF2B5EF4-FFF2-40B4-BE49-F238E27FC236}">
                <a16:creationId xmlns:a16="http://schemas.microsoft.com/office/drawing/2014/main" id="{60B6159C-BFB9-48D1-B24A-3D69F5AABC95}"/>
              </a:ext>
            </a:extLst>
          </p:cNvPr>
          <p:cNvSpPr>
            <a:spLocks noGrp="1"/>
          </p:cNvSpPr>
          <p:nvPr>
            <p:ph idx="1"/>
          </p:nvPr>
        </p:nvSpPr>
        <p:spPr/>
        <p:txBody>
          <a:bodyPr/>
          <a:lstStyle/>
          <a:p>
            <a:r>
              <a:rPr lang="en-GB" dirty="0"/>
              <a:t>Evaluating the loss function on a set of samples (at least one) make it possible to measure the model error and to update the model parameters accordingly. But when should the parameters be updated?</a:t>
            </a:r>
          </a:p>
          <a:p>
            <a:endParaRPr lang="en-GB" sz="500" dirty="0"/>
          </a:p>
          <a:p>
            <a:r>
              <a:rPr lang="en-GB" dirty="0"/>
              <a:t>Training by epoch: the parameters are updated at the end of an epoch (i.e., after all the samples in the training set had been processed by the model)</a:t>
            </a:r>
          </a:p>
          <a:p>
            <a:endParaRPr lang="en-GB" sz="500" dirty="0"/>
          </a:p>
          <a:p>
            <a:r>
              <a:rPr lang="en-GB" dirty="0"/>
              <a:t>Training by pattern: the parameters are updated after each iteration (i.e., a single sample in the training set had been processed by the model)</a:t>
            </a:r>
          </a:p>
          <a:p>
            <a:endParaRPr lang="en-GB" sz="500" dirty="0"/>
          </a:p>
          <a:p>
            <a:r>
              <a:rPr lang="en-GB" dirty="0"/>
              <a:t>Batch Training: the training set is divided into equally sized batches (e.g., 16 samples each) and the parameters are updated after all the samples a batch had been processed by the model</a:t>
            </a:r>
          </a:p>
        </p:txBody>
      </p:sp>
    </p:spTree>
    <p:extLst>
      <p:ext uri="{BB962C8B-B14F-4D97-AF65-F5344CB8AC3E}">
        <p14:creationId xmlns:p14="http://schemas.microsoft.com/office/powerpoint/2010/main" val="1477485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B17506-018A-4801-8C43-4990DFE4EEE5}"/>
              </a:ext>
            </a:extLst>
          </p:cNvPr>
          <p:cNvSpPr>
            <a:spLocks noGrp="1"/>
          </p:cNvSpPr>
          <p:nvPr>
            <p:ph type="title"/>
          </p:nvPr>
        </p:nvSpPr>
        <p:spPr/>
        <p:txBody>
          <a:bodyPr/>
          <a:lstStyle/>
          <a:p>
            <a:r>
              <a:rPr lang="en-US" dirty="0"/>
              <a:t>Gradient Descent</a:t>
            </a:r>
          </a:p>
        </p:txBody>
      </p:sp>
      <p:cxnSp>
        <p:nvCxnSpPr>
          <p:cNvPr id="4" name="Connettore 2 3">
            <a:extLst>
              <a:ext uri="{FF2B5EF4-FFF2-40B4-BE49-F238E27FC236}">
                <a16:creationId xmlns:a16="http://schemas.microsoft.com/office/drawing/2014/main" id="{16108C21-C439-4AD3-A47F-27433169253C}"/>
              </a:ext>
            </a:extLst>
          </p:cNvPr>
          <p:cNvCxnSpPr/>
          <p:nvPr/>
        </p:nvCxnSpPr>
        <p:spPr>
          <a:xfrm>
            <a:off x="7824192" y="4581128"/>
            <a:ext cx="403244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Connettore 2 4">
            <a:extLst>
              <a:ext uri="{FF2B5EF4-FFF2-40B4-BE49-F238E27FC236}">
                <a16:creationId xmlns:a16="http://schemas.microsoft.com/office/drawing/2014/main" id="{7B53DB01-009D-462A-9251-754F4E0FEB59}"/>
              </a:ext>
            </a:extLst>
          </p:cNvPr>
          <p:cNvCxnSpPr>
            <a:cxnSpLocks/>
          </p:cNvCxnSpPr>
          <p:nvPr/>
        </p:nvCxnSpPr>
        <p:spPr>
          <a:xfrm flipV="1">
            <a:off x="7968208" y="1556792"/>
            <a:ext cx="0" cy="31767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Figura a mano libera: forma 5">
            <a:extLst>
              <a:ext uri="{FF2B5EF4-FFF2-40B4-BE49-F238E27FC236}">
                <a16:creationId xmlns:a16="http://schemas.microsoft.com/office/drawing/2014/main" id="{99F5B4FC-6593-4DDA-84D6-9802A6EA0CFA}"/>
              </a:ext>
            </a:extLst>
          </p:cNvPr>
          <p:cNvSpPr/>
          <p:nvPr/>
        </p:nvSpPr>
        <p:spPr>
          <a:xfrm>
            <a:off x="8425543" y="1914436"/>
            <a:ext cx="2690762" cy="2062479"/>
          </a:xfrm>
          <a:custGeom>
            <a:avLst/>
            <a:gdLst>
              <a:gd name="connsiteX0" fmla="*/ 0 w 2690762"/>
              <a:gd name="connsiteY0" fmla="*/ 219164 h 2062479"/>
              <a:gd name="connsiteX1" fmla="*/ 1270000 w 2690762"/>
              <a:gd name="connsiteY1" fmla="*/ 2062478 h 2062479"/>
              <a:gd name="connsiteX2" fmla="*/ 2547257 w 2690762"/>
              <a:gd name="connsiteY2" fmla="*/ 211907 h 2062479"/>
              <a:gd name="connsiteX3" fmla="*/ 2605314 w 2690762"/>
              <a:gd name="connsiteY3" fmla="*/ 117564 h 2062479"/>
            </a:gdLst>
            <a:ahLst/>
            <a:cxnLst>
              <a:cxn ang="0">
                <a:pos x="connsiteX0" y="connsiteY0"/>
              </a:cxn>
              <a:cxn ang="0">
                <a:pos x="connsiteX1" y="connsiteY1"/>
              </a:cxn>
              <a:cxn ang="0">
                <a:pos x="connsiteX2" y="connsiteY2"/>
              </a:cxn>
              <a:cxn ang="0">
                <a:pos x="connsiteX3" y="connsiteY3"/>
              </a:cxn>
            </a:cxnLst>
            <a:rect l="l" t="t" r="r" b="b"/>
            <a:pathLst>
              <a:path w="2690762" h="2062479">
                <a:moveTo>
                  <a:pt x="0" y="219164"/>
                </a:moveTo>
                <a:cubicBezTo>
                  <a:pt x="422728" y="1141425"/>
                  <a:pt x="845457" y="2063687"/>
                  <a:pt x="1270000" y="2062478"/>
                </a:cubicBezTo>
                <a:cubicBezTo>
                  <a:pt x="1694543" y="2061269"/>
                  <a:pt x="2324705" y="536059"/>
                  <a:pt x="2547257" y="211907"/>
                </a:cubicBezTo>
                <a:cubicBezTo>
                  <a:pt x="2769809" y="-112245"/>
                  <a:pt x="2687561" y="2659"/>
                  <a:pt x="2605314" y="117564"/>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Figura a mano libera: forma 6">
            <a:extLst>
              <a:ext uri="{FF2B5EF4-FFF2-40B4-BE49-F238E27FC236}">
                <a16:creationId xmlns:a16="http://schemas.microsoft.com/office/drawing/2014/main" id="{E7EAABE9-4A79-4756-BC2C-BF4AAC23A03F}"/>
              </a:ext>
            </a:extLst>
          </p:cNvPr>
          <p:cNvSpPr/>
          <p:nvPr/>
        </p:nvSpPr>
        <p:spPr>
          <a:xfrm>
            <a:off x="8591624" y="2236918"/>
            <a:ext cx="2641600" cy="1727279"/>
          </a:xfrm>
          <a:custGeom>
            <a:avLst/>
            <a:gdLst>
              <a:gd name="connsiteX0" fmla="*/ 0 w 2641600"/>
              <a:gd name="connsiteY0" fmla="*/ 0 h 1727279"/>
              <a:gd name="connsiteX1" fmla="*/ 1139372 w 2641600"/>
              <a:gd name="connsiteY1" fmla="*/ 1727200 h 1727279"/>
              <a:gd name="connsiteX2" fmla="*/ 2641600 w 2641600"/>
              <a:gd name="connsiteY2" fmla="*/ 79829 h 1727279"/>
              <a:gd name="connsiteX3" fmla="*/ 2641600 w 2641600"/>
              <a:gd name="connsiteY3" fmla="*/ 79829 h 1727279"/>
            </a:gdLst>
            <a:ahLst/>
            <a:cxnLst>
              <a:cxn ang="0">
                <a:pos x="connsiteX0" y="connsiteY0"/>
              </a:cxn>
              <a:cxn ang="0">
                <a:pos x="connsiteX1" y="connsiteY1"/>
              </a:cxn>
              <a:cxn ang="0">
                <a:pos x="connsiteX2" y="connsiteY2"/>
              </a:cxn>
              <a:cxn ang="0">
                <a:pos x="connsiteX3" y="connsiteY3"/>
              </a:cxn>
            </a:cxnLst>
            <a:rect l="l" t="t" r="r" b="b"/>
            <a:pathLst>
              <a:path w="2641600" h="1727279">
                <a:moveTo>
                  <a:pt x="0" y="0"/>
                </a:moveTo>
                <a:cubicBezTo>
                  <a:pt x="349552" y="856947"/>
                  <a:pt x="699105" y="1713895"/>
                  <a:pt x="1139372" y="1727200"/>
                </a:cubicBezTo>
                <a:cubicBezTo>
                  <a:pt x="1579639" y="1740505"/>
                  <a:pt x="2641600" y="79829"/>
                  <a:pt x="2641600" y="79829"/>
                </a:cubicBezTo>
                <a:lnTo>
                  <a:pt x="2641600" y="79829"/>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ontent Placeholder 3">
            <a:extLst>
              <a:ext uri="{FF2B5EF4-FFF2-40B4-BE49-F238E27FC236}">
                <a16:creationId xmlns:a16="http://schemas.microsoft.com/office/drawing/2014/main" id="{63916018-7376-49C2-BABA-5AA16C3EB8BC}"/>
              </a:ext>
            </a:extLst>
          </p:cNvPr>
          <p:cNvSpPr txBox="1">
            <a:spLocks/>
          </p:cNvSpPr>
          <p:nvPr/>
        </p:nvSpPr>
        <p:spPr>
          <a:xfrm>
            <a:off x="10498483" y="4642549"/>
            <a:ext cx="1469482" cy="560075"/>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458340" lvl="1" indent="0">
              <a:buNone/>
            </a:pPr>
            <a:r>
              <a:rPr lang="en-US" sz="1500" dirty="0"/>
              <a:t>Weights</a:t>
            </a:r>
          </a:p>
        </p:txBody>
      </p:sp>
      <p:cxnSp>
        <p:nvCxnSpPr>
          <p:cNvPr id="9" name="Connettore 2 8">
            <a:extLst>
              <a:ext uri="{FF2B5EF4-FFF2-40B4-BE49-F238E27FC236}">
                <a16:creationId xmlns:a16="http://schemas.microsoft.com/office/drawing/2014/main" id="{87BF889B-29E0-44E9-86C0-07821944F87F}"/>
              </a:ext>
            </a:extLst>
          </p:cNvPr>
          <p:cNvCxnSpPr/>
          <p:nvPr/>
        </p:nvCxnSpPr>
        <p:spPr>
          <a:xfrm flipH="1" flipV="1">
            <a:off x="9696400" y="4113076"/>
            <a:ext cx="74524" cy="11881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ontent Placeholder 3">
            <a:extLst>
              <a:ext uri="{FF2B5EF4-FFF2-40B4-BE49-F238E27FC236}">
                <a16:creationId xmlns:a16="http://schemas.microsoft.com/office/drawing/2014/main" id="{3F9BAD87-0881-4875-8197-4778C492B127}"/>
              </a:ext>
            </a:extLst>
          </p:cNvPr>
          <p:cNvSpPr txBox="1">
            <a:spLocks/>
          </p:cNvSpPr>
          <p:nvPr/>
        </p:nvSpPr>
        <p:spPr>
          <a:xfrm>
            <a:off x="8904312" y="5391397"/>
            <a:ext cx="1469482" cy="560075"/>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458340" lvl="1" indent="0">
              <a:buNone/>
            </a:pPr>
            <a:r>
              <a:rPr lang="en-US" sz="1500" dirty="0"/>
              <a:t>Optimum</a:t>
            </a:r>
          </a:p>
        </p:txBody>
      </p:sp>
      <p:sp>
        <p:nvSpPr>
          <p:cNvPr id="18" name="Content Placeholder 3">
            <a:extLst>
              <a:ext uri="{FF2B5EF4-FFF2-40B4-BE49-F238E27FC236}">
                <a16:creationId xmlns:a16="http://schemas.microsoft.com/office/drawing/2014/main" id="{1B7AEF65-0D4D-40A2-AFCA-47E1D4A3A6B2}"/>
              </a:ext>
            </a:extLst>
          </p:cNvPr>
          <p:cNvSpPr txBox="1">
            <a:spLocks/>
          </p:cNvSpPr>
          <p:nvPr/>
        </p:nvSpPr>
        <p:spPr>
          <a:xfrm>
            <a:off x="407366" y="1268760"/>
            <a:ext cx="6624731" cy="4824535"/>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US" dirty="0"/>
              <a:t>Optimizing the loss function means “moving” from an initial point to the optimal one</a:t>
            </a:r>
          </a:p>
          <a:p>
            <a:r>
              <a:rPr lang="en-US" dirty="0"/>
              <a:t>Starting from any initial weights' values (different form the optimal), it is possible to find the optimal solution by moving along the loss function’s steepest direction</a:t>
            </a:r>
          </a:p>
          <a:p>
            <a:r>
              <a:rPr lang="en-US" dirty="0"/>
              <a:t>If the loss function is differentiable, the steepest direction is defined by the gradient of the loss function</a:t>
            </a:r>
          </a:p>
          <a:p>
            <a:r>
              <a:rPr lang="en-US" dirty="0"/>
              <a:t>This procedure is known as gradient </a:t>
            </a:r>
            <a:br>
              <a:rPr lang="en-US" dirty="0"/>
            </a:br>
            <a:r>
              <a:rPr lang="en-US" dirty="0"/>
              <a:t>descent (GD)</a:t>
            </a:r>
          </a:p>
          <a:p>
            <a:pPr lvl="1"/>
            <a:r>
              <a:rPr lang="en-US" dirty="0"/>
              <a:t>The length of the step is defined by the learning rate (LR)</a:t>
            </a:r>
          </a:p>
          <a:p>
            <a:pPr lvl="1"/>
            <a:endParaRPr lang="en-US" dirty="0"/>
          </a:p>
        </p:txBody>
      </p:sp>
      <p:sp>
        <p:nvSpPr>
          <p:cNvPr id="20" name="Content Placeholder 3">
            <a:extLst>
              <a:ext uri="{FF2B5EF4-FFF2-40B4-BE49-F238E27FC236}">
                <a16:creationId xmlns:a16="http://schemas.microsoft.com/office/drawing/2014/main" id="{8CD5CF71-CAC9-4312-BF4B-9BFD72ED3D8F}"/>
              </a:ext>
            </a:extLst>
          </p:cNvPr>
          <p:cNvSpPr txBox="1">
            <a:spLocks/>
          </p:cNvSpPr>
          <p:nvPr/>
        </p:nvSpPr>
        <p:spPr>
          <a:xfrm>
            <a:off x="8196483" y="1881913"/>
            <a:ext cx="2177311" cy="560075"/>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458340" lvl="1" indent="0">
              <a:buNone/>
            </a:pPr>
            <a:r>
              <a:rPr lang="en-US" sz="1500" dirty="0"/>
              <a:t>Starting point</a:t>
            </a:r>
          </a:p>
        </p:txBody>
      </p:sp>
      <p:cxnSp>
        <p:nvCxnSpPr>
          <p:cNvPr id="23" name="Connettore 2 22">
            <a:extLst>
              <a:ext uri="{FF2B5EF4-FFF2-40B4-BE49-F238E27FC236}">
                <a16:creationId xmlns:a16="http://schemas.microsoft.com/office/drawing/2014/main" id="{C809278C-AFB4-45C0-97E0-E899EEF288BC}"/>
              </a:ext>
            </a:extLst>
          </p:cNvPr>
          <p:cNvCxnSpPr>
            <a:cxnSpLocks/>
          </p:cNvCxnSpPr>
          <p:nvPr/>
        </p:nvCxnSpPr>
        <p:spPr>
          <a:xfrm>
            <a:off x="8904312" y="2556509"/>
            <a:ext cx="397371" cy="8424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Content Placeholder 3">
            <a:extLst>
              <a:ext uri="{FF2B5EF4-FFF2-40B4-BE49-F238E27FC236}">
                <a16:creationId xmlns:a16="http://schemas.microsoft.com/office/drawing/2014/main" id="{141DE9CE-5D34-4578-8E33-D5F163A572FF}"/>
              </a:ext>
            </a:extLst>
          </p:cNvPr>
          <p:cNvSpPr txBox="1">
            <a:spLocks/>
          </p:cNvSpPr>
          <p:nvPr/>
        </p:nvSpPr>
        <p:spPr>
          <a:xfrm>
            <a:off x="8519993" y="2470416"/>
            <a:ext cx="2177311" cy="560075"/>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458340" lvl="1" indent="0">
              <a:buNone/>
            </a:pPr>
            <a:r>
              <a:rPr lang="en-US" sz="1500" dirty="0"/>
              <a:t>Steepest direction</a:t>
            </a:r>
          </a:p>
        </p:txBody>
      </p:sp>
      <p:grpSp>
        <p:nvGrpSpPr>
          <p:cNvPr id="31" name="Gruppo 30">
            <a:extLst>
              <a:ext uri="{FF2B5EF4-FFF2-40B4-BE49-F238E27FC236}">
                <a16:creationId xmlns:a16="http://schemas.microsoft.com/office/drawing/2014/main" id="{E1A5C157-C1BE-41A9-AC0E-EF57A45FC089}"/>
              </a:ext>
            </a:extLst>
          </p:cNvPr>
          <p:cNvGrpSpPr/>
          <p:nvPr/>
        </p:nvGrpSpPr>
        <p:grpSpPr>
          <a:xfrm>
            <a:off x="8546762" y="2235221"/>
            <a:ext cx="160852" cy="160205"/>
            <a:chOff x="8447608" y="820523"/>
            <a:chExt cx="160852" cy="160205"/>
          </a:xfrm>
        </p:grpSpPr>
        <p:cxnSp>
          <p:nvCxnSpPr>
            <p:cNvPr id="28" name="Connettore diritto 27">
              <a:extLst>
                <a:ext uri="{FF2B5EF4-FFF2-40B4-BE49-F238E27FC236}">
                  <a16:creationId xmlns:a16="http://schemas.microsoft.com/office/drawing/2014/main" id="{20B24D5B-2874-4C3A-A1F9-5A12CADD97C0}"/>
                </a:ext>
              </a:extLst>
            </p:cNvPr>
            <p:cNvCxnSpPr/>
            <p:nvPr/>
          </p:nvCxnSpPr>
          <p:spPr>
            <a:xfrm flipH="1">
              <a:off x="8447608" y="836712"/>
              <a:ext cx="144016" cy="1440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nettore diritto 28">
              <a:extLst>
                <a:ext uri="{FF2B5EF4-FFF2-40B4-BE49-F238E27FC236}">
                  <a16:creationId xmlns:a16="http://schemas.microsoft.com/office/drawing/2014/main" id="{D8BFEC0F-6E2D-4F0D-979E-55A50D151CDE}"/>
                </a:ext>
              </a:extLst>
            </p:cNvPr>
            <p:cNvCxnSpPr>
              <a:cxnSpLocks/>
            </p:cNvCxnSpPr>
            <p:nvPr/>
          </p:nvCxnSpPr>
          <p:spPr>
            <a:xfrm flipH="1" flipV="1">
              <a:off x="8456060" y="820523"/>
              <a:ext cx="152400" cy="152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Content Placeholder 3">
            <a:extLst>
              <a:ext uri="{FF2B5EF4-FFF2-40B4-BE49-F238E27FC236}">
                <a16:creationId xmlns:a16="http://schemas.microsoft.com/office/drawing/2014/main" id="{10234CCE-6261-4C62-B6EB-4C9C24C0EF1E}"/>
              </a:ext>
            </a:extLst>
          </p:cNvPr>
          <p:cNvSpPr txBox="1">
            <a:spLocks/>
          </p:cNvSpPr>
          <p:nvPr/>
        </p:nvSpPr>
        <p:spPr>
          <a:xfrm rot="16200000">
            <a:off x="6258817" y="2433609"/>
            <a:ext cx="3130749" cy="560075"/>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458340" lvl="1" indent="0">
              <a:buNone/>
            </a:pPr>
            <a:r>
              <a:rPr lang="en-US" sz="1500" dirty="0"/>
              <a:t>Loss function</a:t>
            </a:r>
          </a:p>
        </p:txBody>
      </p:sp>
      <p:sp>
        <p:nvSpPr>
          <p:cNvPr id="19" name="Content Placeholder 3">
            <a:extLst>
              <a:ext uri="{FF2B5EF4-FFF2-40B4-BE49-F238E27FC236}">
                <a16:creationId xmlns:a16="http://schemas.microsoft.com/office/drawing/2014/main" id="{E3D840CE-31B4-4EBD-B331-619797082C60}"/>
              </a:ext>
            </a:extLst>
          </p:cNvPr>
          <p:cNvSpPr txBox="1">
            <a:spLocks/>
          </p:cNvSpPr>
          <p:nvPr/>
        </p:nvSpPr>
        <p:spPr>
          <a:xfrm>
            <a:off x="8774775" y="2832922"/>
            <a:ext cx="1681162" cy="560075"/>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458340" lvl="1" indent="0">
              <a:buNone/>
            </a:pPr>
            <a:r>
              <a:rPr lang="en-US" sz="1500" dirty="0"/>
              <a:t>LR = length of the step</a:t>
            </a:r>
          </a:p>
        </p:txBody>
      </p:sp>
    </p:spTree>
    <p:extLst>
      <p:ext uri="{BB962C8B-B14F-4D97-AF65-F5344CB8AC3E}">
        <p14:creationId xmlns:p14="http://schemas.microsoft.com/office/powerpoint/2010/main" val="2224182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9E0E2-374B-42C8-AD63-C1B568C726CC}"/>
              </a:ext>
            </a:extLst>
          </p:cNvPr>
          <p:cNvSpPr>
            <a:spLocks noGrp="1"/>
          </p:cNvSpPr>
          <p:nvPr>
            <p:ph type="title"/>
          </p:nvPr>
        </p:nvSpPr>
        <p:spPr/>
        <p:txBody>
          <a:bodyPr/>
          <a:lstStyle/>
          <a:p>
            <a:r>
              <a:rPr lang="en-GB" dirty="0"/>
              <a:t>Gradient descent algorithms</a:t>
            </a:r>
          </a:p>
        </p:txBody>
      </p:sp>
      <p:sp>
        <p:nvSpPr>
          <p:cNvPr id="3" name="Content Placeholder 2">
            <a:extLst>
              <a:ext uri="{FF2B5EF4-FFF2-40B4-BE49-F238E27FC236}">
                <a16:creationId xmlns:a16="http://schemas.microsoft.com/office/drawing/2014/main" id="{C90C9621-2E36-4514-B0E6-FE6D3A4EA097}"/>
              </a:ext>
            </a:extLst>
          </p:cNvPr>
          <p:cNvSpPr>
            <a:spLocks noGrp="1"/>
          </p:cNvSpPr>
          <p:nvPr>
            <p:ph idx="1"/>
          </p:nvPr>
        </p:nvSpPr>
        <p:spPr/>
        <p:txBody>
          <a:bodyPr/>
          <a:lstStyle/>
          <a:p>
            <a:r>
              <a:rPr lang="en-GB" dirty="0"/>
              <a:t>Stochastic Gradient Descent (SGD)</a:t>
            </a:r>
          </a:p>
          <a:p>
            <a:pPr lvl="1"/>
            <a:r>
              <a:rPr lang="en-GB" dirty="0"/>
              <a:t>Implements the original GD, using a batch training strategy (the name stochastic is to highlight that parameters updates are influenced by the random division into batches)</a:t>
            </a:r>
          </a:p>
          <a:p>
            <a:pPr lvl="1"/>
            <a:r>
              <a:rPr lang="en-GB" dirty="0"/>
              <a:t>It could use the momentum to deal with very skew loss surfaces (SGDM)</a:t>
            </a:r>
          </a:p>
          <a:p>
            <a:pPr marL="458340" lvl="1" indent="0">
              <a:buNone/>
            </a:pPr>
            <a:endParaRPr lang="en-GB" sz="500" dirty="0"/>
          </a:p>
          <a:p>
            <a:r>
              <a:rPr lang="en-GB" dirty="0"/>
              <a:t>Root Mean Squared Propagation (RMSProp)</a:t>
            </a:r>
          </a:p>
          <a:p>
            <a:pPr lvl="1"/>
            <a:r>
              <a:rPr lang="en-GB" dirty="0"/>
              <a:t>As SGD, with the gradients divided by </a:t>
            </a:r>
            <a:r>
              <a:rPr lang="en-US" dirty="0"/>
              <a:t>the roots of their respective exponential average</a:t>
            </a:r>
          </a:p>
          <a:p>
            <a:pPr lvl="1"/>
            <a:r>
              <a:rPr lang="en-US" dirty="0"/>
              <a:t>Tends to be very effective in sparse datasets </a:t>
            </a:r>
            <a:endParaRPr lang="en-GB" dirty="0"/>
          </a:p>
          <a:p>
            <a:endParaRPr lang="en-GB" sz="500" dirty="0"/>
          </a:p>
          <a:p>
            <a:r>
              <a:rPr lang="en-GB" dirty="0"/>
              <a:t>Adaptive Moment Estimation (ADAM)</a:t>
            </a:r>
          </a:p>
          <a:p>
            <a:pPr lvl="1"/>
            <a:r>
              <a:rPr lang="en-GB" dirty="0"/>
              <a:t>As RMSProp with momentum</a:t>
            </a:r>
          </a:p>
          <a:p>
            <a:pPr lvl="1"/>
            <a:r>
              <a:rPr lang="en-GB" dirty="0"/>
              <a:t>It also uses different LR values across the model structure, automatically tuning them during the training</a:t>
            </a:r>
          </a:p>
        </p:txBody>
      </p:sp>
    </p:spTree>
    <p:extLst>
      <p:ext uri="{BB962C8B-B14F-4D97-AF65-F5344CB8AC3E}">
        <p14:creationId xmlns:p14="http://schemas.microsoft.com/office/powerpoint/2010/main" val="229333120"/>
      </p:ext>
    </p:extLst>
  </p:cSld>
  <p:clrMapOvr>
    <a:masterClrMapping/>
  </p:clrMapOvr>
</p:sld>
</file>

<file path=ppt/theme/theme1.xml><?xml version="1.0" encoding="utf-8"?>
<a:theme xmlns:a="http://schemas.openxmlformats.org/drawingml/2006/main" name="MW_Public_widescreen">
  <a:themeElements>
    <a:clrScheme name="MathWorks">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Presentation1" id="{E79CD3A5-57F7-461A-AA68-0EDF78289455}" vid="{9FB729D1-5E07-4624-96F4-C1DFED6364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89D010F59BE2FE47A206692064BB4362" ma:contentTypeVersion="7" ma:contentTypeDescription="Creare un nuovo documento." ma:contentTypeScope="" ma:versionID="0fe9cf3adaaf3d3e8fa01e35e7d9e5cf">
  <xsd:schema xmlns:xsd="http://www.w3.org/2001/XMLSchema" xmlns:xs="http://www.w3.org/2001/XMLSchema" xmlns:p="http://schemas.microsoft.com/office/2006/metadata/properties" xmlns:ns2="915b9e6d-86d9-4ab7-987a-93219d822098" targetNamespace="http://schemas.microsoft.com/office/2006/metadata/properties" ma:root="true" ma:fieldsID="8ab9b4a2d3c57c6c1c2991fa00253f11" ns2:_="">
    <xsd:import namespace="915b9e6d-86d9-4ab7-987a-93219d82209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5b9e6d-86d9-4ab7-987a-93219d8220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B61DF2E-245C-45DF-A9A5-EABECEA4295F}">
  <ds:schemaRefs>
    <ds:schemaRef ds:uri="http://schemas.microsoft.com/sharepoint/v3/contenttype/forms"/>
  </ds:schemaRefs>
</ds:datastoreItem>
</file>

<file path=customXml/itemProps2.xml><?xml version="1.0" encoding="utf-8"?>
<ds:datastoreItem xmlns:ds="http://schemas.openxmlformats.org/officeDocument/2006/customXml" ds:itemID="{6843F9F9-53EE-484E-834C-EA7137039F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5b9e6d-86d9-4ab7-987a-93219d8220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3B851B7-D313-4E85-A1E0-5976CFE11EC3}">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a70944c9-f5be-4b0f-89c7-00caf47c665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MW_Template</Template>
  <TotalTime>0</TotalTime>
  <Words>1316</Words>
  <Application>Microsoft Office PowerPoint</Application>
  <PresentationFormat>Widescreen</PresentationFormat>
  <Paragraphs>113</Paragraphs>
  <Slides>9</Slides>
  <Notes>9</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9</vt:i4>
      </vt:variant>
    </vt:vector>
  </HeadingPairs>
  <TitlesOfParts>
    <vt:vector size="16" baseType="lpstr">
      <vt:lpstr>Algerian</vt:lpstr>
      <vt:lpstr>Arial</vt:lpstr>
      <vt:lpstr>Calibri</vt:lpstr>
      <vt:lpstr>Cambria Math</vt:lpstr>
      <vt:lpstr>Courier New</vt:lpstr>
      <vt:lpstr>Wingdings</vt:lpstr>
      <vt:lpstr>MW_Public_widescreen</vt:lpstr>
      <vt:lpstr>Learning as an optimization problem</vt:lpstr>
      <vt:lpstr>Mathematical background</vt:lpstr>
      <vt:lpstr>Training an artificial neuron</vt:lpstr>
      <vt:lpstr>Activation functions</vt:lpstr>
      <vt:lpstr>Learning as an optimization problem</vt:lpstr>
      <vt:lpstr>Loss functions</vt:lpstr>
      <vt:lpstr>Training by Epoch vs Training by Pattern</vt:lpstr>
      <vt:lpstr>Gradient Descent</vt:lpstr>
      <vt:lpstr>Gradient descent algorithms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subject/>
  <dc:creator>MICHELA GRAVINA</dc:creator>
  <cp:keywords>Version 20.0</cp:keywords>
  <dc:description/>
  <cp:lastModifiedBy>Stefano Marrone</cp:lastModifiedBy>
  <cp:revision>59</cp:revision>
  <dcterms:created xsi:type="dcterms:W3CDTF">2020-12-23T21:10:49Z</dcterms:created>
  <dcterms:modified xsi:type="dcterms:W3CDTF">2022-03-25T22:52:40Z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0x01010089D010F59BE2FE47A206692064BB4362</vt:lpwstr>
  </property>
  <property fmtid="{D5CDD505-2E9C-101B-9397-08002B2CF9AE}" pid="4" name="Order">
    <vt:r8>47491500</vt:r8>
  </property>
  <property fmtid="{D5CDD505-2E9C-101B-9397-08002B2CF9AE}" pid="5" name="xd_Signature">
    <vt:bool>false</vt:bool>
  </property>
  <property fmtid="{D5CDD505-2E9C-101B-9397-08002B2CF9AE}" pid="6" name="xd_ProgID">
    <vt:lpwstr/>
  </property>
  <property fmtid="{D5CDD505-2E9C-101B-9397-08002B2CF9AE}" pid="7" name="ComplianceAssetId">
    <vt:lpwstr/>
  </property>
  <property fmtid="{D5CDD505-2E9C-101B-9397-08002B2CF9AE}" pid="8" name="TemplateUrl">
    <vt:lpwstr/>
  </property>
</Properties>
</file>