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870" autoAdjust="0"/>
  </p:normalViewPr>
  <p:slideViewPr>
    <p:cSldViewPr>
      <p:cViewPr varScale="1">
        <p:scale>
          <a:sx n="68" d="100"/>
          <a:sy n="68" d="100"/>
        </p:scale>
        <p:origin x="1207" y="41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FF Networks can have multiple hidden layers.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slide, the </a:t>
            </a:r>
            <a:r>
              <a:rPr lang="en-US" dirty="0"/>
              <a:t>math operations performed in each neuron are explained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en-US" sz="1200" dirty="0"/>
              <a:t>appropriate</a:t>
            </a:r>
            <a:r>
              <a:rPr lang="it-IT" dirty="0"/>
              <a:t> network for a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171450" indent="-171450">
              <a:buFontTx/>
              <a:buChar char="-"/>
            </a:pPr>
            <a:r>
              <a:rPr lang="it-IT" dirty="0"/>
              <a:t>n input </a:t>
            </a:r>
            <a:r>
              <a:rPr lang="it-IT" dirty="0" err="1"/>
              <a:t>neurons</a:t>
            </a:r>
            <a:r>
              <a:rPr lang="it-IT" dirty="0"/>
              <a:t> (</a:t>
            </a:r>
            <a:r>
              <a:rPr lang="en-US" sz="1200" dirty="0"/>
              <a:t>one for each predictor variable)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an output neuron for each response class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Training a feed-forward network  is an iterative process, that is an optimization routine that minimizes the prediction error.</a:t>
            </a:r>
          </a:p>
          <a:p>
            <a:r>
              <a:rPr lang="en-US" sz="1200" dirty="0"/>
              <a:t>A validation set is used to determine when the model does not learn anything and needs to be changed.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common error is to consider the backpropagation algorithm as the training procedure for ANN. This is not correct, since backprop is actually just a smart and computationally efficient way to evaluate a series of derivatives for a set of nested functions. The algorithm that makes ANN able to learn is the gradient descent.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it-IT" dirty="0"/>
              <a:t>Feed-</a:t>
            </a:r>
            <a:r>
              <a:rPr lang="it-IT" dirty="0" err="1"/>
              <a:t>Forward</a:t>
            </a:r>
            <a:r>
              <a:rPr lang="it-IT" dirty="0"/>
              <a:t> Networks</a:t>
            </a:r>
            <a:br>
              <a:rPr lang="it-IT" dirty="0"/>
            </a:br>
            <a:endParaRPr lang="en-US" dirty="0"/>
          </a:p>
        </p:txBody>
      </p:sp>
      <p:pic>
        <p:nvPicPr>
          <p:cNvPr id="1030" name="Picture 6" descr="Artist Networking Meeting">
            <a:extLst>
              <a:ext uri="{FF2B5EF4-FFF2-40B4-BE49-F238E27FC236}">
                <a16:creationId xmlns:a16="http://schemas.microsoft.com/office/drawing/2014/main" id="{00A78EAA-E0E4-416F-BAB9-516A5888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764704"/>
            <a:ext cx="4821560" cy="347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are Feed-</a:t>
            </a:r>
            <a:r>
              <a:rPr lang="it-IT" dirty="0" err="1"/>
              <a:t>Forward</a:t>
            </a:r>
            <a:r>
              <a:rPr lang="it-IT" dirty="0"/>
              <a:t> Networks?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6351238" cy="519615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000" dirty="0"/>
              <a:t>The neurons in a feed forward neural network are arranged in layers:</a:t>
            </a:r>
          </a:p>
          <a:p>
            <a:pPr lvl="1" fontAlgn="base"/>
            <a:r>
              <a:rPr lang="en-US" sz="1600" dirty="0"/>
              <a:t>Input layer</a:t>
            </a:r>
          </a:p>
          <a:p>
            <a:pPr lvl="1" fontAlgn="base"/>
            <a:r>
              <a:rPr lang="en-US" sz="1600" dirty="0"/>
              <a:t>Hidden layer/s</a:t>
            </a:r>
          </a:p>
          <a:p>
            <a:pPr lvl="1" fontAlgn="base"/>
            <a:r>
              <a:rPr lang="en-US" sz="1600" dirty="0"/>
              <a:t>Output layer</a:t>
            </a:r>
          </a:p>
          <a:p>
            <a:pPr fontAlgn="base"/>
            <a:r>
              <a:rPr lang="en-US" sz="2000" dirty="0"/>
              <a:t>Information is passed (or fed forward) from one layer to the next</a:t>
            </a:r>
          </a:p>
          <a:p>
            <a:pPr fontAlgn="base"/>
            <a:r>
              <a:rPr lang="en-US" sz="2000" dirty="0"/>
              <a:t>Each neuron is connected to every neuron in the previous and the next layer</a:t>
            </a:r>
          </a:p>
          <a:p>
            <a:pPr fontAlgn="base"/>
            <a:r>
              <a:rPr lang="en-US" sz="2000" dirty="0"/>
              <a:t>Neurons within a layer are not connected</a:t>
            </a:r>
          </a:p>
          <a:p>
            <a:pPr fontAlgn="base"/>
            <a:r>
              <a:rPr lang="en-US" sz="2000" dirty="0"/>
              <a:t>The strength of the connection between any two neurons is giving by a numeric weight value</a:t>
            </a:r>
          </a:p>
          <a:p>
            <a:pPr fontAlgn="base"/>
            <a:r>
              <a:rPr lang="en-US" sz="2000" dirty="0"/>
              <a:t>These networks are also called fully connected networks or vanilla networks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AEB0A32-1BB9-446D-B649-C7A9EB3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17" y="764704"/>
            <a:ext cx="3364160" cy="29497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A660BB2-6D3E-4656-8AA9-87AC16073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4" t="7873" b="2650"/>
          <a:stretch/>
        </p:blipFill>
        <p:spPr>
          <a:xfrm>
            <a:off x="7423980" y="3861048"/>
            <a:ext cx="3672434" cy="27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input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6351238" cy="4528614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000" dirty="0"/>
              <a:t>The value passed to a neuron is calculated by calculating the sum of all the values of the neurons in the previous layer, multiplying them by the appropriate weights, and adding an offset (bias)</a:t>
            </a:r>
          </a:p>
          <a:p>
            <a:pPr fontAlgn="base"/>
            <a:r>
              <a:rPr lang="en-US" sz="2000" dirty="0"/>
              <a:t>This function is known as the transfer function</a:t>
            </a:r>
          </a:p>
          <a:p>
            <a:pPr fontAlgn="base"/>
            <a:r>
              <a:rPr lang="en-US" sz="2000" dirty="0"/>
              <a:t>The output from the transfer function is the input for the activation function within the neuron</a:t>
            </a:r>
          </a:p>
          <a:p>
            <a:pPr fontAlgn="base"/>
            <a:r>
              <a:rPr lang="en-US" sz="2000" dirty="0"/>
              <a:t>The weights, biases and transfer functions determine how inputs are transformed into outputs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B8D4552-39D8-48D0-9790-11665D5DB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9" t="12371"/>
          <a:stretch/>
        </p:blipFill>
        <p:spPr>
          <a:xfrm>
            <a:off x="7305873" y="823996"/>
            <a:ext cx="4092619" cy="36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/>
              <a:t>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5487142" cy="4528614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000" dirty="0"/>
              <a:t>For classification problems, an appropriate network has :</a:t>
            </a:r>
          </a:p>
          <a:p>
            <a:pPr lvl="1" fontAlgn="base"/>
            <a:r>
              <a:rPr lang="en-US" sz="1600" dirty="0"/>
              <a:t>n input neurons—one for each predictor variable</a:t>
            </a:r>
          </a:p>
          <a:p>
            <a:pPr lvl="1" fontAlgn="base"/>
            <a:r>
              <a:rPr lang="en-US" sz="1600" dirty="0"/>
              <a:t>one output neuron for each response class</a:t>
            </a:r>
          </a:p>
          <a:p>
            <a:pPr fontAlgn="base"/>
            <a:r>
              <a:rPr lang="en-US" sz="2000" dirty="0"/>
              <a:t>Typically, the final transfer function is chosen to map values to the range zero to one</a:t>
            </a:r>
          </a:p>
          <a:p>
            <a:pPr fontAlgn="base"/>
            <a:r>
              <a:rPr lang="en-US" sz="2000" dirty="0"/>
              <a:t>The value of each output neuron is then interpreted as the degree to which the network predicts that the observation comes from that corresponding response class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DB90CB-C9F5-4868-9F75-30324520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34" y="1410325"/>
            <a:ext cx="55562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feed forward network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7071318" cy="565335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000" dirty="0"/>
              <a:t>Training a feed forward network involves adjusting the network parameters (weights and biases) to match the training data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This can be achieved by applying an optimization routine that minimizes the prediction error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Overfitting is a common problem and means that the model “memorizes” instead of “generalizing” or “learning”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Using a training and validation partition of data during the training phase may avoid over-fitting</a:t>
            </a:r>
          </a:p>
          <a:p>
            <a:pPr lvl="1" fontAlgn="base"/>
            <a:r>
              <a:rPr lang="en-US" sz="1600" dirty="0"/>
              <a:t>Training data is used to update the parameters by applying the optimization routine</a:t>
            </a:r>
          </a:p>
          <a:p>
            <a:pPr lvl="1" fontAlgn="base"/>
            <a:r>
              <a:rPr lang="en-US" sz="1600" dirty="0"/>
              <a:t>After each iteration, performance is evaluated on the validation data</a:t>
            </a:r>
          </a:p>
          <a:p>
            <a:pPr lvl="1" fontAlgn="base"/>
            <a:r>
              <a:rPr lang="en-US" sz="1600" dirty="0"/>
              <a:t>When validation errors start to increase, training phase should be stopped because the network is no longer generalizing well</a:t>
            </a:r>
          </a:p>
          <a:p>
            <a:pPr marL="458340" lvl="1" indent="0" fontAlgn="base">
              <a:buNone/>
            </a:pPr>
            <a:endParaRPr lang="en-US" sz="1600" dirty="0"/>
          </a:p>
          <a:p>
            <a:pPr lvl="1" fontAlgn="base"/>
            <a:endParaRPr lang="en-US" sz="1600" dirty="0"/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425CB0-44FE-432D-AACD-EF0A6C37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59" y="840904"/>
            <a:ext cx="3841012" cy="282852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765B8A-DE3D-4453-A248-3B88503F2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959" y="3775315"/>
            <a:ext cx="3980183" cy="2932355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FACC996-F8E0-4E7D-813F-B140C254066A}"/>
              </a:ext>
            </a:extLst>
          </p:cNvPr>
          <p:cNvCxnSpPr>
            <a:cxnSpLocks/>
          </p:cNvCxnSpPr>
          <p:nvPr/>
        </p:nvCxnSpPr>
        <p:spPr>
          <a:xfrm>
            <a:off x="10200456" y="5373216"/>
            <a:ext cx="0" cy="122413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3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back-propagation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7" y="1204642"/>
            <a:ext cx="5775173" cy="565335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000" dirty="0"/>
              <a:t>The error between the predicted and actual outputs can be measured only for the last layer </a:t>
            </a:r>
          </a:p>
          <a:p>
            <a:pPr fontAlgn="base"/>
            <a:endParaRPr lang="en-US" sz="500" dirty="0"/>
          </a:p>
          <a:p>
            <a:pPr lvl="1" fontAlgn="base"/>
            <a:r>
              <a:rPr lang="en-US" sz="1600" dirty="0"/>
              <a:t>Indeed, the only information provided by the ground truth is the expected value for each training sample</a:t>
            </a:r>
          </a:p>
          <a:p>
            <a:pPr fontAlgn="base"/>
            <a:endParaRPr lang="en-US" sz="500" dirty="0"/>
          </a:p>
          <a:p>
            <a:pPr fontAlgn="base"/>
            <a:r>
              <a:rPr lang="en-US" sz="2000" dirty="0"/>
              <a:t>The back-propagation algorithm </a:t>
            </a:r>
            <a:r>
              <a:rPr lang="en-US" sz="2000"/>
              <a:t>allows the </a:t>
            </a:r>
            <a:r>
              <a:rPr lang="en-US" sz="2000" dirty="0"/>
              <a:t>evaluation of the error between the produced and the “expected” output in all the layers</a:t>
            </a:r>
          </a:p>
          <a:p>
            <a:pPr lvl="1" fontAlgn="base"/>
            <a:r>
              <a:rPr lang="en-US" sz="1600" dirty="0"/>
              <a:t>This is possible by back-propagating the error from the output layer to the input one, while also leveraging the chain rule for the evaluation of the derivatives</a:t>
            </a:r>
            <a:endParaRPr lang="en-US" sz="1200" dirty="0"/>
          </a:p>
          <a:p>
            <a:pPr lvl="1" fontAlgn="base"/>
            <a:endParaRPr lang="en-US" sz="1600" dirty="0"/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648EEEA-E93D-4668-AC16-FB25F457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62" y="1795969"/>
            <a:ext cx="4082239" cy="30454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A606B4-E234-48B9-B460-E907ADF164CB}"/>
              </a:ext>
            </a:extLst>
          </p:cNvPr>
          <p:cNvCxnSpPr/>
          <p:nvPr/>
        </p:nvCxnSpPr>
        <p:spPr>
          <a:xfrm flipV="1">
            <a:off x="10728386" y="4653136"/>
            <a:ext cx="0" cy="57606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E7B32E-3D6D-475B-99D5-B32028F2D227}"/>
              </a:ext>
            </a:extLst>
          </p:cNvPr>
          <p:cNvSpPr txBox="1"/>
          <p:nvPr/>
        </p:nvSpPr>
        <p:spPr>
          <a:xfrm>
            <a:off x="9984432" y="537321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Predicted output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4EF19C8-8190-4058-BCBD-BDACE8ED96E8}"/>
              </a:ext>
            </a:extLst>
          </p:cNvPr>
          <p:cNvSpPr/>
          <p:nvPr/>
        </p:nvSpPr>
        <p:spPr>
          <a:xfrm>
            <a:off x="11472340" y="2204864"/>
            <a:ext cx="456308" cy="22322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rial" pitchFamily="34" charset="0"/>
                <a:cs typeface="Arial" pitchFamily="34" charset="0"/>
              </a:rPr>
              <a:t>GT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5A1D24C-2BFF-4C69-9F14-4191E3B1DC3A}"/>
              </a:ext>
            </a:extLst>
          </p:cNvPr>
          <p:cNvCxnSpPr>
            <a:cxnSpLocks/>
          </p:cNvCxnSpPr>
          <p:nvPr/>
        </p:nvCxnSpPr>
        <p:spPr>
          <a:xfrm>
            <a:off x="11637600" y="1615949"/>
            <a:ext cx="0" cy="444899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5C01B1-EC33-4DC2-834F-AF048A0674DA}"/>
              </a:ext>
            </a:extLst>
          </p:cNvPr>
          <p:cNvSpPr txBox="1"/>
          <p:nvPr/>
        </p:nvSpPr>
        <p:spPr>
          <a:xfrm>
            <a:off x="11011568" y="1200006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Actual class</a:t>
            </a:r>
          </a:p>
        </p:txBody>
      </p:sp>
    </p:spTree>
    <p:extLst>
      <p:ext uri="{BB962C8B-B14F-4D97-AF65-F5344CB8AC3E}">
        <p14:creationId xmlns:p14="http://schemas.microsoft.com/office/powerpoint/2010/main" val="1260900808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8" ma:contentTypeDescription="Creare un nuovo documento." ma:contentTypeScope="" ma:versionID="bb0ecf53e33a1e3937533e710f992de6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0c6b0a942e887bd678cd534bf659071b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C7E50-48AA-43D2-BF24-D3D2BC83D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b9e6d-86d9-4ab7-987a-93219d8220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K_nn</Template>
  <TotalTime>0</TotalTime>
  <Words>603</Words>
  <Application>Microsoft Office PowerPoint</Application>
  <PresentationFormat>Widescreen</PresentationFormat>
  <Paragraphs>59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MW_Public_widescreen</vt:lpstr>
      <vt:lpstr>Feed-Forward Networks </vt:lpstr>
      <vt:lpstr>What are Feed-Forward Networks?</vt:lpstr>
      <vt:lpstr>Neuron input value</vt:lpstr>
      <vt:lpstr>Architectural Details</vt:lpstr>
      <vt:lpstr>Training a feed forward network </vt:lpstr>
      <vt:lpstr>The back-propagation algorithm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Classifier</dc:title>
  <dc:subject/>
  <dc:creator>MICHELA GRAVINA</dc:creator>
  <cp:keywords>Version 20.0</cp:keywords>
  <dc:description/>
  <cp:lastModifiedBy>Stefano Marrone</cp:lastModifiedBy>
  <cp:revision>41</cp:revision>
  <dcterms:created xsi:type="dcterms:W3CDTF">2020-12-23T20:45:02Z</dcterms:created>
  <dcterms:modified xsi:type="dcterms:W3CDTF">2022-03-25T23:36:58Z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0x01010089D010F59BE2FE47A206692064BB4362</vt:lpwstr>
  </property>
  <property fmtid="{D5CDD505-2E9C-101B-9397-08002B2CF9AE}" pid="4" name="Order">
    <vt:r8>47491500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