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9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414"/>
    <a:srgbClr val="8BA1A3"/>
    <a:srgbClr val="5A84C3"/>
    <a:srgbClr val="A3ACB4"/>
    <a:srgbClr val="2780BA"/>
    <a:srgbClr val="267FBA"/>
    <a:srgbClr val="217DB9"/>
    <a:srgbClr val="00A7D8"/>
    <a:srgbClr val="176DAD"/>
    <a:srgbClr val="0D7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23" autoAdjust="0"/>
  </p:normalViewPr>
  <p:slideViewPr>
    <p:cSldViewPr>
      <p:cViewPr varScale="1">
        <p:scale>
          <a:sx n="80" d="100"/>
          <a:sy n="80" d="100"/>
        </p:scale>
        <p:origin x="1734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deep learning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 key developments that have played a crucial role in the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resurgence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Neural Networks architecture.</a:t>
            </a:r>
          </a:p>
          <a:p>
            <a:r>
              <a:rPr lang="it-IT" dirty="0" err="1"/>
              <a:t>See</a:t>
            </a:r>
            <a:r>
              <a:rPr lang="it-IT" dirty="0"/>
              <a:t> 1.d for </a:t>
            </a:r>
            <a:r>
              <a:rPr lang="it-IT" dirty="0" err="1"/>
              <a:t>details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shallow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and </a:t>
            </a:r>
            <a:r>
              <a:rPr lang="it-IT" dirty="0" err="1"/>
              <a:t>how</a:t>
            </a:r>
            <a:r>
              <a:rPr lang="it-IT" dirty="0"/>
              <a:t> a </a:t>
            </a:r>
            <a:r>
              <a:rPr lang="en-US" sz="1200" dirty="0"/>
              <a:t>value passed to a neuron is calculated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Neural Networks architecture.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Information is passed or fed forward from one layer to the next.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is the function h(x) computed?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dirty="0"/>
              <a:t>The value passed to a neuron is calculated by taking all the values of the neurons in the previous layer, multiplying them by the matrix of Weights W (including the biases)</a:t>
            </a:r>
          </a:p>
          <a:p>
            <a:pPr fontAlgn="base"/>
            <a:r>
              <a:rPr lang="en-US" sz="1200" dirty="0"/>
              <a:t>The output from this function is the value passed to the activation function</a:t>
            </a:r>
          </a:p>
          <a:p>
            <a:pPr fontAlgn="base"/>
            <a:r>
              <a:rPr lang="en-US" sz="1200" dirty="0"/>
              <a:t>The weights, biases and activation function determine how inputs are transformed into outputs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Deep Learning</a:t>
            </a:r>
            <a:endParaRPr lang="en-US" dirty="0"/>
          </a:p>
        </p:txBody>
      </p:sp>
      <p:pic>
        <p:nvPicPr>
          <p:cNvPr id="1028" name="Picture 4" descr="Deep Learning (apprendimento approfondito) - Cos'è e come funziona?">
            <a:extLst>
              <a:ext uri="{FF2B5EF4-FFF2-40B4-BE49-F238E27FC236}">
                <a16:creationId xmlns:a16="http://schemas.microsoft.com/office/drawing/2014/main" id="{883101D2-11E1-49E2-9C9A-7B871148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980728"/>
            <a:ext cx="3312368" cy="30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Deep Learning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8E480E8-13FD-4889-AC3B-8C2B96531217}"/>
              </a:ext>
            </a:extLst>
          </p:cNvPr>
          <p:cNvGrpSpPr/>
          <p:nvPr/>
        </p:nvGrpSpPr>
        <p:grpSpPr>
          <a:xfrm>
            <a:off x="7032104" y="1579737"/>
            <a:ext cx="4896544" cy="2520280"/>
            <a:chOff x="7104112" y="2420888"/>
            <a:chExt cx="4896544" cy="252028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E98C8920-C5EA-4E50-BACD-EB75EF190F3B}"/>
                </a:ext>
              </a:extLst>
            </p:cNvPr>
            <p:cNvSpPr/>
            <p:nvPr/>
          </p:nvSpPr>
          <p:spPr>
            <a:xfrm>
              <a:off x="7104112" y="2420888"/>
              <a:ext cx="4896544" cy="252028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47C7243-8D5A-40A0-B161-48C4D5C2E2DE}"/>
                </a:ext>
              </a:extLst>
            </p:cNvPr>
            <p:cNvSpPr/>
            <p:nvPr/>
          </p:nvSpPr>
          <p:spPr>
            <a:xfrm>
              <a:off x="8189174" y="3861048"/>
              <a:ext cx="2822102" cy="8640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219A6A-DE91-4DB3-8007-8A0AA6A05FBB}"/>
                </a:ext>
              </a:extLst>
            </p:cNvPr>
            <p:cNvSpPr txBox="1"/>
            <p:nvPr/>
          </p:nvSpPr>
          <p:spPr>
            <a:xfrm>
              <a:off x="8335143" y="2596842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latin typeface="Arial" pitchFamily="34" charset="0"/>
                  <a:cs typeface="Arial" pitchFamily="34" charset="0"/>
                </a:rPr>
                <a:t>Machine Learning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A3D57AD-7E97-4884-BF33-72E505A6AE9B}"/>
                </a:ext>
              </a:extLst>
            </p:cNvPr>
            <p:cNvSpPr txBox="1"/>
            <p:nvPr/>
          </p:nvSpPr>
          <p:spPr>
            <a:xfrm>
              <a:off x="8335143" y="4057037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latin typeface="Arial" pitchFamily="34" charset="0"/>
                  <a:cs typeface="Arial" pitchFamily="34" charset="0"/>
                </a:rPr>
                <a:t>Deep Learning</a:t>
              </a: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609602" y="1600200"/>
            <a:ext cx="5918446" cy="228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 is a subfield of machine learning technique that uses deep neural networks</a:t>
            </a:r>
          </a:p>
          <a:p>
            <a:r>
              <a:rPr lang="en-US" dirty="0"/>
              <a:t>Deep neural networks are artificial neural networks having many layers</a:t>
            </a:r>
          </a:p>
          <a:p>
            <a:endParaRPr lang="en-US" dirty="0"/>
          </a:p>
          <a:p>
            <a:r>
              <a:rPr lang="en-US" dirty="0"/>
              <a:t>Different applications: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Key developments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619065C-5BF4-4AB5-BE41-B4506B379E8E}"/>
              </a:ext>
            </a:extLst>
          </p:cNvPr>
          <p:cNvSpPr/>
          <p:nvPr/>
        </p:nvSpPr>
        <p:spPr>
          <a:xfrm>
            <a:off x="4608669" y="3004986"/>
            <a:ext cx="2952328" cy="151216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0B431D-7A27-48C8-A04A-EC9F8A39E0B8}"/>
              </a:ext>
            </a:extLst>
          </p:cNvPr>
          <p:cNvSpPr txBox="1"/>
          <p:nvPr/>
        </p:nvSpPr>
        <p:spPr>
          <a:xfrm>
            <a:off x="4678122" y="3340985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Resurgence of Neural Network methods</a:t>
            </a:r>
            <a:endParaRPr lang="it-IT" sz="2000" b="1" dirty="0">
              <a:latin typeface="Arial" pitchFamily="34" charset="0"/>
              <a:cs typeface="Arial" pitchFamily="34" charset="0"/>
            </a:endParaRPr>
          </a:p>
          <a:p>
            <a:endParaRPr lang="it-IT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182DC1E-BD04-45D9-BA36-3E3E4D308DB1}"/>
              </a:ext>
            </a:extLst>
          </p:cNvPr>
          <p:cNvGrpSpPr/>
          <p:nvPr/>
        </p:nvGrpSpPr>
        <p:grpSpPr>
          <a:xfrm>
            <a:off x="427448" y="1763515"/>
            <a:ext cx="3496317" cy="1173033"/>
            <a:chOff x="1356797" y="1628800"/>
            <a:chExt cx="3496317" cy="1173033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1024399-214D-481D-B2B7-66F96EE6ABEA}"/>
                </a:ext>
              </a:extLst>
            </p:cNvPr>
            <p:cNvSpPr/>
            <p:nvPr/>
          </p:nvSpPr>
          <p:spPr>
            <a:xfrm>
              <a:off x="1685510" y="1895408"/>
              <a:ext cx="2970331" cy="750210"/>
            </a:xfrm>
            <a:prstGeom prst="roundRect">
              <a:avLst/>
            </a:prstGeom>
            <a:ln>
              <a:solidFill>
                <a:srgbClr val="00A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40FCD51-73D1-4085-9C97-A2E18F128449}"/>
                </a:ext>
              </a:extLst>
            </p:cNvPr>
            <p:cNvSpPr txBox="1"/>
            <p:nvPr/>
          </p:nvSpPr>
          <p:spPr>
            <a:xfrm>
              <a:off x="2044802" y="1909281"/>
              <a:ext cx="280831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Proper evaluation of machine learning methods</a:t>
              </a:r>
            </a:p>
            <a:p>
              <a:endParaRPr lang="it-IT" sz="20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0" name="Picture 2" descr="Evaluation Step by Step">
              <a:extLst>
                <a:ext uri="{FF2B5EF4-FFF2-40B4-BE49-F238E27FC236}">
                  <a16:creationId xmlns:a16="http://schemas.microsoft.com/office/drawing/2014/main" id="{57E8FD1F-FFCC-4138-B083-AB41043B74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" t="2122" r="2001" b="2122"/>
            <a:stretch/>
          </p:blipFill>
          <p:spPr bwMode="auto">
            <a:xfrm>
              <a:off x="1356797" y="1628800"/>
              <a:ext cx="774572" cy="68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617EDB2-0CAC-44C4-94F3-11102535BD83}"/>
              </a:ext>
            </a:extLst>
          </p:cNvPr>
          <p:cNvGrpSpPr/>
          <p:nvPr/>
        </p:nvGrpSpPr>
        <p:grpSpPr>
          <a:xfrm>
            <a:off x="8513495" y="2030123"/>
            <a:ext cx="3248723" cy="750210"/>
            <a:chOff x="1644265" y="1895408"/>
            <a:chExt cx="3248723" cy="750210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A52A9194-F676-4299-BA0B-34B6CA299C55}"/>
                </a:ext>
              </a:extLst>
            </p:cNvPr>
            <p:cNvSpPr/>
            <p:nvPr/>
          </p:nvSpPr>
          <p:spPr>
            <a:xfrm>
              <a:off x="1685510" y="1895408"/>
              <a:ext cx="2970331" cy="750210"/>
            </a:xfrm>
            <a:prstGeom prst="roundRect">
              <a:avLst/>
            </a:prstGeom>
            <a:ln>
              <a:solidFill>
                <a:srgbClr val="A3ACB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9F74A5E3-EF00-436F-B43E-11BEDC3F0C1F}"/>
                </a:ext>
              </a:extLst>
            </p:cNvPr>
            <p:cNvSpPr txBox="1"/>
            <p:nvPr/>
          </p:nvSpPr>
          <p:spPr>
            <a:xfrm>
              <a:off x="1644265" y="1910221"/>
              <a:ext cx="3248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Deeper and larger network architectures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A1F5740D-BB8E-4EF4-9FE3-3D49F9DA2CA6}"/>
              </a:ext>
            </a:extLst>
          </p:cNvPr>
          <p:cNvGrpSpPr/>
          <p:nvPr/>
        </p:nvGrpSpPr>
        <p:grpSpPr>
          <a:xfrm>
            <a:off x="396225" y="4437112"/>
            <a:ext cx="3509443" cy="1048148"/>
            <a:chOff x="1171517" y="4006616"/>
            <a:chExt cx="3509443" cy="1048148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603F82F2-125D-4C0E-8B29-5280890F82F5}"/>
                </a:ext>
              </a:extLst>
            </p:cNvPr>
            <p:cNvGrpSpPr/>
            <p:nvPr/>
          </p:nvGrpSpPr>
          <p:grpSpPr>
            <a:xfrm>
              <a:off x="1432237" y="4304554"/>
              <a:ext cx="3248723" cy="750210"/>
              <a:chOff x="1604391" y="1895408"/>
              <a:chExt cx="3248723" cy="750210"/>
            </a:xfrm>
          </p:grpSpPr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75F3727C-5CEA-4230-99DD-AE24998C355A}"/>
                  </a:ext>
                </a:extLst>
              </p:cNvPr>
              <p:cNvSpPr/>
              <p:nvPr/>
            </p:nvSpPr>
            <p:spPr>
              <a:xfrm>
                <a:off x="1685510" y="1895408"/>
                <a:ext cx="2970331" cy="750210"/>
              </a:xfrm>
              <a:prstGeom prst="roundRect">
                <a:avLst/>
              </a:prstGeom>
              <a:ln>
                <a:solidFill>
                  <a:srgbClr val="2780BA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E557208-9C37-4D39-8262-45689BE06744}"/>
                  </a:ext>
                </a:extLst>
              </p:cNvPr>
              <p:cNvSpPr txBox="1"/>
              <p:nvPr/>
            </p:nvSpPr>
            <p:spPr>
              <a:xfrm>
                <a:off x="1604391" y="1909281"/>
                <a:ext cx="3248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/>
                  <a:t>Accelerated training using GPU techniques</a:t>
                </a:r>
              </a:p>
            </p:txBody>
          </p:sp>
        </p:grpSp>
        <p:pic>
          <p:nvPicPr>
            <p:cNvPr id="2052" name="Picture 4" descr="GPU Logo - LogoDix">
              <a:extLst>
                <a:ext uri="{FF2B5EF4-FFF2-40B4-BE49-F238E27FC236}">
                  <a16:creationId xmlns:a16="http://schemas.microsoft.com/office/drawing/2014/main" id="{919A20CC-CC9E-4385-8FE3-D37CA2D1E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8" t="16401" r="21979" b="16401"/>
            <a:stretch/>
          </p:blipFill>
          <p:spPr bwMode="auto">
            <a:xfrm>
              <a:off x="1171517" y="4006616"/>
              <a:ext cx="750210" cy="75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6F2201D-47B9-4B1B-A92C-5A0BD04045D9}"/>
              </a:ext>
            </a:extLst>
          </p:cNvPr>
          <p:cNvGrpSpPr/>
          <p:nvPr/>
        </p:nvGrpSpPr>
        <p:grpSpPr>
          <a:xfrm>
            <a:off x="8328248" y="4437112"/>
            <a:ext cx="3507988" cy="1248738"/>
            <a:chOff x="8132628" y="3064087"/>
            <a:chExt cx="3507988" cy="1248738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6314471-C138-482A-A833-1A2AC69E8582}"/>
                </a:ext>
              </a:extLst>
            </p:cNvPr>
            <p:cNvGrpSpPr/>
            <p:nvPr/>
          </p:nvGrpSpPr>
          <p:grpSpPr>
            <a:xfrm>
              <a:off x="8482600" y="3323014"/>
              <a:ext cx="2970332" cy="750210"/>
              <a:chOff x="1685510" y="1895408"/>
              <a:chExt cx="2970332" cy="750210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2208A000-A1D0-4A04-A4DC-AA9BC0D7C00B}"/>
                  </a:ext>
                </a:extLst>
              </p:cNvPr>
              <p:cNvSpPr/>
              <p:nvPr/>
            </p:nvSpPr>
            <p:spPr>
              <a:xfrm>
                <a:off x="1685510" y="1895408"/>
                <a:ext cx="2970331" cy="750210"/>
              </a:xfrm>
              <a:prstGeom prst="roundRect">
                <a:avLst/>
              </a:prstGeom>
              <a:ln>
                <a:solidFill>
                  <a:srgbClr val="5A84C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79BF06-A125-4F61-A99B-E9D96925DFF7}"/>
                  </a:ext>
                </a:extLst>
              </p:cNvPr>
              <p:cNvSpPr txBox="1"/>
              <p:nvPr/>
            </p:nvSpPr>
            <p:spPr>
              <a:xfrm>
                <a:off x="1747182" y="1909281"/>
                <a:ext cx="29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/>
              </a:p>
            </p:txBody>
          </p: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F5E591C-9EA8-477D-934C-B1E26F090C45}"/>
                </a:ext>
              </a:extLst>
            </p:cNvPr>
            <p:cNvSpPr txBox="1"/>
            <p:nvPr/>
          </p:nvSpPr>
          <p:spPr>
            <a:xfrm>
              <a:off x="8904312" y="3358718"/>
              <a:ext cx="2736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2pPr lvl="1"/>
            </a:lstStyle>
            <a:p>
              <a:r>
                <a:rPr lang="en-US" dirty="0"/>
                <a:t>Vastly increased amounts of data</a:t>
              </a:r>
            </a:p>
            <a:p>
              <a:endParaRPr lang="it-IT" dirty="0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FDCE80F8-1296-4B70-9A72-50D963D1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2628" y="3064087"/>
              <a:ext cx="771684" cy="771684"/>
            </a:xfrm>
            <a:prstGeom prst="rect">
              <a:avLst/>
            </a:prstGeom>
          </p:spPr>
        </p:pic>
      </p:grpSp>
      <p:sp>
        <p:nvSpPr>
          <p:cNvPr id="19" name="Ovale 18">
            <a:extLst>
              <a:ext uri="{FF2B5EF4-FFF2-40B4-BE49-F238E27FC236}">
                <a16:creationId xmlns:a16="http://schemas.microsoft.com/office/drawing/2014/main" id="{3AA18FFE-14CB-41B0-8D76-3C47AB4F2204}"/>
              </a:ext>
            </a:extLst>
          </p:cNvPr>
          <p:cNvSpPr/>
          <p:nvPr/>
        </p:nvSpPr>
        <p:spPr>
          <a:xfrm>
            <a:off x="8334152" y="1782879"/>
            <a:ext cx="715491" cy="7716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Picture 10" descr="Deep Learning Png , Transparent Cartoon - Jing.fm">
            <a:extLst>
              <a:ext uri="{FF2B5EF4-FFF2-40B4-BE49-F238E27FC236}">
                <a16:creationId xmlns:a16="http://schemas.microsoft.com/office/drawing/2014/main" id="{404DFCE8-82EE-4B9C-9FB0-36580A0C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78" y="1761048"/>
            <a:ext cx="771684" cy="7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2097F4C-8C44-4E86-A135-F19709331B5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729047" y="2449380"/>
            <a:ext cx="1311980" cy="7770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0E756B65-BD51-42B3-B1EF-122438BF2187}"/>
              </a:ext>
            </a:extLst>
          </p:cNvPr>
          <p:cNvCxnSpPr>
            <a:cxnSpLocks/>
          </p:cNvCxnSpPr>
          <p:nvPr/>
        </p:nvCxnSpPr>
        <p:spPr>
          <a:xfrm flipH="1">
            <a:off x="3726494" y="4302818"/>
            <a:ext cx="1314533" cy="8073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2A9DD4B-2495-4CE0-ADEE-EF94604134EF}"/>
              </a:ext>
            </a:extLst>
          </p:cNvPr>
          <p:cNvCxnSpPr>
            <a:cxnSpLocks/>
          </p:cNvCxnSpPr>
          <p:nvPr/>
        </p:nvCxnSpPr>
        <p:spPr>
          <a:xfrm flipV="1">
            <a:off x="7198960" y="2554563"/>
            <a:ext cx="1355780" cy="6956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4C47A18-61AF-4257-B89A-D2CAB6D5DF0F}"/>
              </a:ext>
            </a:extLst>
          </p:cNvPr>
          <p:cNvCxnSpPr>
            <a:cxnSpLocks/>
          </p:cNvCxnSpPr>
          <p:nvPr/>
        </p:nvCxnSpPr>
        <p:spPr>
          <a:xfrm>
            <a:off x="7060396" y="4356648"/>
            <a:ext cx="1614924" cy="91220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Deep Neural Networks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335359" y="1340768"/>
            <a:ext cx="5726121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neural networks consist of many layers</a:t>
            </a:r>
          </a:p>
          <a:p>
            <a:pPr lvl="1"/>
            <a:r>
              <a:rPr lang="en-US" dirty="0"/>
              <a:t>The input layer is responsible for receiving the inputs</a:t>
            </a:r>
          </a:p>
          <a:p>
            <a:pPr lvl="1"/>
            <a:r>
              <a:rPr lang="en-US" dirty="0"/>
              <a:t>The hidden layers </a:t>
            </a:r>
            <a:r>
              <a:rPr lang="it-IT" dirty="0" err="1"/>
              <a:t>reside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input and output </a:t>
            </a:r>
            <a:r>
              <a:rPr lang="it-IT" dirty="0" err="1"/>
              <a:t>layers</a:t>
            </a:r>
            <a:endParaRPr lang="en-US" dirty="0"/>
          </a:p>
          <a:p>
            <a:pPr lvl="1"/>
            <a:r>
              <a:rPr lang="en-US" dirty="0"/>
              <a:t>The output layer is responsible for producing the final result</a:t>
            </a:r>
          </a:p>
          <a:p>
            <a:r>
              <a:rPr lang="en-US" dirty="0"/>
              <a:t>All neurons in a layer connect to all the neurons in the previous layer</a:t>
            </a:r>
          </a:p>
          <a:p>
            <a:pPr marL="686797" lvl="1" indent="-285750">
              <a:buFont typeface="Arial" panose="020B0604020202020204" pitchFamily="34" charset="0"/>
              <a:buChar char="•"/>
            </a:pPr>
            <a:r>
              <a:rPr lang="en-US" dirty="0"/>
              <a:t>Fully connected layer</a:t>
            </a:r>
          </a:p>
          <a:p>
            <a:r>
              <a:rPr lang="en-US" dirty="0"/>
              <a:t>The strength of the connection between any two neurons is given by a numeric weight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16680" lvl="2" indent="0">
              <a:buNone/>
            </a:pPr>
            <a:endParaRPr lang="en-US" dirty="0"/>
          </a:p>
          <a:p>
            <a:pPr marL="45834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01AB4F98-BE5F-4D75-B125-24793686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81" y="1178260"/>
            <a:ext cx="5992569" cy="36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The computation for a Deep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5EF2637-9D6A-4292-BA75-DF9E73F0B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340768"/>
                <a:ext cx="5616624" cy="2283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3755" indent="-343755" algn="l" defTabSz="91668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4802" indent="-286462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5850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16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4190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Font typeface="Arial" pitchFamily="34" charset="0"/>
                  <a:buNone/>
                  <a:defRPr sz="16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62531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14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2087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921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3755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9589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Denoting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hidden layer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computation for a network with n layers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including the bias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i-th</a:t>
                </a:r>
                <a:r>
                  <a:rPr lang="en-US" dirty="0"/>
                  <a:t> hidden layer</a:t>
                </a:r>
              </a:p>
              <a:p>
                <a:pPr marL="45834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5EF2637-9D6A-4292-BA75-DF9E73F0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340768"/>
                <a:ext cx="5616624" cy="2283793"/>
              </a:xfrm>
              <a:prstGeom prst="rect">
                <a:avLst/>
              </a:prstGeom>
              <a:blipFill>
                <a:blip r:embed="rId3"/>
                <a:stretch>
                  <a:fillRect l="-651" t="-1867" r="-1954" b="-2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01AB4F98-BE5F-4D75-B125-24793686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81" y="1178260"/>
            <a:ext cx="5992569" cy="36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3959F236-CFC9-4890-882C-DDBC13D8C874}"/>
              </a:ext>
            </a:extLst>
          </p:cNvPr>
          <p:cNvSpPr/>
          <p:nvPr/>
        </p:nvSpPr>
        <p:spPr>
          <a:xfrm>
            <a:off x="7931703" y="4130588"/>
            <a:ext cx="504056" cy="47545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2A316AC-6807-44BD-8B88-6585155906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51" y="4189027"/>
            <a:ext cx="392714" cy="417272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760A748-BA54-4938-9EA8-93CE1C664BFF}"/>
              </a:ext>
            </a:extLst>
          </p:cNvPr>
          <p:cNvSpPr/>
          <p:nvPr/>
        </p:nvSpPr>
        <p:spPr>
          <a:xfrm>
            <a:off x="7248128" y="5426732"/>
            <a:ext cx="1187631" cy="936104"/>
          </a:xfrm>
          <a:prstGeom prst="ellipse">
            <a:avLst/>
          </a:prstGeom>
          <a:solidFill>
            <a:srgbClr val="8BA1A3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42332D8-3D23-4C50-A5BF-3E235856D8BE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7841944" y="4606044"/>
            <a:ext cx="341787" cy="820688"/>
          </a:xfrm>
          <a:prstGeom prst="straightConnector1">
            <a:avLst/>
          </a:prstGeom>
          <a:ln w="28575">
            <a:solidFill>
              <a:srgbClr val="78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6DA90F8-3E69-4A9F-B5C6-7AAA789007FA}"/>
                  </a:ext>
                </a:extLst>
              </p:cNvPr>
              <p:cNvSpPr txBox="1"/>
              <p:nvPr/>
            </p:nvSpPr>
            <p:spPr>
              <a:xfrm>
                <a:off x="7913952" y="5090065"/>
                <a:ext cx="743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it-IT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6DA90F8-3E69-4A9F-B5C6-7AAA7890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52" y="5090065"/>
                <a:ext cx="743014" cy="400110"/>
              </a:xfrm>
              <a:prstGeom prst="rect">
                <a:avLst/>
              </a:prstGeom>
              <a:blipFill>
                <a:blip r:embed="rId7"/>
                <a:stretch>
                  <a:fillRect r="-9836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Hidden layer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5EF2637-9D6A-4292-BA75-DF9E73F0B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340768"/>
                <a:ext cx="5616624" cy="4149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3755" indent="-343755" algn="l" defTabSz="91668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4802" indent="-286462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5850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16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4190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Font typeface="Arial" pitchFamily="34" charset="0"/>
                  <a:buNone/>
                  <a:defRPr sz="16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62531" indent="-229170" algn="l" defTabSz="916680" rtl="0" eaLnBrk="1" latinLnBrk="0" hangingPunct="1">
                  <a:lnSpc>
                    <a:spcPct val="105000"/>
                  </a:lnSpc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»"/>
                  <a:defRPr sz="1404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2087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921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3755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95891" indent="-229170" algn="l" defTabSz="9166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Denoting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hidden layer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</m:oMath>
                </a14:m>
                <a:r>
                  <a:rPr lang="it-IT" b="0" dirty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a linear operation with matrix of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input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it-IT" dirty="0">
                  <a:effectLst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is an </a:t>
                </a:r>
                <a:r>
                  <a:rPr lang="en-US" i="1" dirty="0"/>
                  <a:t>activation function</a:t>
                </a:r>
              </a:p>
              <a:p>
                <a:r>
                  <a:rPr lang="en-US" dirty="0"/>
                  <a:t>Activation functions introduce a </a:t>
                </a:r>
                <a:r>
                  <a:rPr lang="en-US"/>
                  <a:t>nonlinearity in </a:t>
                </a:r>
                <a:r>
                  <a:rPr lang="it-IT"/>
                  <a:t>a </a:t>
                </a:r>
                <a:r>
                  <a:rPr lang="it-IT" dirty="0" err="1"/>
                  <a:t>neural</a:t>
                </a:r>
                <a:r>
                  <a:rPr lang="it-IT" dirty="0"/>
                  <a:t> network:</a:t>
                </a:r>
              </a:p>
              <a:p>
                <a:pPr lvl="1"/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en-US" dirty="0"/>
                  <a:t>help the network learn complex patterns in the data</a:t>
                </a:r>
              </a:p>
              <a:p>
                <a:pPr marL="45834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5EF2637-9D6A-4292-BA75-DF9E73F0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340768"/>
                <a:ext cx="5616624" cy="4149407"/>
              </a:xfrm>
              <a:prstGeom prst="rect">
                <a:avLst/>
              </a:prstGeom>
              <a:blipFill>
                <a:blip r:embed="rId3"/>
                <a:stretch>
                  <a:fillRect l="-651" t="-1028" r="-19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01AB4F98-BE5F-4D75-B125-24793686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81" y="1178260"/>
            <a:ext cx="5992569" cy="36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3959F236-CFC9-4890-882C-DDBC13D8C874}"/>
              </a:ext>
            </a:extLst>
          </p:cNvPr>
          <p:cNvSpPr/>
          <p:nvPr/>
        </p:nvSpPr>
        <p:spPr>
          <a:xfrm>
            <a:off x="7931703" y="4130588"/>
            <a:ext cx="504056" cy="47545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2A316AC-6807-44BD-8B88-6585155906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51" y="4189027"/>
            <a:ext cx="392714" cy="417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7760A748-BA54-4938-9EA8-93CE1C664BFF}"/>
                  </a:ext>
                </a:extLst>
              </p:cNvPr>
              <p:cNvSpPr/>
              <p:nvPr/>
            </p:nvSpPr>
            <p:spPr>
              <a:xfrm>
                <a:off x="7248128" y="5426732"/>
                <a:ext cx="1187631" cy="936104"/>
              </a:xfrm>
              <a:prstGeom prst="ellipse">
                <a:avLst/>
              </a:prstGeom>
              <a:solidFill>
                <a:srgbClr val="8BA1A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𝒇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7760A748-BA54-4938-9EA8-93CE1C664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426732"/>
                <a:ext cx="1187631" cy="936104"/>
              </a:xfrm>
              <a:prstGeom prst="ellipse">
                <a:avLst/>
              </a:prstGeom>
              <a:blipFill>
                <a:blip r:embed="rId6"/>
                <a:stretch>
                  <a:fillRect l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42332D8-3D23-4C50-A5BF-3E235856D8BE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7841944" y="4606044"/>
            <a:ext cx="341787" cy="820688"/>
          </a:xfrm>
          <a:prstGeom prst="straightConnector1">
            <a:avLst/>
          </a:prstGeom>
          <a:ln w="28575">
            <a:solidFill>
              <a:srgbClr val="78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6DA90F8-3E69-4A9F-B5C6-7AAA789007FA}"/>
                  </a:ext>
                </a:extLst>
              </p:cNvPr>
              <p:cNvSpPr txBox="1"/>
              <p:nvPr/>
            </p:nvSpPr>
            <p:spPr>
              <a:xfrm>
                <a:off x="7913952" y="5090065"/>
                <a:ext cx="743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it-IT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6DA90F8-3E69-4A9F-B5C6-7AAA7890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52" y="5090065"/>
                <a:ext cx="743014" cy="400110"/>
              </a:xfrm>
              <a:prstGeom prst="rect">
                <a:avLst/>
              </a:prstGeom>
              <a:blipFill>
                <a:blip r:embed="rId7"/>
                <a:stretch>
                  <a:fillRect r="-9836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54579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CA36A8-426F-4132-B705-FE51D3D93DD3}"/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MW_Template</Template>
  <TotalTime>259</TotalTime>
  <Words>431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Wingdings</vt:lpstr>
      <vt:lpstr>MW_Public_widescreen</vt:lpstr>
      <vt:lpstr>Introduction to Deep Learning</vt:lpstr>
      <vt:lpstr>Deep Learning</vt:lpstr>
      <vt:lpstr>Key developments</vt:lpstr>
      <vt:lpstr>Deep Neural Networks</vt:lpstr>
      <vt:lpstr>The computation for a Deep Neural Network</vt:lpstr>
      <vt:lpstr>Hidden layer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subject/>
  <dc:creator>MICHELA GRAVINA</dc:creator>
  <cp:keywords>Version 20.0</cp:keywords>
  <dc:description/>
  <cp:lastModifiedBy>MICHELA GRAVINA</cp:lastModifiedBy>
  <cp:revision>34</cp:revision>
  <dcterms:created xsi:type="dcterms:W3CDTF">2020-12-23T21:10:49Z</dcterms:created>
  <dcterms:modified xsi:type="dcterms:W3CDTF">2021-06-30T10:13:06Z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