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75" r:id="rId6"/>
    <p:sldId id="276" r:id="rId7"/>
    <p:sldId id="279" r:id="rId8"/>
    <p:sldId id="277" r:id="rId9"/>
    <p:sldId id="280"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8F8F"/>
    <a:srgbClr val="E387D6"/>
    <a:srgbClr val="BEEFF6"/>
    <a:srgbClr val="A3ACB4"/>
    <a:srgbClr val="F37674"/>
    <a:srgbClr val="95B3D7"/>
    <a:srgbClr val="781414"/>
    <a:srgbClr val="8BA1A3"/>
    <a:srgbClr val="5A84C3"/>
    <a:srgbClr val="2780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8402" autoAdjust="0"/>
  </p:normalViewPr>
  <p:slideViewPr>
    <p:cSldViewPr>
      <p:cViewPr varScale="1">
        <p:scale>
          <a:sx n="66" d="100"/>
          <a:sy n="66" d="100"/>
        </p:scale>
        <p:origin x="2256" y="72"/>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6/25/2021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6/25/2021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Tx/>
              <a:buChar char="-"/>
            </a:pPr>
            <a:r>
              <a:rPr lang="it-IT" dirty="0" err="1"/>
              <a:t>Introduction</a:t>
            </a:r>
            <a:r>
              <a:rPr lang="it-IT" dirty="0"/>
              <a:t> to a </a:t>
            </a:r>
            <a:r>
              <a:rPr lang="it-IT" dirty="0" err="1"/>
              <a:t>convolutional</a:t>
            </a:r>
            <a:r>
              <a:rPr lang="it-IT" dirty="0"/>
              <a:t> </a:t>
            </a:r>
            <a:r>
              <a:rPr lang="it-IT" dirty="0" err="1"/>
              <a:t>layer</a:t>
            </a:r>
            <a:endParaRPr lang="it-IT" dirty="0"/>
          </a:p>
          <a:p>
            <a:pPr marL="171450" indent="-171450">
              <a:buFontTx/>
              <a:buChar char="-"/>
            </a:pPr>
            <a:r>
              <a:rPr lang="en-US" dirty="0"/>
              <a:t>Math operation in a convolutional </a:t>
            </a:r>
            <a:r>
              <a:rPr lang="it-IT" dirty="0" err="1"/>
              <a:t>layer</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1967330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Tx/>
              <a:buChar char="-"/>
            </a:pPr>
            <a:r>
              <a:rPr lang="it-IT" dirty="0"/>
              <a:t>Filter: </a:t>
            </a:r>
            <a:r>
              <a:rPr lang="en-US" dirty="0"/>
              <a:t>a set of weights that is applied to a region in the input image</a:t>
            </a:r>
          </a:p>
          <a:p>
            <a:pPr marL="171450" indent="-171450">
              <a:buFontTx/>
              <a:buChar char="-"/>
            </a:pPr>
            <a:r>
              <a:rPr lang="en-US" dirty="0"/>
              <a:t>Stride:  the step size with which the filter moves </a:t>
            </a:r>
          </a:p>
          <a:p>
            <a:pPr marL="171450" indent="-171450">
              <a:buFontTx/>
              <a:buChar char="-"/>
            </a:pPr>
            <a:endParaRPr lang="en-US" dirty="0"/>
          </a:p>
          <a:p>
            <a:pPr marL="171450" indent="-171450">
              <a:buFontTx/>
              <a:buChar char="-"/>
            </a:pPr>
            <a:r>
              <a:rPr lang="en-US" dirty="0"/>
              <a:t>Link to animation: https://it.mathworks.com/help/deeplearning/ref/nnet.cnn.layer.convolution2dlayer.html#mw_a67e7d3e-297d-472f-8e47-5727a7c2f371</a:t>
            </a:r>
          </a:p>
          <a:p>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342216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it-IT" dirty="0" err="1"/>
              <a:t>dilated</a:t>
            </a:r>
            <a:r>
              <a:rPr lang="it-IT" dirty="0"/>
              <a:t> </a:t>
            </a:r>
            <a:r>
              <a:rPr lang="it-IT" dirty="0" err="1"/>
              <a:t>convolution</a:t>
            </a:r>
            <a:r>
              <a:rPr lang="it-IT" dirty="0"/>
              <a:t> </a:t>
            </a:r>
            <a:r>
              <a:rPr lang="it-IT" dirty="0" err="1"/>
              <a:t>is</a:t>
            </a:r>
            <a:r>
              <a:rPr lang="it-IT" dirty="0"/>
              <a:t> </a:t>
            </a:r>
            <a:r>
              <a:rPr lang="it-IT" dirty="0" err="1"/>
              <a:t>used</a:t>
            </a:r>
            <a:r>
              <a:rPr lang="it-IT" dirty="0"/>
              <a:t> to </a:t>
            </a:r>
            <a:r>
              <a:rPr lang="en-US" dirty="0"/>
              <a:t>increase the </a:t>
            </a:r>
            <a:r>
              <a:rPr lang="en-US" i="0" dirty="0"/>
              <a:t>receptive field </a:t>
            </a:r>
            <a:r>
              <a:rPr lang="en-US" dirty="0"/>
              <a:t>(the area of the input which the layer can see) of the layer without increasing the number of parameters or computation.</a:t>
            </a:r>
          </a:p>
          <a:p>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3255016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feature </a:t>
            </a:r>
            <a:r>
              <a:rPr lang="it-IT" dirty="0" err="1"/>
              <a:t>map</a:t>
            </a:r>
            <a:r>
              <a:rPr lang="it-IT" dirty="0"/>
              <a:t> </a:t>
            </a:r>
            <a:r>
              <a:rPr lang="it-IT" dirty="0" err="1"/>
              <a:t>is</a:t>
            </a:r>
            <a:r>
              <a:rPr lang="it-IT" dirty="0"/>
              <a:t> the </a:t>
            </a:r>
            <a:r>
              <a:rPr lang="it-IT" dirty="0" err="1"/>
              <a:t>result</a:t>
            </a:r>
            <a:r>
              <a:rPr lang="it-IT" dirty="0"/>
              <a:t> of a </a:t>
            </a:r>
            <a:r>
              <a:rPr lang="it-IT" dirty="0" err="1"/>
              <a:t>convolution</a:t>
            </a:r>
            <a:r>
              <a:rPr lang="it-IT" dirty="0"/>
              <a:t> with a filter</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3825181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Padding</a:t>
            </a:r>
            <a:r>
              <a:rPr lang="it-IT" dirty="0"/>
              <a:t> </a:t>
            </a:r>
            <a:r>
              <a:rPr lang="it-IT" dirty="0" err="1"/>
              <a:t>is</a:t>
            </a:r>
            <a:r>
              <a:rPr lang="it-IT" dirty="0"/>
              <a:t> </a:t>
            </a:r>
            <a:r>
              <a:rPr lang="it-IT" dirty="0" err="1"/>
              <a:t>used</a:t>
            </a:r>
            <a:r>
              <a:rPr lang="it-IT" dirty="0"/>
              <a:t> to control the output of a </a:t>
            </a:r>
            <a:r>
              <a:rPr lang="it-IT" dirty="0" err="1"/>
              <a:t>convolutional</a:t>
            </a:r>
            <a:r>
              <a:rPr lang="it-IT" dirty="0"/>
              <a:t> </a:t>
            </a:r>
            <a:r>
              <a:rPr lang="it-IT" dirty="0" err="1"/>
              <a:t>layer</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171749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900" b="0" i="0" kern="1200" dirty="0">
                <a:solidFill>
                  <a:schemeClr val="tx1"/>
                </a:solidFill>
                <a:effectLst/>
                <a:latin typeface="+mn-lt"/>
                <a:ea typeface="+mn-ea"/>
                <a:cs typeface="+mn-cs"/>
              </a:rPr>
              <a:t>For example, suppose that the input image is a 32-by-32-by-3 color image. For a convolutional layer with eight filters and a filter size of 5-by-5, the number of weights per filter is 5 * 5 * 3 = 75, and the total number of parameters in the layer is (75 + 1) * 8 = 608. If the stride is 2 in each direction and padding of size 2 is specified, then each feature map is 16-by-16. This is because (32 – 5 + 2 * 2)/2 + 1 = 16.5, and some of the outermost zero padding to the right and bottom of the image is discarded. Finally, the total number of neurons in the layer is 16 * 16 * 8 = 2048.</a:t>
            </a:r>
            <a:endParaRPr lang="it-IT" sz="900"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7</a:t>
            </a:fld>
            <a:endParaRPr lang="en-US"/>
          </a:p>
        </p:txBody>
      </p:sp>
    </p:spTree>
    <p:extLst>
      <p:ext uri="{BB962C8B-B14F-4D97-AF65-F5344CB8AC3E}">
        <p14:creationId xmlns:p14="http://schemas.microsoft.com/office/powerpoint/2010/main" val="2508516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Convolutional Layer</a:t>
            </a:r>
            <a:endParaRPr lang="en-US" dirty="0"/>
          </a:p>
        </p:txBody>
      </p:sp>
      <p:pic>
        <p:nvPicPr>
          <p:cNvPr id="1026" name="Picture 2" descr="Deep Learning Book: Chapter 9— Convolutional Networks | by Ameya Godbole |  Inveterate Learner | Medium">
            <a:extLst>
              <a:ext uri="{FF2B5EF4-FFF2-40B4-BE49-F238E27FC236}">
                <a16:creationId xmlns:a16="http://schemas.microsoft.com/office/drawing/2014/main" id="{A8AA43B6-5565-4CE6-B192-20F9AD12A2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13" b="5153"/>
          <a:stretch/>
        </p:blipFill>
        <p:spPr bwMode="auto">
          <a:xfrm>
            <a:off x="7680176" y="764703"/>
            <a:ext cx="3806928" cy="3350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Convolutional Layer</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447800"/>
            <a:ext cx="10886998" cy="2283793"/>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A 2-D convolutional layer applies sliding convolutional filters to the input. The layer convolves the input by moving the filters along the input vertically and horizontally, computing the dot product of the weights and the input, and then adding a bias term.</a:t>
            </a:r>
          </a:p>
          <a:p>
            <a:pPr lvl="1"/>
            <a:r>
              <a:rPr lang="en-GB" dirty="0"/>
              <a:t>A filter is a set of kernels (matrices which contain the weights).</a:t>
            </a:r>
          </a:p>
          <a:p>
            <a:r>
              <a:rPr lang="en-GB" dirty="0"/>
              <a:t>A convolution layer is often used in a neural network</a:t>
            </a:r>
            <a:endParaRPr lang="en-US" dirty="0"/>
          </a:p>
          <a:p>
            <a:pPr marL="458340" lvl="1" indent="0">
              <a:buNone/>
            </a:pPr>
            <a:endParaRPr lang="en-US" dirty="0"/>
          </a:p>
          <a:p>
            <a:pPr lvl="1"/>
            <a:endParaRPr lang="en-US" dirty="0"/>
          </a:p>
        </p:txBody>
      </p:sp>
      <p:pic>
        <p:nvPicPr>
          <p:cNvPr id="1026" name="Picture 2" descr="Understanding how convolutional layers work - Data Science Stack Exchange">
            <a:extLst>
              <a:ext uri="{FF2B5EF4-FFF2-40B4-BE49-F238E27FC236}">
                <a16:creationId xmlns:a16="http://schemas.microsoft.com/office/drawing/2014/main" id="{D0958C53-802B-4F79-9CE0-4ADF50D4626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3689"/>
          <a:stretch/>
        </p:blipFill>
        <p:spPr bwMode="auto">
          <a:xfrm>
            <a:off x="377811" y="4030546"/>
            <a:ext cx="5396644" cy="253542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2E352A15-345A-4715-A8CB-962AB5122809}"/>
              </a:ext>
            </a:extLst>
          </p:cNvPr>
          <p:cNvSpPr txBox="1"/>
          <p:nvPr/>
        </p:nvSpPr>
        <p:spPr>
          <a:xfrm>
            <a:off x="1171098" y="6076700"/>
            <a:ext cx="773341" cy="400110"/>
          </a:xfrm>
          <a:prstGeom prst="rect">
            <a:avLst/>
          </a:prstGeom>
          <a:noFill/>
        </p:spPr>
        <p:txBody>
          <a:bodyPr wrap="square" rtlCol="0">
            <a:spAutoFit/>
          </a:bodyPr>
          <a:lstStyle/>
          <a:p>
            <a:r>
              <a:rPr lang="it-IT" sz="2000" dirty="0">
                <a:latin typeface="Arial" pitchFamily="34" charset="0"/>
                <a:cs typeface="Arial" pitchFamily="34" charset="0"/>
              </a:rPr>
              <a:t>Input</a:t>
            </a:r>
          </a:p>
        </p:txBody>
      </p:sp>
      <p:sp>
        <p:nvSpPr>
          <p:cNvPr id="12" name="CasellaDiTesto 11">
            <a:extLst>
              <a:ext uri="{FF2B5EF4-FFF2-40B4-BE49-F238E27FC236}">
                <a16:creationId xmlns:a16="http://schemas.microsoft.com/office/drawing/2014/main" id="{F4F25F7F-4354-4AAB-8E47-640044AF3B61}"/>
              </a:ext>
            </a:extLst>
          </p:cNvPr>
          <p:cNvSpPr txBox="1"/>
          <p:nvPr/>
        </p:nvSpPr>
        <p:spPr>
          <a:xfrm>
            <a:off x="3384348" y="5802179"/>
            <a:ext cx="773341" cy="400110"/>
          </a:xfrm>
          <a:prstGeom prst="rect">
            <a:avLst/>
          </a:prstGeom>
          <a:noFill/>
        </p:spPr>
        <p:txBody>
          <a:bodyPr wrap="square" rtlCol="0">
            <a:spAutoFit/>
          </a:bodyPr>
          <a:lstStyle/>
          <a:p>
            <a:r>
              <a:rPr lang="it-IT" sz="2000" dirty="0">
                <a:latin typeface="Arial" pitchFamily="34" charset="0"/>
                <a:cs typeface="Arial" pitchFamily="34" charset="0"/>
              </a:rPr>
              <a:t>Filter</a:t>
            </a:r>
          </a:p>
        </p:txBody>
      </p:sp>
      <p:sp>
        <p:nvSpPr>
          <p:cNvPr id="13" name="CasellaDiTesto 12">
            <a:extLst>
              <a:ext uri="{FF2B5EF4-FFF2-40B4-BE49-F238E27FC236}">
                <a16:creationId xmlns:a16="http://schemas.microsoft.com/office/drawing/2014/main" id="{0411A978-BA3A-45DD-AAF4-12C5B6D4BA85}"/>
              </a:ext>
            </a:extLst>
          </p:cNvPr>
          <p:cNvSpPr txBox="1"/>
          <p:nvPr/>
        </p:nvSpPr>
        <p:spPr>
          <a:xfrm>
            <a:off x="4866926" y="5733257"/>
            <a:ext cx="1008112" cy="400110"/>
          </a:xfrm>
          <a:prstGeom prst="rect">
            <a:avLst/>
          </a:prstGeom>
          <a:noFill/>
        </p:spPr>
        <p:txBody>
          <a:bodyPr wrap="square" rtlCol="0">
            <a:spAutoFit/>
          </a:bodyPr>
          <a:lstStyle/>
          <a:p>
            <a:r>
              <a:rPr lang="it-IT" sz="2000" dirty="0">
                <a:latin typeface="Arial" pitchFamily="34" charset="0"/>
                <a:cs typeface="Arial" pitchFamily="34" charset="0"/>
              </a:rPr>
              <a:t>Output</a:t>
            </a:r>
          </a:p>
        </p:txBody>
      </p:sp>
      <p:pic>
        <p:nvPicPr>
          <p:cNvPr id="14" name="Picture 2" descr="Understanding how convolutional layers work - Data Science Stack Exchange">
            <a:extLst>
              <a:ext uri="{FF2B5EF4-FFF2-40B4-BE49-F238E27FC236}">
                <a16:creationId xmlns:a16="http://schemas.microsoft.com/office/drawing/2014/main" id="{A66EE21E-821F-498E-A05F-ACC1BB3FADF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689"/>
          <a:stretch/>
        </p:blipFill>
        <p:spPr bwMode="auto">
          <a:xfrm>
            <a:off x="6345570" y="4030546"/>
            <a:ext cx="5396644" cy="2535428"/>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3DA7680D-EFFD-46C2-8D47-B7923ADCCF59}"/>
              </a:ext>
            </a:extLst>
          </p:cNvPr>
          <p:cNvSpPr txBox="1"/>
          <p:nvPr/>
        </p:nvSpPr>
        <p:spPr>
          <a:xfrm>
            <a:off x="7011316" y="6092721"/>
            <a:ext cx="773341" cy="400110"/>
          </a:xfrm>
          <a:prstGeom prst="rect">
            <a:avLst/>
          </a:prstGeom>
          <a:noFill/>
        </p:spPr>
        <p:txBody>
          <a:bodyPr wrap="square" rtlCol="0">
            <a:spAutoFit/>
          </a:bodyPr>
          <a:lstStyle/>
          <a:p>
            <a:r>
              <a:rPr lang="it-IT" sz="2000" dirty="0">
                <a:latin typeface="Arial" pitchFamily="34" charset="0"/>
                <a:cs typeface="Arial" pitchFamily="34" charset="0"/>
              </a:rPr>
              <a:t>Input</a:t>
            </a:r>
          </a:p>
        </p:txBody>
      </p:sp>
      <p:sp>
        <p:nvSpPr>
          <p:cNvPr id="16" name="CasellaDiTesto 15">
            <a:extLst>
              <a:ext uri="{FF2B5EF4-FFF2-40B4-BE49-F238E27FC236}">
                <a16:creationId xmlns:a16="http://schemas.microsoft.com/office/drawing/2014/main" id="{5B02395E-AAFA-499A-8520-861C1F1C152B}"/>
              </a:ext>
            </a:extLst>
          </p:cNvPr>
          <p:cNvSpPr txBox="1"/>
          <p:nvPr/>
        </p:nvSpPr>
        <p:spPr>
          <a:xfrm>
            <a:off x="9619961" y="5733257"/>
            <a:ext cx="773341" cy="400110"/>
          </a:xfrm>
          <a:prstGeom prst="rect">
            <a:avLst/>
          </a:prstGeom>
          <a:noFill/>
        </p:spPr>
        <p:txBody>
          <a:bodyPr wrap="square" rtlCol="0">
            <a:spAutoFit/>
          </a:bodyPr>
          <a:lstStyle/>
          <a:p>
            <a:r>
              <a:rPr lang="it-IT" sz="2000" dirty="0">
                <a:latin typeface="Arial" pitchFamily="34" charset="0"/>
                <a:cs typeface="Arial" pitchFamily="34" charset="0"/>
              </a:rPr>
              <a:t>Filter</a:t>
            </a:r>
          </a:p>
        </p:txBody>
      </p:sp>
      <p:sp>
        <p:nvSpPr>
          <p:cNvPr id="17" name="CasellaDiTesto 16">
            <a:extLst>
              <a:ext uri="{FF2B5EF4-FFF2-40B4-BE49-F238E27FC236}">
                <a16:creationId xmlns:a16="http://schemas.microsoft.com/office/drawing/2014/main" id="{82A280B4-B161-4F97-98E2-3932DBBAF801}"/>
              </a:ext>
            </a:extLst>
          </p:cNvPr>
          <p:cNvSpPr txBox="1"/>
          <p:nvPr/>
        </p:nvSpPr>
        <p:spPr>
          <a:xfrm>
            <a:off x="10758280" y="5733257"/>
            <a:ext cx="1008112" cy="400110"/>
          </a:xfrm>
          <a:prstGeom prst="rect">
            <a:avLst/>
          </a:prstGeom>
          <a:noFill/>
        </p:spPr>
        <p:txBody>
          <a:bodyPr wrap="square" rtlCol="0">
            <a:spAutoFit/>
          </a:bodyPr>
          <a:lstStyle/>
          <a:p>
            <a:r>
              <a:rPr lang="it-IT" sz="2000" dirty="0">
                <a:latin typeface="Arial" pitchFamily="34" charset="0"/>
                <a:cs typeface="Arial" pitchFamily="34" charset="0"/>
              </a:rPr>
              <a:t>Output</a:t>
            </a:r>
          </a:p>
        </p:txBody>
      </p:sp>
      <p:sp>
        <p:nvSpPr>
          <p:cNvPr id="9" name="Rettangolo con angoli arrotondati 8">
            <a:extLst>
              <a:ext uri="{FF2B5EF4-FFF2-40B4-BE49-F238E27FC236}">
                <a16:creationId xmlns:a16="http://schemas.microsoft.com/office/drawing/2014/main" id="{8DB234B0-05A1-45BE-9B30-1B16982D647A}"/>
              </a:ext>
            </a:extLst>
          </p:cNvPr>
          <p:cNvSpPr/>
          <p:nvPr/>
        </p:nvSpPr>
        <p:spPr>
          <a:xfrm>
            <a:off x="282616" y="4077072"/>
            <a:ext cx="5587034" cy="2562829"/>
          </a:xfrm>
          <a:prstGeom prst="roundRect">
            <a:avLst>
              <a:gd name="adj" fmla="val 12164"/>
            </a:avLst>
          </a:prstGeom>
          <a:noFill/>
          <a:ln w="38100">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8" name="Rettangolo con angoli arrotondati 17">
            <a:extLst>
              <a:ext uri="{FF2B5EF4-FFF2-40B4-BE49-F238E27FC236}">
                <a16:creationId xmlns:a16="http://schemas.microsoft.com/office/drawing/2014/main" id="{63E603F3-0404-415A-A22C-700AF6EFF8F0}"/>
              </a:ext>
            </a:extLst>
          </p:cNvPr>
          <p:cNvSpPr/>
          <p:nvPr/>
        </p:nvSpPr>
        <p:spPr>
          <a:xfrm>
            <a:off x="6240016" y="4077072"/>
            <a:ext cx="5587034" cy="2562829"/>
          </a:xfrm>
          <a:prstGeom prst="roundRect">
            <a:avLst>
              <a:gd name="adj" fmla="val 12164"/>
            </a:avLst>
          </a:prstGeom>
          <a:noFill/>
          <a:ln w="38100">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0" name="Ovale 9">
            <a:extLst>
              <a:ext uri="{FF2B5EF4-FFF2-40B4-BE49-F238E27FC236}">
                <a16:creationId xmlns:a16="http://schemas.microsoft.com/office/drawing/2014/main" id="{DB2BE065-EABB-4575-8FB7-4CCB48F5FECD}"/>
              </a:ext>
            </a:extLst>
          </p:cNvPr>
          <p:cNvSpPr/>
          <p:nvPr/>
        </p:nvSpPr>
        <p:spPr>
          <a:xfrm>
            <a:off x="37062" y="3892656"/>
            <a:ext cx="707219" cy="648072"/>
          </a:xfrm>
          <a:prstGeom prst="ellipse">
            <a:avLst/>
          </a:prstGeom>
          <a:solidFill>
            <a:schemeClr val="bg1"/>
          </a:solidFill>
          <a:ln w="38100">
            <a:solidFill>
              <a:srgbClr val="95B3D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Arial" pitchFamily="34" charset="0"/>
                <a:cs typeface="Arial" pitchFamily="34" charset="0"/>
              </a:rPr>
              <a:t>\</a:t>
            </a:r>
            <a:r>
              <a:rPr lang="it-IT" b="1" dirty="0">
                <a:solidFill>
                  <a:schemeClr val="tx1"/>
                </a:solidFill>
                <a:latin typeface="Arial" pitchFamily="34" charset="0"/>
                <a:cs typeface="Arial" pitchFamily="34" charset="0"/>
              </a:rPr>
              <a:t>1</a:t>
            </a:r>
            <a:endParaRPr lang="it-IT" b="1" dirty="0">
              <a:latin typeface="Arial" pitchFamily="34" charset="0"/>
              <a:cs typeface="Arial" pitchFamily="34" charset="0"/>
            </a:endParaRPr>
          </a:p>
        </p:txBody>
      </p:sp>
      <p:sp>
        <p:nvSpPr>
          <p:cNvPr id="20" name="Ovale 19">
            <a:extLst>
              <a:ext uri="{FF2B5EF4-FFF2-40B4-BE49-F238E27FC236}">
                <a16:creationId xmlns:a16="http://schemas.microsoft.com/office/drawing/2014/main" id="{C1393189-3E6E-49B4-9D31-249AA2F2648F}"/>
              </a:ext>
            </a:extLst>
          </p:cNvPr>
          <p:cNvSpPr/>
          <p:nvPr/>
        </p:nvSpPr>
        <p:spPr>
          <a:xfrm>
            <a:off x="6004823" y="3888888"/>
            <a:ext cx="707219" cy="648072"/>
          </a:xfrm>
          <a:prstGeom prst="ellipse">
            <a:avLst/>
          </a:prstGeom>
          <a:solidFill>
            <a:schemeClr val="bg1"/>
          </a:solidFill>
          <a:ln w="38100">
            <a:solidFill>
              <a:srgbClr val="95B3D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Arial" pitchFamily="34" charset="0"/>
                <a:cs typeface="Arial" pitchFamily="34" charset="0"/>
              </a:rPr>
              <a:t>\</a:t>
            </a:r>
            <a:r>
              <a:rPr lang="it-IT" b="1" dirty="0">
                <a:solidFill>
                  <a:schemeClr val="tx1"/>
                </a:solidFill>
                <a:latin typeface="Arial" pitchFamily="34" charset="0"/>
                <a:cs typeface="Arial" pitchFamily="34" charset="0"/>
              </a:rPr>
              <a:t>2</a:t>
            </a:r>
            <a:endParaRPr lang="it-IT" b="1" dirty="0">
              <a:latin typeface="Arial" pitchFamily="34" charset="0"/>
              <a:cs typeface="Arial" pitchFamily="34" charset="0"/>
            </a:endParaRPr>
          </a:p>
        </p:txBody>
      </p:sp>
      <p:cxnSp>
        <p:nvCxnSpPr>
          <p:cNvPr id="21" name="Connettore diritto 20">
            <a:extLst>
              <a:ext uri="{FF2B5EF4-FFF2-40B4-BE49-F238E27FC236}">
                <a16:creationId xmlns:a16="http://schemas.microsoft.com/office/drawing/2014/main" id="{15E23059-C8D4-4EDA-96CA-88AFE8A4041F}"/>
              </a:ext>
            </a:extLst>
          </p:cNvPr>
          <p:cNvCxnSpPr/>
          <p:nvPr/>
        </p:nvCxnSpPr>
        <p:spPr>
          <a:xfrm>
            <a:off x="3499276" y="6410745"/>
            <a:ext cx="838975" cy="0"/>
          </a:xfrm>
          <a:prstGeom prst="line">
            <a:avLst/>
          </a:prstGeom>
          <a:ln w="9525">
            <a:solidFill>
              <a:srgbClr val="F37674"/>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819562F2-6970-41FF-B3DF-A2B92457F777}"/>
              </a:ext>
            </a:extLst>
          </p:cNvPr>
          <p:cNvCxnSpPr>
            <a:cxnSpLocks/>
          </p:cNvCxnSpPr>
          <p:nvPr/>
        </p:nvCxnSpPr>
        <p:spPr>
          <a:xfrm flipV="1">
            <a:off x="4338251" y="5402633"/>
            <a:ext cx="485184" cy="1008112"/>
          </a:xfrm>
          <a:prstGeom prst="line">
            <a:avLst/>
          </a:prstGeom>
          <a:ln w="9525">
            <a:solidFill>
              <a:srgbClr val="F37674"/>
            </a:solidFill>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5B7C67E0-F35C-45DD-9194-02083A198D19}"/>
              </a:ext>
            </a:extLst>
          </p:cNvPr>
          <p:cNvSpPr txBox="1"/>
          <p:nvPr/>
        </p:nvSpPr>
        <p:spPr>
          <a:xfrm>
            <a:off x="2898091" y="6283787"/>
            <a:ext cx="667805" cy="253916"/>
          </a:xfrm>
          <a:prstGeom prst="rect">
            <a:avLst/>
          </a:prstGeom>
          <a:noFill/>
        </p:spPr>
        <p:txBody>
          <a:bodyPr wrap="square" rtlCol="0">
            <a:spAutoFit/>
          </a:bodyPr>
          <a:lstStyle/>
          <a:p>
            <a:r>
              <a:rPr lang="it-IT" sz="1050" dirty="0" err="1">
                <a:latin typeface="Arial" pitchFamily="34" charset="0"/>
                <a:cs typeface="Arial" pitchFamily="34" charset="0"/>
              </a:rPr>
              <a:t>bias</a:t>
            </a:r>
            <a:r>
              <a:rPr lang="it-IT" sz="1050" dirty="0">
                <a:latin typeface="Arial" pitchFamily="34" charset="0"/>
                <a:cs typeface="Arial" pitchFamily="34" charset="0"/>
              </a:rPr>
              <a:t> = 0</a:t>
            </a:r>
          </a:p>
        </p:txBody>
      </p:sp>
      <p:sp>
        <p:nvSpPr>
          <p:cNvPr id="26" name="Rettangolo 25">
            <a:extLst>
              <a:ext uri="{FF2B5EF4-FFF2-40B4-BE49-F238E27FC236}">
                <a16:creationId xmlns:a16="http://schemas.microsoft.com/office/drawing/2014/main" id="{F9266D56-AE06-4419-B170-680B242DB75A}"/>
              </a:ext>
            </a:extLst>
          </p:cNvPr>
          <p:cNvSpPr/>
          <p:nvPr/>
        </p:nvSpPr>
        <p:spPr>
          <a:xfrm>
            <a:off x="2973628" y="6338737"/>
            <a:ext cx="520260" cy="15408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it-IT" b="1" dirty="0">
              <a:latin typeface="Arial" pitchFamily="34" charset="0"/>
              <a:cs typeface="Arial" pitchFamily="34" charset="0"/>
            </a:endParaRPr>
          </a:p>
        </p:txBody>
      </p:sp>
      <p:cxnSp>
        <p:nvCxnSpPr>
          <p:cNvPr id="30" name="Connettore diritto 29">
            <a:extLst>
              <a:ext uri="{FF2B5EF4-FFF2-40B4-BE49-F238E27FC236}">
                <a16:creationId xmlns:a16="http://schemas.microsoft.com/office/drawing/2014/main" id="{EA2C3789-1269-49D3-94CE-BAC053CC4EA5}"/>
              </a:ext>
            </a:extLst>
          </p:cNvPr>
          <p:cNvCxnSpPr/>
          <p:nvPr/>
        </p:nvCxnSpPr>
        <p:spPr>
          <a:xfrm>
            <a:off x="9754258" y="6379843"/>
            <a:ext cx="838975" cy="0"/>
          </a:xfrm>
          <a:prstGeom prst="line">
            <a:avLst/>
          </a:prstGeom>
          <a:ln w="9525">
            <a:solidFill>
              <a:srgbClr val="F37674"/>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5EDC2790-7BB2-43ED-A9A9-4F17B74785CF}"/>
              </a:ext>
            </a:extLst>
          </p:cNvPr>
          <p:cNvCxnSpPr>
            <a:cxnSpLocks/>
          </p:cNvCxnSpPr>
          <p:nvPr/>
        </p:nvCxnSpPr>
        <p:spPr>
          <a:xfrm flipV="1">
            <a:off x="10593233" y="5223593"/>
            <a:ext cx="589573" cy="1156250"/>
          </a:xfrm>
          <a:prstGeom prst="line">
            <a:avLst/>
          </a:prstGeom>
          <a:ln w="9525">
            <a:solidFill>
              <a:srgbClr val="F37674"/>
            </a:solidFill>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518F1E3A-0181-45B8-9E26-373CD097172B}"/>
              </a:ext>
            </a:extLst>
          </p:cNvPr>
          <p:cNvSpPr txBox="1"/>
          <p:nvPr/>
        </p:nvSpPr>
        <p:spPr>
          <a:xfrm>
            <a:off x="9153073" y="6252885"/>
            <a:ext cx="667805" cy="253916"/>
          </a:xfrm>
          <a:prstGeom prst="rect">
            <a:avLst/>
          </a:prstGeom>
          <a:noFill/>
        </p:spPr>
        <p:txBody>
          <a:bodyPr wrap="square" rtlCol="0">
            <a:spAutoFit/>
          </a:bodyPr>
          <a:lstStyle/>
          <a:p>
            <a:r>
              <a:rPr lang="it-IT" sz="1050" dirty="0" err="1">
                <a:latin typeface="Arial" pitchFamily="34" charset="0"/>
                <a:cs typeface="Arial" pitchFamily="34" charset="0"/>
              </a:rPr>
              <a:t>bias</a:t>
            </a:r>
            <a:r>
              <a:rPr lang="it-IT" sz="1050" dirty="0">
                <a:latin typeface="Arial" pitchFamily="34" charset="0"/>
                <a:cs typeface="Arial" pitchFamily="34" charset="0"/>
              </a:rPr>
              <a:t> = 0</a:t>
            </a:r>
          </a:p>
        </p:txBody>
      </p:sp>
      <p:sp>
        <p:nvSpPr>
          <p:cNvPr id="34" name="Rettangolo 33">
            <a:extLst>
              <a:ext uri="{FF2B5EF4-FFF2-40B4-BE49-F238E27FC236}">
                <a16:creationId xmlns:a16="http://schemas.microsoft.com/office/drawing/2014/main" id="{E18BFEF1-B28D-4D67-8C46-5F647979020A}"/>
              </a:ext>
            </a:extLst>
          </p:cNvPr>
          <p:cNvSpPr/>
          <p:nvPr/>
        </p:nvSpPr>
        <p:spPr>
          <a:xfrm>
            <a:off x="9209820" y="6302066"/>
            <a:ext cx="520260" cy="15408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it-IT" b="1" dirty="0">
              <a:latin typeface="Arial" pitchFamily="34" charset="0"/>
              <a:cs typeface="Arial" pitchFamily="34" charset="0"/>
            </a:endParaRPr>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Filter and stride</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263352" y="1196752"/>
            <a:ext cx="6624736" cy="637368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A set of weights that is applied to a region in the input image is called a </a:t>
            </a:r>
            <a:r>
              <a:rPr lang="en-US" i="1" dirty="0"/>
              <a:t>filter</a:t>
            </a:r>
            <a:r>
              <a:rPr lang="en-US" dirty="0"/>
              <a:t>.</a:t>
            </a:r>
          </a:p>
          <a:p>
            <a:pPr lvl="1"/>
            <a:r>
              <a:rPr lang="en-US" dirty="0"/>
              <a:t> The filter moves along the input image vertically and horizontally, repeating the same computation for each region.</a:t>
            </a:r>
          </a:p>
          <a:p>
            <a:r>
              <a:rPr lang="en-US" dirty="0"/>
              <a:t>The step size with which the filter moves is called a </a:t>
            </a:r>
            <a:r>
              <a:rPr lang="en-US" i="1" dirty="0"/>
              <a:t>stride </a:t>
            </a:r>
          </a:p>
          <a:p>
            <a:r>
              <a:rPr lang="en-US" dirty="0"/>
              <a:t>The number of weights in a filter is </a:t>
            </a:r>
            <a:r>
              <a:rPr lang="en-US" i="1" dirty="0"/>
              <a:t>h</a:t>
            </a:r>
            <a:r>
              <a:rPr lang="en-US" dirty="0"/>
              <a:t> * </a:t>
            </a:r>
            <a:r>
              <a:rPr lang="en-US" i="1" dirty="0"/>
              <a:t>w</a:t>
            </a:r>
            <a:r>
              <a:rPr lang="en-US" dirty="0"/>
              <a:t> * </a:t>
            </a:r>
            <a:r>
              <a:rPr lang="en-US" i="1" dirty="0"/>
              <a:t>c</a:t>
            </a:r>
            <a:r>
              <a:rPr lang="en-US" dirty="0"/>
              <a:t>, where:</a:t>
            </a:r>
          </a:p>
          <a:p>
            <a:pPr lvl="1"/>
            <a:r>
              <a:rPr lang="en-US" dirty="0"/>
              <a:t> </a:t>
            </a:r>
            <a:r>
              <a:rPr lang="en-US" i="1" dirty="0"/>
              <a:t>h</a:t>
            </a:r>
            <a:r>
              <a:rPr lang="en-US" dirty="0"/>
              <a:t> is the height, and </a:t>
            </a:r>
            <a:r>
              <a:rPr lang="en-US" i="1" dirty="0"/>
              <a:t>w</a:t>
            </a:r>
            <a:r>
              <a:rPr lang="en-US" dirty="0"/>
              <a:t> is the width of the filter</a:t>
            </a:r>
          </a:p>
          <a:p>
            <a:pPr lvl="1"/>
            <a:r>
              <a:rPr lang="en-US" i="1" dirty="0"/>
              <a:t>c</a:t>
            </a:r>
            <a:r>
              <a:rPr lang="en-US" dirty="0"/>
              <a:t> is the number of channels in the input. </a:t>
            </a:r>
          </a:p>
          <a:p>
            <a:r>
              <a:rPr lang="en-US" dirty="0"/>
              <a:t>The number of filters determines the number of channels in the output of a convolutional layer</a:t>
            </a:r>
          </a:p>
          <a:p>
            <a:endParaRPr lang="en-US" dirty="0"/>
          </a:p>
          <a:p>
            <a:pPr lvl="1"/>
            <a:endParaRPr lang="en-US" dirty="0"/>
          </a:p>
        </p:txBody>
      </p:sp>
      <p:grpSp>
        <p:nvGrpSpPr>
          <p:cNvPr id="24" name="Gruppo 23">
            <a:extLst>
              <a:ext uri="{FF2B5EF4-FFF2-40B4-BE49-F238E27FC236}">
                <a16:creationId xmlns:a16="http://schemas.microsoft.com/office/drawing/2014/main" id="{20905807-3BEC-480A-860F-D84095FC2179}"/>
              </a:ext>
            </a:extLst>
          </p:cNvPr>
          <p:cNvGrpSpPr/>
          <p:nvPr/>
        </p:nvGrpSpPr>
        <p:grpSpPr>
          <a:xfrm>
            <a:off x="7304161" y="1340768"/>
            <a:ext cx="4435211" cy="4752528"/>
            <a:chOff x="7234338" y="1196752"/>
            <a:chExt cx="4435211" cy="4752528"/>
          </a:xfrm>
        </p:grpSpPr>
        <p:grpSp>
          <p:nvGrpSpPr>
            <p:cNvPr id="19" name="Gruppo 18">
              <a:extLst>
                <a:ext uri="{FF2B5EF4-FFF2-40B4-BE49-F238E27FC236}">
                  <a16:creationId xmlns:a16="http://schemas.microsoft.com/office/drawing/2014/main" id="{8B14FA69-F46D-4CAF-A7E8-C495A45DE1BA}"/>
                </a:ext>
              </a:extLst>
            </p:cNvPr>
            <p:cNvGrpSpPr/>
            <p:nvPr/>
          </p:nvGrpSpPr>
          <p:grpSpPr>
            <a:xfrm>
              <a:off x="7234338" y="1268760"/>
              <a:ext cx="4435211" cy="4536504"/>
              <a:chOff x="7061389" y="1052736"/>
              <a:chExt cx="4960420" cy="5119602"/>
            </a:xfrm>
          </p:grpSpPr>
          <p:pic>
            <p:nvPicPr>
              <p:cNvPr id="5" name="Immagine 4">
                <a:extLst>
                  <a:ext uri="{FF2B5EF4-FFF2-40B4-BE49-F238E27FC236}">
                    <a16:creationId xmlns:a16="http://schemas.microsoft.com/office/drawing/2014/main" id="{DC2367F0-C909-4744-8046-093BCE6575DA}"/>
                  </a:ext>
                </a:extLst>
              </p:cNvPr>
              <p:cNvPicPr>
                <a:picLocks noChangeAspect="1"/>
              </p:cNvPicPr>
              <p:nvPr/>
            </p:nvPicPr>
            <p:blipFill rotWithShape="1">
              <a:blip r:embed="rId3"/>
              <a:srcRect l="2397" t="3189" r="9312" b="2847"/>
              <a:stretch/>
            </p:blipFill>
            <p:spPr>
              <a:xfrm>
                <a:off x="7061389" y="1052736"/>
                <a:ext cx="2301134" cy="2376264"/>
              </a:xfrm>
              <a:prstGeom prst="rect">
                <a:avLst/>
              </a:prstGeom>
            </p:spPr>
          </p:pic>
          <p:pic>
            <p:nvPicPr>
              <p:cNvPr id="6" name="Immagine 5">
                <a:extLst>
                  <a:ext uri="{FF2B5EF4-FFF2-40B4-BE49-F238E27FC236}">
                    <a16:creationId xmlns:a16="http://schemas.microsoft.com/office/drawing/2014/main" id="{C869B901-306C-4EB4-8B5F-6E4328B411ED}"/>
                  </a:ext>
                </a:extLst>
              </p:cNvPr>
              <p:cNvPicPr>
                <a:picLocks noChangeAspect="1"/>
              </p:cNvPicPr>
              <p:nvPr/>
            </p:nvPicPr>
            <p:blipFill rotWithShape="1">
              <a:blip r:embed="rId4"/>
              <a:srcRect l="5196" t="2589" r="4769" b="1618"/>
              <a:stretch/>
            </p:blipFill>
            <p:spPr>
              <a:xfrm>
                <a:off x="9527256" y="1052736"/>
                <a:ext cx="2301134" cy="2456685"/>
              </a:xfrm>
              <a:prstGeom prst="rect">
                <a:avLst/>
              </a:prstGeom>
            </p:spPr>
          </p:pic>
          <p:pic>
            <p:nvPicPr>
              <p:cNvPr id="7" name="Immagine 6">
                <a:extLst>
                  <a:ext uri="{FF2B5EF4-FFF2-40B4-BE49-F238E27FC236}">
                    <a16:creationId xmlns:a16="http://schemas.microsoft.com/office/drawing/2014/main" id="{4922A36D-6B45-48F1-BC26-FD6878B26E4D}"/>
                  </a:ext>
                </a:extLst>
              </p:cNvPr>
              <p:cNvPicPr>
                <a:picLocks noChangeAspect="1"/>
              </p:cNvPicPr>
              <p:nvPr/>
            </p:nvPicPr>
            <p:blipFill rotWithShape="1">
              <a:blip r:embed="rId5"/>
              <a:srcRect l="6906" t="3767" r="7750" b="1617"/>
              <a:stretch/>
            </p:blipFill>
            <p:spPr>
              <a:xfrm>
                <a:off x="7061389" y="3715652"/>
                <a:ext cx="2253520" cy="2376264"/>
              </a:xfrm>
              <a:prstGeom prst="rect">
                <a:avLst/>
              </a:prstGeom>
            </p:spPr>
          </p:pic>
          <p:pic>
            <p:nvPicPr>
              <p:cNvPr id="8" name="Immagine 7">
                <a:extLst>
                  <a:ext uri="{FF2B5EF4-FFF2-40B4-BE49-F238E27FC236}">
                    <a16:creationId xmlns:a16="http://schemas.microsoft.com/office/drawing/2014/main" id="{CCC95866-C5AE-420F-B5F3-EE4B870FE522}"/>
                  </a:ext>
                </a:extLst>
              </p:cNvPr>
              <p:cNvPicPr>
                <a:picLocks noChangeAspect="1"/>
              </p:cNvPicPr>
              <p:nvPr/>
            </p:nvPicPr>
            <p:blipFill rotWithShape="1">
              <a:blip r:embed="rId6"/>
              <a:srcRect l="8285" t="1496" r="5811"/>
              <a:stretch/>
            </p:blipFill>
            <p:spPr>
              <a:xfrm>
                <a:off x="9696400" y="3715652"/>
                <a:ext cx="2325409" cy="2456686"/>
              </a:xfrm>
              <a:prstGeom prst="rect">
                <a:avLst/>
              </a:prstGeom>
            </p:spPr>
          </p:pic>
        </p:grpSp>
        <p:sp>
          <p:nvSpPr>
            <p:cNvPr id="22" name="Rettangolo 21">
              <a:extLst>
                <a:ext uri="{FF2B5EF4-FFF2-40B4-BE49-F238E27FC236}">
                  <a16:creationId xmlns:a16="http://schemas.microsoft.com/office/drawing/2014/main" id="{2C4F14F8-F378-4E5C-9D2D-2C2F4DD3F6E4}"/>
                </a:ext>
              </a:extLst>
            </p:cNvPr>
            <p:cNvSpPr/>
            <p:nvPr/>
          </p:nvSpPr>
          <p:spPr>
            <a:xfrm>
              <a:off x="7234338" y="1196752"/>
              <a:ext cx="4435211" cy="475252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it-IT" b="1" dirty="0">
                <a:latin typeface="Arial" pitchFamily="34" charset="0"/>
                <a:cs typeface="Arial" pitchFamily="34" charset="0"/>
              </a:endParaRPr>
            </a:p>
          </p:txBody>
        </p:sp>
      </p:grpSp>
      <p:sp>
        <p:nvSpPr>
          <p:cNvPr id="29" name="CasellaDiTesto 28">
            <a:extLst>
              <a:ext uri="{FF2B5EF4-FFF2-40B4-BE49-F238E27FC236}">
                <a16:creationId xmlns:a16="http://schemas.microsoft.com/office/drawing/2014/main" id="{68ED737D-9A9A-4144-B018-FF36CA92434C}"/>
              </a:ext>
            </a:extLst>
          </p:cNvPr>
          <p:cNvSpPr txBox="1"/>
          <p:nvPr/>
        </p:nvSpPr>
        <p:spPr>
          <a:xfrm>
            <a:off x="6816081" y="6111800"/>
            <a:ext cx="5375920" cy="276999"/>
          </a:xfrm>
          <a:prstGeom prst="rect">
            <a:avLst/>
          </a:prstGeom>
          <a:noFill/>
        </p:spPr>
        <p:txBody>
          <a:bodyPr wrap="square" rtlCol="0">
            <a:spAutoFit/>
          </a:bodyPr>
          <a:lstStyle/>
          <a:p>
            <a:r>
              <a:rPr lang="en-US" sz="1200" dirty="0"/>
              <a:t>This image shows a 2-by-2 filter scanning through the input with a stride of 1</a:t>
            </a:r>
            <a:endParaRPr lang="it-IT" sz="1400" dirty="0">
              <a:latin typeface="Arial" pitchFamily="34" charset="0"/>
              <a:cs typeface="Arial" pitchFamily="34" charset="0"/>
            </a:endParaRPr>
          </a:p>
        </p:txBody>
      </p:sp>
    </p:spTree>
    <p:extLst>
      <p:ext uri="{BB962C8B-B14F-4D97-AF65-F5344CB8AC3E}">
        <p14:creationId xmlns:p14="http://schemas.microsoft.com/office/powerpoint/2010/main" val="292577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Dilated Convolutions</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263352" y="1196752"/>
            <a:ext cx="6624736" cy="637368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A dilated convolution is a convolution in which the filters are expanded by spaces inserted between the elements of the filter.</a:t>
            </a:r>
          </a:p>
          <a:p>
            <a:r>
              <a:rPr lang="en-US" dirty="0"/>
              <a:t>The </a:t>
            </a:r>
            <a:r>
              <a:rPr lang="it-IT" dirty="0" err="1"/>
              <a:t>dilated</a:t>
            </a:r>
            <a:r>
              <a:rPr lang="it-IT" dirty="0"/>
              <a:t> </a:t>
            </a:r>
            <a:r>
              <a:rPr lang="it-IT" dirty="0" err="1"/>
              <a:t>convolutions</a:t>
            </a:r>
            <a:r>
              <a:rPr lang="it-IT" dirty="0"/>
              <a:t> </a:t>
            </a:r>
            <a:r>
              <a:rPr lang="it-IT" dirty="0" err="1"/>
              <a:t>is</a:t>
            </a:r>
            <a:r>
              <a:rPr lang="it-IT" dirty="0"/>
              <a:t> </a:t>
            </a:r>
            <a:r>
              <a:rPr lang="it-IT" dirty="0" err="1"/>
              <a:t>used</a:t>
            </a:r>
            <a:r>
              <a:rPr lang="it-IT" dirty="0"/>
              <a:t> to </a:t>
            </a:r>
            <a:r>
              <a:rPr lang="en-US" dirty="0"/>
              <a:t>increase the </a:t>
            </a:r>
            <a:r>
              <a:rPr lang="en-US" i="1" dirty="0"/>
              <a:t>receptive field </a:t>
            </a:r>
            <a:r>
              <a:rPr lang="en-US" dirty="0"/>
              <a:t>(the area of the input which the layer can see) of the layer without increasing the number of parameters or computation.</a:t>
            </a:r>
          </a:p>
          <a:p>
            <a:r>
              <a:rPr lang="en-US" dirty="0"/>
              <a:t>The layer expands the filters by inserting zeros between each filter element. </a:t>
            </a:r>
          </a:p>
          <a:p>
            <a:r>
              <a:rPr lang="en-US" dirty="0"/>
              <a:t>Each filter corresponds to an effective filter size of (</a:t>
            </a:r>
            <a:r>
              <a:rPr lang="en-US" i="1" dirty="0"/>
              <a:t>Filter Size</a:t>
            </a:r>
            <a:r>
              <a:rPr lang="en-US" dirty="0"/>
              <a:t> – 1) * </a:t>
            </a:r>
            <a:r>
              <a:rPr lang="en-US" i="1" dirty="0"/>
              <a:t>Dilation Factor</a:t>
            </a:r>
            <a:r>
              <a:rPr lang="en-US" dirty="0"/>
              <a:t> + 1.</a:t>
            </a:r>
          </a:p>
          <a:p>
            <a:pPr lvl="1"/>
            <a:r>
              <a:rPr lang="en-US" dirty="0"/>
              <a:t>For example, a 3-by-3 filter with the dilation factor [2 2] is equivalent to a 5-by-5 filter with zeros between the elements.</a:t>
            </a:r>
          </a:p>
          <a:p>
            <a:pPr lvl="1"/>
            <a:endParaRPr lang="en-US" dirty="0"/>
          </a:p>
        </p:txBody>
      </p:sp>
      <p:sp>
        <p:nvSpPr>
          <p:cNvPr id="29" name="CasellaDiTesto 28">
            <a:extLst>
              <a:ext uri="{FF2B5EF4-FFF2-40B4-BE49-F238E27FC236}">
                <a16:creationId xmlns:a16="http://schemas.microsoft.com/office/drawing/2014/main" id="{68ED737D-9A9A-4144-B018-FF36CA92434C}"/>
              </a:ext>
            </a:extLst>
          </p:cNvPr>
          <p:cNvSpPr txBox="1"/>
          <p:nvPr/>
        </p:nvSpPr>
        <p:spPr>
          <a:xfrm>
            <a:off x="6854160" y="5517232"/>
            <a:ext cx="5375920" cy="646331"/>
          </a:xfrm>
          <a:prstGeom prst="rect">
            <a:avLst/>
          </a:prstGeom>
          <a:noFill/>
        </p:spPr>
        <p:txBody>
          <a:bodyPr wrap="square" rtlCol="0">
            <a:spAutoFit/>
          </a:bodyPr>
          <a:lstStyle/>
          <a:p>
            <a:r>
              <a:rPr lang="en-US" sz="1200" dirty="0"/>
              <a:t>This image shows a 3-by-3 filter dilated by a factor of two scanning through the input. The lower map represents the input and the upper map represents the output</a:t>
            </a:r>
            <a:endParaRPr lang="it-IT" sz="1050" dirty="0">
              <a:latin typeface="Arial" pitchFamily="34" charset="0"/>
              <a:cs typeface="Arial" pitchFamily="34" charset="0"/>
            </a:endParaRPr>
          </a:p>
        </p:txBody>
      </p:sp>
      <p:pic>
        <p:nvPicPr>
          <p:cNvPr id="10" name="Immagine 9">
            <a:extLst>
              <a:ext uri="{FF2B5EF4-FFF2-40B4-BE49-F238E27FC236}">
                <a16:creationId xmlns:a16="http://schemas.microsoft.com/office/drawing/2014/main" id="{689D77FD-3D34-49D6-9C35-75F9A785F560}"/>
              </a:ext>
            </a:extLst>
          </p:cNvPr>
          <p:cNvPicPr>
            <a:picLocks noChangeAspect="1"/>
          </p:cNvPicPr>
          <p:nvPr/>
        </p:nvPicPr>
        <p:blipFill rotWithShape="1">
          <a:blip r:embed="rId3"/>
          <a:srcRect l="6922" t="3715" r="591" b="3107"/>
          <a:stretch/>
        </p:blipFill>
        <p:spPr>
          <a:xfrm>
            <a:off x="7176120" y="1196752"/>
            <a:ext cx="4406278" cy="4320480"/>
          </a:xfrm>
          <a:prstGeom prst="rect">
            <a:avLst/>
          </a:prstGeom>
        </p:spPr>
      </p:pic>
    </p:spTree>
    <p:extLst>
      <p:ext uri="{BB962C8B-B14F-4D97-AF65-F5344CB8AC3E}">
        <p14:creationId xmlns:p14="http://schemas.microsoft.com/office/powerpoint/2010/main" val="137094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Feature map</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201113" y="1250143"/>
            <a:ext cx="6159255" cy="4536504"/>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As a filter moves along the input, it uses the same set of weights and the same bias for the convolution, forming a </a:t>
            </a:r>
            <a:r>
              <a:rPr lang="en-US" i="1" dirty="0"/>
              <a:t>feature map</a:t>
            </a:r>
            <a:r>
              <a:rPr lang="en-US" dirty="0"/>
              <a:t>. </a:t>
            </a:r>
          </a:p>
          <a:p>
            <a:r>
              <a:rPr lang="en-US" dirty="0"/>
              <a:t>Each feature map is the result of a convolution using a different set of weights and a different bias. </a:t>
            </a:r>
          </a:p>
          <a:p>
            <a:r>
              <a:rPr lang="en-US" dirty="0"/>
              <a:t>Hence, the number of feature maps is equal to the number of filters. The total number of parameters in a convolutional layer is ((</a:t>
            </a:r>
            <a:r>
              <a:rPr lang="en-US" i="1" dirty="0"/>
              <a:t>h</a:t>
            </a:r>
            <a:r>
              <a:rPr lang="en-US" dirty="0"/>
              <a:t>*</a:t>
            </a:r>
            <a:r>
              <a:rPr lang="en-US" i="1" dirty="0"/>
              <a:t>w</a:t>
            </a:r>
            <a:r>
              <a:rPr lang="en-US" dirty="0"/>
              <a:t>*</a:t>
            </a:r>
            <a:r>
              <a:rPr lang="en-US" i="1" dirty="0"/>
              <a:t>c</a:t>
            </a:r>
            <a:r>
              <a:rPr lang="en-US" dirty="0"/>
              <a:t> + 1)*</a:t>
            </a:r>
            <a:r>
              <a:rPr lang="en-US" i="1" dirty="0"/>
              <a:t>Number of Filters</a:t>
            </a:r>
            <a:r>
              <a:rPr lang="en-US" dirty="0"/>
              <a:t>), where 1 is the bias.</a:t>
            </a:r>
          </a:p>
          <a:p>
            <a:pPr lvl="1"/>
            <a:endParaRPr lang="en-US" dirty="0"/>
          </a:p>
        </p:txBody>
      </p:sp>
      <p:sp>
        <p:nvSpPr>
          <p:cNvPr id="2" name="Rettangolo 1">
            <a:extLst>
              <a:ext uri="{FF2B5EF4-FFF2-40B4-BE49-F238E27FC236}">
                <a16:creationId xmlns:a16="http://schemas.microsoft.com/office/drawing/2014/main" id="{0FE519CD-7D60-48E4-85E9-0C269DD2147E}"/>
              </a:ext>
            </a:extLst>
          </p:cNvPr>
          <p:cNvSpPr/>
          <p:nvPr/>
        </p:nvSpPr>
        <p:spPr>
          <a:xfrm>
            <a:off x="9073688" y="528895"/>
            <a:ext cx="1440160" cy="14316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14" name="Rettangolo 13">
            <a:extLst>
              <a:ext uri="{FF2B5EF4-FFF2-40B4-BE49-F238E27FC236}">
                <a16:creationId xmlns:a16="http://schemas.microsoft.com/office/drawing/2014/main" id="{01EF00A7-3CF9-47F4-8B40-D558647A82E7}"/>
              </a:ext>
            </a:extLst>
          </p:cNvPr>
          <p:cNvSpPr/>
          <p:nvPr/>
        </p:nvSpPr>
        <p:spPr>
          <a:xfrm>
            <a:off x="8857664" y="658748"/>
            <a:ext cx="1440160" cy="143169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15" name="Rettangolo 14">
            <a:extLst>
              <a:ext uri="{FF2B5EF4-FFF2-40B4-BE49-F238E27FC236}">
                <a16:creationId xmlns:a16="http://schemas.microsoft.com/office/drawing/2014/main" id="{2163F42D-0471-4753-BDC8-ED0974700A28}"/>
              </a:ext>
            </a:extLst>
          </p:cNvPr>
          <p:cNvSpPr/>
          <p:nvPr/>
        </p:nvSpPr>
        <p:spPr>
          <a:xfrm>
            <a:off x="8641640" y="788601"/>
            <a:ext cx="1440160" cy="14316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16" name="Rettangolo 15">
            <a:extLst>
              <a:ext uri="{FF2B5EF4-FFF2-40B4-BE49-F238E27FC236}">
                <a16:creationId xmlns:a16="http://schemas.microsoft.com/office/drawing/2014/main" id="{24A82EBE-2910-45CD-8E1F-FC6782835380}"/>
              </a:ext>
            </a:extLst>
          </p:cNvPr>
          <p:cNvSpPr/>
          <p:nvPr/>
        </p:nvSpPr>
        <p:spPr>
          <a:xfrm>
            <a:off x="8293120" y="2722290"/>
            <a:ext cx="720080" cy="6054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17" name="Rettangolo 16">
            <a:extLst>
              <a:ext uri="{FF2B5EF4-FFF2-40B4-BE49-F238E27FC236}">
                <a16:creationId xmlns:a16="http://schemas.microsoft.com/office/drawing/2014/main" id="{89F9A21B-9369-463E-B261-CEF466CDF95C}"/>
              </a:ext>
            </a:extLst>
          </p:cNvPr>
          <p:cNvSpPr/>
          <p:nvPr/>
        </p:nvSpPr>
        <p:spPr>
          <a:xfrm>
            <a:off x="8221112" y="2784355"/>
            <a:ext cx="720080" cy="605471"/>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18" name="Rettangolo 17">
            <a:extLst>
              <a:ext uri="{FF2B5EF4-FFF2-40B4-BE49-F238E27FC236}">
                <a16:creationId xmlns:a16="http://schemas.microsoft.com/office/drawing/2014/main" id="{4EC40137-1FB0-44F6-BB9D-5BC12FA0CEAC}"/>
              </a:ext>
            </a:extLst>
          </p:cNvPr>
          <p:cNvSpPr/>
          <p:nvPr/>
        </p:nvSpPr>
        <p:spPr>
          <a:xfrm>
            <a:off x="8149104" y="2833464"/>
            <a:ext cx="720080" cy="605471"/>
          </a:xfrm>
          <a:prstGeom prst="rect">
            <a:avLst/>
          </a:prstGeom>
          <a:solidFill>
            <a:srgbClr val="A3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20" name="Rettangolo 19">
            <a:extLst>
              <a:ext uri="{FF2B5EF4-FFF2-40B4-BE49-F238E27FC236}">
                <a16:creationId xmlns:a16="http://schemas.microsoft.com/office/drawing/2014/main" id="{A4F5716B-A703-4989-AB07-776009EC5086}"/>
              </a:ext>
            </a:extLst>
          </p:cNvPr>
          <p:cNvSpPr/>
          <p:nvPr/>
        </p:nvSpPr>
        <p:spPr>
          <a:xfrm>
            <a:off x="9804412" y="2722290"/>
            <a:ext cx="720080" cy="605471"/>
          </a:xfrm>
          <a:prstGeom prst="rect">
            <a:avLst/>
          </a:prstGeom>
          <a:solidFill>
            <a:srgbClr val="E38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21" name="Rettangolo 20">
            <a:extLst>
              <a:ext uri="{FF2B5EF4-FFF2-40B4-BE49-F238E27FC236}">
                <a16:creationId xmlns:a16="http://schemas.microsoft.com/office/drawing/2014/main" id="{877AD1EE-47C9-46A6-A2ED-243B60001F42}"/>
              </a:ext>
            </a:extLst>
          </p:cNvPr>
          <p:cNvSpPr/>
          <p:nvPr/>
        </p:nvSpPr>
        <p:spPr>
          <a:xfrm>
            <a:off x="9732404" y="2784355"/>
            <a:ext cx="720080" cy="605471"/>
          </a:xfrm>
          <a:prstGeom prst="rect">
            <a:avLst/>
          </a:prstGeom>
          <a:solidFill>
            <a:srgbClr val="BEE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23" name="Rettangolo 22">
            <a:extLst>
              <a:ext uri="{FF2B5EF4-FFF2-40B4-BE49-F238E27FC236}">
                <a16:creationId xmlns:a16="http://schemas.microsoft.com/office/drawing/2014/main" id="{256A9246-B0F9-425B-B162-50C239D33873}"/>
              </a:ext>
            </a:extLst>
          </p:cNvPr>
          <p:cNvSpPr/>
          <p:nvPr/>
        </p:nvSpPr>
        <p:spPr>
          <a:xfrm>
            <a:off x="9660396" y="2833464"/>
            <a:ext cx="720080" cy="6054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25" name="Rettangolo 24">
            <a:extLst>
              <a:ext uri="{FF2B5EF4-FFF2-40B4-BE49-F238E27FC236}">
                <a16:creationId xmlns:a16="http://schemas.microsoft.com/office/drawing/2014/main" id="{9501553B-9EC6-4159-B6BF-6BFC52C8D03A}"/>
              </a:ext>
            </a:extLst>
          </p:cNvPr>
          <p:cNvSpPr/>
          <p:nvPr/>
        </p:nvSpPr>
        <p:spPr>
          <a:xfrm>
            <a:off x="7969084" y="3988011"/>
            <a:ext cx="1080120" cy="96093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27" name="Rettangolo 26">
            <a:extLst>
              <a:ext uri="{FF2B5EF4-FFF2-40B4-BE49-F238E27FC236}">
                <a16:creationId xmlns:a16="http://schemas.microsoft.com/office/drawing/2014/main" id="{9121B96A-808F-42E4-A72A-CA76DFAE75F4}"/>
              </a:ext>
            </a:extLst>
          </p:cNvPr>
          <p:cNvSpPr/>
          <p:nvPr/>
        </p:nvSpPr>
        <p:spPr>
          <a:xfrm>
            <a:off x="9480376" y="3980390"/>
            <a:ext cx="1080120" cy="9609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30" name="Rettangolo 29">
            <a:extLst>
              <a:ext uri="{FF2B5EF4-FFF2-40B4-BE49-F238E27FC236}">
                <a16:creationId xmlns:a16="http://schemas.microsoft.com/office/drawing/2014/main" id="{D439D5F5-AEE2-43F9-B7FD-AD724DA71F38}"/>
              </a:ext>
            </a:extLst>
          </p:cNvPr>
          <p:cNvSpPr/>
          <p:nvPr/>
        </p:nvSpPr>
        <p:spPr>
          <a:xfrm>
            <a:off x="8851312" y="5421998"/>
            <a:ext cx="1080120" cy="9609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28" name="Rettangolo 27">
            <a:extLst>
              <a:ext uri="{FF2B5EF4-FFF2-40B4-BE49-F238E27FC236}">
                <a16:creationId xmlns:a16="http://schemas.microsoft.com/office/drawing/2014/main" id="{4580309F-79F2-459C-B50A-14854720666A}"/>
              </a:ext>
            </a:extLst>
          </p:cNvPr>
          <p:cNvSpPr/>
          <p:nvPr/>
        </p:nvSpPr>
        <p:spPr>
          <a:xfrm>
            <a:off x="8607136" y="5551851"/>
            <a:ext cx="1080120" cy="96093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4" name="CasellaDiTesto 3">
            <a:extLst>
              <a:ext uri="{FF2B5EF4-FFF2-40B4-BE49-F238E27FC236}">
                <a16:creationId xmlns:a16="http://schemas.microsoft.com/office/drawing/2014/main" id="{93557018-B1F6-4EE8-A23A-3267AF5008F4}"/>
              </a:ext>
            </a:extLst>
          </p:cNvPr>
          <p:cNvSpPr txBox="1"/>
          <p:nvPr/>
        </p:nvSpPr>
        <p:spPr>
          <a:xfrm>
            <a:off x="9225224" y="282134"/>
            <a:ext cx="1086000" cy="338554"/>
          </a:xfrm>
          <a:prstGeom prst="rect">
            <a:avLst/>
          </a:prstGeom>
          <a:noFill/>
        </p:spPr>
        <p:txBody>
          <a:bodyPr wrap="square" rtlCol="0">
            <a:spAutoFit/>
          </a:bodyPr>
          <a:lstStyle/>
          <a:p>
            <a:pPr algn="ctr"/>
            <a:r>
              <a:rPr lang="it-IT" sz="1600" dirty="0">
                <a:latin typeface="Arial" pitchFamily="34" charset="0"/>
                <a:cs typeface="Arial" pitchFamily="34" charset="0"/>
              </a:rPr>
              <a:t>Input</a:t>
            </a:r>
            <a:endParaRPr lang="it-IT" sz="2000" dirty="0">
              <a:latin typeface="Arial" pitchFamily="34" charset="0"/>
              <a:cs typeface="Arial" pitchFamily="34" charset="0"/>
            </a:endParaRPr>
          </a:p>
        </p:txBody>
      </p:sp>
      <p:sp>
        <p:nvSpPr>
          <p:cNvPr id="31" name="CasellaDiTesto 30">
            <a:extLst>
              <a:ext uri="{FF2B5EF4-FFF2-40B4-BE49-F238E27FC236}">
                <a16:creationId xmlns:a16="http://schemas.microsoft.com/office/drawing/2014/main" id="{8ACAD06D-A022-40A1-B043-11F633580BAE}"/>
              </a:ext>
            </a:extLst>
          </p:cNvPr>
          <p:cNvSpPr txBox="1"/>
          <p:nvPr/>
        </p:nvSpPr>
        <p:spPr>
          <a:xfrm>
            <a:off x="7270076" y="2946285"/>
            <a:ext cx="1086000" cy="338554"/>
          </a:xfrm>
          <a:prstGeom prst="rect">
            <a:avLst/>
          </a:prstGeom>
          <a:noFill/>
        </p:spPr>
        <p:txBody>
          <a:bodyPr wrap="square" rtlCol="0">
            <a:spAutoFit/>
          </a:bodyPr>
          <a:lstStyle/>
          <a:p>
            <a:pPr algn="ctr"/>
            <a:r>
              <a:rPr lang="it-IT" sz="1600" dirty="0">
                <a:latin typeface="Arial" pitchFamily="34" charset="0"/>
                <a:cs typeface="Arial" pitchFamily="34" charset="0"/>
              </a:rPr>
              <a:t>Filter 1</a:t>
            </a:r>
          </a:p>
        </p:txBody>
      </p:sp>
      <p:sp>
        <p:nvSpPr>
          <p:cNvPr id="32" name="CasellaDiTesto 31">
            <a:extLst>
              <a:ext uri="{FF2B5EF4-FFF2-40B4-BE49-F238E27FC236}">
                <a16:creationId xmlns:a16="http://schemas.microsoft.com/office/drawing/2014/main" id="{1417E71F-CF88-49FC-8293-4F4194921EB1}"/>
              </a:ext>
            </a:extLst>
          </p:cNvPr>
          <p:cNvSpPr txBox="1"/>
          <p:nvPr/>
        </p:nvSpPr>
        <p:spPr>
          <a:xfrm>
            <a:off x="10348196" y="2867525"/>
            <a:ext cx="1086000" cy="338554"/>
          </a:xfrm>
          <a:prstGeom prst="rect">
            <a:avLst/>
          </a:prstGeom>
          <a:noFill/>
        </p:spPr>
        <p:txBody>
          <a:bodyPr wrap="square" rtlCol="0">
            <a:spAutoFit/>
          </a:bodyPr>
          <a:lstStyle/>
          <a:p>
            <a:pPr algn="ctr"/>
            <a:r>
              <a:rPr lang="it-IT" sz="1600" dirty="0">
                <a:latin typeface="Arial" pitchFamily="34" charset="0"/>
                <a:cs typeface="Arial" pitchFamily="34" charset="0"/>
              </a:rPr>
              <a:t>Filter 2</a:t>
            </a:r>
          </a:p>
        </p:txBody>
      </p:sp>
      <p:sp>
        <p:nvSpPr>
          <p:cNvPr id="33" name="CasellaDiTesto 32">
            <a:extLst>
              <a:ext uri="{FF2B5EF4-FFF2-40B4-BE49-F238E27FC236}">
                <a16:creationId xmlns:a16="http://schemas.microsoft.com/office/drawing/2014/main" id="{B0CC3CDB-5204-4542-AE23-6B753F1194CD}"/>
              </a:ext>
            </a:extLst>
          </p:cNvPr>
          <p:cNvSpPr txBox="1"/>
          <p:nvPr/>
        </p:nvSpPr>
        <p:spPr>
          <a:xfrm>
            <a:off x="6518543" y="4317460"/>
            <a:ext cx="1535206" cy="338554"/>
          </a:xfrm>
          <a:prstGeom prst="rect">
            <a:avLst/>
          </a:prstGeom>
          <a:noFill/>
        </p:spPr>
        <p:txBody>
          <a:bodyPr wrap="square" rtlCol="0">
            <a:spAutoFit/>
          </a:bodyPr>
          <a:lstStyle/>
          <a:p>
            <a:pPr algn="ctr"/>
            <a:r>
              <a:rPr lang="it-IT" sz="1600" dirty="0">
                <a:latin typeface="Arial" pitchFamily="34" charset="0"/>
                <a:cs typeface="Arial" pitchFamily="34" charset="0"/>
              </a:rPr>
              <a:t>Feature </a:t>
            </a:r>
            <a:r>
              <a:rPr lang="it-IT" sz="1600" dirty="0" err="1">
                <a:latin typeface="Arial" pitchFamily="34" charset="0"/>
                <a:cs typeface="Arial" pitchFamily="34" charset="0"/>
              </a:rPr>
              <a:t>Map</a:t>
            </a:r>
            <a:r>
              <a:rPr lang="it-IT" sz="1600" dirty="0">
                <a:latin typeface="Arial" pitchFamily="34" charset="0"/>
                <a:cs typeface="Arial" pitchFamily="34" charset="0"/>
              </a:rPr>
              <a:t> 1</a:t>
            </a:r>
          </a:p>
        </p:txBody>
      </p:sp>
      <p:sp>
        <p:nvSpPr>
          <p:cNvPr id="34" name="CasellaDiTesto 33">
            <a:extLst>
              <a:ext uri="{FF2B5EF4-FFF2-40B4-BE49-F238E27FC236}">
                <a16:creationId xmlns:a16="http://schemas.microsoft.com/office/drawing/2014/main" id="{EC3E7EC4-94D5-4004-8D06-D077E0F48E35}"/>
              </a:ext>
            </a:extLst>
          </p:cNvPr>
          <p:cNvSpPr txBox="1"/>
          <p:nvPr/>
        </p:nvSpPr>
        <p:spPr>
          <a:xfrm>
            <a:off x="10348196" y="4278481"/>
            <a:ext cx="1740142" cy="338554"/>
          </a:xfrm>
          <a:prstGeom prst="rect">
            <a:avLst/>
          </a:prstGeom>
          <a:noFill/>
        </p:spPr>
        <p:txBody>
          <a:bodyPr wrap="square" rtlCol="0">
            <a:spAutoFit/>
          </a:bodyPr>
          <a:lstStyle/>
          <a:p>
            <a:pPr algn="ctr"/>
            <a:r>
              <a:rPr lang="it-IT" sz="1600" dirty="0">
                <a:latin typeface="Arial" pitchFamily="34" charset="0"/>
                <a:cs typeface="Arial" pitchFamily="34" charset="0"/>
              </a:rPr>
              <a:t>Feature </a:t>
            </a:r>
            <a:r>
              <a:rPr lang="it-IT" sz="1600" dirty="0" err="1">
                <a:latin typeface="Arial" pitchFamily="34" charset="0"/>
                <a:cs typeface="Arial" pitchFamily="34" charset="0"/>
              </a:rPr>
              <a:t>Map</a:t>
            </a:r>
            <a:r>
              <a:rPr lang="it-IT" sz="1600" dirty="0">
                <a:latin typeface="Arial" pitchFamily="34" charset="0"/>
                <a:cs typeface="Arial" pitchFamily="34" charset="0"/>
              </a:rPr>
              <a:t> 2</a:t>
            </a:r>
          </a:p>
        </p:txBody>
      </p:sp>
      <p:sp>
        <p:nvSpPr>
          <p:cNvPr id="35" name="CasellaDiTesto 34">
            <a:extLst>
              <a:ext uri="{FF2B5EF4-FFF2-40B4-BE49-F238E27FC236}">
                <a16:creationId xmlns:a16="http://schemas.microsoft.com/office/drawing/2014/main" id="{B332A9CE-8B45-43BC-92C8-925FE60D9442}"/>
              </a:ext>
            </a:extLst>
          </p:cNvPr>
          <p:cNvSpPr txBox="1"/>
          <p:nvPr/>
        </p:nvSpPr>
        <p:spPr>
          <a:xfrm>
            <a:off x="8834880" y="6529462"/>
            <a:ext cx="1086000" cy="338554"/>
          </a:xfrm>
          <a:prstGeom prst="rect">
            <a:avLst/>
          </a:prstGeom>
          <a:noFill/>
        </p:spPr>
        <p:txBody>
          <a:bodyPr wrap="square" rtlCol="0">
            <a:spAutoFit/>
          </a:bodyPr>
          <a:lstStyle/>
          <a:p>
            <a:pPr algn="ctr"/>
            <a:r>
              <a:rPr lang="it-IT" sz="1600" dirty="0">
                <a:latin typeface="Arial" pitchFamily="34" charset="0"/>
                <a:cs typeface="Arial" pitchFamily="34" charset="0"/>
              </a:rPr>
              <a:t>Output</a:t>
            </a:r>
          </a:p>
        </p:txBody>
      </p:sp>
      <p:cxnSp>
        <p:nvCxnSpPr>
          <p:cNvPr id="39" name="Connettore 2 38">
            <a:extLst>
              <a:ext uri="{FF2B5EF4-FFF2-40B4-BE49-F238E27FC236}">
                <a16:creationId xmlns:a16="http://schemas.microsoft.com/office/drawing/2014/main" id="{23CEEF62-4EFE-44EA-86FE-38629389D2B7}"/>
              </a:ext>
            </a:extLst>
          </p:cNvPr>
          <p:cNvCxnSpPr>
            <a:stCxn id="18" idx="2"/>
            <a:endCxn id="25" idx="0"/>
          </p:cNvCxnSpPr>
          <p:nvPr/>
        </p:nvCxnSpPr>
        <p:spPr>
          <a:xfrm>
            <a:off x="8509144" y="3438935"/>
            <a:ext cx="0" cy="549076"/>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25A77982-DB0E-46B1-82F2-D94EFD6CE848}"/>
              </a:ext>
            </a:extLst>
          </p:cNvPr>
          <p:cNvCxnSpPr>
            <a:stCxn id="23" idx="2"/>
            <a:endCxn id="27" idx="0"/>
          </p:cNvCxnSpPr>
          <p:nvPr/>
        </p:nvCxnSpPr>
        <p:spPr>
          <a:xfrm>
            <a:off x="10020436" y="3438935"/>
            <a:ext cx="0" cy="541455"/>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ttore a gomito 43">
            <a:extLst>
              <a:ext uri="{FF2B5EF4-FFF2-40B4-BE49-F238E27FC236}">
                <a16:creationId xmlns:a16="http://schemas.microsoft.com/office/drawing/2014/main" id="{1B184136-8368-4BF8-BE98-781A54322A86}"/>
              </a:ext>
            </a:extLst>
          </p:cNvPr>
          <p:cNvCxnSpPr>
            <a:stCxn id="25" idx="2"/>
            <a:endCxn id="28" idx="1"/>
          </p:cNvCxnSpPr>
          <p:nvPr/>
        </p:nvCxnSpPr>
        <p:spPr>
          <a:xfrm rot="16200000" flipH="1">
            <a:off x="8016454" y="5441638"/>
            <a:ext cx="1083372" cy="97992"/>
          </a:xfrm>
          <a:prstGeom prst="bentConnector2">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ttore a gomito 45">
            <a:extLst>
              <a:ext uri="{FF2B5EF4-FFF2-40B4-BE49-F238E27FC236}">
                <a16:creationId xmlns:a16="http://schemas.microsoft.com/office/drawing/2014/main" id="{828C1757-1143-4DAF-94DF-6FCEF60AF88D}"/>
              </a:ext>
            </a:extLst>
          </p:cNvPr>
          <p:cNvCxnSpPr>
            <a:stCxn id="27" idx="2"/>
            <a:endCxn id="30" idx="3"/>
          </p:cNvCxnSpPr>
          <p:nvPr/>
        </p:nvCxnSpPr>
        <p:spPr>
          <a:xfrm rot="5400000">
            <a:off x="9495364" y="5377395"/>
            <a:ext cx="961140" cy="89004"/>
          </a:xfrm>
          <a:prstGeom prst="bentConnector2">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61D1D241-2916-45AC-99E6-8E88D3C95E0B}"/>
              </a:ext>
            </a:extLst>
          </p:cNvPr>
          <p:cNvCxnSpPr>
            <a:stCxn id="15" idx="2"/>
            <a:endCxn id="16" idx="0"/>
          </p:cNvCxnSpPr>
          <p:nvPr/>
        </p:nvCxnSpPr>
        <p:spPr>
          <a:xfrm rot="5400000">
            <a:off x="8756444" y="2117013"/>
            <a:ext cx="501993" cy="708560"/>
          </a:xfrm>
          <a:prstGeom prst="bentConnector3">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a gomito 53">
            <a:extLst>
              <a:ext uri="{FF2B5EF4-FFF2-40B4-BE49-F238E27FC236}">
                <a16:creationId xmlns:a16="http://schemas.microsoft.com/office/drawing/2014/main" id="{B35491DE-4A14-445E-9C5D-3DEB11427097}"/>
              </a:ext>
            </a:extLst>
          </p:cNvPr>
          <p:cNvCxnSpPr>
            <a:stCxn id="15" idx="2"/>
            <a:endCxn id="20" idx="0"/>
          </p:cNvCxnSpPr>
          <p:nvPr/>
        </p:nvCxnSpPr>
        <p:spPr>
          <a:xfrm rot="16200000" flipH="1">
            <a:off x="9512090" y="2069927"/>
            <a:ext cx="501993" cy="802732"/>
          </a:xfrm>
          <a:prstGeom prst="bentConnector3">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7" name="Stella a 6 punte 46">
            <a:extLst>
              <a:ext uri="{FF2B5EF4-FFF2-40B4-BE49-F238E27FC236}">
                <a16:creationId xmlns:a16="http://schemas.microsoft.com/office/drawing/2014/main" id="{56EF5B99-79D4-4825-9503-D3B173152680}"/>
              </a:ext>
            </a:extLst>
          </p:cNvPr>
          <p:cNvSpPr/>
          <p:nvPr/>
        </p:nvSpPr>
        <p:spPr>
          <a:xfrm>
            <a:off x="9234143" y="2356387"/>
            <a:ext cx="255152" cy="255571"/>
          </a:xfrm>
          <a:prstGeom prst="star6">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55" name="Rettangolo 54">
            <a:extLst>
              <a:ext uri="{FF2B5EF4-FFF2-40B4-BE49-F238E27FC236}">
                <a16:creationId xmlns:a16="http://schemas.microsoft.com/office/drawing/2014/main" id="{5DC7D923-A630-4EAE-88B7-1CD59EAC4AD7}"/>
              </a:ext>
            </a:extLst>
          </p:cNvPr>
          <p:cNvSpPr/>
          <p:nvPr/>
        </p:nvSpPr>
        <p:spPr>
          <a:xfrm>
            <a:off x="7421583" y="337839"/>
            <a:ext cx="4312322" cy="3424332"/>
          </a:xfrm>
          <a:prstGeom prst="rect">
            <a:avLst/>
          </a:prstGeom>
          <a:noFill/>
          <a:ln>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57" name="CasellaDiTesto 56">
            <a:extLst>
              <a:ext uri="{FF2B5EF4-FFF2-40B4-BE49-F238E27FC236}">
                <a16:creationId xmlns:a16="http://schemas.microsoft.com/office/drawing/2014/main" id="{9CEDE7CC-7D1F-4DD6-B08F-77BA42B8AE74}"/>
              </a:ext>
            </a:extLst>
          </p:cNvPr>
          <p:cNvSpPr txBox="1"/>
          <p:nvPr/>
        </p:nvSpPr>
        <p:spPr>
          <a:xfrm>
            <a:off x="10623610" y="3525039"/>
            <a:ext cx="1292410" cy="276999"/>
          </a:xfrm>
          <a:prstGeom prst="rect">
            <a:avLst/>
          </a:prstGeom>
          <a:noFill/>
        </p:spPr>
        <p:txBody>
          <a:bodyPr wrap="square" rtlCol="0">
            <a:spAutoFit/>
          </a:bodyPr>
          <a:lstStyle/>
          <a:p>
            <a:pPr algn="ctr"/>
            <a:r>
              <a:rPr lang="it-IT" sz="1200" dirty="0" err="1">
                <a:latin typeface="Arial" pitchFamily="34" charset="0"/>
                <a:cs typeface="Arial" pitchFamily="34" charset="0"/>
              </a:rPr>
              <a:t>Convolution</a:t>
            </a:r>
            <a:endParaRPr lang="it-IT" sz="1200" dirty="0">
              <a:latin typeface="Arial" pitchFamily="34" charset="0"/>
              <a:cs typeface="Arial" pitchFamily="34" charset="0"/>
            </a:endParaRPr>
          </a:p>
        </p:txBody>
      </p:sp>
    </p:spTree>
    <p:extLst>
      <p:ext uri="{BB962C8B-B14F-4D97-AF65-F5344CB8AC3E}">
        <p14:creationId xmlns:p14="http://schemas.microsoft.com/office/powerpoint/2010/main" val="80133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Padding</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201113" y="1250143"/>
            <a:ext cx="6159255" cy="4536504"/>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Padding is rows or columns of </a:t>
            </a:r>
            <a:r>
              <a:rPr lang="en-US" i="1" dirty="0"/>
              <a:t>element</a:t>
            </a:r>
            <a:r>
              <a:rPr lang="en-US" dirty="0"/>
              <a:t> added to the borders of an image input. </a:t>
            </a:r>
          </a:p>
          <a:p>
            <a:r>
              <a:rPr lang="en-US" dirty="0"/>
              <a:t> By adjusting the padding, it is possible to control the output size of the layer.</a:t>
            </a:r>
          </a:p>
          <a:p>
            <a:r>
              <a:rPr lang="en-US" dirty="0"/>
              <a:t>Zero padding consists in adding rows or columns of zeros to the borders of the image.</a:t>
            </a:r>
          </a:p>
        </p:txBody>
      </p:sp>
      <p:pic>
        <p:nvPicPr>
          <p:cNvPr id="5" name="Immagine 4">
            <a:extLst>
              <a:ext uri="{FF2B5EF4-FFF2-40B4-BE49-F238E27FC236}">
                <a16:creationId xmlns:a16="http://schemas.microsoft.com/office/drawing/2014/main" id="{46338B88-6B4D-48A5-9019-E6E81CCA4694}"/>
              </a:ext>
            </a:extLst>
          </p:cNvPr>
          <p:cNvPicPr>
            <a:picLocks noChangeAspect="1"/>
          </p:cNvPicPr>
          <p:nvPr/>
        </p:nvPicPr>
        <p:blipFill rotWithShape="1">
          <a:blip r:embed="rId3"/>
          <a:srcRect l="8001" t="3095" r="2054" b="1716"/>
          <a:stretch/>
        </p:blipFill>
        <p:spPr>
          <a:xfrm>
            <a:off x="7032104" y="692696"/>
            <a:ext cx="4223687" cy="4968552"/>
          </a:xfrm>
          <a:prstGeom prst="rect">
            <a:avLst/>
          </a:prstGeom>
        </p:spPr>
      </p:pic>
      <p:sp>
        <p:nvSpPr>
          <p:cNvPr id="6" name="CasellaDiTesto 5">
            <a:extLst>
              <a:ext uri="{FF2B5EF4-FFF2-40B4-BE49-F238E27FC236}">
                <a16:creationId xmlns:a16="http://schemas.microsoft.com/office/drawing/2014/main" id="{ED85AFEB-A587-4000-A8C5-4E52F83D2D2C}"/>
              </a:ext>
            </a:extLst>
          </p:cNvPr>
          <p:cNvSpPr txBox="1"/>
          <p:nvPr/>
        </p:nvSpPr>
        <p:spPr>
          <a:xfrm>
            <a:off x="7032104" y="5662736"/>
            <a:ext cx="4608512" cy="646331"/>
          </a:xfrm>
          <a:prstGeom prst="rect">
            <a:avLst/>
          </a:prstGeom>
          <a:noFill/>
        </p:spPr>
        <p:txBody>
          <a:bodyPr wrap="square" rtlCol="0">
            <a:spAutoFit/>
          </a:bodyPr>
          <a:lstStyle/>
          <a:p>
            <a:r>
              <a:rPr lang="en-US" sz="1200" dirty="0"/>
              <a:t>This image shows a 3-by-3 filter scanning through the input with padding of size 1. The lower map represents the input and the upper map represents the output.</a:t>
            </a:r>
            <a:endParaRPr lang="it-IT" sz="1200" dirty="0">
              <a:latin typeface="Arial" pitchFamily="34" charset="0"/>
              <a:cs typeface="Arial" pitchFamily="34" charset="0"/>
            </a:endParaRPr>
          </a:p>
        </p:txBody>
      </p:sp>
    </p:spTree>
    <p:extLst>
      <p:ext uri="{BB962C8B-B14F-4D97-AF65-F5344CB8AC3E}">
        <p14:creationId xmlns:p14="http://schemas.microsoft.com/office/powerpoint/2010/main" val="331209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Output size</a:t>
            </a:r>
          </a:p>
        </p:txBody>
      </p:sp>
      <mc:AlternateContent xmlns:mc="http://schemas.openxmlformats.org/markup-compatibility/2006" xmlns:a14="http://schemas.microsoft.com/office/drawing/2010/main">
        <mc:Choice Requires="a14">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201113" y="1250142"/>
                <a:ext cx="11381285" cy="5275201"/>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output height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i="1">
                            <a:latin typeface="Cambria Math" panose="02040503050406030204" pitchFamily="18" charset="0"/>
                          </a:rPr>
                          <m:t>𝑜𝑢𝑡</m:t>
                        </m:r>
                      </m:sub>
                    </m:sSub>
                    <m:r>
                      <a:rPr lang="it-IT" i="1">
                        <a:latin typeface="Cambria Math" panose="02040503050406030204" pitchFamily="18" charset="0"/>
                      </a:rPr>
                      <m:t> </m:t>
                    </m:r>
                  </m:oMath>
                </a14:m>
                <a:r>
                  <a:rPr lang="en-US" dirty="0"/>
                  <a:t>) and width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𝑊</m:t>
                        </m:r>
                      </m:e>
                      <m:sub>
                        <m:r>
                          <a:rPr lang="it-IT" i="1">
                            <a:latin typeface="Cambria Math" panose="02040503050406030204" pitchFamily="18" charset="0"/>
                          </a:rPr>
                          <m:t>𝑜𝑢𝑡</m:t>
                        </m:r>
                      </m:sub>
                    </m:sSub>
                    <m:r>
                      <a:rPr lang="it-IT" i="1">
                        <a:latin typeface="Cambria Math" panose="02040503050406030204" pitchFamily="18" charset="0"/>
                      </a:rPr>
                      <m:t> </m:t>
                    </m:r>
                  </m:oMath>
                </a14:m>
                <a:r>
                  <a:rPr lang="en-US" dirty="0"/>
                  <a:t>) of a convolutional layer are:</a:t>
                </a:r>
              </a:p>
              <a:p>
                <a:pPr marL="0" indent="0" algn="ctr">
                  <a:buNone/>
                </a:pPr>
                <a:br>
                  <a:rPr lang="en-US" dirty="0"/>
                </a:b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𝑜𝑢𝑡</m:t>
                        </m:r>
                      </m:sub>
                    </m:sSub>
                    <m:r>
                      <a:rPr lang="it-IT" b="0" i="1" smtClean="0">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m:t>
                        </m:r>
                        <m:sSub>
                          <m:sSubPr>
                            <m:ctrlPr>
                              <a:rPr lang="it-IT"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𝑖𝑛</m:t>
                            </m:r>
                          </m:sub>
                        </m:sSub>
                        <m:r>
                          <a:rPr lang="it-IT" i="1">
                            <a:latin typeface="Cambria Math" panose="02040503050406030204" pitchFamily="18" charset="0"/>
                          </a:rPr>
                          <m:t> −[</m:t>
                        </m:r>
                        <m:d>
                          <m:dPr>
                            <m:ctrlPr>
                              <a:rPr lang="it-IT" i="1">
                                <a:latin typeface="Cambria Math" panose="02040503050406030204" pitchFamily="18" charset="0"/>
                              </a:rPr>
                            </m:ctrlPr>
                          </m:dPr>
                          <m:e>
                            <m:r>
                              <a:rPr lang="it-IT" b="0" i="1" smtClean="0">
                                <a:latin typeface="Cambria Math" panose="02040503050406030204" pitchFamily="18" charset="0"/>
                              </a:rPr>
                              <m:t>h</m:t>
                            </m:r>
                            <m:r>
                              <a:rPr lang="it-IT" i="1">
                                <a:latin typeface="Cambria Math" panose="02040503050406030204" pitchFamily="18" charset="0"/>
                              </a:rPr>
                              <m:t>−1</m:t>
                            </m:r>
                          </m:e>
                        </m:d>
                        <m:r>
                          <a:rPr lang="it-IT" i="1">
                            <a:latin typeface="Cambria Math" panose="02040503050406030204" pitchFamily="18" charset="0"/>
                          </a:rPr>
                          <m:t>∗</m:t>
                        </m:r>
                        <m:r>
                          <a:rPr lang="it-IT" b="0" i="1" smtClean="0">
                            <a:latin typeface="Cambria Math" panose="02040503050406030204" pitchFamily="18" charset="0"/>
                          </a:rPr>
                          <m:t>𝑑</m:t>
                        </m:r>
                        <m:r>
                          <a:rPr lang="it-IT" i="1">
                            <a:latin typeface="Cambria Math" panose="02040503050406030204" pitchFamily="18" charset="0"/>
                          </a:rPr>
                          <m:t>+1]+2∗</m:t>
                        </m:r>
                        <m:r>
                          <a:rPr lang="it-IT" b="0" i="1" smtClean="0">
                            <a:latin typeface="Cambria Math" panose="02040503050406030204" pitchFamily="18" charset="0"/>
                          </a:rPr>
                          <m:t>𝑝</m:t>
                        </m:r>
                        <m:r>
                          <a:rPr lang="it-IT" i="1">
                            <a:latin typeface="Cambria Math" panose="02040503050406030204" pitchFamily="18" charset="0"/>
                          </a:rPr>
                          <m:t>}</m:t>
                        </m:r>
                        <m:r>
                          <m:rPr>
                            <m:nor/>
                          </m:rPr>
                          <a:rPr lang="en-US" dirty="0"/>
                          <m:t> </m:t>
                        </m:r>
                      </m:num>
                      <m:den>
                        <m:r>
                          <a:rPr lang="it-IT" b="0" i="1" smtClean="0">
                            <a:latin typeface="Cambria Math" panose="02040503050406030204" pitchFamily="18" charset="0"/>
                          </a:rPr>
                          <m:t>𝑠</m:t>
                        </m:r>
                      </m:den>
                    </m:f>
                    <m:r>
                      <a:rPr lang="it-IT" i="1">
                        <a:latin typeface="Cambria Math" panose="02040503050406030204" pitchFamily="18" charset="0"/>
                      </a:rPr>
                      <m:t>+1</m:t>
                    </m:r>
                    <m:r>
                      <a:rPr lang="it-IT" b="0" i="1" smtClean="0">
                        <a:latin typeface="Cambria Math" panose="02040503050406030204" pitchFamily="18" charset="0"/>
                      </a:rPr>
                      <m:t>             </m:t>
                    </m:r>
                    <m:sSub>
                      <m:sSubPr>
                        <m:ctrlPr>
                          <a:rPr lang="it-IT" i="1">
                            <a:latin typeface="Cambria Math" panose="02040503050406030204" pitchFamily="18" charset="0"/>
                          </a:rPr>
                        </m:ctrlPr>
                      </m:sSubPr>
                      <m:e>
                        <m:r>
                          <a:rPr lang="it-IT" b="0" i="1" smtClean="0">
                            <a:latin typeface="Cambria Math" panose="02040503050406030204" pitchFamily="18" charset="0"/>
                          </a:rPr>
                          <m:t>𝑊</m:t>
                        </m:r>
                      </m:e>
                      <m:sub>
                        <m:r>
                          <a:rPr lang="it-IT" i="1">
                            <a:latin typeface="Cambria Math" panose="02040503050406030204" pitchFamily="18" charset="0"/>
                          </a:rPr>
                          <m:t>𝑜𝑢𝑡</m:t>
                        </m:r>
                      </m:sub>
                    </m:sSub>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m:t>
                        </m:r>
                        <m:sSub>
                          <m:sSubPr>
                            <m:ctrlPr>
                              <a:rPr lang="it-IT" i="1">
                                <a:latin typeface="Cambria Math" panose="02040503050406030204" pitchFamily="18" charset="0"/>
                              </a:rPr>
                            </m:ctrlPr>
                          </m:sSubPr>
                          <m:e>
                            <m:r>
                              <a:rPr lang="it-IT" b="0" i="1" smtClean="0">
                                <a:latin typeface="Cambria Math" panose="02040503050406030204" pitchFamily="18" charset="0"/>
                              </a:rPr>
                              <m:t>𝑊</m:t>
                            </m:r>
                          </m:e>
                          <m:sub>
                            <m:r>
                              <a:rPr lang="it-IT" i="1">
                                <a:latin typeface="Cambria Math" panose="02040503050406030204" pitchFamily="18" charset="0"/>
                              </a:rPr>
                              <m:t>𝑖𝑛</m:t>
                            </m:r>
                          </m:sub>
                        </m:sSub>
                        <m:r>
                          <a:rPr lang="it-IT" i="1">
                            <a:latin typeface="Cambria Math" panose="02040503050406030204" pitchFamily="18" charset="0"/>
                          </a:rPr>
                          <m:t> −[</m:t>
                        </m:r>
                        <m:d>
                          <m:dPr>
                            <m:ctrlPr>
                              <a:rPr lang="it-IT" i="1">
                                <a:latin typeface="Cambria Math" panose="02040503050406030204" pitchFamily="18" charset="0"/>
                              </a:rPr>
                            </m:ctrlPr>
                          </m:dPr>
                          <m:e>
                            <m:r>
                              <a:rPr lang="it-IT" b="0" i="1" smtClean="0">
                                <a:latin typeface="Cambria Math" panose="02040503050406030204" pitchFamily="18" charset="0"/>
                              </a:rPr>
                              <m:t>𝑤</m:t>
                            </m:r>
                            <m:r>
                              <a:rPr lang="it-IT" i="1">
                                <a:latin typeface="Cambria Math" panose="02040503050406030204" pitchFamily="18" charset="0"/>
                              </a:rPr>
                              <m:t>−1</m:t>
                            </m:r>
                          </m:e>
                        </m:d>
                        <m:r>
                          <a:rPr lang="it-IT" i="1">
                            <a:latin typeface="Cambria Math" panose="02040503050406030204" pitchFamily="18" charset="0"/>
                          </a:rPr>
                          <m:t>∗</m:t>
                        </m:r>
                        <m:r>
                          <a:rPr lang="it-IT" i="1">
                            <a:latin typeface="Cambria Math" panose="02040503050406030204" pitchFamily="18" charset="0"/>
                          </a:rPr>
                          <m:t>𝑑</m:t>
                        </m:r>
                        <m:r>
                          <a:rPr lang="it-IT" i="1">
                            <a:latin typeface="Cambria Math" panose="02040503050406030204" pitchFamily="18" charset="0"/>
                          </a:rPr>
                          <m:t>+1]+2∗</m:t>
                        </m:r>
                        <m:r>
                          <a:rPr lang="it-IT" i="1">
                            <a:latin typeface="Cambria Math" panose="02040503050406030204" pitchFamily="18" charset="0"/>
                          </a:rPr>
                          <m:t>𝑝</m:t>
                        </m:r>
                        <m:r>
                          <a:rPr lang="it-IT" i="1">
                            <a:latin typeface="Cambria Math" panose="02040503050406030204" pitchFamily="18" charset="0"/>
                          </a:rPr>
                          <m:t>}</m:t>
                        </m:r>
                        <m:r>
                          <m:rPr>
                            <m:nor/>
                          </m:rPr>
                          <a:rPr lang="en-US" dirty="0"/>
                          <m:t> </m:t>
                        </m:r>
                      </m:num>
                      <m:den>
                        <m:r>
                          <a:rPr lang="it-IT" i="1">
                            <a:latin typeface="Cambria Math" panose="02040503050406030204" pitchFamily="18" charset="0"/>
                          </a:rPr>
                          <m:t>𝑠</m:t>
                        </m:r>
                      </m:den>
                    </m:f>
                    <m:r>
                      <a:rPr lang="it-IT" i="1">
                        <a:latin typeface="Cambria Math" panose="02040503050406030204" pitchFamily="18" charset="0"/>
                      </a:rPr>
                      <m:t>+1</m:t>
                    </m:r>
                  </m:oMath>
                </a14:m>
                <a:r>
                  <a:rPr lang="en-US" dirty="0"/>
                  <a:t>, where:</a:t>
                </a:r>
              </a:p>
              <a:p>
                <a:pPr marL="0" indent="0" algn="ctr">
                  <a:buNone/>
                </a:pPr>
                <a:endParaRPr lang="en-US" dirty="0"/>
              </a:p>
              <a:p>
                <a:pPr lvl="1"/>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i="1">
                            <a:latin typeface="Cambria Math" panose="02040503050406030204" pitchFamily="18" charset="0"/>
                          </a:rPr>
                          <m:t>𝑖𝑛</m:t>
                        </m:r>
                      </m:sub>
                    </m:sSub>
                  </m:oMath>
                </a14:m>
                <a:r>
                  <a:rPr lang="en-US" dirty="0"/>
                  <a:t> and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𝑊</m:t>
                        </m:r>
                      </m:e>
                      <m:sub>
                        <m:r>
                          <a:rPr lang="it-IT" i="1">
                            <a:latin typeface="Cambria Math" panose="02040503050406030204" pitchFamily="18" charset="0"/>
                          </a:rPr>
                          <m:t>𝑖𝑛</m:t>
                        </m:r>
                      </m:sub>
                    </m:sSub>
                  </m:oMath>
                </a14:m>
                <a:r>
                  <a:rPr lang="en-US" dirty="0"/>
                  <a:t> are the height and the width of the input image</a:t>
                </a:r>
              </a:p>
              <a:p>
                <a:pPr lvl="1"/>
                <a14:m>
                  <m:oMath xmlns:m="http://schemas.openxmlformats.org/officeDocument/2006/math">
                    <m:r>
                      <a:rPr lang="it-IT" i="1">
                        <a:latin typeface="Cambria Math" panose="02040503050406030204" pitchFamily="18" charset="0"/>
                      </a:rPr>
                      <m:t>h</m:t>
                    </m:r>
                  </m:oMath>
                </a14:m>
                <a:r>
                  <a:rPr lang="en-US" dirty="0"/>
                  <a:t> and </a:t>
                </a:r>
                <a14:m>
                  <m:oMath xmlns:m="http://schemas.openxmlformats.org/officeDocument/2006/math">
                    <m:r>
                      <a:rPr lang="it-IT" i="1">
                        <a:latin typeface="Cambria Math" panose="02040503050406030204" pitchFamily="18" charset="0"/>
                      </a:rPr>
                      <m:t>𝑤</m:t>
                    </m:r>
                  </m:oMath>
                </a14:m>
                <a:r>
                  <a:rPr lang="en-US" dirty="0"/>
                  <a:t> are  the height and the width of the filter</a:t>
                </a:r>
              </a:p>
              <a:p>
                <a:pPr lvl="1"/>
                <a14:m>
                  <m:oMath xmlns:m="http://schemas.openxmlformats.org/officeDocument/2006/math">
                    <m:r>
                      <a:rPr lang="it-IT" i="1">
                        <a:latin typeface="Cambria Math" panose="02040503050406030204" pitchFamily="18" charset="0"/>
                      </a:rPr>
                      <m:t>𝑑</m:t>
                    </m:r>
                  </m:oMath>
                </a14:m>
                <a:r>
                  <a:rPr lang="en-US" dirty="0"/>
                  <a:t>, </a:t>
                </a:r>
                <a14:m>
                  <m:oMath xmlns:m="http://schemas.openxmlformats.org/officeDocument/2006/math">
                    <m:r>
                      <a:rPr lang="it-IT" i="1">
                        <a:latin typeface="Cambria Math" panose="02040503050406030204" pitchFamily="18" charset="0"/>
                      </a:rPr>
                      <m:t>𝑝</m:t>
                    </m:r>
                  </m:oMath>
                </a14:m>
                <a:r>
                  <a:rPr lang="en-US" dirty="0"/>
                  <a:t> and </a:t>
                </a:r>
                <a14:m>
                  <m:oMath xmlns:m="http://schemas.openxmlformats.org/officeDocument/2006/math">
                    <m:r>
                      <a:rPr lang="it-IT" b="0" i="1" smtClean="0">
                        <a:latin typeface="Cambria Math" panose="02040503050406030204" pitchFamily="18" charset="0"/>
                      </a:rPr>
                      <m:t>𝑠</m:t>
                    </m:r>
                  </m:oMath>
                </a14:m>
                <a:r>
                  <a:rPr lang="en-US" dirty="0"/>
                  <a:t> are the dilation factor, the padding and the stride respectively. </a:t>
                </a:r>
              </a:p>
              <a:p>
                <a:pPr marL="458340" lvl="1" indent="0">
                  <a:buNone/>
                </a:pPr>
                <a:endParaRPr lang="en-US" dirty="0"/>
              </a:p>
              <a:p>
                <a:r>
                  <a:rPr lang="en-US" dirty="0"/>
                  <a:t>The product of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i="1">
                            <a:latin typeface="Cambria Math" panose="02040503050406030204" pitchFamily="18" charset="0"/>
                          </a:rPr>
                          <m:t>𝑜𝑢𝑡</m:t>
                        </m:r>
                      </m:sub>
                    </m:sSub>
                    <m:r>
                      <a:rPr lang="it-IT" i="1">
                        <a:latin typeface="Cambria Math" panose="02040503050406030204" pitchFamily="18" charset="0"/>
                      </a:rPr>
                      <m:t> </m:t>
                    </m:r>
                  </m:oMath>
                </a14:m>
                <a:r>
                  <a:rPr lang="en-US" dirty="0"/>
                  <a:t>and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𝑊</m:t>
                        </m:r>
                      </m:e>
                      <m:sub>
                        <m:r>
                          <a:rPr lang="it-IT" i="1">
                            <a:latin typeface="Cambria Math" panose="02040503050406030204" pitchFamily="18" charset="0"/>
                          </a:rPr>
                          <m:t>𝑜𝑢𝑡</m:t>
                        </m:r>
                      </m:sub>
                    </m:sSub>
                  </m:oMath>
                </a14:m>
                <a:r>
                  <a:rPr lang="en-US" dirty="0"/>
                  <a:t> gives the total number of neurons in a feature map, say </a:t>
                </a:r>
                <a:r>
                  <a:rPr lang="en-US" i="1" dirty="0"/>
                  <a:t>Map Size</a:t>
                </a:r>
                <a:r>
                  <a:rPr lang="en-US" dirty="0"/>
                  <a:t>.</a:t>
                </a:r>
              </a:p>
              <a:p>
                <a:r>
                  <a:rPr lang="en-US" dirty="0"/>
                  <a:t>The total number of neurons in a convolutional layer is </a:t>
                </a:r>
                <a:r>
                  <a:rPr lang="en-US" i="1" dirty="0"/>
                  <a:t>Map Size</a:t>
                </a:r>
                <a:r>
                  <a:rPr lang="en-US" dirty="0"/>
                  <a:t>*</a:t>
                </a:r>
                <a:r>
                  <a:rPr lang="en-US" i="1" dirty="0"/>
                  <a:t>Number of Filters</a:t>
                </a:r>
                <a:r>
                  <a:rPr lang="en-US" dirty="0"/>
                  <a:t>.</a:t>
                </a:r>
              </a:p>
              <a:p>
                <a:pPr marL="458340" lvl="1" indent="0" algn="ctr">
                  <a:buNone/>
                </a:pPr>
                <a:endParaRPr lang="en-US" dirty="0"/>
              </a:p>
              <a:p>
                <a:pPr marL="458340" lvl="1" indent="0" algn="ctr">
                  <a:buNone/>
                </a:pPr>
                <a:endParaRPr lang="en-US" dirty="0"/>
              </a:p>
              <a:p>
                <a:pPr marL="0" indent="0">
                  <a:buNone/>
                </a:pPr>
                <a:endParaRPr lang="en-US" dirty="0"/>
              </a:p>
            </p:txBody>
          </p:sp>
        </mc:Choice>
        <mc:Fallback xmlns="">
          <p:sp>
            <p:nvSpPr>
              <p:cNvPr id="11" name="Content Placeholder 3">
                <a:extLst>
                  <a:ext uri="{FF2B5EF4-FFF2-40B4-BE49-F238E27FC236}">
                    <a16:creationId xmlns:a16="http://schemas.microsoft.com/office/drawing/2014/main" id="{35EF2637-9D6A-4292-BA75-DF9E73F0B777}"/>
                  </a:ext>
                </a:extLst>
              </p:cNvPr>
              <p:cNvSpPr txBox="1">
                <a:spLocks noRot="1" noChangeAspect="1" noMove="1" noResize="1" noEditPoints="1" noAdjustHandles="1" noChangeArrowheads="1" noChangeShapeType="1" noTextEdit="1"/>
              </p:cNvSpPr>
              <p:nvPr/>
            </p:nvSpPr>
            <p:spPr>
              <a:xfrm>
                <a:off x="201113" y="1250142"/>
                <a:ext cx="11381285" cy="5275201"/>
              </a:xfrm>
              <a:prstGeom prst="rect">
                <a:avLst/>
              </a:prstGeom>
              <a:blipFill>
                <a:blip r:embed="rId3"/>
                <a:stretch>
                  <a:fillRect l="-375" t="-809"/>
                </a:stretch>
              </a:blipFill>
            </p:spPr>
            <p:txBody>
              <a:bodyPr/>
              <a:lstStyle/>
              <a:p>
                <a:r>
                  <a:rPr lang="it-IT">
                    <a:noFill/>
                  </a:rPr>
                  <a:t> </a:t>
                </a:r>
              </a:p>
            </p:txBody>
          </p:sp>
        </mc:Fallback>
      </mc:AlternateContent>
    </p:spTree>
    <p:extLst>
      <p:ext uri="{BB962C8B-B14F-4D97-AF65-F5344CB8AC3E}">
        <p14:creationId xmlns:p14="http://schemas.microsoft.com/office/powerpoint/2010/main" val="1431754520"/>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D010F59BE2FE47A206692064BB4362" ma:contentTypeVersion="9" ma:contentTypeDescription="Create a new document." ma:contentTypeScope="" ma:versionID="4c37819c0cdf4aee3788d8a6ba4f9925">
  <xsd:schema xmlns:xsd="http://www.w3.org/2001/XMLSchema" xmlns:xs="http://www.w3.org/2001/XMLSchema" xmlns:p="http://schemas.microsoft.com/office/2006/metadata/properties" xmlns:ns2="915b9e6d-86d9-4ab7-987a-93219d822098" targetNamespace="http://schemas.microsoft.com/office/2006/metadata/properties" ma:root="true" ma:fieldsID="b8ab00e1fceed5e47af5ef1998909218"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7C9D1C-DD00-4600-8CA5-7D01DC9835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b9e6d-86d9-4ab7-987a-93219d822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3.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MW_Template</Template>
  <TotalTime>295</TotalTime>
  <Words>937</Words>
  <Application>Microsoft Office PowerPoint</Application>
  <PresentationFormat>Widescreen</PresentationFormat>
  <Paragraphs>74</Paragraphs>
  <Slides>7</Slides>
  <Notes>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Arial</vt:lpstr>
      <vt:lpstr>Calibri</vt:lpstr>
      <vt:lpstr>Cambria Math</vt:lpstr>
      <vt:lpstr>Courier New</vt:lpstr>
      <vt:lpstr>Wingdings</vt:lpstr>
      <vt:lpstr>MW_Public_widescreen</vt:lpstr>
      <vt:lpstr>Convolutional Layer</vt:lpstr>
      <vt:lpstr>Convolutional Layer</vt:lpstr>
      <vt:lpstr>Filter and stride</vt:lpstr>
      <vt:lpstr>Dilated Convolutions</vt:lpstr>
      <vt:lpstr>Feature map</vt:lpstr>
      <vt:lpstr>Padding</vt:lpstr>
      <vt:lpstr>Output size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subject/>
  <dc:creator>MICHELA GRAVINA</dc:creator>
  <cp:keywords>Version 20.0</cp:keywords>
  <dc:description/>
  <cp:lastModifiedBy>MICHELA GRAVINA</cp:lastModifiedBy>
  <cp:revision>41</cp:revision>
  <dcterms:created xsi:type="dcterms:W3CDTF">2020-12-23T21:10:49Z</dcterms:created>
  <dcterms:modified xsi:type="dcterms:W3CDTF">2021-06-25T15:24:44Z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