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5" r:id="rId6"/>
    <p:sldId id="282" r:id="rId7"/>
    <p:sldId id="290" r:id="rId8"/>
    <p:sldId id="283" r:id="rId9"/>
    <p:sldId id="284" r:id="rId10"/>
    <p:sldId id="285" r:id="rId11"/>
    <p:sldId id="286" r:id="rId12"/>
    <p:sldId id="291" r:id="rId13"/>
    <p:sldId id="289"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EFF6"/>
    <a:srgbClr val="125687"/>
    <a:srgbClr val="8F8F8F"/>
    <a:srgbClr val="E387D6"/>
    <a:srgbClr val="A3ACB4"/>
    <a:srgbClr val="F37674"/>
    <a:srgbClr val="95B3D7"/>
    <a:srgbClr val="781414"/>
    <a:srgbClr val="8BA1A3"/>
    <a:srgbClr val="5A8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846" autoAdjust="0"/>
  </p:normalViewPr>
  <p:slideViewPr>
    <p:cSldViewPr>
      <p:cViewPr>
        <p:scale>
          <a:sx n="200" d="100"/>
          <a:sy n="200" d="100"/>
        </p:scale>
        <p:origin x="-5898" y="-427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10/11/2021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10/11/2021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err="1"/>
              <a:t>Introduction</a:t>
            </a:r>
            <a:r>
              <a:rPr lang="it-IT" dirty="0"/>
              <a:t> to </a:t>
            </a:r>
            <a:r>
              <a:rPr lang="it-IT" dirty="0" err="1"/>
              <a:t>Convolutional</a:t>
            </a:r>
            <a:r>
              <a:rPr lang="it-IT" dirty="0"/>
              <a:t> </a:t>
            </a:r>
            <a:r>
              <a:rPr lang="it-IT" dirty="0" err="1"/>
              <a:t>neural</a:t>
            </a:r>
            <a:r>
              <a:rPr lang="it-IT" dirty="0"/>
              <a:t> networks</a:t>
            </a:r>
          </a:p>
          <a:p>
            <a:pPr marL="171450" indent="-171450">
              <a:buFontTx/>
              <a:buChar char="-"/>
            </a:pP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1967330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aim</a:t>
            </a:r>
            <a:r>
              <a:rPr lang="it-IT" dirty="0"/>
              <a:t> of </a:t>
            </a:r>
            <a:r>
              <a:rPr lang="it-IT" dirty="0" err="1"/>
              <a:t>this</a:t>
            </a:r>
            <a:r>
              <a:rPr lang="it-IT" dirty="0"/>
              <a:t> slide </a:t>
            </a:r>
            <a:r>
              <a:rPr lang="it-IT" dirty="0" err="1"/>
              <a:t>is</a:t>
            </a:r>
            <a:r>
              <a:rPr lang="it-IT" dirty="0"/>
              <a:t> to </a:t>
            </a:r>
            <a:r>
              <a:rPr lang="it-IT" dirty="0" err="1"/>
              <a:t>explain</a:t>
            </a:r>
            <a:r>
              <a:rPr lang="it-IT" dirty="0"/>
              <a:t> </a:t>
            </a:r>
            <a:r>
              <a:rPr lang="it-IT" dirty="0" err="1"/>
              <a:t>how</a:t>
            </a:r>
            <a:r>
              <a:rPr lang="it-IT" dirty="0"/>
              <a:t> the </a:t>
            </a:r>
            <a:r>
              <a:rPr lang="it-IT" dirty="0" err="1"/>
              <a:t>predicted</a:t>
            </a:r>
            <a:r>
              <a:rPr lang="it-IT" dirty="0"/>
              <a:t> class </a:t>
            </a:r>
            <a:r>
              <a:rPr lang="it-IT" dirty="0" err="1"/>
              <a:t>is</a:t>
            </a:r>
            <a:r>
              <a:rPr lang="it-IT" dirty="0"/>
              <a:t> </a:t>
            </a:r>
            <a:r>
              <a:rPr lang="it-IT" dirty="0" err="1"/>
              <a:t>computed</a:t>
            </a:r>
            <a:r>
              <a:rPr lang="it-IT" dirty="0"/>
              <a:t>.</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31869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differences</a:t>
            </a:r>
            <a:r>
              <a:rPr lang="it-IT" dirty="0"/>
              <a:t> </a:t>
            </a:r>
            <a:r>
              <a:rPr lang="it-IT" dirty="0" err="1"/>
              <a:t>between</a:t>
            </a:r>
            <a:r>
              <a:rPr lang="it-IT" dirty="0"/>
              <a:t> </a:t>
            </a:r>
            <a:r>
              <a:rPr lang="it-IT" dirty="0" err="1"/>
              <a:t>fully</a:t>
            </a:r>
            <a:r>
              <a:rPr lang="it-IT" dirty="0"/>
              <a:t> </a:t>
            </a:r>
            <a:r>
              <a:rPr lang="it-IT" dirty="0" err="1"/>
              <a:t>connected</a:t>
            </a:r>
            <a:r>
              <a:rPr lang="it-IT" dirty="0"/>
              <a:t> </a:t>
            </a:r>
            <a:r>
              <a:rPr lang="it-IT" dirty="0" err="1"/>
              <a:t>neural</a:t>
            </a:r>
            <a:r>
              <a:rPr lang="it-IT" dirty="0"/>
              <a:t> networks and </a:t>
            </a:r>
            <a:r>
              <a:rPr lang="it-IT" dirty="0" err="1"/>
              <a:t>convolutional</a:t>
            </a:r>
            <a:r>
              <a:rPr lang="it-IT" dirty="0"/>
              <a:t> </a:t>
            </a:r>
            <a:r>
              <a:rPr lang="it-IT" dirty="0" err="1"/>
              <a:t>neural</a:t>
            </a:r>
            <a:r>
              <a:rPr lang="it-IT"/>
              <a:t> network</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154826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aim</a:t>
            </a:r>
            <a:r>
              <a:rPr lang="it-IT" dirty="0"/>
              <a:t> of </a:t>
            </a:r>
            <a:r>
              <a:rPr lang="it-IT" dirty="0" err="1"/>
              <a:t>this</a:t>
            </a:r>
            <a:r>
              <a:rPr lang="it-IT" dirty="0"/>
              <a:t> slide </a:t>
            </a:r>
            <a:r>
              <a:rPr lang="it-IT" dirty="0" err="1"/>
              <a:t>is</a:t>
            </a:r>
            <a:r>
              <a:rPr lang="it-IT" dirty="0"/>
              <a:t> to highlight </a:t>
            </a:r>
            <a:r>
              <a:rPr lang="it-IT" dirty="0" err="1"/>
              <a:t>that</a:t>
            </a:r>
            <a:r>
              <a:rPr lang="it-IT" dirty="0"/>
              <a:t> </a:t>
            </a:r>
            <a:r>
              <a:rPr lang="it-IT" dirty="0" err="1"/>
              <a:t>CNNs</a:t>
            </a:r>
            <a:r>
              <a:rPr lang="it-IT" dirty="0"/>
              <a:t> </a:t>
            </a:r>
            <a:r>
              <a:rPr lang="it-IT" dirty="0" err="1"/>
              <a:t>consist</a:t>
            </a:r>
            <a:r>
              <a:rPr lang="it-IT" dirty="0"/>
              <a:t> of </a:t>
            </a:r>
            <a:r>
              <a:rPr lang="it-IT" dirty="0" err="1"/>
              <a:t>layers</a:t>
            </a:r>
            <a:r>
              <a:rPr lang="it-IT" dirty="0"/>
              <a:t> with </a:t>
            </a:r>
            <a:r>
              <a:rPr lang="it-IT" dirty="0" err="1"/>
              <a:t>learnable</a:t>
            </a:r>
            <a:r>
              <a:rPr lang="it-IT" dirty="0"/>
              <a:t>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 CNN </a:t>
            </a:r>
            <a:r>
              <a:rPr lang="en-US" dirty="0"/>
              <a:t>autonomously learn the set of features that well fits the specific task to solve</a:t>
            </a:r>
          </a:p>
          <a:p>
            <a:pPr marL="0" indent="0">
              <a:buFontTx/>
              <a:buNone/>
            </a:pPr>
            <a:endParaRPr lang="it-IT" dirty="0"/>
          </a:p>
          <a:p>
            <a:pPr marL="0" indent="0">
              <a:buFontTx/>
              <a:buNone/>
            </a:pP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412830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aim</a:t>
            </a:r>
            <a:r>
              <a:rPr lang="it-IT" dirty="0"/>
              <a:t> of </a:t>
            </a:r>
            <a:r>
              <a:rPr lang="it-IT" dirty="0" err="1"/>
              <a:t>this</a:t>
            </a:r>
            <a:r>
              <a:rPr lang="it-IT" dirty="0"/>
              <a:t> slide </a:t>
            </a:r>
            <a:r>
              <a:rPr lang="it-IT" dirty="0" err="1"/>
              <a:t>is</a:t>
            </a:r>
            <a:r>
              <a:rPr lang="it-IT" dirty="0"/>
              <a:t> to highlight the CNN workflow.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Training a convolutional neural network involves adjusting the network parameters to match the training images.  During the training a CNN learns the set of filters that extract the best </a:t>
            </a:r>
            <a:r>
              <a:rPr lang="en-US" dirty="0"/>
              <a:t>features for the specific task to solve.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indent="0">
              <a:buFontTx/>
              <a:buNone/>
            </a:pP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118737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err="1"/>
              <a:t>Introduction</a:t>
            </a:r>
            <a:r>
              <a:rPr lang="it-IT" dirty="0"/>
              <a:t> to the </a:t>
            </a:r>
            <a:r>
              <a:rPr lang="it-IT" dirty="0" err="1"/>
              <a:t>layers</a:t>
            </a:r>
            <a:r>
              <a:rPr lang="it-IT" dirty="0"/>
              <a:t> </a:t>
            </a:r>
            <a:r>
              <a:rPr lang="it-IT" dirty="0" err="1"/>
              <a:t>used</a:t>
            </a:r>
            <a:r>
              <a:rPr lang="it-IT" dirty="0"/>
              <a:t> to </a:t>
            </a:r>
            <a:r>
              <a:rPr lang="it-IT" dirty="0" err="1"/>
              <a:t>built</a:t>
            </a:r>
            <a:r>
              <a:rPr lang="it-IT" dirty="0"/>
              <a:t> a </a:t>
            </a:r>
            <a:r>
              <a:rPr lang="it-IT" dirty="0" err="1"/>
              <a:t>convolutional</a:t>
            </a:r>
            <a:r>
              <a:rPr lang="it-IT" dirty="0"/>
              <a:t> </a:t>
            </a:r>
            <a:r>
              <a:rPr lang="it-IT" dirty="0" err="1"/>
              <a:t>neural</a:t>
            </a:r>
            <a:r>
              <a:rPr lang="it-IT" dirty="0"/>
              <a:t> network</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327904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Brief </a:t>
            </a:r>
            <a:r>
              <a:rPr lang="it-IT" dirty="0" err="1"/>
              <a:t>introduction</a:t>
            </a:r>
            <a:r>
              <a:rPr lang="it-IT" dirty="0"/>
              <a:t> to </a:t>
            </a:r>
            <a:r>
              <a:rPr lang="it-IT" dirty="0" err="1"/>
              <a:t>convolution</a:t>
            </a:r>
            <a:r>
              <a:rPr lang="it-IT" dirty="0"/>
              <a:t> </a:t>
            </a:r>
            <a:r>
              <a:rPr lang="it-IT" dirty="0" err="1"/>
              <a:t>layer</a:t>
            </a:r>
            <a:r>
              <a:rPr lang="it-IT" dirty="0"/>
              <a:t> (</a:t>
            </a:r>
            <a:r>
              <a:rPr lang="it-IT" dirty="0" err="1"/>
              <a:t>See</a:t>
            </a:r>
            <a:r>
              <a:rPr lang="it-IT" dirty="0"/>
              <a:t> 2.b.a, the </a:t>
            </a:r>
            <a:r>
              <a:rPr lang="it-IT" dirty="0" err="1"/>
              <a:t>previous</a:t>
            </a:r>
            <a:r>
              <a:rPr lang="it-IT" dirty="0"/>
              <a:t> </a:t>
            </a:r>
            <a:r>
              <a:rPr lang="it-IT" dirty="0" err="1"/>
              <a:t>lesson</a:t>
            </a:r>
            <a:r>
              <a:rPr lang="it-IT" dirty="0"/>
              <a:t>)</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20479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a:t>The concept of pooling </a:t>
            </a:r>
            <a:r>
              <a:rPr lang="it-IT" dirty="0" err="1"/>
              <a:t>layer</a:t>
            </a:r>
            <a:endParaRPr lang="it-IT" dirty="0"/>
          </a:p>
          <a:p>
            <a:pPr marL="171450" indent="-171450">
              <a:buFontTx/>
              <a:buChar char="-"/>
            </a:pPr>
            <a:r>
              <a:rPr lang="en-GB" sz="1200" kern="1200" dirty="0">
                <a:solidFill>
                  <a:schemeClr val="tx1"/>
                </a:solidFill>
                <a:effectLst/>
                <a:latin typeface="+mn-lt"/>
                <a:ea typeface="+mn-ea"/>
                <a:cs typeface="+mn-cs"/>
              </a:rPr>
              <a:t>While the dimensions are reduced the essential information is preserved. This means that the spatial information is lost (this however is not important in classification problems as we only want to know that the image shows a cat for example, it does not matter if the cat is in the middle or in the corner of the image, this information is more important in object detection)</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212453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need</a:t>
            </a:r>
            <a:r>
              <a:rPr lang="it-IT" dirty="0"/>
              <a:t> for batch </a:t>
            </a:r>
            <a:r>
              <a:rPr lang="it-IT" dirty="0" err="1"/>
              <a:t>normalization</a:t>
            </a:r>
            <a:r>
              <a:rPr lang="it-IT" dirty="0"/>
              <a:t> </a:t>
            </a:r>
            <a:r>
              <a:rPr lang="it-IT" dirty="0" err="1"/>
              <a:t>layer</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266584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en-US" dirty="0"/>
              <a:t>The Rectified Linear Unit (</a:t>
            </a:r>
            <a:r>
              <a:rPr lang="en-US" dirty="0" err="1"/>
              <a:t>ReLU</a:t>
            </a:r>
            <a:r>
              <a:rPr lang="en-US" dirty="0"/>
              <a:t>) layer implements the rectified linear unit function. Since its derivative is one for input value greater than zero, </a:t>
            </a:r>
            <a:r>
              <a:rPr lang="en-US" dirty="0" err="1"/>
              <a:t>ReLU</a:t>
            </a:r>
            <a:r>
              <a:rPr lang="en-US" dirty="0"/>
              <a:t> is able to solve the vanishing gradient problem (See 1d - A gentle introduction to Deep Learning).</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105289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dirty="0"/>
              <a:t>The </a:t>
            </a:r>
            <a:r>
              <a:rPr lang="it-IT" dirty="0" err="1"/>
              <a:t>usage</a:t>
            </a:r>
            <a:r>
              <a:rPr lang="it-IT" dirty="0"/>
              <a:t> of </a:t>
            </a:r>
            <a:r>
              <a:rPr lang="it-IT" dirty="0" err="1"/>
              <a:t>fully</a:t>
            </a:r>
            <a:r>
              <a:rPr lang="it-IT" dirty="0"/>
              <a:t> </a:t>
            </a:r>
            <a:r>
              <a:rPr lang="it-IT" dirty="0" err="1"/>
              <a:t>connected</a:t>
            </a:r>
            <a:r>
              <a:rPr lang="it-IT" dirty="0"/>
              <a:t> </a:t>
            </a:r>
            <a:r>
              <a:rPr lang="it-IT" dirty="0" err="1"/>
              <a:t>layer</a:t>
            </a:r>
            <a:r>
              <a:rPr lang="it-IT" dirty="0"/>
              <a:t> in </a:t>
            </a:r>
            <a:r>
              <a:rPr lang="it-IT" dirty="0" err="1"/>
              <a:t>convolutional</a:t>
            </a:r>
            <a:r>
              <a:rPr lang="it-IT" dirty="0"/>
              <a:t> </a:t>
            </a:r>
            <a:r>
              <a:rPr lang="it-IT" dirty="0" err="1"/>
              <a:t>neural</a:t>
            </a:r>
            <a:r>
              <a:rPr lang="it-IT" dirty="0"/>
              <a:t> network.</a:t>
            </a:r>
          </a:p>
          <a:p>
            <a:pPr marL="0" indent="0">
              <a:buFontTx/>
              <a:buNone/>
            </a:pPr>
            <a:r>
              <a:rPr lang="en-GB" sz="1200" kern="1200" dirty="0">
                <a:solidFill>
                  <a:schemeClr val="tx1"/>
                </a:solidFill>
                <a:effectLst/>
                <a:latin typeface="+mn-lt"/>
                <a:ea typeface="+mn-ea"/>
                <a:cs typeface="+mn-cs"/>
              </a:rPr>
              <a:t>Fully connected network is often referred to as Vanilla Network.</a:t>
            </a:r>
          </a:p>
          <a:p>
            <a:pPr marL="0" indent="0">
              <a:buFontTx/>
              <a:buNone/>
            </a:pPr>
            <a:r>
              <a:rPr lang="en-GB" sz="1200" kern="1200" dirty="0">
                <a:solidFill>
                  <a:schemeClr val="tx1"/>
                </a:solidFill>
                <a:effectLst/>
                <a:latin typeface="+mn-lt"/>
                <a:ea typeface="+mn-ea"/>
                <a:cs typeface="+mn-cs"/>
              </a:rPr>
              <a:t>While previous layers learn low level features such as blobs, edges, shades, the fully connected layer learns data specific features such as eyes, nose, etc. if you are training on face image for example.</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239476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Convolutional Neural Networks</a:t>
            </a:r>
            <a:endParaRPr lang="en-US" dirty="0"/>
          </a:p>
        </p:txBody>
      </p:sp>
      <p:pic>
        <p:nvPicPr>
          <p:cNvPr id="4" name="Picture 2" descr="CNNs, a Quick Guide for Newbies — esantus">
            <a:extLst>
              <a:ext uri="{FF2B5EF4-FFF2-40B4-BE49-F238E27FC236}">
                <a16:creationId xmlns:a16="http://schemas.microsoft.com/office/drawing/2014/main" id="{9757D909-5477-482E-911A-6D36406165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923"/>
          <a:stretch/>
        </p:blipFill>
        <p:spPr bwMode="auto">
          <a:xfrm>
            <a:off x="5879976" y="1484784"/>
            <a:ext cx="6182462" cy="2232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Fully connected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468091" y="1291432"/>
            <a:ext cx="6854550"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convolutional (and down-sampling) layers are followed by one or more fully connected layers</a:t>
            </a:r>
          </a:p>
          <a:p>
            <a:r>
              <a:rPr lang="en-US" dirty="0"/>
              <a:t>As the name suggests, all neurons in a fully connected layer connect to all the neurons in the previous layer</a:t>
            </a:r>
          </a:p>
          <a:p>
            <a:r>
              <a:rPr lang="en-GB" dirty="0"/>
              <a:t>This layer learns the high level features, specific to the data set</a:t>
            </a:r>
          </a:p>
          <a:p>
            <a:r>
              <a:rPr lang="en-US" dirty="0"/>
              <a:t> For classification problems, the last fully connected layer combines the features to classify the images.</a:t>
            </a:r>
          </a:p>
          <a:p>
            <a:pPr lvl="1"/>
            <a:endParaRPr lang="en-US" dirty="0"/>
          </a:p>
        </p:txBody>
      </p:sp>
      <p:pic>
        <p:nvPicPr>
          <p:cNvPr id="5" name="Immagine 4">
            <a:extLst>
              <a:ext uri="{FF2B5EF4-FFF2-40B4-BE49-F238E27FC236}">
                <a16:creationId xmlns:a16="http://schemas.microsoft.com/office/drawing/2014/main" id="{23A93C3C-1BE0-4361-B7A4-F66287843BE3}"/>
              </a:ext>
            </a:extLst>
          </p:cNvPr>
          <p:cNvPicPr>
            <a:picLocks noChangeAspect="1"/>
          </p:cNvPicPr>
          <p:nvPr/>
        </p:nvPicPr>
        <p:blipFill rotWithShape="1">
          <a:blip r:embed="rId3"/>
          <a:srcRect l="3454" t="7873" b="2650"/>
          <a:stretch/>
        </p:blipFill>
        <p:spPr>
          <a:xfrm>
            <a:off x="7176120" y="1447800"/>
            <a:ext cx="4823458" cy="3600400"/>
          </a:xfrm>
          <a:prstGeom prst="rect">
            <a:avLst/>
          </a:prstGeom>
        </p:spPr>
      </p:pic>
    </p:spTree>
    <p:extLst>
      <p:ext uri="{BB962C8B-B14F-4D97-AF65-F5344CB8AC3E}">
        <p14:creationId xmlns:p14="http://schemas.microsoft.com/office/powerpoint/2010/main" val="364730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Output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0"/>
            <a:ext cx="5846438" cy="49530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For classification problems, a </a:t>
            </a:r>
            <a:r>
              <a:rPr lang="en-US" i="1" dirty="0" err="1"/>
              <a:t>softmax</a:t>
            </a:r>
            <a:r>
              <a:rPr lang="en-US" i="1" dirty="0"/>
              <a:t> layer </a:t>
            </a:r>
            <a:r>
              <a:rPr lang="en-US" dirty="0"/>
              <a:t>and then a </a:t>
            </a:r>
            <a:r>
              <a:rPr lang="en-US" i="1" dirty="0"/>
              <a:t>classification layer </a:t>
            </a:r>
            <a:r>
              <a:rPr lang="en-US" dirty="0"/>
              <a:t>must follow the final fully connected layer:</a:t>
            </a:r>
          </a:p>
          <a:p>
            <a:pPr lvl="1"/>
            <a:r>
              <a:rPr lang="en-US" dirty="0"/>
              <a:t>The</a:t>
            </a:r>
            <a:r>
              <a:rPr lang="en-US" i="1" dirty="0"/>
              <a:t> </a:t>
            </a:r>
            <a:r>
              <a:rPr lang="en-US" i="1" dirty="0" err="1"/>
              <a:t>softmax</a:t>
            </a:r>
            <a:r>
              <a:rPr lang="en-US" i="1" dirty="0"/>
              <a:t> layer </a:t>
            </a:r>
            <a:r>
              <a:rPr lang="en-US" dirty="0"/>
              <a:t>applies </a:t>
            </a:r>
            <a:r>
              <a:rPr lang="en-US" dirty="0" err="1"/>
              <a:t>softmax</a:t>
            </a:r>
            <a:r>
              <a:rPr lang="en-US" dirty="0"/>
              <a:t> function to its input </a:t>
            </a:r>
            <a:r>
              <a:rPr lang="en-GB" dirty="0"/>
              <a:t>(transforms scores into probabilities)</a:t>
            </a:r>
            <a:endParaRPr lang="en-US" dirty="0"/>
          </a:p>
          <a:p>
            <a:pPr lvl="1"/>
            <a:r>
              <a:rPr lang="en-US" dirty="0"/>
              <a:t>The </a:t>
            </a:r>
            <a:r>
              <a:rPr lang="en-US" i="1" dirty="0"/>
              <a:t>Classification layer </a:t>
            </a:r>
            <a:r>
              <a:rPr lang="en-US" dirty="0"/>
              <a:t>computes the cross entropy loss for multi-class classification problems with mutually exclusive classes. The classification layer takes the values from the </a:t>
            </a:r>
            <a:r>
              <a:rPr lang="en-US" dirty="0" err="1"/>
              <a:t>softmax</a:t>
            </a:r>
            <a:r>
              <a:rPr lang="en-US" dirty="0"/>
              <a:t> function and assigns each input to one of the classes using the cross entropy function</a:t>
            </a:r>
            <a:endParaRPr lang="en-US" i="1" dirty="0"/>
          </a:p>
          <a:p>
            <a:pPr marL="0" indent="0">
              <a:buNone/>
            </a:pPr>
            <a:br>
              <a:rPr lang="en-US" dirty="0"/>
            </a:br>
            <a:endParaRPr lang="en-US" dirty="0"/>
          </a:p>
        </p:txBody>
      </p:sp>
      <p:pic>
        <p:nvPicPr>
          <p:cNvPr id="8" name="Immagine 7">
            <a:extLst>
              <a:ext uri="{FF2B5EF4-FFF2-40B4-BE49-F238E27FC236}">
                <a16:creationId xmlns:a16="http://schemas.microsoft.com/office/drawing/2014/main" id="{FA0918A1-8B0F-4CFE-B5DF-AA2963272EA4}"/>
              </a:ext>
            </a:extLst>
          </p:cNvPr>
          <p:cNvPicPr>
            <a:picLocks noChangeAspect="1"/>
          </p:cNvPicPr>
          <p:nvPr/>
        </p:nvPicPr>
        <p:blipFill rotWithShape="1">
          <a:blip r:embed="rId3"/>
          <a:srcRect l="58251"/>
          <a:stretch/>
        </p:blipFill>
        <p:spPr>
          <a:xfrm>
            <a:off x="6888088" y="1844824"/>
            <a:ext cx="4861755" cy="3750594"/>
          </a:xfrm>
          <a:prstGeom prst="rect">
            <a:avLst/>
          </a:prstGeom>
        </p:spPr>
      </p:pic>
    </p:spTree>
    <p:extLst>
      <p:ext uri="{BB962C8B-B14F-4D97-AF65-F5344CB8AC3E}">
        <p14:creationId xmlns:p14="http://schemas.microsoft.com/office/powerpoint/2010/main" val="182449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235C6251-7EEC-4204-9D64-E058F2D69496}"/>
              </a:ext>
            </a:extLst>
          </p:cNvPr>
          <p:cNvPicPr>
            <a:picLocks noChangeAspect="1"/>
          </p:cNvPicPr>
          <p:nvPr/>
        </p:nvPicPr>
        <p:blipFill rotWithShape="1">
          <a:blip r:embed="rId3"/>
          <a:srcRect l="3454" t="7873" b="2650"/>
          <a:stretch/>
        </p:blipFill>
        <p:spPr>
          <a:xfrm>
            <a:off x="1653018" y="1885511"/>
            <a:ext cx="2880320" cy="1989024"/>
          </a:xfrm>
          <a:prstGeom prst="rect">
            <a:avLst/>
          </a:prstGeom>
        </p:spPr>
      </p:pic>
      <p:sp>
        <p:nvSpPr>
          <p:cNvPr id="12" name="Rettangolo con angoli arrotondati 11">
            <a:extLst>
              <a:ext uri="{FF2B5EF4-FFF2-40B4-BE49-F238E27FC236}">
                <a16:creationId xmlns:a16="http://schemas.microsoft.com/office/drawing/2014/main" id="{AE6BA1D3-4A76-4726-895F-0C326F606BAC}"/>
              </a:ext>
            </a:extLst>
          </p:cNvPr>
          <p:cNvSpPr/>
          <p:nvPr/>
        </p:nvSpPr>
        <p:spPr>
          <a:xfrm>
            <a:off x="6281728" y="1391208"/>
            <a:ext cx="5209810" cy="4846104"/>
          </a:xfrm>
          <a:prstGeom prst="roundRect">
            <a:avLst>
              <a:gd name="adj" fmla="val 2484"/>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 name="Rettangolo con angoli arrotondati 1">
            <a:extLst>
              <a:ext uri="{FF2B5EF4-FFF2-40B4-BE49-F238E27FC236}">
                <a16:creationId xmlns:a16="http://schemas.microsoft.com/office/drawing/2014/main" id="{A95DB1E3-53DA-48D1-A719-CABCF0B4F522}"/>
              </a:ext>
            </a:extLst>
          </p:cNvPr>
          <p:cNvSpPr/>
          <p:nvPr/>
        </p:nvSpPr>
        <p:spPr>
          <a:xfrm>
            <a:off x="454142" y="1391208"/>
            <a:ext cx="5209810" cy="4846104"/>
          </a:xfrm>
          <a:prstGeom prst="roundRect">
            <a:avLst>
              <a:gd name="adj" fmla="val 2484"/>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3" name="Title 2"/>
          <p:cNvSpPr>
            <a:spLocks noGrp="1"/>
          </p:cNvSpPr>
          <p:nvPr>
            <p:ph type="title"/>
          </p:nvPr>
        </p:nvSpPr>
        <p:spPr/>
        <p:txBody>
          <a:bodyPr vert="horz" lIns="91440" tIns="45720" rIns="91440" bIns="45720" rtlCol="0" anchor="t" anchorCtr="0">
            <a:noAutofit/>
          </a:bodyPr>
          <a:lstStyle/>
          <a:p>
            <a:r>
              <a:rPr lang="en-US" dirty="0"/>
              <a:t>Differences from Fully</a:t>
            </a:r>
            <a:r>
              <a:rPr lang="it-IT" dirty="0"/>
              <a:t> </a:t>
            </a:r>
            <a:r>
              <a:rPr lang="it-IT" dirty="0" err="1"/>
              <a:t>Connected</a:t>
            </a:r>
            <a:r>
              <a:rPr lang="it-IT" dirty="0"/>
              <a:t> </a:t>
            </a:r>
            <a:r>
              <a:rPr lang="it-IT" dirty="0" err="1"/>
              <a:t>Neural</a:t>
            </a:r>
            <a:r>
              <a:rPr lang="it-IT" dirty="0"/>
              <a:t> Networks</a:t>
            </a:r>
            <a:endParaRPr lang="en-US" dirty="0"/>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0"/>
            <a:ext cx="10886998" cy="212521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endParaRPr lang="en-US" dirty="0"/>
          </a:p>
        </p:txBody>
      </p:sp>
      <p:sp>
        <p:nvSpPr>
          <p:cNvPr id="4" name="Content Placeholder 3">
            <a:extLst>
              <a:ext uri="{FF2B5EF4-FFF2-40B4-BE49-F238E27FC236}">
                <a16:creationId xmlns:a16="http://schemas.microsoft.com/office/drawing/2014/main" id="{AB7BA4B2-B6CE-4211-AE19-BE490A6C51CF}"/>
              </a:ext>
            </a:extLst>
          </p:cNvPr>
          <p:cNvSpPr txBox="1">
            <a:spLocks/>
          </p:cNvSpPr>
          <p:nvPr/>
        </p:nvSpPr>
        <p:spPr>
          <a:xfrm>
            <a:off x="609602" y="1322275"/>
            <a:ext cx="4320030" cy="450148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br>
              <a:rPr lang="en-US" dirty="0"/>
            </a:br>
            <a:endParaRPr lang="en-US" dirty="0"/>
          </a:p>
        </p:txBody>
      </p:sp>
      <p:sp>
        <p:nvSpPr>
          <p:cNvPr id="5" name="Rettangolo con angoli arrotondati 4">
            <a:extLst>
              <a:ext uri="{FF2B5EF4-FFF2-40B4-BE49-F238E27FC236}">
                <a16:creationId xmlns:a16="http://schemas.microsoft.com/office/drawing/2014/main" id="{D5B36017-29E2-48F7-8697-72114D7774B9}"/>
              </a:ext>
            </a:extLst>
          </p:cNvPr>
          <p:cNvSpPr/>
          <p:nvPr/>
        </p:nvSpPr>
        <p:spPr>
          <a:xfrm>
            <a:off x="6672554" y="1459793"/>
            <a:ext cx="4432365" cy="4536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2000" dirty="0" err="1">
                <a:solidFill>
                  <a:schemeClr val="tx1"/>
                </a:solidFill>
                <a:latin typeface="Arial" pitchFamily="34" charset="0"/>
                <a:ea typeface="+mj-ea"/>
                <a:cs typeface="Arial" pitchFamily="34" charset="0"/>
              </a:rPr>
              <a:t>Convolutional</a:t>
            </a:r>
            <a:r>
              <a:rPr lang="it-IT" sz="2000" dirty="0">
                <a:solidFill>
                  <a:schemeClr val="tx1"/>
                </a:solidFill>
                <a:latin typeface="Arial" pitchFamily="34" charset="0"/>
                <a:ea typeface="+mj-ea"/>
                <a:cs typeface="Arial" pitchFamily="34" charset="0"/>
              </a:rPr>
              <a:t> </a:t>
            </a:r>
            <a:r>
              <a:rPr lang="it-IT" sz="2000" dirty="0" err="1">
                <a:solidFill>
                  <a:schemeClr val="tx1"/>
                </a:solidFill>
                <a:latin typeface="Arial" pitchFamily="34" charset="0"/>
                <a:ea typeface="+mj-ea"/>
                <a:cs typeface="Arial" pitchFamily="34" charset="0"/>
              </a:rPr>
              <a:t>Nural</a:t>
            </a:r>
            <a:r>
              <a:rPr lang="it-IT" sz="2000" dirty="0">
                <a:solidFill>
                  <a:schemeClr val="tx1"/>
                </a:solidFill>
                <a:latin typeface="Arial" pitchFamily="34" charset="0"/>
                <a:ea typeface="+mj-ea"/>
                <a:cs typeface="Arial" pitchFamily="34" charset="0"/>
              </a:rPr>
              <a:t> Networks </a:t>
            </a:r>
          </a:p>
        </p:txBody>
      </p:sp>
      <p:sp>
        <p:nvSpPr>
          <p:cNvPr id="7" name="Rettangolo con angoli arrotondati 6">
            <a:extLst>
              <a:ext uri="{FF2B5EF4-FFF2-40B4-BE49-F238E27FC236}">
                <a16:creationId xmlns:a16="http://schemas.microsoft.com/office/drawing/2014/main" id="{C4A5615E-B963-4A1D-9A2B-0C448CDF84B3}"/>
              </a:ext>
            </a:extLst>
          </p:cNvPr>
          <p:cNvSpPr/>
          <p:nvPr/>
        </p:nvSpPr>
        <p:spPr>
          <a:xfrm>
            <a:off x="830247" y="1435807"/>
            <a:ext cx="4432366" cy="4536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1"/>
                </a:solidFill>
                <a:latin typeface="Arial" pitchFamily="34" charset="0"/>
                <a:ea typeface="+mj-ea"/>
                <a:cs typeface="Arial" pitchFamily="34" charset="0"/>
              </a:rPr>
              <a:t>Fully connected neural networks</a:t>
            </a:r>
            <a:endParaRPr lang="it-IT" sz="2000" dirty="0">
              <a:solidFill>
                <a:schemeClr val="tx1"/>
              </a:solidFill>
              <a:latin typeface="Arial" pitchFamily="34" charset="0"/>
              <a:ea typeface="+mj-ea"/>
              <a:cs typeface="Arial" pitchFamily="34" charset="0"/>
            </a:endParaRPr>
          </a:p>
        </p:txBody>
      </p:sp>
      <p:sp>
        <p:nvSpPr>
          <p:cNvPr id="13" name="CasellaDiTesto 12">
            <a:extLst>
              <a:ext uri="{FF2B5EF4-FFF2-40B4-BE49-F238E27FC236}">
                <a16:creationId xmlns:a16="http://schemas.microsoft.com/office/drawing/2014/main" id="{60666413-47BA-4BAA-8FB5-C4703F098220}"/>
              </a:ext>
            </a:extLst>
          </p:cNvPr>
          <p:cNvSpPr txBox="1"/>
          <p:nvPr/>
        </p:nvSpPr>
        <p:spPr>
          <a:xfrm>
            <a:off x="609602" y="4041597"/>
            <a:ext cx="5209810" cy="1692771"/>
          </a:xfrm>
          <a:prstGeom prst="rect">
            <a:avLst/>
          </a:prstGeom>
          <a:noFill/>
        </p:spPr>
        <p:txBody>
          <a:bodyPr wrap="square" rtlCol="0">
            <a:spAutoFit/>
          </a:bodyPr>
          <a:lstStyle/>
          <a:p>
            <a:pPr marL="285750" indent="-285750">
              <a:buFont typeface="Arial" panose="020B0604020202020204" pitchFamily="34" charset="0"/>
              <a:buChar char="•"/>
            </a:pPr>
            <a:r>
              <a:rPr lang="en-US" sz="1400" dirty="0"/>
              <a:t>Feed forward </a:t>
            </a:r>
            <a:r>
              <a:rPr lang="it-IT" sz="1400" dirty="0"/>
              <a:t>Networks </a:t>
            </a:r>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en-US" sz="1400" dirty="0"/>
              <a:t>Made up of neurons with learnable weights and biases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solidFill>
                  <a:srgbClr val="125687"/>
                </a:solidFill>
              </a:rPr>
              <a:t>All neurons connect to all the neurons in the previous layer</a:t>
            </a:r>
          </a:p>
          <a:p>
            <a:pPr marL="285750" indent="-285750">
              <a:buFont typeface="Arial" panose="020B0604020202020204" pitchFamily="34" charset="0"/>
              <a:buChar char="•"/>
            </a:pPr>
            <a:endParaRPr lang="it-IT" sz="2000" dirty="0">
              <a:latin typeface="Arial" pitchFamily="34" charset="0"/>
              <a:cs typeface="Arial" pitchFamily="34" charset="0"/>
            </a:endParaRPr>
          </a:p>
          <a:p>
            <a:pPr marL="285750" indent="-285750">
              <a:buFont typeface="Arial" panose="020B0604020202020204" pitchFamily="34" charset="0"/>
              <a:buChar char="•"/>
            </a:pPr>
            <a:r>
              <a:rPr lang="it-IT" sz="1400" dirty="0" err="1">
                <a:solidFill>
                  <a:srgbClr val="125687"/>
                </a:solidFill>
              </a:rPr>
              <a:t>Neurons</a:t>
            </a:r>
            <a:r>
              <a:rPr lang="it-IT" sz="1400" dirty="0">
                <a:solidFill>
                  <a:srgbClr val="125687"/>
                </a:solidFill>
              </a:rPr>
              <a:t> in the </a:t>
            </a:r>
            <a:r>
              <a:rPr lang="it-IT" sz="1400" dirty="0" err="1">
                <a:solidFill>
                  <a:srgbClr val="125687"/>
                </a:solidFill>
              </a:rPr>
              <a:t>same</a:t>
            </a:r>
            <a:r>
              <a:rPr lang="it-IT" sz="1400" dirty="0">
                <a:solidFill>
                  <a:srgbClr val="125687"/>
                </a:solidFill>
              </a:rPr>
              <a:t> </a:t>
            </a:r>
            <a:r>
              <a:rPr lang="it-IT" sz="1400" dirty="0" err="1">
                <a:solidFill>
                  <a:srgbClr val="125687"/>
                </a:solidFill>
              </a:rPr>
              <a:t>layer</a:t>
            </a:r>
            <a:r>
              <a:rPr lang="it-IT" sz="1400" dirty="0">
                <a:solidFill>
                  <a:srgbClr val="125687"/>
                </a:solidFill>
              </a:rPr>
              <a:t> </a:t>
            </a:r>
            <a:r>
              <a:rPr lang="it-IT" sz="1400" dirty="0" err="1">
                <a:solidFill>
                  <a:srgbClr val="125687"/>
                </a:solidFill>
              </a:rPr>
              <a:t>have</a:t>
            </a:r>
            <a:r>
              <a:rPr lang="it-IT" sz="1400" dirty="0">
                <a:solidFill>
                  <a:srgbClr val="125687"/>
                </a:solidFill>
              </a:rPr>
              <a:t> a </a:t>
            </a:r>
            <a:r>
              <a:rPr lang="it-IT" sz="1400" dirty="0" err="1">
                <a:solidFill>
                  <a:srgbClr val="125687"/>
                </a:solidFill>
              </a:rPr>
              <a:t>different</a:t>
            </a:r>
            <a:r>
              <a:rPr lang="it-IT" sz="1400" dirty="0">
                <a:solidFill>
                  <a:srgbClr val="125687"/>
                </a:solidFill>
              </a:rPr>
              <a:t> set of weights</a:t>
            </a:r>
          </a:p>
        </p:txBody>
      </p:sp>
      <p:sp>
        <p:nvSpPr>
          <p:cNvPr id="14" name="CasellaDiTesto 13">
            <a:extLst>
              <a:ext uri="{FF2B5EF4-FFF2-40B4-BE49-F238E27FC236}">
                <a16:creationId xmlns:a16="http://schemas.microsoft.com/office/drawing/2014/main" id="{9DC7F97B-EC46-4B8C-9FBE-81D5B0C2C8E8}"/>
              </a:ext>
            </a:extLst>
          </p:cNvPr>
          <p:cNvSpPr txBox="1"/>
          <p:nvPr/>
        </p:nvSpPr>
        <p:spPr>
          <a:xfrm>
            <a:off x="6439601" y="4041597"/>
            <a:ext cx="506180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Feed forward </a:t>
            </a:r>
            <a:r>
              <a:rPr lang="it-IT" sz="1400" dirty="0"/>
              <a:t>Networks </a:t>
            </a:r>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en-US" sz="1400" dirty="0"/>
              <a:t>Made up of neurons with learnable weights and biases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solidFill>
                  <a:srgbClr val="125687"/>
                </a:solidFill>
              </a:rPr>
              <a:t>Each neuron is connected to only a local region of the input volume (receptive field)</a:t>
            </a:r>
            <a:endParaRPr lang="it-IT" sz="1400" dirty="0">
              <a:solidFill>
                <a:srgbClr val="125687"/>
              </a:solidFill>
            </a:endParaRPr>
          </a:p>
          <a:p>
            <a:pPr marL="285750" indent="-285750">
              <a:buFont typeface="Arial" panose="020B0604020202020204" pitchFamily="34" charset="0"/>
              <a:buChar char="•"/>
            </a:pPr>
            <a:endParaRPr lang="it-IT" sz="1400" dirty="0">
              <a:solidFill>
                <a:srgbClr val="125687"/>
              </a:solidFill>
            </a:endParaRPr>
          </a:p>
          <a:p>
            <a:pPr marL="285750" indent="-285750">
              <a:buFont typeface="Arial" panose="020B0604020202020204" pitchFamily="34" charset="0"/>
              <a:buChar char="•"/>
            </a:pPr>
            <a:r>
              <a:rPr lang="it-IT" sz="1400" dirty="0" err="1">
                <a:solidFill>
                  <a:srgbClr val="125687"/>
                </a:solidFill>
              </a:rPr>
              <a:t>Neurons</a:t>
            </a:r>
            <a:r>
              <a:rPr lang="it-IT" sz="1400" dirty="0">
                <a:solidFill>
                  <a:srgbClr val="125687"/>
                </a:solidFill>
              </a:rPr>
              <a:t> in the </a:t>
            </a:r>
            <a:r>
              <a:rPr lang="it-IT" sz="1400" dirty="0" err="1">
                <a:solidFill>
                  <a:srgbClr val="125687"/>
                </a:solidFill>
              </a:rPr>
              <a:t>same</a:t>
            </a:r>
            <a:r>
              <a:rPr lang="it-IT" sz="1400" dirty="0">
                <a:solidFill>
                  <a:srgbClr val="125687"/>
                </a:solidFill>
              </a:rPr>
              <a:t> </a:t>
            </a:r>
            <a:r>
              <a:rPr lang="it-IT" sz="1400" dirty="0" err="1">
                <a:solidFill>
                  <a:srgbClr val="125687"/>
                </a:solidFill>
              </a:rPr>
              <a:t>layers</a:t>
            </a:r>
            <a:r>
              <a:rPr lang="it-IT" sz="1400" dirty="0">
                <a:solidFill>
                  <a:srgbClr val="125687"/>
                </a:solidFill>
              </a:rPr>
              <a:t> </a:t>
            </a:r>
            <a:r>
              <a:rPr lang="it-IT" sz="1400" dirty="0" err="1">
                <a:solidFill>
                  <a:srgbClr val="125687"/>
                </a:solidFill>
              </a:rPr>
              <a:t>have</a:t>
            </a:r>
            <a:r>
              <a:rPr lang="it-IT" sz="1400" dirty="0">
                <a:solidFill>
                  <a:srgbClr val="125687"/>
                </a:solidFill>
              </a:rPr>
              <a:t> the </a:t>
            </a:r>
            <a:r>
              <a:rPr lang="it-IT" sz="1400" dirty="0" err="1">
                <a:solidFill>
                  <a:srgbClr val="125687"/>
                </a:solidFill>
              </a:rPr>
              <a:t>same</a:t>
            </a:r>
            <a:r>
              <a:rPr lang="it-IT" sz="1400" dirty="0">
                <a:solidFill>
                  <a:srgbClr val="125687"/>
                </a:solidFill>
              </a:rPr>
              <a:t> set of weights (</a:t>
            </a:r>
            <a:r>
              <a:rPr lang="it-IT" sz="1400" dirty="0" err="1">
                <a:solidFill>
                  <a:srgbClr val="125687"/>
                </a:solidFill>
              </a:rPr>
              <a:t>convolutional</a:t>
            </a:r>
            <a:r>
              <a:rPr lang="it-IT" sz="1400" dirty="0">
                <a:solidFill>
                  <a:srgbClr val="125687"/>
                </a:solidFill>
              </a:rPr>
              <a:t> filter)</a:t>
            </a:r>
          </a:p>
        </p:txBody>
      </p:sp>
      <p:pic>
        <p:nvPicPr>
          <p:cNvPr id="16" name="Picture 2" descr="CNNs, a Quick Guide for Newbies — esantus">
            <a:extLst>
              <a:ext uri="{FF2B5EF4-FFF2-40B4-BE49-F238E27FC236}">
                <a16:creationId xmlns:a16="http://schemas.microsoft.com/office/drawing/2014/main" id="{53D8F8BD-4A02-4682-A463-0C9BC2D392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923"/>
          <a:stretch/>
        </p:blipFill>
        <p:spPr bwMode="auto">
          <a:xfrm>
            <a:off x="6818073" y="2169455"/>
            <a:ext cx="4304864" cy="155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2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Convolutional Neural Network</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0"/>
            <a:ext cx="10886998" cy="228379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Convolutional neural networks (CNNs) are a type of deep learning networks designed for applications where the input has an inherent two-dimensional structure, like an image </a:t>
            </a:r>
          </a:p>
          <a:p>
            <a:r>
              <a:rPr lang="en-GB" dirty="0"/>
              <a:t>CNNs are made of different layers, each with individual functionalities, and are mainly used for classification</a:t>
            </a:r>
            <a:r>
              <a:rPr lang="en-US" dirty="0"/>
              <a:t>:</a:t>
            </a:r>
          </a:p>
          <a:p>
            <a:pPr lvl="1"/>
            <a:r>
              <a:rPr lang="en-US" dirty="0"/>
              <a:t>the output layer returns the strength of the network’s prediction for each possible class</a:t>
            </a:r>
          </a:p>
          <a:p>
            <a:endParaRPr lang="en-US" dirty="0"/>
          </a:p>
          <a:p>
            <a:pPr marL="458340" lvl="1" indent="0">
              <a:buNone/>
            </a:pPr>
            <a:endParaRPr lang="en-US" dirty="0"/>
          </a:p>
          <a:p>
            <a:pPr marL="458340" lvl="1" indent="0">
              <a:buNone/>
            </a:pPr>
            <a:endParaRPr lang="en-US" dirty="0"/>
          </a:p>
        </p:txBody>
      </p:sp>
      <p:pic>
        <p:nvPicPr>
          <p:cNvPr id="5" name="Immagine 4">
            <a:extLst>
              <a:ext uri="{FF2B5EF4-FFF2-40B4-BE49-F238E27FC236}">
                <a16:creationId xmlns:a16="http://schemas.microsoft.com/office/drawing/2014/main" id="{2B7C17CC-1F33-43AE-A088-F8706C4A623A}"/>
              </a:ext>
            </a:extLst>
          </p:cNvPr>
          <p:cNvPicPr>
            <a:picLocks noChangeAspect="1"/>
          </p:cNvPicPr>
          <p:nvPr/>
        </p:nvPicPr>
        <p:blipFill>
          <a:blip r:embed="rId3"/>
          <a:stretch>
            <a:fillRect/>
          </a:stretch>
        </p:blipFill>
        <p:spPr>
          <a:xfrm>
            <a:off x="2168535" y="4077072"/>
            <a:ext cx="7854930" cy="2529883"/>
          </a:xfrm>
          <a:prstGeom prst="rect">
            <a:avLst/>
          </a:prstGeom>
        </p:spPr>
      </p:pic>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Features from the input</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63352" y="1447800"/>
            <a:ext cx="11665296"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first network’s layers turn the input image into a set of features that the last few </a:t>
            </a:r>
            <a:r>
              <a:rPr lang="en-US"/>
              <a:t>fully connected layers </a:t>
            </a:r>
            <a:r>
              <a:rPr lang="en-US" dirty="0"/>
              <a:t>can use to perform the classification</a:t>
            </a:r>
          </a:p>
          <a:p>
            <a:pPr marL="458340" lvl="1" indent="0">
              <a:buNone/>
            </a:pPr>
            <a:endParaRPr lang="en-US" dirty="0"/>
          </a:p>
          <a:p>
            <a:pPr lvl="1"/>
            <a:endParaRPr lang="en-US" dirty="0"/>
          </a:p>
        </p:txBody>
      </p:sp>
      <p:pic>
        <p:nvPicPr>
          <p:cNvPr id="2" name="Immagine 1">
            <a:extLst>
              <a:ext uri="{FF2B5EF4-FFF2-40B4-BE49-F238E27FC236}">
                <a16:creationId xmlns:a16="http://schemas.microsoft.com/office/drawing/2014/main" id="{AA38A057-CAA8-4075-B3E9-A3E002A8901C}"/>
              </a:ext>
            </a:extLst>
          </p:cNvPr>
          <p:cNvPicPr>
            <a:picLocks noChangeAspect="1"/>
          </p:cNvPicPr>
          <p:nvPr/>
        </p:nvPicPr>
        <p:blipFill rotWithShape="1">
          <a:blip r:embed="rId3"/>
          <a:srcRect t="1300" b="767"/>
          <a:stretch/>
        </p:blipFill>
        <p:spPr>
          <a:xfrm>
            <a:off x="5669369" y="2465337"/>
            <a:ext cx="6195644" cy="3069789"/>
          </a:xfrm>
          <a:prstGeom prst="rect">
            <a:avLst/>
          </a:prstGeom>
        </p:spPr>
      </p:pic>
      <p:sp>
        <p:nvSpPr>
          <p:cNvPr id="7" name="Content Placeholder 3">
            <a:extLst>
              <a:ext uri="{FF2B5EF4-FFF2-40B4-BE49-F238E27FC236}">
                <a16:creationId xmlns:a16="http://schemas.microsoft.com/office/drawing/2014/main" id="{D710A30D-6B1B-4CCB-B908-89E8349B000F}"/>
              </a:ext>
            </a:extLst>
          </p:cNvPr>
          <p:cNvSpPr txBox="1">
            <a:spLocks/>
          </p:cNvSpPr>
          <p:nvPr/>
        </p:nvSpPr>
        <p:spPr>
          <a:xfrm>
            <a:off x="263352" y="2348880"/>
            <a:ext cx="5342382" cy="237626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Each layer has a set of parameters, known as weights</a:t>
            </a:r>
          </a:p>
          <a:p>
            <a:r>
              <a:rPr lang="en-US" dirty="0"/>
              <a:t>The value of the weights are determined by training the network on known data:</a:t>
            </a:r>
          </a:p>
          <a:p>
            <a:pPr lvl="1"/>
            <a:r>
              <a:rPr lang="en-US" dirty="0"/>
              <a:t>The behavior of the network is learned from that data</a:t>
            </a:r>
          </a:p>
          <a:p>
            <a:pPr lvl="1"/>
            <a:r>
              <a:rPr lang="en-US" dirty="0"/>
              <a:t>CNNs autonomously learn the set of features that well fits the specific task to solve</a:t>
            </a:r>
          </a:p>
          <a:p>
            <a:pPr marL="0" indent="0">
              <a:buNone/>
            </a:pPr>
            <a:endParaRPr lang="en-US" dirty="0"/>
          </a:p>
          <a:p>
            <a:pPr marL="458340" lvl="1" indent="0">
              <a:buNone/>
            </a:pPr>
            <a:endParaRPr lang="en-US" dirty="0"/>
          </a:p>
          <a:p>
            <a:pPr lvl="1"/>
            <a:endParaRPr lang="en-US" dirty="0"/>
          </a:p>
        </p:txBody>
      </p:sp>
    </p:spTree>
    <p:extLst>
      <p:ext uri="{BB962C8B-B14F-4D97-AF65-F5344CB8AC3E}">
        <p14:creationId xmlns:p14="http://schemas.microsoft.com/office/powerpoint/2010/main" val="307477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Convolutional Neural network workflow</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426421" y="1395152"/>
            <a:ext cx="11665296" cy="32501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GB" dirty="0"/>
              <a:t>During the training, a CNN is passed a set of images and the labels</a:t>
            </a:r>
            <a:endParaRPr lang="en-US" dirty="0"/>
          </a:p>
        </p:txBody>
      </p:sp>
      <p:sp>
        <p:nvSpPr>
          <p:cNvPr id="7" name="Content Placeholder 3">
            <a:extLst>
              <a:ext uri="{FF2B5EF4-FFF2-40B4-BE49-F238E27FC236}">
                <a16:creationId xmlns:a16="http://schemas.microsoft.com/office/drawing/2014/main" id="{D710A30D-6B1B-4CCB-B908-89E8349B000F}"/>
              </a:ext>
            </a:extLst>
          </p:cNvPr>
          <p:cNvSpPr txBox="1">
            <a:spLocks/>
          </p:cNvSpPr>
          <p:nvPr/>
        </p:nvSpPr>
        <p:spPr>
          <a:xfrm>
            <a:off x="426421" y="2390675"/>
            <a:ext cx="5813595" cy="240015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916680" lvl="2" indent="0">
              <a:buNone/>
            </a:pPr>
            <a:endParaRPr lang="it-IT" sz="1800" dirty="0"/>
          </a:p>
          <a:p>
            <a:r>
              <a:rPr lang="en-GB" dirty="0"/>
              <a:t>Hyperparameters are set by the user before the training:</a:t>
            </a:r>
          </a:p>
          <a:p>
            <a:pPr lvl="1"/>
            <a:r>
              <a:rPr lang="en-GB" dirty="0"/>
              <a:t>Initial learning rate</a:t>
            </a:r>
          </a:p>
          <a:p>
            <a:pPr lvl="1"/>
            <a:r>
              <a:rPr lang="en-GB" dirty="0"/>
              <a:t>Number of epochs</a:t>
            </a:r>
          </a:p>
          <a:p>
            <a:pPr lvl="1"/>
            <a:r>
              <a:rPr lang="en-GB" dirty="0"/>
              <a:t>Batch size</a:t>
            </a:r>
            <a:endParaRPr lang="en-US" dirty="0"/>
          </a:p>
          <a:p>
            <a:pPr marL="458340" lvl="1" indent="0">
              <a:buNone/>
            </a:pPr>
            <a:endParaRPr lang="en-US" dirty="0"/>
          </a:p>
          <a:p>
            <a:pPr lvl="1"/>
            <a:endParaRPr lang="en-US" dirty="0"/>
          </a:p>
        </p:txBody>
      </p:sp>
      <p:sp>
        <p:nvSpPr>
          <p:cNvPr id="6" name="Content Placeholder 3">
            <a:extLst>
              <a:ext uri="{FF2B5EF4-FFF2-40B4-BE49-F238E27FC236}">
                <a16:creationId xmlns:a16="http://schemas.microsoft.com/office/drawing/2014/main" id="{71DC68A0-E967-4ABE-8ABC-43C0F8CFBC33}"/>
              </a:ext>
            </a:extLst>
          </p:cNvPr>
          <p:cNvSpPr txBox="1">
            <a:spLocks/>
          </p:cNvSpPr>
          <p:nvPr/>
        </p:nvSpPr>
        <p:spPr>
          <a:xfrm>
            <a:off x="426421" y="2057069"/>
            <a:ext cx="11665296"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GB" dirty="0"/>
              <a:t>Parameters (weights and biases) are “learned” during the training </a:t>
            </a:r>
            <a:endParaRPr lang="en-US" dirty="0"/>
          </a:p>
        </p:txBody>
      </p:sp>
      <p:sp>
        <p:nvSpPr>
          <p:cNvPr id="10" name="Content Placeholder 3">
            <a:extLst>
              <a:ext uri="{FF2B5EF4-FFF2-40B4-BE49-F238E27FC236}">
                <a16:creationId xmlns:a16="http://schemas.microsoft.com/office/drawing/2014/main" id="{A662A999-E9ED-439B-A872-82DF4E0C0D8A}"/>
              </a:ext>
            </a:extLst>
          </p:cNvPr>
          <p:cNvSpPr txBox="1">
            <a:spLocks/>
          </p:cNvSpPr>
          <p:nvPr/>
        </p:nvSpPr>
        <p:spPr>
          <a:xfrm>
            <a:off x="426421" y="4535397"/>
            <a:ext cx="5429576" cy="2376264"/>
          </a:xfrm>
          <a:prstGeom prst="rect">
            <a:avLst/>
          </a:prstGeom>
        </p:spPr>
        <p:txBody>
          <a:bodyPr vert="horz" lIns="91440" tIns="45720" rIns="91440" bIns="45720" rtlCol="0">
            <a:noAutofit/>
          </a:bodyPr>
          <a:lstStyle>
            <a:defPPr>
              <a:defRPr lang="en-US"/>
            </a:defPPr>
            <a:lvl1pPr marL="343755" indent="-343755" defTabSz="916680">
              <a:spcBef>
                <a:spcPct val="20000"/>
              </a:spcBef>
              <a:buClr>
                <a:schemeClr val="tx2"/>
              </a:buClr>
              <a:buSzPct val="75000"/>
              <a:buFont typeface="Wingdings" pitchFamily="2" charset="2"/>
              <a:buChar char="§"/>
              <a:defRPr sz="2400">
                <a:latin typeface="Arial" pitchFamily="34" charset="0"/>
                <a:cs typeface="Arial" pitchFamily="34" charset="0"/>
              </a:defRPr>
            </a:lvl1pPr>
            <a:lvl2pPr marL="744802" lvl="1" indent="-286462" defTabSz="916680">
              <a:lnSpc>
                <a:spcPct val="105000"/>
              </a:lnSpc>
              <a:spcBef>
                <a:spcPct val="20000"/>
              </a:spcBef>
              <a:buClr>
                <a:schemeClr val="tx2"/>
              </a:buClr>
              <a:buFont typeface="Arial" pitchFamily="34" charset="0"/>
              <a:buChar char="–"/>
              <a:defRPr sz="2000">
                <a:latin typeface="Arial" pitchFamily="34" charset="0"/>
                <a:cs typeface="Arial" pitchFamily="34" charset="0"/>
              </a:defRPr>
            </a:lvl2pPr>
            <a:lvl3pPr marL="916680" lvl="2" indent="0" defTabSz="916680">
              <a:lnSpc>
                <a:spcPct val="105000"/>
              </a:lnSpc>
              <a:spcBef>
                <a:spcPct val="20000"/>
              </a:spcBef>
              <a:buClr>
                <a:schemeClr val="tx2"/>
              </a:buClr>
              <a:buSzPct val="75000"/>
              <a:buFont typeface="Wingdings" pitchFamily="2" charset="2"/>
              <a:buNone/>
              <a:defRPr>
                <a:latin typeface="Arial" pitchFamily="34" charset="0"/>
                <a:cs typeface="Arial" pitchFamily="34" charset="0"/>
              </a:defRPr>
            </a:lvl3pPr>
            <a:lvl4pPr marL="1604190" indent="-229170" defTabSz="916680">
              <a:lnSpc>
                <a:spcPct val="105000"/>
              </a:lnSpc>
              <a:spcBef>
                <a:spcPct val="20000"/>
              </a:spcBef>
              <a:buFont typeface="Arial" pitchFamily="34" charset="0"/>
              <a:buNone/>
              <a:defRPr sz="1604">
                <a:latin typeface="Arial" pitchFamily="34" charset="0"/>
                <a:cs typeface="Arial" pitchFamily="34" charset="0"/>
              </a:defRPr>
            </a:lvl4pPr>
            <a:lvl5pPr marL="2062531" indent="-229170" defTabSz="916680">
              <a:lnSpc>
                <a:spcPct val="105000"/>
              </a:lnSpc>
              <a:spcBef>
                <a:spcPct val="20000"/>
              </a:spcBef>
              <a:buClr>
                <a:schemeClr val="tx2"/>
              </a:buClr>
              <a:buFont typeface="Arial" pitchFamily="34" charset="0"/>
              <a:buChar char="»"/>
              <a:defRPr sz="1404">
                <a:latin typeface="Arial" pitchFamily="34" charset="0"/>
                <a:cs typeface="Arial" pitchFamily="34" charset="0"/>
              </a:defRPr>
            </a:lvl5pPr>
            <a:lvl6pPr marL="2520871" indent="-229170" defTabSz="916680">
              <a:spcBef>
                <a:spcPct val="20000"/>
              </a:spcBef>
              <a:buFont typeface="Arial" pitchFamily="34" charset="0"/>
              <a:buChar char="•"/>
              <a:defRPr sz="2005"/>
            </a:lvl6pPr>
            <a:lvl7pPr marL="2979211" indent="-229170" defTabSz="916680">
              <a:spcBef>
                <a:spcPct val="20000"/>
              </a:spcBef>
              <a:buFont typeface="Arial" pitchFamily="34" charset="0"/>
              <a:buChar char="•"/>
              <a:defRPr sz="2005"/>
            </a:lvl7pPr>
            <a:lvl8pPr marL="3437551" indent="-229170" defTabSz="916680">
              <a:spcBef>
                <a:spcPct val="20000"/>
              </a:spcBef>
              <a:buFont typeface="Arial" pitchFamily="34" charset="0"/>
              <a:buChar char="•"/>
              <a:defRPr sz="2005"/>
            </a:lvl8pPr>
            <a:lvl9pPr marL="3895891" indent="-229170" defTabSz="916680">
              <a:spcBef>
                <a:spcPct val="20000"/>
              </a:spcBef>
              <a:buFont typeface="Arial" pitchFamily="34" charset="0"/>
              <a:buChar char="•"/>
              <a:defRPr sz="2005"/>
            </a:lvl9pPr>
          </a:lstStyle>
          <a:p>
            <a:pPr lvl="2"/>
            <a:endParaRPr lang="it-IT" dirty="0"/>
          </a:p>
          <a:p>
            <a:r>
              <a:rPr lang="en-GB" dirty="0"/>
              <a:t>After the training, the CNN is passed a new (unseen) data set and the model predicts the labels (classifies the images)</a:t>
            </a:r>
            <a:endParaRPr lang="it-IT" dirty="0"/>
          </a:p>
          <a:p>
            <a:pPr lvl="1"/>
            <a:endParaRPr lang="en-US" dirty="0"/>
          </a:p>
          <a:p>
            <a:pPr lvl="1"/>
            <a:endParaRPr lang="en-US" dirty="0"/>
          </a:p>
        </p:txBody>
      </p:sp>
      <p:grpSp>
        <p:nvGrpSpPr>
          <p:cNvPr id="5" name="Gruppo 4">
            <a:extLst>
              <a:ext uri="{FF2B5EF4-FFF2-40B4-BE49-F238E27FC236}">
                <a16:creationId xmlns:a16="http://schemas.microsoft.com/office/drawing/2014/main" id="{AB8D73D7-7F4B-4246-BE6E-EF5529A4A9B9}"/>
              </a:ext>
            </a:extLst>
          </p:cNvPr>
          <p:cNvGrpSpPr/>
          <p:nvPr/>
        </p:nvGrpSpPr>
        <p:grpSpPr>
          <a:xfrm>
            <a:off x="5639272" y="3274306"/>
            <a:ext cx="6552728" cy="3069789"/>
            <a:chOff x="5519936" y="3047669"/>
            <a:chExt cx="6552728" cy="3069789"/>
          </a:xfrm>
        </p:grpSpPr>
        <p:pic>
          <p:nvPicPr>
            <p:cNvPr id="2" name="Immagine 1">
              <a:extLst>
                <a:ext uri="{FF2B5EF4-FFF2-40B4-BE49-F238E27FC236}">
                  <a16:creationId xmlns:a16="http://schemas.microsoft.com/office/drawing/2014/main" id="{AA38A057-CAA8-4075-B3E9-A3E002A8901C}"/>
                </a:ext>
              </a:extLst>
            </p:cNvPr>
            <p:cNvPicPr>
              <a:picLocks noChangeAspect="1"/>
            </p:cNvPicPr>
            <p:nvPr/>
          </p:nvPicPr>
          <p:blipFill rotWithShape="1">
            <a:blip r:embed="rId3"/>
            <a:srcRect t="1300" b="767"/>
            <a:stretch/>
          </p:blipFill>
          <p:spPr>
            <a:xfrm>
              <a:off x="5669652" y="3047669"/>
              <a:ext cx="6195644" cy="3069789"/>
            </a:xfrm>
            <a:prstGeom prst="rect">
              <a:avLst/>
            </a:prstGeom>
          </p:spPr>
        </p:pic>
        <p:sp>
          <p:nvSpPr>
            <p:cNvPr id="4" name="Freccia a destra 3">
              <a:extLst>
                <a:ext uri="{FF2B5EF4-FFF2-40B4-BE49-F238E27FC236}">
                  <a16:creationId xmlns:a16="http://schemas.microsoft.com/office/drawing/2014/main" id="{18AE9B49-AEAB-48DD-8281-88F807478C36}"/>
                </a:ext>
              </a:extLst>
            </p:cNvPr>
            <p:cNvSpPr/>
            <p:nvPr/>
          </p:nvSpPr>
          <p:spPr>
            <a:xfrm>
              <a:off x="5519936" y="4115206"/>
              <a:ext cx="6552728" cy="897970"/>
            </a:xfrm>
            <a:prstGeom prst="rightArrow">
              <a:avLst/>
            </a:prstGeom>
            <a:solidFill>
              <a:srgbClr val="BEEFF6">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latin typeface="Arial" pitchFamily="34" charset="0"/>
                  <a:cs typeface="Arial" pitchFamily="34" charset="0"/>
                </a:rPr>
                <a:t>Data Forwarding</a:t>
              </a:r>
            </a:p>
          </p:txBody>
        </p:sp>
      </p:grpSp>
    </p:spTree>
    <p:extLst>
      <p:ext uri="{BB962C8B-B14F-4D97-AF65-F5344CB8AC3E}">
        <p14:creationId xmlns:p14="http://schemas.microsoft.com/office/powerpoint/2010/main" val="262078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Convolutional Neural Network Architecture</a:t>
            </a:r>
          </a:p>
        </p:txBody>
      </p:sp>
      <p:sp>
        <p:nvSpPr>
          <p:cNvPr id="7" name="Content Placeholder 3">
            <a:extLst>
              <a:ext uri="{FF2B5EF4-FFF2-40B4-BE49-F238E27FC236}">
                <a16:creationId xmlns:a16="http://schemas.microsoft.com/office/drawing/2014/main" id="{D710A30D-6B1B-4CCB-B908-89E8349B000F}"/>
              </a:ext>
            </a:extLst>
          </p:cNvPr>
          <p:cNvSpPr txBox="1">
            <a:spLocks/>
          </p:cNvSpPr>
          <p:nvPr/>
        </p:nvSpPr>
        <p:spPr>
          <a:xfrm>
            <a:off x="609602" y="2348880"/>
            <a:ext cx="10526958" cy="237626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endParaRPr lang="en-US" dirty="0"/>
          </a:p>
          <a:p>
            <a:pPr marL="0" indent="0">
              <a:buNone/>
            </a:pPr>
            <a:endParaRPr lang="en-US" dirty="0"/>
          </a:p>
          <a:p>
            <a:pPr marL="458340" lvl="1" indent="0">
              <a:buNone/>
            </a:pPr>
            <a:endParaRPr lang="en-US" dirty="0"/>
          </a:p>
          <a:p>
            <a:pPr lvl="1"/>
            <a:endParaRPr lang="en-US" dirty="0"/>
          </a:p>
        </p:txBody>
      </p:sp>
      <p:sp>
        <p:nvSpPr>
          <p:cNvPr id="6" name="Content Placeholder 3">
            <a:extLst>
              <a:ext uri="{FF2B5EF4-FFF2-40B4-BE49-F238E27FC236}">
                <a16:creationId xmlns:a16="http://schemas.microsoft.com/office/drawing/2014/main" id="{27649110-1A2D-414D-A9A0-E00319CBCDF9}"/>
              </a:ext>
            </a:extLst>
          </p:cNvPr>
          <p:cNvSpPr txBox="1">
            <a:spLocks/>
          </p:cNvSpPr>
          <p:nvPr/>
        </p:nvSpPr>
        <p:spPr>
          <a:xfrm>
            <a:off x="479376" y="1316880"/>
            <a:ext cx="11377264" cy="237626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CNN architecture for a classification problem includes several layers:</a:t>
            </a:r>
          </a:p>
          <a:p>
            <a:pPr lvl="1"/>
            <a:r>
              <a:rPr lang="en-US" dirty="0"/>
              <a:t>Convolutional layers</a:t>
            </a:r>
          </a:p>
          <a:p>
            <a:pPr lvl="1"/>
            <a:r>
              <a:rPr lang="en-US" dirty="0"/>
              <a:t>Pooling layer</a:t>
            </a:r>
          </a:p>
          <a:p>
            <a:pPr lvl="1"/>
            <a:r>
              <a:rPr lang="en-US" dirty="0"/>
              <a:t>Batch Normalization layer</a:t>
            </a:r>
          </a:p>
          <a:p>
            <a:pPr lvl="1"/>
            <a:r>
              <a:rPr lang="en-US" dirty="0"/>
              <a:t>Rectified Linear Unit (</a:t>
            </a:r>
            <a:r>
              <a:rPr lang="en-US" dirty="0" err="1"/>
              <a:t>ReLU</a:t>
            </a:r>
            <a:r>
              <a:rPr lang="en-US" dirty="0"/>
              <a:t>) layer</a:t>
            </a:r>
          </a:p>
          <a:p>
            <a:pPr lvl="1"/>
            <a:r>
              <a:rPr lang="en-US" dirty="0"/>
              <a:t>Fully connected layers</a:t>
            </a:r>
          </a:p>
          <a:p>
            <a:pPr lvl="1"/>
            <a:r>
              <a:rPr lang="en-US" dirty="0"/>
              <a:t>Output layer</a:t>
            </a:r>
          </a:p>
          <a:p>
            <a:r>
              <a:rPr lang="en-US" dirty="0"/>
              <a:t>A typical architecture consists of a stack of several layers</a:t>
            </a:r>
          </a:p>
          <a:p>
            <a:pPr lvl="1"/>
            <a:endParaRPr lang="en-US" dirty="0"/>
          </a:p>
          <a:p>
            <a:endParaRPr lang="en-US" dirty="0"/>
          </a:p>
          <a:p>
            <a:pPr marL="0" indent="0">
              <a:buNone/>
            </a:pPr>
            <a:endParaRPr lang="en-US" dirty="0"/>
          </a:p>
          <a:p>
            <a:pPr marL="458340" lvl="1" indent="0">
              <a:buNone/>
            </a:pPr>
            <a:endParaRPr lang="en-US" dirty="0"/>
          </a:p>
          <a:p>
            <a:pPr lvl="1"/>
            <a:endParaRPr lang="en-US" dirty="0"/>
          </a:p>
        </p:txBody>
      </p:sp>
      <p:pic>
        <p:nvPicPr>
          <p:cNvPr id="31" name="Picture 2" descr="CNNs, a Quick Guide for Newbies — esantus">
            <a:extLst>
              <a:ext uri="{FF2B5EF4-FFF2-40B4-BE49-F238E27FC236}">
                <a16:creationId xmlns:a16="http://schemas.microsoft.com/office/drawing/2014/main" id="{8C5ADB27-D930-4167-9CBA-05607091B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23" b="6757"/>
          <a:stretch/>
        </p:blipFill>
        <p:spPr bwMode="auto">
          <a:xfrm>
            <a:off x="2179836" y="4474096"/>
            <a:ext cx="7832327"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48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Convolutional Layer</a:t>
            </a:r>
          </a:p>
        </p:txBody>
      </p:sp>
      <p:sp>
        <p:nvSpPr>
          <p:cNvPr id="8" name="Content Placeholder 3">
            <a:extLst>
              <a:ext uri="{FF2B5EF4-FFF2-40B4-BE49-F238E27FC236}">
                <a16:creationId xmlns:a16="http://schemas.microsoft.com/office/drawing/2014/main" id="{A7505E41-405A-430F-825D-DCF46B113286}"/>
              </a:ext>
            </a:extLst>
          </p:cNvPr>
          <p:cNvSpPr txBox="1">
            <a:spLocks/>
          </p:cNvSpPr>
          <p:nvPr/>
        </p:nvSpPr>
        <p:spPr>
          <a:xfrm>
            <a:off x="492204" y="1449338"/>
            <a:ext cx="7259980" cy="228379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convolutional layer applies a sliding convolutional filter to the input</a:t>
            </a:r>
          </a:p>
          <a:p>
            <a:r>
              <a:rPr lang="en-US" dirty="0"/>
              <a:t>A convolutional layer consists of neurons that connect to subregions of the input images or the outputs of the previous layer:</a:t>
            </a:r>
          </a:p>
          <a:p>
            <a:pPr lvl="1"/>
            <a:r>
              <a:rPr lang="en-US" dirty="0"/>
              <a:t>The layer learns the features localized by these regions while scanning through an image </a:t>
            </a:r>
          </a:p>
          <a:p>
            <a:r>
              <a:rPr lang="en-US" dirty="0"/>
              <a:t>A convolutional neural network can consist of one or multiple convolutional layers:</a:t>
            </a:r>
          </a:p>
          <a:p>
            <a:pPr lvl="1"/>
            <a:r>
              <a:rPr lang="en-US" dirty="0"/>
              <a:t>The number of convolutional layers depends on the amount and complexity of the data.</a:t>
            </a:r>
          </a:p>
          <a:p>
            <a:pPr marL="458340" lvl="1" indent="0">
              <a:buNone/>
            </a:pPr>
            <a:endParaRPr lang="en-US" dirty="0"/>
          </a:p>
          <a:p>
            <a:pPr lvl="1"/>
            <a:endParaRPr lang="en-US" dirty="0"/>
          </a:p>
        </p:txBody>
      </p:sp>
      <p:pic>
        <p:nvPicPr>
          <p:cNvPr id="4" name="Immagine 3">
            <a:extLst>
              <a:ext uri="{FF2B5EF4-FFF2-40B4-BE49-F238E27FC236}">
                <a16:creationId xmlns:a16="http://schemas.microsoft.com/office/drawing/2014/main" id="{6EF903E3-42FE-4AFC-835B-257BA0B2306F}"/>
              </a:ext>
            </a:extLst>
          </p:cNvPr>
          <p:cNvPicPr>
            <a:picLocks noChangeAspect="1"/>
          </p:cNvPicPr>
          <p:nvPr/>
        </p:nvPicPr>
        <p:blipFill>
          <a:blip r:embed="rId3"/>
          <a:stretch>
            <a:fillRect/>
          </a:stretch>
        </p:blipFill>
        <p:spPr>
          <a:xfrm>
            <a:off x="7892377" y="1447800"/>
            <a:ext cx="3761857" cy="3925416"/>
          </a:xfrm>
          <a:prstGeom prst="rect">
            <a:avLst/>
          </a:prstGeom>
        </p:spPr>
      </p:pic>
    </p:spTree>
    <p:extLst>
      <p:ext uri="{BB962C8B-B14F-4D97-AF65-F5344CB8AC3E}">
        <p14:creationId xmlns:p14="http://schemas.microsoft.com/office/powerpoint/2010/main" val="76976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Pooling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1"/>
            <a:ext cx="10886998"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Pooling layer is responsible for reducing the spatial size of the output of its previous layer:</a:t>
            </a:r>
          </a:p>
          <a:p>
            <a:pPr lvl="1"/>
            <a:r>
              <a:rPr lang="en-US" dirty="0"/>
              <a:t>The aim is to decrease the computational power required to process the data through dimensionality reduction</a:t>
            </a:r>
          </a:p>
        </p:txBody>
      </p:sp>
      <p:sp>
        <p:nvSpPr>
          <p:cNvPr id="2" name="CasellaDiTesto 1">
            <a:extLst>
              <a:ext uri="{FF2B5EF4-FFF2-40B4-BE49-F238E27FC236}">
                <a16:creationId xmlns:a16="http://schemas.microsoft.com/office/drawing/2014/main" id="{615FDD18-D936-40BE-AFFB-B067127765AB}"/>
              </a:ext>
            </a:extLst>
          </p:cNvPr>
          <p:cNvSpPr txBox="1"/>
          <p:nvPr/>
        </p:nvSpPr>
        <p:spPr>
          <a:xfrm>
            <a:off x="609602" y="2939403"/>
            <a:ext cx="6480720" cy="3841911"/>
          </a:xfrm>
          <a:prstGeom prst="rect">
            <a:avLst/>
          </a:prstGeom>
        </p:spPr>
        <p:txBody>
          <a:bodyPr vert="horz" lIns="91440" tIns="45720" rIns="91440" bIns="45720" rtlCol="0">
            <a:noAutofit/>
          </a:bodyPr>
          <a:lstStyle>
            <a:defPPr>
              <a:defRPr lang="en-US"/>
            </a:defPPr>
            <a:lvl1pPr marL="343755" indent="-343755" defTabSz="916680">
              <a:spcBef>
                <a:spcPct val="20000"/>
              </a:spcBef>
              <a:buClr>
                <a:schemeClr val="tx2"/>
              </a:buClr>
              <a:buSzPct val="75000"/>
              <a:buFont typeface="Wingdings" pitchFamily="2" charset="2"/>
              <a:buChar char="§"/>
              <a:defRPr sz="2400">
                <a:latin typeface="Arial" pitchFamily="34" charset="0"/>
                <a:cs typeface="Arial" pitchFamily="34" charset="0"/>
              </a:defRPr>
            </a:lvl1pPr>
            <a:lvl2pPr marL="744802" lvl="1" indent="-286462" defTabSz="916680">
              <a:lnSpc>
                <a:spcPct val="105000"/>
              </a:lnSpc>
              <a:spcBef>
                <a:spcPct val="20000"/>
              </a:spcBef>
              <a:buClr>
                <a:schemeClr val="tx2"/>
              </a:buClr>
              <a:buFont typeface="Arial" pitchFamily="34" charset="0"/>
              <a:buChar char="–"/>
              <a:defRPr sz="2000">
                <a:latin typeface="Arial" pitchFamily="34" charset="0"/>
                <a:cs typeface="Arial" pitchFamily="34" charset="0"/>
              </a:defRPr>
            </a:lvl2pPr>
            <a:lvl3pPr marL="1145850" indent="-229170" defTabSz="916680">
              <a:lnSpc>
                <a:spcPct val="105000"/>
              </a:lnSpc>
              <a:spcBef>
                <a:spcPct val="20000"/>
              </a:spcBef>
              <a:buClr>
                <a:schemeClr val="tx2"/>
              </a:buClr>
              <a:buSzPct val="75000"/>
              <a:buFont typeface="Wingdings" pitchFamily="2" charset="2"/>
              <a:buChar char="§"/>
              <a:defRPr sz="1604">
                <a:latin typeface="Arial" pitchFamily="34" charset="0"/>
                <a:cs typeface="Arial" pitchFamily="34" charset="0"/>
              </a:defRPr>
            </a:lvl3pPr>
            <a:lvl4pPr marL="1604190" indent="-229170" defTabSz="916680">
              <a:lnSpc>
                <a:spcPct val="105000"/>
              </a:lnSpc>
              <a:spcBef>
                <a:spcPct val="20000"/>
              </a:spcBef>
              <a:buFont typeface="Arial" pitchFamily="34" charset="0"/>
              <a:buNone/>
              <a:defRPr sz="1604">
                <a:latin typeface="Arial" pitchFamily="34" charset="0"/>
                <a:cs typeface="Arial" pitchFamily="34" charset="0"/>
              </a:defRPr>
            </a:lvl4pPr>
            <a:lvl5pPr marL="2062531" indent="-229170" defTabSz="916680">
              <a:lnSpc>
                <a:spcPct val="105000"/>
              </a:lnSpc>
              <a:spcBef>
                <a:spcPct val="20000"/>
              </a:spcBef>
              <a:buClr>
                <a:schemeClr val="tx2"/>
              </a:buClr>
              <a:buFont typeface="Arial" pitchFamily="34" charset="0"/>
              <a:buChar char="»"/>
              <a:defRPr sz="1404">
                <a:latin typeface="Arial" pitchFamily="34" charset="0"/>
                <a:cs typeface="Arial" pitchFamily="34" charset="0"/>
              </a:defRPr>
            </a:lvl5pPr>
            <a:lvl6pPr marL="2520871" indent="-229170" defTabSz="916680">
              <a:spcBef>
                <a:spcPct val="20000"/>
              </a:spcBef>
              <a:buFont typeface="Arial" pitchFamily="34" charset="0"/>
              <a:buChar char="•"/>
              <a:defRPr sz="2005"/>
            </a:lvl6pPr>
            <a:lvl7pPr marL="2979211" indent="-229170" defTabSz="916680">
              <a:spcBef>
                <a:spcPct val="20000"/>
              </a:spcBef>
              <a:buFont typeface="Arial" pitchFamily="34" charset="0"/>
              <a:buChar char="•"/>
              <a:defRPr sz="2005"/>
            </a:lvl7pPr>
            <a:lvl8pPr marL="3437551" indent="-229170" defTabSz="916680">
              <a:spcBef>
                <a:spcPct val="20000"/>
              </a:spcBef>
              <a:buFont typeface="Arial" pitchFamily="34" charset="0"/>
              <a:buChar char="•"/>
              <a:defRPr sz="2005"/>
            </a:lvl8pPr>
            <a:lvl9pPr marL="3895891" indent="-229170" defTabSz="916680">
              <a:spcBef>
                <a:spcPct val="20000"/>
              </a:spcBef>
              <a:buFont typeface="Arial" pitchFamily="34" charset="0"/>
              <a:buChar char="•"/>
              <a:defRPr sz="2005"/>
            </a:lvl9pPr>
          </a:lstStyle>
          <a:p>
            <a:r>
              <a:rPr lang="en-US" dirty="0"/>
              <a:t>There are two types of Pooling:</a:t>
            </a:r>
          </a:p>
          <a:p>
            <a:pPr lvl="1"/>
            <a:r>
              <a:rPr lang="en-US" dirty="0"/>
              <a:t> Max Pooling:</a:t>
            </a:r>
          </a:p>
          <a:p>
            <a:pPr lvl="2"/>
            <a:r>
              <a:rPr lang="en-US" dirty="0"/>
              <a:t>performs down-sampling by dividing the input into rectangular pooling regions, and computing the maximum of each region </a:t>
            </a:r>
          </a:p>
          <a:p>
            <a:pPr lvl="1"/>
            <a:r>
              <a:rPr lang="en-US" dirty="0"/>
              <a:t>Average Pooling:</a:t>
            </a:r>
          </a:p>
          <a:p>
            <a:pPr lvl="2"/>
            <a:r>
              <a:rPr lang="en-US" dirty="0"/>
              <a:t>performs down-sampling by dividing the input into rectangular pooling regions and computing the average values of each region</a:t>
            </a:r>
          </a:p>
          <a:p>
            <a:r>
              <a:rPr lang="en-US" dirty="0"/>
              <a:t>The stride is the step size for traversing the input vertically and horizontally</a:t>
            </a:r>
          </a:p>
          <a:p>
            <a:endParaRPr lang="it-IT" dirty="0"/>
          </a:p>
        </p:txBody>
      </p:sp>
      <p:grpSp>
        <p:nvGrpSpPr>
          <p:cNvPr id="109" name="Gruppo 108">
            <a:extLst>
              <a:ext uri="{FF2B5EF4-FFF2-40B4-BE49-F238E27FC236}">
                <a16:creationId xmlns:a16="http://schemas.microsoft.com/office/drawing/2014/main" id="{CBDA5CC0-0197-4798-B025-CE17C0D9EB61}"/>
              </a:ext>
            </a:extLst>
          </p:cNvPr>
          <p:cNvGrpSpPr/>
          <p:nvPr/>
        </p:nvGrpSpPr>
        <p:grpSpPr>
          <a:xfrm>
            <a:off x="7108717" y="2852936"/>
            <a:ext cx="3969348" cy="3330031"/>
            <a:chOff x="7108717" y="2852936"/>
            <a:chExt cx="3969348" cy="3330031"/>
          </a:xfrm>
        </p:grpSpPr>
        <p:grpSp>
          <p:nvGrpSpPr>
            <p:cNvPr id="58" name="Gruppo 57">
              <a:extLst>
                <a:ext uri="{FF2B5EF4-FFF2-40B4-BE49-F238E27FC236}">
                  <a16:creationId xmlns:a16="http://schemas.microsoft.com/office/drawing/2014/main" id="{B34630E5-2ECA-449D-B255-9A5D17A3572E}"/>
                </a:ext>
              </a:extLst>
            </p:cNvPr>
            <p:cNvGrpSpPr/>
            <p:nvPr/>
          </p:nvGrpSpPr>
          <p:grpSpPr>
            <a:xfrm>
              <a:off x="7210570" y="3153915"/>
              <a:ext cx="1448834" cy="1435596"/>
              <a:chOff x="7032104" y="3429000"/>
              <a:chExt cx="1448834" cy="1435596"/>
            </a:xfrm>
          </p:grpSpPr>
          <p:grpSp>
            <p:nvGrpSpPr>
              <p:cNvPr id="52" name="Gruppo 51">
                <a:extLst>
                  <a:ext uri="{FF2B5EF4-FFF2-40B4-BE49-F238E27FC236}">
                    <a16:creationId xmlns:a16="http://schemas.microsoft.com/office/drawing/2014/main" id="{E21B7FB0-99E7-4236-9ECC-745AAA4BFAFD}"/>
                  </a:ext>
                </a:extLst>
              </p:cNvPr>
              <p:cNvGrpSpPr/>
              <p:nvPr/>
            </p:nvGrpSpPr>
            <p:grpSpPr>
              <a:xfrm>
                <a:off x="7032104" y="3429000"/>
                <a:ext cx="1448834" cy="715516"/>
                <a:chOff x="7032104" y="3429000"/>
                <a:chExt cx="1448834" cy="715516"/>
              </a:xfrm>
            </p:grpSpPr>
            <p:grpSp>
              <p:nvGrpSpPr>
                <p:cNvPr id="32" name="Gruppo 31">
                  <a:extLst>
                    <a:ext uri="{FF2B5EF4-FFF2-40B4-BE49-F238E27FC236}">
                      <a16:creationId xmlns:a16="http://schemas.microsoft.com/office/drawing/2014/main" id="{B831F449-E136-4A2F-999C-575B8FFC3C25}"/>
                    </a:ext>
                  </a:extLst>
                </p:cNvPr>
                <p:cNvGrpSpPr/>
                <p:nvPr/>
              </p:nvGrpSpPr>
              <p:grpSpPr>
                <a:xfrm>
                  <a:off x="7032104" y="3429000"/>
                  <a:ext cx="725971" cy="715516"/>
                  <a:chOff x="7794960" y="3356992"/>
                  <a:chExt cx="725971" cy="715516"/>
                </a:xfrm>
              </p:grpSpPr>
              <p:sp>
                <p:nvSpPr>
                  <p:cNvPr id="4" name="Rettangolo 3">
                    <a:extLst>
                      <a:ext uri="{FF2B5EF4-FFF2-40B4-BE49-F238E27FC236}">
                        <a16:creationId xmlns:a16="http://schemas.microsoft.com/office/drawing/2014/main" id="{E42D67B7-2C27-4B73-BFE4-294F66C3F129}"/>
                      </a:ext>
                    </a:extLst>
                  </p:cNvPr>
                  <p:cNvSpPr/>
                  <p:nvPr/>
                </p:nvSpPr>
                <p:spPr>
                  <a:xfrm>
                    <a:off x="8160891" y="3356992"/>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15</a:t>
                    </a:r>
                  </a:p>
                </p:txBody>
              </p:sp>
              <p:sp>
                <p:nvSpPr>
                  <p:cNvPr id="7" name="Rettangolo 6">
                    <a:extLst>
                      <a:ext uri="{FF2B5EF4-FFF2-40B4-BE49-F238E27FC236}">
                        <a16:creationId xmlns:a16="http://schemas.microsoft.com/office/drawing/2014/main" id="{50320FC4-D760-43BE-822A-D4DDD08E5C5D}"/>
                      </a:ext>
                    </a:extLst>
                  </p:cNvPr>
                  <p:cNvSpPr/>
                  <p:nvPr/>
                </p:nvSpPr>
                <p:spPr>
                  <a:xfrm>
                    <a:off x="7794960" y="3356992"/>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29</a:t>
                    </a:r>
                  </a:p>
                </p:txBody>
              </p:sp>
              <p:sp>
                <p:nvSpPr>
                  <p:cNvPr id="10" name="Rettangolo 9">
                    <a:extLst>
                      <a:ext uri="{FF2B5EF4-FFF2-40B4-BE49-F238E27FC236}">
                        <a16:creationId xmlns:a16="http://schemas.microsoft.com/office/drawing/2014/main" id="{F74A668B-EC97-41FE-BB5D-E2F0C93E2C7F}"/>
                      </a:ext>
                    </a:extLst>
                  </p:cNvPr>
                  <p:cNvSpPr/>
                  <p:nvPr/>
                </p:nvSpPr>
                <p:spPr>
                  <a:xfrm>
                    <a:off x="8160891" y="3712468"/>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100</a:t>
                    </a:r>
                  </a:p>
                </p:txBody>
              </p:sp>
              <p:sp>
                <p:nvSpPr>
                  <p:cNvPr id="12" name="Rettangolo 11">
                    <a:extLst>
                      <a:ext uri="{FF2B5EF4-FFF2-40B4-BE49-F238E27FC236}">
                        <a16:creationId xmlns:a16="http://schemas.microsoft.com/office/drawing/2014/main" id="{80AD17A8-BBDA-47F2-B17F-708B5B57F1D2}"/>
                      </a:ext>
                    </a:extLst>
                  </p:cNvPr>
                  <p:cNvSpPr/>
                  <p:nvPr/>
                </p:nvSpPr>
                <p:spPr>
                  <a:xfrm>
                    <a:off x="7794960" y="3712468"/>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0</a:t>
                    </a:r>
                  </a:p>
                </p:txBody>
              </p:sp>
            </p:grpSp>
            <p:grpSp>
              <p:nvGrpSpPr>
                <p:cNvPr id="53" name="Gruppo 52">
                  <a:extLst>
                    <a:ext uri="{FF2B5EF4-FFF2-40B4-BE49-F238E27FC236}">
                      <a16:creationId xmlns:a16="http://schemas.microsoft.com/office/drawing/2014/main" id="{7F455C42-D710-46BA-A2C5-00CB684842BF}"/>
                    </a:ext>
                  </a:extLst>
                </p:cNvPr>
                <p:cNvGrpSpPr/>
                <p:nvPr/>
              </p:nvGrpSpPr>
              <p:grpSpPr>
                <a:xfrm>
                  <a:off x="7754967" y="3429000"/>
                  <a:ext cx="725971" cy="715516"/>
                  <a:chOff x="7794960" y="3356992"/>
                  <a:chExt cx="725971" cy="715516"/>
                </a:xfrm>
              </p:grpSpPr>
              <p:sp>
                <p:nvSpPr>
                  <p:cNvPr id="54" name="Rettangolo 53">
                    <a:extLst>
                      <a:ext uri="{FF2B5EF4-FFF2-40B4-BE49-F238E27FC236}">
                        <a16:creationId xmlns:a16="http://schemas.microsoft.com/office/drawing/2014/main" id="{0390073C-A5F9-4914-9FA8-77EE002EA660}"/>
                      </a:ext>
                    </a:extLst>
                  </p:cNvPr>
                  <p:cNvSpPr/>
                  <p:nvPr/>
                </p:nvSpPr>
                <p:spPr>
                  <a:xfrm>
                    <a:off x="8160891" y="3356992"/>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184</a:t>
                    </a:r>
                  </a:p>
                </p:txBody>
              </p:sp>
              <p:sp>
                <p:nvSpPr>
                  <p:cNvPr id="55" name="Rettangolo 54">
                    <a:extLst>
                      <a:ext uri="{FF2B5EF4-FFF2-40B4-BE49-F238E27FC236}">
                        <a16:creationId xmlns:a16="http://schemas.microsoft.com/office/drawing/2014/main" id="{CBFD9B5C-0460-4226-88DC-DA718C9EAD8F}"/>
                      </a:ext>
                    </a:extLst>
                  </p:cNvPr>
                  <p:cNvSpPr/>
                  <p:nvPr/>
                </p:nvSpPr>
                <p:spPr>
                  <a:xfrm>
                    <a:off x="7794960" y="3356992"/>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28</a:t>
                    </a:r>
                  </a:p>
                </p:txBody>
              </p:sp>
              <p:sp>
                <p:nvSpPr>
                  <p:cNvPr id="56" name="Rettangolo 55">
                    <a:extLst>
                      <a:ext uri="{FF2B5EF4-FFF2-40B4-BE49-F238E27FC236}">
                        <a16:creationId xmlns:a16="http://schemas.microsoft.com/office/drawing/2014/main" id="{607C720D-14ED-478E-BC23-2478A76D98D1}"/>
                      </a:ext>
                    </a:extLst>
                  </p:cNvPr>
                  <p:cNvSpPr/>
                  <p:nvPr/>
                </p:nvSpPr>
                <p:spPr>
                  <a:xfrm>
                    <a:off x="8160891" y="3712468"/>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38</a:t>
                    </a:r>
                  </a:p>
                </p:txBody>
              </p:sp>
              <p:sp>
                <p:nvSpPr>
                  <p:cNvPr id="57" name="Rettangolo 56">
                    <a:extLst>
                      <a:ext uri="{FF2B5EF4-FFF2-40B4-BE49-F238E27FC236}">
                        <a16:creationId xmlns:a16="http://schemas.microsoft.com/office/drawing/2014/main" id="{D080AFC1-0070-4DCD-8FAC-819F2AD31C38}"/>
                      </a:ext>
                    </a:extLst>
                  </p:cNvPr>
                  <p:cNvSpPr/>
                  <p:nvPr/>
                </p:nvSpPr>
                <p:spPr>
                  <a:xfrm>
                    <a:off x="7794960" y="3712468"/>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70</a:t>
                    </a:r>
                  </a:p>
                </p:txBody>
              </p:sp>
            </p:grpSp>
          </p:grpSp>
          <p:grpSp>
            <p:nvGrpSpPr>
              <p:cNvPr id="59" name="Gruppo 58">
                <a:extLst>
                  <a:ext uri="{FF2B5EF4-FFF2-40B4-BE49-F238E27FC236}">
                    <a16:creationId xmlns:a16="http://schemas.microsoft.com/office/drawing/2014/main" id="{3687A9B9-1CB1-4687-922B-A8B737C7E4B1}"/>
                  </a:ext>
                </a:extLst>
              </p:cNvPr>
              <p:cNvGrpSpPr/>
              <p:nvPr/>
            </p:nvGrpSpPr>
            <p:grpSpPr>
              <a:xfrm>
                <a:off x="7032104" y="4149080"/>
                <a:ext cx="1448834" cy="715516"/>
                <a:chOff x="7032104" y="3429000"/>
                <a:chExt cx="1448834" cy="715516"/>
              </a:xfrm>
            </p:grpSpPr>
            <p:grpSp>
              <p:nvGrpSpPr>
                <p:cNvPr id="60" name="Gruppo 59">
                  <a:extLst>
                    <a:ext uri="{FF2B5EF4-FFF2-40B4-BE49-F238E27FC236}">
                      <a16:creationId xmlns:a16="http://schemas.microsoft.com/office/drawing/2014/main" id="{73BB1F30-673F-4274-B27F-D2DDBE1741C3}"/>
                    </a:ext>
                  </a:extLst>
                </p:cNvPr>
                <p:cNvGrpSpPr/>
                <p:nvPr/>
              </p:nvGrpSpPr>
              <p:grpSpPr>
                <a:xfrm>
                  <a:off x="7032104" y="3429000"/>
                  <a:ext cx="725971" cy="715516"/>
                  <a:chOff x="7794960" y="3356992"/>
                  <a:chExt cx="725971" cy="715516"/>
                </a:xfrm>
              </p:grpSpPr>
              <p:sp>
                <p:nvSpPr>
                  <p:cNvPr id="66" name="Rettangolo 65">
                    <a:extLst>
                      <a:ext uri="{FF2B5EF4-FFF2-40B4-BE49-F238E27FC236}">
                        <a16:creationId xmlns:a16="http://schemas.microsoft.com/office/drawing/2014/main" id="{49514215-BFFD-426D-85E0-6ACF38E5BF23}"/>
                      </a:ext>
                    </a:extLst>
                  </p:cNvPr>
                  <p:cNvSpPr/>
                  <p:nvPr/>
                </p:nvSpPr>
                <p:spPr>
                  <a:xfrm>
                    <a:off x="8160891" y="335699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67" name="Rettangolo 66">
                    <a:extLst>
                      <a:ext uri="{FF2B5EF4-FFF2-40B4-BE49-F238E27FC236}">
                        <a16:creationId xmlns:a16="http://schemas.microsoft.com/office/drawing/2014/main" id="{8B8939D0-E2DC-4901-891E-8A1F14AE1DE8}"/>
                      </a:ext>
                    </a:extLst>
                  </p:cNvPr>
                  <p:cNvSpPr/>
                  <p:nvPr/>
                </p:nvSpPr>
                <p:spPr>
                  <a:xfrm>
                    <a:off x="7794960" y="335699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68" name="Rettangolo 67">
                    <a:extLst>
                      <a:ext uri="{FF2B5EF4-FFF2-40B4-BE49-F238E27FC236}">
                        <a16:creationId xmlns:a16="http://schemas.microsoft.com/office/drawing/2014/main" id="{FB0BA21F-DB7F-476F-ADC0-8BFC61CDA5B8}"/>
                      </a:ext>
                    </a:extLst>
                  </p:cNvPr>
                  <p:cNvSpPr/>
                  <p:nvPr/>
                </p:nvSpPr>
                <p:spPr>
                  <a:xfrm>
                    <a:off x="8160891" y="3712468"/>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69" name="Rettangolo 68">
                    <a:extLst>
                      <a:ext uri="{FF2B5EF4-FFF2-40B4-BE49-F238E27FC236}">
                        <a16:creationId xmlns:a16="http://schemas.microsoft.com/office/drawing/2014/main" id="{41A259CA-1261-44D1-91D8-40350BF67181}"/>
                      </a:ext>
                    </a:extLst>
                  </p:cNvPr>
                  <p:cNvSpPr/>
                  <p:nvPr/>
                </p:nvSpPr>
                <p:spPr>
                  <a:xfrm>
                    <a:off x="7794960" y="3712468"/>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grpSp>
            <p:grpSp>
              <p:nvGrpSpPr>
                <p:cNvPr id="61" name="Gruppo 60">
                  <a:extLst>
                    <a:ext uri="{FF2B5EF4-FFF2-40B4-BE49-F238E27FC236}">
                      <a16:creationId xmlns:a16="http://schemas.microsoft.com/office/drawing/2014/main" id="{28E3781D-110E-4AD7-AD10-7DD580958073}"/>
                    </a:ext>
                  </a:extLst>
                </p:cNvPr>
                <p:cNvGrpSpPr/>
                <p:nvPr/>
              </p:nvGrpSpPr>
              <p:grpSpPr>
                <a:xfrm>
                  <a:off x="7754967" y="3429000"/>
                  <a:ext cx="725971" cy="715516"/>
                  <a:chOff x="7794960" y="3356992"/>
                  <a:chExt cx="725971" cy="715516"/>
                </a:xfrm>
              </p:grpSpPr>
              <p:sp>
                <p:nvSpPr>
                  <p:cNvPr id="62" name="Rettangolo 61">
                    <a:extLst>
                      <a:ext uri="{FF2B5EF4-FFF2-40B4-BE49-F238E27FC236}">
                        <a16:creationId xmlns:a16="http://schemas.microsoft.com/office/drawing/2014/main" id="{EA0C5CA2-7E1C-40B9-A270-FA9B17EE24DD}"/>
                      </a:ext>
                    </a:extLst>
                  </p:cNvPr>
                  <p:cNvSpPr/>
                  <p:nvPr/>
                </p:nvSpPr>
                <p:spPr>
                  <a:xfrm>
                    <a:off x="8160891" y="335699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a:t>
                    </a:r>
                  </a:p>
                </p:txBody>
              </p:sp>
              <p:sp>
                <p:nvSpPr>
                  <p:cNvPr id="63" name="Rettangolo 62">
                    <a:extLst>
                      <a:ext uri="{FF2B5EF4-FFF2-40B4-BE49-F238E27FC236}">
                        <a16:creationId xmlns:a16="http://schemas.microsoft.com/office/drawing/2014/main" id="{3984F3D8-2C7D-4F81-ABB2-C4FEE3F5B1C3}"/>
                      </a:ext>
                    </a:extLst>
                  </p:cNvPr>
                  <p:cNvSpPr/>
                  <p:nvPr/>
                </p:nvSpPr>
                <p:spPr>
                  <a:xfrm>
                    <a:off x="7794960" y="335699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7</a:t>
                    </a:r>
                  </a:p>
                </p:txBody>
              </p:sp>
              <p:sp>
                <p:nvSpPr>
                  <p:cNvPr id="64" name="Rettangolo 63">
                    <a:extLst>
                      <a:ext uri="{FF2B5EF4-FFF2-40B4-BE49-F238E27FC236}">
                        <a16:creationId xmlns:a16="http://schemas.microsoft.com/office/drawing/2014/main" id="{92048AEA-5CA9-4E89-B974-993D010EADE9}"/>
                      </a:ext>
                    </a:extLst>
                  </p:cNvPr>
                  <p:cNvSpPr/>
                  <p:nvPr/>
                </p:nvSpPr>
                <p:spPr>
                  <a:xfrm>
                    <a:off x="8160891" y="3712468"/>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6</a:t>
                    </a:r>
                  </a:p>
                </p:txBody>
              </p:sp>
              <p:sp>
                <p:nvSpPr>
                  <p:cNvPr id="65" name="Rettangolo 64">
                    <a:extLst>
                      <a:ext uri="{FF2B5EF4-FFF2-40B4-BE49-F238E27FC236}">
                        <a16:creationId xmlns:a16="http://schemas.microsoft.com/office/drawing/2014/main" id="{0F6172E1-90D5-45EA-984E-3410982BD2AD}"/>
                      </a:ext>
                    </a:extLst>
                  </p:cNvPr>
                  <p:cNvSpPr/>
                  <p:nvPr/>
                </p:nvSpPr>
                <p:spPr>
                  <a:xfrm>
                    <a:off x="7794960" y="3712468"/>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45</a:t>
                    </a:r>
                  </a:p>
                </p:txBody>
              </p:sp>
            </p:grpSp>
          </p:grpSp>
        </p:grpSp>
        <p:grpSp>
          <p:nvGrpSpPr>
            <p:cNvPr id="71" name="Gruppo 70">
              <a:extLst>
                <a:ext uri="{FF2B5EF4-FFF2-40B4-BE49-F238E27FC236}">
                  <a16:creationId xmlns:a16="http://schemas.microsoft.com/office/drawing/2014/main" id="{5A505F32-AD8F-4ECA-A04A-A1A4F3B7F097}"/>
                </a:ext>
              </a:extLst>
            </p:cNvPr>
            <p:cNvGrpSpPr/>
            <p:nvPr/>
          </p:nvGrpSpPr>
          <p:grpSpPr>
            <a:xfrm>
              <a:off x="9514222" y="3153915"/>
              <a:ext cx="1448834" cy="1435596"/>
              <a:chOff x="7032104" y="3429000"/>
              <a:chExt cx="1448834" cy="1435596"/>
            </a:xfrm>
          </p:grpSpPr>
          <p:grpSp>
            <p:nvGrpSpPr>
              <p:cNvPr id="72" name="Gruppo 71">
                <a:extLst>
                  <a:ext uri="{FF2B5EF4-FFF2-40B4-BE49-F238E27FC236}">
                    <a16:creationId xmlns:a16="http://schemas.microsoft.com/office/drawing/2014/main" id="{6799E8FE-D7C5-40B0-A9A5-07BA548F864A}"/>
                  </a:ext>
                </a:extLst>
              </p:cNvPr>
              <p:cNvGrpSpPr/>
              <p:nvPr/>
            </p:nvGrpSpPr>
            <p:grpSpPr>
              <a:xfrm>
                <a:off x="7032104" y="3429000"/>
                <a:ext cx="1448834" cy="715516"/>
                <a:chOff x="7032104" y="3429000"/>
                <a:chExt cx="1448834" cy="715516"/>
              </a:xfrm>
            </p:grpSpPr>
            <p:grpSp>
              <p:nvGrpSpPr>
                <p:cNvPr id="84" name="Gruppo 83">
                  <a:extLst>
                    <a:ext uri="{FF2B5EF4-FFF2-40B4-BE49-F238E27FC236}">
                      <a16:creationId xmlns:a16="http://schemas.microsoft.com/office/drawing/2014/main" id="{626587C1-A359-4646-A11A-1B893AF7A582}"/>
                    </a:ext>
                  </a:extLst>
                </p:cNvPr>
                <p:cNvGrpSpPr/>
                <p:nvPr/>
              </p:nvGrpSpPr>
              <p:grpSpPr>
                <a:xfrm>
                  <a:off x="7032104" y="3429000"/>
                  <a:ext cx="725971" cy="715516"/>
                  <a:chOff x="7794960" y="3356992"/>
                  <a:chExt cx="725971" cy="715516"/>
                </a:xfrm>
              </p:grpSpPr>
              <p:sp>
                <p:nvSpPr>
                  <p:cNvPr id="90" name="Rettangolo 89">
                    <a:extLst>
                      <a:ext uri="{FF2B5EF4-FFF2-40B4-BE49-F238E27FC236}">
                        <a16:creationId xmlns:a16="http://schemas.microsoft.com/office/drawing/2014/main" id="{3C74C105-B255-4061-B8A1-E204A6663B87}"/>
                      </a:ext>
                    </a:extLst>
                  </p:cNvPr>
                  <p:cNvSpPr/>
                  <p:nvPr/>
                </p:nvSpPr>
                <p:spPr>
                  <a:xfrm>
                    <a:off x="8160891" y="3356992"/>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15</a:t>
                    </a:r>
                  </a:p>
                </p:txBody>
              </p:sp>
              <p:sp>
                <p:nvSpPr>
                  <p:cNvPr id="91" name="Rettangolo 90">
                    <a:extLst>
                      <a:ext uri="{FF2B5EF4-FFF2-40B4-BE49-F238E27FC236}">
                        <a16:creationId xmlns:a16="http://schemas.microsoft.com/office/drawing/2014/main" id="{733D24D2-BE40-405F-B874-8D3DB24610EC}"/>
                      </a:ext>
                    </a:extLst>
                  </p:cNvPr>
                  <p:cNvSpPr/>
                  <p:nvPr/>
                </p:nvSpPr>
                <p:spPr>
                  <a:xfrm>
                    <a:off x="7794960" y="3356992"/>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29</a:t>
                    </a:r>
                  </a:p>
                </p:txBody>
              </p:sp>
              <p:sp>
                <p:nvSpPr>
                  <p:cNvPr id="92" name="Rettangolo 91">
                    <a:extLst>
                      <a:ext uri="{FF2B5EF4-FFF2-40B4-BE49-F238E27FC236}">
                        <a16:creationId xmlns:a16="http://schemas.microsoft.com/office/drawing/2014/main" id="{62FF31E5-945C-427F-8436-36C16A5EB3CB}"/>
                      </a:ext>
                    </a:extLst>
                  </p:cNvPr>
                  <p:cNvSpPr/>
                  <p:nvPr/>
                </p:nvSpPr>
                <p:spPr>
                  <a:xfrm>
                    <a:off x="8160891" y="3712468"/>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100</a:t>
                    </a:r>
                  </a:p>
                </p:txBody>
              </p:sp>
              <p:sp>
                <p:nvSpPr>
                  <p:cNvPr id="93" name="Rettangolo 92">
                    <a:extLst>
                      <a:ext uri="{FF2B5EF4-FFF2-40B4-BE49-F238E27FC236}">
                        <a16:creationId xmlns:a16="http://schemas.microsoft.com/office/drawing/2014/main" id="{89B00C27-D2FD-4CA7-84BE-5754BFB95D76}"/>
                      </a:ext>
                    </a:extLst>
                  </p:cNvPr>
                  <p:cNvSpPr/>
                  <p:nvPr/>
                </p:nvSpPr>
                <p:spPr>
                  <a:xfrm>
                    <a:off x="7794960" y="3712468"/>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0</a:t>
                    </a:r>
                  </a:p>
                </p:txBody>
              </p:sp>
            </p:grpSp>
            <p:grpSp>
              <p:nvGrpSpPr>
                <p:cNvPr id="85" name="Gruppo 84">
                  <a:extLst>
                    <a:ext uri="{FF2B5EF4-FFF2-40B4-BE49-F238E27FC236}">
                      <a16:creationId xmlns:a16="http://schemas.microsoft.com/office/drawing/2014/main" id="{9E7D3C13-16DD-415A-A909-FA24D9A24FC0}"/>
                    </a:ext>
                  </a:extLst>
                </p:cNvPr>
                <p:cNvGrpSpPr/>
                <p:nvPr/>
              </p:nvGrpSpPr>
              <p:grpSpPr>
                <a:xfrm>
                  <a:off x="7754967" y="3429000"/>
                  <a:ext cx="725971" cy="715516"/>
                  <a:chOff x="7794960" y="3356992"/>
                  <a:chExt cx="725971" cy="715516"/>
                </a:xfrm>
              </p:grpSpPr>
              <p:sp>
                <p:nvSpPr>
                  <p:cNvPr id="86" name="Rettangolo 85">
                    <a:extLst>
                      <a:ext uri="{FF2B5EF4-FFF2-40B4-BE49-F238E27FC236}">
                        <a16:creationId xmlns:a16="http://schemas.microsoft.com/office/drawing/2014/main" id="{907C328F-113A-4D31-96F6-59F8C26CAEAE}"/>
                      </a:ext>
                    </a:extLst>
                  </p:cNvPr>
                  <p:cNvSpPr/>
                  <p:nvPr/>
                </p:nvSpPr>
                <p:spPr>
                  <a:xfrm>
                    <a:off x="8160891" y="3356992"/>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184</a:t>
                    </a:r>
                  </a:p>
                </p:txBody>
              </p:sp>
              <p:sp>
                <p:nvSpPr>
                  <p:cNvPr id="87" name="Rettangolo 86">
                    <a:extLst>
                      <a:ext uri="{FF2B5EF4-FFF2-40B4-BE49-F238E27FC236}">
                        <a16:creationId xmlns:a16="http://schemas.microsoft.com/office/drawing/2014/main" id="{55D9D383-9115-46EC-9CB8-1A452AF5B454}"/>
                      </a:ext>
                    </a:extLst>
                  </p:cNvPr>
                  <p:cNvSpPr/>
                  <p:nvPr/>
                </p:nvSpPr>
                <p:spPr>
                  <a:xfrm>
                    <a:off x="7794960" y="3356992"/>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28</a:t>
                    </a:r>
                  </a:p>
                </p:txBody>
              </p:sp>
              <p:sp>
                <p:nvSpPr>
                  <p:cNvPr id="88" name="Rettangolo 87">
                    <a:extLst>
                      <a:ext uri="{FF2B5EF4-FFF2-40B4-BE49-F238E27FC236}">
                        <a16:creationId xmlns:a16="http://schemas.microsoft.com/office/drawing/2014/main" id="{C546BBDC-DAE6-41A5-BB16-BAA904AF1EF6}"/>
                      </a:ext>
                    </a:extLst>
                  </p:cNvPr>
                  <p:cNvSpPr/>
                  <p:nvPr/>
                </p:nvSpPr>
                <p:spPr>
                  <a:xfrm>
                    <a:off x="8160891" y="3712468"/>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38</a:t>
                    </a:r>
                  </a:p>
                </p:txBody>
              </p:sp>
              <p:sp>
                <p:nvSpPr>
                  <p:cNvPr id="89" name="Rettangolo 88">
                    <a:extLst>
                      <a:ext uri="{FF2B5EF4-FFF2-40B4-BE49-F238E27FC236}">
                        <a16:creationId xmlns:a16="http://schemas.microsoft.com/office/drawing/2014/main" id="{A8888150-715D-496B-960F-036C3EEB0173}"/>
                      </a:ext>
                    </a:extLst>
                  </p:cNvPr>
                  <p:cNvSpPr/>
                  <p:nvPr/>
                </p:nvSpPr>
                <p:spPr>
                  <a:xfrm>
                    <a:off x="7794960" y="3712468"/>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70</a:t>
                    </a:r>
                  </a:p>
                </p:txBody>
              </p:sp>
            </p:grpSp>
          </p:grpSp>
          <p:grpSp>
            <p:nvGrpSpPr>
              <p:cNvPr id="73" name="Gruppo 72">
                <a:extLst>
                  <a:ext uri="{FF2B5EF4-FFF2-40B4-BE49-F238E27FC236}">
                    <a16:creationId xmlns:a16="http://schemas.microsoft.com/office/drawing/2014/main" id="{ACC42CA6-457D-4260-8B02-B8FAFEDE89A6}"/>
                  </a:ext>
                </a:extLst>
              </p:cNvPr>
              <p:cNvGrpSpPr/>
              <p:nvPr/>
            </p:nvGrpSpPr>
            <p:grpSpPr>
              <a:xfrm>
                <a:off x="7032104" y="4149080"/>
                <a:ext cx="1448834" cy="715516"/>
                <a:chOff x="7032104" y="3429000"/>
                <a:chExt cx="1448834" cy="715516"/>
              </a:xfrm>
            </p:grpSpPr>
            <p:grpSp>
              <p:nvGrpSpPr>
                <p:cNvPr id="74" name="Gruppo 73">
                  <a:extLst>
                    <a:ext uri="{FF2B5EF4-FFF2-40B4-BE49-F238E27FC236}">
                      <a16:creationId xmlns:a16="http://schemas.microsoft.com/office/drawing/2014/main" id="{3F0C9464-D622-4C23-8608-6669F7D890D7}"/>
                    </a:ext>
                  </a:extLst>
                </p:cNvPr>
                <p:cNvGrpSpPr/>
                <p:nvPr/>
              </p:nvGrpSpPr>
              <p:grpSpPr>
                <a:xfrm>
                  <a:off x="7032104" y="3429000"/>
                  <a:ext cx="725971" cy="715516"/>
                  <a:chOff x="7794960" y="3356992"/>
                  <a:chExt cx="725971" cy="715516"/>
                </a:xfrm>
              </p:grpSpPr>
              <p:sp>
                <p:nvSpPr>
                  <p:cNvPr id="80" name="Rettangolo 79">
                    <a:extLst>
                      <a:ext uri="{FF2B5EF4-FFF2-40B4-BE49-F238E27FC236}">
                        <a16:creationId xmlns:a16="http://schemas.microsoft.com/office/drawing/2014/main" id="{0A9245CC-29E6-48EF-B154-E42809693F3A}"/>
                      </a:ext>
                    </a:extLst>
                  </p:cNvPr>
                  <p:cNvSpPr/>
                  <p:nvPr/>
                </p:nvSpPr>
                <p:spPr>
                  <a:xfrm>
                    <a:off x="8160891" y="335699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81" name="Rettangolo 80">
                    <a:extLst>
                      <a:ext uri="{FF2B5EF4-FFF2-40B4-BE49-F238E27FC236}">
                        <a16:creationId xmlns:a16="http://schemas.microsoft.com/office/drawing/2014/main" id="{FB5844D5-3194-4E01-89FC-1DDD1FCD846A}"/>
                      </a:ext>
                    </a:extLst>
                  </p:cNvPr>
                  <p:cNvSpPr/>
                  <p:nvPr/>
                </p:nvSpPr>
                <p:spPr>
                  <a:xfrm>
                    <a:off x="7794960" y="335699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82" name="Rettangolo 81">
                    <a:extLst>
                      <a:ext uri="{FF2B5EF4-FFF2-40B4-BE49-F238E27FC236}">
                        <a16:creationId xmlns:a16="http://schemas.microsoft.com/office/drawing/2014/main" id="{FF0300E5-8F6F-4753-A579-F38476A0741A}"/>
                      </a:ext>
                    </a:extLst>
                  </p:cNvPr>
                  <p:cNvSpPr/>
                  <p:nvPr/>
                </p:nvSpPr>
                <p:spPr>
                  <a:xfrm>
                    <a:off x="8160891" y="3712468"/>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sp>
                <p:nvSpPr>
                  <p:cNvPr id="83" name="Rettangolo 82">
                    <a:extLst>
                      <a:ext uri="{FF2B5EF4-FFF2-40B4-BE49-F238E27FC236}">
                        <a16:creationId xmlns:a16="http://schemas.microsoft.com/office/drawing/2014/main" id="{1027DA78-F73F-462A-9529-89E32077E4F8}"/>
                      </a:ext>
                    </a:extLst>
                  </p:cNvPr>
                  <p:cNvSpPr/>
                  <p:nvPr/>
                </p:nvSpPr>
                <p:spPr>
                  <a:xfrm>
                    <a:off x="7794960" y="3712468"/>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grpSp>
            <p:grpSp>
              <p:nvGrpSpPr>
                <p:cNvPr id="75" name="Gruppo 74">
                  <a:extLst>
                    <a:ext uri="{FF2B5EF4-FFF2-40B4-BE49-F238E27FC236}">
                      <a16:creationId xmlns:a16="http://schemas.microsoft.com/office/drawing/2014/main" id="{AAFC009C-85F7-494A-B901-89A462F7DDA0}"/>
                    </a:ext>
                  </a:extLst>
                </p:cNvPr>
                <p:cNvGrpSpPr/>
                <p:nvPr/>
              </p:nvGrpSpPr>
              <p:grpSpPr>
                <a:xfrm>
                  <a:off x="7754967" y="3429000"/>
                  <a:ext cx="725971" cy="715516"/>
                  <a:chOff x="7794960" y="3356992"/>
                  <a:chExt cx="725971" cy="715516"/>
                </a:xfrm>
              </p:grpSpPr>
              <p:sp>
                <p:nvSpPr>
                  <p:cNvPr id="76" name="Rettangolo 75">
                    <a:extLst>
                      <a:ext uri="{FF2B5EF4-FFF2-40B4-BE49-F238E27FC236}">
                        <a16:creationId xmlns:a16="http://schemas.microsoft.com/office/drawing/2014/main" id="{D067DFFB-64E0-4186-A858-AF71985B721D}"/>
                      </a:ext>
                    </a:extLst>
                  </p:cNvPr>
                  <p:cNvSpPr/>
                  <p:nvPr/>
                </p:nvSpPr>
                <p:spPr>
                  <a:xfrm>
                    <a:off x="8160891" y="335699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2</a:t>
                    </a:r>
                  </a:p>
                </p:txBody>
              </p:sp>
              <p:sp>
                <p:nvSpPr>
                  <p:cNvPr id="77" name="Rettangolo 76">
                    <a:extLst>
                      <a:ext uri="{FF2B5EF4-FFF2-40B4-BE49-F238E27FC236}">
                        <a16:creationId xmlns:a16="http://schemas.microsoft.com/office/drawing/2014/main" id="{09F4B579-8B1E-4541-AFA0-C4831EC2F15F}"/>
                      </a:ext>
                    </a:extLst>
                  </p:cNvPr>
                  <p:cNvSpPr/>
                  <p:nvPr/>
                </p:nvSpPr>
                <p:spPr>
                  <a:xfrm>
                    <a:off x="7794960" y="335699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7</a:t>
                    </a:r>
                  </a:p>
                </p:txBody>
              </p:sp>
              <p:sp>
                <p:nvSpPr>
                  <p:cNvPr id="78" name="Rettangolo 77">
                    <a:extLst>
                      <a:ext uri="{FF2B5EF4-FFF2-40B4-BE49-F238E27FC236}">
                        <a16:creationId xmlns:a16="http://schemas.microsoft.com/office/drawing/2014/main" id="{5128E1DB-0E41-4A2E-847D-9E1CE77AE011}"/>
                      </a:ext>
                    </a:extLst>
                  </p:cNvPr>
                  <p:cNvSpPr/>
                  <p:nvPr/>
                </p:nvSpPr>
                <p:spPr>
                  <a:xfrm>
                    <a:off x="8160891" y="3712468"/>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6</a:t>
                    </a:r>
                  </a:p>
                </p:txBody>
              </p:sp>
              <p:sp>
                <p:nvSpPr>
                  <p:cNvPr id="79" name="Rettangolo 78">
                    <a:extLst>
                      <a:ext uri="{FF2B5EF4-FFF2-40B4-BE49-F238E27FC236}">
                        <a16:creationId xmlns:a16="http://schemas.microsoft.com/office/drawing/2014/main" id="{C4EBBBF0-6D00-4EBF-BF11-BDFDA7CCDA0E}"/>
                      </a:ext>
                    </a:extLst>
                  </p:cNvPr>
                  <p:cNvSpPr/>
                  <p:nvPr/>
                </p:nvSpPr>
                <p:spPr>
                  <a:xfrm>
                    <a:off x="7794960" y="3712468"/>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45</a:t>
                    </a:r>
                  </a:p>
                </p:txBody>
              </p:sp>
            </p:grpSp>
          </p:grpSp>
        </p:grpSp>
        <p:grpSp>
          <p:nvGrpSpPr>
            <p:cNvPr id="70" name="Gruppo 69">
              <a:extLst>
                <a:ext uri="{FF2B5EF4-FFF2-40B4-BE49-F238E27FC236}">
                  <a16:creationId xmlns:a16="http://schemas.microsoft.com/office/drawing/2014/main" id="{3DEA9E8C-525A-4D5D-B091-35A826196E3B}"/>
                </a:ext>
              </a:extLst>
            </p:cNvPr>
            <p:cNvGrpSpPr/>
            <p:nvPr/>
          </p:nvGrpSpPr>
          <p:grpSpPr>
            <a:xfrm>
              <a:off x="7574747" y="5467451"/>
              <a:ext cx="725971" cy="715516"/>
              <a:chOff x="7431974" y="5224636"/>
              <a:chExt cx="725971" cy="715516"/>
            </a:xfrm>
          </p:grpSpPr>
          <p:sp>
            <p:nvSpPr>
              <p:cNvPr id="94" name="Rettangolo 93">
                <a:extLst>
                  <a:ext uri="{FF2B5EF4-FFF2-40B4-BE49-F238E27FC236}">
                    <a16:creationId xmlns:a16="http://schemas.microsoft.com/office/drawing/2014/main" id="{1C05572E-2D9F-4D02-BAAD-B562D03DEB8D}"/>
                  </a:ext>
                </a:extLst>
              </p:cNvPr>
              <p:cNvSpPr/>
              <p:nvPr/>
            </p:nvSpPr>
            <p:spPr>
              <a:xfrm>
                <a:off x="7797905" y="5224636"/>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184</a:t>
                </a:r>
              </a:p>
            </p:txBody>
          </p:sp>
          <p:sp>
            <p:nvSpPr>
              <p:cNvPr id="95" name="Rettangolo 94">
                <a:extLst>
                  <a:ext uri="{FF2B5EF4-FFF2-40B4-BE49-F238E27FC236}">
                    <a16:creationId xmlns:a16="http://schemas.microsoft.com/office/drawing/2014/main" id="{C2931FC8-A039-4795-A5E2-24B68AAFABB7}"/>
                  </a:ext>
                </a:extLst>
              </p:cNvPr>
              <p:cNvSpPr/>
              <p:nvPr/>
            </p:nvSpPr>
            <p:spPr>
              <a:xfrm>
                <a:off x="7431974" y="5224636"/>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100</a:t>
                </a:r>
              </a:p>
            </p:txBody>
          </p:sp>
          <p:sp>
            <p:nvSpPr>
              <p:cNvPr id="96" name="Rettangolo 95">
                <a:extLst>
                  <a:ext uri="{FF2B5EF4-FFF2-40B4-BE49-F238E27FC236}">
                    <a16:creationId xmlns:a16="http://schemas.microsoft.com/office/drawing/2014/main" id="{8C9DCD68-A37A-4BF7-BA5C-67D13EA95C49}"/>
                  </a:ext>
                </a:extLst>
              </p:cNvPr>
              <p:cNvSpPr/>
              <p:nvPr/>
            </p:nvSpPr>
            <p:spPr>
              <a:xfrm>
                <a:off x="7797905" y="558011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45</a:t>
                </a:r>
              </a:p>
            </p:txBody>
          </p:sp>
          <p:sp>
            <p:nvSpPr>
              <p:cNvPr id="97" name="Rettangolo 96">
                <a:extLst>
                  <a:ext uri="{FF2B5EF4-FFF2-40B4-BE49-F238E27FC236}">
                    <a16:creationId xmlns:a16="http://schemas.microsoft.com/office/drawing/2014/main" id="{36265C18-3ED0-43EB-ABFD-5FD6F694E713}"/>
                  </a:ext>
                </a:extLst>
              </p:cNvPr>
              <p:cNvSpPr/>
              <p:nvPr/>
            </p:nvSpPr>
            <p:spPr>
              <a:xfrm>
                <a:off x="7431974" y="558011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grpSp>
        <p:grpSp>
          <p:nvGrpSpPr>
            <p:cNvPr id="99" name="Gruppo 98">
              <a:extLst>
                <a:ext uri="{FF2B5EF4-FFF2-40B4-BE49-F238E27FC236}">
                  <a16:creationId xmlns:a16="http://schemas.microsoft.com/office/drawing/2014/main" id="{185979A9-BE3B-4049-917B-694AD8C93645}"/>
                </a:ext>
              </a:extLst>
            </p:cNvPr>
            <p:cNvGrpSpPr/>
            <p:nvPr/>
          </p:nvGrpSpPr>
          <p:grpSpPr>
            <a:xfrm>
              <a:off x="9871154" y="5467451"/>
              <a:ext cx="725971" cy="715516"/>
              <a:chOff x="7431974" y="5224636"/>
              <a:chExt cx="725971" cy="715516"/>
            </a:xfrm>
          </p:grpSpPr>
          <p:sp>
            <p:nvSpPr>
              <p:cNvPr id="100" name="Rettangolo 99">
                <a:extLst>
                  <a:ext uri="{FF2B5EF4-FFF2-40B4-BE49-F238E27FC236}">
                    <a16:creationId xmlns:a16="http://schemas.microsoft.com/office/drawing/2014/main" id="{3CFCC55A-FADD-49F6-AB4B-D94E3F1A3FAF}"/>
                  </a:ext>
                </a:extLst>
              </p:cNvPr>
              <p:cNvSpPr/>
              <p:nvPr/>
            </p:nvSpPr>
            <p:spPr>
              <a:xfrm>
                <a:off x="7797905" y="5224636"/>
                <a:ext cx="360040" cy="360040"/>
              </a:xfrm>
              <a:prstGeom prst="rect">
                <a:avLst/>
              </a:prstGeom>
              <a:solidFill>
                <a:schemeClr val="accent3">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80</a:t>
                </a:r>
              </a:p>
            </p:txBody>
          </p:sp>
          <p:sp>
            <p:nvSpPr>
              <p:cNvPr id="101" name="Rettangolo 100">
                <a:extLst>
                  <a:ext uri="{FF2B5EF4-FFF2-40B4-BE49-F238E27FC236}">
                    <a16:creationId xmlns:a16="http://schemas.microsoft.com/office/drawing/2014/main" id="{4D3F0B8C-D58E-4B0C-A8DE-B16A08A406CA}"/>
                  </a:ext>
                </a:extLst>
              </p:cNvPr>
              <p:cNvSpPr/>
              <p:nvPr/>
            </p:nvSpPr>
            <p:spPr>
              <a:xfrm>
                <a:off x="7431974" y="5224636"/>
                <a:ext cx="360040" cy="360040"/>
              </a:xfrm>
              <a:prstGeom prst="rect">
                <a:avLst/>
              </a:prstGeom>
              <a:solidFill>
                <a:schemeClr val="accent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36</a:t>
                </a:r>
              </a:p>
            </p:txBody>
          </p:sp>
          <p:sp>
            <p:nvSpPr>
              <p:cNvPr id="102" name="Rettangolo 101">
                <a:extLst>
                  <a:ext uri="{FF2B5EF4-FFF2-40B4-BE49-F238E27FC236}">
                    <a16:creationId xmlns:a16="http://schemas.microsoft.com/office/drawing/2014/main" id="{F473261B-45A2-40D3-93D9-39746A6E6CB9}"/>
                  </a:ext>
                </a:extLst>
              </p:cNvPr>
              <p:cNvSpPr/>
              <p:nvPr/>
            </p:nvSpPr>
            <p:spPr>
              <a:xfrm>
                <a:off x="7797905" y="5580112"/>
                <a:ext cx="360040" cy="360040"/>
              </a:xfrm>
              <a:prstGeom prst="rect">
                <a:avLst/>
              </a:prstGeom>
              <a:solidFill>
                <a:schemeClr val="accent5">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15</a:t>
                </a:r>
              </a:p>
            </p:txBody>
          </p:sp>
          <p:sp>
            <p:nvSpPr>
              <p:cNvPr id="103" name="Rettangolo 102">
                <a:extLst>
                  <a:ext uri="{FF2B5EF4-FFF2-40B4-BE49-F238E27FC236}">
                    <a16:creationId xmlns:a16="http://schemas.microsoft.com/office/drawing/2014/main" id="{2EACD2D5-8708-4459-8755-12D4EADB6F37}"/>
                  </a:ext>
                </a:extLst>
              </p:cNvPr>
              <p:cNvSpPr/>
              <p:nvPr/>
            </p:nvSpPr>
            <p:spPr>
              <a:xfrm>
                <a:off x="7431974" y="5580112"/>
                <a:ext cx="360040" cy="360040"/>
              </a:xfrm>
              <a:prstGeom prst="rect">
                <a:avLst/>
              </a:prstGeom>
              <a:solidFill>
                <a:schemeClr val="accent2">
                  <a:lumMod val="40000"/>
                  <a:lumOff val="60000"/>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sz="800" b="1" dirty="0">
                    <a:solidFill>
                      <a:schemeClr val="tx1"/>
                    </a:solidFill>
                    <a:latin typeface="Arial" pitchFamily="34" charset="0"/>
                    <a:cs typeface="Arial" pitchFamily="34" charset="0"/>
                  </a:rPr>
                  <a:t>12</a:t>
                </a:r>
              </a:p>
            </p:txBody>
          </p:sp>
        </p:grpSp>
        <p:cxnSp>
          <p:nvCxnSpPr>
            <p:cNvPr id="104" name="Connettore 2 103">
              <a:extLst>
                <a:ext uri="{FF2B5EF4-FFF2-40B4-BE49-F238E27FC236}">
                  <a16:creationId xmlns:a16="http://schemas.microsoft.com/office/drawing/2014/main" id="{0BECF4A9-4408-48D1-AFBA-EFA4B321C17C}"/>
                </a:ext>
              </a:extLst>
            </p:cNvPr>
            <p:cNvCxnSpPr/>
            <p:nvPr/>
          </p:nvCxnSpPr>
          <p:spPr>
            <a:xfrm flipH="1">
              <a:off x="7933433" y="4589511"/>
              <a:ext cx="7245" cy="87794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Connettore 2 105">
              <a:extLst>
                <a:ext uri="{FF2B5EF4-FFF2-40B4-BE49-F238E27FC236}">
                  <a16:creationId xmlns:a16="http://schemas.microsoft.com/office/drawing/2014/main" id="{88B649D7-DCD7-438B-9EC8-E89E9B17F30F}"/>
                </a:ext>
              </a:extLst>
            </p:cNvPr>
            <p:cNvCxnSpPr>
              <a:cxnSpLocks/>
            </p:cNvCxnSpPr>
            <p:nvPr/>
          </p:nvCxnSpPr>
          <p:spPr>
            <a:xfrm>
              <a:off x="10240193" y="4589511"/>
              <a:ext cx="5891" cy="87794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8" name="CasellaDiTesto 107">
              <a:extLst>
                <a:ext uri="{FF2B5EF4-FFF2-40B4-BE49-F238E27FC236}">
                  <a16:creationId xmlns:a16="http://schemas.microsoft.com/office/drawing/2014/main" id="{0E2F742F-C067-41E1-9A33-3814E56ADAD6}"/>
                </a:ext>
              </a:extLst>
            </p:cNvPr>
            <p:cNvSpPr txBox="1"/>
            <p:nvPr/>
          </p:nvSpPr>
          <p:spPr>
            <a:xfrm>
              <a:off x="7108717" y="2852936"/>
              <a:ext cx="1693742" cy="307777"/>
            </a:xfrm>
            <a:prstGeom prst="rect">
              <a:avLst/>
            </a:prstGeom>
            <a:noFill/>
          </p:spPr>
          <p:txBody>
            <a:bodyPr wrap="square" rtlCol="0">
              <a:spAutoFit/>
            </a:bodyPr>
            <a:lstStyle>
              <a:defPPr>
                <a:defRPr lang="en-US"/>
              </a:defPPr>
              <a:lvl1pPr algn="ctr">
                <a:defRPr sz="1400">
                  <a:latin typeface="Arial" pitchFamily="34" charset="0"/>
                  <a:cs typeface="Arial" pitchFamily="34" charset="0"/>
                </a:defRPr>
              </a:lvl1pPr>
            </a:lstStyle>
            <a:p>
              <a:r>
                <a:rPr lang="it-IT" dirty="0"/>
                <a:t>Max Pooling</a:t>
              </a:r>
            </a:p>
          </p:txBody>
        </p:sp>
        <p:sp>
          <p:nvSpPr>
            <p:cNvPr id="110" name="CasellaDiTesto 109">
              <a:extLst>
                <a:ext uri="{FF2B5EF4-FFF2-40B4-BE49-F238E27FC236}">
                  <a16:creationId xmlns:a16="http://schemas.microsoft.com/office/drawing/2014/main" id="{E00364B2-838C-4F59-B7CC-DEAF2C855163}"/>
                </a:ext>
              </a:extLst>
            </p:cNvPr>
            <p:cNvSpPr txBox="1"/>
            <p:nvPr/>
          </p:nvSpPr>
          <p:spPr>
            <a:xfrm>
              <a:off x="9384323" y="2852936"/>
              <a:ext cx="1693742" cy="307777"/>
            </a:xfrm>
            <a:prstGeom prst="rect">
              <a:avLst/>
            </a:prstGeom>
            <a:noFill/>
          </p:spPr>
          <p:txBody>
            <a:bodyPr wrap="square" rtlCol="0">
              <a:spAutoFit/>
            </a:bodyPr>
            <a:lstStyle/>
            <a:p>
              <a:pPr algn="ctr"/>
              <a:r>
                <a:rPr lang="it-IT" sz="1400" dirty="0" err="1">
                  <a:latin typeface="Arial" pitchFamily="34" charset="0"/>
                  <a:cs typeface="Arial" pitchFamily="34" charset="0"/>
                </a:rPr>
                <a:t>Average</a:t>
              </a:r>
              <a:r>
                <a:rPr lang="it-IT" sz="1400" dirty="0">
                  <a:latin typeface="Arial" pitchFamily="34" charset="0"/>
                  <a:cs typeface="Arial" pitchFamily="34" charset="0"/>
                </a:rPr>
                <a:t> Pooling</a:t>
              </a:r>
            </a:p>
          </p:txBody>
        </p:sp>
      </p:grpSp>
      <p:sp>
        <p:nvSpPr>
          <p:cNvPr id="112" name="CasellaDiTesto 111">
            <a:extLst>
              <a:ext uri="{FF2B5EF4-FFF2-40B4-BE49-F238E27FC236}">
                <a16:creationId xmlns:a16="http://schemas.microsoft.com/office/drawing/2014/main" id="{D727C382-BF37-4A43-A3F1-4877BDF840FB}"/>
              </a:ext>
            </a:extLst>
          </p:cNvPr>
          <p:cNvSpPr txBox="1"/>
          <p:nvPr/>
        </p:nvSpPr>
        <p:spPr>
          <a:xfrm>
            <a:off x="7537493" y="4860359"/>
            <a:ext cx="2345767" cy="461665"/>
          </a:xfrm>
          <a:prstGeom prst="rect">
            <a:avLst/>
          </a:prstGeom>
          <a:noFill/>
        </p:spPr>
        <p:txBody>
          <a:bodyPr wrap="square" rtlCol="0">
            <a:spAutoFit/>
          </a:bodyPr>
          <a:lstStyle>
            <a:defPPr>
              <a:defRPr lang="en-US"/>
            </a:defPPr>
            <a:lvl1pPr algn="ctr">
              <a:defRPr sz="1400">
                <a:latin typeface="Arial" pitchFamily="34" charset="0"/>
                <a:cs typeface="Arial" pitchFamily="34" charset="0"/>
              </a:defRPr>
            </a:lvl1pPr>
          </a:lstStyle>
          <a:p>
            <a:r>
              <a:rPr lang="it-IT" sz="1200" dirty="0"/>
              <a:t>2x2 size Pooling  </a:t>
            </a:r>
            <a:br>
              <a:rPr lang="it-IT" sz="1200" dirty="0"/>
            </a:br>
            <a:r>
              <a:rPr lang="en-GB" sz="1200" dirty="0">
                <a:effectLst/>
                <a:latin typeface="Calibri" panose="020F0502020204030204" pitchFamily="34" charset="0"/>
                <a:ea typeface="Calibri" panose="020F0502020204030204" pitchFamily="34" charset="0"/>
                <a:cs typeface="Times New Roman" panose="02020603050405020304" pitchFamily="18" charset="0"/>
              </a:rPr>
              <a:t>Stride length = 2</a:t>
            </a:r>
            <a:endParaRPr lang="it-IT" sz="1200" dirty="0"/>
          </a:p>
        </p:txBody>
      </p:sp>
      <p:sp>
        <p:nvSpPr>
          <p:cNvPr id="98" name="CasellaDiTesto 97">
            <a:extLst>
              <a:ext uri="{FF2B5EF4-FFF2-40B4-BE49-F238E27FC236}">
                <a16:creationId xmlns:a16="http://schemas.microsoft.com/office/drawing/2014/main" id="{8FF6F881-AF35-48E8-8260-D88DDD9CAF02}"/>
              </a:ext>
            </a:extLst>
          </p:cNvPr>
          <p:cNvSpPr txBox="1"/>
          <p:nvPr/>
        </p:nvSpPr>
        <p:spPr>
          <a:xfrm>
            <a:off x="9790172" y="4860460"/>
            <a:ext cx="2345767" cy="461665"/>
          </a:xfrm>
          <a:prstGeom prst="rect">
            <a:avLst/>
          </a:prstGeom>
          <a:noFill/>
        </p:spPr>
        <p:txBody>
          <a:bodyPr wrap="square" rtlCol="0">
            <a:spAutoFit/>
          </a:bodyPr>
          <a:lstStyle>
            <a:defPPr>
              <a:defRPr lang="en-US"/>
            </a:defPPr>
            <a:lvl1pPr algn="ctr">
              <a:defRPr sz="1400">
                <a:latin typeface="Arial" pitchFamily="34" charset="0"/>
                <a:cs typeface="Arial" pitchFamily="34" charset="0"/>
              </a:defRPr>
            </a:lvl1pPr>
          </a:lstStyle>
          <a:p>
            <a:r>
              <a:rPr lang="it-IT" sz="1200" dirty="0"/>
              <a:t>2x2 size Pooling  </a:t>
            </a:r>
            <a:br>
              <a:rPr lang="it-IT" sz="1200" dirty="0"/>
            </a:br>
            <a:r>
              <a:rPr lang="en-GB" sz="1200" dirty="0">
                <a:effectLst/>
                <a:latin typeface="Calibri" panose="020F0502020204030204" pitchFamily="34" charset="0"/>
                <a:ea typeface="Calibri" panose="020F0502020204030204" pitchFamily="34" charset="0"/>
                <a:cs typeface="Times New Roman" panose="02020603050405020304" pitchFamily="18" charset="0"/>
              </a:rPr>
              <a:t>Stride length = 2</a:t>
            </a:r>
            <a:endParaRPr lang="it-IT" sz="1200" dirty="0"/>
          </a:p>
        </p:txBody>
      </p:sp>
    </p:spTree>
    <p:extLst>
      <p:ext uri="{BB962C8B-B14F-4D97-AF65-F5344CB8AC3E}">
        <p14:creationId xmlns:p14="http://schemas.microsoft.com/office/powerpoint/2010/main" val="178027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Batch Normalization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1"/>
            <a:ext cx="10886998"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lvl="1"/>
            <a:endParaRPr lang="en-US" dirty="0"/>
          </a:p>
        </p:txBody>
      </p:sp>
      <p:sp>
        <p:nvSpPr>
          <p:cNvPr id="4" name="Content Placeholder 3">
            <a:extLst>
              <a:ext uri="{FF2B5EF4-FFF2-40B4-BE49-F238E27FC236}">
                <a16:creationId xmlns:a16="http://schemas.microsoft.com/office/drawing/2014/main" id="{6F12919C-8BC8-481D-945C-0662F4F87965}"/>
              </a:ext>
            </a:extLst>
          </p:cNvPr>
          <p:cNvSpPr txBox="1">
            <a:spLocks/>
          </p:cNvSpPr>
          <p:nvPr/>
        </p:nvSpPr>
        <p:spPr>
          <a:xfrm>
            <a:off x="457205" y="1340768"/>
            <a:ext cx="10886998"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At each iteration of the training step, the network processes a batch of input images</a:t>
            </a:r>
          </a:p>
          <a:p>
            <a:r>
              <a:rPr lang="en-US" dirty="0"/>
              <a:t>The batch normalization layer normalizes each input channel across a batch:</a:t>
            </a:r>
          </a:p>
          <a:p>
            <a:pPr lvl="1"/>
            <a:r>
              <a:rPr lang="en-US" dirty="0"/>
              <a:t>The aim is to speed up training of convolutional neural networks and reduce the sensitivity to network initialization</a:t>
            </a:r>
          </a:p>
          <a:p>
            <a:r>
              <a:rPr lang="en-US" dirty="0"/>
              <a:t>The batch normalization layer is often used between convolutional layers and nonlinearities, such as Rectified Linear Unit (</a:t>
            </a:r>
            <a:r>
              <a:rPr lang="en-US" dirty="0" err="1"/>
              <a:t>ReLU</a:t>
            </a:r>
            <a:r>
              <a:rPr lang="en-US" dirty="0"/>
              <a:t>) layer</a:t>
            </a:r>
          </a:p>
        </p:txBody>
      </p:sp>
    </p:spTree>
    <p:extLst>
      <p:ext uri="{BB962C8B-B14F-4D97-AF65-F5344CB8AC3E}">
        <p14:creationId xmlns:p14="http://schemas.microsoft.com/office/powerpoint/2010/main" val="143747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Rectified Linear Unit (</a:t>
            </a:r>
            <a:r>
              <a:rPr lang="en-US" dirty="0" err="1"/>
              <a:t>ReLU</a:t>
            </a:r>
            <a:r>
              <a:rPr lang="en-US" dirty="0"/>
              <a:t>)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1"/>
            <a:ext cx="10886998"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lvl="1"/>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F12919C-8BC8-481D-945C-0662F4F87965}"/>
                  </a:ext>
                </a:extLst>
              </p:cNvPr>
              <p:cNvSpPr txBox="1">
                <a:spLocks/>
              </p:cNvSpPr>
              <p:nvPr/>
            </p:nvSpPr>
            <p:spPr>
              <a:xfrm>
                <a:off x="457205" y="1340768"/>
                <a:ext cx="10886998" cy="381642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Convolutional and batch normalization layers are usually followed by a nonlinear activation function such as a rectified linear unit (</a:t>
                </a:r>
                <a:r>
                  <a:rPr lang="en-US" dirty="0" err="1"/>
                  <a:t>ReLU</a:t>
                </a:r>
                <a:r>
                  <a:rPr lang="en-US" dirty="0"/>
                  <a:t>), specified by a </a:t>
                </a:r>
                <a:r>
                  <a:rPr lang="en-US" dirty="0" err="1"/>
                  <a:t>ReLU</a:t>
                </a:r>
                <a:r>
                  <a:rPr lang="en-US" dirty="0"/>
                  <a:t> layer. </a:t>
                </a:r>
              </a:p>
              <a:p>
                <a:r>
                  <a:rPr lang="en-US" dirty="0"/>
                  <a:t>A </a:t>
                </a:r>
                <a:r>
                  <a:rPr lang="en-US" dirty="0" err="1"/>
                  <a:t>ReLU</a:t>
                </a:r>
                <a:r>
                  <a:rPr lang="en-US" dirty="0"/>
                  <a:t> layer performs a threshold operation to each element, where any input value less than zero is set to zero:</a:t>
                </a:r>
              </a:p>
              <a:p>
                <a:pPr marL="0" indent="0">
                  <a:buNone/>
                </a:pPr>
                <a:br>
                  <a:rPr lang="en-US" dirty="0"/>
                </a:br>
                <a:r>
                  <a:rPr lang="en-US" dirty="0"/>
                  <a:t>		</a:t>
                </a:r>
                <a14:m>
                  <m:oMath xmlns:m="http://schemas.openxmlformats.org/officeDocument/2006/math">
                    <m:r>
                      <a:rPr lang="en-US" i="1" smtClean="0">
                        <a:latin typeface="Cambria Math" panose="02040503050406030204" pitchFamily="18" charset="0"/>
                      </a:rPr>
                      <m:t>𝑓</m:t>
                    </m:r>
                    <m:d>
                      <m:dPr>
                        <m:ctrlPr>
                          <a:rPr lang="en-US" i="1" smtClean="0">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it-IT" b="0" i="1" smtClean="0">
                                <a:latin typeface="Cambria Math" panose="02040503050406030204" pitchFamily="18" charset="0"/>
                              </a:rPr>
                              <m:t>0</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&lt;0</m:t>
                            </m:r>
                          </m:e>
                          <m:e>
                            <m:r>
                              <a:rPr lang="en-US" i="1" smtClean="0">
                                <a:latin typeface="Cambria Math" panose="02040503050406030204" pitchFamily="18" charset="0"/>
                              </a:rPr>
                              <m:t>&amp;</m:t>
                            </m:r>
                            <m:r>
                              <a:rPr lang="en-US" i="1" smtClean="0">
                                <a:latin typeface="Cambria Math" panose="02040503050406030204" pitchFamily="18" charset="0"/>
                              </a:rPr>
                              <m:t>𝑥</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≥0</m:t>
                            </m:r>
                          </m:e>
                        </m:eqArr>
                      </m:e>
                    </m:d>
                  </m:oMath>
                </a14:m>
                <a:endParaRPr lang="en-US" dirty="0"/>
              </a:p>
            </p:txBody>
          </p:sp>
        </mc:Choice>
        <mc:Fallback xmlns="">
          <p:sp>
            <p:nvSpPr>
              <p:cNvPr id="4" name="Content Placeholder 3">
                <a:extLst>
                  <a:ext uri="{FF2B5EF4-FFF2-40B4-BE49-F238E27FC236}">
                    <a16:creationId xmlns:a16="http://schemas.microsoft.com/office/drawing/2014/main" id="{6F12919C-8BC8-481D-945C-0662F4F87965}"/>
                  </a:ext>
                </a:extLst>
              </p:cNvPr>
              <p:cNvSpPr txBox="1">
                <a:spLocks noRot="1" noChangeAspect="1" noMove="1" noResize="1" noEditPoints="1" noAdjustHandles="1" noChangeArrowheads="1" noChangeShapeType="1" noTextEdit="1"/>
              </p:cNvSpPr>
              <p:nvPr/>
            </p:nvSpPr>
            <p:spPr>
              <a:xfrm>
                <a:off x="457205" y="1340768"/>
                <a:ext cx="10886998" cy="3816424"/>
              </a:xfrm>
              <a:prstGeom prst="rect">
                <a:avLst/>
              </a:prstGeom>
              <a:blipFill>
                <a:blip r:embed="rId3"/>
                <a:stretch>
                  <a:fillRect l="-336" t="-1118"/>
                </a:stretch>
              </a:blipFill>
            </p:spPr>
            <p:txBody>
              <a:bodyPr/>
              <a:lstStyle/>
              <a:p>
                <a:r>
                  <a:rPr lang="it-IT">
                    <a:noFill/>
                  </a:rPr>
                  <a:t> </a:t>
                </a:r>
              </a:p>
            </p:txBody>
          </p:sp>
        </mc:Fallback>
      </mc:AlternateContent>
      <p:grpSp>
        <p:nvGrpSpPr>
          <p:cNvPr id="6" name="Gruppo 5">
            <a:extLst>
              <a:ext uri="{FF2B5EF4-FFF2-40B4-BE49-F238E27FC236}">
                <a16:creationId xmlns:a16="http://schemas.microsoft.com/office/drawing/2014/main" id="{08FD6569-B421-4358-9CD1-EA040746EAED}"/>
              </a:ext>
            </a:extLst>
          </p:cNvPr>
          <p:cNvGrpSpPr/>
          <p:nvPr/>
        </p:nvGrpSpPr>
        <p:grpSpPr>
          <a:xfrm>
            <a:off x="5994402" y="3140968"/>
            <a:ext cx="4352284" cy="2808312"/>
            <a:chOff x="5740152" y="3140968"/>
            <a:chExt cx="4352284" cy="2808312"/>
          </a:xfrm>
        </p:grpSpPr>
        <p:sp>
          <p:nvSpPr>
            <p:cNvPr id="9" name="CasellaDiTesto 8">
              <a:extLst>
                <a:ext uri="{FF2B5EF4-FFF2-40B4-BE49-F238E27FC236}">
                  <a16:creationId xmlns:a16="http://schemas.microsoft.com/office/drawing/2014/main" id="{756E1AB3-C7A0-41DF-A95C-F2246BA7BBD5}"/>
                </a:ext>
              </a:extLst>
            </p:cNvPr>
            <p:cNvSpPr txBox="1"/>
            <p:nvPr/>
          </p:nvSpPr>
          <p:spPr>
            <a:xfrm>
              <a:off x="9876428" y="4845810"/>
              <a:ext cx="216008" cy="276999"/>
            </a:xfrm>
            <a:prstGeom prst="rect">
              <a:avLst/>
            </a:prstGeom>
            <a:noFill/>
          </p:spPr>
          <p:txBody>
            <a:bodyPr wrap="square" rtlCol="0">
              <a:spAutoFit/>
            </a:bodyPr>
            <a:lstStyle/>
            <a:p>
              <a:r>
                <a:rPr lang="it-IT" sz="1200" dirty="0">
                  <a:latin typeface="Arial" pitchFamily="34" charset="0"/>
                  <a:cs typeface="Arial" pitchFamily="34" charset="0"/>
                </a:rPr>
                <a:t>x</a:t>
              </a:r>
              <a:endParaRPr lang="it-IT" sz="2000" dirty="0">
                <a:latin typeface="Arial" pitchFamily="34" charset="0"/>
                <a:cs typeface="Arial" pitchFamily="34" charset="0"/>
              </a:endParaRPr>
            </a:p>
          </p:txBody>
        </p:sp>
        <p:grpSp>
          <p:nvGrpSpPr>
            <p:cNvPr id="2" name="Gruppo 1">
              <a:extLst>
                <a:ext uri="{FF2B5EF4-FFF2-40B4-BE49-F238E27FC236}">
                  <a16:creationId xmlns:a16="http://schemas.microsoft.com/office/drawing/2014/main" id="{ABDFF624-F959-46E6-B98F-990ECFF87D3A}"/>
                </a:ext>
              </a:extLst>
            </p:cNvPr>
            <p:cNvGrpSpPr/>
            <p:nvPr/>
          </p:nvGrpSpPr>
          <p:grpSpPr>
            <a:xfrm>
              <a:off x="5740152" y="3140968"/>
              <a:ext cx="4244280" cy="2808312"/>
              <a:chOff x="5740152" y="3140968"/>
              <a:chExt cx="4244280" cy="2808312"/>
            </a:xfrm>
          </p:grpSpPr>
          <p:cxnSp>
            <p:nvCxnSpPr>
              <p:cNvPr id="5" name="Connettore 2 4">
                <a:extLst>
                  <a:ext uri="{FF2B5EF4-FFF2-40B4-BE49-F238E27FC236}">
                    <a16:creationId xmlns:a16="http://schemas.microsoft.com/office/drawing/2014/main" id="{A4DF7A2C-40BA-47F7-8BF0-24285A641129}"/>
                  </a:ext>
                </a:extLst>
              </p:cNvPr>
              <p:cNvCxnSpPr/>
              <p:nvPr/>
            </p:nvCxnSpPr>
            <p:spPr>
              <a:xfrm flipV="1">
                <a:off x="7392144" y="3140968"/>
                <a:ext cx="0" cy="2808312"/>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489BC158-BE2B-4C6F-839B-1D6C79485E7E}"/>
                  </a:ext>
                </a:extLst>
              </p:cNvPr>
              <p:cNvCxnSpPr>
                <a:cxnSpLocks/>
              </p:cNvCxnSpPr>
              <p:nvPr/>
            </p:nvCxnSpPr>
            <p:spPr>
              <a:xfrm>
                <a:off x="5740152" y="4869160"/>
                <a:ext cx="4244280" cy="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238B3CBA-0529-4DAB-B316-7DC92C0EAB62}"/>
                  </a:ext>
                </a:extLst>
              </p:cNvPr>
              <p:cNvSpPr txBox="1"/>
              <p:nvPr/>
            </p:nvSpPr>
            <p:spPr>
              <a:xfrm>
                <a:off x="7032104" y="3202183"/>
                <a:ext cx="434182" cy="276999"/>
              </a:xfrm>
              <a:prstGeom prst="rect">
                <a:avLst/>
              </a:prstGeom>
              <a:noFill/>
            </p:spPr>
            <p:txBody>
              <a:bodyPr wrap="square" rtlCol="0">
                <a:spAutoFit/>
              </a:bodyPr>
              <a:lstStyle/>
              <a:p>
                <a:r>
                  <a:rPr lang="it-IT" sz="1200" dirty="0">
                    <a:latin typeface="Arial" pitchFamily="34" charset="0"/>
                    <a:cs typeface="Arial" pitchFamily="34" charset="0"/>
                  </a:rPr>
                  <a:t>f(x)</a:t>
                </a:r>
                <a:endParaRPr lang="it-IT" sz="2000" dirty="0">
                  <a:latin typeface="Arial" pitchFamily="34" charset="0"/>
                  <a:cs typeface="Arial" pitchFamily="34" charset="0"/>
                </a:endParaRPr>
              </a:p>
            </p:txBody>
          </p:sp>
          <p:cxnSp>
            <p:nvCxnSpPr>
              <p:cNvPr id="13" name="Connettore diritto 12">
                <a:extLst>
                  <a:ext uri="{FF2B5EF4-FFF2-40B4-BE49-F238E27FC236}">
                    <a16:creationId xmlns:a16="http://schemas.microsoft.com/office/drawing/2014/main" id="{2A9E7680-DA69-4A06-AA94-A39240BB51E5}"/>
                  </a:ext>
                </a:extLst>
              </p:cNvPr>
              <p:cNvCxnSpPr/>
              <p:nvPr/>
            </p:nvCxnSpPr>
            <p:spPr>
              <a:xfrm flipV="1">
                <a:off x="7392144" y="3429000"/>
                <a:ext cx="1368152" cy="144016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Connettore diritto 13">
                <a:extLst>
                  <a:ext uri="{FF2B5EF4-FFF2-40B4-BE49-F238E27FC236}">
                    <a16:creationId xmlns:a16="http://schemas.microsoft.com/office/drawing/2014/main" id="{82AD574F-C028-45DD-B854-D464F91E67D2}"/>
                  </a:ext>
                </a:extLst>
              </p:cNvPr>
              <p:cNvCxnSpPr>
                <a:cxnSpLocks/>
              </p:cNvCxnSpPr>
              <p:nvPr/>
            </p:nvCxnSpPr>
            <p:spPr>
              <a:xfrm>
                <a:off x="5994402" y="4869160"/>
                <a:ext cx="1397741" cy="0"/>
              </a:xfrm>
              <a:prstGeom prst="line">
                <a:avLst/>
              </a:prstGeom>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3011892032"/>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D010F59BE2FE47A206692064BB4362" ma:contentTypeVersion="9" ma:contentTypeDescription="Create a new document." ma:contentTypeScope="" ma:versionID="4c37819c0cdf4aee3788d8a6ba4f9925">
  <xsd:schema xmlns:xsd="http://www.w3.org/2001/XMLSchema" xmlns:xs="http://www.w3.org/2001/XMLSchema" xmlns:p="http://schemas.microsoft.com/office/2006/metadata/properties" xmlns:ns2="915b9e6d-86d9-4ab7-987a-93219d822098" targetNamespace="http://schemas.microsoft.com/office/2006/metadata/properties" ma:root="true" ma:fieldsID="b8ab00e1fceed5e47af5ef1998909218"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CDD31627-F49B-49F4-8C56-C09E41D84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MW_Template</Template>
  <TotalTime>670</TotalTime>
  <Words>1234</Words>
  <Application>Microsoft Office PowerPoint</Application>
  <PresentationFormat>Widescreen</PresentationFormat>
  <Paragraphs>163</Paragraphs>
  <Slides>12</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Cambria Math</vt:lpstr>
      <vt:lpstr>Courier New</vt:lpstr>
      <vt:lpstr>Wingdings</vt:lpstr>
      <vt:lpstr>MW_Public_widescreen</vt:lpstr>
      <vt:lpstr>Convolutional Neural Networks</vt:lpstr>
      <vt:lpstr>Convolutional Neural Network</vt:lpstr>
      <vt:lpstr>Features from the input</vt:lpstr>
      <vt:lpstr>Convolutional Neural network workflow</vt:lpstr>
      <vt:lpstr>Convolutional Neural Network Architecture</vt:lpstr>
      <vt:lpstr>Convolutional Layer</vt:lpstr>
      <vt:lpstr>Pooling Layer</vt:lpstr>
      <vt:lpstr>Batch Normalization Layer</vt:lpstr>
      <vt:lpstr>Rectified Linear Unit (ReLU) layer</vt:lpstr>
      <vt:lpstr>Fully connected Layer</vt:lpstr>
      <vt:lpstr>Output Layer</vt:lpstr>
      <vt:lpstr>Differences from Fully Connected Neural Networks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MICHELA GRAVINA</cp:lastModifiedBy>
  <cp:revision>75</cp:revision>
  <dcterms:created xsi:type="dcterms:W3CDTF">2020-12-23T21:10:49Z</dcterms:created>
  <dcterms:modified xsi:type="dcterms:W3CDTF">2021-10-11T17:46:05Z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