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8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BF5"/>
    <a:srgbClr val="FDE4E3"/>
    <a:srgbClr val="F37674"/>
    <a:srgbClr val="95B3D7"/>
    <a:srgbClr val="E387D6"/>
    <a:srgbClr val="125687"/>
    <a:srgbClr val="BEEFF6"/>
    <a:srgbClr val="8F8F8F"/>
    <a:srgbClr val="A3ACB4"/>
    <a:srgbClr val="78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74" autoAdjust="0"/>
  </p:normalViewPr>
  <p:slideViewPr>
    <p:cSldViewPr>
      <p:cViewPr varScale="1">
        <p:scale>
          <a:sx n="94" d="100"/>
          <a:sy n="94" d="100"/>
        </p:scale>
        <p:origin x="1176" y="78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Introduction</a:t>
            </a:r>
            <a:r>
              <a:rPr lang="it-IT" dirty="0"/>
              <a:t> to transfer learning:</a:t>
            </a:r>
          </a:p>
          <a:p>
            <a:pPr marL="0" indent="0">
              <a:buFontTx/>
              <a:buNone/>
            </a:pPr>
            <a:r>
              <a:rPr lang="it-IT" dirty="0" err="1"/>
              <a:t>Humans</a:t>
            </a:r>
            <a:r>
              <a:rPr lang="it-IT" dirty="0"/>
              <a:t> use transfer </a:t>
            </a:r>
            <a:r>
              <a:rPr lang="it-IT" dirty="0" err="1"/>
              <a:t>leaning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day </a:t>
            </a:r>
            <a:r>
              <a:rPr lang="it-IT" dirty="0" err="1"/>
              <a:t>exploiting</a:t>
            </a:r>
            <a:r>
              <a:rPr lang="it-IT" dirty="0"/>
              <a:t>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knowledge to solve new </a:t>
            </a:r>
            <a:r>
              <a:rPr lang="it-IT" dirty="0" err="1"/>
              <a:t>problems</a:t>
            </a: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This</a:t>
            </a:r>
            <a:r>
              <a:rPr lang="it-IT" dirty="0"/>
              <a:t> slide highlights the benefits of transfer learning. </a:t>
            </a:r>
          </a:p>
          <a:p>
            <a:pPr marL="171450" indent="-171450">
              <a:buFontTx/>
              <a:buChar char="-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</a:t>
            </a:r>
            <a:r>
              <a:rPr lang="en-US" dirty="0"/>
              <a:t> pretrained network, there is no flexibility in the way the network operates. The network probably is trained for a different task</a:t>
            </a:r>
            <a:r>
              <a:rPr lang="it-IT" dirty="0"/>
              <a:t>.</a:t>
            </a:r>
          </a:p>
          <a:p>
            <a:pPr marL="171450" indent="-171450">
              <a:buFontTx/>
              <a:buChar char="-"/>
            </a:pPr>
            <a:r>
              <a:rPr lang="it-IT" dirty="0"/>
              <a:t>Training a network from scratch </a:t>
            </a:r>
            <a:r>
              <a:rPr lang="en-US" dirty="0"/>
              <a:t>requires knowledge and experience with network architecture, a huge amount of training data, and a lot of computer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Transfer learning reduces the training time, since it exploits the knowledge of an already trained 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7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/>
              <a:t>A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features from the input images.</a:t>
            </a:r>
          </a:p>
          <a:p>
            <a:pPr marL="0" indent="0">
              <a:buFontTx/>
              <a:buNone/>
            </a:pPr>
            <a:r>
              <a:rPr lang="it-IT" dirty="0"/>
              <a:t>The features are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a machine learning model.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 dirty="0" err="1"/>
              <a:t>When</a:t>
            </a:r>
            <a:r>
              <a:rPr lang="it-IT" dirty="0"/>
              <a:t> training a network from scratch, the weights are random </a:t>
            </a:r>
            <a:r>
              <a:rPr lang="it-IT" dirty="0" err="1"/>
              <a:t>initialized</a:t>
            </a:r>
            <a:r>
              <a:rPr lang="it-IT" dirty="0"/>
              <a:t>.</a:t>
            </a:r>
          </a:p>
          <a:p>
            <a:pPr marL="0" indent="0">
              <a:buFontTx/>
              <a:buNone/>
            </a:pPr>
            <a:r>
              <a:rPr lang="it-IT" dirty="0"/>
              <a:t>Fine tuning </a:t>
            </a:r>
            <a:r>
              <a:rPr lang="it-IT" dirty="0" err="1"/>
              <a:t>consists</a:t>
            </a:r>
            <a:r>
              <a:rPr lang="it-IT" dirty="0"/>
              <a:t> in </a:t>
            </a:r>
            <a:r>
              <a:rPr lang="it-IT" dirty="0" err="1"/>
              <a:t>using</a:t>
            </a:r>
            <a:r>
              <a:rPr lang="it-IT" dirty="0"/>
              <a:t> the weights of a </a:t>
            </a:r>
            <a:r>
              <a:rPr lang="it-IT" dirty="0" err="1"/>
              <a:t>pretrained</a:t>
            </a:r>
            <a:r>
              <a:rPr lang="it-IT" dirty="0"/>
              <a:t> network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the network to </a:t>
            </a:r>
            <a:r>
              <a:rPr lang="it-IT" dirty="0" err="1"/>
              <a:t>train</a:t>
            </a:r>
            <a:r>
              <a:rPr lang="it-IT" dirty="0"/>
              <a:t>.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CNN for image classification:</a:t>
            </a:r>
            <a:br>
              <a:rPr lang="en-US" b="1" dirty="0"/>
            </a:br>
            <a:r>
              <a:rPr lang="en-US" b="1" dirty="0"/>
              <a:t>	The concept of Knowledge transfer</a:t>
            </a:r>
            <a:endParaRPr lang="en-US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24EB201-0780-450C-AE0F-20CB94068555}"/>
              </a:ext>
            </a:extLst>
          </p:cNvPr>
          <p:cNvGrpSpPr/>
          <p:nvPr/>
        </p:nvGrpSpPr>
        <p:grpSpPr>
          <a:xfrm>
            <a:off x="8760296" y="1662689"/>
            <a:ext cx="3124944" cy="2442592"/>
            <a:chOff x="8152656" y="1772816"/>
            <a:chExt cx="3124944" cy="2442592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9DE6897-5E4E-460B-81DF-BA97C243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656" y="2564904"/>
              <a:ext cx="1036712" cy="1036712"/>
            </a:xfrm>
            <a:prstGeom prst="rect">
              <a:avLst/>
            </a:prstGeom>
          </p:spPr>
        </p:pic>
        <p:sp>
          <p:nvSpPr>
            <p:cNvPr id="5" name="Freccia circolare a destra 4">
              <a:extLst>
                <a:ext uri="{FF2B5EF4-FFF2-40B4-BE49-F238E27FC236}">
                  <a16:creationId xmlns:a16="http://schemas.microsoft.com/office/drawing/2014/main" id="{FE4CBBC6-18A0-4AC8-92D5-1EAA1EF70666}"/>
                </a:ext>
              </a:extLst>
            </p:cNvPr>
            <p:cNvSpPr/>
            <p:nvPr/>
          </p:nvSpPr>
          <p:spPr>
            <a:xfrm rot="5400000">
              <a:off x="9175068" y="980728"/>
              <a:ext cx="792088" cy="2376264"/>
            </a:xfrm>
            <a:prstGeom prst="curvedRightArrow">
              <a:avLst>
                <a:gd name="adj1" fmla="val 25000"/>
                <a:gd name="adj2" fmla="val 50000"/>
                <a:gd name="adj3" fmla="val 3754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2C74C9A-F801-45A2-AD5B-C5C26EC7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888" y="2564904"/>
              <a:ext cx="1036712" cy="1036712"/>
            </a:xfrm>
            <a:prstGeom prst="rect">
              <a:avLst/>
            </a:prstGeom>
          </p:spPr>
        </p:pic>
        <p:sp>
          <p:nvSpPr>
            <p:cNvPr id="10" name="Freccia circolare a destra 9">
              <a:extLst>
                <a:ext uri="{FF2B5EF4-FFF2-40B4-BE49-F238E27FC236}">
                  <a16:creationId xmlns:a16="http://schemas.microsoft.com/office/drawing/2014/main" id="{CE7E9CEC-3D86-4152-A13B-5B0A57578CD8}"/>
                </a:ext>
              </a:extLst>
            </p:cNvPr>
            <p:cNvSpPr/>
            <p:nvPr/>
          </p:nvSpPr>
          <p:spPr>
            <a:xfrm rot="16200000">
              <a:off x="9319084" y="2631232"/>
              <a:ext cx="792088" cy="2376264"/>
            </a:xfrm>
            <a:prstGeom prst="curvedRightArrow">
              <a:avLst>
                <a:gd name="adj1" fmla="val 25000"/>
                <a:gd name="adj2" fmla="val 50000"/>
                <a:gd name="adj3" fmla="val 3754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609602" y="1447800"/>
            <a:ext cx="6998566" cy="228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Transfer learning consists in using a pretrained model on a new problem</a:t>
            </a:r>
          </a:p>
          <a:p>
            <a:r>
              <a:rPr lang="en-US" dirty="0"/>
              <a:t>The knowledge of an already trained model is applied to a different but related problem:</a:t>
            </a:r>
          </a:p>
          <a:p>
            <a:pPr lvl="1"/>
            <a:r>
              <a:rPr lang="en-US" dirty="0"/>
              <a:t> the aim is exploit what has been learned in one task to improve generalization in another</a:t>
            </a:r>
          </a:p>
          <a:p>
            <a:pPr lvl="1"/>
            <a:r>
              <a:rPr lang="en-US" dirty="0"/>
              <a:t>The general idea is to use the knowledge a model has learned from a task with a lot of available labeled training data in a new task that doesn't have much data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2E6ACE7-1288-4B0D-959C-238C4FD8B136}"/>
              </a:ext>
            </a:extLst>
          </p:cNvPr>
          <p:cNvGrpSpPr/>
          <p:nvPr/>
        </p:nvGrpSpPr>
        <p:grpSpPr>
          <a:xfrm>
            <a:off x="7752184" y="1844824"/>
            <a:ext cx="3960440" cy="3168352"/>
            <a:chOff x="8152656" y="1772816"/>
            <a:chExt cx="3124944" cy="244259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3EDFC5A-58EB-4D4C-91E2-ECFA4C35D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656" y="2564904"/>
              <a:ext cx="1036712" cy="1036712"/>
            </a:xfrm>
            <a:prstGeom prst="rect">
              <a:avLst/>
            </a:prstGeom>
          </p:spPr>
        </p:pic>
        <p:sp>
          <p:nvSpPr>
            <p:cNvPr id="7" name="Freccia circolare a destra 6">
              <a:extLst>
                <a:ext uri="{FF2B5EF4-FFF2-40B4-BE49-F238E27FC236}">
                  <a16:creationId xmlns:a16="http://schemas.microsoft.com/office/drawing/2014/main" id="{1780355D-3374-4FFE-B92E-30BDE4023D29}"/>
                </a:ext>
              </a:extLst>
            </p:cNvPr>
            <p:cNvSpPr/>
            <p:nvPr/>
          </p:nvSpPr>
          <p:spPr>
            <a:xfrm rot="5400000">
              <a:off x="9175068" y="980728"/>
              <a:ext cx="792088" cy="2376264"/>
            </a:xfrm>
            <a:prstGeom prst="curvedRightArrow">
              <a:avLst>
                <a:gd name="adj1" fmla="val 25000"/>
                <a:gd name="adj2" fmla="val 50000"/>
                <a:gd name="adj3" fmla="val 37542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800C5C6-31EF-428C-970D-07761769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0888" y="2564904"/>
              <a:ext cx="1036712" cy="1036712"/>
            </a:xfrm>
            <a:prstGeom prst="rect">
              <a:avLst/>
            </a:prstGeom>
          </p:spPr>
        </p:pic>
        <p:sp>
          <p:nvSpPr>
            <p:cNvPr id="9" name="Freccia circolare a destra 8">
              <a:extLst>
                <a:ext uri="{FF2B5EF4-FFF2-40B4-BE49-F238E27FC236}">
                  <a16:creationId xmlns:a16="http://schemas.microsoft.com/office/drawing/2014/main" id="{D66E27F0-7964-4528-BB96-388304FEBA80}"/>
                </a:ext>
              </a:extLst>
            </p:cNvPr>
            <p:cNvSpPr/>
            <p:nvPr/>
          </p:nvSpPr>
          <p:spPr>
            <a:xfrm rot="16200000">
              <a:off x="9319084" y="2631232"/>
              <a:ext cx="792088" cy="2376264"/>
            </a:xfrm>
            <a:prstGeom prst="curvedRightArrow">
              <a:avLst>
                <a:gd name="adj1" fmla="val 25000"/>
                <a:gd name="adj2" fmla="val 50000"/>
                <a:gd name="adj3" fmla="val 37542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The benefits of transfer learning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249834" y="1109203"/>
            <a:ext cx="6926286" cy="5748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Pretrained network: </a:t>
            </a:r>
          </a:p>
          <a:p>
            <a:pPr lvl="1"/>
            <a:r>
              <a:rPr lang="en-US" dirty="0"/>
              <a:t>It is extremely easy to get started using a pretrained network but there is no flexibility in the way the network operates</a:t>
            </a:r>
          </a:p>
          <a:p>
            <a:r>
              <a:rPr lang="en-US" dirty="0"/>
              <a:t>Training from scratch:</a:t>
            </a:r>
          </a:p>
          <a:p>
            <a:pPr lvl="1"/>
            <a:r>
              <a:rPr lang="en-US" dirty="0"/>
              <a:t>Starting with just the network architecture and random weights, it is possible to get a network suited to a specific problem. However, achieving reasonable results requires experience with network architecture, a huge amount of training data, and a lot of computer time.</a:t>
            </a:r>
          </a:p>
          <a:p>
            <a:r>
              <a:rPr lang="en-US" dirty="0"/>
              <a:t>Transfer Learning:</a:t>
            </a:r>
          </a:p>
          <a:p>
            <a:pPr lvl="1"/>
            <a:r>
              <a:rPr lang="en-US" dirty="0"/>
              <a:t>Training requires some data and computer time, but much less than training from scratch. The result is a network suited to a specific problem</a:t>
            </a:r>
          </a:p>
          <a:p>
            <a:pPr lvl="1"/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D18D127-BE72-44BE-8097-9508D3C0381E}"/>
              </a:ext>
            </a:extLst>
          </p:cNvPr>
          <p:cNvGrpSpPr/>
          <p:nvPr/>
        </p:nvGrpSpPr>
        <p:grpSpPr>
          <a:xfrm>
            <a:off x="7032104" y="1268760"/>
            <a:ext cx="4938315" cy="4069433"/>
            <a:chOff x="4095305" y="1696875"/>
            <a:chExt cx="4938315" cy="406943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7031E527-7177-41B4-A9DD-4CE0A4B55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1" t="3778" r="40361" b="1281"/>
            <a:stretch/>
          </p:blipFill>
          <p:spPr>
            <a:xfrm>
              <a:off x="4095305" y="1696875"/>
              <a:ext cx="3798193" cy="4069433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6749457-7FE2-4E26-B82F-FF5CB446B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755" t="3778" b="1281"/>
            <a:stretch/>
          </p:blipFill>
          <p:spPr>
            <a:xfrm>
              <a:off x="7710762" y="1696875"/>
              <a:ext cx="1322858" cy="4069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4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1F6654C5-223E-47B6-A961-16690B5AE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" b="767"/>
          <a:stretch/>
        </p:blipFill>
        <p:spPr>
          <a:xfrm>
            <a:off x="6238804" y="2496827"/>
            <a:ext cx="5232913" cy="25927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Convolutional Neural Network as features extractor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609602" y="1447800"/>
            <a:ext cx="10886998" cy="228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8340" lvl="1" indent="0">
              <a:buNone/>
            </a:pPr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7A53-793C-4C40-9754-A367D2165651}"/>
              </a:ext>
            </a:extLst>
          </p:cNvPr>
          <p:cNvSpPr txBox="1">
            <a:spLocks/>
          </p:cNvSpPr>
          <p:nvPr/>
        </p:nvSpPr>
        <p:spPr>
          <a:xfrm>
            <a:off x="492204" y="1109203"/>
            <a:ext cx="11292428" cy="73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network’s layers turn the input image into a set of features that the last few fully connected layers can use to perform the classification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7A60297-1E84-4F8B-89EA-183B0CF5352C}"/>
              </a:ext>
            </a:extLst>
          </p:cNvPr>
          <p:cNvGrpSpPr/>
          <p:nvPr/>
        </p:nvGrpSpPr>
        <p:grpSpPr>
          <a:xfrm>
            <a:off x="6172715" y="2265592"/>
            <a:ext cx="5299002" cy="3868788"/>
            <a:chOff x="2423592" y="1905622"/>
            <a:chExt cx="5184576" cy="3716279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2B5CC4C6-BF75-40F1-9215-2C616C5571B9}"/>
                </a:ext>
              </a:extLst>
            </p:cNvPr>
            <p:cNvSpPr/>
            <p:nvPr/>
          </p:nvSpPr>
          <p:spPr>
            <a:xfrm>
              <a:off x="2423592" y="1905622"/>
              <a:ext cx="3384376" cy="3020646"/>
            </a:xfrm>
            <a:prstGeom prst="roundRect">
              <a:avLst>
                <a:gd name="adj" fmla="val 667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C6A1B6B8-1D0B-429E-B7AC-AA02A885A38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4486373" y="4555675"/>
              <a:ext cx="446946" cy="1188132"/>
            </a:xfrm>
            <a:prstGeom prst="bentConnector2">
              <a:avLst/>
            </a:prstGeom>
            <a:ln w="952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EB19EC3-3AC0-488A-B603-00BFE11AE478}"/>
                </a:ext>
              </a:extLst>
            </p:cNvPr>
            <p:cNvSpPr/>
            <p:nvPr/>
          </p:nvSpPr>
          <p:spPr>
            <a:xfrm>
              <a:off x="5375920" y="5102303"/>
              <a:ext cx="2232248" cy="519598"/>
            </a:xfrm>
            <a:prstGeom prst="round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latin typeface="Arial" pitchFamily="34" charset="0"/>
                  <a:cs typeface="Arial" pitchFamily="34" charset="0"/>
                </a:rPr>
                <a:t>Machine Learning Model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627840D-2480-4AF6-B99F-F44628F02F43}"/>
              </a:ext>
            </a:extLst>
          </p:cNvPr>
          <p:cNvSpPr txBox="1">
            <a:spLocks/>
          </p:cNvSpPr>
          <p:nvPr/>
        </p:nvSpPr>
        <p:spPr>
          <a:xfrm>
            <a:off x="492204" y="2104750"/>
            <a:ext cx="5278264" cy="2592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idea is to use a pretrained convolutional neural network to extract the features from the input images:</a:t>
            </a:r>
          </a:p>
          <a:p>
            <a:pPr lvl="1"/>
            <a:r>
              <a:rPr lang="en-US" dirty="0"/>
              <a:t>The extracted features are then used to train a different machine learning model (</a:t>
            </a:r>
            <a:r>
              <a:rPr lang="en-US" dirty="0" err="1"/>
              <a:t>i.e</a:t>
            </a:r>
            <a:r>
              <a:rPr lang="en-US" dirty="0"/>
              <a:t> SVM)</a:t>
            </a:r>
          </a:p>
          <a:p>
            <a:r>
              <a:rPr lang="en-US" dirty="0"/>
              <a:t>The aim is to exploit the features learned on a different task:</a:t>
            </a:r>
          </a:p>
          <a:p>
            <a:pPr lvl="1"/>
            <a:r>
              <a:rPr lang="en-US" dirty="0"/>
              <a:t>first network’s layers usually learn general features like edges, shapes, and textures	</a:t>
            </a:r>
          </a:p>
          <a:p>
            <a:pPr marL="4583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Fine Tuning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EF2637-9D6A-4292-BA75-DF9E73F0B777}"/>
              </a:ext>
            </a:extLst>
          </p:cNvPr>
          <p:cNvSpPr txBox="1">
            <a:spLocks/>
          </p:cNvSpPr>
          <p:nvPr/>
        </p:nvSpPr>
        <p:spPr>
          <a:xfrm>
            <a:off x="609602" y="1447800"/>
            <a:ext cx="10886998" cy="2283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8340" lvl="1" indent="0">
              <a:buNone/>
            </a:pPr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01EC00-1963-4A31-AB3D-056A2D0F11DB}"/>
              </a:ext>
            </a:extLst>
          </p:cNvPr>
          <p:cNvSpPr txBox="1">
            <a:spLocks/>
          </p:cNvSpPr>
          <p:nvPr/>
        </p:nvSpPr>
        <p:spPr>
          <a:xfrm>
            <a:off x="406887" y="1154200"/>
            <a:ext cx="11292428" cy="791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pretrained convolutional neural network is used and modified to fit a different problem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DA96F07-6ADC-4FD1-950D-F3641B8559E4}"/>
              </a:ext>
            </a:extLst>
          </p:cNvPr>
          <p:cNvSpPr txBox="1">
            <a:spLocks/>
          </p:cNvSpPr>
          <p:nvPr/>
        </p:nvSpPr>
        <p:spPr>
          <a:xfrm>
            <a:off x="314187" y="2010581"/>
            <a:ext cx="6403684" cy="4531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fully connected layers should be changed to adapt the convolutional neural network to the specific task to solve:</a:t>
            </a:r>
          </a:p>
          <a:p>
            <a:pPr lvl="1"/>
            <a:r>
              <a:rPr lang="en-GB" dirty="0"/>
              <a:t>The high-level features of the original network will most probably differ from the features of the new data set</a:t>
            </a:r>
            <a:endParaRPr lang="en-US" dirty="0"/>
          </a:p>
          <a:p>
            <a:pPr lvl="1"/>
            <a:r>
              <a:rPr lang="en-US" dirty="0"/>
              <a:t>The network may have been trained for a problem with a different number of classes</a:t>
            </a:r>
          </a:p>
          <a:p>
            <a:r>
              <a:rPr lang="en-GB" dirty="0"/>
              <a:t>Since the first few layers learn low-level features, which can be applied to most of the images, the training time can be reduced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3BC56EB9-BE8C-45D2-906D-3A5DCF604D8F}"/>
              </a:ext>
            </a:extLst>
          </p:cNvPr>
          <p:cNvSpPr txBox="1"/>
          <p:nvPr/>
        </p:nvSpPr>
        <p:spPr>
          <a:xfrm>
            <a:off x="7038615" y="3164899"/>
            <a:ext cx="96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itchFamily="34" charset="0"/>
                <a:cs typeface="Arial" pitchFamily="34" charset="0"/>
              </a:rPr>
              <a:t>Dataset A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A9B36C0-65F3-40C2-AFF3-538FE4EBCEC2}"/>
              </a:ext>
            </a:extLst>
          </p:cNvPr>
          <p:cNvSpPr txBox="1"/>
          <p:nvPr/>
        </p:nvSpPr>
        <p:spPr>
          <a:xfrm>
            <a:off x="7024422" y="5703800"/>
            <a:ext cx="10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itchFamily="34" charset="0"/>
                <a:cs typeface="Arial" pitchFamily="34" charset="0"/>
              </a:rPr>
              <a:t>Dataset B</a:t>
            </a:r>
          </a:p>
        </p:txBody>
      </p:sp>
      <p:sp>
        <p:nvSpPr>
          <p:cNvPr id="63" name="Freccia in giù 62">
            <a:extLst>
              <a:ext uri="{FF2B5EF4-FFF2-40B4-BE49-F238E27FC236}">
                <a16:creationId xmlns:a16="http://schemas.microsoft.com/office/drawing/2014/main" id="{D8F35C40-F0E5-4E23-9916-FD6A528E92DB}"/>
              </a:ext>
            </a:extLst>
          </p:cNvPr>
          <p:cNvSpPr/>
          <p:nvPr/>
        </p:nvSpPr>
        <p:spPr>
          <a:xfrm>
            <a:off x="9018919" y="3889822"/>
            <a:ext cx="242149" cy="343220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EFA5D14-53EB-480A-8668-10466886BB94}"/>
              </a:ext>
            </a:extLst>
          </p:cNvPr>
          <p:cNvSpPr txBox="1"/>
          <p:nvPr/>
        </p:nvSpPr>
        <p:spPr>
          <a:xfrm>
            <a:off x="9195027" y="3898860"/>
            <a:ext cx="193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itchFamily="34" charset="0"/>
                <a:cs typeface="Arial" pitchFamily="34" charset="0"/>
              </a:rPr>
              <a:t>Knowledge transfer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14B27C4-96A5-46C8-9EF5-E47916FE3559}"/>
              </a:ext>
            </a:extLst>
          </p:cNvPr>
          <p:cNvGrpSpPr/>
          <p:nvPr/>
        </p:nvGrpSpPr>
        <p:grpSpPr>
          <a:xfrm>
            <a:off x="6759872" y="1593781"/>
            <a:ext cx="5115291" cy="2231581"/>
            <a:chOff x="6266302" y="1563290"/>
            <a:chExt cx="5564500" cy="2396206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4B3D5C63-0584-4C3B-A41D-BAD88DFB9DE5}"/>
                </a:ext>
              </a:extLst>
            </p:cNvPr>
            <p:cNvGrpSpPr/>
            <p:nvPr/>
          </p:nvGrpSpPr>
          <p:grpSpPr>
            <a:xfrm>
              <a:off x="7812973" y="1733258"/>
              <a:ext cx="4017829" cy="2185123"/>
              <a:chOff x="7742374" y="2419088"/>
              <a:chExt cx="4017829" cy="2185123"/>
            </a:xfrm>
          </p:grpSpPr>
          <p:sp>
            <p:nvSpPr>
              <p:cNvPr id="9" name="Freccia a destra 8">
                <a:extLst>
                  <a:ext uri="{FF2B5EF4-FFF2-40B4-BE49-F238E27FC236}">
                    <a16:creationId xmlns:a16="http://schemas.microsoft.com/office/drawing/2014/main" id="{13CC1514-177B-4A17-B713-04A678D0B8A5}"/>
                  </a:ext>
                </a:extLst>
              </p:cNvPr>
              <p:cNvSpPr/>
              <p:nvPr/>
            </p:nvSpPr>
            <p:spPr>
              <a:xfrm>
                <a:off x="9919812" y="3461918"/>
                <a:ext cx="356306" cy="72010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212CD0F6-6868-4D72-ABF6-3C3798A60B21}"/>
                  </a:ext>
                </a:extLst>
              </p:cNvPr>
              <p:cNvGrpSpPr/>
              <p:nvPr/>
            </p:nvGrpSpPr>
            <p:grpSpPr>
              <a:xfrm>
                <a:off x="7742374" y="2419088"/>
                <a:ext cx="2503748" cy="2185123"/>
                <a:chOff x="8184232" y="2392321"/>
                <a:chExt cx="2503748" cy="2185123"/>
              </a:xfrm>
            </p:grpSpPr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45D5CAE2-FAEE-4820-8B07-57B1901E1ED2}"/>
                    </a:ext>
                  </a:extLst>
                </p:cNvPr>
                <p:cNvSpPr/>
                <p:nvPr/>
              </p:nvSpPr>
              <p:spPr>
                <a:xfrm>
                  <a:off x="8184232" y="2392321"/>
                  <a:ext cx="2066877" cy="2185123"/>
                </a:xfrm>
                <a:prstGeom prst="roundRect">
                  <a:avLst>
                    <a:gd name="adj" fmla="val 9577"/>
                  </a:avLst>
                </a:prstGeom>
                <a:solidFill>
                  <a:srgbClr val="E3EBF5"/>
                </a:solidFill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3" name="Gruppo 22">
                  <a:extLst>
                    <a:ext uri="{FF2B5EF4-FFF2-40B4-BE49-F238E27FC236}">
                      <a16:creationId xmlns:a16="http://schemas.microsoft.com/office/drawing/2014/main" id="{4E388ACD-B5DF-4D3D-9149-19073D75DAB8}"/>
                    </a:ext>
                  </a:extLst>
                </p:cNvPr>
                <p:cNvGrpSpPr/>
                <p:nvPr/>
              </p:nvGrpSpPr>
              <p:grpSpPr>
                <a:xfrm>
                  <a:off x="8317347" y="2413107"/>
                  <a:ext cx="2370633" cy="2135164"/>
                  <a:chOff x="8400256" y="2413107"/>
                  <a:chExt cx="2370633" cy="2135164"/>
                </a:xfrm>
              </p:grpSpPr>
              <p:sp>
                <p:nvSpPr>
                  <p:cNvPr id="12" name="Cubo 11">
                    <a:extLst>
                      <a:ext uri="{FF2B5EF4-FFF2-40B4-BE49-F238E27FC236}">
                        <a16:creationId xmlns:a16="http://schemas.microsoft.com/office/drawing/2014/main" id="{F3AD1AD3-67DD-4530-82EF-246D88CD222B}"/>
                      </a:ext>
                    </a:extLst>
                  </p:cNvPr>
                  <p:cNvSpPr/>
                  <p:nvPr/>
                </p:nvSpPr>
                <p:spPr>
                  <a:xfrm>
                    <a:off x="8400256" y="2413107"/>
                    <a:ext cx="764516" cy="1866158"/>
                  </a:xfrm>
                  <a:prstGeom prst="cube">
                    <a:avLst>
                      <a:gd name="adj" fmla="val 83115"/>
                    </a:avLst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" name="Cubo 12">
                    <a:extLst>
                      <a:ext uri="{FF2B5EF4-FFF2-40B4-BE49-F238E27FC236}">
                        <a16:creationId xmlns:a16="http://schemas.microsoft.com/office/drawing/2014/main" id="{BE0EF293-A327-4FFB-828C-92D31F723D4F}"/>
                      </a:ext>
                    </a:extLst>
                  </p:cNvPr>
                  <p:cNvSpPr/>
                  <p:nvPr/>
                </p:nvSpPr>
                <p:spPr>
                  <a:xfrm>
                    <a:off x="8720499" y="2646572"/>
                    <a:ext cx="604089" cy="1544398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" name="Cubo 13">
                    <a:extLst>
                      <a:ext uri="{FF2B5EF4-FFF2-40B4-BE49-F238E27FC236}">
                        <a16:creationId xmlns:a16="http://schemas.microsoft.com/office/drawing/2014/main" id="{A9110B6B-2FC7-4BAE-B0F4-672CD8F6331D}"/>
                      </a:ext>
                    </a:extLst>
                  </p:cNvPr>
                  <p:cNvSpPr/>
                  <p:nvPr/>
                </p:nvSpPr>
                <p:spPr>
                  <a:xfrm>
                    <a:off x="9055788" y="2751159"/>
                    <a:ext cx="577438" cy="1402736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" name="Cubo 14">
                    <a:extLst>
                      <a:ext uri="{FF2B5EF4-FFF2-40B4-BE49-F238E27FC236}">
                        <a16:creationId xmlns:a16="http://schemas.microsoft.com/office/drawing/2014/main" id="{F88FD4DB-A907-439D-94B9-C4CCEAF6CB93}"/>
                      </a:ext>
                    </a:extLst>
                  </p:cNvPr>
                  <p:cNvSpPr/>
                  <p:nvPr/>
                </p:nvSpPr>
                <p:spPr>
                  <a:xfrm>
                    <a:off x="9391077" y="2874055"/>
                    <a:ext cx="577438" cy="1156944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C519E27-C8D8-4B3F-B593-8674E0140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588702" y="4250838"/>
                    <a:ext cx="2182187" cy="2974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dirty="0">
                        <a:latin typeface="Arial" pitchFamily="34" charset="0"/>
                        <a:cs typeface="Arial" pitchFamily="34" charset="0"/>
                      </a:rPr>
                      <a:t>Features </a:t>
                    </a:r>
                    <a:r>
                      <a:rPr lang="it-IT" sz="1200" dirty="0" err="1">
                        <a:latin typeface="Arial" pitchFamily="34" charset="0"/>
                        <a:cs typeface="Arial" pitchFamily="34" charset="0"/>
                      </a:rPr>
                      <a:t>extraction</a:t>
                    </a:r>
                    <a:endParaRPr lang="it-IT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Cubo 21">
                    <a:extLst>
                      <a:ext uri="{FF2B5EF4-FFF2-40B4-BE49-F238E27FC236}">
                        <a16:creationId xmlns:a16="http://schemas.microsoft.com/office/drawing/2014/main" id="{C6D76038-FE02-40DF-BACA-668E87BC482A}"/>
                      </a:ext>
                    </a:extLst>
                  </p:cNvPr>
                  <p:cNvSpPr/>
                  <p:nvPr/>
                </p:nvSpPr>
                <p:spPr>
                  <a:xfrm>
                    <a:off x="9731968" y="3063089"/>
                    <a:ext cx="423139" cy="843886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rgbClr val="E387D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7B79EAB-ED38-4E7D-8EBB-9216F2AF60A4}"/>
                  </a:ext>
                </a:extLst>
              </p:cNvPr>
              <p:cNvGrpSpPr/>
              <p:nvPr/>
            </p:nvGrpSpPr>
            <p:grpSpPr>
              <a:xfrm>
                <a:off x="10370567" y="2503554"/>
                <a:ext cx="1389636" cy="2060747"/>
                <a:chOff x="10380560" y="2438244"/>
                <a:chExt cx="1389636" cy="2060747"/>
              </a:xfrm>
            </p:grpSpPr>
            <p:sp>
              <p:nvSpPr>
                <p:cNvPr id="26" name="Rettangolo con angoli arrotondati 25">
                  <a:extLst>
                    <a:ext uri="{FF2B5EF4-FFF2-40B4-BE49-F238E27FC236}">
                      <a16:creationId xmlns:a16="http://schemas.microsoft.com/office/drawing/2014/main" id="{112587F1-5F5C-4972-873F-D29339EDBFD2}"/>
                    </a:ext>
                  </a:extLst>
                </p:cNvPr>
                <p:cNvSpPr/>
                <p:nvPr/>
              </p:nvSpPr>
              <p:spPr>
                <a:xfrm>
                  <a:off x="10380560" y="2438244"/>
                  <a:ext cx="1161172" cy="2060747"/>
                </a:xfrm>
                <a:prstGeom prst="roundRect">
                  <a:avLst>
                    <a:gd name="adj" fmla="val 9577"/>
                  </a:avLst>
                </a:prstGeom>
                <a:solidFill>
                  <a:srgbClr val="FDE4E3"/>
                </a:solidFill>
                <a:ln>
                  <a:solidFill>
                    <a:srgbClr val="F3767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Cubo 15">
                  <a:extLst>
                    <a:ext uri="{FF2B5EF4-FFF2-40B4-BE49-F238E27FC236}">
                      <a16:creationId xmlns:a16="http://schemas.microsoft.com/office/drawing/2014/main" id="{4C8ADAC1-94AA-4B8C-BDCC-D2E57D642EF3}"/>
                    </a:ext>
                  </a:extLst>
                </p:cNvPr>
                <p:cNvSpPr/>
                <p:nvPr/>
              </p:nvSpPr>
              <p:spPr>
                <a:xfrm>
                  <a:off x="10545453" y="2547730"/>
                  <a:ext cx="109280" cy="1544398"/>
                </a:xfrm>
                <a:prstGeom prst="cube">
                  <a:avLst>
                    <a:gd name="adj" fmla="val 58112"/>
                  </a:avLst>
                </a:prstGeom>
                <a:solidFill>
                  <a:srgbClr val="BEEF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Cubo 16">
                  <a:extLst>
                    <a:ext uri="{FF2B5EF4-FFF2-40B4-BE49-F238E27FC236}">
                      <a16:creationId xmlns:a16="http://schemas.microsoft.com/office/drawing/2014/main" id="{D567FF7D-1A99-408A-BD82-8331DFBEA7A4}"/>
                    </a:ext>
                  </a:extLst>
                </p:cNvPr>
                <p:cNvSpPr/>
                <p:nvPr/>
              </p:nvSpPr>
              <p:spPr>
                <a:xfrm>
                  <a:off x="10906506" y="2874565"/>
                  <a:ext cx="109280" cy="974777"/>
                </a:xfrm>
                <a:prstGeom prst="cube">
                  <a:avLst>
                    <a:gd name="adj" fmla="val 58112"/>
                  </a:avLst>
                </a:prstGeom>
                <a:solidFill>
                  <a:srgbClr val="F376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Cubo 17">
                  <a:extLst>
                    <a:ext uri="{FF2B5EF4-FFF2-40B4-BE49-F238E27FC236}">
                      <a16:creationId xmlns:a16="http://schemas.microsoft.com/office/drawing/2014/main" id="{0B05E87E-EFA6-46B1-8A22-4E3746C9982F}"/>
                    </a:ext>
                  </a:extLst>
                </p:cNvPr>
                <p:cNvSpPr/>
                <p:nvPr/>
              </p:nvSpPr>
              <p:spPr>
                <a:xfrm>
                  <a:off x="11247399" y="2972057"/>
                  <a:ext cx="109280" cy="733279"/>
                </a:xfrm>
                <a:prstGeom prst="cube">
                  <a:avLst>
                    <a:gd name="adj" fmla="val 58112"/>
                  </a:avLst>
                </a:prstGeom>
                <a:solidFill>
                  <a:srgbClr val="125687"/>
                </a:solidFill>
                <a:ln>
                  <a:solidFill>
                    <a:srgbClr val="1256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7D4F7D03-2704-4A5D-8072-8B1DE9D12EA1}"/>
                    </a:ext>
                  </a:extLst>
                </p:cNvPr>
                <p:cNvSpPr txBox="1"/>
                <p:nvPr/>
              </p:nvSpPr>
              <p:spPr>
                <a:xfrm>
                  <a:off x="10462317" y="4153903"/>
                  <a:ext cx="13078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 err="1">
                      <a:latin typeface="Arial" pitchFamily="34" charset="0"/>
                      <a:cs typeface="Arial" pitchFamily="34" charset="0"/>
                    </a:rPr>
                    <a:t>Classification</a:t>
                  </a:r>
                  <a:endParaRPr lang="it-IT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E3FADA7F-3E05-43F1-8DE8-500F3363CD0E}"/>
                </a:ext>
              </a:extLst>
            </p:cNvPr>
            <p:cNvSpPr/>
            <p:nvPr/>
          </p:nvSpPr>
          <p:spPr>
            <a:xfrm>
              <a:off x="6464457" y="1675703"/>
              <a:ext cx="5320656" cy="2283793"/>
            </a:xfrm>
            <a:prstGeom prst="roundRect">
              <a:avLst>
                <a:gd name="adj" fmla="val 6946"/>
              </a:avLst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2" name="Picture 4" descr="Download Database Free PNG photo images and clipart | FreePNGImg">
              <a:extLst>
                <a:ext uri="{FF2B5EF4-FFF2-40B4-BE49-F238E27FC236}">
                  <a16:creationId xmlns:a16="http://schemas.microsoft.com/office/drawing/2014/main" id="{81838D06-F852-4BF9-A37B-8451A1E06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0" y="2387296"/>
              <a:ext cx="849593" cy="849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Freccia a destra 72">
              <a:extLst>
                <a:ext uri="{FF2B5EF4-FFF2-40B4-BE49-F238E27FC236}">
                  <a16:creationId xmlns:a16="http://schemas.microsoft.com/office/drawing/2014/main" id="{A09E1DAA-ACAE-4192-97B2-BBCD791A62ED}"/>
                </a:ext>
              </a:extLst>
            </p:cNvPr>
            <p:cNvSpPr/>
            <p:nvPr/>
          </p:nvSpPr>
          <p:spPr>
            <a:xfrm>
              <a:off x="7510385" y="2751243"/>
              <a:ext cx="200171" cy="70203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1587A5A9-6B82-45A4-A62D-62ED32D57C93}"/>
                </a:ext>
              </a:extLst>
            </p:cNvPr>
            <p:cNvSpPr/>
            <p:nvPr/>
          </p:nvSpPr>
          <p:spPr>
            <a:xfrm>
              <a:off x="6266302" y="1563290"/>
              <a:ext cx="550499" cy="53530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7EC9DECE-82AE-4599-9DB4-0F8E778EAC36}"/>
              </a:ext>
            </a:extLst>
          </p:cNvPr>
          <p:cNvGrpSpPr/>
          <p:nvPr/>
        </p:nvGrpSpPr>
        <p:grpSpPr>
          <a:xfrm>
            <a:off x="6759872" y="4132274"/>
            <a:ext cx="5029753" cy="2409339"/>
            <a:chOff x="6266302" y="4263135"/>
            <a:chExt cx="5518812" cy="2497219"/>
          </a:xfrm>
        </p:grpSpPr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34EEDE5E-00EC-40BC-AEFF-E2194118FBAF}"/>
                </a:ext>
              </a:extLst>
            </p:cNvPr>
            <p:cNvGrpSpPr/>
            <p:nvPr/>
          </p:nvGrpSpPr>
          <p:grpSpPr>
            <a:xfrm>
              <a:off x="7786790" y="4492043"/>
              <a:ext cx="3998324" cy="2185123"/>
              <a:chOff x="7742374" y="2419089"/>
              <a:chExt cx="3998324" cy="2185123"/>
            </a:xfrm>
          </p:grpSpPr>
          <p:sp>
            <p:nvSpPr>
              <p:cNvPr id="47" name="Freccia a destra 46">
                <a:extLst>
                  <a:ext uri="{FF2B5EF4-FFF2-40B4-BE49-F238E27FC236}">
                    <a16:creationId xmlns:a16="http://schemas.microsoft.com/office/drawing/2014/main" id="{0A4C0BFE-228F-42DF-B3E8-E2B382DF8D9F}"/>
                  </a:ext>
                </a:extLst>
              </p:cNvPr>
              <p:cNvSpPr/>
              <p:nvPr/>
            </p:nvSpPr>
            <p:spPr>
              <a:xfrm>
                <a:off x="9919812" y="3461918"/>
                <a:ext cx="356306" cy="72010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8" name="Gruppo 47">
                <a:extLst>
                  <a:ext uri="{FF2B5EF4-FFF2-40B4-BE49-F238E27FC236}">
                    <a16:creationId xmlns:a16="http://schemas.microsoft.com/office/drawing/2014/main" id="{DD2D8711-B18F-4E7B-9A0F-DE719A229339}"/>
                  </a:ext>
                </a:extLst>
              </p:cNvPr>
              <p:cNvGrpSpPr/>
              <p:nvPr/>
            </p:nvGrpSpPr>
            <p:grpSpPr>
              <a:xfrm>
                <a:off x="7742374" y="2419089"/>
                <a:ext cx="2077066" cy="2185123"/>
                <a:chOff x="8184232" y="2392322"/>
                <a:chExt cx="2077066" cy="2185123"/>
              </a:xfrm>
            </p:grpSpPr>
            <p:sp>
              <p:nvSpPr>
                <p:cNvPr id="56" name="Rettangolo con angoli arrotondati 55">
                  <a:extLst>
                    <a:ext uri="{FF2B5EF4-FFF2-40B4-BE49-F238E27FC236}">
                      <a16:creationId xmlns:a16="http://schemas.microsoft.com/office/drawing/2014/main" id="{F8D5D840-E39A-481A-B3E9-B1CAA7234406}"/>
                    </a:ext>
                  </a:extLst>
                </p:cNvPr>
                <p:cNvSpPr/>
                <p:nvPr/>
              </p:nvSpPr>
              <p:spPr>
                <a:xfrm>
                  <a:off x="8184232" y="2392322"/>
                  <a:ext cx="2066877" cy="2185123"/>
                </a:xfrm>
                <a:prstGeom prst="roundRect">
                  <a:avLst>
                    <a:gd name="adj" fmla="val 9577"/>
                  </a:avLst>
                </a:prstGeom>
                <a:solidFill>
                  <a:srgbClr val="E3EBF5"/>
                </a:solidFill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5" name="Gruppo 54">
                  <a:extLst>
                    <a:ext uri="{FF2B5EF4-FFF2-40B4-BE49-F238E27FC236}">
                      <a16:creationId xmlns:a16="http://schemas.microsoft.com/office/drawing/2014/main" id="{CEA71CFB-F20B-4854-83A4-38D6AF8EB74E}"/>
                    </a:ext>
                  </a:extLst>
                </p:cNvPr>
                <p:cNvGrpSpPr/>
                <p:nvPr/>
              </p:nvGrpSpPr>
              <p:grpSpPr>
                <a:xfrm>
                  <a:off x="8317347" y="2413107"/>
                  <a:ext cx="1943951" cy="2146124"/>
                  <a:chOff x="8400256" y="2413107"/>
                  <a:chExt cx="1943951" cy="2146124"/>
                </a:xfrm>
              </p:grpSpPr>
              <p:sp>
                <p:nvSpPr>
                  <p:cNvPr id="57" name="Cubo 56">
                    <a:extLst>
                      <a:ext uri="{FF2B5EF4-FFF2-40B4-BE49-F238E27FC236}">
                        <a16:creationId xmlns:a16="http://schemas.microsoft.com/office/drawing/2014/main" id="{2C28BB84-BC61-4794-A83E-418A0B766F93}"/>
                      </a:ext>
                    </a:extLst>
                  </p:cNvPr>
                  <p:cNvSpPr/>
                  <p:nvPr/>
                </p:nvSpPr>
                <p:spPr>
                  <a:xfrm>
                    <a:off x="8400256" y="2413107"/>
                    <a:ext cx="764516" cy="1866158"/>
                  </a:xfrm>
                  <a:prstGeom prst="cube">
                    <a:avLst>
                      <a:gd name="adj" fmla="val 83115"/>
                    </a:avLst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" name="Cubo 57">
                    <a:extLst>
                      <a:ext uri="{FF2B5EF4-FFF2-40B4-BE49-F238E27FC236}">
                        <a16:creationId xmlns:a16="http://schemas.microsoft.com/office/drawing/2014/main" id="{5760125F-9459-4EE9-8A80-82A4DCA2D024}"/>
                      </a:ext>
                    </a:extLst>
                  </p:cNvPr>
                  <p:cNvSpPr/>
                  <p:nvPr/>
                </p:nvSpPr>
                <p:spPr>
                  <a:xfrm>
                    <a:off x="8720499" y="2646572"/>
                    <a:ext cx="604089" cy="1544398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" name="Cubo 58">
                    <a:extLst>
                      <a:ext uri="{FF2B5EF4-FFF2-40B4-BE49-F238E27FC236}">
                        <a16:creationId xmlns:a16="http://schemas.microsoft.com/office/drawing/2014/main" id="{167B5F1E-A2BF-4116-96F0-B39C1F4FDB0A}"/>
                      </a:ext>
                    </a:extLst>
                  </p:cNvPr>
                  <p:cNvSpPr/>
                  <p:nvPr/>
                </p:nvSpPr>
                <p:spPr>
                  <a:xfrm>
                    <a:off x="9055788" y="2751159"/>
                    <a:ext cx="577438" cy="1402736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" name="Cubo 59">
                    <a:extLst>
                      <a:ext uri="{FF2B5EF4-FFF2-40B4-BE49-F238E27FC236}">
                        <a16:creationId xmlns:a16="http://schemas.microsoft.com/office/drawing/2014/main" id="{C1A2C24A-AD07-434E-8ECF-4FDE847943D6}"/>
                      </a:ext>
                    </a:extLst>
                  </p:cNvPr>
                  <p:cNvSpPr/>
                  <p:nvPr/>
                </p:nvSpPr>
                <p:spPr>
                  <a:xfrm>
                    <a:off x="9391077" y="2874055"/>
                    <a:ext cx="577438" cy="1156944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CCFB3995-FA6F-465D-8631-A5567CF95742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547" y="4272127"/>
                    <a:ext cx="1807660" cy="2871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200" dirty="0">
                        <a:latin typeface="Arial" pitchFamily="34" charset="0"/>
                        <a:cs typeface="Arial" pitchFamily="34" charset="0"/>
                      </a:rPr>
                      <a:t>Features </a:t>
                    </a:r>
                    <a:r>
                      <a:rPr lang="it-IT" sz="1200" dirty="0" err="1">
                        <a:latin typeface="Arial" pitchFamily="34" charset="0"/>
                        <a:cs typeface="Arial" pitchFamily="34" charset="0"/>
                      </a:rPr>
                      <a:t>extraction</a:t>
                    </a:r>
                    <a:endParaRPr lang="it-IT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" name="Cubo 61">
                    <a:extLst>
                      <a:ext uri="{FF2B5EF4-FFF2-40B4-BE49-F238E27FC236}">
                        <a16:creationId xmlns:a16="http://schemas.microsoft.com/office/drawing/2014/main" id="{7C8B7147-F914-49D3-BC1B-E01998ADF58C}"/>
                      </a:ext>
                    </a:extLst>
                  </p:cNvPr>
                  <p:cNvSpPr/>
                  <p:nvPr/>
                </p:nvSpPr>
                <p:spPr>
                  <a:xfrm>
                    <a:off x="9731968" y="3063089"/>
                    <a:ext cx="423139" cy="843886"/>
                  </a:xfrm>
                  <a:prstGeom prst="cube">
                    <a:avLst>
                      <a:gd name="adj" fmla="val 83115"/>
                    </a:avLst>
                  </a:prstGeom>
                  <a:solidFill>
                    <a:srgbClr val="E387D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b="1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49" name="Gruppo 48">
                <a:extLst>
                  <a:ext uri="{FF2B5EF4-FFF2-40B4-BE49-F238E27FC236}">
                    <a16:creationId xmlns:a16="http://schemas.microsoft.com/office/drawing/2014/main" id="{CC670366-BEF3-46BB-9EB6-2F88336D6059}"/>
                  </a:ext>
                </a:extLst>
              </p:cNvPr>
              <p:cNvGrpSpPr/>
              <p:nvPr/>
            </p:nvGrpSpPr>
            <p:grpSpPr>
              <a:xfrm>
                <a:off x="10370567" y="2503554"/>
                <a:ext cx="1370131" cy="2060747"/>
                <a:chOff x="10380560" y="2438244"/>
                <a:chExt cx="1370131" cy="2060747"/>
              </a:xfrm>
            </p:grpSpPr>
            <p:sp>
              <p:nvSpPr>
                <p:cNvPr id="54" name="Rettangolo con angoli arrotondati 53">
                  <a:extLst>
                    <a:ext uri="{FF2B5EF4-FFF2-40B4-BE49-F238E27FC236}">
                      <a16:creationId xmlns:a16="http://schemas.microsoft.com/office/drawing/2014/main" id="{67B604AD-EE27-4495-A186-079E728B1990}"/>
                    </a:ext>
                  </a:extLst>
                </p:cNvPr>
                <p:cNvSpPr/>
                <p:nvPr/>
              </p:nvSpPr>
              <p:spPr>
                <a:xfrm>
                  <a:off x="10380560" y="2438244"/>
                  <a:ext cx="1161172" cy="2060747"/>
                </a:xfrm>
                <a:prstGeom prst="roundRect">
                  <a:avLst>
                    <a:gd name="adj" fmla="val 9577"/>
                  </a:avLst>
                </a:prstGeom>
                <a:solidFill>
                  <a:srgbClr val="E3EBF5"/>
                </a:solidFill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Cubo 49">
                  <a:extLst>
                    <a:ext uri="{FF2B5EF4-FFF2-40B4-BE49-F238E27FC236}">
                      <a16:creationId xmlns:a16="http://schemas.microsoft.com/office/drawing/2014/main" id="{B24CE20C-8CD7-4CE4-B1D2-4EBC2E897517}"/>
                    </a:ext>
                  </a:extLst>
                </p:cNvPr>
                <p:cNvSpPr/>
                <p:nvPr/>
              </p:nvSpPr>
              <p:spPr>
                <a:xfrm>
                  <a:off x="10545453" y="2547730"/>
                  <a:ext cx="109280" cy="1544398"/>
                </a:xfrm>
                <a:prstGeom prst="cube">
                  <a:avLst>
                    <a:gd name="adj" fmla="val 58112"/>
                  </a:avLst>
                </a:prstGeom>
                <a:solidFill>
                  <a:srgbClr val="BEEF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Cubo 50">
                  <a:extLst>
                    <a:ext uri="{FF2B5EF4-FFF2-40B4-BE49-F238E27FC236}">
                      <a16:creationId xmlns:a16="http://schemas.microsoft.com/office/drawing/2014/main" id="{804FFF1C-B107-4CE8-BAB4-CD76D91DB009}"/>
                    </a:ext>
                  </a:extLst>
                </p:cNvPr>
                <p:cNvSpPr/>
                <p:nvPr/>
              </p:nvSpPr>
              <p:spPr>
                <a:xfrm>
                  <a:off x="10906506" y="2874565"/>
                  <a:ext cx="109280" cy="974777"/>
                </a:xfrm>
                <a:prstGeom prst="cube">
                  <a:avLst>
                    <a:gd name="adj" fmla="val 58112"/>
                  </a:avLst>
                </a:prstGeom>
                <a:solidFill>
                  <a:srgbClr val="F376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Cubo 51">
                  <a:extLst>
                    <a:ext uri="{FF2B5EF4-FFF2-40B4-BE49-F238E27FC236}">
                      <a16:creationId xmlns:a16="http://schemas.microsoft.com/office/drawing/2014/main" id="{10AFE879-E4B0-490F-AD39-5D37B99D4114}"/>
                    </a:ext>
                  </a:extLst>
                </p:cNvPr>
                <p:cNvSpPr/>
                <p:nvPr/>
              </p:nvSpPr>
              <p:spPr>
                <a:xfrm>
                  <a:off x="11216049" y="3196457"/>
                  <a:ext cx="89120" cy="403563"/>
                </a:xfrm>
                <a:prstGeom prst="cube">
                  <a:avLst>
                    <a:gd name="adj" fmla="val 58112"/>
                  </a:avLst>
                </a:prstGeom>
                <a:solidFill>
                  <a:srgbClr val="125687"/>
                </a:solidFill>
                <a:ln>
                  <a:solidFill>
                    <a:srgbClr val="1256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792CA515-09BA-4180-9575-298F93103D37}"/>
                    </a:ext>
                  </a:extLst>
                </p:cNvPr>
                <p:cNvSpPr txBox="1"/>
                <p:nvPr/>
              </p:nvSpPr>
              <p:spPr>
                <a:xfrm>
                  <a:off x="10442812" y="4181494"/>
                  <a:ext cx="1307879" cy="2871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 err="1">
                      <a:latin typeface="Arial" pitchFamily="34" charset="0"/>
                      <a:cs typeface="Arial" pitchFamily="34" charset="0"/>
                    </a:rPr>
                    <a:t>Classification</a:t>
                  </a:r>
                  <a:endParaRPr lang="it-IT" sz="1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65" name="Rettangolo con angoli arrotondati 64">
              <a:extLst>
                <a:ext uri="{FF2B5EF4-FFF2-40B4-BE49-F238E27FC236}">
                  <a16:creationId xmlns:a16="http://schemas.microsoft.com/office/drawing/2014/main" id="{6DF98E77-2F09-49C7-950A-0721044A9D78}"/>
                </a:ext>
              </a:extLst>
            </p:cNvPr>
            <p:cNvSpPr/>
            <p:nvPr/>
          </p:nvSpPr>
          <p:spPr>
            <a:xfrm>
              <a:off x="6464457" y="4435425"/>
              <a:ext cx="5320656" cy="2324929"/>
            </a:xfrm>
            <a:prstGeom prst="roundRect">
              <a:avLst>
                <a:gd name="adj" fmla="val 6946"/>
              </a:avLst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9" name="Picture 4" descr="Download Database Free PNG photo images and clipart | FreePNGImg">
              <a:extLst>
                <a:ext uri="{FF2B5EF4-FFF2-40B4-BE49-F238E27FC236}">
                  <a16:creationId xmlns:a16="http://schemas.microsoft.com/office/drawing/2014/main" id="{57F7C43B-324B-4A4F-B15D-9477D4B09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0" y="5012829"/>
              <a:ext cx="849593" cy="849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Freccia a destra 71">
              <a:extLst>
                <a:ext uri="{FF2B5EF4-FFF2-40B4-BE49-F238E27FC236}">
                  <a16:creationId xmlns:a16="http://schemas.microsoft.com/office/drawing/2014/main" id="{80708024-1D2C-43F8-A3AA-515A15375DCC}"/>
                </a:ext>
              </a:extLst>
            </p:cNvPr>
            <p:cNvSpPr/>
            <p:nvPr/>
          </p:nvSpPr>
          <p:spPr>
            <a:xfrm>
              <a:off x="7519395" y="5380388"/>
              <a:ext cx="200171" cy="70203"/>
            </a:xfrm>
            <a:prstGeom prst="rightArrow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56B7D2E3-AEC0-4EC2-86C4-F53C59ABA561}"/>
                </a:ext>
              </a:extLst>
            </p:cNvPr>
            <p:cNvSpPr/>
            <p:nvPr/>
          </p:nvSpPr>
          <p:spPr>
            <a:xfrm>
              <a:off x="6266302" y="4263135"/>
              <a:ext cx="550499" cy="535304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latin typeface="Arial" pitchFamily="34" charset="0"/>
                  <a:cs typeface="Arial" pitchFamily="34" charset="0"/>
                </a:rPr>
                <a:t>2</a:t>
              </a:r>
              <a:endParaRPr lang="it-IT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517827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010F59BE2FE47A206692064BB4362" ma:contentTypeVersion="9" ma:contentTypeDescription="Create a new document." ma:contentTypeScope="" ma:versionID="4c37819c0cdf4aee3788d8a6ba4f9925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b8ab00e1fceed5e47af5ef1998909218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70944c9-f5be-4b0f-89c7-00caf47c665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5EA018-91D0-4A3E-9BCE-2F044F5A3031}"/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MW_Template</Template>
  <TotalTime>860</TotalTime>
  <Words>574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MW_Public_widescreen</vt:lpstr>
      <vt:lpstr>CNN for image classification:  The concept of Knowledge transfer</vt:lpstr>
      <vt:lpstr>Transfer Learning</vt:lpstr>
      <vt:lpstr>The benefits of transfer learning</vt:lpstr>
      <vt:lpstr>Convolutional Neural Network as features extractor</vt:lpstr>
      <vt:lpstr>Fine Tuning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subject/>
  <dc:creator>MICHELA GRAVINA</dc:creator>
  <cp:keywords>Version 20.0</cp:keywords>
  <dc:description/>
  <cp:lastModifiedBy>MICHELA GRAVINA</cp:lastModifiedBy>
  <cp:revision>85</cp:revision>
  <dcterms:created xsi:type="dcterms:W3CDTF">2020-12-23T21:10:49Z</dcterms:created>
  <dcterms:modified xsi:type="dcterms:W3CDTF">2021-02-26T19:18:49Z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0x01010089D010F59BE2FE47A206692064BB4362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