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5" r:id="rId6"/>
    <p:sldId id="290" r:id="rId7"/>
    <p:sldId id="289" r:id="rId8"/>
    <p:sldId id="284" r:id="rId9"/>
    <p:sldId id="287" r:id="rId10"/>
    <p:sldId id="285" r:id="rId11"/>
    <p:sldId id="288" r:id="rId12"/>
    <p:sldId id="293" r:id="rId13"/>
    <p:sldId id="291"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0151" autoAdjust="0"/>
  </p:normalViewPr>
  <p:slideViewPr>
    <p:cSldViewPr>
      <p:cViewPr varScale="1">
        <p:scale>
          <a:sx n="77" d="100"/>
          <a:sy n="77" d="100"/>
        </p:scale>
        <p:origin x="54" y="96"/>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5/11/2021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5/11/2021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102820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Resize the image to its original size to make it appear similar to all other photos.</a:t>
            </a:r>
            <a:br>
              <a:rPr lang="en-US" dirty="0"/>
            </a:br>
            <a:r>
              <a:rPr lang="en-US" dirty="0"/>
              <a:t>As an example, </a:t>
            </a:r>
            <a:r>
              <a:rPr lang="en-US" i="1" dirty="0"/>
              <a:t>seam-carving</a:t>
            </a:r>
            <a:r>
              <a:rPr lang="en-US" i="0" dirty="0"/>
              <a:t> is a very recent operation that can do this work very well.</a:t>
            </a:r>
            <a:endParaRPr lang="en-US"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354699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218809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After splicing a region in a new image, the user has to smear object edges, correct brightness, and so on. Each operation leaves some traces, even if subtle. These traces are exploited to detect image tampering.</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132343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In this case, the background (that is the water) is generated from surrounded pixels to cover the person. This makes the generated pixels more correlated each other. This kind of correlation is one of the traces exploited by tampering detectors.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395767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enhancements and adjustments are used to make the manipulated region appear as natural as possible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276484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enhancements and adjustments are used to make the manipulated region appear as natural as possible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3414913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None/>
            </a:pPr>
            <a:r>
              <a:rPr lang="en-US" dirty="0"/>
              <a:t>The CIFAR-10 dataset is used here because it is small and easy to manage.</a:t>
            </a:r>
          </a:p>
          <a:p>
            <a:pPr marL="0" indent="0">
              <a:buNone/>
            </a:pPr>
            <a:endParaRPr lang="en-US" dirty="0"/>
          </a:p>
          <a:p>
            <a:pPr marL="0" indent="0">
              <a:buNone/>
            </a:pPr>
            <a:r>
              <a:rPr lang="en-US" dirty="0"/>
              <a:t>Resize and crop is a simple way to make the image appear different, like a chicken of a different species or pretending that the boat was stopped.</a:t>
            </a:r>
            <a:br>
              <a:rPr lang="en-US" dirty="0"/>
            </a:br>
            <a:endParaRPr lang="en-US" dirty="0"/>
          </a:p>
          <a:p>
            <a:pPr marL="0" indent="0">
              <a:buNone/>
            </a:pPr>
            <a:r>
              <a:rPr lang="en-US" dirty="0"/>
              <a:t>This is obtained without introducing visual artifacts but subtle traces in the relationships between adjacent pixels.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277795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None/>
            </a:pPr>
            <a:endParaRPr lang="en-US"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1839403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commons.wikimedia.org/wiki/File:Friendly_stickman.sv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2.e: Image tampering and detection approaches</a:t>
            </a:r>
          </a:p>
        </p:txBody>
      </p:sp>
      <p:sp>
        <p:nvSpPr>
          <p:cNvPr id="3" name="Subtitle 2"/>
          <p:cNvSpPr>
            <a:spLocks noGrp="1"/>
          </p:cNvSpPr>
          <p:nvPr>
            <p:ph type="subTitle" idx="1"/>
          </p:nvPr>
        </p:nvSpPr>
        <p:spPr/>
        <p:txBody>
          <a:bodyPr/>
          <a:lstStyle/>
          <a:p>
            <a:r>
              <a:rPr lang="en-US" dirty="0"/>
              <a:t>By Author</a:t>
            </a:r>
          </a:p>
          <a:p>
            <a:r>
              <a:rPr lang="en-US" dirty="0"/>
              <a:t>Date</a:t>
            </a:r>
          </a:p>
        </p:txBody>
      </p:sp>
      <p:pic>
        <p:nvPicPr>
          <p:cNvPr id="7" name="Picture 2" descr="stalin photoshop doctored airbrushed out enemy 12 Historic Photographs That Were Manipulated">
            <a:extLst>
              <a:ext uri="{FF2B5EF4-FFF2-40B4-BE49-F238E27FC236}">
                <a16:creationId xmlns:a16="http://schemas.microsoft.com/office/drawing/2014/main" id="{5126558B-F390-46BB-8746-FAB4C731F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1657351"/>
            <a:ext cx="7620000" cy="2457450"/>
          </a:xfrm>
          <a:prstGeom prst="rect">
            <a:avLst/>
          </a:prstGeom>
          <a:noFill/>
          <a:extLst>
            <a:ext uri="{909E8E84-426E-40DD-AFC4-6F175D3DCCD1}">
              <a14:hiddenFill xmlns:a14="http://schemas.microsoft.com/office/drawing/2010/main">
                <a:solidFill>
                  <a:srgbClr val="FFFFFF"/>
                </a:solidFill>
              </a14:hiddenFill>
            </a:ext>
          </a:extLst>
        </p:spPr>
      </p:pic>
      <p:sp>
        <p:nvSpPr>
          <p:cNvPr id="8" name="Figura a mano libera: forma 7">
            <a:extLst>
              <a:ext uri="{FF2B5EF4-FFF2-40B4-BE49-F238E27FC236}">
                <a16:creationId xmlns:a16="http://schemas.microsoft.com/office/drawing/2014/main" id="{31A6100E-4ADF-47AB-B7D2-93B0DFD0D6BA}"/>
              </a:ext>
            </a:extLst>
          </p:cNvPr>
          <p:cNvSpPr/>
          <p:nvPr/>
        </p:nvSpPr>
        <p:spPr>
          <a:xfrm>
            <a:off x="5663952" y="2427593"/>
            <a:ext cx="1020292" cy="1699734"/>
          </a:xfrm>
          <a:custGeom>
            <a:avLst/>
            <a:gdLst>
              <a:gd name="connsiteX0" fmla="*/ 130707 w 1020292"/>
              <a:gd name="connsiteY0" fmla="*/ 1678606 h 1699734"/>
              <a:gd name="connsiteX1" fmla="*/ 143233 w 1020292"/>
              <a:gd name="connsiteY1" fmla="*/ 1565872 h 1699734"/>
              <a:gd name="connsiteX2" fmla="*/ 168285 w 1020292"/>
              <a:gd name="connsiteY2" fmla="*/ 1515768 h 1699734"/>
              <a:gd name="connsiteX3" fmla="*/ 180811 w 1020292"/>
              <a:gd name="connsiteY3" fmla="*/ 1465664 h 1699734"/>
              <a:gd name="connsiteX4" fmla="*/ 168285 w 1020292"/>
              <a:gd name="connsiteY4" fmla="*/ 1277773 h 1699734"/>
              <a:gd name="connsiteX5" fmla="*/ 93129 w 1020292"/>
              <a:gd name="connsiteY5" fmla="*/ 1202617 h 1699734"/>
              <a:gd name="connsiteX6" fmla="*/ 55551 w 1020292"/>
              <a:gd name="connsiteY6" fmla="*/ 1114935 h 1699734"/>
              <a:gd name="connsiteX7" fmla="*/ 17973 w 1020292"/>
              <a:gd name="connsiteY7" fmla="*/ 1102409 h 1699734"/>
              <a:gd name="connsiteX8" fmla="*/ 17973 w 1020292"/>
              <a:gd name="connsiteY8" fmla="*/ 952096 h 1699734"/>
              <a:gd name="connsiteX9" fmla="*/ 68077 w 1020292"/>
              <a:gd name="connsiteY9" fmla="*/ 876940 h 1699734"/>
              <a:gd name="connsiteX10" fmla="*/ 80603 w 1020292"/>
              <a:gd name="connsiteY10" fmla="*/ 839362 h 1699734"/>
              <a:gd name="connsiteX11" fmla="*/ 93129 w 1020292"/>
              <a:gd name="connsiteY11" fmla="*/ 726628 h 1699734"/>
              <a:gd name="connsiteX12" fmla="*/ 180811 w 1020292"/>
              <a:gd name="connsiteY12" fmla="*/ 613894 h 1699734"/>
              <a:gd name="connsiteX13" fmla="*/ 255968 w 1020292"/>
              <a:gd name="connsiteY13" fmla="*/ 526211 h 1699734"/>
              <a:gd name="connsiteX14" fmla="*/ 331124 w 1020292"/>
              <a:gd name="connsiteY14" fmla="*/ 476107 h 1699734"/>
              <a:gd name="connsiteX15" fmla="*/ 368702 w 1020292"/>
              <a:gd name="connsiteY15" fmla="*/ 463581 h 1699734"/>
              <a:gd name="connsiteX16" fmla="*/ 443858 w 1020292"/>
              <a:gd name="connsiteY16" fmla="*/ 426003 h 1699734"/>
              <a:gd name="connsiteX17" fmla="*/ 493962 w 1020292"/>
              <a:gd name="connsiteY17" fmla="*/ 388425 h 1699734"/>
              <a:gd name="connsiteX18" fmla="*/ 531540 w 1020292"/>
              <a:gd name="connsiteY18" fmla="*/ 375899 h 1699734"/>
              <a:gd name="connsiteX19" fmla="*/ 544066 w 1020292"/>
              <a:gd name="connsiteY19" fmla="*/ 338321 h 1699734"/>
              <a:gd name="connsiteX20" fmla="*/ 468910 w 1020292"/>
              <a:gd name="connsiteY20" fmla="*/ 275691 h 1699734"/>
              <a:gd name="connsiteX21" fmla="*/ 493962 w 1020292"/>
              <a:gd name="connsiteY21" fmla="*/ 238113 h 1699734"/>
              <a:gd name="connsiteX22" fmla="*/ 456384 w 1020292"/>
              <a:gd name="connsiteY22" fmla="*/ 125379 h 1699734"/>
              <a:gd name="connsiteX23" fmla="*/ 581644 w 1020292"/>
              <a:gd name="connsiteY23" fmla="*/ 62748 h 1699734"/>
              <a:gd name="connsiteX24" fmla="*/ 656800 w 1020292"/>
              <a:gd name="connsiteY24" fmla="*/ 37696 h 1699734"/>
              <a:gd name="connsiteX25" fmla="*/ 681853 w 1020292"/>
              <a:gd name="connsiteY25" fmla="*/ 12644 h 1699734"/>
              <a:gd name="connsiteX26" fmla="*/ 832165 w 1020292"/>
              <a:gd name="connsiteY26" fmla="*/ 12644 h 1699734"/>
              <a:gd name="connsiteX27" fmla="*/ 894795 w 1020292"/>
              <a:gd name="connsiteY27" fmla="*/ 75275 h 1699734"/>
              <a:gd name="connsiteX28" fmla="*/ 882269 w 1020292"/>
              <a:gd name="connsiteY28" fmla="*/ 137905 h 1699734"/>
              <a:gd name="connsiteX29" fmla="*/ 857217 w 1020292"/>
              <a:gd name="connsiteY29" fmla="*/ 175483 h 1699734"/>
              <a:gd name="connsiteX30" fmla="*/ 894795 w 1020292"/>
              <a:gd name="connsiteY30" fmla="*/ 213061 h 1699734"/>
              <a:gd name="connsiteX31" fmla="*/ 882269 w 1020292"/>
              <a:gd name="connsiteY31" fmla="*/ 250639 h 1699734"/>
              <a:gd name="connsiteX32" fmla="*/ 819639 w 1020292"/>
              <a:gd name="connsiteY32" fmla="*/ 313269 h 1699734"/>
              <a:gd name="connsiteX33" fmla="*/ 794587 w 1020292"/>
              <a:gd name="connsiteY33" fmla="*/ 363373 h 1699734"/>
              <a:gd name="connsiteX34" fmla="*/ 857217 w 1020292"/>
              <a:gd name="connsiteY34" fmla="*/ 438529 h 1699734"/>
              <a:gd name="connsiteX35" fmla="*/ 932373 w 1020292"/>
              <a:gd name="connsiteY35" fmla="*/ 463581 h 1699734"/>
              <a:gd name="connsiteX36" fmla="*/ 957425 w 1020292"/>
              <a:gd name="connsiteY36" fmla="*/ 501159 h 1699734"/>
              <a:gd name="connsiteX37" fmla="*/ 995003 w 1020292"/>
              <a:gd name="connsiteY37" fmla="*/ 538738 h 1699734"/>
              <a:gd name="connsiteX38" fmla="*/ 1007529 w 1020292"/>
              <a:gd name="connsiteY38" fmla="*/ 576316 h 1699734"/>
              <a:gd name="connsiteX39" fmla="*/ 1007529 w 1020292"/>
              <a:gd name="connsiteY39" fmla="*/ 901992 h 1699734"/>
              <a:gd name="connsiteX40" fmla="*/ 932373 w 1020292"/>
              <a:gd name="connsiteY40" fmla="*/ 1002201 h 1699734"/>
              <a:gd name="connsiteX41" fmla="*/ 907321 w 1020292"/>
              <a:gd name="connsiteY41" fmla="*/ 1039779 h 1699734"/>
              <a:gd name="connsiteX42" fmla="*/ 894795 w 1020292"/>
              <a:gd name="connsiteY42" fmla="*/ 1077357 h 1699734"/>
              <a:gd name="connsiteX43" fmla="*/ 857217 w 1020292"/>
              <a:gd name="connsiteY43" fmla="*/ 1114935 h 1699734"/>
              <a:gd name="connsiteX44" fmla="*/ 857217 w 1020292"/>
              <a:gd name="connsiteY44" fmla="*/ 1340403 h 1699734"/>
              <a:gd name="connsiteX45" fmla="*/ 844691 w 1020292"/>
              <a:gd name="connsiteY45" fmla="*/ 1490716 h 1699734"/>
              <a:gd name="connsiteX46" fmla="*/ 832165 w 1020292"/>
              <a:gd name="connsiteY46" fmla="*/ 1666080 h 1699734"/>
              <a:gd name="connsiteX47" fmla="*/ 130707 w 1020292"/>
              <a:gd name="connsiteY47" fmla="*/ 1678606 h 169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20292" h="1699734">
                <a:moveTo>
                  <a:pt x="130707" y="1678606"/>
                </a:moveTo>
                <a:cubicBezTo>
                  <a:pt x="15885" y="1661905"/>
                  <a:pt x="134731" y="1602713"/>
                  <a:pt x="143233" y="1565872"/>
                </a:cubicBezTo>
                <a:cubicBezTo>
                  <a:pt x="147432" y="1547678"/>
                  <a:pt x="161729" y="1533252"/>
                  <a:pt x="168285" y="1515768"/>
                </a:cubicBezTo>
                <a:cubicBezTo>
                  <a:pt x="174330" y="1499649"/>
                  <a:pt x="176636" y="1482365"/>
                  <a:pt x="180811" y="1465664"/>
                </a:cubicBezTo>
                <a:cubicBezTo>
                  <a:pt x="176636" y="1403034"/>
                  <a:pt x="188134" y="1337321"/>
                  <a:pt x="168285" y="1277773"/>
                </a:cubicBezTo>
                <a:cubicBezTo>
                  <a:pt x="157081" y="1244162"/>
                  <a:pt x="93129" y="1202617"/>
                  <a:pt x="93129" y="1202617"/>
                </a:cubicBezTo>
                <a:cubicBezTo>
                  <a:pt x="85643" y="1180159"/>
                  <a:pt x="71029" y="1130413"/>
                  <a:pt x="55551" y="1114935"/>
                </a:cubicBezTo>
                <a:cubicBezTo>
                  <a:pt x="46215" y="1105599"/>
                  <a:pt x="30499" y="1106584"/>
                  <a:pt x="17973" y="1102409"/>
                </a:cubicBezTo>
                <a:cubicBezTo>
                  <a:pt x="-1626" y="1043612"/>
                  <a:pt x="-9995" y="1036001"/>
                  <a:pt x="17973" y="952096"/>
                </a:cubicBezTo>
                <a:cubicBezTo>
                  <a:pt x="27494" y="923532"/>
                  <a:pt x="58556" y="905504"/>
                  <a:pt x="68077" y="876940"/>
                </a:cubicBezTo>
                <a:lnTo>
                  <a:pt x="80603" y="839362"/>
                </a:lnTo>
                <a:cubicBezTo>
                  <a:pt x="84778" y="801784"/>
                  <a:pt x="81173" y="762497"/>
                  <a:pt x="93129" y="726628"/>
                </a:cubicBezTo>
                <a:cubicBezTo>
                  <a:pt x="114235" y="663311"/>
                  <a:pt x="144785" y="657125"/>
                  <a:pt x="180811" y="613894"/>
                </a:cubicBezTo>
                <a:cubicBezTo>
                  <a:pt x="216226" y="571395"/>
                  <a:pt x="199514" y="563847"/>
                  <a:pt x="255968" y="526211"/>
                </a:cubicBezTo>
                <a:cubicBezTo>
                  <a:pt x="281020" y="509510"/>
                  <a:pt x="302560" y="485628"/>
                  <a:pt x="331124" y="476107"/>
                </a:cubicBezTo>
                <a:cubicBezTo>
                  <a:pt x="343650" y="471932"/>
                  <a:pt x="356892" y="469486"/>
                  <a:pt x="368702" y="463581"/>
                </a:cubicBezTo>
                <a:cubicBezTo>
                  <a:pt x="465830" y="415017"/>
                  <a:pt x="349405" y="457487"/>
                  <a:pt x="443858" y="426003"/>
                </a:cubicBezTo>
                <a:cubicBezTo>
                  <a:pt x="460559" y="413477"/>
                  <a:pt x="475836" y="398783"/>
                  <a:pt x="493962" y="388425"/>
                </a:cubicBezTo>
                <a:cubicBezTo>
                  <a:pt x="505426" y="381874"/>
                  <a:pt x="522204" y="385235"/>
                  <a:pt x="531540" y="375899"/>
                </a:cubicBezTo>
                <a:cubicBezTo>
                  <a:pt x="540876" y="366563"/>
                  <a:pt x="539891" y="350847"/>
                  <a:pt x="544066" y="338321"/>
                </a:cubicBezTo>
                <a:cubicBezTo>
                  <a:pt x="530169" y="329056"/>
                  <a:pt x="471924" y="293775"/>
                  <a:pt x="468910" y="275691"/>
                </a:cubicBezTo>
                <a:cubicBezTo>
                  <a:pt x="466435" y="260841"/>
                  <a:pt x="485611" y="250639"/>
                  <a:pt x="493962" y="238113"/>
                </a:cubicBezTo>
                <a:cubicBezTo>
                  <a:pt x="481436" y="200535"/>
                  <a:pt x="423426" y="147351"/>
                  <a:pt x="456384" y="125379"/>
                </a:cubicBezTo>
                <a:cubicBezTo>
                  <a:pt x="564776" y="53118"/>
                  <a:pt x="491517" y="89787"/>
                  <a:pt x="581644" y="62748"/>
                </a:cubicBezTo>
                <a:cubicBezTo>
                  <a:pt x="606937" y="55160"/>
                  <a:pt x="656800" y="37696"/>
                  <a:pt x="656800" y="37696"/>
                </a:cubicBezTo>
                <a:cubicBezTo>
                  <a:pt x="665151" y="29345"/>
                  <a:pt x="671290" y="17925"/>
                  <a:pt x="681853" y="12644"/>
                </a:cubicBezTo>
                <a:cubicBezTo>
                  <a:pt x="731510" y="-12184"/>
                  <a:pt x="779606" y="6074"/>
                  <a:pt x="832165" y="12644"/>
                </a:cubicBezTo>
                <a:cubicBezTo>
                  <a:pt x="852663" y="26309"/>
                  <a:pt x="890999" y="44908"/>
                  <a:pt x="894795" y="75275"/>
                </a:cubicBezTo>
                <a:cubicBezTo>
                  <a:pt x="897436" y="96401"/>
                  <a:pt x="889744" y="117970"/>
                  <a:pt x="882269" y="137905"/>
                </a:cubicBezTo>
                <a:cubicBezTo>
                  <a:pt x="876983" y="152001"/>
                  <a:pt x="865568" y="162957"/>
                  <a:pt x="857217" y="175483"/>
                </a:cubicBezTo>
                <a:cubicBezTo>
                  <a:pt x="869743" y="188009"/>
                  <a:pt x="889193" y="196256"/>
                  <a:pt x="894795" y="213061"/>
                </a:cubicBezTo>
                <a:cubicBezTo>
                  <a:pt x="898970" y="225587"/>
                  <a:pt x="888174" y="238829"/>
                  <a:pt x="882269" y="250639"/>
                </a:cubicBezTo>
                <a:cubicBezTo>
                  <a:pt x="861392" y="292392"/>
                  <a:pt x="857217" y="288217"/>
                  <a:pt x="819639" y="313269"/>
                </a:cubicBezTo>
                <a:cubicBezTo>
                  <a:pt x="811288" y="329970"/>
                  <a:pt x="794587" y="344700"/>
                  <a:pt x="794587" y="363373"/>
                </a:cubicBezTo>
                <a:cubicBezTo>
                  <a:pt x="794587" y="378099"/>
                  <a:pt x="850035" y="434539"/>
                  <a:pt x="857217" y="438529"/>
                </a:cubicBezTo>
                <a:cubicBezTo>
                  <a:pt x="880301" y="451353"/>
                  <a:pt x="932373" y="463581"/>
                  <a:pt x="932373" y="463581"/>
                </a:cubicBezTo>
                <a:cubicBezTo>
                  <a:pt x="940724" y="476107"/>
                  <a:pt x="947787" y="489594"/>
                  <a:pt x="957425" y="501159"/>
                </a:cubicBezTo>
                <a:cubicBezTo>
                  <a:pt x="968766" y="514768"/>
                  <a:pt x="985177" y="523998"/>
                  <a:pt x="995003" y="538738"/>
                </a:cubicBezTo>
                <a:cubicBezTo>
                  <a:pt x="1002327" y="549724"/>
                  <a:pt x="1003354" y="563790"/>
                  <a:pt x="1007529" y="576316"/>
                </a:cubicBezTo>
                <a:cubicBezTo>
                  <a:pt x="1017277" y="742026"/>
                  <a:pt x="1030565" y="763776"/>
                  <a:pt x="1007529" y="901992"/>
                </a:cubicBezTo>
                <a:cubicBezTo>
                  <a:pt x="996666" y="967172"/>
                  <a:pt x="979744" y="931144"/>
                  <a:pt x="932373" y="1002201"/>
                </a:cubicBezTo>
                <a:cubicBezTo>
                  <a:pt x="924022" y="1014727"/>
                  <a:pt x="914054" y="1026314"/>
                  <a:pt x="907321" y="1039779"/>
                </a:cubicBezTo>
                <a:cubicBezTo>
                  <a:pt x="901416" y="1051589"/>
                  <a:pt x="902119" y="1066371"/>
                  <a:pt x="894795" y="1077357"/>
                </a:cubicBezTo>
                <a:cubicBezTo>
                  <a:pt x="884969" y="1092096"/>
                  <a:pt x="869743" y="1102409"/>
                  <a:pt x="857217" y="1114935"/>
                </a:cubicBezTo>
                <a:cubicBezTo>
                  <a:pt x="826438" y="1238053"/>
                  <a:pt x="857217" y="1092857"/>
                  <a:pt x="857217" y="1340403"/>
                </a:cubicBezTo>
                <a:cubicBezTo>
                  <a:pt x="857217" y="1390681"/>
                  <a:pt x="848547" y="1440586"/>
                  <a:pt x="844691" y="1490716"/>
                </a:cubicBezTo>
                <a:cubicBezTo>
                  <a:pt x="840196" y="1549147"/>
                  <a:pt x="889019" y="1651867"/>
                  <a:pt x="832165" y="1666080"/>
                </a:cubicBezTo>
                <a:cubicBezTo>
                  <a:pt x="609378" y="1721777"/>
                  <a:pt x="245529" y="1695307"/>
                  <a:pt x="130707" y="1678606"/>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Our experiment</a:t>
            </a:r>
          </a:p>
        </p:txBody>
      </p:sp>
      <p:sp>
        <p:nvSpPr>
          <p:cNvPr id="4" name="Content Placeholder 3"/>
          <p:cNvSpPr>
            <a:spLocks noGrp="1"/>
          </p:cNvSpPr>
          <p:nvPr>
            <p:ph idx="1"/>
          </p:nvPr>
        </p:nvSpPr>
        <p:spPr/>
        <p:txBody>
          <a:bodyPr/>
          <a:lstStyle/>
          <a:p>
            <a:pPr marL="457200" indent="-457200">
              <a:buFont typeface="+mj-lt"/>
              <a:buAutoNum type="arabicPeriod"/>
            </a:pPr>
            <a:r>
              <a:rPr lang="en-US" dirty="0"/>
              <a:t>Take the CIFAR-10 dataset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Generate “tampered” images</a:t>
            </a:r>
            <a:br>
              <a:rPr lang="en-US" dirty="0"/>
            </a:br>
            <a:r>
              <a:rPr lang="en-US" dirty="0"/>
              <a:t>via resize &amp; crop</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a:p>
            <a:pPr marL="0" indent="0">
              <a:buNone/>
            </a:pPr>
            <a:endParaRPr lang="en-US" dirty="0"/>
          </a:p>
        </p:txBody>
      </p:sp>
      <p:pic>
        <p:nvPicPr>
          <p:cNvPr id="5" name="Immagine 4">
            <a:extLst>
              <a:ext uri="{FF2B5EF4-FFF2-40B4-BE49-F238E27FC236}">
                <a16:creationId xmlns:a16="http://schemas.microsoft.com/office/drawing/2014/main" id="{31972D3A-CC10-4CAA-8F32-4F817030263A}"/>
              </a:ext>
            </a:extLst>
          </p:cNvPr>
          <p:cNvPicPr>
            <a:picLocks noChangeAspect="1"/>
          </p:cNvPicPr>
          <p:nvPr/>
        </p:nvPicPr>
        <p:blipFill rotWithShape="1">
          <a:blip r:embed="rId3"/>
          <a:srcRect l="21519"/>
          <a:stretch/>
        </p:blipFill>
        <p:spPr>
          <a:xfrm>
            <a:off x="4943872" y="1052736"/>
            <a:ext cx="2808312" cy="2733904"/>
          </a:xfrm>
          <a:prstGeom prst="rect">
            <a:avLst/>
          </a:prstGeom>
        </p:spPr>
      </p:pic>
      <p:pic>
        <p:nvPicPr>
          <p:cNvPr id="1129" name="Picture 105">
            <a:extLst>
              <a:ext uri="{FF2B5EF4-FFF2-40B4-BE49-F238E27FC236}">
                <a16:creationId xmlns:a16="http://schemas.microsoft.com/office/drawing/2014/main" id="{9B3EEA1E-4D5E-4633-AD7C-602610CE7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224" y="3128138"/>
            <a:ext cx="1376536" cy="1376536"/>
          </a:xfrm>
          <a:prstGeom prst="rect">
            <a:avLst/>
          </a:prstGeom>
          <a:noFill/>
          <a:ln w="19050">
            <a:solidFill>
              <a:srgbClr val="FF0000"/>
            </a:solidFill>
          </a:ln>
          <a:extLst>
            <a:ext uri="{909E8E84-426E-40DD-AFC4-6F175D3DCCD1}">
              <a14:hiddenFill xmlns:a14="http://schemas.microsoft.com/office/drawing/2010/main">
                <a:solidFill>
                  <a:srgbClr val="FFFFFF"/>
                </a:solidFill>
              </a14:hiddenFill>
            </a:ext>
          </a:extLst>
        </p:spPr>
      </p:pic>
      <p:pic>
        <p:nvPicPr>
          <p:cNvPr id="108" name="Picture 105">
            <a:extLst>
              <a:ext uri="{FF2B5EF4-FFF2-40B4-BE49-F238E27FC236}">
                <a16:creationId xmlns:a16="http://schemas.microsoft.com/office/drawing/2014/main" id="{B9FF7642-0701-4D3B-A0C2-2F4BD2F7A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15" t="18215"/>
          <a:stretch/>
        </p:blipFill>
        <p:spPr bwMode="auto">
          <a:xfrm>
            <a:off x="10205862" y="3127209"/>
            <a:ext cx="1376536" cy="1376536"/>
          </a:xfrm>
          <a:prstGeom prst="rect">
            <a:avLst/>
          </a:prstGeom>
          <a:noFill/>
          <a:extLst>
            <a:ext uri="{909E8E84-426E-40DD-AFC4-6F175D3DCCD1}">
              <a14:hiddenFill xmlns:a14="http://schemas.microsoft.com/office/drawing/2010/main">
                <a:solidFill>
                  <a:srgbClr val="FFFFFF"/>
                </a:solidFill>
              </a14:hiddenFill>
            </a:ext>
          </a:extLst>
        </p:spPr>
      </p:pic>
      <p:sp>
        <p:nvSpPr>
          <p:cNvPr id="109" name="Freccia a destra 108">
            <a:extLst>
              <a:ext uri="{FF2B5EF4-FFF2-40B4-BE49-F238E27FC236}">
                <a16:creationId xmlns:a16="http://schemas.microsoft.com/office/drawing/2014/main" id="{07D34DEA-60DC-4B7C-8A29-D015E86016B5}"/>
              </a:ext>
            </a:extLst>
          </p:cNvPr>
          <p:cNvSpPr/>
          <p:nvPr/>
        </p:nvSpPr>
        <p:spPr>
          <a:xfrm>
            <a:off x="9590358" y="4461335"/>
            <a:ext cx="513906" cy="2638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pic>
        <p:nvPicPr>
          <p:cNvPr id="1131" name="Picture 107">
            <a:extLst>
              <a:ext uri="{FF2B5EF4-FFF2-40B4-BE49-F238E27FC236}">
                <a16:creationId xmlns:a16="http://schemas.microsoft.com/office/drawing/2014/main" id="{00783677-33B2-4AD8-96E7-0917915F7D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224" y="4654218"/>
            <a:ext cx="1376536" cy="1376536"/>
          </a:xfrm>
          <a:prstGeom prst="rect">
            <a:avLst/>
          </a:prstGeom>
          <a:noFill/>
          <a:ln w="19050">
            <a:solidFill>
              <a:srgbClr val="FF0000"/>
            </a:solidFill>
          </a:ln>
          <a:extLst>
            <a:ext uri="{909E8E84-426E-40DD-AFC4-6F175D3DCCD1}">
              <a14:hiddenFill xmlns:a14="http://schemas.microsoft.com/office/drawing/2010/main">
                <a:solidFill>
                  <a:srgbClr val="FFFFFF"/>
                </a:solidFill>
              </a14:hiddenFill>
            </a:ext>
          </a:extLst>
        </p:spPr>
      </p:pic>
      <p:pic>
        <p:nvPicPr>
          <p:cNvPr id="111" name="Picture 107">
            <a:extLst>
              <a:ext uri="{FF2B5EF4-FFF2-40B4-BE49-F238E27FC236}">
                <a16:creationId xmlns:a16="http://schemas.microsoft.com/office/drawing/2014/main" id="{8ADCA2BE-F620-4C72-A1FC-053D88D670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4819" r="34819"/>
          <a:stretch/>
        </p:blipFill>
        <p:spPr bwMode="auto">
          <a:xfrm>
            <a:off x="10205862" y="4626339"/>
            <a:ext cx="1376536" cy="1376537"/>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22858EF3-D951-460E-ACD2-E4CE209FF38D}"/>
              </a:ext>
            </a:extLst>
          </p:cNvPr>
          <p:cNvSpPr/>
          <p:nvPr/>
        </p:nvSpPr>
        <p:spPr>
          <a:xfrm>
            <a:off x="5821835" y="3273834"/>
            <a:ext cx="240712" cy="222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13" name="Rettangolo 112">
            <a:extLst>
              <a:ext uri="{FF2B5EF4-FFF2-40B4-BE49-F238E27FC236}">
                <a16:creationId xmlns:a16="http://schemas.microsoft.com/office/drawing/2014/main" id="{2133D7D2-9469-450C-BABE-0F1B1B7A4495}"/>
              </a:ext>
            </a:extLst>
          </p:cNvPr>
          <p:cNvSpPr/>
          <p:nvPr/>
        </p:nvSpPr>
        <p:spPr>
          <a:xfrm>
            <a:off x="7484068" y="1622614"/>
            <a:ext cx="240712" cy="222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cxnSp>
        <p:nvCxnSpPr>
          <p:cNvPr id="8" name="Connettore a gomito 7">
            <a:extLst>
              <a:ext uri="{FF2B5EF4-FFF2-40B4-BE49-F238E27FC236}">
                <a16:creationId xmlns:a16="http://schemas.microsoft.com/office/drawing/2014/main" id="{7278FD26-883C-4821-8AE9-95820364D59D}"/>
              </a:ext>
            </a:extLst>
          </p:cNvPr>
          <p:cNvCxnSpPr>
            <a:cxnSpLocks/>
            <a:stCxn id="113" idx="3"/>
            <a:endCxn id="1129" idx="1"/>
          </p:cNvCxnSpPr>
          <p:nvPr/>
        </p:nvCxnSpPr>
        <p:spPr>
          <a:xfrm>
            <a:off x="7724780" y="1733719"/>
            <a:ext cx="387444" cy="2082687"/>
          </a:xfrm>
          <a:prstGeom prst="bentConnector3">
            <a:avLst>
              <a:gd name="adj1" fmla="val 50000"/>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a gomito 9">
            <a:extLst>
              <a:ext uri="{FF2B5EF4-FFF2-40B4-BE49-F238E27FC236}">
                <a16:creationId xmlns:a16="http://schemas.microsoft.com/office/drawing/2014/main" id="{7F6D9780-9FAD-431A-9B71-1FB25EB6E01B}"/>
              </a:ext>
            </a:extLst>
          </p:cNvPr>
          <p:cNvCxnSpPr>
            <a:cxnSpLocks/>
            <a:stCxn id="6" idx="2"/>
            <a:endCxn id="1131" idx="1"/>
          </p:cNvCxnSpPr>
          <p:nvPr/>
        </p:nvCxnSpPr>
        <p:spPr>
          <a:xfrm rot="16200000" flipH="1">
            <a:off x="6103986" y="3334248"/>
            <a:ext cx="1846442" cy="2170033"/>
          </a:xfrm>
          <a:prstGeom prst="bentConnector2">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1" name="Content Placeholder 3">
            <a:extLst>
              <a:ext uri="{FF2B5EF4-FFF2-40B4-BE49-F238E27FC236}">
                <a16:creationId xmlns:a16="http://schemas.microsoft.com/office/drawing/2014/main" id="{308C3322-35D5-403F-AEAF-1A102949431F}"/>
              </a:ext>
            </a:extLst>
          </p:cNvPr>
          <p:cNvSpPr txBox="1">
            <a:spLocks/>
          </p:cNvSpPr>
          <p:nvPr/>
        </p:nvSpPr>
        <p:spPr>
          <a:xfrm>
            <a:off x="8112224" y="2780928"/>
            <a:ext cx="1376536" cy="37253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sz="1400" dirty="0"/>
              <a:t>32 px.</a:t>
            </a:r>
          </a:p>
        </p:txBody>
      </p:sp>
      <p:sp>
        <p:nvSpPr>
          <p:cNvPr id="122" name="Content Placeholder 3">
            <a:extLst>
              <a:ext uri="{FF2B5EF4-FFF2-40B4-BE49-F238E27FC236}">
                <a16:creationId xmlns:a16="http://schemas.microsoft.com/office/drawing/2014/main" id="{22E44C0E-C395-4B5B-94B6-41C127B24B9C}"/>
              </a:ext>
            </a:extLst>
          </p:cNvPr>
          <p:cNvSpPr txBox="1">
            <a:spLocks/>
          </p:cNvSpPr>
          <p:nvPr/>
        </p:nvSpPr>
        <p:spPr>
          <a:xfrm>
            <a:off x="8112224" y="6178021"/>
            <a:ext cx="1376536"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Pristine</a:t>
            </a:r>
          </a:p>
        </p:txBody>
      </p:sp>
      <p:sp>
        <p:nvSpPr>
          <p:cNvPr id="124" name="Content Placeholder 3">
            <a:extLst>
              <a:ext uri="{FF2B5EF4-FFF2-40B4-BE49-F238E27FC236}">
                <a16:creationId xmlns:a16="http://schemas.microsoft.com/office/drawing/2014/main" id="{DBAFE8A4-1469-4918-BA9A-85D0D8E3ED92}"/>
              </a:ext>
            </a:extLst>
          </p:cNvPr>
          <p:cNvSpPr txBox="1">
            <a:spLocks/>
          </p:cNvSpPr>
          <p:nvPr/>
        </p:nvSpPr>
        <p:spPr>
          <a:xfrm>
            <a:off x="10204864" y="2754672"/>
            <a:ext cx="1376536" cy="37253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sz="1400" dirty="0"/>
              <a:t>32 px.</a:t>
            </a:r>
          </a:p>
        </p:txBody>
      </p:sp>
      <p:sp>
        <p:nvSpPr>
          <p:cNvPr id="125" name="Content Placeholder 3">
            <a:extLst>
              <a:ext uri="{FF2B5EF4-FFF2-40B4-BE49-F238E27FC236}">
                <a16:creationId xmlns:a16="http://schemas.microsoft.com/office/drawing/2014/main" id="{5C6D4D75-F8D0-41BD-A2A1-2C0ED83D310A}"/>
              </a:ext>
            </a:extLst>
          </p:cNvPr>
          <p:cNvSpPr txBox="1">
            <a:spLocks/>
          </p:cNvSpPr>
          <p:nvPr/>
        </p:nvSpPr>
        <p:spPr>
          <a:xfrm rot="5400000">
            <a:off x="8968306" y="3629209"/>
            <a:ext cx="1376536" cy="37253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sz="1400" dirty="0"/>
              <a:t>32 px.</a:t>
            </a:r>
          </a:p>
        </p:txBody>
      </p:sp>
      <p:sp>
        <p:nvSpPr>
          <p:cNvPr id="126" name="Content Placeholder 3">
            <a:extLst>
              <a:ext uri="{FF2B5EF4-FFF2-40B4-BE49-F238E27FC236}">
                <a16:creationId xmlns:a16="http://schemas.microsoft.com/office/drawing/2014/main" id="{275A07BF-6B51-496E-96F6-FBF650015248}"/>
              </a:ext>
            </a:extLst>
          </p:cNvPr>
          <p:cNvSpPr txBox="1">
            <a:spLocks/>
          </p:cNvSpPr>
          <p:nvPr/>
        </p:nvSpPr>
        <p:spPr>
          <a:xfrm rot="5400000">
            <a:off x="11000665" y="3629209"/>
            <a:ext cx="1376536" cy="37253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sz="1400" dirty="0"/>
              <a:t>32 px.</a:t>
            </a:r>
          </a:p>
        </p:txBody>
      </p:sp>
      <p:sp>
        <p:nvSpPr>
          <p:cNvPr id="127" name="Content Placeholder 3">
            <a:extLst>
              <a:ext uri="{FF2B5EF4-FFF2-40B4-BE49-F238E27FC236}">
                <a16:creationId xmlns:a16="http://schemas.microsoft.com/office/drawing/2014/main" id="{94EA440C-736F-4F91-9D79-239B41B78B99}"/>
              </a:ext>
            </a:extLst>
          </p:cNvPr>
          <p:cNvSpPr txBox="1">
            <a:spLocks/>
          </p:cNvSpPr>
          <p:nvPr/>
        </p:nvSpPr>
        <p:spPr>
          <a:xfrm>
            <a:off x="10104264" y="6178021"/>
            <a:ext cx="1577736"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Tampered</a:t>
            </a:r>
          </a:p>
        </p:txBody>
      </p:sp>
    </p:spTree>
    <p:extLst>
      <p:ext uri="{BB962C8B-B14F-4D97-AF65-F5344CB8AC3E}">
        <p14:creationId xmlns:p14="http://schemas.microsoft.com/office/powerpoint/2010/main" val="415669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Our experiment</a:t>
            </a:r>
          </a:p>
        </p:txBody>
      </p:sp>
      <p:sp>
        <p:nvSpPr>
          <p:cNvPr id="4" name="Content Placeholder 3"/>
          <p:cNvSpPr>
            <a:spLocks noGrp="1"/>
          </p:cNvSpPr>
          <p:nvPr>
            <p:ph idx="1"/>
          </p:nvPr>
        </p:nvSpPr>
        <p:spPr/>
        <p:txBody>
          <a:bodyPr/>
          <a:lstStyle/>
          <a:p>
            <a:pPr marL="457200" indent="-457200">
              <a:buFont typeface="+mj-lt"/>
              <a:buAutoNum type="arabicPeriod" startAt="3"/>
            </a:pPr>
            <a:r>
              <a:rPr lang="en-US" dirty="0"/>
              <a:t>Train a classifier to tell apart</a:t>
            </a:r>
            <a:br>
              <a:rPr lang="en-US" dirty="0"/>
            </a:br>
            <a:r>
              <a:rPr lang="en-US" dirty="0"/>
              <a:t>tampered images from pristine ones</a:t>
            </a:r>
          </a:p>
          <a:p>
            <a:pPr marL="457200" indent="-457200">
              <a:buFont typeface="+mj-lt"/>
              <a:buAutoNum type="arabicPeriod" startAt="3"/>
            </a:pPr>
            <a:endParaRPr lang="en-US" dirty="0"/>
          </a:p>
          <a:p>
            <a:pPr marL="858247" lvl="1" indent="-457200">
              <a:buFont typeface="+mj-lt"/>
              <a:buAutoNum type="alphaLcPeriod"/>
            </a:pPr>
            <a:r>
              <a:rPr lang="en-US" dirty="0"/>
              <a:t>Extract local image descriptors</a:t>
            </a:r>
            <a:br>
              <a:rPr lang="en-US" dirty="0"/>
            </a:br>
            <a:r>
              <a:rPr lang="en-US" dirty="0"/>
              <a:t>and use them to train a Support Vector Machine</a:t>
            </a:r>
          </a:p>
          <a:p>
            <a:pPr marL="858247" lvl="1" indent="-457200">
              <a:buFont typeface="+mj-lt"/>
              <a:buAutoNum type="alphaLcPeriod"/>
            </a:pPr>
            <a:endParaRPr lang="en-US" dirty="0"/>
          </a:p>
          <a:p>
            <a:pPr marL="858247" lvl="1" indent="-457200">
              <a:buFont typeface="+mj-lt"/>
              <a:buAutoNum type="alphaLcPeriod"/>
            </a:pPr>
            <a:r>
              <a:rPr lang="en-US" dirty="0"/>
              <a:t>Train a Convolutional Neural Network</a:t>
            </a:r>
            <a:br>
              <a:rPr lang="en-US" dirty="0"/>
            </a:b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0" indent="0">
              <a:buNone/>
            </a:pPr>
            <a:endParaRPr lang="en-US" dirty="0"/>
          </a:p>
          <a:p>
            <a:pPr marL="457200" indent="-457200">
              <a:buFont typeface="+mj-lt"/>
              <a:buAutoNum type="arabicPeriod"/>
            </a:pPr>
            <a:endParaRPr lang="en-US" dirty="0"/>
          </a:p>
          <a:p>
            <a:pPr marL="0" indent="0">
              <a:buNone/>
            </a:pPr>
            <a:endParaRPr lang="en-US" dirty="0"/>
          </a:p>
        </p:txBody>
      </p:sp>
      <p:pic>
        <p:nvPicPr>
          <p:cNvPr id="1129" name="Picture 105">
            <a:extLst>
              <a:ext uri="{FF2B5EF4-FFF2-40B4-BE49-F238E27FC236}">
                <a16:creationId xmlns:a16="http://schemas.microsoft.com/office/drawing/2014/main" id="{9B3EEA1E-4D5E-4633-AD7C-602610CE7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863" y="1600200"/>
            <a:ext cx="1376536" cy="1376536"/>
          </a:xfrm>
          <a:prstGeom prst="rect">
            <a:avLst/>
          </a:prstGeom>
          <a:noFill/>
          <a:ln w="19050">
            <a:noFill/>
          </a:ln>
          <a:extLst>
            <a:ext uri="{909E8E84-426E-40DD-AFC4-6F175D3DCCD1}">
              <a14:hiddenFill xmlns:a14="http://schemas.microsoft.com/office/drawing/2010/main">
                <a:solidFill>
                  <a:srgbClr val="FFFFFF"/>
                </a:solidFill>
              </a14:hiddenFill>
            </a:ext>
          </a:extLst>
        </p:spPr>
      </p:pic>
      <p:pic>
        <p:nvPicPr>
          <p:cNvPr id="108" name="Picture 105">
            <a:extLst>
              <a:ext uri="{FF2B5EF4-FFF2-40B4-BE49-F238E27FC236}">
                <a16:creationId xmlns:a16="http://schemas.microsoft.com/office/drawing/2014/main" id="{B9FF7642-0701-4D3B-A0C2-2F4BD2F7A1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15" t="18215"/>
          <a:stretch/>
        </p:blipFill>
        <p:spPr bwMode="auto">
          <a:xfrm>
            <a:off x="9898501" y="1599271"/>
            <a:ext cx="1376536" cy="1376536"/>
          </a:xfrm>
          <a:prstGeom prst="rect">
            <a:avLst/>
          </a:prstGeom>
          <a:noFill/>
          <a:extLst>
            <a:ext uri="{909E8E84-426E-40DD-AFC4-6F175D3DCCD1}">
              <a14:hiddenFill xmlns:a14="http://schemas.microsoft.com/office/drawing/2010/main">
                <a:solidFill>
                  <a:srgbClr val="FFFFFF"/>
                </a:solidFill>
              </a14:hiddenFill>
            </a:ext>
          </a:extLst>
        </p:spPr>
      </p:pic>
      <p:pic>
        <p:nvPicPr>
          <p:cNvPr id="1131" name="Picture 107">
            <a:extLst>
              <a:ext uri="{FF2B5EF4-FFF2-40B4-BE49-F238E27FC236}">
                <a16:creationId xmlns:a16="http://schemas.microsoft.com/office/drawing/2014/main" id="{00783677-33B2-4AD8-96E7-0917915F7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4863" y="3126280"/>
            <a:ext cx="1376536" cy="1376536"/>
          </a:xfrm>
          <a:prstGeom prst="rect">
            <a:avLst/>
          </a:prstGeom>
          <a:noFill/>
          <a:ln w="19050">
            <a:noFill/>
          </a:ln>
          <a:extLst>
            <a:ext uri="{909E8E84-426E-40DD-AFC4-6F175D3DCCD1}">
              <a14:hiddenFill xmlns:a14="http://schemas.microsoft.com/office/drawing/2010/main">
                <a:solidFill>
                  <a:srgbClr val="FFFFFF"/>
                </a:solidFill>
              </a14:hiddenFill>
            </a:ext>
          </a:extLst>
        </p:spPr>
      </p:pic>
      <p:pic>
        <p:nvPicPr>
          <p:cNvPr id="111" name="Picture 107">
            <a:extLst>
              <a:ext uri="{FF2B5EF4-FFF2-40B4-BE49-F238E27FC236}">
                <a16:creationId xmlns:a16="http://schemas.microsoft.com/office/drawing/2014/main" id="{8ADCA2BE-F620-4C72-A1FC-053D88D670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819" r="34819"/>
          <a:stretch/>
        </p:blipFill>
        <p:spPr bwMode="auto">
          <a:xfrm>
            <a:off x="9898501" y="3098401"/>
            <a:ext cx="1376536" cy="1376537"/>
          </a:xfrm>
          <a:prstGeom prst="rect">
            <a:avLst/>
          </a:prstGeom>
          <a:noFill/>
          <a:extLst>
            <a:ext uri="{909E8E84-426E-40DD-AFC4-6F175D3DCCD1}">
              <a14:hiddenFill xmlns:a14="http://schemas.microsoft.com/office/drawing/2010/main">
                <a:solidFill>
                  <a:srgbClr val="FFFFFF"/>
                </a:solidFill>
              </a14:hiddenFill>
            </a:ext>
          </a:extLst>
        </p:spPr>
      </p:pic>
      <p:sp>
        <p:nvSpPr>
          <p:cNvPr id="122" name="Content Placeholder 3">
            <a:extLst>
              <a:ext uri="{FF2B5EF4-FFF2-40B4-BE49-F238E27FC236}">
                <a16:creationId xmlns:a16="http://schemas.microsoft.com/office/drawing/2014/main" id="{22E44C0E-C395-4B5B-94B6-41C127B24B9C}"/>
              </a:ext>
            </a:extLst>
          </p:cNvPr>
          <p:cNvSpPr txBox="1">
            <a:spLocks/>
          </p:cNvSpPr>
          <p:nvPr/>
        </p:nvSpPr>
        <p:spPr>
          <a:xfrm>
            <a:off x="7804863" y="4650083"/>
            <a:ext cx="1376536"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Pristine</a:t>
            </a:r>
          </a:p>
        </p:txBody>
      </p:sp>
      <p:sp>
        <p:nvSpPr>
          <p:cNvPr id="127" name="Content Placeholder 3">
            <a:extLst>
              <a:ext uri="{FF2B5EF4-FFF2-40B4-BE49-F238E27FC236}">
                <a16:creationId xmlns:a16="http://schemas.microsoft.com/office/drawing/2014/main" id="{94EA440C-736F-4F91-9D79-239B41B78B99}"/>
              </a:ext>
            </a:extLst>
          </p:cNvPr>
          <p:cNvSpPr txBox="1">
            <a:spLocks/>
          </p:cNvSpPr>
          <p:nvPr/>
        </p:nvSpPr>
        <p:spPr>
          <a:xfrm>
            <a:off x="9796903" y="4650083"/>
            <a:ext cx="1577736"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Tampered</a:t>
            </a:r>
          </a:p>
        </p:txBody>
      </p:sp>
    </p:spTree>
    <p:extLst>
      <p:ext uri="{BB962C8B-B14F-4D97-AF65-F5344CB8AC3E}">
        <p14:creationId xmlns:p14="http://schemas.microsoft.com/office/powerpoint/2010/main" val="384795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4" name="Content Placeholder 3"/>
          <p:cNvSpPr>
            <a:spLocks noGrp="1"/>
          </p:cNvSpPr>
          <p:nvPr>
            <p:ph idx="1"/>
          </p:nvPr>
        </p:nvSpPr>
        <p:spPr>
          <a:xfrm>
            <a:off x="609602" y="1600200"/>
            <a:ext cx="10769600" cy="4997152"/>
          </a:xfrm>
        </p:spPr>
        <p:txBody>
          <a:bodyPr/>
          <a:lstStyle/>
          <a:p>
            <a:pPr>
              <a:buFontTx/>
              <a:buChar char="-"/>
            </a:pPr>
            <a:r>
              <a:rPr lang="en-US" dirty="0"/>
              <a:t>Image tampering</a:t>
            </a:r>
          </a:p>
          <a:p>
            <a:pPr>
              <a:buFontTx/>
              <a:buChar char="-"/>
            </a:pPr>
            <a:endParaRPr lang="en-US" dirty="0"/>
          </a:p>
          <a:p>
            <a:pPr>
              <a:buFontTx/>
              <a:buChar char="-"/>
            </a:pPr>
            <a:r>
              <a:rPr lang="en-US" dirty="0"/>
              <a:t>Background</a:t>
            </a:r>
          </a:p>
          <a:p>
            <a:pPr>
              <a:buFontTx/>
              <a:buChar char="-"/>
            </a:pPr>
            <a:endParaRPr lang="en-US" dirty="0"/>
          </a:p>
          <a:p>
            <a:pPr>
              <a:buFontTx/>
              <a:buChar char="-"/>
            </a:pPr>
            <a:r>
              <a:rPr lang="en-US" dirty="0"/>
              <a:t>The importance of image tampering detection nowadays</a:t>
            </a:r>
          </a:p>
          <a:p>
            <a:pPr>
              <a:buFontTx/>
              <a:buChar char="-"/>
            </a:pPr>
            <a:endParaRPr lang="en-US" dirty="0"/>
          </a:p>
          <a:p>
            <a:pPr>
              <a:buFontTx/>
              <a:buChar char="-"/>
            </a:pPr>
            <a:r>
              <a:rPr lang="en-US" dirty="0"/>
              <a:t>Common image operations</a:t>
            </a:r>
          </a:p>
          <a:p>
            <a:pPr>
              <a:buFontTx/>
              <a:buChar char="-"/>
            </a:pPr>
            <a:endParaRPr lang="en-US" dirty="0"/>
          </a:p>
          <a:p>
            <a:pPr>
              <a:buFontTx/>
              <a:buChar char="-"/>
            </a:pPr>
            <a:r>
              <a:rPr lang="en-US" dirty="0"/>
              <a:t>Issues to address</a:t>
            </a:r>
          </a:p>
          <a:p>
            <a:pPr>
              <a:buFontTx/>
              <a:buChar char="-"/>
            </a:pPr>
            <a:endParaRPr lang="en-US" dirty="0"/>
          </a:p>
          <a:p>
            <a:pPr>
              <a:buFontTx/>
              <a:buChar char="-"/>
            </a:pPr>
            <a:r>
              <a:rPr lang="en-US" dirty="0"/>
              <a:t>Our experiment</a:t>
            </a:r>
          </a:p>
          <a:p>
            <a:pPr>
              <a:buFontTx/>
              <a:buChar char="-"/>
            </a:pPr>
            <a:endParaRPr lang="en-US" dirty="0"/>
          </a:p>
          <a:p>
            <a:pPr>
              <a:buFontTx/>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tampering</a:t>
            </a:r>
          </a:p>
        </p:txBody>
      </p:sp>
      <p:sp>
        <p:nvSpPr>
          <p:cNvPr id="4" name="Content Placeholder 3"/>
          <p:cNvSpPr>
            <a:spLocks noGrp="1"/>
          </p:cNvSpPr>
          <p:nvPr>
            <p:ph idx="1"/>
          </p:nvPr>
        </p:nvSpPr>
        <p:spPr/>
        <p:txBody>
          <a:bodyPr/>
          <a:lstStyle/>
          <a:p>
            <a:pPr marL="0" indent="0">
              <a:buNone/>
            </a:pPr>
            <a:r>
              <a:rPr lang="en-US" dirty="0"/>
              <a:t>The editing of multimedia content with malicious intent</a:t>
            </a:r>
            <a:br>
              <a:rPr lang="en-US" dirty="0"/>
            </a:br>
            <a:r>
              <a:rPr lang="en-US" dirty="0"/>
              <a:t>(e.g., to change a piece of information).</a:t>
            </a:r>
          </a:p>
          <a:p>
            <a:pPr marL="0" indent="0">
              <a:buNone/>
            </a:pPr>
            <a:endParaRPr lang="en-US" dirty="0"/>
          </a:p>
          <a:p>
            <a:pPr marL="0" indent="0">
              <a:buNone/>
            </a:pPr>
            <a:r>
              <a:rPr lang="en-US" dirty="0"/>
              <a:t>Example: pretend that pink was not at the party.</a:t>
            </a:r>
          </a:p>
        </p:txBody>
      </p:sp>
      <p:pic>
        <p:nvPicPr>
          <p:cNvPr id="5" name="Immagine 4">
            <a:extLst>
              <a:ext uri="{FF2B5EF4-FFF2-40B4-BE49-F238E27FC236}">
                <a16:creationId xmlns:a16="http://schemas.microsoft.com/office/drawing/2014/main" id="{070FE896-ADFC-4E15-A600-81DC1E0EED09}"/>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 r="27369"/>
          <a:stretch/>
        </p:blipFill>
        <p:spPr>
          <a:xfrm>
            <a:off x="1130660" y="4005064"/>
            <a:ext cx="2517068" cy="1586316"/>
          </a:xfrm>
          <a:prstGeom prst="rect">
            <a:avLst/>
          </a:prstGeom>
        </p:spPr>
      </p:pic>
      <p:sp>
        <p:nvSpPr>
          <p:cNvPr id="7" name="Content Placeholder 3">
            <a:extLst>
              <a:ext uri="{FF2B5EF4-FFF2-40B4-BE49-F238E27FC236}">
                <a16:creationId xmlns:a16="http://schemas.microsoft.com/office/drawing/2014/main" id="{7E6A8119-2AEF-4C83-8EAB-2803E5CE4EF2}"/>
              </a:ext>
            </a:extLst>
          </p:cNvPr>
          <p:cNvSpPr txBox="1">
            <a:spLocks/>
          </p:cNvSpPr>
          <p:nvPr/>
        </p:nvSpPr>
        <p:spPr>
          <a:xfrm>
            <a:off x="1130660" y="5566420"/>
            <a:ext cx="2517068" cy="87969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“Pink was not at the party”</a:t>
            </a:r>
          </a:p>
        </p:txBody>
      </p:sp>
      <p:sp>
        <p:nvSpPr>
          <p:cNvPr id="8" name="Freccia a destra 7">
            <a:extLst>
              <a:ext uri="{FF2B5EF4-FFF2-40B4-BE49-F238E27FC236}">
                <a16:creationId xmlns:a16="http://schemas.microsoft.com/office/drawing/2014/main" id="{888B2858-71DB-4BDF-A57B-363D6D5272BE}"/>
              </a:ext>
            </a:extLst>
          </p:cNvPr>
          <p:cNvSpPr/>
          <p:nvPr/>
        </p:nvSpPr>
        <p:spPr>
          <a:xfrm rot="10800000">
            <a:off x="4745983" y="5229199"/>
            <a:ext cx="2412000"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pic>
        <p:nvPicPr>
          <p:cNvPr id="9" name="Immagine 8">
            <a:extLst>
              <a:ext uri="{FF2B5EF4-FFF2-40B4-BE49-F238E27FC236}">
                <a16:creationId xmlns:a16="http://schemas.microsoft.com/office/drawing/2014/main" id="{A0353F28-CA39-44A6-BABD-1D740812191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62645" y="4005064"/>
            <a:ext cx="3122712" cy="1561356"/>
          </a:xfrm>
          <a:prstGeom prst="rect">
            <a:avLst/>
          </a:prstGeom>
        </p:spPr>
      </p:pic>
      <p:sp>
        <p:nvSpPr>
          <p:cNvPr id="10" name="Content Placeholder 3">
            <a:extLst>
              <a:ext uri="{FF2B5EF4-FFF2-40B4-BE49-F238E27FC236}">
                <a16:creationId xmlns:a16="http://schemas.microsoft.com/office/drawing/2014/main" id="{978E11BB-BC79-4447-AB0E-B1D0BDA89D58}"/>
              </a:ext>
            </a:extLst>
          </p:cNvPr>
          <p:cNvSpPr txBox="1">
            <a:spLocks/>
          </p:cNvSpPr>
          <p:nvPr/>
        </p:nvSpPr>
        <p:spPr>
          <a:xfrm>
            <a:off x="8665467" y="5566420"/>
            <a:ext cx="2517068" cy="87969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Actual photo at the party</a:t>
            </a:r>
          </a:p>
        </p:txBody>
      </p:sp>
      <p:sp>
        <p:nvSpPr>
          <p:cNvPr id="12" name="Content Placeholder 3">
            <a:extLst>
              <a:ext uri="{FF2B5EF4-FFF2-40B4-BE49-F238E27FC236}">
                <a16:creationId xmlns:a16="http://schemas.microsoft.com/office/drawing/2014/main" id="{C7D6FFB3-151F-4FFE-ADE9-188AC838F3E4}"/>
              </a:ext>
            </a:extLst>
          </p:cNvPr>
          <p:cNvSpPr txBox="1">
            <a:spLocks/>
          </p:cNvSpPr>
          <p:nvPr/>
        </p:nvSpPr>
        <p:spPr>
          <a:xfrm>
            <a:off x="4745981" y="4797151"/>
            <a:ext cx="2412001" cy="43204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None/>
            </a:pPr>
            <a:r>
              <a:rPr lang="en-US" dirty="0"/>
              <a:t>Crop &amp; Resize</a:t>
            </a:r>
          </a:p>
        </p:txBody>
      </p:sp>
    </p:spTree>
    <p:extLst>
      <p:ext uri="{BB962C8B-B14F-4D97-AF65-F5344CB8AC3E}">
        <p14:creationId xmlns:p14="http://schemas.microsoft.com/office/powerpoint/2010/main" val="95478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tampering</a:t>
            </a:r>
          </a:p>
        </p:txBody>
      </p:sp>
      <p:sp>
        <p:nvSpPr>
          <p:cNvPr id="4" name="Content Placeholder 3"/>
          <p:cNvSpPr>
            <a:spLocks noGrp="1"/>
          </p:cNvSpPr>
          <p:nvPr>
            <p:ph idx="1"/>
          </p:nvPr>
        </p:nvSpPr>
        <p:spPr/>
        <p:txBody>
          <a:bodyPr/>
          <a:lstStyle/>
          <a:p>
            <a:pPr marL="0" indent="0">
              <a:buNone/>
            </a:pPr>
            <a:r>
              <a:rPr lang="en-US" dirty="0"/>
              <a:t>The editing of multimedia content with malicious intent</a:t>
            </a:r>
            <a:br>
              <a:rPr lang="en-US" dirty="0"/>
            </a:br>
            <a:r>
              <a:rPr lang="en-US" dirty="0"/>
              <a:t>(e.g., to change a piece of information).</a:t>
            </a:r>
          </a:p>
          <a:p>
            <a:pPr marL="0" indent="0">
              <a:buNone/>
            </a:pPr>
            <a:endParaRPr lang="en-US" dirty="0"/>
          </a:p>
          <a:p>
            <a:pPr marL="0" indent="0">
              <a:buNone/>
            </a:pPr>
            <a:r>
              <a:rPr lang="en-US" dirty="0"/>
              <a:t>This involves:</a:t>
            </a:r>
          </a:p>
          <a:p>
            <a:pPr>
              <a:buFontTx/>
              <a:buChar char="-"/>
            </a:pPr>
            <a:r>
              <a:rPr lang="en-US" dirty="0"/>
              <a:t>Object removal (often replaced via </a:t>
            </a:r>
            <a:r>
              <a:rPr lang="en-US" i="1" dirty="0"/>
              <a:t>inpainting</a:t>
            </a:r>
            <a:r>
              <a:rPr lang="en-US" dirty="0"/>
              <a:t>)</a:t>
            </a:r>
          </a:p>
          <a:p>
            <a:pPr>
              <a:buFontTx/>
              <a:buChar char="-"/>
            </a:pPr>
            <a:r>
              <a:rPr lang="en-US" dirty="0"/>
              <a:t>Object insertion (a.k.a. </a:t>
            </a:r>
            <a:r>
              <a:rPr lang="en-US" i="1" dirty="0"/>
              <a:t>splicing</a:t>
            </a:r>
            <a:r>
              <a:rPr lang="en-US" dirty="0"/>
              <a:t>)</a:t>
            </a:r>
          </a:p>
          <a:p>
            <a:pPr>
              <a:buFontTx/>
              <a:buChar char="-"/>
            </a:pPr>
            <a:r>
              <a:rPr lang="en-US" dirty="0"/>
              <a:t>Object duplication (a.k.a. </a:t>
            </a:r>
            <a:r>
              <a:rPr lang="en-US" i="1" dirty="0"/>
              <a:t>copy-move</a:t>
            </a:r>
            <a:r>
              <a:rPr lang="en-US" dirty="0"/>
              <a:t>)</a:t>
            </a:r>
          </a:p>
          <a:p>
            <a:pPr>
              <a:buFontTx/>
              <a:buChar char="-"/>
            </a:pPr>
            <a:endParaRPr lang="en-US" dirty="0"/>
          </a:p>
          <a:p>
            <a:pPr marL="0" indent="0">
              <a:buNone/>
            </a:pPr>
            <a:r>
              <a:rPr lang="en-US" dirty="0"/>
              <a:t>Common operations, like enhancement or compression, are not malicious but they can be used to wipe out tampering traces.</a:t>
            </a:r>
          </a:p>
          <a:p>
            <a:pPr marL="0" indent="0">
              <a:buNone/>
            </a:pPr>
            <a:endParaRPr lang="en-US" dirty="0"/>
          </a:p>
        </p:txBody>
      </p:sp>
    </p:spTree>
    <p:extLst>
      <p:ext uri="{BB962C8B-B14F-4D97-AF65-F5344CB8AC3E}">
        <p14:creationId xmlns:p14="http://schemas.microsoft.com/office/powerpoint/2010/main" val="255630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Content Placeholder 3"/>
          <p:cNvSpPr>
            <a:spLocks noGrp="1"/>
          </p:cNvSpPr>
          <p:nvPr>
            <p:ph idx="1"/>
          </p:nvPr>
        </p:nvSpPr>
        <p:spPr>
          <a:xfrm>
            <a:off x="609602" y="1600200"/>
            <a:ext cx="10769600" cy="4205064"/>
          </a:xfrm>
        </p:spPr>
        <p:txBody>
          <a:bodyPr/>
          <a:lstStyle/>
          <a:p>
            <a:pPr marL="0" indent="0">
              <a:buNone/>
            </a:pPr>
            <a:r>
              <a:rPr lang="en-US" dirty="0"/>
              <a:t>Image tampering was born together with photography.</a:t>
            </a:r>
            <a:br>
              <a:rPr lang="en-US" dirty="0"/>
            </a:br>
            <a:r>
              <a:rPr lang="en-US" dirty="0"/>
              <a:t>It has been often employed for politic reasons.</a:t>
            </a:r>
          </a:p>
          <a:p>
            <a:pPr marL="0" indent="0">
              <a:buNone/>
            </a:pPr>
            <a:endParaRPr lang="en-US" dirty="0"/>
          </a:p>
          <a:p>
            <a:pPr marL="0" indent="0">
              <a:buNone/>
            </a:pPr>
            <a:r>
              <a:rPr lang="en-US" b="1" dirty="0"/>
              <a:t>Example of splicing operation</a:t>
            </a:r>
            <a:r>
              <a:rPr lang="en-US" dirty="0"/>
              <a:t>:</a:t>
            </a:r>
            <a:br>
              <a:rPr lang="en-US" dirty="0"/>
            </a:br>
            <a:r>
              <a:rPr lang="en-US" dirty="0"/>
              <a:t>the head of A. Lincoln is pasted</a:t>
            </a:r>
          </a:p>
          <a:p>
            <a:pPr marL="0" indent="0">
              <a:buNone/>
            </a:pPr>
            <a:r>
              <a:rPr lang="en-US" dirty="0"/>
              <a:t>in a photo of J. Calhoun, circa </a:t>
            </a:r>
            <a:r>
              <a:rPr lang="en-US" b="1" dirty="0"/>
              <a:t>1860</a:t>
            </a:r>
            <a:r>
              <a:rPr lang="en-US" dirty="0"/>
              <a:t>.</a:t>
            </a:r>
          </a:p>
          <a:p>
            <a:pPr marL="0" indent="0">
              <a:buNone/>
            </a:pPr>
            <a:endParaRPr lang="en-US" dirty="0"/>
          </a:p>
          <a:p>
            <a:pPr marL="0" indent="0">
              <a:buNone/>
            </a:pPr>
            <a:r>
              <a:rPr lang="en-US" dirty="0"/>
              <a:t>This is one of the earliest known</a:t>
            </a:r>
            <a:br>
              <a:rPr lang="en-US" dirty="0"/>
            </a:br>
            <a:r>
              <a:rPr lang="en-US" dirty="0"/>
              <a:t>tampered images.</a:t>
            </a:r>
          </a:p>
          <a:p>
            <a:pPr marL="0" indent="0">
              <a:buNone/>
            </a:pPr>
            <a:endParaRPr lang="en-US" dirty="0"/>
          </a:p>
        </p:txBody>
      </p:sp>
      <p:grpSp>
        <p:nvGrpSpPr>
          <p:cNvPr id="2" name="Gruppo 1">
            <a:extLst>
              <a:ext uri="{FF2B5EF4-FFF2-40B4-BE49-F238E27FC236}">
                <a16:creationId xmlns:a16="http://schemas.microsoft.com/office/drawing/2014/main" id="{9A8BA849-6220-480C-8732-CC6E062F32D8}"/>
              </a:ext>
            </a:extLst>
          </p:cNvPr>
          <p:cNvGrpSpPr/>
          <p:nvPr/>
        </p:nvGrpSpPr>
        <p:grpSpPr>
          <a:xfrm>
            <a:off x="6345066" y="2564904"/>
            <a:ext cx="5034136" cy="3700500"/>
            <a:chOff x="6023992" y="3077344"/>
            <a:chExt cx="5034136" cy="3700500"/>
          </a:xfrm>
        </p:grpSpPr>
        <p:pic>
          <p:nvPicPr>
            <p:cNvPr id="1026" name="Picture 2" descr="abraham lincoln doctored photoshopped john calhoun body 12 Historic Photographs That Were Manipulated">
              <a:extLst>
                <a:ext uri="{FF2B5EF4-FFF2-40B4-BE49-F238E27FC236}">
                  <a16:creationId xmlns:a16="http://schemas.microsoft.com/office/drawing/2014/main" id="{138CB02B-3E28-4C60-8EE9-A862ACBC4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3077344"/>
              <a:ext cx="5034136" cy="33602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A8A1A802-7A04-4273-B9AC-91AFE05335BD}"/>
                </a:ext>
              </a:extLst>
            </p:cNvPr>
            <p:cNvSpPr txBox="1">
              <a:spLocks/>
            </p:cNvSpPr>
            <p:nvPr/>
          </p:nvSpPr>
          <p:spPr>
            <a:xfrm>
              <a:off x="6023992" y="6398332"/>
              <a:ext cx="2517068"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Tampered</a:t>
              </a:r>
            </a:p>
          </p:txBody>
        </p:sp>
        <p:sp>
          <p:nvSpPr>
            <p:cNvPr id="6" name="Content Placeholder 3">
              <a:extLst>
                <a:ext uri="{FF2B5EF4-FFF2-40B4-BE49-F238E27FC236}">
                  <a16:creationId xmlns:a16="http://schemas.microsoft.com/office/drawing/2014/main" id="{D0D399CB-FBB4-474F-9253-C723EC60BFCE}"/>
                </a:ext>
              </a:extLst>
            </p:cNvPr>
            <p:cNvSpPr txBox="1">
              <a:spLocks/>
            </p:cNvSpPr>
            <p:nvPr/>
          </p:nvSpPr>
          <p:spPr>
            <a:xfrm>
              <a:off x="8541060" y="6398332"/>
              <a:ext cx="2517068"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Pristine</a:t>
              </a:r>
            </a:p>
          </p:txBody>
        </p:sp>
      </p:grpSp>
    </p:spTree>
    <p:extLst>
      <p:ext uri="{BB962C8B-B14F-4D97-AF65-F5344CB8AC3E}">
        <p14:creationId xmlns:p14="http://schemas.microsoft.com/office/powerpoint/2010/main" val="100286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Content Placeholder 3"/>
          <p:cNvSpPr>
            <a:spLocks noGrp="1"/>
          </p:cNvSpPr>
          <p:nvPr>
            <p:ph idx="1"/>
          </p:nvPr>
        </p:nvSpPr>
        <p:spPr>
          <a:xfrm>
            <a:off x="609602" y="1600200"/>
            <a:ext cx="10769600" cy="4205064"/>
          </a:xfrm>
        </p:spPr>
        <p:txBody>
          <a:bodyPr/>
          <a:lstStyle/>
          <a:p>
            <a:pPr marL="0" indent="0">
              <a:buNone/>
            </a:pPr>
            <a:r>
              <a:rPr lang="en-US" dirty="0"/>
              <a:t>Image tampering born together with photograph.</a:t>
            </a:r>
            <a:br>
              <a:rPr lang="en-US" dirty="0"/>
            </a:br>
            <a:r>
              <a:rPr lang="en-US" dirty="0"/>
              <a:t>It has been often employed for politic reasons.</a:t>
            </a:r>
          </a:p>
          <a:p>
            <a:pPr marL="0" indent="0">
              <a:buNone/>
            </a:pPr>
            <a:endParaRPr lang="en-US" dirty="0"/>
          </a:p>
          <a:p>
            <a:pPr marL="0" indent="0">
              <a:buNone/>
            </a:pPr>
            <a:r>
              <a:rPr lang="en-US" b="1" dirty="0"/>
              <a:t>Example of inpainting operation</a:t>
            </a:r>
            <a:r>
              <a:rPr lang="en-US" dirty="0"/>
              <a:t>: in a photo depicting J. Stalin, a person has been removed for propaganda purpose, circa 1930.</a:t>
            </a:r>
          </a:p>
          <a:p>
            <a:pPr marL="0" indent="0">
              <a:buNone/>
            </a:pPr>
            <a:endParaRPr lang="en-US" dirty="0"/>
          </a:p>
        </p:txBody>
      </p:sp>
      <p:grpSp>
        <p:nvGrpSpPr>
          <p:cNvPr id="7" name="Gruppo 6">
            <a:extLst>
              <a:ext uri="{FF2B5EF4-FFF2-40B4-BE49-F238E27FC236}">
                <a16:creationId xmlns:a16="http://schemas.microsoft.com/office/drawing/2014/main" id="{83EC1945-2011-460B-BB6E-BC98A2C25708}"/>
              </a:ext>
            </a:extLst>
          </p:cNvPr>
          <p:cNvGrpSpPr/>
          <p:nvPr/>
        </p:nvGrpSpPr>
        <p:grpSpPr>
          <a:xfrm>
            <a:off x="2207568" y="3828241"/>
            <a:ext cx="7620000" cy="2913127"/>
            <a:chOff x="2207568" y="3645024"/>
            <a:chExt cx="7620000" cy="2913127"/>
          </a:xfrm>
        </p:grpSpPr>
        <p:sp>
          <p:nvSpPr>
            <p:cNvPr id="5" name="Content Placeholder 3">
              <a:extLst>
                <a:ext uri="{FF2B5EF4-FFF2-40B4-BE49-F238E27FC236}">
                  <a16:creationId xmlns:a16="http://schemas.microsoft.com/office/drawing/2014/main" id="{A8A1A802-7A04-4273-B9AC-91AFE05335BD}"/>
                </a:ext>
              </a:extLst>
            </p:cNvPr>
            <p:cNvSpPr txBox="1">
              <a:spLocks/>
            </p:cNvSpPr>
            <p:nvPr/>
          </p:nvSpPr>
          <p:spPr>
            <a:xfrm>
              <a:off x="2855640" y="6178639"/>
              <a:ext cx="2517068"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Tampered</a:t>
              </a:r>
            </a:p>
          </p:txBody>
        </p:sp>
        <p:sp>
          <p:nvSpPr>
            <p:cNvPr id="6" name="Content Placeholder 3">
              <a:extLst>
                <a:ext uri="{FF2B5EF4-FFF2-40B4-BE49-F238E27FC236}">
                  <a16:creationId xmlns:a16="http://schemas.microsoft.com/office/drawing/2014/main" id="{D0D399CB-FBB4-474F-9253-C723EC60BFCE}"/>
                </a:ext>
              </a:extLst>
            </p:cNvPr>
            <p:cNvSpPr txBox="1">
              <a:spLocks/>
            </p:cNvSpPr>
            <p:nvPr/>
          </p:nvSpPr>
          <p:spPr>
            <a:xfrm>
              <a:off x="6888088" y="6178639"/>
              <a:ext cx="2517068" cy="3795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lgn="ctr">
                <a:buFont typeface="Wingdings" pitchFamily="2" charset="2"/>
                <a:buNone/>
              </a:pPr>
              <a:r>
                <a:rPr lang="en-US" dirty="0"/>
                <a:t>Pristine</a:t>
              </a:r>
            </a:p>
          </p:txBody>
        </p:sp>
        <p:pic>
          <p:nvPicPr>
            <p:cNvPr id="2050" name="Picture 2" descr="stalin photoshop doctored airbrushed out enemy 12 Historic Photographs That Were Manipulated">
              <a:extLst>
                <a:ext uri="{FF2B5EF4-FFF2-40B4-BE49-F238E27FC236}">
                  <a16:creationId xmlns:a16="http://schemas.microsoft.com/office/drawing/2014/main" id="{289AFC3A-1E6C-4001-8303-D7B6D1DAA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3645024"/>
              <a:ext cx="7620000" cy="24574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917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importance of image tampering detection nowadays</a:t>
            </a:r>
          </a:p>
        </p:txBody>
      </p:sp>
      <p:sp>
        <p:nvSpPr>
          <p:cNvPr id="4" name="Content Placeholder 3"/>
          <p:cNvSpPr>
            <a:spLocks noGrp="1"/>
          </p:cNvSpPr>
          <p:nvPr>
            <p:ph idx="1"/>
          </p:nvPr>
        </p:nvSpPr>
        <p:spPr/>
        <p:txBody>
          <a:bodyPr/>
          <a:lstStyle/>
          <a:p>
            <a:pPr marL="0" indent="0">
              <a:buNone/>
            </a:pPr>
            <a:r>
              <a:rPr lang="en-US" dirty="0"/>
              <a:t>Tampering an analog photo requires high-level photographic skills.</a:t>
            </a:r>
          </a:p>
          <a:p>
            <a:pPr marL="0" indent="0">
              <a:buNone/>
            </a:pPr>
            <a:endParaRPr lang="en-US" dirty="0"/>
          </a:p>
          <a:p>
            <a:pPr marL="0" indent="0">
              <a:buNone/>
            </a:pPr>
            <a:r>
              <a:rPr lang="en-US" dirty="0"/>
              <a:t>In the last decades, the advent of digital imaging and advanced </a:t>
            </a:r>
            <a:r>
              <a:rPr lang="en-US" dirty="0" err="1"/>
              <a:t>softwares</a:t>
            </a:r>
            <a:r>
              <a:rPr lang="en-US" dirty="0"/>
              <a:t> has made image tampering easier, cheaper, and much more effective.</a:t>
            </a:r>
          </a:p>
          <a:p>
            <a:pPr marL="0" indent="0">
              <a:buNone/>
            </a:pPr>
            <a:endParaRPr lang="en-US" dirty="0"/>
          </a:p>
          <a:p>
            <a:pPr marL="0" indent="0">
              <a:buNone/>
            </a:pPr>
            <a:r>
              <a:rPr lang="en-US" dirty="0"/>
              <a:t>Very recently, artificial intelligence tools allow an unexperienced user to edit images or video or generate new ones from scratch.</a:t>
            </a:r>
          </a:p>
          <a:p>
            <a:pPr marL="0" indent="0">
              <a:buNone/>
            </a:pPr>
            <a:endParaRPr lang="en-US" dirty="0"/>
          </a:p>
          <a:p>
            <a:pPr marL="0" indent="0">
              <a:buNone/>
            </a:pPr>
            <a:r>
              <a:rPr lang="en-US" dirty="0"/>
              <a:t>The threat of fake news exploiting tampered multimedia make it necessary to design automatic tampering detection tools.</a:t>
            </a:r>
          </a:p>
        </p:txBody>
      </p:sp>
    </p:spTree>
    <p:extLst>
      <p:ext uri="{BB962C8B-B14F-4D97-AF65-F5344CB8AC3E}">
        <p14:creationId xmlns:p14="http://schemas.microsoft.com/office/powerpoint/2010/main" val="101293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image operations</a:t>
            </a:r>
          </a:p>
        </p:txBody>
      </p:sp>
      <p:sp>
        <p:nvSpPr>
          <p:cNvPr id="4" name="Content Placeholder 3"/>
          <p:cNvSpPr>
            <a:spLocks noGrp="1"/>
          </p:cNvSpPr>
          <p:nvPr>
            <p:ph idx="1"/>
          </p:nvPr>
        </p:nvSpPr>
        <p:spPr/>
        <p:txBody>
          <a:bodyPr/>
          <a:lstStyle/>
          <a:p>
            <a:pPr marL="0" indent="0">
              <a:buNone/>
            </a:pPr>
            <a:r>
              <a:rPr lang="en-US" dirty="0"/>
              <a:t>Local operation (e.g., splicing, or inpainting)</a:t>
            </a:r>
          </a:p>
          <a:p>
            <a:pPr>
              <a:buFontTx/>
              <a:buChar char="-"/>
            </a:pPr>
            <a:r>
              <a:rPr lang="en-US" dirty="0"/>
              <a:t>It is always intentional;</a:t>
            </a:r>
          </a:p>
          <a:p>
            <a:pPr>
              <a:buFontTx/>
              <a:buChar char="-"/>
            </a:pPr>
            <a:r>
              <a:rPr lang="en-US" dirty="0"/>
              <a:t>Involves local enhancements and adjustments</a:t>
            </a:r>
          </a:p>
          <a:p>
            <a:pPr>
              <a:buFontTx/>
              <a:buChar char="-"/>
            </a:pPr>
            <a:r>
              <a:rPr lang="en-US" dirty="0"/>
              <a:t>Leaves subtle traces that can be localized.</a:t>
            </a:r>
          </a:p>
          <a:p>
            <a:pPr marL="0" indent="0">
              <a:buNone/>
            </a:pPr>
            <a:endParaRPr lang="en-US" dirty="0"/>
          </a:p>
          <a:p>
            <a:pPr marL="0" indent="0">
              <a:buNone/>
            </a:pPr>
            <a:r>
              <a:rPr lang="en-US" dirty="0"/>
              <a:t>Global operations (e.g., resizing):</a:t>
            </a:r>
          </a:p>
          <a:p>
            <a:pPr>
              <a:buFontTx/>
              <a:buChar char="-"/>
            </a:pPr>
            <a:r>
              <a:rPr lang="en-US" dirty="0"/>
              <a:t>Can be intentional or unintentional (i.e., social posting);</a:t>
            </a:r>
          </a:p>
          <a:p>
            <a:pPr>
              <a:buFontTx/>
              <a:buChar char="-"/>
            </a:pPr>
            <a:r>
              <a:rPr lang="en-US" dirty="0"/>
              <a:t>Can be used to wipe-out local manipulation traces;</a:t>
            </a:r>
          </a:p>
          <a:p>
            <a:pPr>
              <a:buFontTx/>
              <a:buChar char="-"/>
            </a:pPr>
            <a:r>
              <a:rPr lang="en-US" dirty="0"/>
              <a:t>Leave new traces (like pixel correlation) all over the image.</a:t>
            </a:r>
          </a:p>
        </p:txBody>
      </p:sp>
    </p:spTree>
    <p:extLst>
      <p:ext uri="{BB962C8B-B14F-4D97-AF65-F5344CB8AC3E}">
        <p14:creationId xmlns:p14="http://schemas.microsoft.com/office/powerpoint/2010/main" val="168780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Issues to address</a:t>
            </a:r>
          </a:p>
        </p:txBody>
      </p:sp>
      <p:sp>
        <p:nvSpPr>
          <p:cNvPr id="4" name="Content Placeholder 3"/>
          <p:cNvSpPr>
            <a:spLocks noGrp="1"/>
          </p:cNvSpPr>
          <p:nvPr>
            <p:ph idx="1"/>
          </p:nvPr>
        </p:nvSpPr>
        <p:spPr/>
        <p:txBody>
          <a:bodyPr/>
          <a:lstStyle/>
          <a:p>
            <a:pPr marL="0" indent="0">
              <a:buNone/>
            </a:pPr>
            <a:r>
              <a:rPr lang="en-US" dirty="0"/>
              <a:t>Traces left by manipulations are:</a:t>
            </a:r>
          </a:p>
          <a:p>
            <a:pPr marL="0" indent="0">
              <a:buNone/>
            </a:pPr>
            <a:endParaRPr lang="en-US" dirty="0"/>
          </a:p>
          <a:p>
            <a:r>
              <a:rPr lang="en-US" dirty="0"/>
              <a:t>Different: each operation leaves its own traces, thus needs its own detector.</a:t>
            </a:r>
          </a:p>
          <a:p>
            <a:endParaRPr lang="en-US" dirty="0"/>
          </a:p>
          <a:p>
            <a:r>
              <a:rPr lang="en-US" dirty="0"/>
              <a:t>Tiny: they can be confused with noise.</a:t>
            </a:r>
          </a:p>
          <a:p>
            <a:endParaRPr lang="en-US" dirty="0"/>
          </a:p>
          <a:p>
            <a:r>
              <a:rPr lang="en-US" dirty="0"/>
              <a:t>Targeted by anti-forensics techniques that wash-out them</a:t>
            </a:r>
            <a:br>
              <a:rPr lang="en-US" dirty="0"/>
            </a:br>
            <a:r>
              <a:rPr lang="en-US" dirty="0"/>
              <a:t>by using legit operations like social posting or ad hoc attacks.</a:t>
            </a:r>
          </a:p>
        </p:txBody>
      </p:sp>
    </p:spTree>
    <p:extLst>
      <p:ext uri="{BB962C8B-B14F-4D97-AF65-F5344CB8AC3E}">
        <p14:creationId xmlns:p14="http://schemas.microsoft.com/office/powerpoint/2010/main" val="67756679"/>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9" ma:contentTypeDescription="Creare un nuovo documento." ma:contentTypeScope="" ma:versionID="0daec72548d80109ab5803904c3b2383">
  <xsd:schema xmlns:xsd="http://www.w3.org/2001/XMLSchema" xmlns:xs="http://www.w3.org/2001/XMLSchema" xmlns:p="http://schemas.microsoft.com/office/2006/metadata/properties" xmlns:ns2="915b9e6d-86d9-4ab7-987a-93219d822098" targetNamespace="http://schemas.microsoft.com/office/2006/metadata/properties" ma:root="true" ma:fieldsID="7963dfbb78c336ed65f816026ae05535"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2.xml><?xml version="1.0" encoding="utf-8"?>
<ds:datastoreItem xmlns:ds="http://schemas.openxmlformats.org/officeDocument/2006/customXml" ds:itemID="{0AFCFEDD-AD2B-43E2-A73F-E9B9E3571FC4}"/>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3</TotalTime>
  <Words>768</Words>
  <Application>Microsoft Office PowerPoint</Application>
  <PresentationFormat>Widescreen</PresentationFormat>
  <Paragraphs>121</Paragraphs>
  <Slides>11</Slides>
  <Notes>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Courier New</vt:lpstr>
      <vt:lpstr>Wingdings</vt:lpstr>
      <vt:lpstr>MW_Public_widescreen</vt:lpstr>
      <vt:lpstr>Module 2.e: Image tampering and detection approaches</vt:lpstr>
      <vt:lpstr>Outline</vt:lpstr>
      <vt:lpstr>Image tampering</vt:lpstr>
      <vt:lpstr>Image tampering</vt:lpstr>
      <vt:lpstr>Background</vt:lpstr>
      <vt:lpstr>Background</vt:lpstr>
      <vt:lpstr>The importance of image tampering detection nowadays</vt:lpstr>
      <vt:lpstr>Common image operations</vt:lpstr>
      <vt:lpstr>Issues to address</vt:lpstr>
      <vt:lpstr>Our experiment</vt:lpstr>
      <vt:lpstr>Our experiment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DIEGO GRAGNANIELLO</dc:creator>
  <cp:keywords>Version 20.0</cp:keywords>
  <dc:description/>
  <cp:lastModifiedBy>DIEGO GRAGNANIELLO</cp:lastModifiedBy>
  <cp:revision>56</cp:revision>
  <dcterms:created xsi:type="dcterms:W3CDTF">2021-01-03T11:33:47Z</dcterms:created>
  <dcterms:modified xsi:type="dcterms:W3CDTF">2021-05-11T15:41:22Z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