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75" r:id="rId6"/>
    <p:sldId id="289" r:id="rId7"/>
    <p:sldId id="292" r:id="rId8"/>
    <p:sldId id="293" r:id="rId9"/>
    <p:sldId id="291" r:id="rId10"/>
    <p:sldId id="294" r:id="rId11"/>
    <p:sldId id="297" r:id="rId12"/>
    <p:sldId id="295" r:id="rId13"/>
    <p:sldId id="298" r:id="rId14"/>
    <p:sldId id="296"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C356F9-495A-44FA-AC78-1A81890A9ACF}" v="8" dt="2021-01-05T16:28:12.151"/>
    <p1510:client id="{9E407FE3-02EF-4BCE-B535-2D1D3C5BB3E3}" v="33" dt="2021-01-05T15:42:19.609"/>
    <p1510:client id="{9E519596-DE2B-4F31-AA23-F5E3C6792D6A}" v="85" dt="2021-03-04T07:39:00.269"/>
    <p1510:client id="{A26D3B0D-C4E0-4E9D-AACF-6E3664FFA82C}" v="5" dt="2021-02-05T08:28:09.829"/>
  </p1510:revLst>
</p1510:revInfo>
</file>

<file path=ppt/tableStyles.xml><?xml version="1.0" encoding="utf-8"?>
<a:tblStyleLst xmlns:a="http://schemas.openxmlformats.org/drawingml/2006/main" def="{5C22544A-7EE6-4342-B048-85BDC9FD1C3A}">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3644" autoAdjust="0"/>
  </p:normalViewPr>
  <p:slideViewPr>
    <p:cSldViewPr>
      <p:cViewPr varScale="1">
        <p:scale>
          <a:sx n="53" d="100"/>
          <a:sy n="53" d="100"/>
        </p:scale>
        <p:origin x="86" y="461"/>
      </p:cViewPr>
      <p:guideLst>
        <p:guide orient="horz" pos="2160"/>
        <p:guide pos="3841"/>
      </p:guideLst>
    </p:cSldViewPr>
  </p:slideViewPr>
  <p:notesTextViewPr>
    <p:cViewPr>
      <p:scale>
        <a:sx n="3" d="2"/>
        <a:sy n="3" d="2"/>
      </p:scale>
      <p:origin x="0" y="-211"/>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GRAGNANIELLO" userId="S::diego.gragnaniello@unina.it::519bece2-7d23-4464-82e1-e9fc77f2dc32" providerId="AD" clId="Web-{42C356F9-495A-44FA-AC78-1A81890A9ACF}"/>
    <pc:docChg chg="modSld">
      <pc:chgData name="DIEGO GRAGNANIELLO" userId="S::diego.gragnaniello@unina.it::519bece2-7d23-4464-82e1-e9fc77f2dc32" providerId="AD" clId="Web-{42C356F9-495A-44FA-AC78-1A81890A9ACF}" dt="2021-01-05T16:29:37.796" v="810"/>
      <pc:docMkLst>
        <pc:docMk/>
      </pc:docMkLst>
      <pc:sldChg chg="modNotes">
        <pc:chgData name="DIEGO GRAGNANIELLO" userId="S::diego.gragnaniello@unina.it::519bece2-7d23-4464-82e1-e9fc77f2dc32" providerId="AD" clId="Web-{42C356F9-495A-44FA-AC78-1A81890A9ACF}" dt="2021-01-05T16:05:29.398" v="1"/>
        <pc:sldMkLst>
          <pc:docMk/>
          <pc:sldMk cId="2784395857" sldId="275"/>
        </pc:sldMkLst>
      </pc:sldChg>
      <pc:sldChg chg="modNotes">
        <pc:chgData name="DIEGO GRAGNANIELLO" userId="S::diego.gragnaniello@unina.it::519bece2-7d23-4464-82e1-e9fc77f2dc32" providerId="AD" clId="Web-{42C356F9-495A-44FA-AC78-1A81890A9ACF}" dt="2021-01-05T16:07:35.544" v="46"/>
        <pc:sldMkLst>
          <pc:docMk/>
          <pc:sldMk cId="2505228475" sldId="276"/>
        </pc:sldMkLst>
      </pc:sldChg>
      <pc:sldChg chg="modNotes">
        <pc:chgData name="DIEGO GRAGNANIELLO" userId="S::diego.gragnaniello@unina.it::519bece2-7d23-4464-82e1-e9fc77f2dc32" providerId="AD" clId="Web-{42C356F9-495A-44FA-AC78-1A81890A9ACF}" dt="2021-01-05T16:26:54.210" v="693"/>
        <pc:sldMkLst>
          <pc:docMk/>
          <pc:sldMk cId="91760121" sldId="277"/>
        </pc:sldMkLst>
      </pc:sldChg>
      <pc:sldChg chg="modNotes">
        <pc:chgData name="DIEGO GRAGNANIELLO" userId="S::diego.gragnaniello@unina.it::519bece2-7d23-4464-82e1-e9fc77f2dc32" providerId="AD" clId="Web-{42C356F9-495A-44FA-AC78-1A81890A9ACF}" dt="2021-01-05T16:25:47.441" v="689"/>
        <pc:sldMkLst>
          <pc:docMk/>
          <pc:sldMk cId="976782758" sldId="278"/>
        </pc:sldMkLst>
      </pc:sldChg>
      <pc:sldChg chg="modNotes">
        <pc:chgData name="DIEGO GRAGNANIELLO" userId="S::diego.gragnaniello@unina.it::519bece2-7d23-4464-82e1-e9fc77f2dc32" providerId="AD" clId="Web-{42C356F9-495A-44FA-AC78-1A81890A9ACF}" dt="2021-01-05T16:25:18.987" v="687"/>
        <pc:sldMkLst>
          <pc:docMk/>
          <pc:sldMk cId="3246379234" sldId="279"/>
        </pc:sldMkLst>
      </pc:sldChg>
      <pc:sldChg chg="modNotes">
        <pc:chgData name="DIEGO GRAGNANIELLO" userId="S::diego.gragnaniello@unina.it::519bece2-7d23-4464-82e1-e9fc77f2dc32" providerId="AD" clId="Web-{42C356F9-495A-44FA-AC78-1A81890A9ACF}" dt="2021-01-05T16:24:49.251" v="686"/>
        <pc:sldMkLst>
          <pc:docMk/>
          <pc:sldMk cId="3983011110" sldId="280"/>
        </pc:sldMkLst>
      </pc:sldChg>
      <pc:sldChg chg="modNotes">
        <pc:chgData name="DIEGO GRAGNANIELLO" userId="S::diego.gragnaniello@unina.it::519bece2-7d23-4464-82e1-e9fc77f2dc32" providerId="AD" clId="Web-{42C356F9-495A-44FA-AC78-1A81890A9ACF}" dt="2021-01-05T16:28:10.292" v="734"/>
        <pc:sldMkLst>
          <pc:docMk/>
          <pc:sldMk cId="2960194128" sldId="281"/>
        </pc:sldMkLst>
      </pc:sldChg>
      <pc:sldChg chg="modNotes">
        <pc:chgData name="DIEGO GRAGNANIELLO" userId="S::diego.gragnaniello@unina.it::519bece2-7d23-4464-82e1-e9fc77f2dc32" providerId="AD" clId="Web-{42C356F9-495A-44FA-AC78-1A81890A9ACF}" dt="2021-01-05T16:17:49.262" v="256"/>
        <pc:sldMkLst>
          <pc:docMk/>
          <pc:sldMk cId="1589743884" sldId="282"/>
        </pc:sldMkLst>
      </pc:sldChg>
      <pc:sldChg chg="modNotes">
        <pc:chgData name="DIEGO GRAGNANIELLO" userId="S::diego.gragnaniello@unina.it::519bece2-7d23-4464-82e1-e9fc77f2dc32" providerId="AD" clId="Web-{42C356F9-495A-44FA-AC78-1A81890A9ACF}" dt="2021-01-05T16:29:37.796" v="810"/>
        <pc:sldMkLst>
          <pc:docMk/>
          <pc:sldMk cId="3221375215" sldId="283"/>
        </pc:sldMkLst>
      </pc:sldChg>
    </pc:docChg>
  </pc:docChgLst>
  <pc:docChgLst>
    <pc:chgData name="DIEGO GRAGNANIELLO" userId="S::diego.gragnaniello@unina.it::519bece2-7d23-4464-82e1-e9fc77f2dc32" providerId="AD" clId="Web-{A26D3B0D-C4E0-4E9D-AACF-6E3664FFA82C}"/>
    <pc:docChg chg="modSld">
      <pc:chgData name="DIEGO GRAGNANIELLO" userId="S::diego.gragnaniello@unina.it::519bece2-7d23-4464-82e1-e9fc77f2dc32" providerId="AD" clId="Web-{A26D3B0D-C4E0-4E9D-AACF-6E3664FFA82C}" dt="2021-02-05T08:34:00.400" v="876"/>
      <pc:docMkLst>
        <pc:docMk/>
      </pc:docMkLst>
      <pc:sldChg chg="modNotes">
        <pc:chgData name="DIEGO GRAGNANIELLO" userId="S::diego.gragnaniello@unina.it::519bece2-7d23-4464-82e1-e9fc77f2dc32" providerId="AD" clId="Web-{A26D3B0D-C4E0-4E9D-AACF-6E3664FFA82C}" dt="2021-02-05T08:16:42.217" v="0"/>
        <pc:sldMkLst>
          <pc:docMk/>
          <pc:sldMk cId="2784395857" sldId="275"/>
        </pc:sldMkLst>
      </pc:sldChg>
      <pc:sldChg chg="modNotes">
        <pc:chgData name="DIEGO GRAGNANIELLO" userId="S::diego.gragnaniello@unina.it::519bece2-7d23-4464-82e1-e9fc77f2dc32" providerId="AD" clId="Web-{A26D3B0D-C4E0-4E9D-AACF-6E3664FFA82C}" dt="2021-02-05T08:26:15.513" v="596"/>
        <pc:sldMkLst>
          <pc:docMk/>
          <pc:sldMk cId="976782758" sldId="278"/>
        </pc:sldMkLst>
      </pc:sldChg>
      <pc:sldChg chg="modNotes">
        <pc:chgData name="DIEGO GRAGNANIELLO" userId="S::diego.gragnaniello@unina.it::519bece2-7d23-4464-82e1-e9fc77f2dc32" providerId="AD" clId="Web-{A26D3B0D-C4E0-4E9D-AACF-6E3664FFA82C}" dt="2021-02-05T08:27:00.327" v="624"/>
        <pc:sldMkLst>
          <pc:docMk/>
          <pc:sldMk cId="2960194128" sldId="281"/>
        </pc:sldMkLst>
      </pc:sldChg>
      <pc:sldChg chg="modNotes">
        <pc:chgData name="DIEGO GRAGNANIELLO" userId="S::diego.gragnaniello@unina.it::519bece2-7d23-4464-82e1-e9fc77f2dc32" providerId="AD" clId="Web-{A26D3B0D-C4E0-4E9D-AACF-6E3664FFA82C}" dt="2021-02-05T08:19:16.221" v="152"/>
        <pc:sldMkLst>
          <pc:docMk/>
          <pc:sldMk cId="1589743884" sldId="282"/>
        </pc:sldMkLst>
      </pc:sldChg>
      <pc:sldChg chg="modNotes">
        <pc:chgData name="DIEGO GRAGNANIELLO" userId="S::diego.gragnaniello@unina.it::519bece2-7d23-4464-82e1-e9fc77f2dc32" providerId="AD" clId="Web-{A26D3B0D-C4E0-4E9D-AACF-6E3664FFA82C}" dt="2021-02-05T08:28:09.547" v="673"/>
        <pc:sldMkLst>
          <pc:docMk/>
          <pc:sldMk cId="3221375215" sldId="283"/>
        </pc:sldMkLst>
      </pc:sldChg>
      <pc:sldChg chg="modNotes">
        <pc:chgData name="DIEGO GRAGNANIELLO" userId="S::diego.gragnaniello@unina.it::519bece2-7d23-4464-82e1-e9fc77f2dc32" providerId="AD" clId="Web-{A26D3B0D-C4E0-4E9D-AACF-6E3664FFA82C}" dt="2021-02-05T08:34:00.400" v="876"/>
        <pc:sldMkLst>
          <pc:docMk/>
          <pc:sldMk cId="2277443711" sldId="284"/>
        </pc:sldMkLst>
      </pc:sldChg>
      <pc:sldChg chg="modNotes">
        <pc:chgData name="DIEGO GRAGNANIELLO" userId="S::diego.gragnaniello@unina.it::519bece2-7d23-4464-82e1-e9fc77f2dc32" providerId="AD" clId="Web-{A26D3B0D-C4E0-4E9D-AACF-6E3664FFA82C}" dt="2021-02-05T08:24:12.276" v="446"/>
        <pc:sldMkLst>
          <pc:docMk/>
          <pc:sldMk cId="357744393" sldId="285"/>
        </pc:sldMkLst>
      </pc:sldChg>
      <pc:sldChg chg="modNotes">
        <pc:chgData name="DIEGO GRAGNANIELLO" userId="S::diego.gragnaniello@unina.it::519bece2-7d23-4464-82e1-e9fc77f2dc32" providerId="AD" clId="Web-{A26D3B0D-C4E0-4E9D-AACF-6E3664FFA82C}" dt="2021-02-05T08:25:08.652" v="517"/>
        <pc:sldMkLst>
          <pc:docMk/>
          <pc:sldMk cId="3216746135" sldId="287"/>
        </pc:sldMkLst>
      </pc:sldChg>
      <pc:sldChg chg="modNotes">
        <pc:chgData name="DIEGO GRAGNANIELLO" userId="S::diego.gragnaniello@unina.it::519bece2-7d23-4464-82e1-e9fc77f2dc32" providerId="AD" clId="Web-{A26D3B0D-C4E0-4E9D-AACF-6E3664FFA82C}" dt="2021-02-05T08:19:55.629" v="207"/>
        <pc:sldMkLst>
          <pc:docMk/>
          <pc:sldMk cId="1979447524" sldId="290"/>
        </pc:sldMkLst>
      </pc:sldChg>
    </pc:docChg>
  </pc:docChgLst>
  <pc:docChgLst>
    <pc:chgData name="DIEGO GRAGNANIELLO" userId="S::diego.gragnaniello@unina.it::519bece2-7d23-4464-82e1-e9fc77f2dc32" providerId="AD" clId="Web-{1997B5F8-DB1F-4612-A3C9-9A34B3A1B621}"/>
    <pc:docChg chg="modSld">
      <pc:chgData name="DIEGO GRAGNANIELLO" userId="S::diego.gragnaniello@unina.it::519bece2-7d23-4464-82e1-e9fc77f2dc32" providerId="AD" clId="Web-{1997B5F8-DB1F-4612-A3C9-9A34B3A1B621}" dt="2021-01-05T16:01:26.472" v="6"/>
      <pc:docMkLst>
        <pc:docMk/>
      </pc:docMkLst>
      <pc:sldChg chg="modNotes">
        <pc:chgData name="DIEGO GRAGNANIELLO" userId="S::diego.gragnaniello@unina.it::519bece2-7d23-4464-82e1-e9fc77f2dc32" providerId="AD" clId="Web-{1997B5F8-DB1F-4612-A3C9-9A34B3A1B621}" dt="2021-01-05T16:01:26.472" v="6"/>
        <pc:sldMkLst>
          <pc:docMk/>
          <pc:sldMk cId="2505228475" sldId="276"/>
        </pc:sldMkLst>
      </pc:sldChg>
    </pc:docChg>
  </pc:docChgLst>
  <pc:docChgLst>
    <pc:chgData name="DIEGO GRAGNANIELLO" userId="S::diego.gragnaniello@unina.it::519bece2-7d23-4464-82e1-e9fc77f2dc32" providerId="AD" clId="Web-{9E407FE3-02EF-4BCE-B535-2D1D3C5BB3E3}"/>
    <pc:docChg chg="modSld">
      <pc:chgData name="DIEGO GRAGNANIELLO" userId="S::diego.gragnaniello@unina.it::519bece2-7d23-4464-82e1-e9fc77f2dc32" providerId="AD" clId="Web-{9E407FE3-02EF-4BCE-B535-2D1D3C5BB3E3}" dt="2021-01-05T15:42:19.609" v="26" actId="20577"/>
      <pc:docMkLst>
        <pc:docMk/>
      </pc:docMkLst>
      <pc:sldChg chg="modSp">
        <pc:chgData name="DIEGO GRAGNANIELLO" userId="S::diego.gragnaniello@unina.it::519bece2-7d23-4464-82e1-e9fc77f2dc32" providerId="AD" clId="Web-{9E407FE3-02EF-4BCE-B535-2D1D3C5BB3E3}" dt="2021-01-05T15:39:11.105" v="1" actId="20577"/>
        <pc:sldMkLst>
          <pc:docMk/>
          <pc:sldMk cId="2784395857" sldId="275"/>
        </pc:sldMkLst>
        <pc:spChg chg="mod">
          <ac:chgData name="DIEGO GRAGNANIELLO" userId="S::diego.gragnaniello@unina.it::519bece2-7d23-4464-82e1-e9fc77f2dc32" providerId="AD" clId="Web-{9E407FE3-02EF-4BCE-B535-2D1D3C5BB3E3}" dt="2021-01-05T15:39:11.105" v="1" actId="20577"/>
          <ac:spMkLst>
            <pc:docMk/>
            <pc:sldMk cId="2784395857" sldId="275"/>
            <ac:spMk id="4" creationId="{00000000-0000-0000-0000-000000000000}"/>
          </ac:spMkLst>
        </pc:spChg>
      </pc:sldChg>
      <pc:sldChg chg="modSp">
        <pc:chgData name="DIEGO GRAGNANIELLO" userId="S::diego.gragnaniello@unina.it::519bece2-7d23-4464-82e1-e9fc77f2dc32" providerId="AD" clId="Web-{9E407FE3-02EF-4BCE-B535-2D1D3C5BB3E3}" dt="2021-01-05T15:39:32.840" v="6" actId="20577"/>
        <pc:sldMkLst>
          <pc:docMk/>
          <pc:sldMk cId="2505228475" sldId="276"/>
        </pc:sldMkLst>
        <pc:spChg chg="mod">
          <ac:chgData name="DIEGO GRAGNANIELLO" userId="S::diego.gragnaniello@unina.it::519bece2-7d23-4464-82e1-e9fc77f2dc32" providerId="AD" clId="Web-{9E407FE3-02EF-4BCE-B535-2D1D3C5BB3E3}" dt="2021-01-05T15:39:32.840" v="6" actId="20577"/>
          <ac:spMkLst>
            <pc:docMk/>
            <pc:sldMk cId="2505228475" sldId="276"/>
            <ac:spMk id="4" creationId="{00000000-0000-0000-0000-000000000000}"/>
          </ac:spMkLst>
        </pc:spChg>
      </pc:sldChg>
      <pc:sldChg chg="modSp">
        <pc:chgData name="DIEGO GRAGNANIELLO" userId="S::diego.gragnaniello@unina.it::519bece2-7d23-4464-82e1-e9fc77f2dc32" providerId="AD" clId="Web-{9E407FE3-02EF-4BCE-B535-2D1D3C5BB3E3}" dt="2021-01-05T15:41:54.452" v="19" actId="20577"/>
        <pc:sldMkLst>
          <pc:docMk/>
          <pc:sldMk cId="91760121" sldId="277"/>
        </pc:sldMkLst>
        <pc:spChg chg="mod">
          <ac:chgData name="DIEGO GRAGNANIELLO" userId="S::diego.gragnaniello@unina.it::519bece2-7d23-4464-82e1-e9fc77f2dc32" providerId="AD" clId="Web-{9E407FE3-02EF-4BCE-B535-2D1D3C5BB3E3}" dt="2021-01-05T15:41:54.452" v="19" actId="20577"/>
          <ac:spMkLst>
            <pc:docMk/>
            <pc:sldMk cId="91760121" sldId="277"/>
            <ac:spMk id="4" creationId="{00000000-0000-0000-0000-000000000000}"/>
          </ac:spMkLst>
        </pc:spChg>
      </pc:sldChg>
      <pc:sldChg chg="modSp">
        <pc:chgData name="DIEGO GRAGNANIELLO" userId="S::diego.gragnaniello@unina.it::519bece2-7d23-4464-82e1-e9fc77f2dc32" providerId="AD" clId="Web-{9E407FE3-02EF-4BCE-B535-2D1D3C5BB3E3}" dt="2021-01-05T15:40:05.216" v="11" actId="20577"/>
        <pc:sldMkLst>
          <pc:docMk/>
          <pc:sldMk cId="976782758" sldId="278"/>
        </pc:sldMkLst>
        <pc:spChg chg="mod">
          <ac:chgData name="DIEGO GRAGNANIELLO" userId="S::diego.gragnaniello@unina.it::519bece2-7d23-4464-82e1-e9fc77f2dc32" providerId="AD" clId="Web-{9E407FE3-02EF-4BCE-B535-2D1D3C5BB3E3}" dt="2021-01-05T15:40:05.216" v="11" actId="20577"/>
          <ac:spMkLst>
            <pc:docMk/>
            <pc:sldMk cId="976782758" sldId="278"/>
            <ac:spMk id="4" creationId="{00000000-0000-0000-0000-000000000000}"/>
          </ac:spMkLst>
        </pc:spChg>
      </pc:sldChg>
      <pc:sldChg chg="modSp">
        <pc:chgData name="DIEGO GRAGNANIELLO" userId="S::diego.gragnaniello@unina.it::519bece2-7d23-4464-82e1-e9fc77f2dc32" providerId="AD" clId="Web-{9E407FE3-02EF-4BCE-B535-2D1D3C5BB3E3}" dt="2021-01-05T15:41:31.374" v="15" actId="20577"/>
        <pc:sldMkLst>
          <pc:docMk/>
          <pc:sldMk cId="3246379234" sldId="279"/>
        </pc:sldMkLst>
        <pc:spChg chg="mod">
          <ac:chgData name="DIEGO GRAGNANIELLO" userId="S::diego.gragnaniello@unina.it::519bece2-7d23-4464-82e1-e9fc77f2dc32" providerId="AD" clId="Web-{9E407FE3-02EF-4BCE-B535-2D1D3C5BB3E3}" dt="2021-01-05T15:41:31.374" v="15" actId="20577"/>
          <ac:spMkLst>
            <pc:docMk/>
            <pc:sldMk cId="3246379234" sldId="279"/>
            <ac:spMk id="4" creationId="{00000000-0000-0000-0000-000000000000}"/>
          </ac:spMkLst>
        </pc:spChg>
      </pc:sldChg>
      <pc:sldChg chg="modSp">
        <pc:chgData name="DIEGO GRAGNANIELLO" userId="S::diego.gragnaniello@unina.it::519bece2-7d23-4464-82e1-e9fc77f2dc32" providerId="AD" clId="Web-{9E407FE3-02EF-4BCE-B535-2D1D3C5BB3E3}" dt="2021-01-05T15:42:09.875" v="24" actId="20577"/>
        <pc:sldMkLst>
          <pc:docMk/>
          <pc:sldMk cId="3983011110" sldId="280"/>
        </pc:sldMkLst>
        <pc:spChg chg="mod">
          <ac:chgData name="DIEGO GRAGNANIELLO" userId="S::diego.gragnaniello@unina.it::519bece2-7d23-4464-82e1-e9fc77f2dc32" providerId="AD" clId="Web-{9E407FE3-02EF-4BCE-B535-2D1D3C5BB3E3}" dt="2021-01-05T15:42:09.875" v="24" actId="20577"/>
          <ac:spMkLst>
            <pc:docMk/>
            <pc:sldMk cId="3983011110" sldId="280"/>
            <ac:spMk id="4" creationId="{00000000-0000-0000-0000-000000000000}"/>
          </ac:spMkLst>
        </pc:spChg>
      </pc:sldChg>
      <pc:sldChg chg="modSp">
        <pc:chgData name="DIEGO GRAGNANIELLO" userId="S::diego.gragnaniello@unina.it::519bece2-7d23-4464-82e1-e9fc77f2dc32" providerId="AD" clId="Web-{9E407FE3-02EF-4BCE-B535-2D1D3C5BB3E3}" dt="2021-01-05T15:42:19.609" v="26" actId="20577"/>
        <pc:sldMkLst>
          <pc:docMk/>
          <pc:sldMk cId="2960194128" sldId="281"/>
        </pc:sldMkLst>
        <pc:spChg chg="mod">
          <ac:chgData name="DIEGO GRAGNANIELLO" userId="S::diego.gragnaniello@unina.it::519bece2-7d23-4464-82e1-e9fc77f2dc32" providerId="AD" clId="Web-{9E407FE3-02EF-4BCE-B535-2D1D3C5BB3E3}" dt="2021-01-05T15:42:19.609" v="26" actId="20577"/>
          <ac:spMkLst>
            <pc:docMk/>
            <pc:sldMk cId="2960194128" sldId="281"/>
            <ac:spMk id="4" creationId="{00000000-0000-0000-0000-000000000000}"/>
          </ac:spMkLst>
        </pc:spChg>
      </pc:sldChg>
    </pc:docChg>
  </pc:docChgLst>
  <pc:docChgLst>
    <pc:chgData name="DIEGO GRAGNANIELLO" userId="S::diego.gragnaniello@unina.it::519bece2-7d23-4464-82e1-e9fc77f2dc32" providerId="AD" clId="Web-{9E519596-DE2B-4F31-AA23-F5E3C6792D6A}"/>
    <pc:docChg chg="modSld">
      <pc:chgData name="DIEGO GRAGNANIELLO" userId="S::diego.gragnaniello@unina.it::519bece2-7d23-4464-82e1-e9fc77f2dc32" providerId="AD" clId="Web-{9E519596-DE2B-4F31-AA23-F5E3C6792D6A}" dt="2021-03-04T07:39:00.269" v="84" actId="20577"/>
      <pc:docMkLst>
        <pc:docMk/>
      </pc:docMkLst>
      <pc:sldChg chg="modSp">
        <pc:chgData name="DIEGO GRAGNANIELLO" userId="S::diego.gragnaniello@unina.it::519bece2-7d23-4464-82e1-e9fc77f2dc32" providerId="AD" clId="Web-{9E519596-DE2B-4F31-AA23-F5E3C6792D6A}" dt="2021-03-04T07:31:57.947" v="34" actId="20577"/>
        <pc:sldMkLst>
          <pc:docMk/>
          <pc:sldMk cId="91760121" sldId="277"/>
        </pc:sldMkLst>
        <pc:spChg chg="mod">
          <ac:chgData name="DIEGO GRAGNANIELLO" userId="S::diego.gragnaniello@unina.it::519bece2-7d23-4464-82e1-e9fc77f2dc32" providerId="AD" clId="Web-{9E519596-DE2B-4F31-AA23-F5E3C6792D6A}" dt="2021-03-04T07:31:57.947" v="34" actId="20577"/>
          <ac:spMkLst>
            <pc:docMk/>
            <pc:sldMk cId="91760121" sldId="277"/>
            <ac:spMk id="4" creationId="{00000000-0000-0000-0000-000000000000}"/>
          </ac:spMkLst>
        </pc:spChg>
      </pc:sldChg>
      <pc:sldChg chg="modSp">
        <pc:chgData name="DIEGO GRAGNANIELLO" userId="S::diego.gragnaniello@unina.it::519bece2-7d23-4464-82e1-e9fc77f2dc32" providerId="AD" clId="Web-{9E519596-DE2B-4F31-AA23-F5E3C6792D6A}" dt="2021-03-04T07:36:29.922" v="42" actId="20577"/>
        <pc:sldMkLst>
          <pc:docMk/>
          <pc:sldMk cId="3246379234" sldId="279"/>
        </pc:sldMkLst>
        <pc:spChg chg="mod">
          <ac:chgData name="DIEGO GRAGNANIELLO" userId="S::diego.gragnaniello@unina.it::519bece2-7d23-4464-82e1-e9fc77f2dc32" providerId="AD" clId="Web-{9E519596-DE2B-4F31-AA23-F5E3C6792D6A}" dt="2021-03-04T07:36:29.922" v="42" actId="20577"/>
          <ac:spMkLst>
            <pc:docMk/>
            <pc:sldMk cId="3246379234" sldId="279"/>
            <ac:spMk id="4" creationId="{00000000-0000-0000-0000-000000000000}"/>
          </ac:spMkLst>
        </pc:spChg>
      </pc:sldChg>
      <pc:sldChg chg="modSp">
        <pc:chgData name="DIEGO GRAGNANIELLO" userId="S::diego.gragnaniello@unina.it::519bece2-7d23-4464-82e1-e9fc77f2dc32" providerId="AD" clId="Web-{9E519596-DE2B-4F31-AA23-F5E3C6792D6A}" dt="2021-03-04T07:38:26.549" v="77" actId="20577"/>
        <pc:sldMkLst>
          <pc:docMk/>
          <pc:sldMk cId="3983011110" sldId="280"/>
        </pc:sldMkLst>
        <pc:spChg chg="mod">
          <ac:chgData name="DIEGO GRAGNANIELLO" userId="S::diego.gragnaniello@unina.it::519bece2-7d23-4464-82e1-e9fc77f2dc32" providerId="AD" clId="Web-{9E519596-DE2B-4F31-AA23-F5E3C6792D6A}" dt="2021-03-04T07:38:26.549" v="77" actId="20577"/>
          <ac:spMkLst>
            <pc:docMk/>
            <pc:sldMk cId="3983011110" sldId="280"/>
            <ac:spMk id="4" creationId="{00000000-0000-0000-0000-000000000000}"/>
          </ac:spMkLst>
        </pc:spChg>
      </pc:sldChg>
      <pc:sldChg chg="modSp">
        <pc:chgData name="DIEGO GRAGNANIELLO" userId="S::diego.gragnaniello@unina.it::519bece2-7d23-4464-82e1-e9fc77f2dc32" providerId="AD" clId="Web-{9E519596-DE2B-4F31-AA23-F5E3C6792D6A}" dt="2021-03-04T07:39:00.269" v="84" actId="20577"/>
        <pc:sldMkLst>
          <pc:docMk/>
          <pc:sldMk cId="2960194128" sldId="281"/>
        </pc:sldMkLst>
        <pc:spChg chg="mod">
          <ac:chgData name="DIEGO GRAGNANIELLO" userId="S::diego.gragnaniello@unina.it::519bece2-7d23-4464-82e1-e9fc77f2dc32" providerId="AD" clId="Web-{9E519596-DE2B-4F31-AA23-F5E3C6792D6A}" dt="2021-03-04T07:39:00.269" v="84" actId="20577"/>
          <ac:spMkLst>
            <pc:docMk/>
            <pc:sldMk cId="2960194128" sldId="281"/>
            <ac:spMk id="4" creationId="{00000000-0000-0000-0000-000000000000}"/>
          </ac:spMkLst>
        </pc:spChg>
      </pc:sldChg>
      <pc:sldChg chg="modSp">
        <pc:chgData name="DIEGO GRAGNANIELLO" userId="S::diego.gragnaniello@unina.it::519bece2-7d23-4464-82e1-e9fc77f2dc32" providerId="AD" clId="Web-{9E519596-DE2B-4F31-AA23-F5E3C6792D6A}" dt="2021-03-04T07:30:13.195" v="17" actId="20577"/>
        <pc:sldMkLst>
          <pc:docMk/>
          <pc:sldMk cId="3798628154" sldId="289"/>
        </pc:sldMkLst>
        <pc:spChg chg="mod">
          <ac:chgData name="DIEGO GRAGNANIELLO" userId="S::diego.gragnaniello@unina.it::519bece2-7d23-4464-82e1-e9fc77f2dc32" providerId="AD" clId="Web-{9E519596-DE2B-4F31-AA23-F5E3C6792D6A}" dt="2021-03-04T07:30:13.195" v="17" actId="20577"/>
          <ac:spMkLst>
            <pc:docMk/>
            <pc:sldMk cId="3798628154" sldId="289"/>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3/23/2021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‹N›</a:t>
            </a:fld>
            <a:endParaRPr lang="en-US" dirty="0"/>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3/23/2021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‹N›</a:t>
            </a:fld>
            <a:endParaRPr lang="en-US" dirty="0"/>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2</a:t>
            </a:fld>
            <a:endParaRPr lang="en-US" dirty="0"/>
          </a:p>
        </p:txBody>
      </p:sp>
    </p:spTree>
    <p:extLst>
      <p:ext uri="{BB962C8B-B14F-4D97-AF65-F5344CB8AC3E}">
        <p14:creationId xmlns:p14="http://schemas.microsoft.com/office/powerpoint/2010/main" val="568818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In this example, the upper figure is static and will require less memory for storage. The same for the background of the lower figure. Thus, we only have to code the foreground of the lower figure, and even in this case if we find two very similar blocks, we can code them only once.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11</a:t>
            </a:fld>
            <a:endParaRPr lang="en-US" dirty="0"/>
          </a:p>
        </p:txBody>
      </p:sp>
    </p:spTree>
    <p:extLst>
      <p:ext uri="{BB962C8B-B14F-4D97-AF65-F5344CB8AC3E}">
        <p14:creationId xmlns:p14="http://schemas.microsoft.com/office/powerpoint/2010/main" val="214954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cs typeface="Calibri"/>
              </a:rPr>
              <a:t>The memory and bandwidth saving due to video coding is so huge that we will never store a video without coding it (e.g., by storing each pixel value of each frame, one after another).</a:t>
            </a:r>
          </a:p>
          <a:p>
            <a:r>
              <a:rPr lang="en-US">
                <a:cs typeface="Calibri"/>
              </a:rPr>
              <a:t>The drawback is that we need the correct decoder to open a play a video and there is not a common standard for all the platforms.</a:t>
            </a:r>
          </a:p>
          <a:p>
            <a:endParaRPr lang="en-US" dirty="0">
              <a:cs typeface="Calibri"/>
            </a:endParaRP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12</a:t>
            </a:fld>
            <a:endParaRPr lang="en-US" dirty="0"/>
          </a:p>
        </p:txBody>
      </p:sp>
    </p:spTree>
    <p:extLst>
      <p:ext uri="{BB962C8B-B14F-4D97-AF65-F5344CB8AC3E}">
        <p14:creationId xmlns:p14="http://schemas.microsoft.com/office/powerpoint/2010/main" val="4207932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Nowadays, digital videos are used in all applications, from TV and cinema to online streaming and video surveillance.</a:t>
            </a:r>
          </a:p>
          <a:p>
            <a:r>
              <a:rPr lang="en-US" noProof="0" dirty="0"/>
              <a:t>Digital videos are easy to store and maintain, as well as to process.</a:t>
            </a:r>
          </a:p>
          <a:p>
            <a:r>
              <a:rPr lang="en-US" noProof="0" dirty="0"/>
              <a:t>In these slides, we will see some examples </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3</a:t>
            </a:fld>
            <a:endParaRPr lang="en-US" dirty="0"/>
          </a:p>
        </p:txBody>
      </p:sp>
    </p:spTree>
    <p:extLst>
      <p:ext uri="{BB962C8B-B14F-4D97-AF65-F5344CB8AC3E}">
        <p14:creationId xmlns:p14="http://schemas.microsoft.com/office/powerpoint/2010/main" val="293965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Nowadays, digital videos are used in all applications, from TV and cinema to online streaming and video surveillance.</a:t>
            </a:r>
          </a:p>
          <a:p>
            <a:r>
              <a:rPr lang="en-US" noProof="0" dirty="0"/>
              <a:t>Digital videos are easy to store and maintain, as well as to process.</a:t>
            </a:r>
          </a:p>
          <a:p>
            <a:r>
              <a:rPr lang="en-US" noProof="0" dirty="0"/>
              <a:t>In these slides, we will see some examples </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4</a:t>
            </a:fld>
            <a:endParaRPr lang="en-US" dirty="0"/>
          </a:p>
        </p:txBody>
      </p:sp>
    </p:spTree>
    <p:extLst>
      <p:ext uri="{BB962C8B-B14F-4D97-AF65-F5344CB8AC3E}">
        <p14:creationId xmlns:p14="http://schemas.microsoft.com/office/powerpoint/2010/main" val="219460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A lot of standards, names, and aliases are used. Mostly, they represent different video resolutions. Sometimes, names represent different video coding algorithms (next slide)</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5</a:t>
            </a:fld>
            <a:endParaRPr lang="en-US"/>
          </a:p>
        </p:txBody>
      </p:sp>
    </p:spTree>
    <p:extLst>
      <p:ext uri="{BB962C8B-B14F-4D97-AF65-F5344CB8AC3E}">
        <p14:creationId xmlns:p14="http://schemas.microsoft.com/office/powerpoint/2010/main" val="2079291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Video coding is the algorithm that efficiently translates the frame sequence into a bit stream. By doing this, some aspects of the digital video are exploited in order to save memory space while keeping a high video quality</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6</a:t>
            </a:fld>
            <a:endParaRPr lang="en-US"/>
          </a:p>
        </p:txBody>
      </p:sp>
    </p:spTree>
    <p:extLst>
      <p:ext uri="{BB962C8B-B14F-4D97-AF65-F5344CB8AC3E}">
        <p14:creationId xmlns:p14="http://schemas.microsoft.com/office/powerpoint/2010/main" val="222513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Multimedia content-coding always deals with redundancy reduction. This is particularly true for digital videos, which exhibit both a spatial and temporal redundancy.</a:t>
            </a:r>
          </a:p>
          <a:p>
            <a:r>
              <a:rPr lang="en-US" noProof="0" dirty="0"/>
              <a:t>In fact, close pixels often have similar values, and this allowed to design of most of the digital image compression algorithms which are employed frame-by-frame for digital videos.</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7</a:t>
            </a:fld>
            <a:endParaRPr lang="en-US" dirty="0"/>
          </a:p>
        </p:txBody>
      </p:sp>
    </p:spTree>
    <p:extLst>
      <p:ext uri="{BB962C8B-B14F-4D97-AF65-F5344CB8AC3E}">
        <p14:creationId xmlns:p14="http://schemas.microsoft.com/office/powerpoint/2010/main" val="1164700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At the same time, pixels in the same position in two consecutive frames are often very similar. This is a peculiarity of digital videos.</a:t>
            </a:r>
          </a:p>
          <a:p>
            <a:r>
              <a:rPr lang="en-US" noProof="0" dirty="0"/>
              <a:t>To avoid coding the same object in a slightly different position in each frame, video coded performs motion compensation.</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8</a:t>
            </a:fld>
            <a:endParaRPr lang="en-US" dirty="0"/>
          </a:p>
        </p:txBody>
      </p:sp>
    </p:spTree>
    <p:extLst>
      <p:ext uri="{BB962C8B-B14F-4D97-AF65-F5344CB8AC3E}">
        <p14:creationId xmlns:p14="http://schemas.microsoft.com/office/powerpoint/2010/main" val="78966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Firstly, some frames are selected as more important and coded as they were single images. Typically, for each of these frames, a group of less important and adjacent ones is selected. In these frames, motion compensation is applied.</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9</a:t>
            </a:fld>
            <a:endParaRPr lang="en-US" dirty="0"/>
          </a:p>
        </p:txBody>
      </p:sp>
    </p:spTree>
    <p:extLst>
      <p:ext uri="{BB962C8B-B14F-4D97-AF65-F5344CB8AC3E}">
        <p14:creationId xmlns:p14="http://schemas.microsoft.com/office/powerpoint/2010/main" val="4127373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noProof="0" dirty="0"/>
              <a:t>By splitting the frame into blocks and computing the similarity between blocks of adjacent frames, we can detect the position of the object in a new frame.</a:t>
            </a:r>
          </a:p>
          <a:p>
            <a:endParaRPr lang="en-US" noProof="0" dirty="0"/>
          </a:p>
          <a:p>
            <a:r>
              <a:rPr lang="en-US" noProof="0" dirty="0"/>
              <a:t>Since this object will not vary too much between consecutive frames, we can code it only once and use the block already coded for both frames.</a:t>
            </a:r>
          </a:p>
          <a:p>
            <a:endParaRPr lang="en-US" noProof="0" dirty="0"/>
          </a:p>
          <a:p>
            <a:r>
              <a:rPr lang="en-US" noProof="0" dirty="0"/>
              <a:t>This is particularly true for static regions like the background with a fixed camera.</a:t>
            </a:r>
          </a:p>
        </p:txBody>
      </p:sp>
      <p:sp>
        <p:nvSpPr>
          <p:cNvPr id="4" name="Segnaposto numero diapositiva 3"/>
          <p:cNvSpPr>
            <a:spLocks noGrp="1"/>
          </p:cNvSpPr>
          <p:nvPr>
            <p:ph type="sldNum" sz="quarter" idx="5"/>
          </p:nvPr>
        </p:nvSpPr>
        <p:spPr/>
        <p:txBody>
          <a:bodyPr/>
          <a:lstStyle/>
          <a:p>
            <a:fld id="{AD73B8C3-A209-4A55-9261-22C2A02B3159}" type="slidenum">
              <a:rPr lang="en-US" smtClean="0"/>
              <a:pPr/>
              <a:t>10</a:t>
            </a:fld>
            <a:endParaRPr lang="en-US" dirty="0"/>
          </a:p>
        </p:txBody>
      </p:sp>
    </p:spTree>
    <p:extLst>
      <p:ext uri="{BB962C8B-B14F-4D97-AF65-F5344CB8AC3E}">
        <p14:creationId xmlns:p14="http://schemas.microsoft.com/office/powerpoint/2010/main" val="2201566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it-IT"/>
              <a:t>Fare clic per modificare lo stile del titolo dello schema</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2020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it-IT"/>
              <a:t>Fare clic per modificare lo stile del titolo dello schema</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it-IT"/>
              <a:t>Fare clic per modificare lo stile del titolo dello schema</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it-IT"/>
              <a:t>Fare clic per modificare lo stile del titolo dello schema</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it-IT"/>
              <a:t>Fare clic per modificare gli stili del testo dello schema</a:t>
            </a:r>
          </a:p>
          <a:p>
            <a:pPr lvl="1"/>
            <a:r>
              <a:rPr lang="it-IT"/>
              <a:t>Secondo livello</a:t>
            </a:r>
          </a:p>
          <a:p>
            <a:pPr lvl="2"/>
            <a:r>
              <a:rPr lang="it-IT"/>
              <a:t>Terzo livello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it-IT"/>
              <a:t>Fare clic per modificare lo stile del titolo dello schema</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‹N›</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digital video processing in MATLAB</a:t>
            </a:r>
          </a:p>
        </p:txBody>
      </p:sp>
      <p:pic>
        <p:nvPicPr>
          <p:cNvPr id="4" name="Immagine 3">
            <a:extLst>
              <a:ext uri="{FF2B5EF4-FFF2-40B4-BE49-F238E27FC236}">
                <a16:creationId xmlns:a16="http://schemas.microsoft.com/office/drawing/2014/main" id="{FC0ACFDE-4F53-4EAF-9243-53703AF62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067677"/>
            <a:ext cx="3067050" cy="4591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Motion compensation</a:t>
            </a:r>
          </a:p>
        </p:txBody>
      </p:sp>
      <p:sp>
        <p:nvSpPr>
          <p:cNvPr id="4" name="Content Placeholder 3"/>
          <p:cNvSpPr>
            <a:spLocks noGrp="1"/>
          </p:cNvSpPr>
          <p:nvPr>
            <p:ph idx="1"/>
          </p:nvPr>
        </p:nvSpPr>
        <p:spPr>
          <a:xfrm>
            <a:off x="609602" y="1600200"/>
            <a:ext cx="11175030" cy="4925144"/>
          </a:xfrm>
        </p:spPr>
        <p:txBody>
          <a:bodyPr vert="horz" lIns="91440" tIns="45720" rIns="91440" bIns="45720" rtlCol="0" anchor="t">
            <a:noAutofit/>
          </a:bodyPr>
          <a:lstStyle/>
          <a:p>
            <a:pPr marL="0" indent="0">
              <a:buNone/>
            </a:pPr>
            <a:r>
              <a:rPr lang="en-US" dirty="0"/>
              <a:t>Consecutive frames are grouped. In each group:</a:t>
            </a:r>
          </a:p>
          <a:p>
            <a:r>
              <a:rPr lang="en-US" dirty="0"/>
              <a:t>some frames are coded as is,</a:t>
            </a:r>
          </a:p>
          <a:p>
            <a:r>
              <a:rPr lang="en-US" dirty="0"/>
              <a:t>from the remaining ones, only changed regions are coded.</a:t>
            </a:r>
          </a:p>
          <a:p>
            <a:pPr marL="0" indent="0">
              <a:buNone/>
            </a:pPr>
            <a:endParaRPr lang="en-US" dirty="0"/>
          </a:p>
          <a:p>
            <a:pPr marL="0" indent="0">
              <a:buNone/>
            </a:pPr>
            <a:r>
              <a:rPr lang="en-US" dirty="0"/>
              <a:t>To this aim:</a:t>
            </a:r>
          </a:p>
          <a:p>
            <a:r>
              <a:rPr lang="en-US" dirty="0"/>
              <a:t>each frame is divided into blocks;</a:t>
            </a:r>
          </a:p>
          <a:p>
            <a:r>
              <a:rPr lang="en-US" dirty="0"/>
              <a:t>the similarity between blocks is computed;</a:t>
            </a:r>
          </a:p>
          <a:p>
            <a:r>
              <a:rPr lang="en-US" dirty="0"/>
              <a:t>if the block B is very similar to another block A,</a:t>
            </a:r>
            <a:br>
              <a:rPr lang="en-US" dirty="0"/>
            </a:br>
            <a:r>
              <a:rPr lang="en-US" dirty="0"/>
              <a:t>a pointer to A’s spatial-temporal position is stored instead of the whole B.</a:t>
            </a:r>
          </a:p>
          <a:p>
            <a:pPr marL="0" indent="0">
              <a:buNone/>
            </a:pPr>
            <a:endParaRPr lang="en-US" dirty="0"/>
          </a:p>
          <a:p>
            <a:pPr marL="0" indent="0">
              <a:buNone/>
            </a:pPr>
            <a:r>
              <a:rPr lang="en-US" dirty="0"/>
              <a:t>This compensates for the movement of an object from A’s position to B’s position.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903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Motion compensation</a:t>
            </a:r>
          </a:p>
        </p:txBody>
      </p:sp>
      <p:sp>
        <p:nvSpPr>
          <p:cNvPr id="4" name="Content Placeholder 3"/>
          <p:cNvSpPr>
            <a:spLocks noGrp="1"/>
          </p:cNvSpPr>
          <p:nvPr>
            <p:ph idx="1"/>
          </p:nvPr>
        </p:nvSpPr>
        <p:spPr>
          <a:xfrm>
            <a:off x="6288986" y="2295014"/>
            <a:ext cx="5040560" cy="990600"/>
          </a:xfrm>
        </p:spPr>
        <p:txBody>
          <a:bodyPr vert="horz" lIns="91440" tIns="45720" rIns="91440" bIns="45720" rtlCol="0" anchor="t">
            <a:noAutofit/>
          </a:bodyPr>
          <a:lstStyle/>
          <a:p>
            <a:pPr marL="0" indent="0">
              <a:buNone/>
            </a:pPr>
            <a:r>
              <a:rPr lang="en-US" dirty="0"/>
              <a:t>Static regions coded only once</a:t>
            </a:r>
            <a:br>
              <a:rPr lang="en-US" dirty="0"/>
            </a:br>
            <a:r>
              <a:rPr lang="en-US" dirty="0"/>
              <a:t>(for each group of frame)</a:t>
            </a:r>
          </a:p>
        </p:txBody>
      </p:sp>
      <p:pic>
        <p:nvPicPr>
          <p:cNvPr id="5" name="Immagine 4">
            <a:extLst>
              <a:ext uri="{FF2B5EF4-FFF2-40B4-BE49-F238E27FC236}">
                <a16:creationId xmlns:a16="http://schemas.microsoft.com/office/drawing/2014/main" id="{F281072A-BFBC-4696-B582-BE43DB79C5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1484784"/>
            <a:ext cx="3067050" cy="4591050"/>
          </a:xfrm>
          <a:prstGeom prst="rect">
            <a:avLst/>
          </a:prstGeom>
        </p:spPr>
      </p:pic>
      <p:sp>
        <p:nvSpPr>
          <p:cNvPr id="6" name="Freccia a destra 5">
            <a:extLst>
              <a:ext uri="{FF2B5EF4-FFF2-40B4-BE49-F238E27FC236}">
                <a16:creationId xmlns:a16="http://schemas.microsoft.com/office/drawing/2014/main" id="{0FFFEF56-7CB9-4A99-8DFE-F3D37B5B58C7}"/>
              </a:ext>
            </a:extLst>
          </p:cNvPr>
          <p:cNvSpPr/>
          <p:nvPr/>
        </p:nvSpPr>
        <p:spPr>
          <a:xfrm>
            <a:off x="4017187" y="2561718"/>
            <a:ext cx="2006805" cy="2880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7" name="Freccia a destra 6">
            <a:extLst>
              <a:ext uri="{FF2B5EF4-FFF2-40B4-BE49-F238E27FC236}">
                <a16:creationId xmlns:a16="http://schemas.microsoft.com/office/drawing/2014/main" id="{55283B72-72BC-47CD-B601-972652D19123}"/>
              </a:ext>
            </a:extLst>
          </p:cNvPr>
          <p:cNvSpPr/>
          <p:nvPr/>
        </p:nvSpPr>
        <p:spPr>
          <a:xfrm>
            <a:off x="2960278" y="5279053"/>
            <a:ext cx="3063714" cy="243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9" name="Freccia a destra 8">
            <a:extLst>
              <a:ext uri="{FF2B5EF4-FFF2-40B4-BE49-F238E27FC236}">
                <a16:creationId xmlns:a16="http://schemas.microsoft.com/office/drawing/2014/main" id="{34C1781C-C548-452A-97EE-1AE98A629C12}"/>
              </a:ext>
            </a:extLst>
          </p:cNvPr>
          <p:cNvSpPr/>
          <p:nvPr/>
        </p:nvSpPr>
        <p:spPr>
          <a:xfrm rot="19290126">
            <a:off x="3275752" y="3887497"/>
            <a:ext cx="3067050" cy="288032"/>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
        <p:nvSpPr>
          <p:cNvPr id="10" name="Content Placeholder 3">
            <a:extLst>
              <a:ext uri="{FF2B5EF4-FFF2-40B4-BE49-F238E27FC236}">
                <a16:creationId xmlns:a16="http://schemas.microsoft.com/office/drawing/2014/main" id="{062DA7F1-22AC-42BC-BBC7-678E620E7B0C}"/>
              </a:ext>
            </a:extLst>
          </p:cNvPr>
          <p:cNvSpPr txBox="1">
            <a:spLocks/>
          </p:cNvSpPr>
          <p:nvPr/>
        </p:nvSpPr>
        <p:spPr>
          <a:xfrm>
            <a:off x="6288986" y="4892241"/>
            <a:ext cx="5040560" cy="990600"/>
          </a:xfrm>
          <a:prstGeom prst="rect">
            <a:avLst/>
          </a:prstGeom>
        </p:spPr>
        <p:txBody>
          <a:bodyPr vert="horz" lIns="91440" tIns="45720" rIns="91440" bIns="45720" rtlCol="0" anchor="t">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buFont typeface="Wingdings" pitchFamily="2" charset="2"/>
              <a:buNone/>
            </a:pPr>
            <a:r>
              <a:rPr lang="en-US" dirty="0"/>
              <a:t>Dynamic regions are coded only if motion cannot be compensated</a:t>
            </a:r>
          </a:p>
        </p:txBody>
      </p:sp>
    </p:spTree>
    <p:extLst>
      <p:ext uri="{BB962C8B-B14F-4D97-AF65-F5344CB8AC3E}">
        <p14:creationId xmlns:p14="http://schemas.microsoft.com/office/powerpoint/2010/main" val="274498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Pros and cons of video coding</a:t>
            </a:r>
          </a:p>
        </p:txBody>
      </p:sp>
      <p:sp>
        <p:nvSpPr>
          <p:cNvPr id="4" name="Content Placeholder 3"/>
          <p:cNvSpPr>
            <a:spLocks noGrp="1"/>
          </p:cNvSpPr>
          <p:nvPr>
            <p:ph idx="1"/>
          </p:nvPr>
        </p:nvSpPr>
        <p:spPr/>
        <p:txBody>
          <a:bodyPr vert="horz" lIns="91440" tIns="45720" rIns="91440" bIns="45720" rtlCol="0" anchor="t">
            <a:noAutofit/>
          </a:bodyPr>
          <a:lstStyle/>
          <a:p>
            <a:pPr>
              <a:buFont typeface="Wingdings" panose="05000000000000000000" pitchFamily="2" charset="2"/>
              <a:buChar char="ü"/>
            </a:pPr>
            <a:r>
              <a:rPr lang="en-US" dirty="0">
                <a:latin typeface="Arial"/>
                <a:cs typeface="Arial"/>
              </a:rPr>
              <a:t>Efficient: dramatically reduces the memory/bandwidth to store/transmit the video.</a:t>
            </a:r>
          </a:p>
          <a:p>
            <a:pPr>
              <a:buFont typeface="Wingdings" panose="05000000000000000000" pitchFamily="2" charset="2"/>
              <a:buChar char="ü"/>
            </a:pPr>
            <a:r>
              <a:rPr lang="en-US" dirty="0">
                <a:latin typeface="Arial"/>
                <a:cs typeface="Arial"/>
              </a:rPr>
              <a:t>Adaptive: static videos require less memory/bandwidth.</a:t>
            </a:r>
          </a:p>
          <a:p>
            <a:pPr>
              <a:buFont typeface="Wingdings" panose="05000000000000000000" pitchFamily="2" charset="2"/>
              <a:buChar char="ü"/>
            </a:pPr>
            <a:r>
              <a:rPr lang="en-US" dirty="0">
                <a:latin typeface="Arial"/>
                <a:cs typeface="Arial"/>
              </a:rPr>
              <a:t>Customizable: codecs can be tailored for the specific application,</a:t>
            </a:r>
            <a:br>
              <a:rPr lang="en-US" dirty="0">
                <a:latin typeface="Arial"/>
                <a:cs typeface="Arial"/>
              </a:rPr>
            </a:br>
            <a:r>
              <a:rPr lang="en-US" dirty="0">
                <a:latin typeface="Arial"/>
                <a:cs typeface="Arial"/>
              </a:rPr>
              <a:t>e.g., providing a constant video bitrate for online streaming.</a:t>
            </a:r>
          </a:p>
          <a:p>
            <a:pPr marL="0" indent="0">
              <a:buNone/>
            </a:pPr>
            <a:endParaRPr lang="en-US" dirty="0">
              <a:latin typeface="Arial"/>
              <a:cs typeface="Arial"/>
            </a:endParaRPr>
          </a:p>
          <a:p>
            <a:pPr>
              <a:buFont typeface="Wingdings" panose="05000000000000000000" pitchFamily="2" charset="2"/>
              <a:buChar char="q"/>
            </a:pPr>
            <a:r>
              <a:rPr lang="en-US" dirty="0">
                <a:latin typeface="Arial"/>
                <a:cs typeface="Arial"/>
              </a:rPr>
              <a:t>The video must be decoded before being played.</a:t>
            </a:r>
          </a:p>
          <a:p>
            <a:pPr>
              <a:buFont typeface="Wingdings" panose="05000000000000000000" pitchFamily="2" charset="2"/>
              <a:buChar char="q"/>
            </a:pPr>
            <a:r>
              <a:rPr lang="en-US" dirty="0">
                <a:latin typeface="Arial"/>
                <a:cs typeface="Arial"/>
              </a:rPr>
              <a:t>The lack of a standard video codec can be puzzling.</a:t>
            </a:r>
          </a:p>
          <a:p>
            <a:pPr>
              <a:buFont typeface="Wingdings" panose="05000000000000000000" pitchFamily="2" charset="2"/>
              <a:buChar char="q"/>
            </a:pPr>
            <a:endParaRPr lang="en-US" dirty="0">
              <a:latin typeface="Arial"/>
              <a:cs typeface="Arial"/>
            </a:endParaRPr>
          </a:p>
          <a:p>
            <a:pPr marL="0" indent="0">
              <a:buNone/>
            </a:pPr>
            <a:endParaRPr lang="en-US" dirty="0">
              <a:latin typeface="Arial"/>
              <a:cs typeface="Arial"/>
            </a:endParaRPr>
          </a:p>
        </p:txBody>
      </p:sp>
    </p:spTree>
    <p:extLst>
      <p:ext uri="{BB962C8B-B14F-4D97-AF65-F5344CB8AC3E}">
        <p14:creationId xmlns:p14="http://schemas.microsoft.com/office/powerpoint/2010/main" val="35774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Table of content</a:t>
            </a:r>
          </a:p>
        </p:txBody>
      </p:sp>
      <p:sp>
        <p:nvSpPr>
          <p:cNvPr id="4" name="Content Placeholder 3"/>
          <p:cNvSpPr>
            <a:spLocks noGrp="1"/>
          </p:cNvSpPr>
          <p:nvPr>
            <p:ph idx="1"/>
          </p:nvPr>
        </p:nvSpPr>
        <p:spPr/>
        <p:txBody>
          <a:bodyPr vert="horz" lIns="91440" tIns="45720" rIns="91440" bIns="45720" rtlCol="0" anchor="t">
            <a:noAutofit/>
          </a:bodyPr>
          <a:lstStyle/>
          <a:p>
            <a:r>
              <a:rPr lang="en-US" dirty="0"/>
              <a:t>Digital videos</a:t>
            </a:r>
          </a:p>
          <a:p>
            <a:pPr lvl="1"/>
            <a:r>
              <a:rPr lang="en-US" dirty="0"/>
              <a:t>Introduction</a:t>
            </a:r>
          </a:p>
          <a:p>
            <a:pPr lvl="1"/>
            <a:r>
              <a:rPr lang="en-US" dirty="0"/>
              <a:t>Features and formats</a:t>
            </a:r>
          </a:p>
          <a:p>
            <a:pPr marL="0" indent="0">
              <a:buNone/>
            </a:pPr>
            <a:endParaRPr lang="en-US" dirty="0"/>
          </a:p>
          <a:p>
            <a:r>
              <a:rPr lang="en-US" dirty="0"/>
              <a:t>Video coding</a:t>
            </a:r>
          </a:p>
          <a:p>
            <a:pPr lvl="1"/>
            <a:r>
              <a:rPr lang="en-US" dirty="0"/>
              <a:t>Rationale</a:t>
            </a:r>
          </a:p>
          <a:p>
            <a:pPr lvl="1"/>
            <a:r>
              <a:rPr lang="en-US" dirty="0"/>
              <a:t>Motion compensation</a:t>
            </a:r>
          </a:p>
          <a:p>
            <a:pPr lvl="1"/>
            <a:r>
              <a:rPr lang="en-US" dirty="0"/>
              <a:t>Pros and cons</a:t>
            </a:r>
          </a:p>
          <a:p>
            <a:pPr marL="458340" lvl="1" indent="0">
              <a:buNone/>
            </a:pPr>
            <a:endParaRPr lang="en-US" dirty="0"/>
          </a:p>
          <a:p>
            <a:endParaRPr lang="en-US" dirty="0"/>
          </a:p>
        </p:txBody>
      </p:sp>
    </p:spTree>
    <p:extLst>
      <p:ext uri="{BB962C8B-B14F-4D97-AF65-F5344CB8AC3E}">
        <p14:creationId xmlns:p14="http://schemas.microsoft.com/office/powerpoint/2010/main" val="2784395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Digital videos</a:t>
            </a:r>
          </a:p>
        </p:txBody>
      </p:sp>
      <p:sp>
        <p:nvSpPr>
          <p:cNvPr id="4" name="Content Placeholder 3"/>
          <p:cNvSpPr>
            <a:spLocks noGrp="1"/>
          </p:cNvSpPr>
          <p:nvPr>
            <p:ph idx="1"/>
          </p:nvPr>
        </p:nvSpPr>
        <p:spPr/>
        <p:txBody>
          <a:bodyPr vert="horz" lIns="91440" tIns="45720" rIns="91440" bIns="45720" rtlCol="0" anchor="t">
            <a:noAutofit/>
          </a:bodyPr>
          <a:lstStyle/>
          <a:p>
            <a:pPr marL="343535" indent="-343535">
              <a:buNone/>
            </a:pPr>
            <a:r>
              <a:rPr lang="en-US" dirty="0">
                <a:latin typeface="Arial"/>
                <a:cs typeface="Arial"/>
              </a:rPr>
              <a:t>A sequence of digital images also called frames,</a:t>
            </a:r>
            <a:br>
              <a:rPr lang="en-US" dirty="0">
                <a:latin typeface="Arial"/>
                <a:cs typeface="Arial"/>
              </a:rPr>
            </a:br>
            <a:r>
              <a:rPr lang="en-US" dirty="0">
                <a:latin typeface="Arial"/>
                <a:cs typeface="Arial"/>
              </a:rPr>
              <a:t>acquired with constant time intervals.</a:t>
            </a:r>
          </a:p>
          <a:p>
            <a:pPr marL="343535" indent="-343535">
              <a:buNone/>
            </a:pPr>
            <a:endParaRPr lang="en-US" dirty="0">
              <a:latin typeface="Arial"/>
              <a:cs typeface="Arial"/>
            </a:endParaRPr>
          </a:p>
          <a:p>
            <a:pPr marL="343535" indent="-343535">
              <a:buNone/>
            </a:pPr>
            <a:r>
              <a:rPr lang="en-US" dirty="0">
                <a:latin typeface="Arial"/>
                <a:cs typeface="Arial"/>
              </a:rPr>
              <a:t>A digital audio track may also be present.</a:t>
            </a:r>
          </a:p>
          <a:p>
            <a:pPr marL="343535" indent="-343535">
              <a:buNone/>
            </a:pPr>
            <a:endParaRPr lang="en-US" dirty="0">
              <a:latin typeface="Arial"/>
              <a:cs typeface="Arial"/>
            </a:endParaRPr>
          </a:p>
          <a:p>
            <a:pPr marL="343535" indent="-343535">
              <a:buNone/>
            </a:pPr>
            <a:r>
              <a:rPr lang="en-US" dirty="0">
                <a:latin typeface="Arial"/>
                <a:cs typeface="Arial"/>
              </a:rPr>
              <a:t>The frames are usually inserted, together with the audio track(s) and acquisition information, in a container.</a:t>
            </a:r>
          </a:p>
          <a:p>
            <a:pPr marL="343535" indent="-343535">
              <a:buNone/>
            </a:pPr>
            <a:endParaRPr lang="en-US" dirty="0">
              <a:latin typeface="Arial"/>
              <a:cs typeface="Arial"/>
            </a:endParaRPr>
          </a:p>
          <a:p>
            <a:pPr marL="343535" indent="-343535">
              <a:buNone/>
            </a:pPr>
            <a:r>
              <a:rPr lang="en-US" dirty="0">
                <a:latin typeface="Arial"/>
                <a:cs typeface="Arial"/>
              </a:rPr>
              <a:t>In this module, we will focus on images, neglecting the audio</a:t>
            </a:r>
            <a:endParaRPr lang="it-IT" dirty="0"/>
          </a:p>
        </p:txBody>
      </p:sp>
      <p:grpSp>
        <p:nvGrpSpPr>
          <p:cNvPr id="14" name="Gruppo 13">
            <a:extLst>
              <a:ext uri="{FF2B5EF4-FFF2-40B4-BE49-F238E27FC236}">
                <a16:creationId xmlns:a16="http://schemas.microsoft.com/office/drawing/2014/main" id="{102BFBB4-DAF0-411F-BE39-2B8444F975CF}"/>
              </a:ext>
            </a:extLst>
          </p:cNvPr>
          <p:cNvGrpSpPr/>
          <p:nvPr/>
        </p:nvGrpSpPr>
        <p:grpSpPr>
          <a:xfrm>
            <a:off x="7392144" y="1196752"/>
            <a:ext cx="4369241" cy="2680370"/>
            <a:chOff x="7392144" y="1196752"/>
            <a:chExt cx="4369241" cy="2680370"/>
          </a:xfrm>
        </p:grpSpPr>
        <p:pic>
          <p:nvPicPr>
            <p:cNvPr id="6" name="Immagine 5">
              <a:extLst>
                <a:ext uri="{FF2B5EF4-FFF2-40B4-BE49-F238E27FC236}">
                  <a16:creationId xmlns:a16="http://schemas.microsoft.com/office/drawing/2014/main" id="{80A01A87-FA2B-4916-B5F8-7E93EF8AF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144" y="1196752"/>
              <a:ext cx="1383377" cy="2070770"/>
            </a:xfrm>
            <a:prstGeom prst="rect">
              <a:avLst/>
            </a:prstGeom>
          </p:spPr>
        </p:pic>
        <p:pic>
          <p:nvPicPr>
            <p:cNvPr id="12" name="Immagine 11">
              <a:extLst>
                <a:ext uri="{FF2B5EF4-FFF2-40B4-BE49-F238E27FC236}">
                  <a16:creationId xmlns:a16="http://schemas.microsoft.com/office/drawing/2014/main" id="{23BDC053-E884-4C01-A21E-64E1904D6F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8008" y="1806352"/>
              <a:ext cx="1383377" cy="2070770"/>
            </a:xfrm>
            <a:prstGeom prst="rect">
              <a:avLst/>
            </a:prstGeom>
          </p:spPr>
        </p:pic>
        <p:pic>
          <p:nvPicPr>
            <p:cNvPr id="11" name="Immagine 10">
              <a:extLst>
                <a:ext uri="{FF2B5EF4-FFF2-40B4-BE49-F238E27FC236}">
                  <a16:creationId xmlns:a16="http://schemas.microsoft.com/office/drawing/2014/main" id="{BFA45488-0E26-45E0-9B2E-79FCF084B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5608" y="1653952"/>
              <a:ext cx="1383377" cy="2070770"/>
            </a:xfrm>
            <a:prstGeom prst="rect">
              <a:avLst/>
            </a:prstGeom>
          </p:spPr>
        </p:pic>
        <p:pic>
          <p:nvPicPr>
            <p:cNvPr id="10" name="Immagine 9">
              <a:extLst>
                <a:ext uri="{FF2B5EF4-FFF2-40B4-BE49-F238E27FC236}">
                  <a16:creationId xmlns:a16="http://schemas.microsoft.com/office/drawing/2014/main" id="{9F224071-05E6-4780-A015-C11423A6E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3208" y="1501552"/>
              <a:ext cx="1383377" cy="2070770"/>
            </a:xfrm>
            <a:prstGeom prst="rect">
              <a:avLst/>
            </a:prstGeom>
          </p:spPr>
        </p:pic>
        <p:pic>
          <p:nvPicPr>
            <p:cNvPr id="9" name="Immagine 8">
              <a:extLst>
                <a:ext uri="{FF2B5EF4-FFF2-40B4-BE49-F238E27FC236}">
                  <a16:creationId xmlns:a16="http://schemas.microsoft.com/office/drawing/2014/main" id="{1E5EA451-0D7E-47C1-8378-59D62718E8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20808" y="1349152"/>
              <a:ext cx="1383377" cy="2070770"/>
            </a:xfrm>
            <a:prstGeom prst="rect">
              <a:avLst/>
            </a:prstGeom>
          </p:spPr>
        </p:pic>
        <p:pic>
          <p:nvPicPr>
            <p:cNvPr id="8" name="Immagine 7">
              <a:extLst>
                <a:ext uri="{FF2B5EF4-FFF2-40B4-BE49-F238E27FC236}">
                  <a16:creationId xmlns:a16="http://schemas.microsoft.com/office/drawing/2014/main" id="{0C752CE8-EFAE-4803-B62B-9363437801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8408" y="1196752"/>
              <a:ext cx="1383377" cy="2070770"/>
            </a:xfrm>
            <a:prstGeom prst="rect">
              <a:avLst/>
            </a:prstGeom>
          </p:spPr>
        </p:pic>
        <p:sp>
          <p:nvSpPr>
            <p:cNvPr id="13" name="Freccia a destra 12">
              <a:extLst>
                <a:ext uri="{FF2B5EF4-FFF2-40B4-BE49-F238E27FC236}">
                  <a16:creationId xmlns:a16="http://schemas.microsoft.com/office/drawing/2014/main" id="{5346A0E8-5729-4F32-BD95-E83338F85A25}"/>
                </a:ext>
              </a:extLst>
            </p:cNvPr>
            <p:cNvSpPr/>
            <p:nvPr/>
          </p:nvSpPr>
          <p:spPr>
            <a:xfrm>
              <a:off x="8970945" y="2132856"/>
              <a:ext cx="567680"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grpSp>
    </p:spTree>
    <p:extLst>
      <p:ext uri="{BB962C8B-B14F-4D97-AF65-F5344CB8AC3E}">
        <p14:creationId xmlns:p14="http://schemas.microsoft.com/office/powerpoint/2010/main" val="379862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Digital videos</a:t>
            </a:r>
          </a:p>
        </p:txBody>
      </p:sp>
      <p:sp>
        <p:nvSpPr>
          <p:cNvPr id="4" name="Content Placeholder 3"/>
          <p:cNvSpPr>
            <a:spLocks noGrp="1"/>
          </p:cNvSpPr>
          <p:nvPr>
            <p:ph idx="1"/>
          </p:nvPr>
        </p:nvSpPr>
        <p:spPr>
          <a:xfrm>
            <a:off x="609602" y="1600200"/>
            <a:ext cx="10959006" cy="4648200"/>
          </a:xfrm>
        </p:spPr>
        <p:txBody>
          <a:bodyPr vert="horz" lIns="91440" tIns="45720" rIns="91440" bIns="45720" rtlCol="0" anchor="t">
            <a:noAutofit/>
          </a:bodyPr>
          <a:lstStyle/>
          <a:p>
            <a:pPr marL="343535" indent="-343535">
              <a:buNone/>
            </a:pPr>
            <a:r>
              <a:rPr lang="it-IT" dirty="0">
                <a:latin typeface="Arial"/>
                <a:cs typeface="Arial"/>
              </a:rPr>
              <a:t>Features</a:t>
            </a:r>
            <a:r>
              <a:rPr lang="en-US" dirty="0"/>
              <a:t>:</a:t>
            </a:r>
          </a:p>
          <a:p>
            <a:r>
              <a:rPr lang="en-US" b="1" dirty="0"/>
              <a:t>resolution</a:t>
            </a:r>
            <a:r>
              <a:rPr lang="en-US" dirty="0"/>
              <a:t>: the number of </a:t>
            </a:r>
            <a:r>
              <a:rPr lang="en-US" b="1" dirty="0"/>
              <a:t>spatial</a:t>
            </a:r>
            <a:r>
              <a:rPr lang="en-US" dirty="0"/>
              <a:t> pixels of each frame;</a:t>
            </a:r>
          </a:p>
          <a:p>
            <a:r>
              <a:rPr lang="en-US" b="1" dirty="0"/>
              <a:t>frame rate</a:t>
            </a:r>
            <a:r>
              <a:rPr lang="en-US" dirty="0"/>
              <a:t>: the number of </a:t>
            </a:r>
            <a:r>
              <a:rPr lang="en-US" b="1" dirty="0"/>
              <a:t>temporal</a:t>
            </a:r>
            <a:r>
              <a:rPr lang="en-US" dirty="0"/>
              <a:t> frames acquired each second;</a:t>
            </a:r>
          </a:p>
          <a:p>
            <a:r>
              <a:rPr lang="en-US" b="1" dirty="0"/>
              <a:t>depth</a:t>
            </a:r>
            <a:r>
              <a:rPr lang="en-US" dirty="0"/>
              <a:t>: the number of </a:t>
            </a:r>
            <a:r>
              <a:rPr lang="en-US" b="1" dirty="0"/>
              <a:t>bits</a:t>
            </a:r>
            <a:r>
              <a:rPr lang="en-US" dirty="0"/>
              <a:t> to code each pixel, usually 24 bits for color videos.</a:t>
            </a:r>
          </a:p>
          <a:p>
            <a:endParaRPr lang="en-US" dirty="0"/>
          </a:p>
          <a:p>
            <a:pPr marL="0" indent="0">
              <a:buNone/>
            </a:pPr>
            <a:r>
              <a:rPr lang="en-US" dirty="0"/>
              <a:t>Together with the intrinsic quality of the acquisition sensor,</a:t>
            </a:r>
            <a:br>
              <a:rPr lang="en-US" dirty="0"/>
            </a:br>
            <a:r>
              <a:rPr lang="en-US" dirty="0"/>
              <a:t>these features characterize the final video quality.</a:t>
            </a:r>
          </a:p>
        </p:txBody>
      </p:sp>
    </p:spTree>
    <p:extLst>
      <p:ext uri="{BB962C8B-B14F-4D97-AF65-F5344CB8AC3E}">
        <p14:creationId xmlns:p14="http://schemas.microsoft.com/office/powerpoint/2010/main" val="371354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Digital videos</a:t>
            </a:r>
          </a:p>
        </p:txBody>
      </p:sp>
      <p:sp>
        <p:nvSpPr>
          <p:cNvPr id="4" name="Content Placeholder 3"/>
          <p:cNvSpPr>
            <a:spLocks noGrp="1"/>
          </p:cNvSpPr>
          <p:nvPr>
            <p:ph idx="1"/>
          </p:nvPr>
        </p:nvSpPr>
        <p:spPr>
          <a:xfrm>
            <a:off x="609602" y="1600200"/>
            <a:ext cx="10959006" cy="4648200"/>
          </a:xfrm>
        </p:spPr>
        <p:txBody>
          <a:bodyPr vert="horz" lIns="91440" tIns="45720" rIns="91440" bIns="45720" rtlCol="0" anchor="t">
            <a:noAutofit/>
          </a:bodyPr>
          <a:lstStyle/>
          <a:p>
            <a:pPr marL="0" indent="0">
              <a:buNone/>
            </a:pPr>
            <a:r>
              <a:rPr lang="en-US" dirty="0"/>
              <a:t>Recently many formats are used. They mainly differ by their resolution.</a:t>
            </a:r>
            <a:br>
              <a:rPr lang="en-US" dirty="0"/>
            </a:br>
            <a:r>
              <a:rPr lang="en-US" dirty="0"/>
              <a:t>Some examples are:</a:t>
            </a:r>
          </a:p>
        </p:txBody>
      </p:sp>
      <p:graphicFrame>
        <p:nvGraphicFramePr>
          <p:cNvPr id="5" name="Tabella 4">
            <a:extLst>
              <a:ext uri="{FF2B5EF4-FFF2-40B4-BE49-F238E27FC236}">
                <a16:creationId xmlns:a16="http://schemas.microsoft.com/office/drawing/2014/main" id="{58E0FA95-AA55-4A12-B931-BEB57876DD0F}"/>
              </a:ext>
            </a:extLst>
          </p:cNvPr>
          <p:cNvGraphicFramePr>
            <a:graphicFrameLocks noGrp="1"/>
          </p:cNvGraphicFramePr>
          <p:nvPr>
            <p:extLst>
              <p:ext uri="{D42A27DB-BD31-4B8C-83A1-F6EECF244321}">
                <p14:modId xmlns:p14="http://schemas.microsoft.com/office/powerpoint/2010/main" val="3966219669"/>
              </p:ext>
            </p:extLst>
          </p:nvPr>
        </p:nvGraphicFramePr>
        <p:xfrm>
          <a:off x="2207568" y="2492896"/>
          <a:ext cx="7776863" cy="3525858"/>
        </p:xfrm>
        <a:graphic>
          <a:graphicData uri="http://schemas.openxmlformats.org/drawingml/2006/table">
            <a:tbl>
              <a:tblPr firstRow="1" firstCol="1" lastCol="1" bandRow="1">
                <a:tableStyleId>{3C2FFA5D-87B4-456A-9821-1D502468CF0F}</a:tableStyleId>
              </a:tblPr>
              <a:tblGrid>
                <a:gridCol w="1219960">
                  <a:extLst>
                    <a:ext uri="{9D8B030D-6E8A-4147-A177-3AD203B41FA5}">
                      <a16:colId xmlns:a16="http://schemas.microsoft.com/office/drawing/2014/main" val="622549612"/>
                    </a:ext>
                  </a:extLst>
                </a:gridCol>
                <a:gridCol w="1660359">
                  <a:extLst>
                    <a:ext uri="{9D8B030D-6E8A-4147-A177-3AD203B41FA5}">
                      <a16:colId xmlns:a16="http://schemas.microsoft.com/office/drawing/2014/main" val="3246745282"/>
                    </a:ext>
                  </a:extLst>
                </a:gridCol>
                <a:gridCol w="4896544">
                  <a:extLst>
                    <a:ext uri="{9D8B030D-6E8A-4147-A177-3AD203B41FA5}">
                      <a16:colId xmlns:a16="http://schemas.microsoft.com/office/drawing/2014/main" val="1588631889"/>
                    </a:ext>
                  </a:extLst>
                </a:gridCol>
              </a:tblGrid>
              <a:tr h="503694">
                <a:tc>
                  <a:txBody>
                    <a:bodyPr/>
                    <a:lstStyle/>
                    <a:p>
                      <a:pPr algn="l" fontAlgn="t"/>
                      <a:r>
                        <a:rPr lang="en-US" sz="1600" dirty="0">
                          <a:effectLst/>
                        </a:rPr>
                        <a:t>Name</a:t>
                      </a:r>
                      <a:endParaRPr lang="en-US" sz="1600" b="1" dirty="0">
                        <a:solidFill>
                          <a:srgbClr val="FFFFFF"/>
                        </a:solidFill>
                        <a:effectLst/>
                      </a:endParaRPr>
                    </a:p>
                  </a:txBody>
                  <a:tcPr marL="89748" marR="74790" marT="59832" marB="59832"/>
                </a:tc>
                <a:tc>
                  <a:txBody>
                    <a:bodyPr/>
                    <a:lstStyle/>
                    <a:p>
                      <a:pPr algn="l" fontAlgn="t"/>
                      <a:r>
                        <a:rPr lang="en-US" sz="1600" dirty="0" err="1">
                          <a:effectLst/>
                        </a:rPr>
                        <a:t>WxH</a:t>
                      </a:r>
                      <a:r>
                        <a:rPr lang="en-US" sz="1600" dirty="0">
                          <a:effectLst/>
                        </a:rPr>
                        <a:t> pixels</a:t>
                      </a:r>
                      <a:endParaRPr lang="en-US" sz="1600" b="1" dirty="0">
                        <a:solidFill>
                          <a:srgbClr val="FFFFFF"/>
                        </a:solidFill>
                        <a:effectLst/>
                      </a:endParaRPr>
                    </a:p>
                  </a:txBody>
                  <a:tcPr marL="74790" marR="74790" marT="59832" marB="59832"/>
                </a:tc>
                <a:tc>
                  <a:txBody>
                    <a:bodyPr/>
                    <a:lstStyle/>
                    <a:p>
                      <a:pPr algn="l" fontAlgn="t"/>
                      <a:r>
                        <a:rPr lang="en-US" sz="1600" dirty="0">
                          <a:effectLst/>
                        </a:rPr>
                        <a:t>Aliases</a:t>
                      </a:r>
                      <a:endParaRPr lang="en-US" sz="1600" b="1" dirty="0">
                        <a:solidFill>
                          <a:srgbClr val="FFFFFF"/>
                        </a:solidFill>
                        <a:effectLst/>
                      </a:endParaRPr>
                    </a:p>
                  </a:txBody>
                  <a:tcPr marL="74790" marR="74790" marT="59832" marB="59832"/>
                </a:tc>
                <a:extLst>
                  <a:ext uri="{0D108BD9-81ED-4DB2-BD59-A6C34878D82A}">
                    <a16:rowId xmlns:a16="http://schemas.microsoft.com/office/drawing/2014/main" val="3965012257"/>
                  </a:ext>
                </a:extLst>
              </a:tr>
              <a:tr h="503694">
                <a:tc>
                  <a:txBody>
                    <a:bodyPr/>
                    <a:lstStyle/>
                    <a:p>
                      <a:r>
                        <a:rPr lang="it-IT" sz="1600" dirty="0">
                          <a:effectLst/>
                        </a:rPr>
                        <a:t>8K</a:t>
                      </a:r>
                      <a:endParaRPr lang="en-US" sz="1600" dirty="0">
                        <a:effectLst/>
                      </a:endParaRPr>
                    </a:p>
                  </a:txBody>
                  <a:tcPr marL="89748" marR="74790" marT="59832" marB="59832" anchor="ctr"/>
                </a:tc>
                <a:tc>
                  <a:txBody>
                    <a:bodyPr/>
                    <a:lstStyle/>
                    <a:p>
                      <a:pPr marL="0" marR="0" lvl="0" indent="0" algn="l" defTabSz="916680" rtl="0" eaLnBrk="1" fontAlgn="auto" latinLnBrk="0" hangingPunct="1">
                        <a:lnSpc>
                          <a:spcPct val="100000"/>
                        </a:lnSpc>
                        <a:spcBef>
                          <a:spcPts val="0"/>
                        </a:spcBef>
                        <a:spcAft>
                          <a:spcPts val="0"/>
                        </a:spcAft>
                        <a:buClrTx/>
                        <a:buSzTx/>
                        <a:buFontTx/>
                        <a:buNone/>
                        <a:tabLst/>
                        <a:defRPr/>
                      </a:pPr>
                      <a:r>
                        <a:rPr lang="en-US" sz="1600" dirty="0">
                          <a:effectLst/>
                        </a:rPr>
                        <a:t>8,192 x any</a:t>
                      </a:r>
                    </a:p>
                  </a:txBody>
                  <a:tcPr marL="74790" marR="74790" marT="59832" marB="59832" anchor="ctr"/>
                </a:tc>
                <a:tc>
                  <a:txBody>
                    <a:bodyPr/>
                    <a:lstStyle/>
                    <a:p>
                      <a:pPr marL="0" marR="0" lvl="0" indent="0" algn="l" defTabSz="916680" rtl="0" eaLnBrk="1" fontAlgn="auto" latinLnBrk="0" hangingPunct="1">
                        <a:lnSpc>
                          <a:spcPct val="100000"/>
                        </a:lnSpc>
                        <a:spcBef>
                          <a:spcPts val="0"/>
                        </a:spcBef>
                        <a:spcAft>
                          <a:spcPts val="0"/>
                        </a:spcAft>
                        <a:buClrTx/>
                        <a:buSzTx/>
                        <a:buFontTx/>
                        <a:buNone/>
                        <a:tabLst/>
                        <a:defRPr/>
                      </a:pPr>
                      <a:r>
                        <a:rPr lang="it-IT" sz="1600" dirty="0">
                          <a:effectLst/>
                        </a:rPr>
                        <a:t>Ultra High Definition (UHD)</a:t>
                      </a:r>
                      <a:endParaRPr lang="en-US" sz="1600" dirty="0">
                        <a:effectLst/>
                      </a:endParaRPr>
                    </a:p>
                  </a:txBody>
                  <a:tcPr marL="74790" marR="74790" marT="59832" marB="59832" anchor="ctr"/>
                </a:tc>
                <a:extLst>
                  <a:ext uri="{0D108BD9-81ED-4DB2-BD59-A6C34878D82A}">
                    <a16:rowId xmlns:a16="http://schemas.microsoft.com/office/drawing/2014/main" val="82662951"/>
                  </a:ext>
                </a:extLst>
              </a:tr>
              <a:tr h="503694">
                <a:tc>
                  <a:txBody>
                    <a:bodyPr/>
                    <a:lstStyle/>
                    <a:p>
                      <a:r>
                        <a:rPr lang="it-IT" sz="1600" dirty="0">
                          <a:effectLst/>
                        </a:rPr>
                        <a:t>4K</a:t>
                      </a:r>
                      <a:endParaRPr lang="en-US" sz="1600" dirty="0">
                        <a:effectLst/>
                      </a:endParaRPr>
                    </a:p>
                  </a:txBody>
                  <a:tcPr marL="89748" marR="74790" marT="59832" marB="59832" anchor="ctr"/>
                </a:tc>
                <a:tc>
                  <a:txBody>
                    <a:bodyPr/>
                    <a:lstStyle/>
                    <a:p>
                      <a:pPr marL="0" marR="0" lvl="0" indent="0" algn="l" defTabSz="916680" rtl="0" eaLnBrk="1" fontAlgn="auto" latinLnBrk="0" hangingPunct="1">
                        <a:lnSpc>
                          <a:spcPct val="100000"/>
                        </a:lnSpc>
                        <a:spcBef>
                          <a:spcPts val="0"/>
                        </a:spcBef>
                        <a:spcAft>
                          <a:spcPts val="0"/>
                        </a:spcAft>
                        <a:buClrTx/>
                        <a:buSzTx/>
                        <a:buFontTx/>
                        <a:buNone/>
                        <a:tabLst/>
                        <a:defRPr/>
                      </a:pPr>
                      <a:r>
                        <a:rPr lang="en-US" sz="1600" dirty="0">
                          <a:effectLst/>
                        </a:rPr>
                        <a:t>4,096 x any</a:t>
                      </a:r>
                    </a:p>
                  </a:txBody>
                  <a:tcPr marL="74790" marR="74790" marT="59832" marB="59832" anchor="ctr"/>
                </a:tc>
                <a:tc>
                  <a:txBody>
                    <a:bodyPr/>
                    <a:lstStyle/>
                    <a:p>
                      <a:r>
                        <a:rPr lang="it-IT" sz="1600" dirty="0">
                          <a:effectLst/>
                        </a:rPr>
                        <a:t>Ultra High Definition (UHD)</a:t>
                      </a:r>
                      <a:endParaRPr lang="en-US" sz="1600" dirty="0">
                        <a:effectLst/>
                      </a:endParaRPr>
                    </a:p>
                  </a:txBody>
                  <a:tcPr marL="74790" marR="74790" marT="59832" marB="59832" anchor="ctr"/>
                </a:tc>
                <a:extLst>
                  <a:ext uri="{0D108BD9-81ED-4DB2-BD59-A6C34878D82A}">
                    <a16:rowId xmlns:a16="http://schemas.microsoft.com/office/drawing/2014/main" val="2089669987"/>
                  </a:ext>
                </a:extLst>
              </a:tr>
              <a:tr h="503694">
                <a:tc>
                  <a:txBody>
                    <a:bodyPr/>
                    <a:lstStyle/>
                    <a:p>
                      <a:r>
                        <a:rPr lang="en-US" sz="1600" dirty="0">
                          <a:effectLst/>
                        </a:rPr>
                        <a:t>2K</a:t>
                      </a:r>
                    </a:p>
                  </a:txBody>
                  <a:tcPr marL="89748" marR="74790" marT="59832" marB="59832" anchor="ctr"/>
                </a:tc>
                <a:tc>
                  <a:txBody>
                    <a:bodyPr/>
                    <a:lstStyle/>
                    <a:p>
                      <a:r>
                        <a:rPr lang="en-US" sz="1600" dirty="0">
                          <a:effectLst/>
                        </a:rPr>
                        <a:t>2,048 x any</a:t>
                      </a:r>
                    </a:p>
                  </a:txBody>
                  <a:tcPr marL="74790" marR="74790" marT="59832" marB="59832" anchor="ctr"/>
                </a:tc>
                <a:tc>
                  <a:txBody>
                    <a:bodyPr/>
                    <a:lstStyle/>
                    <a:p>
                      <a:r>
                        <a:rPr lang="en-US" sz="1600" dirty="0">
                          <a:effectLst/>
                        </a:rPr>
                        <a:t>-</a:t>
                      </a:r>
                    </a:p>
                  </a:txBody>
                  <a:tcPr marL="74790" marR="74790" marT="59832" marB="59832" anchor="ctr"/>
                </a:tc>
                <a:extLst>
                  <a:ext uri="{0D108BD9-81ED-4DB2-BD59-A6C34878D82A}">
                    <a16:rowId xmlns:a16="http://schemas.microsoft.com/office/drawing/2014/main" val="2532826450"/>
                  </a:ext>
                </a:extLst>
              </a:tr>
              <a:tr h="503694">
                <a:tc>
                  <a:txBody>
                    <a:bodyPr/>
                    <a:lstStyle/>
                    <a:p>
                      <a:r>
                        <a:rPr lang="en-US" sz="1600">
                          <a:effectLst/>
                        </a:rPr>
                        <a:t>WUXGA</a:t>
                      </a:r>
                    </a:p>
                  </a:txBody>
                  <a:tcPr marL="89748" marR="74790" marT="59832" marB="59832" anchor="ctr"/>
                </a:tc>
                <a:tc>
                  <a:txBody>
                    <a:bodyPr/>
                    <a:lstStyle/>
                    <a:p>
                      <a:r>
                        <a:rPr lang="en-US" sz="1600" dirty="0">
                          <a:effectLst/>
                        </a:rPr>
                        <a:t>1,920 x 1,200</a:t>
                      </a:r>
                    </a:p>
                  </a:txBody>
                  <a:tcPr marL="74790" marR="74790" marT="59832" marB="59832" anchor="ctr"/>
                </a:tc>
                <a:tc>
                  <a:txBody>
                    <a:bodyPr/>
                    <a:lstStyle/>
                    <a:p>
                      <a:r>
                        <a:rPr lang="en-US" sz="1600" dirty="0">
                          <a:effectLst/>
                        </a:rPr>
                        <a:t>Widescreen Ultra Extended Graphics Array</a:t>
                      </a:r>
                    </a:p>
                  </a:txBody>
                  <a:tcPr marL="74790" marR="74790" marT="59832" marB="59832" anchor="ctr"/>
                </a:tc>
                <a:extLst>
                  <a:ext uri="{0D108BD9-81ED-4DB2-BD59-A6C34878D82A}">
                    <a16:rowId xmlns:a16="http://schemas.microsoft.com/office/drawing/2014/main" val="3705286255"/>
                  </a:ext>
                </a:extLst>
              </a:tr>
              <a:tr h="503694">
                <a:tc>
                  <a:txBody>
                    <a:bodyPr/>
                    <a:lstStyle/>
                    <a:p>
                      <a:r>
                        <a:rPr lang="en-US" sz="1600">
                          <a:effectLst/>
                        </a:rPr>
                        <a:t>1080p</a:t>
                      </a:r>
                    </a:p>
                  </a:txBody>
                  <a:tcPr marL="89748" marR="74790" marT="59832" marB="59832" anchor="ctr"/>
                </a:tc>
                <a:tc>
                  <a:txBody>
                    <a:bodyPr/>
                    <a:lstStyle/>
                    <a:p>
                      <a:r>
                        <a:rPr lang="en-US" sz="1600" dirty="0">
                          <a:effectLst/>
                        </a:rPr>
                        <a:t>1,920 x 1,080</a:t>
                      </a:r>
                    </a:p>
                  </a:txBody>
                  <a:tcPr marL="74790" marR="74790" marT="59832" marB="59832" anchor="ctr"/>
                </a:tc>
                <a:tc>
                  <a:txBody>
                    <a:bodyPr/>
                    <a:lstStyle/>
                    <a:p>
                      <a:r>
                        <a:rPr lang="en-US" sz="1600" dirty="0">
                          <a:effectLst/>
                        </a:rPr>
                        <a:t>Full High Definition (FHD), High Definition (HD)</a:t>
                      </a:r>
                    </a:p>
                  </a:txBody>
                  <a:tcPr marL="74790" marR="74790" marT="59832" marB="59832" anchor="ctr"/>
                </a:tc>
                <a:extLst>
                  <a:ext uri="{0D108BD9-81ED-4DB2-BD59-A6C34878D82A}">
                    <a16:rowId xmlns:a16="http://schemas.microsoft.com/office/drawing/2014/main" val="1892174010"/>
                  </a:ext>
                </a:extLst>
              </a:tr>
              <a:tr h="503694">
                <a:tc>
                  <a:txBody>
                    <a:bodyPr/>
                    <a:lstStyle/>
                    <a:p>
                      <a:r>
                        <a:rPr lang="en-US" sz="1600">
                          <a:effectLst/>
                        </a:rPr>
                        <a:t>720p</a:t>
                      </a:r>
                    </a:p>
                  </a:txBody>
                  <a:tcPr marL="89748" marR="74790" marT="59832" marB="59832" anchor="ctr"/>
                </a:tc>
                <a:tc>
                  <a:txBody>
                    <a:bodyPr/>
                    <a:lstStyle/>
                    <a:p>
                      <a:r>
                        <a:rPr lang="en-US" sz="1600" dirty="0">
                          <a:effectLst/>
                        </a:rPr>
                        <a:t>1,280 x 720</a:t>
                      </a:r>
                    </a:p>
                  </a:txBody>
                  <a:tcPr marL="74790" marR="74790" marT="59832" marB="59832" anchor="ctr"/>
                </a:tc>
                <a:tc>
                  <a:txBody>
                    <a:bodyPr/>
                    <a:lstStyle/>
                    <a:p>
                      <a:r>
                        <a:rPr lang="en-US" sz="1600" dirty="0">
                          <a:effectLst/>
                        </a:rPr>
                        <a:t>High Definition (HD)</a:t>
                      </a:r>
                    </a:p>
                  </a:txBody>
                  <a:tcPr marL="74790" marR="74790" marT="59832" marB="59832" anchor="ctr"/>
                </a:tc>
                <a:extLst>
                  <a:ext uri="{0D108BD9-81ED-4DB2-BD59-A6C34878D82A}">
                    <a16:rowId xmlns:a16="http://schemas.microsoft.com/office/drawing/2014/main" val="2474597499"/>
                  </a:ext>
                </a:extLst>
              </a:tr>
            </a:tbl>
          </a:graphicData>
        </a:graphic>
      </p:graphicFrame>
    </p:spTree>
    <p:extLst>
      <p:ext uri="{BB962C8B-B14F-4D97-AF65-F5344CB8AC3E}">
        <p14:creationId xmlns:p14="http://schemas.microsoft.com/office/powerpoint/2010/main" val="294918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Video coding</a:t>
            </a:r>
          </a:p>
        </p:txBody>
      </p:sp>
      <p:sp>
        <p:nvSpPr>
          <p:cNvPr id="4" name="Content Placeholder 3"/>
          <p:cNvSpPr>
            <a:spLocks noGrp="1"/>
          </p:cNvSpPr>
          <p:nvPr>
            <p:ph idx="1"/>
          </p:nvPr>
        </p:nvSpPr>
        <p:spPr/>
        <p:txBody>
          <a:bodyPr vert="horz" lIns="91440" tIns="45720" rIns="91440" bIns="45720" rtlCol="0" anchor="t">
            <a:noAutofit/>
          </a:bodyPr>
          <a:lstStyle/>
          <a:p>
            <a:pPr marL="343535" indent="-343535">
              <a:buNone/>
            </a:pPr>
            <a:r>
              <a:rPr lang="en-US" dirty="0"/>
              <a:t>Unlike audio, for which analog applications are still present,</a:t>
            </a:r>
            <a:br>
              <a:rPr lang="en-US" dirty="0"/>
            </a:br>
            <a:r>
              <a:rPr lang="en-US" dirty="0"/>
              <a:t>the digital video almost replaced their analog counterpart.</a:t>
            </a:r>
          </a:p>
          <a:p>
            <a:pPr marL="343535" indent="-343535">
              <a:buNone/>
            </a:pPr>
            <a:endParaRPr lang="en-US" dirty="0"/>
          </a:p>
          <a:p>
            <a:pPr marL="343535" indent="-343535">
              <a:buNone/>
            </a:pPr>
            <a:r>
              <a:rPr lang="en-US" dirty="0"/>
              <a:t>This is mostly due to the efficient video coding strategies adopted.</a:t>
            </a:r>
          </a:p>
          <a:p>
            <a:pPr marL="343535" indent="-343535">
              <a:buNone/>
            </a:pPr>
            <a:endParaRPr lang="en-US" dirty="0"/>
          </a:p>
          <a:p>
            <a:pPr marL="343535" indent="-343535">
              <a:buNone/>
            </a:pPr>
            <a:r>
              <a:rPr lang="en-US" dirty="0"/>
              <a:t>The video coding goal is to store video frames in bits efficiently and with a controlled quality loss.</a:t>
            </a:r>
          </a:p>
        </p:txBody>
      </p:sp>
    </p:spTree>
    <p:extLst>
      <p:ext uri="{BB962C8B-B14F-4D97-AF65-F5344CB8AC3E}">
        <p14:creationId xmlns:p14="http://schemas.microsoft.com/office/powerpoint/2010/main" val="414226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2" y="446567"/>
            <a:ext cx="10769600" cy="990600"/>
          </a:xfrm>
        </p:spPr>
        <p:txBody>
          <a:bodyPr/>
          <a:lstStyle/>
          <a:p>
            <a:r>
              <a:rPr lang="en-US" dirty="0"/>
              <a:t>Video coding: rationale</a:t>
            </a:r>
          </a:p>
        </p:txBody>
      </p:sp>
      <p:sp>
        <p:nvSpPr>
          <p:cNvPr id="4" name="Content Placeholder 3"/>
          <p:cNvSpPr>
            <a:spLocks noGrp="1"/>
          </p:cNvSpPr>
          <p:nvPr>
            <p:ph idx="1"/>
          </p:nvPr>
        </p:nvSpPr>
        <p:spPr>
          <a:xfrm>
            <a:off x="609602" y="1600200"/>
            <a:ext cx="10769600" cy="4925144"/>
          </a:xfrm>
        </p:spPr>
        <p:txBody>
          <a:bodyPr vert="horz" lIns="91440" tIns="45720" rIns="91440" bIns="45720" rtlCol="0" anchor="t">
            <a:noAutofit/>
          </a:bodyPr>
          <a:lstStyle/>
          <a:p>
            <a:pPr marL="0" indent="0">
              <a:buNone/>
            </a:pPr>
            <a:r>
              <a:rPr lang="en-US" dirty="0"/>
              <a:t>The rationale behind video coding is to reduce the huge redundancy of information in videos. </a:t>
            </a:r>
          </a:p>
          <a:p>
            <a:pPr marL="0" indent="0">
              <a:buNone/>
            </a:pPr>
            <a:endParaRPr lang="en-US" dirty="0"/>
          </a:p>
          <a:p>
            <a:pPr marL="0" indent="0">
              <a:buNone/>
            </a:pPr>
            <a:r>
              <a:rPr lang="en-US" dirty="0"/>
              <a:t>Spatial redundancy</a:t>
            </a:r>
          </a:p>
          <a:p>
            <a:r>
              <a:rPr lang="en-US" dirty="0"/>
              <a:t>Close pixels often have similar values </a:t>
            </a:r>
            <a:r>
              <a:rPr lang="en-US" dirty="0">
                <a:sym typeface="Wingdings" panose="05000000000000000000" pitchFamily="2" charset="2"/>
              </a:rPr>
              <a:t> image compression (e.g., JPEG)</a:t>
            </a:r>
            <a:endParaRPr lang="en-US" dirty="0"/>
          </a:p>
          <a:p>
            <a:r>
              <a:rPr lang="en-US" dirty="0"/>
              <a:t>In a nutshell: flat regions are represented by few coefficients in the frequency domain.</a:t>
            </a:r>
          </a:p>
          <a:p>
            <a:r>
              <a:rPr lang="en-US" dirty="0"/>
              <a:t>The same strategy is also adopted for each frame of a video.</a:t>
            </a:r>
          </a:p>
        </p:txBody>
      </p:sp>
    </p:spTree>
    <p:extLst>
      <p:ext uri="{BB962C8B-B14F-4D97-AF65-F5344CB8AC3E}">
        <p14:creationId xmlns:p14="http://schemas.microsoft.com/office/powerpoint/2010/main" val="127646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2" y="446567"/>
            <a:ext cx="10769600" cy="990600"/>
          </a:xfrm>
        </p:spPr>
        <p:txBody>
          <a:bodyPr/>
          <a:lstStyle/>
          <a:p>
            <a:r>
              <a:rPr lang="en-US" dirty="0"/>
              <a:t>Video coding: rationale</a:t>
            </a:r>
          </a:p>
        </p:txBody>
      </p:sp>
      <p:sp>
        <p:nvSpPr>
          <p:cNvPr id="4" name="Content Placeholder 3"/>
          <p:cNvSpPr>
            <a:spLocks noGrp="1"/>
          </p:cNvSpPr>
          <p:nvPr>
            <p:ph idx="1"/>
          </p:nvPr>
        </p:nvSpPr>
        <p:spPr>
          <a:xfrm>
            <a:off x="609602" y="1600200"/>
            <a:ext cx="10769600" cy="4925144"/>
          </a:xfrm>
        </p:spPr>
        <p:txBody>
          <a:bodyPr vert="horz" lIns="91440" tIns="45720" rIns="91440" bIns="45720" rtlCol="0" anchor="t">
            <a:noAutofit/>
          </a:bodyPr>
          <a:lstStyle/>
          <a:p>
            <a:pPr marL="0" indent="0">
              <a:buNone/>
            </a:pPr>
            <a:r>
              <a:rPr lang="en-US" dirty="0"/>
              <a:t>The rationale behind video coding is to reduce the huge redundancy of information in videos. </a:t>
            </a:r>
          </a:p>
          <a:p>
            <a:pPr marL="0" indent="0">
              <a:buNone/>
            </a:pPr>
            <a:endParaRPr lang="en-US" dirty="0"/>
          </a:p>
          <a:p>
            <a:pPr marL="0" indent="0">
              <a:buNone/>
            </a:pPr>
            <a:r>
              <a:rPr lang="en-US" dirty="0"/>
              <a:t>Temporal redundancy</a:t>
            </a:r>
          </a:p>
          <a:p>
            <a:r>
              <a:rPr lang="en-US" dirty="0"/>
              <a:t>Consecutive pixels have similar values </a:t>
            </a:r>
            <a:r>
              <a:rPr lang="en-US" dirty="0">
                <a:sym typeface="Wingdings" panose="05000000000000000000" pitchFamily="2" charset="2"/>
              </a:rPr>
              <a:t> video compression (e.g., MPEG)</a:t>
            </a:r>
            <a:endParaRPr lang="en-US" dirty="0"/>
          </a:p>
          <a:p>
            <a:r>
              <a:rPr lang="en-US" dirty="0"/>
              <a:t>In a nutshell: compensate object movement and code them only once for multiple consecutive frames.</a:t>
            </a:r>
          </a:p>
          <a:p>
            <a:pPr marL="343535" indent="-343535">
              <a:buNone/>
            </a:pPr>
            <a:endParaRPr lang="en-US" dirty="0"/>
          </a:p>
        </p:txBody>
      </p:sp>
    </p:spTree>
    <p:extLst>
      <p:ext uri="{BB962C8B-B14F-4D97-AF65-F5344CB8AC3E}">
        <p14:creationId xmlns:p14="http://schemas.microsoft.com/office/powerpoint/2010/main" val="188223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Motion compensation</a:t>
            </a:r>
          </a:p>
        </p:txBody>
      </p:sp>
      <p:sp>
        <p:nvSpPr>
          <p:cNvPr id="4" name="Content Placeholder 3"/>
          <p:cNvSpPr>
            <a:spLocks noGrp="1"/>
          </p:cNvSpPr>
          <p:nvPr>
            <p:ph idx="1"/>
          </p:nvPr>
        </p:nvSpPr>
        <p:spPr>
          <a:xfrm>
            <a:off x="609602" y="1600200"/>
            <a:ext cx="11175030" cy="4925144"/>
          </a:xfrm>
        </p:spPr>
        <p:txBody>
          <a:bodyPr vert="horz" lIns="91440" tIns="45720" rIns="91440" bIns="45720" rtlCol="0" anchor="t">
            <a:noAutofit/>
          </a:bodyPr>
          <a:lstStyle/>
          <a:p>
            <a:pPr marL="0" indent="0">
              <a:buNone/>
            </a:pPr>
            <a:r>
              <a:rPr lang="en-US" dirty="0"/>
              <a:t>Consecutive frames are grouped. In each group:</a:t>
            </a:r>
          </a:p>
          <a:p>
            <a:r>
              <a:rPr lang="en-US" dirty="0"/>
              <a:t>some frames are coded as is,</a:t>
            </a:r>
          </a:p>
          <a:p>
            <a:r>
              <a:rPr lang="en-US" dirty="0"/>
              <a:t>from the remaining ones, only changed regions are coded.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3190236"/>
      </p:ext>
    </p:extLst>
  </p:cSld>
  <p:clrMapOvr>
    <a:masterClrMapping/>
  </p:clrMapOvr>
</p:sld>
</file>

<file path=ppt/theme/theme1.xml><?xml version="1.0" encoding="utf-8"?>
<a:theme xmlns:a="http://schemas.openxmlformats.org/drawingml/2006/main" name="MW_Public_widescreen">
  <a:themeElements>
    <a:clrScheme name="MathWorks">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79CD3A5-57F7-461A-AA68-0EDF78289455}" vid="{9FB729D1-5E07-4624-96F4-C1DFED6364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9D010F59BE2FE47A206692064BB4362" ma:contentTypeVersion="8" ma:contentTypeDescription="Creare un nuovo documento." ma:contentTypeScope="" ma:versionID="bb0ecf53e33a1e3937533e710f992de6">
  <xsd:schema xmlns:xsd="http://www.w3.org/2001/XMLSchema" xmlns:xs="http://www.w3.org/2001/XMLSchema" xmlns:p="http://schemas.microsoft.com/office/2006/metadata/properties" xmlns:ns2="915b9e6d-86d9-4ab7-987a-93219d822098" targetNamespace="http://schemas.microsoft.com/office/2006/metadata/properties" ma:root="true" ma:fieldsID="0c6b0a942e887bd678cd534bf659071b" ns2:_="">
    <xsd:import namespace="915b9e6d-86d9-4ab7-987a-93219d82209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5b9e6d-86d9-4ab7-987a-93219d822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706421-CB06-4546-841A-AAB92A4E2620}"/>
</file>

<file path=customXml/itemProps2.xml><?xml version="1.0" encoding="utf-8"?>
<ds:datastoreItem xmlns:ds="http://schemas.openxmlformats.org/officeDocument/2006/customXml" ds:itemID="{73B851B7-D313-4E85-A1E0-5976CFE11EC3}">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a70944c9-f5be-4b0f-89c7-00caf47c665c"/>
    <ds:schemaRef ds:uri="http://www.w3.org/XML/1998/namespace"/>
    <ds:schemaRef ds:uri="http://purl.org/dc/dcmitype/"/>
  </ds:schemaRefs>
</ds:datastoreItem>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MW_Template</Template>
  <TotalTime>0</TotalTime>
  <Words>1148</Words>
  <Application>Microsoft Office PowerPoint</Application>
  <PresentationFormat>Widescreen</PresentationFormat>
  <Paragraphs>125</Paragraphs>
  <Slides>12</Slides>
  <Notes>11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Courier New</vt:lpstr>
      <vt:lpstr>Wingdings</vt:lpstr>
      <vt:lpstr>MW_Public_widescreen</vt:lpstr>
      <vt:lpstr>Introduction to digital video processing in MATLAB</vt:lpstr>
      <vt:lpstr>Table of content</vt:lpstr>
      <vt:lpstr>Digital videos</vt:lpstr>
      <vt:lpstr>Digital videos</vt:lpstr>
      <vt:lpstr>Digital videos</vt:lpstr>
      <vt:lpstr>Video coding</vt:lpstr>
      <vt:lpstr>Video coding: rationale</vt:lpstr>
      <vt:lpstr>Video coding: rationale</vt:lpstr>
      <vt:lpstr>Motion compensation</vt:lpstr>
      <vt:lpstr>Motion compensation</vt:lpstr>
      <vt:lpstr>Motion compensation</vt:lpstr>
      <vt:lpstr>Pros and cons of video coding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DIEGO GRAGNANIELLO</dc:creator>
  <cp:keywords>Version 20.0</cp:keywords>
  <dc:description/>
  <cp:lastModifiedBy>Diego Gragnaniello</cp:lastModifiedBy>
  <cp:revision>328</cp:revision>
  <dcterms:created xsi:type="dcterms:W3CDTF">2021-01-03T11:33:47Z</dcterms:created>
  <dcterms:modified xsi:type="dcterms:W3CDTF">2021-03-23T14:45:22Z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0x01010089D010F59BE2FE47A206692064BB4362</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