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75" r:id="rId6"/>
    <p:sldId id="284" r:id="rId7"/>
    <p:sldId id="279" r:id="rId8"/>
    <p:sldId id="296" r:id="rId9"/>
    <p:sldId id="298" r:id="rId10"/>
    <p:sldId id="294" r:id="rId11"/>
    <p:sldId id="297" r:id="rId12"/>
    <p:sldId id="295" r:id="rId13"/>
    <p:sldId id="288" r:id="rId14"/>
    <p:sldId id="289"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8F8F"/>
    <a:srgbClr val="FFFFFF"/>
    <a:srgbClr val="D79B10"/>
    <a:srgbClr val="68A846"/>
    <a:srgbClr val="66A454"/>
    <a:srgbClr val="CCE4BE"/>
    <a:srgbClr val="76B952"/>
    <a:srgbClr val="5075B5"/>
    <a:srgbClr val="BDCDE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8367" autoAdjust="0"/>
  </p:normalViewPr>
  <p:slideViewPr>
    <p:cSldViewPr>
      <p:cViewPr varScale="1">
        <p:scale>
          <a:sx n="44" d="100"/>
          <a:sy n="44" d="100"/>
        </p:scale>
        <p:origin x="78" y="1278"/>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5/19/2021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5/19/2021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1</a:t>
            </a:fld>
            <a:endParaRPr lang="en-US" dirty="0"/>
          </a:p>
        </p:txBody>
      </p:sp>
    </p:spTree>
    <p:extLst>
      <p:ext uri="{BB962C8B-B14F-4D97-AF65-F5344CB8AC3E}">
        <p14:creationId xmlns:p14="http://schemas.microsoft.com/office/powerpoint/2010/main" val="3045309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architecture for an LSTM block is shown in this slide. An LSTM block typically has a memory cell, input gate, output gate, and forget gate in addition to the hidden state in traditional RNNs.</a:t>
            </a:r>
          </a:p>
          <a:p>
            <a:r>
              <a:rPr lang="en-US" sz="1200" b="0" i="0" kern="1200" dirty="0">
                <a:solidFill>
                  <a:schemeClr val="tx1"/>
                </a:solidFill>
                <a:effectLst/>
                <a:latin typeface="+mn-lt"/>
                <a:ea typeface="+mn-ea"/>
                <a:cs typeface="+mn-cs"/>
              </a:rPr>
              <a:t>The weights and biases to the input gate control the extent to which a new value flows into the cell. </a:t>
            </a:r>
          </a:p>
          <a:p>
            <a:r>
              <a:rPr lang="en-US" sz="1200" b="0" i="0" kern="1200" dirty="0">
                <a:solidFill>
                  <a:schemeClr val="tx1"/>
                </a:solidFill>
                <a:effectLst/>
                <a:latin typeface="+mn-lt"/>
                <a:ea typeface="+mn-ea"/>
                <a:cs typeface="+mn-cs"/>
              </a:rPr>
              <a:t>Similarly, the weights and biases to the forget gate and output gate control the extent to which a value remains in the cell and the extent to which the value in the cell is used to compute the output activation of the LSTM block, respectively.</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10</a:t>
            </a:fld>
            <a:endParaRPr lang="en-US"/>
          </a:p>
        </p:txBody>
      </p:sp>
    </p:spTree>
    <p:extLst>
      <p:ext uri="{BB962C8B-B14F-4D97-AF65-F5344CB8AC3E}">
        <p14:creationId xmlns:p14="http://schemas.microsoft.com/office/powerpoint/2010/main" val="68518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Details</a:t>
            </a:r>
            <a:r>
              <a:rPr lang="it-IT" dirty="0"/>
              <a:t> </a:t>
            </a:r>
            <a:r>
              <a:rPr lang="it-IT" dirty="0" err="1"/>
              <a:t>about</a:t>
            </a:r>
            <a:r>
              <a:rPr lang="it-IT" dirty="0"/>
              <a:t> </a:t>
            </a:r>
            <a:r>
              <a:rPr lang="it-IT" dirty="0" err="1"/>
              <a:t>forget</a:t>
            </a:r>
            <a:r>
              <a:rPr lang="it-IT" dirty="0"/>
              <a:t> gate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11</a:t>
            </a:fld>
            <a:endParaRPr lang="en-US"/>
          </a:p>
        </p:txBody>
      </p:sp>
    </p:spTree>
    <p:extLst>
      <p:ext uri="{BB962C8B-B14F-4D97-AF65-F5344CB8AC3E}">
        <p14:creationId xmlns:p14="http://schemas.microsoft.com/office/powerpoint/2010/main" val="1020681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Details</a:t>
            </a:r>
            <a:r>
              <a:rPr lang="it-IT" dirty="0"/>
              <a:t> </a:t>
            </a:r>
            <a:r>
              <a:rPr lang="it-IT" dirty="0" err="1"/>
              <a:t>about</a:t>
            </a:r>
            <a:r>
              <a:rPr lang="it-IT" dirty="0"/>
              <a:t> input gate</a:t>
            </a:r>
          </a:p>
          <a:p>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12</a:t>
            </a:fld>
            <a:endParaRPr lang="en-US"/>
          </a:p>
        </p:txBody>
      </p:sp>
    </p:spTree>
    <p:extLst>
      <p:ext uri="{BB962C8B-B14F-4D97-AF65-F5344CB8AC3E}">
        <p14:creationId xmlns:p14="http://schemas.microsoft.com/office/powerpoint/2010/main" val="3843676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Details</a:t>
            </a:r>
            <a:r>
              <a:rPr lang="it-IT" dirty="0"/>
              <a:t> </a:t>
            </a:r>
            <a:r>
              <a:rPr lang="it-IT" dirty="0" err="1"/>
              <a:t>about</a:t>
            </a:r>
            <a:r>
              <a:rPr lang="it-IT" dirty="0"/>
              <a:t> output gate</a:t>
            </a:r>
          </a:p>
          <a:p>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13</a:t>
            </a:fld>
            <a:endParaRPr lang="en-US"/>
          </a:p>
        </p:txBody>
      </p:sp>
    </p:spTree>
    <p:extLst>
      <p:ext uri="{BB962C8B-B14F-4D97-AF65-F5344CB8AC3E}">
        <p14:creationId xmlns:p14="http://schemas.microsoft.com/office/powerpoint/2010/main" val="1636502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Feedforward Neural Networks </a:t>
            </a:r>
            <a:r>
              <a:rPr lang="it-IT" dirty="0"/>
              <a:t>can </a:t>
            </a:r>
            <a:r>
              <a:rPr lang="it-IT" dirty="0" err="1"/>
              <a:t>not</a:t>
            </a:r>
            <a:r>
              <a:rPr lang="it-IT" dirty="0"/>
              <a:t> handle </a:t>
            </a:r>
            <a:r>
              <a:rPr lang="it-IT" dirty="0" err="1"/>
              <a:t>sequential</a:t>
            </a:r>
            <a:r>
              <a:rPr lang="it-IT" dirty="0"/>
              <a:t> data </a:t>
            </a:r>
            <a:r>
              <a:rPr lang="it-IT" dirty="0" err="1"/>
              <a:t>They</a:t>
            </a:r>
            <a:r>
              <a:rPr lang="it-IT" dirty="0"/>
              <a:t> </a:t>
            </a:r>
            <a:r>
              <a:rPr lang="it-IT" dirty="0" err="1"/>
              <a:t>considers</a:t>
            </a:r>
            <a:r>
              <a:rPr lang="it-IT" dirty="0"/>
              <a:t> </a:t>
            </a:r>
            <a:r>
              <a:rPr lang="it-IT" dirty="0" err="1"/>
              <a:t>only</a:t>
            </a:r>
            <a:r>
              <a:rPr lang="it-IT" dirty="0"/>
              <a:t> the </a:t>
            </a:r>
            <a:r>
              <a:rPr lang="it-IT" dirty="0" err="1"/>
              <a:t>current</a:t>
            </a:r>
            <a:r>
              <a:rPr lang="it-IT" dirty="0"/>
              <a:t> input and </a:t>
            </a:r>
            <a:r>
              <a:rPr lang="it-IT" dirty="0" err="1"/>
              <a:t>don’t</a:t>
            </a:r>
            <a:r>
              <a:rPr lang="it-IT" dirty="0"/>
              <a:t> </a:t>
            </a:r>
            <a:r>
              <a:rPr lang="it-IT" dirty="0" err="1"/>
              <a:t>have</a:t>
            </a:r>
            <a:r>
              <a:rPr lang="it-IT" dirty="0"/>
              <a:t> a </a:t>
            </a:r>
            <a:r>
              <a:rPr lang="it-IT" dirty="0" err="1"/>
              <a:t>memory</a:t>
            </a:r>
            <a:r>
              <a:rPr lang="it-IT" dirty="0"/>
              <a:t> </a:t>
            </a:r>
            <a:r>
              <a:rPr lang="it-IT" dirty="0" err="1"/>
              <a:t>about</a:t>
            </a:r>
            <a:r>
              <a:rPr lang="it-IT" dirty="0"/>
              <a:t> the </a:t>
            </a:r>
            <a:r>
              <a:rPr lang="it-IT" dirty="0" err="1"/>
              <a:t>past</a:t>
            </a:r>
            <a:r>
              <a:rPr lang="it-IT" dirty="0"/>
              <a:t>. </a:t>
            </a:r>
          </a:p>
          <a:p>
            <a:r>
              <a:rPr lang="it-IT" dirty="0"/>
              <a:t>In </a:t>
            </a:r>
            <a:r>
              <a:rPr lang="en-US" dirty="0"/>
              <a:t>Feedforward Neural Networks input instances are independent of each other. </a:t>
            </a:r>
          </a:p>
          <a:p>
            <a:r>
              <a:rPr lang="en-US" dirty="0"/>
              <a:t>However, in several applications, such as video analysis or speech recognition, the input is a sequence of data (</a:t>
            </a:r>
            <a:r>
              <a:rPr lang="en-US" dirty="0" err="1"/>
              <a:t>i.e</a:t>
            </a:r>
            <a:r>
              <a:rPr lang="en-US" dirty="0"/>
              <a:t> a video is a sequence of images)</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3909483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The </a:t>
            </a:r>
            <a:r>
              <a:rPr lang="it-IT" dirty="0" err="1"/>
              <a:t>RNNs</a:t>
            </a:r>
            <a:r>
              <a:rPr lang="it-IT" dirty="0"/>
              <a:t> are </a:t>
            </a:r>
            <a:r>
              <a:rPr lang="it-IT" dirty="0" err="1"/>
              <a:t>introduced</a:t>
            </a:r>
            <a:r>
              <a:rPr lang="it-IT" dirty="0"/>
              <a:t> to solve </a:t>
            </a:r>
            <a:r>
              <a:rPr lang="en-US" dirty="0"/>
              <a:t>problems involving sequences of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introduce internal loops to feed the output of the network </a:t>
            </a:r>
            <a:r>
              <a:rPr lang="it-IT" dirty="0"/>
              <a:t>back to the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The </a:t>
            </a:r>
            <a:r>
              <a:rPr lang="it-IT" dirty="0" err="1"/>
              <a:t>previous</a:t>
            </a:r>
            <a:r>
              <a:rPr lang="it-IT" dirty="0"/>
              <a:t> output </a:t>
            </a:r>
            <a:r>
              <a:rPr lang="it-IT" dirty="0" err="1"/>
              <a:t>is</a:t>
            </a:r>
            <a:r>
              <a:rPr lang="it-IT" dirty="0"/>
              <a:t> </a:t>
            </a:r>
            <a:r>
              <a:rPr lang="it-IT" dirty="0" err="1"/>
              <a:t>used</a:t>
            </a:r>
            <a:r>
              <a:rPr lang="it-IT" dirty="0"/>
              <a:t> to </a:t>
            </a:r>
            <a:r>
              <a:rPr lang="it-IT" dirty="0" err="1"/>
              <a:t>process</a:t>
            </a:r>
            <a:r>
              <a:rPr lang="it-IT" dirty="0"/>
              <a:t> the </a:t>
            </a:r>
            <a:r>
              <a:rPr lang="it-IT" dirty="0" err="1"/>
              <a:t>next</a:t>
            </a:r>
            <a:r>
              <a:rPr lang="it-IT" dirty="0"/>
              <a:t> time step. </a:t>
            </a:r>
            <a:r>
              <a:rPr lang="en-US" dirty="0"/>
              <a:t> </a:t>
            </a:r>
          </a:p>
          <a:p>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30171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it-IT" dirty="0"/>
                  <a:t>Natural </a:t>
                </a:r>
                <a:r>
                  <a:rPr lang="it-IT" dirty="0" err="1"/>
                  <a:t>language</a:t>
                </a:r>
                <a:r>
                  <a:rPr lang="it-IT" dirty="0"/>
                  <a:t> processing, </a:t>
                </a:r>
                <a:r>
                  <a:rPr lang="it-IT" dirty="0" err="1"/>
                  <a:t>signal</a:t>
                </a:r>
                <a:r>
                  <a:rPr lang="it-IT" dirty="0"/>
                  <a:t> </a:t>
                </a:r>
                <a:r>
                  <a:rPr lang="it-IT" dirty="0" err="1"/>
                  <a:t>classification</a:t>
                </a:r>
                <a:r>
                  <a:rPr lang="it-IT" dirty="0"/>
                  <a:t>, and video </a:t>
                </a:r>
                <a:r>
                  <a:rPr lang="it-IT" dirty="0" err="1"/>
                  <a:t>analysis</a:t>
                </a:r>
                <a:r>
                  <a:rPr lang="it-IT" dirty="0"/>
                  <a:t> are </a:t>
                </a:r>
                <a:r>
                  <a:rPr lang="it-IT" dirty="0" err="1"/>
                  <a:t>examples</a:t>
                </a:r>
                <a:r>
                  <a:rPr lang="it-IT" dirty="0"/>
                  <a:t> </a:t>
                </a:r>
                <a:r>
                  <a:rPr lang="it-IT" dirty="0" err="1"/>
                  <a:t>that</a:t>
                </a:r>
                <a:r>
                  <a:rPr lang="it-IT" dirty="0"/>
                  <a:t> involve the use of RNN.</a:t>
                </a:r>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are designed to process sequences of data </a:t>
                </a:r>
                <a:r>
                  <a:rPr lang="en-US" i="0">
                    <a:latin typeface="Cambria Math" panose="02040503050406030204" pitchFamily="18" charset="0"/>
                  </a:rPr>
                  <a:t>𝑥_1,…,𝑥_𝑛</a:t>
                </a:r>
                <a:r>
                  <a:rPr lang="en" dirty="0"/>
                  <a:t> and can produce sequences of outputs </a:t>
                </a:r>
                <a:r>
                  <a:rPr lang="en-US" i="0">
                    <a:latin typeface="Cambria Math" panose="02040503050406030204" pitchFamily="18" charset="0"/>
                  </a:rPr>
                  <a:t>𝑦</a:t>
                </a:r>
                <a:r>
                  <a:rPr lang="en" i="0">
                    <a:latin typeface="Cambria Math" panose="02040503050406030204" pitchFamily="18" charset="0"/>
                  </a:rPr>
                  <a:t>_</a:t>
                </a:r>
                <a:r>
                  <a:rPr lang="en-US" i="0">
                    <a:latin typeface="Cambria Math" panose="02040503050406030204" pitchFamily="18" charset="0"/>
                  </a:rPr>
                  <a:t>1,…,𝑦_𝑚</a:t>
                </a:r>
                <a:r>
                  <a:rPr lang="en" dirty="0"/>
                  <a:t>.</a:t>
                </a:r>
                <a:endParaRPr lang="en-US" dirty="0"/>
              </a:p>
              <a:p>
                <a:endParaRPr lang="it-IT" dirty="0"/>
              </a:p>
            </p:txBody>
          </p:sp>
        </mc:Fallback>
      </mc:AlternateContent>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73722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loops make recurrent neural networks seem kind of mysterious. However, it turns out that they aren’t all that different than a normal neural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recurrent neural network can be thought of as multiple copies of the same network, each passing a message to a successor.</a:t>
                </a:r>
                <a:endParaRPr lang="it-IT"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are designed to process sequences of data </a:t>
                </a:r>
                <a:r>
                  <a:rPr lang="en-US" i="0">
                    <a:latin typeface="Cambria Math" panose="02040503050406030204" pitchFamily="18" charset="0"/>
                  </a:rPr>
                  <a:t>𝑥_1,…,𝑥_𝑛</a:t>
                </a:r>
                <a:r>
                  <a:rPr lang="en" dirty="0"/>
                  <a:t> and can produce sequences of outputs </a:t>
                </a:r>
                <a:r>
                  <a:rPr lang="en-US" i="0">
                    <a:latin typeface="Cambria Math" panose="02040503050406030204" pitchFamily="18" charset="0"/>
                  </a:rPr>
                  <a:t>𝑦</a:t>
                </a:r>
                <a:r>
                  <a:rPr lang="en" i="0">
                    <a:latin typeface="Cambria Math" panose="02040503050406030204" pitchFamily="18" charset="0"/>
                  </a:rPr>
                  <a:t>_</a:t>
                </a:r>
                <a:r>
                  <a:rPr lang="en-US" i="0">
                    <a:latin typeface="Cambria Math" panose="02040503050406030204" pitchFamily="18" charset="0"/>
                  </a:rPr>
                  <a:t>1,…,𝑦_𝑚</a:t>
                </a:r>
                <a:r>
                  <a:rPr lang="en" dirty="0"/>
                  <a:t>.</a:t>
                </a:r>
                <a:endParaRPr lang="en-US" dirty="0"/>
              </a:p>
              <a:p>
                <a:endParaRPr lang="it-IT" dirty="0"/>
              </a:p>
            </p:txBody>
          </p:sp>
        </mc:Fallback>
      </mc:AlternateContent>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3543497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The problem of the vanishing gradients in RNNs often causes the parameters to capture short-term dependencies while the information from earlier time steps decays. The reverse issue, exploding gradients, may also occur, causing the error to grow drastically with each time step</a:t>
            </a:r>
          </a:p>
          <a:p>
            <a:r>
              <a:rPr lang="en-US" sz="1200" b="0" i="0" kern="1200" dirty="0">
                <a:solidFill>
                  <a:schemeClr val="tx1"/>
                </a:solidFill>
                <a:effectLst/>
                <a:latin typeface="+mn-lt"/>
                <a:ea typeface="+mn-ea"/>
                <a:cs typeface="+mn-cs"/>
              </a:rPr>
              <a:t>Long short-term memory networks aim to overcome the issue of the vanishing gradients by using the gates to selectively retain information that is relevant and forget information that is not relevant. Lower sensitivity to the time gap makes LSTM networks better for analysis of sequential data than simple RNNs.</a:t>
            </a:r>
            <a:endParaRPr lang="en-US"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6</a:t>
            </a:fld>
            <a:endParaRPr lang="en-US" dirty="0"/>
          </a:p>
        </p:txBody>
      </p:sp>
    </p:spTree>
    <p:extLst>
      <p:ext uri="{BB962C8B-B14F-4D97-AF65-F5344CB8AC3E}">
        <p14:creationId xmlns:p14="http://schemas.microsoft.com/office/powerpoint/2010/main" val="2795319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Introduction</a:t>
            </a:r>
            <a:r>
              <a:rPr lang="it-IT" dirty="0"/>
              <a:t> to </a:t>
            </a:r>
            <a:r>
              <a:rPr lang="en-US" dirty="0"/>
              <a:t>Long Short-Term Memory Networks</a:t>
            </a:r>
          </a:p>
          <a:p>
            <a:r>
              <a:rPr lang="en-US" sz="1200" b="0" i="0" kern="1200" dirty="0">
                <a:solidFill>
                  <a:schemeClr val="tx1"/>
                </a:solidFill>
                <a:effectLst/>
                <a:latin typeface="+mn-lt"/>
                <a:ea typeface="+mn-ea"/>
                <a:cs typeface="+mn-cs"/>
              </a:rPr>
              <a:t>LSTMs excel  in learning, processing, and classifying sequential data. </a:t>
            </a:r>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7</a:t>
            </a:fld>
            <a:endParaRPr lang="en-US" dirty="0"/>
          </a:p>
        </p:txBody>
      </p:sp>
    </p:spTree>
    <p:extLst>
      <p:ext uri="{BB962C8B-B14F-4D97-AF65-F5344CB8AC3E}">
        <p14:creationId xmlns:p14="http://schemas.microsoft.com/office/powerpoint/2010/main" val="318140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ote 1">
            <a:extLst>
              <a:ext uri="{FF2B5EF4-FFF2-40B4-BE49-F238E27FC236}">
                <a16:creationId xmlns:a16="http://schemas.microsoft.com/office/drawing/2014/main" id="{24E7CF6E-A39F-4BA7-A6D7-07B5257930DB}"/>
              </a:ext>
            </a:extLst>
          </p:cNvPr>
          <p:cNvSpPr>
            <a:spLocks noGrp="1"/>
          </p:cNvSpPr>
          <p:nvPr>
            <p:ph type="body" idx="1"/>
          </p:nvPr>
        </p:nvSpPr>
        <p:spPr/>
        <p:txBody>
          <a:bodyPr/>
          <a:lstStyle/>
          <a:p>
            <a:r>
              <a:rPr lang="it-IT" dirty="0" err="1"/>
              <a:t>This</a:t>
            </a:r>
            <a:r>
              <a:rPr lang="it-IT" dirty="0"/>
              <a:t> slide shows an </a:t>
            </a:r>
            <a:r>
              <a:rPr lang="en-US" dirty="0"/>
              <a:t>internal view of LSTM</a:t>
            </a:r>
            <a:endParaRPr lang="it-IT"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This</a:t>
            </a:r>
            <a:r>
              <a:rPr lang="it-IT" dirty="0"/>
              <a:t> slide shows </a:t>
            </a:r>
            <a:r>
              <a:rPr lang="it-IT" dirty="0" err="1"/>
              <a:t>details</a:t>
            </a:r>
            <a:r>
              <a:rPr lang="it-IT" dirty="0"/>
              <a:t> </a:t>
            </a:r>
            <a:r>
              <a:rPr lang="it-IT" dirty="0" err="1"/>
              <a:t>about</a:t>
            </a:r>
            <a:r>
              <a:rPr lang="it-IT" dirty="0"/>
              <a:t> LSTM gates. </a:t>
            </a:r>
          </a:p>
          <a:p>
            <a:endParaRPr lang="it-IT"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9</a:t>
            </a:fld>
            <a:endParaRPr lang="en-US"/>
          </a:p>
        </p:txBody>
      </p:sp>
    </p:spTree>
    <p:extLst>
      <p:ext uri="{BB962C8B-B14F-4D97-AF65-F5344CB8AC3E}">
        <p14:creationId xmlns:p14="http://schemas.microsoft.com/office/powerpoint/2010/main" val="36021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6"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1.png"/></Relationships>
</file>

<file path=ppt/slides/_rels/slide1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180.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0.png"/><Relationship Id="rId4" Type="http://schemas.openxmlformats.org/officeDocument/2006/relationships/image" Target="../media/image20.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it.mathworks.com/help/deeplearning/ug/classify-text-data-using-deep-learning.html#responsive_offcanvas" TargetMode="Externa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it.mathworks.com/help/deeplearning/ug/classify-videos-using-deep-learning.html" TargetMode="External"/><Relationship Id="rId4" Type="http://schemas.openxmlformats.org/officeDocument/2006/relationships/hyperlink" Target="https://it.mathworks.com/help/deeplearning/ug/classify-ecg-signals-using-long-short-term-memory-networks.html" TargetMode="Externa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9" Type="http://schemas.openxmlformats.org/officeDocument/2006/relationships/image" Target="../media/image51.png"/><Relationship Id="rId34" Type="http://schemas.openxmlformats.org/officeDocument/2006/relationships/image" Target="../media/image46.png"/><Relationship Id="rId42" Type="http://schemas.openxmlformats.org/officeDocument/2006/relationships/image" Target="../media/image54.png"/><Relationship Id="rId33" Type="http://schemas.openxmlformats.org/officeDocument/2006/relationships/image" Target="../media/image45.png"/><Relationship Id="rId38" Type="http://schemas.openxmlformats.org/officeDocument/2006/relationships/image" Target="../media/image50.png"/><Relationship Id="rId2" Type="http://schemas.openxmlformats.org/officeDocument/2006/relationships/notesSlide" Target="../notesSlides/notesSlide5.xml"/><Relationship Id="rId41" Type="http://schemas.openxmlformats.org/officeDocument/2006/relationships/image" Target="../media/image53.png"/><Relationship Id="rId1" Type="http://schemas.openxmlformats.org/officeDocument/2006/relationships/slideLayout" Target="../slideLayouts/slideLayout2.xml"/><Relationship Id="rId37" Type="http://schemas.openxmlformats.org/officeDocument/2006/relationships/image" Target="../media/image49.png"/><Relationship Id="rId40" Type="http://schemas.openxmlformats.org/officeDocument/2006/relationships/image" Target="../media/image52.png"/><Relationship Id="rId36" Type="http://schemas.openxmlformats.org/officeDocument/2006/relationships/image" Target="../media/image48.png"/><Relationship Id="rId44" Type="http://schemas.openxmlformats.org/officeDocument/2006/relationships/image" Target="../media/image56.png"/><Relationship Id="rId35" Type="http://schemas.openxmlformats.org/officeDocument/2006/relationships/image" Target="../media/image47.png"/><Relationship Id="rId43" Type="http://schemas.openxmlformats.org/officeDocument/2006/relationships/image" Target="../media/image5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2.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 Id="rId9"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Recurrent Neural  Networks</a:t>
            </a:r>
          </a:p>
        </p:txBody>
      </p:sp>
      <p:grpSp>
        <p:nvGrpSpPr>
          <p:cNvPr id="10" name="Gruppo 9">
            <a:extLst>
              <a:ext uri="{FF2B5EF4-FFF2-40B4-BE49-F238E27FC236}">
                <a16:creationId xmlns:a16="http://schemas.microsoft.com/office/drawing/2014/main" id="{1542B2E9-7B1B-47EF-A8C8-17C35E0E45F6}"/>
              </a:ext>
            </a:extLst>
          </p:cNvPr>
          <p:cNvGrpSpPr/>
          <p:nvPr/>
        </p:nvGrpSpPr>
        <p:grpSpPr>
          <a:xfrm>
            <a:off x="6816080" y="983436"/>
            <a:ext cx="5146109" cy="3131365"/>
            <a:chOff x="6494507" y="2425435"/>
            <a:chExt cx="5578157" cy="3414850"/>
          </a:xfrm>
        </p:grpSpPr>
        <p:pic>
          <p:nvPicPr>
            <p:cNvPr id="11" name="Immagine 10">
              <a:extLst>
                <a:ext uri="{FF2B5EF4-FFF2-40B4-BE49-F238E27FC236}">
                  <a16:creationId xmlns:a16="http://schemas.microsoft.com/office/drawing/2014/main" id="{CBC4E558-795D-42CB-98F2-69B43E50BDD5}"/>
                </a:ext>
              </a:extLst>
            </p:cNvPr>
            <p:cNvPicPr>
              <a:picLocks noChangeAspect="1"/>
            </p:cNvPicPr>
            <p:nvPr/>
          </p:nvPicPr>
          <p:blipFill rotWithShape="1">
            <a:blip r:embed="rId3"/>
            <a:srcRect l="3680" t="22365" r="868" b="3440"/>
            <a:stretch/>
          </p:blipFill>
          <p:spPr>
            <a:xfrm>
              <a:off x="6514971" y="2425435"/>
              <a:ext cx="5557693" cy="3414850"/>
            </a:xfrm>
            <a:prstGeom prst="rect">
              <a:avLst/>
            </a:prstGeom>
          </p:spPr>
        </p:pic>
        <mc:AlternateContent xmlns:mc="http://schemas.openxmlformats.org/markup-compatibility/2006" xmlns:a14="http://schemas.microsoft.com/office/drawing/2010/main">
          <mc:Choice Requires="a14">
            <p:sp>
              <p:nvSpPr>
                <p:cNvPr id="12" name="Rettangolo con angoli arrotondati 11">
                  <a:extLst>
                    <a:ext uri="{FF2B5EF4-FFF2-40B4-BE49-F238E27FC236}">
                      <a16:creationId xmlns:a16="http://schemas.microsoft.com/office/drawing/2014/main" id="{E359E867-1E56-4107-B3DE-C675A42C4E77}"/>
                    </a:ext>
                  </a:extLst>
                </p:cNvPr>
                <p:cNvSpPr/>
                <p:nvPr/>
              </p:nvSpPr>
              <p:spPr>
                <a:xfrm>
                  <a:off x="6494507" y="3924299"/>
                  <a:ext cx="470787" cy="3543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cs typeface="Arial" pitchFamily="34" charset="0"/>
                              </a:rPr>
                            </m:ctrlPr>
                          </m:sSubPr>
                          <m:e>
                            <m:r>
                              <a:rPr lang="it-IT" b="1" i="1" smtClean="0">
                                <a:solidFill>
                                  <a:schemeClr val="tx1"/>
                                </a:solidFill>
                                <a:latin typeface="Cambria Math" panose="02040503050406030204" pitchFamily="18" charset="0"/>
                                <a:cs typeface="Arial" pitchFamily="34" charset="0"/>
                              </a:rPr>
                              <m:t>𝒙</m:t>
                            </m:r>
                          </m:e>
                          <m:sub>
                            <m:r>
                              <a:rPr lang="it-IT" b="1" i="1" smtClean="0">
                                <a:solidFill>
                                  <a:schemeClr val="tx1"/>
                                </a:solidFill>
                                <a:latin typeface="Cambria Math" panose="02040503050406030204" pitchFamily="18" charset="0"/>
                                <a:cs typeface="Arial" pitchFamily="34" charset="0"/>
                              </a:rPr>
                              <m:t>𝒕</m:t>
                            </m:r>
                          </m:sub>
                        </m:sSub>
                      </m:oMath>
                    </m:oMathPara>
                  </a14:m>
                  <a:endParaRPr lang="it-IT" b="1" dirty="0">
                    <a:solidFill>
                      <a:schemeClr val="tx1"/>
                    </a:solidFill>
                    <a:latin typeface="Arial" pitchFamily="34" charset="0"/>
                    <a:cs typeface="Arial" pitchFamily="34" charset="0"/>
                  </a:endParaRPr>
                </a:p>
              </p:txBody>
            </p:sp>
          </mc:Choice>
          <mc:Fallback xmlns="">
            <p:sp>
              <p:nvSpPr>
                <p:cNvPr id="5" name="Rettangolo con angoli arrotondati 4">
                  <a:extLst>
                    <a:ext uri="{FF2B5EF4-FFF2-40B4-BE49-F238E27FC236}">
                      <a16:creationId xmlns:a16="http://schemas.microsoft.com/office/drawing/2014/main" id="{8BF654AC-277E-40F1-ADDD-B78AF222A169}"/>
                    </a:ext>
                  </a:extLst>
                </p:cNvPr>
                <p:cNvSpPr>
                  <a:spLocks noRot="1" noChangeAspect="1" noMove="1" noResize="1" noEditPoints="1" noAdjustHandles="1" noChangeArrowheads="1" noChangeShapeType="1" noTextEdit="1"/>
                </p:cNvSpPr>
                <p:nvPr/>
              </p:nvSpPr>
              <p:spPr>
                <a:xfrm>
                  <a:off x="6494507" y="3924299"/>
                  <a:ext cx="470787" cy="354334"/>
                </a:xfrm>
                <a:prstGeom prst="roundRect">
                  <a:avLst/>
                </a:prstGeom>
                <a:blipFill>
                  <a:blip r:embed="rId4"/>
                  <a:stretch>
                    <a:fillRect b="-7407"/>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Rettangolo con angoli arrotondati 12">
                  <a:extLst>
                    <a:ext uri="{FF2B5EF4-FFF2-40B4-BE49-F238E27FC236}">
                      <a16:creationId xmlns:a16="http://schemas.microsoft.com/office/drawing/2014/main" id="{A55CCBE3-268B-4FD3-809A-8FB6AB8FF55B}"/>
                    </a:ext>
                  </a:extLst>
                </p:cNvPr>
                <p:cNvSpPr/>
                <p:nvPr/>
              </p:nvSpPr>
              <p:spPr>
                <a:xfrm>
                  <a:off x="11064552" y="3924299"/>
                  <a:ext cx="470787" cy="3543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cs typeface="Arial" pitchFamily="34" charset="0"/>
                              </a:rPr>
                            </m:ctrlPr>
                          </m:sSubPr>
                          <m:e>
                            <m:r>
                              <a:rPr lang="it-IT" b="1" i="1" smtClean="0">
                                <a:solidFill>
                                  <a:schemeClr val="tx1"/>
                                </a:solidFill>
                                <a:latin typeface="Cambria Math" panose="02040503050406030204" pitchFamily="18" charset="0"/>
                                <a:cs typeface="Arial" pitchFamily="34" charset="0"/>
                              </a:rPr>
                              <m:t>𝒉</m:t>
                            </m:r>
                          </m:e>
                          <m:sub>
                            <m:r>
                              <a:rPr lang="it-IT" b="1" i="1" smtClean="0">
                                <a:solidFill>
                                  <a:schemeClr val="tx1"/>
                                </a:solidFill>
                                <a:latin typeface="Cambria Math" panose="02040503050406030204" pitchFamily="18" charset="0"/>
                                <a:cs typeface="Arial" pitchFamily="34" charset="0"/>
                              </a:rPr>
                              <m:t>𝒕</m:t>
                            </m:r>
                          </m:sub>
                        </m:sSub>
                      </m:oMath>
                    </m:oMathPara>
                  </a14:m>
                  <a:endParaRPr lang="it-IT" b="1" dirty="0">
                    <a:solidFill>
                      <a:schemeClr val="tx1"/>
                    </a:solidFill>
                    <a:latin typeface="Arial" pitchFamily="34" charset="0"/>
                    <a:cs typeface="Arial" pitchFamily="34" charset="0"/>
                  </a:endParaRPr>
                </a:p>
              </p:txBody>
            </p:sp>
          </mc:Choice>
          <mc:Fallback xmlns="">
            <p:sp>
              <p:nvSpPr>
                <p:cNvPr id="6" name="Rettangolo con angoli arrotondati 5">
                  <a:extLst>
                    <a:ext uri="{FF2B5EF4-FFF2-40B4-BE49-F238E27FC236}">
                      <a16:creationId xmlns:a16="http://schemas.microsoft.com/office/drawing/2014/main" id="{7885EBF9-F976-4209-A101-014AA2823CC8}"/>
                    </a:ext>
                  </a:extLst>
                </p:cNvPr>
                <p:cNvSpPr>
                  <a:spLocks noRot="1" noChangeAspect="1" noMove="1" noResize="1" noEditPoints="1" noAdjustHandles="1" noChangeArrowheads="1" noChangeShapeType="1" noTextEdit="1"/>
                </p:cNvSpPr>
                <p:nvPr/>
              </p:nvSpPr>
              <p:spPr>
                <a:xfrm>
                  <a:off x="11064552" y="3924299"/>
                  <a:ext cx="470787" cy="354334"/>
                </a:xfrm>
                <a:prstGeom prst="roundRect">
                  <a:avLst/>
                </a:prstGeom>
                <a:blipFill>
                  <a:blip r:embed="rId5"/>
                  <a:stretch>
                    <a:fillRect l="-2857" b="-7407"/>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Rettangolo con angoli arrotondati 13">
                  <a:extLst>
                    <a:ext uri="{FF2B5EF4-FFF2-40B4-BE49-F238E27FC236}">
                      <a16:creationId xmlns:a16="http://schemas.microsoft.com/office/drawing/2014/main" id="{CE721844-89F4-4029-8337-DB52BF458F92}"/>
                    </a:ext>
                  </a:extLst>
                </p:cNvPr>
                <p:cNvSpPr/>
                <p:nvPr/>
              </p:nvSpPr>
              <p:spPr>
                <a:xfrm>
                  <a:off x="7262084" y="3562201"/>
                  <a:ext cx="470787" cy="3543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cs typeface="Arial" pitchFamily="34" charset="0"/>
                              </a:rPr>
                            </m:ctrlPr>
                          </m:sSubPr>
                          <m:e>
                            <m:r>
                              <a:rPr lang="it-IT" b="1" i="1" smtClean="0">
                                <a:solidFill>
                                  <a:schemeClr val="tx1"/>
                                </a:solidFill>
                                <a:latin typeface="Cambria Math" panose="02040503050406030204" pitchFamily="18" charset="0"/>
                                <a:cs typeface="Arial" pitchFamily="34" charset="0"/>
                              </a:rPr>
                              <m:t>𝒉</m:t>
                            </m:r>
                          </m:e>
                          <m:sub>
                            <m:r>
                              <a:rPr lang="it-IT" b="1" i="1" smtClean="0">
                                <a:solidFill>
                                  <a:schemeClr val="tx1"/>
                                </a:solidFill>
                                <a:latin typeface="Cambria Math" panose="02040503050406030204" pitchFamily="18" charset="0"/>
                                <a:cs typeface="Arial" pitchFamily="34" charset="0"/>
                              </a:rPr>
                              <m:t>𝒕</m:t>
                            </m:r>
                            <m:r>
                              <a:rPr lang="it-IT" b="1" i="1" smtClean="0">
                                <a:solidFill>
                                  <a:schemeClr val="tx1"/>
                                </a:solidFill>
                                <a:latin typeface="Cambria Math" panose="02040503050406030204" pitchFamily="18" charset="0"/>
                                <a:cs typeface="Arial" pitchFamily="34" charset="0"/>
                              </a:rPr>
                              <m:t>−</m:t>
                            </m:r>
                            <m:r>
                              <a:rPr lang="it-IT" b="1" i="1" smtClean="0">
                                <a:solidFill>
                                  <a:schemeClr val="tx1"/>
                                </a:solidFill>
                                <a:latin typeface="Cambria Math" panose="02040503050406030204" pitchFamily="18" charset="0"/>
                                <a:cs typeface="Arial" pitchFamily="34" charset="0"/>
                              </a:rPr>
                              <m:t>𝟏</m:t>
                            </m:r>
                          </m:sub>
                        </m:sSub>
                      </m:oMath>
                    </m:oMathPara>
                  </a14:m>
                  <a:endParaRPr lang="it-IT" b="1" dirty="0">
                    <a:solidFill>
                      <a:schemeClr val="tx1"/>
                    </a:solidFill>
                    <a:latin typeface="Arial" pitchFamily="34" charset="0"/>
                    <a:cs typeface="Arial" pitchFamily="34" charset="0"/>
                  </a:endParaRPr>
                </a:p>
              </p:txBody>
            </p:sp>
          </mc:Choice>
          <mc:Fallback xmlns="">
            <p:sp>
              <p:nvSpPr>
                <p:cNvPr id="7" name="Rettangolo con angoli arrotondati 6">
                  <a:extLst>
                    <a:ext uri="{FF2B5EF4-FFF2-40B4-BE49-F238E27FC236}">
                      <a16:creationId xmlns:a16="http://schemas.microsoft.com/office/drawing/2014/main" id="{1D7F4654-2CFF-491A-89E3-B1B222CA4CBD}"/>
                    </a:ext>
                  </a:extLst>
                </p:cNvPr>
                <p:cNvSpPr>
                  <a:spLocks noRot="1" noChangeAspect="1" noMove="1" noResize="1" noEditPoints="1" noAdjustHandles="1" noChangeArrowheads="1" noChangeShapeType="1" noTextEdit="1"/>
                </p:cNvSpPr>
                <p:nvPr/>
              </p:nvSpPr>
              <p:spPr>
                <a:xfrm>
                  <a:off x="7262084" y="3562201"/>
                  <a:ext cx="470787" cy="354334"/>
                </a:xfrm>
                <a:prstGeom prst="roundRect">
                  <a:avLst/>
                </a:prstGeom>
                <a:blipFill>
                  <a:blip r:embed="rId6"/>
                  <a:stretch>
                    <a:fillRect l="-28571" r="-5714" b="-11111"/>
                  </a:stretch>
                </a:blipFill>
                <a:ln>
                  <a:noFill/>
                </a:ln>
              </p:spPr>
              <p:txBody>
                <a:bodyPr/>
                <a:lstStyle/>
                <a:p>
                  <a:r>
                    <a:rPr lang="it-IT">
                      <a:noFill/>
                    </a:rPr>
                    <a:t> </a:t>
                  </a:r>
                </a:p>
              </p:txBody>
            </p:sp>
          </mc:Fallback>
        </mc:AlternateContent>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LSTM cell Architecture</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159768"/>
            <a:ext cx="11247038" cy="1477144"/>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endParaRPr lang="en-US" dirty="0"/>
          </a:p>
        </p:txBody>
      </p:sp>
      <p:grpSp>
        <p:nvGrpSpPr>
          <p:cNvPr id="19" name="Gruppo 18">
            <a:extLst>
              <a:ext uri="{FF2B5EF4-FFF2-40B4-BE49-F238E27FC236}">
                <a16:creationId xmlns:a16="http://schemas.microsoft.com/office/drawing/2014/main" id="{6B4697BF-E3CD-5247-8EF7-9F9224A4985D}"/>
              </a:ext>
            </a:extLst>
          </p:cNvPr>
          <p:cNvGrpSpPr/>
          <p:nvPr/>
        </p:nvGrpSpPr>
        <p:grpSpPr>
          <a:xfrm>
            <a:off x="3431704" y="2244170"/>
            <a:ext cx="6476095" cy="3746837"/>
            <a:chOff x="1549457" y="710514"/>
            <a:chExt cx="9097478" cy="5439600"/>
          </a:xfrm>
        </p:grpSpPr>
        <p:pic>
          <p:nvPicPr>
            <p:cNvPr id="21" name="Picture 2" descr="Water | Free Full-Text | Comparison of Long Short Term Memory Networks and  the Hydrological Model in Runoff Simulation | HTML">
              <a:extLst>
                <a:ext uri="{FF2B5EF4-FFF2-40B4-BE49-F238E27FC236}">
                  <a16:creationId xmlns:a16="http://schemas.microsoft.com/office/drawing/2014/main" id="{AB5027B8-4483-D240-8920-0BFE1CE83D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9457" y="710514"/>
              <a:ext cx="9097478" cy="5439600"/>
            </a:xfrm>
            <a:prstGeom prst="rect">
              <a:avLst/>
            </a:prstGeom>
            <a:noFill/>
            <a:extLst>
              <a:ext uri="{909E8E84-426E-40DD-AFC4-6F175D3DCCD1}">
                <a14:hiddenFill xmlns:a14="http://schemas.microsoft.com/office/drawing/2010/main">
                  <a:solidFill>
                    <a:srgbClr val="FFFFFF"/>
                  </a:solidFill>
                </a14:hiddenFill>
              </a:ext>
            </a:extLst>
          </p:spPr>
        </p:pic>
        <p:sp>
          <p:nvSpPr>
            <p:cNvPr id="22" name="CasellaDiTesto 21">
              <a:extLst>
                <a:ext uri="{FF2B5EF4-FFF2-40B4-BE49-F238E27FC236}">
                  <a16:creationId xmlns:a16="http://schemas.microsoft.com/office/drawing/2014/main" id="{994C359C-77CE-EA42-BD24-E28EA7E4601A}"/>
                </a:ext>
              </a:extLst>
            </p:cNvPr>
            <p:cNvSpPr txBox="1"/>
            <p:nvPr/>
          </p:nvSpPr>
          <p:spPr>
            <a:xfrm>
              <a:off x="3556605" y="3506476"/>
              <a:ext cx="306494" cy="369332"/>
            </a:xfrm>
            <a:prstGeom prst="rect">
              <a:avLst/>
            </a:prstGeom>
            <a:noFill/>
          </p:spPr>
          <p:txBody>
            <a:bodyPr wrap="none" rtlCol="0">
              <a:spAutoFit/>
            </a:bodyPr>
            <a:lstStyle/>
            <a:p>
              <a:r>
                <a:rPr lang="it-IT" i="1" dirty="0"/>
                <a:t>f</a:t>
              </a:r>
              <a:r>
                <a:rPr lang="it-IT" i="1" baseline="-25000" dirty="0"/>
                <a:t>t</a:t>
              </a:r>
              <a:endParaRPr lang="it-IT" i="1" dirty="0"/>
            </a:p>
          </p:txBody>
        </p:sp>
        <p:sp>
          <p:nvSpPr>
            <p:cNvPr id="23" name="CasellaDiTesto 22">
              <a:extLst>
                <a:ext uri="{FF2B5EF4-FFF2-40B4-BE49-F238E27FC236}">
                  <a16:creationId xmlns:a16="http://schemas.microsoft.com/office/drawing/2014/main" id="{0E5DA5A7-5F34-594D-B5FA-A71F77D3F5FF}"/>
                </a:ext>
              </a:extLst>
            </p:cNvPr>
            <p:cNvSpPr txBox="1"/>
            <p:nvPr/>
          </p:nvSpPr>
          <p:spPr>
            <a:xfrm>
              <a:off x="4763031" y="3491254"/>
              <a:ext cx="288862" cy="369332"/>
            </a:xfrm>
            <a:prstGeom prst="rect">
              <a:avLst/>
            </a:prstGeom>
            <a:noFill/>
          </p:spPr>
          <p:txBody>
            <a:bodyPr wrap="none" rtlCol="0">
              <a:spAutoFit/>
            </a:bodyPr>
            <a:lstStyle/>
            <a:p>
              <a:r>
                <a:rPr lang="it-IT" i="1" dirty="0"/>
                <a:t>i</a:t>
              </a:r>
              <a:r>
                <a:rPr lang="it-IT" i="1" baseline="-25000" dirty="0"/>
                <a:t>t</a:t>
              </a:r>
              <a:endParaRPr lang="it-IT" i="1" dirty="0"/>
            </a:p>
          </p:txBody>
        </p:sp>
        <p:sp>
          <p:nvSpPr>
            <p:cNvPr id="24" name="CasellaDiTesto 23">
              <a:extLst>
                <a:ext uri="{FF2B5EF4-FFF2-40B4-BE49-F238E27FC236}">
                  <a16:creationId xmlns:a16="http://schemas.microsoft.com/office/drawing/2014/main" id="{25788A34-7FF7-5A40-A716-D6E3BD28F8C3}"/>
                </a:ext>
              </a:extLst>
            </p:cNvPr>
            <p:cNvSpPr txBox="1"/>
            <p:nvPr/>
          </p:nvSpPr>
          <p:spPr>
            <a:xfrm>
              <a:off x="7535758" y="3240461"/>
              <a:ext cx="729708" cy="536190"/>
            </a:xfrm>
            <a:prstGeom prst="rect">
              <a:avLst/>
            </a:prstGeom>
            <a:noFill/>
          </p:spPr>
          <p:txBody>
            <a:bodyPr wrap="square" rtlCol="0">
              <a:spAutoFit/>
            </a:bodyPr>
            <a:lstStyle/>
            <a:p>
              <a:r>
                <a:rPr lang="it-IT" i="1" dirty="0"/>
                <a:t>o</a:t>
              </a:r>
              <a:r>
                <a:rPr lang="it-IT" i="1" baseline="-25000" dirty="0"/>
                <a:t>t</a:t>
              </a:r>
              <a:endParaRPr lang="it-IT" i="1" dirty="0"/>
            </a:p>
          </p:txBody>
        </p:sp>
        <mc:AlternateContent xmlns:mc="http://schemas.openxmlformats.org/markup-compatibility/2006" xmlns:a14="http://schemas.microsoft.com/office/drawing/2010/main">
          <mc:Choice Requires="a14">
            <p:sp>
              <p:nvSpPr>
                <p:cNvPr id="25" name="CasellaDiTesto 24">
                  <a:extLst>
                    <a:ext uri="{FF2B5EF4-FFF2-40B4-BE49-F238E27FC236}">
                      <a16:creationId xmlns:a16="http://schemas.microsoft.com/office/drawing/2014/main" id="{56F42F47-3FE8-5F4E-A28D-77840721F02D}"/>
                    </a:ext>
                  </a:extLst>
                </p:cNvPr>
                <p:cNvSpPr txBox="1"/>
                <p:nvPr/>
              </p:nvSpPr>
              <p:spPr>
                <a:xfrm>
                  <a:off x="5951823" y="3538004"/>
                  <a:ext cx="1180407" cy="3750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𝐶</m:t>
                            </m:r>
                          </m:e>
                        </m:acc>
                      </m:oMath>
                    </m:oMathPara>
                  </a14:m>
                  <a:endParaRPr lang="it-IT" dirty="0"/>
                </a:p>
              </p:txBody>
            </p:sp>
          </mc:Choice>
          <mc:Fallback xmlns="">
            <p:sp>
              <p:nvSpPr>
                <p:cNvPr id="25" name="CasellaDiTesto 24">
                  <a:extLst>
                    <a:ext uri="{FF2B5EF4-FFF2-40B4-BE49-F238E27FC236}">
                      <a16:creationId xmlns:a16="http://schemas.microsoft.com/office/drawing/2014/main" id="{56F42F47-3FE8-5F4E-A28D-77840721F02D}"/>
                    </a:ext>
                  </a:extLst>
                </p:cNvPr>
                <p:cNvSpPr txBox="1">
                  <a:spLocks noRot="1" noChangeAspect="1" noMove="1" noResize="1" noEditPoints="1" noAdjustHandles="1" noChangeArrowheads="1" noChangeShapeType="1" noTextEdit="1"/>
                </p:cNvSpPr>
                <p:nvPr/>
              </p:nvSpPr>
              <p:spPr>
                <a:xfrm>
                  <a:off x="5951823" y="3538004"/>
                  <a:ext cx="1180407" cy="375039"/>
                </a:xfrm>
                <a:prstGeom prst="rect">
                  <a:avLst/>
                </a:prstGeom>
                <a:blipFill>
                  <a:blip r:embed="rId4"/>
                  <a:stretch>
                    <a:fillRect b="-38095"/>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0" name="Content Placeholder 3">
                <a:extLst>
                  <a:ext uri="{FF2B5EF4-FFF2-40B4-BE49-F238E27FC236}">
                    <a16:creationId xmlns:a16="http://schemas.microsoft.com/office/drawing/2014/main" id="{AB96E2FF-0BA6-4478-981A-BF5B9EDA2BB3}"/>
                  </a:ext>
                </a:extLst>
              </p:cNvPr>
              <p:cNvSpPr txBox="1">
                <a:spLocks/>
              </p:cNvSpPr>
              <p:nvPr/>
            </p:nvSpPr>
            <p:spPr>
              <a:xfrm>
                <a:off x="609602" y="1159768"/>
                <a:ext cx="11247038" cy="2537331"/>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A gate is a sigmoid neural network (</a:t>
                </a:r>
                <a14:m>
                  <m:oMath xmlns:m="http://schemas.openxmlformats.org/officeDocument/2006/math">
                    <m:r>
                      <a:rPr lang="it-IT" i="1">
                        <a:latin typeface="Cambria Math" panose="02040503050406030204" pitchFamily="18" charset="0"/>
                        <a:ea typeface="Cambria Math" panose="02040503050406030204" pitchFamily="18" charset="0"/>
                      </a:rPr>
                      <m:t>𝜎</m:t>
                    </m:r>
                  </m:oMath>
                </a14:m>
                <a:r>
                  <a:rPr lang="en-US" dirty="0"/>
                  <a:t>) layer followed by a point-wise multiplication operator.</a:t>
                </a:r>
              </a:p>
              <a:p>
                <a:pPr lvl="1"/>
                <a:r>
                  <a:rPr lang="en-US" dirty="0"/>
                  <a:t>Sigmoid squeezes values between 0 and 1</a:t>
                </a:r>
              </a:p>
              <a:p>
                <a:pPr lvl="1"/>
                <a:r>
                  <a:rPr lang="en-US" dirty="0"/>
                  <a:t>Three gates:</a:t>
                </a:r>
              </a:p>
              <a:p>
                <a:pPr lvl="2"/>
                <a:r>
                  <a:rPr lang="en-US" dirty="0"/>
                  <a:t>Forget gate</a:t>
                </a:r>
              </a:p>
              <a:p>
                <a:pPr lvl="2"/>
                <a:r>
                  <a:rPr lang="en-US" dirty="0"/>
                  <a:t>Input gate</a:t>
                </a:r>
              </a:p>
              <a:p>
                <a:pPr lvl="2"/>
                <a:r>
                  <a:rPr lang="en-US" dirty="0"/>
                  <a:t>Output gate</a:t>
                </a:r>
              </a:p>
              <a:p>
                <a:endParaRPr lang="en-US" dirty="0"/>
              </a:p>
              <a:p>
                <a:pPr marL="916680" lvl="2" indent="0">
                  <a:buNone/>
                </a:pPr>
                <a:endParaRPr lang="en-US" dirty="0"/>
              </a:p>
            </p:txBody>
          </p:sp>
        </mc:Choice>
        <mc:Fallback xmlns="">
          <p:sp>
            <p:nvSpPr>
              <p:cNvPr id="10" name="Content Placeholder 3">
                <a:extLst>
                  <a:ext uri="{FF2B5EF4-FFF2-40B4-BE49-F238E27FC236}">
                    <a16:creationId xmlns:a16="http://schemas.microsoft.com/office/drawing/2014/main" id="{AB96E2FF-0BA6-4478-981A-BF5B9EDA2BB3}"/>
                  </a:ext>
                </a:extLst>
              </p:cNvPr>
              <p:cNvSpPr txBox="1">
                <a:spLocks noRot="1" noChangeAspect="1" noMove="1" noResize="1" noEditPoints="1" noAdjustHandles="1" noChangeArrowheads="1" noChangeShapeType="1" noTextEdit="1"/>
              </p:cNvSpPr>
              <p:nvPr/>
            </p:nvSpPr>
            <p:spPr>
              <a:xfrm>
                <a:off x="609602" y="1159768"/>
                <a:ext cx="11247038" cy="2537331"/>
              </a:xfrm>
              <a:prstGeom prst="rect">
                <a:avLst/>
              </a:prstGeom>
              <a:blipFill>
                <a:blip r:embed="rId5"/>
                <a:stretch>
                  <a:fillRect l="-339" t="-2000" b="-1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5F2B0361-817B-4451-A291-183E63DE16DC}"/>
                  </a:ext>
                </a:extLst>
              </p:cNvPr>
              <p:cNvSpPr txBox="1">
                <a:spLocks/>
              </p:cNvSpPr>
              <p:nvPr/>
            </p:nvSpPr>
            <p:spPr>
              <a:xfrm>
                <a:off x="5663952" y="5598264"/>
                <a:ext cx="6344151" cy="99248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buNone/>
                </a:pPr>
                <a14:m>
                  <m:oMath xmlns:m="http://schemas.openxmlformats.org/officeDocument/2006/math">
                    <m:sSub>
                      <m:sSubPr>
                        <m:ctrlPr>
                          <a:rPr lang="en-US" sz="1600" i="1" smtClean="0">
                            <a:latin typeface="Cambria Math" panose="02040503050406030204" pitchFamily="18" charset="0"/>
                          </a:rPr>
                        </m:ctrlPr>
                      </m:sSubPr>
                      <m:e>
                        <m:r>
                          <a:rPr lang="it-IT" sz="1600" b="0" i="1" smtClean="0">
                            <a:latin typeface="Cambria Math" panose="02040503050406030204" pitchFamily="18" charset="0"/>
                          </a:rPr>
                          <m:t>𝐶</m:t>
                        </m:r>
                      </m:e>
                      <m:sub>
                        <m:r>
                          <a:rPr lang="it-IT" sz="1600" b="0" i="1" smtClean="0">
                            <a:latin typeface="Cambria Math" panose="02040503050406030204" pitchFamily="18" charset="0"/>
                          </a:rPr>
                          <m:t>𝑡</m:t>
                        </m:r>
                        <m:r>
                          <a:rPr lang="it-IT" sz="1600" b="0" i="1" smtClean="0">
                            <a:latin typeface="Cambria Math" panose="02040503050406030204" pitchFamily="18" charset="0"/>
                          </a:rPr>
                          <m:t>−1</m:t>
                        </m:r>
                      </m:sub>
                    </m:sSub>
                    <m:r>
                      <a:rPr lang="it-IT" sz="1600" b="0" i="1" smtClean="0">
                        <a:latin typeface="Cambria Math" panose="02040503050406030204" pitchFamily="18" charset="0"/>
                      </a:rPr>
                      <m:t> </m:t>
                    </m:r>
                  </m:oMath>
                </a14:m>
                <a:r>
                  <a:rPr lang="it-IT" sz="1600" dirty="0"/>
                  <a:t>and </a:t>
                </a:r>
                <a14:m>
                  <m:oMath xmlns:m="http://schemas.openxmlformats.org/officeDocument/2006/math">
                    <m:sSub>
                      <m:sSubPr>
                        <m:ctrlPr>
                          <a:rPr lang="en-US" sz="1600" i="1">
                            <a:latin typeface="Cambria Math" panose="02040503050406030204" pitchFamily="18" charset="0"/>
                          </a:rPr>
                        </m:ctrlPr>
                      </m:sSubPr>
                      <m:e>
                        <m:r>
                          <a:rPr lang="it-IT" sz="1600" i="1">
                            <a:latin typeface="Cambria Math" panose="02040503050406030204" pitchFamily="18" charset="0"/>
                          </a:rPr>
                          <m:t> </m:t>
                        </m:r>
                        <m:r>
                          <a:rPr lang="it-IT" sz="1600" i="1">
                            <a:latin typeface="Cambria Math" panose="02040503050406030204" pitchFamily="18" charset="0"/>
                          </a:rPr>
                          <m:t>𝐶</m:t>
                        </m:r>
                      </m:e>
                      <m:sub>
                        <m:r>
                          <a:rPr lang="it-IT" sz="1600" i="1">
                            <a:latin typeface="Cambria Math" panose="02040503050406030204" pitchFamily="18" charset="0"/>
                          </a:rPr>
                          <m:t>𝑡</m:t>
                        </m:r>
                      </m:sub>
                    </m:sSub>
                    <m:r>
                      <a:rPr lang="it-IT" sz="1600" i="1">
                        <a:latin typeface="Cambria Math" panose="02040503050406030204" pitchFamily="18" charset="0"/>
                      </a:rPr>
                      <m:t> </m:t>
                    </m:r>
                  </m:oMath>
                </a14:m>
                <a:r>
                  <a:rPr lang="it-IT" sz="1600" dirty="0"/>
                  <a:t>are </a:t>
                </a:r>
                <a:r>
                  <a:rPr lang="it-IT" sz="1600" dirty="0" err="1"/>
                  <a:t>previous</a:t>
                </a:r>
                <a:r>
                  <a:rPr lang="it-IT" sz="1600" dirty="0"/>
                  <a:t> and </a:t>
                </a:r>
                <a:r>
                  <a:rPr lang="it-IT" sz="1600" dirty="0" err="1"/>
                  <a:t>current</a:t>
                </a:r>
                <a:r>
                  <a:rPr lang="it-IT" sz="1600" dirty="0"/>
                  <a:t> </a:t>
                </a:r>
                <a:r>
                  <a:rPr lang="it-IT" sz="1600" dirty="0" err="1"/>
                  <a:t>cell</a:t>
                </a:r>
                <a:r>
                  <a:rPr lang="it-IT" sz="1600" dirty="0"/>
                  <a:t> state </a:t>
                </a:r>
                <a:r>
                  <a:rPr lang="it-IT" sz="1600" dirty="0" err="1"/>
                  <a:t>respectively</a:t>
                </a:r>
                <a:endParaRPr lang="it-IT" sz="1600" dirty="0"/>
              </a:p>
              <a:p>
                <a:pPr marL="0" indent="0">
                  <a:buNone/>
                </a:pPr>
                <a14:m>
                  <m:oMath xmlns:m="http://schemas.openxmlformats.org/officeDocument/2006/math">
                    <m:sSub>
                      <m:sSubPr>
                        <m:ctrlPr>
                          <a:rPr lang="en-US" sz="1600" i="1">
                            <a:latin typeface="Cambria Math" panose="02040503050406030204" pitchFamily="18" charset="0"/>
                          </a:rPr>
                        </m:ctrlPr>
                      </m:sSubPr>
                      <m:e>
                        <m:r>
                          <a:rPr lang="it-IT" sz="1600" b="0" i="1" smtClean="0">
                            <a:latin typeface="Cambria Math" panose="02040503050406030204" pitchFamily="18" charset="0"/>
                          </a:rPr>
                          <m:t>h</m:t>
                        </m:r>
                      </m:e>
                      <m:sub>
                        <m:r>
                          <a:rPr lang="it-IT" sz="1600" i="1">
                            <a:latin typeface="Cambria Math" panose="02040503050406030204" pitchFamily="18" charset="0"/>
                          </a:rPr>
                          <m:t>𝑡</m:t>
                        </m:r>
                        <m:r>
                          <a:rPr lang="it-IT" sz="1600" i="1">
                            <a:latin typeface="Cambria Math" panose="02040503050406030204" pitchFamily="18" charset="0"/>
                          </a:rPr>
                          <m:t>−1</m:t>
                        </m:r>
                      </m:sub>
                    </m:sSub>
                    <m:r>
                      <m:rPr>
                        <m:nor/>
                      </m:rPr>
                      <a:rPr lang="it-IT" sz="1600" b="0" i="0" smtClean="0">
                        <a:latin typeface="Cambria Math" panose="02040503050406030204" pitchFamily="18" charset="0"/>
                      </a:rPr>
                      <m:t> </m:t>
                    </m:r>
                    <m:r>
                      <m:rPr>
                        <m:nor/>
                      </m:rPr>
                      <a:rPr lang="it-IT" sz="1600" dirty="0"/>
                      <m:t>and</m:t>
                    </m:r>
                    <m:r>
                      <a:rPr lang="it-IT" sz="1600" b="0" i="1" dirty="0" smtClean="0">
                        <a:latin typeface="Cambria Math" panose="02040503050406030204" pitchFamily="18" charset="0"/>
                      </a:rPr>
                      <m:t>  </m:t>
                    </m:r>
                    <m:sSub>
                      <m:sSubPr>
                        <m:ctrlPr>
                          <a:rPr lang="en-US" sz="1600" i="1">
                            <a:latin typeface="Cambria Math" panose="02040503050406030204" pitchFamily="18" charset="0"/>
                          </a:rPr>
                        </m:ctrlPr>
                      </m:sSubPr>
                      <m:e>
                        <m:r>
                          <a:rPr lang="it-IT" sz="1600" b="0" i="1" smtClean="0">
                            <a:latin typeface="Cambria Math" panose="02040503050406030204" pitchFamily="18" charset="0"/>
                          </a:rPr>
                          <m:t>h</m:t>
                        </m:r>
                      </m:e>
                      <m:sub>
                        <m:r>
                          <a:rPr lang="it-IT" sz="1600" i="1">
                            <a:latin typeface="Cambria Math" panose="02040503050406030204" pitchFamily="18" charset="0"/>
                          </a:rPr>
                          <m:t>𝑡</m:t>
                        </m:r>
                      </m:sub>
                    </m:sSub>
                  </m:oMath>
                </a14:m>
                <a:r>
                  <a:rPr lang="it-IT" sz="1600" dirty="0"/>
                  <a:t> are </a:t>
                </a:r>
                <a:r>
                  <a:rPr lang="it-IT" sz="1600" dirty="0" err="1"/>
                  <a:t>previous</a:t>
                </a:r>
                <a:r>
                  <a:rPr lang="it-IT" sz="1600" dirty="0"/>
                  <a:t> and </a:t>
                </a:r>
                <a:r>
                  <a:rPr lang="it-IT" sz="1600" dirty="0" err="1"/>
                  <a:t>current</a:t>
                </a:r>
                <a:r>
                  <a:rPr lang="it-IT" sz="1600" dirty="0"/>
                  <a:t> </a:t>
                </a:r>
                <a:r>
                  <a:rPr lang="it-IT" sz="1600" dirty="0" err="1"/>
                  <a:t>hidden</a:t>
                </a:r>
                <a:r>
                  <a:rPr lang="it-IT" sz="1600" dirty="0"/>
                  <a:t> state </a:t>
                </a:r>
                <a:r>
                  <a:rPr lang="it-IT" sz="1600" dirty="0" err="1"/>
                  <a:t>respectively</a:t>
                </a:r>
                <a:endParaRPr lang="it-IT" sz="1600" dirty="0"/>
              </a:p>
              <a:p>
                <a:pPr marL="0" indent="0">
                  <a:buNone/>
                </a:pPr>
                <a14:m>
                  <m:oMath xmlns:m="http://schemas.openxmlformats.org/officeDocument/2006/math">
                    <m:sSub>
                      <m:sSubPr>
                        <m:ctrlPr>
                          <a:rPr lang="en-US" sz="1600" i="1">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𝑡</m:t>
                        </m:r>
                      </m:sub>
                    </m:sSub>
                  </m:oMath>
                </a14:m>
                <a:r>
                  <a:rPr lang="en-US" sz="1600" dirty="0"/>
                  <a:t> is the input</a:t>
                </a:r>
              </a:p>
              <a:p>
                <a:endParaRPr lang="en-US" dirty="0"/>
              </a:p>
              <a:p>
                <a:pPr lvl="2"/>
                <a:endParaRPr lang="en-US" dirty="0"/>
              </a:p>
            </p:txBody>
          </p:sp>
        </mc:Choice>
        <mc:Fallback xmlns="">
          <p:sp>
            <p:nvSpPr>
              <p:cNvPr id="12" name="Content Placeholder 3">
                <a:extLst>
                  <a:ext uri="{FF2B5EF4-FFF2-40B4-BE49-F238E27FC236}">
                    <a16:creationId xmlns:a16="http://schemas.microsoft.com/office/drawing/2014/main" id="{5F2B0361-817B-4451-A291-183E63DE16DC}"/>
                  </a:ext>
                </a:extLst>
              </p:cNvPr>
              <p:cNvSpPr txBox="1">
                <a:spLocks noRot="1" noChangeAspect="1" noMove="1" noResize="1" noEditPoints="1" noAdjustHandles="1" noChangeArrowheads="1" noChangeShapeType="1" noTextEdit="1"/>
              </p:cNvSpPr>
              <p:nvPr/>
            </p:nvSpPr>
            <p:spPr>
              <a:xfrm>
                <a:off x="5663952" y="5598264"/>
                <a:ext cx="6344151" cy="992486"/>
              </a:xfrm>
              <a:prstGeom prst="rect">
                <a:avLst/>
              </a:prstGeom>
              <a:blipFill>
                <a:blip r:embed="rId16"/>
                <a:stretch>
                  <a:fillRect t="-1840" b="-613"/>
                </a:stretch>
              </a:blipFill>
            </p:spPr>
            <p:txBody>
              <a:bodyPr/>
              <a:lstStyle/>
              <a:p>
                <a:r>
                  <a:rPr lang="it-IT">
                    <a:noFill/>
                  </a:rPr>
                  <a:t> </a:t>
                </a:r>
              </a:p>
            </p:txBody>
          </p:sp>
        </mc:Fallback>
      </mc:AlternateContent>
    </p:spTree>
    <p:extLst>
      <p:ext uri="{BB962C8B-B14F-4D97-AF65-F5344CB8AC3E}">
        <p14:creationId xmlns:p14="http://schemas.microsoft.com/office/powerpoint/2010/main" val="313884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Forget Gate</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291789"/>
            <a:ext cx="11531350" cy="9906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It controls what information to discard from the memory</a:t>
            </a:r>
          </a:p>
          <a:p>
            <a:pPr lvl="1"/>
            <a:r>
              <a:rPr lang="en-US" dirty="0"/>
              <a:t>How much of the past should be remembered</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71B3A472-ADAF-024A-99B6-BDCC9F5E9A4F}"/>
                  </a:ext>
                </a:extLst>
              </p:cNvPr>
              <p:cNvSpPr txBox="1"/>
              <p:nvPr/>
            </p:nvSpPr>
            <p:spPr>
              <a:xfrm>
                <a:off x="1199456" y="4696920"/>
                <a:ext cx="3626506"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cs typeface="Arial" pitchFamily="34" charset="0"/>
                            </a:rPr>
                          </m:ctrlPr>
                        </m:sSubPr>
                        <m:e>
                          <m:r>
                            <a:rPr lang="it-IT" sz="2400" b="0" i="1" smtClean="0">
                              <a:latin typeface="Cambria Math" panose="02040503050406030204" pitchFamily="18" charset="0"/>
                              <a:cs typeface="Arial" pitchFamily="34" charset="0"/>
                            </a:rPr>
                            <m:t>𝑓</m:t>
                          </m:r>
                        </m:e>
                        <m:sub>
                          <m:r>
                            <a:rPr lang="it-IT" sz="2400" b="0" i="1" smtClean="0">
                              <a:latin typeface="Cambria Math" panose="02040503050406030204" pitchFamily="18" charset="0"/>
                              <a:cs typeface="Arial" pitchFamily="34" charset="0"/>
                            </a:rPr>
                            <m:t>𝑡</m:t>
                          </m:r>
                        </m:sub>
                      </m:sSub>
                      <m:r>
                        <a:rPr lang="it-IT" sz="2400" b="0" i="1" smtClean="0">
                          <a:latin typeface="Cambria Math" panose="02040503050406030204" pitchFamily="18" charset="0"/>
                          <a:cs typeface="Arial" pitchFamily="34" charset="0"/>
                        </a:rPr>
                        <m:t>=</m:t>
                      </m:r>
                      <m:r>
                        <a:rPr lang="it-IT" sz="2400" b="0" i="1" smtClean="0">
                          <a:latin typeface="Cambria Math" panose="02040503050406030204" pitchFamily="18" charset="0"/>
                          <a:ea typeface="Cambria Math" panose="02040503050406030204" pitchFamily="18" charset="0"/>
                          <a:cs typeface="Arial" pitchFamily="34" charset="0"/>
                        </a:rPr>
                        <m:t>𝜎</m:t>
                      </m:r>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𝑊</m:t>
                          </m:r>
                        </m:e>
                        <m:sub>
                          <m:r>
                            <a:rPr lang="it-IT" sz="2400" b="0" i="1" smtClean="0">
                              <a:latin typeface="Cambria Math" panose="02040503050406030204" pitchFamily="18" charset="0"/>
                              <a:ea typeface="Cambria Math" panose="02040503050406030204" pitchFamily="18" charset="0"/>
                              <a:cs typeface="Arial" pitchFamily="34" charset="0"/>
                            </a:rPr>
                            <m:t>𝑓</m:t>
                          </m:r>
                        </m:sub>
                      </m:sSub>
                      <m:r>
                        <a:rPr lang="it-IT" sz="2400" b="0" i="1" smtClean="0">
                          <a:latin typeface="Cambria Math" panose="02040503050406030204" pitchFamily="18" charset="0"/>
                          <a:ea typeface="Cambria Math" panose="02040503050406030204" pitchFamily="18" charset="0"/>
                          <a:cs typeface="Arial" pitchFamily="34" charset="0"/>
                        </a:rPr>
                        <m:t>∙</m:t>
                      </m:r>
                      <m:d>
                        <m:dPr>
                          <m:begChr m:val="["/>
                          <m:endChr m:val="]"/>
                          <m:ctrlPr>
                            <a:rPr lang="it-IT" sz="2400" b="0" i="1" smtClean="0">
                              <a:latin typeface="Cambria Math" panose="02040503050406030204" pitchFamily="18" charset="0"/>
                              <a:ea typeface="Cambria Math" panose="02040503050406030204" pitchFamily="18" charset="0"/>
                              <a:cs typeface="Arial" pitchFamily="34" charset="0"/>
                            </a:rPr>
                          </m:ctrlPr>
                        </m:dPr>
                        <m:e>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h</m:t>
                              </m:r>
                            </m:e>
                            <m:sub>
                              <m:r>
                                <a:rPr lang="it-IT" sz="2400" b="0" i="1" smtClean="0">
                                  <a:latin typeface="Cambria Math" panose="02040503050406030204" pitchFamily="18" charset="0"/>
                                  <a:ea typeface="Cambria Math" panose="02040503050406030204" pitchFamily="18" charset="0"/>
                                  <a:cs typeface="Arial" pitchFamily="34" charset="0"/>
                                </a:rPr>
                                <m:t>𝑡</m:t>
                              </m:r>
                              <m:r>
                                <a:rPr lang="it-IT" sz="2400" b="0" i="1" smtClean="0">
                                  <a:latin typeface="Cambria Math" panose="02040503050406030204" pitchFamily="18" charset="0"/>
                                  <a:ea typeface="Cambria Math" panose="02040503050406030204" pitchFamily="18" charset="0"/>
                                  <a:cs typeface="Arial" pitchFamily="34" charset="0"/>
                                </a:rPr>
                                <m:t>−1</m:t>
                              </m:r>
                            </m:sub>
                          </m:sSub>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𝑥</m:t>
                              </m:r>
                            </m:e>
                            <m:sub>
                              <m:r>
                                <a:rPr lang="it-IT" sz="2400" b="0" i="1" smtClean="0">
                                  <a:latin typeface="Cambria Math" panose="02040503050406030204" pitchFamily="18" charset="0"/>
                                  <a:ea typeface="Cambria Math" panose="02040503050406030204" pitchFamily="18" charset="0"/>
                                  <a:cs typeface="Arial" pitchFamily="34" charset="0"/>
                                </a:rPr>
                                <m:t>𝑡</m:t>
                              </m:r>
                            </m:sub>
                          </m:sSub>
                        </m:e>
                      </m:d>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𝑏</m:t>
                          </m:r>
                        </m:e>
                        <m:sub>
                          <m:r>
                            <a:rPr lang="it-IT" sz="2400" b="0" i="1" smtClean="0">
                              <a:latin typeface="Cambria Math" panose="02040503050406030204" pitchFamily="18" charset="0"/>
                              <a:ea typeface="Cambria Math" panose="02040503050406030204" pitchFamily="18" charset="0"/>
                              <a:cs typeface="Arial" pitchFamily="34" charset="0"/>
                            </a:rPr>
                            <m:t>𝑓</m:t>
                          </m:r>
                        </m:sub>
                      </m:sSub>
                      <m:r>
                        <a:rPr lang="it-IT" sz="2400" b="0" i="1" smtClean="0">
                          <a:latin typeface="Cambria Math" panose="02040503050406030204" pitchFamily="18" charset="0"/>
                          <a:ea typeface="Cambria Math" panose="02040503050406030204" pitchFamily="18" charset="0"/>
                          <a:cs typeface="Arial" pitchFamily="34" charset="0"/>
                        </a:rPr>
                        <m:t>)</m:t>
                      </m:r>
                    </m:oMath>
                  </m:oMathPara>
                </a14:m>
                <a:endParaRPr lang="it-IT" sz="2400" dirty="0">
                  <a:latin typeface="Arial" pitchFamily="34" charset="0"/>
                  <a:cs typeface="Arial" pitchFamily="34" charset="0"/>
                </a:endParaRPr>
              </a:p>
            </p:txBody>
          </p:sp>
        </mc:Choice>
        <mc:Fallback xmlns="">
          <p:sp>
            <p:nvSpPr>
              <p:cNvPr id="8" name="CasellaDiTesto 7">
                <a:extLst>
                  <a:ext uri="{FF2B5EF4-FFF2-40B4-BE49-F238E27FC236}">
                    <a16:creationId xmlns:a16="http://schemas.microsoft.com/office/drawing/2014/main" id="{71B3A472-ADAF-024A-99B6-BDCC9F5E9A4F}"/>
                  </a:ext>
                </a:extLst>
              </p:cNvPr>
              <p:cNvSpPr txBox="1">
                <a:spLocks noRot="1" noChangeAspect="1" noMove="1" noResize="1" noEditPoints="1" noAdjustHandles="1" noChangeArrowheads="1" noChangeShapeType="1" noTextEdit="1"/>
              </p:cNvSpPr>
              <p:nvPr/>
            </p:nvSpPr>
            <p:spPr>
              <a:xfrm>
                <a:off x="1199456" y="4696920"/>
                <a:ext cx="3626506" cy="398955"/>
              </a:xfrm>
              <a:prstGeom prst="rect">
                <a:avLst/>
              </a:prstGeom>
              <a:blipFill>
                <a:blip r:embed="rId3"/>
                <a:stretch>
                  <a:fillRect l="-2439" r="-2091" b="-24242"/>
                </a:stretch>
              </a:blipFill>
            </p:spPr>
            <p:txBody>
              <a:bodyPr/>
              <a:lstStyle/>
              <a:p>
                <a:r>
                  <a:rPr lang="it-IT">
                    <a:noFill/>
                  </a:rPr>
                  <a:t> </a:t>
                </a:r>
              </a:p>
            </p:txBody>
          </p:sp>
        </mc:Fallback>
      </mc:AlternateContent>
      <p:sp>
        <p:nvSpPr>
          <p:cNvPr id="9" name="Content Placeholder 3">
            <a:extLst>
              <a:ext uri="{FF2B5EF4-FFF2-40B4-BE49-F238E27FC236}">
                <a16:creationId xmlns:a16="http://schemas.microsoft.com/office/drawing/2014/main" id="{F785DC65-D8DF-4F7C-8084-4524678CB453}"/>
              </a:ext>
            </a:extLst>
          </p:cNvPr>
          <p:cNvSpPr txBox="1">
            <a:spLocks/>
          </p:cNvSpPr>
          <p:nvPr/>
        </p:nvSpPr>
        <p:spPr>
          <a:xfrm>
            <a:off x="730788" y="2640360"/>
            <a:ext cx="5198366" cy="1117105"/>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44B89001-27DF-4C9C-99C2-41D634B9F510}"/>
                  </a:ext>
                </a:extLst>
              </p:cNvPr>
              <p:cNvSpPr txBox="1">
                <a:spLocks/>
              </p:cNvSpPr>
              <p:nvPr/>
            </p:nvSpPr>
            <p:spPr>
              <a:xfrm>
                <a:off x="609602" y="2282389"/>
                <a:ext cx="10094910" cy="9906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GB" dirty="0"/>
                  <a:t>Considering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h</m:t>
                        </m:r>
                      </m:e>
                      <m:sub>
                        <m:r>
                          <a:rPr lang="it-IT" i="1">
                            <a:latin typeface="Cambria Math" panose="02040503050406030204" pitchFamily="18" charset="0"/>
                          </a:rPr>
                          <m:t>𝑡</m:t>
                        </m:r>
                        <m:r>
                          <a:rPr lang="it-IT" i="1">
                            <a:latin typeface="Cambria Math" panose="02040503050406030204" pitchFamily="18" charset="0"/>
                          </a:rPr>
                          <m:t>−1</m:t>
                        </m:r>
                      </m:sub>
                    </m:sSub>
                    <m:r>
                      <a:rPr lang="it-IT">
                        <a:latin typeface="Cambria Math" panose="02040503050406030204" pitchFamily="18" charset="0"/>
                      </a:rPr>
                      <m:t> </m:t>
                    </m:r>
                  </m:oMath>
                </a14:m>
                <a:r>
                  <a:rPr lang="it-IT" dirty="0"/>
                  <a:t>and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𝑡</m:t>
                        </m:r>
                      </m:sub>
                    </m:sSub>
                  </m:oMath>
                </a14:m>
                <a:r>
                  <a:rPr lang="it-IT" dirty="0"/>
                  <a:t> an output </a:t>
                </a:r>
                <a:r>
                  <a:rPr lang="it-IT" dirty="0" err="1"/>
                  <a:t>between</a:t>
                </a:r>
                <a:r>
                  <a:rPr lang="it-IT" dirty="0"/>
                  <a:t> 0 and 1 </a:t>
                </a:r>
                <a:r>
                  <a:rPr lang="it-IT" dirty="0" err="1"/>
                  <a:t>is</a:t>
                </a:r>
                <a:r>
                  <a:rPr lang="it-IT" dirty="0"/>
                  <a:t> </a:t>
                </a:r>
                <a:r>
                  <a:rPr lang="it-IT" dirty="0" err="1"/>
                  <a:t>generated</a:t>
                </a:r>
                <a:endParaRPr lang="it-IT" dirty="0"/>
              </a:p>
              <a:p>
                <a:pPr lvl="1"/>
                <a:r>
                  <a:rPr lang="it-IT" dirty="0"/>
                  <a:t>The </a:t>
                </a:r>
                <a:r>
                  <a:rPr lang="it-IT" dirty="0" err="1"/>
                  <a:t>closer</a:t>
                </a:r>
                <a:r>
                  <a:rPr lang="it-IT" dirty="0"/>
                  <a:t> to 0 </a:t>
                </a:r>
                <a:r>
                  <a:rPr lang="it-IT" dirty="0" err="1"/>
                  <a:t>means</a:t>
                </a:r>
                <a:r>
                  <a:rPr lang="it-IT" dirty="0"/>
                  <a:t> to </a:t>
                </a:r>
                <a:r>
                  <a:rPr lang="it-IT" dirty="0" err="1"/>
                  <a:t>forget</a:t>
                </a:r>
                <a:endParaRPr lang="it-IT" dirty="0"/>
              </a:p>
              <a:p>
                <a:pPr lvl="1"/>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𝑊</m:t>
                        </m:r>
                      </m:e>
                      <m:sub>
                        <m:r>
                          <a:rPr lang="it-IT" i="1">
                            <a:latin typeface="Cambria Math" panose="02040503050406030204" pitchFamily="18" charset="0"/>
                          </a:rPr>
                          <m:t>𝑓</m:t>
                        </m:r>
                      </m:sub>
                    </m:sSub>
                  </m:oMath>
                </a14:m>
                <a:r>
                  <a:rPr lang="en-US" dirty="0"/>
                  <a:t> and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𝑏</m:t>
                        </m:r>
                      </m:e>
                      <m:sub>
                        <m:r>
                          <a:rPr lang="it-IT" i="1">
                            <a:latin typeface="Cambria Math" panose="02040503050406030204" pitchFamily="18" charset="0"/>
                          </a:rPr>
                          <m:t>𝑓</m:t>
                        </m:r>
                      </m:sub>
                    </m:sSub>
                  </m:oMath>
                </a14:m>
                <a:r>
                  <a:rPr lang="en-US" dirty="0"/>
                  <a:t> are weight and bias</a:t>
                </a:r>
              </a:p>
              <a:p>
                <a:pPr lvl="1"/>
                <a:endParaRPr lang="en-US" dirty="0"/>
              </a:p>
              <a:p>
                <a:pPr marL="458340" lvl="1" indent="0">
                  <a:buNone/>
                </a:pPr>
                <a:endParaRPr lang="it-IT" dirty="0">
                  <a:effectLst/>
                </a:endParaRPr>
              </a:p>
              <a:p>
                <a:pPr lvl="1"/>
                <a:endParaRPr lang="en-US" dirty="0"/>
              </a:p>
            </p:txBody>
          </p:sp>
        </mc:Choice>
        <mc:Fallback xmlns="">
          <p:sp>
            <p:nvSpPr>
              <p:cNvPr id="12" name="Content Placeholder 3">
                <a:extLst>
                  <a:ext uri="{FF2B5EF4-FFF2-40B4-BE49-F238E27FC236}">
                    <a16:creationId xmlns:a16="http://schemas.microsoft.com/office/drawing/2014/main" id="{44B89001-27DF-4C9C-99C2-41D634B9F510}"/>
                  </a:ext>
                </a:extLst>
              </p:cNvPr>
              <p:cNvSpPr txBox="1">
                <a:spLocks noRot="1" noChangeAspect="1" noMove="1" noResize="1" noEditPoints="1" noAdjustHandles="1" noChangeArrowheads="1" noChangeShapeType="1" noTextEdit="1"/>
              </p:cNvSpPr>
              <p:nvPr/>
            </p:nvSpPr>
            <p:spPr>
              <a:xfrm>
                <a:off x="609602" y="2282389"/>
                <a:ext cx="10094910" cy="990600"/>
              </a:xfrm>
              <a:prstGeom prst="rect">
                <a:avLst/>
              </a:prstGeom>
              <a:blipFill>
                <a:blip r:embed="rId5"/>
                <a:stretch>
                  <a:fillRect l="-362" t="-4294" b="-34356"/>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6CCC4422-8EB2-DB46-BCB5-6D53BF16E886}"/>
              </a:ext>
            </a:extLst>
          </p:cNvPr>
          <p:cNvGrpSpPr/>
          <p:nvPr/>
        </p:nvGrpSpPr>
        <p:grpSpPr>
          <a:xfrm>
            <a:off x="5623153" y="3116978"/>
            <a:ext cx="5720300" cy="3410326"/>
            <a:chOff x="5105398" y="2564904"/>
            <a:chExt cx="6477000" cy="3962400"/>
          </a:xfrm>
        </p:grpSpPr>
        <p:pic>
          <p:nvPicPr>
            <p:cNvPr id="14" name="Immagine 13">
              <a:extLst>
                <a:ext uri="{FF2B5EF4-FFF2-40B4-BE49-F238E27FC236}">
                  <a16:creationId xmlns:a16="http://schemas.microsoft.com/office/drawing/2014/main" id="{A239DCDE-8DE9-9F49-ABF5-FD27CD25648C}"/>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5105398" y="2564904"/>
              <a:ext cx="6477000" cy="3962400"/>
            </a:xfrm>
            <a:prstGeom prst="rect">
              <a:avLst/>
            </a:prstGeom>
          </p:spPr>
        </p:pic>
        <p:pic>
          <p:nvPicPr>
            <p:cNvPr id="16" name="Immagine 15">
              <a:extLst>
                <a:ext uri="{FF2B5EF4-FFF2-40B4-BE49-F238E27FC236}">
                  <a16:creationId xmlns:a16="http://schemas.microsoft.com/office/drawing/2014/main" id="{E2963BDC-62C2-B444-B122-794166101F6C}"/>
                </a:ext>
              </a:extLst>
            </p:cNvPr>
            <p:cNvPicPr>
              <a:picLocks noChangeAspect="1"/>
            </p:cNvPicPr>
            <p:nvPr/>
          </p:nvPicPr>
          <p:blipFill rotWithShape="1">
            <a:blip r:embed="rId6">
              <a:extLst>
                <a:ext uri="{28A0092B-C50C-407E-A947-70E740481C1C}">
                  <a14:useLocalDpi xmlns:a14="http://schemas.microsoft.com/office/drawing/2010/main" val="0"/>
                </a:ext>
              </a:extLst>
            </a:blip>
            <a:srcRect r="66648"/>
            <a:stretch/>
          </p:blipFill>
          <p:spPr>
            <a:xfrm>
              <a:off x="5153001" y="2564904"/>
              <a:ext cx="2160240" cy="3962400"/>
            </a:xfrm>
            <a:prstGeom prst="rect">
              <a:avLst/>
            </a:prstGeom>
          </p:spPr>
        </p:pic>
      </p:grpSp>
    </p:spTree>
    <p:extLst>
      <p:ext uri="{BB962C8B-B14F-4D97-AF65-F5344CB8AC3E}">
        <p14:creationId xmlns:p14="http://schemas.microsoft.com/office/powerpoint/2010/main" val="228307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Input Gate</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71B3A472-ADAF-024A-99B6-BDCC9F5E9A4F}"/>
                  </a:ext>
                </a:extLst>
              </p:cNvPr>
              <p:cNvSpPr txBox="1"/>
              <p:nvPr/>
            </p:nvSpPr>
            <p:spPr>
              <a:xfrm>
                <a:off x="695400" y="4350675"/>
                <a:ext cx="35309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cs typeface="Arial" pitchFamily="34" charset="0"/>
                            </a:rPr>
                          </m:ctrlPr>
                        </m:sSubPr>
                        <m:e>
                          <m:r>
                            <a:rPr lang="it-IT" sz="2400" b="0" i="1" smtClean="0">
                              <a:latin typeface="Cambria Math" panose="02040503050406030204" pitchFamily="18" charset="0"/>
                              <a:cs typeface="Arial" pitchFamily="34" charset="0"/>
                            </a:rPr>
                            <m:t>𝑖</m:t>
                          </m:r>
                        </m:e>
                        <m:sub>
                          <m:r>
                            <a:rPr lang="it-IT" sz="2400" b="0" i="1" smtClean="0">
                              <a:latin typeface="Cambria Math" panose="02040503050406030204" pitchFamily="18" charset="0"/>
                              <a:cs typeface="Arial" pitchFamily="34" charset="0"/>
                            </a:rPr>
                            <m:t>𝑡</m:t>
                          </m:r>
                        </m:sub>
                      </m:sSub>
                      <m:r>
                        <a:rPr lang="it-IT" sz="2400" b="0" i="1" smtClean="0">
                          <a:latin typeface="Cambria Math" panose="02040503050406030204" pitchFamily="18" charset="0"/>
                          <a:cs typeface="Arial" pitchFamily="34" charset="0"/>
                        </a:rPr>
                        <m:t>=</m:t>
                      </m:r>
                      <m:r>
                        <a:rPr lang="it-IT" sz="2400" b="0" i="1" smtClean="0">
                          <a:latin typeface="Cambria Math" panose="02040503050406030204" pitchFamily="18" charset="0"/>
                          <a:ea typeface="Cambria Math" panose="02040503050406030204" pitchFamily="18" charset="0"/>
                          <a:cs typeface="Arial" pitchFamily="34" charset="0"/>
                        </a:rPr>
                        <m:t>𝜎</m:t>
                      </m:r>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𝑊</m:t>
                          </m:r>
                        </m:e>
                        <m:sub>
                          <m:r>
                            <a:rPr lang="it-IT" sz="2400" b="0" i="1" smtClean="0">
                              <a:latin typeface="Cambria Math" panose="02040503050406030204" pitchFamily="18" charset="0"/>
                              <a:ea typeface="Cambria Math" panose="02040503050406030204" pitchFamily="18" charset="0"/>
                              <a:cs typeface="Arial" pitchFamily="34" charset="0"/>
                            </a:rPr>
                            <m:t>𝑖</m:t>
                          </m:r>
                        </m:sub>
                      </m:sSub>
                      <m:r>
                        <a:rPr lang="it-IT" sz="2400" b="0" i="1" smtClean="0">
                          <a:latin typeface="Cambria Math" panose="02040503050406030204" pitchFamily="18" charset="0"/>
                          <a:ea typeface="Cambria Math" panose="02040503050406030204" pitchFamily="18" charset="0"/>
                          <a:cs typeface="Arial" pitchFamily="34" charset="0"/>
                        </a:rPr>
                        <m:t>∙</m:t>
                      </m:r>
                      <m:d>
                        <m:dPr>
                          <m:begChr m:val="["/>
                          <m:endChr m:val="]"/>
                          <m:ctrlPr>
                            <a:rPr lang="it-IT" sz="2400" b="0" i="1" smtClean="0">
                              <a:latin typeface="Cambria Math" panose="02040503050406030204" pitchFamily="18" charset="0"/>
                              <a:ea typeface="Cambria Math" panose="02040503050406030204" pitchFamily="18" charset="0"/>
                              <a:cs typeface="Arial" pitchFamily="34" charset="0"/>
                            </a:rPr>
                          </m:ctrlPr>
                        </m:dPr>
                        <m:e>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h</m:t>
                              </m:r>
                            </m:e>
                            <m:sub>
                              <m:r>
                                <a:rPr lang="it-IT" sz="2400" b="0" i="1" smtClean="0">
                                  <a:latin typeface="Cambria Math" panose="02040503050406030204" pitchFamily="18" charset="0"/>
                                  <a:ea typeface="Cambria Math" panose="02040503050406030204" pitchFamily="18" charset="0"/>
                                  <a:cs typeface="Arial" pitchFamily="34" charset="0"/>
                                </a:rPr>
                                <m:t>𝑡</m:t>
                              </m:r>
                              <m:r>
                                <a:rPr lang="it-IT" sz="2400" b="0" i="1" smtClean="0">
                                  <a:latin typeface="Cambria Math" panose="02040503050406030204" pitchFamily="18" charset="0"/>
                                  <a:ea typeface="Cambria Math" panose="02040503050406030204" pitchFamily="18" charset="0"/>
                                  <a:cs typeface="Arial" pitchFamily="34" charset="0"/>
                                </a:rPr>
                                <m:t>−1</m:t>
                              </m:r>
                            </m:sub>
                          </m:sSub>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𝑥</m:t>
                              </m:r>
                            </m:e>
                            <m:sub>
                              <m:r>
                                <a:rPr lang="it-IT" sz="2400" b="0" i="1" smtClean="0">
                                  <a:latin typeface="Cambria Math" panose="02040503050406030204" pitchFamily="18" charset="0"/>
                                  <a:ea typeface="Cambria Math" panose="02040503050406030204" pitchFamily="18" charset="0"/>
                                  <a:cs typeface="Arial" pitchFamily="34" charset="0"/>
                                </a:rPr>
                                <m:t>𝑡</m:t>
                              </m:r>
                            </m:sub>
                          </m:sSub>
                        </m:e>
                      </m:d>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𝑏</m:t>
                          </m:r>
                        </m:e>
                        <m:sub>
                          <m:r>
                            <a:rPr lang="it-IT" sz="2400" b="0" i="1" smtClean="0">
                              <a:latin typeface="Cambria Math" panose="02040503050406030204" pitchFamily="18" charset="0"/>
                              <a:ea typeface="Cambria Math" panose="02040503050406030204" pitchFamily="18" charset="0"/>
                              <a:cs typeface="Arial" pitchFamily="34" charset="0"/>
                            </a:rPr>
                            <m:t>𝑖</m:t>
                          </m:r>
                        </m:sub>
                      </m:sSub>
                      <m:r>
                        <a:rPr lang="it-IT" sz="2400" b="0" i="1" smtClean="0">
                          <a:latin typeface="Cambria Math" panose="02040503050406030204" pitchFamily="18" charset="0"/>
                          <a:ea typeface="Cambria Math" panose="02040503050406030204" pitchFamily="18" charset="0"/>
                          <a:cs typeface="Arial" pitchFamily="34" charset="0"/>
                        </a:rPr>
                        <m:t>)</m:t>
                      </m:r>
                    </m:oMath>
                  </m:oMathPara>
                </a14:m>
                <a:endParaRPr lang="it-IT" sz="2400" dirty="0">
                  <a:latin typeface="Arial" pitchFamily="34" charset="0"/>
                  <a:cs typeface="Arial" pitchFamily="34" charset="0"/>
                </a:endParaRPr>
              </a:p>
            </p:txBody>
          </p:sp>
        </mc:Choice>
        <mc:Fallback xmlns="">
          <p:sp>
            <p:nvSpPr>
              <p:cNvPr id="8" name="CasellaDiTesto 7">
                <a:extLst>
                  <a:ext uri="{FF2B5EF4-FFF2-40B4-BE49-F238E27FC236}">
                    <a16:creationId xmlns:a16="http://schemas.microsoft.com/office/drawing/2014/main" id="{71B3A472-ADAF-024A-99B6-BDCC9F5E9A4F}"/>
                  </a:ext>
                </a:extLst>
              </p:cNvPr>
              <p:cNvSpPr txBox="1">
                <a:spLocks noRot="1" noChangeAspect="1" noMove="1" noResize="1" noEditPoints="1" noAdjustHandles="1" noChangeArrowheads="1" noChangeShapeType="1" noTextEdit="1"/>
              </p:cNvSpPr>
              <p:nvPr/>
            </p:nvSpPr>
            <p:spPr>
              <a:xfrm>
                <a:off x="695400" y="4350675"/>
                <a:ext cx="3530903" cy="369332"/>
              </a:xfrm>
              <a:prstGeom prst="rect">
                <a:avLst/>
              </a:prstGeom>
              <a:blipFill>
                <a:blip r:embed="rId3"/>
                <a:stretch>
                  <a:fillRect l="-1075" r="-2509" b="-3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159767"/>
                <a:ext cx="11247038" cy="1692231"/>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It controls what new information is added to the cell state from the current input </a:t>
                </a:r>
              </a:p>
              <a:p>
                <a:r>
                  <a:rPr lang="en-US" dirty="0"/>
                  <a:t>In the sigmoid function, the input gate decides which values to let through</a:t>
                </a:r>
              </a:p>
              <a:p>
                <a:r>
                  <a:rPr lang="it-IT" dirty="0" err="1"/>
                  <a:t>Hyperbolic</a:t>
                </a:r>
                <a:r>
                  <a:rPr lang="it-IT" dirty="0"/>
                  <a:t> </a:t>
                </a:r>
                <a:r>
                  <a:rPr lang="it-IT" dirty="0" err="1"/>
                  <a:t>tangent</a:t>
                </a:r>
                <a:r>
                  <a:rPr lang="it-IT" dirty="0"/>
                  <a:t> </a:t>
                </a:r>
                <a:r>
                  <a:rPr lang="it-IT" dirty="0" err="1"/>
                  <a:t>function</a:t>
                </a:r>
                <a:r>
                  <a:rPr lang="it-IT" b="1" dirty="0"/>
                  <a:t> </a:t>
                </a:r>
                <a:r>
                  <a:rPr lang="it-IT" i="1" dirty="0"/>
                  <a:t>(</a:t>
                </a:r>
                <a:r>
                  <a:rPr lang="en-US" i="1" dirty="0"/>
                  <a:t>tanh) </a:t>
                </a:r>
                <a:r>
                  <a:rPr lang="en-US" dirty="0"/>
                  <a:t>gives a weight to the values deciding their importance </a:t>
                </a:r>
                <a:endParaRPr lang="it-IT"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𝑊</m:t>
                        </m:r>
                      </m:e>
                      <m:sub>
                        <m:r>
                          <a:rPr lang="it-IT" i="1">
                            <a:latin typeface="Cambria Math" panose="02040503050406030204" pitchFamily="18" charset="0"/>
                            <a:ea typeface="Cambria Math" panose="02040503050406030204" pitchFamily="18" charset="0"/>
                          </a:rPr>
                          <m:t>𝑖</m:t>
                        </m:r>
                      </m:sub>
                    </m:sSub>
                    <m:r>
                      <a:rPr lang="it-IT" b="0" i="0" smtClean="0">
                        <a:latin typeface="Cambria Math" panose="02040503050406030204" pitchFamily="18" charset="0"/>
                        <a:ea typeface="Cambria Math" panose="02040503050406030204" pitchFamily="18" charset="0"/>
                      </a:rPr>
                      <m:t>, </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𝑊</m:t>
                        </m:r>
                      </m:e>
                      <m:sub>
                        <m:r>
                          <a:rPr lang="it-IT" i="1">
                            <a:latin typeface="Cambria Math" panose="02040503050406030204" pitchFamily="18" charset="0"/>
                            <a:ea typeface="Cambria Math" panose="02040503050406030204" pitchFamily="18" charset="0"/>
                          </a:rPr>
                          <m:t>𝐶</m:t>
                        </m:r>
                      </m:sub>
                    </m:sSub>
                    <m:r>
                      <a:rPr lang="it-IT" b="0" i="1" smtClean="0">
                        <a:latin typeface="Cambria Math" panose="02040503050406030204" pitchFamily="18" charset="0"/>
                        <a:ea typeface="Cambria Math" panose="02040503050406030204" pitchFamily="18" charset="0"/>
                      </a:rPr>
                      <m:t>, </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𝑏</m:t>
                        </m:r>
                      </m:e>
                      <m:sub>
                        <m:r>
                          <a:rPr lang="it-IT" i="1">
                            <a:latin typeface="Cambria Math" panose="02040503050406030204" pitchFamily="18" charset="0"/>
                            <a:ea typeface="Cambria Math" panose="02040503050406030204" pitchFamily="18" charset="0"/>
                          </a:rPr>
                          <m:t>𝑖</m:t>
                        </m:r>
                      </m:sub>
                    </m:sSub>
                  </m:oMath>
                </a14:m>
                <a:r>
                  <a:rPr lang="en-US" dirty="0"/>
                  <a:t> and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𝑏</m:t>
                        </m:r>
                      </m:e>
                      <m:sub>
                        <m:r>
                          <a:rPr lang="it-IT" i="1">
                            <a:latin typeface="Cambria Math" panose="02040503050406030204" pitchFamily="18" charset="0"/>
                            <a:ea typeface="Cambria Math" panose="02040503050406030204" pitchFamily="18" charset="0"/>
                          </a:rPr>
                          <m:t>𝐶</m:t>
                        </m:r>
                      </m:sub>
                    </m:sSub>
                  </m:oMath>
                </a14:m>
                <a:r>
                  <a:rPr lang="en-US" dirty="0"/>
                  <a:t> are weights and biases</a:t>
                </a:r>
              </a:p>
              <a:p>
                <a:pPr lvl="1"/>
                <a:r>
                  <a:rPr lang="en-US" i="1"/>
                  <a:t>tanh</a:t>
                </a:r>
                <a:r>
                  <a:rPr lang="en-US"/>
                  <a:t> squeezes </a:t>
                </a:r>
                <a:r>
                  <a:rPr lang="en-US" dirty="0"/>
                  <a:t>values between -1 and 1</a:t>
                </a:r>
              </a:p>
              <a:p>
                <a:pPr lvl="1"/>
                <a:endParaRPr lang="en-US" dirty="0"/>
              </a:p>
            </p:txBody>
          </p:sp>
        </mc:Choice>
        <mc:Fallback xmlns="">
          <p:sp>
            <p:nvSpPr>
              <p:cNvPr id="11" name="Content Placeholder 3">
                <a:extLst>
                  <a:ext uri="{FF2B5EF4-FFF2-40B4-BE49-F238E27FC236}">
                    <a16:creationId xmlns:a16="http://schemas.microsoft.com/office/drawing/2014/main" id="{35EF2637-9D6A-4292-BA75-DF9E73F0B777}"/>
                  </a:ext>
                </a:extLst>
              </p:cNvPr>
              <p:cNvSpPr txBox="1">
                <a:spLocks noRot="1" noChangeAspect="1" noMove="1" noResize="1" noEditPoints="1" noAdjustHandles="1" noChangeArrowheads="1" noChangeShapeType="1" noTextEdit="1"/>
              </p:cNvSpPr>
              <p:nvPr/>
            </p:nvSpPr>
            <p:spPr>
              <a:xfrm>
                <a:off x="609602" y="1159767"/>
                <a:ext cx="11247038" cy="1692231"/>
              </a:xfrm>
              <a:prstGeom prst="rect">
                <a:avLst/>
              </a:prstGeom>
              <a:blipFill>
                <a:blip r:embed="rId4"/>
                <a:stretch>
                  <a:fillRect l="-339" t="-2985" r="-903" b="-50746"/>
                </a:stretch>
              </a:blipFill>
            </p:spPr>
            <p:txBody>
              <a:bodyPr/>
              <a:lstStyle/>
              <a:p>
                <a:r>
                  <a:rPr lang="it-IT">
                    <a:noFill/>
                  </a:rPr>
                  <a:t> </a:t>
                </a:r>
              </a:p>
            </p:txBody>
          </p:sp>
        </mc:Fallback>
      </mc:AlternateContent>
      <p:grpSp>
        <p:nvGrpSpPr>
          <p:cNvPr id="4" name="Gruppo 3">
            <a:extLst>
              <a:ext uri="{FF2B5EF4-FFF2-40B4-BE49-F238E27FC236}">
                <a16:creationId xmlns:a16="http://schemas.microsoft.com/office/drawing/2014/main" id="{CE572688-8CFE-4E49-A97C-7CD612137C92}"/>
              </a:ext>
            </a:extLst>
          </p:cNvPr>
          <p:cNvGrpSpPr/>
          <p:nvPr/>
        </p:nvGrpSpPr>
        <p:grpSpPr>
          <a:xfrm>
            <a:off x="5519936" y="3065656"/>
            <a:ext cx="5859266" cy="3604320"/>
            <a:chOff x="5128997" y="2522503"/>
            <a:chExt cx="6525409" cy="3964360"/>
          </a:xfrm>
        </p:grpSpPr>
        <p:grpSp>
          <p:nvGrpSpPr>
            <p:cNvPr id="2" name="Gruppo 1">
              <a:extLst>
                <a:ext uri="{FF2B5EF4-FFF2-40B4-BE49-F238E27FC236}">
                  <a16:creationId xmlns:a16="http://schemas.microsoft.com/office/drawing/2014/main" id="{34398D91-B078-4E97-B81E-3DE265BFEE3E}"/>
                </a:ext>
              </a:extLst>
            </p:cNvPr>
            <p:cNvGrpSpPr/>
            <p:nvPr/>
          </p:nvGrpSpPr>
          <p:grpSpPr>
            <a:xfrm>
              <a:off x="5177406" y="2522503"/>
              <a:ext cx="6477000" cy="3964360"/>
              <a:chOff x="5177406" y="2522503"/>
              <a:chExt cx="6477000" cy="3964360"/>
            </a:xfrm>
          </p:grpSpPr>
          <p:pic>
            <p:nvPicPr>
              <p:cNvPr id="6" name="Immagine 5">
                <a:extLst>
                  <a:ext uri="{FF2B5EF4-FFF2-40B4-BE49-F238E27FC236}">
                    <a16:creationId xmlns:a16="http://schemas.microsoft.com/office/drawing/2014/main" id="{3E0C9299-622D-6E4C-9DE2-695B7490A39F}"/>
                  </a:ext>
                </a:extLst>
              </p:cNvPr>
              <p:cNvPicPr>
                <a:picLocks noChangeAspect="1"/>
              </p:cNvPicPr>
              <p:nvPr/>
            </p:nvPicPr>
            <p:blipFill>
              <a:blip r:embed="rId5">
                <a:alphaModFix amt="20000"/>
                <a:extLst>
                  <a:ext uri="{28A0092B-C50C-407E-A947-70E740481C1C}">
                    <a14:useLocalDpi xmlns:a14="http://schemas.microsoft.com/office/drawing/2010/main" val="0"/>
                  </a:ext>
                </a:extLst>
              </a:blip>
              <a:stretch>
                <a:fillRect/>
              </a:stretch>
            </p:blipFill>
            <p:spPr>
              <a:xfrm>
                <a:off x="5177406" y="2522503"/>
                <a:ext cx="6477000" cy="3962400"/>
              </a:xfrm>
              <a:prstGeom prst="rect">
                <a:avLst/>
              </a:prstGeom>
            </p:spPr>
          </p:pic>
          <p:pic>
            <p:nvPicPr>
              <p:cNvPr id="15" name="Immagine 14">
                <a:extLst>
                  <a:ext uri="{FF2B5EF4-FFF2-40B4-BE49-F238E27FC236}">
                    <a16:creationId xmlns:a16="http://schemas.microsoft.com/office/drawing/2014/main" id="{27885DBA-587E-6947-AE94-0C8C1427ABAD}"/>
                  </a:ext>
                </a:extLst>
              </p:cNvPr>
              <p:cNvPicPr>
                <a:picLocks noChangeAspect="1"/>
              </p:cNvPicPr>
              <p:nvPr/>
            </p:nvPicPr>
            <p:blipFill rotWithShape="1">
              <a:blip r:embed="rId5">
                <a:extLst>
                  <a:ext uri="{28A0092B-C50C-407E-A947-70E740481C1C}">
                    <a14:useLocalDpi xmlns:a14="http://schemas.microsoft.com/office/drawing/2010/main" val="0"/>
                  </a:ext>
                </a:extLst>
              </a:blip>
              <a:srcRect l="33458" r="40972"/>
              <a:stretch/>
            </p:blipFill>
            <p:spPr>
              <a:xfrm>
                <a:off x="7342666" y="2524463"/>
                <a:ext cx="1656183" cy="3962400"/>
              </a:xfrm>
              <a:prstGeom prst="rect">
                <a:avLst/>
              </a:prstGeom>
            </p:spPr>
          </p:pic>
        </p:grpSp>
        <p:pic>
          <p:nvPicPr>
            <p:cNvPr id="7" name="Immagine 6">
              <a:extLst>
                <a:ext uri="{FF2B5EF4-FFF2-40B4-BE49-F238E27FC236}">
                  <a16:creationId xmlns:a16="http://schemas.microsoft.com/office/drawing/2014/main" id="{54532525-72F0-A44E-80F8-2EDCF9E4D304}"/>
                </a:ext>
              </a:extLst>
            </p:cNvPr>
            <p:cNvPicPr>
              <a:picLocks noChangeAspect="1"/>
            </p:cNvPicPr>
            <p:nvPr/>
          </p:nvPicPr>
          <p:blipFill rotWithShape="1">
            <a:blip r:embed="rId5">
              <a:extLst>
                <a:ext uri="{28A0092B-C50C-407E-A947-70E740481C1C}">
                  <a14:useLocalDpi xmlns:a14="http://schemas.microsoft.com/office/drawing/2010/main" val="0"/>
                </a:ext>
              </a:extLst>
            </a:blip>
            <a:srcRect l="-719" t="69057" r="40972"/>
            <a:stretch/>
          </p:blipFill>
          <p:spPr>
            <a:xfrm>
              <a:off x="5128997" y="5260767"/>
              <a:ext cx="3869852" cy="1226096"/>
            </a:xfrm>
            <a:prstGeom prst="rect">
              <a:avLst/>
            </a:prstGeom>
          </p:spPr>
        </p:pic>
      </p:gr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2F64B1D-0FEF-C747-A69F-FA6186AE9AA5}"/>
                  </a:ext>
                </a:extLst>
              </p:cNvPr>
              <p:cNvSpPr txBox="1"/>
              <p:nvPr/>
            </p:nvSpPr>
            <p:spPr>
              <a:xfrm>
                <a:off x="695400" y="4867816"/>
                <a:ext cx="4177041" cy="3768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cs typeface="Arial" pitchFamily="34" charset="0"/>
                            </a:rPr>
                          </m:ctrlPr>
                        </m:sSubPr>
                        <m:e>
                          <m:acc>
                            <m:accPr>
                              <m:chr m:val="̃"/>
                              <m:ctrlPr>
                                <a:rPr lang="it-IT" sz="2400" i="1">
                                  <a:latin typeface="Cambria Math" panose="02040503050406030204" pitchFamily="18" charset="0"/>
                                </a:rPr>
                              </m:ctrlPr>
                            </m:accPr>
                            <m:e>
                              <m:r>
                                <a:rPr lang="it-IT" sz="2400" i="1">
                                  <a:latin typeface="Cambria Math" panose="02040503050406030204" pitchFamily="18" charset="0"/>
                                </a:rPr>
                                <m:t>𝐶</m:t>
                              </m:r>
                            </m:e>
                          </m:acc>
                        </m:e>
                        <m:sub>
                          <m:r>
                            <a:rPr lang="it-IT" sz="2400" b="0" i="1" smtClean="0">
                              <a:latin typeface="Cambria Math" panose="02040503050406030204" pitchFamily="18" charset="0"/>
                              <a:cs typeface="Arial" pitchFamily="34" charset="0"/>
                            </a:rPr>
                            <m:t>𝑡</m:t>
                          </m:r>
                        </m:sub>
                      </m:sSub>
                      <m:r>
                        <a:rPr lang="it-IT" sz="2400" b="0" i="1" smtClean="0">
                          <a:latin typeface="Cambria Math" panose="02040503050406030204" pitchFamily="18" charset="0"/>
                          <a:cs typeface="Arial" pitchFamily="34" charset="0"/>
                        </a:rPr>
                        <m:t>=</m:t>
                      </m:r>
                      <m:r>
                        <a:rPr lang="it-IT" sz="2400" b="0" i="1" smtClean="0">
                          <a:latin typeface="Cambria Math" panose="02040503050406030204" pitchFamily="18" charset="0"/>
                          <a:cs typeface="Arial" pitchFamily="34" charset="0"/>
                        </a:rPr>
                        <m:t>𝑡𝑎𝑛h</m:t>
                      </m:r>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𝑊</m:t>
                          </m:r>
                        </m:e>
                        <m:sub>
                          <m:r>
                            <a:rPr lang="it-IT" sz="2400" b="0" i="1" smtClean="0">
                              <a:latin typeface="Cambria Math" panose="02040503050406030204" pitchFamily="18" charset="0"/>
                              <a:ea typeface="Cambria Math" panose="02040503050406030204" pitchFamily="18" charset="0"/>
                              <a:cs typeface="Arial" pitchFamily="34" charset="0"/>
                            </a:rPr>
                            <m:t>𝐶</m:t>
                          </m:r>
                        </m:sub>
                      </m:sSub>
                      <m:r>
                        <a:rPr lang="it-IT" sz="2400" b="0" i="1" smtClean="0">
                          <a:latin typeface="Cambria Math" panose="02040503050406030204" pitchFamily="18" charset="0"/>
                          <a:ea typeface="Cambria Math" panose="02040503050406030204" pitchFamily="18" charset="0"/>
                          <a:cs typeface="Arial" pitchFamily="34" charset="0"/>
                        </a:rPr>
                        <m:t>∙</m:t>
                      </m:r>
                      <m:d>
                        <m:dPr>
                          <m:begChr m:val="["/>
                          <m:endChr m:val="]"/>
                          <m:ctrlPr>
                            <a:rPr lang="it-IT" sz="2400" b="0" i="1" smtClean="0">
                              <a:latin typeface="Cambria Math" panose="02040503050406030204" pitchFamily="18" charset="0"/>
                              <a:ea typeface="Cambria Math" panose="02040503050406030204" pitchFamily="18" charset="0"/>
                              <a:cs typeface="Arial" pitchFamily="34" charset="0"/>
                            </a:rPr>
                          </m:ctrlPr>
                        </m:dPr>
                        <m:e>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h</m:t>
                              </m:r>
                            </m:e>
                            <m:sub>
                              <m:r>
                                <a:rPr lang="it-IT" sz="2400" b="0" i="1" smtClean="0">
                                  <a:latin typeface="Cambria Math" panose="02040503050406030204" pitchFamily="18" charset="0"/>
                                  <a:ea typeface="Cambria Math" panose="02040503050406030204" pitchFamily="18" charset="0"/>
                                  <a:cs typeface="Arial" pitchFamily="34" charset="0"/>
                                </a:rPr>
                                <m:t>𝑡</m:t>
                              </m:r>
                              <m:r>
                                <a:rPr lang="it-IT" sz="2400" b="0" i="1" smtClean="0">
                                  <a:latin typeface="Cambria Math" panose="02040503050406030204" pitchFamily="18" charset="0"/>
                                  <a:ea typeface="Cambria Math" panose="02040503050406030204" pitchFamily="18" charset="0"/>
                                  <a:cs typeface="Arial" pitchFamily="34" charset="0"/>
                                </a:rPr>
                                <m:t>−1</m:t>
                              </m:r>
                            </m:sub>
                          </m:sSub>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𝑥</m:t>
                              </m:r>
                            </m:e>
                            <m:sub>
                              <m:r>
                                <a:rPr lang="it-IT" sz="2400" b="0" i="1" smtClean="0">
                                  <a:latin typeface="Cambria Math" panose="02040503050406030204" pitchFamily="18" charset="0"/>
                                  <a:ea typeface="Cambria Math" panose="02040503050406030204" pitchFamily="18" charset="0"/>
                                  <a:cs typeface="Arial" pitchFamily="34" charset="0"/>
                                </a:rPr>
                                <m:t>𝑡</m:t>
                              </m:r>
                            </m:sub>
                          </m:sSub>
                        </m:e>
                      </m:d>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𝑏</m:t>
                          </m:r>
                        </m:e>
                        <m:sub>
                          <m:r>
                            <a:rPr lang="it-IT" sz="2400" b="0" i="1" smtClean="0">
                              <a:latin typeface="Cambria Math" panose="02040503050406030204" pitchFamily="18" charset="0"/>
                              <a:ea typeface="Cambria Math" panose="02040503050406030204" pitchFamily="18" charset="0"/>
                              <a:cs typeface="Arial" pitchFamily="34" charset="0"/>
                            </a:rPr>
                            <m:t>𝐶</m:t>
                          </m:r>
                        </m:sub>
                      </m:sSub>
                      <m:r>
                        <a:rPr lang="it-IT" sz="2400" b="0" i="1" smtClean="0">
                          <a:latin typeface="Cambria Math" panose="02040503050406030204" pitchFamily="18" charset="0"/>
                          <a:ea typeface="Cambria Math" panose="02040503050406030204" pitchFamily="18" charset="0"/>
                          <a:cs typeface="Arial" pitchFamily="34" charset="0"/>
                        </a:rPr>
                        <m:t>)</m:t>
                      </m:r>
                    </m:oMath>
                  </m:oMathPara>
                </a14:m>
                <a:endParaRPr lang="it-IT" sz="2400" dirty="0">
                  <a:latin typeface="Arial" pitchFamily="34" charset="0"/>
                  <a:cs typeface="Arial" pitchFamily="34" charset="0"/>
                </a:endParaRPr>
              </a:p>
            </p:txBody>
          </p:sp>
        </mc:Choice>
        <mc:Fallback xmlns="">
          <p:sp>
            <p:nvSpPr>
              <p:cNvPr id="9" name="CasellaDiTesto 8">
                <a:extLst>
                  <a:ext uri="{FF2B5EF4-FFF2-40B4-BE49-F238E27FC236}">
                    <a16:creationId xmlns:a16="http://schemas.microsoft.com/office/drawing/2014/main" id="{D2F64B1D-0FEF-C747-A69F-FA6186AE9AA5}"/>
                  </a:ext>
                </a:extLst>
              </p:cNvPr>
              <p:cNvSpPr txBox="1">
                <a:spLocks noRot="1" noChangeAspect="1" noMove="1" noResize="1" noEditPoints="1" noAdjustHandles="1" noChangeArrowheads="1" noChangeShapeType="1" noTextEdit="1"/>
              </p:cNvSpPr>
              <p:nvPr/>
            </p:nvSpPr>
            <p:spPr>
              <a:xfrm>
                <a:off x="695400" y="4867816"/>
                <a:ext cx="4177041" cy="376834"/>
              </a:xfrm>
              <a:prstGeom prst="rect">
                <a:avLst/>
              </a:prstGeom>
              <a:blipFill>
                <a:blip r:embed="rId9"/>
                <a:stretch>
                  <a:fillRect l="-909" t="-13333" r="-1818" b="-36667"/>
                </a:stretch>
              </a:blipFill>
            </p:spPr>
            <p:txBody>
              <a:bodyPr/>
              <a:lstStyle/>
              <a:p>
                <a:r>
                  <a:rPr lang="it-IT">
                    <a:noFill/>
                  </a:rPr>
                  <a:t> </a:t>
                </a:r>
              </a:p>
            </p:txBody>
          </p:sp>
        </mc:Fallback>
      </mc:AlternateContent>
    </p:spTree>
    <p:extLst>
      <p:ext uri="{BB962C8B-B14F-4D97-AF65-F5344CB8AC3E}">
        <p14:creationId xmlns:p14="http://schemas.microsoft.com/office/powerpoint/2010/main" val="29472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Output Gate</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71B3A472-ADAF-024A-99B6-BDCC9F5E9A4F}"/>
                  </a:ext>
                </a:extLst>
              </p:cNvPr>
              <p:cNvSpPr txBox="1"/>
              <p:nvPr/>
            </p:nvSpPr>
            <p:spPr>
              <a:xfrm>
                <a:off x="1127448" y="4719817"/>
                <a:ext cx="36651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cs typeface="Arial" pitchFamily="34" charset="0"/>
                            </a:rPr>
                          </m:ctrlPr>
                        </m:sSubPr>
                        <m:e>
                          <m:r>
                            <a:rPr lang="it-IT" sz="2400" b="0" i="1" smtClean="0">
                              <a:latin typeface="Cambria Math" panose="02040503050406030204" pitchFamily="18" charset="0"/>
                              <a:cs typeface="Arial" pitchFamily="34" charset="0"/>
                            </a:rPr>
                            <m:t>𝑜</m:t>
                          </m:r>
                        </m:e>
                        <m:sub>
                          <m:r>
                            <a:rPr lang="it-IT" sz="2400" b="0" i="1" smtClean="0">
                              <a:latin typeface="Cambria Math" panose="02040503050406030204" pitchFamily="18" charset="0"/>
                              <a:cs typeface="Arial" pitchFamily="34" charset="0"/>
                            </a:rPr>
                            <m:t>𝑡</m:t>
                          </m:r>
                        </m:sub>
                      </m:sSub>
                      <m:r>
                        <a:rPr lang="it-IT" sz="2400" b="0" i="1" smtClean="0">
                          <a:latin typeface="Cambria Math" panose="02040503050406030204" pitchFamily="18" charset="0"/>
                          <a:cs typeface="Arial" pitchFamily="34" charset="0"/>
                        </a:rPr>
                        <m:t>=</m:t>
                      </m:r>
                      <m:r>
                        <a:rPr lang="it-IT" sz="2400" b="0" i="1" smtClean="0">
                          <a:latin typeface="Cambria Math" panose="02040503050406030204" pitchFamily="18" charset="0"/>
                          <a:ea typeface="Cambria Math" panose="02040503050406030204" pitchFamily="18" charset="0"/>
                          <a:cs typeface="Arial" pitchFamily="34" charset="0"/>
                        </a:rPr>
                        <m:t>𝜎</m:t>
                      </m:r>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𝑊</m:t>
                          </m:r>
                        </m:e>
                        <m:sub>
                          <m:r>
                            <a:rPr lang="it-IT" sz="2400" b="0" i="1" smtClean="0">
                              <a:latin typeface="Cambria Math" panose="02040503050406030204" pitchFamily="18" charset="0"/>
                              <a:ea typeface="Cambria Math" panose="02040503050406030204" pitchFamily="18" charset="0"/>
                              <a:cs typeface="Arial" pitchFamily="34" charset="0"/>
                            </a:rPr>
                            <m:t>𝑜</m:t>
                          </m:r>
                        </m:sub>
                      </m:sSub>
                      <m:r>
                        <a:rPr lang="it-IT" sz="2400" b="0" i="1" smtClean="0">
                          <a:latin typeface="Cambria Math" panose="02040503050406030204" pitchFamily="18" charset="0"/>
                          <a:ea typeface="Cambria Math" panose="02040503050406030204" pitchFamily="18" charset="0"/>
                          <a:cs typeface="Arial" pitchFamily="34" charset="0"/>
                        </a:rPr>
                        <m:t>∙</m:t>
                      </m:r>
                      <m:d>
                        <m:dPr>
                          <m:begChr m:val="["/>
                          <m:endChr m:val="]"/>
                          <m:ctrlPr>
                            <a:rPr lang="it-IT" sz="2400" b="0" i="1" smtClean="0">
                              <a:latin typeface="Cambria Math" panose="02040503050406030204" pitchFamily="18" charset="0"/>
                              <a:ea typeface="Cambria Math" panose="02040503050406030204" pitchFamily="18" charset="0"/>
                              <a:cs typeface="Arial" pitchFamily="34" charset="0"/>
                            </a:rPr>
                          </m:ctrlPr>
                        </m:dPr>
                        <m:e>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h</m:t>
                              </m:r>
                            </m:e>
                            <m:sub>
                              <m:r>
                                <a:rPr lang="it-IT" sz="2400" b="0" i="1" smtClean="0">
                                  <a:latin typeface="Cambria Math" panose="02040503050406030204" pitchFamily="18" charset="0"/>
                                  <a:ea typeface="Cambria Math" panose="02040503050406030204" pitchFamily="18" charset="0"/>
                                  <a:cs typeface="Arial" pitchFamily="34" charset="0"/>
                                </a:rPr>
                                <m:t>𝑡</m:t>
                              </m:r>
                              <m:r>
                                <a:rPr lang="it-IT" sz="2400" b="0" i="1" smtClean="0">
                                  <a:latin typeface="Cambria Math" panose="02040503050406030204" pitchFamily="18" charset="0"/>
                                  <a:ea typeface="Cambria Math" panose="02040503050406030204" pitchFamily="18" charset="0"/>
                                  <a:cs typeface="Arial" pitchFamily="34" charset="0"/>
                                </a:rPr>
                                <m:t>−1</m:t>
                              </m:r>
                            </m:sub>
                          </m:sSub>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𝑥</m:t>
                              </m:r>
                            </m:e>
                            <m:sub>
                              <m:r>
                                <a:rPr lang="it-IT" sz="2400" b="0" i="1" smtClean="0">
                                  <a:latin typeface="Cambria Math" panose="02040503050406030204" pitchFamily="18" charset="0"/>
                                  <a:ea typeface="Cambria Math" panose="02040503050406030204" pitchFamily="18" charset="0"/>
                                  <a:cs typeface="Arial" pitchFamily="34" charset="0"/>
                                </a:rPr>
                                <m:t>𝑡</m:t>
                              </m:r>
                            </m:sub>
                          </m:sSub>
                        </m:e>
                      </m:d>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𝑏</m:t>
                          </m:r>
                        </m:e>
                        <m:sub>
                          <m:r>
                            <a:rPr lang="it-IT" sz="2400" b="0" i="1" smtClean="0">
                              <a:latin typeface="Cambria Math" panose="02040503050406030204" pitchFamily="18" charset="0"/>
                              <a:ea typeface="Cambria Math" panose="02040503050406030204" pitchFamily="18" charset="0"/>
                              <a:cs typeface="Arial" pitchFamily="34" charset="0"/>
                            </a:rPr>
                            <m:t>𝑜</m:t>
                          </m:r>
                        </m:sub>
                      </m:sSub>
                      <m:r>
                        <a:rPr lang="it-IT" sz="2400" b="0" i="1" smtClean="0">
                          <a:latin typeface="Cambria Math" panose="02040503050406030204" pitchFamily="18" charset="0"/>
                          <a:ea typeface="Cambria Math" panose="02040503050406030204" pitchFamily="18" charset="0"/>
                          <a:cs typeface="Arial" pitchFamily="34" charset="0"/>
                        </a:rPr>
                        <m:t>)</m:t>
                      </m:r>
                    </m:oMath>
                  </m:oMathPara>
                </a14:m>
                <a:endParaRPr lang="it-IT" sz="2400" dirty="0">
                  <a:latin typeface="Arial" pitchFamily="34" charset="0"/>
                  <a:cs typeface="Arial" pitchFamily="34" charset="0"/>
                </a:endParaRPr>
              </a:p>
            </p:txBody>
          </p:sp>
        </mc:Choice>
        <mc:Fallback xmlns="">
          <p:sp>
            <p:nvSpPr>
              <p:cNvPr id="8" name="CasellaDiTesto 7">
                <a:extLst>
                  <a:ext uri="{FF2B5EF4-FFF2-40B4-BE49-F238E27FC236}">
                    <a16:creationId xmlns:a16="http://schemas.microsoft.com/office/drawing/2014/main" id="{71B3A472-ADAF-024A-99B6-BDCC9F5E9A4F}"/>
                  </a:ext>
                </a:extLst>
              </p:cNvPr>
              <p:cNvSpPr txBox="1">
                <a:spLocks noRot="1" noChangeAspect="1" noMove="1" noResize="1" noEditPoints="1" noAdjustHandles="1" noChangeArrowheads="1" noChangeShapeType="1" noTextEdit="1"/>
              </p:cNvSpPr>
              <p:nvPr/>
            </p:nvSpPr>
            <p:spPr>
              <a:xfrm>
                <a:off x="1127448" y="4719817"/>
                <a:ext cx="3665106" cy="369332"/>
              </a:xfrm>
              <a:prstGeom prst="rect">
                <a:avLst/>
              </a:prstGeom>
              <a:blipFill>
                <a:blip r:embed="rId3"/>
                <a:stretch>
                  <a:fillRect l="-345" r="-2069" b="-3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159767"/>
                <a:ext cx="11247038" cy="2376577"/>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It conditionally decides what to output from the memory cell</a:t>
                </a:r>
              </a:p>
              <a:p>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h</m:t>
                        </m:r>
                      </m:e>
                      <m:sub>
                        <m:r>
                          <a:rPr lang="it-IT" i="1">
                            <a:latin typeface="Cambria Math" panose="02040503050406030204" pitchFamily="18" charset="0"/>
                            <a:ea typeface="Cambria Math" panose="02040503050406030204" pitchFamily="18" charset="0"/>
                          </a:rPr>
                          <m:t>𝑡</m:t>
                        </m:r>
                        <m:r>
                          <a:rPr lang="it-IT" i="1">
                            <a:latin typeface="Cambria Math" panose="02040503050406030204" pitchFamily="18" charset="0"/>
                            <a:ea typeface="Cambria Math" panose="02040503050406030204" pitchFamily="18" charset="0"/>
                          </a:rPr>
                          <m:t>−1</m:t>
                        </m:r>
                      </m:sub>
                    </m:sSub>
                  </m:oMath>
                </a14:m>
                <a:r>
                  <a:rPr lang="it-IT" dirty="0"/>
                  <a:t> and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𝑥</m:t>
                        </m:r>
                      </m:e>
                      <m:sub>
                        <m:r>
                          <a:rPr lang="it-IT" i="1">
                            <a:latin typeface="Cambria Math" panose="02040503050406030204" pitchFamily="18" charset="0"/>
                            <a:ea typeface="Cambria Math" panose="02040503050406030204" pitchFamily="18" charset="0"/>
                          </a:rPr>
                          <m:t>𝑡</m:t>
                        </m:r>
                      </m:sub>
                    </m:sSub>
                    <m:r>
                      <a:rPr lang="it-IT" i="1">
                        <a:latin typeface="Cambria Math" panose="02040503050406030204" pitchFamily="18" charset="0"/>
                        <a:ea typeface="Cambria Math" panose="02040503050406030204" pitchFamily="18" charset="0"/>
                      </a:rPr>
                      <m:t> </m:t>
                    </m:r>
                  </m:oMath>
                </a14:m>
                <a:r>
                  <a:rPr lang="it-IT" dirty="0"/>
                  <a:t>are the input for </a:t>
                </a:r>
                <a:r>
                  <a:rPr lang="it-IT" dirty="0" err="1"/>
                  <a:t>sigmoid</a:t>
                </a:r>
                <a:r>
                  <a:rPr lang="it-IT" dirty="0"/>
                  <a:t> </a:t>
                </a:r>
                <a:r>
                  <a:rPr lang="it-IT" dirty="0" err="1"/>
                  <a:t>function</a:t>
                </a:r>
                <a:endParaRPr lang="en-US" dirty="0"/>
              </a:p>
              <a:p>
                <a:r>
                  <a:rPr lang="en-US" dirty="0"/>
                  <a:t>The </a:t>
                </a:r>
                <a:r>
                  <a:rPr lang="en-US" i="1" dirty="0"/>
                  <a:t>tanh</a:t>
                </a:r>
                <a:r>
                  <a:rPr lang="en-US" dirty="0"/>
                  <a:t> pushes the cell state values between -1 and 1</a:t>
                </a:r>
              </a:p>
            </p:txBody>
          </p:sp>
        </mc:Choice>
        <mc:Fallback xmlns="">
          <p:sp>
            <p:nvSpPr>
              <p:cNvPr id="11" name="Content Placeholder 3">
                <a:extLst>
                  <a:ext uri="{FF2B5EF4-FFF2-40B4-BE49-F238E27FC236}">
                    <a16:creationId xmlns:a16="http://schemas.microsoft.com/office/drawing/2014/main" id="{35EF2637-9D6A-4292-BA75-DF9E73F0B777}"/>
                  </a:ext>
                </a:extLst>
              </p:cNvPr>
              <p:cNvSpPr txBox="1">
                <a:spLocks noRot="1" noChangeAspect="1" noMove="1" noResize="1" noEditPoints="1" noAdjustHandles="1" noChangeArrowheads="1" noChangeShapeType="1" noTextEdit="1"/>
              </p:cNvSpPr>
              <p:nvPr/>
            </p:nvSpPr>
            <p:spPr>
              <a:xfrm>
                <a:off x="609602" y="1159767"/>
                <a:ext cx="11247038" cy="2376577"/>
              </a:xfrm>
              <a:prstGeom prst="rect">
                <a:avLst/>
              </a:prstGeom>
              <a:blipFill>
                <a:blip r:embed="rId4"/>
                <a:stretch>
                  <a:fillRect l="-325" t="-179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2F64B1D-0FEF-C747-A69F-FA6186AE9AA5}"/>
                  </a:ext>
                </a:extLst>
              </p:cNvPr>
              <p:cNvSpPr txBox="1"/>
              <p:nvPr/>
            </p:nvSpPr>
            <p:spPr>
              <a:xfrm>
                <a:off x="1127448" y="5328901"/>
                <a:ext cx="25185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cs typeface="Arial" pitchFamily="34" charset="0"/>
                            </a:rPr>
                          </m:ctrlPr>
                        </m:sSubPr>
                        <m:e>
                          <m:r>
                            <a:rPr lang="it-IT" sz="2400" b="0" i="1" smtClean="0">
                              <a:latin typeface="Cambria Math" panose="02040503050406030204" pitchFamily="18" charset="0"/>
                              <a:cs typeface="Arial" pitchFamily="34" charset="0"/>
                            </a:rPr>
                            <m:t>h</m:t>
                          </m:r>
                        </m:e>
                        <m:sub>
                          <m:r>
                            <a:rPr lang="it-IT" sz="2400" b="0" i="1" smtClean="0">
                              <a:latin typeface="Cambria Math" panose="02040503050406030204" pitchFamily="18" charset="0"/>
                              <a:cs typeface="Arial" pitchFamily="34" charset="0"/>
                            </a:rPr>
                            <m:t>𝑡</m:t>
                          </m:r>
                        </m:sub>
                      </m:sSub>
                      <m:r>
                        <a:rPr lang="it-IT" sz="2400" b="0" i="1" smtClean="0">
                          <a:latin typeface="Cambria Math" panose="02040503050406030204" pitchFamily="18" charset="0"/>
                          <a:cs typeface="Arial" pitchFamily="34" charset="0"/>
                        </a:rPr>
                        <m:t>=</m:t>
                      </m:r>
                      <m:sSub>
                        <m:sSubPr>
                          <m:ctrlPr>
                            <a:rPr lang="it-IT" sz="2400" b="0" i="1" smtClean="0">
                              <a:latin typeface="Cambria Math" panose="02040503050406030204" pitchFamily="18" charset="0"/>
                              <a:ea typeface="Cambria Math" panose="02040503050406030204" pitchFamily="18" charset="0"/>
                              <a:cs typeface="Arial" pitchFamily="34" charset="0"/>
                            </a:rPr>
                          </m:ctrlPr>
                        </m:sSubPr>
                        <m:e>
                          <m:r>
                            <a:rPr lang="it-IT" sz="2400" b="0" i="1" smtClean="0">
                              <a:latin typeface="Cambria Math" panose="02040503050406030204" pitchFamily="18" charset="0"/>
                              <a:ea typeface="Cambria Math" panose="02040503050406030204" pitchFamily="18" charset="0"/>
                              <a:cs typeface="Arial" pitchFamily="34" charset="0"/>
                            </a:rPr>
                            <m:t>𝑜</m:t>
                          </m:r>
                        </m:e>
                        <m:sub>
                          <m:r>
                            <a:rPr lang="it-IT" sz="2400" b="0" i="1" smtClean="0">
                              <a:latin typeface="Cambria Math" panose="02040503050406030204" pitchFamily="18" charset="0"/>
                              <a:ea typeface="Cambria Math" panose="02040503050406030204" pitchFamily="18" charset="0"/>
                              <a:cs typeface="Arial" pitchFamily="34" charset="0"/>
                            </a:rPr>
                            <m:t>𝑡</m:t>
                          </m:r>
                        </m:sub>
                      </m:sSub>
                      <m:r>
                        <a:rPr lang="it-IT" sz="2400" b="0" i="1" smtClean="0">
                          <a:latin typeface="Cambria Math" panose="02040503050406030204" pitchFamily="18" charset="0"/>
                          <a:ea typeface="Cambria Math" panose="02040503050406030204" pitchFamily="18" charset="0"/>
                          <a:cs typeface="Arial" pitchFamily="34" charset="0"/>
                        </a:rPr>
                        <m:t>∗</m:t>
                      </m:r>
                      <m:r>
                        <a:rPr lang="it-IT" sz="2400" i="1">
                          <a:latin typeface="Cambria Math" panose="02040503050406030204" pitchFamily="18" charset="0"/>
                          <a:cs typeface="Arial" pitchFamily="34" charset="0"/>
                        </a:rPr>
                        <m:t>𝑡𝑎𝑛h</m:t>
                      </m:r>
                      <m:r>
                        <a:rPr lang="it-IT" sz="2400" b="0" i="1" smtClean="0">
                          <a:latin typeface="Cambria Math" panose="02040503050406030204" pitchFamily="18" charset="0"/>
                          <a:ea typeface="Cambria Math" panose="02040503050406030204" pitchFamily="18" charset="0"/>
                          <a:cs typeface="Arial" pitchFamily="34" charset="0"/>
                        </a:rPr>
                        <m:t>⁡(</m:t>
                      </m:r>
                      <m:sSub>
                        <m:sSubPr>
                          <m:ctrlPr>
                            <a:rPr lang="it-IT" sz="2400" i="1">
                              <a:latin typeface="Cambria Math" panose="02040503050406030204" pitchFamily="18" charset="0"/>
                              <a:ea typeface="Cambria Math" panose="02040503050406030204" pitchFamily="18" charset="0"/>
                              <a:cs typeface="Arial" pitchFamily="34" charset="0"/>
                            </a:rPr>
                          </m:ctrlPr>
                        </m:sSubPr>
                        <m:e>
                          <m:r>
                            <a:rPr lang="it-IT" sz="2400" i="1">
                              <a:latin typeface="Cambria Math" panose="02040503050406030204" pitchFamily="18" charset="0"/>
                              <a:ea typeface="Cambria Math" panose="02040503050406030204" pitchFamily="18" charset="0"/>
                              <a:cs typeface="Arial" pitchFamily="34" charset="0"/>
                            </a:rPr>
                            <m:t>𝐶</m:t>
                          </m:r>
                        </m:e>
                        <m:sub>
                          <m:r>
                            <a:rPr lang="it-IT" sz="2400" i="1">
                              <a:latin typeface="Cambria Math" panose="02040503050406030204" pitchFamily="18" charset="0"/>
                              <a:ea typeface="Cambria Math" panose="02040503050406030204" pitchFamily="18" charset="0"/>
                              <a:cs typeface="Arial" pitchFamily="34" charset="0"/>
                            </a:rPr>
                            <m:t>𝑡</m:t>
                          </m:r>
                        </m:sub>
                      </m:sSub>
                      <m:r>
                        <a:rPr lang="it-IT" sz="2400" b="0" i="1" smtClean="0">
                          <a:latin typeface="Cambria Math" panose="02040503050406030204" pitchFamily="18" charset="0"/>
                          <a:ea typeface="Cambria Math" panose="02040503050406030204" pitchFamily="18" charset="0"/>
                          <a:cs typeface="Arial" pitchFamily="34" charset="0"/>
                        </a:rPr>
                        <m:t>)</m:t>
                      </m:r>
                    </m:oMath>
                  </m:oMathPara>
                </a14:m>
                <a:endParaRPr lang="it-IT" sz="2400" dirty="0">
                  <a:latin typeface="Arial" pitchFamily="34" charset="0"/>
                  <a:cs typeface="Arial" pitchFamily="34" charset="0"/>
                </a:endParaRPr>
              </a:p>
            </p:txBody>
          </p:sp>
        </mc:Choice>
        <mc:Fallback xmlns="">
          <p:sp>
            <p:nvSpPr>
              <p:cNvPr id="9" name="CasellaDiTesto 8">
                <a:extLst>
                  <a:ext uri="{FF2B5EF4-FFF2-40B4-BE49-F238E27FC236}">
                    <a16:creationId xmlns:a16="http://schemas.microsoft.com/office/drawing/2014/main" id="{D2F64B1D-0FEF-C747-A69F-FA6186AE9AA5}"/>
                  </a:ext>
                </a:extLst>
              </p:cNvPr>
              <p:cNvSpPr txBox="1">
                <a:spLocks noRot="1" noChangeAspect="1" noMove="1" noResize="1" noEditPoints="1" noAdjustHandles="1" noChangeArrowheads="1" noChangeShapeType="1" noTextEdit="1"/>
              </p:cNvSpPr>
              <p:nvPr/>
            </p:nvSpPr>
            <p:spPr>
              <a:xfrm>
                <a:off x="1127448" y="5328901"/>
                <a:ext cx="2518510" cy="369332"/>
              </a:xfrm>
              <a:prstGeom prst="rect">
                <a:avLst/>
              </a:prstGeom>
              <a:blipFill>
                <a:blip r:embed="rId6"/>
                <a:stretch>
                  <a:fillRect l="-2000" t="-6667" r="-3500" b="-4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A4BF0688-AD63-4466-9E2D-234CE7EA0F25}"/>
                  </a:ext>
                </a:extLst>
              </p:cNvPr>
              <p:cNvSpPr txBox="1">
                <a:spLocks/>
              </p:cNvSpPr>
              <p:nvPr/>
            </p:nvSpPr>
            <p:spPr>
              <a:xfrm>
                <a:off x="638292" y="2481035"/>
                <a:ext cx="11281368" cy="284431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new cell and hidden states are then carried over to the next time step</a:t>
                </a:r>
              </a:p>
              <a:p>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h</m:t>
                        </m:r>
                      </m:e>
                      <m:sub>
                        <m:r>
                          <a:rPr lang="it-IT" i="1">
                            <a:latin typeface="Cambria Math" panose="02040503050406030204" pitchFamily="18" charset="0"/>
                            <a:ea typeface="Cambria Math" panose="02040503050406030204" pitchFamily="18" charset="0"/>
                          </a:rPr>
                          <m:t>𝑡</m:t>
                        </m:r>
                        <m:r>
                          <a:rPr lang="it-IT" i="1">
                            <a:latin typeface="Cambria Math" panose="02040503050406030204" pitchFamily="18" charset="0"/>
                            <a:ea typeface="Cambria Math" panose="02040503050406030204" pitchFamily="18" charset="0"/>
                          </a:rPr>
                          <m:t>−1</m:t>
                        </m:r>
                      </m:sub>
                    </m:sSub>
                  </m:oMath>
                </a14:m>
                <a:r>
                  <a:rPr lang="en-US" dirty="0"/>
                  <a:t> contains information on previous input </a:t>
                </a:r>
              </a:p>
              <a:p>
                <a:pPr lvl="1"/>
                <a:r>
                  <a:rPr lang="en-US" dirty="0"/>
                  <a:t>It is also used for prediction</a:t>
                </a:r>
              </a:p>
              <a:p>
                <a:pPr lvl="1"/>
                <a:r>
                  <a:rPr lang="en-US" dirty="0"/>
                  <a:t>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𝑊</m:t>
                        </m:r>
                      </m:e>
                      <m:sub>
                        <m:r>
                          <a:rPr lang="it-IT" i="1">
                            <a:latin typeface="Cambria Math" panose="02040503050406030204" pitchFamily="18" charset="0"/>
                            <a:ea typeface="Cambria Math" panose="02040503050406030204" pitchFamily="18" charset="0"/>
                          </a:rPr>
                          <m:t>𝑜</m:t>
                        </m:r>
                      </m:sub>
                    </m:sSub>
                  </m:oMath>
                </a14:m>
                <a:r>
                  <a:rPr lang="en-US" dirty="0"/>
                  <a:t> and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𝑏</m:t>
                        </m:r>
                      </m:e>
                      <m:sub>
                        <m:r>
                          <a:rPr lang="it-IT" i="1">
                            <a:latin typeface="Cambria Math" panose="02040503050406030204" pitchFamily="18" charset="0"/>
                            <a:ea typeface="Cambria Math" panose="02040503050406030204" pitchFamily="18" charset="0"/>
                          </a:rPr>
                          <m:t>𝑜</m:t>
                        </m:r>
                      </m:sub>
                    </m:sSub>
                  </m:oMath>
                </a14:m>
                <a:r>
                  <a:rPr lang="en-US" dirty="0"/>
                  <a:t> are weights and bias</a:t>
                </a:r>
              </a:p>
            </p:txBody>
          </p:sp>
        </mc:Choice>
        <mc:Fallback xmlns="">
          <p:sp>
            <p:nvSpPr>
              <p:cNvPr id="12" name="Content Placeholder 3">
                <a:extLst>
                  <a:ext uri="{FF2B5EF4-FFF2-40B4-BE49-F238E27FC236}">
                    <a16:creationId xmlns:a16="http://schemas.microsoft.com/office/drawing/2014/main" id="{A4BF0688-AD63-4466-9E2D-234CE7EA0F25}"/>
                  </a:ext>
                </a:extLst>
              </p:cNvPr>
              <p:cNvSpPr txBox="1">
                <a:spLocks noRot="1" noChangeAspect="1" noMove="1" noResize="1" noEditPoints="1" noAdjustHandles="1" noChangeArrowheads="1" noChangeShapeType="1" noTextEdit="1"/>
              </p:cNvSpPr>
              <p:nvPr/>
            </p:nvSpPr>
            <p:spPr>
              <a:xfrm>
                <a:off x="638292" y="2481035"/>
                <a:ext cx="11281368" cy="2844318"/>
              </a:xfrm>
              <a:prstGeom prst="rect">
                <a:avLst/>
              </a:prstGeom>
              <a:blipFill>
                <a:blip r:embed="rId7"/>
                <a:stretch>
                  <a:fillRect l="-378" t="-1499"/>
                </a:stretch>
              </a:blipFill>
            </p:spPr>
            <p:txBody>
              <a:bodyPr/>
              <a:lstStyle/>
              <a:p>
                <a:r>
                  <a:rPr lang="it-IT">
                    <a:noFill/>
                  </a:rPr>
                  <a:t> </a:t>
                </a:r>
              </a:p>
            </p:txBody>
          </p:sp>
        </mc:Fallback>
      </mc:AlternateContent>
      <p:grpSp>
        <p:nvGrpSpPr>
          <p:cNvPr id="4" name="Gruppo 3">
            <a:extLst>
              <a:ext uri="{FF2B5EF4-FFF2-40B4-BE49-F238E27FC236}">
                <a16:creationId xmlns:a16="http://schemas.microsoft.com/office/drawing/2014/main" id="{04E43FB3-AA5B-4FF8-BAD9-DE2B0A68058C}"/>
              </a:ext>
            </a:extLst>
          </p:cNvPr>
          <p:cNvGrpSpPr/>
          <p:nvPr/>
        </p:nvGrpSpPr>
        <p:grpSpPr>
          <a:xfrm>
            <a:off x="5652435" y="3361242"/>
            <a:ext cx="5964293" cy="3459362"/>
            <a:chOff x="5105399" y="2564904"/>
            <a:chExt cx="6857876" cy="3966468"/>
          </a:xfrm>
        </p:grpSpPr>
        <p:grpSp>
          <p:nvGrpSpPr>
            <p:cNvPr id="2" name="Gruppo 1">
              <a:extLst>
                <a:ext uri="{FF2B5EF4-FFF2-40B4-BE49-F238E27FC236}">
                  <a16:creationId xmlns:a16="http://schemas.microsoft.com/office/drawing/2014/main" id="{76111A19-86DD-AF47-9F50-FE24330E28E5}"/>
                </a:ext>
              </a:extLst>
            </p:cNvPr>
            <p:cNvGrpSpPr/>
            <p:nvPr/>
          </p:nvGrpSpPr>
          <p:grpSpPr>
            <a:xfrm>
              <a:off x="5105399" y="2564904"/>
              <a:ext cx="6531497" cy="3966468"/>
              <a:chOff x="5105399" y="2560836"/>
              <a:chExt cx="6531497" cy="3966468"/>
            </a:xfrm>
          </p:grpSpPr>
          <p:pic>
            <p:nvPicPr>
              <p:cNvPr id="6" name="Immagine 5">
                <a:extLst>
                  <a:ext uri="{FF2B5EF4-FFF2-40B4-BE49-F238E27FC236}">
                    <a16:creationId xmlns:a16="http://schemas.microsoft.com/office/drawing/2014/main" id="{3E0C9299-622D-6E4C-9DE2-695B7490A39F}"/>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5159896" y="2560836"/>
                <a:ext cx="6477000" cy="3962400"/>
              </a:xfrm>
              <a:prstGeom prst="rect">
                <a:avLst/>
              </a:prstGeom>
            </p:spPr>
          </p:pic>
          <p:pic>
            <p:nvPicPr>
              <p:cNvPr id="7" name="Immagine 6">
                <a:extLst>
                  <a:ext uri="{FF2B5EF4-FFF2-40B4-BE49-F238E27FC236}">
                    <a16:creationId xmlns:a16="http://schemas.microsoft.com/office/drawing/2014/main" id="{54532525-72F0-A44E-80F8-2EDCF9E4D304}"/>
                  </a:ext>
                </a:extLst>
              </p:cNvPr>
              <p:cNvPicPr>
                <a:picLocks noChangeAspect="1"/>
              </p:cNvPicPr>
              <p:nvPr/>
            </p:nvPicPr>
            <p:blipFill rotWithShape="1">
              <a:blip r:embed="rId8">
                <a:extLst>
                  <a:ext uri="{28A0092B-C50C-407E-A947-70E740481C1C}">
                    <a14:useLocalDpi xmlns:a14="http://schemas.microsoft.com/office/drawing/2010/main" val="0"/>
                  </a:ext>
                </a:extLst>
              </a:blip>
              <a:srcRect l="-719" t="69057" r="40972"/>
              <a:stretch/>
            </p:blipFill>
            <p:spPr>
              <a:xfrm>
                <a:off x="5105399" y="5301208"/>
                <a:ext cx="3869852" cy="1226096"/>
              </a:xfrm>
              <a:prstGeom prst="rect">
                <a:avLst/>
              </a:prstGeom>
            </p:spPr>
          </p:pic>
          <p:pic>
            <p:nvPicPr>
              <p:cNvPr id="10" name="Immagine 9">
                <a:extLst>
                  <a:ext uri="{FF2B5EF4-FFF2-40B4-BE49-F238E27FC236}">
                    <a16:creationId xmlns:a16="http://schemas.microsoft.com/office/drawing/2014/main" id="{100BC251-68FA-1648-AEB2-12F496071E65}"/>
                  </a:ext>
                </a:extLst>
              </p:cNvPr>
              <p:cNvPicPr>
                <a:picLocks noChangeAspect="1"/>
              </p:cNvPicPr>
              <p:nvPr/>
            </p:nvPicPr>
            <p:blipFill rotWithShape="1">
              <a:blip r:embed="rId8">
                <a:extLst>
                  <a:ext uri="{28A0092B-C50C-407E-A947-70E740481C1C}">
                    <a14:useLocalDpi xmlns:a14="http://schemas.microsoft.com/office/drawing/2010/main" val="0"/>
                  </a:ext>
                </a:extLst>
              </a:blip>
              <a:srcRect l="59010" r="737"/>
              <a:stretch/>
            </p:blipFill>
            <p:spPr>
              <a:xfrm>
                <a:off x="8975251" y="2564904"/>
                <a:ext cx="2607147" cy="3962400"/>
              </a:xfrm>
              <a:prstGeom prst="rect">
                <a:avLst/>
              </a:prstGeom>
            </p:spPr>
          </p:pic>
        </p:grpSp>
        <p:grpSp>
          <p:nvGrpSpPr>
            <p:cNvPr id="13" name="Gruppo 12">
              <a:extLst>
                <a:ext uri="{FF2B5EF4-FFF2-40B4-BE49-F238E27FC236}">
                  <a16:creationId xmlns:a16="http://schemas.microsoft.com/office/drawing/2014/main" id="{BEA28169-B184-4D78-A793-C1B3A04F29BC}"/>
                </a:ext>
              </a:extLst>
            </p:cNvPr>
            <p:cNvGrpSpPr/>
            <p:nvPr/>
          </p:nvGrpSpPr>
          <p:grpSpPr>
            <a:xfrm>
              <a:off x="8982163" y="2578525"/>
              <a:ext cx="2981112" cy="3946818"/>
              <a:chOff x="6940852" y="694263"/>
              <a:chExt cx="3702065" cy="5482368"/>
            </a:xfrm>
          </p:grpSpPr>
          <p:pic>
            <p:nvPicPr>
              <p:cNvPr id="14" name="Picture 2" descr="Water | Free Full-Text | Comparison of Long Short Term Memory Networks and  the Hydrological Model in Runoff Simulation | HTML">
                <a:extLst>
                  <a:ext uri="{FF2B5EF4-FFF2-40B4-BE49-F238E27FC236}">
                    <a16:creationId xmlns:a16="http://schemas.microsoft.com/office/drawing/2014/main" id="{F2006A25-7C13-4E60-83B1-F5C340533A6B}"/>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9307"/>
              <a:stretch/>
            </p:blipFill>
            <p:spPr bwMode="auto">
              <a:xfrm>
                <a:off x="6940852" y="694263"/>
                <a:ext cx="3702065" cy="5482368"/>
              </a:xfrm>
              <a:prstGeom prst="rect">
                <a:avLst/>
              </a:prstGeom>
              <a:noFill/>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0FF68760-C4FB-41D4-A440-0CB2D33EE5CC}"/>
                  </a:ext>
                </a:extLst>
              </p:cNvPr>
              <p:cNvSpPr txBox="1"/>
              <p:nvPr/>
            </p:nvSpPr>
            <p:spPr>
              <a:xfrm>
                <a:off x="7457566" y="3083745"/>
                <a:ext cx="729706" cy="536191"/>
              </a:xfrm>
              <a:prstGeom prst="rect">
                <a:avLst/>
              </a:prstGeom>
              <a:noFill/>
            </p:spPr>
            <p:txBody>
              <a:bodyPr wrap="square" rtlCol="0">
                <a:spAutoFit/>
              </a:bodyPr>
              <a:lstStyle/>
              <a:p>
                <a:r>
                  <a:rPr lang="it-IT" i="1" dirty="0"/>
                  <a:t>o</a:t>
                </a:r>
                <a:r>
                  <a:rPr lang="it-IT" i="1" baseline="-25000" dirty="0"/>
                  <a:t>t</a:t>
                </a:r>
                <a:endParaRPr lang="it-IT" i="1" dirty="0"/>
              </a:p>
            </p:txBody>
          </p:sp>
        </p:grpSp>
      </p:grpSp>
    </p:spTree>
    <p:extLst>
      <p:ext uri="{BB962C8B-B14F-4D97-AF65-F5344CB8AC3E}">
        <p14:creationId xmlns:p14="http://schemas.microsoft.com/office/powerpoint/2010/main" val="73457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Neural Networks for videos</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141579"/>
            <a:ext cx="11247038" cy="132697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it-IT" dirty="0"/>
              <a:t>In a Feed-</a:t>
            </a:r>
            <a:r>
              <a:rPr lang="it-IT" dirty="0" err="1"/>
              <a:t>Forward</a:t>
            </a:r>
            <a:r>
              <a:rPr lang="it-IT" dirty="0"/>
              <a:t> Network, information flows </a:t>
            </a:r>
            <a:r>
              <a:rPr lang="it-IT" dirty="0" err="1"/>
              <a:t>only</a:t>
            </a:r>
            <a:r>
              <a:rPr lang="it-IT" dirty="0"/>
              <a:t> in the </a:t>
            </a:r>
            <a:r>
              <a:rPr lang="it-IT" dirty="0" err="1"/>
              <a:t>forward</a:t>
            </a:r>
            <a:r>
              <a:rPr lang="it-IT" dirty="0"/>
              <a:t> </a:t>
            </a:r>
            <a:r>
              <a:rPr lang="it-IT" dirty="0" err="1"/>
              <a:t>direction</a:t>
            </a:r>
            <a:r>
              <a:rPr lang="it-IT" dirty="0"/>
              <a:t>, from input </a:t>
            </a:r>
            <a:r>
              <a:rPr lang="it-IT" dirty="0" err="1"/>
              <a:t>layer</a:t>
            </a:r>
            <a:r>
              <a:rPr lang="it-IT" dirty="0"/>
              <a:t>, </a:t>
            </a:r>
            <a:r>
              <a:rPr lang="it-IT" dirty="0" err="1"/>
              <a:t>through</a:t>
            </a:r>
            <a:r>
              <a:rPr lang="it-IT" dirty="0"/>
              <a:t> the </a:t>
            </a:r>
            <a:r>
              <a:rPr lang="it-IT" dirty="0" err="1"/>
              <a:t>hidden</a:t>
            </a:r>
            <a:r>
              <a:rPr lang="it-IT" dirty="0"/>
              <a:t> </a:t>
            </a:r>
            <a:r>
              <a:rPr lang="it-IT" dirty="0" err="1"/>
              <a:t>layers</a:t>
            </a:r>
            <a:r>
              <a:rPr lang="it-IT" dirty="0"/>
              <a:t> and to the output </a:t>
            </a:r>
            <a:r>
              <a:rPr lang="it-IT" dirty="0" err="1"/>
              <a:t>layer</a:t>
            </a:r>
            <a:r>
              <a:rPr lang="it-IT" dirty="0"/>
              <a:t> </a:t>
            </a:r>
          </a:p>
          <a:p>
            <a:pPr lvl="1"/>
            <a:r>
              <a:rPr lang="it-IT" dirty="0" err="1"/>
              <a:t>There</a:t>
            </a:r>
            <a:r>
              <a:rPr lang="it-IT" dirty="0"/>
              <a:t> are no </a:t>
            </a:r>
            <a:r>
              <a:rPr lang="it-IT" dirty="0" err="1"/>
              <a:t>cycles</a:t>
            </a:r>
            <a:r>
              <a:rPr lang="it-IT" dirty="0"/>
              <a:t> or loops in the network</a:t>
            </a:r>
            <a:endParaRPr lang="en-US" dirty="0"/>
          </a:p>
        </p:txBody>
      </p:sp>
      <p:grpSp>
        <p:nvGrpSpPr>
          <p:cNvPr id="1027" name="Gruppo 1026">
            <a:extLst>
              <a:ext uri="{FF2B5EF4-FFF2-40B4-BE49-F238E27FC236}">
                <a16:creationId xmlns:a16="http://schemas.microsoft.com/office/drawing/2014/main" id="{372246AE-6920-2449-9FC6-8622CDE29E65}"/>
              </a:ext>
            </a:extLst>
          </p:cNvPr>
          <p:cNvGrpSpPr/>
          <p:nvPr/>
        </p:nvGrpSpPr>
        <p:grpSpPr>
          <a:xfrm>
            <a:off x="3254212" y="3925340"/>
            <a:ext cx="5506084" cy="2941745"/>
            <a:chOff x="2462681" y="2682587"/>
            <a:chExt cx="7319423" cy="3888589"/>
          </a:xfrm>
        </p:grpSpPr>
        <p:sp>
          <p:nvSpPr>
            <p:cNvPr id="61" name="CasellaDiTesto 60">
              <a:extLst>
                <a:ext uri="{FF2B5EF4-FFF2-40B4-BE49-F238E27FC236}">
                  <a16:creationId xmlns:a16="http://schemas.microsoft.com/office/drawing/2014/main" id="{44BA1196-856A-CC47-8F00-5672C79C2751}"/>
                </a:ext>
              </a:extLst>
            </p:cNvPr>
            <p:cNvSpPr txBox="1"/>
            <p:nvPr/>
          </p:nvSpPr>
          <p:spPr>
            <a:xfrm>
              <a:off x="2462681" y="4132616"/>
              <a:ext cx="970671" cy="494265"/>
            </a:xfrm>
            <a:prstGeom prst="rect">
              <a:avLst/>
            </a:prstGeom>
            <a:noFill/>
          </p:spPr>
          <p:txBody>
            <a:bodyPr wrap="none" rtlCol="0">
              <a:spAutoFit/>
            </a:bodyPr>
            <a:lstStyle/>
            <a:p>
              <a:r>
                <a:rPr lang="it-IT" sz="2000" dirty="0">
                  <a:latin typeface="Arial" pitchFamily="34" charset="0"/>
                  <a:cs typeface="Arial" pitchFamily="34" charset="0"/>
                </a:rPr>
                <a:t>Input</a:t>
              </a:r>
            </a:p>
          </p:txBody>
        </p:sp>
        <p:sp>
          <p:nvSpPr>
            <p:cNvPr id="62" name="CasellaDiTesto 61">
              <a:extLst>
                <a:ext uri="{FF2B5EF4-FFF2-40B4-BE49-F238E27FC236}">
                  <a16:creationId xmlns:a16="http://schemas.microsoft.com/office/drawing/2014/main" id="{354B46D7-B81D-F546-8806-46CD514F3FBF}"/>
                </a:ext>
              </a:extLst>
            </p:cNvPr>
            <p:cNvSpPr txBox="1"/>
            <p:nvPr/>
          </p:nvSpPr>
          <p:spPr>
            <a:xfrm>
              <a:off x="4786001" y="6076911"/>
              <a:ext cx="2130853" cy="494265"/>
            </a:xfrm>
            <a:prstGeom prst="rect">
              <a:avLst/>
            </a:prstGeom>
            <a:noFill/>
          </p:spPr>
          <p:txBody>
            <a:bodyPr wrap="none" rtlCol="0">
              <a:spAutoFit/>
            </a:bodyPr>
            <a:lstStyle/>
            <a:p>
              <a:r>
                <a:rPr lang="it-IT" sz="2000" dirty="0" err="1">
                  <a:latin typeface="Arial" pitchFamily="34" charset="0"/>
                  <a:cs typeface="Arial" pitchFamily="34" charset="0"/>
                </a:rPr>
                <a:t>Hidden</a:t>
              </a:r>
              <a:r>
                <a:rPr lang="it-IT" sz="2000" dirty="0">
                  <a:latin typeface="Arial" pitchFamily="34" charset="0"/>
                  <a:cs typeface="Arial" pitchFamily="34" charset="0"/>
                </a:rPr>
                <a:t> </a:t>
              </a:r>
              <a:r>
                <a:rPr lang="it-IT" sz="2000" dirty="0" err="1">
                  <a:latin typeface="Arial" pitchFamily="34" charset="0"/>
                  <a:cs typeface="Arial" pitchFamily="34" charset="0"/>
                </a:rPr>
                <a:t>Units</a:t>
              </a:r>
              <a:endParaRPr lang="it-IT" sz="2000" dirty="0">
                <a:latin typeface="Arial" pitchFamily="34" charset="0"/>
                <a:cs typeface="Arial" pitchFamily="34" charset="0"/>
              </a:endParaRPr>
            </a:p>
          </p:txBody>
        </p:sp>
        <p:sp>
          <p:nvSpPr>
            <p:cNvPr id="63" name="CasellaDiTesto 62">
              <a:extLst>
                <a:ext uri="{FF2B5EF4-FFF2-40B4-BE49-F238E27FC236}">
                  <a16:creationId xmlns:a16="http://schemas.microsoft.com/office/drawing/2014/main" id="{F1715146-AE15-424E-9DF5-A03FA19D5FD1}"/>
                </a:ext>
              </a:extLst>
            </p:cNvPr>
            <p:cNvSpPr txBox="1"/>
            <p:nvPr/>
          </p:nvSpPr>
          <p:spPr>
            <a:xfrm>
              <a:off x="8555449" y="4186253"/>
              <a:ext cx="1226655" cy="494265"/>
            </a:xfrm>
            <a:prstGeom prst="rect">
              <a:avLst/>
            </a:prstGeom>
            <a:noFill/>
          </p:spPr>
          <p:txBody>
            <a:bodyPr wrap="none" rtlCol="0">
              <a:spAutoFit/>
            </a:bodyPr>
            <a:lstStyle/>
            <a:p>
              <a:r>
                <a:rPr lang="it-IT" sz="2000" dirty="0">
                  <a:latin typeface="Arial" pitchFamily="34" charset="0"/>
                  <a:cs typeface="Arial" pitchFamily="34" charset="0"/>
                </a:rPr>
                <a:t>Output</a:t>
              </a:r>
            </a:p>
          </p:txBody>
        </p:sp>
        <p:pic>
          <p:nvPicPr>
            <p:cNvPr id="1030" name="Picture 6" descr="Feed forward and recurrent neural networks. | Download Scientific Diagram">
              <a:extLst>
                <a:ext uri="{FF2B5EF4-FFF2-40B4-BE49-F238E27FC236}">
                  <a16:creationId xmlns:a16="http://schemas.microsoft.com/office/drawing/2014/main" id="{47C6F1BC-D289-3249-A0A1-8B1BB1D134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648" r="65321"/>
            <a:stretch/>
          </p:blipFill>
          <p:spPr bwMode="auto">
            <a:xfrm rot="5400000">
              <a:off x="4297239" y="2067165"/>
              <a:ext cx="3394324" cy="4625167"/>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Connettore 2 1024">
              <a:extLst>
                <a:ext uri="{FF2B5EF4-FFF2-40B4-BE49-F238E27FC236}">
                  <a16:creationId xmlns:a16="http://schemas.microsoft.com/office/drawing/2014/main" id="{672B3AB5-7599-B042-BDD8-7462306CDE66}"/>
                </a:ext>
              </a:extLst>
            </p:cNvPr>
            <p:cNvCxnSpPr>
              <a:stCxn id="1030" idx="2"/>
              <a:endCxn id="1030" idx="0"/>
            </p:cNvCxnSpPr>
            <p:nvPr/>
          </p:nvCxnSpPr>
          <p:spPr>
            <a:xfrm>
              <a:off x="3681818" y="4379749"/>
              <a:ext cx="4625167" cy="0"/>
            </a:xfrm>
            <a:prstGeom prst="straightConnector1">
              <a:avLst/>
            </a:prstGeom>
            <a:ln w="190500">
              <a:solidFill>
                <a:srgbClr val="0000FF">
                  <a:alpha val="40000"/>
                </a:srgbClr>
              </a:solidFill>
              <a:tailEnd type="arrow"/>
            </a:ln>
          </p:spPr>
          <p:style>
            <a:lnRef idx="1">
              <a:schemeClr val="accent1"/>
            </a:lnRef>
            <a:fillRef idx="0">
              <a:schemeClr val="accent1"/>
            </a:fillRef>
            <a:effectRef idx="0">
              <a:schemeClr val="accent1"/>
            </a:effectRef>
            <a:fontRef idx="minor">
              <a:schemeClr val="tx1"/>
            </a:fontRef>
          </p:style>
        </p:cxnSp>
      </p:grpSp>
      <p:sp>
        <p:nvSpPr>
          <p:cNvPr id="72" name="Content Placeholder 3">
            <a:extLst>
              <a:ext uri="{FF2B5EF4-FFF2-40B4-BE49-F238E27FC236}">
                <a16:creationId xmlns:a16="http://schemas.microsoft.com/office/drawing/2014/main" id="{6A4D43D6-5A51-2140-9822-3794D9398EAD}"/>
              </a:ext>
            </a:extLst>
          </p:cNvPr>
          <p:cNvSpPr txBox="1">
            <a:spLocks/>
          </p:cNvSpPr>
          <p:nvPr/>
        </p:nvSpPr>
        <p:spPr>
          <a:xfrm>
            <a:off x="609557" y="2323889"/>
            <a:ext cx="8150694" cy="132697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it-IT" dirty="0" err="1"/>
              <a:t>Decisions</a:t>
            </a:r>
            <a:r>
              <a:rPr lang="it-IT" dirty="0"/>
              <a:t> are </a:t>
            </a:r>
            <a:r>
              <a:rPr lang="it-IT" dirty="0" err="1"/>
              <a:t>based</a:t>
            </a:r>
            <a:r>
              <a:rPr lang="it-IT" dirty="0"/>
              <a:t> on </a:t>
            </a:r>
            <a:r>
              <a:rPr lang="it-IT" dirty="0" err="1"/>
              <a:t>current</a:t>
            </a:r>
            <a:r>
              <a:rPr lang="it-IT" dirty="0"/>
              <a:t> input</a:t>
            </a:r>
          </a:p>
          <a:p>
            <a:pPr lvl="1"/>
            <a:r>
              <a:rPr lang="it-IT" sz="1600" dirty="0" err="1"/>
              <a:t>There</a:t>
            </a:r>
            <a:r>
              <a:rPr lang="it-IT" sz="1600" dirty="0"/>
              <a:t> </a:t>
            </a:r>
            <a:r>
              <a:rPr lang="it-IT" sz="1600" dirty="0" err="1"/>
              <a:t>is</a:t>
            </a:r>
            <a:r>
              <a:rPr lang="it-IT" sz="1600" dirty="0"/>
              <a:t> no </a:t>
            </a:r>
            <a:r>
              <a:rPr lang="it-IT" sz="1600" dirty="0" err="1"/>
              <a:t>memory</a:t>
            </a:r>
            <a:r>
              <a:rPr lang="it-IT" sz="1600" dirty="0"/>
              <a:t> </a:t>
            </a:r>
            <a:r>
              <a:rPr lang="it-IT" sz="1600" dirty="0" err="1"/>
              <a:t>about</a:t>
            </a:r>
            <a:r>
              <a:rPr lang="it-IT" sz="1600" dirty="0"/>
              <a:t> the </a:t>
            </a:r>
            <a:r>
              <a:rPr lang="it-IT" sz="1600" dirty="0" err="1"/>
              <a:t>past</a:t>
            </a:r>
            <a:endParaRPr lang="it-IT" sz="1600" dirty="0"/>
          </a:p>
          <a:p>
            <a:pPr lvl="1"/>
            <a:r>
              <a:rPr lang="en-US" sz="1600" dirty="0"/>
              <a:t>All inputs and outputs are independent of each other</a:t>
            </a:r>
            <a:endParaRPr lang="it-IT" sz="1600" dirty="0"/>
          </a:p>
        </p:txBody>
      </p:sp>
      <p:sp>
        <p:nvSpPr>
          <p:cNvPr id="12" name="Content Placeholder 3">
            <a:extLst>
              <a:ext uri="{FF2B5EF4-FFF2-40B4-BE49-F238E27FC236}">
                <a16:creationId xmlns:a16="http://schemas.microsoft.com/office/drawing/2014/main" id="{D0427B43-EAFD-914D-BB35-49E73D64BDD7}"/>
              </a:ext>
            </a:extLst>
          </p:cNvPr>
          <p:cNvSpPr txBox="1">
            <a:spLocks/>
          </p:cNvSpPr>
          <p:nvPr/>
        </p:nvSpPr>
        <p:spPr>
          <a:xfrm>
            <a:off x="609557" y="3405750"/>
            <a:ext cx="10969291" cy="132697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it-IT" dirty="0" err="1"/>
              <a:t>Videos</a:t>
            </a:r>
            <a:r>
              <a:rPr lang="it-IT" dirty="0"/>
              <a:t> are </a:t>
            </a:r>
            <a:r>
              <a:rPr lang="it-IT" dirty="0" err="1"/>
              <a:t>sequences</a:t>
            </a:r>
            <a:r>
              <a:rPr lang="it-IT" dirty="0"/>
              <a:t> of images, </a:t>
            </a:r>
            <a:r>
              <a:rPr lang="it-IT" dirty="0" err="1"/>
              <a:t>hence</a:t>
            </a:r>
            <a:r>
              <a:rPr lang="it-IT" dirty="0"/>
              <a:t> can be </a:t>
            </a:r>
            <a:r>
              <a:rPr lang="it-IT" dirty="0" err="1"/>
              <a:t>seen</a:t>
            </a:r>
            <a:r>
              <a:rPr lang="it-IT" dirty="0"/>
              <a:t> </a:t>
            </a:r>
            <a:r>
              <a:rPr lang="it-IT" dirty="0" err="1"/>
              <a:t>as</a:t>
            </a:r>
            <a:r>
              <a:rPr lang="it-IT" dirty="0"/>
              <a:t> </a:t>
            </a:r>
            <a:r>
              <a:rPr lang="it-IT" dirty="0" err="1"/>
              <a:t>sequence</a:t>
            </a:r>
            <a:r>
              <a:rPr lang="it-IT" dirty="0"/>
              <a:t> data</a:t>
            </a:r>
            <a:endParaRPr lang="it-IT" sz="1600" dirty="0"/>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Recurrent Neural  Networks</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231776"/>
            <a:ext cx="11247038" cy="132697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it-IT" dirty="0" err="1"/>
              <a:t>Recurrent</a:t>
            </a:r>
            <a:r>
              <a:rPr lang="it-IT" dirty="0"/>
              <a:t> </a:t>
            </a:r>
            <a:r>
              <a:rPr lang="it-IT" dirty="0" err="1"/>
              <a:t>Neural</a:t>
            </a:r>
            <a:r>
              <a:rPr lang="it-IT" dirty="0"/>
              <a:t> Networks (</a:t>
            </a:r>
            <a:r>
              <a:rPr lang="it-IT" dirty="0" err="1"/>
              <a:t>RNNs</a:t>
            </a:r>
            <a:r>
              <a:rPr lang="it-IT" dirty="0"/>
              <a:t>) are a family of networks </a:t>
            </a:r>
            <a:r>
              <a:rPr lang="it-IT" dirty="0" err="1"/>
              <a:t>that</a:t>
            </a:r>
            <a:r>
              <a:rPr lang="it-IT" dirty="0"/>
              <a:t> work on the </a:t>
            </a:r>
            <a:r>
              <a:rPr lang="it-IT" dirty="0" err="1"/>
              <a:t>principle</a:t>
            </a:r>
            <a:r>
              <a:rPr lang="it-IT" dirty="0"/>
              <a:t> of </a:t>
            </a:r>
            <a:r>
              <a:rPr lang="it-IT" dirty="0" err="1"/>
              <a:t>saving</a:t>
            </a:r>
            <a:r>
              <a:rPr lang="it-IT" dirty="0"/>
              <a:t> the output of a </a:t>
            </a:r>
            <a:r>
              <a:rPr lang="it-IT" dirty="0" err="1"/>
              <a:t>layer</a:t>
            </a:r>
            <a:r>
              <a:rPr lang="it-IT" dirty="0"/>
              <a:t> by </a:t>
            </a:r>
            <a:r>
              <a:rPr lang="it-IT" dirty="0" err="1"/>
              <a:t>feeding</a:t>
            </a:r>
            <a:r>
              <a:rPr lang="it-IT" dirty="0"/>
              <a:t> </a:t>
            </a:r>
            <a:r>
              <a:rPr lang="it-IT" dirty="0" err="1"/>
              <a:t>it</a:t>
            </a:r>
            <a:r>
              <a:rPr lang="it-IT" dirty="0"/>
              <a:t> back to the input</a:t>
            </a:r>
          </a:p>
        </p:txBody>
      </p:sp>
      <p:grpSp>
        <p:nvGrpSpPr>
          <p:cNvPr id="4" name="Gruppo 3">
            <a:extLst>
              <a:ext uri="{FF2B5EF4-FFF2-40B4-BE49-F238E27FC236}">
                <a16:creationId xmlns:a16="http://schemas.microsoft.com/office/drawing/2014/main" id="{829F9154-10F4-4B0A-85F8-6622B5A1F618}"/>
              </a:ext>
            </a:extLst>
          </p:cNvPr>
          <p:cNvGrpSpPr/>
          <p:nvPr/>
        </p:nvGrpSpPr>
        <p:grpSpPr>
          <a:xfrm>
            <a:off x="1847528" y="3429000"/>
            <a:ext cx="7848872" cy="3171854"/>
            <a:chOff x="1847528" y="3429000"/>
            <a:chExt cx="7848872" cy="3171854"/>
          </a:xfrm>
        </p:grpSpPr>
        <p:sp>
          <p:nvSpPr>
            <p:cNvPr id="61" name="CasellaDiTesto 60">
              <a:extLst>
                <a:ext uri="{FF2B5EF4-FFF2-40B4-BE49-F238E27FC236}">
                  <a16:creationId xmlns:a16="http://schemas.microsoft.com/office/drawing/2014/main" id="{44BA1196-856A-CC47-8F00-5672C79C2751}"/>
                </a:ext>
              </a:extLst>
            </p:cNvPr>
            <p:cNvSpPr txBox="1"/>
            <p:nvPr/>
          </p:nvSpPr>
          <p:spPr>
            <a:xfrm>
              <a:off x="1847528" y="4634735"/>
              <a:ext cx="1480686" cy="324458"/>
            </a:xfrm>
            <a:prstGeom prst="rect">
              <a:avLst/>
            </a:prstGeom>
            <a:noFill/>
          </p:spPr>
          <p:txBody>
            <a:bodyPr wrap="none" rtlCol="0">
              <a:spAutoFit/>
            </a:bodyPr>
            <a:lstStyle/>
            <a:p>
              <a:r>
                <a:rPr lang="it-IT" sz="2000" dirty="0">
                  <a:latin typeface="Arial" pitchFamily="34" charset="0"/>
                  <a:cs typeface="Arial" pitchFamily="34" charset="0"/>
                </a:rPr>
                <a:t>Input </a:t>
              </a:r>
              <a:r>
                <a:rPr lang="it-IT" sz="2000" dirty="0" err="1">
                  <a:latin typeface="Arial" pitchFamily="34" charset="0"/>
                  <a:cs typeface="Arial" pitchFamily="34" charset="0"/>
                </a:rPr>
                <a:t>Patterns</a:t>
              </a:r>
              <a:endParaRPr lang="it-IT" sz="2000" dirty="0">
                <a:latin typeface="Arial" pitchFamily="34" charset="0"/>
                <a:cs typeface="Arial" pitchFamily="34" charset="0"/>
              </a:endParaRPr>
            </a:p>
          </p:txBody>
        </p:sp>
        <p:sp>
          <p:nvSpPr>
            <p:cNvPr id="62" name="CasellaDiTesto 61">
              <a:extLst>
                <a:ext uri="{FF2B5EF4-FFF2-40B4-BE49-F238E27FC236}">
                  <a16:creationId xmlns:a16="http://schemas.microsoft.com/office/drawing/2014/main" id="{354B46D7-B81D-F546-8806-46CD514F3FBF}"/>
                </a:ext>
              </a:extLst>
            </p:cNvPr>
            <p:cNvSpPr txBox="1"/>
            <p:nvPr/>
          </p:nvSpPr>
          <p:spPr>
            <a:xfrm>
              <a:off x="4261995" y="6276396"/>
              <a:ext cx="2918389" cy="324458"/>
            </a:xfrm>
            <a:prstGeom prst="rect">
              <a:avLst/>
            </a:prstGeom>
            <a:noFill/>
          </p:spPr>
          <p:txBody>
            <a:bodyPr wrap="none" rtlCol="0">
              <a:spAutoFit/>
            </a:bodyPr>
            <a:lstStyle/>
            <a:p>
              <a:r>
                <a:rPr lang="it-IT" sz="2000" dirty="0" err="1">
                  <a:latin typeface="Arial" pitchFamily="34" charset="0"/>
                  <a:cs typeface="Arial" pitchFamily="34" charset="0"/>
                </a:rPr>
                <a:t>Internal</a:t>
              </a:r>
              <a:r>
                <a:rPr lang="it-IT" sz="2000" dirty="0">
                  <a:latin typeface="Arial" pitchFamily="34" charset="0"/>
                  <a:cs typeface="Arial" pitchFamily="34" charset="0"/>
                </a:rPr>
                <a:t> </a:t>
              </a:r>
              <a:r>
                <a:rPr lang="it-IT" sz="2000" dirty="0" err="1">
                  <a:latin typeface="Arial" pitchFamily="34" charset="0"/>
                  <a:cs typeface="Arial" pitchFamily="34" charset="0"/>
                </a:rPr>
                <a:t>Representation</a:t>
              </a:r>
              <a:r>
                <a:rPr lang="it-IT" sz="2000" dirty="0">
                  <a:latin typeface="Arial" pitchFamily="34" charset="0"/>
                  <a:cs typeface="Arial" pitchFamily="34" charset="0"/>
                </a:rPr>
                <a:t> </a:t>
              </a:r>
              <a:r>
                <a:rPr lang="it-IT" sz="2000" dirty="0" err="1">
                  <a:latin typeface="Arial" pitchFamily="34" charset="0"/>
                  <a:cs typeface="Arial" pitchFamily="34" charset="0"/>
                </a:rPr>
                <a:t>Units</a:t>
              </a:r>
              <a:endParaRPr lang="it-IT" sz="2000" dirty="0">
                <a:latin typeface="Arial" pitchFamily="34" charset="0"/>
                <a:cs typeface="Arial" pitchFamily="34" charset="0"/>
              </a:endParaRPr>
            </a:p>
          </p:txBody>
        </p:sp>
        <p:sp>
          <p:nvSpPr>
            <p:cNvPr id="63" name="CasellaDiTesto 62">
              <a:extLst>
                <a:ext uri="{FF2B5EF4-FFF2-40B4-BE49-F238E27FC236}">
                  <a16:creationId xmlns:a16="http://schemas.microsoft.com/office/drawing/2014/main" id="{F1715146-AE15-424E-9DF5-A03FA19D5FD1}"/>
                </a:ext>
              </a:extLst>
            </p:cNvPr>
            <p:cNvSpPr txBox="1"/>
            <p:nvPr/>
          </p:nvSpPr>
          <p:spPr>
            <a:xfrm>
              <a:off x="8050185" y="4707311"/>
              <a:ext cx="1646215" cy="324458"/>
            </a:xfrm>
            <a:prstGeom prst="rect">
              <a:avLst/>
            </a:prstGeom>
            <a:noFill/>
          </p:spPr>
          <p:txBody>
            <a:bodyPr wrap="none" rtlCol="0">
              <a:spAutoFit/>
            </a:bodyPr>
            <a:lstStyle/>
            <a:p>
              <a:r>
                <a:rPr lang="it-IT" sz="2000" dirty="0">
                  <a:latin typeface="Arial" pitchFamily="34" charset="0"/>
                  <a:cs typeface="Arial" pitchFamily="34" charset="0"/>
                </a:rPr>
                <a:t>Output </a:t>
              </a:r>
              <a:r>
                <a:rPr lang="it-IT" sz="2000" dirty="0" err="1">
                  <a:latin typeface="Arial" pitchFamily="34" charset="0"/>
                  <a:cs typeface="Arial" pitchFamily="34" charset="0"/>
                </a:rPr>
                <a:t>Patterns</a:t>
              </a:r>
              <a:endParaRPr lang="it-IT" sz="2000" dirty="0">
                <a:latin typeface="Arial" pitchFamily="34" charset="0"/>
                <a:cs typeface="Arial" pitchFamily="34" charset="0"/>
              </a:endParaRPr>
            </a:p>
          </p:txBody>
        </p:sp>
        <p:grpSp>
          <p:nvGrpSpPr>
            <p:cNvPr id="2" name="Gruppo 1">
              <a:extLst>
                <a:ext uri="{FF2B5EF4-FFF2-40B4-BE49-F238E27FC236}">
                  <a16:creationId xmlns:a16="http://schemas.microsoft.com/office/drawing/2014/main" id="{CD4FB01D-FC7D-43D5-968A-7D0898E3C7D4}"/>
                </a:ext>
              </a:extLst>
            </p:cNvPr>
            <p:cNvGrpSpPr/>
            <p:nvPr/>
          </p:nvGrpSpPr>
          <p:grpSpPr>
            <a:xfrm>
              <a:off x="3908591" y="3429000"/>
              <a:ext cx="4141594" cy="2844757"/>
              <a:chOff x="3908591" y="3429000"/>
              <a:chExt cx="4141594" cy="2844757"/>
            </a:xfrm>
          </p:grpSpPr>
          <p:pic>
            <p:nvPicPr>
              <p:cNvPr id="3074" name="Picture 2" descr="Feed forward and recurrent neural networks. | Download Scientific Diagram">
                <a:extLst>
                  <a:ext uri="{FF2B5EF4-FFF2-40B4-BE49-F238E27FC236}">
                    <a16:creationId xmlns:a16="http://schemas.microsoft.com/office/drawing/2014/main" id="{E343E314-8EC9-1B48-ACB7-A4214D2234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695" t="11019"/>
              <a:stretch/>
            </p:blipFill>
            <p:spPr bwMode="auto">
              <a:xfrm rot="5400000">
                <a:off x="4575171" y="2798743"/>
                <a:ext cx="2808434" cy="4141594"/>
              </a:xfrm>
              <a:prstGeom prst="rect">
                <a:avLst/>
              </a:prstGeom>
              <a:noFill/>
              <a:extLst>
                <a:ext uri="{909E8E84-426E-40DD-AFC4-6F175D3DCCD1}">
                  <a14:hiddenFill xmlns:a14="http://schemas.microsoft.com/office/drawing/2010/main">
                    <a:solidFill>
                      <a:srgbClr val="FFFFFF"/>
                    </a:solidFill>
                  </a14:hiddenFill>
                </a:ext>
              </a:extLst>
            </p:spPr>
          </p:pic>
          <p:sp>
            <p:nvSpPr>
              <p:cNvPr id="13" name="Freccia ad arco 12">
                <a:extLst>
                  <a:ext uri="{FF2B5EF4-FFF2-40B4-BE49-F238E27FC236}">
                    <a16:creationId xmlns:a16="http://schemas.microsoft.com/office/drawing/2014/main" id="{82668A9C-52CF-5249-B4D5-35469820422D}"/>
                  </a:ext>
                </a:extLst>
              </p:cNvPr>
              <p:cNvSpPr/>
              <p:nvPr/>
            </p:nvSpPr>
            <p:spPr>
              <a:xfrm flipH="1" flipV="1">
                <a:off x="5042092" y="3703163"/>
                <a:ext cx="1646214" cy="2453225"/>
              </a:xfrm>
              <a:prstGeom prst="circularArrow">
                <a:avLst>
                  <a:gd name="adj1" fmla="val 6100"/>
                  <a:gd name="adj2" fmla="val 1142319"/>
                  <a:gd name="adj3" fmla="val 20083803"/>
                  <a:gd name="adj4" fmla="val 10800000"/>
                  <a:gd name="adj5" fmla="val 12500"/>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solidFill>
                    <a:schemeClr val="tx1"/>
                  </a:solidFill>
                  <a:latin typeface="Arial" pitchFamily="34" charset="0"/>
                  <a:cs typeface="Arial" pitchFamily="34" charset="0"/>
                </a:endParaRPr>
              </a:p>
            </p:txBody>
          </p:sp>
          <p:sp>
            <p:nvSpPr>
              <p:cNvPr id="14" name="Freccia ad arco 13">
                <a:extLst>
                  <a:ext uri="{FF2B5EF4-FFF2-40B4-BE49-F238E27FC236}">
                    <a16:creationId xmlns:a16="http://schemas.microsoft.com/office/drawing/2014/main" id="{C79C63D2-D27A-8044-A6E8-DF4AC21CE0F6}"/>
                  </a:ext>
                </a:extLst>
              </p:cNvPr>
              <p:cNvSpPr/>
              <p:nvPr/>
            </p:nvSpPr>
            <p:spPr>
              <a:xfrm rot="10800000" flipH="1" flipV="1">
                <a:off x="5023424" y="3429000"/>
                <a:ext cx="1646214" cy="2585084"/>
              </a:xfrm>
              <a:prstGeom prst="circularArrow">
                <a:avLst>
                  <a:gd name="adj1" fmla="val 6313"/>
                  <a:gd name="adj2" fmla="val 1142319"/>
                  <a:gd name="adj3" fmla="val 20206427"/>
                  <a:gd name="adj4" fmla="val 10800000"/>
                  <a:gd name="adj5" fmla="val 12500"/>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solidFill>
                    <a:schemeClr val="tx1"/>
                  </a:solidFill>
                  <a:latin typeface="Arial" pitchFamily="34" charset="0"/>
                  <a:cs typeface="Arial" pitchFamily="34" charset="0"/>
                </a:endParaRPr>
              </a:p>
            </p:txBody>
          </p:sp>
        </p:grpSp>
      </p:grpSp>
      <p:sp>
        <p:nvSpPr>
          <p:cNvPr id="16" name="Content Placeholder 3">
            <a:extLst>
              <a:ext uri="{FF2B5EF4-FFF2-40B4-BE49-F238E27FC236}">
                <a16:creationId xmlns:a16="http://schemas.microsoft.com/office/drawing/2014/main" id="{246D28B3-F49C-514C-AA7C-E4BA5AD12E8A}"/>
              </a:ext>
            </a:extLst>
          </p:cNvPr>
          <p:cNvSpPr txBox="1">
            <a:spLocks/>
          </p:cNvSpPr>
          <p:nvPr/>
        </p:nvSpPr>
        <p:spPr>
          <a:xfrm>
            <a:off x="609602" y="2209147"/>
            <a:ext cx="10972796" cy="132697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it-IT" dirty="0" err="1"/>
              <a:t>Considering</a:t>
            </a:r>
            <a:r>
              <a:rPr lang="it-IT" dirty="0"/>
              <a:t> the </a:t>
            </a:r>
            <a:r>
              <a:rPr lang="it-IT" dirty="0" err="1"/>
              <a:t>current</a:t>
            </a:r>
            <a:r>
              <a:rPr lang="it-IT" dirty="0"/>
              <a:t> input and </a:t>
            </a:r>
            <a:r>
              <a:rPr lang="it-IT" dirty="0" err="1"/>
              <a:t>also</a:t>
            </a:r>
            <a:r>
              <a:rPr lang="it-IT" dirty="0"/>
              <a:t> the </a:t>
            </a:r>
            <a:r>
              <a:rPr lang="it-IT" dirty="0" err="1"/>
              <a:t>previously</a:t>
            </a:r>
            <a:r>
              <a:rPr lang="it-IT" dirty="0"/>
              <a:t> </a:t>
            </a:r>
            <a:r>
              <a:rPr lang="it-IT" dirty="0" err="1"/>
              <a:t>received</a:t>
            </a:r>
            <a:r>
              <a:rPr lang="it-IT" dirty="0"/>
              <a:t> inputs, </a:t>
            </a:r>
            <a:r>
              <a:rPr lang="it-IT" dirty="0" err="1"/>
              <a:t>RNNs</a:t>
            </a:r>
            <a:r>
              <a:rPr lang="it-IT" dirty="0"/>
              <a:t> can handle </a:t>
            </a:r>
            <a:r>
              <a:rPr lang="it-IT" dirty="0" err="1"/>
              <a:t>sequential</a:t>
            </a:r>
            <a:r>
              <a:rPr lang="it-IT" dirty="0"/>
              <a:t> data</a:t>
            </a:r>
          </a:p>
          <a:p>
            <a:pPr lvl="1"/>
            <a:r>
              <a:rPr lang="it-IT" sz="1600" dirty="0" err="1"/>
              <a:t>They</a:t>
            </a:r>
            <a:r>
              <a:rPr lang="it-IT" sz="1600" dirty="0"/>
              <a:t> can </a:t>
            </a:r>
            <a:r>
              <a:rPr lang="it-IT" sz="1600" dirty="0" err="1"/>
              <a:t>memorize</a:t>
            </a:r>
            <a:r>
              <a:rPr lang="it-IT" sz="1600" dirty="0"/>
              <a:t> </a:t>
            </a:r>
            <a:r>
              <a:rPr lang="it-IT" sz="1600" dirty="0" err="1"/>
              <a:t>previous</a:t>
            </a:r>
            <a:r>
              <a:rPr lang="it-IT" sz="1600" dirty="0"/>
              <a:t> inputs </a:t>
            </a:r>
            <a:r>
              <a:rPr lang="it-IT" sz="1600" dirty="0" err="1"/>
              <a:t>using</a:t>
            </a:r>
            <a:r>
              <a:rPr lang="it-IT" sz="1600" dirty="0"/>
              <a:t> an </a:t>
            </a:r>
            <a:r>
              <a:rPr lang="it-IT" sz="1600" dirty="0" err="1"/>
              <a:t>internal</a:t>
            </a:r>
            <a:r>
              <a:rPr lang="it-IT" sz="1600" dirty="0"/>
              <a:t> </a:t>
            </a:r>
            <a:r>
              <a:rPr lang="it-IT" sz="1600" dirty="0" err="1"/>
              <a:t>memory</a:t>
            </a:r>
            <a:endParaRPr lang="it-IT" sz="1600" dirty="0"/>
          </a:p>
        </p:txBody>
      </p:sp>
    </p:spTree>
    <p:extLst>
      <p:ext uri="{BB962C8B-B14F-4D97-AF65-F5344CB8AC3E}">
        <p14:creationId xmlns:p14="http://schemas.microsoft.com/office/powerpoint/2010/main" val="401050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Internal view of RNN</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286876" y="1447799"/>
            <a:ext cx="6251759" cy="4953001"/>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RNNs introduce cycles and a notion of time by combining</a:t>
            </a:r>
          </a:p>
          <a:p>
            <a:pPr lvl="1"/>
            <a:r>
              <a:rPr lang="en-US" dirty="0"/>
              <a:t>distributed hidden state that allows them to store information about the past</a:t>
            </a:r>
          </a:p>
          <a:p>
            <a:pPr lvl="1"/>
            <a:r>
              <a:rPr lang="en-US" dirty="0"/>
              <a:t>non-linear dynamics that allows them to update their hidden state in complicated ways</a:t>
            </a:r>
          </a:p>
          <a:p>
            <a:r>
              <a:rPr lang="en-US" dirty="0"/>
              <a:t>RNNs are </a:t>
            </a:r>
            <a:r>
              <a:rPr lang="it-IT" dirty="0"/>
              <a:t>the prime </a:t>
            </a:r>
            <a:r>
              <a:rPr lang="it-IT" dirty="0" err="1"/>
              <a:t>candidates</a:t>
            </a:r>
            <a:r>
              <a:rPr lang="it-IT" dirty="0"/>
              <a:t> </a:t>
            </a:r>
            <a:r>
              <a:rPr lang="en-US" dirty="0"/>
              <a:t>for problems involving sequences of data:</a:t>
            </a:r>
          </a:p>
          <a:p>
            <a:pPr lvl="1"/>
            <a:r>
              <a:rPr lang="it-IT" dirty="0">
                <a:hlinkClick r:id="rId3"/>
              </a:rPr>
              <a:t>Natural </a:t>
            </a:r>
            <a:r>
              <a:rPr lang="it-IT" dirty="0" err="1">
                <a:hlinkClick r:id="rId3"/>
              </a:rPr>
              <a:t>language</a:t>
            </a:r>
            <a:r>
              <a:rPr lang="it-IT" dirty="0">
                <a:hlinkClick r:id="rId3"/>
              </a:rPr>
              <a:t> processing</a:t>
            </a:r>
            <a:endParaRPr lang="it-IT" dirty="0"/>
          </a:p>
          <a:p>
            <a:pPr lvl="1"/>
            <a:r>
              <a:rPr lang="it-IT" dirty="0">
                <a:hlinkClick r:id="rId4"/>
              </a:rPr>
              <a:t>Signal </a:t>
            </a:r>
            <a:r>
              <a:rPr lang="it-IT" dirty="0" err="1">
                <a:hlinkClick r:id="rId4"/>
              </a:rPr>
              <a:t>classification</a:t>
            </a:r>
            <a:endParaRPr lang="it-IT" dirty="0"/>
          </a:p>
          <a:p>
            <a:pPr lvl="1"/>
            <a:r>
              <a:rPr lang="it-IT" dirty="0">
                <a:hlinkClick r:id="rId5"/>
              </a:rPr>
              <a:t>Video </a:t>
            </a:r>
            <a:r>
              <a:rPr lang="it-IT" dirty="0" err="1">
                <a:hlinkClick r:id="rId5"/>
              </a:rPr>
              <a:t>analysis</a:t>
            </a:r>
            <a:endParaRPr lang="it-IT" dirty="0"/>
          </a:p>
          <a:p>
            <a:pPr marL="0" indent="0">
              <a:buNone/>
            </a:pPr>
            <a:endParaRPr lang="en-US" dirty="0"/>
          </a:p>
          <a:p>
            <a:pPr lvl="1"/>
            <a:endParaRPr lang="en-US" dirty="0"/>
          </a:p>
        </p:txBody>
      </p:sp>
      <p:grpSp>
        <p:nvGrpSpPr>
          <p:cNvPr id="4" name="Gruppo 3">
            <a:extLst>
              <a:ext uri="{FF2B5EF4-FFF2-40B4-BE49-F238E27FC236}">
                <a16:creationId xmlns:a16="http://schemas.microsoft.com/office/drawing/2014/main" id="{6C404A28-4E00-7042-8D06-C283C37BCB2B}"/>
              </a:ext>
            </a:extLst>
          </p:cNvPr>
          <p:cNvGrpSpPr/>
          <p:nvPr/>
        </p:nvGrpSpPr>
        <p:grpSpPr>
          <a:xfrm>
            <a:off x="6672064" y="1772816"/>
            <a:ext cx="5146109" cy="3995461"/>
            <a:chOff x="6494507" y="1483112"/>
            <a:chExt cx="5578157" cy="4357173"/>
          </a:xfrm>
        </p:grpSpPr>
        <p:pic>
          <p:nvPicPr>
            <p:cNvPr id="2" name="Immagine 1">
              <a:extLst>
                <a:ext uri="{FF2B5EF4-FFF2-40B4-BE49-F238E27FC236}">
                  <a16:creationId xmlns:a16="http://schemas.microsoft.com/office/drawing/2014/main" id="{6F0EBDDC-59A1-47FC-9B4A-78E36C0198AD}"/>
                </a:ext>
              </a:extLst>
            </p:cNvPr>
            <p:cNvPicPr>
              <a:picLocks noChangeAspect="1"/>
            </p:cNvPicPr>
            <p:nvPr/>
          </p:nvPicPr>
          <p:blipFill rotWithShape="1">
            <a:blip r:embed="rId6"/>
            <a:srcRect l="3680" t="1891" r="868" b="3440"/>
            <a:stretch/>
          </p:blipFill>
          <p:spPr>
            <a:xfrm>
              <a:off x="6514971" y="1483112"/>
              <a:ext cx="5557693" cy="4357173"/>
            </a:xfrm>
            <a:prstGeom prst="rect">
              <a:avLst/>
            </a:prstGeom>
          </p:spPr>
        </p:pic>
        <mc:AlternateContent xmlns:mc="http://schemas.openxmlformats.org/markup-compatibility/2006" xmlns:a14="http://schemas.microsoft.com/office/drawing/2010/main">
          <mc:Choice Requires="a14">
            <p:sp>
              <p:nvSpPr>
                <p:cNvPr id="5" name="Rettangolo con angoli arrotondati 4">
                  <a:extLst>
                    <a:ext uri="{FF2B5EF4-FFF2-40B4-BE49-F238E27FC236}">
                      <a16:creationId xmlns:a16="http://schemas.microsoft.com/office/drawing/2014/main" id="{8BF654AC-277E-40F1-ADDD-B78AF222A169}"/>
                    </a:ext>
                  </a:extLst>
                </p:cNvPr>
                <p:cNvSpPr/>
                <p:nvPr/>
              </p:nvSpPr>
              <p:spPr>
                <a:xfrm>
                  <a:off x="6494507" y="3924299"/>
                  <a:ext cx="470787" cy="3543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cs typeface="Arial" pitchFamily="34" charset="0"/>
                              </a:rPr>
                            </m:ctrlPr>
                          </m:sSubPr>
                          <m:e>
                            <m:r>
                              <a:rPr lang="it-IT" b="1" i="1" smtClean="0">
                                <a:solidFill>
                                  <a:schemeClr val="tx1"/>
                                </a:solidFill>
                                <a:latin typeface="Cambria Math" panose="02040503050406030204" pitchFamily="18" charset="0"/>
                                <a:cs typeface="Arial" pitchFamily="34" charset="0"/>
                              </a:rPr>
                              <m:t>𝒙</m:t>
                            </m:r>
                          </m:e>
                          <m:sub>
                            <m:r>
                              <a:rPr lang="it-IT" b="1" i="1" smtClean="0">
                                <a:solidFill>
                                  <a:schemeClr val="tx1"/>
                                </a:solidFill>
                                <a:latin typeface="Cambria Math" panose="02040503050406030204" pitchFamily="18" charset="0"/>
                                <a:cs typeface="Arial" pitchFamily="34" charset="0"/>
                              </a:rPr>
                              <m:t>𝒕</m:t>
                            </m:r>
                          </m:sub>
                        </m:sSub>
                      </m:oMath>
                    </m:oMathPara>
                  </a14:m>
                  <a:endParaRPr lang="it-IT" b="1" dirty="0">
                    <a:solidFill>
                      <a:schemeClr val="tx1"/>
                    </a:solidFill>
                    <a:latin typeface="Arial" pitchFamily="34" charset="0"/>
                    <a:cs typeface="Arial" pitchFamily="34" charset="0"/>
                  </a:endParaRPr>
                </a:p>
              </p:txBody>
            </p:sp>
          </mc:Choice>
          <mc:Fallback xmlns="">
            <p:sp>
              <p:nvSpPr>
                <p:cNvPr id="5" name="Rettangolo con angoli arrotondati 4">
                  <a:extLst>
                    <a:ext uri="{FF2B5EF4-FFF2-40B4-BE49-F238E27FC236}">
                      <a16:creationId xmlns:a16="http://schemas.microsoft.com/office/drawing/2014/main" id="{8BF654AC-277E-40F1-ADDD-B78AF222A169}"/>
                    </a:ext>
                  </a:extLst>
                </p:cNvPr>
                <p:cNvSpPr>
                  <a:spLocks noRot="1" noChangeAspect="1" noMove="1" noResize="1" noEditPoints="1" noAdjustHandles="1" noChangeArrowheads="1" noChangeShapeType="1" noTextEdit="1"/>
                </p:cNvSpPr>
                <p:nvPr/>
              </p:nvSpPr>
              <p:spPr>
                <a:xfrm>
                  <a:off x="6494507" y="3924299"/>
                  <a:ext cx="470787" cy="354334"/>
                </a:xfrm>
                <a:prstGeom prst="roundRect">
                  <a:avLst/>
                </a:prstGeom>
                <a:blipFill>
                  <a:blip r:embed="rId7"/>
                  <a:stretch>
                    <a:fillRect b="-7407"/>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Rettangolo con angoli arrotondati 5">
                  <a:extLst>
                    <a:ext uri="{FF2B5EF4-FFF2-40B4-BE49-F238E27FC236}">
                      <a16:creationId xmlns:a16="http://schemas.microsoft.com/office/drawing/2014/main" id="{7885EBF9-F976-4209-A101-014AA2823CC8}"/>
                    </a:ext>
                  </a:extLst>
                </p:cNvPr>
                <p:cNvSpPr/>
                <p:nvPr/>
              </p:nvSpPr>
              <p:spPr>
                <a:xfrm>
                  <a:off x="11064552" y="3924299"/>
                  <a:ext cx="470787" cy="3543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cs typeface="Arial" pitchFamily="34" charset="0"/>
                              </a:rPr>
                            </m:ctrlPr>
                          </m:sSubPr>
                          <m:e>
                            <m:r>
                              <a:rPr lang="it-IT" b="1" i="1" smtClean="0">
                                <a:solidFill>
                                  <a:schemeClr val="tx1"/>
                                </a:solidFill>
                                <a:latin typeface="Cambria Math" panose="02040503050406030204" pitchFamily="18" charset="0"/>
                                <a:cs typeface="Arial" pitchFamily="34" charset="0"/>
                              </a:rPr>
                              <m:t>𝒉</m:t>
                            </m:r>
                          </m:e>
                          <m:sub>
                            <m:r>
                              <a:rPr lang="it-IT" b="1" i="1" smtClean="0">
                                <a:solidFill>
                                  <a:schemeClr val="tx1"/>
                                </a:solidFill>
                                <a:latin typeface="Cambria Math" panose="02040503050406030204" pitchFamily="18" charset="0"/>
                                <a:cs typeface="Arial" pitchFamily="34" charset="0"/>
                              </a:rPr>
                              <m:t>𝒕</m:t>
                            </m:r>
                          </m:sub>
                        </m:sSub>
                      </m:oMath>
                    </m:oMathPara>
                  </a14:m>
                  <a:endParaRPr lang="it-IT" b="1" dirty="0">
                    <a:solidFill>
                      <a:schemeClr val="tx1"/>
                    </a:solidFill>
                    <a:latin typeface="Arial" pitchFamily="34" charset="0"/>
                    <a:cs typeface="Arial" pitchFamily="34" charset="0"/>
                  </a:endParaRPr>
                </a:p>
              </p:txBody>
            </p:sp>
          </mc:Choice>
          <mc:Fallback xmlns="">
            <p:sp>
              <p:nvSpPr>
                <p:cNvPr id="6" name="Rettangolo con angoli arrotondati 5">
                  <a:extLst>
                    <a:ext uri="{FF2B5EF4-FFF2-40B4-BE49-F238E27FC236}">
                      <a16:creationId xmlns:a16="http://schemas.microsoft.com/office/drawing/2014/main" id="{7885EBF9-F976-4209-A101-014AA2823CC8}"/>
                    </a:ext>
                  </a:extLst>
                </p:cNvPr>
                <p:cNvSpPr>
                  <a:spLocks noRot="1" noChangeAspect="1" noMove="1" noResize="1" noEditPoints="1" noAdjustHandles="1" noChangeArrowheads="1" noChangeShapeType="1" noTextEdit="1"/>
                </p:cNvSpPr>
                <p:nvPr/>
              </p:nvSpPr>
              <p:spPr>
                <a:xfrm>
                  <a:off x="11064552" y="3924299"/>
                  <a:ext cx="470787" cy="354334"/>
                </a:xfrm>
                <a:prstGeom prst="roundRect">
                  <a:avLst/>
                </a:prstGeom>
                <a:blipFill>
                  <a:blip r:embed="rId8"/>
                  <a:stretch>
                    <a:fillRect l="-2857" b="-7407"/>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con angoli arrotondati 6">
                  <a:extLst>
                    <a:ext uri="{FF2B5EF4-FFF2-40B4-BE49-F238E27FC236}">
                      <a16:creationId xmlns:a16="http://schemas.microsoft.com/office/drawing/2014/main" id="{1D7F4654-2CFF-491A-89E3-B1B222CA4CBD}"/>
                    </a:ext>
                  </a:extLst>
                </p:cNvPr>
                <p:cNvSpPr/>
                <p:nvPr/>
              </p:nvSpPr>
              <p:spPr>
                <a:xfrm>
                  <a:off x="7262084" y="3562201"/>
                  <a:ext cx="470787" cy="3543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cs typeface="Arial" pitchFamily="34" charset="0"/>
                              </a:rPr>
                            </m:ctrlPr>
                          </m:sSubPr>
                          <m:e>
                            <m:r>
                              <a:rPr lang="it-IT" b="1" i="1" smtClean="0">
                                <a:solidFill>
                                  <a:schemeClr val="tx1"/>
                                </a:solidFill>
                                <a:latin typeface="Cambria Math" panose="02040503050406030204" pitchFamily="18" charset="0"/>
                                <a:cs typeface="Arial" pitchFamily="34" charset="0"/>
                              </a:rPr>
                              <m:t>𝒉</m:t>
                            </m:r>
                          </m:e>
                          <m:sub>
                            <m:r>
                              <a:rPr lang="it-IT" b="1" i="1" smtClean="0">
                                <a:solidFill>
                                  <a:schemeClr val="tx1"/>
                                </a:solidFill>
                                <a:latin typeface="Cambria Math" panose="02040503050406030204" pitchFamily="18" charset="0"/>
                                <a:cs typeface="Arial" pitchFamily="34" charset="0"/>
                              </a:rPr>
                              <m:t>𝒕</m:t>
                            </m:r>
                            <m:r>
                              <a:rPr lang="it-IT" b="1" i="1" smtClean="0">
                                <a:solidFill>
                                  <a:schemeClr val="tx1"/>
                                </a:solidFill>
                                <a:latin typeface="Cambria Math" panose="02040503050406030204" pitchFamily="18" charset="0"/>
                                <a:cs typeface="Arial" pitchFamily="34" charset="0"/>
                              </a:rPr>
                              <m:t>−</m:t>
                            </m:r>
                            <m:r>
                              <a:rPr lang="it-IT" b="1" i="1" smtClean="0">
                                <a:solidFill>
                                  <a:schemeClr val="tx1"/>
                                </a:solidFill>
                                <a:latin typeface="Cambria Math" panose="02040503050406030204" pitchFamily="18" charset="0"/>
                                <a:cs typeface="Arial" pitchFamily="34" charset="0"/>
                              </a:rPr>
                              <m:t>𝟏</m:t>
                            </m:r>
                          </m:sub>
                        </m:sSub>
                      </m:oMath>
                    </m:oMathPara>
                  </a14:m>
                  <a:endParaRPr lang="it-IT" b="1" dirty="0">
                    <a:solidFill>
                      <a:schemeClr val="tx1"/>
                    </a:solidFill>
                    <a:latin typeface="Arial" pitchFamily="34" charset="0"/>
                    <a:cs typeface="Arial" pitchFamily="34" charset="0"/>
                  </a:endParaRPr>
                </a:p>
              </p:txBody>
            </p:sp>
          </mc:Choice>
          <mc:Fallback xmlns="">
            <p:sp>
              <p:nvSpPr>
                <p:cNvPr id="7" name="Rettangolo con angoli arrotondati 6">
                  <a:extLst>
                    <a:ext uri="{FF2B5EF4-FFF2-40B4-BE49-F238E27FC236}">
                      <a16:creationId xmlns:a16="http://schemas.microsoft.com/office/drawing/2014/main" id="{1D7F4654-2CFF-491A-89E3-B1B222CA4CBD}"/>
                    </a:ext>
                  </a:extLst>
                </p:cNvPr>
                <p:cNvSpPr>
                  <a:spLocks noRot="1" noChangeAspect="1" noMove="1" noResize="1" noEditPoints="1" noAdjustHandles="1" noChangeArrowheads="1" noChangeShapeType="1" noTextEdit="1"/>
                </p:cNvSpPr>
                <p:nvPr/>
              </p:nvSpPr>
              <p:spPr>
                <a:xfrm>
                  <a:off x="7262084" y="3562201"/>
                  <a:ext cx="470787" cy="354334"/>
                </a:xfrm>
                <a:prstGeom prst="roundRect">
                  <a:avLst/>
                </a:prstGeom>
                <a:blipFill>
                  <a:blip r:embed="rId9"/>
                  <a:stretch>
                    <a:fillRect l="-28571" r="-5714" b="-11111"/>
                  </a:stretch>
                </a:blipFill>
                <a:ln>
                  <a:noFill/>
                </a:ln>
              </p:spPr>
              <p:txBody>
                <a:bodyPr/>
                <a:lstStyle/>
                <a:p>
                  <a:r>
                    <a:rPr lang="it-IT">
                      <a:noFill/>
                    </a:rPr>
                    <a:t> </a:t>
                  </a:r>
                </a:p>
              </p:txBody>
            </p:sp>
          </mc:Fallback>
        </mc:AlternateContent>
      </p:grpSp>
    </p:spTree>
    <p:extLst>
      <p:ext uri="{BB962C8B-B14F-4D97-AF65-F5344CB8AC3E}">
        <p14:creationId xmlns:p14="http://schemas.microsoft.com/office/powerpoint/2010/main" val="132483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ccia a destra 5">
            <a:extLst>
              <a:ext uri="{FF2B5EF4-FFF2-40B4-BE49-F238E27FC236}">
                <a16:creationId xmlns:a16="http://schemas.microsoft.com/office/drawing/2014/main" id="{478CEA6D-F194-4944-BB8F-C3195E1C5373}"/>
              </a:ext>
            </a:extLst>
          </p:cNvPr>
          <p:cNvSpPr/>
          <p:nvPr/>
        </p:nvSpPr>
        <p:spPr>
          <a:xfrm>
            <a:off x="3885021" y="2940423"/>
            <a:ext cx="7171455" cy="379507"/>
          </a:xfrm>
          <a:prstGeom prst="rightArrow">
            <a:avLst/>
          </a:prstGeom>
          <a:solidFill>
            <a:schemeClr val="accent1">
              <a:alpha val="16000"/>
            </a:schemeClr>
          </a:solidFill>
          <a:ln>
            <a:noFill/>
          </a:ln>
          <a:effectLst>
            <a:glow>
              <a:schemeClr val="accent1"/>
            </a:glow>
            <a:outerShdw blurRad="50800" dist="50800" dir="48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3" name="Title 2"/>
          <p:cNvSpPr>
            <a:spLocks noGrp="1"/>
          </p:cNvSpPr>
          <p:nvPr>
            <p:ph type="title"/>
          </p:nvPr>
        </p:nvSpPr>
        <p:spPr/>
        <p:txBody>
          <a:bodyPr vert="horz" lIns="91440" tIns="45720" rIns="91440" bIns="45720" rtlCol="0" anchor="t" anchorCtr="0">
            <a:noAutofit/>
          </a:bodyPr>
          <a:lstStyle/>
          <a:p>
            <a:r>
              <a:rPr lang="en-US" dirty="0"/>
              <a:t>Understanding Recurrent Neural Networks</a:t>
            </a:r>
          </a:p>
        </p:txBody>
      </p:sp>
      <p:grpSp>
        <p:nvGrpSpPr>
          <p:cNvPr id="75" name="Gruppo 74">
            <a:extLst>
              <a:ext uri="{FF2B5EF4-FFF2-40B4-BE49-F238E27FC236}">
                <a16:creationId xmlns:a16="http://schemas.microsoft.com/office/drawing/2014/main" id="{9C5495EA-17E9-4A28-A1B2-AA67185EAAED}"/>
              </a:ext>
            </a:extLst>
          </p:cNvPr>
          <p:cNvGrpSpPr/>
          <p:nvPr/>
        </p:nvGrpSpPr>
        <p:grpSpPr>
          <a:xfrm>
            <a:off x="1287278" y="2924944"/>
            <a:ext cx="9617444" cy="2753464"/>
            <a:chOff x="1190145" y="3952637"/>
            <a:chExt cx="9617444" cy="2753464"/>
          </a:xfrm>
        </p:grpSpPr>
        <p:grpSp>
          <p:nvGrpSpPr>
            <p:cNvPr id="54" name="Gruppo 53">
              <a:extLst>
                <a:ext uri="{FF2B5EF4-FFF2-40B4-BE49-F238E27FC236}">
                  <a16:creationId xmlns:a16="http://schemas.microsoft.com/office/drawing/2014/main" id="{B75B8B80-BE24-45EB-A1F2-83C7E2D07124}"/>
                </a:ext>
              </a:extLst>
            </p:cNvPr>
            <p:cNvGrpSpPr/>
            <p:nvPr/>
          </p:nvGrpSpPr>
          <p:grpSpPr>
            <a:xfrm>
              <a:off x="3935760" y="3993289"/>
              <a:ext cx="6871829" cy="2664296"/>
              <a:chOff x="1528427" y="2554224"/>
              <a:chExt cx="8408504" cy="3395056"/>
            </a:xfrm>
          </p:grpSpPr>
          <p:grpSp>
            <p:nvGrpSpPr>
              <p:cNvPr id="34" name="Gruppo 33">
                <a:extLst>
                  <a:ext uri="{FF2B5EF4-FFF2-40B4-BE49-F238E27FC236}">
                    <a16:creationId xmlns:a16="http://schemas.microsoft.com/office/drawing/2014/main" id="{FB0F14E0-505E-4B7C-9988-837CF8CAE61C}"/>
                  </a:ext>
                </a:extLst>
              </p:cNvPr>
              <p:cNvGrpSpPr/>
              <p:nvPr/>
            </p:nvGrpSpPr>
            <p:grpSpPr>
              <a:xfrm>
                <a:off x="1528427" y="3501008"/>
                <a:ext cx="1759261" cy="2448272"/>
                <a:chOff x="1528427" y="3501008"/>
                <a:chExt cx="1759261" cy="2448272"/>
              </a:xfrm>
            </p:grpSpPr>
            <p:grpSp>
              <p:nvGrpSpPr>
                <p:cNvPr id="2" name="Gruppo 1">
                  <a:extLst>
                    <a:ext uri="{FF2B5EF4-FFF2-40B4-BE49-F238E27FC236}">
                      <a16:creationId xmlns:a16="http://schemas.microsoft.com/office/drawing/2014/main" id="{ABA4384E-7011-497C-9CBA-5592576675E1}"/>
                    </a:ext>
                  </a:extLst>
                </p:cNvPr>
                <p:cNvGrpSpPr/>
                <p:nvPr/>
              </p:nvGrpSpPr>
              <p:grpSpPr>
                <a:xfrm>
                  <a:off x="1528427" y="3501008"/>
                  <a:ext cx="1759261" cy="1512168"/>
                  <a:chOff x="1271464" y="1988840"/>
                  <a:chExt cx="2016224" cy="1872208"/>
                </a:xfrm>
              </p:grpSpPr>
              <p:sp>
                <p:nvSpPr>
                  <p:cNvPr id="5" name="Ovale 4">
                    <a:extLst>
                      <a:ext uri="{FF2B5EF4-FFF2-40B4-BE49-F238E27FC236}">
                        <a16:creationId xmlns:a16="http://schemas.microsoft.com/office/drawing/2014/main" id="{11EE66FB-1551-4939-899B-CA150C540B52}"/>
                      </a:ext>
                    </a:extLst>
                  </p:cNvPr>
                  <p:cNvSpPr/>
                  <p:nvPr/>
                </p:nvSpPr>
                <p:spPr>
                  <a:xfrm>
                    <a:off x="1487488" y="2132856"/>
                    <a:ext cx="1584176" cy="1584176"/>
                  </a:xfrm>
                  <a:prstGeom prst="ellipse">
                    <a:avLst/>
                  </a:prstGeom>
                  <a:solidFill>
                    <a:srgbClr val="BDCDE9"/>
                  </a:solidFill>
                  <a:ln>
                    <a:solidFill>
                      <a:srgbClr val="507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 name="Rettangolo con angoli arrotondati 6">
                        <a:extLst>
                          <a:ext uri="{FF2B5EF4-FFF2-40B4-BE49-F238E27FC236}">
                            <a16:creationId xmlns:a16="http://schemas.microsoft.com/office/drawing/2014/main" id="{5FF9ADA3-E395-4696-A584-4A14C8280982}"/>
                          </a:ext>
                        </a:extLst>
                      </p:cNvPr>
                      <p:cNvSpPr/>
                      <p:nvPr/>
                    </p:nvSpPr>
                    <p:spPr>
                      <a:xfrm>
                        <a:off x="1847528" y="2636912"/>
                        <a:ext cx="792088" cy="504056"/>
                      </a:xfrm>
                      <a:prstGeom prst="roundRect">
                        <a:avLst/>
                      </a:prstGeom>
                      <a:solidFill>
                        <a:srgbClr val="CCE4BE"/>
                      </a:solidFill>
                      <a:ln w="38100">
                        <a:solidFill>
                          <a:srgbClr val="66A454"/>
                        </a:solidFill>
                      </a:ln>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it-IT" b="0" i="1" smtClean="0">
                                  <a:solidFill>
                                    <a:srgbClr val="68A846"/>
                                  </a:solidFill>
                                  <a:latin typeface="Cambria Math" panose="02040503050406030204" pitchFamily="18" charset="0"/>
                                  <a:cs typeface="Arial" pitchFamily="34" charset="0"/>
                                </a:rPr>
                                <m:t>𝑓</m:t>
                              </m:r>
                              <m:r>
                                <a:rPr lang="it-IT" b="0" i="1" smtClean="0">
                                  <a:solidFill>
                                    <a:srgbClr val="68A846"/>
                                  </a:solidFill>
                                  <a:latin typeface="Cambria Math" panose="02040503050406030204" pitchFamily="18" charset="0"/>
                                  <a:cs typeface="Arial" pitchFamily="34" charset="0"/>
                                </a:rPr>
                                <m:t>(</m:t>
                              </m:r>
                              <m:r>
                                <a:rPr lang="it-IT" b="0" i="1" smtClean="0">
                                  <a:solidFill>
                                    <a:srgbClr val="68A846"/>
                                  </a:solidFill>
                                  <a:latin typeface="Cambria Math" panose="02040503050406030204" pitchFamily="18" charset="0"/>
                                  <a:cs typeface="Arial" pitchFamily="34" charset="0"/>
                                </a:rPr>
                                <m:t>𝑥</m:t>
                              </m:r>
                              <m:r>
                                <a:rPr lang="it-IT" b="0" i="1" smtClean="0">
                                  <a:solidFill>
                                    <a:srgbClr val="68A846"/>
                                  </a:solidFill>
                                  <a:latin typeface="Cambria Math" panose="02040503050406030204" pitchFamily="18" charset="0"/>
                                  <a:cs typeface="Arial" pitchFamily="34" charset="0"/>
                                </a:rPr>
                                <m:t>)</m:t>
                              </m:r>
                            </m:oMath>
                          </m:oMathPara>
                        </a14:m>
                        <a:endParaRPr lang="it-IT" i="1" dirty="0">
                          <a:solidFill>
                            <a:srgbClr val="68A846"/>
                          </a:solidFill>
                          <a:latin typeface="Arial" pitchFamily="34" charset="0"/>
                          <a:cs typeface="Arial" pitchFamily="34" charset="0"/>
                        </a:endParaRPr>
                      </a:p>
                    </p:txBody>
                  </p:sp>
                </mc:Choice>
                <mc:Fallback xmlns="">
                  <p:sp>
                    <p:nvSpPr>
                      <p:cNvPr id="7" name="Rettangolo con angoli arrotondati 6">
                        <a:extLst>
                          <a:ext uri="{FF2B5EF4-FFF2-40B4-BE49-F238E27FC236}">
                            <a16:creationId xmlns:a16="http://schemas.microsoft.com/office/drawing/2014/main" id="{5FF9ADA3-E395-4696-A584-4A14C8280982}"/>
                          </a:ext>
                        </a:extLst>
                      </p:cNvPr>
                      <p:cNvSpPr>
                        <a:spLocks noRot="1" noChangeAspect="1" noMove="1" noResize="1" noEditPoints="1" noAdjustHandles="1" noChangeArrowheads="1" noChangeShapeType="1" noTextEdit="1"/>
                      </p:cNvSpPr>
                      <p:nvPr/>
                    </p:nvSpPr>
                    <p:spPr>
                      <a:xfrm>
                        <a:off x="1847528" y="2636912"/>
                        <a:ext cx="792088" cy="504056"/>
                      </a:xfrm>
                      <a:prstGeom prst="roundRect">
                        <a:avLst/>
                      </a:prstGeom>
                      <a:blipFill>
                        <a:blip r:embed="rId33"/>
                        <a:stretch>
                          <a:fillRect/>
                        </a:stretch>
                      </a:blipFill>
                      <a:ln w="38100">
                        <a:solidFill>
                          <a:srgbClr val="66A454"/>
                        </a:solidFill>
                      </a:ln>
                    </p:spPr>
                    <p:txBody>
                      <a:bodyPr/>
                      <a:lstStyle/>
                      <a:p>
                        <a:r>
                          <a:rPr lang="it-IT">
                            <a:noFill/>
                          </a:rPr>
                          <a:t> </a:t>
                        </a:r>
                      </a:p>
                    </p:txBody>
                  </p:sp>
                </mc:Fallback>
              </mc:AlternateContent>
              <p:sp>
                <p:nvSpPr>
                  <p:cNvPr id="8" name="Rettangolo con angoli arrotondati 7">
                    <a:extLst>
                      <a:ext uri="{FF2B5EF4-FFF2-40B4-BE49-F238E27FC236}">
                        <a16:creationId xmlns:a16="http://schemas.microsoft.com/office/drawing/2014/main" id="{313733A8-BD4E-4656-9061-6FC7FD13C11F}"/>
                      </a:ext>
                    </a:extLst>
                  </p:cNvPr>
                  <p:cNvSpPr/>
                  <p:nvPr/>
                </p:nvSpPr>
                <p:spPr>
                  <a:xfrm>
                    <a:off x="1271464" y="1988840"/>
                    <a:ext cx="2016224" cy="1872208"/>
                  </a:xfrm>
                  <a:prstGeom prst="roundRect">
                    <a:avLst/>
                  </a:prstGeom>
                  <a:noFill/>
                  <a:ln w="57150">
                    <a:solidFill>
                      <a:srgbClr val="D79B1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it-IT" b="1" dirty="0">
                      <a:latin typeface="Arial" pitchFamily="34" charset="0"/>
                      <a:cs typeface="Arial" pitchFamily="34" charset="0"/>
                    </a:endParaRPr>
                  </a:p>
                </p:txBody>
              </p:sp>
            </p:grpSp>
            <mc:AlternateContent xmlns:mc="http://schemas.openxmlformats.org/markup-compatibility/2006" xmlns:a14="http://schemas.microsoft.com/office/drawing/2010/main">
              <mc:Choice Requires="a14">
                <p:sp>
                  <p:nvSpPr>
                    <p:cNvPr id="4" name="Rettangolo con angoli arrotondati 3">
                      <a:extLst>
                        <a:ext uri="{FF2B5EF4-FFF2-40B4-BE49-F238E27FC236}">
                          <a16:creationId xmlns:a16="http://schemas.microsoft.com/office/drawing/2014/main" id="{3B61BB78-758F-43D9-88C2-9B288D3FC698}"/>
                        </a:ext>
                      </a:extLst>
                    </p:cNvPr>
                    <p:cNvSpPr/>
                    <p:nvPr/>
                  </p:nvSpPr>
                  <p:spPr>
                    <a:xfrm>
                      <a:off x="2120025" y="5497760"/>
                      <a:ext cx="576064" cy="45152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cs typeface="Arial" pitchFamily="34" charset="0"/>
                                  </a:rPr>
                                </m:ctrlPr>
                              </m:sSubPr>
                              <m:e>
                                <m:r>
                                  <a:rPr lang="it-IT" b="1" i="1" smtClean="0">
                                    <a:solidFill>
                                      <a:schemeClr val="tx1"/>
                                    </a:solidFill>
                                    <a:latin typeface="Cambria Math" panose="02040503050406030204" pitchFamily="18" charset="0"/>
                                    <a:cs typeface="Arial" pitchFamily="34" charset="0"/>
                                  </a:rPr>
                                  <m:t>𝒙</m:t>
                                </m:r>
                              </m:e>
                              <m:sub>
                                <m:r>
                                  <a:rPr lang="it-IT" b="1" i="1" smtClean="0">
                                    <a:solidFill>
                                      <a:schemeClr val="tx1"/>
                                    </a:solidFill>
                                    <a:latin typeface="Cambria Math" panose="02040503050406030204" pitchFamily="18" charset="0"/>
                                    <a:cs typeface="Arial" pitchFamily="34" charset="0"/>
                                  </a:rPr>
                                  <m:t>𝟎</m:t>
                                </m:r>
                              </m:sub>
                            </m:sSub>
                          </m:oMath>
                        </m:oMathPara>
                      </a14:m>
                      <a:endParaRPr lang="it-IT" b="1" dirty="0">
                        <a:solidFill>
                          <a:schemeClr val="tx1"/>
                        </a:solidFill>
                        <a:latin typeface="Arial" pitchFamily="34" charset="0"/>
                        <a:cs typeface="Arial" pitchFamily="34" charset="0"/>
                      </a:endParaRPr>
                    </a:p>
                  </p:txBody>
                </p:sp>
              </mc:Choice>
              <mc:Fallback xmlns="">
                <p:sp>
                  <p:nvSpPr>
                    <p:cNvPr id="4" name="Rettangolo con angoli arrotondati 3">
                      <a:extLst>
                        <a:ext uri="{FF2B5EF4-FFF2-40B4-BE49-F238E27FC236}">
                          <a16:creationId xmlns:a16="http://schemas.microsoft.com/office/drawing/2014/main" id="{3B61BB78-758F-43D9-88C2-9B288D3FC698}"/>
                        </a:ext>
                      </a:extLst>
                    </p:cNvPr>
                    <p:cNvSpPr>
                      <a:spLocks noRot="1" noChangeAspect="1" noMove="1" noResize="1" noEditPoints="1" noAdjustHandles="1" noChangeArrowheads="1" noChangeShapeType="1" noTextEdit="1"/>
                    </p:cNvSpPr>
                    <p:nvPr/>
                  </p:nvSpPr>
                  <p:spPr>
                    <a:xfrm>
                      <a:off x="2120025" y="5497760"/>
                      <a:ext cx="576064" cy="451520"/>
                    </a:xfrm>
                    <a:prstGeom prst="roundRect">
                      <a:avLst/>
                    </a:prstGeom>
                    <a:blipFill>
                      <a:blip r:embed="rId34"/>
                      <a:stretch>
                        <a:fillRect/>
                      </a:stretch>
                    </a:blipFill>
                    <a:ln>
                      <a:solidFill>
                        <a:schemeClr val="accent2">
                          <a:lumMod val="20000"/>
                          <a:lumOff val="80000"/>
                        </a:schemeClr>
                      </a:solidFill>
                    </a:ln>
                  </p:spPr>
                  <p:txBody>
                    <a:bodyPr/>
                    <a:lstStyle/>
                    <a:p>
                      <a:r>
                        <a:rPr lang="it-IT">
                          <a:noFill/>
                        </a:rPr>
                        <a:t> </a:t>
                      </a:r>
                    </a:p>
                  </p:txBody>
                </p:sp>
              </mc:Fallback>
            </mc:AlternateContent>
            <p:cxnSp>
              <p:nvCxnSpPr>
                <p:cNvPr id="19" name="Connettore 2 18">
                  <a:extLst>
                    <a:ext uri="{FF2B5EF4-FFF2-40B4-BE49-F238E27FC236}">
                      <a16:creationId xmlns:a16="http://schemas.microsoft.com/office/drawing/2014/main" id="{DEEF3408-1E17-42B5-B73E-5265A3FA8F37}"/>
                    </a:ext>
                  </a:extLst>
                </p:cNvPr>
                <p:cNvCxnSpPr>
                  <a:stCxn id="4" idx="0"/>
                  <a:endCxn id="8" idx="2"/>
                </p:cNvCxnSpPr>
                <p:nvPr/>
              </p:nvCxnSpPr>
              <p:spPr>
                <a:xfrm flipV="1">
                  <a:off x="2408057" y="5013176"/>
                  <a:ext cx="1" cy="48458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uppo 34">
                <a:extLst>
                  <a:ext uri="{FF2B5EF4-FFF2-40B4-BE49-F238E27FC236}">
                    <a16:creationId xmlns:a16="http://schemas.microsoft.com/office/drawing/2014/main" id="{7CB24C3F-4C65-47C8-98AC-C404B67E4154}"/>
                  </a:ext>
                </a:extLst>
              </p:cNvPr>
              <p:cNvGrpSpPr/>
              <p:nvPr/>
            </p:nvGrpSpPr>
            <p:grpSpPr>
              <a:xfrm>
                <a:off x="4270218" y="3500679"/>
                <a:ext cx="1759261" cy="2448272"/>
                <a:chOff x="4256955" y="3501008"/>
                <a:chExt cx="1759261" cy="2448272"/>
              </a:xfrm>
            </p:grpSpPr>
            <mc:AlternateContent xmlns:mc="http://schemas.openxmlformats.org/markup-compatibility/2006" xmlns:a14="http://schemas.microsoft.com/office/drawing/2010/main">
              <mc:Choice Requires="a14">
                <p:sp>
                  <p:nvSpPr>
                    <p:cNvPr id="17" name="Rettangolo con angoli arrotondati 16">
                      <a:extLst>
                        <a:ext uri="{FF2B5EF4-FFF2-40B4-BE49-F238E27FC236}">
                          <a16:creationId xmlns:a16="http://schemas.microsoft.com/office/drawing/2014/main" id="{71F18039-E063-4FF5-988F-6C9107C1E89A}"/>
                        </a:ext>
                      </a:extLst>
                    </p:cNvPr>
                    <p:cNvSpPr/>
                    <p:nvPr/>
                  </p:nvSpPr>
                  <p:spPr>
                    <a:xfrm>
                      <a:off x="4846957" y="5497760"/>
                      <a:ext cx="576064" cy="45152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a:solidFill>
                                      <a:schemeClr val="tx1"/>
                                    </a:solidFill>
                                    <a:latin typeface="Cambria Math" panose="02040503050406030204" pitchFamily="18" charset="0"/>
                                  </a:rPr>
                                </m:ctrlPr>
                              </m:sSubPr>
                              <m:e>
                                <m:r>
                                  <a:rPr lang="it-IT" b="1" i="1">
                                    <a:solidFill>
                                      <a:schemeClr val="tx1"/>
                                    </a:solidFill>
                                    <a:latin typeface="Cambria Math" panose="02040503050406030204" pitchFamily="18" charset="0"/>
                                  </a:rPr>
                                  <m:t>𝒙</m:t>
                                </m:r>
                              </m:e>
                              <m:sub>
                                <m:r>
                                  <a:rPr lang="it-IT" b="1" i="1">
                                    <a:solidFill>
                                      <a:schemeClr val="tx1"/>
                                    </a:solidFill>
                                    <a:latin typeface="Cambria Math" panose="02040503050406030204" pitchFamily="18" charset="0"/>
                                  </a:rPr>
                                  <m:t>𝟏</m:t>
                                </m:r>
                              </m:sub>
                            </m:sSub>
                          </m:oMath>
                        </m:oMathPara>
                      </a14:m>
                      <a:endParaRPr lang="it-IT" b="1" i="1" dirty="0">
                        <a:solidFill>
                          <a:schemeClr val="tx1"/>
                        </a:solidFill>
                        <a:latin typeface="Cambria Math" panose="02040503050406030204" pitchFamily="18" charset="0"/>
                        <a:cs typeface="Arial" pitchFamily="34" charset="0"/>
                      </a:endParaRPr>
                    </a:p>
                  </p:txBody>
                </p:sp>
              </mc:Choice>
              <mc:Fallback xmlns="">
                <p:sp>
                  <p:nvSpPr>
                    <p:cNvPr id="17" name="Rettangolo con angoli arrotondati 16">
                      <a:extLst>
                        <a:ext uri="{FF2B5EF4-FFF2-40B4-BE49-F238E27FC236}">
                          <a16:creationId xmlns:a16="http://schemas.microsoft.com/office/drawing/2014/main" id="{71F18039-E063-4FF5-988F-6C9107C1E89A}"/>
                        </a:ext>
                      </a:extLst>
                    </p:cNvPr>
                    <p:cNvSpPr>
                      <a:spLocks noRot="1" noChangeAspect="1" noMove="1" noResize="1" noEditPoints="1" noAdjustHandles="1" noChangeArrowheads="1" noChangeShapeType="1" noTextEdit="1"/>
                    </p:cNvSpPr>
                    <p:nvPr/>
                  </p:nvSpPr>
                  <p:spPr>
                    <a:xfrm>
                      <a:off x="4846957" y="5497760"/>
                      <a:ext cx="576064" cy="451520"/>
                    </a:xfrm>
                    <a:prstGeom prst="roundRect">
                      <a:avLst/>
                    </a:prstGeom>
                    <a:blipFill>
                      <a:blip r:embed="rId35"/>
                      <a:stretch>
                        <a:fillRect b="-1613"/>
                      </a:stretch>
                    </a:blipFill>
                    <a:ln>
                      <a:solidFill>
                        <a:schemeClr val="accent2">
                          <a:lumMod val="20000"/>
                          <a:lumOff val="80000"/>
                        </a:schemeClr>
                      </a:solidFill>
                    </a:ln>
                  </p:spPr>
                  <p:txBody>
                    <a:bodyPr/>
                    <a:lstStyle/>
                    <a:p>
                      <a:r>
                        <a:rPr lang="it-IT">
                          <a:noFill/>
                        </a:rPr>
                        <a:t> </a:t>
                      </a:r>
                    </a:p>
                  </p:txBody>
                </p:sp>
              </mc:Fallback>
            </mc:AlternateContent>
            <p:grpSp>
              <p:nvGrpSpPr>
                <p:cNvPr id="24" name="Gruppo 23">
                  <a:extLst>
                    <a:ext uri="{FF2B5EF4-FFF2-40B4-BE49-F238E27FC236}">
                      <a16:creationId xmlns:a16="http://schemas.microsoft.com/office/drawing/2014/main" id="{EFB5D494-642C-4D91-9398-C3984A296D5A}"/>
                    </a:ext>
                  </a:extLst>
                </p:cNvPr>
                <p:cNvGrpSpPr/>
                <p:nvPr/>
              </p:nvGrpSpPr>
              <p:grpSpPr>
                <a:xfrm>
                  <a:off x="4256955" y="3501008"/>
                  <a:ext cx="1759261" cy="1512168"/>
                  <a:chOff x="1271464" y="1988840"/>
                  <a:chExt cx="2016224" cy="1872208"/>
                </a:xfrm>
              </p:grpSpPr>
              <p:sp>
                <p:nvSpPr>
                  <p:cNvPr id="25" name="Ovale 24">
                    <a:extLst>
                      <a:ext uri="{FF2B5EF4-FFF2-40B4-BE49-F238E27FC236}">
                        <a16:creationId xmlns:a16="http://schemas.microsoft.com/office/drawing/2014/main" id="{9578AD51-2B28-47B1-8519-B3FDCA05468B}"/>
                      </a:ext>
                    </a:extLst>
                  </p:cNvPr>
                  <p:cNvSpPr/>
                  <p:nvPr/>
                </p:nvSpPr>
                <p:spPr>
                  <a:xfrm>
                    <a:off x="1487488" y="2132856"/>
                    <a:ext cx="1584176" cy="1584176"/>
                  </a:xfrm>
                  <a:prstGeom prst="ellipse">
                    <a:avLst/>
                  </a:prstGeom>
                  <a:solidFill>
                    <a:srgbClr val="BDCDE9"/>
                  </a:solidFill>
                  <a:ln>
                    <a:solidFill>
                      <a:srgbClr val="507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6" name="Rettangolo con angoli arrotondati 25">
                        <a:extLst>
                          <a:ext uri="{FF2B5EF4-FFF2-40B4-BE49-F238E27FC236}">
                            <a16:creationId xmlns:a16="http://schemas.microsoft.com/office/drawing/2014/main" id="{7C2B0FC3-2AEB-40E4-9726-3776294F2DBA}"/>
                          </a:ext>
                        </a:extLst>
                      </p:cNvPr>
                      <p:cNvSpPr/>
                      <p:nvPr/>
                    </p:nvSpPr>
                    <p:spPr>
                      <a:xfrm>
                        <a:off x="1847528" y="2636912"/>
                        <a:ext cx="792088" cy="504056"/>
                      </a:xfrm>
                      <a:prstGeom prst="roundRect">
                        <a:avLst/>
                      </a:prstGeom>
                      <a:solidFill>
                        <a:srgbClr val="CCE4BE"/>
                      </a:solidFill>
                      <a:ln w="38100">
                        <a:solidFill>
                          <a:srgbClr val="66A454"/>
                        </a:solidFill>
                      </a:ln>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it-IT" b="0" i="1" smtClean="0">
                                  <a:solidFill>
                                    <a:srgbClr val="68A846"/>
                                  </a:solidFill>
                                  <a:latin typeface="Cambria Math" panose="02040503050406030204" pitchFamily="18" charset="0"/>
                                  <a:cs typeface="Arial" pitchFamily="34" charset="0"/>
                                </a:rPr>
                                <m:t>𝑓</m:t>
                              </m:r>
                              <m:r>
                                <a:rPr lang="it-IT" b="0" i="1" smtClean="0">
                                  <a:solidFill>
                                    <a:srgbClr val="68A846"/>
                                  </a:solidFill>
                                  <a:latin typeface="Cambria Math" panose="02040503050406030204" pitchFamily="18" charset="0"/>
                                  <a:cs typeface="Arial" pitchFamily="34" charset="0"/>
                                </a:rPr>
                                <m:t>(</m:t>
                              </m:r>
                              <m:r>
                                <a:rPr lang="it-IT" b="0" i="1" smtClean="0">
                                  <a:solidFill>
                                    <a:srgbClr val="68A846"/>
                                  </a:solidFill>
                                  <a:latin typeface="Cambria Math" panose="02040503050406030204" pitchFamily="18" charset="0"/>
                                  <a:cs typeface="Arial" pitchFamily="34" charset="0"/>
                                </a:rPr>
                                <m:t>𝑥</m:t>
                              </m:r>
                              <m:r>
                                <a:rPr lang="it-IT" b="0" i="1" smtClean="0">
                                  <a:solidFill>
                                    <a:srgbClr val="68A846"/>
                                  </a:solidFill>
                                  <a:latin typeface="Cambria Math" panose="02040503050406030204" pitchFamily="18" charset="0"/>
                                  <a:cs typeface="Arial" pitchFamily="34" charset="0"/>
                                </a:rPr>
                                <m:t>)</m:t>
                              </m:r>
                            </m:oMath>
                          </m:oMathPara>
                        </a14:m>
                        <a:endParaRPr lang="it-IT" i="1" dirty="0">
                          <a:solidFill>
                            <a:srgbClr val="68A846"/>
                          </a:solidFill>
                          <a:latin typeface="Arial" pitchFamily="34" charset="0"/>
                          <a:cs typeface="Arial" pitchFamily="34" charset="0"/>
                        </a:endParaRPr>
                      </a:p>
                    </p:txBody>
                  </p:sp>
                </mc:Choice>
                <mc:Fallback xmlns="">
                  <p:sp>
                    <p:nvSpPr>
                      <p:cNvPr id="26" name="Rettangolo con angoli arrotondati 25">
                        <a:extLst>
                          <a:ext uri="{FF2B5EF4-FFF2-40B4-BE49-F238E27FC236}">
                            <a16:creationId xmlns:a16="http://schemas.microsoft.com/office/drawing/2014/main" id="{7C2B0FC3-2AEB-40E4-9726-3776294F2DBA}"/>
                          </a:ext>
                        </a:extLst>
                      </p:cNvPr>
                      <p:cNvSpPr>
                        <a:spLocks noRot="1" noChangeAspect="1" noMove="1" noResize="1" noEditPoints="1" noAdjustHandles="1" noChangeArrowheads="1" noChangeShapeType="1" noTextEdit="1"/>
                      </p:cNvSpPr>
                      <p:nvPr/>
                    </p:nvSpPr>
                    <p:spPr>
                      <a:xfrm>
                        <a:off x="1847528" y="2636912"/>
                        <a:ext cx="792088" cy="504056"/>
                      </a:xfrm>
                      <a:prstGeom prst="roundRect">
                        <a:avLst/>
                      </a:prstGeom>
                      <a:blipFill>
                        <a:blip r:embed="rId36"/>
                        <a:stretch>
                          <a:fillRect/>
                        </a:stretch>
                      </a:blipFill>
                      <a:ln w="38100">
                        <a:solidFill>
                          <a:srgbClr val="66A454"/>
                        </a:solidFill>
                      </a:ln>
                    </p:spPr>
                    <p:txBody>
                      <a:bodyPr/>
                      <a:lstStyle/>
                      <a:p>
                        <a:r>
                          <a:rPr lang="it-IT">
                            <a:noFill/>
                          </a:rPr>
                          <a:t> </a:t>
                        </a:r>
                      </a:p>
                    </p:txBody>
                  </p:sp>
                </mc:Fallback>
              </mc:AlternateContent>
              <p:sp>
                <p:nvSpPr>
                  <p:cNvPr id="27" name="Rettangolo con angoli arrotondati 26">
                    <a:extLst>
                      <a:ext uri="{FF2B5EF4-FFF2-40B4-BE49-F238E27FC236}">
                        <a16:creationId xmlns:a16="http://schemas.microsoft.com/office/drawing/2014/main" id="{A8D354CE-E91F-4121-BEFA-544438F3E516}"/>
                      </a:ext>
                    </a:extLst>
                  </p:cNvPr>
                  <p:cNvSpPr/>
                  <p:nvPr/>
                </p:nvSpPr>
                <p:spPr>
                  <a:xfrm>
                    <a:off x="1271464" y="1988840"/>
                    <a:ext cx="2016224" cy="1872208"/>
                  </a:xfrm>
                  <a:prstGeom prst="roundRect">
                    <a:avLst/>
                  </a:prstGeom>
                  <a:noFill/>
                  <a:ln w="57150">
                    <a:solidFill>
                      <a:srgbClr val="D79B1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it-IT" b="1" dirty="0">
                      <a:latin typeface="Arial" pitchFamily="34" charset="0"/>
                      <a:cs typeface="Arial" pitchFamily="34" charset="0"/>
                    </a:endParaRPr>
                  </a:p>
                </p:txBody>
              </p:sp>
            </p:grpSp>
            <p:cxnSp>
              <p:nvCxnSpPr>
                <p:cNvPr id="32" name="Connettore 2 31">
                  <a:extLst>
                    <a:ext uri="{FF2B5EF4-FFF2-40B4-BE49-F238E27FC236}">
                      <a16:creationId xmlns:a16="http://schemas.microsoft.com/office/drawing/2014/main" id="{D4F4423C-FCCB-4B3D-9EE4-DC8233AD5B2A}"/>
                    </a:ext>
                  </a:extLst>
                </p:cNvPr>
                <p:cNvCxnSpPr/>
                <p:nvPr/>
              </p:nvCxnSpPr>
              <p:spPr>
                <a:xfrm flipV="1">
                  <a:off x="5134989" y="4995127"/>
                  <a:ext cx="1" cy="48458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uppo 35">
                <a:extLst>
                  <a:ext uri="{FF2B5EF4-FFF2-40B4-BE49-F238E27FC236}">
                    <a16:creationId xmlns:a16="http://schemas.microsoft.com/office/drawing/2014/main" id="{B82FE6D7-871B-4805-9142-1C8AF8FDC683}"/>
                  </a:ext>
                </a:extLst>
              </p:cNvPr>
              <p:cNvGrpSpPr/>
              <p:nvPr/>
            </p:nvGrpSpPr>
            <p:grpSpPr>
              <a:xfrm>
                <a:off x="8177670" y="3500679"/>
                <a:ext cx="1759261" cy="2448601"/>
                <a:chOff x="7145053" y="3500679"/>
                <a:chExt cx="1759261" cy="2448601"/>
              </a:xfrm>
            </p:grpSpPr>
            <mc:AlternateContent xmlns:mc="http://schemas.openxmlformats.org/markup-compatibility/2006" xmlns:a14="http://schemas.microsoft.com/office/drawing/2010/main">
              <mc:Choice Requires="a14">
                <p:sp>
                  <p:nvSpPr>
                    <p:cNvPr id="18" name="Rettangolo con angoli arrotondati 17">
                      <a:extLst>
                        <a:ext uri="{FF2B5EF4-FFF2-40B4-BE49-F238E27FC236}">
                          <a16:creationId xmlns:a16="http://schemas.microsoft.com/office/drawing/2014/main" id="{FC6A9193-BB3C-4B57-94DF-C035CE8BFB12}"/>
                        </a:ext>
                      </a:extLst>
                    </p:cNvPr>
                    <p:cNvSpPr/>
                    <p:nvPr/>
                  </p:nvSpPr>
                  <p:spPr>
                    <a:xfrm>
                      <a:off x="7701947" y="5497760"/>
                      <a:ext cx="576064" cy="45152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a:solidFill>
                                      <a:schemeClr val="tx1"/>
                                    </a:solidFill>
                                    <a:latin typeface="Cambria Math" panose="02040503050406030204" pitchFamily="18" charset="0"/>
                                  </a:rPr>
                                </m:ctrlPr>
                              </m:sSubPr>
                              <m:e>
                                <m:r>
                                  <a:rPr lang="it-IT" b="1" i="1">
                                    <a:solidFill>
                                      <a:schemeClr val="tx1"/>
                                    </a:solidFill>
                                    <a:latin typeface="Cambria Math" panose="02040503050406030204" pitchFamily="18" charset="0"/>
                                  </a:rPr>
                                  <m:t>𝒙</m:t>
                                </m:r>
                              </m:e>
                              <m:sub>
                                <m:r>
                                  <a:rPr lang="it-IT" b="1" i="1">
                                    <a:solidFill>
                                      <a:schemeClr val="tx1"/>
                                    </a:solidFill>
                                    <a:latin typeface="Cambria Math" panose="02040503050406030204" pitchFamily="18" charset="0"/>
                                  </a:rPr>
                                  <m:t>𝒕</m:t>
                                </m:r>
                              </m:sub>
                            </m:sSub>
                          </m:oMath>
                        </m:oMathPara>
                      </a14:m>
                      <a:endParaRPr lang="it-IT" b="1" i="1" dirty="0">
                        <a:solidFill>
                          <a:schemeClr val="tx1"/>
                        </a:solidFill>
                        <a:latin typeface="Cambria Math" panose="02040503050406030204" pitchFamily="18" charset="0"/>
                      </a:endParaRPr>
                    </a:p>
                  </p:txBody>
                </p:sp>
              </mc:Choice>
              <mc:Fallback xmlns="">
                <p:sp>
                  <p:nvSpPr>
                    <p:cNvPr id="18" name="Rettangolo con angoli arrotondati 17">
                      <a:extLst>
                        <a:ext uri="{FF2B5EF4-FFF2-40B4-BE49-F238E27FC236}">
                          <a16:creationId xmlns:a16="http://schemas.microsoft.com/office/drawing/2014/main" id="{FC6A9193-BB3C-4B57-94DF-C035CE8BFB12}"/>
                        </a:ext>
                      </a:extLst>
                    </p:cNvPr>
                    <p:cNvSpPr>
                      <a:spLocks noRot="1" noChangeAspect="1" noMove="1" noResize="1" noEditPoints="1" noAdjustHandles="1" noChangeArrowheads="1" noChangeShapeType="1" noTextEdit="1"/>
                    </p:cNvSpPr>
                    <p:nvPr/>
                  </p:nvSpPr>
                  <p:spPr>
                    <a:xfrm>
                      <a:off x="7701947" y="5497760"/>
                      <a:ext cx="576064" cy="451520"/>
                    </a:xfrm>
                    <a:prstGeom prst="roundRect">
                      <a:avLst/>
                    </a:prstGeom>
                    <a:blipFill>
                      <a:blip r:embed="rId37"/>
                      <a:stretch>
                        <a:fillRect/>
                      </a:stretch>
                    </a:blipFill>
                    <a:ln>
                      <a:solidFill>
                        <a:schemeClr val="accent2">
                          <a:lumMod val="20000"/>
                          <a:lumOff val="80000"/>
                        </a:schemeClr>
                      </a:solidFill>
                    </a:ln>
                  </p:spPr>
                  <p:txBody>
                    <a:bodyPr/>
                    <a:lstStyle/>
                    <a:p>
                      <a:r>
                        <a:rPr lang="it-IT">
                          <a:noFill/>
                        </a:rPr>
                        <a:t> </a:t>
                      </a:r>
                    </a:p>
                  </p:txBody>
                </p:sp>
              </mc:Fallback>
            </mc:AlternateContent>
            <p:grpSp>
              <p:nvGrpSpPr>
                <p:cNvPr id="28" name="Gruppo 27">
                  <a:extLst>
                    <a:ext uri="{FF2B5EF4-FFF2-40B4-BE49-F238E27FC236}">
                      <a16:creationId xmlns:a16="http://schemas.microsoft.com/office/drawing/2014/main" id="{C2B01220-FBBC-4318-9E7A-1A084F8D537A}"/>
                    </a:ext>
                  </a:extLst>
                </p:cNvPr>
                <p:cNvGrpSpPr/>
                <p:nvPr/>
              </p:nvGrpSpPr>
              <p:grpSpPr>
                <a:xfrm>
                  <a:off x="7145053" y="3500679"/>
                  <a:ext cx="1759261" cy="1512168"/>
                  <a:chOff x="1271464" y="1988840"/>
                  <a:chExt cx="2016224" cy="1872208"/>
                </a:xfrm>
              </p:grpSpPr>
              <p:sp>
                <p:nvSpPr>
                  <p:cNvPr id="29" name="Ovale 28">
                    <a:extLst>
                      <a:ext uri="{FF2B5EF4-FFF2-40B4-BE49-F238E27FC236}">
                        <a16:creationId xmlns:a16="http://schemas.microsoft.com/office/drawing/2014/main" id="{B90DF4E8-8995-4B22-9BE1-97EAA325C3D0}"/>
                      </a:ext>
                    </a:extLst>
                  </p:cNvPr>
                  <p:cNvSpPr/>
                  <p:nvPr/>
                </p:nvSpPr>
                <p:spPr>
                  <a:xfrm>
                    <a:off x="1487488" y="2132856"/>
                    <a:ext cx="1584176" cy="1584176"/>
                  </a:xfrm>
                  <a:prstGeom prst="ellipse">
                    <a:avLst/>
                  </a:prstGeom>
                  <a:solidFill>
                    <a:srgbClr val="BDCDE9"/>
                  </a:solidFill>
                  <a:ln>
                    <a:solidFill>
                      <a:srgbClr val="507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0" name="Rettangolo con angoli arrotondati 29">
                        <a:extLst>
                          <a:ext uri="{FF2B5EF4-FFF2-40B4-BE49-F238E27FC236}">
                            <a16:creationId xmlns:a16="http://schemas.microsoft.com/office/drawing/2014/main" id="{94685F1F-3C7F-4DCA-9A9F-2255F7E527E6}"/>
                          </a:ext>
                        </a:extLst>
                      </p:cNvPr>
                      <p:cNvSpPr/>
                      <p:nvPr/>
                    </p:nvSpPr>
                    <p:spPr>
                      <a:xfrm>
                        <a:off x="1847528" y="2636912"/>
                        <a:ext cx="792088" cy="504056"/>
                      </a:xfrm>
                      <a:prstGeom prst="roundRect">
                        <a:avLst/>
                      </a:prstGeom>
                      <a:solidFill>
                        <a:srgbClr val="CCE4BE"/>
                      </a:solidFill>
                      <a:ln w="38100">
                        <a:solidFill>
                          <a:srgbClr val="66A454"/>
                        </a:solidFill>
                      </a:ln>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it-IT" b="0" i="1" smtClean="0">
                                  <a:solidFill>
                                    <a:srgbClr val="68A846"/>
                                  </a:solidFill>
                                  <a:latin typeface="Cambria Math" panose="02040503050406030204" pitchFamily="18" charset="0"/>
                                  <a:cs typeface="Arial" pitchFamily="34" charset="0"/>
                                </a:rPr>
                                <m:t>𝑓</m:t>
                              </m:r>
                              <m:r>
                                <a:rPr lang="it-IT" b="0" i="1" smtClean="0">
                                  <a:solidFill>
                                    <a:srgbClr val="68A846"/>
                                  </a:solidFill>
                                  <a:latin typeface="Cambria Math" panose="02040503050406030204" pitchFamily="18" charset="0"/>
                                  <a:cs typeface="Arial" pitchFamily="34" charset="0"/>
                                </a:rPr>
                                <m:t>(</m:t>
                              </m:r>
                              <m:r>
                                <a:rPr lang="it-IT" b="0" i="1" smtClean="0">
                                  <a:solidFill>
                                    <a:srgbClr val="68A846"/>
                                  </a:solidFill>
                                  <a:latin typeface="Cambria Math" panose="02040503050406030204" pitchFamily="18" charset="0"/>
                                  <a:cs typeface="Arial" pitchFamily="34" charset="0"/>
                                </a:rPr>
                                <m:t>𝑥</m:t>
                              </m:r>
                              <m:r>
                                <a:rPr lang="it-IT" b="0" i="1" smtClean="0">
                                  <a:solidFill>
                                    <a:srgbClr val="68A846"/>
                                  </a:solidFill>
                                  <a:latin typeface="Cambria Math" panose="02040503050406030204" pitchFamily="18" charset="0"/>
                                  <a:cs typeface="Arial" pitchFamily="34" charset="0"/>
                                </a:rPr>
                                <m:t>)</m:t>
                              </m:r>
                            </m:oMath>
                          </m:oMathPara>
                        </a14:m>
                        <a:endParaRPr lang="it-IT" i="1" dirty="0">
                          <a:solidFill>
                            <a:srgbClr val="68A846"/>
                          </a:solidFill>
                          <a:latin typeface="Arial" pitchFamily="34" charset="0"/>
                          <a:cs typeface="Arial" pitchFamily="34" charset="0"/>
                        </a:endParaRPr>
                      </a:p>
                    </p:txBody>
                  </p:sp>
                </mc:Choice>
                <mc:Fallback xmlns="">
                  <p:sp>
                    <p:nvSpPr>
                      <p:cNvPr id="30" name="Rettangolo con angoli arrotondati 29">
                        <a:extLst>
                          <a:ext uri="{FF2B5EF4-FFF2-40B4-BE49-F238E27FC236}">
                            <a16:creationId xmlns:a16="http://schemas.microsoft.com/office/drawing/2014/main" id="{94685F1F-3C7F-4DCA-9A9F-2255F7E527E6}"/>
                          </a:ext>
                        </a:extLst>
                      </p:cNvPr>
                      <p:cNvSpPr>
                        <a:spLocks noRot="1" noChangeAspect="1" noMove="1" noResize="1" noEditPoints="1" noAdjustHandles="1" noChangeArrowheads="1" noChangeShapeType="1" noTextEdit="1"/>
                      </p:cNvSpPr>
                      <p:nvPr/>
                    </p:nvSpPr>
                    <p:spPr>
                      <a:xfrm>
                        <a:off x="1847528" y="2636912"/>
                        <a:ext cx="792088" cy="504056"/>
                      </a:xfrm>
                      <a:prstGeom prst="roundRect">
                        <a:avLst/>
                      </a:prstGeom>
                      <a:blipFill>
                        <a:blip r:embed="rId38"/>
                        <a:stretch>
                          <a:fillRect/>
                        </a:stretch>
                      </a:blipFill>
                      <a:ln w="38100">
                        <a:solidFill>
                          <a:srgbClr val="66A454"/>
                        </a:solidFill>
                      </a:ln>
                    </p:spPr>
                    <p:txBody>
                      <a:bodyPr/>
                      <a:lstStyle/>
                      <a:p>
                        <a:r>
                          <a:rPr lang="it-IT">
                            <a:noFill/>
                          </a:rPr>
                          <a:t> </a:t>
                        </a:r>
                      </a:p>
                    </p:txBody>
                  </p:sp>
                </mc:Fallback>
              </mc:AlternateContent>
              <p:sp>
                <p:nvSpPr>
                  <p:cNvPr id="31" name="Rettangolo con angoli arrotondati 30">
                    <a:extLst>
                      <a:ext uri="{FF2B5EF4-FFF2-40B4-BE49-F238E27FC236}">
                        <a16:creationId xmlns:a16="http://schemas.microsoft.com/office/drawing/2014/main" id="{8010AB18-C86D-43C0-8908-0A55CB781BAF}"/>
                      </a:ext>
                    </a:extLst>
                  </p:cNvPr>
                  <p:cNvSpPr/>
                  <p:nvPr/>
                </p:nvSpPr>
                <p:spPr>
                  <a:xfrm>
                    <a:off x="1271464" y="1988840"/>
                    <a:ext cx="2016224" cy="1872208"/>
                  </a:xfrm>
                  <a:prstGeom prst="roundRect">
                    <a:avLst/>
                  </a:prstGeom>
                  <a:noFill/>
                  <a:ln w="57150">
                    <a:solidFill>
                      <a:srgbClr val="D79B1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it-IT" b="1" dirty="0">
                      <a:latin typeface="Arial" pitchFamily="34" charset="0"/>
                      <a:cs typeface="Arial" pitchFamily="34" charset="0"/>
                    </a:endParaRPr>
                  </a:p>
                </p:txBody>
              </p:sp>
            </p:grpSp>
            <p:cxnSp>
              <p:nvCxnSpPr>
                <p:cNvPr id="33" name="Connettore 2 32">
                  <a:extLst>
                    <a:ext uri="{FF2B5EF4-FFF2-40B4-BE49-F238E27FC236}">
                      <a16:creationId xmlns:a16="http://schemas.microsoft.com/office/drawing/2014/main" id="{432D4B00-9333-4D44-A1F2-3E3F0330AF28}"/>
                    </a:ext>
                  </a:extLst>
                </p:cNvPr>
                <p:cNvCxnSpPr/>
                <p:nvPr/>
              </p:nvCxnSpPr>
              <p:spPr>
                <a:xfrm flipV="1">
                  <a:off x="7989979" y="5013176"/>
                  <a:ext cx="1" cy="48458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Connettore 2 36">
                <a:extLst>
                  <a:ext uri="{FF2B5EF4-FFF2-40B4-BE49-F238E27FC236}">
                    <a16:creationId xmlns:a16="http://schemas.microsoft.com/office/drawing/2014/main" id="{9DC91FC9-2DCB-404A-8DD1-F26469221245}"/>
                  </a:ext>
                </a:extLst>
              </p:cNvPr>
              <p:cNvCxnSpPr>
                <a:cxnSpLocks/>
                <a:stCxn id="8" idx="3"/>
                <a:endCxn id="27" idx="1"/>
              </p:cNvCxnSpPr>
              <p:nvPr/>
            </p:nvCxnSpPr>
            <p:spPr>
              <a:xfrm flipV="1">
                <a:off x="3287688" y="4256763"/>
                <a:ext cx="982530" cy="32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ttore 2 39">
                <a:extLst>
                  <a:ext uri="{FF2B5EF4-FFF2-40B4-BE49-F238E27FC236}">
                    <a16:creationId xmlns:a16="http://schemas.microsoft.com/office/drawing/2014/main" id="{61954C8B-4D1F-40BD-B290-ABD73BB45E01}"/>
                  </a:ext>
                </a:extLst>
              </p:cNvPr>
              <p:cNvCxnSpPr>
                <a:cxnSpLocks/>
                <a:stCxn id="27" idx="3"/>
                <a:endCxn id="31" idx="1"/>
              </p:cNvCxnSpPr>
              <p:nvPr/>
            </p:nvCxnSpPr>
            <p:spPr>
              <a:xfrm>
                <a:off x="6029479" y="4256763"/>
                <a:ext cx="2148191"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e 42">
                <a:extLst>
                  <a:ext uri="{FF2B5EF4-FFF2-40B4-BE49-F238E27FC236}">
                    <a16:creationId xmlns:a16="http://schemas.microsoft.com/office/drawing/2014/main" id="{FC10A315-F51B-4698-AFBF-A1F19C96BF4E}"/>
                  </a:ext>
                </a:extLst>
              </p:cNvPr>
              <p:cNvSpPr/>
              <p:nvPr/>
            </p:nvSpPr>
            <p:spPr>
              <a:xfrm>
                <a:off x="6600056" y="4099932"/>
                <a:ext cx="72008" cy="49148"/>
              </a:xfrm>
              <a:prstGeom prst="ellipse">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p:sp>
            <p:nvSpPr>
              <p:cNvPr id="44" name="Ovale 43">
                <a:extLst>
                  <a:ext uri="{FF2B5EF4-FFF2-40B4-BE49-F238E27FC236}">
                    <a16:creationId xmlns:a16="http://schemas.microsoft.com/office/drawing/2014/main" id="{7898E9E9-BB85-4521-9D4D-6B1A60B0F3B8}"/>
                  </a:ext>
                </a:extLst>
              </p:cNvPr>
              <p:cNvSpPr/>
              <p:nvPr/>
            </p:nvSpPr>
            <p:spPr>
              <a:xfrm>
                <a:off x="6788548" y="4099932"/>
                <a:ext cx="72008" cy="49148"/>
              </a:xfrm>
              <a:prstGeom prst="ellipse">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latin typeface="Arial" pitchFamily="34" charset="0"/>
                  <a:cs typeface="Arial" pitchFamily="34" charset="0"/>
                </a:endParaRPr>
              </a:p>
            </p:txBody>
          </p:sp>
          <p:sp>
            <p:nvSpPr>
              <p:cNvPr id="45" name="Ovale 44">
                <a:extLst>
                  <a:ext uri="{FF2B5EF4-FFF2-40B4-BE49-F238E27FC236}">
                    <a16:creationId xmlns:a16="http://schemas.microsoft.com/office/drawing/2014/main" id="{7AEFE7C0-EEB4-410D-97F4-24814D2F3664}"/>
                  </a:ext>
                </a:extLst>
              </p:cNvPr>
              <p:cNvSpPr/>
              <p:nvPr/>
            </p:nvSpPr>
            <p:spPr>
              <a:xfrm>
                <a:off x="6969608" y="4099932"/>
                <a:ext cx="72008" cy="49148"/>
              </a:xfrm>
              <a:prstGeom prst="ellipse">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46" name="Rettangolo con angoli arrotondati 45">
                    <a:extLst>
                      <a:ext uri="{FF2B5EF4-FFF2-40B4-BE49-F238E27FC236}">
                        <a16:creationId xmlns:a16="http://schemas.microsoft.com/office/drawing/2014/main" id="{5F36F417-8FCA-47C7-A992-30E78E6C60B5}"/>
                      </a:ext>
                    </a:extLst>
                  </p:cNvPr>
                  <p:cNvSpPr/>
                  <p:nvPr/>
                </p:nvSpPr>
                <p:spPr>
                  <a:xfrm>
                    <a:off x="2120025" y="2581436"/>
                    <a:ext cx="576064" cy="45152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cs typeface="Arial" pitchFamily="34" charset="0"/>
                                </a:rPr>
                              </m:ctrlPr>
                            </m:sSubPr>
                            <m:e>
                              <m:r>
                                <a:rPr lang="it-IT" b="1" i="1" smtClean="0">
                                  <a:solidFill>
                                    <a:schemeClr val="tx1"/>
                                  </a:solidFill>
                                  <a:latin typeface="Cambria Math" panose="02040503050406030204" pitchFamily="18" charset="0"/>
                                  <a:cs typeface="Arial" pitchFamily="34" charset="0"/>
                                </a:rPr>
                                <m:t>𝒉</m:t>
                              </m:r>
                            </m:e>
                            <m:sub>
                              <m:r>
                                <a:rPr lang="it-IT" b="1" i="1" smtClean="0">
                                  <a:solidFill>
                                    <a:schemeClr val="tx1"/>
                                  </a:solidFill>
                                  <a:latin typeface="Cambria Math" panose="02040503050406030204" pitchFamily="18" charset="0"/>
                                  <a:cs typeface="Arial" pitchFamily="34" charset="0"/>
                                </a:rPr>
                                <m:t>𝟎</m:t>
                              </m:r>
                            </m:sub>
                          </m:sSub>
                        </m:oMath>
                      </m:oMathPara>
                    </a14:m>
                    <a:endParaRPr lang="it-IT" b="1" dirty="0">
                      <a:solidFill>
                        <a:schemeClr val="tx1"/>
                      </a:solidFill>
                      <a:latin typeface="Arial" pitchFamily="34" charset="0"/>
                      <a:cs typeface="Arial" pitchFamily="34" charset="0"/>
                    </a:endParaRPr>
                  </a:p>
                </p:txBody>
              </p:sp>
            </mc:Choice>
            <mc:Fallback xmlns="">
              <p:sp>
                <p:nvSpPr>
                  <p:cNvPr id="46" name="Rettangolo con angoli arrotondati 45">
                    <a:extLst>
                      <a:ext uri="{FF2B5EF4-FFF2-40B4-BE49-F238E27FC236}">
                        <a16:creationId xmlns:a16="http://schemas.microsoft.com/office/drawing/2014/main" id="{5F36F417-8FCA-47C7-A992-30E78E6C60B5}"/>
                      </a:ext>
                    </a:extLst>
                  </p:cNvPr>
                  <p:cNvSpPr>
                    <a:spLocks noRot="1" noChangeAspect="1" noMove="1" noResize="1" noEditPoints="1" noAdjustHandles="1" noChangeArrowheads="1" noChangeShapeType="1" noTextEdit="1"/>
                  </p:cNvSpPr>
                  <p:nvPr/>
                </p:nvSpPr>
                <p:spPr>
                  <a:xfrm>
                    <a:off x="2120025" y="2581436"/>
                    <a:ext cx="576064" cy="451520"/>
                  </a:xfrm>
                  <a:prstGeom prst="roundRect">
                    <a:avLst/>
                  </a:prstGeom>
                  <a:blipFill>
                    <a:blip r:embed="rId39"/>
                    <a:stretch>
                      <a:fillRect b="-1613"/>
                    </a:stretch>
                  </a:blipFill>
                  <a:ln>
                    <a:solidFill>
                      <a:schemeClr val="accent2">
                        <a:lumMod val="20000"/>
                        <a:lumOff val="80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7" name="Rettangolo con angoli arrotondati 46">
                    <a:extLst>
                      <a:ext uri="{FF2B5EF4-FFF2-40B4-BE49-F238E27FC236}">
                        <a16:creationId xmlns:a16="http://schemas.microsoft.com/office/drawing/2014/main" id="{C95CDF55-AD0F-4718-956D-50E9446F1DB3}"/>
                      </a:ext>
                    </a:extLst>
                  </p:cNvPr>
                  <p:cNvSpPr/>
                  <p:nvPr/>
                </p:nvSpPr>
                <p:spPr>
                  <a:xfrm>
                    <a:off x="4860220" y="2581436"/>
                    <a:ext cx="576064" cy="45152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rPr>
                              </m:ctrlPr>
                            </m:sSubPr>
                            <m:e>
                              <m:r>
                                <a:rPr lang="it-IT" b="1" i="1" smtClean="0">
                                  <a:solidFill>
                                    <a:schemeClr val="tx1"/>
                                  </a:solidFill>
                                  <a:latin typeface="Cambria Math" panose="02040503050406030204" pitchFamily="18" charset="0"/>
                                </a:rPr>
                                <m:t>𝒉</m:t>
                              </m:r>
                            </m:e>
                            <m:sub>
                              <m:r>
                                <a:rPr lang="it-IT" b="1" i="1">
                                  <a:solidFill>
                                    <a:schemeClr val="tx1"/>
                                  </a:solidFill>
                                  <a:latin typeface="Cambria Math" panose="02040503050406030204" pitchFamily="18" charset="0"/>
                                </a:rPr>
                                <m:t>𝟏</m:t>
                              </m:r>
                            </m:sub>
                          </m:sSub>
                        </m:oMath>
                      </m:oMathPara>
                    </a14:m>
                    <a:endParaRPr lang="it-IT" b="1" i="1" dirty="0">
                      <a:solidFill>
                        <a:schemeClr val="tx1"/>
                      </a:solidFill>
                      <a:latin typeface="Cambria Math" panose="02040503050406030204" pitchFamily="18" charset="0"/>
                      <a:cs typeface="Arial" pitchFamily="34" charset="0"/>
                    </a:endParaRPr>
                  </a:p>
                </p:txBody>
              </p:sp>
            </mc:Choice>
            <mc:Fallback xmlns="">
              <p:sp>
                <p:nvSpPr>
                  <p:cNvPr id="47" name="Rettangolo con angoli arrotondati 46">
                    <a:extLst>
                      <a:ext uri="{FF2B5EF4-FFF2-40B4-BE49-F238E27FC236}">
                        <a16:creationId xmlns:a16="http://schemas.microsoft.com/office/drawing/2014/main" id="{C95CDF55-AD0F-4718-956D-50E9446F1DB3}"/>
                      </a:ext>
                    </a:extLst>
                  </p:cNvPr>
                  <p:cNvSpPr>
                    <a:spLocks noRot="1" noChangeAspect="1" noMove="1" noResize="1" noEditPoints="1" noAdjustHandles="1" noChangeArrowheads="1" noChangeShapeType="1" noTextEdit="1"/>
                  </p:cNvSpPr>
                  <p:nvPr/>
                </p:nvSpPr>
                <p:spPr>
                  <a:xfrm>
                    <a:off x="4860220" y="2581436"/>
                    <a:ext cx="576064" cy="451520"/>
                  </a:xfrm>
                  <a:prstGeom prst="roundRect">
                    <a:avLst/>
                  </a:prstGeom>
                  <a:blipFill>
                    <a:blip r:embed="rId40"/>
                    <a:stretch>
                      <a:fillRect b="-1613"/>
                    </a:stretch>
                  </a:blipFill>
                  <a:ln>
                    <a:solidFill>
                      <a:schemeClr val="accent2">
                        <a:lumMod val="20000"/>
                        <a:lumOff val="80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8" name="Rettangolo con angoli arrotondati 47">
                    <a:extLst>
                      <a:ext uri="{FF2B5EF4-FFF2-40B4-BE49-F238E27FC236}">
                        <a16:creationId xmlns:a16="http://schemas.microsoft.com/office/drawing/2014/main" id="{9FC1EF10-D388-4474-A26E-D1AD9331CD85}"/>
                      </a:ext>
                    </a:extLst>
                  </p:cNvPr>
                  <p:cNvSpPr/>
                  <p:nvPr/>
                </p:nvSpPr>
                <p:spPr>
                  <a:xfrm>
                    <a:off x="8734563" y="2554224"/>
                    <a:ext cx="576064" cy="45152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rPr>
                              </m:ctrlPr>
                            </m:sSubPr>
                            <m:e>
                              <m:r>
                                <a:rPr lang="it-IT" b="1" i="1" smtClean="0">
                                  <a:solidFill>
                                    <a:schemeClr val="tx1"/>
                                  </a:solidFill>
                                  <a:latin typeface="Cambria Math" panose="02040503050406030204" pitchFamily="18" charset="0"/>
                                </a:rPr>
                                <m:t>𝒉</m:t>
                              </m:r>
                            </m:e>
                            <m:sub>
                              <m:r>
                                <a:rPr lang="it-IT" b="1" i="1" smtClean="0">
                                  <a:solidFill>
                                    <a:schemeClr val="tx1"/>
                                  </a:solidFill>
                                  <a:latin typeface="Cambria Math" panose="02040503050406030204" pitchFamily="18" charset="0"/>
                                </a:rPr>
                                <m:t>𝒕</m:t>
                              </m:r>
                            </m:sub>
                          </m:sSub>
                        </m:oMath>
                      </m:oMathPara>
                    </a14:m>
                    <a:endParaRPr lang="it-IT" b="1" i="1" dirty="0">
                      <a:solidFill>
                        <a:schemeClr val="tx1"/>
                      </a:solidFill>
                      <a:latin typeface="Cambria Math" panose="02040503050406030204" pitchFamily="18" charset="0"/>
                      <a:cs typeface="Arial" pitchFamily="34" charset="0"/>
                    </a:endParaRPr>
                  </a:p>
                </p:txBody>
              </p:sp>
            </mc:Choice>
            <mc:Fallback xmlns="">
              <p:sp>
                <p:nvSpPr>
                  <p:cNvPr id="48" name="Rettangolo con angoli arrotondati 47">
                    <a:extLst>
                      <a:ext uri="{FF2B5EF4-FFF2-40B4-BE49-F238E27FC236}">
                        <a16:creationId xmlns:a16="http://schemas.microsoft.com/office/drawing/2014/main" id="{9FC1EF10-D388-4474-A26E-D1AD9331CD85}"/>
                      </a:ext>
                    </a:extLst>
                  </p:cNvPr>
                  <p:cNvSpPr>
                    <a:spLocks noRot="1" noChangeAspect="1" noMove="1" noResize="1" noEditPoints="1" noAdjustHandles="1" noChangeArrowheads="1" noChangeShapeType="1" noTextEdit="1"/>
                  </p:cNvSpPr>
                  <p:nvPr/>
                </p:nvSpPr>
                <p:spPr>
                  <a:xfrm>
                    <a:off x="8734563" y="2554224"/>
                    <a:ext cx="576064" cy="451520"/>
                  </a:xfrm>
                  <a:prstGeom prst="roundRect">
                    <a:avLst/>
                  </a:prstGeom>
                  <a:blipFill>
                    <a:blip r:embed="rId41"/>
                    <a:stretch>
                      <a:fillRect/>
                    </a:stretch>
                  </a:blipFill>
                  <a:ln>
                    <a:solidFill>
                      <a:schemeClr val="accent2">
                        <a:lumMod val="20000"/>
                        <a:lumOff val="80000"/>
                      </a:schemeClr>
                    </a:solidFill>
                  </a:ln>
                </p:spPr>
                <p:txBody>
                  <a:bodyPr/>
                  <a:lstStyle/>
                  <a:p>
                    <a:r>
                      <a:rPr lang="it-IT">
                        <a:noFill/>
                      </a:rPr>
                      <a:t> </a:t>
                    </a:r>
                  </a:p>
                </p:txBody>
              </p:sp>
            </mc:Fallback>
          </mc:AlternateContent>
          <p:cxnSp>
            <p:nvCxnSpPr>
              <p:cNvPr id="49" name="Connettore 2 48">
                <a:extLst>
                  <a:ext uri="{FF2B5EF4-FFF2-40B4-BE49-F238E27FC236}">
                    <a16:creationId xmlns:a16="http://schemas.microsoft.com/office/drawing/2014/main" id="{D23AF97C-0EF1-459F-90D0-29EF973C3D23}"/>
                  </a:ext>
                </a:extLst>
              </p:cNvPr>
              <p:cNvCxnSpPr/>
              <p:nvPr/>
            </p:nvCxnSpPr>
            <p:spPr>
              <a:xfrm flipV="1">
                <a:off x="2376014" y="3017111"/>
                <a:ext cx="1" cy="48458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a:extLst>
                  <a:ext uri="{FF2B5EF4-FFF2-40B4-BE49-F238E27FC236}">
                    <a16:creationId xmlns:a16="http://schemas.microsoft.com/office/drawing/2014/main" id="{E46CBC54-34FC-49E8-84BB-B76488D7052B}"/>
                  </a:ext>
                </a:extLst>
              </p:cNvPr>
              <p:cNvCxnSpPr/>
              <p:nvPr/>
            </p:nvCxnSpPr>
            <p:spPr>
              <a:xfrm flipV="1">
                <a:off x="5148251" y="3007071"/>
                <a:ext cx="1" cy="48458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A2D747F2-269A-4622-97B9-B0D0E8C8ADE3}"/>
                  </a:ext>
                </a:extLst>
              </p:cNvPr>
              <p:cNvCxnSpPr/>
              <p:nvPr/>
            </p:nvCxnSpPr>
            <p:spPr>
              <a:xfrm flipV="1">
                <a:off x="9022595" y="3007071"/>
                <a:ext cx="1" cy="48458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Gruppo 72">
              <a:extLst>
                <a:ext uri="{FF2B5EF4-FFF2-40B4-BE49-F238E27FC236}">
                  <a16:creationId xmlns:a16="http://schemas.microsoft.com/office/drawing/2014/main" id="{1A2EC4BF-0663-4325-987E-E595A4FC0561}"/>
                </a:ext>
              </a:extLst>
            </p:cNvPr>
            <p:cNvGrpSpPr/>
            <p:nvPr/>
          </p:nvGrpSpPr>
          <p:grpSpPr>
            <a:xfrm>
              <a:off x="1190145" y="3952637"/>
              <a:ext cx="1437752" cy="2753464"/>
              <a:chOff x="386099" y="3904121"/>
              <a:chExt cx="1437752" cy="2753464"/>
            </a:xfrm>
          </p:grpSpPr>
          <p:sp>
            <p:nvSpPr>
              <p:cNvPr id="56" name="Rettangolo con angoli arrotondati 55">
                <a:extLst>
                  <a:ext uri="{FF2B5EF4-FFF2-40B4-BE49-F238E27FC236}">
                    <a16:creationId xmlns:a16="http://schemas.microsoft.com/office/drawing/2014/main" id="{A506B214-BE22-4C47-9DA3-4FE358DFEF6E}"/>
                  </a:ext>
                </a:extLst>
              </p:cNvPr>
              <p:cNvSpPr/>
              <p:nvPr/>
            </p:nvSpPr>
            <p:spPr>
              <a:xfrm>
                <a:off x="386099" y="4736285"/>
                <a:ext cx="1437752" cy="1186685"/>
              </a:xfrm>
              <a:prstGeom prst="roundRect">
                <a:avLst/>
              </a:prstGeom>
              <a:noFill/>
              <a:ln w="57150">
                <a:solidFill>
                  <a:srgbClr val="D79B1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it-IT" b="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7" name="Rettangolo con angoli arrotondati 56">
                    <a:extLst>
                      <a:ext uri="{FF2B5EF4-FFF2-40B4-BE49-F238E27FC236}">
                        <a16:creationId xmlns:a16="http://schemas.microsoft.com/office/drawing/2014/main" id="{84F04478-5B69-4D1D-ABAD-F03EDAEB59F7}"/>
                      </a:ext>
                    </a:extLst>
                  </p:cNvPr>
                  <p:cNvSpPr/>
                  <p:nvPr/>
                </p:nvSpPr>
                <p:spPr>
                  <a:xfrm>
                    <a:off x="869581" y="6303251"/>
                    <a:ext cx="470787" cy="354334"/>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cs typeface="Arial" pitchFamily="34" charset="0"/>
                                </a:rPr>
                              </m:ctrlPr>
                            </m:sSubPr>
                            <m:e>
                              <m:r>
                                <a:rPr lang="it-IT" b="1" i="1" smtClean="0">
                                  <a:solidFill>
                                    <a:schemeClr val="tx1"/>
                                  </a:solidFill>
                                  <a:latin typeface="Cambria Math" panose="02040503050406030204" pitchFamily="18" charset="0"/>
                                  <a:cs typeface="Arial" pitchFamily="34" charset="0"/>
                                </a:rPr>
                                <m:t>𝒙</m:t>
                              </m:r>
                            </m:e>
                            <m:sub>
                              <m:r>
                                <a:rPr lang="it-IT" b="1" i="1" smtClean="0">
                                  <a:solidFill>
                                    <a:schemeClr val="tx1"/>
                                  </a:solidFill>
                                  <a:latin typeface="Cambria Math" panose="02040503050406030204" pitchFamily="18" charset="0"/>
                                  <a:cs typeface="Arial" pitchFamily="34" charset="0"/>
                                </a:rPr>
                                <m:t>𝒕</m:t>
                              </m:r>
                            </m:sub>
                          </m:sSub>
                        </m:oMath>
                      </m:oMathPara>
                    </a14:m>
                    <a:endParaRPr lang="it-IT" b="1" dirty="0">
                      <a:solidFill>
                        <a:schemeClr val="tx1"/>
                      </a:solidFill>
                      <a:latin typeface="Arial" pitchFamily="34" charset="0"/>
                      <a:cs typeface="Arial" pitchFamily="34" charset="0"/>
                    </a:endParaRPr>
                  </a:p>
                </p:txBody>
              </p:sp>
            </mc:Choice>
            <mc:Fallback xmlns="">
              <p:sp>
                <p:nvSpPr>
                  <p:cNvPr id="57" name="Rettangolo con angoli arrotondati 56">
                    <a:extLst>
                      <a:ext uri="{FF2B5EF4-FFF2-40B4-BE49-F238E27FC236}">
                        <a16:creationId xmlns:a16="http://schemas.microsoft.com/office/drawing/2014/main" id="{84F04478-5B69-4D1D-ABAD-F03EDAEB59F7}"/>
                      </a:ext>
                    </a:extLst>
                  </p:cNvPr>
                  <p:cNvSpPr>
                    <a:spLocks noRot="1" noChangeAspect="1" noMove="1" noResize="1" noEditPoints="1" noAdjustHandles="1" noChangeArrowheads="1" noChangeShapeType="1" noTextEdit="1"/>
                  </p:cNvSpPr>
                  <p:nvPr/>
                </p:nvSpPr>
                <p:spPr>
                  <a:xfrm>
                    <a:off x="869581" y="6303251"/>
                    <a:ext cx="470787" cy="354334"/>
                  </a:xfrm>
                  <a:prstGeom prst="roundRect">
                    <a:avLst/>
                  </a:prstGeom>
                  <a:blipFill>
                    <a:blip r:embed="rId42"/>
                    <a:stretch>
                      <a:fillRect/>
                    </a:stretch>
                  </a:blipFill>
                  <a:ln>
                    <a:solidFill>
                      <a:schemeClr val="accent2">
                        <a:lumMod val="20000"/>
                        <a:lumOff val="80000"/>
                      </a:schemeClr>
                    </a:solidFill>
                  </a:ln>
                </p:spPr>
                <p:txBody>
                  <a:bodyPr/>
                  <a:lstStyle/>
                  <a:p>
                    <a:r>
                      <a:rPr lang="it-IT">
                        <a:noFill/>
                      </a:rPr>
                      <a:t> </a:t>
                    </a:r>
                  </a:p>
                </p:txBody>
              </p:sp>
            </mc:Fallback>
          </mc:AlternateContent>
          <p:cxnSp>
            <p:nvCxnSpPr>
              <p:cNvPr id="58" name="Connettore 2 57">
                <a:extLst>
                  <a:ext uri="{FF2B5EF4-FFF2-40B4-BE49-F238E27FC236}">
                    <a16:creationId xmlns:a16="http://schemas.microsoft.com/office/drawing/2014/main" id="{2BD51893-6522-4857-9B29-DA5BD51461C0}"/>
                  </a:ext>
                </a:extLst>
              </p:cNvPr>
              <p:cNvCxnSpPr>
                <a:stCxn id="57" idx="0"/>
                <a:endCxn id="56" idx="2"/>
              </p:cNvCxnSpPr>
              <p:nvPr/>
            </p:nvCxnSpPr>
            <p:spPr>
              <a:xfrm flipV="1">
                <a:off x="1104975" y="5922970"/>
                <a:ext cx="1" cy="380281"/>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Ovale 58">
                <a:extLst>
                  <a:ext uri="{FF2B5EF4-FFF2-40B4-BE49-F238E27FC236}">
                    <a16:creationId xmlns:a16="http://schemas.microsoft.com/office/drawing/2014/main" id="{ECE480B8-249E-4F63-92CA-9CD1D0A05BF4}"/>
                  </a:ext>
                </a:extLst>
              </p:cNvPr>
              <p:cNvSpPr/>
              <p:nvPr/>
            </p:nvSpPr>
            <p:spPr>
              <a:xfrm>
                <a:off x="540142" y="4833919"/>
                <a:ext cx="1129662" cy="1004118"/>
              </a:xfrm>
              <a:prstGeom prst="ellipse">
                <a:avLst/>
              </a:prstGeom>
              <a:solidFill>
                <a:srgbClr val="BDCDE9"/>
              </a:solidFill>
              <a:ln>
                <a:solidFill>
                  <a:srgbClr val="507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0" name="Rettangolo con angoli arrotondati 59">
                    <a:extLst>
                      <a:ext uri="{FF2B5EF4-FFF2-40B4-BE49-F238E27FC236}">
                        <a16:creationId xmlns:a16="http://schemas.microsoft.com/office/drawing/2014/main" id="{C60FC5B3-BF89-4784-B105-61C8A61DEBE2}"/>
                      </a:ext>
                    </a:extLst>
                  </p:cNvPr>
                  <p:cNvSpPr/>
                  <p:nvPr/>
                </p:nvSpPr>
                <p:spPr>
                  <a:xfrm>
                    <a:off x="822558" y="5182582"/>
                    <a:ext cx="564831" cy="319492"/>
                  </a:xfrm>
                  <a:prstGeom prst="roundRect">
                    <a:avLst/>
                  </a:prstGeom>
                  <a:solidFill>
                    <a:srgbClr val="CCE4BE"/>
                  </a:solidFill>
                  <a:ln w="38100">
                    <a:solidFill>
                      <a:srgbClr val="66A454"/>
                    </a:solidFill>
                  </a:ln>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it-IT" b="0" i="1" smtClean="0">
                              <a:solidFill>
                                <a:srgbClr val="68A846"/>
                              </a:solidFill>
                              <a:latin typeface="Cambria Math" panose="02040503050406030204" pitchFamily="18" charset="0"/>
                              <a:cs typeface="Arial" pitchFamily="34" charset="0"/>
                            </a:rPr>
                            <m:t>𝑓</m:t>
                          </m:r>
                          <m:r>
                            <a:rPr lang="it-IT" b="0" i="1" smtClean="0">
                              <a:solidFill>
                                <a:srgbClr val="68A846"/>
                              </a:solidFill>
                              <a:latin typeface="Cambria Math" panose="02040503050406030204" pitchFamily="18" charset="0"/>
                              <a:cs typeface="Arial" pitchFamily="34" charset="0"/>
                            </a:rPr>
                            <m:t>(</m:t>
                          </m:r>
                          <m:r>
                            <a:rPr lang="it-IT" b="0" i="1" smtClean="0">
                              <a:solidFill>
                                <a:srgbClr val="68A846"/>
                              </a:solidFill>
                              <a:latin typeface="Cambria Math" panose="02040503050406030204" pitchFamily="18" charset="0"/>
                              <a:cs typeface="Arial" pitchFamily="34" charset="0"/>
                            </a:rPr>
                            <m:t>𝑥</m:t>
                          </m:r>
                          <m:r>
                            <a:rPr lang="it-IT" b="0" i="1" smtClean="0">
                              <a:solidFill>
                                <a:srgbClr val="68A846"/>
                              </a:solidFill>
                              <a:latin typeface="Cambria Math" panose="02040503050406030204" pitchFamily="18" charset="0"/>
                              <a:cs typeface="Arial" pitchFamily="34" charset="0"/>
                            </a:rPr>
                            <m:t>)</m:t>
                          </m:r>
                        </m:oMath>
                      </m:oMathPara>
                    </a14:m>
                    <a:endParaRPr lang="it-IT" i="1" dirty="0">
                      <a:solidFill>
                        <a:srgbClr val="68A846"/>
                      </a:solidFill>
                      <a:latin typeface="Arial" pitchFamily="34" charset="0"/>
                      <a:cs typeface="Arial" pitchFamily="34" charset="0"/>
                    </a:endParaRPr>
                  </a:p>
                </p:txBody>
              </p:sp>
            </mc:Choice>
            <mc:Fallback xmlns="">
              <p:sp>
                <p:nvSpPr>
                  <p:cNvPr id="60" name="Rettangolo con angoli arrotondati 59">
                    <a:extLst>
                      <a:ext uri="{FF2B5EF4-FFF2-40B4-BE49-F238E27FC236}">
                        <a16:creationId xmlns:a16="http://schemas.microsoft.com/office/drawing/2014/main" id="{C60FC5B3-BF89-4784-B105-61C8A61DEBE2}"/>
                      </a:ext>
                    </a:extLst>
                  </p:cNvPr>
                  <p:cNvSpPr>
                    <a:spLocks noRot="1" noChangeAspect="1" noMove="1" noResize="1" noEditPoints="1" noAdjustHandles="1" noChangeArrowheads="1" noChangeShapeType="1" noTextEdit="1"/>
                  </p:cNvSpPr>
                  <p:nvPr/>
                </p:nvSpPr>
                <p:spPr>
                  <a:xfrm>
                    <a:off x="822558" y="5182582"/>
                    <a:ext cx="564831" cy="319492"/>
                  </a:xfrm>
                  <a:prstGeom prst="roundRect">
                    <a:avLst/>
                  </a:prstGeom>
                  <a:blipFill>
                    <a:blip r:embed="rId43"/>
                    <a:stretch>
                      <a:fillRect/>
                    </a:stretch>
                  </a:blipFill>
                  <a:ln w="38100">
                    <a:solidFill>
                      <a:srgbClr val="66A454"/>
                    </a:solidFill>
                  </a:ln>
                </p:spPr>
                <p:txBody>
                  <a:bodyPr/>
                  <a:lstStyle/>
                  <a:p>
                    <a:r>
                      <a:rPr lang="it-IT">
                        <a:noFill/>
                      </a:rPr>
                      <a:t> </a:t>
                    </a:r>
                  </a:p>
                </p:txBody>
              </p:sp>
            </mc:Fallback>
          </mc:AlternateContent>
          <p:cxnSp>
            <p:nvCxnSpPr>
              <p:cNvPr id="62" name="Connettore a gomito 61">
                <a:extLst>
                  <a:ext uri="{FF2B5EF4-FFF2-40B4-BE49-F238E27FC236}">
                    <a16:creationId xmlns:a16="http://schemas.microsoft.com/office/drawing/2014/main" id="{406721C2-5B15-4F61-B9F1-6C3B08A7297A}"/>
                  </a:ext>
                </a:extLst>
              </p:cNvPr>
              <p:cNvCxnSpPr>
                <a:cxnSpLocks/>
                <a:stCxn id="56" idx="3"/>
                <a:endCxn id="56" idx="1"/>
              </p:cNvCxnSpPr>
              <p:nvPr/>
            </p:nvCxnSpPr>
            <p:spPr>
              <a:xfrm flipH="1">
                <a:off x="386099" y="5329628"/>
                <a:ext cx="1437752" cy="12700"/>
              </a:xfrm>
              <a:prstGeom prst="bentConnector5">
                <a:avLst>
                  <a:gd name="adj1" fmla="val -15900"/>
                  <a:gd name="adj2" fmla="val -6788008"/>
                  <a:gd name="adj3" fmla="val 115900"/>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ttore 2 67">
                <a:extLst>
                  <a:ext uri="{FF2B5EF4-FFF2-40B4-BE49-F238E27FC236}">
                    <a16:creationId xmlns:a16="http://schemas.microsoft.com/office/drawing/2014/main" id="{E1680112-BDAE-4924-AF61-DD387D715FA4}"/>
                  </a:ext>
                </a:extLst>
              </p:cNvPr>
              <p:cNvCxnSpPr>
                <a:cxnSpLocks/>
              </p:cNvCxnSpPr>
              <p:nvPr/>
            </p:nvCxnSpPr>
            <p:spPr>
              <a:xfrm flipV="1">
                <a:off x="1104972" y="4249473"/>
                <a:ext cx="1" cy="465432"/>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Rettangolo con angoli arrotondati 69">
                    <a:extLst>
                      <a:ext uri="{FF2B5EF4-FFF2-40B4-BE49-F238E27FC236}">
                        <a16:creationId xmlns:a16="http://schemas.microsoft.com/office/drawing/2014/main" id="{49F9D044-BD4C-43EB-8DA5-DAF81C1E50CC}"/>
                      </a:ext>
                    </a:extLst>
                  </p:cNvPr>
                  <p:cNvSpPr/>
                  <p:nvPr/>
                </p:nvSpPr>
                <p:spPr>
                  <a:xfrm>
                    <a:off x="869581" y="3904121"/>
                    <a:ext cx="470787" cy="354334"/>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1" i="1" smtClean="0">
                                  <a:solidFill>
                                    <a:schemeClr val="tx1"/>
                                  </a:solidFill>
                                  <a:latin typeface="Cambria Math" panose="02040503050406030204" pitchFamily="18" charset="0"/>
                                  <a:cs typeface="Arial" pitchFamily="34" charset="0"/>
                                </a:rPr>
                              </m:ctrlPr>
                            </m:sSubPr>
                            <m:e>
                              <m:r>
                                <a:rPr lang="it-IT" b="1" i="1" smtClean="0">
                                  <a:solidFill>
                                    <a:schemeClr val="tx1"/>
                                  </a:solidFill>
                                  <a:latin typeface="Cambria Math" panose="02040503050406030204" pitchFamily="18" charset="0"/>
                                  <a:cs typeface="Arial" pitchFamily="34" charset="0"/>
                                </a:rPr>
                                <m:t>𝒉</m:t>
                              </m:r>
                            </m:e>
                            <m:sub>
                              <m:r>
                                <a:rPr lang="it-IT" b="1" i="1" smtClean="0">
                                  <a:solidFill>
                                    <a:schemeClr val="tx1"/>
                                  </a:solidFill>
                                  <a:latin typeface="Cambria Math" panose="02040503050406030204" pitchFamily="18" charset="0"/>
                                  <a:cs typeface="Arial" pitchFamily="34" charset="0"/>
                                </a:rPr>
                                <m:t>𝒕</m:t>
                              </m:r>
                            </m:sub>
                          </m:sSub>
                        </m:oMath>
                      </m:oMathPara>
                    </a14:m>
                    <a:endParaRPr lang="it-IT" b="1" dirty="0">
                      <a:solidFill>
                        <a:schemeClr val="tx1"/>
                      </a:solidFill>
                      <a:latin typeface="Arial" pitchFamily="34" charset="0"/>
                      <a:cs typeface="Arial" pitchFamily="34" charset="0"/>
                    </a:endParaRPr>
                  </a:p>
                </p:txBody>
              </p:sp>
            </mc:Choice>
            <mc:Fallback xmlns="">
              <p:sp>
                <p:nvSpPr>
                  <p:cNvPr id="70" name="Rettangolo con angoli arrotondati 69">
                    <a:extLst>
                      <a:ext uri="{FF2B5EF4-FFF2-40B4-BE49-F238E27FC236}">
                        <a16:creationId xmlns:a16="http://schemas.microsoft.com/office/drawing/2014/main" id="{49F9D044-BD4C-43EB-8DA5-DAF81C1E50CC}"/>
                      </a:ext>
                    </a:extLst>
                  </p:cNvPr>
                  <p:cNvSpPr>
                    <a:spLocks noRot="1" noChangeAspect="1" noMove="1" noResize="1" noEditPoints="1" noAdjustHandles="1" noChangeArrowheads="1" noChangeShapeType="1" noTextEdit="1"/>
                  </p:cNvSpPr>
                  <p:nvPr/>
                </p:nvSpPr>
                <p:spPr>
                  <a:xfrm>
                    <a:off x="869581" y="3904121"/>
                    <a:ext cx="470787" cy="354334"/>
                  </a:xfrm>
                  <a:prstGeom prst="roundRect">
                    <a:avLst/>
                  </a:prstGeom>
                  <a:blipFill>
                    <a:blip r:embed="rId44"/>
                    <a:stretch>
                      <a:fillRect/>
                    </a:stretch>
                  </a:blipFill>
                  <a:ln>
                    <a:solidFill>
                      <a:schemeClr val="accent2">
                        <a:lumMod val="20000"/>
                        <a:lumOff val="80000"/>
                      </a:schemeClr>
                    </a:solidFill>
                  </a:ln>
                </p:spPr>
                <p:txBody>
                  <a:bodyPr/>
                  <a:lstStyle/>
                  <a:p>
                    <a:r>
                      <a:rPr lang="it-IT">
                        <a:noFill/>
                      </a:rPr>
                      <a:t> </a:t>
                    </a:r>
                  </a:p>
                </p:txBody>
              </p:sp>
            </mc:Fallback>
          </mc:AlternateContent>
        </p:grpSp>
        <p:sp>
          <p:nvSpPr>
            <p:cNvPr id="74" name="Uguale a 73">
              <a:extLst>
                <a:ext uri="{FF2B5EF4-FFF2-40B4-BE49-F238E27FC236}">
                  <a16:creationId xmlns:a16="http://schemas.microsoft.com/office/drawing/2014/main" id="{BBD02809-54A8-4890-91BA-A149A871BB3C}"/>
                </a:ext>
              </a:extLst>
            </p:cNvPr>
            <p:cNvSpPr/>
            <p:nvPr/>
          </p:nvSpPr>
          <p:spPr>
            <a:xfrm>
              <a:off x="3132079" y="5206295"/>
              <a:ext cx="504055" cy="263398"/>
            </a:xfrm>
            <a:prstGeom prst="mathEqual">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solidFill>
                  <a:schemeClr val="tx1"/>
                </a:solidFill>
                <a:latin typeface="Arial" pitchFamily="34" charset="0"/>
                <a:cs typeface="Arial" pitchFamily="34" charset="0"/>
              </a:endParaRPr>
            </a:p>
          </p:txBody>
        </p:sp>
      </p:grpSp>
      <p:sp>
        <p:nvSpPr>
          <p:cNvPr id="76" name="Content Placeholder 3">
            <a:extLst>
              <a:ext uri="{FF2B5EF4-FFF2-40B4-BE49-F238E27FC236}">
                <a16:creationId xmlns:a16="http://schemas.microsoft.com/office/drawing/2014/main" id="{074FB08E-93FD-44C6-AECE-ECCFB5916949}"/>
              </a:ext>
            </a:extLst>
          </p:cNvPr>
          <p:cNvSpPr txBox="1">
            <a:spLocks/>
          </p:cNvSpPr>
          <p:nvPr/>
        </p:nvSpPr>
        <p:spPr>
          <a:xfrm>
            <a:off x="286876" y="1447799"/>
            <a:ext cx="10769600" cy="4953001"/>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A RNN can be considered as multiple copies of the same network, each passing information from one-time step to the next</a:t>
            </a:r>
          </a:p>
          <a:p>
            <a:pPr lvl="1"/>
            <a:endParaRPr lang="en-US" dirty="0"/>
          </a:p>
        </p:txBody>
      </p:sp>
      <p:sp>
        <p:nvSpPr>
          <p:cNvPr id="9" name="CasellaDiTesto 8">
            <a:extLst>
              <a:ext uri="{FF2B5EF4-FFF2-40B4-BE49-F238E27FC236}">
                <a16:creationId xmlns:a16="http://schemas.microsoft.com/office/drawing/2014/main" id="{9FDA1945-EB75-43A2-8881-A53F2EF99781}"/>
              </a:ext>
            </a:extLst>
          </p:cNvPr>
          <p:cNvSpPr txBox="1"/>
          <p:nvPr/>
        </p:nvSpPr>
        <p:spPr>
          <a:xfrm>
            <a:off x="5954514" y="2579059"/>
            <a:ext cx="2544131" cy="369332"/>
          </a:xfrm>
          <a:prstGeom prst="rect">
            <a:avLst/>
          </a:prstGeom>
          <a:noFill/>
        </p:spPr>
        <p:txBody>
          <a:bodyPr wrap="square" rtlCol="0">
            <a:spAutoFit/>
          </a:bodyPr>
          <a:lstStyle/>
          <a:p>
            <a:pPr algn="ctr"/>
            <a:r>
              <a:rPr lang="en-GB" dirty="0"/>
              <a:t>Unravelled in time</a:t>
            </a:r>
            <a:endParaRPr lang="it-IT" sz="2000" dirty="0">
              <a:latin typeface="Arial" pitchFamily="34" charset="0"/>
              <a:cs typeface="Arial" pitchFamily="34" charset="0"/>
            </a:endParaRPr>
          </a:p>
        </p:txBody>
      </p:sp>
    </p:spTree>
    <p:extLst>
      <p:ext uri="{BB962C8B-B14F-4D97-AF65-F5344CB8AC3E}">
        <p14:creationId xmlns:p14="http://schemas.microsoft.com/office/powerpoint/2010/main" val="418889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The need for LSTM</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159768"/>
            <a:ext cx="11175030" cy="464549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way to train an RNN is by backpropagation through time (BPTT)</a:t>
            </a:r>
          </a:p>
          <a:p>
            <a:pPr lvl="1"/>
            <a:r>
              <a:rPr lang="it-IT" dirty="0"/>
              <a:t>BPTT </a:t>
            </a:r>
            <a:r>
              <a:rPr lang="en-US" dirty="0"/>
              <a:t>is the application of the backpropagation training algorithm to recurrent neural networks</a:t>
            </a:r>
          </a:p>
          <a:p>
            <a:pPr lvl="1"/>
            <a:r>
              <a:rPr lang="en-US" dirty="0"/>
              <a:t>Conceptually, BPTT works by unrolling all input timesteps</a:t>
            </a:r>
          </a:p>
          <a:p>
            <a:pPr lvl="1"/>
            <a:endParaRPr lang="en-US" dirty="0"/>
          </a:p>
          <a:p>
            <a:r>
              <a:rPr lang="en-US" dirty="0"/>
              <a:t>Training an RNN is affected by the problem of vanishing gradients:</a:t>
            </a:r>
          </a:p>
          <a:p>
            <a:pPr lvl="1"/>
            <a:r>
              <a:rPr lang="en-US" dirty="0"/>
              <a:t>It causes the parameters to capture short-term dependencies while the information from earlier time steps decays</a:t>
            </a:r>
          </a:p>
          <a:p>
            <a:endParaRPr lang="en-US" dirty="0"/>
          </a:p>
          <a:p>
            <a:r>
              <a:rPr lang="en-US" dirty="0"/>
              <a:t>LSTM aims to overcome the issue of the vanishing gradients</a:t>
            </a:r>
          </a:p>
          <a:p>
            <a:pPr lvl="1"/>
            <a:r>
              <a:rPr lang="en-US" dirty="0"/>
              <a:t>It uses gates to selectively retain relevant information and forget irrelevant one</a:t>
            </a:r>
          </a:p>
        </p:txBody>
      </p:sp>
    </p:spTree>
    <p:extLst>
      <p:ext uri="{BB962C8B-B14F-4D97-AF65-F5344CB8AC3E}">
        <p14:creationId xmlns:p14="http://schemas.microsoft.com/office/powerpoint/2010/main" val="351877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Long Short-Term Memory Networks</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159768"/>
            <a:ext cx="11319046" cy="464549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LSTMs are a special type of RNNs, capable of learning long-term dependencies</a:t>
            </a:r>
          </a:p>
          <a:p>
            <a:r>
              <a:rPr lang="en-US" dirty="0"/>
              <a:t>In LSTMs each node uses an internal state as a working memory space:</a:t>
            </a:r>
          </a:p>
          <a:p>
            <a:pPr lvl="1"/>
            <a:r>
              <a:rPr lang="en-US" dirty="0"/>
              <a:t>Information can be stored and retrieved over many time steps</a:t>
            </a:r>
          </a:p>
          <a:p>
            <a:r>
              <a:rPr lang="en-US" dirty="0"/>
              <a:t>The input value, previous output, and the internal state are all used in the node’s calculation:</a:t>
            </a:r>
          </a:p>
          <a:p>
            <a:pPr lvl="1"/>
            <a:r>
              <a:rPr lang="en-US" dirty="0"/>
              <a:t>The result is used to provide output value and to update the state</a:t>
            </a:r>
          </a:p>
        </p:txBody>
      </p:sp>
      <p:pic>
        <p:nvPicPr>
          <p:cNvPr id="2" name="Immagine 1">
            <a:extLst>
              <a:ext uri="{FF2B5EF4-FFF2-40B4-BE49-F238E27FC236}">
                <a16:creationId xmlns:a16="http://schemas.microsoft.com/office/drawing/2014/main" id="{C003738D-E215-4B2F-BD15-D6A210C3105F}"/>
              </a:ext>
            </a:extLst>
          </p:cNvPr>
          <p:cNvPicPr>
            <a:picLocks noChangeAspect="1"/>
          </p:cNvPicPr>
          <p:nvPr/>
        </p:nvPicPr>
        <p:blipFill>
          <a:blip r:embed="rId3"/>
          <a:stretch>
            <a:fillRect/>
          </a:stretch>
        </p:blipFill>
        <p:spPr>
          <a:xfrm>
            <a:off x="2416697" y="4328257"/>
            <a:ext cx="2232248" cy="2072543"/>
          </a:xfrm>
          <a:prstGeom prst="rect">
            <a:avLst/>
          </a:prstGeom>
        </p:spPr>
      </p:pic>
      <p:pic>
        <p:nvPicPr>
          <p:cNvPr id="5" name="Immagine 4">
            <a:extLst>
              <a:ext uri="{FF2B5EF4-FFF2-40B4-BE49-F238E27FC236}">
                <a16:creationId xmlns:a16="http://schemas.microsoft.com/office/drawing/2014/main" id="{EBBB8E2A-6FEF-4D8B-BBE5-D07D653781F9}"/>
              </a:ext>
            </a:extLst>
          </p:cNvPr>
          <p:cNvPicPr>
            <a:picLocks noChangeAspect="1"/>
          </p:cNvPicPr>
          <p:nvPr/>
        </p:nvPicPr>
        <p:blipFill>
          <a:blip r:embed="rId4"/>
          <a:stretch>
            <a:fillRect/>
          </a:stretch>
        </p:blipFill>
        <p:spPr>
          <a:xfrm>
            <a:off x="6600056" y="4085678"/>
            <a:ext cx="3814034" cy="2557699"/>
          </a:xfrm>
          <a:prstGeom prst="rect">
            <a:avLst/>
          </a:prstGeom>
        </p:spPr>
      </p:pic>
    </p:spTree>
    <p:extLst>
      <p:ext uri="{BB962C8B-B14F-4D97-AF65-F5344CB8AC3E}">
        <p14:creationId xmlns:p14="http://schemas.microsoft.com/office/powerpoint/2010/main" val="220092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F62CC5D0-A1F5-44DF-B6AC-343312FF1AD8}"/>
              </a:ext>
            </a:extLst>
          </p:cNvPr>
          <p:cNvPicPr>
            <a:picLocks noChangeAspect="1"/>
          </p:cNvPicPr>
          <p:nvPr/>
        </p:nvPicPr>
        <p:blipFill rotWithShape="1">
          <a:blip r:embed="rId3"/>
          <a:srcRect l="768" b="1743"/>
          <a:stretch/>
        </p:blipFill>
        <p:spPr>
          <a:xfrm>
            <a:off x="5879976" y="1628496"/>
            <a:ext cx="5967137" cy="3996071"/>
          </a:xfrm>
          <a:prstGeom prst="rect">
            <a:avLst/>
          </a:prstGeom>
        </p:spPr>
      </p:pic>
      <p:sp>
        <p:nvSpPr>
          <p:cNvPr id="3" name="Title 2"/>
          <p:cNvSpPr>
            <a:spLocks noGrp="1"/>
          </p:cNvSpPr>
          <p:nvPr>
            <p:ph type="title"/>
          </p:nvPr>
        </p:nvSpPr>
        <p:spPr/>
        <p:txBody>
          <a:bodyPr vert="horz" lIns="91440" tIns="45720" rIns="91440" bIns="45720" rtlCol="0" anchor="t" anchorCtr="0">
            <a:noAutofit/>
          </a:bodyPr>
          <a:lstStyle/>
          <a:p>
            <a:r>
              <a:rPr lang="en-US" dirty="0"/>
              <a:t>Internal view of LSTM</a:t>
            </a:r>
          </a:p>
        </p:txBody>
      </p:sp>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159768"/>
            <a:ext cx="5270374" cy="464549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LSTM nodes have parameters that determine how the inputs are used in the calculation </a:t>
            </a:r>
          </a:p>
          <a:p>
            <a:endParaRPr lang="en-US" dirty="0"/>
          </a:p>
          <a:p>
            <a:r>
              <a:rPr lang="en-US" dirty="0"/>
              <a:t>LSTMs also have parameters, the gates, that control the flow of information within the node</a:t>
            </a:r>
          </a:p>
          <a:p>
            <a:endParaRPr lang="en-US" dirty="0"/>
          </a:p>
          <a:p>
            <a:r>
              <a:rPr lang="en-US" dirty="0"/>
              <a:t>These gate parameters are weights and biases which means the behavior depends on the inputs</a:t>
            </a:r>
          </a:p>
        </p:txBody>
      </p:sp>
      <p:sp>
        <p:nvSpPr>
          <p:cNvPr id="6" name="CasellaDiTesto 5">
            <a:extLst>
              <a:ext uri="{FF2B5EF4-FFF2-40B4-BE49-F238E27FC236}">
                <a16:creationId xmlns:a16="http://schemas.microsoft.com/office/drawing/2014/main" id="{773B970E-969B-483E-8B00-1E44E2AA4EF8}"/>
              </a:ext>
            </a:extLst>
          </p:cNvPr>
          <p:cNvSpPr txBox="1"/>
          <p:nvPr/>
        </p:nvSpPr>
        <p:spPr>
          <a:xfrm>
            <a:off x="9434986" y="2564904"/>
            <a:ext cx="1944216"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it-IT" sz="1400" dirty="0">
                <a:latin typeface="Arial" pitchFamily="34" charset="0"/>
                <a:cs typeface="Arial" pitchFamily="34" charset="0"/>
              </a:rPr>
              <a:t>Node parameters</a:t>
            </a:r>
          </a:p>
        </p:txBody>
      </p:sp>
      <p:cxnSp>
        <p:nvCxnSpPr>
          <p:cNvPr id="8" name="Connettore 2 7">
            <a:extLst>
              <a:ext uri="{FF2B5EF4-FFF2-40B4-BE49-F238E27FC236}">
                <a16:creationId xmlns:a16="http://schemas.microsoft.com/office/drawing/2014/main" id="{00CE8C9B-8F5D-4AA1-BABA-A0BA6A64B308}"/>
              </a:ext>
            </a:extLst>
          </p:cNvPr>
          <p:cNvCxnSpPr/>
          <p:nvPr/>
        </p:nvCxnSpPr>
        <p:spPr>
          <a:xfrm flipV="1">
            <a:off x="9048328" y="2852936"/>
            <a:ext cx="432048" cy="28803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0296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t" anchorCtr="0">
            <a:noAutofit/>
          </a:bodyPr>
          <a:lstStyle/>
          <a:p>
            <a:r>
              <a:rPr lang="en-US" dirty="0"/>
              <a:t>LSTM gates</a:t>
            </a:r>
          </a:p>
        </p:txBody>
      </p:sp>
      <mc:AlternateContent xmlns:mc="http://schemas.openxmlformats.org/markup-compatibility/2006" xmlns:a14="http://schemas.microsoft.com/office/drawing/2010/main">
        <mc:Choice Requires="a14">
          <p:sp>
            <p:nvSpPr>
              <p:cNvPr id="11" name="Content Placeholder 3">
                <a:extLst>
                  <a:ext uri="{FF2B5EF4-FFF2-40B4-BE49-F238E27FC236}">
                    <a16:creationId xmlns:a16="http://schemas.microsoft.com/office/drawing/2014/main" id="{35EF2637-9D6A-4292-BA75-DF9E73F0B777}"/>
                  </a:ext>
                </a:extLst>
              </p:cNvPr>
              <p:cNvSpPr txBox="1">
                <a:spLocks/>
              </p:cNvSpPr>
              <p:nvPr/>
            </p:nvSpPr>
            <p:spPr>
              <a:xfrm>
                <a:off x="609602" y="1159768"/>
                <a:ext cx="5486398" cy="4645496"/>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Forget gate </a:t>
                </a:r>
                <a14:m>
                  <m:oMath xmlns:m="http://schemas.openxmlformats.org/officeDocument/2006/math">
                    <m:sSub>
                      <m:sSubPr>
                        <m:ctrlPr>
                          <a:rPr lang="en-US" i="1">
                            <a:latin typeface="Cambria Math" panose="02040503050406030204" pitchFamily="18" charset="0"/>
                          </a:rPr>
                        </m:ctrlPr>
                      </m:sSubPr>
                      <m:e>
                        <m:r>
                          <a:rPr lang="it-IT" i="1">
                            <a:latin typeface="Cambria Math" panose="02040503050406030204" pitchFamily="18" charset="0"/>
                          </a:rPr>
                          <m:t>𝑓</m:t>
                        </m:r>
                      </m:e>
                      <m:sub>
                        <m:r>
                          <a:rPr lang="it-IT" i="1">
                            <a:latin typeface="Cambria Math" panose="02040503050406030204" pitchFamily="18" charset="0"/>
                          </a:rPr>
                          <m:t>𝑔</m:t>
                        </m:r>
                      </m:sub>
                    </m:sSub>
                  </m:oMath>
                </a14:m>
                <a:endParaRPr lang="it-IT" b="0" dirty="0"/>
              </a:p>
              <a:p>
                <a:pPr lvl="1"/>
                <a:r>
                  <a:rPr lang="en-US" dirty="0"/>
                  <a:t> </a:t>
                </a:r>
                <a:r>
                  <a:rPr lang="en-GB" dirty="0"/>
                  <a:t>how</a:t>
                </a:r>
                <a:r>
                  <a:rPr lang="it-IT" dirty="0"/>
                  <a:t> </a:t>
                </a:r>
                <a:r>
                  <a:rPr lang="it-IT" dirty="0" err="1"/>
                  <a:t>much</a:t>
                </a:r>
                <a:r>
                  <a:rPr lang="it-IT" dirty="0"/>
                  <a:t> the </a:t>
                </a:r>
                <a:r>
                  <a:rPr lang="it-IT" dirty="0" err="1"/>
                  <a:t>saved</a:t>
                </a:r>
                <a:r>
                  <a:rPr lang="it-IT" dirty="0"/>
                  <a:t> state information  </a:t>
                </a:r>
                <a:r>
                  <a:rPr lang="it-IT" dirty="0" err="1"/>
                  <a:t>is</a:t>
                </a:r>
                <a:r>
                  <a:rPr lang="it-IT" dirty="0"/>
                  <a:t> </a:t>
                </a:r>
                <a:r>
                  <a:rPr lang="it-IT" dirty="0" err="1"/>
                  <a:t>used</a:t>
                </a:r>
                <a:r>
                  <a:rPr lang="it-IT" dirty="0"/>
                  <a:t> </a:t>
                </a:r>
                <a:r>
                  <a:rPr lang="it-IT" dirty="0" err="1"/>
                  <a:t>as</a:t>
                </a:r>
                <a:r>
                  <a:rPr lang="it-IT" dirty="0"/>
                  <a:t> input to the </a:t>
                </a:r>
                <a:r>
                  <a:rPr lang="it-IT" dirty="0" err="1"/>
                  <a:t>calculations</a:t>
                </a:r>
                <a:r>
                  <a:rPr lang="it-IT" dirty="0"/>
                  <a:t> </a:t>
                </a:r>
              </a:p>
              <a:p>
                <a:endParaRPr lang="en-US" dirty="0"/>
              </a:p>
              <a:p>
                <a:r>
                  <a:rPr lang="en-US" dirty="0"/>
                  <a:t>Input Gate </a:t>
                </a:r>
                <a14:m>
                  <m:oMath xmlns:m="http://schemas.openxmlformats.org/officeDocument/2006/math">
                    <m:sSub>
                      <m:sSubPr>
                        <m:ctrlPr>
                          <a:rPr lang="en-US" i="1">
                            <a:latin typeface="Cambria Math" panose="02040503050406030204" pitchFamily="18" charset="0"/>
                          </a:rPr>
                        </m:ctrlPr>
                      </m:sSubPr>
                      <m:e>
                        <m:r>
                          <a:rPr lang="it-IT" i="1">
                            <a:latin typeface="Cambria Math" panose="02040503050406030204" pitchFamily="18" charset="0"/>
                          </a:rPr>
                          <m:t>𝑖</m:t>
                        </m:r>
                      </m:e>
                      <m:sub>
                        <m:r>
                          <a:rPr lang="it-IT" i="1">
                            <a:latin typeface="Cambria Math" panose="02040503050406030204" pitchFamily="18" charset="0"/>
                          </a:rPr>
                          <m:t>𝑔</m:t>
                        </m:r>
                      </m:sub>
                    </m:sSub>
                    <m:r>
                      <a:rPr lang="it-IT" i="1">
                        <a:latin typeface="Cambria Math" panose="02040503050406030204" pitchFamily="18" charset="0"/>
                      </a:rPr>
                      <m:t> </m:t>
                    </m:r>
                  </m:oMath>
                </a14:m>
                <a:endParaRPr lang="it-IT" dirty="0"/>
              </a:p>
              <a:p>
                <a:pPr lvl="1"/>
                <a:r>
                  <a:rPr lang="en-US" dirty="0"/>
                  <a:t> </a:t>
                </a:r>
                <a:r>
                  <a:rPr lang="it-IT" dirty="0"/>
                  <a:t>How </a:t>
                </a:r>
                <a:r>
                  <a:rPr lang="it-IT" dirty="0" err="1"/>
                  <a:t>much</a:t>
                </a:r>
                <a:r>
                  <a:rPr lang="it-IT" dirty="0"/>
                  <a:t> of the </a:t>
                </a:r>
                <a:r>
                  <a:rPr lang="it-IT" dirty="0" err="1"/>
                  <a:t>current</a:t>
                </a:r>
                <a:r>
                  <a:rPr lang="it-IT" dirty="0"/>
                  <a:t> information </a:t>
                </a:r>
                <a:r>
                  <a:rPr lang="it-IT" dirty="0" err="1"/>
                  <a:t>is</a:t>
                </a:r>
                <a:r>
                  <a:rPr lang="it-IT" dirty="0"/>
                  <a:t> </a:t>
                </a:r>
                <a:r>
                  <a:rPr lang="it-IT" dirty="0" err="1"/>
                  <a:t>saved</a:t>
                </a:r>
                <a:r>
                  <a:rPr lang="it-IT" dirty="0"/>
                  <a:t> to the state </a:t>
                </a:r>
                <a:endParaRPr lang="it-IT" dirty="0">
                  <a:latin typeface="Cambria Math" panose="02040503050406030204" pitchFamily="18" charset="0"/>
                </a:endParaRPr>
              </a:p>
              <a:p>
                <a:endParaRPr lang="en-US" dirty="0"/>
              </a:p>
              <a:p>
                <a:r>
                  <a:rPr lang="en-US" dirty="0"/>
                  <a:t>Output Gate </a:t>
                </a:r>
                <a14:m>
                  <m:oMath xmlns:m="http://schemas.openxmlformats.org/officeDocument/2006/math">
                    <m:sSub>
                      <m:sSubPr>
                        <m:ctrlPr>
                          <a:rPr lang="en-US" i="1">
                            <a:latin typeface="Cambria Math" panose="02040503050406030204" pitchFamily="18" charset="0"/>
                          </a:rPr>
                        </m:ctrlPr>
                      </m:sSubPr>
                      <m:e>
                        <m:r>
                          <a:rPr lang="it-IT" i="1">
                            <a:latin typeface="Cambria Math" panose="02040503050406030204" pitchFamily="18" charset="0"/>
                          </a:rPr>
                          <m:t>𝑜</m:t>
                        </m:r>
                      </m:e>
                      <m:sub>
                        <m:r>
                          <a:rPr lang="it-IT" i="1">
                            <a:latin typeface="Cambria Math" panose="02040503050406030204" pitchFamily="18" charset="0"/>
                          </a:rPr>
                          <m:t>𝑔</m:t>
                        </m:r>
                      </m:sub>
                    </m:sSub>
                  </m:oMath>
                </a14:m>
                <a:endParaRPr lang="it-IT" dirty="0"/>
              </a:p>
              <a:p>
                <a:pPr lvl="1"/>
                <a:r>
                  <a:rPr lang="it-IT" dirty="0"/>
                  <a:t>How much the output </a:t>
                </a:r>
                <a:r>
                  <a:rPr lang="it-IT" dirty="0" err="1"/>
                  <a:t>is</a:t>
                </a:r>
                <a:r>
                  <a:rPr lang="it-IT" dirty="0"/>
                  <a:t> </a:t>
                </a:r>
                <a:r>
                  <a:rPr lang="it-IT" dirty="0" err="1"/>
                  <a:t>determined</a:t>
                </a:r>
                <a:r>
                  <a:rPr lang="it-IT" dirty="0"/>
                  <a:t> by the </a:t>
                </a:r>
                <a:r>
                  <a:rPr lang="it-IT" dirty="0" err="1"/>
                  <a:t>current</a:t>
                </a:r>
                <a:r>
                  <a:rPr lang="it-IT" dirty="0"/>
                  <a:t> </a:t>
                </a:r>
                <a:r>
                  <a:rPr lang="it-IT" dirty="0" err="1"/>
                  <a:t>calculations</a:t>
                </a:r>
                <a:r>
                  <a:rPr lang="it-IT" dirty="0"/>
                  <a:t> versus the </a:t>
                </a:r>
                <a:r>
                  <a:rPr lang="it-IT" dirty="0" err="1"/>
                  <a:t>saved</a:t>
                </a:r>
                <a:r>
                  <a:rPr lang="it-IT" dirty="0"/>
                  <a:t> information </a:t>
                </a:r>
                <a:endParaRPr lang="en-US" dirty="0"/>
              </a:p>
            </p:txBody>
          </p:sp>
        </mc:Choice>
        <mc:Fallback xmlns="">
          <p:sp>
            <p:nvSpPr>
              <p:cNvPr id="11" name="Content Placeholder 3">
                <a:extLst>
                  <a:ext uri="{FF2B5EF4-FFF2-40B4-BE49-F238E27FC236}">
                    <a16:creationId xmlns:a16="http://schemas.microsoft.com/office/drawing/2014/main" id="{35EF2637-9D6A-4292-BA75-DF9E73F0B777}"/>
                  </a:ext>
                </a:extLst>
              </p:cNvPr>
              <p:cNvSpPr txBox="1">
                <a:spLocks noRot="1" noChangeAspect="1" noMove="1" noResize="1" noEditPoints="1" noAdjustHandles="1" noChangeArrowheads="1" noChangeShapeType="1" noTextEdit="1"/>
              </p:cNvSpPr>
              <p:nvPr/>
            </p:nvSpPr>
            <p:spPr>
              <a:xfrm>
                <a:off x="609602" y="1159768"/>
                <a:ext cx="5486398" cy="4645496"/>
              </a:xfrm>
              <a:prstGeom prst="rect">
                <a:avLst/>
              </a:prstGeom>
              <a:blipFill>
                <a:blip r:embed="rId3"/>
                <a:stretch>
                  <a:fillRect l="-667" t="-1050" b="-3937"/>
                </a:stretch>
              </a:blipFill>
            </p:spPr>
            <p:txBody>
              <a:bodyPr/>
              <a:lstStyle/>
              <a:p>
                <a:r>
                  <a:rPr lang="it-IT">
                    <a:noFill/>
                  </a:rPr>
                  <a:t> </a:t>
                </a:r>
              </a:p>
            </p:txBody>
          </p:sp>
        </mc:Fallback>
      </mc:AlternateContent>
      <p:pic>
        <p:nvPicPr>
          <p:cNvPr id="2" name="Immagine 1">
            <a:extLst>
              <a:ext uri="{FF2B5EF4-FFF2-40B4-BE49-F238E27FC236}">
                <a16:creationId xmlns:a16="http://schemas.microsoft.com/office/drawing/2014/main" id="{34C5D893-3D65-4606-A8A8-8E40B0ADF002}"/>
              </a:ext>
            </a:extLst>
          </p:cNvPr>
          <p:cNvPicPr>
            <a:picLocks noChangeAspect="1"/>
          </p:cNvPicPr>
          <p:nvPr/>
        </p:nvPicPr>
        <p:blipFill rotWithShape="1">
          <a:blip r:embed="rId4"/>
          <a:srcRect l="1227" t="2518" b="5015"/>
          <a:stretch/>
        </p:blipFill>
        <p:spPr>
          <a:xfrm>
            <a:off x="5968777" y="1428724"/>
            <a:ext cx="5795159" cy="3781400"/>
          </a:xfrm>
          <a:prstGeom prst="rect">
            <a:avLst/>
          </a:prstGeom>
        </p:spPr>
      </p:pic>
      <p:sp>
        <p:nvSpPr>
          <p:cNvPr id="13" name="CasellaDiTesto 12">
            <a:extLst>
              <a:ext uri="{FF2B5EF4-FFF2-40B4-BE49-F238E27FC236}">
                <a16:creationId xmlns:a16="http://schemas.microsoft.com/office/drawing/2014/main" id="{0E33673F-04A1-4E55-A047-C71C385AF0B7}"/>
              </a:ext>
            </a:extLst>
          </p:cNvPr>
          <p:cNvSpPr txBox="1"/>
          <p:nvPr/>
        </p:nvSpPr>
        <p:spPr>
          <a:xfrm>
            <a:off x="9434986" y="2237382"/>
            <a:ext cx="1944216"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it-IT" sz="1400" dirty="0">
                <a:latin typeface="Arial" pitchFamily="34" charset="0"/>
                <a:cs typeface="Arial" pitchFamily="34" charset="0"/>
              </a:rPr>
              <a:t>Node parameters</a:t>
            </a:r>
          </a:p>
        </p:txBody>
      </p:sp>
      <p:cxnSp>
        <p:nvCxnSpPr>
          <p:cNvPr id="14" name="Connettore 2 13">
            <a:extLst>
              <a:ext uri="{FF2B5EF4-FFF2-40B4-BE49-F238E27FC236}">
                <a16:creationId xmlns:a16="http://schemas.microsoft.com/office/drawing/2014/main" id="{FEFB60F3-9F18-4DE5-A368-D6408F8298AF}"/>
              </a:ext>
            </a:extLst>
          </p:cNvPr>
          <p:cNvCxnSpPr>
            <a:cxnSpLocks/>
          </p:cNvCxnSpPr>
          <p:nvPr/>
        </p:nvCxnSpPr>
        <p:spPr>
          <a:xfrm flipV="1">
            <a:off x="9048328" y="2490918"/>
            <a:ext cx="477438" cy="362018"/>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13E6E45C-2F72-41EE-9384-F173F0D3740F}"/>
                  </a:ext>
                </a:extLst>
              </p:cNvPr>
              <p:cNvSpPr txBox="1"/>
              <p:nvPr/>
            </p:nvSpPr>
            <p:spPr>
              <a:xfrm>
                <a:off x="7716806" y="2816180"/>
                <a:ext cx="648072" cy="666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it-IT" sz="1600" i="1">
                              <a:latin typeface="Cambria Math" panose="02040503050406030204" pitchFamily="18" charset="0"/>
                            </a:rPr>
                            <m:t>𝑓</m:t>
                          </m:r>
                        </m:e>
                        <m:sub>
                          <m:r>
                            <a:rPr lang="it-IT" sz="1600" i="1">
                              <a:latin typeface="Cambria Math" panose="02040503050406030204" pitchFamily="18" charset="0"/>
                            </a:rPr>
                            <m:t>𝑔</m:t>
                          </m:r>
                        </m:sub>
                      </m:sSub>
                      <m:r>
                        <a:rPr lang="it-IT" sz="1600" i="1">
                          <a:latin typeface="Cambria Math" panose="02040503050406030204" pitchFamily="18" charset="0"/>
                        </a:rPr>
                        <m:t> </m:t>
                      </m:r>
                    </m:oMath>
                  </m:oMathPara>
                </a14:m>
                <a:endParaRPr lang="it-IT" sz="1600" dirty="0">
                  <a:latin typeface="Arial" pitchFamily="34" charset="0"/>
                  <a:cs typeface="Arial" pitchFamily="34" charset="0"/>
                </a:endParaRPr>
              </a:p>
              <a:p>
                <a:endParaRPr lang="it-IT" sz="2000" dirty="0">
                  <a:latin typeface="Arial" pitchFamily="34" charset="0"/>
                  <a:cs typeface="Arial" pitchFamily="34" charset="0"/>
                </a:endParaRPr>
              </a:p>
            </p:txBody>
          </p:sp>
        </mc:Choice>
        <mc:Fallback xmlns="">
          <p:sp>
            <p:nvSpPr>
              <p:cNvPr id="4" name="CasellaDiTesto 3">
                <a:extLst>
                  <a:ext uri="{FF2B5EF4-FFF2-40B4-BE49-F238E27FC236}">
                    <a16:creationId xmlns:a16="http://schemas.microsoft.com/office/drawing/2014/main" id="{13E6E45C-2F72-41EE-9384-F173F0D3740F}"/>
                  </a:ext>
                </a:extLst>
              </p:cNvPr>
              <p:cNvSpPr txBox="1">
                <a:spLocks noRot="1" noChangeAspect="1" noMove="1" noResize="1" noEditPoints="1" noAdjustHandles="1" noChangeArrowheads="1" noChangeShapeType="1" noTextEdit="1"/>
              </p:cNvSpPr>
              <p:nvPr/>
            </p:nvSpPr>
            <p:spPr>
              <a:xfrm>
                <a:off x="7716806" y="2816180"/>
                <a:ext cx="648072" cy="666336"/>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202CC17-C79D-4748-8165-C2BAC439B38A}"/>
                  </a:ext>
                </a:extLst>
              </p:cNvPr>
              <p:cNvSpPr txBox="1"/>
              <p:nvPr/>
            </p:nvSpPr>
            <p:spPr>
              <a:xfrm>
                <a:off x="9017809" y="2907790"/>
                <a:ext cx="648072" cy="666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it-IT" sz="1600" i="1">
                              <a:latin typeface="Cambria Math" panose="02040503050406030204" pitchFamily="18" charset="0"/>
                            </a:rPr>
                            <m:t>𝑜</m:t>
                          </m:r>
                        </m:e>
                        <m:sub>
                          <m:r>
                            <a:rPr lang="it-IT" sz="1600" i="1">
                              <a:latin typeface="Cambria Math" panose="02040503050406030204" pitchFamily="18" charset="0"/>
                            </a:rPr>
                            <m:t>𝑔</m:t>
                          </m:r>
                        </m:sub>
                      </m:sSub>
                    </m:oMath>
                  </m:oMathPara>
                </a14:m>
                <a:endParaRPr lang="it-IT" sz="1600" dirty="0">
                  <a:latin typeface="Arial" pitchFamily="34" charset="0"/>
                  <a:cs typeface="Arial" pitchFamily="34" charset="0"/>
                </a:endParaRPr>
              </a:p>
              <a:p>
                <a:endParaRPr lang="it-IT" sz="2000" dirty="0">
                  <a:latin typeface="Arial" pitchFamily="34" charset="0"/>
                  <a:cs typeface="Arial" pitchFamily="34" charset="0"/>
                </a:endParaRPr>
              </a:p>
            </p:txBody>
          </p:sp>
        </mc:Choice>
        <mc:Fallback xmlns="">
          <p:sp>
            <p:nvSpPr>
              <p:cNvPr id="17" name="CasellaDiTesto 16">
                <a:extLst>
                  <a:ext uri="{FF2B5EF4-FFF2-40B4-BE49-F238E27FC236}">
                    <a16:creationId xmlns:a16="http://schemas.microsoft.com/office/drawing/2014/main" id="{B202CC17-C79D-4748-8165-C2BAC439B38A}"/>
                  </a:ext>
                </a:extLst>
              </p:cNvPr>
              <p:cNvSpPr txBox="1">
                <a:spLocks noRot="1" noChangeAspect="1" noMove="1" noResize="1" noEditPoints="1" noAdjustHandles="1" noChangeArrowheads="1" noChangeShapeType="1" noTextEdit="1"/>
              </p:cNvSpPr>
              <p:nvPr/>
            </p:nvSpPr>
            <p:spPr>
              <a:xfrm>
                <a:off x="9017809" y="2907790"/>
                <a:ext cx="648072" cy="666336"/>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E9D4FC19-2C45-4682-ACA9-D81A228B01B8}"/>
                  </a:ext>
                </a:extLst>
              </p:cNvPr>
              <p:cNvSpPr txBox="1"/>
              <p:nvPr/>
            </p:nvSpPr>
            <p:spPr>
              <a:xfrm>
                <a:off x="9150209" y="3229717"/>
                <a:ext cx="648072" cy="358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it-IT" sz="1600" i="1">
                              <a:latin typeface="Cambria Math" panose="02040503050406030204" pitchFamily="18" charset="0"/>
                            </a:rPr>
                            <m:t>𝑖</m:t>
                          </m:r>
                        </m:e>
                        <m:sub>
                          <m:r>
                            <a:rPr lang="it-IT" sz="1600" i="1">
                              <a:latin typeface="Cambria Math" panose="02040503050406030204" pitchFamily="18" charset="0"/>
                            </a:rPr>
                            <m:t>𝑔</m:t>
                          </m:r>
                        </m:sub>
                      </m:sSub>
                    </m:oMath>
                  </m:oMathPara>
                </a14:m>
                <a:endParaRPr lang="it-IT" sz="2000" dirty="0">
                  <a:latin typeface="Arial" pitchFamily="34" charset="0"/>
                  <a:cs typeface="Arial" pitchFamily="34" charset="0"/>
                </a:endParaRPr>
              </a:p>
            </p:txBody>
          </p:sp>
        </mc:Choice>
        <mc:Fallback xmlns="">
          <p:sp>
            <p:nvSpPr>
              <p:cNvPr id="18" name="CasellaDiTesto 17">
                <a:extLst>
                  <a:ext uri="{FF2B5EF4-FFF2-40B4-BE49-F238E27FC236}">
                    <a16:creationId xmlns:a16="http://schemas.microsoft.com/office/drawing/2014/main" id="{E9D4FC19-2C45-4682-ACA9-D81A228B01B8}"/>
                  </a:ext>
                </a:extLst>
              </p:cNvPr>
              <p:cNvSpPr txBox="1">
                <a:spLocks noRot="1" noChangeAspect="1" noMove="1" noResize="1" noEditPoints="1" noAdjustHandles="1" noChangeArrowheads="1" noChangeShapeType="1" noTextEdit="1"/>
              </p:cNvSpPr>
              <p:nvPr/>
            </p:nvSpPr>
            <p:spPr>
              <a:xfrm>
                <a:off x="9150209" y="3229717"/>
                <a:ext cx="648072" cy="358560"/>
              </a:xfrm>
              <a:prstGeom prst="rect">
                <a:avLst/>
              </a:prstGeom>
              <a:blipFill>
                <a:blip r:embed="rId9"/>
                <a:stretch>
                  <a:fillRect b="-1695"/>
                </a:stretch>
              </a:blipFill>
            </p:spPr>
            <p:txBody>
              <a:bodyPr/>
              <a:lstStyle/>
              <a:p>
                <a:r>
                  <a:rPr lang="it-IT">
                    <a:noFill/>
                  </a:rPr>
                  <a:t> </a:t>
                </a:r>
              </a:p>
            </p:txBody>
          </p:sp>
        </mc:Fallback>
      </mc:AlternateContent>
    </p:spTree>
    <p:extLst>
      <p:ext uri="{BB962C8B-B14F-4D97-AF65-F5344CB8AC3E}">
        <p14:creationId xmlns:p14="http://schemas.microsoft.com/office/powerpoint/2010/main" val="490558689"/>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9" ma:contentTypeDescription="Creare un nuovo documento." ma:contentTypeScope="" ma:versionID="0daec72548d80109ab5803904c3b2383">
  <xsd:schema xmlns:xsd="http://www.w3.org/2001/XMLSchema" xmlns:xs="http://www.w3.org/2001/XMLSchema" xmlns:p="http://schemas.microsoft.com/office/2006/metadata/properties" xmlns:ns2="915b9e6d-86d9-4ab7-987a-93219d822098" targetNamespace="http://schemas.microsoft.com/office/2006/metadata/properties" ma:root="true" ma:fieldsID="7963dfbb78c336ed65f816026ae05535"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CFA315-1785-4AD2-8FD6-2E470E3DDEDB}"/>
</file>

<file path=customXml/itemProps2.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MW_Template</Template>
  <TotalTime>2285</TotalTime>
  <Words>1273</Words>
  <Application>Microsoft Office PowerPoint</Application>
  <PresentationFormat>Widescreen</PresentationFormat>
  <Paragraphs>157</Paragraphs>
  <Slides>13</Slides>
  <Notes>13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Calibri</vt:lpstr>
      <vt:lpstr>Cambria Math</vt:lpstr>
      <vt:lpstr>Courier New</vt:lpstr>
      <vt:lpstr>Wingdings</vt:lpstr>
      <vt:lpstr>MW_Public_widescreen</vt:lpstr>
      <vt:lpstr>Recurrent Neural  Networks</vt:lpstr>
      <vt:lpstr>Neural Networks for videos</vt:lpstr>
      <vt:lpstr>Recurrent Neural  Networks</vt:lpstr>
      <vt:lpstr>Internal view of RNN</vt:lpstr>
      <vt:lpstr>Understanding Recurrent Neural Networks</vt:lpstr>
      <vt:lpstr>The need for LSTM</vt:lpstr>
      <vt:lpstr>Long Short-Term Memory Networks</vt:lpstr>
      <vt:lpstr>Internal view of LSTM</vt:lpstr>
      <vt:lpstr>LSTM gates</vt:lpstr>
      <vt:lpstr>LSTM cell Architecture</vt:lpstr>
      <vt:lpstr>Forget Gate</vt:lpstr>
      <vt:lpstr>Input Gate</vt:lpstr>
      <vt:lpstr>Output Gate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subject/>
  <dc:creator>MICHELA GRAVINA</dc:creator>
  <cp:keywords>Version 20.0</cp:keywords>
  <dc:description/>
  <cp:lastModifiedBy>MICHELA GRAVINA</cp:lastModifiedBy>
  <cp:revision>126</cp:revision>
  <dcterms:created xsi:type="dcterms:W3CDTF">2020-12-23T21:10:49Z</dcterms:created>
  <dcterms:modified xsi:type="dcterms:W3CDTF">2021-05-19T09:26:03Z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