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84" r:id="rId6"/>
    <p:sldId id="285" r:id="rId7"/>
    <p:sldId id="261" r:id="rId8"/>
    <p:sldId id="280" r:id="rId9"/>
    <p:sldId id="278" r:id="rId10"/>
    <p:sldId id="291" r:id="rId11"/>
    <p:sldId id="263" r:id="rId12"/>
    <p:sldId id="262" r:id="rId13"/>
    <p:sldId id="260" r:id="rId14"/>
    <p:sldId id="290" r:id="rId15"/>
    <p:sldId id="264" r:id="rId16"/>
    <p:sldId id="281" r:id="rId17"/>
    <p:sldId id="267" r:id="rId18"/>
    <p:sldId id="276" r:id="rId19"/>
    <p:sldId id="268" r:id="rId20"/>
    <p:sldId id="296" r:id="rId21"/>
    <p:sldId id="297" r:id="rId22"/>
    <p:sldId id="265" r:id="rId23"/>
    <p:sldId id="292" r:id="rId24"/>
    <p:sldId id="293" r:id="rId25"/>
    <p:sldId id="286" r:id="rId26"/>
    <p:sldId id="269" r:id="rId27"/>
    <p:sldId id="275" r:id="rId28"/>
    <p:sldId id="353" r:id="rId29"/>
    <p:sldId id="357" r:id="rId30"/>
    <p:sldId id="358" r:id="rId31"/>
    <p:sldId id="270" r:id="rId32"/>
    <p:sldId id="282" r:id="rId33"/>
    <p:sldId id="266" r:id="rId34"/>
    <p:sldId id="271" r:id="rId35"/>
    <p:sldId id="272" r:id="rId36"/>
    <p:sldId id="273" r:id="rId37"/>
    <p:sldId id="27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610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76EFD-109F-4B44-BB6F-F4F94F165B0E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548DB2-8878-429D-9DD3-26D06EB39E84}">
      <dgm:prSet phldrT="[Text]"/>
      <dgm:spPr/>
      <dgm:t>
        <a:bodyPr/>
        <a:lstStyle/>
        <a:p>
          <a:r>
            <a:rPr lang="en-IN" dirty="0"/>
            <a:t>Plan</a:t>
          </a:r>
        </a:p>
      </dgm:t>
    </dgm:pt>
    <dgm:pt modelId="{82C3AD8F-F757-4241-8997-FA0CF5BE85CC}" type="parTrans" cxnId="{37A9C879-9B80-42FD-A807-F857F202A7D1}">
      <dgm:prSet/>
      <dgm:spPr/>
      <dgm:t>
        <a:bodyPr/>
        <a:lstStyle/>
        <a:p>
          <a:endParaRPr lang="en-IN"/>
        </a:p>
      </dgm:t>
    </dgm:pt>
    <dgm:pt modelId="{5343A48D-4BEA-4EC3-BFC5-CF8E310A3554}" type="sibTrans" cxnId="{37A9C879-9B80-42FD-A807-F857F202A7D1}">
      <dgm:prSet/>
      <dgm:spPr/>
      <dgm:t>
        <a:bodyPr/>
        <a:lstStyle/>
        <a:p>
          <a:endParaRPr lang="en-IN"/>
        </a:p>
      </dgm:t>
    </dgm:pt>
    <dgm:pt modelId="{171F4216-54BB-4BD6-B689-A8F678B2B56D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0199A519-318F-431B-A2E9-551744A354AA}" type="parTrans" cxnId="{C773181F-9A0C-43A9-9A9B-9BB71DD2A803}">
      <dgm:prSet/>
      <dgm:spPr/>
      <dgm:t>
        <a:bodyPr/>
        <a:lstStyle/>
        <a:p>
          <a:endParaRPr lang="en-IN"/>
        </a:p>
      </dgm:t>
    </dgm:pt>
    <dgm:pt modelId="{B07845F3-FB9B-4991-AE0C-C97DB067251F}" type="sibTrans" cxnId="{C773181F-9A0C-43A9-9A9B-9BB71DD2A803}">
      <dgm:prSet/>
      <dgm:spPr/>
      <dgm:t>
        <a:bodyPr/>
        <a:lstStyle/>
        <a:p>
          <a:endParaRPr lang="en-IN"/>
        </a:p>
      </dgm:t>
    </dgm:pt>
    <dgm:pt modelId="{6CF49B3A-6250-48B2-AA53-6BB9F035BB9E}">
      <dgm:prSet phldrT="[Text]" custT="1"/>
      <dgm:spPr/>
      <dgm:t>
        <a:bodyPr/>
        <a:lstStyle/>
        <a:p>
          <a:r>
            <a:rPr lang="en-IN" sz="1600" dirty="0"/>
            <a:t>Define objective</a:t>
          </a:r>
        </a:p>
      </dgm:t>
    </dgm:pt>
    <dgm:pt modelId="{8E682808-0D9F-4335-8DF9-3D330BC175BD}" type="parTrans" cxnId="{E75DF4EC-B127-4F29-A1F3-A9115792C94A}">
      <dgm:prSet/>
      <dgm:spPr/>
      <dgm:t>
        <a:bodyPr/>
        <a:lstStyle/>
        <a:p>
          <a:endParaRPr lang="en-IN"/>
        </a:p>
      </dgm:t>
    </dgm:pt>
    <dgm:pt modelId="{14B63E67-9E9F-44D0-8902-FD791A5A7431}" type="sibTrans" cxnId="{E75DF4EC-B127-4F29-A1F3-A9115792C94A}">
      <dgm:prSet/>
      <dgm:spPr/>
      <dgm:t>
        <a:bodyPr/>
        <a:lstStyle/>
        <a:p>
          <a:endParaRPr lang="en-IN"/>
        </a:p>
      </dgm:t>
    </dgm:pt>
    <dgm:pt modelId="{E4B744C1-8FAE-4599-A40F-4956BFD39FDD}">
      <dgm:prSet phldrT="[Text]"/>
      <dgm:spPr/>
      <dgm:t>
        <a:bodyPr/>
        <a:lstStyle/>
        <a:p>
          <a:r>
            <a:rPr lang="en-IN" dirty="0"/>
            <a:t>Write</a:t>
          </a:r>
        </a:p>
      </dgm:t>
    </dgm:pt>
    <dgm:pt modelId="{9469BD66-75AD-49E1-8E8D-B6D670BEBBED}" type="parTrans" cxnId="{97E7E4C8-726A-453E-85F1-9A8460FC31B2}">
      <dgm:prSet/>
      <dgm:spPr/>
      <dgm:t>
        <a:bodyPr/>
        <a:lstStyle/>
        <a:p>
          <a:endParaRPr lang="en-IN"/>
        </a:p>
      </dgm:t>
    </dgm:pt>
    <dgm:pt modelId="{1A27170A-2AFF-467E-A582-613FC4D705B9}" type="sibTrans" cxnId="{97E7E4C8-726A-453E-85F1-9A8460FC31B2}">
      <dgm:prSet/>
      <dgm:spPr/>
      <dgm:t>
        <a:bodyPr/>
        <a:lstStyle/>
        <a:p>
          <a:endParaRPr lang="en-IN"/>
        </a:p>
      </dgm:t>
    </dgm:pt>
    <dgm:pt modelId="{73C35AC2-AF03-429C-B49D-4599173E8151}">
      <dgm:prSet phldrT="[Text]" phldr="1"/>
      <dgm:spPr/>
      <dgm:t>
        <a:bodyPr/>
        <a:lstStyle/>
        <a:p>
          <a:endParaRPr lang="en-IN" dirty="0"/>
        </a:p>
      </dgm:t>
    </dgm:pt>
    <dgm:pt modelId="{32306FB7-0A94-4410-B12C-19FD1892F969}" type="parTrans" cxnId="{6DAF4CC1-D9B1-432C-B22B-25B45C0EFB17}">
      <dgm:prSet/>
      <dgm:spPr/>
      <dgm:t>
        <a:bodyPr/>
        <a:lstStyle/>
        <a:p>
          <a:endParaRPr lang="en-IN"/>
        </a:p>
      </dgm:t>
    </dgm:pt>
    <dgm:pt modelId="{D31F715C-5079-45D8-B2DA-B0C74A82FB6B}" type="sibTrans" cxnId="{6DAF4CC1-D9B1-432C-B22B-25B45C0EFB17}">
      <dgm:prSet/>
      <dgm:spPr/>
      <dgm:t>
        <a:bodyPr/>
        <a:lstStyle/>
        <a:p>
          <a:endParaRPr lang="en-IN"/>
        </a:p>
      </dgm:t>
    </dgm:pt>
    <dgm:pt modelId="{E3968C1B-0290-4E51-AC4A-9D2AC055936D}">
      <dgm:prSet phldrT="[Text]" custT="1"/>
      <dgm:spPr/>
      <dgm:t>
        <a:bodyPr/>
        <a:lstStyle/>
        <a:p>
          <a:endParaRPr lang="en-IN" sz="1600" dirty="0"/>
        </a:p>
      </dgm:t>
    </dgm:pt>
    <dgm:pt modelId="{D28CA79D-3957-4A34-BF00-B29DCFD699D2}" type="parTrans" cxnId="{18A5916A-595F-4DB1-BA8F-C7CAEF25C5FC}">
      <dgm:prSet/>
      <dgm:spPr/>
      <dgm:t>
        <a:bodyPr/>
        <a:lstStyle/>
        <a:p>
          <a:endParaRPr lang="en-IN"/>
        </a:p>
      </dgm:t>
    </dgm:pt>
    <dgm:pt modelId="{5C9DDEC3-D81F-41DF-A63A-76FDF342FC96}" type="sibTrans" cxnId="{18A5916A-595F-4DB1-BA8F-C7CAEF25C5FC}">
      <dgm:prSet/>
      <dgm:spPr/>
      <dgm:t>
        <a:bodyPr/>
        <a:lstStyle/>
        <a:p>
          <a:endParaRPr lang="en-IN"/>
        </a:p>
      </dgm:t>
    </dgm:pt>
    <dgm:pt modelId="{F4EC2094-7235-4CBC-BA6A-959D714FDA05}">
      <dgm:prSet phldrT="[Text]"/>
      <dgm:spPr/>
      <dgm:t>
        <a:bodyPr/>
        <a:lstStyle/>
        <a:p>
          <a:r>
            <a:rPr lang="en-IN" dirty="0"/>
            <a:t>Complete</a:t>
          </a:r>
        </a:p>
      </dgm:t>
    </dgm:pt>
    <dgm:pt modelId="{043B14DF-BBDD-4E0F-8D8A-1C2F9655E977}" type="parTrans" cxnId="{EB0C1217-0FAD-422A-98D4-18B6D4E101B2}">
      <dgm:prSet/>
      <dgm:spPr/>
      <dgm:t>
        <a:bodyPr/>
        <a:lstStyle/>
        <a:p>
          <a:endParaRPr lang="en-IN"/>
        </a:p>
      </dgm:t>
    </dgm:pt>
    <dgm:pt modelId="{747FB772-BBDB-4ECE-8A4F-B54BBA7CEB42}" type="sibTrans" cxnId="{EB0C1217-0FAD-422A-98D4-18B6D4E101B2}">
      <dgm:prSet/>
      <dgm:spPr/>
      <dgm:t>
        <a:bodyPr/>
        <a:lstStyle/>
        <a:p>
          <a:endParaRPr lang="en-IN"/>
        </a:p>
      </dgm:t>
    </dgm:pt>
    <dgm:pt modelId="{947FC151-150B-453B-A69D-1837059657FA}">
      <dgm:prSet phldrT="[Text]" phldr="1"/>
      <dgm:spPr/>
      <dgm:t>
        <a:bodyPr/>
        <a:lstStyle/>
        <a:p>
          <a:endParaRPr lang="en-IN"/>
        </a:p>
      </dgm:t>
    </dgm:pt>
    <dgm:pt modelId="{2821DC3A-7396-4B80-B729-258EE6D53B20}" type="parTrans" cxnId="{3FBA4882-1A89-47AD-8FAE-5617B7C55C0E}">
      <dgm:prSet/>
      <dgm:spPr/>
      <dgm:t>
        <a:bodyPr/>
        <a:lstStyle/>
        <a:p>
          <a:endParaRPr lang="en-IN"/>
        </a:p>
      </dgm:t>
    </dgm:pt>
    <dgm:pt modelId="{D1C39377-78E3-440B-82FC-BBB9B8F325AA}" type="sibTrans" cxnId="{3FBA4882-1A89-47AD-8FAE-5617B7C55C0E}">
      <dgm:prSet/>
      <dgm:spPr/>
      <dgm:t>
        <a:bodyPr/>
        <a:lstStyle/>
        <a:p>
          <a:endParaRPr lang="en-IN"/>
        </a:p>
      </dgm:t>
    </dgm:pt>
    <dgm:pt modelId="{B23BA011-4088-4660-AAC7-C6AA34B1D6A9}">
      <dgm:prSet phldrT="[Text]" custT="1"/>
      <dgm:spPr/>
      <dgm:t>
        <a:bodyPr/>
        <a:lstStyle/>
        <a:p>
          <a:r>
            <a:rPr lang="en-IN" sz="1600" dirty="0"/>
            <a:t>Revise</a:t>
          </a:r>
        </a:p>
      </dgm:t>
    </dgm:pt>
    <dgm:pt modelId="{7997D0EE-94F0-4724-ADD0-2D2E9BA2C713}" type="parTrans" cxnId="{F0C18433-0BA4-4728-8DA0-0A76586FA6F8}">
      <dgm:prSet/>
      <dgm:spPr/>
      <dgm:t>
        <a:bodyPr/>
        <a:lstStyle/>
        <a:p>
          <a:endParaRPr lang="en-IN"/>
        </a:p>
      </dgm:t>
    </dgm:pt>
    <dgm:pt modelId="{BD4E2B6B-554B-4A5C-9592-C7EAA722ED2A}" type="sibTrans" cxnId="{F0C18433-0BA4-4728-8DA0-0A76586FA6F8}">
      <dgm:prSet/>
      <dgm:spPr/>
      <dgm:t>
        <a:bodyPr/>
        <a:lstStyle/>
        <a:p>
          <a:endParaRPr lang="en-IN"/>
        </a:p>
      </dgm:t>
    </dgm:pt>
    <dgm:pt modelId="{8508AE34-0B46-4FD9-8D70-70A458CDC5C5}">
      <dgm:prSet phldrT="[Text]"/>
      <dgm:spPr/>
      <dgm:t>
        <a:bodyPr/>
        <a:lstStyle/>
        <a:p>
          <a:endParaRPr lang="en-IN" sz="900" dirty="0"/>
        </a:p>
      </dgm:t>
    </dgm:pt>
    <dgm:pt modelId="{890FF625-1628-4568-9503-E264BEBB876E}" type="parTrans" cxnId="{FBF908E0-BB6E-49B4-8798-C5819B84A762}">
      <dgm:prSet/>
      <dgm:spPr/>
      <dgm:t>
        <a:bodyPr/>
        <a:lstStyle/>
        <a:p>
          <a:endParaRPr lang="en-IN"/>
        </a:p>
      </dgm:t>
    </dgm:pt>
    <dgm:pt modelId="{1DA4CDD0-6E49-4509-B32B-CDC611CEEFFE}" type="sibTrans" cxnId="{FBF908E0-BB6E-49B4-8798-C5819B84A762}">
      <dgm:prSet/>
      <dgm:spPr/>
      <dgm:t>
        <a:bodyPr/>
        <a:lstStyle/>
        <a:p>
          <a:endParaRPr lang="en-IN"/>
        </a:p>
      </dgm:t>
    </dgm:pt>
    <dgm:pt modelId="{EC2CE3F4-7B1C-4977-9E0A-1363FBB7A7F8}">
      <dgm:prSet phldrT="[Text]" custT="1"/>
      <dgm:spPr/>
      <dgm:t>
        <a:bodyPr/>
        <a:lstStyle/>
        <a:p>
          <a:r>
            <a:rPr lang="en-IN" sz="1600" dirty="0"/>
            <a:t>Do research</a:t>
          </a:r>
        </a:p>
      </dgm:t>
    </dgm:pt>
    <dgm:pt modelId="{9BCAAC25-7E63-44A8-8792-8CADFBAD1165}" type="parTrans" cxnId="{556C6A0D-72C0-4C17-95AD-C6340830434C}">
      <dgm:prSet/>
      <dgm:spPr/>
      <dgm:t>
        <a:bodyPr/>
        <a:lstStyle/>
        <a:p>
          <a:endParaRPr lang="en-IN"/>
        </a:p>
      </dgm:t>
    </dgm:pt>
    <dgm:pt modelId="{95E4F6F0-F387-4080-B7B6-FF200C50F04A}" type="sibTrans" cxnId="{556C6A0D-72C0-4C17-95AD-C6340830434C}">
      <dgm:prSet/>
      <dgm:spPr/>
      <dgm:t>
        <a:bodyPr/>
        <a:lstStyle/>
        <a:p>
          <a:endParaRPr lang="en-IN"/>
        </a:p>
      </dgm:t>
    </dgm:pt>
    <dgm:pt modelId="{E51904B5-F4CB-4A22-9124-2DD64E0C1260}">
      <dgm:prSet phldrT="[Text]" custT="1"/>
      <dgm:spPr/>
      <dgm:t>
        <a:bodyPr/>
        <a:lstStyle/>
        <a:p>
          <a:r>
            <a:rPr lang="en-IN" sz="1600" dirty="0"/>
            <a:t>Audience Analysis</a:t>
          </a:r>
        </a:p>
      </dgm:t>
    </dgm:pt>
    <dgm:pt modelId="{9446B901-FCB2-40C6-AAC5-8A4808389BA8}" type="parTrans" cxnId="{1EB596AB-2696-4232-A211-3B6FF8E22AF0}">
      <dgm:prSet/>
      <dgm:spPr/>
      <dgm:t>
        <a:bodyPr/>
        <a:lstStyle/>
        <a:p>
          <a:endParaRPr lang="en-IN"/>
        </a:p>
      </dgm:t>
    </dgm:pt>
    <dgm:pt modelId="{037C9630-7F47-4FEC-ACA9-210BB7DF4E18}" type="sibTrans" cxnId="{1EB596AB-2696-4232-A211-3B6FF8E22AF0}">
      <dgm:prSet/>
      <dgm:spPr/>
      <dgm:t>
        <a:bodyPr/>
        <a:lstStyle/>
        <a:p>
          <a:endParaRPr lang="en-IN"/>
        </a:p>
      </dgm:t>
    </dgm:pt>
    <dgm:pt modelId="{54B44915-ABFD-4132-932F-22371ACB8DB3}">
      <dgm:prSet phldrT="[Text]"/>
      <dgm:spPr/>
      <dgm:t>
        <a:bodyPr/>
        <a:lstStyle/>
        <a:p>
          <a:endParaRPr lang="en-IN" sz="900" dirty="0"/>
        </a:p>
      </dgm:t>
    </dgm:pt>
    <dgm:pt modelId="{D0829D93-C16C-411A-BEB0-D3C3CD88F71F}" type="parTrans" cxnId="{9CD161E5-0F0F-4592-91B4-E33FD2A6F9E4}">
      <dgm:prSet/>
      <dgm:spPr/>
      <dgm:t>
        <a:bodyPr/>
        <a:lstStyle/>
        <a:p>
          <a:endParaRPr lang="en-IN"/>
        </a:p>
      </dgm:t>
    </dgm:pt>
    <dgm:pt modelId="{797A0850-D87F-4D30-9EFC-AA28BFD57D18}" type="sibTrans" cxnId="{9CD161E5-0F0F-4592-91B4-E33FD2A6F9E4}">
      <dgm:prSet/>
      <dgm:spPr/>
      <dgm:t>
        <a:bodyPr/>
        <a:lstStyle/>
        <a:p>
          <a:endParaRPr lang="en-IN"/>
        </a:p>
      </dgm:t>
    </dgm:pt>
    <dgm:pt modelId="{45E67F8B-AE6B-46B2-B7D6-2A3281EDB383}">
      <dgm:prSet phldrT="[Text]"/>
      <dgm:spPr/>
      <dgm:t>
        <a:bodyPr/>
        <a:lstStyle/>
        <a:p>
          <a:endParaRPr lang="en-IN" sz="900" dirty="0"/>
        </a:p>
      </dgm:t>
    </dgm:pt>
    <dgm:pt modelId="{7CD1D9A2-C5F0-4F78-A5DF-5746432358C2}" type="parTrans" cxnId="{91DA4BBC-6975-421B-A31C-5969BBB51614}">
      <dgm:prSet/>
      <dgm:spPr/>
      <dgm:t>
        <a:bodyPr/>
        <a:lstStyle/>
        <a:p>
          <a:endParaRPr lang="en-IN"/>
        </a:p>
      </dgm:t>
    </dgm:pt>
    <dgm:pt modelId="{5D1171F8-DAD4-402E-B383-7A653BCC5FB9}" type="sibTrans" cxnId="{91DA4BBC-6975-421B-A31C-5969BBB51614}">
      <dgm:prSet/>
      <dgm:spPr/>
      <dgm:t>
        <a:bodyPr/>
        <a:lstStyle/>
        <a:p>
          <a:endParaRPr lang="en-IN"/>
        </a:p>
      </dgm:t>
    </dgm:pt>
    <dgm:pt modelId="{DE890427-CCB4-4C71-80B8-3EE513FB4FF6}">
      <dgm:prSet phldrT="[Text]" custT="1"/>
      <dgm:spPr/>
      <dgm:t>
        <a:bodyPr/>
        <a:lstStyle/>
        <a:p>
          <a:r>
            <a:rPr lang="en-IN" sz="1600" dirty="0"/>
            <a:t>Plan Intro- Body- Conclusion- Hook-Line-Sinker</a:t>
          </a:r>
        </a:p>
      </dgm:t>
    </dgm:pt>
    <dgm:pt modelId="{2C973226-3B31-41BB-A91E-EC9725F0557E}" type="parTrans" cxnId="{3BD2276C-EFF8-43CF-88F6-09A1952AD05E}">
      <dgm:prSet/>
      <dgm:spPr/>
      <dgm:t>
        <a:bodyPr/>
        <a:lstStyle/>
        <a:p>
          <a:endParaRPr lang="en-IN"/>
        </a:p>
      </dgm:t>
    </dgm:pt>
    <dgm:pt modelId="{335B637A-936A-452E-8675-C5F91C72BDBD}" type="sibTrans" cxnId="{3BD2276C-EFF8-43CF-88F6-09A1952AD05E}">
      <dgm:prSet/>
      <dgm:spPr/>
      <dgm:t>
        <a:bodyPr/>
        <a:lstStyle/>
        <a:p>
          <a:endParaRPr lang="en-IN"/>
        </a:p>
      </dgm:t>
    </dgm:pt>
    <dgm:pt modelId="{20FAEE78-BE5A-4694-8043-8893797CEB1D}">
      <dgm:prSet phldrT="[Text]" custT="1"/>
      <dgm:spPr/>
      <dgm:t>
        <a:bodyPr/>
        <a:lstStyle/>
        <a:p>
          <a:r>
            <a:rPr lang="en-IN" sz="1600" dirty="0"/>
            <a:t>Supporting Visuals and Speaking Notes</a:t>
          </a:r>
        </a:p>
      </dgm:t>
    </dgm:pt>
    <dgm:pt modelId="{17B0074F-BFF7-4EDA-B94D-E70CD21C1402}" type="parTrans" cxnId="{A94E9DD6-FF09-4BEB-B61B-5EA29112F8FE}">
      <dgm:prSet/>
      <dgm:spPr/>
      <dgm:t>
        <a:bodyPr/>
        <a:lstStyle/>
        <a:p>
          <a:endParaRPr lang="en-IN"/>
        </a:p>
      </dgm:t>
    </dgm:pt>
    <dgm:pt modelId="{3252FCA7-3A20-4BA4-B23D-FD7E706D800A}" type="sibTrans" cxnId="{A94E9DD6-FF09-4BEB-B61B-5EA29112F8FE}">
      <dgm:prSet/>
      <dgm:spPr/>
      <dgm:t>
        <a:bodyPr/>
        <a:lstStyle/>
        <a:p>
          <a:endParaRPr lang="en-IN"/>
        </a:p>
      </dgm:t>
    </dgm:pt>
    <dgm:pt modelId="{29D7BFDE-909F-418F-B703-1345A11A190C}">
      <dgm:prSet phldrT="[Text]" custT="1"/>
      <dgm:spPr/>
      <dgm:t>
        <a:bodyPr/>
        <a:lstStyle/>
        <a:p>
          <a:r>
            <a:rPr lang="en-IN" sz="1600" dirty="0"/>
            <a:t>Prepare</a:t>
          </a:r>
        </a:p>
      </dgm:t>
    </dgm:pt>
    <dgm:pt modelId="{4890E55A-D99A-446D-96FC-4B526B61420A}" type="parTrans" cxnId="{922F04BB-457D-4CEF-8E94-01BCB1DFFCFF}">
      <dgm:prSet/>
      <dgm:spPr/>
      <dgm:t>
        <a:bodyPr/>
        <a:lstStyle/>
        <a:p>
          <a:endParaRPr lang="en-IN"/>
        </a:p>
      </dgm:t>
    </dgm:pt>
    <dgm:pt modelId="{B6C64A74-928F-4633-8150-9458DDE4FC14}" type="sibTrans" cxnId="{922F04BB-457D-4CEF-8E94-01BCB1DFFCFF}">
      <dgm:prSet/>
      <dgm:spPr/>
      <dgm:t>
        <a:bodyPr/>
        <a:lstStyle/>
        <a:p>
          <a:endParaRPr lang="en-IN"/>
        </a:p>
      </dgm:t>
    </dgm:pt>
    <dgm:pt modelId="{4E32C501-DEDD-4BD9-A88B-215701037576}">
      <dgm:prSet phldrT="[Text]" custT="1"/>
      <dgm:spPr/>
      <dgm:t>
        <a:bodyPr/>
        <a:lstStyle/>
        <a:p>
          <a:r>
            <a:rPr lang="en-IN" sz="1600" dirty="0"/>
            <a:t>Mechanics of speaking</a:t>
          </a:r>
        </a:p>
      </dgm:t>
    </dgm:pt>
    <dgm:pt modelId="{83FC62D6-AC43-4CFA-B14F-03B94CA93EFC}" type="parTrans" cxnId="{DAC2B7B8-71A2-405F-B6A3-0CBB6233AA7A}">
      <dgm:prSet/>
      <dgm:spPr/>
      <dgm:t>
        <a:bodyPr/>
        <a:lstStyle/>
        <a:p>
          <a:endParaRPr lang="en-IN"/>
        </a:p>
      </dgm:t>
    </dgm:pt>
    <dgm:pt modelId="{4A3EC8C8-9CF1-4D3E-8BF6-82B7D631F0EE}" type="sibTrans" cxnId="{DAC2B7B8-71A2-405F-B6A3-0CBB6233AA7A}">
      <dgm:prSet/>
      <dgm:spPr/>
      <dgm:t>
        <a:bodyPr/>
        <a:lstStyle/>
        <a:p>
          <a:endParaRPr lang="en-IN"/>
        </a:p>
      </dgm:t>
    </dgm:pt>
    <dgm:pt modelId="{C938582F-5BD4-4906-A9F0-7DA538496AB4}">
      <dgm:prSet phldrT="[Text]" custT="1"/>
      <dgm:spPr/>
      <dgm:t>
        <a:bodyPr/>
        <a:lstStyle/>
        <a:p>
          <a:r>
            <a:rPr lang="en-IN" sz="1600" dirty="0"/>
            <a:t>Handling Questions</a:t>
          </a:r>
        </a:p>
      </dgm:t>
    </dgm:pt>
    <dgm:pt modelId="{310DB212-CEA8-4ED6-8709-8FBBCA80B8C1}" type="parTrans" cxnId="{827C52D1-A1A6-4D70-ACF5-361CF34D5982}">
      <dgm:prSet/>
      <dgm:spPr/>
      <dgm:t>
        <a:bodyPr/>
        <a:lstStyle/>
        <a:p>
          <a:endParaRPr lang="en-IN"/>
        </a:p>
      </dgm:t>
    </dgm:pt>
    <dgm:pt modelId="{DED4B732-9793-4C32-93A7-F87C15095170}" type="sibTrans" cxnId="{827C52D1-A1A6-4D70-ACF5-361CF34D5982}">
      <dgm:prSet/>
      <dgm:spPr/>
      <dgm:t>
        <a:bodyPr/>
        <a:lstStyle/>
        <a:p>
          <a:endParaRPr lang="en-IN"/>
        </a:p>
      </dgm:t>
    </dgm:pt>
    <dgm:pt modelId="{464D4963-82A6-4617-B70F-B72E1AE55D53}">
      <dgm:prSet phldrT="[Text]" custT="1"/>
      <dgm:spPr/>
      <dgm:t>
        <a:bodyPr/>
        <a:lstStyle/>
        <a:p>
          <a:r>
            <a:rPr lang="en-IN" sz="1600" dirty="0"/>
            <a:t>Anticipating questions</a:t>
          </a:r>
        </a:p>
      </dgm:t>
    </dgm:pt>
    <dgm:pt modelId="{1266048A-EC05-4677-9058-4F80AAE6B255}" type="parTrans" cxnId="{A01BD951-1766-40F7-A848-385867EA6EA2}">
      <dgm:prSet/>
      <dgm:spPr/>
      <dgm:t>
        <a:bodyPr/>
        <a:lstStyle/>
        <a:p>
          <a:endParaRPr lang="en-IN"/>
        </a:p>
      </dgm:t>
    </dgm:pt>
    <dgm:pt modelId="{911F5725-57D5-4036-8552-B4AD969461AD}" type="sibTrans" cxnId="{A01BD951-1766-40F7-A848-385867EA6EA2}">
      <dgm:prSet/>
      <dgm:spPr/>
      <dgm:t>
        <a:bodyPr/>
        <a:lstStyle/>
        <a:p>
          <a:endParaRPr lang="en-IN"/>
        </a:p>
      </dgm:t>
    </dgm:pt>
    <dgm:pt modelId="{6627A8DB-98F6-4AED-9C37-58F4BC38DC78}" type="pres">
      <dgm:prSet presAssocID="{02776EFD-109F-4B44-BB6F-F4F94F165B0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A8EC369-A90A-413B-A832-30DC85B1A0FA}" type="pres">
      <dgm:prSet presAssocID="{22548DB2-8878-429D-9DD3-26D06EB39E84}" presName="composite" presStyleCnt="0"/>
      <dgm:spPr/>
    </dgm:pt>
    <dgm:pt modelId="{4EF9A482-C670-4320-9E94-EE1DFB3D647D}" type="pres">
      <dgm:prSet presAssocID="{22548DB2-8878-429D-9DD3-26D06EB39E84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197C156-60BE-45D1-8DDA-DB789EB87584}" type="pres">
      <dgm:prSet presAssocID="{22548DB2-8878-429D-9DD3-26D06EB39E8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37346BE-A7C3-49A1-9893-D457BFF4CB1F}" type="pres">
      <dgm:prSet presAssocID="{22548DB2-8878-429D-9DD3-26D06EB39E84}" presName="Accent" presStyleLbl="parChTrans1D1" presStyleIdx="0" presStyleCnt="3"/>
      <dgm:spPr/>
    </dgm:pt>
    <dgm:pt modelId="{5893AFA2-338B-411E-AB16-D7CE4B66D643}" type="pres">
      <dgm:prSet presAssocID="{22548DB2-8878-429D-9DD3-26D06EB39E84}" presName="Child" presStyleLbl="revTx" presStyleIdx="1" presStyleCnt="6" custScaleY="185995">
        <dgm:presLayoutVars>
          <dgm:chMax val="0"/>
          <dgm:chPref val="0"/>
          <dgm:bulletEnabled val="1"/>
        </dgm:presLayoutVars>
      </dgm:prSet>
      <dgm:spPr/>
    </dgm:pt>
    <dgm:pt modelId="{D97BFAEA-9845-40A6-872C-150943525CE8}" type="pres">
      <dgm:prSet presAssocID="{5343A48D-4BEA-4EC3-BFC5-CF8E310A3554}" presName="sibTrans" presStyleCnt="0"/>
      <dgm:spPr/>
    </dgm:pt>
    <dgm:pt modelId="{AA4420A3-5373-4772-8244-F87F57451E1E}" type="pres">
      <dgm:prSet presAssocID="{E4B744C1-8FAE-4599-A40F-4956BFD39FDD}" presName="composite" presStyleCnt="0"/>
      <dgm:spPr/>
    </dgm:pt>
    <dgm:pt modelId="{8C94B4B8-B8B8-40F2-A902-395D265BB2DF}" type="pres">
      <dgm:prSet presAssocID="{E4B744C1-8FAE-4599-A40F-4956BFD39FD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6813E986-0FB5-437B-8BD1-0EF03B82B355}" type="pres">
      <dgm:prSet presAssocID="{E4B744C1-8FAE-4599-A40F-4956BFD39FD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E8648FC-35AA-4457-A7C7-B482423A8D42}" type="pres">
      <dgm:prSet presAssocID="{E4B744C1-8FAE-4599-A40F-4956BFD39FDD}" presName="Accent" presStyleLbl="parChTrans1D1" presStyleIdx="1" presStyleCnt="3"/>
      <dgm:spPr/>
    </dgm:pt>
    <dgm:pt modelId="{878D86D4-AB58-4CB0-8A77-C7B424A51FD2}" type="pres">
      <dgm:prSet presAssocID="{E4B744C1-8FAE-4599-A40F-4956BFD39FDD}" presName="Child" presStyleLbl="revTx" presStyleIdx="3" presStyleCnt="6" custScaleY="151422">
        <dgm:presLayoutVars>
          <dgm:chMax val="0"/>
          <dgm:chPref val="0"/>
          <dgm:bulletEnabled val="1"/>
        </dgm:presLayoutVars>
      </dgm:prSet>
      <dgm:spPr/>
    </dgm:pt>
    <dgm:pt modelId="{E6130DFB-6D3D-45DA-AE31-C3D2644D8B44}" type="pres">
      <dgm:prSet presAssocID="{1A27170A-2AFF-467E-A582-613FC4D705B9}" presName="sibTrans" presStyleCnt="0"/>
      <dgm:spPr/>
    </dgm:pt>
    <dgm:pt modelId="{0C0295D8-1B59-4023-AB6E-214F01E27B2A}" type="pres">
      <dgm:prSet presAssocID="{F4EC2094-7235-4CBC-BA6A-959D714FDA05}" presName="composite" presStyleCnt="0"/>
      <dgm:spPr/>
    </dgm:pt>
    <dgm:pt modelId="{37C404B7-AA01-489F-92D4-9C4F762E3C25}" type="pres">
      <dgm:prSet presAssocID="{F4EC2094-7235-4CBC-BA6A-959D714FDA0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04A1C9FF-6344-4154-8555-C4ED2B585F0E}" type="pres">
      <dgm:prSet presAssocID="{F4EC2094-7235-4CBC-BA6A-959D714FDA0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C6023677-DADE-404E-9E8E-EC122BC67967}" type="pres">
      <dgm:prSet presAssocID="{F4EC2094-7235-4CBC-BA6A-959D714FDA05}" presName="Accent" presStyleLbl="parChTrans1D1" presStyleIdx="2" presStyleCnt="3"/>
      <dgm:spPr/>
    </dgm:pt>
    <dgm:pt modelId="{F500A9F8-651A-424C-83BD-CF606D98373C}" type="pres">
      <dgm:prSet presAssocID="{F4EC2094-7235-4CBC-BA6A-959D714FDA05}" presName="Child" presStyleLbl="revTx" presStyleIdx="5" presStyleCnt="6" custScaleY="152619">
        <dgm:presLayoutVars>
          <dgm:chMax val="0"/>
          <dgm:chPref val="0"/>
          <dgm:bulletEnabled val="1"/>
        </dgm:presLayoutVars>
      </dgm:prSet>
      <dgm:spPr/>
    </dgm:pt>
  </dgm:ptLst>
  <dgm:cxnLst>
    <dgm:cxn modelId="{C48CF40A-70F0-4C25-932E-91777BB6021F}" type="presOf" srcId="{F4EC2094-7235-4CBC-BA6A-959D714FDA05}" destId="{04A1C9FF-6344-4154-8555-C4ED2B585F0E}" srcOrd="0" destOrd="0" presId="urn:microsoft.com/office/officeart/2011/layout/TabList"/>
    <dgm:cxn modelId="{7EBD930C-8FDE-4320-A356-27533E141459}" type="presOf" srcId="{947FC151-150B-453B-A69D-1837059657FA}" destId="{37C404B7-AA01-489F-92D4-9C4F762E3C25}" srcOrd="0" destOrd="0" presId="urn:microsoft.com/office/officeart/2011/layout/TabList"/>
    <dgm:cxn modelId="{556C6A0D-72C0-4C17-95AD-C6340830434C}" srcId="{22548DB2-8878-429D-9DD3-26D06EB39E84}" destId="{EC2CE3F4-7B1C-4977-9E0A-1363FBB7A7F8}" srcOrd="2" destOrd="0" parTransId="{9BCAAC25-7E63-44A8-8792-8CADFBAD1165}" sibTransId="{95E4F6F0-F387-4080-B7B6-FF200C50F04A}"/>
    <dgm:cxn modelId="{E2CB3312-0574-41B0-A265-12D9A903049F}" type="presOf" srcId="{464D4963-82A6-4617-B70F-B72E1AE55D53}" destId="{5893AFA2-338B-411E-AB16-D7CE4B66D643}" srcOrd="0" destOrd="3" presId="urn:microsoft.com/office/officeart/2011/layout/TabList"/>
    <dgm:cxn modelId="{4DC69716-41D1-4A52-9E80-D7A810E7ADA6}" type="presOf" srcId="{171F4216-54BB-4BD6-B689-A8F678B2B56D}" destId="{4EF9A482-C670-4320-9E94-EE1DFB3D647D}" srcOrd="0" destOrd="0" presId="urn:microsoft.com/office/officeart/2011/layout/TabList"/>
    <dgm:cxn modelId="{EB0C1217-0FAD-422A-98D4-18B6D4E101B2}" srcId="{02776EFD-109F-4B44-BB6F-F4F94F165B0E}" destId="{F4EC2094-7235-4CBC-BA6A-959D714FDA05}" srcOrd="2" destOrd="0" parTransId="{043B14DF-BBDD-4E0F-8D8A-1C2F9655E977}" sibTransId="{747FB772-BBDB-4ECE-8A4F-B54BBA7CEB42}"/>
    <dgm:cxn modelId="{115C5819-1EAE-4AE3-B9B6-6FF39AF32D46}" type="presOf" srcId="{29D7BFDE-909F-418F-B703-1345A11A190C}" destId="{F500A9F8-651A-424C-83BD-CF606D98373C}" srcOrd="0" destOrd="1" presId="urn:microsoft.com/office/officeart/2011/layout/TabList"/>
    <dgm:cxn modelId="{C773181F-9A0C-43A9-9A9B-9BB71DD2A803}" srcId="{22548DB2-8878-429D-9DD3-26D06EB39E84}" destId="{171F4216-54BB-4BD6-B689-A8F678B2B56D}" srcOrd="0" destOrd="0" parTransId="{0199A519-318F-431B-A2E9-551744A354AA}" sibTransId="{B07845F3-FB9B-4991-AE0C-C97DB067251F}"/>
    <dgm:cxn modelId="{3AF12B31-CB20-4B51-BA17-45442ABC11B7}" type="presOf" srcId="{DE890427-CCB4-4C71-80B8-3EE513FB4FF6}" destId="{878D86D4-AB58-4CB0-8A77-C7B424A51FD2}" srcOrd="0" destOrd="1" presId="urn:microsoft.com/office/officeart/2011/layout/TabList"/>
    <dgm:cxn modelId="{F0C18433-0BA4-4728-8DA0-0A76586FA6F8}" srcId="{F4EC2094-7235-4CBC-BA6A-959D714FDA05}" destId="{B23BA011-4088-4660-AAC7-C6AA34B1D6A9}" srcOrd="1" destOrd="0" parTransId="{7997D0EE-94F0-4724-ADD0-2D2E9BA2C713}" sibTransId="{BD4E2B6B-554B-4A5C-9592-C7EAA722ED2A}"/>
    <dgm:cxn modelId="{CCB5493D-8D1B-44D1-96DB-D1A8D443E317}" type="presOf" srcId="{73C35AC2-AF03-429C-B49D-4599173E8151}" destId="{8C94B4B8-B8B8-40F2-A902-395D265BB2DF}" srcOrd="0" destOrd="0" presId="urn:microsoft.com/office/officeart/2011/layout/TabList"/>
    <dgm:cxn modelId="{8806B25C-483E-4CFC-918A-BE2FB8FE3D25}" type="presOf" srcId="{8508AE34-0B46-4FD9-8D70-70A458CDC5C5}" destId="{5893AFA2-338B-411E-AB16-D7CE4B66D643}" srcOrd="0" destOrd="4" presId="urn:microsoft.com/office/officeart/2011/layout/TabList"/>
    <dgm:cxn modelId="{B0CADE47-AA7C-4D75-822D-63E2E4A50111}" type="presOf" srcId="{6CF49B3A-6250-48B2-AA53-6BB9F035BB9E}" destId="{5893AFA2-338B-411E-AB16-D7CE4B66D643}" srcOrd="0" destOrd="0" presId="urn:microsoft.com/office/officeart/2011/layout/TabList"/>
    <dgm:cxn modelId="{18A5916A-595F-4DB1-BA8F-C7CAEF25C5FC}" srcId="{E4B744C1-8FAE-4599-A40F-4956BFD39FDD}" destId="{E3968C1B-0290-4E51-AC4A-9D2AC055936D}" srcOrd="1" destOrd="0" parTransId="{D28CA79D-3957-4A34-BF00-B29DCFD699D2}" sibTransId="{5C9DDEC3-D81F-41DF-A63A-76FDF342FC96}"/>
    <dgm:cxn modelId="{3BD2276C-EFF8-43CF-88F6-09A1952AD05E}" srcId="{E4B744C1-8FAE-4599-A40F-4956BFD39FDD}" destId="{DE890427-CCB4-4C71-80B8-3EE513FB4FF6}" srcOrd="2" destOrd="0" parTransId="{2C973226-3B31-41BB-A91E-EC9725F0557E}" sibTransId="{335B637A-936A-452E-8675-C5F91C72BDBD}"/>
    <dgm:cxn modelId="{5ADD976E-6DD7-4E33-9C0C-F2F1EF77A4D2}" type="presOf" srcId="{E3968C1B-0290-4E51-AC4A-9D2AC055936D}" destId="{878D86D4-AB58-4CB0-8A77-C7B424A51FD2}" srcOrd="0" destOrd="0" presId="urn:microsoft.com/office/officeart/2011/layout/TabList"/>
    <dgm:cxn modelId="{A01BD951-1766-40F7-A848-385867EA6EA2}" srcId="{22548DB2-8878-429D-9DD3-26D06EB39E84}" destId="{464D4963-82A6-4617-B70F-B72E1AE55D53}" srcOrd="4" destOrd="0" parTransId="{1266048A-EC05-4677-9058-4F80AAE6B255}" sibTransId="{911F5725-57D5-4036-8552-B4AD969461AD}"/>
    <dgm:cxn modelId="{C5DD3278-6A68-4DAC-943D-AF107D1FA2C2}" type="presOf" srcId="{02776EFD-109F-4B44-BB6F-F4F94F165B0E}" destId="{6627A8DB-98F6-4AED-9C37-58F4BC38DC78}" srcOrd="0" destOrd="0" presId="urn:microsoft.com/office/officeart/2011/layout/TabList"/>
    <dgm:cxn modelId="{37A9C879-9B80-42FD-A807-F857F202A7D1}" srcId="{02776EFD-109F-4B44-BB6F-F4F94F165B0E}" destId="{22548DB2-8878-429D-9DD3-26D06EB39E84}" srcOrd="0" destOrd="0" parTransId="{82C3AD8F-F757-4241-8997-FA0CF5BE85CC}" sibTransId="{5343A48D-4BEA-4EC3-BFC5-CF8E310A3554}"/>
    <dgm:cxn modelId="{2CEE8380-A533-456D-A63D-BA654537A9E2}" type="presOf" srcId="{EC2CE3F4-7B1C-4977-9E0A-1363FBB7A7F8}" destId="{5893AFA2-338B-411E-AB16-D7CE4B66D643}" srcOrd="0" destOrd="1" presId="urn:microsoft.com/office/officeart/2011/layout/TabList"/>
    <dgm:cxn modelId="{3FBA4882-1A89-47AD-8FAE-5617B7C55C0E}" srcId="{F4EC2094-7235-4CBC-BA6A-959D714FDA05}" destId="{947FC151-150B-453B-A69D-1837059657FA}" srcOrd="0" destOrd="0" parTransId="{2821DC3A-7396-4B80-B729-258EE6D53B20}" sibTransId="{D1C39377-78E3-440B-82FC-BBB9B8F325AA}"/>
    <dgm:cxn modelId="{809F1397-10D9-4F20-AC3E-A40AD6DC7754}" type="presOf" srcId="{54B44915-ABFD-4132-932F-22371ACB8DB3}" destId="{878D86D4-AB58-4CB0-8A77-C7B424A51FD2}" srcOrd="0" destOrd="4" presId="urn:microsoft.com/office/officeart/2011/layout/TabList"/>
    <dgm:cxn modelId="{533A7BA8-59B8-4F38-8BC1-CBF93854BE46}" type="presOf" srcId="{E4B744C1-8FAE-4599-A40F-4956BFD39FDD}" destId="{6813E986-0FB5-437B-8BD1-0EF03B82B355}" srcOrd="0" destOrd="0" presId="urn:microsoft.com/office/officeart/2011/layout/TabList"/>
    <dgm:cxn modelId="{1EB596AB-2696-4232-A211-3B6FF8E22AF0}" srcId="{22548DB2-8878-429D-9DD3-26D06EB39E84}" destId="{E51904B5-F4CB-4A22-9124-2DD64E0C1260}" srcOrd="3" destOrd="0" parTransId="{9446B901-FCB2-40C6-AAC5-8A4808389BA8}" sibTransId="{037C9630-7F47-4FEC-ACA9-210BB7DF4E18}"/>
    <dgm:cxn modelId="{DAC2B7B8-71A2-405F-B6A3-0CBB6233AA7A}" srcId="{F4EC2094-7235-4CBC-BA6A-959D714FDA05}" destId="{4E32C501-DEDD-4BD9-A88B-215701037576}" srcOrd="3" destOrd="0" parTransId="{83FC62D6-AC43-4CFA-B14F-03B94CA93EFC}" sibTransId="{4A3EC8C8-9CF1-4D3E-8BF6-82B7D631F0EE}"/>
    <dgm:cxn modelId="{922F04BB-457D-4CEF-8E94-01BCB1DFFCFF}" srcId="{F4EC2094-7235-4CBC-BA6A-959D714FDA05}" destId="{29D7BFDE-909F-418F-B703-1345A11A190C}" srcOrd="2" destOrd="0" parTransId="{4890E55A-D99A-446D-96FC-4B526B61420A}" sibTransId="{B6C64A74-928F-4633-8150-9458DDE4FC14}"/>
    <dgm:cxn modelId="{4A7610BB-3885-4FBF-A84C-80496C622A73}" type="presOf" srcId="{4E32C501-DEDD-4BD9-A88B-215701037576}" destId="{F500A9F8-651A-424C-83BD-CF606D98373C}" srcOrd="0" destOrd="2" presId="urn:microsoft.com/office/officeart/2011/layout/TabList"/>
    <dgm:cxn modelId="{91DA4BBC-6975-421B-A31C-5969BBB51614}" srcId="{E4B744C1-8FAE-4599-A40F-4956BFD39FDD}" destId="{45E67F8B-AE6B-46B2-B7D6-2A3281EDB383}" srcOrd="4" destOrd="0" parTransId="{7CD1D9A2-C5F0-4F78-A5DF-5746432358C2}" sibTransId="{5D1171F8-DAD4-402E-B383-7A653BCC5FB9}"/>
    <dgm:cxn modelId="{6DAF4CC1-D9B1-432C-B22B-25B45C0EFB17}" srcId="{E4B744C1-8FAE-4599-A40F-4956BFD39FDD}" destId="{73C35AC2-AF03-429C-B49D-4599173E8151}" srcOrd="0" destOrd="0" parTransId="{32306FB7-0A94-4410-B12C-19FD1892F969}" sibTransId="{D31F715C-5079-45D8-B2DA-B0C74A82FB6B}"/>
    <dgm:cxn modelId="{FC64A7C8-A1AA-44AC-9F85-A46204A039C0}" type="presOf" srcId="{C938582F-5BD4-4906-A9F0-7DA538496AB4}" destId="{F500A9F8-651A-424C-83BD-CF606D98373C}" srcOrd="0" destOrd="3" presId="urn:microsoft.com/office/officeart/2011/layout/TabList"/>
    <dgm:cxn modelId="{97E7E4C8-726A-453E-85F1-9A8460FC31B2}" srcId="{02776EFD-109F-4B44-BB6F-F4F94F165B0E}" destId="{E4B744C1-8FAE-4599-A40F-4956BFD39FDD}" srcOrd="1" destOrd="0" parTransId="{9469BD66-75AD-49E1-8E8D-B6D670BEBBED}" sibTransId="{1A27170A-2AFF-467E-A582-613FC4D705B9}"/>
    <dgm:cxn modelId="{827C52D1-A1A6-4D70-ACF5-361CF34D5982}" srcId="{F4EC2094-7235-4CBC-BA6A-959D714FDA05}" destId="{C938582F-5BD4-4906-A9F0-7DA538496AB4}" srcOrd="4" destOrd="0" parTransId="{310DB212-CEA8-4ED6-8709-8FBBCA80B8C1}" sibTransId="{DED4B732-9793-4C32-93A7-F87C15095170}"/>
    <dgm:cxn modelId="{A94E9DD6-FF09-4BEB-B61B-5EA29112F8FE}" srcId="{E4B744C1-8FAE-4599-A40F-4956BFD39FDD}" destId="{20FAEE78-BE5A-4694-8043-8893797CEB1D}" srcOrd="3" destOrd="0" parTransId="{17B0074F-BFF7-4EDA-B94D-E70CD21C1402}" sibTransId="{3252FCA7-3A20-4BA4-B23D-FD7E706D800A}"/>
    <dgm:cxn modelId="{FBF908E0-BB6E-49B4-8798-C5819B84A762}" srcId="{22548DB2-8878-429D-9DD3-26D06EB39E84}" destId="{8508AE34-0B46-4FD9-8D70-70A458CDC5C5}" srcOrd="5" destOrd="0" parTransId="{890FF625-1628-4568-9503-E264BEBB876E}" sibTransId="{1DA4CDD0-6E49-4509-B32B-CDC611CEEFFE}"/>
    <dgm:cxn modelId="{7ACEBBE0-15E4-4D3F-8513-815EA9F5B739}" type="presOf" srcId="{B23BA011-4088-4660-AAC7-C6AA34B1D6A9}" destId="{F500A9F8-651A-424C-83BD-CF606D98373C}" srcOrd="0" destOrd="0" presId="urn:microsoft.com/office/officeart/2011/layout/TabList"/>
    <dgm:cxn modelId="{0750A2E4-2593-461D-B16A-B432F5C9365E}" type="presOf" srcId="{20FAEE78-BE5A-4694-8043-8893797CEB1D}" destId="{878D86D4-AB58-4CB0-8A77-C7B424A51FD2}" srcOrd="0" destOrd="2" presId="urn:microsoft.com/office/officeart/2011/layout/TabList"/>
    <dgm:cxn modelId="{9CD161E5-0F0F-4592-91B4-E33FD2A6F9E4}" srcId="{E4B744C1-8FAE-4599-A40F-4956BFD39FDD}" destId="{54B44915-ABFD-4132-932F-22371ACB8DB3}" srcOrd="5" destOrd="0" parTransId="{D0829D93-C16C-411A-BEB0-D3C3CD88F71F}" sibTransId="{797A0850-D87F-4D30-9EFC-AA28BFD57D18}"/>
    <dgm:cxn modelId="{59783DE8-634B-4D5B-80EB-E277CAC3B242}" type="presOf" srcId="{22548DB2-8878-429D-9DD3-26D06EB39E84}" destId="{6197C156-60BE-45D1-8DDA-DB789EB87584}" srcOrd="0" destOrd="0" presId="urn:microsoft.com/office/officeart/2011/layout/TabList"/>
    <dgm:cxn modelId="{E75DF4EC-B127-4F29-A1F3-A9115792C94A}" srcId="{22548DB2-8878-429D-9DD3-26D06EB39E84}" destId="{6CF49B3A-6250-48B2-AA53-6BB9F035BB9E}" srcOrd="1" destOrd="0" parTransId="{8E682808-0D9F-4335-8DF9-3D330BC175BD}" sibTransId="{14B63E67-9E9F-44D0-8902-FD791A5A7431}"/>
    <dgm:cxn modelId="{185A4DFA-A38D-419D-BAD1-05F74C11D120}" type="presOf" srcId="{E51904B5-F4CB-4A22-9124-2DD64E0C1260}" destId="{5893AFA2-338B-411E-AB16-D7CE4B66D643}" srcOrd="0" destOrd="2" presId="urn:microsoft.com/office/officeart/2011/layout/TabList"/>
    <dgm:cxn modelId="{BD3315FE-18B2-4AAD-9D55-619E5A380F21}" type="presOf" srcId="{45E67F8B-AE6B-46B2-B7D6-2A3281EDB383}" destId="{878D86D4-AB58-4CB0-8A77-C7B424A51FD2}" srcOrd="0" destOrd="3" presId="urn:microsoft.com/office/officeart/2011/layout/TabList"/>
    <dgm:cxn modelId="{D68C9973-A36E-4149-A3EC-243C087ED816}" type="presParOf" srcId="{6627A8DB-98F6-4AED-9C37-58F4BC38DC78}" destId="{6A8EC369-A90A-413B-A832-30DC85B1A0FA}" srcOrd="0" destOrd="0" presId="urn:microsoft.com/office/officeart/2011/layout/TabList"/>
    <dgm:cxn modelId="{0F407E3F-9019-49E9-B955-76ABBA3C432F}" type="presParOf" srcId="{6A8EC369-A90A-413B-A832-30DC85B1A0FA}" destId="{4EF9A482-C670-4320-9E94-EE1DFB3D647D}" srcOrd="0" destOrd="0" presId="urn:microsoft.com/office/officeart/2011/layout/TabList"/>
    <dgm:cxn modelId="{23F29231-83B3-460C-8DDF-88CB2FBAD272}" type="presParOf" srcId="{6A8EC369-A90A-413B-A832-30DC85B1A0FA}" destId="{6197C156-60BE-45D1-8DDA-DB789EB87584}" srcOrd="1" destOrd="0" presId="urn:microsoft.com/office/officeart/2011/layout/TabList"/>
    <dgm:cxn modelId="{C5185EC3-29A9-42C1-90CC-1853D9BDEEFA}" type="presParOf" srcId="{6A8EC369-A90A-413B-A832-30DC85B1A0FA}" destId="{F37346BE-A7C3-49A1-9893-D457BFF4CB1F}" srcOrd="2" destOrd="0" presId="urn:microsoft.com/office/officeart/2011/layout/TabList"/>
    <dgm:cxn modelId="{A814F6A7-5310-4903-8B68-A7CA19BA867B}" type="presParOf" srcId="{6627A8DB-98F6-4AED-9C37-58F4BC38DC78}" destId="{5893AFA2-338B-411E-AB16-D7CE4B66D643}" srcOrd="1" destOrd="0" presId="urn:microsoft.com/office/officeart/2011/layout/TabList"/>
    <dgm:cxn modelId="{0AD2D4AA-58E8-4223-8C9E-45E046A3B4F6}" type="presParOf" srcId="{6627A8DB-98F6-4AED-9C37-58F4BC38DC78}" destId="{D97BFAEA-9845-40A6-872C-150943525CE8}" srcOrd="2" destOrd="0" presId="urn:microsoft.com/office/officeart/2011/layout/TabList"/>
    <dgm:cxn modelId="{07C71F2C-3308-4985-8F85-9BBFC4730E02}" type="presParOf" srcId="{6627A8DB-98F6-4AED-9C37-58F4BC38DC78}" destId="{AA4420A3-5373-4772-8244-F87F57451E1E}" srcOrd="3" destOrd="0" presId="urn:microsoft.com/office/officeart/2011/layout/TabList"/>
    <dgm:cxn modelId="{CE46E352-AF42-4947-A65F-00DF267D2922}" type="presParOf" srcId="{AA4420A3-5373-4772-8244-F87F57451E1E}" destId="{8C94B4B8-B8B8-40F2-A902-395D265BB2DF}" srcOrd="0" destOrd="0" presId="urn:microsoft.com/office/officeart/2011/layout/TabList"/>
    <dgm:cxn modelId="{DFF9921B-A532-4B9E-92C4-3340D79C69C0}" type="presParOf" srcId="{AA4420A3-5373-4772-8244-F87F57451E1E}" destId="{6813E986-0FB5-437B-8BD1-0EF03B82B355}" srcOrd="1" destOrd="0" presId="urn:microsoft.com/office/officeart/2011/layout/TabList"/>
    <dgm:cxn modelId="{E936385D-8207-461A-97E7-60B0752D6DC3}" type="presParOf" srcId="{AA4420A3-5373-4772-8244-F87F57451E1E}" destId="{EE8648FC-35AA-4457-A7C7-B482423A8D42}" srcOrd="2" destOrd="0" presId="urn:microsoft.com/office/officeart/2011/layout/TabList"/>
    <dgm:cxn modelId="{5C187C7E-37ED-4228-B424-0CFEC806B42E}" type="presParOf" srcId="{6627A8DB-98F6-4AED-9C37-58F4BC38DC78}" destId="{878D86D4-AB58-4CB0-8A77-C7B424A51FD2}" srcOrd="4" destOrd="0" presId="urn:microsoft.com/office/officeart/2011/layout/TabList"/>
    <dgm:cxn modelId="{777DD141-8F15-4D14-A867-4387D36C3690}" type="presParOf" srcId="{6627A8DB-98F6-4AED-9C37-58F4BC38DC78}" destId="{E6130DFB-6D3D-45DA-AE31-C3D2644D8B44}" srcOrd="5" destOrd="0" presId="urn:microsoft.com/office/officeart/2011/layout/TabList"/>
    <dgm:cxn modelId="{8538D4BC-D92D-4C75-8532-B96BF647F706}" type="presParOf" srcId="{6627A8DB-98F6-4AED-9C37-58F4BC38DC78}" destId="{0C0295D8-1B59-4023-AB6E-214F01E27B2A}" srcOrd="6" destOrd="0" presId="urn:microsoft.com/office/officeart/2011/layout/TabList"/>
    <dgm:cxn modelId="{97B0E487-1C04-4CE4-BC83-76D60BF14C54}" type="presParOf" srcId="{0C0295D8-1B59-4023-AB6E-214F01E27B2A}" destId="{37C404B7-AA01-489F-92D4-9C4F762E3C25}" srcOrd="0" destOrd="0" presId="urn:microsoft.com/office/officeart/2011/layout/TabList"/>
    <dgm:cxn modelId="{466B2A7A-75A8-4E3C-8D77-ABE04B5DFE53}" type="presParOf" srcId="{0C0295D8-1B59-4023-AB6E-214F01E27B2A}" destId="{04A1C9FF-6344-4154-8555-C4ED2B585F0E}" srcOrd="1" destOrd="0" presId="urn:microsoft.com/office/officeart/2011/layout/TabList"/>
    <dgm:cxn modelId="{A7CDF241-CE29-422F-A93F-2069AFEB6D19}" type="presParOf" srcId="{0C0295D8-1B59-4023-AB6E-214F01E27B2A}" destId="{C6023677-DADE-404E-9E8E-EC122BC67967}" srcOrd="2" destOrd="0" presId="urn:microsoft.com/office/officeart/2011/layout/TabList"/>
    <dgm:cxn modelId="{F366A765-81E7-495B-BCF0-137944865E23}" type="presParOf" srcId="{6627A8DB-98F6-4AED-9C37-58F4BC38DC78}" destId="{F500A9F8-651A-424C-83BD-CF606D98373C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3677-DADE-404E-9E8E-EC122BC67967}">
      <dsp:nvSpPr>
        <dsp:cNvPr id="0" name=""/>
        <dsp:cNvSpPr/>
      </dsp:nvSpPr>
      <dsp:spPr>
        <a:xfrm>
          <a:off x="0" y="3349026"/>
          <a:ext cx="8915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648FC-35AA-4457-A7C7-B482423A8D42}">
      <dsp:nvSpPr>
        <dsp:cNvPr id="0" name=""/>
        <dsp:cNvSpPr/>
      </dsp:nvSpPr>
      <dsp:spPr>
        <a:xfrm>
          <a:off x="0" y="1962569"/>
          <a:ext cx="8915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346BE-A7C3-49A1-9893-D457BFF4CB1F}">
      <dsp:nvSpPr>
        <dsp:cNvPr id="0" name=""/>
        <dsp:cNvSpPr/>
      </dsp:nvSpPr>
      <dsp:spPr>
        <a:xfrm>
          <a:off x="0" y="341042"/>
          <a:ext cx="89154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9A482-C670-4320-9E94-EE1DFB3D647D}">
      <dsp:nvSpPr>
        <dsp:cNvPr id="0" name=""/>
        <dsp:cNvSpPr/>
      </dsp:nvSpPr>
      <dsp:spPr>
        <a:xfrm>
          <a:off x="2318004" y="1132"/>
          <a:ext cx="6597396" cy="339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</a:p>
      </dsp:txBody>
      <dsp:txXfrm>
        <a:off x="2318004" y="1132"/>
        <a:ext cx="6597396" cy="339910"/>
      </dsp:txXfrm>
    </dsp:sp>
    <dsp:sp modelId="{6197C156-60BE-45D1-8DDA-DB789EB87584}">
      <dsp:nvSpPr>
        <dsp:cNvPr id="0" name=""/>
        <dsp:cNvSpPr/>
      </dsp:nvSpPr>
      <dsp:spPr>
        <a:xfrm>
          <a:off x="0" y="1132"/>
          <a:ext cx="2318004" cy="3399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Plan</a:t>
          </a:r>
        </a:p>
      </dsp:txBody>
      <dsp:txXfrm>
        <a:off x="16596" y="17728"/>
        <a:ext cx="2284812" cy="323314"/>
      </dsp:txXfrm>
    </dsp:sp>
    <dsp:sp modelId="{5893AFA2-338B-411E-AB16-D7CE4B66D643}">
      <dsp:nvSpPr>
        <dsp:cNvPr id="0" name=""/>
        <dsp:cNvSpPr/>
      </dsp:nvSpPr>
      <dsp:spPr>
        <a:xfrm>
          <a:off x="0" y="341042"/>
          <a:ext cx="8915400" cy="1264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Define objective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Do research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Audience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Anticipating questions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0" y="341042"/>
        <a:ext cx="8915400" cy="1264621"/>
      </dsp:txXfrm>
    </dsp:sp>
    <dsp:sp modelId="{8C94B4B8-B8B8-40F2-A902-395D265BB2DF}">
      <dsp:nvSpPr>
        <dsp:cNvPr id="0" name=""/>
        <dsp:cNvSpPr/>
      </dsp:nvSpPr>
      <dsp:spPr>
        <a:xfrm>
          <a:off x="2318004" y="1622659"/>
          <a:ext cx="6597396" cy="339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2318004" y="1622659"/>
        <a:ext cx="6597396" cy="339910"/>
      </dsp:txXfrm>
    </dsp:sp>
    <dsp:sp modelId="{6813E986-0FB5-437B-8BD1-0EF03B82B355}">
      <dsp:nvSpPr>
        <dsp:cNvPr id="0" name=""/>
        <dsp:cNvSpPr/>
      </dsp:nvSpPr>
      <dsp:spPr>
        <a:xfrm>
          <a:off x="0" y="1622659"/>
          <a:ext cx="2318004" cy="3399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Write</a:t>
          </a:r>
        </a:p>
      </dsp:txBody>
      <dsp:txXfrm>
        <a:off x="16596" y="1639255"/>
        <a:ext cx="2284812" cy="323314"/>
      </dsp:txXfrm>
    </dsp:sp>
    <dsp:sp modelId="{878D86D4-AB58-4CB0-8A77-C7B424A51FD2}">
      <dsp:nvSpPr>
        <dsp:cNvPr id="0" name=""/>
        <dsp:cNvSpPr/>
      </dsp:nvSpPr>
      <dsp:spPr>
        <a:xfrm>
          <a:off x="0" y="1962569"/>
          <a:ext cx="8915400" cy="102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Plan Intro- Body- Conclusion- Hook-Line-Sinker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Supporting Visuals and Speaking Notes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</dsp:txBody>
      <dsp:txXfrm>
        <a:off x="0" y="1962569"/>
        <a:ext cx="8915400" cy="1029551"/>
      </dsp:txXfrm>
    </dsp:sp>
    <dsp:sp modelId="{37C404B7-AA01-489F-92D4-9C4F762E3C25}">
      <dsp:nvSpPr>
        <dsp:cNvPr id="0" name=""/>
        <dsp:cNvSpPr/>
      </dsp:nvSpPr>
      <dsp:spPr>
        <a:xfrm>
          <a:off x="2318004" y="3009116"/>
          <a:ext cx="6597396" cy="339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318004" y="3009116"/>
        <a:ext cx="6597396" cy="339910"/>
      </dsp:txXfrm>
    </dsp:sp>
    <dsp:sp modelId="{04A1C9FF-6344-4154-8555-C4ED2B585F0E}">
      <dsp:nvSpPr>
        <dsp:cNvPr id="0" name=""/>
        <dsp:cNvSpPr/>
      </dsp:nvSpPr>
      <dsp:spPr>
        <a:xfrm>
          <a:off x="0" y="3009116"/>
          <a:ext cx="2318004" cy="33991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Complete</a:t>
          </a:r>
        </a:p>
      </dsp:txBody>
      <dsp:txXfrm>
        <a:off x="16596" y="3025712"/>
        <a:ext cx="2284812" cy="323314"/>
      </dsp:txXfrm>
    </dsp:sp>
    <dsp:sp modelId="{F500A9F8-651A-424C-83BD-CF606D98373C}">
      <dsp:nvSpPr>
        <dsp:cNvPr id="0" name=""/>
        <dsp:cNvSpPr/>
      </dsp:nvSpPr>
      <dsp:spPr>
        <a:xfrm>
          <a:off x="0" y="3349026"/>
          <a:ext cx="8915400" cy="103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Revise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Prepare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Mechanics of speaking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Handling Questions</a:t>
          </a:r>
        </a:p>
      </dsp:txBody>
      <dsp:txXfrm>
        <a:off x="0" y="3349026"/>
        <a:ext cx="8915400" cy="1037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8016-23FC-4F9F-A66F-46F25B0F2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Presentation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9FF65-07DC-4B61-86B9-C0A198E26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272A-CF8A-496E-ACD8-4A84BDEF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Eg</a:t>
            </a:r>
            <a:r>
              <a:rPr lang="en-IN" dirty="0">
                <a:solidFill>
                  <a:srgbClr val="FF0000"/>
                </a:solidFill>
              </a:rPr>
              <a:t>: audience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F47E-99C7-4929-BD52-18CBFE62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Prospective first time business owners- (non-established)</a:t>
            </a:r>
          </a:p>
          <a:p>
            <a:r>
              <a:rPr lang="en-IN" dirty="0"/>
              <a:t>Low/Non Existent credit score</a:t>
            </a:r>
          </a:p>
          <a:p>
            <a:r>
              <a:rPr lang="en-IN" dirty="0"/>
              <a:t>Expect hand-holding</a:t>
            </a:r>
          </a:p>
          <a:p>
            <a:r>
              <a:rPr lang="en-IN" dirty="0"/>
              <a:t>Understanding of the market place- questionable</a:t>
            </a:r>
          </a:p>
          <a:p>
            <a:r>
              <a:rPr lang="en-IN" dirty="0"/>
              <a:t>Idealistic, hopeful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3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4CCD05-8E6E-4D86-A011-E64242B02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278409"/>
              </p:ext>
            </p:extLst>
          </p:nvPr>
        </p:nvGraphicFramePr>
        <p:xfrm>
          <a:off x="2293938" y="619125"/>
          <a:ext cx="8915400" cy="592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121519686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28287380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63967784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477025661"/>
                    </a:ext>
                  </a:extLst>
                </a:gridCol>
              </a:tblGrid>
              <a:tr h="584111">
                <a:tc>
                  <a:txBody>
                    <a:bodyPr/>
                    <a:lstStyle/>
                    <a:p>
                      <a:r>
                        <a:rPr lang="en-IN" sz="1600" dirty="0"/>
                        <a:t>Audience Attitude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Organization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Delivery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Supporting 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5679"/>
                  </a:ext>
                </a:extLst>
              </a:tr>
              <a:tr h="834444">
                <a:tc>
                  <a:txBody>
                    <a:bodyPr/>
                    <a:lstStyle/>
                    <a:p>
                      <a:r>
                        <a:rPr lang="en-IN" sz="1600" dirty="0"/>
                        <a:t>Friendly/ 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Any pattern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Try new styles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Warm, pleasant,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Humour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Anecdotes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Personal </a:t>
                      </a:r>
                      <a:r>
                        <a:rPr lang="en-IN" sz="1600" dirty="0" err="1"/>
                        <a:t>exper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19900"/>
                  </a:ext>
                </a:extLst>
              </a:tr>
              <a:tr h="1835776">
                <a:tc>
                  <a:txBody>
                    <a:bodyPr/>
                    <a:lstStyle/>
                    <a:p>
                      <a:r>
                        <a:rPr lang="en-IN" sz="16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Structured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Pros/cons or problem-solution pattern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Time for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Controlled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Not too showy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Confident small gestures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Highlight your credential and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Facts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Statistics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Comparison and contrast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Illustrations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33300"/>
                  </a:ext>
                </a:extLst>
              </a:tr>
              <a:tr h="1585443">
                <a:tc>
                  <a:txBody>
                    <a:bodyPr/>
                    <a:lstStyle/>
                    <a:p>
                      <a:r>
                        <a:rPr lang="en-IN" sz="1600" dirty="0"/>
                        <a:t>Uninterested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Be brief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Highlight “what’s in it for them” multiple times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Dynamic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Entertaining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Move around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Lot of gestures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humor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powerful quotes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Startling statistics</a:t>
                      </a:r>
                      <a:r>
                        <a:rPr lang="en-US" sz="1600" dirty="0"/>
                        <a:t> </a:t>
                      </a:r>
                      <a:br>
                        <a:rPr lang="en-US" sz="1600" dirty="0"/>
                      </a:b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2519"/>
                  </a:ext>
                </a:extLst>
              </a:tr>
              <a:tr h="1084777">
                <a:tc>
                  <a:txBody>
                    <a:bodyPr/>
                    <a:lstStyle/>
                    <a:p>
                      <a:r>
                        <a:rPr lang="en-IN" sz="1600" dirty="0"/>
                        <a:t>Hostile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Use standard patterns (</a:t>
                      </a:r>
                      <a:r>
                        <a:rPr lang="en-IN" sz="1600" dirty="0" err="1"/>
                        <a:t>topical,chronological</a:t>
                      </a:r>
                      <a:r>
                        <a:rPr lang="en-IN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Calm and controlled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Speak evenly and slowly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Objective data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Expert opinions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dirty="0"/>
                        <a:t>Illustrations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35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0059-B36E-419E-A88F-EE6D7224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Planning- Anticipating questions/potential problem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58EF-A8FC-4543-B064-3ACEC75B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Write down all the possible questions/concerns/problems/objections.</a:t>
            </a:r>
          </a:p>
          <a:p>
            <a:r>
              <a:rPr lang="en-IN" sz="2800" dirty="0"/>
              <a:t>Involve other concerned individuals</a:t>
            </a:r>
          </a:p>
          <a:p>
            <a:r>
              <a:rPr lang="en-IN" sz="2800" dirty="0"/>
              <a:t>Keep ready all the materials/ supporting evidence handy (separate from presentation)</a:t>
            </a:r>
          </a:p>
        </p:txBody>
      </p:sp>
    </p:spTree>
    <p:extLst>
      <p:ext uri="{BB962C8B-B14F-4D97-AF65-F5344CB8AC3E}">
        <p14:creationId xmlns:p14="http://schemas.microsoft.com/office/powerpoint/2010/main" val="185161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0C4-2D99-4CD0-8B98-41F36B9C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Planning-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5295-D05C-46FA-884C-9A40E3F4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Brainstorming</a:t>
            </a:r>
          </a:p>
          <a:p>
            <a:r>
              <a:rPr lang="en-IN" sz="2400" dirty="0"/>
              <a:t>Gather as much supporting material</a:t>
            </a:r>
          </a:p>
          <a:p>
            <a:r>
              <a:rPr lang="en-IN" sz="2400" dirty="0"/>
              <a:t>Primary and Secondary Resources</a:t>
            </a:r>
          </a:p>
          <a:p>
            <a:r>
              <a:rPr lang="en-IN" sz="2400" dirty="0"/>
              <a:t>Wean out the information based on your objective and your audience’s expectation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969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F4EB-96A5-464E-952C-4E8D52F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268" y="156024"/>
            <a:ext cx="8911687" cy="976090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Eg.</a:t>
            </a:r>
            <a:r>
              <a:rPr lang="en-IN" dirty="0">
                <a:solidFill>
                  <a:srgbClr val="FF0000"/>
                </a:solidFill>
              </a:rPr>
              <a:t> Forming a rough draft according to audience needs, possible questions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D15-145E-49CE-9DB0-4773FF82C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8" y="1349827"/>
            <a:ext cx="10688183" cy="517071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Talk about current business climate </a:t>
            </a:r>
          </a:p>
          <a:p>
            <a:r>
              <a:rPr lang="en-IN" dirty="0"/>
              <a:t>How banks fix interest rates</a:t>
            </a:r>
          </a:p>
          <a:p>
            <a:r>
              <a:rPr lang="en-IN" dirty="0"/>
              <a:t>Types of lenders</a:t>
            </a:r>
          </a:p>
          <a:p>
            <a:pPr lvl="1"/>
            <a:r>
              <a:rPr lang="en-IN" dirty="0"/>
              <a:t>Direct online lenders</a:t>
            </a:r>
          </a:p>
          <a:p>
            <a:pPr lvl="1"/>
            <a:r>
              <a:rPr lang="en-IN" dirty="0"/>
              <a:t>Commercial banks</a:t>
            </a:r>
          </a:p>
          <a:p>
            <a:pPr lvl="1"/>
            <a:r>
              <a:rPr lang="en-IN" dirty="0"/>
              <a:t>Community banks</a:t>
            </a:r>
          </a:p>
          <a:p>
            <a:pPr lvl="1"/>
            <a:r>
              <a:rPr lang="en-IN" dirty="0"/>
              <a:t>Crowd-funding</a:t>
            </a:r>
          </a:p>
          <a:p>
            <a:r>
              <a:rPr lang="en-IN" dirty="0"/>
              <a:t>Types business loans available</a:t>
            </a:r>
          </a:p>
          <a:p>
            <a:pPr lvl="1"/>
            <a:r>
              <a:rPr lang="en-IN" dirty="0"/>
              <a:t>Working capital loans</a:t>
            </a:r>
          </a:p>
          <a:p>
            <a:pPr lvl="1"/>
            <a:r>
              <a:rPr lang="en-IN" dirty="0"/>
              <a:t>Small business line of credit</a:t>
            </a:r>
          </a:p>
          <a:p>
            <a:pPr lvl="1"/>
            <a:r>
              <a:rPr lang="en-IN" dirty="0"/>
              <a:t>Equipment loans</a:t>
            </a:r>
          </a:p>
          <a:p>
            <a:r>
              <a:rPr lang="en-IN" dirty="0"/>
              <a:t>Advantages and disadvantages of each type of loan and lender</a:t>
            </a:r>
          </a:p>
          <a:p>
            <a:r>
              <a:rPr lang="en-IN" dirty="0"/>
              <a:t>Lenders look for</a:t>
            </a:r>
          </a:p>
          <a:p>
            <a:pPr lvl="1"/>
            <a:r>
              <a:rPr lang="en-IN" dirty="0"/>
              <a:t>a good credit score, cash flow, collateral., time in business, Investors in company, financial statements</a:t>
            </a:r>
          </a:p>
          <a:p>
            <a:r>
              <a:rPr lang="en-IN" dirty="0"/>
              <a:t>Give them an idea of how to draw business plans,  financial, market projections</a:t>
            </a:r>
          </a:p>
          <a:p>
            <a:r>
              <a:rPr lang="en-IN" dirty="0"/>
              <a:t>Business plans, profile, financial statements, collateral</a:t>
            </a:r>
          </a:p>
        </p:txBody>
      </p:sp>
    </p:spTree>
    <p:extLst>
      <p:ext uri="{BB962C8B-B14F-4D97-AF65-F5344CB8AC3E}">
        <p14:creationId xmlns:p14="http://schemas.microsoft.com/office/powerpoint/2010/main" val="396092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D7E-66A0-4473-906F-28D7E822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Write-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666D-56AC-4BB7-9270-29F56DE6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Step 1: </a:t>
            </a:r>
            <a:r>
              <a:rPr lang="en-US" sz="3200" dirty="0"/>
              <a:t>Tell them what you are going to tell them.</a:t>
            </a:r>
          </a:p>
          <a:p>
            <a:pPr marL="400050" lvl="1" indent="0">
              <a:buNone/>
            </a:pPr>
            <a:br>
              <a:rPr lang="en-US" sz="3200" dirty="0"/>
            </a:br>
            <a:r>
              <a:rPr lang="en-US" sz="3200" b="1" dirty="0"/>
              <a:t>Step 2: </a:t>
            </a:r>
            <a:r>
              <a:rPr lang="en-US" sz="3200" dirty="0"/>
              <a:t>Tell them.</a:t>
            </a:r>
          </a:p>
          <a:p>
            <a:pPr marL="400050" lvl="1" indent="0">
              <a:buNone/>
            </a:pPr>
            <a:br>
              <a:rPr lang="en-US" sz="3200" dirty="0"/>
            </a:br>
            <a:r>
              <a:rPr lang="en-US" sz="3200" b="1" dirty="0"/>
              <a:t>Step 3: </a:t>
            </a:r>
            <a:r>
              <a:rPr lang="en-US" sz="3200" dirty="0"/>
              <a:t>Tell them what you have told them.</a:t>
            </a:r>
            <a:br>
              <a:rPr lang="en-US" sz="3200" dirty="0"/>
            </a:b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493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BEB3-8609-4C07-8E00-08E7E889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Write: two styles  of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81C1-0099-4240-9E75-B2734364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A087E-7C98-49D8-8734-DDDF08F12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2" y="2133599"/>
            <a:ext cx="9491661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2788-291B-46E5-8EED-763488CA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Write- Prepare an outline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1DC8-CB0B-480D-BFB3-303D7559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  <a:p>
            <a:r>
              <a:rPr lang="en-IN" dirty="0"/>
              <a:t>Major ideas</a:t>
            </a:r>
          </a:p>
          <a:p>
            <a:r>
              <a:rPr lang="en-IN" dirty="0"/>
              <a:t>Sub-points</a:t>
            </a:r>
          </a:p>
          <a:p>
            <a:r>
              <a:rPr lang="en-IN" dirty="0"/>
              <a:t>Logical/thematic order</a:t>
            </a:r>
          </a:p>
          <a:p>
            <a:r>
              <a:rPr lang="en-IN" dirty="0"/>
              <a:t>Add transitions = summary of previous section/ preview of the next</a:t>
            </a:r>
          </a:p>
          <a:p>
            <a:r>
              <a:rPr lang="en-IN" dirty="0"/>
              <a:t>Add a compelling introduction and conclusion</a:t>
            </a:r>
          </a:p>
          <a:p>
            <a:r>
              <a:rPr lang="en-IN" dirty="0"/>
              <a:t>Prepare bibliography</a:t>
            </a:r>
          </a:p>
          <a:p>
            <a:r>
              <a:rPr lang="en-IN" dirty="0"/>
              <a:t>Compelling title</a:t>
            </a:r>
          </a:p>
        </p:txBody>
      </p:sp>
    </p:spTree>
    <p:extLst>
      <p:ext uri="{BB962C8B-B14F-4D97-AF65-F5344CB8AC3E}">
        <p14:creationId xmlns:p14="http://schemas.microsoft.com/office/powerpoint/2010/main" val="36996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EE4-9378-4577-AA1C-9E72AFE3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336" y="485775"/>
            <a:ext cx="9231313" cy="63055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AutoNum type="arabicPeriod"/>
            </a:pPr>
            <a:r>
              <a:rPr lang="en-IN" sz="5600" dirty="0"/>
              <a:t>Review goals and progress.</a:t>
            </a:r>
          </a:p>
          <a:p>
            <a:pPr lvl="1" indent="-342900">
              <a:buFont typeface="+mj-lt"/>
              <a:buAutoNum type="alphaUcPeriod"/>
            </a:pPr>
            <a:r>
              <a:rPr lang="en-IN" sz="5600" dirty="0"/>
              <a:t>Mechanical design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sz="5600" dirty="0"/>
              <a:t>Goal- 100%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sz="5600" dirty="0"/>
              <a:t>Actual- 80%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sz="5600" dirty="0"/>
              <a:t>Reason for delay: Unanticipated problems with case durability</a:t>
            </a:r>
          </a:p>
          <a:p>
            <a:pPr lvl="1" indent="-342900">
              <a:buFont typeface="+mj-lt"/>
              <a:buAutoNum type="alphaUcPeriod"/>
            </a:pPr>
            <a:r>
              <a:rPr lang="en-IN" sz="5600" dirty="0"/>
              <a:t>Software Development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sz="5600" dirty="0"/>
              <a:t>Goal- 50 %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sz="5600" dirty="0"/>
              <a:t>Actual- 100%</a:t>
            </a:r>
          </a:p>
          <a:p>
            <a:pPr lvl="1" indent="-342900">
              <a:buFont typeface="+mj-lt"/>
              <a:buAutoNum type="alphaUcPeriod"/>
            </a:pPr>
            <a:r>
              <a:rPr lang="en-IN" sz="5600" dirty="0"/>
              <a:t>Material Sourcing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sz="5600" dirty="0"/>
              <a:t>Goal- 100%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sz="5600" dirty="0"/>
              <a:t>Actual- 45% ( Also materials identified are at 140% of anticipated cost)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IN" sz="5600" dirty="0"/>
              <a:t>Reason for delay: Purchasing is understaffed  - Hence no optimal searches for resources conducted</a:t>
            </a:r>
          </a:p>
          <a:p>
            <a:pPr marL="800100" lvl="2" indent="0">
              <a:buNone/>
            </a:pPr>
            <a:endParaRPr lang="en-IN" sz="5600" dirty="0"/>
          </a:p>
          <a:p>
            <a:pPr marL="400050" indent="-400050">
              <a:buFont typeface="+mj-lt"/>
              <a:buAutoNum type="arabicPeriod"/>
            </a:pPr>
            <a:r>
              <a:rPr lang="en-IN" sz="5600" dirty="0"/>
              <a:t>Discuss Schedule Option</a:t>
            </a:r>
          </a:p>
          <a:p>
            <a:pPr marL="800100" lvl="1" indent="-400050">
              <a:buFont typeface="+mj-lt"/>
              <a:buAutoNum type="alphaUcPeriod"/>
            </a:pPr>
            <a:r>
              <a:rPr lang="en-IN" sz="5600" dirty="0"/>
              <a:t>Option 1: Reschedule product Launch date</a:t>
            </a:r>
          </a:p>
          <a:p>
            <a:pPr marL="800100" lvl="1" indent="-400050">
              <a:buFont typeface="+mj-lt"/>
              <a:buAutoNum type="alphaUcPeriod"/>
            </a:pPr>
            <a:r>
              <a:rPr lang="en-IN" sz="5600" dirty="0"/>
              <a:t>Option 2: Launch on schedule with more expensive materials</a:t>
            </a:r>
          </a:p>
          <a:p>
            <a:pPr marL="400050" lvl="1" indent="0">
              <a:buNone/>
            </a:pPr>
            <a:endParaRPr lang="en-IN" sz="5600" dirty="0"/>
          </a:p>
          <a:p>
            <a:pPr marL="400050" indent="-400050">
              <a:buFont typeface="+mj-lt"/>
              <a:buAutoNum type="arabicPeriod"/>
            </a:pPr>
            <a:r>
              <a:rPr lang="en-IN" sz="5600" dirty="0"/>
              <a:t>Suggest goals for next month</a:t>
            </a:r>
          </a:p>
          <a:p>
            <a:pPr marL="400050" indent="-400050">
              <a:buFont typeface="+mj-lt"/>
              <a:buAutoNum type="arabicPeriod"/>
            </a:pPr>
            <a:r>
              <a:rPr lang="en-IN" sz="5600" dirty="0"/>
              <a:t>Q&amp;A</a:t>
            </a:r>
          </a:p>
          <a:p>
            <a:pPr marL="400050" indent="-400050">
              <a:buFont typeface="+mj-lt"/>
              <a:buAutoNum type="arabicPeriod"/>
            </a:pPr>
            <a:endParaRPr lang="en-IN" sz="3700" dirty="0"/>
          </a:p>
          <a:p>
            <a:pPr marL="800100" lvl="1" indent="-400050">
              <a:buFont typeface="+mj-lt"/>
              <a:buAutoNum type="alphaUcPeriod"/>
            </a:pPr>
            <a:endParaRPr lang="en-IN" dirty="0"/>
          </a:p>
          <a:p>
            <a:pPr marL="40005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81292-686A-41AD-940A-64670B5F62F1}"/>
              </a:ext>
            </a:extLst>
          </p:cNvPr>
          <p:cNvSpPr txBox="1"/>
          <p:nvPr/>
        </p:nvSpPr>
        <p:spPr>
          <a:xfrm>
            <a:off x="2065336" y="485775"/>
            <a:ext cx="8915400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To update the executive committee on product development  Schedule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233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15A2-64E5-480F-A636-BDE33B98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Write- Types of organization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CE74-6FC0-4288-B5D1-F5D6594B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Chronology- </a:t>
            </a:r>
            <a:r>
              <a:rPr lang="en-IN" dirty="0" err="1"/>
              <a:t>eg.</a:t>
            </a:r>
            <a:r>
              <a:rPr lang="en-IN" dirty="0"/>
              <a:t> History; order of appearance; steps</a:t>
            </a:r>
          </a:p>
          <a:p>
            <a:r>
              <a:rPr lang="en-IN" dirty="0"/>
              <a:t>Geography- </a:t>
            </a:r>
            <a:r>
              <a:rPr lang="en-IN" dirty="0" err="1"/>
              <a:t>eg.</a:t>
            </a:r>
            <a:r>
              <a:rPr lang="en-IN" dirty="0"/>
              <a:t> Diversity in workforce according to region</a:t>
            </a:r>
          </a:p>
          <a:p>
            <a:r>
              <a:rPr lang="en-IN" dirty="0"/>
              <a:t>Topic wise- </a:t>
            </a:r>
            <a:r>
              <a:rPr lang="en-IN" dirty="0" err="1"/>
              <a:t>eg.</a:t>
            </a:r>
            <a:r>
              <a:rPr lang="en-IN" dirty="0"/>
              <a:t> When discussing different issues at an annual meeting</a:t>
            </a:r>
          </a:p>
          <a:p>
            <a:r>
              <a:rPr lang="en-IN" dirty="0"/>
              <a:t>Pros and cons- </a:t>
            </a:r>
            <a:r>
              <a:rPr lang="en-IN" dirty="0" err="1"/>
              <a:t>eg.</a:t>
            </a:r>
            <a:r>
              <a:rPr lang="en-IN" dirty="0"/>
              <a:t> when comparing e-commerce vs retail etc</a:t>
            </a:r>
          </a:p>
          <a:p>
            <a:r>
              <a:rPr lang="en-IN" dirty="0"/>
              <a:t>Journalistic style (who, what, when, why, how)- </a:t>
            </a:r>
            <a:r>
              <a:rPr lang="en-IN" dirty="0" err="1"/>
              <a:t>eg.</a:t>
            </a:r>
            <a:r>
              <a:rPr lang="en-IN" dirty="0"/>
              <a:t> analysis; introduction</a:t>
            </a:r>
          </a:p>
          <a:p>
            <a:r>
              <a:rPr lang="en-IN" dirty="0"/>
              <a:t>Importance- </a:t>
            </a:r>
            <a:r>
              <a:rPr lang="en-IN" dirty="0" err="1"/>
              <a:t>eg.</a:t>
            </a:r>
            <a:r>
              <a:rPr lang="en-IN" dirty="0"/>
              <a:t> 3 reasons why….</a:t>
            </a:r>
          </a:p>
          <a:p>
            <a:r>
              <a:rPr lang="en-IN" dirty="0"/>
              <a:t>Problem- Solution- </a:t>
            </a:r>
            <a:r>
              <a:rPr lang="en-IN" dirty="0" err="1"/>
              <a:t>eg.</a:t>
            </a:r>
            <a:r>
              <a:rPr lang="en-IN" dirty="0"/>
              <a:t> Solution to declining profit; delayed project</a:t>
            </a:r>
          </a:p>
          <a:p>
            <a:r>
              <a:rPr lang="en-IN" dirty="0"/>
              <a:t>Best case/ worse case scenario- </a:t>
            </a:r>
            <a:r>
              <a:rPr lang="en-IN" dirty="0" err="1"/>
              <a:t>eg.</a:t>
            </a:r>
            <a:r>
              <a:rPr lang="en-IN" dirty="0"/>
              <a:t> Company merger (shares/ </a:t>
            </a:r>
            <a:r>
              <a:rPr lang="en-IN" dirty="0" err="1"/>
              <a:t>profitablity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99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52F3-B8A7-4731-9BBF-1919181D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437E-211D-411F-B659-B7A2F7A6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3200" dirty="0"/>
              <a:t>Providing Information</a:t>
            </a:r>
          </a:p>
          <a:p>
            <a:pPr lvl="1"/>
            <a:r>
              <a:rPr lang="en-IN" sz="3000" dirty="0"/>
              <a:t>Reporting Progress/status</a:t>
            </a:r>
          </a:p>
          <a:p>
            <a:endParaRPr lang="en-IN" sz="3200" dirty="0"/>
          </a:p>
          <a:p>
            <a:r>
              <a:rPr lang="en-IN" sz="3200" dirty="0"/>
              <a:t>Teaching a skill</a:t>
            </a:r>
          </a:p>
          <a:p>
            <a:endParaRPr lang="en-IN" sz="3200" dirty="0"/>
          </a:p>
          <a:p>
            <a:r>
              <a:rPr lang="en-IN" sz="3200" dirty="0"/>
              <a:t>Selling product/Service/Idea (Persuasion)</a:t>
            </a:r>
          </a:p>
          <a:p>
            <a:endParaRPr lang="en-IN" sz="3200" dirty="0"/>
          </a:p>
          <a:p>
            <a:r>
              <a:rPr lang="en-IN" sz="3200" dirty="0"/>
              <a:t>Making a decision- Evaluation of options</a:t>
            </a:r>
          </a:p>
          <a:p>
            <a:endParaRPr lang="en-IN" sz="3200" dirty="0"/>
          </a:p>
          <a:p>
            <a:r>
              <a:rPr lang="en-IN" sz="3200" dirty="0"/>
              <a:t>Solving a problem</a:t>
            </a:r>
          </a:p>
        </p:txBody>
      </p:sp>
    </p:spTree>
    <p:extLst>
      <p:ext uri="{BB962C8B-B14F-4D97-AF65-F5344CB8AC3E}">
        <p14:creationId xmlns:p14="http://schemas.microsoft.com/office/powerpoint/2010/main" val="3887959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F4EB-96A5-464E-952C-4E8D52FF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268" y="156024"/>
            <a:ext cx="8911687" cy="976090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Eg</a:t>
            </a:r>
            <a:r>
              <a:rPr lang="en-IN" dirty="0">
                <a:solidFill>
                  <a:srgbClr val="FF0000"/>
                </a:solidFill>
              </a:rPr>
              <a:t>: Forming a rough draft according to audience needs, possible questions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D15-145E-49CE-9DB0-4773FF82C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08" y="1349827"/>
            <a:ext cx="10688183" cy="517071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Talk about current business climate </a:t>
            </a:r>
          </a:p>
          <a:p>
            <a:r>
              <a:rPr lang="en-IN" strike="sngStrike" dirty="0"/>
              <a:t>How banks fix interest rates</a:t>
            </a:r>
          </a:p>
          <a:p>
            <a:r>
              <a:rPr lang="en-IN" strike="sngStrike" dirty="0"/>
              <a:t>Types of lenders</a:t>
            </a:r>
          </a:p>
          <a:p>
            <a:pPr lvl="1"/>
            <a:r>
              <a:rPr lang="en-IN" strike="sngStrike" dirty="0"/>
              <a:t>Direct online lenders</a:t>
            </a:r>
          </a:p>
          <a:p>
            <a:pPr lvl="1"/>
            <a:r>
              <a:rPr lang="en-IN" strike="sngStrike" dirty="0"/>
              <a:t>Commercial banks</a:t>
            </a:r>
          </a:p>
          <a:p>
            <a:pPr lvl="1"/>
            <a:r>
              <a:rPr lang="en-IN" strike="sngStrike" dirty="0"/>
              <a:t>Community banks</a:t>
            </a:r>
          </a:p>
          <a:p>
            <a:pPr lvl="1"/>
            <a:r>
              <a:rPr lang="en-IN" strike="sngStrike" dirty="0"/>
              <a:t>Crowd-funding</a:t>
            </a:r>
          </a:p>
          <a:p>
            <a:r>
              <a:rPr lang="en-IN" dirty="0"/>
              <a:t>Types business loans available </a:t>
            </a:r>
            <a:r>
              <a:rPr lang="en-IN" b="1" dirty="0"/>
              <a:t>(If there is time, questions may come)</a:t>
            </a:r>
          </a:p>
          <a:p>
            <a:pPr lvl="1"/>
            <a:r>
              <a:rPr lang="en-IN" dirty="0"/>
              <a:t>Working capital loans</a:t>
            </a:r>
          </a:p>
          <a:p>
            <a:pPr lvl="1"/>
            <a:r>
              <a:rPr lang="en-IN" dirty="0"/>
              <a:t>Small business line of credit</a:t>
            </a:r>
          </a:p>
          <a:p>
            <a:pPr lvl="1"/>
            <a:r>
              <a:rPr lang="en-IN" dirty="0"/>
              <a:t>Equipment loans</a:t>
            </a:r>
          </a:p>
          <a:p>
            <a:r>
              <a:rPr lang="en-IN" dirty="0"/>
              <a:t>Advantages and disadvantages of each type of loan and lender  </a:t>
            </a:r>
            <a:r>
              <a:rPr lang="en-IN" b="1" dirty="0"/>
              <a:t>(If there is time; questions may come)</a:t>
            </a:r>
          </a:p>
          <a:p>
            <a:r>
              <a:rPr lang="en-IN" dirty="0"/>
              <a:t>Lenders look for</a:t>
            </a:r>
          </a:p>
          <a:p>
            <a:pPr lvl="1"/>
            <a:r>
              <a:rPr lang="en-IN" dirty="0"/>
              <a:t>a good credit score, cash flow, collateral., time in business, Investors in company, financial statements</a:t>
            </a:r>
          </a:p>
          <a:p>
            <a:r>
              <a:rPr lang="en-IN" dirty="0"/>
              <a:t>Give them an idea of how to draw business plans,  financial, market projections</a:t>
            </a:r>
          </a:p>
          <a:p>
            <a:r>
              <a:rPr lang="en-IN" dirty="0"/>
              <a:t>Business plans, profile, financial statements, collateral</a:t>
            </a:r>
          </a:p>
        </p:txBody>
      </p:sp>
    </p:spTree>
    <p:extLst>
      <p:ext uri="{BB962C8B-B14F-4D97-AF65-F5344CB8AC3E}">
        <p14:creationId xmlns:p14="http://schemas.microsoft.com/office/powerpoint/2010/main" val="194991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857D-2D30-4662-AB59-8AEBBED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Eg</a:t>
            </a:r>
            <a:r>
              <a:rPr lang="en-IN" dirty="0">
                <a:solidFill>
                  <a:srgbClr val="FF0000"/>
                </a:solidFill>
              </a:rPr>
              <a:t>: Final outline: Narrowing down to just 3 key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5586-2F34-465B-961D-5C37C26B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Experience,</a:t>
            </a:r>
          </a:p>
          <a:p>
            <a:pPr lvl="1"/>
            <a:r>
              <a:rPr lang="en-US" dirty="0"/>
              <a:t>Demonstrate experience, </a:t>
            </a:r>
          </a:p>
          <a:p>
            <a:pPr lvl="1"/>
            <a:r>
              <a:rPr lang="en-US" dirty="0"/>
              <a:t>Include resume in your proposal</a:t>
            </a:r>
          </a:p>
          <a:p>
            <a:pPr lvl="1"/>
            <a:r>
              <a:rPr lang="en-US" dirty="0"/>
              <a:t>Key players, management and investors</a:t>
            </a:r>
          </a:p>
          <a:p>
            <a:endParaRPr lang="en-US" dirty="0"/>
          </a:p>
          <a:p>
            <a:r>
              <a:rPr lang="en-US" dirty="0"/>
              <a:t> Preparation-</a:t>
            </a:r>
          </a:p>
          <a:p>
            <a:pPr lvl="1"/>
            <a:r>
              <a:rPr lang="en-US" dirty="0"/>
              <a:t>market knowledge</a:t>
            </a:r>
          </a:p>
          <a:p>
            <a:pPr lvl="1"/>
            <a:r>
              <a:rPr lang="en-US" dirty="0"/>
              <a:t>research on the market and industry conducted</a:t>
            </a:r>
          </a:p>
          <a:p>
            <a:endParaRPr lang="en-US" dirty="0"/>
          </a:p>
          <a:p>
            <a:r>
              <a:rPr lang="en-US" dirty="0"/>
              <a:t>Projection-</a:t>
            </a:r>
          </a:p>
          <a:p>
            <a:pPr lvl="1"/>
            <a:r>
              <a:rPr lang="en-US" dirty="0"/>
              <a:t>projection of potential sale, cash flow and equity (</a:t>
            </a:r>
            <a:r>
              <a:rPr lang="en-US" dirty="0" err="1"/>
              <a:t>atleast</a:t>
            </a:r>
            <a:r>
              <a:rPr lang="en-US" dirty="0"/>
              <a:t> for first year)</a:t>
            </a:r>
          </a:p>
          <a:p>
            <a:pPr lvl="1"/>
            <a:r>
              <a:rPr lang="en-US" dirty="0"/>
              <a:t>contingency plans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11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37D8-CD8C-46DE-89B1-49A4D051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Write- Intro or the hook (A-B-C-D)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48EF-2E91-4D17-AC56-83530670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Your intro should have one or more of the following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IN" sz="2400" dirty="0"/>
              <a:t>Hook Audience </a:t>
            </a:r>
            <a:r>
              <a:rPr lang="en-IN" sz="2400" b="1" dirty="0"/>
              <a:t>A</a:t>
            </a:r>
            <a:r>
              <a:rPr lang="en-IN" sz="2400" dirty="0"/>
              <a:t>ttention- Startling facts/ statistics; Anecdotes; Questions; humour; Statements of empathy; Alerts; Promises 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IN" sz="2400" dirty="0"/>
              <a:t>Highlight the </a:t>
            </a:r>
            <a:r>
              <a:rPr lang="en-IN" sz="2400" b="1" dirty="0"/>
              <a:t>Benefits</a:t>
            </a:r>
            <a:endParaRPr lang="en-IN" sz="2400" dirty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IN" sz="2400" dirty="0"/>
              <a:t>Establish your </a:t>
            </a:r>
            <a:r>
              <a:rPr lang="en-IN" sz="2400" b="1" dirty="0"/>
              <a:t>C</a:t>
            </a:r>
            <a:r>
              <a:rPr lang="en-IN" sz="2400" dirty="0"/>
              <a:t>redibility</a:t>
            </a:r>
            <a:endParaRPr lang="en-IN" sz="2400" b="1" dirty="0"/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IN" sz="2400" dirty="0"/>
              <a:t>Lay out the </a:t>
            </a:r>
            <a:r>
              <a:rPr lang="en-IN" sz="2400" b="1" dirty="0"/>
              <a:t>D</a:t>
            </a:r>
            <a:r>
              <a:rPr lang="en-IN" sz="2400" dirty="0"/>
              <a:t>irection (outline) of the talk</a:t>
            </a:r>
          </a:p>
        </p:txBody>
      </p:sp>
    </p:spTree>
    <p:extLst>
      <p:ext uri="{BB962C8B-B14F-4D97-AF65-F5344CB8AC3E}">
        <p14:creationId xmlns:p14="http://schemas.microsoft.com/office/powerpoint/2010/main" val="208651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9CBD-27D1-4997-881C-B4AF65EB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863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A suitable 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492D-852E-4F35-B847-960085E7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4257"/>
            <a:ext cx="8915400" cy="4829633"/>
          </a:xfrm>
        </p:spPr>
        <p:txBody>
          <a:bodyPr>
            <a:normAutofit/>
          </a:bodyPr>
          <a:lstStyle/>
          <a:p>
            <a:r>
              <a:rPr lang="en-IN" dirty="0"/>
              <a:t>An anecdote or story that relates to the audience.</a:t>
            </a:r>
          </a:p>
          <a:p>
            <a:pPr lvl="1"/>
            <a:r>
              <a:rPr lang="en-IN" i="1" dirty="0"/>
              <a:t>When X wanted to start his business, it was Y who helped them out. Now imagine a world without product X.</a:t>
            </a:r>
          </a:p>
          <a:p>
            <a:r>
              <a:rPr lang="en-IN" dirty="0"/>
              <a:t>Question</a:t>
            </a:r>
          </a:p>
          <a:p>
            <a:pPr lvl="1"/>
            <a:r>
              <a:rPr lang="en-IN" i="1" dirty="0"/>
              <a:t>How many of you here have a revolutionary idea, a brilliant business proposal but the only thing that is stopping you is money</a:t>
            </a:r>
            <a:endParaRPr lang="en-IN" dirty="0"/>
          </a:p>
          <a:p>
            <a:r>
              <a:rPr lang="en-IN" dirty="0"/>
              <a:t>Scare tactics</a:t>
            </a:r>
          </a:p>
          <a:p>
            <a:pPr lvl="1"/>
            <a:r>
              <a:rPr lang="en-IN" sz="1400" i="1" dirty="0"/>
              <a:t>We all know  that in last few years there </a:t>
            </a:r>
            <a:r>
              <a:rPr lang="en-US" sz="1400" i="1" dirty="0"/>
              <a:t>slowing in global market growth. Banks not keen to invest only with established businesses. Last year approval rates dropped to just 23%</a:t>
            </a:r>
            <a:endParaRPr lang="en-IN" dirty="0"/>
          </a:p>
          <a:p>
            <a:r>
              <a:rPr lang="en-IN" dirty="0"/>
              <a:t>Start with a Choice. </a:t>
            </a:r>
          </a:p>
          <a:p>
            <a:pPr lvl="1"/>
            <a:r>
              <a:rPr lang="en-IN" sz="1400" i="1" dirty="0"/>
              <a:t>I have some good news and some bad news what to do you want first? </a:t>
            </a:r>
            <a:r>
              <a:rPr lang="en-US" sz="1400" i="1" dirty="0"/>
              <a:t>the bad news, the big bank approval rate has dropped to just 23.1 percent. This means that less than a quarter of businesses applying for a loan will receive one. But the good news is that institutional lenders’ loan approval rates have matched an all-time high at 62.8 percent</a:t>
            </a:r>
            <a:r>
              <a:rPr lang="en-US" sz="1200" i="1" dirty="0"/>
              <a:t>. 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1166667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C699-E7EE-4CA8-91F6-B7E6F5D0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Benefit: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4DCC-A24F-4BB7-B271-480A54F59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concentrate you will get inside information- totally exclusive- on how to bag that capital beating out other applicants with better credit scores. If you do get these three things right- just 3 things-  you might as well start looking for an office space right away, because your loan is as good as approved!</a:t>
            </a:r>
          </a:p>
        </p:txBody>
      </p:sp>
    </p:spTree>
    <p:extLst>
      <p:ext uri="{BB962C8B-B14F-4D97-AF65-F5344CB8AC3E}">
        <p14:creationId xmlns:p14="http://schemas.microsoft.com/office/powerpoint/2010/main" val="102693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4310-CCDA-4DB7-9913-840734D9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VS BENEFIT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3B8EC5-B4BE-4B53-BFEA-2BD1778AA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869763"/>
              </p:ext>
            </p:extLst>
          </p:nvPr>
        </p:nvGraphicFramePr>
        <p:xfrm>
          <a:off x="2589213" y="2133600"/>
          <a:ext cx="89154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758400177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551732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Next day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more going to store/waiting in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Pockets in the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place for your key, keeping your hands warm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9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Sun banning- Roof sheathing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Keep cool in summer; save electricity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Load pages faster; find home when lost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4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Swiggy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Your favourite restaurant delivered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7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6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52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0731-5437-4EC2-80F7-2943232A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3319"/>
          </a:xfrm>
        </p:spPr>
        <p:txBody>
          <a:bodyPr>
            <a:normAutofit fontScale="90000"/>
          </a:bodyPr>
          <a:lstStyle/>
          <a:p>
            <a:r>
              <a:rPr lang="en-IN" dirty="0"/>
              <a:t>Body-the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A512-6F45-401C-B51A-AE46929D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5133975"/>
          </a:xfrm>
        </p:spPr>
        <p:txBody>
          <a:bodyPr>
            <a:noAutofit/>
          </a:bodyPr>
          <a:lstStyle/>
          <a:p>
            <a:r>
              <a:rPr lang="en-IN" sz="1400" dirty="0"/>
              <a:t>Clear vivid ideas/Language</a:t>
            </a:r>
          </a:p>
          <a:p>
            <a:r>
              <a:rPr lang="en-IN" sz="1400" dirty="0"/>
              <a:t>Proper structure as developed in the outline using set principles</a:t>
            </a:r>
          </a:p>
          <a:p>
            <a:r>
              <a:rPr lang="en-IN" sz="1400" dirty="0"/>
              <a:t>Proper transitions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i="1" dirty="0"/>
              <a:t>The next segment of my talk presents three reasons for. . . .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i="1" dirty="0"/>
              <a:t>Let me review with you the major problems I have just discussed.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i="1" dirty="0"/>
              <a:t>Thus far we have talked solely about . . . ; now let’s move to. . . .</a:t>
            </a:r>
            <a:r>
              <a:rPr lang="en-US" sz="1400" dirty="0"/>
              <a:t> </a:t>
            </a:r>
            <a:br>
              <a:rPr lang="en-US" sz="1400" dirty="0"/>
            </a:br>
            <a:endParaRPr lang="en-IN" sz="1400" dirty="0"/>
          </a:p>
          <a:p>
            <a:r>
              <a:rPr lang="en-IN" sz="1400" dirty="0"/>
              <a:t>Illustrations- analogy; metaphors; visual data; </a:t>
            </a:r>
          </a:p>
          <a:p>
            <a:r>
              <a:rPr lang="en-IN" sz="1400" dirty="0"/>
              <a:t>Establish relationship between your subject and familiar ideas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 Examples of analogy:</a:t>
            </a:r>
          </a:p>
          <a:p>
            <a:pPr>
              <a:buAutoNum type="alphaUcPeriod"/>
            </a:pPr>
            <a:r>
              <a:rPr lang="en-US" sz="1400" i="1" dirty="0"/>
              <a:t>Downsizing is comparable to an overweight person’s regimen of dieting and exercising </a:t>
            </a:r>
          </a:p>
          <a:p>
            <a:pPr>
              <a:buAutoNum type="alphaUcPeriod"/>
            </a:pPr>
            <a:r>
              <a:rPr lang="en-US" sz="1400" i="1" dirty="0"/>
              <a:t>One typical meal at a fast food restaurant contains all the calories you need for an entire day. </a:t>
            </a:r>
          </a:p>
          <a:p>
            <a:pPr>
              <a:buAutoNum type="alphaUcPeriod"/>
            </a:pPr>
            <a:r>
              <a:rPr lang="en-US" sz="1400" i="1" dirty="0"/>
              <a:t>Our critics used our report like a drunk uses a lamppost—for support rather than illumination. </a:t>
            </a:r>
          </a:p>
          <a:p>
            <a:pPr>
              <a:buAutoNum type="alphaUcPeriod"/>
            </a:pPr>
            <a:r>
              <a:rPr lang="en-US" sz="1400" i="1" dirty="0"/>
              <a:t>I always worried about my pets while I was away. That’s when I decided to start a pet hotel </a:t>
            </a:r>
            <a:br>
              <a:rPr lang="en-US" sz="1400" i="1" dirty="0"/>
            </a:br>
            <a:br>
              <a:rPr lang="en-US" sz="1400" i="1" dirty="0"/>
            </a:br>
            <a:br>
              <a:rPr lang="en-US" sz="1400" i="1" dirty="0"/>
            </a:br>
            <a:br>
              <a:rPr lang="en-US" sz="1400" dirty="0"/>
            </a:b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3251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909DA2-97D0-4BED-9A87-F785A86B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-23813"/>
            <a:ext cx="9610725" cy="68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67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2B7-AA72-4649-9DD5-69F9D542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that persuade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92A8-4507-4C04-9DD5-1CC9AA3F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IN" dirty="0"/>
              <a:t>Exclusivity</a:t>
            </a:r>
          </a:p>
          <a:p>
            <a:r>
              <a:rPr lang="en-IN" dirty="0"/>
              <a:t>Safety/Risk-aversion</a:t>
            </a:r>
          </a:p>
          <a:p>
            <a:r>
              <a:rPr lang="en-IN" dirty="0"/>
              <a:t>Community</a:t>
            </a:r>
          </a:p>
          <a:p>
            <a:r>
              <a:rPr lang="en-IN" dirty="0"/>
              <a:t>Egocentricity</a:t>
            </a:r>
          </a:p>
          <a:p>
            <a:r>
              <a:rPr lang="en-IN" dirty="0"/>
              <a:t>Power/Status</a:t>
            </a:r>
          </a:p>
          <a:p>
            <a:r>
              <a:rPr lang="en-IN" dirty="0"/>
              <a:t>Instant Solution</a:t>
            </a:r>
          </a:p>
          <a:p>
            <a:r>
              <a:rPr lang="en-IN" dirty="0"/>
              <a:t>-</a:t>
            </a:r>
            <a:r>
              <a:rPr lang="en-IN" dirty="0" err="1"/>
              <a:t>est</a:t>
            </a:r>
            <a:r>
              <a:rPr lang="en-IN" dirty="0"/>
              <a:t> mentality</a:t>
            </a:r>
          </a:p>
          <a:p>
            <a:r>
              <a:rPr lang="en-IN" dirty="0"/>
              <a:t>Saving time and money</a:t>
            </a:r>
          </a:p>
          <a:p>
            <a:r>
              <a:rPr lang="en-IN" dirty="0"/>
              <a:t>Secrecy</a:t>
            </a:r>
          </a:p>
          <a:p>
            <a:r>
              <a:rPr lang="en-IN" dirty="0"/>
              <a:t>Scarcity</a:t>
            </a:r>
          </a:p>
          <a:p>
            <a:r>
              <a:rPr lang="en-IN" dirty="0"/>
              <a:t>Bargain</a:t>
            </a:r>
          </a:p>
          <a:p>
            <a:r>
              <a:rPr lang="en-IN" dirty="0"/>
              <a:t>Guarantee/Predictability</a:t>
            </a:r>
          </a:p>
          <a:p>
            <a:r>
              <a:rPr lang="en-IN" dirty="0"/>
              <a:t>Privacy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542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2448-0328-4B40-8A1C-478F643C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569" y="254000"/>
            <a:ext cx="8911687" cy="1259114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IN" dirty="0"/>
              <a:t>Power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EEEC-6C9D-4986-A05C-E9CAB44E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247" y="2320806"/>
            <a:ext cx="8042276" cy="428319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You</a:t>
            </a:r>
          </a:p>
          <a:p>
            <a:pPr>
              <a:lnSpc>
                <a:spcPct val="120000"/>
              </a:lnSpc>
            </a:pPr>
            <a:r>
              <a:rPr lang="en-IN" dirty="0"/>
              <a:t>New/Improved/LATEST/ultimate/ground breaking/trail blazing</a:t>
            </a:r>
          </a:p>
          <a:p>
            <a:pPr>
              <a:lnSpc>
                <a:spcPct val="120000"/>
              </a:lnSpc>
            </a:pPr>
            <a:r>
              <a:rPr lang="en-IN" dirty="0"/>
              <a:t>Free</a:t>
            </a:r>
          </a:p>
          <a:p>
            <a:pPr>
              <a:lnSpc>
                <a:spcPct val="120000"/>
              </a:lnSpc>
            </a:pPr>
            <a:r>
              <a:rPr lang="en-IN" dirty="0"/>
              <a:t>Discount/Bargain/Save</a:t>
            </a:r>
          </a:p>
          <a:p>
            <a:pPr>
              <a:lnSpc>
                <a:spcPct val="120000"/>
              </a:lnSpc>
            </a:pPr>
            <a:r>
              <a:rPr lang="en-IN" dirty="0"/>
              <a:t>Sensational/remarkable/Amazing/awesome/extraordinary</a:t>
            </a:r>
          </a:p>
          <a:p>
            <a:pPr>
              <a:lnSpc>
                <a:spcPct val="120000"/>
              </a:lnSpc>
            </a:pPr>
            <a:r>
              <a:rPr lang="en-IN" dirty="0"/>
              <a:t>Miracle/magic</a:t>
            </a:r>
          </a:p>
          <a:p>
            <a:pPr>
              <a:lnSpc>
                <a:spcPct val="120000"/>
              </a:lnSpc>
            </a:pPr>
            <a:r>
              <a:rPr lang="en-IN" dirty="0"/>
              <a:t>Instantly/Quick</a:t>
            </a:r>
          </a:p>
          <a:p>
            <a:pPr>
              <a:lnSpc>
                <a:spcPct val="120000"/>
              </a:lnSpc>
            </a:pPr>
            <a:r>
              <a:rPr lang="en-IN" dirty="0"/>
              <a:t>Secret</a:t>
            </a:r>
          </a:p>
          <a:p>
            <a:pPr>
              <a:lnSpc>
                <a:spcPct val="120000"/>
              </a:lnSpc>
            </a:pPr>
            <a:r>
              <a:rPr lang="en-IN" dirty="0"/>
              <a:t>Now/Immediately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63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7BF-26A5-4BA9-92DE-9FFDA566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of Presentation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052763-B8C7-4950-8065-758CAB82A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36968"/>
              </p:ext>
            </p:extLst>
          </p:nvPr>
        </p:nvGraphicFramePr>
        <p:xfrm>
          <a:off x="2589213" y="1524001"/>
          <a:ext cx="8915400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45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04DC-51BB-4980-86AE-975516C0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275" y="1018149"/>
            <a:ext cx="8042276" cy="554521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Discover/increase/help</a:t>
            </a:r>
          </a:p>
          <a:p>
            <a:pPr>
              <a:lnSpc>
                <a:spcPct val="120000"/>
              </a:lnSpc>
            </a:pPr>
            <a:r>
              <a:rPr lang="en-IN" dirty="0"/>
              <a:t>Because</a:t>
            </a:r>
          </a:p>
          <a:p>
            <a:pPr>
              <a:lnSpc>
                <a:spcPct val="120000"/>
              </a:lnSpc>
            </a:pPr>
            <a:r>
              <a:rPr lang="en-IN" dirty="0"/>
              <a:t>Hurry</a:t>
            </a:r>
          </a:p>
          <a:p>
            <a:pPr>
              <a:lnSpc>
                <a:spcPct val="120000"/>
              </a:lnSpc>
            </a:pPr>
            <a:r>
              <a:rPr lang="en-IN" dirty="0"/>
              <a:t>More/Extra</a:t>
            </a:r>
          </a:p>
          <a:p>
            <a:r>
              <a:rPr lang="en-US" dirty="0"/>
              <a:t>Join/ Become a member/ Come along</a:t>
            </a:r>
          </a:p>
          <a:p>
            <a:r>
              <a:rPr lang="en-US" dirty="0"/>
              <a:t>Limited offer/Supplies running out/Only for next 2 hours</a:t>
            </a:r>
          </a:p>
          <a:p>
            <a:r>
              <a:rPr lang="en-US" dirty="0"/>
              <a:t>Members only/ Ask for an invitation/Become an insider/ Be one of the few/ Get it before everybody else</a:t>
            </a:r>
          </a:p>
          <a:p>
            <a:r>
              <a:rPr lang="en-US" dirty="0"/>
              <a:t>Backed/ Best-selling/ Cancel Anytime/ Certified /Endorsed/ No Questions Asked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28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5348-CA31-43B7-A3E2-438E0D7D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Write- Closing or the sinker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68C2-65A3-4A45-9062-00DE227E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Restate the main points.</a:t>
            </a:r>
          </a:p>
          <a:p>
            <a:r>
              <a:rPr lang="en-IN" dirty="0"/>
              <a:t>Establish consensus</a:t>
            </a:r>
          </a:p>
          <a:p>
            <a:r>
              <a:rPr lang="en-IN" dirty="0"/>
              <a:t>Clarity on expected actions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b="1" dirty="0"/>
              <a:t>Poor conclusion: </a:t>
            </a:r>
            <a:r>
              <a:rPr lang="en-US" i="1" dirty="0"/>
              <a:t>Well, I guess that’s about all I have to say. Thanks for your time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Improved: </a:t>
            </a:r>
            <a:r>
              <a:rPr lang="en-US" i="1" dirty="0"/>
              <a:t>In bringing my presentation to a close, I will restate my major purpose. . . .</a:t>
            </a:r>
            <a:br>
              <a:rPr lang="en-US" i="1" dirty="0"/>
            </a:br>
            <a:r>
              <a:rPr lang="en-US" b="1" dirty="0"/>
              <a:t>Improved: </a:t>
            </a:r>
            <a:r>
              <a:rPr lang="en-US" i="1" dirty="0"/>
              <a:t>In summary, my major purpose has been to. . . .</a:t>
            </a:r>
            <a:br>
              <a:rPr lang="en-US" i="1" dirty="0"/>
            </a:br>
            <a:r>
              <a:rPr lang="en-US" b="1" dirty="0"/>
              <a:t>Improved: </a:t>
            </a:r>
            <a:r>
              <a:rPr lang="en-US" i="1" dirty="0"/>
              <a:t>In conclusion, let me review my three major points.</a:t>
            </a:r>
          </a:p>
          <a:p>
            <a:pPr marL="0" indent="0">
              <a:buNone/>
            </a:pPr>
            <a:r>
              <a:rPr lang="en-US" i="1" dirty="0"/>
              <a:t>                                            Let me highlight the key take away</a:t>
            </a:r>
          </a:p>
          <a:p>
            <a:pPr marL="1257300" lvl="3" indent="0">
              <a:buNone/>
            </a:pPr>
            <a:r>
              <a:rPr lang="en-US" dirty="0"/>
              <a:t>l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653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2F0D-0FCD-4815-A06A-3A592C47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BFED-8107-4BD0-80A9-479F9FEE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DA769-C9FB-4275-A045-B696A4FCD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965" y="624110"/>
            <a:ext cx="10087791" cy="6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66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4168-AAD6-4F79-8216-10467B34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Writing- things to consider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3C8B-6932-40ED-9EDE-86DC4A9B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Allotted Time– Ideally 20 minutes</a:t>
            </a:r>
          </a:p>
          <a:p>
            <a:r>
              <a:rPr lang="en-IN" sz="3600" dirty="0"/>
              <a:t>Elevator pitch</a:t>
            </a:r>
          </a:p>
          <a:p>
            <a:r>
              <a:rPr lang="en-IN" sz="3600" dirty="0"/>
              <a:t>Presentations for different durations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455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DADB-461D-4DCE-A6E9-1BC74416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Complete- Practise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CB46-3089-4F49-8485-6B5D9CF7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Can you present material without reading the slides</a:t>
            </a:r>
          </a:p>
          <a:p>
            <a:r>
              <a:rPr lang="en-IN" dirty="0"/>
              <a:t>Time track your presentation</a:t>
            </a:r>
          </a:p>
          <a:p>
            <a:r>
              <a:rPr lang="en-IN" dirty="0"/>
              <a:t>Carry notes</a:t>
            </a:r>
          </a:p>
          <a:p>
            <a:r>
              <a:rPr lang="en-IN" dirty="0"/>
              <a:t>Prepare for early/late finish time</a:t>
            </a:r>
          </a:p>
          <a:p>
            <a:r>
              <a:rPr lang="en-IN" dirty="0"/>
              <a:t>Equipment checks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Charge laptop/ check software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Have presentation in multiple formats/ platform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Be familiar with equipment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Dress professionally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Reach before time at the venue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Check the room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151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3977-F79C-4672-B818-CC5DE4A1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Complete- Mechanics of Speaking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A1CD-ABFC-4926-8259-C2030EB6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Drink water, use the facilities beforehand</a:t>
            </a:r>
          </a:p>
          <a:p>
            <a:r>
              <a:rPr lang="en-IN" dirty="0"/>
              <a:t>Breathe!</a:t>
            </a:r>
          </a:p>
          <a:p>
            <a:r>
              <a:rPr lang="en-IN" dirty="0"/>
              <a:t>Stand tall</a:t>
            </a:r>
          </a:p>
          <a:p>
            <a:r>
              <a:rPr lang="en-IN" dirty="0"/>
              <a:t>Smile</a:t>
            </a:r>
          </a:p>
          <a:p>
            <a:r>
              <a:rPr lang="en-IN" dirty="0"/>
              <a:t>Eye contact (Find a few people to look at when tensed)</a:t>
            </a:r>
          </a:p>
          <a:p>
            <a:r>
              <a:rPr lang="en-IN" dirty="0"/>
              <a:t>Speak Slowly</a:t>
            </a:r>
          </a:p>
          <a:p>
            <a:r>
              <a:rPr lang="en-IN" dirty="0"/>
              <a:t>Stress on important </a:t>
            </a:r>
            <a:r>
              <a:rPr lang="en-IN"/>
              <a:t>points for emphasis</a:t>
            </a:r>
            <a:endParaRPr lang="en-IN" dirty="0"/>
          </a:p>
          <a:p>
            <a:r>
              <a:rPr lang="en-IN" dirty="0"/>
              <a:t>Speak in the right tone and pitch</a:t>
            </a:r>
          </a:p>
          <a:p>
            <a:r>
              <a:rPr lang="en-IN" dirty="0"/>
              <a:t>Open body gestures</a:t>
            </a:r>
          </a:p>
          <a:p>
            <a:r>
              <a:rPr lang="en-IN" dirty="0"/>
              <a:t>Move Around</a:t>
            </a:r>
          </a:p>
          <a:p>
            <a:r>
              <a:rPr lang="en-IN" dirty="0"/>
              <a:t>Be in Charge!</a:t>
            </a:r>
          </a:p>
          <a:p>
            <a:r>
              <a:rPr lang="en-IN" dirty="0"/>
              <a:t>Show enthusiasm</a:t>
            </a:r>
          </a:p>
          <a:p>
            <a:r>
              <a:rPr lang="en-IN" dirty="0"/>
              <a:t>Skip Apologies!!</a:t>
            </a:r>
          </a:p>
        </p:txBody>
      </p:sp>
    </p:spTree>
    <p:extLst>
      <p:ext uri="{BB962C8B-B14F-4D97-AF65-F5344CB8AC3E}">
        <p14:creationId xmlns:p14="http://schemas.microsoft.com/office/powerpoint/2010/main" val="2825932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C527-8E12-4AE9-B9AC-DA25A2C4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Complete- Handling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E39E-2669-46FF-84A0-C0731B11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148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Do specify when you would like to handle questions</a:t>
            </a:r>
          </a:p>
          <a:p>
            <a:r>
              <a:rPr lang="en-IN" dirty="0"/>
              <a:t>Establish ground rules!</a:t>
            </a:r>
          </a:p>
          <a:p>
            <a:r>
              <a:rPr lang="en-IN" dirty="0"/>
              <a:t>Understand that questions are the best feedback.</a:t>
            </a:r>
          </a:p>
          <a:p>
            <a:r>
              <a:rPr lang="en-IN" dirty="0"/>
              <a:t>Treat them as a chance to emphasize your ideas </a:t>
            </a:r>
          </a:p>
          <a:p>
            <a:r>
              <a:rPr lang="en-IN" dirty="0"/>
              <a:t>Pay attention to the question- Don’t assume</a:t>
            </a:r>
          </a:p>
          <a:p>
            <a:r>
              <a:rPr lang="en-IN" dirty="0"/>
              <a:t>Pay attention to the non-verbal cues</a:t>
            </a:r>
          </a:p>
          <a:p>
            <a:r>
              <a:rPr lang="en-IN" dirty="0"/>
              <a:t>Rephrase the question </a:t>
            </a:r>
          </a:p>
          <a:p>
            <a:r>
              <a:rPr lang="en-IN" dirty="0"/>
              <a:t>Do not shy away from difficult questions</a:t>
            </a:r>
          </a:p>
          <a:p>
            <a:r>
              <a:rPr lang="en-IN" dirty="0"/>
              <a:t>Treat every question as equally important</a:t>
            </a:r>
          </a:p>
          <a:p>
            <a:r>
              <a:rPr lang="en-IN" dirty="0"/>
              <a:t>Make a commitment to answer later in case you are unsure</a:t>
            </a:r>
          </a:p>
          <a:p>
            <a:r>
              <a:rPr lang="en-IN" dirty="0"/>
              <a:t>Do not lose temper</a:t>
            </a:r>
          </a:p>
        </p:txBody>
      </p:sp>
    </p:spTree>
    <p:extLst>
      <p:ext uri="{BB962C8B-B14F-4D97-AF65-F5344CB8AC3E}">
        <p14:creationId xmlns:p14="http://schemas.microsoft.com/office/powerpoint/2010/main" val="3512232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1DB-A9FE-4BFB-9444-3A937E99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Assignment- 10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41C0-EABD-48CE-9E5D-7FA7ADB2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1428749"/>
            <a:ext cx="9180512" cy="5267325"/>
          </a:xfrm>
        </p:spPr>
        <p:txBody>
          <a:bodyPr>
            <a:normAutofit/>
          </a:bodyPr>
          <a:lstStyle/>
          <a:p>
            <a:r>
              <a:rPr lang="en-IN" dirty="0"/>
              <a:t>See a TED talk on technology</a:t>
            </a:r>
          </a:p>
          <a:p>
            <a:r>
              <a:rPr lang="en-IN" dirty="0"/>
              <a:t>Analyse it on the basis of what we discussed in this PPT</a:t>
            </a:r>
          </a:p>
          <a:p>
            <a:r>
              <a:rPr lang="en-IN" dirty="0"/>
              <a:t>Prepare the outline of the talk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Type of presentation is it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analyze the structure</a:t>
            </a:r>
          </a:p>
          <a:p>
            <a:pPr marL="1257300" lvl="2" indent="-400050">
              <a:buFont typeface="+mj-lt"/>
              <a:buAutoNum type="romanLcPeriod"/>
            </a:pPr>
            <a:r>
              <a:rPr lang="en-US" dirty="0"/>
              <a:t>Type of structuring principle</a:t>
            </a:r>
          </a:p>
          <a:p>
            <a:pPr marL="1257300" lvl="2" indent="-400050">
              <a:buFont typeface="+mj-lt"/>
              <a:buAutoNum type="romanLcPeriod"/>
            </a:pPr>
            <a:r>
              <a:rPr lang="en-US" dirty="0"/>
              <a:t>Main points </a:t>
            </a:r>
          </a:p>
          <a:p>
            <a:pPr marL="1257300" lvl="2" indent="-400050">
              <a:buFont typeface="+mj-lt"/>
              <a:buAutoNum type="romanLcPeriod"/>
            </a:pPr>
            <a:r>
              <a:rPr lang="en-US" dirty="0"/>
              <a:t>Supporting data/arguments for each point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How effective was the hook and sinker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Metaphors, analogies, demonstration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complex data into easily understandable language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Mechanics of speaking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Audience analysis/involvement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4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84DE-8AFC-4594-8AF4-B6B5FCBA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Planning- Define objective</a:t>
            </a:r>
            <a:br>
              <a:rPr lang="en-IN" dirty="0"/>
            </a:br>
            <a:r>
              <a:rPr lang="en-IN" dirty="0"/>
              <a:t>“</a:t>
            </a:r>
            <a:r>
              <a:rPr lang="en-IN" i="1" dirty="0"/>
              <a:t>Every presentation has a job to do</a:t>
            </a:r>
            <a:r>
              <a:rPr lang="en-IN" dirty="0"/>
              <a:t>”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F391-0B15-43A8-9E5E-07A6E6D4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07971"/>
          </a:xfrm>
        </p:spPr>
        <p:txBody>
          <a:bodyPr>
            <a:normAutofit fontScale="62500" lnSpcReduction="20000"/>
          </a:bodyPr>
          <a:lstStyle/>
          <a:p>
            <a:r>
              <a:rPr lang="en-IN" sz="2900" dirty="0"/>
              <a:t>What do you plan to achieve. Be as precise as possible</a:t>
            </a:r>
          </a:p>
          <a:p>
            <a:r>
              <a:rPr lang="en-IN" sz="2900" dirty="0"/>
              <a:t>What do you want the receiver to do or believe</a:t>
            </a:r>
          </a:p>
          <a:p>
            <a:endParaRPr lang="en-IN" sz="2900" dirty="0"/>
          </a:p>
          <a:p>
            <a:pPr marL="0" indent="0">
              <a:buNone/>
            </a:pPr>
            <a:r>
              <a:rPr lang="en-IN" sz="2900" dirty="0"/>
              <a:t>      Examples:</a:t>
            </a:r>
          </a:p>
          <a:p>
            <a:pPr marL="0" indent="0">
              <a:buNone/>
            </a:pPr>
            <a:endParaRPr lang="en-IN" sz="2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b="1" i="1" dirty="0">
                <a:solidFill>
                  <a:srgbClr val="FF0000"/>
                </a:solidFill>
              </a:rPr>
              <a:t>To inform potential entrepreneurs about three important factors that loan officers consider before granting start-up loans to launch small businesses</a:t>
            </a:r>
            <a:r>
              <a:rPr lang="en-US" sz="2900" b="1" dirty="0"/>
              <a:t>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i="1" dirty="0"/>
              <a:t>Address employee  concern regarding the new health-care plan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900" i="1" dirty="0"/>
              <a:t>Convince management why re-organizing technical support department will improve customer service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37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A78A-14BE-4B9E-8CE2-1E5A30C1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Eg</a:t>
            </a:r>
            <a:r>
              <a:rPr lang="en-IN" dirty="0">
                <a:solidFill>
                  <a:srgbClr val="FF0000"/>
                </a:solidFill>
              </a:rPr>
              <a:t>: OBJECTIVES OF THE SPEAKER: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US" sz="2000" i="1" dirty="0">
                <a:solidFill>
                  <a:srgbClr val="FF0000"/>
                </a:solidFill>
              </a:rPr>
              <a:t>To inform potential entrepreneurs about three important factors that loan officers consider before granting start-up loans to launch small businesses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9181-DA1E-4E4C-B0D2-7F56D4DF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endParaRPr lang="en-IN" b="1" dirty="0"/>
          </a:p>
          <a:p>
            <a:pPr lvl="1"/>
            <a:r>
              <a:rPr lang="en-IN" sz="1800" dirty="0"/>
              <a:t>Meeting target- business from </a:t>
            </a:r>
            <a:r>
              <a:rPr lang="en-IN" sz="1800" dirty="0" err="1"/>
              <a:t>atleast</a:t>
            </a:r>
            <a:r>
              <a:rPr lang="en-IN" sz="1800" dirty="0"/>
              <a:t> 60% of the participants</a:t>
            </a:r>
          </a:p>
          <a:p>
            <a:pPr lvl="1"/>
            <a:r>
              <a:rPr lang="en-IN" sz="1800" dirty="0"/>
              <a:t>Introduce your firm/bank as the optimal option</a:t>
            </a:r>
          </a:p>
          <a:p>
            <a:pPr lvl="1"/>
            <a:r>
              <a:rPr lang="en-IN" sz="1800" dirty="0"/>
              <a:t>Key impressions of the firm- MARKET LEADERS; ETHICAL; TRANSPARENT; COMPETITIVE; BIGGEST ALLIES OF THE CUSTOMERS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35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A78A-14BE-4B9E-8CE2-1E5A30C1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Eg:OBJECTIVES</a:t>
            </a:r>
            <a:r>
              <a:rPr lang="en-IN" dirty="0">
                <a:solidFill>
                  <a:srgbClr val="FF0000"/>
                </a:solidFill>
              </a:rPr>
              <a:t> OF THE AUDIENCE: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US" sz="2000" i="1" dirty="0">
                <a:solidFill>
                  <a:srgbClr val="FF0000"/>
                </a:solidFill>
              </a:rPr>
              <a:t>To know about important factors that loan officers consider before granting start-up loans to launch small businesses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9181-DA1E-4E4C-B0D2-7F56D4DF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endParaRPr lang="en-IN" b="1" dirty="0"/>
          </a:p>
          <a:p>
            <a:pPr lvl="1"/>
            <a:r>
              <a:rPr lang="en-IN" sz="1800" dirty="0"/>
              <a:t>GET LOANS AT THE CHEAPEST RATES AT OPTIMAL LENGTH POSSIBLE</a:t>
            </a:r>
          </a:p>
          <a:p>
            <a:pPr lvl="1"/>
            <a:r>
              <a:rPr lang="en-IN" sz="1800" dirty="0"/>
              <a:t>LEARN TRICKS HOW TO INCREASE CREDIT </a:t>
            </a:r>
          </a:p>
          <a:p>
            <a:pPr lvl="1"/>
            <a:r>
              <a:rPr lang="en-IN" sz="1800" dirty="0"/>
              <a:t>Introduce bank X as the optimal option</a:t>
            </a:r>
          </a:p>
          <a:p>
            <a:pPr lvl="1"/>
            <a:r>
              <a:rPr lang="en-IN" sz="1800" dirty="0"/>
              <a:t>Key impressions of the firm- MARKET LEADERS; CUSTOMER-ORIENTED; ETHICAL; COMPETITIVE;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35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94B-74AB-4951-9359-46C19795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Planning- Audience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7D7B-CE92-43B0-AD91-A67721AE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8000" dirty="0"/>
              <a:t>Profile the audience based on </a:t>
            </a:r>
          </a:p>
          <a:p>
            <a:pPr marL="0" indent="0">
              <a:buNone/>
            </a:pPr>
            <a:endParaRPr lang="en-IN" sz="8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8000" dirty="0"/>
              <a:t>Technical Knowledge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8000" dirty="0"/>
              <a:t>Level of education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8000" dirty="0"/>
              <a:t>Position in institutional hierarchy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8000" dirty="0"/>
              <a:t>Needs/Demands/Expectation/Concern (“What’s in it for me”)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8000" dirty="0"/>
              <a:t>Psychological profile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7800" dirty="0"/>
              <a:t>Attitude – Familiarity, interest, Hostility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7800" dirty="0"/>
              <a:t>Bias- political, social, religious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7800" dirty="0"/>
              <a:t>Values and belief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7800" dirty="0"/>
              <a:t>Motivation</a:t>
            </a:r>
          </a:p>
          <a:p>
            <a:pPr marL="57150" indent="0">
              <a:buNone/>
            </a:pPr>
            <a:endParaRPr lang="en-IN" dirty="0"/>
          </a:p>
          <a:p>
            <a:pPr marL="57150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3847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2FF9-069F-4107-8FCF-39262C97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human psychology when confronted with ideas/information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694-0B49-4916-9E53-CEBD52E1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Boring: Ignore it.</a:t>
            </a:r>
          </a:p>
          <a:p>
            <a:r>
              <a:rPr lang="en-US" sz="3600" dirty="0"/>
              <a:t>Dangerous: Fight or Flight.</a:t>
            </a:r>
          </a:p>
          <a:p>
            <a:r>
              <a:rPr lang="en-US" sz="3600" dirty="0"/>
              <a:t>Complicated: Radically summarize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8071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4DDD-2F6E-4549-A392-EF158A06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722"/>
          </a:xfrm>
        </p:spPr>
        <p:txBody>
          <a:bodyPr/>
          <a:lstStyle/>
          <a:p>
            <a:r>
              <a:rPr lang="en-IN" dirty="0"/>
              <a:t>Audience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8AAC-B7DE-495D-BA95-94442AD4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501C5-63AE-4BA4-BC4F-7CF9A540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9212" y="1926770"/>
            <a:ext cx="9014959" cy="43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4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6753</TotalTime>
  <Words>2133</Words>
  <Application>Microsoft Office PowerPoint</Application>
  <PresentationFormat>Widescreen</PresentationFormat>
  <Paragraphs>381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Courier New</vt:lpstr>
      <vt:lpstr>Wingdings</vt:lpstr>
      <vt:lpstr>Wingdings 3</vt:lpstr>
      <vt:lpstr>Wisp</vt:lpstr>
      <vt:lpstr>Presentation Skills</vt:lpstr>
      <vt:lpstr>Types of presentations</vt:lpstr>
      <vt:lpstr>Stages of Presentation</vt:lpstr>
      <vt:lpstr>Planning- Define objective “Every presentation has a job to do”  </vt:lpstr>
      <vt:lpstr>Eg: OBJECTIVES OF THE SPEAKER: To inform potential entrepreneurs about three important factors that loan officers consider before granting start-up loans to launch small businesses</vt:lpstr>
      <vt:lpstr>Eg:OBJECTIVES OF THE AUDIENCE: To know about important factors that loan officers consider before granting start-up loans to launch small businesses</vt:lpstr>
      <vt:lpstr>Planning- Audience Analysis</vt:lpstr>
      <vt:lpstr>Basic human psychology when confronted with ideas/information</vt:lpstr>
      <vt:lpstr>Audience Analysis</vt:lpstr>
      <vt:lpstr>Eg: audience analysis</vt:lpstr>
      <vt:lpstr>PowerPoint Presentation</vt:lpstr>
      <vt:lpstr>Planning- Anticipating questions/potential problem areas</vt:lpstr>
      <vt:lpstr>Planning- Research</vt:lpstr>
      <vt:lpstr>Eg. Forming a rough draft according to audience needs, possible questions etc</vt:lpstr>
      <vt:lpstr>Write-   </vt:lpstr>
      <vt:lpstr>Write: two styles  of messaging</vt:lpstr>
      <vt:lpstr>Write- Prepare an outline of the talk</vt:lpstr>
      <vt:lpstr>PowerPoint Presentation</vt:lpstr>
      <vt:lpstr>Write- Types of organization strategy</vt:lpstr>
      <vt:lpstr>Eg: Forming a rough draft according to audience needs, possible questions etc</vt:lpstr>
      <vt:lpstr>Eg: Final outline: Narrowing down to just 3 key important points</vt:lpstr>
      <vt:lpstr>Write- Intro or the hook (A-B-C-D) </vt:lpstr>
      <vt:lpstr>A suitable hook</vt:lpstr>
      <vt:lpstr>Benefit:</vt:lpstr>
      <vt:lpstr>FEATURE VS BENEFIT</vt:lpstr>
      <vt:lpstr>Body-the line</vt:lpstr>
      <vt:lpstr>PowerPoint Presentation</vt:lpstr>
      <vt:lpstr>Language that persuade people</vt:lpstr>
      <vt:lpstr> Power words</vt:lpstr>
      <vt:lpstr>PowerPoint Presentation</vt:lpstr>
      <vt:lpstr>Write- Closing or the sinker</vt:lpstr>
      <vt:lpstr>PowerPoint Presentation</vt:lpstr>
      <vt:lpstr>Writing- things to consider further</vt:lpstr>
      <vt:lpstr>Complete- Practise</vt:lpstr>
      <vt:lpstr>Complete- Mechanics of Speaking</vt:lpstr>
      <vt:lpstr>Complete- Handling Questions</vt:lpstr>
      <vt:lpstr>Assignment- 10 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Sreedevi Polpakkara</dc:creator>
  <cp:lastModifiedBy>Sreedevi Polpakkara</cp:lastModifiedBy>
  <cp:revision>96</cp:revision>
  <dcterms:created xsi:type="dcterms:W3CDTF">2019-02-04T04:23:14Z</dcterms:created>
  <dcterms:modified xsi:type="dcterms:W3CDTF">2020-02-20T11:14:36Z</dcterms:modified>
</cp:coreProperties>
</file>