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5" r:id="rId2"/>
    <p:sldId id="284" r:id="rId3"/>
    <p:sldId id="28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70" r:id="rId15"/>
    <p:sldId id="269" r:id="rId16"/>
    <p:sldId id="271" r:id="rId17"/>
    <p:sldId id="272" r:id="rId18"/>
    <p:sldId id="287" r:id="rId19"/>
    <p:sldId id="28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</p:sldIdLst>
  <p:sldSz cx="18288000" cy="10287000"/>
  <p:notesSz cx="6858000" cy="9144000"/>
  <p:embeddedFontLst>
    <p:embeddedFont>
      <p:font typeface="Alice" panose="020B0604020202020204" charset="0"/>
      <p:regular r:id="rId30"/>
    </p:embeddedFont>
    <p:embeddedFont>
      <p:font typeface="Alice Bold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ochi Hand" panose="020B0604020202020204" charset="0"/>
      <p:regular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Montserrat Bold" panose="00000800000000000000" charset="0"/>
      <p:regular r:id="rId41"/>
    </p:embeddedFont>
    <p:embeddedFont>
      <p:font typeface="Montserrat Bold Italics" panose="020B0604020202020204" charset="0"/>
      <p:regular r:id="rId42"/>
    </p:embeddedFont>
    <p:embeddedFont>
      <p:font typeface="Montserrat Italics" panose="020B0604020202020204" charset="0"/>
      <p:regular r:id="rId43"/>
    </p:embeddedFont>
    <p:embeddedFont>
      <p:font typeface="Montserrat Ultra-Bold" panose="020B060402020202020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21.xml"/><Relationship Id="rId5" Type="http://schemas.openxmlformats.org/officeDocument/2006/relationships/slide" Target="slide10.xml"/><Relationship Id="rId10" Type="http://schemas.openxmlformats.org/officeDocument/2006/relationships/slide" Target="slide20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istanto-alshira/Data-Science-Analytics-Project/tree/main/Project%20Car%20Price%20Prediction" TargetMode="External"/><Relationship Id="rId5" Type="http://schemas.openxmlformats.org/officeDocument/2006/relationships/hyperlink" Target="https://colab.research.google.com/drive/1FUOHwwSBUrkNEPC11egNI_68QaA038GC?usp=sharing" TargetMode="External"/><Relationship Id="rId4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www.kaggle.com/datasets/deepcontractor/car-price-prediction-challeng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8374CE7-9288-B92E-46D2-CC2E7B80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1" cy="10287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6847AE-A50C-7F12-E8AD-50B44143F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4"/>
          <a:stretch/>
        </p:blipFill>
        <p:spPr>
          <a:xfrm>
            <a:off x="10892883" y="5415792"/>
            <a:ext cx="7010400" cy="3810000"/>
          </a:xfrm>
          <a:prstGeom prst="rect">
            <a:avLst/>
          </a:prstGeom>
        </p:spPr>
      </p:pic>
      <p:sp>
        <p:nvSpPr>
          <p:cNvPr id="9" name="Freeform 9"/>
          <p:cNvSpPr/>
          <p:nvPr/>
        </p:nvSpPr>
        <p:spPr>
          <a:xfrm rot="-792103">
            <a:off x="16832365" y="5239510"/>
            <a:ext cx="964652" cy="1070348"/>
          </a:xfrm>
          <a:custGeom>
            <a:avLst/>
            <a:gdLst/>
            <a:ahLst/>
            <a:cxnLst/>
            <a:rect l="l" t="t" r="r" b="b"/>
            <a:pathLst>
              <a:path w="964652" h="1070348">
                <a:moveTo>
                  <a:pt x="0" y="0"/>
                </a:moveTo>
                <a:lnTo>
                  <a:pt x="964651" y="0"/>
                </a:lnTo>
                <a:lnTo>
                  <a:pt x="964651" y="1070348"/>
                </a:lnTo>
                <a:lnTo>
                  <a:pt x="0" y="10703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Freeform 10"/>
          <p:cNvSpPr/>
          <p:nvPr/>
        </p:nvSpPr>
        <p:spPr>
          <a:xfrm rot="462849" flipH="1">
            <a:off x="11268114" y="5245517"/>
            <a:ext cx="953823" cy="1058333"/>
          </a:xfrm>
          <a:custGeom>
            <a:avLst/>
            <a:gdLst/>
            <a:ahLst/>
            <a:cxnLst/>
            <a:rect l="l" t="t" r="r" b="b"/>
            <a:pathLst>
              <a:path w="953823" h="1058333">
                <a:moveTo>
                  <a:pt x="953823" y="0"/>
                </a:moveTo>
                <a:lnTo>
                  <a:pt x="0" y="0"/>
                </a:lnTo>
                <a:lnTo>
                  <a:pt x="0" y="1058333"/>
                </a:lnTo>
                <a:lnTo>
                  <a:pt x="953823" y="1058333"/>
                </a:lnTo>
                <a:lnTo>
                  <a:pt x="9538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>
          <a:xfrm>
            <a:off x="16504285" y="2589886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2" name="Freeform 12"/>
          <p:cNvSpPr/>
          <p:nvPr/>
        </p:nvSpPr>
        <p:spPr>
          <a:xfrm rot="10493798">
            <a:off x="-1445640" y="864160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65B72-58F3-C24E-CD41-B40826E737F1}"/>
              </a:ext>
            </a:extLst>
          </p:cNvPr>
          <p:cNvSpPr txBox="1"/>
          <p:nvPr/>
        </p:nvSpPr>
        <p:spPr>
          <a:xfrm>
            <a:off x="16306800" y="92583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RISTANTO</a:t>
            </a:r>
            <a:endParaRPr lang="en-ID" sz="3200" dirty="0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9D120C99-01FB-FA23-A0FB-D9180166F23A}"/>
              </a:ext>
            </a:extLst>
          </p:cNvPr>
          <p:cNvSpPr/>
          <p:nvPr/>
        </p:nvSpPr>
        <p:spPr>
          <a:xfrm>
            <a:off x="16313727" y="9794275"/>
            <a:ext cx="1939637" cy="476433"/>
          </a:xfrm>
          <a:custGeom>
            <a:avLst/>
            <a:gdLst/>
            <a:ahLst/>
            <a:cxnLst/>
            <a:rect l="l" t="t" r="r" b="b"/>
            <a:pathLst>
              <a:path w="4096061" h="911737">
                <a:moveTo>
                  <a:pt x="0" y="0"/>
                </a:moveTo>
                <a:lnTo>
                  <a:pt x="4096061" y="0"/>
                </a:lnTo>
                <a:lnTo>
                  <a:pt x="4096061" y="911736"/>
                </a:lnTo>
                <a:lnTo>
                  <a:pt x="0" y="9117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0211" t="-245312" r="-10775" b="-57944"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100474" y="7466450"/>
            <a:ext cx="2229665" cy="1930790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844282" y="8706217"/>
            <a:ext cx="4979238" cy="4311796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4439123" y="-99139"/>
            <a:ext cx="2930888" cy="2538017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5403952" y="1543210"/>
            <a:ext cx="5570388" cy="4823705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1" name="Freeform 11"/>
          <p:cNvSpPr/>
          <p:nvPr/>
        </p:nvSpPr>
        <p:spPr>
          <a:xfrm>
            <a:off x="5395513" y="2873438"/>
            <a:ext cx="7496974" cy="1846436"/>
          </a:xfrm>
          <a:custGeom>
            <a:avLst/>
            <a:gdLst/>
            <a:ahLst/>
            <a:cxnLst/>
            <a:rect l="l" t="t" r="r" b="b"/>
            <a:pathLst>
              <a:path w="7496974" h="1846436">
                <a:moveTo>
                  <a:pt x="0" y="0"/>
                </a:moveTo>
                <a:lnTo>
                  <a:pt x="7496974" y="0"/>
                </a:lnTo>
                <a:lnTo>
                  <a:pt x="7496974" y="1846436"/>
                </a:lnTo>
                <a:lnTo>
                  <a:pt x="0" y="1846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TextBox 13"/>
          <p:cNvSpPr txBox="1"/>
          <p:nvPr/>
        </p:nvSpPr>
        <p:spPr>
          <a:xfrm>
            <a:off x="10722442" y="1369894"/>
            <a:ext cx="3413158" cy="10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3"/>
              </a:lnSpc>
            </a:pPr>
            <a:r>
              <a:rPr lang="en-US" sz="8035" dirty="0">
                <a:solidFill>
                  <a:srgbClr val="545D3E"/>
                </a:solidFill>
                <a:latin typeface="Montserrat Ultra-Bold"/>
              </a:rPr>
              <a:t>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81400" y="1174770"/>
            <a:ext cx="692856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14"/>
              </a:lnSpc>
            </a:pPr>
            <a:r>
              <a:rPr lang="en-US" sz="8040" dirty="0" err="1">
                <a:solidFill>
                  <a:srgbClr val="000000"/>
                </a:solidFill>
                <a:latin typeface="Montserrat Ultra-Bold"/>
              </a:rPr>
              <a:t>Memvalidasi</a:t>
            </a:r>
            <a:endParaRPr lang="en-US" sz="8040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419626" y="4942426"/>
            <a:ext cx="11448747" cy="861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Setelah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dilakukan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pengecekan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duplikasi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data,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didapatkan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sebanyak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313 data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duplikasi</a:t>
            </a:r>
            <a:endParaRPr lang="en-US" sz="3000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Arrow: Left 16">
            <a:hlinkClick r:id="rId3" action="ppaction://hlinksldjump"/>
            <a:extLst>
              <a:ext uri="{FF2B5EF4-FFF2-40B4-BE49-F238E27FC236}">
                <a16:creationId xmlns:a16="http://schemas.microsoft.com/office/drawing/2014/main" id="{69EF9338-9C52-23FD-7AEE-7767189602A7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D70B1E2D-7CE6-CD78-494F-46AFB284DE19}"/>
              </a:ext>
            </a:extLst>
          </p:cNvPr>
          <p:cNvSpPr txBox="1"/>
          <p:nvPr/>
        </p:nvSpPr>
        <p:spPr>
          <a:xfrm>
            <a:off x="3410253" y="8123092"/>
            <a:ext cx="11448747" cy="1059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defRPr/>
            </a:pP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Terdapat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nilai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(-) dan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tipe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datanya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'object'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maka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dilakukan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penggantian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untuk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(-)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menjadi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(0) dan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tipe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datanya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menjadi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integer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E93B5-AAC2-5565-0608-43C2BB374D04}"/>
              </a:ext>
            </a:extLst>
          </p:cNvPr>
          <p:cNvSpPr txBox="1"/>
          <p:nvPr/>
        </p:nvSpPr>
        <p:spPr>
          <a:xfrm>
            <a:off x="5387094" y="6286500"/>
            <a:ext cx="482370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dataset['Levy'].unique()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6C995F30-1CB3-9816-F13C-3453D2D86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260" y="6743700"/>
            <a:ext cx="10063558" cy="11079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array(['1399', '1018', '-', '862', '446', '891', '761', '751', '394', '1053', '1055', '1079', '810', '2386', '1850', '531', '586’, 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D76464-B71A-D4AD-8394-2273DE01B4DA}"/>
              </a:ext>
            </a:extLst>
          </p:cNvPr>
          <p:cNvSpPr/>
          <p:nvPr/>
        </p:nvSpPr>
        <p:spPr>
          <a:xfrm>
            <a:off x="9635836" y="6748165"/>
            <a:ext cx="609600" cy="40946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154176" y="8643003"/>
            <a:ext cx="2229665" cy="1930790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935287" y="9882770"/>
            <a:ext cx="4979238" cy="4311796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5530511" y="-444698"/>
            <a:ext cx="2930888" cy="2538017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6409615" y="1197652"/>
            <a:ext cx="5570388" cy="4823705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8700" y="4024784"/>
            <a:ext cx="15702928" cy="4468781"/>
          </a:xfrm>
          <a:custGeom>
            <a:avLst/>
            <a:gdLst/>
            <a:ahLst/>
            <a:cxnLst/>
            <a:rect l="l" t="t" r="r" b="b"/>
            <a:pathLst>
              <a:path w="15702928" h="4468781">
                <a:moveTo>
                  <a:pt x="0" y="0"/>
                </a:moveTo>
                <a:lnTo>
                  <a:pt x="15702928" y="0"/>
                </a:lnTo>
                <a:lnTo>
                  <a:pt x="15702928" y="4468782"/>
                </a:lnTo>
                <a:lnTo>
                  <a:pt x="0" y="4468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699" b="-3699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2" name="TextBox 12"/>
          <p:cNvSpPr txBox="1"/>
          <p:nvPr/>
        </p:nvSpPr>
        <p:spPr>
          <a:xfrm>
            <a:off x="1556372" y="2268624"/>
            <a:ext cx="7587628" cy="10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3"/>
              </a:lnSpc>
            </a:pPr>
            <a:r>
              <a:rPr lang="en-US" sz="8040">
                <a:solidFill>
                  <a:srgbClr val="545D3E"/>
                </a:solidFill>
                <a:latin typeface="Montserrat Ultra-Bold"/>
              </a:rPr>
              <a:t>Object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0710" y="919994"/>
            <a:ext cx="887149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14"/>
              </a:lnSpc>
            </a:pPr>
            <a:r>
              <a:rPr lang="en-US" sz="8040" dirty="0" err="1">
                <a:solidFill>
                  <a:srgbClr val="000000"/>
                </a:solidFill>
                <a:latin typeface="Montserrat Ultra-Bold"/>
              </a:rPr>
              <a:t>Menentukan</a:t>
            </a:r>
            <a:endParaRPr lang="en-US" sz="8040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35885" y="8770815"/>
            <a:ext cx="14828115" cy="428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Objek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data pada </a:t>
            </a: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tabel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ini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yaitu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variabel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"Price (target)".</a:t>
            </a:r>
          </a:p>
        </p:txBody>
      </p:sp>
      <p:sp>
        <p:nvSpPr>
          <p:cNvPr id="15" name="Arrow: Left 14">
            <a:hlinkClick r:id="rId3" action="ppaction://hlinksldjump"/>
            <a:extLst>
              <a:ext uri="{FF2B5EF4-FFF2-40B4-BE49-F238E27FC236}">
                <a16:creationId xmlns:a16="http://schemas.microsoft.com/office/drawing/2014/main" id="{208A88F6-8C92-D0DA-C4AB-8BE4B1228184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351A9BBB-94C9-DE1D-303D-F79CF2717F6B}"/>
              </a:ext>
            </a:extLst>
          </p:cNvPr>
          <p:cNvSpPr txBox="1"/>
          <p:nvPr/>
        </p:nvSpPr>
        <p:spPr>
          <a:xfrm>
            <a:off x="4594077" y="9295960"/>
            <a:ext cx="12093723" cy="800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Montserrat Bold"/>
              </a:rPr>
              <a:t>Ada </a:t>
            </a: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pengurangan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di </a:t>
            </a: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fitur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yaitu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drop </a:t>
            </a: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kolom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'ID' dan 'Doors' </a:t>
            </a: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karena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tidak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dipakai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ontserrat Bold"/>
              </a:rPr>
              <a:t>dalam</a:t>
            </a:r>
            <a:r>
              <a:rPr lang="en-US" sz="2600" dirty="0">
                <a:solidFill>
                  <a:srgbClr val="000000"/>
                </a:solidFill>
                <a:latin typeface="Montserrat Bold"/>
              </a:rPr>
              <a:t> model.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154176" y="8643003"/>
            <a:ext cx="2229665" cy="1930790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935287" y="9882770"/>
            <a:ext cx="4979238" cy="4311796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6483011" y="-444698"/>
            <a:ext cx="2930888" cy="2538017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7362115" y="1197652"/>
            <a:ext cx="5570388" cy="4823705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1" name="Freeform 11"/>
          <p:cNvSpPr/>
          <p:nvPr/>
        </p:nvSpPr>
        <p:spPr>
          <a:xfrm>
            <a:off x="513684" y="2289755"/>
            <a:ext cx="7620554" cy="5589269"/>
          </a:xfrm>
          <a:custGeom>
            <a:avLst/>
            <a:gdLst/>
            <a:ahLst/>
            <a:cxnLst/>
            <a:rect l="l" t="t" r="r" b="b"/>
            <a:pathLst>
              <a:path w="7620554" h="5589269">
                <a:moveTo>
                  <a:pt x="0" y="0"/>
                </a:moveTo>
                <a:lnTo>
                  <a:pt x="7620555" y="0"/>
                </a:lnTo>
                <a:lnTo>
                  <a:pt x="7620555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2" name="Freeform 12"/>
          <p:cNvSpPr/>
          <p:nvPr/>
        </p:nvSpPr>
        <p:spPr>
          <a:xfrm>
            <a:off x="8528795" y="4636911"/>
            <a:ext cx="1650798" cy="1013177"/>
          </a:xfrm>
          <a:custGeom>
            <a:avLst/>
            <a:gdLst/>
            <a:ahLst/>
            <a:cxnLst/>
            <a:rect l="l" t="t" r="r" b="b"/>
            <a:pathLst>
              <a:path w="1650798" h="1013177">
                <a:moveTo>
                  <a:pt x="0" y="0"/>
                </a:moveTo>
                <a:lnTo>
                  <a:pt x="1650798" y="0"/>
                </a:lnTo>
                <a:lnTo>
                  <a:pt x="1650798" y="1013178"/>
                </a:lnTo>
                <a:lnTo>
                  <a:pt x="0" y="1013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Freeform 13"/>
          <p:cNvSpPr/>
          <p:nvPr/>
        </p:nvSpPr>
        <p:spPr>
          <a:xfrm>
            <a:off x="10179593" y="2289755"/>
            <a:ext cx="7555864" cy="5589269"/>
          </a:xfrm>
          <a:custGeom>
            <a:avLst/>
            <a:gdLst/>
            <a:ahLst/>
            <a:cxnLst/>
            <a:rect l="l" t="t" r="r" b="b"/>
            <a:pathLst>
              <a:path w="7555864" h="5589269">
                <a:moveTo>
                  <a:pt x="0" y="0"/>
                </a:moveTo>
                <a:lnTo>
                  <a:pt x="7555863" y="0"/>
                </a:lnTo>
                <a:lnTo>
                  <a:pt x="7555863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4" name="TextBox 14"/>
          <p:cNvSpPr txBox="1"/>
          <p:nvPr/>
        </p:nvSpPr>
        <p:spPr>
          <a:xfrm>
            <a:off x="1546946" y="579224"/>
            <a:ext cx="4015654" cy="75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00"/>
              </a:lnSpc>
              <a:spcBef>
                <a:spcPct val="0"/>
              </a:spcBef>
            </a:pPr>
            <a:r>
              <a:rPr lang="en-US" sz="4429" dirty="0">
                <a:solidFill>
                  <a:srgbClr val="000000"/>
                </a:solidFill>
                <a:latin typeface="Montserrat Ultra-Bold"/>
              </a:rPr>
              <a:t>#Histogram: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63824" y="8237657"/>
            <a:ext cx="10031537" cy="1351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 err="1">
                <a:solidFill>
                  <a:srgbClr val="000000"/>
                </a:solidFill>
                <a:latin typeface="Montserrat Bold Italics"/>
              </a:rPr>
              <a:t>Pembatasan</a:t>
            </a:r>
            <a:r>
              <a:rPr lang="en-US" sz="2600" dirty="0">
                <a:solidFill>
                  <a:srgbClr val="000000"/>
                </a:solidFill>
                <a:latin typeface="Montserrat Bold Italic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ontserrat Bold Italics"/>
              </a:rPr>
              <a:t>nilai</a:t>
            </a:r>
            <a:r>
              <a:rPr lang="en-US" sz="2600" dirty="0">
                <a:solidFill>
                  <a:srgbClr val="000000"/>
                </a:solidFill>
                <a:latin typeface="Montserrat Bold Italics"/>
              </a:rPr>
              <a:t> pada batas </a:t>
            </a:r>
            <a:r>
              <a:rPr lang="en-US" sz="2600" dirty="0" err="1">
                <a:solidFill>
                  <a:srgbClr val="000000"/>
                </a:solidFill>
                <a:latin typeface="Montserrat Bold Italics"/>
              </a:rPr>
              <a:t>atas</a:t>
            </a:r>
            <a:r>
              <a:rPr lang="en-US" sz="2600" dirty="0">
                <a:solidFill>
                  <a:srgbClr val="000000"/>
                </a:solidFill>
                <a:latin typeface="Montserrat Bold Italics"/>
              </a:rPr>
              <a:t> dan batas </a:t>
            </a:r>
            <a:r>
              <a:rPr lang="en-US" sz="2600" dirty="0" err="1">
                <a:solidFill>
                  <a:srgbClr val="000000"/>
                </a:solidFill>
                <a:latin typeface="Montserrat Bold Italics"/>
              </a:rPr>
              <a:t>bawah</a:t>
            </a:r>
            <a:r>
              <a:rPr lang="en-US" sz="2600" dirty="0">
                <a:solidFill>
                  <a:srgbClr val="000000"/>
                </a:solidFill>
                <a:latin typeface="Montserrat Bold Italics"/>
              </a:rPr>
              <a:t>:</a:t>
            </a:r>
          </a:p>
          <a:p>
            <a:pPr algn="ctr">
              <a:lnSpc>
                <a:spcPts val="3640"/>
              </a:lnSpc>
            </a:pPr>
            <a:r>
              <a:rPr lang="en-US" sz="2600" dirty="0" err="1">
                <a:solidFill>
                  <a:srgbClr val="000000"/>
                </a:solidFill>
                <a:latin typeface="Montserrat Bold Italics"/>
              </a:rPr>
              <a:t>threshold_low</a:t>
            </a:r>
            <a:r>
              <a:rPr lang="en-US" sz="2600" dirty="0">
                <a:solidFill>
                  <a:srgbClr val="000000"/>
                </a:solidFill>
                <a:latin typeface="Montserrat Bold Italics"/>
              </a:rPr>
              <a:t> = 1000</a:t>
            </a:r>
          </a:p>
          <a:p>
            <a:pPr algn="ctr">
              <a:lnSpc>
                <a:spcPts val="3640"/>
              </a:lnSpc>
            </a:pPr>
            <a:r>
              <a:rPr lang="en-US" sz="2600" dirty="0" err="1">
                <a:solidFill>
                  <a:srgbClr val="000000"/>
                </a:solidFill>
                <a:latin typeface="Montserrat Bold Italics"/>
              </a:rPr>
              <a:t>threshold_high</a:t>
            </a:r>
            <a:r>
              <a:rPr lang="en-US" sz="2600" dirty="0">
                <a:solidFill>
                  <a:srgbClr val="000000"/>
                </a:solidFill>
                <a:latin typeface="Montserrat Bold Italics"/>
              </a:rPr>
              <a:t> = 100000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24906" y="1917010"/>
            <a:ext cx="2331614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Montserrat Bold Italics"/>
              </a:rPr>
              <a:t>Before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59260" y="1917010"/>
            <a:ext cx="2331614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Montserrat Bold Italics"/>
              </a:rPr>
              <a:t>After</a:t>
            </a:r>
          </a:p>
        </p:txBody>
      </p:sp>
      <p:sp>
        <p:nvSpPr>
          <p:cNvPr id="18" name="Arrow: Left 17">
            <a:hlinkClick r:id="rId6" action="ppaction://hlinksldjump"/>
            <a:extLst>
              <a:ext uri="{FF2B5EF4-FFF2-40B4-BE49-F238E27FC236}">
                <a16:creationId xmlns:a16="http://schemas.microsoft.com/office/drawing/2014/main" id="{75B23D87-5903-5674-EDA4-96AF99EED685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100474" y="7466450"/>
            <a:ext cx="2229665" cy="1930790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844282" y="8706217"/>
            <a:ext cx="4979238" cy="4311796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4439123" y="-99139"/>
            <a:ext cx="2930888" cy="2538017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5403952" y="1543210"/>
            <a:ext cx="5570388" cy="4823705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217242" y="1369894"/>
            <a:ext cx="3413158" cy="10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3"/>
              </a:lnSpc>
            </a:pPr>
            <a:r>
              <a:rPr lang="en-US" sz="8035" dirty="0">
                <a:solidFill>
                  <a:srgbClr val="545D3E"/>
                </a:solidFill>
                <a:latin typeface="Montserrat Ultra-Bold"/>
              </a:rPr>
              <a:t>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57333" y="1169194"/>
            <a:ext cx="832926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14"/>
              </a:lnSpc>
            </a:pPr>
            <a:r>
              <a:rPr lang="en-US" sz="8040" dirty="0" err="1">
                <a:solidFill>
                  <a:srgbClr val="000000"/>
                </a:solidFill>
                <a:latin typeface="Montserrat Ultra-Bold"/>
              </a:rPr>
              <a:t>Membersihkan</a:t>
            </a:r>
            <a:endParaRPr lang="en-US" sz="8040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0345" y="3234382"/>
            <a:ext cx="14783055" cy="4360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3419"/>
              </a:lnSpc>
              <a:buAutoNum type="arabicPeriod"/>
            </a:pP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Duplikasi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data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berkaitan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dengan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integritas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dan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keakuratan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analisis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data oleh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karena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itu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313 data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duplikasi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tersebut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di drop</a:t>
            </a:r>
          </a:p>
          <a:p>
            <a:pPr marL="514350" indent="-514350">
              <a:lnSpc>
                <a:spcPts val="3419"/>
              </a:lnSpc>
              <a:buAutoNum type="arabicPeriod"/>
            </a:pPr>
            <a:endParaRPr lang="en-US" sz="3000" dirty="0">
              <a:solidFill>
                <a:srgbClr val="000000"/>
              </a:solidFill>
              <a:latin typeface="Montserrat"/>
            </a:endParaRPr>
          </a:p>
          <a:p>
            <a:pPr marL="514350" indent="-514350">
              <a:lnSpc>
                <a:spcPts val="3419"/>
              </a:lnSpc>
              <a:buAutoNum type="arabicPeriod"/>
            </a:pPr>
            <a:endParaRPr lang="en-US" sz="3000" dirty="0">
              <a:solidFill>
                <a:srgbClr val="000000"/>
              </a:solidFill>
              <a:latin typeface="Montserrat"/>
            </a:endParaRPr>
          </a:p>
          <a:p>
            <a:pPr marL="514350" indent="-514350">
              <a:lnSpc>
                <a:spcPts val="3419"/>
              </a:lnSpc>
              <a:buAutoNum type="arabicPeriod"/>
            </a:pPr>
            <a:endParaRPr lang="en-US" sz="3000" dirty="0">
              <a:solidFill>
                <a:srgbClr val="000000"/>
              </a:solidFill>
              <a:latin typeface="Montserrat"/>
            </a:endParaRPr>
          </a:p>
          <a:p>
            <a:pPr marL="514350" indent="-514350">
              <a:lnSpc>
                <a:spcPts val="3419"/>
              </a:lnSpc>
              <a:buAutoNum type="arabicPeriod"/>
            </a:pPr>
            <a:endParaRPr lang="en-US" sz="3000" dirty="0">
              <a:solidFill>
                <a:srgbClr val="000000"/>
              </a:solidFill>
              <a:latin typeface="Montserrat"/>
            </a:endParaRPr>
          </a:p>
          <a:p>
            <a:pPr marL="514350" indent="-514350">
              <a:lnSpc>
                <a:spcPts val="3419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Montserrat"/>
              </a:rPr>
              <a:t>Kolom Levy yang missing value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diisi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dengan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0 (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nol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)</a:t>
            </a:r>
          </a:p>
          <a:p>
            <a:pPr marL="514350" indent="-514350">
              <a:lnSpc>
                <a:spcPts val="3419"/>
              </a:lnSpc>
              <a:buAutoNum type="arabicPeriod"/>
            </a:pPr>
            <a:endParaRPr lang="en-US" sz="3000" dirty="0">
              <a:solidFill>
                <a:srgbClr val="000000"/>
              </a:solidFill>
              <a:latin typeface="Montserrat"/>
            </a:endParaRPr>
          </a:p>
          <a:p>
            <a:pPr marL="514350" indent="-514350">
              <a:lnSpc>
                <a:spcPts val="3419"/>
              </a:lnSpc>
              <a:buAutoNum type="arabicPeriod"/>
            </a:pPr>
            <a:endParaRPr lang="en-US" sz="3000" dirty="0">
              <a:solidFill>
                <a:srgbClr val="000000"/>
              </a:solidFill>
              <a:latin typeface="Montserrat"/>
            </a:endParaRPr>
          </a:p>
          <a:p>
            <a:pPr marL="514350" indent="-514350">
              <a:lnSpc>
                <a:spcPts val="3419"/>
              </a:lnSpc>
              <a:buAutoNum type="arabicPeriod"/>
            </a:pPr>
            <a:endParaRPr lang="en-US" sz="3000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Arrow: Left 16">
            <a:hlinkClick r:id="rId2" action="ppaction://hlinksldjump"/>
            <a:extLst>
              <a:ext uri="{FF2B5EF4-FFF2-40B4-BE49-F238E27FC236}">
                <a16:creationId xmlns:a16="http://schemas.microsoft.com/office/drawing/2014/main" id="{69EF9338-9C52-23FD-7AEE-7767189602A7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49714-4FE0-C52D-AB52-581EA7DAC83C}"/>
              </a:ext>
            </a:extLst>
          </p:cNvPr>
          <p:cNvSpPr txBox="1"/>
          <p:nvPr/>
        </p:nvSpPr>
        <p:spPr>
          <a:xfrm>
            <a:off x="1447800" y="6434435"/>
            <a:ext cx="1559946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dataset["Levy"] = </a:t>
            </a:r>
            <a:r>
              <a:rPr lang="en-ID" sz="24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np.where</a:t>
            </a:r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(dataset["Levy"] == "-" ,0 , dataset["Levy"]).</a:t>
            </a:r>
            <a:r>
              <a:rPr lang="en-ID" sz="24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(int)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83F41B-A9BF-6B56-EF7A-61E0C31F1B4D}"/>
              </a:ext>
            </a:extLst>
          </p:cNvPr>
          <p:cNvSpPr txBox="1"/>
          <p:nvPr/>
        </p:nvSpPr>
        <p:spPr>
          <a:xfrm>
            <a:off x="1447800" y="4312503"/>
            <a:ext cx="10307782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24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ID" sz="2400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karena</a:t>
            </a:r>
            <a:r>
              <a:rPr lang="en-ID" sz="24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2400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ada</a:t>
            </a:r>
            <a:r>
              <a:rPr lang="en-ID" sz="24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2400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duplikasi</a:t>
            </a:r>
            <a:r>
              <a:rPr lang="en-ID" sz="24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2400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maka</a:t>
            </a:r>
            <a:r>
              <a:rPr lang="en-ID" sz="24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 'drop' </a:t>
            </a:r>
            <a:r>
              <a:rPr lang="en-ID" sz="2400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duplikasi</a:t>
            </a:r>
            <a:endParaRPr lang="en-ID" sz="2400" b="0" dirty="0">
              <a:solidFill>
                <a:srgbClr val="00B05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24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dataset.drop_duplicates</a:t>
            </a:r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24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= True)</a:t>
            </a:r>
          </a:p>
        </p:txBody>
      </p:sp>
    </p:spTree>
    <p:extLst>
      <p:ext uri="{BB962C8B-B14F-4D97-AF65-F5344CB8AC3E}">
        <p14:creationId xmlns:p14="http://schemas.microsoft.com/office/powerpoint/2010/main" val="130660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-322074" y="8738253"/>
            <a:ext cx="2229665" cy="1930790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459037" y="9978020"/>
            <a:ext cx="4979238" cy="4311796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6483011" y="-444698"/>
            <a:ext cx="2930888" cy="2538017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7362115" y="1197652"/>
            <a:ext cx="5570388" cy="4823705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20968"/>
              </p:ext>
            </p:extLst>
          </p:nvPr>
        </p:nvGraphicFramePr>
        <p:xfrm>
          <a:off x="2358141" y="2596798"/>
          <a:ext cx="14093456" cy="5255161"/>
        </p:xfrm>
        <a:graphic>
          <a:graphicData uri="http://schemas.openxmlformats.org/drawingml/2006/table">
            <a:tbl>
              <a:tblPr/>
              <a:tblGrid>
                <a:gridCol w="2950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2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5192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Montserrat Bold"/>
                        </a:rPr>
                        <a:t>Kolom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Montserrat Bold"/>
                        </a:rPr>
                        <a:t>Keterangan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708">
                <a:tc>
                  <a:txBody>
                    <a:bodyPr/>
                    <a:lstStyle/>
                    <a:p>
                      <a:pPr algn="just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 Bold"/>
                        </a:rPr>
                        <a:t>Mileage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Menghapus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'km' dan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mengubahnya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menjadi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tipe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data integer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5192">
                <a:tc>
                  <a:txBody>
                    <a:bodyPr/>
                    <a:lstStyle/>
                    <a:p>
                      <a:pPr algn="just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 Bold"/>
                        </a:rPr>
                        <a:t>Fuel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Merubah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setiap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hybrid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menjadi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Fuel (petrol) + Electric source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5192">
                <a:tc>
                  <a:txBody>
                    <a:bodyPr/>
                    <a:lstStyle/>
                    <a:p>
                      <a:pPr algn="just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Montserrat Bold"/>
                        </a:rPr>
                        <a:t>Engine volume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Menghapus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kata 'turbo' dan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mengubah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tipe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data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menjadi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float,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kemudian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merubah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setiap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nilai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(0) dan &gt;10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dengan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nilai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yang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sesuai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251548"/>
                  </a:ext>
                </a:extLst>
              </a:tr>
              <a:tr h="1025192">
                <a:tc>
                  <a:txBody>
                    <a:bodyPr/>
                    <a:lstStyle/>
                    <a:p>
                      <a:pPr algn="just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 Bold"/>
                        </a:rPr>
                        <a:t>Electric Source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Membuat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Kolom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baru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yang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hanya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berisi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data “Hybrid” dan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bertipe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Montserrat Bold"/>
                        </a:rPr>
                        <a:t> data float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Arrow: Left 13">
            <a:hlinkClick r:id="rId2" action="ppaction://hlinksldjump"/>
            <a:extLst>
              <a:ext uri="{FF2B5EF4-FFF2-40B4-BE49-F238E27FC236}">
                <a16:creationId xmlns:a16="http://schemas.microsoft.com/office/drawing/2014/main" id="{2287139E-F157-DF59-8AAA-03A029EEEC9A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31E44298-4597-905B-AB5D-CF8718C10265}"/>
              </a:ext>
            </a:extLst>
          </p:cNvPr>
          <p:cNvSpPr txBox="1"/>
          <p:nvPr/>
        </p:nvSpPr>
        <p:spPr>
          <a:xfrm>
            <a:off x="12011917" y="853146"/>
            <a:ext cx="3151883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69"/>
              </a:lnSpc>
            </a:pPr>
            <a:r>
              <a:rPr lang="en-US" sz="8040" dirty="0">
                <a:solidFill>
                  <a:srgbClr val="545D3E"/>
                </a:solidFill>
                <a:latin typeface="Montserrat Ultra-Bold"/>
              </a:rPr>
              <a:t>Data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7B01826C-804F-BF46-B0AF-94436B8C6BE6}"/>
              </a:ext>
            </a:extLst>
          </p:cNvPr>
          <p:cNvSpPr txBox="1"/>
          <p:nvPr/>
        </p:nvSpPr>
        <p:spPr>
          <a:xfrm>
            <a:off x="2715517" y="802062"/>
            <a:ext cx="11471349" cy="119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38"/>
              </a:lnSpc>
            </a:pPr>
            <a:r>
              <a:rPr lang="en-US" sz="8040" dirty="0" err="1">
                <a:solidFill>
                  <a:srgbClr val="000000"/>
                </a:solidFill>
                <a:latin typeface="Montserrat Ultra-Bold"/>
              </a:rPr>
              <a:t>Mengkonstruksi</a:t>
            </a:r>
            <a:r>
              <a:rPr lang="en-US" sz="8040" dirty="0">
                <a:solidFill>
                  <a:srgbClr val="000000"/>
                </a:solidFill>
                <a:latin typeface="Montserrat Ultra-Bold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154176" y="8643003"/>
            <a:ext cx="2229665" cy="1930790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935287" y="9882770"/>
            <a:ext cx="4979238" cy="4311796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6483011" y="-444698"/>
            <a:ext cx="2930888" cy="2538017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7362115" y="1197652"/>
            <a:ext cx="5570388" cy="4823705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34403" y="2489780"/>
            <a:ext cx="6291588" cy="6098595"/>
          </a:xfrm>
          <a:custGeom>
            <a:avLst/>
            <a:gdLst/>
            <a:ahLst/>
            <a:cxnLst/>
            <a:rect l="l" t="t" r="r" b="b"/>
            <a:pathLst>
              <a:path w="6291588" h="6098595">
                <a:moveTo>
                  <a:pt x="0" y="0"/>
                </a:moveTo>
                <a:lnTo>
                  <a:pt x="6291589" y="0"/>
                </a:lnTo>
                <a:lnTo>
                  <a:pt x="6291589" y="6098595"/>
                </a:lnTo>
                <a:lnTo>
                  <a:pt x="0" y="6098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2" name="Freeform 12"/>
          <p:cNvSpPr/>
          <p:nvPr/>
        </p:nvSpPr>
        <p:spPr>
          <a:xfrm>
            <a:off x="10563990" y="2489780"/>
            <a:ext cx="5987881" cy="6153191"/>
          </a:xfrm>
          <a:custGeom>
            <a:avLst/>
            <a:gdLst/>
            <a:ahLst/>
            <a:cxnLst/>
            <a:rect l="l" t="t" r="r" b="b"/>
            <a:pathLst>
              <a:path w="5987881" h="6153191">
                <a:moveTo>
                  <a:pt x="0" y="0"/>
                </a:moveTo>
                <a:lnTo>
                  <a:pt x="5987882" y="0"/>
                </a:lnTo>
                <a:lnTo>
                  <a:pt x="5987882" y="6153191"/>
                </a:lnTo>
                <a:lnTo>
                  <a:pt x="0" y="6153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TextBox 13"/>
          <p:cNvSpPr txBox="1"/>
          <p:nvPr/>
        </p:nvSpPr>
        <p:spPr>
          <a:xfrm>
            <a:off x="12011917" y="853146"/>
            <a:ext cx="3151883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69"/>
              </a:lnSpc>
            </a:pPr>
            <a:r>
              <a:rPr lang="en-US" sz="8040" dirty="0">
                <a:solidFill>
                  <a:srgbClr val="545D3E"/>
                </a:solidFill>
                <a:latin typeface="Montserrat Ultra-Bold"/>
              </a:rPr>
              <a:t>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15517" y="802062"/>
            <a:ext cx="11471349" cy="119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38"/>
              </a:lnSpc>
            </a:pPr>
            <a:r>
              <a:rPr lang="en-US" sz="8040" dirty="0" err="1">
                <a:solidFill>
                  <a:srgbClr val="000000"/>
                </a:solidFill>
                <a:latin typeface="Montserrat Ultra-Bold"/>
              </a:rPr>
              <a:t>Mengkonstruksi</a:t>
            </a:r>
            <a:r>
              <a:rPr lang="en-US" sz="8040" dirty="0">
                <a:solidFill>
                  <a:srgbClr val="000000"/>
                </a:solidFill>
                <a:latin typeface="Montserrat Ultra-Bold"/>
              </a:rPr>
              <a:t>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31022" y="8843287"/>
            <a:ext cx="437465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Montserrat Bold Italics"/>
              </a:rPr>
              <a:t>Data Info before construction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63898" y="8843287"/>
            <a:ext cx="41380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Montserrat Bold Italics"/>
              </a:rPr>
              <a:t>Data Info after construction</a:t>
            </a:r>
          </a:p>
        </p:txBody>
      </p:sp>
      <p:sp>
        <p:nvSpPr>
          <p:cNvPr id="17" name="Arrow: Left 16">
            <a:hlinkClick r:id="rId4" action="ppaction://hlinksldjump"/>
            <a:extLst>
              <a:ext uri="{FF2B5EF4-FFF2-40B4-BE49-F238E27FC236}">
                <a16:creationId xmlns:a16="http://schemas.microsoft.com/office/drawing/2014/main" id="{1CD7CBED-981D-B7BC-D28E-3A94617DFBA6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-322074" y="8738253"/>
            <a:ext cx="2229665" cy="1930790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459037" y="9978020"/>
            <a:ext cx="4979238" cy="4311796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6483011" y="-444698"/>
            <a:ext cx="2930888" cy="2538017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7362115" y="1197652"/>
            <a:ext cx="5570388" cy="4823705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245883" y="1614391"/>
            <a:ext cx="11796235" cy="8089257"/>
          </a:xfrm>
          <a:custGeom>
            <a:avLst/>
            <a:gdLst/>
            <a:ahLst/>
            <a:cxnLst/>
            <a:rect l="l" t="t" r="r" b="b"/>
            <a:pathLst>
              <a:path w="11796235" h="8089257">
                <a:moveTo>
                  <a:pt x="0" y="0"/>
                </a:moveTo>
                <a:lnTo>
                  <a:pt x="11796234" y="0"/>
                </a:lnTo>
                <a:lnTo>
                  <a:pt x="11796234" y="8089257"/>
                </a:lnTo>
                <a:lnTo>
                  <a:pt x="0" y="8089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2" name="TextBox 12"/>
          <p:cNvSpPr txBox="1"/>
          <p:nvPr/>
        </p:nvSpPr>
        <p:spPr>
          <a:xfrm>
            <a:off x="10145519" y="595005"/>
            <a:ext cx="2354441" cy="86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31"/>
              </a:lnSpc>
            </a:pPr>
            <a:r>
              <a:rPr lang="en-US" sz="6735">
                <a:solidFill>
                  <a:srgbClr val="545D3E"/>
                </a:solidFill>
                <a:latin typeface="Montserrat Ultra-Bold"/>
              </a:rPr>
              <a:t>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29191" y="574224"/>
            <a:ext cx="4875816" cy="91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1"/>
              </a:lnSpc>
            </a:pPr>
            <a:r>
              <a:rPr lang="en-US" sz="7129" dirty="0" err="1">
                <a:solidFill>
                  <a:srgbClr val="000000"/>
                </a:solidFill>
                <a:latin typeface="Montserrat Bold"/>
              </a:rPr>
              <a:t>Distribusi</a:t>
            </a:r>
            <a:endParaRPr lang="en-US" sz="7129" dirty="0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14" name="Arrow: Left 13">
            <a:hlinkClick r:id="rId3" action="ppaction://hlinksldjump"/>
            <a:extLst>
              <a:ext uri="{FF2B5EF4-FFF2-40B4-BE49-F238E27FC236}">
                <a16:creationId xmlns:a16="http://schemas.microsoft.com/office/drawing/2014/main" id="{26354368-0326-66C5-4AE0-25AE695AAFBF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6483011" y="-444698"/>
            <a:ext cx="2930888" cy="2538017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7362115" y="1197652"/>
            <a:ext cx="5570388" cy="4823705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8700" y="1755730"/>
            <a:ext cx="9996757" cy="8528207"/>
          </a:xfrm>
          <a:custGeom>
            <a:avLst/>
            <a:gdLst/>
            <a:ahLst/>
            <a:cxnLst/>
            <a:rect l="l" t="t" r="r" b="b"/>
            <a:pathLst>
              <a:path w="9996757" h="8528207">
                <a:moveTo>
                  <a:pt x="0" y="0"/>
                </a:moveTo>
                <a:lnTo>
                  <a:pt x="9996757" y="0"/>
                </a:lnTo>
                <a:lnTo>
                  <a:pt x="9996757" y="8528207"/>
                </a:lnTo>
                <a:lnTo>
                  <a:pt x="0" y="8528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2" name="Freeform 12"/>
          <p:cNvSpPr/>
          <p:nvPr/>
        </p:nvSpPr>
        <p:spPr>
          <a:xfrm rot="-2700000">
            <a:off x="10957043" y="5996895"/>
            <a:ext cx="1964464" cy="795608"/>
          </a:xfrm>
          <a:custGeom>
            <a:avLst/>
            <a:gdLst/>
            <a:ahLst/>
            <a:cxnLst/>
            <a:rect l="l" t="t" r="r" b="b"/>
            <a:pathLst>
              <a:path w="1964464" h="795608">
                <a:moveTo>
                  <a:pt x="0" y="0"/>
                </a:moveTo>
                <a:lnTo>
                  <a:pt x="1964464" y="0"/>
                </a:lnTo>
                <a:lnTo>
                  <a:pt x="1964464" y="795608"/>
                </a:lnTo>
                <a:lnTo>
                  <a:pt x="0" y="7956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TextBox 13"/>
          <p:cNvSpPr txBox="1"/>
          <p:nvPr/>
        </p:nvSpPr>
        <p:spPr>
          <a:xfrm>
            <a:off x="9649717" y="698787"/>
            <a:ext cx="3151883" cy="86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31"/>
              </a:lnSpc>
            </a:pPr>
            <a:r>
              <a:rPr lang="en-US" sz="6735" dirty="0">
                <a:solidFill>
                  <a:srgbClr val="545D3E"/>
                </a:solidFill>
                <a:latin typeface="Montserrat Ultra-Bold"/>
              </a:rPr>
              <a:t>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87292" y="647700"/>
            <a:ext cx="4007204" cy="87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01"/>
              </a:lnSpc>
            </a:pPr>
            <a:r>
              <a:rPr lang="en-US" sz="7129" dirty="0" err="1">
                <a:solidFill>
                  <a:srgbClr val="000000"/>
                </a:solidFill>
                <a:latin typeface="Montserrat Bold"/>
              </a:rPr>
              <a:t>Korelasi</a:t>
            </a:r>
            <a:endParaRPr lang="en-US" sz="7129" dirty="0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DC8B739C-5E54-8756-23B1-F05FD022D806}"/>
              </a:ext>
            </a:extLst>
          </p:cNvPr>
          <p:cNvSpPr txBox="1"/>
          <p:nvPr/>
        </p:nvSpPr>
        <p:spPr>
          <a:xfrm>
            <a:off x="12692467" y="3341503"/>
            <a:ext cx="4566833" cy="198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Dapat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dilihat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bahwa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hubungan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atau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relasi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antara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kolom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Price </a:t>
            </a: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dengan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Prod. year </a:t>
            </a: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memiliki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relasi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dengan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ontserrat Bold"/>
              </a:rPr>
              <a:t>nilai</a:t>
            </a:r>
            <a:r>
              <a:rPr lang="en-US" sz="2300" dirty="0">
                <a:solidFill>
                  <a:srgbClr val="000000"/>
                </a:solidFill>
                <a:latin typeface="Montserrat Bold"/>
              </a:rPr>
              <a:t> 0.36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8BF6FB-6F43-B4BA-030B-AD4CBEE7133E}"/>
              </a:ext>
            </a:extLst>
          </p:cNvPr>
          <p:cNvSpPr/>
          <p:nvPr/>
        </p:nvSpPr>
        <p:spPr>
          <a:xfrm>
            <a:off x="4516582" y="2289755"/>
            <a:ext cx="840551" cy="736853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77EFE3-A24C-8800-26D1-23CF9D3510EB}"/>
              </a:ext>
            </a:extLst>
          </p:cNvPr>
          <p:cNvSpPr/>
          <p:nvPr/>
        </p:nvSpPr>
        <p:spPr>
          <a:xfrm>
            <a:off x="2438400" y="2270761"/>
            <a:ext cx="2918733" cy="73913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-322074" y="8738253"/>
            <a:ext cx="2229665" cy="1930790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459037" y="9978020"/>
            <a:ext cx="4979238" cy="4311796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6" name="Arrow: Left 15">
            <a:hlinkClick r:id="rId5" action="ppaction://hlinksldjump"/>
            <a:extLst>
              <a:ext uri="{FF2B5EF4-FFF2-40B4-BE49-F238E27FC236}">
                <a16:creationId xmlns:a16="http://schemas.microsoft.com/office/drawing/2014/main" id="{95004E4C-CF99-4729-AAF5-5BD86808FFAE}"/>
              </a:ext>
            </a:extLst>
          </p:cNvPr>
          <p:cNvSpPr/>
          <p:nvPr/>
        </p:nvSpPr>
        <p:spPr>
          <a:xfrm>
            <a:off x="76200" y="97155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95444" y="3967655"/>
            <a:ext cx="6520956" cy="1095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34" dirty="0" err="1">
                <a:solidFill>
                  <a:srgbClr val="000000"/>
                </a:solidFill>
                <a:latin typeface="Montserrat"/>
              </a:rPr>
              <a:t>Dilabeling</a:t>
            </a:r>
            <a:r>
              <a:rPr lang="en-US" sz="383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834" dirty="0" err="1">
                <a:solidFill>
                  <a:srgbClr val="000000"/>
                </a:solidFill>
                <a:latin typeface="Montserrat"/>
              </a:rPr>
              <a:t>dengan</a:t>
            </a:r>
            <a:r>
              <a:rPr lang="en-US" sz="383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834" dirty="0" err="1">
                <a:solidFill>
                  <a:srgbClr val="000000"/>
                </a:solidFill>
                <a:latin typeface="Montserrat"/>
              </a:rPr>
              <a:t>LabelEncoder</a:t>
            </a:r>
            <a:endParaRPr lang="en-US" sz="3834" dirty="0">
              <a:solidFill>
                <a:srgbClr val="000000"/>
              </a:solidFill>
              <a:latin typeface="Montserrat"/>
            </a:endParaRP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 rot="5400000">
            <a:off x="367174" y="7466450"/>
            <a:ext cx="2229665" cy="1930790"/>
            <a:chOff x="0" y="0"/>
            <a:chExt cx="4282440" cy="3708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5400000">
            <a:off x="1148285" y="8706217"/>
            <a:ext cx="4979238" cy="4311796"/>
            <a:chOff x="0" y="0"/>
            <a:chExt cx="4282440" cy="3708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14524848" y="-99139"/>
            <a:ext cx="2930888" cy="2538017"/>
            <a:chOff x="0" y="0"/>
            <a:chExt cx="4282440" cy="3708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15403952" y="1543210"/>
            <a:ext cx="5570388" cy="4823705"/>
            <a:chOff x="0" y="0"/>
            <a:chExt cx="4282440" cy="3708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2" name="Freeform 12"/>
          <p:cNvSpPr/>
          <p:nvPr/>
        </p:nvSpPr>
        <p:spPr>
          <a:xfrm>
            <a:off x="4876800" y="6696895"/>
            <a:ext cx="13273115" cy="2223615"/>
          </a:xfrm>
          <a:custGeom>
            <a:avLst/>
            <a:gdLst/>
            <a:ahLst/>
            <a:cxnLst/>
            <a:rect l="l" t="t" r="r" b="b"/>
            <a:pathLst>
              <a:path w="12068404" h="1655537">
                <a:moveTo>
                  <a:pt x="0" y="0"/>
                </a:moveTo>
                <a:lnTo>
                  <a:pt x="12068404" y="0"/>
                </a:lnTo>
                <a:lnTo>
                  <a:pt x="12068404" y="1655538"/>
                </a:lnTo>
                <a:lnTo>
                  <a:pt x="0" y="1655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TextBox 13"/>
          <p:cNvSpPr txBox="1"/>
          <p:nvPr/>
        </p:nvSpPr>
        <p:spPr>
          <a:xfrm>
            <a:off x="6814172" y="4129931"/>
            <a:ext cx="2634628" cy="102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3"/>
              </a:lnSpc>
            </a:pPr>
            <a:r>
              <a:rPr lang="en-US" sz="8040" dirty="0">
                <a:solidFill>
                  <a:srgbClr val="545D3E"/>
                </a:solidFill>
                <a:latin typeface="Montserrat Ultra-Bold"/>
              </a:rPr>
              <a:t>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6612" y="2781300"/>
            <a:ext cx="916078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14"/>
              </a:lnSpc>
            </a:pPr>
            <a:r>
              <a:rPr lang="en-US" sz="8040" dirty="0" err="1">
                <a:solidFill>
                  <a:srgbClr val="000000"/>
                </a:solidFill>
                <a:latin typeface="Montserrat Ultra-Bold"/>
              </a:rPr>
              <a:t>Mengkonstruksi</a:t>
            </a:r>
            <a:endParaRPr lang="en-US" sz="8040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395444" y="1556759"/>
            <a:ext cx="4149813" cy="548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34" dirty="0">
                <a:solidFill>
                  <a:srgbClr val="000000"/>
                </a:solidFill>
                <a:latin typeface="Montserrat Italics"/>
              </a:rPr>
              <a:t>Label / target: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95444" y="3390900"/>
            <a:ext cx="5405192" cy="548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34" dirty="0">
                <a:solidFill>
                  <a:srgbClr val="000000"/>
                </a:solidFill>
                <a:latin typeface="Montserrat Italics"/>
              </a:rPr>
              <a:t>Fitur </a:t>
            </a:r>
            <a:r>
              <a:rPr lang="en-US" sz="3834" dirty="0" err="1">
                <a:solidFill>
                  <a:srgbClr val="000000"/>
                </a:solidFill>
                <a:latin typeface="Montserrat Italics"/>
              </a:rPr>
              <a:t>kategorikal</a:t>
            </a:r>
            <a:r>
              <a:rPr lang="en-US" sz="3834" dirty="0">
                <a:solidFill>
                  <a:srgbClr val="000000"/>
                </a:solidFill>
                <a:latin typeface="Montserrat Italics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95444" y="2133515"/>
            <a:ext cx="3814552" cy="548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34" dirty="0" err="1">
                <a:solidFill>
                  <a:srgbClr val="000000"/>
                </a:solidFill>
                <a:latin typeface="Montserrat"/>
              </a:rPr>
              <a:t>kolom</a:t>
            </a:r>
            <a:r>
              <a:rPr lang="en-US" sz="3834" dirty="0">
                <a:solidFill>
                  <a:srgbClr val="000000"/>
                </a:solidFill>
                <a:latin typeface="Montserrat"/>
              </a:rPr>
              <a:t> ‘Price’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13507" y="5448300"/>
            <a:ext cx="2371359" cy="548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34" dirty="0">
                <a:solidFill>
                  <a:srgbClr val="000000"/>
                </a:solidFill>
                <a:latin typeface="Montserrat Italics"/>
              </a:rPr>
              <a:t>Hasil: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913507" y="5996314"/>
            <a:ext cx="7430893" cy="548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34" dirty="0">
                <a:solidFill>
                  <a:srgbClr val="000000"/>
                </a:solidFill>
                <a:latin typeface="Montserrat"/>
              </a:rPr>
              <a:t>9 </a:t>
            </a:r>
            <a:r>
              <a:rPr lang="en-US" sz="3834" dirty="0" err="1">
                <a:solidFill>
                  <a:srgbClr val="000000"/>
                </a:solidFill>
                <a:latin typeface="Montserrat"/>
              </a:rPr>
              <a:t>fitur</a:t>
            </a:r>
            <a:r>
              <a:rPr lang="en-US" sz="383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834" dirty="0" err="1">
                <a:solidFill>
                  <a:srgbClr val="000000"/>
                </a:solidFill>
                <a:latin typeface="Montserrat"/>
              </a:rPr>
              <a:t>ter</a:t>
            </a:r>
            <a:r>
              <a:rPr lang="en-US" sz="3834" dirty="0">
                <a:solidFill>
                  <a:srgbClr val="000000"/>
                </a:solidFill>
                <a:latin typeface="Montserrat"/>
              </a:rPr>
              <a:t>-encode </a:t>
            </a:r>
            <a:r>
              <a:rPr lang="en-US" sz="3834" dirty="0" err="1">
                <a:solidFill>
                  <a:srgbClr val="000000"/>
                </a:solidFill>
                <a:latin typeface="Montserrat"/>
              </a:rPr>
              <a:t>ke</a:t>
            </a:r>
            <a:r>
              <a:rPr lang="en-US" sz="383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834" dirty="0" err="1">
                <a:solidFill>
                  <a:srgbClr val="000000"/>
                </a:solidFill>
                <a:latin typeface="Montserrat"/>
              </a:rPr>
              <a:t>numerik</a:t>
            </a:r>
            <a:r>
              <a:rPr lang="en-US" sz="3834" dirty="0">
                <a:solidFill>
                  <a:srgbClr val="000000"/>
                </a:solidFill>
                <a:latin typeface="Montserrat"/>
              </a:rPr>
              <a:t>:</a:t>
            </a:r>
          </a:p>
        </p:txBody>
      </p:sp>
      <p:sp>
        <p:nvSpPr>
          <p:cNvPr id="20" name="Arrow: Left 19">
            <a:hlinkClick r:id="rId3" action="ppaction://hlinksldjump"/>
            <a:extLst>
              <a:ext uri="{FF2B5EF4-FFF2-40B4-BE49-F238E27FC236}">
                <a16:creationId xmlns:a16="http://schemas.microsoft.com/office/drawing/2014/main" id="{8C08B5B6-1888-3686-710A-060015D81FB4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805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154176" y="8643003"/>
            <a:ext cx="2229665" cy="1930790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935287" y="9882770"/>
            <a:ext cx="4979238" cy="4311796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6483011" y="-444698"/>
            <a:ext cx="2930888" cy="2538017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7362115" y="1197652"/>
            <a:ext cx="5570388" cy="4823705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011917" y="853146"/>
            <a:ext cx="3151883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69"/>
              </a:lnSpc>
            </a:pPr>
            <a:r>
              <a:rPr lang="en-US" sz="8040" dirty="0">
                <a:solidFill>
                  <a:srgbClr val="545D3E"/>
                </a:solidFill>
                <a:latin typeface="Montserrat Ultra-Bold"/>
              </a:rPr>
              <a:t>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15517" y="802062"/>
            <a:ext cx="11471349" cy="119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38"/>
              </a:lnSpc>
            </a:pPr>
            <a:r>
              <a:rPr lang="en-US" sz="8040" dirty="0" err="1">
                <a:solidFill>
                  <a:srgbClr val="000000"/>
                </a:solidFill>
                <a:latin typeface="Montserrat Ultra-Bold"/>
              </a:rPr>
              <a:t>Mengkonstruksi</a:t>
            </a:r>
            <a:r>
              <a:rPr lang="en-US" sz="8040" dirty="0">
                <a:solidFill>
                  <a:srgbClr val="000000"/>
                </a:solidFill>
                <a:latin typeface="Montserrat Ultra-Bold"/>
              </a:rPr>
              <a:t> </a:t>
            </a:r>
          </a:p>
        </p:txBody>
      </p:sp>
      <p:sp>
        <p:nvSpPr>
          <p:cNvPr id="17" name="Arrow: Left 16">
            <a:hlinkClick r:id="rId2" action="ppaction://hlinksldjump"/>
            <a:extLst>
              <a:ext uri="{FF2B5EF4-FFF2-40B4-BE49-F238E27FC236}">
                <a16:creationId xmlns:a16="http://schemas.microsoft.com/office/drawing/2014/main" id="{1CD7CBED-981D-B7BC-D28E-3A94617DFBA6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EFBEB5B0-5048-9B9C-15AA-9643E59328E5}"/>
              </a:ext>
            </a:extLst>
          </p:cNvPr>
          <p:cNvSpPr txBox="1"/>
          <p:nvPr/>
        </p:nvSpPr>
        <p:spPr>
          <a:xfrm>
            <a:off x="762000" y="2289755"/>
            <a:ext cx="161544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34" dirty="0" err="1">
                <a:solidFill>
                  <a:srgbClr val="000000"/>
                </a:solidFill>
                <a:latin typeface="Montserrat Italics"/>
              </a:rPr>
              <a:t>Selanjutnya</a:t>
            </a:r>
            <a:r>
              <a:rPr lang="en-US" sz="3834" dirty="0">
                <a:solidFill>
                  <a:srgbClr val="000000"/>
                </a:solidFill>
                <a:latin typeface="Montserrat Italics"/>
              </a:rPr>
              <a:t> </a:t>
            </a:r>
            <a:r>
              <a:rPr lang="en-US" sz="3834" dirty="0" err="1">
                <a:solidFill>
                  <a:srgbClr val="000000"/>
                </a:solidFill>
                <a:latin typeface="Montserrat Italics"/>
              </a:rPr>
              <a:t>dilakukan</a:t>
            </a:r>
            <a:r>
              <a:rPr lang="en-US" sz="3834" dirty="0">
                <a:solidFill>
                  <a:srgbClr val="000000"/>
                </a:solidFill>
                <a:latin typeface="Montserrat Italics"/>
              </a:rPr>
              <a:t> Feature Engineering </a:t>
            </a:r>
            <a:r>
              <a:rPr lang="en-US" sz="3834" dirty="0" err="1">
                <a:solidFill>
                  <a:srgbClr val="000000"/>
                </a:solidFill>
                <a:latin typeface="Montserrat Italics"/>
              </a:rPr>
              <a:t>menggunakan</a:t>
            </a:r>
            <a:r>
              <a:rPr lang="en-US" sz="3834" dirty="0">
                <a:solidFill>
                  <a:srgbClr val="000000"/>
                </a:solidFill>
                <a:latin typeface="Montserrat Italics"/>
              </a:rPr>
              <a:t> Robust scaler (</a:t>
            </a:r>
            <a:r>
              <a:rPr lang="en-US" sz="3834" dirty="0" err="1">
                <a:solidFill>
                  <a:srgbClr val="000000"/>
                </a:solidFill>
                <a:latin typeface="Montserrat Italics"/>
              </a:rPr>
              <a:t>untuk</a:t>
            </a:r>
            <a:r>
              <a:rPr lang="en-US" sz="3834" dirty="0">
                <a:solidFill>
                  <a:srgbClr val="000000"/>
                </a:solidFill>
                <a:latin typeface="Montserrat Italics"/>
              </a:rPr>
              <a:t> </a:t>
            </a:r>
            <a:r>
              <a:rPr lang="en-US" sz="3834" dirty="0" err="1">
                <a:solidFill>
                  <a:srgbClr val="000000"/>
                </a:solidFill>
                <a:latin typeface="Montserrat Italics"/>
              </a:rPr>
              <a:t>variabel</a:t>
            </a:r>
            <a:r>
              <a:rPr lang="en-US" sz="3834" dirty="0">
                <a:solidFill>
                  <a:srgbClr val="000000"/>
                </a:solidFill>
                <a:latin typeface="Montserrat Italics"/>
              </a:rPr>
              <a:t> X):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D5DE9-8FA2-3217-3C2E-85F88A08198F}"/>
              </a:ext>
            </a:extLst>
          </p:cNvPr>
          <p:cNvSpPr txBox="1"/>
          <p:nvPr/>
        </p:nvSpPr>
        <p:spPr>
          <a:xfrm>
            <a:off x="1176803" y="5128249"/>
            <a:ext cx="8808001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D" sz="24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ID" sz="24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RobustScaler</a:t>
            </a:r>
            <a:endParaRPr lang="en-ID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scaler = </a:t>
            </a:r>
            <a:r>
              <a:rPr lang="en-ID" sz="24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RobustScaler</a:t>
            </a:r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D" sz="24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scaler.fit</a:t>
            </a:r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ID" sz="24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scaler.transform</a:t>
            </a:r>
            <a:r>
              <a:rPr lang="en-ID" sz="24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(X)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3FE51C-E111-4DED-4E2F-565CA350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827" y="6754313"/>
            <a:ext cx="13303801" cy="32994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1808C5-A529-B9DB-27CC-B2AD56C4C071}"/>
              </a:ext>
            </a:extLst>
          </p:cNvPr>
          <p:cNvSpPr txBox="1"/>
          <p:nvPr/>
        </p:nvSpPr>
        <p:spPr>
          <a:xfrm>
            <a:off x="1176803" y="3386490"/>
            <a:ext cx="624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#Bagi </a:t>
            </a:r>
            <a:r>
              <a:rPr lang="en-ID" sz="2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datanya</a:t>
            </a:r>
            <a:r>
              <a:rPr lang="en-ID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2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menjadi</a:t>
            </a:r>
            <a:r>
              <a:rPr lang="en-ID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2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Variabel</a:t>
            </a:r>
            <a:r>
              <a:rPr lang="en-ID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2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independen</a:t>
            </a:r>
            <a:r>
              <a:rPr lang="en-ID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dan </a:t>
            </a:r>
            <a:r>
              <a:rPr lang="en-ID" sz="2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dependen</a:t>
            </a:r>
            <a:endParaRPr lang="en-ID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ID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data.drop</a:t>
            </a:r>
            <a:r>
              <a:rPr lang="en-ID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ID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ID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axis=</a:t>
            </a:r>
            <a:r>
              <a:rPr lang="en-ID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D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D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data[</a:t>
            </a:r>
            <a:r>
              <a:rPr lang="en-ID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ID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4209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-378037" y="7447978"/>
            <a:ext cx="2229665" cy="1930790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310516" y="8706217"/>
            <a:ext cx="4979238" cy="4311796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4524848" y="-99139"/>
            <a:ext cx="2930888" cy="2538017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5403952" y="1543210"/>
            <a:ext cx="5570388" cy="4823705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95795" y="2921161"/>
            <a:ext cx="6891005" cy="7632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71600" indent="-1371600">
              <a:lnSpc>
                <a:spcPts val="7553"/>
              </a:lnSpc>
              <a:buFontTx/>
              <a:buAutoNum type="arabicPeriod"/>
            </a:pP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2" action="ppaction://hlinksldjump"/>
              </a:rPr>
              <a:t>Step 1 : </a:t>
            </a:r>
            <a:r>
              <a:rPr lang="en-US" sz="2500" dirty="0" err="1">
                <a:solidFill>
                  <a:srgbClr val="545D3E"/>
                </a:solidFill>
                <a:latin typeface="Montserrat Ultra-Bold"/>
                <a:hlinkClick r:id="rId2" action="ppaction://hlinksldjump"/>
              </a:rPr>
              <a:t>Menentukan</a:t>
            </a: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2" action="ppaction://hlinksldjump"/>
              </a:rPr>
              <a:t> Label Data</a:t>
            </a:r>
            <a:endParaRPr lang="en-US" sz="2500" dirty="0">
              <a:solidFill>
                <a:srgbClr val="545D3E"/>
              </a:solidFill>
              <a:latin typeface="Montserrat Ultra-Bold"/>
              <a:hlinkClick r:id="rId3" action="ppaction://hlinksldjump"/>
            </a:endParaRPr>
          </a:p>
          <a:p>
            <a:pPr marL="1371600" indent="-1371600">
              <a:lnSpc>
                <a:spcPts val="7553"/>
              </a:lnSpc>
              <a:buAutoNum type="arabicPeriod"/>
            </a:pP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3" action="ppaction://hlinksldjump"/>
              </a:rPr>
              <a:t>Step 2 : </a:t>
            </a:r>
            <a:r>
              <a:rPr lang="en-US" sz="2500" dirty="0" err="1">
                <a:solidFill>
                  <a:srgbClr val="545D3E"/>
                </a:solidFill>
                <a:latin typeface="Montserrat Ultra-Bold"/>
                <a:hlinkClick r:id="rId3" action="ppaction://hlinksldjump"/>
              </a:rPr>
              <a:t>Mengumpulkan</a:t>
            </a: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3" action="ppaction://hlinksldjump"/>
              </a:rPr>
              <a:t> Data</a:t>
            </a:r>
            <a:endParaRPr lang="en-US" sz="2500" dirty="0">
              <a:solidFill>
                <a:srgbClr val="545D3E"/>
              </a:solidFill>
              <a:latin typeface="Montserrat Ultra-Bold"/>
            </a:endParaRPr>
          </a:p>
          <a:p>
            <a:pPr marL="1371600" indent="-1371600">
              <a:lnSpc>
                <a:spcPts val="7553"/>
              </a:lnSpc>
              <a:buAutoNum type="arabicPeriod"/>
            </a:pP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4" action="ppaction://hlinksldjump"/>
              </a:rPr>
              <a:t>Step 3: </a:t>
            </a:r>
            <a:r>
              <a:rPr lang="en-US" sz="2500" dirty="0" err="1">
                <a:solidFill>
                  <a:srgbClr val="545D3E"/>
                </a:solidFill>
                <a:latin typeface="Montserrat Ultra-Bold"/>
                <a:hlinkClick r:id="rId4" action="ppaction://hlinksldjump"/>
              </a:rPr>
              <a:t>Menelaah</a:t>
            </a: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4" action="ppaction://hlinksldjump"/>
              </a:rPr>
              <a:t> Data</a:t>
            </a:r>
            <a:endParaRPr lang="en-US" sz="2500" dirty="0">
              <a:solidFill>
                <a:schemeClr val="bg1"/>
              </a:solidFill>
              <a:latin typeface="Montserrat Ultra-Bold"/>
            </a:endParaRPr>
          </a:p>
          <a:p>
            <a:pPr marL="1371600" indent="-1371600">
              <a:lnSpc>
                <a:spcPts val="7553"/>
              </a:lnSpc>
              <a:buAutoNum type="arabicPeriod"/>
            </a:pP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5" action="ppaction://hlinksldjump"/>
              </a:rPr>
              <a:t>Step 4: </a:t>
            </a:r>
            <a:r>
              <a:rPr lang="en-US" sz="2500" dirty="0" err="1">
                <a:solidFill>
                  <a:srgbClr val="545D3E"/>
                </a:solidFill>
                <a:latin typeface="Montserrat Ultra-Bold"/>
                <a:hlinkClick r:id="rId5" action="ppaction://hlinksldjump"/>
              </a:rPr>
              <a:t>Memvalidasi</a:t>
            </a: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5" action="ppaction://hlinksldjump"/>
              </a:rPr>
              <a:t> Data</a:t>
            </a:r>
            <a:endParaRPr lang="en-US" sz="2500" dirty="0">
              <a:solidFill>
                <a:srgbClr val="545D3E"/>
              </a:solidFill>
              <a:latin typeface="Montserrat Ultra-Bold"/>
            </a:endParaRPr>
          </a:p>
          <a:p>
            <a:pPr marL="1371600" indent="-1371600">
              <a:lnSpc>
                <a:spcPts val="7553"/>
              </a:lnSpc>
              <a:buAutoNum type="arabicPeriod"/>
            </a:pP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6" action="ppaction://hlinksldjump"/>
              </a:rPr>
              <a:t>Step 5: </a:t>
            </a:r>
            <a:r>
              <a:rPr lang="en-US" sz="2500" dirty="0" err="1">
                <a:solidFill>
                  <a:srgbClr val="545D3E"/>
                </a:solidFill>
                <a:latin typeface="Montserrat Ultra-Bold"/>
                <a:hlinkClick r:id="rId6" action="ppaction://hlinksldjump"/>
              </a:rPr>
              <a:t>Menentukan</a:t>
            </a: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6" action="ppaction://hlinksldjump"/>
              </a:rPr>
              <a:t> </a:t>
            </a:r>
            <a:r>
              <a:rPr lang="en-US" sz="2500" dirty="0" err="1">
                <a:solidFill>
                  <a:srgbClr val="545D3E"/>
                </a:solidFill>
                <a:latin typeface="Montserrat Ultra-Bold"/>
                <a:hlinkClick r:id="rId6" action="ppaction://hlinksldjump"/>
              </a:rPr>
              <a:t>Objek</a:t>
            </a: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6" action="ppaction://hlinksldjump"/>
              </a:rPr>
              <a:t> Data</a:t>
            </a:r>
            <a:endParaRPr lang="en-US" sz="2500" dirty="0">
              <a:solidFill>
                <a:srgbClr val="545D3E"/>
              </a:solidFill>
              <a:latin typeface="Montserrat Ultra-Bold"/>
            </a:endParaRPr>
          </a:p>
          <a:p>
            <a:pPr marL="1371600" indent="-1371600">
              <a:lnSpc>
                <a:spcPts val="7553"/>
              </a:lnSpc>
              <a:buAutoNum type="arabicPeriod"/>
            </a:pPr>
            <a:endParaRPr lang="en-US" sz="2500" dirty="0">
              <a:solidFill>
                <a:srgbClr val="545D3E"/>
              </a:solidFill>
              <a:latin typeface="Montserrat Ultra-Bold"/>
            </a:endParaRPr>
          </a:p>
          <a:p>
            <a:pPr>
              <a:lnSpc>
                <a:spcPts val="7553"/>
              </a:lnSpc>
            </a:pPr>
            <a:endParaRPr lang="en-US" sz="2500" dirty="0">
              <a:solidFill>
                <a:srgbClr val="545D3E"/>
              </a:solidFill>
              <a:latin typeface="Montserrat Ultra-Bold"/>
            </a:endParaRPr>
          </a:p>
          <a:p>
            <a:pPr marL="1371600" indent="-1371600">
              <a:lnSpc>
                <a:spcPts val="7553"/>
              </a:lnSpc>
              <a:buAutoNum type="arabicPeriod"/>
            </a:pPr>
            <a:endParaRPr lang="en-US" sz="2500" dirty="0">
              <a:solidFill>
                <a:srgbClr val="545D3E"/>
              </a:solidFill>
              <a:latin typeface="Montserrat Ultra-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82006" y="1169868"/>
            <a:ext cx="12995994" cy="1247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14"/>
              </a:lnSpc>
            </a:pPr>
            <a:r>
              <a:rPr lang="en-US" sz="8040" dirty="0">
                <a:solidFill>
                  <a:srgbClr val="000000"/>
                </a:solidFill>
                <a:latin typeface="Montserrat Ultra-Bold"/>
              </a:rPr>
              <a:t>Table of Contents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62D12C7D-C5E1-9A6D-1E92-F4079217B835}"/>
              </a:ext>
            </a:extLst>
          </p:cNvPr>
          <p:cNvSpPr txBox="1"/>
          <p:nvPr/>
        </p:nvSpPr>
        <p:spPr>
          <a:xfrm>
            <a:off x="9003207" y="2903964"/>
            <a:ext cx="8256094" cy="3734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71600" indent="-1371600">
              <a:lnSpc>
                <a:spcPts val="7553"/>
              </a:lnSpc>
              <a:buFont typeface="+mj-lt"/>
              <a:buAutoNum type="arabicPeriod" startAt="6"/>
            </a:pP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7" action="ppaction://hlinksldjump"/>
              </a:rPr>
              <a:t>Step 6: </a:t>
            </a:r>
            <a:r>
              <a:rPr lang="en-US" sz="2500" dirty="0" err="1">
                <a:solidFill>
                  <a:srgbClr val="545D3E"/>
                </a:solidFill>
                <a:latin typeface="Montserrat Ultra-Bold"/>
                <a:hlinkClick r:id="rId7" action="ppaction://hlinksldjump"/>
              </a:rPr>
              <a:t>Membersihkan</a:t>
            </a: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7" action="ppaction://hlinksldjump"/>
              </a:rPr>
              <a:t> Data</a:t>
            </a:r>
            <a:endParaRPr lang="en-US" sz="2500" dirty="0">
              <a:solidFill>
                <a:srgbClr val="545D3E"/>
              </a:solidFill>
              <a:latin typeface="Montserrat Ultra-Bold"/>
              <a:hlinkClick r:id="rId8" action="ppaction://hlinksldjump"/>
            </a:endParaRPr>
          </a:p>
          <a:p>
            <a:pPr marL="1371600" indent="-1371600">
              <a:lnSpc>
                <a:spcPts val="7553"/>
              </a:lnSpc>
              <a:buAutoNum type="arabicPeriod" startAt="6"/>
            </a:pP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9" action="ppaction://hlinksldjump"/>
              </a:rPr>
              <a:t>Step 7: </a:t>
            </a:r>
            <a:r>
              <a:rPr lang="en-US" sz="2500" dirty="0" err="1">
                <a:solidFill>
                  <a:srgbClr val="545D3E"/>
                </a:solidFill>
                <a:latin typeface="Montserrat Ultra-Bold"/>
                <a:hlinkClick r:id="rId9" action="ppaction://hlinksldjump"/>
              </a:rPr>
              <a:t>Mengkonstruksi</a:t>
            </a: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9" action="ppaction://hlinksldjump"/>
              </a:rPr>
              <a:t> Data</a:t>
            </a:r>
            <a:endParaRPr lang="en-US" sz="2500" dirty="0">
              <a:solidFill>
                <a:srgbClr val="545D3E"/>
              </a:solidFill>
              <a:latin typeface="Montserrat Ultra-Bold"/>
            </a:endParaRPr>
          </a:p>
          <a:p>
            <a:pPr marL="1371600" indent="-1371600">
              <a:lnSpc>
                <a:spcPts val="7553"/>
              </a:lnSpc>
              <a:buAutoNum type="arabicPeriod" startAt="6"/>
            </a:pP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10" action="ppaction://hlinksldjump"/>
              </a:rPr>
              <a:t>Step 8: </a:t>
            </a:r>
            <a:r>
              <a:rPr lang="en-US" sz="2500" dirty="0" err="1">
                <a:solidFill>
                  <a:srgbClr val="545D3E"/>
                </a:solidFill>
                <a:latin typeface="Montserrat Ultra-Bold"/>
                <a:hlinkClick r:id="rId10" action="ppaction://hlinksldjump"/>
              </a:rPr>
              <a:t>Membangun</a:t>
            </a: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10" action="ppaction://hlinksldjump"/>
              </a:rPr>
              <a:t> Model</a:t>
            </a:r>
            <a:endParaRPr lang="en-US" sz="2500" dirty="0">
              <a:solidFill>
                <a:srgbClr val="545D3E"/>
              </a:solidFill>
              <a:latin typeface="Montserrat Ultra-Bold"/>
            </a:endParaRPr>
          </a:p>
          <a:p>
            <a:pPr marL="1371600" indent="-1371600">
              <a:lnSpc>
                <a:spcPts val="7553"/>
              </a:lnSpc>
              <a:buAutoNum type="arabicPeriod" startAt="6"/>
            </a:pP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11" action="ppaction://hlinksldjump"/>
              </a:rPr>
              <a:t>Step 9: </a:t>
            </a:r>
            <a:r>
              <a:rPr lang="en-US" sz="2500" dirty="0" err="1">
                <a:solidFill>
                  <a:srgbClr val="545D3E"/>
                </a:solidFill>
                <a:latin typeface="Montserrat Ultra-Bold"/>
                <a:hlinkClick r:id="rId11" action="ppaction://hlinksldjump"/>
              </a:rPr>
              <a:t>Mengevaluasi</a:t>
            </a:r>
            <a:r>
              <a:rPr lang="en-US" sz="2500" dirty="0">
                <a:solidFill>
                  <a:srgbClr val="545D3E"/>
                </a:solidFill>
                <a:latin typeface="Montserrat Ultra-Bold"/>
                <a:hlinkClick r:id="rId11" action="ppaction://hlinksldjump"/>
              </a:rPr>
              <a:t> Hasil </a:t>
            </a:r>
            <a:r>
              <a:rPr lang="en-US" sz="2500" dirty="0" err="1">
                <a:solidFill>
                  <a:srgbClr val="545D3E"/>
                </a:solidFill>
                <a:latin typeface="Montserrat Ultra-Bold"/>
                <a:hlinkClick r:id="rId11" action="ppaction://hlinksldjump"/>
              </a:rPr>
              <a:t>Pemodelan</a:t>
            </a:r>
            <a:endParaRPr lang="en-US" sz="2500" dirty="0">
              <a:solidFill>
                <a:srgbClr val="545D3E"/>
              </a:solidFill>
              <a:latin typeface="Montserrat Ultra-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F3E48-B9C0-80C2-FA16-E118A5F3E489}"/>
              </a:ext>
            </a:extLst>
          </p:cNvPr>
          <p:cNvSpPr txBox="1"/>
          <p:nvPr/>
        </p:nvSpPr>
        <p:spPr>
          <a:xfrm>
            <a:off x="4724400" y="8039100"/>
            <a:ext cx="13258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 yang </a:t>
            </a:r>
            <a:r>
              <a:rPr lang="en-US" sz="4000" dirty="0" err="1"/>
              <a:t>digunakan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pemrograman</a:t>
            </a:r>
            <a:r>
              <a:rPr lang="en-US" sz="4000" dirty="0"/>
              <a:t> Python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58934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430534" y="4981364"/>
            <a:ext cx="8918491" cy="1299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4"/>
              </a:lnSpc>
            </a:pPr>
            <a:r>
              <a:rPr lang="en-US" sz="10228" dirty="0">
                <a:solidFill>
                  <a:srgbClr val="545D3E"/>
                </a:solidFill>
                <a:latin typeface="Montserrat Ultra-Bold"/>
              </a:rPr>
              <a:t>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30534" y="3644273"/>
            <a:ext cx="8918491" cy="1291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14"/>
              </a:lnSpc>
            </a:pPr>
            <a:r>
              <a:rPr lang="en-US" sz="10228" dirty="0" err="1">
                <a:solidFill>
                  <a:srgbClr val="000000"/>
                </a:solidFill>
                <a:latin typeface="Montserrat Ultra-Bold"/>
              </a:rPr>
              <a:t>Membangun</a:t>
            </a:r>
            <a:endParaRPr lang="en-US" sz="10228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8" name="Arrow: Left 7">
            <a:hlinkClick r:id="rId2" action="ppaction://hlinksldjump"/>
            <a:extLst>
              <a:ext uri="{FF2B5EF4-FFF2-40B4-BE49-F238E27FC236}">
                <a16:creationId xmlns:a16="http://schemas.microsoft.com/office/drawing/2014/main" id="{D499EF18-107D-784D-CA48-82F5E9C2036C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6CD9491-056E-8684-0475-8D18546C56FE}"/>
              </a:ext>
            </a:extLst>
          </p:cNvPr>
          <p:cNvSpPr/>
          <p:nvPr/>
        </p:nvSpPr>
        <p:spPr>
          <a:xfrm>
            <a:off x="1736601" y="1526785"/>
            <a:ext cx="10134600" cy="6557372"/>
          </a:xfrm>
          <a:custGeom>
            <a:avLst/>
            <a:gdLst/>
            <a:ahLst/>
            <a:cxnLst/>
            <a:rect l="l" t="t" r="r" b="b"/>
            <a:pathLst>
              <a:path w="6335678" h="4126110">
                <a:moveTo>
                  <a:pt x="0" y="0"/>
                </a:moveTo>
                <a:lnTo>
                  <a:pt x="6335678" y="0"/>
                </a:lnTo>
                <a:lnTo>
                  <a:pt x="6335678" y="4126110"/>
                </a:lnTo>
                <a:lnTo>
                  <a:pt x="0" y="41261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1EA5ECD0-ACCF-AA41-0B02-94CF997078C4}"/>
              </a:ext>
            </a:extLst>
          </p:cNvPr>
          <p:cNvGrpSpPr/>
          <p:nvPr/>
        </p:nvGrpSpPr>
        <p:grpSpPr>
          <a:xfrm>
            <a:off x="392519" y="8097552"/>
            <a:ext cx="2678519" cy="544131"/>
            <a:chOff x="0" y="0"/>
            <a:chExt cx="705454" cy="143310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FF854725-34D5-C313-C532-1AB7DD7D6675}"/>
                </a:ext>
              </a:extLst>
            </p:cNvPr>
            <p:cNvSpPr/>
            <p:nvPr/>
          </p:nvSpPr>
          <p:spPr>
            <a:xfrm>
              <a:off x="0" y="0"/>
              <a:ext cx="705453" cy="143310"/>
            </a:xfrm>
            <a:custGeom>
              <a:avLst/>
              <a:gdLst/>
              <a:ahLst/>
              <a:cxnLst/>
              <a:rect l="l" t="t" r="r" b="b"/>
              <a:pathLst>
                <a:path w="705453" h="143310">
                  <a:moveTo>
                    <a:pt x="0" y="0"/>
                  </a:moveTo>
                  <a:lnTo>
                    <a:pt x="705453" y="0"/>
                  </a:lnTo>
                  <a:lnTo>
                    <a:pt x="705453" y="143310"/>
                  </a:lnTo>
                  <a:lnTo>
                    <a:pt x="0" y="143310"/>
                  </a:lnTo>
                  <a:close/>
                </a:path>
              </a:pathLst>
            </a:custGeom>
            <a:solidFill>
              <a:srgbClr val="C1FF72">
                <a:alpha val="73725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06C6202D-E77A-C5F1-2F34-5310F7990AE2}"/>
                </a:ext>
              </a:extLst>
            </p:cNvPr>
            <p:cNvSpPr txBox="1"/>
            <p:nvPr/>
          </p:nvSpPr>
          <p:spPr>
            <a:xfrm>
              <a:off x="0" y="-47625"/>
              <a:ext cx="705454" cy="19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920D659D-B90A-7672-33B5-73AAAF9F0005}"/>
              </a:ext>
            </a:extLst>
          </p:cNvPr>
          <p:cNvSpPr txBox="1"/>
          <p:nvPr/>
        </p:nvSpPr>
        <p:spPr>
          <a:xfrm>
            <a:off x="392519" y="8125143"/>
            <a:ext cx="2678519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ice Bold"/>
              </a:rPr>
              <a:t>Linear regression</a:t>
            </a:r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122FC89A-8388-DB11-CA12-B82797EEC9E6}"/>
              </a:ext>
            </a:extLst>
          </p:cNvPr>
          <p:cNvGrpSpPr/>
          <p:nvPr/>
        </p:nvGrpSpPr>
        <p:grpSpPr>
          <a:xfrm>
            <a:off x="304800" y="723900"/>
            <a:ext cx="2678519" cy="544131"/>
            <a:chOff x="0" y="0"/>
            <a:chExt cx="705454" cy="143310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95060D2-6FB0-8ECD-6F7A-1D27BF8946BE}"/>
                </a:ext>
              </a:extLst>
            </p:cNvPr>
            <p:cNvSpPr/>
            <p:nvPr/>
          </p:nvSpPr>
          <p:spPr>
            <a:xfrm>
              <a:off x="0" y="0"/>
              <a:ext cx="705453" cy="143310"/>
            </a:xfrm>
            <a:custGeom>
              <a:avLst/>
              <a:gdLst/>
              <a:ahLst/>
              <a:cxnLst/>
              <a:rect l="l" t="t" r="r" b="b"/>
              <a:pathLst>
                <a:path w="705453" h="143310">
                  <a:moveTo>
                    <a:pt x="0" y="0"/>
                  </a:moveTo>
                  <a:lnTo>
                    <a:pt x="705453" y="0"/>
                  </a:lnTo>
                  <a:lnTo>
                    <a:pt x="705453" y="143310"/>
                  </a:lnTo>
                  <a:lnTo>
                    <a:pt x="0" y="143310"/>
                  </a:lnTo>
                  <a:close/>
                </a:path>
              </a:pathLst>
            </a:custGeom>
            <a:solidFill>
              <a:srgbClr val="C1FF72">
                <a:alpha val="73725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BD87512-6F15-7121-393F-D90ED000867E}"/>
                </a:ext>
              </a:extLst>
            </p:cNvPr>
            <p:cNvSpPr txBox="1"/>
            <p:nvPr/>
          </p:nvSpPr>
          <p:spPr>
            <a:xfrm>
              <a:off x="0" y="-47625"/>
              <a:ext cx="705454" cy="19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7" name="TextBox 14">
            <a:extLst>
              <a:ext uri="{FF2B5EF4-FFF2-40B4-BE49-F238E27FC236}">
                <a16:creationId xmlns:a16="http://schemas.microsoft.com/office/drawing/2014/main" id="{C1D32A9F-72A9-7B8F-E98C-9B163AD982F9}"/>
              </a:ext>
            </a:extLst>
          </p:cNvPr>
          <p:cNvSpPr txBox="1"/>
          <p:nvPr/>
        </p:nvSpPr>
        <p:spPr>
          <a:xfrm>
            <a:off x="304800" y="751491"/>
            <a:ext cx="2678519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Alice Bold"/>
              </a:rPr>
              <a:t>Random forest</a:t>
            </a:r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F205562C-F596-FE2C-346B-5F2C662B0C09}"/>
              </a:ext>
            </a:extLst>
          </p:cNvPr>
          <p:cNvGrpSpPr/>
          <p:nvPr/>
        </p:nvGrpSpPr>
        <p:grpSpPr>
          <a:xfrm>
            <a:off x="11201400" y="7810500"/>
            <a:ext cx="2678519" cy="544131"/>
            <a:chOff x="0" y="0"/>
            <a:chExt cx="705454" cy="143310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4F85C07-D79E-92EF-BEE5-B9F993D669E9}"/>
                </a:ext>
              </a:extLst>
            </p:cNvPr>
            <p:cNvSpPr/>
            <p:nvPr/>
          </p:nvSpPr>
          <p:spPr>
            <a:xfrm>
              <a:off x="0" y="0"/>
              <a:ext cx="705453" cy="143310"/>
            </a:xfrm>
            <a:custGeom>
              <a:avLst/>
              <a:gdLst/>
              <a:ahLst/>
              <a:cxnLst/>
              <a:rect l="l" t="t" r="r" b="b"/>
              <a:pathLst>
                <a:path w="705453" h="143310">
                  <a:moveTo>
                    <a:pt x="0" y="0"/>
                  </a:moveTo>
                  <a:lnTo>
                    <a:pt x="705453" y="0"/>
                  </a:lnTo>
                  <a:lnTo>
                    <a:pt x="705453" y="143310"/>
                  </a:lnTo>
                  <a:lnTo>
                    <a:pt x="0" y="143310"/>
                  </a:lnTo>
                  <a:close/>
                </a:path>
              </a:pathLst>
            </a:custGeom>
            <a:solidFill>
              <a:srgbClr val="C1FF72">
                <a:alpha val="73725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98925B69-ABC4-9008-68FB-466E476C1E20}"/>
                </a:ext>
              </a:extLst>
            </p:cNvPr>
            <p:cNvSpPr txBox="1"/>
            <p:nvPr/>
          </p:nvSpPr>
          <p:spPr>
            <a:xfrm>
              <a:off x="0" y="-47625"/>
              <a:ext cx="705454" cy="19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1" name="TextBox 18">
            <a:extLst>
              <a:ext uri="{FF2B5EF4-FFF2-40B4-BE49-F238E27FC236}">
                <a16:creationId xmlns:a16="http://schemas.microsoft.com/office/drawing/2014/main" id="{06CF04D4-CE3F-C38F-4A60-856D75EDF470}"/>
              </a:ext>
            </a:extLst>
          </p:cNvPr>
          <p:cNvSpPr txBox="1"/>
          <p:nvPr/>
        </p:nvSpPr>
        <p:spPr>
          <a:xfrm>
            <a:off x="11201400" y="7838090"/>
            <a:ext cx="2678519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 err="1">
                <a:solidFill>
                  <a:srgbClr val="000000"/>
                </a:solidFill>
                <a:latin typeface="Alice Bold"/>
              </a:rPr>
              <a:t>XGboost</a:t>
            </a:r>
            <a:endParaRPr lang="en-US" sz="2499" dirty="0">
              <a:solidFill>
                <a:srgbClr val="000000"/>
              </a:solidFill>
              <a:latin typeface="Alice Bold"/>
            </a:endParaRPr>
          </a:p>
        </p:txBody>
      </p:sp>
      <p:grpSp>
        <p:nvGrpSpPr>
          <p:cNvPr id="22" name="Group 19">
            <a:extLst>
              <a:ext uri="{FF2B5EF4-FFF2-40B4-BE49-F238E27FC236}">
                <a16:creationId xmlns:a16="http://schemas.microsoft.com/office/drawing/2014/main" id="{91A2724D-34B7-5754-E3E5-E290922B2D7A}"/>
              </a:ext>
            </a:extLst>
          </p:cNvPr>
          <p:cNvGrpSpPr/>
          <p:nvPr/>
        </p:nvGrpSpPr>
        <p:grpSpPr>
          <a:xfrm>
            <a:off x="6684527" y="9476169"/>
            <a:ext cx="2678519" cy="544131"/>
            <a:chOff x="0" y="0"/>
            <a:chExt cx="705454" cy="143310"/>
          </a:xfrm>
        </p:grpSpPr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1CDC5F1D-C1E9-C597-62D5-CE38E3762CC0}"/>
                </a:ext>
              </a:extLst>
            </p:cNvPr>
            <p:cNvSpPr/>
            <p:nvPr/>
          </p:nvSpPr>
          <p:spPr>
            <a:xfrm>
              <a:off x="0" y="0"/>
              <a:ext cx="705453" cy="143310"/>
            </a:xfrm>
            <a:custGeom>
              <a:avLst/>
              <a:gdLst/>
              <a:ahLst/>
              <a:cxnLst/>
              <a:rect l="l" t="t" r="r" b="b"/>
              <a:pathLst>
                <a:path w="705453" h="143310">
                  <a:moveTo>
                    <a:pt x="0" y="0"/>
                  </a:moveTo>
                  <a:lnTo>
                    <a:pt x="705453" y="0"/>
                  </a:lnTo>
                  <a:lnTo>
                    <a:pt x="705453" y="143310"/>
                  </a:lnTo>
                  <a:lnTo>
                    <a:pt x="0" y="143310"/>
                  </a:lnTo>
                  <a:close/>
                </a:path>
              </a:pathLst>
            </a:custGeom>
            <a:solidFill>
              <a:srgbClr val="C1FF72">
                <a:alpha val="73725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809C85B0-50B9-8E73-DA6A-D96A190E0042}"/>
                </a:ext>
              </a:extLst>
            </p:cNvPr>
            <p:cNvSpPr txBox="1"/>
            <p:nvPr/>
          </p:nvSpPr>
          <p:spPr>
            <a:xfrm>
              <a:off x="0" y="-47625"/>
              <a:ext cx="705454" cy="19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5" name="TextBox 22">
            <a:extLst>
              <a:ext uri="{FF2B5EF4-FFF2-40B4-BE49-F238E27FC236}">
                <a16:creationId xmlns:a16="http://schemas.microsoft.com/office/drawing/2014/main" id="{D9D81502-6763-EAB5-EEFC-A784857E659B}"/>
              </a:ext>
            </a:extLst>
          </p:cNvPr>
          <p:cNvSpPr txBox="1"/>
          <p:nvPr/>
        </p:nvSpPr>
        <p:spPr>
          <a:xfrm>
            <a:off x="6684527" y="9503759"/>
            <a:ext cx="2678519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ice Bold"/>
              </a:rPr>
              <a:t>LightGBM</a:t>
            </a: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id="{55993837-4396-8994-60A6-DB2C5932F53A}"/>
              </a:ext>
            </a:extLst>
          </p:cNvPr>
          <p:cNvGrpSpPr/>
          <p:nvPr/>
        </p:nvGrpSpPr>
        <p:grpSpPr>
          <a:xfrm>
            <a:off x="11119118" y="789369"/>
            <a:ext cx="2678519" cy="544131"/>
            <a:chOff x="0" y="0"/>
            <a:chExt cx="705454" cy="143310"/>
          </a:xfrm>
        </p:grpSpPr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95DA32A5-295F-6FFF-1B5C-A43FDBEACA7F}"/>
                </a:ext>
              </a:extLst>
            </p:cNvPr>
            <p:cNvSpPr/>
            <p:nvPr/>
          </p:nvSpPr>
          <p:spPr>
            <a:xfrm>
              <a:off x="0" y="0"/>
              <a:ext cx="705453" cy="143310"/>
            </a:xfrm>
            <a:custGeom>
              <a:avLst/>
              <a:gdLst/>
              <a:ahLst/>
              <a:cxnLst/>
              <a:rect l="l" t="t" r="r" b="b"/>
              <a:pathLst>
                <a:path w="705453" h="143310">
                  <a:moveTo>
                    <a:pt x="0" y="0"/>
                  </a:moveTo>
                  <a:lnTo>
                    <a:pt x="705453" y="0"/>
                  </a:lnTo>
                  <a:lnTo>
                    <a:pt x="705453" y="143310"/>
                  </a:lnTo>
                  <a:lnTo>
                    <a:pt x="0" y="143310"/>
                  </a:lnTo>
                  <a:close/>
                </a:path>
              </a:pathLst>
            </a:custGeom>
            <a:solidFill>
              <a:srgbClr val="C1FF72">
                <a:alpha val="73725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TextBox 25">
              <a:extLst>
                <a:ext uri="{FF2B5EF4-FFF2-40B4-BE49-F238E27FC236}">
                  <a16:creationId xmlns:a16="http://schemas.microsoft.com/office/drawing/2014/main" id="{4E9D9B45-A4CF-FFBA-9AF8-9883918DB011}"/>
                </a:ext>
              </a:extLst>
            </p:cNvPr>
            <p:cNvSpPr txBox="1"/>
            <p:nvPr/>
          </p:nvSpPr>
          <p:spPr>
            <a:xfrm>
              <a:off x="0" y="-47625"/>
              <a:ext cx="705454" cy="19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9" name="TextBox 26">
            <a:extLst>
              <a:ext uri="{FF2B5EF4-FFF2-40B4-BE49-F238E27FC236}">
                <a16:creationId xmlns:a16="http://schemas.microsoft.com/office/drawing/2014/main" id="{EF1EC9CF-D770-34C7-B4C2-EBC14DD47ED1}"/>
              </a:ext>
            </a:extLst>
          </p:cNvPr>
          <p:cNvSpPr txBox="1"/>
          <p:nvPr/>
        </p:nvSpPr>
        <p:spPr>
          <a:xfrm>
            <a:off x="11119118" y="816960"/>
            <a:ext cx="2678519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ice Bold"/>
              </a:rPr>
              <a:t>Decision Tree</a:t>
            </a:r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62DC3395-E58E-B49F-03BC-76FE314FBA44}"/>
              </a:ext>
            </a:extLst>
          </p:cNvPr>
          <p:cNvSpPr/>
          <p:nvPr/>
        </p:nvSpPr>
        <p:spPr>
          <a:xfrm rot="-2158304" flipH="1">
            <a:off x="1413553" y="7162897"/>
            <a:ext cx="1271695" cy="555698"/>
          </a:xfrm>
          <a:custGeom>
            <a:avLst/>
            <a:gdLst/>
            <a:ahLst/>
            <a:cxnLst/>
            <a:rect l="l" t="t" r="r" b="b"/>
            <a:pathLst>
              <a:path w="1271695" h="555698">
                <a:moveTo>
                  <a:pt x="1271695" y="0"/>
                </a:moveTo>
                <a:lnTo>
                  <a:pt x="0" y="0"/>
                </a:lnTo>
                <a:lnTo>
                  <a:pt x="0" y="555699"/>
                </a:lnTo>
                <a:lnTo>
                  <a:pt x="1271695" y="555699"/>
                </a:lnTo>
                <a:lnTo>
                  <a:pt x="127169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447A5483-21C0-B8B4-DE40-E332E44ABB5E}"/>
              </a:ext>
            </a:extLst>
          </p:cNvPr>
          <p:cNvSpPr/>
          <p:nvPr/>
        </p:nvSpPr>
        <p:spPr>
          <a:xfrm rot="1765715" flipH="1">
            <a:off x="1714875" y="2025236"/>
            <a:ext cx="1271695" cy="555698"/>
          </a:xfrm>
          <a:custGeom>
            <a:avLst/>
            <a:gdLst/>
            <a:ahLst/>
            <a:cxnLst/>
            <a:rect l="l" t="t" r="r" b="b"/>
            <a:pathLst>
              <a:path w="1271695" h="555698">
                <a:moveTo>
                  <a:pt x="1271695" y="0"/>
                </a:moveTo>
                <a:lnTo>
                  <a:pt x="0" y="0"/>
                </a:lnTo>
                <a:lnTo>
                  <a:pt x="0" y="555699"/>
                </a:lnTo>
                <a:lnTo>
                  <a:pt x="1271695" y="555699"/>
                </a:lnTo>
                <a:lnTo>
                  <a:pt x="127169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2" name="Freeform 29">
            <a:extLst>
              <a:ext uri="{FF2B5EF4-FFF2-40B4-BE49-F238E27FC236}">
                <a16:creationId xmlns:a16="http://schemas.microsoft.com/office/drawing/2014/main" id="{0D91D1AB-60B0-1FB6-453A-EF4F2B3BADDB}"/>
              </a:ext>
            </a:extLst>
          </p:cNvPr>
          <p:cNvSpPr/>
          <p:nvPr/>
        </p:nvSpPr>
        <p:spPr>
          <a:xfrm rot="7582376" flipH="1">
            <a:off x="10556752" y="1826707"/>
            <a:ext cx="1271695" cy="555698"/>
          </a:xfrm>
          <a:custGeom>
            <a:avLst/>
            <a:gdLst/>
            <a:ahLst/>
            <a:cxnLst/>
            <a:rect l="l" t="t" r="r" b="b"/>
            <a:pathLst>
              <a:path w="1271695" h="555698">
                <a:moveTo>
                  <a:pt x="1271695" y="0"/>
                </a:moveTo>
                <a:lnTo>
                  <a:pt x="0" y="0"/>
                </a:lnTo>
                <a:lnTo>
                  <a:pt x="0" y="555699"/>
                </a:lnTo>
                <a:lnTo>
                  <a:pt x="1271695" y="555699"/>
                </a:lnTo>
                <a:lnTo>
                  <a:pt x="127169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3" name="Freeform 30">
            <a:extLst>
              <a:ext uri="{FF2B5EF4-FFF2-40B4-BE49-F238E27FC236}">
                <a16:creationId xmlns:a16="http://schemas.microsoft.com/office/drawing/2014/main" id="{58005D0A-CA31-0B4A-B053-ECF8E6F376EB}"/>
              </a:ext>
            </a:extLst>
          </p:cNvPr>
          <p:cNvSpPr/>
          <p:nvPr/>
        </p:nvSpPr>
        <p:spPr>
          <a:xfrm rot="-8474345" flipH="1">
            <a:off x="10641789" y="6890926"/>
            <a:ext cx="1271695" cy="555698"/>
          </a:xfrm>
          <a:custGeom>
            <a:avLst/>
            <a:gdLst/>
            <a:ahLst/>
            <a:cxnLst/>
            <a:rect l="l" t="t" r="r" b="b"/>
            <a:pathLst>
              <a:path w="1271695" h="555698">
                <a:moveTo>
                  <a:pt x="1271694" y="0"/>
                </a:moveTo>
                <a:lnTo>
                  <a:pt x="0" y="0"/>
                </a:lnTo>
                <a:lnTo>
                  <a:pt x="0" y="555699"/>
                </a:lnTo>
                <a:lnTo>
                  <a:pt x="1271694" y="555699"/>
                </a:lnTo>
                <a:lnTo>
                  <a:pt x="12716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2DDBF285-21F5-B571-AB8D-7229040C1DBD}"/>
              </a:ext>
            </a:extLst>
          </p:cNvPr>
          <p:cNvSpPr/>
          <p:nvPr/>
        </p:nvSpPr>
        <p:spPr>
          <a:xfrm rot="-5708881" flipH="1">
            <a:off x="6474497" y="8398437"/>
            <a:ext cx="1271695" cy="555698"/>
          </a:xfrm>
          <a:custGeom>
            <a:avLst/>
            <a:gdLst/>
            <a:ahLst/>
            <a:cxnLst/>
            <a:rect l="l" t="t" r="r" b="b"/>
            <a:pathLst>
              <a:path w="1271695" h="555698">
                <a:moveTo>
                  <a:pt x="1271695" y="0"/>
                </a:moveTo>
                <a:lnTo>
                  <a:pt x="0" y="0"/>
                </a:lnTo>
                <a:lnTo>
                  <a:pt x="0" y="555699"/>
                </a:lnTo>
                <a:lnTo>
                  <a:pt x="1271695" y="555699"/>
                </a:lnTo>
                <a:lnTo>
                  <a:pt x="127169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5" name="TextBox 32">
            <a:extLst>
              <a:ext uri="{FF2B5EF4-FFF2-40B4-BE49-F238E27FC236}">
                <a16:creationId xmlns:a16="http://schemas.microsoft.com/office/drawing/2014/main" id="{CFE55C07-4AE9-1474-FF1B-D0AC9BBEE00F}"/>
              </a:ext>
            </a:extLst>
          </p:cNvPr>
          <p:cNvSpPr txBox="1"/>
          <p:nvPr/>
        </p:nvSpPr>
        <p:spPr>
          <a:xfrm>
            <a:off x="4547067" y="6263404"/>
            <a:ext cx="5005709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Gochi Hand"/>
              </a:rPr>
              <a:t>Model </a:t>
            </a:r>
            <a:r>
              <a:rPr lang="en-US" sz="2499" dirty="0" err="1">
                <a:solidFill>
                  <a:srgbClr val="000000"/>
                </a:solidFill>
                <a:latin typeface="Gochi Hand"/>
              </a:rPr>
              <a:t>akan</a:t>
            </a:r>
            <a:r>
              <a:rPr lang="en-US" sz="2499" dirty="0">
                <a:solidFill>
                  <a:srgbClr val="000000"/>
                </a:solidFill>
                <a:latin typeface="Gochi Han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Gochi Hand"/>
              </a:rPr>
              <a:t>ditrain</a:t>
            </a:r>
            <a:r>
              <a:rPr lang="en-US" sz="2499" dirty="0">
                <a:solidFill>
                  <a:srgbClr val="000000"/>
                </a:solidFill>
                <a:latin typeface="Gochi Hand"/>
              </a:rPr>
              <a:t> pada 5 regressor, </a:t>
            </a:r>
            <a:r>
              <a:rPr lang="en-US" sz="2499" dirty="0" err="1">
                <a:solidFill>
                  <a:srgbClr val="000000"/>
                </a:solidFill>
                <a:latin typeface="Gochi Hand"/>
              </a:rPr>
              <a:t>yaitu</a:t>
            </a:r>
            <a:r>
              <a:rPr lang="en-US" sz="2499" dirty="0">
                <a:solidFill>
                  <a:srgbClr val="000000"/>
                </a:solidFill>
                <a:latin typeface="Gochi Hand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4C089-746A-16E6-4E6A-9C0E0F5BC40C}"/>
              </a:ext>
            </a:extLst>
          </p:cNvPr>
          <p:cNvSpPr txBox="1"/>
          <p:nvPr/>
        </p:nvSpPr>
        <p:spPr>
          <a:xfrm>
            <a:off x="11871201" y="4506066"/>
            <a:ext cx="64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338828" y="7895791"/>
            <a:ext cx="3329086" cy="2882838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2326745" y="-328713"/>
            <a:ext cx="3329086" cy="2882838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206845" y="5143500"/>
            <a:ext cx="4842873" cy="4193710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-458728" y="-3081004"/>
            <a:ext cx="4842873" cy="4193710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0" name="Freeform 10"/>
          <p:cNvSpPr/>
          <p:nvPr/>
        </p:nvSpPr>
        <p:spPr>
          <a:xfrm>
            <a:off x="8535450" y="1739937"/>
            <a:ext cx="8667980" cy="1871085"/>
          </a:xfrm>
          <a:custGeom>
            <a:avLst/>
            <a:gdLst/>
            <a:ahLst/>
            <a:cxnLst/>
            <a:rect l="l" t="t" r="r" b="b"/>
            <a:pathLst>
              <a:path w="8667980" h="1871085">
                <a:moveTo>
                  <a:pt x="0" y="0"/>
                </a:moveTo>
                <a:lnTo>
                  <a:pt x="8667980" y="0"/>
                </a:lnTo>
                <a:lnTo>
                  <a:pt x="8667980" y="1871085"/>
                </a:lnTo>
                <a:lnTo>
                  <a:pt x="0" y="1871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82"/>
            </a:stretch>
          </a:blipFill>
        </p:spPr>
        <p:txBody>
          <a:bodyPr/>
          <a:lstStyle/>
          <a:p>
            <a:endParaRPr lang="en-ID"/>
          </a:p>
        </p:txBody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58015"/>
              </p:ext>
            </p:extLst>
          </p:nvPr>
        </p:nvGraphicFramePr>
        <p:xfrm>
          <a:off x="8688171" y="3860428"/>
          <a:ext cx="8362539" cy="4566632"/>
        </p:xfrm>
        <a:graphic>
          <a:graphicData uri="http://schemas.openxmlformats.org/drawingml/2006/table">
            <a:tbl>
              <a:tblPr/>
              <a:tblGrid>
                <a:gridCol w="278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Kategori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Train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R-squared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 33.04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36.51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9492.13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9594.38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RMSE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13702.88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13722.42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1458396" y="3767890"/>
            <a:ext cx="5930124" cy="1291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14"/>
              </a:lnSpc>
            </a:pPr>
            <a:r>
              <a:rPr lang="en-US" sz="10228">
                <a:solidFill>
                  <a:srgbClr val="000000"/>
                </a:solidFill>
                <a:latin typeface="Montserrat Ultra-Bold"/>
              </a:rPr>
              <a:t>Evaluasi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8396" y="5259396"/>
            <a:ext cx="6199204" cy="1980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3"/>
              </a:lnSpc>
            </a:pPr>
            <a:r>
              <a:rPr lang="en-US" sz="8035">
                <a:solidFill>
                  <a:srgbClr val="545D3E"/>
                </a:solidFill>
                <a:latin typeface="Montserrat Ultra-Bold"/>
              </a:rPr>
              <a:t>Hasil Pemodelan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17117" y="868231"/>
            <a:ext cx="6199204" cy="6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9"/>
              </a:lnSpc>
            </a:pPr>
            <a:r>
              <a:rPr lang="en-US" sz="4999">
                <a:solidFill>
                  <a:srgbClr val="E5C162"/>
                </a:solidFill>
                <a:latin typeface="Montserrat Ultra-Bold"/>
              </a:rPr>
              <a:t>Linear Regression</a:t>
            </a:r>
          </a:p>
        </p:txBody>
      </p:sp>
      <p:sp>
        <p:nvSpPr>
          <p:cNvPr id="15" name="Freeform 15"/>
          <p:cNvSpPr/>
          <p:nvPr/>
        </p:nvSpPr>
        <p:spPr>
          <a:xfrm>
            <a:off x="16206845" y="0"/>
            <a:ext cx="2131753" cy="1735807"/>
          </a:xfrm>
          <a:custGeom>
            <a:avLst/>
            <a:gdLst/>
            <a:ahLst/>
            <a:cxnLst/>
            <a:rect l="l" t="t" r="r" b="b"/>
            <a:pathLst>
              <a:path w="2131753" h="1735807">
                <a:moveTo>
                  <a:pt x="0" y="0"/>
                </a:moveTo>
                <a:lnTo>
                  <a:pt x="2131754" y="0"/>
                </a:lnTo>
                <a:lnTo>
                  <a:pt x="2131754" y="1735807"/>
                </a:lnTo>
                <a:lnTo>
                  <a:pt x="0" y="17358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7553" t="-42369" r="-70852" b="-83961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7" name="Arrow: Left 16">
            <a:hlinkClick r:id="rId4" action="ppaction://hlinksldjump"/>
            <a:extLst>
              <a:ext uri="{FF2B5EF4-FFF2-40B4-BE49-F238E27FC236}">
                <a16:creationId xmlns:a16="http://schemas.microsoft.com/office/drawing/2014/main" id="{11843507-F241-9398-0FD0-7FEC3AE89C49}"/>
              </a:ext>
            </a:extLst>
          </p:cNvPr>
          <p:cNvSpPr/>
          <p:nvPr/>
        </p:nvSpPr>
        <p:spPr>
          <a:xfrm>
            <a:off x="17364068" y="9569006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338828" y="7895791"/>
            <a:ext cx="3329086" cy="2882838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2326745" y="-328713"/>
            <a:ext cx="3329086" cy="2882838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206845" y="5143500"/>
            <a:ext cx="4842873" cy="4193710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-458728" y="-3081004"/>
            <a:ext cx="4842873" cy="4193710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2346"/>
              </p:ext>
            </p:extLst>
          </p:nvPr>
        </p:nvGraphicFramePr>
        <p:xfrm>
          <a:off x="8688171" y="3860428"/>
          <a:ext cx="8362539" cy="4566632"/>
        </p:xfrm>
        <a:graphic>
          <a:graphicData uri="http://schemas.openxmlformats.org/drawingml/2006/table">
            <a:tbl>
              <a:tblPr/>
              <a:tblGrid>
                <a:gridCol w="278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Kategori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 Bold"/>
                        </a:rPr>
                        <a:t>Train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R-squared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96.07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80.13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1837.68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4631.35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3338.60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7676.79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5588569" y="935998"/>
            <a:ext cx="6199204" cy="6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9"/>
              </a:lnSpc>
            </a:pPr>
            <a:r>
              <a:rPr lang="en-US" sz="4999" dirty="0">
                <a:solidFill>
                  <a:srgbClr val="E5C162"/>
                </a:solidFill>
                <a:latin typeface="Montserrat Ultra-Bold"/>
              </a:rPr>
              <a:t>Random Forest</a:t>
            </a:r>
          </a:p>
        </p:txBody>
      </p:sp>
      <p:sp>
        <p:nvSpPr>
          <p:cNvPr id="14" name="Freeform 14"/>
          <p:cNvSpPr/>
          <p:nvPr/>
        </p:nvSpPr>
        <p:spPr>
          <a:xfrm>
            <a:off x="8441841" y="1821903"/>
            <a:ext cx="8855197" cy="1637410"/>
          </a:xfrm>
          <a:custGeom>
            <a:avLst/>
            <a:gdLst/>
            <a:ahLst/>
            <a:cxnLst/>
            <a:rect l="l" t="t" r="r" b="b"/>
            <a:pathLst>
              <a:path w="8855197" h="1637410">
                <a:moveTo>
                  <a:pt x="0" y="0"/>
                </a:moveTo>
                <a:lnTo>
                  <a:pt x="8855197" y="0"/>
                </a:lnTo>
                <a:lnTo>
                  <a:pt x="8855197" y="1637409"/>
                </a:lnTo>
                <a:lnTo>
                  <a:pt x="0" y="1637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24" r="-2224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5" name="Freeform 15"/>
          <p:cNvSpPr/>
          <p:nvPr/>
        </p:nvSpPr>
        <p:spPr>
          <a:xfrm>
            <a:off x="16206845" y="0"/>
            <a:ext cx="2131753" cy="1735807"/>
          </a:xfrm>
          <a:custGeom>
            <a:avLst/>
            <a:gdLst/>
            <a:ahLst/>
            <a:cxnLst/>
            <a:rect l="l" t="t" r="r" b="b"/>
            <a:pathLst>
              <a:path w="2131753" h="1735807">
                <a:moveTo>
                  <a:pt x="0" y="0"/>
                </a:moveTo>
                <a:lnTo>
                  <a:pt x="2131754" y="0"/>
                </a:lnTo>
                <a:lnTo>
                  <a:pt x="2131754" y="1735807"/>
                </a:lnTo>
                <a:lnTo>
                  <a:pt x="0" y="17358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7553" t="-42369" r="-70852" b="-83961"/>
            </a:stretch>
          </a:blipFill>
        </p:spPr>
        <p:txBody>
          <a:bodyPr/>
          <a:lstStyle/>
          <a:p>
            <a:endParaRPr lang="en-ID"/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D4C617D7-7143-C2E8-F117-5B9E50C33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1129"/>
              </p:ext>
            </p:extLst>
          </p:nvPr>
        </p:nvGraphicFramePr>
        <p:xfrm>
          <a:off x="202875" y="3860428"/>
          <a:ext cx="8362539" cy="4566632"/>
        </p:xfrm>
        <a:graphic>
          <a:graphicData uri="http://schemas.openxmlformats.org/drawingml/2006/table">
            <a:tbl>
              <a:tblPr/>
              <a:tblGrid>
                <a:gridCol w="278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Kategori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 Bold"/>
                        </a:rPr>
                        <a:t>Train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R-squared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96.11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80.49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1821.56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4599.36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3301.03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7606.61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9AD6CFF-5A0E-DD6C-0125-7E26B6D1A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03" y="1821903"/>
            <a:ext cx="7661816" cy="1264198"/>
          </a:xfrm>
          <a:prstGeom prst="rect">
            <a:avLst/>
          </a:prstGeom>
        </p:spPr>
      </p:pic>
      <p:sp>
        <p:nvSpPr>
          <p:cNvPr id="22" name="Arrow: Left 21">
            <a:hlinkClick r:id="rId5" action="ppaction://hlinksldjump"/>
            <a:extLst>
              <a:ext uri="{FF2B5EF4-FFF2-40B4-BE49-F238E27FC236}">
                <a16:creationId xmlns:a16="http://schemas.microsoft.com/office/drawing/2014/main" id="{8C04C027-C508-E334-91B3-C28859F728D1}"/>
              </a:ext>
            </a:extLst>
          </p:cNvPr>
          <p:cNvSpPr/>
          <p:nvPr/>
        </p:nvSpPr>
        <p:spPr>
          <a:xfrm>
            <a:off x="17364068" y="9569006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338828" y="7895791"/>
            <a:ext cx="3329086" cy="2882838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2326745" y="-328713"/>
            <a:ext cx="3329086" cy="2882838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206845" y="5143500"/>
            <a:ext cx="4842873" cy="4193710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-458728" y="-3081004"/>
            <a:ext cx="4842873" cy="4193710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94302"/>
              </p:ext>
            </p:extLst>
          </p:nvPr>
        </p:nvGraphicFramePr>
        <p:xfrm>
          <a:off x="8688171" y="3860428"/>
          <a:ext cx="8362539" cy="4566632"/>
        </p:xfrm>
        <a:graphic>
          <a:graphicData uri="http://schemas.openxmlformats.org/drawingml/2006/table">
            <a:tbl>
              <a:tblPr/>
              <a:tblGrid>
                <a:gridCol w="278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Kategori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Train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R-squared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90.98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79.21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3389.00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4860.89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5029.33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7852.22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Freeform 11"/>
          <p:cNvSpPr/>
          <p:nvPr/>
        </p:nvSpPr>
        <p:spPr>
          <a:xfrm>
            <a:off x="8524260" y="1777314"/>
            <a:ext cx="8690359" cy="1796331"/>
          </a:xfrm>
          <a:custGeom>
            <a:avLst/>
            <a:gdLst/>
            <a:ahLst/>
            <a:cxnLst/>
            <a:rect l="l" t="t" r="r" b="b"/>
            <a:pathLst>
              <a:path w="8690359" h="1796331">
                <a:moveTo>
                  <a:pt x="0" y="0"/>
                </a:moveTo>
                <a:lnTo>
                  <a:pt x="8690360" y="0"/>
                </a:lnTo>
                <a:lnTo>
                  <a:pt x="8690360" y="1796331"/>
                </a:lnTo>
                <a:lnTo>
                  <a:pt x="0" y="1796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4" name="TextBox 14"/>
          <p:cNvSpPr txBox="1"/>
          <p:nvPr/>
        </p:nvSpPr>
        <p:spPr>
          <a:xfrm>
            <a:off x="5588569" y="801556"/>
            <a:ext cx="6199204" cy="6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9"/>
              </a:lnSpc>
            </a:pPr>
            <a:r>
              <a:rPr lang="en-US" sz="4999" dirty="0" err="1">
                <a:solidFill>
                  <a:srgbClr val="E5C162"/>
                </a:solidFill>
                <a:latin typeface="Montserrat Ultra-Bold"/>
              </a:rPr>
              <a:t>XGBoost</a:t>
            </a:r>
            <a:endParaRPr lang="en-US" sz="4999" dirty="0">
              <a:solidFill>
                <a:srgbClr val="E5C162"/>
              </a:solidFill>
              <a:latin typeface="Montserrat Ultra-Bol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6206845" y="0"/>
            <a:ext cx="2131753" cy="1735807"/>
          </a:xfrm>
          <a:custGeom>
            <a:avLst/>
            <a:gdLst/>
            <a:ahLst/>
            <a:cxnLst/>
            <a:rect l="l" t="t" r="r" b="b"/>
            <a:pathLst>
              <a:path w="2131753" h="1735807">
                <a:moveTo>
                  <a:pt x="0" y="0"/>
                </a:moveTo>
                <a:lnTo>
                  <a:pt x="2131754" y="0"/>
                </a:lnTo>
                <a:lnTo>
                  <a:pt x="2131754" y="1735807"/>
                </a:lnTo>
                <a:lnTo>
                  <a:pt x="0" y="17358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7553" t="-42369" r="-70852" b="-83961"/>
            </a:stretch>
          </a:blipFill>
        </p:spPr>
        <p:txBody>
          <a:bodyPr/>
          <a:lstStyle/>
          <a:p>
            <a:endParaRPr lang="en-ID"/>
          </a:p>
        </p:txBody>
      </p: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4A4E638D-A2E8-8A38-096F-3D000C727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49230"/>
              </p:ext>
            </p:extLst>
          </p:nvPr>
        </p:nvGraphicFramePr>
        <p:xfrm>
          <a:off x="204910" y="3860428"/>
          <a:ext cx="8362539" cy="4566632"/>
        </p:xfrm>
        <a:graphic>
          <a:graphicData uri="http://schemas.openxmlformats.org/drawingml/2006/table">
            <a:tbl>
              <a:tblPr/>
              <a:tblGrid>
                <a:gridCol w="278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Kategori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Train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R-squared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88.38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80.48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MAE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3741.63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4800.12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5706.21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7608.96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8D9C96AC-2B66-87DA-1953-383BF972C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1777314"/>
            <a:ext cx="7609195" cy="1461186"/>
          </a:xfrm>
          <a:prstGeom prst="rect">
            <a:avLst/>
          </a:prstGeom>
        </p:spPr>
      </p:pic>
      <p:sp>
        <p:nvSpPr>
          <p:cNvPr id="20" name="Arrow: Left 19">
            <a:hlinkClick r:id="rId5" action="ppaction://hlinksldjump"/>
            <a:extLst>
              <a:ext uri="{FF2B5EF4-FFF2-40B4-BE49-F238E27FC236}">
                <a16:creationId xmlns:a16="http://schemas.microsoft.com/office/drawing/2014/main" id="{EE3541BF-1AB2-9E1C-D8A5-0D3A267DD394}"/>
              </a:ext>
            </a:extLst>
          </p:cNvPr>
          <p:cNvSpPr/>
          <p:nvPr/>
        </p:nvSpPr>
        <p:spPr>
          <a:xfrm>
            <a:off x="17364068" y="9569006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338828" y="7895791"/>
            <a:ext cx="3329086" cy="2882838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2326745" y="-328713"/>
            <a:ext cx="3329086" cy="2882838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206845" y="5143500"/>
            <a:ext cx="4842873" cy="4193710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-458728" y="-3081004"/>
            <a:ext cx="4842873" cy="4193710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67567"/>
              </p:ext>
            </p:extLst>
          </p:nvPr>
        </p:nvGraphicFramePr>
        <p:xfrm>
          <a:off x="8688171" y="3860428"/>
          <a:ext cx="8362539" cy="4566632"/>
        </p:xfrm>
        <a:graphic>
          <a:graphicData uri="http://schemas.openxmlformats.org/drawingml/2006/table">
            <a:tbl>
              <a:tblPr/>
              <a:tblGrid>
                <a:gridCol w="278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Kategori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Train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R-squared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82.39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78.19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4472.95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5011.99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7026.16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8042.57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Freeform 11"/>
          <p:cNvSpPr/>
          <p:nvPr/>
        </p:nvSpPr>
        <p:spPr>
          <a:xfrm>
            <a:off x="8524260" y="1801588"/>
            <a:ext cx="8690359" cy="1747782"/>
          </a:xfrm>
          <a:custGeom>
            <a:avLst/>
            <a:gdLst/>
            <a:ahLst/>
            <a:cxnLst/>
            <a:rect l="l" t="t" r="r" b="b"/>
            <a:pathLst>
              <a:path w="8690359" h="1747782">
                <a:moveTo>
                  <a:pt x="0" y="0"/>
                </a:moveTo>
                <a:lnTo>
                  <a:pt x="8690360" y="0"/>
                </a:lnTo>
                <a:lnTo>
                  <a:pt x="8690360" y="1747782"/>
                </a:lnTo>
                <a:lnTo>
                  <a:pt x="0" y="1747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4" name="TextBox 14"/>
          <p:cNvSpPr txBox="1"/>
          <p:nvPr/>
        </p:nvSpPr>
        <p:spPr>
          <a:xfrm>
            <a:off x="5588569" y="801556"/>
            <a:ext cx="6199204" cy="6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9"/>
              </a:lnSpc>
            </a:pPr>
            <a:r>
              <a:rPr lang="en-US" sz="4999" dirty="0" err="1">
                <a:solidFill>
                  <a:srgbClr val="E5C162"/>
                </a:solidFill>
                <a:latin typeface="Montserrat Ultra-Bold"/>
              </a:rPr>
              <a:t>LightGBM</a:t>
            </a:r>
            <a:endParaRPr lang="en-US" sz="4999" dirty="0">
              <a:solidFill>
                <a:srgbClr val="E5C162"/>
              </a:solidFill>
              <a:latin typeface="Montserrat Ultra-Bol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6206845" y="0"/>
            <a:ext cx="2131753" cy="1735807"/>
          </a:xfrm>
          <a:custGeom>
            <a:avLst/>
            <a:gdLst/>
            <a:ahLst/>
            <a:cxnLst/>
            <a:rect l="l" t="t" r="r" b="b"/>
            <a:pathLst>
              <a:path w="2131753" h="1735807">
                <a:moveTo>
                  <a:pt x="0" y="0"/>
                </a:moveTo>
                <a:lnTo>
                  <a:pt x="2131754" y="0"/>
                </a:lnTo>
                <a:lnTo>
                  <a:pt x="2131754" y="1735807"/>
                </a:lnTo>
                <a:lnTo>
                  <a:pt x="0" y="17358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7553" t="-42369" r="-70852" b="-83961"/>
            </a:stretch>
          </a:blipFill>
        </p:spPr>
        <p:txBody>
          <a:bodyPr/>
          <a:lstStyle/>
          <a:p>
            <a:endParaRPr lang="en-ID"/>
          </a:p>
        </p:txBody>
      </p: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EB9130C-0994-3453-4EFD-DA730C7C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08987"/>
              </p:ext>
            </p:extLst>
          </p:nvPr>
        </p:nvGraphicFramePr>
        <p:xfrm>
          <a:off x="161721" y="3860427"/>
          <a:ext cx="8362539" cy="4566632"/>
        </p:xfrm>
        <a:graphic>
          <a:graphicData uri="http://schemas.openxmlformats.org/drawingml/2006/table">
            <a:tbl>
              <a:tblPr/>
              <a:tblGrid>
                <a:gridCol w="278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Kategori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Train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R-squared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90.20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80.30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3398.98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4715.54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5241.28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7642.56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AF47EAC3-B9CF-183A-9615-A875FE600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01588"/>
            <a:ext cx="7471942" cy="1436912"/>
          </a:xfrm>
          <a:prstGeom prst="rect">
            <a:avLst/>
          </a:prstGeom>
        </p:spPr>
      </p:pic>
      <p:sp>
        <p:nvSpPr>
          <p:cNvPr id="22" name="Arrow: Left 21">
            <a:hlinkClick r:id="rId5" action="ppaction://hlinksldjump"/>
            <a:extLst>
              <a:ext uri="{FF2B5EF4-FFF2-40B4-BE49-F238E27FC236}">
                <a16:creationId xmlns:a16="http://schemas.microsoft.com/office/drawing/2014/main" id="{C4D7309A-6592-1D76-EF17-F51A0E2FB40F}"/>
              </a:ext>
            </a:extLst>
          </p:cNvPr>
          <p:cNvSpPr/>
          <p:nvPr/>
        </p:nvSpPr>
        <p:spPr>
          <a:xfrm>
            <a:off x="17364068" y="9569006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338828" y="7895791"/>
            <a:ext cx="3329086" cy="2882838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2326745" y="-328713"/>
            <a:ext cx="3329086" cy="2882838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206845" y="5143500"/>
            <a:ext cx="4842873" cy="4193710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-458728" y="-3081004"/>
            <a:ext cx="4842873" cy="4193710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55820"/>
              </p:ext>
            </p:extLst>
          </p:nvPr>
        </p:nvGraphicFramePr>
        <p:xfrm>
          <a:off x="8688171" y="3860428"/>
          <a:ext cx="8362539" cy="4566632"/>
        </p:xfrm>
        <a:graphic>
          <a:graphicData uri="http://schemas.openxmlformats.org/drawingml/2006/table">
            <a:tbl>
              <a:tblPr/>
              <a:tblGrid>
                <a:gridCol w="278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Kategori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 Bold"/>
                        </a:rPr>
                        <a:t>Train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 Bold"/>
                        </a:rPr>
                        <a:t>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R-squared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3099" kern="1200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+mn-cs"/>
                        </a:rPr>
                        <a:t>99.60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3099" kern="1200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+mn-cs"/>
                        </a:rPr>
                        <a:t>62.07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3099" kern="1200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+mn-cs"/>
                        </a:rPr>
                        <a:t>82.26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3099" kern="1200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+mn-cs"/>
                        </a:rPr>
                        <a:t>5907.01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1049.53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10606.16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5695682" y="801556"/>
            <a:ext cx="6896636" cy="6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9"/>
              </a:lnSpc>
            </a:pPr>
            <a:r>
              <a:rPr lang="en-US" sz="4999" dirty="0">
                <a:solidFill>
                  <a:srgbClr val="E5C162"/>
                </a:solidFill>
                <a:latin typeface="Montserrat Ultra-Bold"/>
              </a:rPr>
              <a:t>Decision Tree</a:t>
            </a:r>
          </a:p>
        </p:txBody>
      </p:sp>
      <p:sp>
        <p:nvSpPr>
          <p:cNvPr id="15" name="Freeform 15"/>
          <p:cNvSpPr/>
          <p:nvPr/>
        </p:nvSpPr>
        <p:spPr>
          <a:xfrm>
            <a:off x="16206845" y="0"/>
            <a:ext cx="2131753" cy="1735807"/>
          </a:xfrm>
          <a:custGeom>
            <a:avLst/>
            <a:gdLst/>
            <a:ahLst/>
            <a:cxnLst/>
            <a:rect l="l" t="t" r="r" b="b"/>
            <a:pathLst>
              <a:path w="2131753" h="1735807">
                <a:moveTo>
                  <a:pt x="0" y="0"/>
                </a:moveTo>
                <a:lnTo>
                  <a:pt x="2131754" y="0"/>
                </a:lnTo>
                <a:lnTo>
                  <a:pt x="2131754" y="1735807"/>
                </a:lnTo>
                <a:lnTo>
                  <a:pt x="0" y="1735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553" t="-42369" r="-70852" b="-83961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7" name="Arrow: Left 16">
            <a:hlinkClick r:id="rId3" action="ppaction://hlinksldjump"/>
            <a:extLst>
              <a:ext uri="{FF2B5EF4-FFF2-40B4-BE49-F238E27FC236}">
                <a16:creationId xmlns:a16="http://schemas.microsoft.com/office/drawing/2014/main" id="{3E756D40-4665-3F9D-CAD1-DB6686C857EA}"/>
              </a:ext>
            </a:extLst>
          </p:cNvPr>
          <p:cNvSpPr/>
          <p:nvPr/>
        </p:nvSpPr>
        <p:spPr>
          <a:xfrm>
            <a:off x="17364068" y="9569006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ECB1DA1-0C8B-FA8C-6F22-982CFE68D780}"/>
              </a:ext>
            </a:extLst>
          </p:cNvPr>
          <p:cNvSpPr/>
          <p:nvPr/>
        </p:nvSpPr>
        <p:spPr>
          <a:xfrm>
            <a:off x="838200" y="1582234"/>
            <a:ext cx="8028680" cy="2278193"/>
          </a:xfrm>
          <a:custGeom>
            <a:avLst/>
            <a:gdLst/>
            <a:ahLst/>
            <a:cxnLst/>
            <a:rect l="l" t="t" r="r" b="b"/>
            <a:pathLst>
              <a:path w="7288190" h="1827552">
                <a:moveTo>
                  <a:pt x="0" y="0"/>
                </a:moveTo>
                <a:lnTo>
                  <a:pt x="7288190" y="0"/>
                </a:lnTo>
                <a:lnTo>
                  <a:pt x="7288190" y="1827552"/>
                </a:lnTo>
                <a:lnTo>
                  <a:pt x="0" y="1827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61CD5476-DCFA-5EDF-9CF5-46BB73B0A2D2}"/>
              </a:ext>
            </a:extLst>
          </p:cNvPr>
          <p:cNvSpPr/>
          <p:nvPr/>
        </p:nvSpPr>
        <p:spPr>
          <a:xfrm>
            <a:off x="9000375" y="1948509"/>
            <a:ext cx="9252990" cy="1442391"/>
          </a:xfrm>
          <a:custGeom>
            <a:avLst/>
            <a:gdLst/>
            <a:ahLst/>
            <a:cxnLst/>
            <a:rect l="l" t="t" r="r" b="b"/>
            <a:pathLst>
              <a:path w="7300469" h="1531740">
                <a:moveTo>
                  <a:pt x="0" y="0"/>
                </a:moveTo>
                <a:lnTo>
                  <a:pt x="7300469" y="0"/>
                </a:lnTo>
                <a:lnTo>
                  <a:pt x="7300469" y="1531740"/>
                </a:lnTo>
                <a:lnTo>
                  <a:pt x="0" y="15317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00537"/>
            </a:stretch>
          </a:blipFill>
        </p:spPr>
        <p:txBody>
          <a:bodyPr/>
          <a:lstStyle/>
          <a:p>
            <a:endParaRPr lang="en-ID"/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DB37A49B-FF3E-EFC0-8F0A-1746CCC8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51400"/>
              </p:ext>
            </p:extLst>
          </p:nvPr>
        </p:nvGraphicFramePr>
        <p:xfrm>
          <a:off x="152400" y="3848100"/>
          <a:ext cx="8362539" cy="4566632"/>
        </p:xfrm>
        <a:graphic>
          <a:graphicData uri="http://schemas.openxmlformats.org/drawingml/2006/table">
            <a:tbl>
              <a:tblPr/>
              <a:tblGrid>
                <a:gridCol w="278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Kategori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 Bold"/>
                        </a:rPr>
                        <a:t>Train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 Bold"/>
                        </a:rPr>
                        <a:t>Test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Montserrat"/>
                        </a:rPr>
                        <a:t>R-squared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3099" kern="1200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+mn-cs"/>
                        </a:rPr>
                        <a:t> 84.44 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3099" kern="1200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+mn-cs"/>
                        </a:rPr>
                        <a:t> 71.23 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3099" kern="1200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+mn-cs"/>
                        </a:rPr>
                        <a:t>  3692.71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3099" kern="1200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+mn-cs"/>
                        </a:rPr>
                        <a:t>5475.73 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165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Montserrat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3099" kern="1200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+mn-cs"/>
                        </a:rPr>
                        <a:t>    6604.74 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3099" kern="1200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+mn-cs"/>
                        </a:rPr>
                        <a:t>   9237.61 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338828" y="7895791"/>
            <a:ext cx="3329086" cy="2882838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2326745" y="-328713"/>
            <a:ext cx="3329086" cy="2882838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-458728" y="-3081004"/>
            <a:ext cx="4842873" cy="4193710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206845" y="0"/>
            <a:ext cx="2131753" cy="1735807"/>
          </a:xfrm>
          <a:custGeom>
            <a:avLst/>
            <a:gdLst/>
            <a:ahLst/>
            <a:cxnLst/>
            <a:rect l="l" t="t" r="r" b="b"/>
            <a:pathLst>
              <a:path w="2131753" h="1735807">
                <a:moveTo>
                  <a:pt x="0" y="0"/>
                </a:moveTo>
                <a:lnTo>
                  <a:pt x="2131754" y="0"/>
                </a:lnTo>
                <a:lnTo>
                  <a:pt x="2131754" y="1735807"/>
                </a:lnTo>
                <a:lnTo>
                  <a:pt x="0" y="1735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553" t="-42369" r="-70852" b="-83961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3" name="Group 13"/>
          <p:cNvGrpSpPr/>
          <p:nvPr/>
        </p:nvGrpSpPr>
        <p:grpSpPr>
          <a:xfrm>
            <a:off x="7417265" y="8344809"/>
            <a:ext cx="1536469" cy="153646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5C162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44558" y="4758350"/>
            <a:ext cx="6695004" cy="1247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14"/>
              </a:lnSpc>
            </a:pPr>
            <a:r>
              <a:rPr lang="en-US" sz="10228" dirty="0">
                <a:solidFill>
                  <a:srgbClr val="000000"/>
                </a:solidFill>
                <a:latin typeface="Montserrat Ultra-Bold"/>
              </a:rPr>
              <a:t>Summary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063630" y="1162050"/>
            <a:ext cx="3827931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9"/>
              </a:lnSpc>
            </a:pPr>
            <a:r>
              <a:rPr lang="en-US" sz="4999">
                <a:solidFill>
                  <a:srgbClr val="E5C162"/>
                </a:solidFill>
                <a:latin typeface="Montserrat Ultra-Bold"/>
              </a:rPr>
              <a:t>Summary R-Squared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44000" y="8755042"/>
            <a:ext cx="7103341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 dirty="0" err="1">
                <a:solidFill>
                  <a:srgbClr val="000000"/>
                </a:solidFill>
                <a:latin typeface="Montserrat Bold"/>
              </a:rPr>
              <a:t>Dipilih</a:t>
            </a:r>
            <a:r>
              <a:rPr lang="en-US" sz="2799" dirty="0">
                <a:solidFill>
                  <a:srgbClr val="000000"/>
                </a:solidFill>
                <a:latin typeface="Montserrat Bold"/>
              </a:rPr>
              <a:t> model </a:t>
            </a:r>
            <a:r>
              <a:rPr lang="en-US" sz="2799" b="1" dirty="0">
                <a:solidFill>
                  <a:srgbClr val="00B0F0"/>
                </a:solidFill>
                <a:latin typeface="Montserrat Bold"/>
              </a:rPr>
              <a:t>random forest</a:t>
            </a:r>
            <a:r>
              <a:rPr lang="en-US" sz="2799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799" dirty="0" err="1">
                <a:solidFill>
                  <a:srgbClr val="FFFAEB"/>
                </a:solidFill>
                <a:latin typeface="Montserrat Bold"/>
              </a:rPr>
              <a:t>untuk</a:t>
            </a:r>
            <a:r>
              <a:rPr lang="en-US" sz="2799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Montserrat Bold"/>
              </a:rPr>
              <a:t>diteruskan</a:t>
            </a:r>
            <a:r>
              <a:rPr lang="en-US" sz="2799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Montserrat Bold"/>
              </a:rPr>
              <a:t>ke</a:t>
            </a:r>
            <a:r>
              <a:rPr lang="en-US" sz="2799" dirty="0">
                <a:solidFill>
                  <a:srgbClr val="000000"/>
                </a:solidFill>
                <a:latin typeface="Montserrat Bold"/>
              </a:rPr>
              <a:t> model deploy</a:t>
            </a:r>
            <a:r>
              <a:rPr lang="en-US" sz="2799" dirty="0">
                <a:solidFill>
                  <a:srgbClr val="FFFAEB"/>
                </a:solidFill>
                <a:latin typeface="Montserrat Bold"/>
              </a:rPr>
              <a:t>ment</a:t>
            </a: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FFFAEB"/>
              </a:solidFill>
              <a:latin typeface="Montserrat Bold"/>
            </a:endParaRPr>
          </a:p>
        </p:txBody>
      </p:sp>
      <p:sp>
        <p:nvSpPr>
          <p:cNvPr id="22" name="Arrow: Left 21">
            <a:hlinkClick r:id="rId3" action="ppaction://hlinksldjump"/>
            <a:extLst>
              <a:ext uri="{FF2B5EF4-FFF2-40B4-BE49-F238E27FC236}">
                <a16:creationId xmlns:a16="http://schemas.microsoft.com/office/drawing/2014/main" id="{27DDD76F-CEF1-9768-D0D9-90500723D2A3}"/>
              </a:ext>
            </a:extLst>
          </p:cNvPr>
          <p:cNvSpPr/>
          <p:nvPr/>
        </p:nvSpPr>
        <p:spPr>
          <a:xfrm>
            <a:off x="17364068" y="9569006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88E8B-C71C-9012-2D7F-D2E92AD52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734" y="2414577"/>
            <a:ext cx="7659457" cy="4938723"/>
          </a:xfrm>
          <a:prstGeom prst="rect">
            <a:avLst/>
          </a:prstGeom>
        </p:spPr>
      </p:pic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206845" y="5143500"/>
            <a:ext cx="4842873" cy="4193710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t="-9259" b="-9259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TextBox 3"/>
          <p:cNvSpPr txBox="1"/>
          <p:nvPr/>
        </p:nvSpPr>
        <p:spPr>
          <a:xfrm>
            <a:off x="5028908" y="3956936"/>
            <a:ext cx="8230183" cy="1613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9"/>
              </a:lnSpc>
            </a:pPr>
            <a:r>
              <a:rPr lang="en-US" sz="5300" dirty="0">
                <a:solidFill>
                  <a:srgbClr val="000000"/>
                </a:solidFill>
                <a:latin typeface="Alice"/>
              </a:rPr>
              <a:t>Link Dataset dan Script </a:t>
            </a:r>
          </a:p>
          <a:p>
            <a:pPr marL="0" lvl="0" indent="0" algn="ctr">
              <a:lnSpc>
                <a:spcPts val="6519"/>
              </a:lnSpc>
            </a:pPr>
            <a:endParaRPr lang="en-US" sz="5300" dirty="0">
              <a:solidFill>
                <a:srgbClr val="000000"/>
              </a:solidFill>
              <a:latin typeface="Alice"/>
            </a:endParaRPr>
          </a:p>
        </p:txBody>
      </p:sp>
      <p:sp>
        <p:nvSpPr>
          <p:cNvPr id="4" name="Freeform 4"/>
          <p:cNvSpPr/>
          <p:nvPr/>
        </p:nvSpPr>
        <p:spPr>
          <a:xfrm rot="3641233">
            <a:off x="8218679" y="183448"/>
            <a:ext cx="2657119" cy="2815830"/>
          </a:xfrm>
          <a:custGeom>
            <a:avLst/>
            <a:gdLst/>
            <a:ahLst/>
            <a:cxnLst/>
            <a:rect l="l" t="t" r="r" b="b"/>
            <a:pathLst>
              <a:path w="2657119" h="2815830">
                <a:moveTo>
                  <a:pt x="0" y="0"/>
                </a:moveTo>
                <a:lnTo>
                  <a:pt x="2657119" y="0"/>
                </a:lnTo>
                <a:lnTo>
                  <a:pt x="2657119" y="2815830"/>
                </a:lnTo>
                <a:lnTo>
                  <a:pt x="0" y="2815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5" name="TextBox 5"/>
          <p:cNvSpPr txBox="1"/>
          <p:nvPr/>
        </p:nvSpPr>
        <p:spPr>
          <a:xfrm>
            <a:off x="5882766" y="4884099"/>
            <a:ext cx="6522468" cy="550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1"/>
              </a:lnSpc>
            </a:pPr>
            <a:r>
              <a:rPr lang="en-US" sz="3700" dirty="0">
                <a:solidFill>
                  <a:srgbClr val="8459FF"/>
                </a:solidFill>
                <a:latin typeface="Alice"/>
                <a:hlinkClick r:id="rId5" tooltip="https://colab.research.google.com/drive/1VLRLs2c20Nzd6Ew7Enz-hLuEkFgm-jmy?usp=sharing"/>
              </a:rPr>
              <a:t>Google </a:t>
            </a:r>
            <a:r>
              <a:rPr lang="en-US" sz="3700" dirty="0" err="1">
                <a:solidFill>
                  <a:srgbClr val="8459FF"/>
                </a:solidFill>
                <a:latin typeface="Alice"/>
                <a:hlinkClick r:id="rId5" tooltip="https://colab.research.google.com/drive/1VLRLs2c20Nzd6Ew7Enz-hLuEkFgm-jmy?usp=sharing"/>
              </a:rPr>
              <a:t>Colab</a:t>
            </a:r>
            <a:endParaRPr lang="en-US" sz="3700" dirty="0">
              <a:solidFill>
                <a:srgbClr val="8459FF"/>
              </a:solidFill>
              <a:latin typeface="Alice"/>
            </a:endParaRPr>
          </a:p>
        </p:txBody>
      </p:sp>
      <p:sp>
        <p:nvSpPr>
          <p:cNvPr id="6" name="Freeform 6"/>
          <p:cNvSpPr/>
          <p:nvPr/>
        </p:nvSpPr>
        <p:spPr>
          <a:xfrm rot="-7545010">
            <a:off x="7642661" y="7342330"/>
            <a:ext cx="2657119" cy="2815830"/>
          </a:xfrm>
          <a:custGeom>
            <a:avLst/>
            <a:gdLst/>
            <a:ahLst/>
            <a:cxnLst/>
            <a:rect l="l" t="t" r="r" b="b"/>
            <a:pathLst>
              <a:path w="2657119" h="2815830">
                <a:moveTo>
                  <a:pt x="0" y="0"/>
                </a:moveTo>
                <a:lnTo>
                  <a:pt x="2657119" y="0"/>
                </a:lnTo>
                <a:lnTo>
                  <a:pt x="2657119" y="2815829"/>
                </a:lnTo>
                <a:lnTo>
                  <a:pt x="0" y="28158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TextBox 5">
            <a:hlinkClick r:id="rId6"/>
            <a:extLst>
              <a:ext uri="{FF2B5EF4-FFF2-40B4-BE49-F238E27FC236}">
                <a16:creationId xmlns:a16="http://schemas.microsoft.com/office/drawing/2014/main" id="{B9328921-F725-288E-3179-74AAE42B7879}"/>
              </a:ext>
            </a:extLst>
          </p:cNvPr>
          <p:cNvSpPr txBox="1"/>
          <p:nvPr/>
        </p:nvSpPr>
        <p:spPr>
          <a:xfrm>
            <a:off x="5867400" y="5524500"/>
            <a:ext cx="6522468" cy="550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1"/>
              </a:lnSpc>
            </a:pPr>
            <a:r>
              <a:rPr lang="en-US" sz="3700" dirty="0" err="1">
                <a:solidFill>
                  <a:srgbClr val="8459FF"/>
                </a:solidFill>
                <a:latin typeface="Alice"/>
              </a:rPr>
              <a:t>Github</a:t>
            </a:r>
            <a:endParaRPr lang="en-US" sz="3700" dirty="0">
              <a:solidFill>
                <a:srgbClr val="8459FF"/>
              </a:solidFill>
              <a:latin typeface="Alic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15196761" y="6438395"/>
            <a:ext cx="4125078" cy="3572132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258619" y="-1786066"/>
            <a:ext cx="4125078" cy="3572132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3234211" y="9247911"/>
            <a:ext cx="2399869" cy="2078178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-1199934" y="1498903"/>
            <a:ext cx="2399869" cy="2078178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130017" y="5819495"/>
            <a:ext cx="3449249" cy="1330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02"/>
              </a:lnSpc>
            </a:pPr>
            <a:r>
              <a:rPr lang="en-US" sz="10428">
                <a:solidFill>
                  <a:srgbClr val="545D3E"/>
                </a:solidFill>
                <a:latin typeface="Montserrat Ultra-Bold"/>
              </a:rPr>
              <a:t>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30017" y="4071301"/>
            <a:ext cx="6878570" cy="1676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77"/>
              </a:lnSpc>
            </a:pPr>
            <a:r>
              <a:rPr lang="en-US" sz="13274">
                <a:solidFill>
                  <a:srgbClr val="000000"/>
                </a:solidFill>
                <a:latin typeface="Montserrat Ultra-Bold"/>
              </a:rPr>
              <a:t>Thank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28407" y="3967655"/>
            <a:ext cx="6520956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34" dirty="0">
                <a:solidFill>
                  <a:srgbClr val="000000"/>
                </a:solidFill>
                <a:latin typeface="Montserrat"/>
              </a:rPr>
              <a:t>Kolom </a:t>
            </a:r>
            <a:r>
              <a:rPr lang="en-US" sz="3834" dirty="0" err="1">
                <a:solidFill>
                  <a:srgbClr val="000000"/>
                </a:solidFill>
                <a:latin typeface="Montserrat"/>
              </a:rPr>
              <a:t>selain</a:t>
            </a:r>
            <a:r>
              <a:rPr lang="en-US" sz="3834" dirty="0">
                <a:solidFill>
                  <a:srgbClr val="000000"/>
                </a:solidFill>
                <a:latin typeface="Montserrat"/>
              </a:rPr>
              <a:t> ‘Price’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 rot="5400000">
            <a:off x="367174" y="7466450"/>
            <a:ext cx="2229665" cy="1930790"/>
            <a:chOff x="0" y="0"/>
            <a:chExt cx="4282440" cy="3708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5400000">
            <a:off x="1148285" y="8706217"/>
            <a:ext cx="4979238" cy="4311796"/>
            <a:chOff x="0" y="0"/>
            <a:chExt cx="4282440" cy="3708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14524848" y="-99139"/>
            <a:ext cx="2930888" cy="2538017"/>
            <a:chOff x="0" y="0"/>
            <a:chExt cx="4282440" cy="3708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15403952" y="1543210"/>
            <a:ext cx="5570388" cy="4823705"/>
            <a:chOff x="0" y="0"/>
            <a:chExt cx="4282440" cy="3708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556372" y="4129931"/>
            <a:ext cx="7587628" cy="10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3"/>
              </a:lnSpc>
            </a:pPr>
            <a:r>
              <a:rPr lang="en-US" sz="8040" dirty="0">
                <a:solidFill>
                  <a:srgbClr val="545D3E"/>
                </a:solidFill>
                <a:latin typeface="Montserrat Ultra-Bold"/>
              </a:rPr>
              <a:t>Label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6612" y="2781300"/>
            <a:ext cx="887149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14"/>
              </a:lnSpc>
            </a:pPr>
            <a:r>
              <a:rPr lang="en-US" sz="8040" dirty="0" err="1">
                <a:solidFill>
                  <a:srgbClr val="000000"/>
                </a:solidFill>
                <a:latin typeface="Montserrat Ultra-Bold"/>
              </a:rPr>
              <a:t>Menentukan</a:t>
            </a:r>
            <a:endParaRPr lang="en-US" sz="8040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28407" y="1556759"/>
            <a:ext cx="4149813" cy="548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34">
                <a:solidFill>
                  <a:srgbClr val="000000"/>
                </a:solidFill>
                <a:latin typeface="Montserrat Italics"/>
              </a:rPr>
              <a:t>Label / target: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28407" y="3390900"/>
            <a:ext cx="5405192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34" dirty="0">
                <a:solidFill>
                  <a:srgbClr val="000000"/>
                </a:solidFill>
                <a:latin typeface="Montserrat Italics"/>
              </a:rPr>
              <a:t>Fitur: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28407" y="2133515"/>
            <a:ext cx="3814552" cy="548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34" dirty="0" err="1">
                <a:solidFill>
                  <a:srgbClr val="000000"/>
                </a:solidFill>
                <a:latin typeface="Montserrat"/>
              </a:rPr>
              <a:t>kolom</a:t>
            </a:r>
            <a:r>
              <a:rPr lang="en-US" sz="3834" dirty="0">
                <a:solidFill>
                  <a:srgbClr val="000000"/>
                </a:solidFill>
                <a:latin typeface="Montserrat"/>
              </a:rPr>
              <a:t> ‘Price’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019800" y="5841901"/>
            <a:ext cx="11963400" cy="4514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0"/>
              </a:lnSpc>
            </a:pPr>
            <a:r>
              <a:rPr lang="en-US" sz="4000" dirty="0">
                <a:solidFill>
                  <a:srgbClr val="000000"/>
                </a:solidFill>
                <a:latin typeface="Montserrat"/>
              </a:rPr>
              <a:t>Total </a:t>
            </a:r>
            <a:r>
              <a:rPr lang="en-US" sz="4000" dirty="0" err="1">
                <a:solidFill>
                  <a:srgbClr val="000000"/>
                </a:solidFill>
                <a:latin typeface="Montserrat"/>
              </a:rPr>
              <a:t>kolom</a:t>
            </a:r>
            <a:r>
              <a:rPr lang="en-US" sz="4000" dirty="0">
                <a:solidFill>
                  <a:srgbClr val="000000"/>
                </a:solidFill>
                <a:latin typeface="Montserrat"/>
              </a:rPr>
              <a:t> dataset </a:t>
            </a:r>
            <a:r>
              <a:rPr lang="en-US" sz="4000" dirty="0" err="1">
                <a:solidFill>
                  <a:srgbClr val="000000"/>
                </a:solidFill>
                <a:latin typeface="Montserrat"/>
              </a:rPr>
              <a:t>ada</a:t>
            </a:r>
            <a:r>
              <a:rPr lang="en-US" sz="4000" dirty="0">
                <a:solidFill>
                  <a:srgbClr val="000000"/>
                </a:solidFill>
                <a:latin typeface="Montserrat"/>
              </a:rPr>
              <a:t> 18 </a:t>
            </a:r>
            <a:r>
              <a:rPr lang="en-US" sz="4000" dirty="0" err="1">
                <a:solidFill>
                  <a:srgbClr val="000000"/>
                </a:solidFill>
                <a:latin typeface="Montserrat"/>
              </a:rPr>
              <a:t>kolom</a:t>
            </a:r>
            <a:r>
              <a:rPr lang="en-US" sz="4000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4000" dirty="0" err="1">
                <a:solidFill>
                  <a:srgbClr val="000000"/>
                </a:solidFill>
                <a:latin typeface="Montserrat"/>
              </a:rPr>
              <a:t>termasuk</a:t>
            </a:r>
            <a:r>
              <a:rPr lang="en-US" sz="4000" dirty="0">
                <a:solidFill>
                  <a:srgbClr val="000000"/>
                </a:solidFill>
                <a:latin typeface="Montserrat"/>
              </a:rPr>
              <a:t> di </a:t>
            </a:r>
            <a:r>
              <a:rPr lang="en-US" sz="4000" dirty="0" err="1">
                <a:solidFill>
                  <a:srgbClr val="000000"/>
                </a:solidFill>
                <a:latin typeface="Montserrat"/>
              </a:rPr>
              <a:t>dalamnya</a:t>
            </a:r>
            <a:r>
              <a:rPr lang="en-US" sz="4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</a:rPr>
              <a:t>mencakup</a:t>
            </a:r>
            <a:r>
              <a:rPr lang="en-US" sz="4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</a:rPr>
              <a:t>informasi</a:t>
            </a:r>
            <a:r>
              <a:rPr lang="en-US" sz="4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</a:rPr>
              <a:t>mengenai</a:t>
            </a:r>
            <a:r>
              <a:rPr lang="en-US" sz="4000" dirty="0">
                <a:solidFill>
                  <a:srgbClr val="000000"/>
                </a:solidFill>
                <a:latin typeface="Montserrat"/>
              </a:rPr>
              <a:t> Id, price, levy, manufacturer, model, production year, category, leather interior, fuel type, engine volume, mileage, cylinders, gear box type, drive wheels, doors, wheel, color dan airbags.</a:t>
            </a:r>
          </a:p>
          <a:p>
            <a:pPr algn="l">
              <a:lnSpc>
                <a:spcPts val="4370"/>
              </a:lnSpc>
            </a:pPr>
            <a:endParaRPr lang="en-US" sz="3834" dirty="0">
              <a:solidFill>
                <a:srgbClr val="000000"/>
              </a:solidFill>
              <a:latin typeface="Montserrat Italics"/>
            </a:endParaRPr>
          </a:p>
        </p:txBody>
      </p:sp>
      <p:sp>
        <p:nvSpPr>
          <p:cNvPr id="20" name="Arrow: Left 19">
            <a:hlinkClick r:id="rId2" action="ppaction://hlinksldjump"/>
            <a:extLst>
              <a:ext uri="{FF2B5EF4-FFF2-40B4-BE49-F238E27FC236}">
                <a16:creationId xmlns:a16="http://schemas.microsoft.com/office/drawing/2014/main" id="{8C08B5B6-1888-3686-710A-060015D81FB4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299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79163" y="7466450"/>
            <a:ext cx="2229665" cy="1930790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860274" y="8706217"/>
            <a:ext cx="4979238" cy="4311796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4524848" y="-99139"/>
            <a:ext cx="2930888" cy="2538017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5403952" y="1543210"/>
            <a:ext cx="5570388" cy="4823705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93471" y="4229100"/>
            <a:ext cx="3413158" cy="985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3"/>
              </a:lnSpc>
            </a:pPr>
            <a:r>
              <a:rPr lang="en-US" sz="8040" dirty="0">
                <a:solidFill>
                  <a:srgbClr val="545D3E"/>
                </a:solidFill>
                <a:latin typeface="Montserrat Ultra-Bold"/>
              </a:rPr>
              <a:t>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93471" y="2857500"/>
            <a:ext cx="11027813" cy="1167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30"/>
              </a:lnSpc>
            </a:pPr>
            <a:r>
              <a:rPr lang="en-US" sz="8040" dirty="0" err="1">
                <a:solidFill>
                  <a:srgbClr val="000000"/>
                </a:solidFill>
                <a:latin typeface="Montserrat Ultra-Bold"/>
              </a:rPr>
              <a:t>Mengumpulkan</a:t>
            </a:r>
            <a:endParaRPr lang="en-US" sz="8040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693471" y="5829300"/>
            <a:ext cx="14083479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Montserrat"/>
              </a:rPr>
              <a:t>Car price prediction dataset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ini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diambil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dari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Kaggle: </a:t>
            </a:r>
            <a:r>
              <a:rPr lang="en-US" sz="3000" dirty="0">
                <a:solidFill>
                  <a:srgbClr val="000000"/>
                </a:solidFill>
                <a:latin typeface="Alice"/>
                <a:hlinkClick r:id="rId2"/>
              </a:rPr>
              <a:t>https://www.kaggle.com/datasets/deepcontractor/car-price-prediction-challenge</a:t>
            </a:r>
            <a:r>
              <a:rPr lang="en-US" sz="3000" dirty="0">
                <a:solidFill>
                  <a:srgbClr val="000000"/>
                </a:solidFill>
                <a:latin typeface="Alice"/>
              </a:rPr>
              <a:t> </a:t>
            </a:r>
          </a:p>
          <a:p>
            <a:pPr>
              <a:lnSpc>
                <a:spcPts val="3419"/>
              </a:lnSpc>
            </a:pPr>
            <a:endParaRPr lang="en-US" sz="3000" dirty="0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3419"/>
              </a:lnSpc>
            </a:pPr>
            <a:r>
              <a:rPr lang="en-US" sz="3000" dirty="0">
                <a:solidFill>
                  <a:srgbClr val="000000"/>
                </a:solidFill>
                <a:latin typeface="Montserrat"/>
              </a:rPr>
              <a:t>Dan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merupakan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sekumpulan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data yang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memiliki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19237 baris  x 18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kolom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Tujuan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dari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dataset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adalah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untuk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menentukan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prediksi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harga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mobil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berdasarkan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fitur-fitur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dimiliki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oleh dataset.</a:t>
            </a:r>
          </a:p>
        </p:txBody>
      </p:sp>
      <p:sp>
        <p:nvSpPr>
          <p:cNvPr id="14" name="Arrow: Left 13">
            <a:hlinkClick r:id="rId3" action="ppaction://hlinksldjump"/>
            <a:extLst>
              <a:ext uri="{FF2B5EF4-FFF2-40B4-BE49-F238E27FC236}">
                <a16:creationId xmlns:a16="http://schemas.microsoft.com/office/drawing/2014/main" id="{E2C76992-2BD2-CFF8-9A75-1BA154D068BA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367174" y="7466450"/>
            <a:ext cx="2229665" cy="1930790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1148285" y="8706217"/>
            <a:ext cx="4979238" cy="4311796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4524848" y="-99139"/>
            <a:ext cx="2930888" cy="2538017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5403952" y="1543210"/>
            <a:ext cx="5570388" cy="4823705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44053" y="4383993"/>
            <a:ext cx="3413158" cy="10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3"/>
              </a:lnSpc>
            </a:pPr>
            <a:r>
              <a:rPr lang="en-US" sz="8040" dirty="0">
                <a:solidFill>
                  <a:srgbClr val="545D3E"/>
                </a:solidFill>
                <a:latin typeface="Montserrat Ultra-Bold"/>
              </a:rPr>
              <a:t>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44053" y="2892488"/>
            <a:ext cx="887149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14"/>
              </a:lnSpc>
            </a:pPr>
            <a:r>
              <a:rPr lang="en-US" sz="8040" dirty="0" err="1">
                <a:solidFill>
                  <a:srgbClr val="000000"/>
                </a:solidFill>
                <a:latin typeface="Montserrat Ultra-Bold"/>
              </a:rPr>
              <a:t>Menelaah</a:t>
            </a:r>
            <a:endParaRPr lang="en-US" sz="8040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13" name="Arrow: Left 12">
            <a:hlinkClick r:id="rId2" action="ppaction://hlinksldjump"/>
            <a:extLst>
              <a:ext uri="{FF2B5EF4-FFF2-40B4-BE49-F238E27FC236}">
                <a16:creationId xmlns:a16="http://schemas.microsoft.com/office/drawing/2014/main" id="{38681172-F063-28E2-A50D-C1E4B07D0930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906514" y="8732000"/>
            <a:ext cx="2929992" cy="2537241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833381" y="-1427393"/>
            <a:ext cx="3329086" cy="2882838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2935357" y="9688399"/>
            <a:ext cx="2229665" cy="1930790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8" name="Freeform 8"/>
          <p:cNvSpPr/>
          <p:nvPr/>
        </p:nvSpPr>
        <p:spPr>
          <a:xfrm>
            <a:off x="4377377" y="1922311"/>
            <a:ext cx="9533247" cy="5316841"/>
          </a:xfrm>
          <a:custGeom>
            <a:avLst/>
            <a:gdLst/>
            <a:ahLst/>
            <a:cxnLst/>
            <a:rect l="l" t="t" r="r" b="b"/>
            <a:pathLst>
              <a:path w="9533247" h="5316841">
                <a:moveTo>
                  <a:pt x="0" y="0"/>
                </a:moveTo>
                <a:lnTo>
                  <a:pt x="9533246" y="0"/>
                </a:lnTo>
                <a:lnTo>
                  <a:pt x="9533246" y="5316841"/>
                </a:lnTo>
                <a:lnTo>
                  <a:pt x="0" y="53168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TextBox 9"/>
          <p:cNvSpPr txBox="1"/>
          <p:nvPr/>
        </p:nvSpPr>
        <p:spPr>
          <a:xfrm>
            <a:off x="4377377" y="7688700"/>
            <a:ext cx="11333239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19"/>
              </a:lnSpc>
            </a:pPr>
            <a:r>
              <a:rPr lang="en-US" sz="3000" dirty="0">
                <a:solidFill>
                  <a:srgbClr val="000000"/>
                </a:solidFill>
                <a:latin typeface="Montserrat"/>
              </a:rPr>
              <a:t>Category sedan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merupakan</a:t>
            </a:r>
            <a:r>
              <a:rPr lang="en-US" sz="3000" dirty="0">
                <a:solidFill>
                  <a:srgbClr val="000000"/>
                </a:solidFill>
                <a:latin typeface="Montserrat"/>
              </a:rPr>
              <a:t> category yang paling </a:t>
            </a:r>
            <a:r>
              <a:rPr lang="en-US" sz="3000" dirty="0" err="1">
                <a:solidFill>
                  <a:srgbClr val="000000"/>
                </a:solidFill>
                <a:latin typeface="Montserrat"/>
              </a:rPr>
              <a:t>banyak</a:t>
            </a:r>
            <a:endParaRPr lang="en-US" sz="3000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" name="Arrow: Left 10">
            <a:hlinkClick r:id="rId3" action="ppaction://hlinksldjump"/>
            <a:extLst>
              <a:ext uri="{FF2B5EF4-FFF2-40B4-BE49-F238E27FC236}">
                <a16:creationId xmlns:a16="http://schemas.microsoft.com/office/drawing/2014/main" id="{AB45E321-F4E5-3DEE-DCB6-84BBA6463575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906514" y="8732000"/>
            <a:ext cx="2929992" cy="2537241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833381" y="-1427393"/>
            <a:ext cx="3329086" cy="2882838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2935357" y="9688399"/>
            <a:ext cx="2229665" cy="1930790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8" name="Freeform 8"/>
          <p:cNvSpPr/>
          <p:nvPr/>
        </p:nvSpPr>
        <p:spPr>
          <a:xfrm>
            <a:off x="4726354" y="2010121"/>
            <a:ext cx="8835292" cy="4793945"/>
          </a:xfrm>
          <a:custGeom>
            <a:avLst/>
            <a:gdLst/>
            <a:ahLst/>
            <a:cxnLst/>
            <a:rect l="l" t="t" r="r" b="b"/>
            <a:pathLst>
              <a:path w="8835292" h="4793945">
                <a:moveTo>
                  <a:pt x="0" y="0"/>
                </a:moveTo>
                <a:lnTo>
                  <a:pt x="8835292" y="0"/>
                </a:lnTo>
                <a:lnTo>
                  <a:pt x="8835292" y="4793945"/>
                </a:lnTo>
                <a:lnTo>
                  <a:pt x="0" y="4793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TextBox 9"/>
          <p:cNvSpPr txBox="1"/>
          <p:nvPr/>
        </p:nvSpPr>
        <p:spPr>
          <a:xfrm>
            <a:off x="2892428" y="7750509"/>
            <a:ext cx="12503144" cy="861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</a:rPr>
              <a:t>Production year yang memiliki jumlah paling banyak mulai tahun 2010 hingga tahun 2016</a:t>
            </a:r>
          </a:p>
        </p:txBody>
      </p:sp>
      <p:sp>
        <p:nvSpPr>
          <p:cNvPr id="11" name="Arrow: Left 10">
            <a:hlinkClick r:id="rId3" action="ppaction://hlinksldjump"/>
            <a:extLst>
              <a:ext uri="{FF2B5EF4-FFF2-40B4-BE49-F238E27FC236}">
                <a16:creationId xmlns:a16="http://schemas.microsoft.com/office/drawing/2014/main" id="{D3492D35-B7C1-D943-C75E-107BDB32B102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906514" y="8732000"/>
            <a:ext cx="2929992" cy="2537241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833381" y="-1427393"/>
            <a:ext cx="3329086" cy="2882838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2935357" y="9688399"/>
            <a:ext cx="2229665" cy="1930790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8" name="Freeform 8"/>
          <p:cNvSpPr/>
          <p:nvPr/>
        </p:nvSpPr>
        <p:spPr>
          <a:xfrm>
            <a:off x="5015584" y="1818876"/>
            <a:ext cx="8633161" cy="5732139"/>
          </a:xfrm>
          <a:custGeom>
            <a:avLst/>
            <a:gdLst/>
            <a:ahLst/>
            <a:cxnLst/>
            <a:rect l="l" t="t" r="r" b="b"/>
            <a:pathLst>
              <a:path w="8633161" h="5732139">
                <a:moveTo>
                  <a:pt x="0" y="0"/>
                </a:moveTo>
                <a:lnTo>
                  <a:pt x="8633162" y="0"/>
                </a:lnTo>
                <a:lnTo>
                  <a:pt x="8633162" y="5732140"/>
                </a:lnTo>
                <a:lnTo>
                  <a:pt x="0" y="5732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TextBox 9"/>
          <p:cNvSpPr txBox="1"/>
          <p:nvPr/>
        </p:nvSpPr>
        <p:spPr>
          <a:xfrm>
            <a:off x="2892428" y="7870940"/>
            <a:ext cx="12503144" cy="861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</a:rPr>
              <a:t>Hyundai dan toyota merupakan merupakan jumlah brand manufacturer yang paling dominan</a:t>
            </a:r>
          </a:p>
        </p:txBody>
      </p:sp>
      <p:sp>
        <p:nvSpPr>
          <p:cNvPr id="11" name="Arrow: Left 10">
            <a:hlinkClick r:id="rId3" action="ppaction://hlinksldjump"/>
            <a:extLst>
              <a:ext uri="{FF2B5EF4-FFF2-40B4-BE49-F238E27FC236}">
                <a16:creationId xmlns:a16="http://schemas.microsoft.com/office/drawing/2014/main" id="{2A420840-750D-1642-E2FF-89D550EB8B38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906514" y="8732000"/>
            <a:ext cx="2929992" cy="2537241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5C1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833381" y="-1427393"/>
            <a:ext cx="3329086" cy="2882838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2935357" y="9688399"/>
            <a:ext cx="2229665" cy="1930790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545D3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8" name="Freeform 8"/>
          <p:cNvSpPr/>
          <p:nvPr/>
        </p:nvSpPr>
        <p:spPr>
          <a:xfrm>
            <a:off x="4697856" y="1707060"/>
            <a:ext cx="8271049" cy="6163880"/>
          </a:xfrm>
          <a:custGeom>
            <a:avLst/>
            <a:gdLst/>
            <a:ahLst/>
            <a:cxnLst/>
            <a:rect l="l" t="t" r="r" b="b"/>
            <a:pathLst>
              <a:path w="6483698" h="5664060">
                <a:moveTo>
                  <a:pt x="0" y="0"/>
                </a:moveTo>
                <a:lnTo>
                  <a:pt x="6483698" y="0"/>
                </a:lnTo>
                <a:lnTo>
                  <a:pt x="6483698" y="5664060"/>
                </a:lnTo>
                <a:lnTo>
                  <a:pt x="0" y="5664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TextBox 9"/>
          <p:cNvSpPr txBox="1"/>
          <p:nvPr/>
        </p:nvSpPr>
        <p:spPr>
          <a:xfrm>
            <a:off x="2788066" y="7870940"/>
            <a:ext cx="12711867" cy="861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</a:rPr>
              <a:t>Diesel merupakan fuel type yang memiliki harga paling murah, sedangkan CNG merupakan fuel type dengan harga paling mahal</a:t>
            </a:r>
          </a:p>
        </p:txBody>
      </p:sp>
      <p:sp>
        <p:nvSpPr>
          <p:cNvPr id="11" name="Arrow: Left 10">
            <a:hlinkClick r:id="rId3" action="ppaction://hlinksldjump"/>
            <a:extLst>
              <a:ext uri="{FF2B5EF4-FFF2-40B4-BE49-F238E27FC236}">
                <a16:creationId xmlns:a16="http://schemas.microsoft.com/office/drawing/2014/main" id="{5B6D2A39-EC07-6C1D-69FF-AC54BD261223}"/>
              </a:ext>
            </a:extLst>
          </p:cNvPr>
          <p:cNvSpPr/>
          <p:nvPr/>
        </p:nvSpPr>
        <p:spPr>
          <a:xfrm>
            <a:off x="101304" y="9486900"/>
            <a:ext cx="889296" cy="7194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865</Words>
  <Application>Microsoft Office PowerPoint</Application>
  <PresentationFormat>Custom</PresentationFormat>
  <Paragraphs>254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Courier New</vt:lpstr>
      <vt:lpstr>Montserrat Bold Italics</vt:lpstr>
      <vt:lpstr>Montserrat Bold</vt:lpstr>
      <vt:lpstr>Gochi Hand</vt:lpstr>
      <vt:lpstr>Montserrat Italics</vt:lpstr>
      <vt:lpstr>Alice Bold</vt:lpstr>
      <vt:lpstr>Montserrat Ultra-Bold</vt:lpstr>
      <vt:lpstr>Montserrat</vt:lpstr>
      <vt:lpstr>Arial</vt:lpstr>
      <vt:lpstr>Alice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Alpha Team</dc:title>
  <cp:lastModifiedBy>user</cp:lastModifiedBy>
  <cp:revision>18</cp:revision>
  <dcterms:created xsi:type="dcterms:W3CDTF">2006-08-16T00:00:00Z</dcterms:created>
  <dcterms:modified xsi:type="dcterms:W3CDTF">2024-01-09T11:58:53Z</dcterms:modified>
  <dc:identifier>DAF0snLEv0o</dc:identifier>
</cp:coreProperties>
</file>