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5090" y="1953895"/>
            <a:ext cx="4401820" cy="29248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655060" y="614680"/>
            <a:ext cx="48812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Responsi</a:t>
            </a:r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655695" y="1383030"/>
            <a:ext cx="4881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Pemodelan Basis Data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/>
              <a:t>Buat database penjualan</a:t>
            </a:r>
            <a:endParaRPr lang="en-US" sz="32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5830" y="1913890"/>
            <a:ext cx="7766050" cy="20961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25830" y="1438910"/>
            <a:ext cx="183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Tabel Transaksi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24375"/>
            <a:ext cx="3030855" cy="1551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210" y="4524375"/>
            <a:ext cx="5468620" cy="22028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25830" y="4156075"/>
            <a:ext cx="183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Tabel Pelanggan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998210" y="4010025"/>
            <a:ext cx="183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Tabel Barang</a:t>
            </a:r>
            <a:endParaRPr lang="en-US"/>
          </a:p>
        </p:txBody>
      </p:sp>
      <p:pic>
        <p:nvPicPr>
          <p:cNvPr id="10" name="Picture 9" descr="bas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5" y="162560"/>
            <a:ext cx="139065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 descr="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162560"/>
            <a:ext cx="1390650" cy="92392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051560" y="1920240"/>
            <a:ext cx="10088245" cy="16021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" y="4052570"/>
            <a:ext cx="10756900" cy="1239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 descr="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162560"/>
            <a:ext cx="1390650" cy="92392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051560" y="1920240"/>
            <a:ext cx="10088245" cy="16021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" y="4052570"/>
            <a:ext cx="10756900" cy="1239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162560"/>
            <a:ext cx="1390650" cy="9239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394075" y="394335"/>
            <a:ext cx="5404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TAHAPAN NORMALISASI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722880" y="1646555"/>
            <a:ext cx="5404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Bentuk Tidak Normal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722880" y="2662555"/>
            <a:ext cx="5404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Bentuk Normal Pertama (1NF)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722880" y="3677920"/>
            <a:ext cx="5404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Bentuk Normal Kedua (2NF)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722880" y="4702175"/>
            <a:ext cx="5404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Bentuk Normal Ketiga (3NF)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99560" y="2043430"/>
            <a:ext cx="0" cy="60198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99560" y="3075940"/>
            <a:ext cx="0" cy="60198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99560" y="4166235"/>
            <a:ext cx="0" cy="60198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344670" y="2160270"/>
            <a:ext cx="350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/>
              <a:t>Menghilangkan perulangan group</a:t>
            </a:r>
            <a:endParaRPr lang="en-US" i="1"/>
          </a:p>
        </p:txBody>
      </p:sp>
      <p:sp>
        <p:nvSpPr>
          <p:cNvPr id="16" name="Text Box 15"/>
          <p:cNvSpPr txBox="1"/>
          <p:nvPr/>
        </p:nvSpPr>
        <p:spPr>
          <a:xfrm>
            <a:off x="4344670" y="3192780"/>
            <a:ext cx="504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/>
              <a:t>Menghilangkan ketergantungan parsial</a:t>
            </a:r>
            <a:endParaRPr lang="en-US" i="1"/>
          </a:p>
        </p:txBody>
      </p:sp>
      <p:sp>
        <p:nvSpPr>
          <p:cNvPr id="17" name="Text Box 16"/>
          <p:cNvSpPr txBox="1"/>
          <p:nvPr/>
        </p:nvSpPr>
        <p:spPr>
          <a:xfrm>
            <a:off x="4345305" y="4270375"/>
            <a:ext cx="525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/>
              <a:t>Menghilangkan ketergantungan transitif</a:t>
            </a:r>
            <a:endParaRPr lang="en-US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162560"/>
            <a:ext cx="1390650" cy="9239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9225" y="403225"/>
            <a:ext cx="9144000" cy="791210"/>
          </a:xfrm>
        </p:spPr>
        <p:txBody>
          <a:bodyPr>
            <a:noAutofit/>
          </a:bodyPr>
          <a:p>
            <a:r>
              <a:rPr lang="en-US" sz="4800" b="1"/>
              <a:t>Studi Kasus</a:t>
            </a:r>
            <a:endParaRPr lang="en-US" sz="4800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15720"/>
            <a:ext cx="10515600" cy="4587240"/>
          </a:xfrm>
        </p:spPr>
        <p:txBody>
          <a:bodyPr>
            <a:normAutofit lnSpcReduction="10000"/>
          </a:bodyPr>
          <a:p>
            <a:pPr marL="0" indent="0" algn="l">
              <a:buNone/>
            </a:pPr>
            <a:r>
              <a:rPr lang="en-US"/>
              <a:t>Diketahui ada beberapa atribut dalam data penjualan yaitu:</a:t>
            </a:r>
            <a:endParaRPr lang="en-US"/>
          </a:p>
          <a:p>
            <a:pPr marL="0" indent="0" algn="l">
              <a:buNone/>
            </a:pPr>
            <a:r>
              <a:rPr lang="en-US"/>
              <a:t>no_faktur</a:t>
            </a:r>
            <a:endParaRPr lang="en-US"/>
          </a:p>
          <a:p>
            <a:pPr marL="0" indent="0" algn="l">
              <a:buNone/>
            </a:pPr>
            <a:r>
              <a:rPr lang="en-US"/>
              <a:t>tgl</a:t>
            </a:r>
            <a:endParaRPr lang="en-US"/>
          </a:p>
          <a:p>
            <a:pPr marL="0" indent="0" algn="l">
              <a:buNone/>
            </a:pPr>
            <a:r>
              <a:rPr lang="en-US"/>
              <a:t>kode_pelanggan</a:t>
            </a:r>
            <a:endParaRPr lang="en-US"/>
          </a:p>
          <a:p>
            <a:pPr marL="0" indent="0" algn="l">
              <a:buNone/>
            </a:pPr>
            <a:r>
              <a:rPr lang="en-US"/>
              <a:t>nama</a:t>
            </a:r>
            <a:endParaRPr lang="en-US"/>
          </a:p>
          <a:p>
            <a:pPr marL="0" indent="0" algn="l">
              <a:buNone/>
            </a:pPr>
            <a:r>
              <a:rPr lang="en-US"/>
              <a:t>kode_barang</a:t>
            </a:r>
            <a:endParaRPr lang="en-US"/>
          </a:p>
          <a:p>
            <a:pPr marL="0" indent="0" algn="l">
              <a:buNone/>
            </a:pPr>
            <a:r>
              <a:rPr lang="en-US"/>
              <a:t>nama_barang</a:t>
            </a:r>
            <a:endParaRPr lang="en-US"/>
          </a:p>
          <a:p>
            <a:pPr marL="0" indent="0" algn="l">
              <a:buNone/>
            </a:pPr>
            <a:r>
              <a:rPr lang="en-US"/>
              <a:t>harga</a:t>
            </a:r>
            <a:endParaRPr lang="en-US"/>
          </a:p>
          <a:p>
            <a:pPr marL="0" indent="0" algn="l">
              <a:buNone/>
            </a:pPr>
            <a:r>
              <a:rPr lang="en-US"/>
              <a:t>qty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162560"/>
            <a:ext cx="1390650" cy="9239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9225" y="149225"/>
            <a:ext cx="9144000" cy="791210"/>
          </a:xfrm>
        </p:spPr>
        <p:txBody>
          <a:bodyPr>
            <a:noAutofit/>
          </a:bodyPr>
          <a:p>
            <a:r>
              <a:rPr lang="en-US" sz="4400" b="1"/>
              <a:t>Normalisasi</a:t>
            </a:r>
            <a:endParaRPr lang="en-US" sz="4400" b="1"/>
          </a:p>
        </p:txBody>
      </p:sp>
      <p:sp>
        <p:nvSpPr>
          <p:cNvPr id="7" name="Text Box 6"/>
          <p:cNvSpPr txBox="1"/>
          <p:nvPr/>
        </p:nvSpPr>
        <p:spPr>
          <a:xfrm>
            <a:off x="1740535" y="898525"/>
            <a:ext cx="3481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Bentuk Tidak Normal</a:t>
            </a:r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368925" y="3193415"/>
            <a:ext cx="393065" cy="56324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740535" y="3578225"/>
            <a:ext cx="3481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Normalisasi 1NF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765935" y="5746115"/>
            <a:ext cx="4209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Syarat</a:t>
            </a:r>
            <a:endParaRPr lang="en-US" b="1"/>
          </a:p>
          <a:p>
            <a:r>
              <a:rPr lang="en-US" b="1"/>
              <a:t>*) Menghilangkan perulangan group</a:t>
            </a:r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35" y="1266825"/>
            <a:ext cx="9606915" cy="1829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35" y="3946525"/>
            <a:ext cx="9606915" cy="1785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162560"/>
            <a:ext cx="1390650" cy="9239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9225" y="149225"/>
            <a:ext cx="9144000" cy="791210"/>
          </a:xfrm>
        </p:spPr>
        <p:txBody>
          <a:bodyPr>
            <a:noAutofit/>
          </a:bodyPr>
          <a:p>
            <a:r>
              <a:rPr lang="en-US" sz="4400" b="1"/>
              <a:t>Normalisasi</a:t>
            </a:r>
            <a:endParaRPr lang="en-US" sz="4400" b="1"/>
          </a:p>
        </p:txBody>
      </p:sp>
      <p:sp>
        <p:nvSpPr>
          <p:cNvPr id="7" name="Text Box 6"/>
          <p:cNvSpPr txBox="1"/>
          <p:nvPr/>
        </p:nvSpPr>
        <p:spPr>
          <a:xfrm>
            <a:off x="1740535" y="898525"/>
            <a:ext cx="3481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Normalisasi 2NF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419225" y="4693920"/>
            <a:ext cx="5963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Syarat</a:t>
            </a:r>
            <a:endParaRPr 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Memenuhi syarat 1NF</a:t>
            </a:r>
            <a:endParaRPr 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Menghilangkan ketergantungan parsial</a:t>
            </a:r>
            <a:endParaRPr lang="en-US" b="1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ym typeface="+mn-ea"/>
              </a:rPr>
              <a:t>Atribut</a:t>
            </a:r>
            <a:r>
              <a:rPr lang="en-US" b="1" dirty="0">
                <a:sym typeface="+mn-ea"/>
              </a:rPr>
              <a:t> non primary key </a:t>
            </a:r>
            <a:r>
              <a:rPr lang="en-US" b="1" dirty="0" err="1">
                <a:sym typeface="+mn-ea"/>
              </a:rPr>
              <a:t>bergantung</a:t>
            </a:r>
            <a:r>
              <a:rPr lang="en-US" b="1" dirty="0">
                <a:sym typeface="+mn-ea"/>
              </a:rPr>
              <a:t> primary key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35" y="1266825"/>
            <a:ext cx="8413750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162560"/>
            <a:ext cx="1390650" cy="9239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9225" y="149225"/>
            <a:ext cx="9144000" cy="791210"/>
          </a:xfrm>
        </p:spPr>
        <p:txBody>
          <a:bodyPr>
            <a:noAutofit/>
          </a:bodyPr>
          <a:p>
            <a:r>
              <a:rPr lang="en-US" sz="4400" b="1"/>
              <a:t>Normalisasi</a:t>
            </a:r>
            <a:endParaRPr lang="en-US" sz="4400" b="1"/>
          </a:p>
        </p:txBody>
      </p:sp>
      <p:sp>
        <p:nvSpPr>
          <p:cNvPr id="7" name="Text Box 6"/>
          <p:cNvSpPr txBox="1"/>
          <p:nvPr/>
        </p:nvSpPr>
        <p:spPr>
          <a:xfrm>
            <a:off x="1740535" y="898525"/>
            <a:ext cx="3481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Normalisasi 3NF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76910" y="5522595"/>
            <a:ext cx="5963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Syarat</a:t>
            </a:r>
            <a:endParaRPr 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Memenuhi syarat 2NF</a:t>
            </a:r>
            <a:endParaRPr lang="en-US" b="1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ym typeface="+mn-ea"/>
              </a:rPr>
              <a:t>Atribut</a:t>
            </a:r>
            <a:r>
              <a:rPr lang="en-US" b="1" dirty="0">
                <a:sym typeface="+mn-ea"/>
              </a:rPr>
              <a:t> </a:t>
            </a:r>
            <a:r>
              <a:rPr lang="en-US" b="1" dirty="0" err="1">
                <a:sym typeface="+mn-ea"/>
              </a:rPr>
              <a:t>bukan</a:t>
            </a:r>
            <a:r>
              <a:rPr lang="en-US" b="1" dirty="0">
                <a:sym typeface="+mn-ea"/>
              </a:rPr>
              <a:t> </a:t>
            </a:r>
            <a:r>
              <a:rPr lang="en-US" b="1" dirty="0" err="1">
                <a:sym typeface="+mn-ea"/>
              </a:rPr>
              <a:t>kunci</a:t>
            </a:r>
            <a:r>
              <a:rPr lang="en-US" b="1" dirty="0">
                <a:sym typeface="+mn-ea"/>
              </a:rPr>
              <a:t> </a:t>
            </a:r>
            <a:r>
              <a:rPr lang="en-US" b="1" dirty="0" err="1">
                <a:sym typeface="+mn-ea"/>
              </a:rPr>
              <a:t>tidak</a:t>
            </a:r>
            <a:r>
              <a:rPr lang="en-US" b="1" dirty="0">
                <a:sym typeface="+mn-ea"/>
              </a:rPr>
              <a:t> </a:t>
            </a:r>
            <a:r>
              <a:rPr lang="en-US" b="1" dirty="0" err="1">
                <a:sym typeface="+mn-ea"/>
              </a:rPr>
              <a:t>memiliki</a:t>
            </a:r>
            <a:r>
              <a:rPr lang="en-US" b="1" dirty="0">
                <a:sym typeface="+mn-ea"/>
              </a:rPr>
              <a:t> </a:t>
            </a:r>
            <a:r>
              <a:rPr lang="en-US" b="1" dirty="0" err="1">
                <a:sym typeface="+mn-ea"/>
              </a:rPr>
              <a:t>dependensi</a:t>
            </a:r>
            <a:r>
              <a:rPr lang="en-US" b="1" dirty="0">
                <a:sym typeface="+mn-ea"/>
              </a:rPr>
              <a:t> </a:t>
            </a:r>
            <a:r>
              <a:rPr lang="en-US" b="1" dirty="0" err="1">
                <a:sym typeface="+mn-ea"/>
              </a:rPr>
              <a:t>transitif</a:t>
            </a:r>
            <a:r>
              <a:rPr lang="en-US" b="1" dirty="0">
                <a:sym typeface="+mn-ea"/>
              </a:rPr>
              <a:t> </a:t>
            </a:r>
            <a:r>
              <a:rPr lang="en-US" b="1" dirty="0" err="1">
                <a:sym typeface="+mn-ea"/>
              </a:rPr>
              <a:t>terhadap</a:t>
            </a:r>
            <a:r>
              <a:rPr lang="en-US" b="1" dirty="0">
                <a:sym typeface="+mn-ea"/>
              </a:rPr>
              <a:t> primary key</a:t>
            </a:r>
            <a:endParaRPr lang="en-US" b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35" y="1385570"/>
            <a:ext cx="8116570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162560"/>
            <a:ext cx="1390650" cy="9239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9225" y="149225"/>
            <a:ext cx="9144000" cy="791210"/>
          </a:xfrm>
        </p:spPr>
        <p:txBody>
          <a:bodyPr>
            <a:noAutofit/>
          </a:bodyPr>
          <a:p>
            <a:r>
              <a:rPr lang="en-US" sz="4400" b="1"/>
              <a:t>ERD</a:t>
            </a:r>
            <a:endParaRPr lang="en-US" sz="4400" b="1"/>
          </a:p>
        </p:txBody>
      </p:sp>
      <p:pic>
        <p:nvPicPr>
          <p:cNvPr id="3" name="Picture 2" descr="e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460" y="2098040"/>
            <a:ext cx="9403080" cy="1661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162560"/>
            <a:ext cx="1390650" cy="9239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9225" y="149225"/>
            <a:ext cx="9144000" cy="791210"/>
          </a:xfrm>
        </p:spPr>
        <p:txBody>
          <a:bodyPr>
            <a:noAutofit/>
          </a:bodyPr>
          <a:p>
            <a:r>
              <a:rPr lang="en-US" sz="4400" b="1"/>
              <a:t>ERD</a:t>
            </a:r>
            <a:endParaRPr lang="en-US" sz="4400" b="1"/>
          </a:p>
        </p:txBody>
      </p:sp>
      <p:pic>
        <p:nvPicPr>
          <p:cNvPr id="6" name="Picture 5" descr="erd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75" y="1372235"/>
            <a:ext cx="8750935" cy="41135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162560"/>
            <a:ext cx="1390650" cy="9239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9225" y="149225"/>
            <a:ext cx="9144000" cy="791210"/>
          </a:xfrm>
        </p:spPr>
        <p:txBody>
          <a:bodyPr>
            <a:noAutofit/>
          </a:bodyPr>
          <a:p>
            <a:r>
              <a:rPr lang="en-US" sz="4400" b="1"/>
              <a:t>Tabel Relasional</a:t>
            </a:r>
            <a:endParaRPr lang="en-US" sz="4400" b="1"/>
          </a:p>
        </p:txBody>
      </p:sp>
      <p:pic>
        <p:nvPicPr>
          <p:cNvPr id="5" name="Picture 4" descr="tabel relasion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365" y="1443355"/>
            <a:ext cx="5380355" cy="3971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WPS Presentation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Studi Kasus</vt:lpstr>
      <vt:lpstr>Normalisasi</vt:lpstr>
      <vt:lpstr>Normalisasi</vt:lpstr>
      <vt:lpstr>Normalisasi</vt:lpstr>
      <vt:lpstr>ERD</vt:lpstr>
      <vt:lpstr>ERD</vt:lpstr>
      <vt:lpstr>Tabel Relasional</vt:lpstr>
      <vt:lpstr>PowerPoint 演示文稿</vt:lpstr>
      <vt:lpstr>Buat database penjualan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HP</dc:creator>
  <cp:lastModifiedBy>HP</cp:lastModifiedBy>
  <cp:revision>17</cp:revision>
  <dcterms:created xsi:type="dcterms:W3CDTF">2019-01-09T17:48:00Z</dcterms:created>
  <dcterms:modified xsi:type="dcterms:W3CDTF">2019-01-10T03:52:06Z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