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22"/>
  </p:notesMasterIdLst>
  <p:sldIdLst>
    <p:sldId id="262" r:id="rId2"/>
    <p:sldId id="287" r:id="rId3"/>
    <p:sldId id="263" r:id="rId4"/>
    <p:sldId id="286" r:id="rId5"/>
    <p:sldId id="274" r:id="rId6"/>
    <p:sldId id="288" r:id="rId7"/>
    <p:sldId id="279" r:id="rId8"/>
    <p:sldId id="280" r:id="rId9"/>
    <p:sldId id="298" r:id="rId10"/>
    <p:sldId id="289" r:id="rId11"/>
    <p:sldId id="290" r:id="rId12"/>
    <p:sldId id="297" r:id="rId13"/>
    <p:sldId id="291" r:id="rId14"/>
    <p:sldId id="292" r:id="rId15"/>
    <p:sldId id="299" r:id="rId16"/>
    <p:sldId id="293" r:id="rId17"/>
    <p:sldId id="294" r:id="rId18"/>
    <p:sldId id="300" r:id="rId19"/>
    <p:sldId id="296"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2"/>
    <p:restoredTop sz="77621" autoAdjust="0"/>
  </p:normalViewPr>
  <p:slideViewPr>
    <p:cSldViewPr snapToGrid="0" snapToObjects="1">
      <p:cViewPr varScale="1">
        <p:scale>
          <a:sx n="59" d="100"/>
          <a:sy n="59" d="100"/>
        </p:scale>
        <p:origin x="792" y="66"/>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9187E-5269-4C2A-8219-69DD90193D19}" type="datetimeFigureOut">
              <a:rPr lang="en-US" smtClean="0"/>
              <a:t>5/1/2021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01801-A32E-49A4-88CD-49AB0578A185}" type="slidenum">
              <a:rPr lang="en-US" smtClean="0"/>
              <a:t>‹#›</a:t>
            </a:fld>
            <a:endParaRPr lang="en-US"/>
          </a:p>
        </p:txBody>
      </p:sp>
    </p:spTree>
    <p:extLst>
      <p:ext uri="{BB962C8B-B14F-4D97-AF65-F5344CB8AC3E}">
        <p14:creationId xmlns:p14="http://schemas.microsoft.com/office/powerpoint/2010/main" val="629158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01801-A32E-49A4-88CD-49AB0578A185}" type="slidenum">
              <a:rPr lang="en-US" smtClean="0"/>
              <a:t>2</a:t>
            </a:fld>
            <a:endParaRPr lang="en-US"/>
          </a:p>
        </p:txBody>
      </p:sp>
    </p:spTree>
    <p:extLst>
      <p:ext uri="{BB962C8B-B14F-4D97-AF65-F5344CB8AC3E}">
        <p14:creationId xmlns:p14="http://schemas.microsoft.com/office/powerpoint/2010/main" val="3902482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list of 5x cross validation F-1 scores from the ANN algorithm when using a variety of different predictors. This was done mostly to teach me about how robust each method is, and how predictive each feature was.</a:t>
            </a:r>
          </a:p>
          <a:p>
            <a:endParaRPr lang="en-US" dirty="0"/>
          </a:p>
        </p:txBody>
      </p:sp>
      <p:sp>
        <p:nvSpPr>
          <p:cNvPr id="4" name="Slide Number Placeholder 3"/>
          <p:cNvSpPr>
            <a:spLocks noGrp="1"/>
          </p:cNvSpPr>
          <p:nvPr>
            <p:ph type="sldNum" sz="quarter" idx="5"/>
          </p:nvPr>
        </p:nvSpPr>
        <p:spPr/>
        <p:txBody>
          <a:bodyPr/>
          <a:lstStyle/>
          <a:p>
            <a:fld id="{6DA01801-A32E-49A4-88CD-49AB0578A185}" type="slidenum">
              <a:rPr lang="en-US" smtClean="0"/>
              <a:t>15</a:t>
            </a:fld>
            <a:endParaRPr lang="en-US"/>
          </a:p>
        </p:txBody>
      </p:sp>
    </p:spTree>
    <p:extLst>
      <p:ext uri="{BB962C8B-B14F-4D97-AF65-F5344CB8AC3E}">
        <p14:creationId xmlns:p14="http://schemas.microsoft.com/office/powerpoint/2010/main" val="2224411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specific alterations I made to the standard SVM algorithm that optimized the predictiveness of the method. They can be seen in my Jupyter notebook.</a:t>
            </a:r>
          </a:p>
          <a:p>
            <a:endParaRPr lang="en-US" dirty="0"/>
          </a:p>
        </p:txBody>
      </p:sp>
      <p:sp>
        <p:nvSpPr>
          <p:cNvPr id="4" name="Slide Number Placeholder 3"/>
          <p:cNvSpPr>
            <a:spLocks noGrp="1"/>
          </p:cNvSpPr>
          <p:nvPr>
            <p:ph type="sldNum" sz="quarter" idx="5"/>
          </p:nvPr>
        </p:nvSpPr>
        <p:spPr/>
        <p:txBody>
          <a:bodyPr/>
          <a:lstStyle/>
          <a:p>
            <a:fld id="{6DA01801-A32E-49A4-88CD-49AB0578A185}" type="slidenum">
              <a:rPr lang="en-US" smtClean="0"/>
              <a:t>16</a:t>
            </a:fld>
            <a:endParaRPr lang="en-US"/>
          </a:p>
        </p:txBody>
      </p:sp>
    </p:spTree>
    <p:extLst>
      <p:ext uri="{BB962C8B-B14F-4D97-AF65-F5344CB8AC3E}">
        <p14:creationId xmlns:p14="http://schemas.microsoft.com/office/powerpoint/2010/main" val="4214888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specific alterations I made to the standard SVM algorithm that optimized the predictiveness of the method. They can be seen in my Jupyter notebook.</a:t>
            </a:r>
          </a:p>
          <a:p>
            <a:endParaRPr lang="en-US" dirty="0"/>
          </a:p>
        </p:txBody>
      </p:sp>
      <p:sp>
        <p:nvSpPr>
          <p:cNvPr id="4" name="Slide Number Placeholder 3"/>
          <p:cNvSpPr>
            <a:spLocks noGrp="1"/>
          </p:cNvSpPr>
          <p:nvPr>
            <p:ph type="sldNum" sz="quarter" idx="5"/>
          </p:nvPr>
        </p:nvSpPr>
        <p:spPr/>
        <p:txBody>
          <a:bodyPr/>
          <a:lstStyle/>
          <a:p>
            <a:fld id="{6DA01801-A32E-49A4-88CD-49AB0578A185}" type="slidenum">
              <a:rPr lang="en-US" smtClean="0"/>
              <a:t>18</a:t>
            </a:fld>
            <a:endParaRPr lang="en-US"/>
          </a:p>
        </p:txBody>
      </p:sp>
    </p:spTree>
    <p:extLst>
      <p:ext uri="{BB962C8B-B14F-4D97-AF65-F5344CB8AC3E}">
        <p14:creationId xmlns:p14="http://schemas.microsoft.com/office/powerpoint/2010/main" val="4157714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mean and standard deviation of the 10x cross validation F-1 scores of each machine learning algorithm, after optimizing them for peak performance.</a:t>
            </a:r>
          </a:p>
          <a:p>
            <a:endParaRPr lang="en-US" dirty="0"/>
          </a:p>
          <a:p>
            <a:r>
              <a:rPr lang="en-US" dirty="0"/>
              <a:t>**Sometimes the ANN value comes out much lower, as apparently the algorithm gets stuck in a local minimum for some of the iterations. However more often than not, it is approximately the above value.</a:t>
            </a:r>
          </a:p>
        </p:txBody>
      </p:sp>
      <p:sp>
        <p:nvSpPr>
          <p:cNvPr id="4" name="Slide Number Placeholder 3"/>
          <p:cNvSpPr>
            <a:spLocks noGrp="1"/>
          </p:cNvSpPr>
          <p:nvPr>
            <p:ph type="sldNum" sz="quarter" idx="5"/>
          </p:nvPr>
        </p:nvSpPr>
        <p:spPr/>
        <p:txBody>
          <a:bodyPr/>
          <a:lstStyle/>
          <a:p>
            <a:fld id="{6DA01801-A32E-49A4-88CD-49AB0578A185}" type="slidenum">
              <a:rPr lang="en-US" smtClean="0"/>
              <a:t>19</a:t>
            </a:fld>
            <a:endParaRPr lang="en-US"/>
          </a:p>
        </p:txBody>
      </p:sp>
    </p:spTree>
    <p:extLst>
      <p:ext uri="{BB962C8B-B14F-4D97-AF65-F5344CB8AC3E}">
        <p14:creationId xmlns:p14="http://schemas.microsoft.com/office/powerpoint/2010/main" val="72398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glance at some of the datasets suggests that a trend exists, as exemplified above: The normal EEG time series tend to have considerably smaller amplitudes in their fluctuations than do the seizure EEG time series.</a:t>
            </a:r>
          </a:p>
        </p:txBody>
      </p:sp>
      <p:sp>
        <p:nvSpPr>
          <p:cNvPr id="4" name="Slide Number Placeholder 3"/>
          <p:cNvSpPr>
            <a:spLocks noGrp="1"/>
          </p:cNvSpPr>
          <p:nvPr>
            <p:ph type="sldNum" sz="quarter" idx="5"/>
          </p:nvPr>
        </p:nvSpPr>
        <p:spPr/>
        <p:txBody>
          <a:bodyPr/>
          <a:lstStyle/>
          <a:p>
            <a:fld id="{6DA01801-A32E-49A4-88CD-49AB0578A185}" type="slidenum">
              <a:rPr lang="en-US" smtClean="0"/>
              <a:t>4</a:t>
            </a:fld>
            <a:endParaRPr lang="en-US"/>
          </a:p>
        </p:txBody>
      </p:sp>
    </p:spTree>
    <p:extLst>
      <p:ext uri="{BB962C8B-B14F-4D97-AF65-F5344CB8AC3E}">
        <p14:creationId xmlns:p14="http://schemas.microsoft.com/office/powerpoint/2010/main" val="333108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follow up to the note in the previous slide, here we see example periodograms of two contrasting time series. While their shape may not differ radically, the scale of the power is notably different, with the seizure time series being orders of magnitude greater. </a:t>
            </a:r>
          </a:p>
          <a:p>
            <a:endParaRPr lang="en-US" dirty="0"/>
          </a:p>
          <a:p>
            <a:r>
              <a:rPr lang="en-US" dirty="0"/>
              <a:t>The relative contribution of each frequency band will be calculated, as a fraction of the total power. The median and standard deviation of the time series will be calculated as well. It is expected that the standard deviation will convey important information that will be critical for the implementation of the machine learning algorithms, as power and variance are related terms – as described in Parseval’s Theorem. Sample entropy will also be calculated.</a:t>
            </a:r>
          </a:p>
        </p:txBody>
      </p:sp>
      <p:sp>
        <p:nvSpPr>
          <p:cNvPr id="4" name="Slide Number Placeholder 3"/>
          <p:cNvSpPr>
            <a:spLocks noGrp="1"/>
          </p:cNvSpPr>
          <p:nvPr>
            <p:ph type="sldNum" sz="quarter" idx="5"/>
          </p:nvPr>
        </p:nvSpPr>
        <p:spPr/>
        <p:txBody>
          <a:bodyPr/>
          <a:lstStyle/>
          <a:p>
            <a:fld id="{6DA01801-A32E-49A4-88CD-49AB0578A185}" type="slidenum">
              <a:rPr lang="en-US" smtClean="0"/>
              <a:t>5</a:t>
            </a:fld>
            <a:endParaRPr lang="en-US"/>
          </a:p>
        </p:txBody>
      </p:sp>
    </p:spTree>
    <p:extLst>
      <p:ext uri="{BB962C8B-B14F-4D97-AF65-F5344CB8AC3E}">
        <p14:creationId xmlns:p14="http://schemas.microsoft.com/office/powerpoint/2010/main" val="411419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SelectKBest</a:t>
            </a:r>
            <a:r>
              <a:rPr lang="en-US" dirty="0"/>
              <a:t> is an </a:t>
            </a:r>
            <a:r>
              <a:rPr lang="en-US" dirty="0" err="1"/>
              <a:t>sklearn</a:t>
            </a:r>
            <a:r>
              <a:rPr lang="en-US" dirty="0"/>
              <a:t> package which selects the features which are most predictive of the target, based on univariate statistical tests. The above is the ranked list of the most predictive of the 8 features being used. The graph on the right compares the distribution of the features against each other. Also, the first two principal components are graphed against each other. </a:t>
            </a:r>
          </a:p>
        </p:txBody>
      </p:sp>
      <p:sp>
        <p:nvSpPr>
          <p:cNvPr id="4" name="Slide Number Placeholder 3"/>
          <p:cNvSpPr>
            <a:spLocks noGrp="1"/>
          </p:cNvSpPr>
          <p:nvPr>
            <p:ph type="sldNum" sz="quarter" idx="5"/>
          </p:nvPr>
        </p:nvSpPr>
        <p:spPr/>
        <p:txBody>
          <a:bodyPr/>
          <a:lstStyle/>
          <a:p>
            <a:fld id="{6DA01801-A32E-49A4-88CD-49AB0578A185}" type="slidenum">
              <a:rPr lang="en-US" smtClean="0"/>
              <a:t>6</a:t>
            </a:fld>
            <a:endParaRPr lang="en-US"/>
          </a:p>
        </p:txBody>
      </p:sp>
    </p:spTree>
    <p:extLst>
      <p:ext uri="{BB962C8B-B14F-4D97-AF65-F5344CB8AC3E}">
        <p14:creationId xmlns:p14="http://schemas.microsoft.com/office/powerpoint/2010/main" val="1797936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specific alterations I made to the standard KNN algorithm that optimized the predictiveness of the method. They can be seen in my Jupyter notebook.</a:t>
            </a:r>
          </a:p>
        </p:txBody>
      </p:sp>
      <p:sp>
        <p:nvSpPr>
          <p:cNvPr id="4" name="Slide Number Placeholder 3"/>
          <p:cNvSpPr>
            <a:spLocks noGrp="1"/>
          </p:cNvSpPr>
          <p:nvPr>
            <p:ph type="sldNum" sz="quarter" idx="5"/>
          </p:nvPr>
        </p:nvSpPr>
        <p:spPr/>
        <p:txBody>
          <a:bodyPr/>
          <a:lstStyle/>
          <a:p>
            <a:fld id="{6DA01801-A32E-49A4-88CD-49AB0578A185}" type="slidenum">
              <a:rPr lang="en-US" smtClean="0"/>
              <a:t>7</a:t>
            </a:fld>
            <a:endParaRPr lang="en-US"/>
          </a:p>
        </p:txBody>
      </p:sp>
    </p:spTree>
    <p:extLst>
      <p:ext uri="{BB962C8B-B14F-4D97-AF65-F5344CB8AC3E}">
        <p14:creationId xmlns:p14="http://schemas.microsoft.com/office/powerpoint/2010/main" val="34481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list of 5x cross validation F-1 scores from the KNN algorithm when using a variety of different predictors. This was done mostly to teach me about how robust each method is, and how predictive each feature was.</a:t>
            </a:r>
          </a:p>
        </p:txBody>
      </p:sp>
      <p:sp>
        <p:nvSpPr>
          <p:cNvPr id="4" name="Slide Number Placeholder 3"/>
          <p:cNvSpPr>
            <a:spLocks noGrp="1"/>
          </p:cNvSpPr>
          <p:nvPr>
            <p:ph type="sldNum" sz="quarter" idx="5"/>
          </p:nvPr>
        </p:nvSpPr>
        <p:spPr/>
        <p:txBody>
          <a:bodyPr/>
          <a:lstStyle/>
          <a:p>
            <a:fld id="{6DA01801-A32E-49A4-88CD-49AB0578A185}" type="slidenum">
              <a:rPr lang="en-US" smtClean="0"/>
              <a:t>9</a:t>
            </a:fld>
            <a:endParaRPr lang="en-US"/>
          </a:p>
        </p:txBody>
      </p:sp>
    </p:spTree>
    <p:extLst>
      <p:ext uri="{BB962C8B-B14F-4D97-AF65-F5344CB8AC3E}">
        <p14:creationId xmlns:p14="http://schemas.microsoft.com/office/powerpoint/2010/main" val="233125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taken from class notes, as an example of the logistic regression method. Not representative of the data in consideration.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specific alterations I made to the standard logistic regression algorithm that optimized the predictiveness of the method. They can be seen in my Jupyter notebook.</a:t>
            </a:r>
          </a:p>
          <a:p>
            <a:endParaRPr lang="en-US" dirty="0"/>
          </a:p>
        </p:txBody>
      </p:sp>
      <p:sp>
        <p:nvSpPr>
          <p:cNvPr id="4" name="Slide Number Placeholder 3"/>
          <p:cNvSpPr>
            <a:spLocks noGrp="1"/>
          </p:cNvSpPr>
          <p:nvPr>
            <p:ph type="sldNum" sz="quarter" idx="5"/>
          </p:nvPr>
        </p:nvSpPr>
        <p:spPr/>
        <p:txBody>
          <a:bodyPr/>
          <a:lstStyle/>
          <a:p>
            <a:fld id="{6DA01801-A32E-49A4-88CD-49AB0578A185}" type="slidenum">
              <a:rPr lang="en-US" smtClean="0"/>
              <a:t>10</a:t>
            </a:fld>
            <a:endParaRPr lang="en-US"/>
          </a:p>
        </p:txBody>
      </p:sp>
    </p:spTree>
    <p:extLst>
      <p:ext uri="{BB962C8B-B14F-4D97-AF65-F5344CB8AC3E}">
        <p14:creationId xmlns:p14="http://schemas.microsoft.com/office/powerpoint/2010/main" val="2435918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list of 5x cross validation F-1 scores from the logistic regression algorithm when using a variety of different predictors. This was done mostly to teach me about how robust each method is, and how predictive each feature was.</a:t>
            </a:r>
          </a:p>
          <a:p>
            <a:endParaRPr lang="en-US" dirty="0"/>
          </a:p>
          <a:p>
            <a:r>
              <a:rPr lang="en-US" dirty="0"/>
              <a:t>**Changes since presentation #3: I had previously stated “Just STD: 0.334, Just sample entropy: 0.00,” but have since found that my code was incorrect when determining this result. This has now been fixed, as seen above.</a:t>
            </a:r>
          </a:p>
        </p:txBody>
      </p:sp>
      <p:sp>
        <p:nvSpPr>
          <p:cNvPr id="4" name="Slide Number Placeholder 3"/>
          <p:cNvSpPr>
            <a:spLocks noGrp="1"/>
          </p:cNvSpPr>
          <p:nvPr>
            <p:ph type="sldNum" sz="quarter" idx="5"/>
          </p:nvPr>
        </p:nvSpPr>
        <p:spPr/>
        <p:txBody>
          <a:bodyPr/>
          <a:lstStyle/>
          <a:p>
            <a:fld id="{6DA01801-A32E-49A4-88CD-49AB0578A185}" type="slidenum">
              <a:rPr lang="en-US" smtClean="0"/>
              <a:t>12</a:t>
            </a:fld>
            <a:endParaRPr lang="en-US"/>
          </a:p>
        </p:txBody>
      </p:sp>
    </p:spTree>
    <p:extLst>
      <p:ext uri="{BB962C8B-B14F-4D97-AF65-F5344CB8AC3E}">
        <p14:creationId xmlns:p14="http://schemas.microsoft.com/office/powerpoint/2010/main" val="3251196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specific alterations I made to the standard ANN algorithm that optimized the predictiveness of the method. They can be seen in my Jupyter notebook.</a:t>
            </a:r>
          </a:p>
        </p:txBody>
      </p:sp>
      <p:sp>
        <p:nvSpPr>
          <p:cNvPr id="4" name="Slide Number Placeholder 3"/>
          <p:cNvSpPr>
            <a:spLocks noGrp="1"/>
          </p:cNvSpPr>
          <p:nvPr>
            <p:ph type="sldNum" sz="quarter" idx="5"/>
          </p:nvPr>
        </p:nvSpPr>
        <p:spPr/>
        <p:txBody>
          <a:bodyPr/>
          <a:lstStyle/>
          <a:p>
            <a:fld id="{6DA01801-A32E-49A4-88CD-49AB0578A185}" type="slidenum">
              <a:rPr lang="en-US" smtClean="0"/>
              <a:t>13</a:t>
            </a:fld>
            <a:endParaRPr lang="en-US"/>
          </a:p>
        </p:txBody>
      </p:sp>
    </p:spTree>
    <p:extLst>
      <p:ext uri="{BB962C8B-B14F-4D97-AF65-F5344CB8AC3E}">
        <p14:creationId xmlns:p14="http://schemas.microsoft.com/office/powerpoint/2010/main" val="176377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B79972-DC55-3348-BB6D-F33DD5089332}"/>
              </a:ext>
            </a:extLst>
          </p:cNvPr>
          <p:cNvSpPr>
            <a:spLocks noGrp="1"/>
          </p:cNvSpPr>
          <p:nvPr>
            <p:ph type="ctrTitle" hasCustomPrompt="1"/>
          </p:nvPr>
        </p:nvSpPr>
        <p:spPr>
          <a:xfrm>
            <a:off x="612648" y="3293316"/>
            <a:ext cx="5509071" cy="1508125"/>
          </a:xfrm>
        </p:spPr>
        <p:txBody>
          <a:bodyPr anchor="b">
            <a:normAutofit/>
          </a:bodyPr>
          <a:lstStyle>
            <a:lvl1pPr algn="l">
              <a:defRPr sz="3600">
                <a:solidFill>
                  <a:srgbClr val="990000"/>
                </a:solidFill>
              </a:defRPr>
            </a:lvl1pPr>
          </a:lstStyle>
          <a:p>
            <a:r>
              <a:rPr lang="en-US" dirty="0"/>
              <a:t>Title of presentation goes here</a:t>
            </a:r>
          </a:p>
        </p:txBody>
      </p:sp>
      <p:sp>
        <p:nvSpPr>
          <p:cNvPr id="4" name="Subtitle 2">
            <a:extLst>
              <a:ext uri="{FF2B5EF4-FFF2-40B4-BE49-F238E27FC236}">
                <a16:creationId xmlns:a16="http://schemas.microsoft.com/office/drawing/2014/main" id="{C27E14F3-A1C4-3843-8326-D47F9839EE35}"/>
              </a:ext>
            </a:extLst>
          </p:cNvPr>
          <p:cNvSpPr>
            <a:spLocks noGrp="1"/>
          </p:cNvSpPr>
          <p:nvPr>
            <p:ph type="subTitle" idx="1" hasCustomPrompt="1"/>
          </p:nvPr>
        </p:nvSpPr>
        <p:spPr>
          <a:xfrm>
            <a:off x="612648" y="4864061"/>
            <a:ext cx="5509071" cy="1000190"/>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Picture 5">
            <a:extLst>
              <a:ext uri="{FF2B5EF4-FFF2-40B4-BE49-F238E27FC236}">
                <a16:creationId xmlns:a16="http://schemas.microsoft.com/office/drawing/2014/main" id="{87397E11-562F-994C-9B11-0A2EFC4DEA54}"/>
              </a:ext>
            </a:extLst>
          </p:cNvPr>
          <p:cNvPicPr>
            <a:picLocks noChangeAspect="1"/>
          </p:cNvPicPr>
          <p:nvPr userDrawn="1"/>
        </p:nvPicPr>
        <p:blipFill>
          <a:blip r:embed="rId2">
            <a:alphaModFix/>
          </a:blip>
          <a:stretch>
            <a:fillRect/>
          </a:stretch>
        </p:blipFill>
        <p:spPr>
          <a:xfrm>
            <a:off x="94042" y="129828"/>
            <a:ext cx="3756819" cy="1174006"/>
          </a:xfrm>
          <a:prstGeom prst="rect">
            <a:avLst/>
          </a:prstGeom>
        </p:spPr>
      </p:pic>
    </p:spTree>
    <p:extLst>
      <p:ext uri="{BB962C8B-B14F-4D97-AF65-F5344CB8AC3E}">
        <p14:creationId xmlns:p14="http://schemas.microsoft.com/office/powerpoint/2010/main" val="126502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819E9A0-32E2-B942-B8EC-60F8561F65A5}"/>
              </a:ext>
            </a:extLst>
          </p:cNvPr>
          <p:cNvSpPr>
            <a:spLocks noGrp="1"/>
          </p:cNvSpPr>
          <p:nvPr>
            <p:ph type="title" hasCustomPrompt="1"/>
          </p:nvPr>
        </p:nvSpPr>
        <p:spPr>
          <a:xfrm>
            <a:off x="609600" y="365760"/>
            <a:ext cx="10972800" cy="1325563"/>
          </a:xfrm>
        </p:spPr>
        <p:txBody>
          <a:bodyPr>
            <a:normAutofit/>
          </a:bodyPr>
          <a:lstStyle>
            <a:lvl1pPr>
              <a:defRPr sz="2800">
                <a:solidFill>
                  <a:srgbClr val="990000"/>
                </a:solidFill>
              </a:defRPr>
            </a:lvl1pPr>
          </a:lstStyle>
          <a:p>
            <a:r>
              <a:rPr lang="en-US" dirty="0"/>
              <a:t>Click to add text</a:t>
            </a:r>
          </a:p>
        </p:txBody>
      </p:sp>
      <p:pic>
        <p:nvPicPr>
          <p:cNvPr id="10" name="Picture 9">
            <a:extLst>
              <a:ext uri="{FF2B5EF4-FFF2-40B4-BE49-F238E27FC236}">
                <a16:creationId xmlns:a16="http://schemas.microsoft.com/office/drawing/2014/main" id="{D7590B15-73C3-C445-BDE4-623F7B74F5FA}"/>
              </a:ext>
            </a:extLst>
          </p:cNvPr>
          <p:cNvPicPr>
            <a:picLocks noChangeAspect="1"/>
          </p:cNvPicPr>
          <p:nvPr userDrawn="1"/>
        </p:nvPicPr>
        <p:blipFill>
          <a:blip r:embed="rId2"/>
          <a:stretch>
            <a:fillRect/>
          </a:stretch>
        </p:blipFill>
        <p:spPr>
          <a:xfrm>
            <a:off x="125923" y="6176963"/>
            <a:ext cx="983152" cy="615453"/>
          </a:xfrm>
          <a:prstGeom prst="rect">
            <a:avLst/>
          </a:prstGeom>
        </p:spPr>
      </p:pic>
      <p:sp>
        <p:nvSpPr>
          <p:cNvPr id="4" name="Text Placeholder 3">
            <a:extLst>
              <a:ext uri="{FF2B5EF4-FFF2-40B4-BE49-F238E27FC236}">
                <a16:creationId xmlns:a16="http://schemas.microsoft.com/office/drawing/2014/main" id="{D864C0F4-B4E4-5F4F-8F3B-E0E0A9FB9052}"/>
              </a:ext>
            </a:extLst>
          </p:cNvPr>
          <p:cNvSpPr>
            <a:spLocks noGrp="1"/>
          </p:cNvSpPr>
          <p:nvPr>
            <p:ph type="body" sz="quarter" idx="10" hasCustomPrompt="1"/>
          </p:nvPr>
        </p:nvSpPr>
        <p:spPr>
          <a:xfrm>
            <a:off x="609600" y="1810512"/>
            <a:ext cx="10972800" cy="4361688"/>
          </a:xfrm>
        </p:spPr>
        <p:txBody>
          <a:bodyPr>
            <a:normAutofit/>
          </a:bodyPr>
          <a:lstStyle>
            <a:lvl1pPr marL="0" indent="0">
              <a:buNone/>
              <a:defRPr sz="2400"/>
            </a:lvl1pPr>
          </a:lstStyle>
          <a:p>
            <a:pPr lvl="0"/>
            <a:r>
              <a:rPr lang="en-US" dirty="0"/>
              <a:t>Click to add text</a:t>
            </a:r>
          </a:p>
        </p:txBody>
      </p:sp>
    </p:spTree>
    <p:extLst>
      <p:ext uri="{BB962C8B-B14F-4D97-AF65-F5344CB8AC3E}">
        <p14:creationId xmlns:p14="http://schemas.microsoft.com/office/powerpoint/2010/main" val="368465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6B2937A-1C64-A44F-B270-DA7D748BC256}"/>
              </a:ext>
            </a:extLst>
          </p:cNvPr>
          <p:cNvPicPr>
            <a:picLocks noChangeAspect="1"/>
          </p:cNvPicPr>
          <p:nvPr userDrawn="1"/>
        </p:nvPicPr>
        <p:blipFill>
          <a:blip r:embed="rId2"/>
          <a:stretch>
            <a:fillRect/>
          </a:stretch>
        </p:blipFill>
        <p:spPr>
          <a:xfrm>
            <a:off x="125923" y="6176963"/>
            <a:ext cx="983152" cy="615453"/>
          </a:xfrm>
          <a:prstGeom prst="rect">
            <a:avLst/>
          </a:prstGeom>
        </p:spPr>
      </p:pic>
      <p:cxnSp>
        <p:nvCxnSpPr>
          <p:cNvPr id="6" name="Straight Connector 5">
            <a:extLst>
              <a:ext uri="{FF2B5EF4-FFF2-40B4-BE49-F238E27FC236}">
                <a16:creationId xmlns:a16="http://schemas.microsoft.com/office/drawing/2014/main" id="{3D2974C6-99FC-4E49-94CB-7A94EAD10F54}"/>
              </a:ext>
            </a:extLst>
          </p:cNvPr>
          <p:cNvCxnSpPr/>
          <p:nvPr userDrawn="1"/>
        </p:nvCxnSpPr>
        <p:spPr>
          <a:xfrm>
            <a:off x="640080" y="4833257"/>
            <a:ext cx="3773731" cy="0"/>
          </a:xfrm>
          <a:prstGeom prst="line">
            <a:avLst/>
          </a:prstGeom>
          <a:ln w="50800">
            <a:solidFill>
              <a:srgbClr val="990000"/>
            </a:solidFill>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68C69FF2-4DB6-7840-98A1-F0596631A82A}"/>
              </a:ext>
            </a:extLst>
          </p:cNvPr>
          <p:cNvSpPr>
            <a:spLocks noGrp="1"/>
          </p:cNvSpPr>
          <p:nvPr>
            <p:ph type="body" sz="quarter" idx="10" hasCustomPrompt="1"/>
          </p:nvPr>
        </p:nvSpPr>
        <p:spPr>
          <a:xfrm>
            <a:off x="612648" y="4041648"/>
            <a:ext cx="6194425" cy="699731"/>
          </a:xfrm>
        </p:spPr>
        <p:txBody>
          <a:bodyPr/>
          <a:lstStyle>
            <a:lvl1pPr marL="0" indent="0">
              <a:buNone/>
              <a:defRPr b="1" i="0">
                <a:solidFill>
                  <a:schemeClr val="tx1"/>
                </a:solidFill>
                <a:latin typeface="Arial Black" panose="020B0604020202020204" pitchFamily="34" charset="0"/>
                <a:cs typeface="Arial Black"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p:txBody>
      </p:sp>
    </p:spTree>
    <p:extLst>
      <p:ext uri="{BB962C8B-B14F-4D97-AF65-F5344CB8AC3E}">
        <p14:creationId xmlns:p14="http://schemas.microsoft.com/office/powerpoint/2010/main" val="183082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 Text and Object ">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AA42BE-C852-1C46-B4B7-0E5CBE49B6D0}"/>
              </a:ext>
            </a:extLst>
          </p:cNvPr>
          <p:cNvPicPr>
            <a:picLocks noChangeAspect="1"/>
          </p:cNvPicPr>
          <p:nvPr userDrawn="1"/>
        </p:nvPicPr>
        <p:blipFill>
          <a:blip r:embed="rId2"/>
          <a:stretch>
            <a:fillRect/>
          </a:stretch>
        </p:blipFill>
        <p:spPr>
          <a:xfrm>
            <a:off x="125923" y="6176963"/>
            <a:ext cx="983152" cy="615453"/>
          </a:xfrm>
          <a:prstGeom prst="rect">
            <a:avLst/>
          </a:prstGeom>
        </p:spPr>
      </p:pic>
      <p:sp>
        <p:nvSpPr>
          <p:cNvPr id="7" name="Title 1">
            <a:extLst>
              <a:ext uri="{FF2B5EF4-FFF2-40B4-BE49-F238E27FC236}">
                <a16:creationId xmlns:a16="http://schemas.microsoft.com/office/drawing/2014/main" id="{9887F090-21A7-904B-994C-E20C73C1A275}"/>
              </a:ext>
            </a:extLst>
          </p:cNvPr>
          <p:cNvSpPr>
            <a:spLocks noGrp="1"/>
          </p:cNvSpPr>
          <p:nvPr>
            <p:ph type="title" hasCustomPrompt="1"/>
          </p:nvPr>
        </p:nvSpPr>
        <p:spPr>
          <a:xfrm>
            <a:off x="612648" y="365760"/>
            <a:ext cx="10972800" cy="1325563"/>
          </a:xfrm>
        </p:spPr>
        <p:txBody>
          <a:bodyPr>
            <a:normAutofit/>
          </a:bodyPr>
          <a:lstStyle>
            <a:lvl1pPr>
              <a:defRPr sz="2800">
                <a:solidFill>
                  <a:srgbClr val="990000"/>
                </a:solidFill>
              </a:defRPr>
            </a:lvl1pPr>
          </a:lstStyle>
          <a:p>
            <a:r>
              <a:rPr lang="en-US" dirty="0"/>
              <a:t>Click to add text</a:t>
            </a:r>
          </a:p>
        </p:txBody>
      </p:sp>
      <p:sp>
        <p:nvSpPr>
          <p:cNvPr id="6" name="Content Placeholder 5">
            <a:extLst>
              <a:ext uri="{FF2B5EF4-FFF2-40B4-BE49-F238E27FC236}">
                <a16:creationId xmlns:a16="http://schemas.microsoft.com/office/drawing/2014/main" id="{B099383B-A959-E849-B242-5710E0A6F03D}"/>
              </a:ext>
            </a:extLst>
          </p:cNvPr>
          <p:cNvSpPr>
            <a:spLocks noGrp="1"/>
          </p:cNvSpPr>
          <p:nvPr>
            <p:ph sz="quarter" idx="12" hasCustomPrompt="1"/>
          </p:nvPr>
        </p:nvSpPr>
        <p:spPr>
          <a:xfrm>
            <a:off x="6184394" y="1825625"/>
            <a:ext cx="5394960" cy="4351338"/>
          </a:xfrm>
        </p:spPr>
        <p:txBody>
          <a:bodyPr>
            <a:normAutofit/>
          </a:bodyPr>
          <a:lstStyle>
            <a:lvl1pPr marL="0" indent="0">
              <a:buNone/>
              <a:defRPr sz="2000"/>
            </a:lvl1pPr>
          </a:lstStyle>
          <a:p>
            <a:pPr lvl="0"/>
            <a:r>
              <a:rPr lang="en-US" dirty="0"/>
              <a:t>Click to add text</a:t>
            </a:r>
          </a:p>
        </p:txBody>
      </p:sp>
      <p:sp>
        <p:nvSpPr>
          <p:cNvPr id="8" name="Content Placeholder 5">
            <a:extLst>
              <a:ext uri="{FF2B5EF4-FFF2-40B4-BE49-F238E27FC236}">
                <a16:creationId xmlns:a16="http://schemas.microsoft.com/office/drawing/2014/main" id="{3CFBAEC6-E45F-B44D-9224-1926A85B2DA7}"/>
              </a:ext>
            </a:extLst>
          </p:cNvPr>
          <p:cNvSpPr>
            <a:spLocks noGrp="1"/>
          </p:cNvSpPr>
          <p:nvPr>
            <p:ph sz="quarter" idx="13" hasCustomPrompt="1"/>
          </p:nvPr>
        </p:nvSpPr>
        <p:spPr>
          <a:xfrm>
            <a:off x="612647" y="1825625"/>
            <a:ext cx="5394960" cy="4351338"/>
          </a:xfrm>
        </p:spPr>
        <p:txBody>
          <a:bodyPr>
            <a:normAutofit/>
          </a:bodyPr>
          <a:lstStyle>
            <a:lvl1pPr marL="0" indent="0">
              <a:buNone/>
              <a:defRPr sz="2000"/>
            </a:lvl1pPr>
          </a:lstStyle>
          <a:p>
            <a:pPr lvl="0"/>
            <a:r>
              <a:rPr lang="en-US" dirty="0"/>
              <a:t>Click to add text</a:t>
            </a:r>
          </a:p>
        </p:txBody>
      </p:sp>
    </p:spTree>
    <p:extLst>
      <p:ext uri="{BB962C8B-B14F-4D97-AF65-F5344CB8AC3E}">
        <p14:creationId xmlns:p14="http://schemas.microsoft.com/office/powerpoint/2010/main" val="3639036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 Photo w/ Title and Content">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0422F3-E0C5-734F-B462-D47F1B39ECC6}"/>
              </a:ext>
            </a:extLst>
          </p:cNvPr>
          <p:cNvPicPr>
            <a:picLocks noChangeAspect="1"/>
          </p:cNvPicPr>
          <p:nvPr userDrawn="1"/>
        </p:nvPicPr>
        <p:blipFill>
          <a:blip r:embed="rId2"/>
          <a:stretch>
            <a:fillRect/>
          </a:stretch>
        </p:blipFill>
        <p:spPr>
          <a:xfrm>
            <a:off x="125923" y="6176963"/>
            <a:ext cx="983152" cy="615453"/>
          </a:xfrm>
          <a:prstGeom prst="rect">
            <a:avLst/>
          </a:prstGeom>
        </p:spPr>
      </p:pic>
      <p:sp>
        <p:nvSpPr>
          <p:cNvPr id="9" name="Picture Placeholder 8">
            <a:extLst>
              <a:ext uri="{FF2B5EF4-FFF2-40B4-BE49-F238E27FC236}">
                <a16:creationId xmlns:a16="http://schemas.microsoft.com/office/drawing/2014/main" id="{EBF3072D-6912-3845-9D6D-7DFCA4C6F60A}"/>
              </a:ext>
            </a:extLst>
          </p:cNvPr>
          <p:cNvSpPr>
            <a:spLocks noGrp="1"/>
          </p:cNvSpPr>
          <p:nvPr>
            <p:ph type="pic" sz="quarter" idx="10"/>
          </p:nvPr>
        </p:nvSpPr>
        <p:spPr>
          <a:xfrm>
            <a:off x="612648" y="365760"/>
            <a:ext cx="5760720" cy="5678424"/>
          </a:xfrm>
        </p:spPr>
        <p:txBody>
          <a:bodyPr/>
          <a:lstStyle>
            <a:lvl1pPr marL="0" indent="0">
              <a:buNone/>
              <a:defRPr/>
            </a:lvl1pPr>
          </a:lstStyle>
          <a:p>
            <a:r>
              <a:rPr lang="en-US" dirty="0"/>
              <a:t>Click icon to add picture</a:t>
            </a:r>
          </a:p>
        </p:txBody>
      </p:sp>
      <p:sp>
        <p:nvSpPr>
          <p:cNvPr id="3" name="Text Placeholder 2">
            <a:extLst>
              <a:ext uri="{FF2B5EF4-FFF2-40B4-BE49-F238E27FC236}">
                <a16:creationId xmlns:a16="http://schemas.microsoft.com/office/drawing/2014/main" id="{5B3BAB9D-9E9A-B444-AC9C-DEF4AB1B517C}"/>
              </a:ext>
            </a:extLst>
          </p:cNvPr>
          <p:cNvSpPr>
            <a:spLocks noGrp="1"/>
          </p:cNvSpPr>
          <p:nvPr>
            <p:ph type="body" sz="quarter" idx="12" hasCustomPrompt="1"/>
          </p:nvPr>
        </p:nvSpPr>
        <p:spPr>
          <a:xfrm>
            <a:off x="6559296" y="365760"/>
            <a:ext cx="5020056" cy="758952"/>
          </a:xfrm>
        </p:spPr>
        <p:txBody>
          <a:bodyPr>
            <a:normAutofit/>
          </a:bodyPr>
          <a:lstStyle>
            <a:lvl1pPr marL="0" indent="0">
              <a:buNone/>
              <a:defRPr sz="2000" b="1" i="0">
                <a:solidFill>
                  <a:srgbClr val="990000"/>
                </a:solidFill>
                <a:latin typeface="Arial Black" panose="020B0604020202020204" pitchFamily="34" charset="0"/>
                <a:cs typeface="Arial Black" panose="020B0604020202020204" pitchFamily="34" charset="0"/>
              </a:defRPr>
            </a:lvl1pPr>
          </a:lstStyle>
          <a:p>
            <a:pPr lvl="0"/>
            <a:r>
              <a:rPr lang="en-US" dirty="0"/>
              <a:t>Click to add text</a:t>
            </a:r>
          </a:p>
        </p:txBody>
      </p:sp>
      <p:sp>
        <p:nvSpPr>
          <p:cNvPr id="6" name="Text Placeholder 5">
            <a:extLst>
              <a:ext uri="{FF2B5EF4-FFF2-40B4-BE49-F238E27FC236}">
                <a16:creationId xmlns:a16="http://schemas.microsoft.com/office/drawing/2014/main" id="{C4CB0365-803C-8D44-A695-4BC2B5098A04}"/>
              </a:ext>
            </a:extLst>
          </p:cNvPr>
          <p:cNvSpPr>
            <a:spLocks noGrp="1"/>
          </p:cNvSpPr>
          <p:nvPr>
            <p:ph type="body" sz="quarter" idx="13" hasCustomPrompt="1"/>
          </p:nvPr>
        </p:nvSpPr>
        <p:spPr>
          <a:xfrm>
            <a:off x="6559296" y="1300797"/>
            <a:ext cx="5020056" cy="4743387"/>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4520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626166-317A-A74F-87D3-41B53DEBDE76}"/>
              </a:ext>
            </a:extLst>
          </p:cNvPr>
          <p:cNvPicPr>
            <a:picLocks noChangeAspect="1"/>
          </p:cNvPicPr>
          <p:nvPr userDrawn="1"/>
        </p:nvPicPr>
        <p:blipFill>
          <a:blip r:embed="rId7">
            <a:alphaModFix amt="5000"/>
          </a:blip>
          <a:stretch>
            <a:fillRect/>
          </a:stretch>
        </p:blipFill>
        <p:spPr>
          <a:xfrm>
            <a:off x="4862146" y="-623226"/>
            <a:ext cx="8104451" cy="8104451"/>
          </a:xfrm>
          <a:prstGeom prst="rect">
            <a:avLst/>
          </a:prstGeom>
        </p:spPr>
      </p:pic>
      <p:sp>
        <p:nvSpPr>
          <p:cNvPr id="2" name="Title Placeholder 1">
            <a:extLst>
              <a:ext uri="{FF2B5EF4-FFF2-40B4-BE49-F238E27FC236}">
                <a16:creationId xmlns:a16="http://schemas.microsoft.com/office/drawing/2014/main" id="{A2E17BE0-A94D-8D4A-BA23-890731E64F66}"/>
              </a:ext>
            </a:extLst>
          </p:cNvPr>
          <p:cNvSpPr>
            <a:spLocks noGrp="1"/>
          </p:cNvSpPr>
          <p:nvPr>
            <p:ph type="title"/>
          </p:nvPr>
        </p:nvSpPr>
        <p:spPr>
          <a:xfrm>
            <a:off x="612648" y="365125"/>
            <a:ext cx="109728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71FCEC3-35DE-DE47-95D0-C996045C4000}"/>
              </a:ext>
            </a:extLst>
          </p:cNvPr>
          <p:cNvSpPr>
            <a:spLocks noGrp="1"/>
          </p:cNvSpPr>
          <p:nvPr>
            <p:ph type="body" idx="1"/>
          </p:nvPr>
        </p:nvSpPr>
        <p:spPr>
          <a:xfrm>
            <a:off x="612648" y="1825625"/>
            <a:ext cx="109728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118DEB32-467F-B942-85FA-86AB2A7DC753}"/>
              </a:ext>
            </a:extLst>
          </p:cNvPr>
          <p:cNvPicPr>
            <a:picLocks noChangeAspect="1"/>
          </p:cNvPicPr>
          <p:nvPr userDrawn="1"/>
        </p:nvPicPr>
        <p:blipFill>
          <a:blip r:embed="rId8"/>
          <a:stretch>
            <a:fillRect/>
          </a:stretch>
        </p:blipFill>
        <p:spPr>
          <a:xfrm>
            <a:off x="125923" y="6176963"/>
            <a:ext cx="983152" cy="615453"/>
          </a:xfrm>
          <a:prstGeom prst="rect">
            <a:avLst/>
          </a:prstGeom>
        </p:spPr>
      </p:pic>
    </p:spTree>
    <p:extLst>
      <p:ext uri="{BB962C8B-B14F-4D97-AF65-F5344CB8AC3E}">
        <p14:creationId xmlns:p14="http://schemas.microsoft.com/office/powerpoint/2010/main" val="3378508704"/>
      </p:ext>
    </p:extLst>
  </p:cSld>
  <p:clrMap bg1="lt1" tx1="dk1" bg2="lt2" tx2="dk2" accent1="accent1" accent2="accent2" accent3="accent3" accent4="accent4" accent5="accent5" accent6="accent6" hlink="hlink" folHlink="folHlink"/>
  <p:sldLayoutIdLst>
    <p:sldLayoutId id="2147483669" r:id="rId1"/>
    <p:sldLayoutId id="2147483658" r:id="rId2"/>
    <p:sldLayoutId id="2147483661" r:id="rId3"/>
    <p:sldLayoutId id="2147483660" r:id="rId4"/>
    <p:sldLayoutId id="2147483663" r:id="rId5"/>
  </p:sldLayoutIdLst>
  <p:hf hdr="0" ftr="0" dt="0"/>
  <p:txStyles>
    <p:title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rchive.ics.uci.edu/ml/datasets/Epileptic+Seizure+Recogni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E518-4FC0-6340-824C-C40DF6A59417}"/>
              </a:ext>
            </a:extLst>
          </p:cNvPr>
          <p:cNvSpPr>
            <a:spLocks noGrp="1"/>
          </p:cNvSpPr>
          <p:nvPr>
            <p:ph type="ctrTitle"/>
          </p:nvPr>
        </p:nvSpPr>
        <p:spPr>
          <a:xfrm>
            <a:off x="612647" y="2163652"/>
            <a:ext cx="10527578" cy="1820519"/>
          </a:xfrm>
        </p:spPr>
        <p:txBody>
          <a:bodyPr>
            <a:normAutofit fontScale="90000"/>
          </a:bodyPr>
          <a:lstStyle/>
          <a:p>
            <a:br>
              <a:rPr lang="en-US" dirty="0"/>
            </a:br>
            <a:r>
              <a:rPr lang="en-US" dirty="0"/>
              <a:t>Epileptic seizure recognition using machine learning approaches</a:t>
            </a:r>
            <a:br>
              <a:rPr lang="en-US" dirty="0"/>
            </a:br>
            <a:endParaRPr lang="en-US" dirty="0"/>
          </a:p>
        </p:txBody>
      </p:sp>
      <p:sp>
        <p:nvSpPr>
          <p:cNvPr id="3" name="Subtitle 2">
            <a:extLst>
              <a:ext uri="{FF2B5EF4-FFF2-40B4-BE49-F238E27FC236}">
                <a16:creationId xmlns:a16="http://schemas.microsoft.com/office/drawing/2014/main" id="{8BDFC045-E8AD-354A-85A0-BDCA838BA7BD}"/>
              </a:ext>
            </a:extLst>
          </p:cNvPr>
          <p:cNvSpPr>
            <a:spLocks noGrp="1"/>
          </p:cNvSpPr>
          <p:nvPr>
            <p:ph type="subTitle" idx="1"/>
          </p:nvPr>
        </p:nvSpPr>
        <p:spPr/>
        <p:txBody>
          <a:bodyPr>
            <a:normAutofit fontScale="92500" lnSpcReduction="20000"/>
          </a:bodyPr>
          <a:lstStyle/>
          <a:p>
            <a:r>
              <a:rPr lang="en-US" dirty="0"/>
              <a:t>Chris Hanson</a:t>
            </a:r>
          </a:p>
          <a:p>
            <a:r>
              <a:rPr lang="en-US" dirty="0"/>
              <a:t>BME 514</a:t>
            </a:r>
          </a:p>
          <a:p>
            <a:r>
              <a:rPr lang="en-US" dirty="0"/>
              <a:t>May 05, 2021</a:t>
            </a:r>
          </a:p>
        </p:txBody>
      </p:sp>
      <p:sp>
        <p:nvSpPr>
          <p:cNvPr id="4" name="TextBox 3">
            <a:extLst>
              <a:ext uri="{FF2B5EF4-FFF2-40B4-BE49-F238E27FC236}">
                <a16:creationId xmlns:a16="http://schemas.microsoft.com/office/drawing/2014/main" id="{B70C1002-2321-437A-98DD-AD4E9037B880}"/>
              </a:ext>
            </a:extLst>
          </p:cNvPr>
          <p:cNvSpPr txBox="1"/>
          <p:nvPr/>
        </p:nvSpPr>
        <p:spPr>
          <a:xfrm>
            <a:off x="612648" y="3559629"/>
            <a:ext cx="9870295" cy="369332"/>
          </a:xfrm>
          <a:prstGeom prst="rect">
            <a:avLst/>
          </a:prstGeom>
          <a:noFill/>
        </p:spPr>
        <p:txBody>
          <a:bodyPr wrap="square" rtlCol="0">
            <a:spAutoFit/>
          </a:bodyPr>
          <a:lstStyle/>
          <a:p>
            <a:r>
              <a:rPr lang="en-US" dirty="0"/>
              <a:t>See “Notes” for each slide to see additional comments</a:t>
            </a:r>
          </a:p>
        </p:txBody>
      </p:sp>
    </p:spTree>
    <p:extLst>
      <p:ext uri="{BB962C8B-B14F-4D97-AF65-F5344CB8AC3E}">
        <p14:creationId xmlns:p14="http://schemas.microsoft.com/office/powerpoint/2010/main" val="419317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0"/>
            <a:ext cx="10972800" cy="820615"/>
          </a:xfrm>
        </p:spPr>
        <p:txBody>
          <a:bodyPr>
            <a:normAutofit fontScale="90000"/>
          </a:bodyPr>
          <a:lstStyle/>
          <a:p>
            <a:r>
              <a:rPr lang="en-US" dirty="0"/>
              <a:t>Epileptic seizure recognition – Results: Logistic Regression</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57540255-7FA1-4447-8377-C710CE20ABAA}"/>
              </a:ext>
            </a:extLst>
          </p:cNvPr>
          <p:cNvSpPr txBox="1"/>
          <p:nvPr/>
        </p:nvSpPr>
        <p:spPr>
          <a:xfrm>
            <a:off x="609600" y="820615"/>
            <a:ext cx="5709138" cy="7048083"/>
          </a:xfrm>
          <a:prstGeom prst="rect">
            <a:avLst/>
          </a:prstGeom>
          <a:noFill/>
        </p:spPr>
        <p:txBody>
          <a:bodyPr wrap="square" rtlCol="0">
            <a:spAutoFit/>
          </a:bodyPr>
          <a:lstStyle/>
          <a:p>
            <a:pPr marL="285750" indent="-285750">
              <a:buFont typeface="Arial" panose="020B0604020202020204" pitchFamily="34" charset="0"/>
              <a:buChar char="•"/>
            </a:pPr>
            <a:r>
              <a:rPr lang="en-US" sz="2800" dirty="0"/>
              <a:t>Scaled features</a:t>
            </a:r>
          </a:p>
          <a:p>
            <a:pPr marL="742950" lvl="1" indent="-285750">
              <a:buFont typeface="Arial" panose="020B0604020202020204" pitchFamily="34" charset="0"/>
              <a:buChar char="•"/>
            </a:pPr>
            <a:r>
              <a:rPr lang="en-US" sz="2800" dirty="0"/>
              <a:t>Improved accuracy by ~1%</a:t>
            </a:r>
          </a:p>
          <a:p>
            <a:pPr marL="742950" lvl="1"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Increased L2 “ridge regularization” parameter</a:t>
            </a:r>
          </a:p>
          <a:p>
            <a:pPr marL="742950" lvl="1" indent="-285750">
              <a:buFont typeface="Arial" panose="020B0604020202020204" pitchFamily="34" charset="0"/>
              <a:buChar char="•"/>
            </a:pPr>
            <a:r>
              <a:rPr lang="en-US" sz="2800" dirty="0"/>
              <a:t>Improved accuracy by ~0.5%</a:t>
            </a:r>
          </a:p>
          <a:p>
            <a:pPr lvl="1"/>
            <a:endParaRPr lang="en-US" sz="2800" dirty="0"/>
          </a:p>
          <a:p>
            <a:pPr marL="285750" indent="-285750">
              <a:buFont typeface="Arial" panose="020B0604020202020204" pitchFamily="34" charset="0"/>
              <a:buChar char="•"/>
            </a:pPr>
            <a:r>
              <a:rPr lang="en-US" sz="2800" dirty="0"/>
              <a:t>“Balanced” class weight – under-represented classes given greater weight</a:t>
            </a:r>
          </a:p>
          <a:p>
            <a:pPr marL="742950" lvl="1" indent="-285750">
              <a:buFont typeface="Arial" panose="020B0604020202020204" pitchFamily="34" charset="0"/>
              <a:buChar char="•"/>
            </a:pPr>
            <a:r>
              <a:rPr lang="en-US" sz="2800" dirty="0"/>
              <a:t>Improved accuracy by ~0.5%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8A1E5A87-4974-4BCF-949A-A6599C7C0065}"/>
              </a:ext>
            </a:extLst>
          </p:cNvPr>
          <p:cNvPicPr>
            <a:picLocks noChangeAspect="1"/>
          </p:cNvPicPr>
          <p:nvPr/>
        </p:nvPicPr>
        <p:blipFill>
          <a:blip r:embed="rId3"/>
          <a:stretch>
            <a:fillRect/>
          </a:stretch>
        </p:blipFill>
        <p:spPr>
          <a:xfrm>
            <a:off x="6207718" y="1641230"/>
            <a:ext cx="5486051" cy="3303196"/>
          </a:xfrm>
          <a:prstGeom prst="rect">
            <a:avLst/>
          </a:prstGeom>
        </p:spPr>
      </p:pic>
    </p:spTree>
    <p:extLst>
      <p:ext uri="{BB962C8B-B14F-4D97-AF65-F5344CB8AC3E}">
        <p14:creationId xmlns:p14="http://schemas.microsoft.com/office/powerpoint/2010/main" val="346440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0"/>
            <a:ext cx="10972800" cy="820615"/>
          </a:xfrm>
        </p:spPr>
        <p:txBody>
          <a:bodyPr>
            <a:normAutofit fontScale="90000"/>
          </a:bodyPr>
          <a:lstStyle/>
          <a:p>
            <a:r>
              <a:rPr lang="en-US" dirty="0"/>
              <a:t>Epileptic seizure recognition – Results: Logistic Regression</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graphicFrame>
        <p:nvGraphicFramePr>
          <p:cNvPr id="4" name="Table 4">
            <a:extLst>
              <a:ext uri="{FF2B5EF4-FFF2-40B4-BE49-F238E27FC236}">
                <a16:creationId xmlns:a16="http://schemas.microsoft.com/office/drawing/2014/main" id="{63AE89B0-C514-4F58-BB85-A81C1F35BF0F}"/>
              </a:ext>
            </a:extLst>
          </p:cNvPr>
          <p:cNvGraphicFramePr>
            <a:graphicFrameLocks noGrp="1"/>
          </p:cNvGraphicFramePr>
          <p:nvPr>
            <p:extLst>
              <p:ext uri="{D42A27DB-BD31-4B8C-83A1-F6EECF244321}">
                <p14:modId xmlns:p14="http://schemas.microsoft.com/office/powerpoint/2010/main" val="4140793402"/>
              </p:ext>
            </p:extLst>
          </p:nvPr>
        </p:nvGraphicFramePr>
        <p:xfrm>
          <a:off x="1796562" y="1430987"/>
          <a:ext cx="9176238" cy="1921583"/>
        </p:xfrm>
        <a:graphic>
          <a:graphicData uri="http://schemas.openxmlformats.org/drawingml/2006/table">
            <a:tbl>
              <a:tblPr firstRow="1" bandRow="1">
                <a:tableStyleId>{5C22544A-7EE6-4342-B048-85BDC9FD1C3A}</a:tableStyleId>
              </a:tblPr>
              <a:tblGrid>
                <a:gridCol w="1529373">
                  <a:extLst>
                    <a:ext uri="{9D8B030D-6E8A-4147-A177-3AD203B41FA5}">
                      <a16:colId xmlns:a16="http://schemas.microsoft.com/office/drawing/2014/main" val="3920730342"/>
                    </a:ext>
                  </a:extLst>
                </a:gridCol>
                <a:gridCol w="1529373">
                  <a:extLst>
                    <a:ext uri="{9D8B030D-6E8A-4147-A177-3AD203B41FA5}">
                      <a16:colId xmlns:a16="http://schemas.microsoft.com/office/drawing/2014/main" val="11047932"/>
                    </a:ext>
                  </a:extLst>
                </a:gridCol>
                <a:gridCol w="1529373">
                  <a:extLst>
                    <a:ext uri="{9D8B030D-6E8A-4147-A177-3AD203B41FA5}">
                      <a16:colId xmlns:a16="http://schemas.microsoft.com/office/drawing/2014/main" val="667199179"/>
                    </a:ext>
                  </a:extLst>
                </a:gridCol>
                <a:gridCol w="1529373">
                  <a:extLst>
                    <a:ext uri="{9D8B030D-6E8A-4147-A177-3AD203B41FA5}">
                      <a16:colId xmlns:a16="http://schemas.microsoft.com/office/drawing/2014/main" val="1527319115"/>
                    </a:ext>
                  </a:extLst>
                </a:gridCol>
                <a:gridCol w="1529373">
                  <a:extLst>
                    <a:ext uri="{9D8B030D-6E8A-4147-A177-3AD203B41FA5}">
                      <a16:colId xmlns:a16="http://schemas.microsoft.com/office/drawing/2014/main" val="3283048061"/>
                    </a:ext>
                  </a:extLst>
                </a:gridCol>
                <a:gridCol w="1529373">
                  <a:extLst>
                    <a:ext uri="{9D8B030D-6E8A-4147-A177-3AD203B41FA5}">
                      <a16:colId xmlns:a16="http://schemas.microsoft.com/office/drawing/2014/main" val="4089861218"/>
                    </a:ext>
                  </a:extLst>
                </a:gridCol>
              </a:tblGrid>
              <a:tr h="443285">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tc>
                  <a:txBody>
                    <a:bodyPr/>
                    <a:lstStyle/>
                    <a:p>
                      <a:r>
                        <a:rPr lang="en-US" dirty="0"/>
                        <a:t>Accuracy</a:t>
                      </a:r>
                    </a:p>
                  </a:txBody>
                  <a:tcPr/>
                </a:tc>
                <a:extLst>
                  <a:ext uri="{0D108BD9-81ED-4DB2-BD59-A6C34878D82A}">
                    <a16:rowId xmlns:a16="http://schemas.microsoft.com/office/drawing/2014/main" val="266084377"/>
                  </a:ext>
                </a:extLst>
              </a:tr>
              <a:tr h="591728">
                <a:tc>
                  <a:txBody>
                    <a:bodyPr/>
                    <a:lstStyle/>
                    <a:p>
                      <a:r>
                        <a:rPr lang="en-US" dirty="0"/>
                        <a:t>0 – No seizure</a:t>
                      </a:r>
                    </a:p>
                  </a:txBody>
                  <a:tcPr/>
                </a:tc>
                <a:tc>
                  <a:txBody>
                    <a:bodyPr/>
                    <a:lstStyle/>
                    <a:p>
                      <a:r>
                        <a:rPr lang="en-US" dirty="0"/>
                        <a:t>0.99</a:t>
                      </a:r>
                    </a:p>
                  </a:txBody>
                  <a:tcPr/>
                </a:tc>
                <a:tc>
                  <a:txBody>
                    <a:bodyPr/>
                    <a:lstStyle/>
                    <a:p>
                      <a:r>
                        <a:rPr lang="en-US" dirty="0"/>
                        <a:t>0.96</a:t>
                      </a:r>
                    </a:p>
                  </a:txBody>
                  <a:tcPr/>
                </a:tc>
                <a:tc>
                  <a:txBody>
                    <a:bodyPr/>
                    <a:lstStyle/>
                    <a:p>
                      <a:r>
                        <a:rPr lang="en-US" dirty="0"/>
                        <a:t>0.98</a:t>
                      </a:r>
                    </a:p>
                  </a:txBody>
                  <a:tcPr/>
                </a:tc>
                <a:tc>
                  <a:txBody>
                    <a:bodyPr/>
                    <a:lstStyle/>
                    <a:p>
                      <a:r>
                        <a:rPr lang="en-US" dirty="0"/>
                        <a:t>1869</a:t>
                      </a:r>
                    </a:p>
                  </a:txBody>
                  <a:tcPr/>
                </a:tc>
                <a:tc>
                  <a:txBody>
                    <a:bodyPr/>
                    <a:lstStyle/>
                    <a:p>
                      <a:endParaRPr lang="en-US" dirty="0"/>
                    </a:p>
                  </a:txBody>
                  <a:tcPr/>
                </a:tc>
                <a:extLst>
                  <a:ext uri="{0D108BD9-81ED-4DB2-BD59-A6C34878D82A}">
                    <a16:rowId xmlns:a16="http://schemas.microsoft.com/office/drawing/2014/main" val="2471623125"/>
                  </a:ext>
                </a:extLst>
              </a:tr>
              <a:tr h="443285">
                <a:tc>
                  <a:txBody>
                    <a:bodyPr/>
                    <a:lstStyle/>
                    <a:p>
                      <a:r>
                        <a:rPr lang="en-US" dirty="0"/>
                        <a:t>1 – Seizure</a:t>
                      </a:r>
                    </a:p>
                  </a:txBody>
                  <a:tcPr/>
                </a:tc>
                <a:tc>
                  <a:txBody>
                    <a:bodyPr/>
                    <a:lstStyle/>
                    <a:p>
                      <a:r>
                        <a:rPr lang="en-US" dirty="0"/>
                        <a:t>0.86</a:t>
                      </a:r>
                    </a:p>
                  </a:txBody>
                  <a:tcPr/>
                </a:tc>
                <a:tc>
                  <a:txBody>
                    <a:bodyPr/>
                    <a:lstStyle/>
                    <a:p>
                      <a:r>
                        <a:rPr lang="en-US" dirty="0"/>
                        <a:t>0.97</a:t>
                      </a:r>
                    </a:p>
                  </a:txBody>
                  <a:tcPr/>
                </a:tc>
                <a:tc>
                  <a:txBody>
                    <a:bodyPr/>
                    <a:lstStyle/>
                    <a:p>
                      <a:r>
                        <a:rPr lang="en-US" dirty="0"/>
                        <a:t>0.91</a:t>
                      </a:r>
                    </a:p>
                  </a:txBody>
                  <a:tcPr/>
                </a:tc>
                <a:tc>
                  <a:txBody>
                    <a:bodyPr/>
                    <a:lstStyle/>
                    <a:p>
                      <a:r>
                        <a:rPr lang="en-US" dirty="0"/>
                        <a:t>431</a:t>
                      </a:r>
                    </a:p>
                  </a:txBody>
                  <a:tcPr/>
                </a:tc>
                <a:tc>
                  <a:txBody>
                    <a:bodyPr/>
                    <a:lstStyle/>
                    <a:p>
                      <a:endParaRPr lang="en-US" dirty="0"/>
                    </a:p>
                  </a:txBody>
                  <a:tcPr/>
                </a:tc>
                <a:extLst>
                  <a:ext uri="{0D108BD9-81ED-4DB2-BD59-A6C34878D82A}">
                    <a16:rowId xmlns:a16="http://schemas.microsoft.com/office/drawing/2014/main" val="3758445024"/>
                  </a:ext>
                </a:extLst>
              </a:tr>
              <a:tr h="443285">
                <a:tc>
                  <a:txBody>
                    <a:bodyPr/>
                    <a:lstStyle/>
                    <a:p>
                      <a:r>
                        <a:rPr lang="en-US" dirty="0"/>
                        <a:t>Accuracy</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r>
                        <a:rPr lang="en-US" dirty="0"/>
                        <a:t>0.96</a:t>
                      </a:r>
                    </a:p>
                  </a:txBody>
                  <a:tcPr/>
                </a:tc>
                <a:extLst>
                  <a:ext uri="{0D108BD9-81ED-4DB2-BD59-A6C34878D82A}">
                    <a16:rowId xmlns:a16="http://schemas.microsoft.com/office/drawing/2014/main" val="3286191645"/>
                  </a:ext>
                </a:extLst>
              </a:tr>
            </a:tbl>
          </a:graphicData>
        </a:graphic>
      </p:graphicFrame>
      <p:graphicFrame>
        <p:nvGraphicFramePr>
          <p:cNvPr id="5" name="Table 6">
            <a:extLst>
              <a:ext uri="{FF2B5EF4-FFF2-40B4-BE49-F238E27FC236}">
                <a16:creationId xmlns:a16="http://schemas.microsoft.com/office/drawing/2014/main" id="{0897CB42-888B-4858-8D31-EB444A5DB8A3}"/>
              </a:ext>
            </a:extLst>
          </p:cNvPr>
          <p:cNvGraphicFramePr>
            <a:graphicFrameLocks noGrp="1"/>
          </p:cNvGraphicFramePr>
          <p:nvPr>
            <p:extLst>
              <p:ext uri="{D42A27DB-BD31-4B8C-83A1-F6EECF244321}">
                <p14:modId xmlns:p14="http://schemas.microsoft.com/office/powerpoint/2010/main" val="1854545535"/>
              </p:ext>
            </p:extLst>
          </p:nvPr>
        </p:nvGraphicFramePr>
        <p:xfrm>
          <a:off x="1796562" y="4071847"/>
          <a:ext cx="9176238" cy="1112520"/>
        </p:xfrm>
        <a:graphic>
          <a:graphicData uri="http://schemas.openxmlformats.org/drawingml/2006/table">
            <a:tbl>
              <a:tblPr firstRow="1" bandRow="1">
                <a:tableStyleId>{5C22544A-7EE6-4342-B048-85BDC9FD1C3A}</a:tableStyleId>
              </a:tblPr>
              <a:tblGrid>
                <a:gridCol w="3058746">
                  <a:extLst>
                    <a:ext uri="{9D8B030D-6E8A-4147-A177-3AD203B41FA5}">
                      <a16:colId xmlns:a16="http://schemas.microsoft.com/office/drawing/2014/main" val="558043266"/>
                    </a:ext>
                  </a:extLst>
                </a:gridCol>
                <a:gridCol w="3058746">
                  <a:extLst>
                    <a:ext uri="{9D8B030D-6E8A-4147-A177-3AD203B41FA5}">
                      <a16:colId xmlns:a16="http://schemas.microsoft.com/office/drawing/2014/main" val="1465849725"/>
                    </a:ext>
                  </a:extLst>
                </a:gridCol>
                <a:gridCol w="3058746">
                  <a:extLst>
                    <a:ext uri="{9D8B030D-6E8A-4147-A177-3AD203B41FA5}">
                      <a16:colId xmlns:a16="http://schemas.microsoft.com/office/drawing/2014/main" val="1080363115"/>
                    </a:ext>
                  </a:extLst>
                </a:gridCol>
              </a:tblGrid>
              <a:tr h="370840">
                <a:tc>
                  <a:txBody>
                    <a:bodyPr/>
                    <a:lstStyle/>
                    <a:p>
                      <a:endParaRPr lang="en-US" dirty="0"/>
                    </a:p>
                  </a:txBody>
                  <a:tcPr/>
                </a:tc>
                <a:tc>
                  <a:txBody>
                    <a:bodyPr/>
                    <a:lstStyle/>
                    <a:p>
                      <a:r>
                        <a:rPr lang="en-US" dirty="0"/>
                        <a:t>Predicted 0 – No Seizure</a:t>
                      </a:r>
                    </a:p>
                  </a:txBody>
                  <a:tcPr/>
                </a:tc>
                <a:tc>
                  <a:txBody>
                    <a:bodyPr/>
                    <a:lstStyle/>
                    <a:p>
                      <a:r>
                        <a:rPr lang="en-US" dirty="0"/>
                        <a:t>Predicted 1 - Seizure</a:t>
                      </a:r>
                    </a:p>
                  </a:txBody>
                  <a:tcPr/>
                </a:tc>
                <a:extLst>
                  <a:ext uri="{0D108BD9-81ED-4DB2-BD59-A6C34878D82A}">
                    <a16:rowId xmlns:a16="http://schemas.microsoft.com/office/drawing/2014/main" val="131605285"/>
                  </a:ext>
                </a:extLst>
              </a:tr>
              <a:tr h="370840">
                <a:tc>
                  <a:txBody>
                    <a:bodyPr/>
                    <a:lstStyle/>
                    <a:p>
                      <a:r>
                        <a:rPr lang="en-US" dirty="0"/>
                        <a:t>Actual 0 – No seizure</a:t>
                      </a:r>
                    </a:p>
                  </a:txBody>
                  <a:tcPr/>
                </a:tc>
                <a:tc>
                  <a:txBody>
                    <a:bodyPr/>
                    <a:lstStyle/>
                    <a:p>
                      <a:r>
                        <a:rPr lang="en-US" dirty="0"/>
                        <a:t>1800</a:t>
                      </a:r>
                    </a:p>
                  </a:txBody>
                  <a:tcPr/>
                </a:tc>
                <a:tc>
                  <a:txBody>
                    <a:bodyPr/>
                    <a:lstStyle/>
                    <a:p>
                      <a:r>
                        <a:rPr lang="en-US" dirty="0"/>
                        <a:t>69</a:t>
                      </a:r>
                    </a:p>
                  </a:txBody>
                  <a:tcPr/>
                </a:tc>
                <a:extLst>
                  <a:ext uri="{0D108BD9-81ED-4DB2-BD59-A6C34878D82A}">
                    <a16:rowId xmlns:a16="http://schemas.microsoft.com/office/drawing/2014/main" val="2628094303"/>
                  </a:ext>
                </a:extLst>
              </a:tr>
              <a:tr h="370840">
                <a:tc>
                  <a:txBody>
                    <a:bodyPr/>
                    <a:lstStyle/>
                    <a:p>
                      <a:r>
                        <a:rPr lang="en-US" dirty="0"/>
                        <a:t>Actual 1 - Seizure</a:t>
                      </a:r>
                    </a:p>
                  </a:txBody>
                  <a:tcPr/>
                </a:tc>
                <a:tc>
                  <a:txBody>
                    <a:bodyPr/>
                    <a:lstStyle/>
                    <a:p>
                      <a:r>
                        <a:rPr lang="en-US" dirty="0"/>
                        <a:t>15</a:t>
                      </a:r>
                    </a:p>
                  </a:txBody>
                  <a:tcPr/>
                </a:tc>
                <a:tc>
                  <a:txBody>
                    <a:bodyPr/>
                    <a:lstStyle/>
                    <a:p>
                      <a:r>
                        <a:rPr lang="en-US" dirty="0"/>
                        <a:t>416</a:t>
                      </a:r>
                    </a:p>
                  </a:txBody>
                  <a:tcPr/>
                </a:tc>
                <a:extLst>
                  <a:ext uri="{0D108BD9-81ED-4DB2-BD59-A6C34878D82A}">
                    <a16:rowId xmlns:a16="http://schemas.microsoft.com/office/drawing/2014/main" val="160009835"/>
                  </a:ext>
                </a:extLst>
              </a:tr>
            </a:tbl>
          </a:graphicData>
        </a:graphic>
      </p:graphicFrame>
      <p:sp>
        <p:nvSpPr>
          <p:cNvPr id="7" name="TextBox 6">
            <a:extLst>
              <a:ext uri="{FF2B5EF4-FFF2-40B4-BE49-F238E27FC236}">
                <a16:creationId xmlns:a16="http://schemas.microsoft.com/office/drawing/2014/main" id="{0AAC1FA8-9CDA-4934-BFEA-4253BE56797F}"/>
              </a:ext>
            </a:extLst>
          </p:cNvPr>
          <p:cNvSpPr txBox="1"/>
          <p:nvPr/>
        </p:nvSpPr>
        <p:spPr>
          <a:xfrm>
            <a:off x="902677" y="922737"/>
            <a:ext cx="6827510" cy="5509200"/>
          </a:xfrm>
          <a:prstGeom prst="rect">
            <a:avLst/>
          </a:prstGeom>
          <a:noFill/>
        </p:spPr>
        <p:txBody>
          <a:bodyPr wrap="none" rtlCol="0">
            <a:spAutoFit/>
          </a:bodyPr>
          <a:lstStyle/>
          <a:p>
            <a:r>
              <a:rPr lang="en-US" sz="2400" dirty="0"/>
              <a:t>LR Classification Report:</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LR Confusion Matrix:</a:t>
            </a:r>
          </a:p>
          <a:p>
            <a:endParaRPr lang="en-US" sz="2400" dirty="0"/>
          </a:p>
          <a:p>
            <a:endParaRPr lang="en-US" sz="2400" dirty="0"/>
          </a:p>
          <a:p>
            <a:endParaRPr lang="en-US" sz="2400" dirty="0"/>
          </a:p>
          <a:p>
            <a:endParaRPr lang="en-US" sz="2400" dirty="0"/>
          </a:p>
          <a:p>
            <a:r>
              <a:rPr lang="en-US" sz="2400" dirty="0"/>
              <a:t>LR 10x cross-validation F1 score: </a:t>
            </a:r>
          </a:p>
          <a:p>
            <a:r>
              <a:rPr lang="en-US" sz="2400" dirty="0"/>
              <a:t>				       </a:t>
            </a:r>
            <a:r>
              <a:rPr lang="en-US" sz="4000" dirty="0"/>
              <a:t>0.9100394</a:t>
            </a:r>
          </a:p>
        </p:txBody>
      </p:sp>
    </p:spTree>
    <p:extLst>
      <p:ext uri="{BB962C8B-B14F-4D97-AF65-F5344CB8AC3E}">
        <p14:creationId xmlns:p14="http://schemas.microsoft.com/office/powerpoint/2010/main" val="189515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0"/>
            <a:ext cx="11582400" cy="820615"/>
          </a:xfrm>
        </p:spPr>
        <p:txBody>
          <a:bodyPr>
            <a:normAutofit fontScale="90000"/>
          </a:bodyPr>
          <a:lstStyle/>
          <a:p>
            <a:r>
              <a:rPr lang="en-US" dirty="0"/>
              <a:t>Epileptic seizure recognition – Results: Logistic Regression Tests</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57540255-7FA1-4447-8377-C710CE20ABAA}"/>
              </a:ext>
            </a:extLst>
          </p:cNvPr>
          <p:cNvSpPr txBox="1"/>
          <p:nvPr/>
        </p:nvSpPr>
        <p:spPr>
          <a:xfrm>
            <a:off x="609600" y="820615"/>
            <a:ext cx="4642338" cy="544764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sklearn.feature_selection.SelectKBest</a:t>
            </a:r>
            <a:endParaRPr lang="en-US" sz="2000" dirty="0"/>
          </a:p>
          <a:p>
            <a:pPr marL="800100" lvl="1" indent="-342900">
              <a:buFont typeface="+mj-lt"/>
              <a:buAutoNum type="arabicPeriod"/>
            </a:pPr>
            <a:r>
              <a:rPr lang="en-US" sz="2000" dirty="0"/>
              <a:t>STD</a:t>
            </a:r>
          </a:p>
          <a:p>
            <a:pPr marL="800100" lvl="1" indent="-342900">
              <a:buFont typeface="+mj-lt"/>
              <a:buAutoNum type="arabicPeriod"/>
            </a:pPr>
            <a:r>
              <a:rPr lang="en-US" sz="2000" dirty="0"/>
              <a:t>Sample entropy</a:t>
            </a:r>
          </a:p>
          <a:p>
            <a:pPr marL="800100" lvl="1" indent="-342900">
              <a:buFont typeface="+mj-lt"/>
              <a:buAutoNum type="arabicPeriod"/>
            </a:pPr>
            <a:r>
              <a:rPr lang="en-US" sz="2000" dirty="0"/>
              <a:t>Gamma</a:t>
            </a:r>
          </a:p>
          <a:p>
            <a:pPr marL="800100" lvl="1" indent="-342900">
              <a:buFont typeface="+mj-lt"/>
              <a:buAutoNum type="arabicPeriod"/>
            </a:pPr>
            <a:r>
              <a:rPr lang="en-US" sz="2000" dirty="0"/>
              <a:t>Beta</a:t>
            </a:r>
          </a:p>
          <a:p>
            <a:pPr marL="800100" lvl="1" indent="-342900">
              <a:buFont typeface="+mj-lt"/>
              <a:buAutoNum type="arabicPeriod"/>
            </a:pPr>
            <a:r>
              <a:rPr lang="en-US" sz="2000" dirty="0"/>
              <a:t>Alpha</a:t>
            </a:r>
          </a:p>
          <a:p>
            <a:pPr marL="800100" lvl="1" indent="-342900">
              <a:buFont typeface="+mj-lt"/>
              <a:buAutoNum type="arabicPeriod"/>
            </a:pPr>
            <a:r>
              <a:rPr lang="en-US" sz="2000" dirty="0"/>
              <a:t>Median</a:t>
            </a:r>
          </a:p>
          <a:p>
            <a:pPr marL="800100" lvl="1" indent="-342900">
              <a:buFont typeface="+mj-lt"/>
              <a:buAutoNum type="arabicPeriod"/>
            </a:pPr>
            <a:r>
              <a:rPr lang="en-US" sz="2000" dirty="0"/>
              <a:t>Theta</a:t>
            </a:r>
          </a:p>
          <a:p>
            <a:pPr marL="800100" lvl="1" indent="-342900">
              <a:buFont typeface="+mj-lt"/>
              <a:buAutoNum type="arabicPeriod"/>
            </a:pPr>
            <a:r>
              <a:rPr lang="en-US" sz="2000" dirty="0"/>
              <a:t>Delta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459A480-09D0-4792-B9BE-FFB0698283CE}"/>
              </a:ext>
            </a:extLst>
          </p:cNvPr>
          <p:cNvSpPr txBox="1"/>
          <p:nvPr/>
        </p:nvSpPr>
        <p:spPr>
          <a:xfrm>
            <a:off x="5369169" y="820615"/>
            <a:ext cx="621323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Logistic Regression F-1 with:</a:t>
            </a:r>
          </a:p>
          <a:p>
            <a:pPr marL="742950" lvl="1" indent="-285750">
              <a:buFont typeface="Arial" panose="020B0604020202020204" pitchFamily="34" charset="0"/>
              <a:buChar char="•"/>
            </a:pPr>
            <a:r>
              <a:rPr lang="en-US" sz="2400" dirty="0"/>
              <a:t>All predictors: </a:t>
            </a:r>
            <a:r>
              <a:rPr lang="en-US" sz="2400" b="1" dirty="0"/>
              <a:t>0.910</a:t>
            </a:r>
          </a:p>
          <a:p>
            <a:pPr marL="742950" lvl="1" indent="-285750">
              <a:buFont typeface="Arial" panose="020B0604020202020204" pitchFamily="34" charset="0"/>
              <a:buChar char="•"/>
            </a:pPr>
            <a:r>
              <a:rPr lang="en-US" sz="2400" i="1" dirty="0"/>
              <a:t>Just STD: </a:t>
            </a:r>
            <a:r>
              <a:rPr lang="en-US" sz="2400" b="1" i="1" dirty="0"/>
              <a:t>0.896</a:t>
            </a:r>
          </a:p>
          <a:p>
            <a:pPr marL="742950" lvl="1" indent="-285750">
              <a:buFont typeface="Arial" panose="020B0604020202020204" pitchFamily="34" charset="0"/>
              <a:buChar char="•"/>
            </a:pPr>
            <a:r>
              <a:rPr lang="en-US" sz="2400" i="1" dirty="0"/>
              <a:t>Just sample entropy: </a:t>
            </a:r>
            <a:r>
              <a:rPr lang="en-US" sz="2400" b="1" i="1" dirty="0"/>
              <a:t>0.544</a:t>
            </a:r>
          </a:p>
          <a:p>
            <a:pPr marL="742950" lvl="1" indent="-285750">
              <a:buFont typeface="Arial" panose="020B0604020202020204" pitchFamily="34" charset="0"/>
              <a:buChar char="•"/>
            </a:pPr>
            <a:r>
              <a:rPr lang="en-US" sz="2400" dirty="0"/>
              <a:t>STD &amp; sample entropy: </a:t>
            </a:r>
            <a:r>
              <a:rPr lang="en-US" sz="2400" b="1" dirty="0"/>
              <a:t>0.897</a:t>
            </a:r>
          </a:p>
          <a:p>
            <a:pPr marL="742950" lvl="1" indent="-285750">
              <a:buFont typeface="Arial" panose="020B0604020202020204" pitchFamily="34" charset="0"/>
              <a:buChar char="•"/>
            </a:pPr>
            <a:r>
              <a:rPr lang="en-US" sz="2400" dirty="0"/>
              <a:t>Gamma, beta, alpha, median, theta, delta: </a:t>
            </a:r>
            <a:r>
              <a:rPr lang="en-US" sz="2400" b="1" dirty="0"/>
              <a:t>0.420</a:t>
            </a:r>
          </a:p>
          <a:p>
            <a:pPr marL="742950" lvl="1" indent="-285750">
              <a:buFont typeface="Arial" panose="020B0604020202020204" pitchFamily="34" charset="0"/>
              <a:buChar char="•"/>
            </a:pPr>
            <a:r>
              <a:rPr lang="en-US" sz="2400" dirty="0"/>
              <a:t>2 principal components: </a:t>
            </a:r>
            <a:r>
              <a:rPr lang="en-US" sz="2400" b="1" dirty="0"/>
              <a:t>0.568</a:t>
            </a:r>
          </a:p>
        </p:txBody>
      </p:sp>
    </p:spTree>
    <p:extLst>
      <p:ext uri="{BB962C8B-B14F-4D97-AF65-F5344CB8AC3E}">
        <p14:creationId xmlns:p14="http://schemas.microsoft.com/office/powerpoint/2010/main" val="60327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0"/>
            <a:ext cx="10972800" cy="820615"/>
          </a:xfrm>
        </p:spPr>
        <p:txBody>
          <a:bodyPr>
            <a:normAutofit/>
          </a:bodyPr>
          <a:lstStyle/>
          <a:p>
            <a:r>
              <a:rPr lang="en-US" dirty="0"/>
              <a:t>Epileptic seizure recognition – Results: ANN</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57540255-7FA1-4447-8377-C710CE20ABAA}"/>
              </a:ext>
            </a:extLst>
          </p:cNvPr>
          <p:cNvSpPr txBox="1"/>
          <p:nvPr/>
        </p:nvSpPr>
        <p:spPr>
          <a:xfrm>
            <a:off x="609600" y="820615"/>
            <a:ext cx="8159262" cy="7232749"/>
          </a:xfrm>
          <a:prstGeom prst="rect">
            <a:avLst/>
          </a:prstGeom>
          <a:noFill/>
        </p:spPr>
        <p:txBody>
          <a:bodyPr wrap="square" rtlCol="0">
            <a:spAutoFit/>
          </a:bodyPr>
          <a:lstStyle/>
          <a:p>
            <a:pPr marL="285750" indent="-285750">
              <a:buFont typeface="Arial" panose="020B0604020202020204" pitchFamily="34" charset="0"/>
              <a:buChar char="•"/>
            </a:pPr>
            <a:r>
              <a:rPr lang="en-US" sz="2800" dirty="0"/>
              <a:t>Scaled features</a:t>
            </a:r>
          </a:p>
          <a:p>
            <a:pPr marL="742950" lvl="1" indent="-285750">
              <a:buFont typeface="Arial" panose="020B0604020202020204" pitchFamily="34" charset="0"/>
              <a:buChar char="•"/>
            </a:pPr>
            <a:r>
              <a:rPr lang="en-US" sz="2800" dirty="0"/>
              <a:t>Improved accuracy by ~1%</a:t>
            </a:r>
          </a:p>
          <a:p>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Hidden layer size: (4, 3) – 2 hidden layers, 4 &amp; 3 hidden units</a:t>
            </a:r>
          </a:p>
          <a:p>
            <a:pPr marL="742950" lvl="1" indent="-285750">
              <a:buFont typeface="Arial" panose="020B0604020202020204" pitchFamily="34" charset="0"/>
              <a:buChar char="•"/>
            </a:pPr>
            <a:r>
              <a:rPr lang="en-US" sz="2800" dirty="0"/>
              <a:t>Determined by cross-validation</a:t>
            </a:r>
          </a:p>
          <a:p>
            <a:pPr marL="742950" lvl="1" indent="-285750">
              <a:buFont typeface="Arial" panose="020B0604020202020204" pitchFamily="34" charset="0"/>
              <a:buChar char="•"/>
            </a:pPr>
            <a:r>
              <a:rPr lang="en-US" sz="2800" dirty="0"/>
              <a:t>Improved accuracy by ~2%</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61645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0"/>
            <a:ext cx="10972800" cy="820615"/>
          </a:xfrm>
        </p:spPr>
        <p:txBody>
          <a:bodyPr>
            <a:normAutofit/>
          </a:bodyPr>
          <a:lstStyle/>
          <a:p>
            <a:r>
              <a:rPr lang="en-US" dirty="0"/>
              <a:t>Epileptic seizure recognition – Results: ANN</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graphicFrame>
        <p:nvGraphicFramePr>
          <p:cNvPr id="4" name="Table 4">
            <a:extLst>
              <a:ext uri="{FF2B5EF4-FFF2-40B4-BE49-F238E27FC236}">
                <a16:creationId xmlns:a16="http://schemas.microsoft.com/office/drawing/2014/main" id="{63AE89B0-C514-4F58-BB85-A81C1F35BF0F}"/>
              </a:ext>
            </a:extLst>
          </p:cNvPr>
          <p:cNvGraphicFramePr>
            <a:graphicFrameLocks noGrp="1"/>
          </p:cNvGraphicFramePr>
          <p:nvPr>
            <p:extLst>
              <p:ext uri="{D42A27DB-BD31-4B8C-83A1-F6EECF244321}">
                <p14:modId xmlns:p14="http://schemas.microsoft.com/office/powerpoint/2010/main" val="2562298940"/>
              </p:ext>
            </p:extLst>
          </p:nvPr>
        </p:nvGraphicFramePr>
        <p:xfrm>
          <a:off x="1796561" y="1430987"/>
          <a:ext cx="9316914" cy="1921583"/>
        </p:xfrm>
        <a:graphic>
          <a:graphicData uri="http://schemas.openxmlformats.org/drawingml/2006/table">
            <a:tbl>
              <a:tblPr firstRow="1" bandRow="1">
                <a:tableStyleId>{5C22544A-7EE6-4342-B048-85BDC9FD1C3A}</a:tableStyleId>
              </a:tblPr>
              <a:tblGrid>
                <a:gridCol w="1552819">
                  <a:extLst>
                    <a:ext uri="{9D8B030D-6E8A-4147-A177-3AD203B41FA5}">
                      <a16:colId xmlns:a16="http://schemas.microsoft.com/office/drawing/2014/main" val="3920730342"/>
                    </a:ext>
                  </a:extLst>
                </a:gridCol>
                <a:gridCol w="1552819">
                  <a:extLst>
                    <a:ext uri="{9D8B030D-6E8A-4147-A177-3AD203B41FA5}">
                      <a16:colId xmlns:a16="http://schemas.microsoft.com/office/drawing/2014/main" val="11047932"/>
                    </a:ext>
                  </a:extLst>
                </a:gridCol>
                <a:gridCol w="1552819">
                  <a:extLst>
                    <a:ext uri="{9D8B030D-6E8A-4147-A177-3AD203B41FA5}">
                      <a16:colId xmlns:a16="http://schemas.microsoft.com/office/drawing/2014/main" val="667199179"/>
                    </a:ext>
                  </a:extLst>
                </a:gridCol>
                <a:gridCol w="1552819">
                  <a:extLst>
                    <a:ext uri="{9D8B030D-6E8A-4147-A177-3AD203B41FA5}">
                      <a16:colId xmlns:a16="http://schemas.microsoft.com/office/drawing/2014/main" val="1527319115"/>
                    </a:ext>
                  </a:extLst>
                </a:gridCol>
                <a:gridCol w="1552819">
                  <a:extLst>
                    <a:ext uri="{9D8B030D-6E8A-4147-A177-3AD203B41FA5}">
                      <a16:colId xmlns:a16="http://schemas.microsoft.com/office/drawing/2014/main" val="3283048061"/>
                    </a:ext>
                  </a:extLst>
                </a:gridCol>
                <a:gridCol w="1552819">
                  <a:extLst>
                    <a:ext uri="{9D8B030D-6E8A-4147-A177-3AD203B41FA5}">
                      <a16:colId xmlns:a16="http://schemas.microsoft.com/office/drawing/2014/main" val="4089861218"/>
                    </a:ext>
                  </a:extLst>
                </a:gridCol>
              </a:tblGrid>
              <a:tr h="443285">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tc>
                  <a:txBody>
                    <a:bodyPr/>
                    <a:lstStyle/>
                    <a:p>
                      <a:r>
                        <a:rPr lang="en-US" dirty="0"/>
                        <a:t>Accuracy</a:t>
                      </a:r>
                    </a:p>
                  </a:txBody>
                  <a:tcPr/>
                </a:tc>
                <a:extLst>
                  <a:ext uri="{0D108BD9-81ED-4DB2-BD59-A6C34878D82A}">
                    <a16:rowId xmlns:a16="http://schemas.microsoft.com/office/drawing/2014/main" val="266084377"/>
                  </a:ext>
                </a:extLst>
              </a:tr>
              <a:tr h="591728">
                <a:tc>
                  <a:txBody>
                    <a:bodyPr/>
                    <a:lstStyle/>
                    <a:p>
                      <a:r>
                        <a:rPr lang="en-US" dirty="0"/>
                        <a:t>0 – No seizure</a:t>
                      </a:r>
                    </a:p>
                  </a:txBody>
                  <a:tcPr/>
                </a:tc>
                <a:tc>
                  <a:txBody>
                    <a:bodyPr/>
                    <a:lstStyle/>
                    <a:p>
                      <a:r>
                        <a:rPr lang="en-US" dirty="0"/>
                        <a:t>0.99</a:t>
                      </a:r>
                    </a:p>
                  </a:txBody>
                  <a:tcPr/>
                </a:tc>
                <a:tc>
                  <a:txBody>
                    <a:bodyPr/>
                    <a:lstStyle/>
                    <a:p>
                      <a:r>
                        <a:rPr lang="en-US" dirty="0"/>
                        <a:t>0.99</a:t>
                      </a:r>
                    </a:p>
                  </a:txBody>
                  <a:tcPr/>
                </a:tc>
                <a:tc>
                  <a:txBody>
                    <a:bodyPr/>
                    <a:lstStyle/>
                    <a:p>
                      <a:r>
                        <a:rPr lang="en-US" dirty="0"/>
                        <a:t>0.99</a:t>
                      </a:r>
                    </a:p>
                  </a:txBody>
                  <a:tcPr/>
                </a:tc>
                <a:tc>
                  <a:txBody>
                    <a:bodyPr/>
                    <a:lstStyle/>
                    <a:p>
                      <a:r>
                        <a:rPr lang="en-US" dirty="0"/>
                        <a:t>1869</a:t>
                      </a:r>
                    </a:p>
                  </a:txBody>
                  <a:tcPr/>
                </a:tc>
                <a:tc>
                  <a:txBody>
                    <a:bodyPr/>
                    <a:lstStyle/>
                    <a:p>
                      <a:endParaRPr lang="en-US" dirty="0"/>
                    </a:p>
                  </a:txBody>
                  <a:tcPr/>
                </a:tc>
                <a:extLst>
                  <a:ext uri="{0D108BD9-81ED-4DB2-BD59-A6C34878D82A}">
                    <a16:rowId xmlns:a16="http://schemas.microsoft.com/office/drawing/2014/main" val="2471623125"/>
                  </a:ext>
                </a:extLst>
              </a:tr>
              <a:tr h="443285">
                <a:tc>
                  <a:txBody>
                    <a:bodyPr/>
                    <a:lstStyle/>
                    <a:p>
                      <a:r>
                        <a:rPr lang="en-US" dirty="0"/>
                        <a:t>1 – Seizure</a:t>
                      </a:r>
                    </a:p>
                  </a:txBody>
                  <a:tcPr/>
                </a:tc>
                <a:tc>
                  <a:txBody>
                    <a:bodyPr/>
                    <a:lstStyle/>
                    <a:p>
                      <a:r>
                        <a:rPr lang="en-US" dirty="0"/>
                        <a:t>0.95</a:t>
                      </a:r>
                    </a:p>
                  </a:txBody>
                  <a:tcPr/>
                </a:tc>
                <a:tc>
                  <a:txBody>
                    <a:bodyPr/>
                    <a:lstStyle/>
                    <a:p>
                      <a:r>
                        <a:rPr lang="en-US" dirty="0"/>
                        <a:t>0.96</a:t>
                      </a:r>
                    </a:p>
                  </a:txBody>
                  <a:tcPr/>
                </a:tc>
                <a:tc>
                  <a:txBody>
                    <a:bodyPr/>
                    <a:lstStyle/>
                    <a:p>
                      <a:r>
                        <a:rPr lang="en-US" dirty="0"/>
                        <a:t>0.95</a:t>
                      </a:r>
                    </a:p>
                  </a:txBody>
                  <a:tcPr/>
                </a:tc>
                <a:tc>
                  <a:txBody>
                    <a:bodyPr/>
                    <a:lstStyle/>
                    <a:p>
                      <a:r>
                        <a:rPr lang="en-US" dirty="0"/>
                        <a:t>431</a:t>
                      </a:r>
                    </a:p>
                  </a:txBody>
                  <a:tcPr/>
                </a:tc>
                <a:tc>
                  <a:txBody>
                    <a:bodyPr/>
                    <a:lstStyle/>
                    <a:p>
                      <a:endParaRPr lang="en-US" dirty="0"/>
                    </a:p>
                  </a:txBody>
                  <a:tcPr/>
                </a:tc>
                <a:extLst>
                  <a:ext uri="{0D108BD9-81ED-4DB2-BD59-A6C34878D82A}">
                    <a16:rowId xmlns:a16="http://schemas.microsoft.com/office/drawing/2014/main" val="3758445024"/>
                  </a:ext>
                </a:extLst>
              </a:tr>
              <a:tr h="443285">
                <a:tc>
                  <a:txBody>
                    <a:bodyPr/>
                    <a:lstStyle/>
                    <a:p>
                      <a:r>
                        <a:rPr lang="en-US" dirty="0"/>
                        <a:t>Accuracy</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r>
                        <a:rPr lang="en-US" dirty="0"/>
                        <a:t>0.98</a:t>
                      </a:r>
                    </a:p>
                  </a:txBody>
                  <a:tcPr/>
                </a:tc>
                <a:extLst>
                  <a:ext uri="{0D108BD9-81ED-4DB2-BD59-A6C34878D82A}">
                    <a16:rowId xmlns:a16="http://schemas.microsoft.com/office/drawing/2014/main" val="3286191645"/>
                  </a:ext>
                </a:extLst>
              </a:tr>
            </a:tbl>
          </a:graphicData>
        </a:graphic>
      </p:graphicFrame>
      <p:graphicFrame>
        <p:nvGraphicFramePr>
          <p:cNvPr id="5" name="Table 6">
            <a:extLst>
              <a:ext uri="{FF2B5EF4-FFF2-40B4-BE49-F238E27FC236}">
                <a16:creationId xmlns:a16="http://schemas.microsoft.com/office/drawing/2014/main" id="{0897CB42-888B-4858-8D31-EB444A5DB8A3}"/>
              </a:ext>
            </a:extLst>
          </p:cNvPr>
          <p:cNvGraphicFramePr>
            <a:graphicFrameLocks noGrp="1"/>
          </p:cNvGraphicFramePr>
          <p:nvPr>
            <p:extLst>
              <p:ext uri="{D42A27DB-BD31-4B8C-83A1-F6EECF244321}">
                <p14:modId xmlns:p14="http://schemas.microsoft.com/office/powerpoint/2010/main" val="3034235954"/>
              </p:ext>
            </p:extLst>
          </p:nvPr>
        </p:nvGraphicFramePr>
        <p:xfrm>
          <a:off x="1796561" y="4071847"/>
          <a:ext cx="9316914" cy="1112520"/>
        </p:xfrm>
        <a:graphic>
          <a:graphicData uri="http://schemas.openxmlformats.org/drawingml/2006/table">
            <a:tbl>
              <a:tblPr firstRow="1" bandRow="1">
                <a:tableStyleId>{5C22544A-7EE6-4342-B048-85BDC9FD1C3A}</a:tableStyleId>
              </a:tblPr>
              <a:tblGrid>
                <a:gridCol w="3105638">
                  <a:extLst>
                    <a:ext uri="{9D8B030D-6E8A-4147-A177-3AD203B41FA5}">
                      <a16:colId xmlns:a16="http://schemas.microsoft.com/office/drawing/2014/main" val="558043266"/>
                    </a:ext>
                  </a:extLst>
                </a:gridCol>
                <a:gridCol w="3105638">
                  <a:extLst>
                    <a:ext uri="{9D8B030D-6E8A-4147-A177-3AD203B41FA5}">
                      <a16:colId xmlns:a16="http://schemas.microsoft.com/office/drawing/2014/main" val="1465849725"/>
                    </a:ext>
                  </a:extLst>
                </a:gridCol>
                <a:gridCol w="3105638">
                  <a:extLst>
                    <a:ext uri="{9D8B030D-6E8A-4147-A177-3AD203B41FA5}">
                      <a16:colId xmlns:a16="http://schemas.microsoft.com/office/drawing/2014/main" val="1080363115"/>
                    </a:ext>
                  </a:extLst>
                </a:gridCol>
              </a:tblGrid>
              <a:tr h="370840">
                <a:tc>
                  <a:txBody>
                    <a:bodyPr/>
                    <a:lstStyle/>
                    <a:p>
                      <a:endParaRPr lang="en-US" dirty="0"/>
                    </a:p>
                  </a:txBody>
                  <a:tcPr/>
                </a:tc>
                <a:tc>
                  <a:txBody>
                    <a:bodyPr/>
                    <a:lstStyle/>
                    <a:p>
                      <a:r>
                        <a:rPr lang="en-US" dirty="0"/>
                        <a:t>Predicted 0 – No Seizure</a:t>
                      </a:r>
                    </a:p>
                  </a:txBody>
                  <a:tcPr/>
                </a:tc>
                <a:tc>
                  <a:txBody>
                    <a:bodyPr/>
                    <a:lstStyle/>
                    <a:p>
                      <a:r>
                        <a:rPr lang="en-US" dirty="0"/>
                        <a:t>Predicted 1 - Seizure</a:t>
                      </a:r>
                    </a:p>
                  </a:txBody>
                  <a:tcPr/>
                </a:tc>
                <a:extLst>
                  <a:ext uri="{0D108BD9-81ED-4DB2-BD59-A6C34878D82A}">
                    <a16:rowId xmlns:a16="http://schemas.microsoft.com/office/drawing/2014/main" val="131605285"/>
                  </a:ext>
                </a:extLst>
              </a:tr>
              <a:tr h="370840">
                <a:tc>
                  <a:txBody>
                    <a:bodyPr/>
                    <a:lstStyle/>
                    <a:p>
                      <a:r>
                        <a:rPr lang="en-US" dirty="0"/>
                        <a:t>Actual 0 – No seizure</a:t>
                      </a:r>
                    </a:p>
                  </a:txBody>
                  <a:tcPr/>
                </a:tc>
                <a:tc>
                  <a:txBody>
                    <a:bodyPr/>
                    <a:lstStyle/>
                    <a:p>
                      <a:r>
                        <a:rPr lang="en-US" dirty="0"/>
                        <a:t>1847</a:t>
                      </a:r>
                    </a:p>
                  </a:txBody>
                  <a:tcPr/>
                </a:tc>
                <a:tc>
                  <a:txBody>
                    <a:bodyPr/>
                    <a:lstStyle/>
                    <a:p>
                      <a:r>
                        <a:rPr lang="en-US" dirty="0"/>
                        <a:t>22</a:t>
                      </a:r>
                    </a:p>
                  </a:txBody>
                  <a:tcPr/>
                </a:tc>
                <a:extLst>
                  <a:ext uri="{0D108BD9-81ED-4DB2-BD59-A6C34878D82A}">
                    <a16:rowId xmlns:a16="http://schemas.microsoft.com/office/drawing/2014/main" val="2628094303"/>
                  </a:ext>
                </a:extLst>
              </a:tr>
              <a:tr h="370840">
                <a:tc>
                  <a:txBody>
                    <a:bodyPr/>
                    <a:lstStyle/>
                    <a:p>
                      <a:r>
                        <a:rPr lang="en-US" dirty="0"/>
                        <a:t>Actual 1 - Seizure</a:t>
                      </a:r>
                    </a:p>
                  </a:txBody>
                  <a:tcPr/>
                </a:tc>
                <a:tc>
                  <a:txBody>
                    <a:bodyPr/>
                    <a:lstStyle/>
                    <a:p>
                      <a:r>
                        <a:rPr lang="en-US" dirty="0"/>
                        <a:t>18</a:t>
                      </a:r>
                    </a:p>
                  </a:txBody>
                  <a:tcPr/>
                </a:tc>
                <a:tc>
                  <a:txBody>
                    <a:bodyPr/>
                    <a:lstStyle/>
                    <a:p>
                      <a:r>
                        <a:rPr lang="en-US" dirty="0"/>
                        <a:t>413</a:t>
                      </a:r>
                    </a:p>
                  </a:txBody>
                  <a:tcPr/>
                </a:tc>
                <a:extLst>
                  <a:ext uri="{0D108BD9-81ED-4DB2-BD59-A6C34878D82A}">
                    <a16:rowId xmlns:a16="http://schemas.microsoft.com/office/drawing/2014/main" val="160009835"/>
                  </a:ext>
                </a:extLst>
              </a:tr>
            </a:tbl>
          </a:graphicData>
        </a:graphic>
      </p:graphicFrame>
      <p:sp>
        <p:nvSpPr>
          <p:cNvPr id="7" name="TextBox 6">
            <a:extLst>
              <a:ext uri="{FF2B5EF4-FFF2-40B4-BE49-F238E27FC236}">
                <a16:creationId xmlns:a16="http://schemas.microsoft.com/office/drawing/2014/main" id="{0AAC1FA8-9CDA-4934-BFEA-4253BE56797F}"/>
              </a:ext>
            </a:extLst>
          </p:cNvPr>
          <p:cNvSpPr txBox="1"/>
          <p:nvPr/>
        </p:nvSpPr>
        <p:spPr>
          <a:xfrm>
            <a:off x="902677" y="922737"/>
            <a:ext cx="6567824" cy="5509200"/>
          </a:xfrm>
          <a:prstGeom prst="rect">
            <a:avLst/>
          </a:prstGeom>
          <a:noFill/>
        </p:spPr>
        <p:txBody>
          <a:bodyPr wrap="none" rtlCol="0">
            <a:spAutoFit/>
          </a:bodyPr>
          <a:lstStyle/>
          <a:p>
            <a:r>
              <a:rPr lang="en-US" sz="2400" dirty="0"/>
              <a:t>ANN Classification Report:</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ANN Confusion Matrix:</a:t>
            </a:r>
          </a:p>
          <a:p>
            <a:endParaRPr lang="en-US" sz="2400" dirty="0"/>
          </a:p>
          <a:p>
            <a:endParaRPr lang="en-US" sz="2400" dirty="0"/>
          </a:p>
          <a:p>
            <a:endParaRPr lang="en-US" sz="2400" dirty="0"/>
          </a:p>
          <a:p>
            <a:endParaRPr lang="en-US" sz="2400" dirty="0"/>
          </a:p>
          <a:p>
            <a:r>
              <a:rPr lang="en-US" sz="2400" dirty="0"/>
              <a:t>ANN 10x cross-validation F1 score: </a:t>
            </a:r>
          </a:p>
          <a:p>
            <a:r>
              <a:rPr lang="en-US" sz="2400" dirty="0"/>
              <a:t>				       </a:t>
            </a:r>
            <a:r>
              <a:rPr lang="en-US" sz="4000" dirty="0"/>
              <a:t>0.9537313</a:t>
            </a:r>
          </a:p>
        </p:txBody>
      </p:sp>
    </p:spTree>
    <p:extLst>
      <p:ext uri="{BB962C8B-B14F-4D97-AF65-F5344CB8AC3E}">
        <p14:creationId xmlns:p14="http://schemas.microsoft.com/office/powerpoint/2010/main" val="299380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0"/>
            <a:ext cx="10972800" cy="820615"/>
          </a:xfrm>
        </p:spPr>
        <p:txBody>
          <a:bodyPr>
            <a:normAutofit/>
          </a:bodyPr>
          <a:lstStyle/>
          <a:p>
            <a:r>
              <a:rPr lang="en-US" dirty="0"/>
              <a:t>Epileptic seizure recognition – Results: ANN Tests</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57540255-7FA1-4447-8377-C710CE20ABAA}"/>
              </a:ext>
            </a:extLst>
          </p:cNvPr>
          <p:cNvSpPr txBox="1"/>
          <p:nvPr/>
        </p:nvSpPr>
        <p:spPr>
          <a:xfrm>
            <a:off x="609600" y="820615"/>
            <a:ext cx="4642338" cy="544764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sklearn.feature_selection.SelectKBest</a:t>
            </a:r>
            <a:endParaRPr lang="en-US" sz="2000" dirty="0"/>
          </a:p>
          <a:p>
            <a:pPr marL="800100" lvl="1" indent="-342900">
              <a:buFont typeface="+mj-lt"/>
              <a:buAutoNum type="arabicPeriod"/>
            </a:pPr>
            <a:r>
              <a:rPr lang="en-US" sz="2000" dirty="0"/>
              <a:t>STD</a:t>
            </a:r>
          </a:p>
          <a:p>
            <a:pPr marL="800100" lvl="1" indent="-342900">
              <a:buFont typeface="+mj-lt"/>
              <a:buAutoNum type="arabicPeriod"/>
            </a:pPr>
            <a:r>
              <a:rPr lang="en-US" sz="2000" dirty="0"/>
              <a:t>Sample entropy</a:t>
            </a:r>
          </a:p>
          <a:p>
            <a:pPr marL="800100" lvl="1" indent="-342900">
              <a:buFont typeface="+mj-lt"/>
              <a:buAutoNum type="arabicPeriod"/>
            </a:pPr>
            <a:r>
              <a:rPr lang="en-US" sz="2000" dirty="0"/>
              <a:t>Gamma</a:t>
            </a:r>
          </a:p>
          <a:p>
            <a:pPr marL="800100" lvl="1" indent="-342900">
              <a:buFont typeface="+mj-lt"/>
              <a:buAutoNum type="arabicPeriod"/>
            </a:pPr>
            <a:r>
              <a:rPr lang="en-US" sz="2000" dirty="0"/>
              <a:t>Beta</a:t>
            </a:r>
          </a:p>
          <a:p>
            <a:pPr marL="800100" lvl="1" indent="-342900">
              <a:buFont typeface="+mj-lt"/>
              <a:buAutoNum type="arabicPeriod"/>
            </a:pPr>
            <a:r>
              <a:rPr lang="en-US" sz="2000" dirty="0"/>
              <a:t>Alpha</a:t>
            </a:r>
          </a:p>
          <a:p>
            <a:pPr marL="800100" lvl="1" indent="-342900">
              <a:buFont typeface="+mj-lt"/>
              <a:buAutoNum type="arabicPeriod"/>
            </a:pPr>
            <a:r>
              <a:rPr lang="en-US" sz="2000" dirty="0"/>
              <a:t>Median</a:t>
            </a:r>
          </a:p>
          <a:p>
            <a:pPr marL="800100" lvl="1" indent="-342900">
              <a:buFont typeface="+mj-lt"/>
              <a:buAutoNum type="arabicPeriod"/>
            </a:pPr>
            <a:r>
              <a:rPr lang="en-US" sz="2000" dirty="0"/>
              <a:t>Theta</a:t>
            </a:r>
          </a:p>
          <a:p>
            <a:pPr marL="800100" lvl="1" indent="-342900">
              <a:buFont typeface="+mj-lt"/>
              <a:buAutoNum type="arabicPeriod"/>
            </a:pPr>
            <a:r>
              <a:rPr lang="en-US" sz="2000" dirty="0"/>
              <a:t>Delta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459A480-09D0-4792-B9BE-FFB0698283CE}"/>
              </a:ext>
            </a:extLst>
          </p:cNvPr>
          <p:cNvSpPr txBox="1"/>
          <p:nvPr/>
        </p:nvSpPr>
        <p:spPr>
          <a:xfrm>
            <a:off x="5369169" y="820615"/>
            <a:ext cx="621323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ANN F-1 with:</a:t>
            </a:r>
          </a:p>
          <a:p>
            <a:pPr marL="742950" lvl="1" indent="-285750">
              <a:buFont typeface="Arial" panose="020B0604020202020204" pitchFamily="34" charset="0"/>
              <a:buChar char="•"/>
            </a:pPr>
            <a:r>
              <a:rPr lang="en-US" sz="2400" dirty="0"/>
              <a:t>All predictors: </a:t>
            </a:r>
            <a:r>
              <a:rPr lang="en-US" sz="2400" b="1" dirty="0"/>
              <a:t>0.948</a:t>
            </a:r>
          </a:p>
          <a:p>
            <a:pPr marL="742950" lvl="1" indent="-285750">
              <a:buFont typeface="Arial" panose="020B0604020202020204" pitchFamily="34" charset="0"/>
              <a:buChar char="•"/>
            </a:pPr>
            <a:r>
              <a:rPr lang="en-US" sz="2400" dirty="0"/>
              <a:t>Just STD: </a:t>
            </a:r>
            <a:r>
              <a:rPr lang="en-US" sz="2400" b="1" dirty="0"/>
              <a:t>0.815</a:t>
            </a:r>
          </a:p>
          <a:p>
            <a:pPr marL="742950" lvl="1" indent="-285750">
              <a:buFont typeface="Arial" panose="020B0604020202020204" pitchFamily="34" charset="0"/>
              <a:buChar char="•"/>
            </a:pPr>
            <a:r>
              <a:rPr lang="en-US" sz="2400" dirty="0"/>
              <a:t>Just sample entropy: </a:t>
            </a:r>
            <a:r>
              <a:rPr lang="en-US" sz="2400" b="1" dirty="0"/>
              <a:t>0.428</a:t>
            </a:r>
          </a:p>
          <a:p>
            <a:pPr marL="742950" lvl="1" indent="-285750">
              <a:buFont typeface="Arial" panose="020B0604020202020204" pitchFamily="34" charset="0"/>
              <a:buChar char="•"/>
            </a:pPr>
            <a:r>
              <a:rPr lang="en-US" sz="2400" dirty="0"/>
              <a:t>STD &amp; sample entropy: </a:t>
            </a:r>
            <a:r>
              <a:rPr lang="en-US" sz="2400" b="1" dirty="0"/>
              <a:t>0.910</a:t>
            </a:r>
          </a:p>
          <a:p>
            <a:pPr marL="742950" lvl="1" indent="-285750">
              <a:buFont typeface="Arial" panose="020B0604020202020204" pitchFamily="34" charset="0"/>
              <a:buChar char="•"/>
            </a:pPr>
            <a:r>
              <a:rPr lang="en-US" sz="2400" dirty="0"/>
              <a:t>Gamma, beta, alpha, median, theta, delta: </a:t>
            </a:r>
            <a:r>
              <a:rPr lang="en-US" sz="2400" b="1" dirty="0"/>
              <a:t>0.828</a:t>
            </a:r>
          </a:p>
          <a:p>
            <a:pPr marL="742950" lvl="1" indent="-285750">
              <a:buFont typeface="Arial" panose="020B0604020202020204" pitchFamily="34" charset="0"/>
              <a:buChar char="•"/>
            </a:pPr>
            <a:r>
              <a:rPr lang="en-US" sz="2400" dirty="0"/>
              <a:t>2 principal components: </a:t>
            </a:r>
            <a:r>
              <a:rPr lang="en-US" sz="2400" b="1" dirty="0"/>
              <a:t>0.869</a:t>
            </a:r>
          </a:p>
        </p:txBody>
      </p:sp>
    </p:spTree>
    <p:extLst>
      <p:ext uri="{BB962C8B-B14F-4D97-AF65-F5344CB8AC3E}">
        <p14:creationId xmlns:p14="http://schemas.microsoft.com/office/powerpoint/2010/main" val="264869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0"/>
            <a:ext cx="10972800" cy="820615"/>
          </a:xfrm>
        </p:spPr>
        <p:txBody>
          <a:bodyPr>
            <a:normAutofit/>
          </a:bodyPr>
          <a:lstStyle/>
          <a:p>
            <a:r>
              <a:rPr lang="en-US" dirty="0"/>
              <a:t>Epileptic seizure recognition – Results: SVM</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57540255-7FA1-4447-8377-C710CE20ABAA}"/>
              </a:ext>
            </a:extLst>
          </p:cNvPr>
          <p:cNvSpPr txBox="1"/>
          <p:nvPr/>
        </p:nvSpPr>
        <p:spPr>
          <a:xfrm>
            <a:off x="609600" y="820615"/>
            <a:ext cx="5709138" cy="7294305"/>
          </a:xfrm>
          <a:prstGeom prst="rect">
            <a:avLst/>
          </a:prstGeom>
          <a:noFill/>
        </p:spPr>
        <p:txBody>
          <a:bodyPr wrap="square" rtlCol="0">
            <a:spAutoFit/>
          </a:bodyPr>
          <a:lstStyle/>
          <a:p>
            <a:pPr marL="285750" indent="-285750">
              <a:buFont typeface="Arial" panose="020B0604020202020204" pitchFamily="34" charset="0"/>
              <a:buChar char="•"/>
            </a:pPr>
            <a:r>
              <a:rPr lang="en-US" sz="2800" dirty="0"/>
              <a:t>Scaled features</a:t>
            </a:r>
          </a:p>
          <a:p>
            <a:pPr marL="742950" lvl="1" indent="-285750">
              <a:buFont typeface="Arial" panose="020B0604020202020204" pitchFamily="34" charset="0"/>
              <a:buChar char="•"/>
            </a:pPr>
            <a:r>
              <a:rPr lang="en-US" sz="2800" dirty="0"/>
              <a:t>Improved accuracy by ~1%</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Radial basis kernel (RBF)</a:t>
            </a:r>
          </a:p>
          <a:p>
            <a:pPr marL="742950" lvl="1" indent="-285750">
              <a:buFont typeface="Arial" panose="020B0604020202020204" pitchFamily="34" charset="0"/>
              <a:buChar char="•"/>
            </a:pPr>
            <a:r>
              <a:rPr lang="en-US" sz="2800" dirty="0"/>
              <a:t>Improved accuracy by ~3%</a:t>
            </a:r>
          </a:p>
          <a:p>
            <a:pPr marL="742950" lvl="1"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Increased L2 “ridge regularization” parameter</a:t>
            </a:r>
          </a:p>
          <a:p>
            <a:pPr marL="742950" lvl="1" indent="-285750">
              <a:buFont typeface="Arial" panose="020B0604020202020204" pitchFamily="34" charset="0"/>
              <a:buChar char="•"/>
            </a:pPr>
            <a:r>
              <a:rPr lang="en-US" sz="2800" dirty="0"/>
              <a:t>Improved accuracy by ~0.5%</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98930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0"/>
            <a:ext cx="10972800" cy="820615"/>
          </a:xfrm>
        </p:spPr>
        <p:txBody>
          <a:bodyPr>
            <a:normAutofit/>
          </a:bodyPr>
          <a:lstStyle/>
          <a:p>
            <a:r>
              <a:rPr lang="en-US" dirty="0"/>
              <a:t>Epileptic seizure recognition – Results: SVM</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graphicFrame>
        <p:nvGraphicFramePr>
          <p:cNvPr id="4" name="Table 4">
            <a:extLst>
              <a:ext uri="{FF2B5EF4-FFF2-40B4-BE49-F238E27FC236}">
                <a16:creationId xmlns:a16="http://schemas.microsoft.com/office/drawing/2014/main" id="{63AE89B0-C514-4F58-BB85-A81C1F35BF0F}"/>
              </a:ext>
            </a:extLst>
          </p:cNvPr>
          <p:cNvGraphicFramePr>
            <a:graphicFrameLocks noGrp="1"/>
          </p:cNvGraphicFramePr>
          <p:nvPr>
            <p:extLst>
              <p:ext uri="{D42A27DB-BD31-4B8C-83A1-F6EECF244321}">
                <p14:modId xmlns:p14="http://schemas.microsoft.com/office/powerpoint/2010/main" val="3654250478"/>
              </p:ext>
            </p:extLst>
          </p:nvPr>
        </p:nvGraphicFramePr>
        <p:xfrm>
          <a:off x="1796561" y="1430987"/>
          <a:ext cx="9316914" cy="1921583"/>
        </p:xfrm>
        <a:graphic>
          <a:graphicData uri="http://schemas.openxmlformats.org/drawingml/2006/table">
            <a:tbl>
              <a:tblPr firstRow="1" bandRow="1">
                <a:tableStyleId>{5C22544A-7EE6-4342-B048-85BDC9FD1C3A}</a:tableStyleId>
              </a:tblPr>
              <a:tblGrid>
                <a:gridCol w="1552819">
                  <a:extLst>
                    <a:ext uri="{9D8B030D-6E8A-4147-A177-3AD203B41FA5}">
                      <a16:colId xmlns:a16="http://schemas.microsoft.com/office/drawing/2014/main" val="3920730342"/>
                    </a:ext>
                  </a:extLst>
                </a:gridCol>
                <a:gridCol w="1552819">
                  <a:extLst>
                    <a:ext uri="{9D8B030D-6E8A-4147-A177-3AD203B41FA5}">
                      <a16:colId xmlns:a16="http://schemas.microsoft.com/office/drawing/2014/main" val="11047932"/>
                    </a:ext>
                  </a:extLst>
                </a:gridCol>
                <a:gridCol w="1552819">
                  <a:extLst>
                    <a:ext uri="{9D8B030D-6E8A-4147-A177-3AD203B41FA5}">
                      <a16:colId xmlns:a16="http://schemas.microsoft.com/office/drawing/2014/main" val="667199179"/>
                    </a:ext>
                  </a:extLst>
                </a:gridCol>
                <a:gridCol w="1552819">
                  <a:extLst>
                    <a:ext uri="{9D8B030D-6E8A-4147-A177-3AD203B41FA5}">
                      <a16:colId xmlns:a16="http://schemas.microsoft.com/office/drawing/2014/main" val="1527319115"/>
                    </a:ext>
                  </a:extLst>
                </a:gridCol>
                <a:gridCol w="1552819">
                  <a:extLst>
                    <a:ext uri="{9D8B030D-6E8A-4147-A177-3AD203B41FA5}">
                      <a16:colId xmlns:a16="http://schemas.microsoft.com/office/drawing/2014/main" val="3283048061"/>
                    </a:ext>
                  </a:extLst>
                </a:gridCol>
                <a:gridCol w="1552819">
                  <a:extLst>
                    <a:ext uri="{9D8B030D-6E8A-4147-A177-3AD203B41FA5}">
                      <a16:colId xmlns:a16="http://schemas.microsoft.com/office/drawing/2014/main" val="4089861218"/>
                    </a:ext>
                  </a:extLst>
                </a:gridCol>
              </a:tblGrid>
              <a:tr h="443285">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tc>
                  <a:txBody>
                    <a:bodyPr/>
                    <a:lstStyle/>
                    <a:p>
                      <a:r>
                        <a:rPr lang="en-US" dirty="0"/>
                        <a:t>Accuracy</a:t>
                      </a:r>
                    </a:p>
                  </a:txBody>
                  <a:tcPr/>
                </a:tc>
                <a:extLst>
                  <a:ext uri="{0D108BD9-81ED-4DB2-BD59-A6C34878D82A}">
                    <a16:rowId xmlns:a16="http://schemas.microsoft.com/office/drawing/2014/main" val="266084377"/>
                  </a:ext>
                </a:extLst>
              </a:tr>
              <a:tr h="591728">
                <a:tc>
                  <a:txBody>
                    <a:bodyPr/>
                    <a:lstStyle/>
                    <a:p>
                      <a:r>
                        <a:rPr lang="en-US" dirty="0"/>
                        <a:t>0 – No seizure</a:t>
                      </a:r>
                    </a:p>
                  </a:txBody>
                  <a:tcPr/>
                </a:tc>
                <a:tc>
                  <a:txBody>
                    <a:bodyPr/>
                    <a:lstStyle/>
                    <a:p>
                      <a:r>
                        <a:rPr lang="en-US" dirty="0"/>
                        <a:t>0.99</a:t>
                      </a:r>
                    </a:p>
                  </a:txBody>
                  <a:tcPr/>
                </a:tc>
                <a:tc>
                  <a:txBody>
                    <a:bodyPr/>
                    <a:lstStyle/>
                    <a:p>
                      <a:r>
                        <a:rPr lang="en-US" dirty="0"/>
                        <a:t>0.99</a:t>
                      </a:r>
                    </a:p>
                  </a:txBody>
                  <a:tcPr/>
                </a:tc>
                <a:tc>
                  <a:txBody>
                    <a:bodyPr/>
                    <a:lstStyle/>
                    <a:p>
                      <a:r>
                        <a:rPr lang="en-US" dirty="0"/>
                        <a:t>0.99</a:t>
                      </a:r>
                    </a:p>
                  </a:txBody>
                  <a:tcPr/>
                </a:tc>
                <a:tc>
                  <a:txBody>
                    <a:bodyPr/>
                    <a:lstStyle/>
                    <a:p>
                      <a:r>
                        <a:rPr lang="en-US" dirty="0"/>
                        <a:t>1869</a:t>
                      </a:r>
                    </a:p>
                  </a:txBody>
                  <a:tcPr/>
                </a:tc>
                <a:tc>
                  <a:txBody>
                    <a:bodyPr/>
                    <a:lstStyle/>
                    <a:p>
                      <a:endParaRPr lang="en-US" dirty="0"/>
                    </a:p>
                  </a:txBody>
                  <a:tcPr/>
                </a:tc>
                <a:extLst>
                  <a:ext uri="{0D108BD9-81ED-4DB2-BD59-A6C34878D82A}">
                    <a16:rowId xmlns:a16="http://schemas.microsoft.com/office/drawing/2014/main" val="2471623125"/>
                  </a:ext>
                </a:extLst>
              </a:tr>
              <a:tr h="443285">
                <a:tc>
                  <a:txBody>
                    <a:bodyPr/>
                    <a:lstStyle/>
                    <a:p>
                      <a:r>
                        <a:rPr lang="en-US" dirty="0"/>
                        <a:t>1 – Seizure</a:t>
                      </a:r>
                    </a:p>
                  </a:txBody>
                  <a:tcPr/>
                </a:tc>
                <a:tc>
                  <a:txBody>
                    <a:bodyPr/>
                    <a:lstStyle/>
                    <a:p>
                      <a:r>
                        <a:rPr lang="en-US" dirty="0"/>
                        <a:t>0.96</a:t>
                      </a:r>
                    </a:p>
                  </a:txBody>
                  <a:tcPr/>
                </a:tc>
                <a:tc>
                  <a:txBody>
                    <a:bodyPr/>
                    <a:lstStyle/>
                    <a:p>
                      <a:r>
                        <a:rPr lang="en-US" dirty="0"/>
                        <a:t>0.97</a:t>
                      </a:r>
                    </a:p>
                  </a:txBody>
                  <a:tcPr/>
                </a:tc>
                <a:tc>
                  <a:txBody>
                    <a:bodyPr/>
                    <a:lstStyle/>
                    <a:p>
                      <a:r>
                        <a:rPr lang="en-US" dirty="0"/>
                        <a:t>0.96</a:t>
                      </a:r>
                    </a:p>
                  </a:txBody>
                  <a:tcPr/>
                </a:tc>
                <a:tc>
                  <a:txBody>
                    <a:bodyPr/>
                    <a:lstStyle/>
                    <a:p>
                      <a:r>
                        <a:rPr lang="en-US" dirty="0"/>
                        <a:t>431</a:t>
                      </a:r>
                    </a:p>
                  </a:txBody>
                  <a:tcPr/>
                </a:tc>
                <a:tc>
                  <a:txBody>
                    <a:bodyPr/>
                    <a:lstStyle/>
                    <a:p>
                      <a:endParaRPr lang="en-US" dirty="0"/>
                    </a:p>
                  </a:txBody>
                  <a:tcPr/>
                </a:tc>
                <a:extLst>
                  <a:ext uri="{0D108BD9-81ED-4DB2-BD59-A6C34878D82A}">
                    <a16:rowId xmlns:a16="http://schemas.microsoft.com/office/drawing/2014/main" val="3758445024"/>
                  </a:ext>
                </a:extLst>
              </a:tr>
              <a:tr h="443285">
                <a:tc>
                  <a:txBody>
                    <a:bodyPr/>
                    <a:lstStyle/>
                    <a:p>
                      <a:r>
                        <a:rPr lang="en-US" dirty="0"/>
                        <a:t>Accuracy</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r>
                        <a:rPr lang="en-US" dirty="0"/>
                        <a:t>0.99</a:t>
                      </a:r>
                    </a:p>
                  </a:txBody>
                  <a:tcPr/>
                </a:tc>
                <a:extLst>
                  <a:ext uri="{0D108BD9-81ED-4DB2-BD59-A6C34878D82A}">
                    <a16:rowId xmlns:a16="http://schemas.microsoft.com/office/drawing/2014/main" val="3286191645"/>
                  </a:ext>
                </a:extLst>
              </a:tr>
            </a:tbl>
          </a:graphicData>
        </a:graphic>
      </p:graphicFrame>
      <p:graphicFrame>
        <p:nvGraphicFramePr>
          <p:cNvPr id="5" name="Table 6">
            <a:extLst>
              <a:ext uri="{FF2B5EF4-FFF2-40B4-BE49-F238E27FC236}">
                <a16:creationId xmlns:a16="http://schemas.microsoft.com/office/drawing/2014/main" id="{0897CB42-888B-4858-8D31-EB444A5DB8A3}"/>
              </a:ext>
            </a:extLst>
          </p:cNvPr>
          <p:cNvGraphicFramePr>
            <a:graphicFrameLocks noGrp="1"/>
          </p:cNvGraphicFramePr>
          <p:nvPr>
            <p:extLst>
              <p:ext uri="{D42A27DB-BD31-4B8C-83A1-F6EECF244321}">
                <p14:modId xmlns:p14="http://schemas.microsoft.com/office/powerpoint/2010/main" val="1580734234"/>
              </p:ext>
            </p:extLst>
          </p:nvPr>
        </p:nvGraphicFramePr>
        <p:xfrm>
          <a:off x="1796561" y="4071847"/>
          <a:ext cx="9316914" cy="1112520"/>
        </p:xfrm>
        <a:graphic>
          <a:graphicData uri="http://schemas.openxmlformats.org/drawingml/2006/table">
            <a:tbl>
              <a:tblPr firstRow="1" bandRow="1">
                <a:tableStyleId>{5C22544A-7EE6-4342-B048-85BDC9FD1C3A}</a:tableStyleId>
              </a:tblPr>
              <a:tblGrid>
                <a:gridCol w="3105638">
                  <a:extLst>
                    <a:ext uri="{9D8B030D-6E8A-4147-A177-3AD203B41FA5}">
                      <a16:colId xmlns:a16="http://schemas.microsoft.com/office/drawing/2014/main" val="558043266"/>
                    </a:ext>
                  </a:extLst>
                </a:gridCol>
                <a:gridCol w="3105638">
                  <a:extLst>
                    <a:ext uri="{9D8B030D-6E8A-4147-A177-3AD203B41FA5}">
                      <a16:colId xmlns:a16="http://schemas.microsoft.com/office/drawing/2014/main" val="1465849725"/>
                    </a:ext>
                  </a:extLst>
                </a:gridCol>
                <a:gridCol w="3105638">
                  <a:extLst>
                    <a:ext uri="{9D8B030D-6E8A-4147-A177-3AD203B41FA5}">
                      <a16:colId xmlns:a16="http://schemas.microsoft.com/office/drawing/2014/main" val="1080363115"/>
                    </a:ext>
                  </a:extLst>
                </a:gridCol>
              </a:tblGrid>
              <a:tr h="370840">
                <a:tc>
                  <a:txBody>
                    <a:bodyPr/>
                    <a:lstStyle/>
                    <a:p>
                      <a:endParaRPr lang="en-US" dirty="0"/>
                    </a:p>
                  </a:txBody>
                  <a:tcPr/>
                </a:tc>
                <a:tc>
                  <a:txBody>
                    <a:bodyPr/>
                    <a:lstStyle/>
                    <a:p>
                      <a:r>
                        <a:rPr lang="en-US" dirty="0"/>
                        <a:t>Predicted 0 – No Seizure</a:t>
                      </a:r>
                    </a:p>
                  </a:txBody>
                  <a:tcPr/>
                </a:tc>
                <a:tc>
                  <a:txBody>
                    <a:bodyPr/>
                    <a:lstStyle/>
                    <a:p>
                      <a:r>
                        <a:rPr lang="en-US" dirty="0"/>
                        <a:t>Predicted 1 - Seizure</a:t>
                      </a:r>
                    </a:p>
                  </a:txBody>
                  <a:tcPr/>
                </a:tc>
                <a:extLst>
                  <a:ext uri="{0D108BD9-81ED-4DB2-BD59-A6C34878D82A}">
                    <a16:rowId xmlns:a16="http://schemas.microsoft.com/office/drawing/2014/main" val="131605285"/>
                  </a:ext>
                </a:extLst>
              </a:tr>
              <a:tr h="370840">
                <a:tc>
                  <a:txBody>
                    <a:bodyPr/>
                    <a:lstStyle/>
                    <a:p>
                      <a:r>
                        <a:rPr lang="en-US" dirty="0"/>
                        <a:t>Actual 0 – No seizure</a:t>
                      </a:r>
                    </a:p>
                  </a:txBody>
                  <a:tcPr/>
                </a:tc>
                <a:tc>
                  <a:txBody>
                    <a:bodyPr/>
                    <a:lstStyle/>
                    <a:p>
                      <a:r>
                        <a:rPr lang="en-US" dirty="0"/>
                        <a:t>1853</a:t>
                      </a:r>
                    </a:p>
                  </a:txBody>
                  <a:tcPr/>
                </a:tc>
                <a:tc>
                  <a:txBody>
                    <a:bodyPr/>
                    <a:lstStyle/>
                    <a:p>
                      <a:r>
                        <a:rPr lang="en-US" dirty="0"/>
                        <a:t>16</a:t>
                      </a:r>
                    </a:p>
                  </a:txBody>
                  <a:tcPr/>
                </a:tc>
                <a:extLst>
                  <a:ext uri="{0D108BD9-81ED-4DB2-BD59-A6C34878D82A}">
                    <a16:rowId xmlns:a16="http://schemas.microsoft.com/office/drawing/2014/main" val="2628094303"/>
                  </a:ext>
                </a:extLst>
              </a:tr>
              <a:tr h="370840">
                <a:tc>
                  <a:txBody>
                    <a:bodyPr/>
                    <a:lstStyle/>
                    <a:p>
                      <a:r>
                        <a:rPr lang="en-US" dirty="0"/>
                        <a:t>Actual 1 - Seizure</a:t>
                      </a:r>
                    </a:p>
                  </a:txBody>
                  <a:tcPr/>
                </a:tc>
                <a:tc>
                  <a:txBody>
                    <a:bodyPr/>
                    <a:lstStyle/>
                    <a:p>
                      <a:r>
                        <a:rPr lang="en-US" dirty="0"/>
                        <a:t>15</a:t>
                      </a:r>
                    </a:p>
                  </a:txBody>
                  <a:tcPr/>
                </a:tc>
                <a:tc>
                  <a:txBody>
                    <a:bodyPr/>
                    <a:lstStyle/>
                    <a:p>
                      <a:r>
                        <a:rPr lang="en-US" dirty="0"/>
                        <a:t>416</a:t>
                      </a:r>
                    </a:p>
                  </a:txBody>
                  <a:tcPr/>
                </a:tc>
                <a:extLst>
                  <a:ext uri="{0D108BD9-81ED-4DB2-BD59-A6C34878D82A}">
                    <a16:rowId xmlns:a16="http://schemas.microsoft.com/office/drawing/2014/main" val="160009835"/>
                  </a:ext>
                </a:extLst>
              </a:tr>
            </a:tbl>
          </a:graphicData>
        </a:graphic>
      </p:graphicFrame>
      <p:sp>
        <p:nvSpPr>
          <p:cNvPr id="7" name="TextBox 6">
            <a:extLst>
              <a:ext uri="{FF2B5EF4-FFF2-40B4-BE49-F238E27FC236}">
                <a16:creationId xmlns:a16="http://schemas.microsoft.com/office/drawing/2014/main" id="{0AAC1FA8-9CDA-4934-BFEA-4253BE56797F}"/>
              </a:ext>
            </a:extLst>
          </p:cNvPr>
          <p:cNvSpPr txBox="1"/>
          <p:nvPr/>
        </p:nvSpPr>
        <p:spPr>
          <a:xfrm>
            <a:off x="902677" y="922737"/>
            <a:ext cx="6567824" cy="5509200"/>
          </a:xfrm>
          <a:prstGeom prst="rect">
            <a:avLst/>
          </a:prstGeom>
          <a:noFill/>
        </p:spPr>
        <p:txBody>
          <a:bodyPr wrap="none" rtlCol="0">
            <a:spAutoFit/>
          </a:bodyPr>
          <a:lstStyle/>
          <a:p>
            <a:r>
              <a:rPr lang="en-US" sz="2400" dirty="0"/>
              <a:t>SVM Classification Report:</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SVM Confusion Matrix:</a:t>
            </a:r>
          </a:p>
          <a:p>
            <a:endParaRPr lang="en-US" sz="2400" dirty="0"/>
          </a:p>
          <a:p>
            <a:endParaRPr lang="en-US" sz="2400" dirty="0"/>
          </a:p>
          <a:p>
            <a:endParaRPr lang="en-US" sz="2400" dirty="0"/>
          </a:p>
          <a:p>
            <a:endParaRPr lang="en-US" sz="2400" dirty="0"/>
          </a:p>
          <a:p>
            <a:r>
              <a:rPr lang="en-US" sz="2400" dirty="0"/>
              <a:t>SVM 10x cross-validation F1 score: </a:t>
            </a:r>
          </a:p>
          <a:p>
            <a:r>
              <a:rPr lang="en-US" sz="2400" dirty="0"/>
              <a:t>				       </a:t>
            </a:r>
            <a:r>
              <a:rPr lang="en-US" sz="4000" dirty="0"/>
              <a:t>0.9627562</a:t>
            </a:r>
          </a:p>
        </p:txBody>
      </p:sp>
    </p:spTree>
    <p:extLst>
      <p:ext uri="{BB962C8B-B14F-4D97-AF65-F5344CB8AC3E}">
        <p14:creationId xmlns:p14="http://schemas.microsoft.com/office/powerpoint/2010/main" val="280099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0"/>
            <a:ext cx="10972800" cy="820615"/>
          </a:xfrm>
        </p:spPr>
        <p:txBody>
          <a:bodyPr>
            <a:normAutofit/>
          </a:bodyPr>
          <a:lstStyle/>
          <a:p>
            <a:r>
              <a:rPr lang="en-US" dirty="0"/>
              <a:t>Epileptic seizure recognition – Results: SVM Tests</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57540255-7FA1-4447-8377-C710CE20ABAA}"/>
              </a:ext>
            </a:extLst>
          </p:cNvPr>
          <p:cNvSpPr txBox="1"/>
          <p:nvPr/>
        </p:nvSpPr>
        <p:spPr>
          <a:xfrm>
            <a:off x="609600" y="820615"/>
            <a:ext cx="4642338" cy="544764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sklearn.feature_selection.SelectKBest</a:t>
            </a:r>
            <a:endParaRPr lang="en-US" sz="2000" dirty="0"/>
          </a:p>
          <a:p>
            <a:pPr marL="800100" lvl="1" indent="-342900">
              <a:buFont typeface="+mj-lt"/>
              <a:buAutoNum type="arabicPeriod"/>
            </a:pPr>
            <a:r>
              <a:rPr lang="en-US" sz="2000" dirty="0"/>
              <a:t>STD</a:t>
            </a:r>
          </a:p>
          <a:p>
            <a:pPr marL="800100" lvl="1" indent="-342900">
              <a:buFont typeface="+mj-lt"/>
              <a:buAutoNum type="arabicPeriod"/>
            </a:pPr>
            <a:r>
              <a:rPr lang="en-US" sz="2000" dirty="0"/>
              <a:t>Sample entropy</a:t>
            </a:r>
          </a:p>
          <a:p>
            <a:pPr marL="800100" lvl="1" indent="-342900">
              <a:buFont typeface="+mj-lt"/>
              <a:buAutoNum type="arabicPeriod"/>
            </a:pPr>
            <a:r>
              <a:rPr lang="en-US" sz="2000" dirty="0"/>
              <a:t>Gamma</a:t>
            </a:r>
          </a:p>
          <a:p>
            <a:pPr marL="800100" lvl="1" indent="-342900">
              <a:buFont typeface="+mj-lt"/>
              <a:buAutoNum type="arabicPeriod"/>
            </a:pPr>
            <a:r>
              <a:rPr lang="en-US" sz="2000" dirty="0"/>
              <a:t>Beta</a:t>
            </a:r>
          </a:p>
          <a:p>
            <a:pPr marL="800100" lvl="1" indent="-342900">
              <a:buFont typeface="+mj-lt"/>
              <a:buAutoNum type="arabicPeriod"/>
            </a:pPr>
            <a:r>
              <a:rPr lang="en-US" sz="2000" dirty="0"/>
              <a:t>Alpha</a:t>
            </a:r>
          </a:p>
          <a:p>
            <a:pPr marL="800100" lvl="1" indent="-342900">
              <a:buFont typeface="+mj-lt"/>
              <a:buAutoNum type="arabicPeriod"/>
            </a:pPr>
            <a:r>
              <a:rPr lang="en-US" sz="2000" dirty="0"/>
              <a:t>Median</a:t>
            </a:r>
          </a:p>
          <a:p>
            <a:pPr marL="800100" lvl="1" indent="-342900">
              <a:buFont typeface="+mj-lt"/>
              <a:buAutoNum type="arabicPeriod"/>
            </a:pPr>
            <a:r>
              <a:rPr lang="en-US" sz="2000" dirty="0"/>
              <a:t>Theta</a:t>
            </a:r>
          </a:p>
          <a:p>
            <a:pPr marL="800100" lvl="1" indent="-342900">
              <a:buFont typeface="+mj-lt"/>
              <a:buAutoNum type="arabicPeriod"/>
            </a:pPr>
            <a:r>
              <a:rPr lang="en-US" sz="2000" dirty="0"/>
              <a:t>Delta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459A480-09D0-4792-B9BE-FFB0698283CE}"/>
              </a:ext>
            </a:extLst>
          </p:cNvPr>
          <p:cNvSpPr txBox="1"/>
          <p:nvPr/>
        </p:nvSpPr>
        <p:spPr>
          <a:xfrm>
            <a:off x="5369169" y="820615"/>
            <a:ext cx="6213231"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SVM F-1 with:</a:t>
            </a:r>
          </a:p>
          <a:p>
            <a:pPr marL="742950" lvl="1" indent="-285750">
              <a:buFont typeface="Arial" panose="020B0604020202020204" pitchFamily="34" charset="0"/>
              <a:buChar char="•"/>
            </a:pPr>
            <a:r>
              <a:rPr lang="en-US" sz="2400" dirty="0"/>
              <a:t>All predictors: </a:t>
            </a:r>
            <a:r>
              <a:rPr lang="en-US" sz="2400" b="1" dirty="0"/>
              <a:t>0.962</a:t>
            </a:r>
          </a:p>
          <a:p>
            <a:pPr marL="742950" lvl="1" indent="-285750">
              <a:buFont typeface="Arial" panose="020B0604020202020204" pitchFamily="34" charset="0"/>
              <a:buChar char="•"/>
            </a:pPr>
            <a:r>
              <a:rPr lang="en-US" sz="2400" dirty="0"/>
              <a:t>Just STD: </a:t>
            </a:r>
            <a:r>
              <a:rPr lang="en-US" sz="2400" b="1" dirty="0"/>
              <a:t>0.902</a:t>
            </a:r>
          </a:p>
          <a:p>
            <a:pPr marL="742950" lvl="1" indent="-285750">
              <a:buFont typeface="Arial" panose="020B0604020202020204" pitchFamily="34" charset="0"/>
              <a:buChar char="•"/>
            </a:pPr>
            <a:r>
              <a:rPr lang="en-US" sz="2400" dirty="0"/>
              <a:t>Just sample entropy: </a:t>
            </a:r>
            <a:r>
              <a:rPr lang="en-US" sz="2400" b="1" dirty="0"/>
              <a:t>0.574</a:t>
            </a:r>
          </a:p>
          <a:p>
            <a:pPr marL="742950" lvl="1" indent="-285750">
              <a:buFont typeface="Arial" panose="020B0604020202020204" pitchFamily="34" charset="0"/>
              <a:buChar char="•"/>
            </a:pPr>
            <a:r>
              <a:rPr lang="en-US" sz="2400" dirty="0"/>
              <a:t>STD &amp; sample entropy: </a:t>
            </a:r>
            <a:r>
              <a:rPr lang="en-US" sz="2400" b="1" dirty="0"/>
              <a:t>0.913</a:t>
            </a:r>
          </a:p>
          <a:p>
            <a:pPr marL="742950" lvl="1" indent="-285750">
              <a:buFont typeface="Arial" panose="020B0604020202020204" pitchFamily="34" charset="0"/>
              <a:buChar char="•"/>
            </a:pPr>
            <a:r>
              <a:rPr lang="en-US" sz="2400" dirty="0"/>
              <a:t>Gamma, beta, alpha, median, theta, delta: </a:t>
            </a:r>
            <a:r>
              <a:rPr lang="en-US" sz="2400" b="1" dirty="0"/>
              <a:t>0.773</a:t>
            </a:r>
          </a:p>
          <a:p>
            <a:pPr marL="742950" lvl="1" indent="-285750">
              <a:buFont typeface="Arial" panose="020B0604020202020204" pitchFamily="34" charset="0"/>
              <a:buChar char="•"/>
            </a:pPr>
            <a:r>
              <a:rPr lang="en-US" sz="2400" dirty="0"/>
              <a:t>2 principal components: </a:t>
            </a:r>
            <a:r>
              <a:rPr lang="en-US" sz="2400" b="1" dirty="0"/>
              <a:t>0.887</a:t>
            </a:r>
          </a:p>
          <a:p>
            <a:pPr marL="742950" lvl="1" indent="-285750">
              <a:buFont typeface="Arial" panose="020B0604020202020204" pitchFamily="34" charset="0"/>
              <a:buChar char="•"/>
            </a:pPr>
            <a:endParaRPr lang="en-US" sz="2400" b="1" dirty="0"/>
          </a:p>
        </p:txBody>
      </p:sp>
    </p:spTree>
    <p:extLst>
      <p:ext uri="{BB962C8B-B14F-4D97-AF65-F5344CB8AC3E}">
        <p14:creationId xmlns:p14="http://schemas.microsoft.com/office/powerpoint/2010/main" val="2908434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0"/>
            <a:ext cx="10972800" cy="820615"/>
          </a:xfrm>
        </p:spPr>
        <p:txBody>
          <a:bodyPr>
            <a:normAutofit fontScale="90000"/>
          </a:bodyPr>
          <a:lstStyle/>
          <a:p>
            <a:r>
              <a:rPr lang="en-US" dirty="0"/>
              <a:t>Epileptic seizure recognition – Results: Final comparison</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599" y="4269283"/>
            <a:ext cx="11182597" cy="2143240"/>
          </a:xfrm>
        </p:spPr>
        <p:txBody>
          <a:bodyPr/>
          <a:lstStyle/>
          <a:p>
            <a:r>
              <a:rPr lang="en-US" u="sng" dirty="0">
                <a:latin typeface="+mn-lt"/>
              </a:rPr>
              <a:t>Discussion and limitations</a:t>
            </a:r>
          </a:p>
          <a:p>
            <a:r>
              <a:rPr lang="en-US" sz="1600" dirty="0">
                <a:latin typeface="+mn-lt"/>
              </a:rPr>
              <a:t>This shows that many effective machine learning algorithms can be developed to detect seizures based on the chosen features of the EEG, at least for the data set under consideration. Each of SVC, ANN, and KNN appear to be nearly identical, statistically, regarding their ability to correctly predict seizure, while logistic regression is slightly less precise. Each of these methods are significantly improved by the addition of features beyond the one or two most predictive. These algorithms are limited by the fact that they have been trained and tested only on data from one source, which is doubtlessly biased by the methods of data generation and processing that were employed. </a:t>
            </a:r>
          </a:p>
        </p:txBody>
      </p:sp>
      <p:graphicFrame>
        <p:nvGraphicFramePr>
          <p:cNvPr id="5" name="Table 5">
            <a:extLst>
              <a:ext uri="{FF2B5EF4-FFF2-40B4-BE49-F238E27FC236}">
                <a16:creationId xmlns:a16="http://schemas.microsoft.com/office/drawing/2014/main" id="{98E3B209-941E-485A-8AD3-B79F3225F48F}"/>
              </a:ext>
            </a:extLst>
          </p:cNvPr>
          <p:cNvGraphicFramePr>
            <a:graphicFrameLocks noGrp="1"/>
          </p:cNvGraphicFramePr>
          <p:nvPr>
            <p:extLst>
              <p:ext uri="{D42A27DB-BD31-4B8C-83A1-F6EECF244321}">
                <p14:modId xmlns:p14="http://schemas.microsoft.com/office/powerpoint/2010/main" val="3942155902"/>
              </p:ext>
            </p:extLst>
          </p:nvPr>
        </p:nvGraphicFramePr>
        <p:xfrm>
          <a:off x="609600" y="944749"/>
          <a:ext cx="11182596" cy="3200400"/>
        </p:xfrm>
        <a:graphic>
          <a:graphicData uri="http://schemas.openxmlformats.org/drawingml/2006/table">
            <a:tbl>
              <a:tblPr firstRow="1" bandRow="1">
                <a:tableStyleId>{5C22544A-7EE6-4342-B048-85BDC9FD1C3A}</a:tableStyleId>
              </a:tblPr>
              <a:tblGrid>
                <a:gridCol w="3727532">
                  <a:extLst>
                    <a:ext uri="{9D8B030D-6E8A-4147-A177-3AD203B41FA5}">
                      <a16:colId xmlns:a16="http://schemas.microsoft.com/office/drawing/2014/main" val="2177085285"/>
                    </a:ext>
                  </a:extLst>
                </a:gridCol>
                <a:gridCol w="3727532">
                  <a:extLst>
                    <a:ext uri="{9D8B030D-6E8A-4147-A177-3AD203B41FA5}">
                      <a16:colId xmlns:a16="http://schemas.microsoft.com/office/drawing/2014/main" val="3012241013"/>
                    </a:ext>
                  </a:extLst>
                </a:gridCol>
                <a:gridCol w="3727532">
                  <a:extLst>
                    <a:ext uri="{9D8B030D-6E8A-4147-A177-3AD203B41FA5}">
                      <a16:colId xmlns:a16="http://schemas.microsoft.com/office/drawing/2014/main" val="1807802981"/>
                    </a:ext>
                  </a:extLst>
                </a:gridCol>
              </a:tblGrid>
              <a:tr h="558637">
                <a:tc>
                  <a:txBody>
                    <a:bodyPr/>
                    <a:lstStyle/>
                    <a:p>
                      <a:pPr algn="ctr"/>
                      <a:r>
                        <a:rPr lang="en-US" sz="3600" dirty="0"/>
                        <a:t>Method</a:t>
                      </a:r>
                    </a:p>
                  </a:txBody>
                  <a:tcPr/>
                </a:tc>
                <a:tc>
                  <a:txBody>
                    <a:bodyPr/>
                    <a:lstStyle/>
                    <a:p>
                      <a:pPr algn="ctr"/>
                      <a:r>
                        <a:rPr lang="en-US" sz="3600" dirty="0"/>
                        <a:t>10x X-</a:t>
                      </a:r>
                      <a:r>
                        <a:rPr lang="en-US" sz="3600" dirty="0" err="1"/>
                        <a:t>val</a:t>
                      </a:r>
                      <a:r>
                        <a:rPr lang="en-US" sz="3600" dirty="0"/>
                        <a:t> F1 mean</a:t>
                      </a:r>
                    </a:p>
                  </a:txBody>
                  <a:tcPr/>
                </a:tc>
                <a:tc>
                  <a:txBody>
                    <a:bodyPr/>
                    <a:lstStyle/>
                    <a:p>
                      <a:pPr algn="ctr"/>
                      <a:r>
                        <a:rPr lang="en-US" sz="3600" dirty="0"/>
                        <a:t>10x X-</a:t>
                      </a:r>
                      <a:r>
                        <a:rPr lang="en-US" sz="3600" dirty="0" err="1"/>
                        <a:t>val</a:t>
                      </a:r>
                      <a:r>
                        <a:rPr lang="en-US" sz="3600" dirty="0"/>
                        <a:t> F1 STD</a:t>
                      </a:r>
                    </a:p>
                  </a:txBody>
                  <a:tcPr/>
                </a:tc>
                <a:extLst>
                  <a:ext uri="{0D108BD9-81ED-4DB2-BD59-A6C34878D82A}">
                    <a16:rowId xmlns:a16="http://schemas.microsoft.com/office/drawing/2014/main" val="2341518671"/>
                  </a:ext>
                </a:extLst>
              </a:tr>
              <a:tr h="558637">
                <a:tc>
                  <a:txBody>
                    <a:bodyPr/>
                    <a:lstStyle/>
                    <a:p>
                      <a:pPr algn="ctr"/>
                      <a:r>
                        <a:rPr lang="en-US" sz="3600" dirty="0"/>
                        <a:t>KNN</a:t>
                      </a:r>
                    </a:p>
                  </a:txBody>
                  <a:tcPr/>
                </a:tc>
                <a:tc>
                  <a:txBody>
                    <a:bodyPr/>
                    <a:lstStyle/>
                    <a:p>
                      <a:pPr algn="ctr"/>
                      <a:r>
                        <a:rPr lang="en-US" sz="3600" dirty="0"/>
                        <a:t>0.9561</a:t>
                      </a:r>
                    </a:p>
                  </a:txBody>
                  <a:tcPr/>
                </a:tc>
                <a:tc>
                  <a:txBody>
                    <a:bodyPr/>
                    <a:lstStyle/>
                    <a:p>
                      <a:pPr algn="ctr"/>
                      <a:r>
                        <a:rPr lang="en-US" sz="3600" dirty="0"/>
                        <a:t>0.00591</a:t>
                      </a:r>
                    </a:p>
                  </a:txBody>
                  <a:tcPr/>
                </a:tc>
                <a:extLst>
                  <a:ext uri="{0D108BD9-81ED-4DB2-BD59-A6C34878D82A}">
                    <a16:rowId xmlns:a16="http://schemas.microsoft.com/office/drawing/2014/main" val="413353173"/>
                  </a:ext>
                </a:extLst>
              </a:tr>
              <a:tr h="558637">
                <a:tc>
                  <a:txBody>
                    <a:bodyPr/>
                    <a:lstStyle/>
                    <a:p>
                      <a:pPr algn="ctr"/>
                      <a:r>
                        <a:rPr lang="en-US" sz="3600" dirty="0"/>
                        <a:t>LR</a:t>
                      </a:r>
                    </a:p>
                  </a:txBody>
                  <a:tcPr/>
                </a:tc>
                <a:tc>
                  <a:txBody>
                    <a:bodyPr/>
                    <a:lstStyle/>
                    <a:p>
                      <a:pPr algn="ctr"/>
                      <a:r>
                        <a:rPr lang="en-US" sz="3600" dirty="0"/>
                        <a:t>0.9100</a:t>
                      </a:r>
                    </a:p>
                  </a:txBody>
                  <a:tcPr/>
                </a:tc>
                <a:tc>
                  <a:txBody>
                    <a:bodyPr/>
                    <a:lstStyle/>
                    <a:p>
                      <a:pPr algn="ctr"/>
                      <a:r>
                        <a:rPr lang="en-US" sz="3600" dirty="0"/>
                        <a:t>0.00860</a:t>
                      </a:r>
                    </a:p>
                  </a:txBody>
                  <a:tcPr/>
                </a:tc>
                <a:extLst>
                  <a:ext uri="{0D108BD9-81ED-4DB2-BD59-A6C34878D82A}">
                    <a16:rowId xmlns:a16="http://schemas.microsoft.com/office/drawing/2014/main" val="3706637307"/>
                  </a:ext>
                </a:extLst>
              </a:tr>
              <a:tr h="558637">
                <a:tc>
                  <a:txBody>
                    <a:bodyPr/>
                    <a:lstStyle/>
                    <a:p>
                      <a:pPr algn="ctr"/>
                      <a:r>
                        <a:rPr lang="en-US" sz="3600" dirty="0"/>
                        <a:t>ANN</a:t>
                      </a:r>
                    </a:p>
                  </a:txBody>
                  <a:tcPr/>
                </a:tc>
                <a:tc>
                  <a:txBody>
                    <a:bodyPr/>
                    <a:lstStyle/>
                    <a:p>
                      <a:pPr algn="ctr"/>
                      <a:r>
                        <a:rPr lang="en-US" sz="3600" dirty="0"/>
                        <a:t>0.9538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t>0.00804</a:t>
                      </a:r>
                    </a:p>
                  </a:txBody>
                  <a:tcPr/>
                </a:tc>
                <a:extLst>
                  <a:ext uri="{0D108BD9-81ED-4DB2-BD59-A6C34878D82A}">
                    <a16:rowId xmlns:a16="http://schemas.microsoft.com/office/drawing/2014/main" val="2935732488"/>
                  </a:ext>
                </a:extLst>
              </a:tr>
              <a:tr h="558637">
                <a:tc>
                  <a:txBody>
                    <a:bodyPr/>
                    <a:lstStyle/>
                    <a:p>
                      <a:pPr algn="ctr"/>
                      <a:r>
                        <a:rPr lang="en-US" sz="3600" b="0" dirty="0"/>
                        <a:t>SVC</a:t>
                      </a:r>
                    </a:p>
                  </a:txBody>
                  <a:tcPr/>
                </a:tc>
                <a:tc>
                  <a:txBody>
                    <a:bodyPr/>
                    <a:lstStyle/>
                    <a:p>
                      <a:pPr algn="ctr"/>
                      <a:r>
                        <a:rPr lang="en-US" sz="3600" b="0" dirty="0"/>
                        <a:t>0.9627</a:t>
                      </a:r>
                    </a:p>
                  </a:txBody>
                  <a:tcPr/>
                </a:tc>
                <a:tc>
                  <a:txBody>
                    <a:bodyPr/>
                    <a:lstStyle/>
                    <a:p>
                      <a:pPr algn="ctr"/>
                      <a:r>
                        <a:rPr lang="en-US" sz="3600" b="0" dirty="0"/>
                        <a:t>0.00727</a:t>
                      </a:r>
                    </a:p>
                  </a:txBody>
                  <a:tcPr/>
                </a:tc>
                <a:extLst>
                  <a:ext uri="{0D108BD9-81ED-4DB2-BD59-A6C34878D82A}">
                    <a16:rowId xmlns:a16="http://schemas.microsoft.com/office/drawing/2014/main" val="3536775330"/>
                  </a:ext>
                </a:extLst>
              </a:tr>
            </a:tbl>
          </a:graphicData>
        </a:graphic>
      </p:graphicFrame>
    </p:spTree>
    <p:extLst>
      <p:ext uri="{BB962C8B-B14F-4D97-AF65-F5344CB8AC3E}">
        <p14:creationId xmlns:p14="http://schemas.microsoft.com/office/powerpoint/2010/main" val="77846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365760"/>
            <a:ext cx="10972800" cy="583809"/>
          </a:xfrm>
        </p:spPr>
        <p:txBody>
          <a:bodyPr>
            <a:normAutofit fontScale="90000"/>
          </a:bodyPr>
          <a:lstStyle/>
          <a:p>
            <a:r>
              <a:rPr lang="en-US" dirty="0"/>
              <a:t>Epileptic seizure recognition – Introduction and Background</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ext Placeholder 2">
            <a:extLst>
              <a:ext uri="{FF2B5EF4-FFF2-40B4-BE49-F238E27FC236}">
                <a16:creationId xmlns:a16="http://schemas.microsoft.com/office/drawing/2014/main" id="{5A6F39CB-F523-4CF9-8B79-7BB504A0B273}"/>
              </a:ext>
            </a:extLst>
          </p:cNvPr>
          <p:cNvSpPr txBox="1">
            <a:spLocks/>
          </p:cNvSpPr>
          <p:nvPr/>
        </p:nvSpPr>
        <p:spPr>
          <a:xfrm>
            <a:off x="609601" y="1078523"/>
            <a:ext cx="6278880" cy="5093677"/>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Original data set: </a:t>
            </a:r>
          </a:p>
          <a:p>
            <a:pPr marL="1028700" lvl="1" indent="-342900"/>
            <a:r>
              <a:rPr lang="en-US" dirty="0"/>
              <a:t>500 EEG recordings, each 23.6 seconds long, of individuals either conscious or in a state of seizure.</a:t>
            </a:r>
          </a:p>
          <a:p>
            <a:endParaRPr lang="en-US" dirty="0"/>
          </a:p>
          <a:p>
            <a:pPr marL="342900" indent="-342900">
              <a:buFont typeface="Arial" panose="020B0604020202020204" pitchFamily="34" charset="0"/>
              <a:buChar char="•"/>
            </a:pPr>
            <a:r>
              <a:rPr lang="en-US" dirty="0"/>
              <a:t>Modified data set:</a:t>
            </a:r>
          </a:p>
          <a:p>
            <a:pPr marL="1028700" lvl="1" indent="-342900"/>
            <a:r>
              <a:rPr lang="en-US" dirty="0"/>
              <a:t>Each of the 500 original EEG recordings has been broken up into 23 data sets, each 1 second long, to increase </a:t>
            </a:r>
            <a:r>
              <a:rPr lang="en-US" b="1" dirty="0"/>
              <a:t>n</a:t>
            </a:r>
            <a:r>
              <a:rPr lang="en-US" dirty="0"/>
              <a:t>. This gives 11500 data sets.</a:t>
            </a:r>
          </a:p>
          <a:p>
            <a:endParaRPr lang="en-US" dirty="0"/>
          </a:p>
          <a:p>
            <a:pPr marL="342900" indent="-342900">
              <a:buFont typeface="Arial" panose="020B0604020202020204" pitchFamily="34" charset="0"/>
              <a:buChar char="•"/>
            </a:pPr>
            <a:r>
              <a:rPr lang="en-US" dirty="0"/>
              <a:t>Each EEG has a label (y) indicating whether the individual was actively in seizure during recording.</a:t>
            </a:r>
          </a:p>
        </p:txBody>
      </p:sp>
      <p:pic>
        <p:nvPicPr>
          <p:cNvPr id="5" name="Picture 4">
            <a:extLst>
              <a:ext uri="{FF2B5EF4-FFF2-40B4-BE49-F238E27FC236}">
                <a16:creationId xmlns:a16="http://schemas.microsoft.com/office/drawing/2014/main" id="{3FC69BD1-E7C3-4FA2-B79D-636EAD8488F8}"/>
              </a:ext>
            </a:extLst>
          </p:cNvPr>
          <p:cNvPicPr>
            <a:picLocks noChangeAspect="1"/>
          </p:cNvPicPr>
          <p:nvPr/>
        </p:nvPicPr>
        <p:blipFill>
          <a:blip r:embed="rId3"/>
          <a:stretch>
            <a:fillRect/>
          </a:stretch>
        </p:blipFill>
        <p:spPr>
          <a:xfrm>
            <a:off x="7315199" y="1691323"/>
            <a:ext cx="4536401" cy="2866364"/>
          </a:xfrm>
          <a:prstGeom prst="rect">
            <a:avLst/>
          </a:prstGeom>
        </p:spPr>
      </p:pic>
    </p:spTree>
    <p:extLst>
      <p:ext uri="{BB962C8B-B14F-4D97-AF65-F5344CB8AC3E}">
        <p14:creationId xmlns:p14="http://schemas.microsoft.com/office/powerpoint/2010/main" val="277358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“Epileptic Seizure Recognition Data Set,” UCI Machine Learning Repository, Center for Machine Learning and Intelligent Systems</a:t>
            </a:r>
          </a:p>
          <a:p>
            <a:pPr marL="1028700" lvl="1" indent="-342900"/>
            <a:r>
              <a:rPr lang="en-US" dirty="0">
                <a:hlinkClick r:id="rId2"/>
              </a:rPr>
              <a:t>https://archive.ics.uci.edu/ml/datasets/Epileptic+Seizure+Recognition</a:t>
            </a:r>
            <a:endParaRPr lang="en-US" dirty="0"/>
          </a:p>
          <a:p>
            <a:pPr marL="342900" indent="-342900">
              <a:buFont typeface="Arial" panose="020B0604020202020204" pitchFamily="34" charset="0"/>
              <a:buChar char="•"/>
            </a:pPr>
            <a:r>
              <a:rPr lang="en-US" b="0" i="0" dirty="0" err="1">
                <a:solidFill>
                  <a:srgbClr val="123654"/>
                </a:solidFill>
                <a:effectLst/>
                <a:latin typeface="Arial" panose="020B0604020202020204" pitchFamily="34" charset="0"/>
              </a:rPr>
              <a:t>Andrzejak</a:t>
            </a:r>
            <a:r>
              <a:rPr lang="en-US" b="0" i="0" dirty="0">
                <a:solidFill>
                  <a:srgbClr val="123654"/>
                </a:solidFill>
                <a:effectLst/>
                <a:latin typeface="Arial" panose="020B0604020202020204" pitchFamily="34" charset="0"/>
              </a:rPr>
              <a:t> RG, </a:t>
            </a:r>
            <a:r>
              <a:rPr lang="en-US" b="0" i="0" dirty="0" err="1">
                <a:solidFill>
                  <a:srgbClr val="123654"/>
                </a:solidFill>
                <a:effectLst/>
                <a:latin typeface="Arial" panose="020B0604020202020204" pitchFamily="34" charset="0"/>
              </a:rPr>
              <a:t>Lehnertz</a:t>
            </a:r>
            <a:r>
              <a:rPr lang="en-US" b="0" i="0" dirty="0">
                <a:solidFill>
                  <a:srgbClr val="123654"/>
                </a:solidFill>
                <a:effectLst/>
                <a:latin typeface="Arial" panose="020B0604020202020204" pitchFamily="34" charset="0"/>
              </a:rPr>
              <a:t> K, Rieke C, </a:t>
            </a:r>
            <a:r>
              <a:rPr lang="en-US" b="0" i="0" dirty="0" err="1">
                <a:solidFill>
                  <a:srgbClr val="123654"/>
                </a:solidFill>
                <a:effectLst/>
                <a:latin typeface="Arial" panose="020B0604020202020204" pitchFamily="34" charset="0"/>
              </a:rPr>
              <a:t>Mormann</a:t>
            </a:r>
            <a:r>
              <a:rPr lang="en-US" b="0" i="0" dirty="0">
                <a:solidFill>
                  <a:srgbClr val="123654"/>
                </a:solidFill>
                <a:effectLst/>
                <a:latin typeface="Arial" panose="020B0604020202020204" pitchFamily="34" charset="0"/>
              </a:rPr>
              <a:t> F, David P, </a:t>
            </a:r>
            <a:r>
              <a:rPr lang="en-US" b="0" i="0" dirty="0" err="1">
                <a:solidFill>
                  <a:srgbClr val="123654"/>
                </a:solidFill>
                <a:effectLst/>
                <a:latin typeface="Arial" panose="020B0604020202020204" pitchFamily="34" charset="0"/>
              </a:rPr>
              <a:t>Elger</a:t>
            </a:r>
            <a:r>
              <a:rPr lang="en-US" b="0" i="0" dirty="0">
                <a:solidFill>
                  <a:srgbClr val="123654"/>
                </a:solidFill>
                <a:effectLst/>
                <a:latin typeface="Arial" panose="020B0604020202020204" pitchFamily="34" charset="0"/>
              </a:rPr>
              <a:t> CE (2001) Indications of nonlinear deterministic and finite dimensional structures in time series of brain electrical activity: Dependence on recording region and brain state, Phys. Rev. E, 64, 061907</a:t>
            </a:r>
            <a:endParaRPr lang="en-US" dirty="0"/>
          </a:p>
        </p:txBody>
      </p:sp>
      <p:sp>
        <p:nvSpPr>
          <p:cNvPr id="6" name="Title 1">
            <a:extLst>
              <a:ext uri="{FF2B5EF4-FFF2-40B4-BE49-F238E27FC236}">
                <a16:creationId xmlns:a16="http://schemas.microsoft.com/office/drawing/2014/main" id="{34B98676-99BD-4385-B15A-13E5096B5A1E}"/>
              </a:ext>
            </a:extLst>
          </p:cNvPr>
          <p:cNvSpPr>
            <a:spLocks noGrp="1"/>
          </p:cNvSpPr>
          <p:nvPr>
            <p:ph type="title"/>
          </p:nvPr>
        </p:nvSpPr>
        <p:spPr>
          <a:xfrm>
            <a:off x="609600" y="0"/>
            <a:ext cx="10972800" cy="820615"/>
          </a:xfrm>
        </p:spPr>
        <p:txBody>
          <a:bodyPr>
            <a:normAutofit/>
          </a:bodyPr>
          <a:lstStyle/>
          <a:p>
            <a:r>
              <a:rPr lang="en-US" dirty="0"/>
              <a:t>Epileptic seizure recognition – References</a:t>
            </a:r>
          </a:p>
        </p:txBody>
      </p:sp>
    </p:spTree>
    <p:extLst>
      <p:ext uri="{BB962C8B-B14F-4D97-AF65-F5344CB8AC3E}">
        <p14:creationId xmlns:p14="http://schemas.microsoft.com/office/powerpoint/2010/main" val="73255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en-US" dirty="0"/>
              <a:t>I aim to use machine learning algorithms to detect whether an individual is in a state of seizure, based on features extracted from their EEG reading.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Algorithms to be employed:</a:t>
            </a:r>
          </a:p>
          <a:p>
            <a:pPr marL="1028700" lvl="1" indent="-342900"/>
            <a:r>
              <a:rPr lang="en-US" dirty="0"/>
              <a:t>K nearest neighbors</a:t>
            </a:r>
          </a:p>
          <a:p>
            <a:pPr marL="1028700" lvl="1" indent="-342900"/>
            <a:r>
              <a:rPr lang="en-US" dirty="0"/>
              <a:t>Logistic regression</a:t>
            </a:r>
          </a:p>
          <a:p>
            <a:pPr marL="1028700" lvl="1" indent="-342900"/>
            <a:r>
              <a:rPr lang="en-US" dirty="0"/>
              <a:t>Artificial neural network</a:t>
            </a:r>
          </a:p>
          <a:p>
            <a:pPr marL="1028700" lvl="1" indent="-342900"/>
            <a:r>
              <a:rPr lang="en-US" dirty="0"/>
              <a:t>Support vector machine</a:t>
            </a:r>
          </a:p>
          <a:p>
            <a:pPr marL="1028700" lvl="1" indent="-342900"/>
            <a:endParaRPr lang="en-US" dirty="0"/>
          </a:p>
        </p:txBody>
      </p:sp>
      <p:sp>
        <p:nvSpPr>
          <p:cNvPr id="6" name="Title 1">
            <a:extLst>
              <a:ext uri="{FF2B5EF4-FFF2-40B4-BE49-F238E27FC236}">
                <a16:creationId xmlns:a16="http://schemas.microsoft.com/office/drawing/2014/main" id="{6FB655C6-9B90-44E4-8916-C4F8FA5E7F28}"/>
              </a:ext>
            </a:extLst>
          </p:cNvPr>
          <p:cNvSpPr txBox="1">
            <a:spLocks/>
          </p:cNvSpPr>
          <p:nvPr/>
        </p:nvSpPr>
        <p:spPr>
          <a:xfrm>
            <a:off x="609600" y="365760"/>
            <a:ext cx="10972800" cy="583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r>
              <a:rPr lang="en-US" dirty="0"/>
              <a:t>Epileptic seizure recognition – Specific aims</a:t>
            </a:r>
          </a:p>
        </p:txBody>
      </p:sp>
    </p:spTree>
    <p:extLst>
      <p:ext uri="{BB962C8B-B14F-4D97-AF65-F5344CB8AC3E}">
        <p14:creationId xmlns:p14="http://schemas.microsoft.com/office/powerpoint/2010/main" val="323353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365760"/>
            <a:ext cx="10972800" cy="583809"/>
          </a:xfrm>
        </p:spPr>
        <p:txBody>
          <a:bodyPr>
            <a:normAutofit fontScale="90000"/>
          </a:bodyPr>
          <a:lstStyle/>
          <a:p>
            <a:r>
              <a:rPr lang="en-US" dirty="0"/>
              <a:t>Epileptic seizure recognition – Methods: The time series</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10" name="Picture 9" descr="Chart, line chart, histogram&#10;&#10;Description automatically generated">
            <a:extLst>
              <a:ext uri="{FF2B5EF4-FFF2-40B4-BE49-F238E27FC236}">
                <a16:creationId xmlns:a16="http://schemas.microsoft.com/office/drawing/2014/main" id="{C8F9AF52-1669-4CAB-9A70-A12FFD867674}"/>
              </a:ext>
            </a:extLst>
          </p:cNvPr>
          <p:cNvPicPr>
            <a:picLocks noChangeAspect="1"/>
          </p:cNvPicPr>
          <p:nvPr/>
        </p:nvPicPr>
        <p:blipFill>
          <a:blip r:embed="rId3"/>
          <a:stretch>
            <a:fillRect/>
          </a:stretch>
        </p:blipFill>
        <p:spPr>
          <a:xfrm>
            <a:off x="152400" y="1160584"/>
            <a:ext cx="6049108" cy="4536831"/>
          </a:xfrm>
          <a:prstGeom prst="rect">
            <a:avLst/>
          </a:prstGeom>
        </p:spPr>
      </p:pic>
      <p:pic>
        <p:nvPicPr>
          <p:cNvPr id="12" name="Picture 11" descr="Chart, line chart, histogram&#10;&#10;Description automatically generated">
            <a:extLst>
              <a:ext uri="{FF2B5EF4-FFF2-40B4-BE49-F238E27FC236}">
                <a16:creationId xmlns:a16="http://schemas.microsoft.com/office/drawing/2014/main" id="{1FCADBDE-DFD2-443F-8C98-EB5F454FB02F}"/>
              </a:ext>
            </a:extLst>
          </p:cNvPr>
          <p:cNvPicPr>
            <a:picLocks noChangeAspect="1"/>
          </p:cNvPicPr>
          <p:nvPr/>
        </p:nvPicPr>
        <p:blipFill>
          <a:blip r:embed="rId4"/>
          <a:stretch>
            <a:fillRect/>
          </a:stretch>
        </p:blipFill>
        <p:spPr>
          <a:xfrm>
            <a:off x="6037385" y="1160584"/>
            <a:ext cx="6049108" cy="4536831"/>
          </a:xfrm>
          <a:prstGeom prst="rect">
            <a:avLst/>
          </a:prstGeom>
        </p:spPr>
      </p:pic>
    </p:spTree>
    <p:extLst>
      <p:ext uri="{BB962C8B-B14F-4D97-AF65-F5344CB8AC3E}">
        <p14:creationId xmlns:p14="http://schemas.microsoft.com/office/powerpoint/2010/main" val="2205804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230086"/>
            <a:ext cx="5148943" cy="4942114"/>
          </a:xfrm>
        </p:spPr>
        <p:txBody>
          <a:bodyPr>
            <a:normAutofit/>
          </a:bodyPr>
          <a:lstStyle/>
          <a:p>
            <a:pPr marL="342900" indent="-342900">
              <a:buFont typeface="Arial" panose="020B0604020202020204" pitchFamily="34" charset="0"/>
              <a:buChar char="•"/>
            </a:pPr>
            <a:r>
              <a:rPr lang="en-US" dirty="0"/>
              <a:t>Contribution of periodogram frequency bands (zero padded):</a:t>
            </a:r>
          </a:p>
          <a:p>
            <a:pPr marL="1028700" lvl="1" indent="-342900"/>
            <a:r>
              <a:rPr lang="en-US" dirty="0"/>
              <a:t>Delta: 0.5-4 Hz </a:t>
            </a:r>
          </a:p>
          <a:p>
            <a:pPr marL="1028700" lvl="1" indent="-342900"/>
            <a:r>
              <a:rPr lang="en-US" dirty="0"/>
              <a:t>Theta: 4-8 Hz</a:t>
            </a:r>
          </a:p>
          <a:p>
            <a:pPr marL="1028700" lvl="1" indent="-342900"/>
            <a:r>
              <a:rPr lang="en-US" dirty="0"/>
              <a:t>Alpha: 8-12 Hz </a:t>
            </a:r>
          </a:p>
          <a:p>
            <a:pPr marL="1028700" lvl="1" indent="-342900"/>
            <a:r>
              <a:rPr lang="en-US" dirty="0"/>
              <a:t>Beta: 12-35 Hz</a:t>
            </a:r>
          </a:p>
          <a:p>
            <a:pPr marL="1028700" lvl="1" indent="-342900"/>
            <a:r>
              <a:rPr lang="en-US" dirty="0"/>
              <a:t>Gamma: 35 -  Hz</a:t>
            </a:r>
          </a:p>
          <a:p>
            <a:endParaRPr lang="en-US" dirty="0"/>
          </a:p>
          <a:p>
            <a:pPr marL="342900" indent="-342900">
              <a:buFont typeface="Arial" panose="020B0604020202020204" pitchFamily="34" charset="0"/>
              <a:buChar char="•"/>
            </a:pPr>
            <a:r>
              <a:rPr lang="en-US" dirty="0"/>
              <a:t>Median, standard deviation of each time series</a:t>
            </a:r>
          </a:p>
          <a:p>
            <a:r>
              <a:rPr lang="en-US" dirty="0"/>
              <a:t> </a:t>
            </a:r>
          </a:p>
          <a:p>
            <a:pPr marL="342900" indent="-342900">
              <a:buFont typeface="Arial" panose="020B0604020202020204" pitchFamily="34" charset="0"/>
              <a:buChar char="•"/>
            </a:pPr>
            <a:r>
              <a:rPr lang="en-US" dirty="0"/>
              <a:t>Sample entropy </a:t>
            </a:r>
          </a:p>
          <a:p>
            <a:pPr marL="342900" indent="-342900">
              <a:buFont typeface="Arial" panose="020B0604020202020204" pitchFamily="34" charset="0"/>
              <a:buChar char="•"/>
            </a:pPr>
            <a:endParaRPr lang="en-US" dirty="0"/>
          </a:p>
        </p:txBody>
      </p:sp>
      <p:pic>
        <p:nvPicPr>
          <p:cNvPr id="7" name="Picture 6" descr="Chart, histogram&#10;&#10;Description automatically generated">
            <a:extLst>
              <a:ext uri="{FF2B5EF4-FFF2-40B4-BE49-F238E27FC236}">
                <a16:creationId xmlns:a16="http://schemas.microsoft.com/office/drawing/2014/main" id="{3ED843C1-51E7-4792-A813-F1DA20076CBF}"/>
              </a:ext>
            </a:extLst>
          </p:cNvPr>
          <p:cNvPicPr>
            <a:picLocks noChangeAspect="1"/>
          </p:cNvPicPr>
          <p:nvPr/>
        </p:nvPicPr>
        <p:blipFill>
          <a:blip r:embed="rId3"/>
          <a:stretch>
            <a:fillRect/>
          </a:stretch>
        </p:blipFill>
        <p:spPr>
          <a:xfrm>
            <a:off x="6716485" y="3744685"/>
            <a:ext cx="4080327" cy="3060245"/>
          </a:xfrm>
          <a:prstGeom prst="rect">
            <a:avLst/>
          </a:prstGeom>
        </p:spPr>
      </p:pic>
      <p:sp>
        <p:nvSpPr>
          <p:cNvPr id="8" name="Title 1">
            <a:extLst>
              <a:ext uri="{FF2B5EF4-FFF2-40B4-BE49-F238E27FC236}">
                <a16:creationId xmlns:a16="http://schemas.microsoft.com/office/drawing/2014/main" id="{050CBC14-CC6E-4706-B14E-8E572442CAA4}"/>
              </a:ext>
            </a:extLst>
          </p:cNvPr>
          <p:cNvSpPr txBox="1">
            <a:spLocks/>
          </p:cNvSpPr>
          <p:nvPr/>
        </p:nvSpPr>
        <p:spPr>
          <a:xfrm>
            <a:off x="609600" y="365760"/>
            <a:ext cx="10972800" cy="58380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r>
              <a:rPr lang="en-US" dirty="0"/>
              <a:t>Epileptic seizure recognition – Methods: Feature extraction</a:t>
            </a:r>
          </a:p>
        </p:txBody>
      </p:sp>
      <p:pic>
        <p:nvPicPr>
          <p:cNvPr id="5" name="Picture 4" descr="Chart, histogram&#10;&#10;Description automatically generated">
            <a:extLst>
              <a:ext uri="{FF2B5EF4-FFF2-40B4-BE49-F238E27FC236}">
                <a16:creationId xmlns:a16="http://schemas.microsoft.com/office/drawing/2014/main" id="{425EFB75-F9CB-49F2-BEBB-AE18D0895FE5}"/>
              </a:ext>
            </a:extLst>
          </p:cNvPr>
          <p:cNvPicPr>
            <a:picLocks noChangeAspect="1"/>
          </p:cNvPicPr>
          <p:nvPr/>
        </p:nvPicPr>
        <p:blipFill>
          <a:blip r:embed="rId4"/>
          <a:stretch>
            <a:fillRect/>
          </a:stretch>
        </p:blipFill>
        <p:spPr>
          <a:xfrm>
            <a:off x="6847113" y="782411"/>
            <a:ext cx="3949699" cy="2962274"/>
          </a:xfrm>
          <a:prstGeom prst="rect">
            <a:avLst/>
          </a:prstGeom>
        </p:spPr>
      </p:pic>
    </p:spTree>
    <p:extLst>
      <p:ext uri="{BB962C8B-B14F-4D97-AF65-F5344CB8AC3E}">
        <p14:creationId xmlns:p14="http://schemas.microsoft.com/office/powerpoint/2010/main" val="32757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365760"/>
            <a:ext cx="10972800" cy="583809"/>
          </a:xfrm>
        </p:spPr>
        <p:txBody>
          <a:bodyPr>
            <a:normAutofit fontScale="90000"/>
          </a:bodyPr>
          <a:lstStyle/>
          <a:p>
            <a:r>
              <a:rPr lang="en-US" dirty="0"/>
              <a:t>Epileptic seizure recognition – Methods: Feature examination</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D68E99F5-F34E-4EE7-B68B-AD19C91BAAEF}"/>
              </a:ext>
            </a:extLst>
          </p:cNvPr>
          <p:cNvPicPr>
            <a:picLocks noChangeAspect="1"/>
          </p:cNvPicPr>
          <p:nvPr/>
        </p:nvPicPr>
        <p:blipFill>
          <a:blip r:embed="rId3"/>
          <a:stretch>
            <a:fillRect/>
          </a:stretch>
        </p:blipFill>
        <p:spPr>
          <a:xfrm>
            <a:off x="5433646" y="949569"/>
            <a:ext cx="6201508" cy="5878753"/>
          </a:xfrm>
          <a:prstGeom prst="rect">
            <a:avLst/>
          </a:prstGeom>
        </p:spPr>
      </p:pic>
      <p:sp>
        <p:nvSpPr>
          <p:cNvPr id="4" name="TextBox 3">
            <a:extLst>
              <a:ext uri="{FF2B5EF4-FFF2-40B4-BE49-F238E27FC236}">
                <a16:creationId xmlns:a16="http://schemas.microsoft.com/office/drawing/2014/main" id="{89FBA545-9A08-43E1-88E6-A404E344DBF1}"/>
              </a:ext>
            </a:extLst>
          </p:cNvPr>
          <p:cNvSpPr txBox="1"/>
          <p:nvPr/>
        </p:nvSpPr>
        <p:spPr>
          <a:xfrm>
            <a:off x="609600" y="1125415"/>
            <a:ext cx="5380892"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sklearn.feature_selection.SelectKBest</a:t>
            </a:r>
            <a:endParaRPr lang="en-US" sz="2000" dirty="0"/>
          </a:p>
          <a:p>
            <a:pPr marL="800100" lvl="1" indent="-342900">
              <a:buFont typeface="+mj-lt"/>
              <a:buAutoNum type="arabicPeriod"/>
            </a:pPr>
            <a:r>
              <a:rPr lang="en-US" sz="2000" dirty="0"/>
              <a:t>STD</a:t>
            </a:r>
          </a:p>
          <a:p>
            <a:pPr marL="800100" lvl="1" indent="-342900">
              <a:buFont typeface="+mj-lt"/>
              <a:buAutoNum type="arabicPeriod"/>
            </a:pPr>
            <a:r>
              <a:rPr lang="en-US" sz="2000" dirty="0"/>
              <a:t>Sample entropy</a:t>
            </a:r>
          </a:p>
          <a:p>
            <a:pPr marL="800100" lvl="1" indent="-342900">
              <a:buFont typeface="+mj-lt"/>
              <a:buAutoNum type="arabicPeriod"/>
            </a:pPr>
            <a:r>
              <a:rPr lang="en-US" sz="2000" dirty="0"/>
              <a:t>Gamma</a:t>
            </a:r>
          </a:p>
          <a:p>
            <a:pPr marL="800100" lvl="1" indent="-342900">
              <a:buFont typeface="+mj-lt"/>
              <a:buAutoNum type="arabicPeriod"/>
            </a:pPr>
            <a:r>
              <a:rPr lang="en-US" sz="2000" dirty="0"/>
              <a:t>Beta</a:t>
            </a:r>
          </a:p>
          <a:p>
            <a:pPr marL="800100" lvl="1" indent="-342900">
              <a:buFont typeface="+mj-lt"/>
              <a:buAutoNum type="arabicPeriod"/>
            </a:pPr>
            <a:r>
              <a:rPr lang="en-US" sz="2000" dirty="0"/>
              <a:t>Alpha</a:t>
            </a:r>
          </a:p>
          <a:p>
            <a:pPr marL="800100" lvl="1" indent="-342900">
              <a:buFont typeface="+mj-lt"/>
              <a:buAutoNum type="arabicPeriod"/>
            </a:pPr>
            <a:r>
              <a:rPr lang="en-US" sz="2000" dirty="0"/>
              <a:t>Median</a:t>
            </a:r>
          </a:p>
          <a:p>
            <a:pPr marL="800100" lvl="1" indent="-342900">
              <a:buFont typeface="+mj-lt"/>
              <a:buAutoNum type="arabicPeriod"/>
            </a:pPr>
            <a:r>
              <a:rPr lang="en-US" sz="2000" dirty="0"/>
              <a:t>Theta</a:t>
            </a:r>
          </a:p>
          <a:p>
            <a:pPr marL="800100" lvl="1" indent="-342900">
              <a:buFont typeface="+mj-lt"/>
              <a:buAutoNum type="arabicPeriod"/>
            </a:pPr>
            <a:r>
              <a:rPr lang="en-US" sz="2000" dirty="0"/>
              <a:t>Delta</a:t>
            </a:r>
          </a:p>
        </p:txBody>
      </p:sp>
      <p:pic>
        <p:nvPicPr>
          <p:cNvPr id="6" name="Picture 5">
            <a:extLst>
              <a:ext uri="{FF2B5EF4-FFF2-40B4-BE49-F238E27FC236}">
                <a16:creationId xmlns:a16="http://schemas.microsoft.com/office/drawing/2014/main" id="{F349BDA9-E228-4739-9AC8-2CC0E0EBB8DE}"/>
              </a:ext>
            </a:extLst>
          </p:cNvPr>
          <p:cNvPicPr>
            <a:picLocks noChangeAspect="1"/>
          </p:cNvPicPr>
          <p:nvPr/>
        </p:nvPicPr>
        <p:blipFill>
          <a:blip r:embed="rId4"/>
          <a:stretch>
            <a:fillRect/>
          </a:stretch>
        </p:blipFill>
        <p:spPr>
          <a:xfrm>
            <a:off x="272144" y="3987737"/>
            <a:ext cx="4233726" cy="2763826"/>
          </a:xfrm>
          <a:prstGeom prst="rect">
            <a:avLst/>
          </a:prstGeom>
        </p:spPr>
      </p:pic>
    </p:spTree>
    <p:extLst>
      <p:ext uri="{BB962C8B-B14F-4D97-AF65-F5344CB8AC3E}">
        <p14:creationId xmlns:p14="http://schemas.microsoft.com/office/powerpoint/2010/main" val="412652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0"/>
            <a:ext cx="10972800" cy="820615"/>
          </a:xfrm>
        </p:spPr>
        <p:txBody>
          <a:bodyPr>
            <a:normAutofit/>
          </a:bodyPr>
          <a:lstStyle/>
          <a:p>
            <a:r>
              <a:rPr lang="en-US" dirty="0"/>
              <a:t>Epileptic seizure recognition – Results: KNN</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57540255-7FA1-4447-8377-C710CE20ABAA}"/>
              </a:ext>
            </a:extLst>
          </p:cNvPr>
          <p:cNvSpPr txBox="1"/>
          <p:nvPr/>
        </p:nvSpPr>
        <p:spPr>
          <a:xfrm>
            <a:off x="609600" y="820615"/>
            <a:ext cx="5709138" cy="7755969"/>
          </a:xfrm>
          <a:prstGeom prst="rect">
            <a:avLst/>
          </a:prstGeom>
          <a:noFill/>
        </p:spPr>
        <p:txBody>
          <a:bodyPr wrap="square" rtlCol="0">
            <a:spAutoFit/>
          </a:bodyPr>
          <a:lstStyle/>
          <a:p>
            <a:pPr marL="285750" indent="-285750">
              <a:buFont typeface="Arial" panose="020B0604020202020204" pitchFamily="34" charset="0"/>
              <a:buChar char="•"/>
            </a:pPr>
            <a:r>
              <a:rPr lang="en-US" sz="2000" dirty="0"/>
              <a:t>K scan on test data (K = 4)</a:t>
            </a:r>
          </a:p>
          <a:p>
            <a:pPr marL="742950" lvl="1" indent="-285750">
              <a:buFont typeface="Arial" panose="020B0604020202020204" pitchFamily="34" charset="0"/>
              <a:buChar char="•"/>
            </a:pPr>
            <a:r>
              <a:rPr lang="en-US" sz="2000" dirty="0"/>
              <a:t>Improved accuracy by ~2%</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Distance weighted</a:t>
            </a:r>
          </a:p>
          <a:p>
            <a:pPr marL="742950" lvl="1" indent="-285750">
              <a:buFont typeface="Arial" panose="020B0604020202020204" pitchFamily="34" charset="0"/>
              <a:buChar char="•"/>
            </a:pPr>
            <a:r>
              <a:rPr lang="en-US" sz="2000" dirty="0"/>
              <a:t>Improved accuracy by ~1%</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Manhattan distance used to calculate neighbors</a:t>
            </a:r>
          </a:p>
          <a:p>
            <a:pPr marL="742950" lvl="1" indent="-285750">
              <a:buFont typeface="Arial" panose="020B0604020202020204" pitchFamily="34" charset="0"/>
              <a:buChar char="•"/>
            </a:pPr>
            <a:r>
              <a:rPr lang="en-US" sz="2000" dirty="0"/>
              <a:t>Improved accuracy by ~1%</a:t>
            </a:r>
          </a:p>
          <a:p>
            <a:endParaRPr lang="en-US" sz="2000" dirty="0"/>
          </a:p>
          <a:p>
            <a:pPr marL="285750" indent="-285750">
              <a:buFont typeface="Arial" panose="020B0604020202020204" pitchFamily="34" charset="0"/>
              <a:buChar char="•"/>
            </a:pPr>
            <a:r>
              <a:rPr lang="en-US" sz="2000" dirty="0"/>
              <a:t>Dimensionality reduction via cross validation</a:t>
            </a:r>
          </a:p>
          <a:p>
            <a:pPr marL="742950" lvl="1" indent="-285750">
              <a:buFont typeface="Arial" panose="020B0604020202020204" pitchFamily="34" charset="0"/>
              <a:buChar char="•"/>
            </a:pPr>
            <a:r>
              <a:rPr lang="en-US" sz="2000" dirty="0"/>
              <a:t>The 1 least correlated dimension was dropped</a:t>
            </a:r>
          </a:p>
          <a:p>
            <a:pPr marL="742950" lvl="1" indent="-285750">
              <a:buFont typeface="Arial" panose="020B0604020202020204" pitchFamily="34" charset="0"/>
              <a:buChar char="•"/>
            </a:pPr>
            <a:r>
              <a:rPr lang="en-US" sz="2000" dirty="0"/>
              <a:t>Improved accuracy by ~0.5%</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Non-scaled features</a:t>
            </a:r>
          </a:p>
          <a:p>
            <a:pPr marL="742950" lvl="1" indent="-285750">
              <a:buFont typeface="Arial" panose="020B0604020202020204" pitchFamily="34" charset="0"/>
              <a:buChar char="•"/>
            </a:pPr>
            <a:r>
              <a:rPr lang="en-US" sz="2000" dirty="0"/>
              <a:t>Improved accuracy by ~0.2%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A8EA123D-2BC5-4CFD-9815-D7974E42ACA3}"/>
              </a:ext>
            </a:extLst>
          </p:cNvPr>
          <p:cNvPicPr>
            <a:picLocks noChangeAspect="1"/>
          </p:cNvPicPr>
          <p:nvPr/>
        </p:nvPicPr>
        <p:blipFill>
          <a:blip r:embed="rId3"/>
          <a:stretch>
            <a:fillRect/>
          </a:stretch>
        </p:blipFill>
        <p:spPr>
          <a:xfrm>
            <a:off x="7199530" y="713996"/>
            <a:ext cx="3877216" cy="2715004"/>
          </a:xfrm>
          <a:prstGeom prst="rect">
            <a:avLst/>
          </a:prstGeom>
        </p:spPr>
      </p:pic>
      <p:pic>
        <p:nvPicPr>
          <p:cNvPr id="6" name="Picture 5">
            <a:extLst>
              <a:ext uri="{FF2B5EF4-FFF2-40B4-BE49-F238E27FC236}">
                <a16:creationId xmlns:a16="http://schemas.microsoft.com/office/drawing/2014/main" id="{FBCEE9DC-FDCD-4F16-BA91-33B8603D9E10}"/>
              </a:ext>
            </a:extLst>
          </p:cNvPr>
          <p:cNvPicPr>
            <a:picLocks noChangeAspect="1"/>
          </p:cNvPicPr>
          <p:nvPr/>
        </p:nvPicPr>
        <p:blipFill>
          <a:blip r:embed="rId4"/>
          <a:stretch>
            <a:fillRect/>
          </a:stretch>
        </p:blipFill>
        <p:spPr>
          <a:xfrm>
            <a:off x="7290771" y="3719212"/>
            <a:ext cx="3963506" cy="2237223"/>
          </a:xfrm>
          <a:prstGeom prst="rect">
            <a:avLst/>
          </a:prstGeom>
        </p:spPr>
      </p:pic>
    </p:spTree>
    <p:extLst>
      <p:ext uri="{BB962C8B-B14F-4D97-AF65-F5344CB8AC3E}">
        <p14:creationId xmlns:p14="http://schemas.microsoft.com/office/powerpoint/2010/main" val="245246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0"/>
            <a:ext cx="10972800" cy="820615"/>
          </a:xfrm>
        </p:spPr>
        <p:txBody>
          <a:bodyPr>
            <a:normAutofit/>
          </a:bodyPr>
          <a:lstStyle/>
          <a:p>
            <a:r>
              <a:rPr lang="en-US" dirty="0"/>
              <a:t>Epileptic seizure recognition – Results: KNN</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graphicFrame>
        <p:nvGraphicFramePr>
          <p:cNvPr id="4" name="Table 4">
            <a:extLst>
              <a:ext uri="{FF2B5EF4-FFF2-40B4-BE49-F238E27FC236}">
                <a16:creationId xmlns:a16="http://schemas.microsoft.com/office/drawing/2014/main" id="{63AE89B0-C514-4F58-BB85-A81C1F35BF0F}"/>
              </a:ext>
            </a:extLst>
          </p:cNvPr>
          <p:cNvGraphicFramePr>
            <a:graphicFrameLocks noGrp="1"/>
          </p:cNvGraphicFramePr>
          <p:nvPr>
            <p:extLst>
              <p:ext uri="{D42A27DB-BD31-4B8C-83A1-F6EECF244321}">
                <p14:modId xmlns:p14="http://schemas.microsoft.com/office/powerpoint/2010/main" val="3717430685"/>
              </p:ext>
            </p:extLst>
          </p:nvPr>
        </p:nvGraphicFramePr>
        <p:xfrm>
          <a:off x="1796561" y="1430987"/>
          <a:ext cx="9035562" cy="1921583"/>
        </p:xfrm>
        <a:graphic>
          <a:graphicData uri="http://schemas.openxmlformats.org/drawingml/2006/table">
            <a:tbl>
              <a:tblPr firstRow="1" bandRow="1">
                <a:tableStyleId>{5C22544A-7EE6-4342-B048-85BDC9FD1C3A}</a:tableStyleId>
              </a:tblPr>
              <a:tblGrid>
                <a:gridCol w="1505927">
                  <a:extLst>
                    <a:ext uri="{9D8B030D-6E8A-4147-A177-3AD203B41FA5}">
                      <a16:colId xmlns:a16="http://schemas.microsoft.com/office/drawing/2014/main" val="3920730342"/>
                    </a:ext>
                  </a:extLst>
                </a:gridCol>
                <a:gridCol w="1505927">
                  <a:extLst>
                    <a:ext uri="{9D8B030D-6E8A-4147-A177-3AD203B41FA5}">
                      <a16:colId xmlns:a16="http://schemas.microsoft.com/office/drawing/2014/main" val="11047932"/>
                    </a:ext>
                  </a:extLst>
                </a:gridCol>
                <a:gridCol w="1505927">
                  <a:extLst>
                    <a:ext uri="{9D8B030D-6E8A-4147-A177-3AD203B41FA5}">
                      <a16:colId xmlns:a16="http://schemas.microsoft.com/office/drawing/2014/main" val="667199179"/>
                    </a:ext>
                  </a:extLst>
                </a:gridCol>
                <a:gridCol w="1505927">
                  <a:extLst>
                    <a:ext uri="{9D8B030D-6E8A-4147-A177-3AD203B41FA5}">
                      <a16:colId xmlns:a16="http://schemas.microsoft.com/office/drawing/2014/main" val="1527319115"/>
                    </a:ext>
                  </a:extLst>
                </a:gridCol>
                <a:gridCol w="1505927">
                  <a:extLst>
                    <a:ext uri="{9D8B030D-6E8A-4147-A177-3AD203B41FA5}">
                      <a16:colId xmlns:a16="http://schemas.microsoft.com/office/drawing/2014/main" val="3283048061"/>
                    </a:ext>
                  </a:extLst>
                </a:gridCol>
                <a:gridCol w="1505927">
                  <a:extLst>
                    <a:ext uri="{9D8B030D-6E8A-4147-A177-3AD203B41FA5}">
                      <a16:colId xmlns:a16="http://schemas.microsoft.com/office/drawing/2014/main" val="4089861218"/>
                    </a:ext>
                  </a:extLst>
                </a:gridCol>
              </a:tblGrid>
              <a:tr h="443285">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tc>
                  <a:txBody>
                    <a:bodyPr/>
                    <a:lstStyle/>
                    <a:p>
                      <a:r>
                        <a:rPr lang="en-US" dirty="0"/>
                        <a:t>Accuracy</a:t>
                      </a:r>
                    </a:p>
                  </a:txBody>
                  <a:tcPr/>
                </a:tc>
                <a:extLst>
                  <a:ext uri="{0D108BD9-81ED-4DB2-BD59-A6C34878D82A}">
                    <a16:rowId xmlns:a16="http://schemas.microsoft.com/office/drawing/2014/main" val="266084377"/>
                  </a:ext>
                </a:extLst>
              </a:tr>
              <a:tr h="591728">
                <a:tc>
                  <a:txBody>
                    <a:bodyPr/>
                    <a:lstStyle/>
                    <a:p>
                      <a:r>
                        <a:rPr lang="en-US" dirty="0"/>
                        <a:t>0 – No seizure</a:t>
                      </a:r>
                    </a:p>
                  </a:txBody>
                  <a:tcPr/>
                </a:tc>
                <a:tc>
                  <a:txBody>
                    <a:bodyPr/>
                    <a:lstStyle/>
                    <a:p>
                      <a:r>
                        <a:rPr lang="en-US" dirty="0"/>
                        <a:t>0.99</a:t>
                      </a:r>
                    </a:p>
                  </a:txBody>
                  <a:tcPr/>
                </a:tc>
                <a:tc>
                  <a:txBody>
                    <a:bodyPr/>
                    <a:lstStyle/>
                    <a:p>
                      <a:r>
                        <a:rPr lang="en-US" dirty="0"/>
                        <a:t>0.99</a:t>
                      </a:r>
                    </a:p>
                  </a:txBody>
                  <a:tcPr/>
                </a:tc>
                <a:tc>
                  <a:txBody>
                    <a:bodyPr/>
                    <a:lstStyle/>
                    <a:p>
                      <a:r>
                        <a:rPr lang="en-US" dirty="0"/>
                        <a:t>0.99</a:t>
                      </a:r>
                    </a:p>
                  </a:txBody>
                  <a:tcPr/>
                </a:tc>
                <a:tc>
                  <a:txBody>
                    <a:bodyPr/>
                    <a:lstStyle/>
                    <a:p>
                      <a:r>
                        <a:rPr lang="en-US" dirty="0"/>
                        <a:t>1869</a:t>
                      </a:r>
                    </a:p>
                  </a:txBody>
                  <a:tcPr/>
                </a:tc>
                <a:tc>
                  <a:txBody>
                    <a:bodyPr/>
                    <a:lstStyle/>
                    <a:p>
                      <a:endParaRPr lang="en-US" dirty="0"/>
                    </a:p>
                  </a:txBody>
                  <a:tcPr/>
                </a:tc>
                <a:extLst>
                  <a:ext uri="{0D108BD9-81ED-4DB2-BD59-A6C34878D82A}">
                    <a16:rowId xmlns:a16="http://schemas.microsoft.com/office/drawing/2014/main" val="2471623125"/>
                  </a:ext>
                </a:extLst>
              </a:tr>
              <a:tr h="443285">
                <a:tc>
                  <a:txBody>
                    <a:bodyPr/>
                    <a:lstStyle/>
                    <a:p>
                      <a:r>
                        <a:rPr lang="en-US" dirty="0"/>
                        <a:t>1 – Seizure</a:t>
                      </a:r>
                    </a:p>
                  </a:txBody>
                  <a:tcPr/>
                </a:tc>
                <a:tc>
                  <a:txBody>
                    <a:bodyPr/>
                    <a:lstStyle/>
                    <a:p>
                      <a:r>
                        <a:rPr lang="en-US" dirty="0"/>
                        <a:t>0.96</a:t>
                      </a:r>
                    </a:p>
                  </a:txBody>
                  <a:tcPr/>
                </a:tc>
                <a:tc>
                  <a:txBody>
                    <a:bodyPr/>
                    <a:lstStyle/>
                    <a:p>
                      <a:r>
                        <a:rPr lang="en-US" dirty="0"/>
                        <a:t>0.97</a:t>
                      </a:r>
                    </a:p>
                  </a:txBody>
                  <a:tcPr/>
                </a:tc>
                <a:tc>
                  <a:txBody>
                    <a:bodyPr/>
                    <a:lstStyle/>
                    <a:p>
                      <a:r>
                        <a:rPr lang="en-US" dirty="0"/>
                        <a:t>0.96</a:t>
                      </a:r>
                    </a:p>
                  </a:txBody>
                  <a:tcPr/>
                </a:tc>
                <a:tc>
                  <a:txBody>
                    <a:bodyPr/>
                    <a:lstStyle/>
                    <a:p>
                      <a:r>
                        <a:rPr lang="en-US" dirty="0"/>
                        <a:t>431</a:t>
                      </a:r>
                    </a:p>
                  </a:txBody>
                  <a:tcPr/>
                </a:tc>
                <a:tc>
                  <a:txBody>
                    <a:bodyPr/>
                    <a:lstStyle/>
                    <a:p>
                      <a:endParaRPr lang="en-US" dirty="0"/>
                    </a:p>
                  </a:txBody>
                  <a:tcPr/>
                </a:tc>
                <a:extLst>
                  <a:ext uri="{0D108BD9-81ED-4DB2-BD59-A6C34878D82A}">
                    <a16:rowId xmlns:a16="http://schemas.microsoft.com/office/drawing/2014/main" val="3758445024"/>
                  </a:ext>
                </a:extLst>
              </a:tr>
              <a:tr h="443285">
                <a:tc>
                  <a:txBody>
                    <a:bodyPr/>
                    <a:lstStyle/>
                    <a:p>
                      <a:r>
                        <a:rPr lang="en-US" dirty="0"/>
                        <a:t>Accuracy</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r>
                        <a:rPr lang="en-US" dirty="0"/>
                        <a:t>0.99</a:t>
                      </a:r>
                    </a:p>
                  </a:txBody>
                  <a:tcPr/>
                </a:tc>
                <a:extLst>
                  <a:ext uri="{0D108BD9-81ED-4DB2-BD59-A6C34878D82A}">
                    <a16:rowId xmlns:a16="http://schemas.microsoft.com/office/drawing/2014/main" val="3286191645"/>
                  </a:ext>
                </a:extLst>
              </a:tr>
            </a:tbl>
          </a:graphicData>
        </a:graphic>
      </p:graphicFrame>
      <p:graphicFrame>
        <p:nvGraphicFramePr>
          <p:cNvPr id="5" name="Table 6">
            <a:extLst>
              <a:ext uri="{FF2B5EF4-FFF2-40B4-BE49-F238E27FC236}">
                <a16:creationId xmlns:a16="http://schemas.microsoft.com/office/drawing/2014/main" id="{0897CB42-888B-4858-8D31-EB444A5DB8A3}"/>
              </a:ext>
            </a:extLst>
          </p:cNvPr>
          <p:cNvGraphicFramePr>
            <a:graphicFrameLocks noGrp="1"/>
          </p:cNvGraphicFramePr>
          <p:nvPr>
            <p:extLst>
              <p:ext uri="{D42A27DB-BD31-4B8C-83A1-F6EECF244321}">
                <p14:modId xmlns:p14="http://schemas.microsoft.com/office/powerpoint/2010/main" val="1529489676"/>
              </p:ext>
            </p:extLst>
          </p:nvPr>
        </p:nvGraphicFramePr>
        <p:xfrm>
          <a:off x="1796560" y="4071847"/>
          <a:ext cx="9035562" cy="1112520"/>
        </p:xfrm>
        <a:graphic>
          <a:graphicData uri="http://schemas.openxmlformats.org/drawingml/2006/table">
            <a:tbl>
              <a:tblPr firstRow="1" bandRow="1">
                <a:tableStyleId>{5C22544A-7EE6-4342-B048-85BDC9FD1C3A}</a:tableStyleId>
              </a:tblPr>
              <a:tblGrid>
                <a:gridCol w="3011854">
                  <a:extLst>
                    <a:ext uri="{9D8B030D-6E8A-4147-A177-3AD203B41FA5}">
                      <a16:colId xmlns:a16="http://schemas.microsoft.com/office/drawing/2014/main" val="558043266"/>
                    </a:ext>
                  </a:extLst>
                </a:gridCol>
                <a:gridCol w="3011854">
                  <a:extLst>
                    <a:ext uri="{9D8B030D-6E8A-4147-A177-3AD203B41FA5}">
                      <a16:colId xmlns:a16="http://schemas.microsoft.com/office/drawing/2014/main" val="1465849725"/>
                    </a:ext>
                  </a:extLst>
                </a:gridCol>
                <a:gridCol w="3011854">
                  <a:extLst>
                    <a:ext uri="{9D8B030D-6E8A-4147-A177-3AD203B41FA5}">
                      <a16:colId xmlns:a16="http://schemas.microsoft.com/office/drawing/2014/main" val="1080363115"/>
                    </a:ext>
                  </a:extLst>
                </a:gridCol>
              </a:tblGrid>
              <a:tr h="370840">
                <a:tc>
                  <a:txBody>
                    <a:bodyPr/>
                    <a:lstStyle/>
                    <a:p>
                      <a:endParaRPr lang="en-US" dirty="0"/>
                    </a:p>
                  </a:txBody>
                  <a:tcPr/>
                </a:tc>
                <a:tc>
                  <a:txBody>
                    <a:bodyPr/>
                    <a:lstStyle/>
                    <a:p>
                      <a:r>
                        <a:rPr lang="en-US" dirty="0"/>
                        <a:t>Predicted 0 – No Seizure</a:t>
                      </a:r>
                    </a:p>
                  </a:txBody>
                  <a:tcPr/>
                </a:tc>
                <a:tc>
                  <a:txBody>
                    <a:bodyPr/>
                    <a:lstStyle/>
                    <a:p>
                      <a:r>
                        <a:rPr lang="en-US" dirty="0"/>
                        <a:t>Predicted 1 - Seizure</a:t>
                      </a:r>
                    </a:p>
                  </a:txBody>
                  <a:tcPr/>
                </a:tc>
                <a:extLst>
                  <a:ext uri="{0D108BD9-81ED-4DB2-BD59-A6C34878D82A}">
                    <a16:rowId xmlns:a16="http://schemas.microsoft.com/office/drawing/2014/main" val="131605285"/>
                  </a:ext>
                </a:extLst>
              </a:tr>
              <a:tr h="370840">
                <a:tc>
                  <a:txBody>
                    <a:bodyPr/>
                    <a:lstStyle/>
                    <a:p>
                      <a:r>
                        <a:rPr lang="en-US" dirty="0"/>
                        <a:t>Actual 0 – No seizure</a:t>
                      </a:r>
                    </a:p>
                  </a:txBody>
                  <a:tcPr/>
                </a:tc>
                <a:tc>
                  <a:txBody>
                    <a:bodyPr/>
                    <a:lstStyle/>
                    <a:p>
                      <a:r>
                        <a:rPr lang="en-US" dirty="0"/>
                        <a:t>1853</a:t>
                      </a:r>
                    </a:p>
                  </a:txBody>
                  <a:tcPr/>
                </a:tc>
                <a:tc>
                  <a:txBody>
                    <a:bodyPr/>
                    <a:lstStyle/>
                    <a:p>
                      <a:r>
                        <a:rPr lang="en-US" dirty="0"/>
                        <a:t>16</a:t>
                      </a:r>
                    </a:p>
                  </a:txBody>
                  <a:tcPr/>
                </a:tc>
                <a:extLst>
                  <a:ext uri="{0D108BD9-81ED-4DB2-BD59-A6C34878D82A}">
                    <a16:rowId xmlns:a16="http://schemas.microsoft.com/office/drawing/2014/main" val="2628094303"/>
                  </a:ext>
                </a:extLst>
              </a:tr>
              <a:tr h="370840">
                <a:tc>
                  <a:txBody>
                    <a:bodyPr/>
                    <a:lstStyle/>
                    <a:p>
                      <a:r>
                        <a:rPr lang="en-US" dirty="0"/>
                        <a:t>Actual 1 - Seizure</a:t>
                      </a:r>
                    </a:p>
                  </a:txBody>
                  <a:tcPr/>
                </a:tc>
                <a:tc>
                  <a:txBody>
                    <a:bodyPr/>
                    <a:lstStyle/>
                    <a:p>
                      <a:r>
                        <a:rPr lang="en-US" dirty="0"/>
                        <a:t>15</a:t>
                      </a:r>
                    </a:p>
                  </a:txBody>
                  <a:tcPr/>
                </a:tc>
                <a:tc>
                  <a:txBody>
                    <a:bodyPr/>
                    <a:lstStyle/>
                    <a:p>
                      <a:r>
                        <a:rPr lang="en-US" dirty="0"/>
                        <a:t>416</a:t>
                      </a:r>
                    </a:p>
                  </a:txBody>
                  <a:tcPr/>
                </a:tc>
                <a:extLst>
                  <a:ext uri="{0D108BD9-81ED-4DB2-BD59-A6C34878D82A}">
                    <a16:rowId xmlns:a16="http://schemas.microsoft.com/office/drawing/2014/main" val="160009835"/>
                  </a:ext>
                </a:extLst>
              </a:tr>
            </a:tbl>
          </a:graphicData>
        </a:graphic>
      </p:graphicFrame>
      <p:sp>
        <p:nvSpPr>
          <p:cNvPr id="7" name="TextBox 6">
            <a:extLst>
              <a:ext uri="{FF2B5EF4-FFF2-40B4-BE49-F238E27FC236}">
                <a16:creationId xmlns:a16="http://schemas.microsoft.com/office/drawing/2014/main" id="{0AAC1FA8-9CDA-4934-BFEA-4253BE56797F}"/>
              </a:ext>
            </a:extLst>
          </p:cNvPr>
          <p:cNvSpPr txBox="1"/>
          <p:nvPr/>
        </p:nvSpPr>
        <p:spPr>
          <a:xfrm>
            <a:off x="902677" y="922737"/>
            <a:ext cx="6567824" cy="5509200"/>
          </a:xfrm>
          <a:prstGeom prst="rect">
            <a:avLst/>
          </a:prstGeom>
          <a:noFill/>
        </p:spPr>
        <p:txBody>
          <a:bodyPr wrap="none" rtlCol="0">
            <a:spAutoFit/>
          </a:bodyPr>
          <a:lstStyle/>
          <a:p>
            <a:r>
              <a:rPr lang="en-US" sz="2400" dirty="0"/>
              <a:t>KNN Classification Report:</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KNN Confusion Matrix:</a:t>
            </a:r>
          </a:p>
          <a:p>
            <a:endParaRPr lang="en-US" sz="2400" dirty="0"/>
          </a:p>
          <a:p>
            <a:endParaRPr lang="en-US" sz="2400" dirty="0"/>
          </a:p>
          <a:p>
            <a:endParaRPr lang="en-US" sz="2400" dirty="0"/>
          </a:p>
          <a:p>
            <a:endParaRPr lang="en-US" sz="2400" dirty="0"/>
          </a:p>
          <a:p>
            <a:r>
              <a:rPr lang="en-US" sz="2400" dirty="0"/>
              <a:t>KNN 10x cross-validation F1 score: </a:t>
            </a:r>
          </a:p>
          <a:p>
            <a:r>
              <a:rPr lang="en-US" sz="2400" dirty="0"/>
              <a:t>				       </a:t>
            </a:r>
            <a:r>
              <a:rPr lang="en-US" sz="4000" dirty="0"/>
              <a:t>0.9561064</a:t>
            </a:r>
          </a:p>
        </p:txBody>
      </p:sp>
    </p:spTree>
    <p:extLst>
      <p:ext uri="{BB962C8B-B14F-4D97-AF65-F5344CB8AC3E}">
        <p14:creationId xmlns:p14="http://schemas.microsoft.com/office/powerpoint/2010/main" val="16128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686-93F5-0041-8268-72D05D0B61A1}"/>
              </a:ext>
            </a:extLst>
          </p:cNvPr>
          <p:cNvSpPr>
            <a:spLocks noGrp="1"/>
          </p:cNvSpPr>
          <p:nvPr>
            <p:ph type="title"/>
          </p:nvPr>
        </p:nvSpPr>
        <p:spPr>
          <a:xfrm>
            <a:off x="609600" y="0"/>
            <a:ext cx="10972800" cy="820615"/>
          </a:xfrm>
        </p:spPr>
        <p:txBody>
          <a:bodyPr>
            <a:normAutofit/>
          </a:bodyPr>
          <a:lstStyle/>
          <a:p>
            <a:r>
              <a:rPr lang="en-US" dirty="0"/>
              <a:t>Epileptic seizure recognition – Results: KNN Tests</a:t>
            </a:r>
          </a:p>
        </p:txBody>
      </p:sp>
      <p:sp>
        <p:nvSpPr>
          <p:cNvPr id="3" name="Text Placeholder 2">
            <a:extLst>
              <a:ext uri="{FF2B5EF4-FFF2-40B4-BE49-F238E27FC236}">
                <a16:creationId xmlns:a16="http://schemas.microsoft.com/office/drawing/2014/main" id="{0EEB4A0B-0D88-C344-9844-8496D14D6689}"/>
              </a:ext>
            </a:extLst>
          </p:cNvPr>
          <p:cNvSpPr>
            <a:spLocks noGrp="1"/>
          </p:cNvSpPr>
          <p:nvPr>
            <p:ph type="body" sz="quarter" idx="10"/>
          </p:nvPr>
        </p:nvSpPr>
        <p:spPr>
          <a:xfrm>
            <a:off x="609600" y="1810512"/>
            <a:ext cx="5486400" cy="4361688"/>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57540255-7FA1-4447-8377-C710CE20ABAA}"/>
              </a:ext>
            </a:extLst>
          </p:cNvPr>
          <p:cNvSpPr txBox="1"/>
          <p:nvPr/>
        </p:nvSpPr>
        <p:spPr>
          <a:xfrm>
            <a:off x="609600" y="820615"/>
            <a:ext cx="4642338" cy="544764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sklearn.feature_selection.SelectKBest</a:t>
            </a:r>
            <a:endParaRPr lang="en-US" sz="2000" dirty="0"/>
          </a:p>
          <a:p>
            <a:pPr marL="800100" lvl="1" indent="-342900">
              <a:buFont typeface="+mj-lt"/>
              <a:buAutoNum type="arabicPeriod"/>
            </a:pPr>
            <a:r>
              <a:rPr lang="en-US" sz="2000" dirty="0"/>
              <a:t>STD</a:t>
            </a:r>
          </a:p>
          <a:p>
            <a:pPr marL="800100" lvl="1" indent="-342900">
              <a:buFont typeface="+mj-lt"/>
              <a:buAutoNum type="arabicPeriod"/>
            </a:pPr>
            <a:r>
              <a:rPr lang="en-US" sz="2000" dirty="0"/>
              <a:t>Sample entropy</a:t>
            </a:r>
          </a:p>
          <a:p>
            <a:pPr marL="800100" lvl="1" indent="-342900">
              <a:buFont typeface="+mj-lt"/>
              <a:buAutoNum type="arabicPeriod"/>
            </a:pPr>
            <a:r>
              <a:rPr lang="en-US" sz="2000" dirty="0"/>
              <a:t>Gamma</a:t>
            </a:r>
          </a:p>
          <a:p>
            <a:pPr marL="800100" lvl="1" indent="-342900">
              <a:buFont typeface="+mj-lt"/>
              <a:buAutoNum type="arabicPeriod"/>
            </a:pPr>
            <a:r>
              <a:rPr lang="en-US" sz="2000" dirty="0"/>
              <a:t>Beta</a:t>
            </a:r>
          </a:p>
          <a:p>
            <a:pPr marL="800100" lvl="1" indent="-342900">
              <a:buFont typeface="+mj-lt"/>
              <a:buAutoNum type="arabicPeriod"/>
            </a:pPr>
            <a:r>
              <a:rPr lang="en-US" sz="2000" dirty="0"/>
              <a:t>Alpha</a:t>
            </a:r>
          </a:p>
          <a:p>
            <a:pPr marL="800100" lvl="1" indent="-342900">
              <a:buFont typeface="+mj-lt"/>
              <a:buAutoNum type="arabicPeriod"/>
            </a:pPr>
            <a:r>
              <a:rPr lang="en-US" sz="2000" dirty="0"/>
              <a:t>Median</a:t>
            </a:r>
          </a:p>
          <a:p>
            <a:pPr marL="800100" lvl="1" indent="-342900">
              <a:buFont typeface="+mj-lt"/>
              <a:buAutoNum type="arabicPeriod"/>
            </a:pPr>
            <a:r>
              <a:rPr lang="en-US" sz="2000" dirty="0"/>
              <a:t>Theta</a:t>
            </a:r>
          </a:p>
          <a:p>
            <a:pPr marL="800100" lvl="1" indent="-342900">
              <a:buFont typeface="+mj-lt"/>
              <a:buAutoNum type="arabicPeriod"/>
            </a:pPr>
            <a:r>
              <a:rPr lang="en-US" sz="2000" dirty="0"/>
              <a:t>Delta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459A480-09D0-4792-B9BE-FFB0698283CE}"/>
              </a:ext>
            </a:extLst>
          </p:cNvPr>
          <p:cNvSpPr txBox="1"/>
          <p:nvPr/>
        </p:nvSpPr>
        <p:spPr>
          <a:xfrm>
            <a:off x="5369169" y="820615"/>
            <a:ext cx="621323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KNN F-1 with:</a:t>
            </a:r>
          </a:p>
          <a:p>
            <a:pPr marL="742950" lvl="1" indent="-285750">
              <a:buFont typeface="Arial" panose="020B0604020202020204" pitchFamily="34" charset="0"/>
              <a:buChar char="•"/>
            </a:pPr>
            <a:r>
              <a:rPr lang="en-US" sz="2400" dirty="0"/>
              <a:t>All predictors: </a:t>
            </a:r>
            <a:r>
              <a:rPr lang="en-US" sz="2400" b="1" dirty="0"/>
              <a:t>0.956</a:t>
            </a:r>
          </a:p>
          <a:p>
            <a:pPr marL="742950" lvl="1" indent="-285750">
              <a:buFont typeface="Arial" panose="020B0604020202020204" pitchFamily="34" charset="0"/>
              <a:buChar char="•"/>
            </a:pPr>
            <a:r>
              <a:rPr lang="en-US" sz="2400" dirty="0"/>
              <a:t>Just STD: </a:t>
            </a:r>
            <a:r>
              <a:rPr lang="en-US" sz="2400" b="1" dirty="0"/>
              <a:t>0.892</a:t>
            </a:r>
          </a:p>
          <a:p>
            <a:pPr marL="742950" lvl="1" indent="-285750">
              <a:buFont typeface="Arial" panose="020B0604020202020204" pitchFamily="34" charset="0"/>
              <a:buChar char="•"/>
            </a:pPr>
            <a:r>
              <a:rPr lang="en-US" sz="2400" dirty="0"/>
              <a:t>Just sample entropy: </a:t>
            </a:r>
            <a:r>
              <a:rPr lang="en-US" sz="2400" b="1" dirty="0"/>
              <a:t>0.56</a:t>
            </a:r>
          </a:p>
          <a:p>
            <a:pPr marL="742950" lvl="1" indent="-285750">
              <a:buFont typeface="Arial" panose="020B0604020202020204" pitchFamily="34" charset="0"/>
              <a:buChar char="•"/>
            </a:pPr>
            <a:r>
              <a:rPr lang="en-US" sz="2400" dirty="0"/>
              <a:t>STD &amp; sample entropy: </a:t>
            </a:r>
            <a:r>
              <a:rPr lang="en-US" sz="2400" b="1" dirty="0"/>
              <a:t>0.905</a:t>
            </a:r>
          </a:p>
          <a:p>
            <a:pPr marL="742950" lvl="1" indent="-285750">
              <a:buFont typeface="Arial" panose="020B0604020202020204" pitchFamily="34" charset="0"/>
              <a:buChar char="•"/>
            </a:pPr>
            <a:r>
              <a:rPr lang="en-US" sz="2400" dirty="0"/>
              <a:t>Gamma, beta, alpha, median, theta, delta: </a:t>
            </a:r>
            <a:r>
              <a:rPr lang="en-US" sz="2400" b="1" dirty="0"/>
              <a:t>0.830</a:t>
            </a:r>
          </a:p>
          <a:p>
            <a:pPr marL="742950" lvl="1" indent="-285750">
              <a:buFont typeface="Arial" panose="020B0604020202020204" pitchFamily="34" charset="0"/>
              <a:buChar char="•"/>
            </a:pPr>
            <a:r>
              <a:rPr lang="en-US" sz="2400" dirty="0"/>
              <a:t>2 principal components: </a:t>
            </a:r>
            <a:r>
              <a:rPr lang="en-US" sz="2400" b="1" dirty="0"/>
              <a:t>0.884</a:t>
            </a:r>
          </a:p>
        </p:txBody>
      </p:sp>
    </p:spTree>
    <p:extLst>
      <p:ext uri="{BB962C8B-B14F-4D97-AF65-F5344CB8AC3E}">
        <p14:creationId xmlns:p14="http://schemas.microsoft.com/office/powerpoint/2010/main" val="1798234387"/>
      </p:ext>
    </p:extLst>
  </p:cSld>
  <p:clrMapOvr>
    <a:masterClrMapping/>
  </p:clrMapOvr>
</p:sld>
</file>

<file path=ppt/theme/theme1.xml><?xml version="1.0" encoding="utf-8"?>
<a:theme xmlns:a="http://schemas.openxmlformats.org/drawingml/2006/main" name="USC Powerpoint Template - Whi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3189</TotalTime>
  <Words>1901</Words>
  <Application>Microsoft Office PowerPoint</Application>
  <PresentationFormat>Widescreen</PresentationFormat>
  <Paragraphs>427</Paragraphs>
  <Slides>20</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USC Powerpoint Template - White</vt:lpstr>
      <vt:lpstr> Epileptic seizure recognition using machine learning approaches </vt:lpstr>
      <vt:lpstr>Epileptic seizure recognition – Introduction and Background</vt:lpstr>
      <vt:lpstr>PowerPoint Presentation</vt:lpstr>
      <vt:lpstr>Epileptic seizure recognition – Methods: The time series</vt:lpstr>
      <vt:lpstr>PowerPoint Presentation</vt:lpstr>
      <vt:lpstr>Epileptic seizure recognition – Methods: Feature examination</vt:lpstr>
      <vt:lpstr>Epileptic seizure recognition – Results: KNN</vt:lpstr>
      <vt:lpstr>Epileptic seizure recognition – Results: KNN</vt:lpstr>
      <vt:lpstr>Epileptic seizure recognition – Results: KNN Tests</vt:lpstr>
      <vt:lpstr>Epileptic seizure recognition – Results: Logistic Regression</vt:lpstr>
      <vt:lpstr>Epileptic seizure recognition – Results: Logistic Regression</vt:lpstr>
      <vt:lpstr>Epileptic seizure recognition – Results: Logistic Regression Tests</vt:lpstr>
      <vt:lpstr>Epileptic seizure recognition – Results: ANN</vt:lpstr>
      <vt:lpstr>Epileptic seizure recognition – Results: ANN</vt:lpstr>
      <vt:lpstr>Epileptic seizure recognition – Results: ANN Tests</vt:lpstr>
      <vt:lpstr>Epileptic seizure recognition – Results: SVM</vt:lpstr>
      <vt:lpstr>Epileptic seizure recognition – Results: SVM</vt:lpstr>
      <vt:lpstr>Epileptic seizure recognition – Results: SVM Tests</vt:lpstr>
      <vt:lpstr>Epileptic seizure recognition – Results: Final comparison</vt:lpstr>
      <vt:lpstr>Epileptic seizure recognition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Molleda</dc:creator>
  <cp:lastModifiedBy>Chris Hanson</cp:lastModifiedBy>
  <cp:revision>114</cp:revision>
  <dcterms:created xsi:type="dcterms:W3CDTF">2018-10-15T18:11:54Z</dcterms:created>
  <dcterms:modified xsi:type="dcterms:W3CDTF">2021-05-01T22:49:33Z</dcterms:modified>
</cp:coreProperties>
</file>