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1" r:id="rId4"/>
    <p:sldId id="542" r:id="rId5"/>
    <p:sldId id="272" r:id="rId6"/>
    <p:sldId id="273" r:id="rId7"/>
    <p:sldId id="274" r:id="rId8"/>
    <p:sldId id="275" r:id="rId9"/>
    <p:sldId id="544" r:id="rId10"/>
    <p:sldId id="547" r:id="rId11"/>
    <p:sldId id="548" r:id="rId12"/>
    <p:sldId id="276" r:id="rId13"/>
    <p:sldId id="277" r:id="rId14"/>
    <p:sldId id="278" r:id="rId15"/>
    <p:sldId id="549" r:id="rId16"/>
    <p:sldId id="550" r:id="rId17"/>
    <p:sldId id="551" r:id="rId18"/>
    <p:sldId id="552" r:id="rId19"/>
    <p:sldId id="553" r:id="rId20"/>
    <p:sldId id="555" r:id="rId21"/>
    <p:sldId id="554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363" r:id="rId30"/>
    <p:sldId id="563" r:id="rId31"/>
    <p:sldId id="564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687E9B6-4D79-460A-92B8-D6FB105A898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E661DDC-E463-4E25-AB27-B5567EB63E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46B4A5A-1ABF-47BF-BBA7-C7D006F009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4922D55-7332-42D4-A764-43C403711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85ADEEA-D92C-4D0D-AA4A-34ACAB276B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BCE730B-4831-4BBA-BA7C-0FD7240E233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7CDCA31-C0E4-4BF7-93B2-C46EFCD793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4ECAACFB-BDF7-4150-9B78-F17C661F41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6CCE8B0-D9A0-4AE2-928F-D6DF060A25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8E951AD-71A7-4A8A-9EB2-95141CA6F7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5B98D2E-0B30-404D-B05D-22F0D82B22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D1A6DC6F-5EA0-4DE2-922A-C2ED8AA58A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A007752-929B-4CE0-A8F8-8646361B3A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B2AC43F4-5303-47A2-BC22-59C4449CF5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06C4037-D2AF-4CB5-8A00-B46CAD86A2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F69AD0C-03DE-4472-91C7-BED596404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01A9DBA-A92F-45A2-8873-C135CA67C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D071-0C8B-4CF2-B241-823AB8945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D2E5F6-D795-4A32-94EA-427FCD4BC8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4CFD34-624B-4500-BF1D-2634591A46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581-31DB-4638-B7E9-A560F7EFD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23EF2F2-8842-4CEE-A683-669086EE5B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E6F8DE-685C-4CD5-9444-E9FA189720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C75FDA-3B44-4680-8CF0-61D82452D4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D8695-973E-4B00-A1E6-609E6E793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652B4CB-58D8-493C-ACE1-193850F048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E5EB3F90-2EE5-42EB-BDBE-A338BD556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D9D84EE-F114-44C2-951E-314FF3453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A8DE6C4-044C-47F9-BA10-45CEC3BEED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9CC01-3C4C-44CC-9C85-C0B0CBC651E6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299D1B-8EA5-4100-A023-ACFEC81E3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E3DCFE-4CF6-4811-8F8B-34982156E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410BE7-B661-45F5-8D93-8045C3A3E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53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8411DB-2EBA-433A-8FF0-AAAD81175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79F-B83B-41D8-AD1B-9C1EC67A4868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51356B-EF50-474B-BEB9-74F357C78D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15D091-C31B-462C-8E22-B3AF120EB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56DFF-AE4B-4607-BBC9-F71E65A25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01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0B279A-F5D9-4C53-9B88-17E02950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41D88-A47A-483F-AD92-1514EB30555E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4C3AFC-8D68-40A3-8012-3147CDB3F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C7E1C-A4C5-4B19-A0B7-1A596BA43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640A8-1968-4078-932D-384018E9F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15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848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63214-28DA-4DAD-A79C-A3A85ACE2E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A934E-89F6-4260-9EE7-8FD201DABD78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E1C6E-1B65-4D7A-8D5B-964FA1ADE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43ED8-8A01-47E9-B58B-7FE94FBE9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7351D-39E8-44DE-9C18-0F44BEA36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96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11F582-BC12-4E7B-9020-A94F66CEF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02210-DF71-435B-9B0E-5949AEAEDDCF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428ECD-EF70-4076-A4A9-61F169A25C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E010A7-0834-4F2F-A804-EF17F6CD50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F57A-0527-4DE5-9776-728BEAB492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38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7F55C1-668E-461B-A807-49926F8DB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3A212-E746-4A3F-A5F2-00E216D81C10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29DBBF-4173-4C3F-AAC9-205FB8ED5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543D7E-4DEC-4A63-A750-CFCBE1E1D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6EF0C-EDFF-40FC-AA69-382044F97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4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1F4CFB-A983-4FE3-8737-1DD32EE8C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6BD7-A5E9-4C60-ADDC-252C18801941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877D3E-7378-4F0F-AA34-7A9CFC70F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16BA66-FD4C-4AF8-8C1F-54D5037F9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0BCFB-89C7-4E2F-9BE9-A584E1411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152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6D99-B75C-4458-8E64-FD45B7E25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49FA9-2F90-4DF3-BFAC-D2F5CF9CC728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C37B0-636B-4DCE-B8D4-9EF563F6EB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5F89F-8141-4504-AA4C-B950DBD1E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6411-D74A-4F0A-BC7D-6DCBB1D7C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8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0E0F32-C995-4FB6-BD0A-777544F3D1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2B9B6C-EB21-48AA-99DF-D2D848992D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26A51-5388-49E8-A58A-C04F7DDBD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3142121-C474-4E62-A958-B5BC506E86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6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C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42C3D-2287-4208-A89B-B7D76310B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7D72-3459-41FD-ADF1-25B16ACFB2AE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2EDF4-664C-43C8-BC28-9ED8D6A24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F7E10-D929-43E0-AF4F-C3B13B4E7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E00CB-8E69-43E7-B3F1-D3D0AAD80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056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AC8510-4DC0-4783-8812-6FBA57830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4B3BA-744D-447D-98F5-9524CE9562B6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B0A030-6975-43B6-B9D4-750F3B77A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B5B24A-E174-47DB-87A2-D50597EC4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D8F88-9E55-4C3C-96DF-BEEBAC2E1C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458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C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553EED-E028-4701-9E66-51F839C9E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F39A-843A-4A10-A1C7-8425A5661246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01630E-687F-4B4E-A8E9-61BE7CA3E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4C294D-892D-408E-8303-369DE9BD7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3A361-2529-4ADB-8EEC-AFDC6CACD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131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C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25538"/>
            <a:ext cx="10972800" cy="5005387"/>
          </a:xfrm>
        </p:spPr>
        <p:txBody>
          <a:bodyPr/>
          <a:lstStyle/>
          <a:p>
            <a:pPr lvl="0"/>
            <a:endParaRPr lang="sr-Latn-C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0F8F12-EADF-4B02-9847-492E01979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3E81F-3C59-42B3-A759-B6DC3292BA90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71A3F7-7D6C-4A21-B7CF-4166E185F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D41733-79E6-4BA3-906C-42679FE9A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B945-9D34-4A0A-BC61-6593C717D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3E0E6A-FCBD-4E91-8BE9-56A7FA064E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4A6AE8-1A75-4FAD-8EE4-9970DCD49A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AC028-89E2-45B3-8B66-0BF92A556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17FC454-493E-4584-B04D-3F90C7B3106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9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41577C-2E2A-4EDC-BBAF-2BEFC2348E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8A5F75-62EC-4B45-A093-8972EA9AA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D687-E490-4B34-B7AE-317E49AB7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B6A1DAE-EE03-437D-AD5D-74F8D64AAC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C9FE2-5D5E-4715-BA67-490FB1174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0E51EE1-0318-4971-B303-8940A24CC6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10683-B94E-41EB-AAAC-20852E1A4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65DE56E-3598-4970-8F89-9F2988BB63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6BA08-00A6-485E-B593-F178D0408D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C1722-7C64-4A11-9FD6-2A35EE8B12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606A4-F697-4955-B2C5-C75D9C586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B6D334A-B192-4E75-A42A-E4115BC8B90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9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EAFFE1-479C-4229-8117-3F253922AA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062FF2-DA47-4717-8C2C-F52E13DB9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6021F-8438-4F6C-97BB-4A84B42DB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93F3747-1A9A-4DBE-8CE8-410B5AA9DE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DFF2B9-FF93-456D-97AB-932E6A46D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EA59A8-6EA4-4086-B26B-696D3CB8A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296AE-8325-40F4-951D-4F89B4D25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C127DF9-4224-454D-AA84-C4D923C996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B24713-FD43-4ECC-826F-EB302F30D6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425619-9970-45DA-8012-55695E31B8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38F07-E442-4B44-8286-2136AEBDD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5816F8E-AE9A-4559-A228-6FAE7012AF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A97881-6899-48E9-8E99-E7FE1CBFC5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E1671A-6E53-42BC-B976-936C942C9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2397E71-31EB-41A7-9606-1A219DDF8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2AEFED98-7046-4B94-B6EF-176C323987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64F2D602-F42D-44A0-AD15-2807C4E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FF31F6F4-F027-45E3-A7C1-2B93A67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CB52F547-F126-4A00-9D14-C91782C4A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6E694BE-51DB-493C-B865-EB5A2DF0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D90C6308-E2DB-4B17-8DA9-7501C4DC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1D394220-6687-4819-B402-4C6C9DDB8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82708A4F-F19B-49A8-8892-47C8EA03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E13796F-BB12-46CD-B52E-FEE0F9F5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FEDE727B-4E21-47F4-93CF-9CC848C2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92E5397D-87EF-444C-906C-EBC99359B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A0AE6BF7-F3AE-4727-A2A0-C2768E291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B1EB5990-157B-4C22-8CE5-0530B38D27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984EF1D-EAAD-4317-BA07-D873C0399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DC5DBB3-6A0C-4508-8AE4-3EDD54149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8"/>
            <a:ext cx="109728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3F6BDC-3B06-4400-B287-612A26B4DE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C9894BFF-F818-4167-85B0-B6E1637F8D54}" type="datetime1">
              <a:rPr lang="en-US"/>
              <a:pPr>
                <a:defRPr/>
              </a:pPr>
              <a:t>11/9/2021</a:t>
            </a:fld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4E7B9BC-5C24-4071-93D8-4574E6A2BD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DCB592F-E0B2-41EF-A2FE-5930A12EFC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9D0AF6E-534A-499F-97F8-6640B7408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E6BA2AB8-B87A-41AC-9531-823268AD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7DF5339C-4A41-40E5-AE45-8C258E793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4432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obj1.operator@(obj2)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E0E-8575-4E99-8C88-DE7AAA7F4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D576-596A-4BCC-A102-E6D4E66EC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Predavanja</a:t>
            </a:r>
            <a:r>
              <a:rPr lang="en-US" dirty="0"/>
              <a:t> br. 5</a:t>
            </a:r>
          </a:p>
        </p:txBody>
      </p:sp>
    </p:spTree>
    <p:extLst>
      <p:ext uri="{BB962C8B-B14F-4D97-AF65-F5344CB8AC3E}">
        <p14:creationId xmlns:p14="http://schemas.microsoft.com/office/powerpoint/2010/main" val="196328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D97EAB7B-3C94-47A8-9CDB-5CE2DA8E0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04975"/>
            <a:ext cx="8686800" cy="266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 {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// ...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Complex(double = 0, double = 0);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Add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Div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friend Complex Mull(const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Complex Z=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Add(Add(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R,Mul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(Mul(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j,omega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),L))),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Div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(1,Mul(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j,omega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),C)));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Complex Z= </a:t>
            </a:r>
            <a:r>
              <a:rPr lang="en-US" alt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R+j</a:t>
            </a: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*omega*L +1/(j*omega*C);   // </a:t>
            </a:r>
            <a:r>
              <a:rPr lang="en-US" alt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ovako</a:t>
            </a: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je </a:t>
            </a:r>
            <a:r>
              <a:rPr lang="en-US" alt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jasnije</a:t>
            </a:r>
            <a:r>
              <a:rPr lang="en-US" alt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!!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E6FD9D-3AE9-4C31-8DF3-F865E378E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Preklapanje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operatora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Zašto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855BD8AB-67B6-4B4D-ACC3-9134735A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4652963"/>
            <a:ext cx="1728787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 u="sng">
              <a:solidFill>
                <a:srgbClr val="000000"/>
              </a:solidFill>
            </a:endParaRPr>
          </a:p>
        </p:txBody>
      </p:sp>
      <p:graphicFrame>
        <p:nvGraphicFramePr>
          <p:cNvPr id="101379" name="Object 6">
            <a:extLst>
              <a:ext uri="{FF2B5EF4-FFF2-40B4-BE49-F238E27FC236}">
                <a16:creationId xmlns:a16="http://schemas.microsoft.com/office/drawing/2014/main" id="{D18B8E42-FEE5-4991-9A36-9CBEDB0E8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341438"/>
          <a:ext cx="8569325" cy="436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6129608" imgH="3124956" progId="Word.Document.8">
                  <p:embed/>
                </p:oleObj>
              </mc:Choice>
              <mc:Fallback>
                <p:oleObj name="Document" r:id="rId3" imgW="6129608" imgH="3124956" progId="Word.Document.8">
                  <p:embed/>
                  <p:pic>
                    <p:nvPicPr>
                      <p:cNvPr id="101379" name="Object 6">
                        <a:extLst>
                          <a:ext uri="{FF2B5EF4-FFF2-40B4-BE49-F238E27FC236}">
                            <a16:creationId xmlns:a16="http://schemas.microsoft.com/office/drawing/2014/main" id="{D18B8E42-FEE5-4991-9A36-9CBEDB0E8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341438"/>
                        <a:ext cx="8569325" cy="436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7">
            <a:extLst>
              <a:ext uri="{FF2B5EF4-FFF2-40B4-BE49-F238E27FC236}">
                <a16:creationId xmlns:a16="http://schemas.microsoft.com/office/drawing/2014/main" id="{8B69EBFA-7B98-464F-9486-EFEAE70D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9738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800" b="1" u="sng">
                <a:solidFill>
                  <a:srgbClr val="00007D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Preklapanje operatora</a:t>
            </a:r>
            <a:endParaRPr lang="en-US" altLang="sr-Latn-RS" sz="2800" b="1" u="sng">
              <a:solidFill>
                <a:srgbClr val="00007D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EF255-72F2-4E81-A92A-774DC89450B9}"/>
              </a:ext>
            </a:extLst>
          </p:cNvPr>
          <p:cNvSpPr txBox="1"/>
          <p:nvPr/>
        </p:nvSpPr>
        <p:spPr>
          <a:xfrm>
            <a:off x="8472488" y="333375"/>
            <a:ext cx="129540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int x, y,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z=</a:t>
            </a:r>
            <a:r>
              <a:rPr lang="en-US" sz="2000" u="sng" dirty="0" err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x+y</a:t>
            </a:r>
            <a:r>
              <a:rPr lang="en-US" sz="20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101382" name="TextBox 5">
            <a:extLst>
              <a:ext uri="{FF2B5EF4-FFF2-40B4-BE49-F238E27FC236}">
                <a16:creationId xmlns:a16="http://schemas.microsoft.com/office/drawing/2014/main" id="{628DD38E-3A1B-48EA-AEA6-FEC594AF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1125539"/>
            <a:ext cx="21955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u="sng">
                <a:solidFill>
                  <a:srgbClr val="FF0000"/>
                </a:solidFill>
              </a:rPr>
              <a:t>complex x, y,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u="sng">
                <a:solidFill>
                  <a:srgbClr val="FF0000"/>
                </a:solidFill>
              </a:rPr>
              <a:t>z=x+y;   ????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4">
            <a:extLst>
              <a:ext uri="{FF2B5EF4-FFF2-40B4-BE49-F238E27FC236}">
                <a16:creationId xmlns:a16="http://schemas.microsoft.com/office/drawing/2014/main" id="{7DF6E89C-B700-4350-BFDB-DD6C31D20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765176"/>
          <a:ext cx="896461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218641" imgH="3373500" progId="Word.Document.8">
                  <p:embed/>
                </p:oleObj>
              </mc:Choice>
              <mc:Fallback>
                <p:oleObj name="Document" r:id="rId3" imgW="6218641" imgH="3373500" progId="Word.Document.8">
                  <p:embed/>
                  <p:pic>
                    <p:nvPicPr>
                      <p:cNvPr id="102402" name="Object 4">
                        <a:extLst>
                          <a:ext uri="{FF2B5EF4-FFF2-40B4-BE49-F238E27FC236}">
                            <a16:creationId xmlns:a16="http://schemas.microsoft.com/office/drawing/2014/main" id="{7DF6E89C-B700-4350-BFDB-DD6C31D20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765176"/>
                        <a:ext cx="8964612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5">
            <a:extLst>
              <a:ext uri="{FF2B5EF4-FFF2-40B4-BE49-F238E27FC236}">
                <a16:creationId xmlns:a16="http://schemas.microsoft.com/office/drawing/2014/main" id="{B173BB1E-F37D-42E4-A411-98F8574A6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6" y="692150"/>
          <a:ext cx="88931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6218641" imgH="1106755" progId="Word.Document.8">
                  <p:embed/>
                </p:oleObj>
              </mc:Choice>
              <mc:Fallback>
                <p:oleObj name="Document" r:id="rId3" imgW="6218641" imgH="1106755" progId="Word.Document.8">
                  <p:embed/>
                  <p:pic>
                    <p:nvPicPr>
                      <p:cNvPr id="103426" name="Object 5">
                        <a:extLst>
                          <a:ext uri="{FF2B5EF4-FFF2-40B4-BE49-F238E27FC236}">
                            <a16:creationId xmlns:a16="http://schemas.microsoft.com/office/drawing/2014/main" id="{B173BB1E-F37D-42E4-A411-98F8574A6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692150"/>
                        <a:ext cx="88931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6">
            <a:extLst>
              <a:ext uri="{FF2B5EF4-FFF2-40B4-BE49-F238E27FC236}">
                <a16:creationId xmlns:a16="http://schemas.microsoft.com/office/drawing/2014/main" id="{B29BF04A-B14C-4577-9F2B-C169ACAE0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6" y="2925763"/>
          <a:ext cx="8893175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5" imgW="6129608" imgH="1760665" progId="Word.Document.8">
                  <p:embed/>
                </p:oleObj>
              </mc:Choice>
              <mc:Fallback>
                <p:oleObj name="Document" r:id="rId5" imgW="6129608" imgH="1760665" progId="Word.Document.8">
                  <p:embed/>
                  <p:pic>
                    <p:nvPicPr>
                      <p:cNvPr id="103427" name="Object 6">
                        <a:extLst>
                          <a:ext uri="{FF2B5EF4-FFF2-40B4-BE49-F238E27FC236}">
                            <a16:creationId xmlns:a16="http://schemas.microsoft.com/office/drawing/2014/main" id="{B29BF04A-B14C-4577-9F2B-C169ACAE0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2925763"/>
                        <a:ext cx="8893175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BD06BF8-1AE4-4B53-AD7E-5EDC9C0C2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Ograničenja pri preklapanju operatora</a:t>
            </a:r>
            <a:r>
              <a:rPr lang="sr-Latn-CS" altLang="en-US" noProof="1"/>
              <a:t> </a:t>
            </a:r>
            <a:br>
              <a:rPr lang="sr-Latn-CS" altLang="en-US" noProof="1"/>
            </a:br>
            <a:endParaRPr lang="en-US" alt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3BDEE90-A934-4809-9047-5CB0D2786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</a:t>
            </a:r>
            <a:r>
              <a:rPr lang="sr-Latn-CS" altLang="en-US"/>
              <a:t>operatori koji mogu da se preklope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C++ </a:t>
            </a:r>
            <a:r>
              <a:rPr lang="sr-Latn-CS" altLang="en-US"/>
              <a:t>operatori koji ne mogu da se preklope</a:t>
            </a:r>
            <a:endParaRPr lang="en-US" altLang="en-US"/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66EF20DE-811C-4D18-8669-D0C410230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9" y="4856163"/>
          <a:ext cx="79914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5528704" imgH="1217892" progId="Word.Document.8">
                  <p:embed/>
                </p:oleObj>
              </mc:Choice>
              <mc:Fallback>
                <p:oleObj name="Document" r:id="rId3" imgW="5528704" imgH="1217892" progId="Word.Document.8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66EF20DE-811C-4D18-8669-D0C410230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9" y="4856163"/>
                        <a:ext cx="799147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A7E2FC7F-1A08-4980-A5B8-B734A960C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752600"/>
          <a:ext cx="96774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5" imgW="6680141" imgH="1939229" progId="Word.Document.8">
                  <p:embed/>
                </p:oleObj>
              </mc:Choice>
              <mc:Fallback>
                <p:oleObj name="Document" r:id="rId5" imgW="6680141" imgH="1939229" progId="Word.Document.8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A7E2FC7F-1A08-4980-A5B8-B734A960C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96774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551D90F-02DD-49F6-9FA5-AE769E5D6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Pokaziva</a:t>
            </a:r>
            <a:r>
              <a:rPr lang="sr-Latn-RS" dirty="0"/>
              <a:t>či na članove objekata klase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F3CC200-8BAB-40B3-BA8B-C2E7E682B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5"/>
            <a:ext cx="8507413" cy="514985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MojaKlasa;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GlobFun1(int);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GlobFun2(const MojaKlasa &amp;r, int);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MojaKlasa{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MojaKlasa(int inX, int inY) :x(inX), y(inY){}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getX() const { return x;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getY() const { return y;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FunClanicaObjekata(int z){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x + y + z;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static int FunClanicaKlase(const MojaKlasa &amp;rToObj, int z){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rToObj.x + rToObj.y + z;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Primena typedef</a:t>
            </a:r>
            <a:r>
              <a:rPr lang="sr-Latn-R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definisanju novog imena tipa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typedef int(MojaKlasa::*PtrToObjMemFun_t)(int);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b="1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000" b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4E82C0B-64B5-4586-BFE2-C24B8CC4E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Pokaziva</a:t>
            </a:r>
            <a:r>
              <a:rPr lang="sr-Latn-RS" dirty="0"/>
              <a:t>či na članove objekata klase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7F1399B-B9F8-43D3-8F64-7D40ECF6F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5"/>
            <a:ext cx="8507413" cy="51498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Fun(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p)	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l-PL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Deklaracija pokazivaca na funkciju clanicu objekata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::*ptr1)(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ptr1 = &amp;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FunClanicaObjekata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l-PL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Poziv funkcije clanice objekata unutar druge funkcije clanice preko pokazivaca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= ((*this).*ptr1)(4);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ili</a:t>
            </a: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= (this-&gt;*ptr1)(4);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Zabranjeno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dodeljivanje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 ptr1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nije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pokazivac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proizvoljnu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ptr1 = GlobFun1; 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4B538B2-6453-49E2-9283-FDB064B76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Pokaziva</a:t>
            </a:r>
            <a:r>
              <a:rPr lang="sr-Latn-RS" dirty="0"/>
              <a:t>či na članove objekata klase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B51A705-C861-422F-B7C5-EE21CE3A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42975"/>
            <a:ext cx="8507413" cy="51498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Fun(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p){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Deklaracija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pokazivača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bilo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uključujući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statičku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(*ptr2)(const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&amp;,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ptr2 =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FunClanicaKlase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= ptr2(*this, 4);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Isti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pokazivač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može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da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ukazuje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statičku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globalnu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koja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nije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članica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klase</a:t>
            </a: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ptr2 = GlobFun2;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= ptr2(*this, 4);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GlobFun2(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q){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return q;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GlobFun2(const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rToObj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q){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rToObj.getX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rToObj.getY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() + q;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A5002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9790C6B-2F8B-4481-B164-93B344547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30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Pokaziva</a:t>
            </a:r>
            <a:r>
              <a:rPr lang="sr-Latn-RS" dirty="0"/>
              <a:t>či na članove objekata klase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D3E01C3-D3D1-40A1-80C2-6B2303B60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5"/>
            <a:ext cx="8507413" cy="51498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Fun(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p)	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Pokazivac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clanicu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objekata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ne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moze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ukazuje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staticku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niti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bilo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drugu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globalnu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funkciju</a:t>
            </a: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*ptr2)(const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&amp;,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Kompajler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zabranjuje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sledecu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liniju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koda</a:t>
            </a: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ptr2 = &amp;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MojaKlasa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FunClanicaKlase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Kompajler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zabranjuje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sledecu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liniju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koda</a:t>
            </a: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ptr2 = GlobFun2;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A5002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7C40147-B26A-49EC-96CD-65DF19571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P</a:t>
            </a:r>
            <a:r>
              <a:rPr lang="sr-Latn-CS" altLang="en-US">
                <a:solidFill>
                  <a:srgbClr val="000099"/>
                </a:solidFill>
              </a:rPr>
              <a:t>rioritet i asocijativnost operatora</a:t>
            </a:r>
            <a:endParaRPr lang="en-US" altLang="en-US">
              <a:solidFill>
                <a:srgbClr val="000099"/>
              </a:solidFill>
            </a:endParaRPr>
          </a:p>
        </p:txBody>
      </p:sp>
      <p:graphicFrame>
        <p:nvGraphicFramePr>
          <p:cNvPr id="153603" name="Group 3">
            <a:extLst>
              <a:ext uri="{FF2B5EF4-FFF2-40B4-BE49-F238E27FC236}">
                <a16:creationId xmlns:a16="http://schemas.microsoft.com/office/drawing/2014/main" id="{4DEA95AC-0C0F-422F-B75D-4D879FB45B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20789"/>
          <a:ext cx="8229600" cy="4391044"/>
        </p:xfrm>
        <a:graphic>
          <a:graphicData uri="http://schemas.openxmlformats.org/drawingml/2006/table">
            <a:tbl>
              <a:tblPr/>
              <a:tblGrid>
                <a:gridCol w="224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Tokens</a:t>
                      </a:r>
                    </a:p>
                  </a:txBody>
                  <a:tcPr marT="45718" marB="45718" vert="eaVert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Operator</a:t>
                      </a:r>
                    </a:p>
                  </a:txBody>
                  <a:tcPr marT="45718" marB="45718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18" marB="45718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Precedence</a:t>
                      </a:r>
                    </a:p>
                  </a:txBody>
                  <a:tcPr marT="45718" marB="45718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Associates</a:t>
                      </a:r>
                    </a:p>
                  </a:txBody>
                  <a:tcPr marT="45718" marB="45718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names,</a:t>
                      </a:r>
                      <a:b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</a:b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literals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simple tokens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primary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[k]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subscripting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(...)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 call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 selection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-&gt;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indirect selection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 to 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++ --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increment, decrement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){</a:t>
                      </a: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init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compound literal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++  --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increment, decrement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prefix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sizeof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~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bitwise not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not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 +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negation, plus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 of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3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</a:t>
                      </a:r>
                    </a:p>
                  </a:txBody>
                  <a:tcPr marT="45718" marB="4571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indirection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dereference</a:t>
                      </a: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sr-Latn-C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8" marB="4571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>
            <a:extLst>
              <a:ext uri="{FF2B5EF4-FFF2-40B4-BE49-F238E27FC236}">
                <a16:creationId xmlns:a16="http://schemas.microsoft.com/office/drawing/2014/main" id="{99A155F8-E582-4B9B-8422-1CF00D5F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2063"/>
            <a:ext cx="8758238" cy="50466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en-US" altLang="sr-Latn-RS" sz="1800" i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sr-Latn-CS" altLang="sr-Latn-RS" sz="18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Ponekad</a:t>
            </a:r>
            <a:r>
              <a:rPr lang="en-US" altLang="sr-Latn-RS" sz="2000" dirty="0">
                <a:solidFill>
                  <a:srgbClr val="000000"/>
                </a:solidFill>
              </a:rPr>
              <a:t> je </a:t>
            </a:r>
            <a:r>
              <a:rPr lang="en-US" altLang="sr-Latn-RS" sz="2000" dirty="0" err="1">
                <a:solidFill>
                  <a:srgbClr val="000000"/>
                </a:solidFill>
              </a:rPr>
              <a:t>potrebno</a:t>
            </a:r>
            <a:r>
              <a:rPr lang="en-US" altLang="sr-Latn-RS" sz="2000" dirty="0">
                <a:solidFill>
                  <a:srgbClr val="000000"/>
                </a:solidFill>
              </a:rPr>
              <a:t> da </a:t>
            </a:r>
            <a:r>
              <a:rPr lang="en-US" altLang="sr-Latn-RS" sz="2000" dirty="0" err="1">
                <a:solidFill>
                  <a:srgbClr val="000000"/>
                </a:solidFill>
              </a:rPr>
              <a:t>klasa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ima</a:t>
            </a:r>
            <a:r>
              <a:rPr lang="en-US" altLang="sr-Latn-RS" sz="2000" dirty="0">
                <a:solidFill>
                  <a:srgbClr val="000000"/>
                </a:solidFill>
              </a:rPr>
              <a:t> i "</a:t>
            </a:r>
            <a:r>
              <a:rPr lang="en-US" altLang="sr-Latn-RS" sz="2000" dirty="0" err="1">
                <a:solidFill>
                  <a:srgbClr val="000000"/>
                </a:solidFill>
              </a:rPr>
              <a:t>povlašćene</a:t>
            </a:r>
            <a:r>
              <a:rPr lang="en-US" altLang="sr-Latn-RS" sz="2000" dirty="0">
                <a:solidFill>
                  <a:srgbClr val="000000"/>
                </a:solidFill>
              </a:rPr>
              <a:t>" </a:t>
            </a:r>
            <a:r>
              <a:rPr lang="en-US" altLang="sr-Latn-RS" sz="2000" dirty="0" err="1">
                <a:solidFill>
                  <a:srgbClr val="000000"/>
                </a:solidFill>
              </a:rPr>
              <a:t>korisnike</a:t>
            </a:r>
            <a:r>
              <a:rPr lang="en-US" altLang="sr-Latn-RS" sz="2000" dirty="0">
                <a:solidFill>
                  <a:srgbClr val="000000"/>
                </a:solidFill>
              </a:rPr>
              <a:t> koji </a:t>
            </a:r>
            <a:r>
              <a:rPr lang="en-US" altLang="sr-Latn-RS" sz="2000" dirty="0" err="1">
                <a:solidFill>
                  <a:srgbClr val="000000"/>
                </a:solidFill>
              </a:rPr>
              <a:t>mogu</a:t>
            </a:r>
            <a:r>
              <a:rPr lang="en-US" altLang="sr-Latn-RS" sz="2000" dirty="0">
                <a:solidFill>
                  <a:srgbClr val="000000"/>
                </a:solidFill>
              </a:rPr>
              <a:t> da</a:t>
            </a:r>
            <a:endParaRPr lang="sr-Latn-C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sr-Latn-C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pristupaju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njenim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privatnim</a:t>
            </a:r>
            <a:r>
              <a:rPr lang="en-US" altLang="sr-Latn-RS" sz="2000" dirty="0">
                <a:solidFill>
                  <a:srgbClr val="000000"/>
                </a:solidFill>
              </a:rPr>
              <a:t> i </a:t>
            </a:r>
            <a:r>
              <a:rPr lang="en-US" altLang="sr-Latn-RS" sz="2000" dirty="0" err="1">
                <a:solidFill>
                  <a:srgbClr val="000000"/>
                </a:solidFill>
              </a:rPr>
              <a:t>zaštićenim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članovima</a:t>
            </a:r>
            <a:r>
              <a:rPr lang="en-US" altLang="sr-Latn-RS" sz="2000" dirty="0">
                <a:solidFill>
                  <a:srgbClr val="000000"/>
                </a:solidFill>
              </a:rPr>
              <a:t>.</a:t>
            </a:r>
          </a:p>
          <a:p>
            <a:pPr marL="342900" indent="-342900" eaLnBrk="0" fontAlgn="base" hangingPunct="0">
              <a:spcAft>
                <a:spcPct val="0"/>
              </a:spcAft>
              <a:buClr>
                <a:srgbClr val="00007D"/>
              </a:buClr>
              <a:buFont typeface="Arial" panose="020B0604020202020204" pitchFamily="34" charset="0"/>
              <a:buChar char="•"/>
              <a:defRPr/>
            </a:pPr>
            <a:r>
              <a:rPr lang="sr-Latn-CS" altLang="en-US" sz="2000" dirty="0">
                <a:solidFill>
                  <a:srgbClr val="000000"/>
                </a:solidFill>
              </a:rPr>
              <a:t>Ovakav pristup generalno treba izbegavati ali postoje slučajevi kada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Aft>
                <a:spcPct val="0"/>
              </a:spcAft>
              <a:buClr>
                <a:srgbClr val="00007D"/>
              </a:buClr>
              <a:buNone/>
              <a:defRPr/>
            </a:pPr>
            <a:r>
              <a:rPr lang="sr-Latn-CS" altLang="en-US" sz="2000" dirty="0">
                <a:solidFill>
                  <a:srgbClr val="000000"/>
                </a:solidFill>
              </a:rPr>
              <a:t>nema drugog načina da se neki problem reši.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C++ </a:t>
            </a:r>
            <a:r>
              <a:rPr lang="sr-Latn-CS" altLang="en-US" sz="2000" dirty="0">
                <a:solidFill>
                  <a:srgbClr val="000000"/>
                </a:solidFill>
              </a:rPr>
              <a:t>koristi mehanizam prijatelja (ključna reč </a:t>
            </a:r>
            <a:r>
              <a:rPr lang="en-US" altLang="en-US" sz="2000" b="1" dirty="0">
                <a:solidFill>
                  <a:srgbClr val="00007D">
                    <a:lumMod val="60000"/>
                    <a:lumOff val="40000"/>
                  </a:srgbClr>
                </a:solidFill>
                <a:latin typeface="Courier New" panose="02070309020205020404" pitchFamily="49" charset="0"/>
              </a:rPr>
              <a:t>friend</a:t>
            </a:r>
            <a:r>
              <a:rPr lang="sr-Latn-C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r-Latn-CS" altLang="en-US" sz="2000" dirty="0">
                <a:solidFill>
                  <a:srgbClr val="000000"/>
                </a:solidFill>
              </a:rPr>
              <a:t>da implementira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None/>
              <a:defRPr/>
            </a:pPr>
            <a:r>
              <a:rPr lang="sr-Latn-CS" altLang="en-US" sz="2000" dirty="0">
                <a:solidFill>
                  <a:srgbClr val="000000"/>
                </a:solidFill>
              </a:rPr>
              <a:t>ovakav koncept.</a:t>
            </a:r>
          </a:p>
          <a:p>
            <a:pPr marL="342900" indent="-342900" fontAlgn="base">
              <a:lnSpc>
                <a:spcPct val="80000"/>
              </a:lnSpc>
              <a:spcAft>
                <a:spcPct val="0"/>
              </a:spcAft>
              <a:buClr>
                <a:srgbClr val="00007D"/>
              </a:buClr>
              <a:buFont typeface="Arial" panose="020B0604020202020204" pitchFamily="34" charset="0"/>
              <a:buChar char="•"/>
              <a:defRPr/>
            </a:pPr>
            <a:r>
              <a:rPr lang="sr-Latn-CS" altLang="en-US" sz="2000" dirty="0">
                <a:solidFill>
                  <a:srgbClr val="000000"/>
                </a:solidFill>
              </a:rPr>
              <a:t>Deklaracija </a:t>
            </a:r>
            <a:r>
              <a:rPr lang="en-US" altLang="en-US" sz="2000" dirty="0">
                <a:solidFill>
                  <a:srgbClr val="000000"/>
                </a:solidFill>
              </a:rPr>
              <a:t>friend </a:t>
            </a:r>
            <a:r>
              <a:rPr lang="sr-Latn-CS" altLang="en-US" sz="2000" dirty="0">
                <a:solidFill>
                  <a:srgbClr val="000000"/>
                </a:solidFill>
              </a:rPr>
              <a:t>može da se pojavi samo u deklaraciji klase.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sr-Latn-C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sr-Latn-C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Povlašćeni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korisnici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mogu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biti</a:t>
            </a:r>
            <a:r>
              <a:rPr lang="sr-Latn-RS" altLang="sr-Latn-RS" sz="2000" dirty="0">
                <a:solidFill>
                  <a:srgbClr val="000000"/>
                </a:solidFill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sr-Latn-RS" sz="1800" b="1" dirty="0" err="1">
                <a:solidFill>
                  <a:srgbClr val="000000"/>
                </a:solidFill>
              </a:rPr>
              <a:t>funkcije</a:t>
            </a:r>
            <a:r>
              <a:rPr lang="en-US" altLang="sr-Latn-RS" sz="1800" b="1" dirty="0">
                <a:solidFill>
                  <a:srgbClr val="000000"/>
                </a:solidFill>
              </a:rPr>
              <a:t> (</a:t>
            </a:r>
            <a:r>
              <a:rPr lang="en-US" altLang="sr-Latn-RS" sz="1800" b="1" dirty="0" err="1">
                <a:solidFill>
                  <a:srgbClr val="000000"/>
                </a:solidFill>
              </a:rPr>
              <a:t>globalne</a:t>
            </a:r>
            <a:r>
              <a:rPr lang="en-US" altLang="sr-Latn-RS" sz="1800" b="1" dirty="0">
                <a:solidFill>
                  <a:srgbClr val="000000"/>
                </a:solidFill>
              </a:rPr>
              <a:t> ili </a:t>
            </a:r>
            <a:r>
              <a:rPr lang="en-US" altLang="sr-Latn-RS" sz="1800" b="1" dirty="0" err="1">
                <a:solidFill>
                  <a:srgbClr val="000000"/>
                </a:solidFill>
              </a:rPr>
              <a:t>članice</a:t>
            </a:r>
            <a:r>
              <a:rPr lang="en-US" altLang="sr-Latn-RS" sz="1800" b="1" dirty="0">
                <a:solidFill>
                  <a:srgbClr val="00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000000"/>
                </a:solidFill>
              </a:rPr>
              <a:t>drugih</a:t>
            </a:r>
            <a:r>
              <a:rPr lang="en-US" altLang="sr-Latn-RS" sz="1800" b="1" dirty="0">
                <a:solidFill>
                  <a:srgbClr val="00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000000"/>
                </a:solidFill>
              </a:rPr>
              <a:t>klasa</a:t>
            </a:r>
            <a:r>
              <a:rPr lang="en-US" altLang="sr-Latn-RS" sz="1800" b="1" dirty="0">
                <a:solidFill>
                  <a:srgbClr val="000000"/>
                </a:solidFill>
              </a:rPr>
              <a:t>)</a:t>
            </a:r>
            <a:endParaRPr lang="sr-Latn-RS" altLang="sr-Latn-RS" sz="1800" b="1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sr-Latn-RS" sz="1800" b="1" dirty="0" err="1">
                <a:solidFill>
                  <a:srgbClr val="000000"/>
                </a:solidFill>
              </a:rPr>
              <a:t>cele</a:t>
            </a:r>
            <a:r>
              <a:rPr lang="en-US" altLang="sr-Latn-RS" sz="1800" b="1" dirty="0">
                <a:solidFill>
                  <a:srgbClr val="000000"/>
                </a:solidFill>
              </a:rPr>
              <a:t> </a:t>
            </a:r>
            <a:r>
              <a:rPr lang="en-US" altLang="sr-Latn-RS" sz="1800" b="1" dirty="0" err="1">
                <a:solidFill>
                  <a:srgbClr val="000000"/>
                </a:solidFill>
              </a:rPr>
              <a:t>klase</a:t>
            </a:r>
            <a:r>
              <a:rPr lang="en-US" altLang="sr-Latn-RS" sz="1800" b="1" dirty="0">
                <a:solidFill>
                  <a:srgbClr val="000000"/>
                </a:solidFill>
              </a:rPr>
              <a:t>.</a:t>
            </a:r>
            <a:endParaRPr lang="sr-Latn-CS" altLang="sr-Latn-RS" sz="18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U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sr-Latn-C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Takve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funkcije</a:t>
            </a:r>
            <a:r>
              <a:rPr lang="en-US" altLang="sr-Latn-RS" sz="2000" dirty="0">
                <a:solidFill>
                  <a:srgbClr val="000000"/>
                </a:solidFill>
              </a:rPr>
              <a:t> i </a:t>
            </a:r>
            <a:r>
              <a:rPr lang="en-US" altLang="sr-Latn-RS" sz="2000" dirty="0" err="1">
                <a:solidFill>
                  <a:srgbClr val="000000"/>
                </a:solidFill>
              </a:rPr>
              <a:t>klase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nazivaju</a:t>
            </a:r>
            <a:r>
              <a:rPr lang="en-US" altLang="sr-Latn-RS" sz="2000" dirty="0">
                <a:solidFill>
                  <a:srgbClr val="000000"/>
                </a:solidFill>
              </a:rPr>
              <a:t> se </a:t>
            </a:r>
            <a:r>
              <a:rPr lang="en-US" altLang="sr-Latn-RS" sz="2000" i="1" dirty="0" err="1">
                <a:solidFill>
                  <a:srgbClr val="C00000"/>
                </a:solidFill>
              </a:rPr>
              <a:t>prijateljima</a:t>
            </a:r>
            <a:r>
              <a:rPr lang="en-US" altLang="sr-Latn-RS" sz="2000" dirty="0">
                <a:solidFill>
                  <a:srgbClr val="000000"/>
                </a:solidFill>
              </a:rPr>
              <a:t> (</a:t>
            </a:r>
            <a:r>
              <a:rPr lang="en-US" altLang="sr-Latn-RS" sz="2000" dirty="0" err="1">
                <a:solidFill>
                  <a:srgbClr val="000000"/>
                </a:solidFill>
              </a:rPr>
              <a:t>engl.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i="1" dirty="0">
                <a:solidFill>
                  <a:srgbClr val="0033CC"/>
                </a:solidFill>
              </a:rPr>
              <a:t>friends</a:t>
            </a:r>
            <a:r>
              <a:rPr lang="en-US" altLang="sr-Latn-RS" sz="2000" dirty="0">
                <a:solidFill>
                  <a:srgbClr val="000000"/>
                </a:solidFill>
              </a:rPr>
              <a:t>).</a:t>
            </a:r>
            <a:endParaRPr lang="sr-Latn-C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U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sr-Latn-CS" altLang="sr-Latn-RS" sz="2000" dirty="0">
                <a:solidFill>
                  <a:srgbClr val="000000"/>
                </a:solidFill>
              </a:rPr>
              <a:t> </a:t>
            </a:r>
            <a:endParaRPr lang="en-US" altLang="sr-Latn-RS" sz="1800" dirty="0">
              <a:solidFill>
                <a:srgbClr val="000000"/>
              </a:solidFill>
            </a:endParaRP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F9C00FC2-865C-46B4-B972-A805249A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9738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sr-Latn-CS" altLang="sr-Latn-RS" sz="4000" b="1" u="sng" dirty="0">
                <a:solidFill>
                  <a:srgbClr val="00007D"/>
                </a:solidFill>
                <a:latin typeface="Arial"/>
                <a:cs typeface="Times New Roman" panose="02020603050405020304" pitchFamily="18" charset="0"/>
              </a:rPr>
              <a:t>Prijatelji klasa</a:t>
            </a:r>
            <a:endParaRPr lang="en-US" altLang="sr-Latn-RS" sz="4000" b="1" u="sng" dirty="0">
              <a:solidFill>
                <a:srgbClr val="00007D"/>
              </a:solidFill>
              <a:latin typeface="Arial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A9DB824F-7B22-41AD-A231-AAE781050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Prioritet</a:t>
            </a:r>
            <a:r>
              <a:rPr lang="sr-Latn-CS" altLang="en-US">
                <a:solidFill>
                  <a:srgbClr val="000099"/>
                </a:solidFill>
              </a:rPr>
              <a:t> i asocijativnost operatora</a:t>
            </a:r>
            <a:endParaRPr lang="en-US" altLang="en-US">
              <a:solidFill>
                <a:srgbClr val="000099"/>
              </a:solidFill>
            </a:endParaRPr>
          </a:p>
        </p:txBody>
      </p:sp>
      <p:graphicFrame>
        <p:nvGraphicFramePr>
          <p:cNvPr id="154627" name="Group 3">
            <a:extLst>
              <a:ext uri="{FF2B5EF4-FFF2-40B4-BE49-F238E27FC236}">
                <a16:creationId xmlns:a16="http://schemas.microsoft.com/office/drawing/2014/main" id="{DD77E08E-D8EF-487C-99AB-4DF1704F66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268413"/>
          <a:ext cx="8229600" cy="4405330"/>
        </p:xfrm>
        <a:graphic>
          <a:graphicData uri="http://schemas.openxmlformats.org/drawingml/2006/table">
            <a:tbl>
              <a:tblPr/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Tokens</a:t>
                      </a:r>
                    </a:p>
                  </a:txBody>
                  <a:tcPr marT="45719" marB="45719" vert="eaVert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Operator</a:t>
                      </a:r>
                    </a:p>
                  </a:txBody>
                  <a:tcPr marT="45719" marB="45719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marT="45719" marB="45719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Precedence</a:t>
                      </a:r>
                    </a:p>
                  </a:txBody>
                  <a:tcPr marT="45719" marB="45719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Associates</a:t>
                      </a:r>
                    </a:p>
                  </a:txBody>
                  <a:tcPr marT="45719" marB="45719"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</a:t>
                      </a: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casts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/ %  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multiplicative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 -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additive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&lt;&lt; &gt;&gt;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left, right shift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 &lt;= &gt; &gt;=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relational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 !=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equality/ineq.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bitwise and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^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bitwise xor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bitwise or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&amp;&amp;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and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logical or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?: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conditional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2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 += -=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*= /= %=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&amp;= ^= |=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&lt;&lt;= &gt;&gt;=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assignment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right-to-left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</a:p>
                  </a:txBody>
                  <a:tcPr marT="45719" marB="457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sequential eval.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left-to-right</a:t>
                      </a:r>
                    </a:p>
                  </a:txBody>
                  <a:tcPr marT="45719" marB="457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852296D-9633-4DC7-88A7-809525511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II </a:t>
            </a:r>
            <a:r>
              <a:rPr lang="sr-Latn-CS" altLang="en-US"/>
              <a:t>Oblici operatorskih funkcija</a:t>
            </a:r>
            <a:r>
              <a:rPr lang="en-US" altLang="en-US"/>
              <a:t> 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26CF5AC-214A-474D-9CFF-46FE36D76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57251"/>
            <a:ext cx="8229600" cy="5273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Operatorske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:</a:t>
            </a:r>
            <a:endParaRPr lang="pl-PL" dirty="0"/>
          </a:p>
          <a:p>
            <a:pPr marL="742950" lvl="1" indent="-285750" eaLnBrk="1" hangingPunct="1">
              <a:defRPr/>
            </a:pPr>
            <a:r>
              <a:rPr lang="pl-PL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Funkcije članice (ne statičke)</a:t>
            </a:r>
            <a:r>
              <a:rPr lang="pl-PL" dirty="0"/>
              <a:t> kod kojih je skriveni argument levi operand ili </a:t>
            </a:r>
          </a:p>
          <a:p>
            <a:pPr marL="742950" lvl="1" indent="-285750" eaLnBrk="1" hangingPunct="1">
              <a:defRPr/>
            </a:pPr>
            <a:r>
              <a:rPr lang="pl-PL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globalne funkcije (uglavnom prijatelji klasa)</a:t>
            </a:r>
            <a:r>
              <a:rPr lang="pl-PL" dirty="0"/>
              <a:t> kod kojih je bar </a:t>
            </a:r>
            <a:r>
              <a:rPr lang="en-US" dirty="0"/>
              <a:t> </a:t>
            </a:r>
            <a:r>
              <a:rPr lang="pl-PL" dirty="0"/>
              <a:t>jedan argument tipa korisničke klase.</a:t>
            </a:r>
            <a:endParaRPr lang="sr-Latn-CS" dirty="0"/>
          </a:p>
          <a:p>
            <a:pPr eaLnBrk="1" hangingPunct="1">
              <a:defRPr/>
            </a:pP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Nije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dozvoljeno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 operator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istovremeno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bude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preklopljen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 </a:t>
            </a:r>
            <a:r>
              <a:rPr lang="en-US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funkcijom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r-Latn-CS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članicom i globalnom funkcijom.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/>
              <a:t>Su</a:t>
            </a:r>
            <a:r>
              <a:rPr lang="sr-Latn-CS" dirty="0"/>
              <a:t>štinske razlike izmedju funkcija članica i ostalih funkcija</a:t>
            </a:r>
            <a:r>
              <a:rPr lang="en-US" dirty="0"/>
              <a:t>:</a:t>
            </a:r>
            <a:endParaRPr lang="sr-Latn-CS" dirty="0"/>
          </a:p>
          <a:p>
            <a:pPr lvl="1" eaLnBrk="1" hangingPunct="1">
              <a:defRPr/>
            </a:pPr>
            <a:r>
              <a:rPr lang="sr-Latn-C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 se funkcijama članicama implicitno prenosi pokaziva</a:t>
            </a:r>
            <a:r>
              <a:rPr 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</a:t>
            </a:r>
            <a:r>
              <a:rPr lang="sr-Latn-C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CS" sz="2000" dirty="0">
                <a:solidFill>
                  <a:srgbClr val="0033CC"/>
                </a:solidFill>
              </a:rPr>
              <a:t>this </a:t>
            </a:r>
            <a:r>
              <a:rPr lang="sr-Latn-C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objekat nad kojim se funkcija izvr</a:t>
            </a:r>
            <a:r>
              <a:rPr lang="en-U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</a:t>
            </a:r>
            <a:r>
              <a:rPr lang="sr-Latn-C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ava.</a:t>
            </a:r>
          </a:p>
          <a:p>
            <a:pPr lvl="1" eaLnBrk="1" hangingPunct="1">
              <a:defRPr/>
            </a:pPr>
            <a:r>
              <a:rPr lang="sr-Latn-CS" sz="20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Samo funkcije članice mogu da budu virtualne.</a:t>
            </a:r>
            <a:endParaRPr lang="pl-PL" sz="20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F63721D-D771-4B7B-9251-9DE8F4FA2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II </a:t>
            </a:r>
            <a:r>
              <a:rPr lang="en-US" dirty="0" err="1"/>
              <a:t>Oblici</a:t>
            </a:r>
            <a:r>
              <a:rPr lang="en-US" dirty="0"/>
              <a:t> </a:t>
            </a:r>
            <a:r>
              <a:rPr lang="en-US" dirty="0" err="1"/>
              <a:t>operatorskih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br>
              <a:rPr lang="en-US" dirty="0"/>
            </a:br>
            <a:r>
              <a:rPr lang="en-US" sz="2400" dirty="0"/>
              <a:t>2.2 </a:t>
            </a:r>
            <a:r>
              <a:rPr lang="sr-Latn-CS" sz="2400" dirty="0"/>
              <a:t>Operatorske funkcije kao </a:t>
            </a:r>
            <a:r>
              <a:rPr lang="sr-Latn-CS" sz="2400" b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funkcije članice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5B2B268-ABAA-4C34-A9CB-3162CCABD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36664"/>
            <a:ext cx="8229600" cy="5000625"/>
          </a:xfrm>
        </p:spPr>
        <p:txBody>
          <a:bodyPr/>
          <a:lstStyle/>
          <a:p>
            <a:pPr marL="0" lvl="1" indent="-285750" eaLnBrk="1" hangingPunct="1">
              <a:defRPr/>
            </a:pPr>
            <a:r>
              <a:rPr lang="sr-Latn-C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Levi operand mora da bude objekt (ili referenca na objekt) </a:t>
            </a:r>
            <a:r>
              <a:rPr lang="sr-Latn-CS" sz="2000" dirty="0"/>
              <a:t>klase u kojoj se operatorska funkcija definiše</a:t>
            </a:r>
          </a:p>
          <a:p>
            <a:pPr marL="0" lvl="1" indent="-285750" eaLnBrk="1" hangingPunct="1">
              <a:defRPr/>
            </a:pPr>
            <a:r>
              <a:rPr lang="sr-Latn-CS" sz="2000" dirty="0"/>
              <a:t>Ako levi opera</a:t>
            </a:r>
            <a:r>
              <a:rPr lang="en-US" sz="2000" dirty="0" err="1"/>
              <a:t>nd</a:t>
            </a:r>
            <a:r>
              <a:rPr lang="sr-Latn-CS" sz="2000" dirty="0"/>
              <a:t> treba da bude nekog drugog tipa, onda operatorska funkcija mora da bude globalna (najčešće prijateljska funkcija) </a:t>
            </a:r>
          </a:p>
          <a:p>
            <a:pPr marL="742950" lvl="1" indent="-285750" eaLnBrk="1" hangingPunct="1">
              <a:buNone/>
              <a:defRPr/>
            </a:pPr>
            <a:r>
              <a:rPr lang="en-US" sz="2400" b="1" dirty="0" err="1">
                <a:solidFill>
                  <a:srgbClr val="A50021"/>
                </a:solidFill>
                <a:latin typeface="Courier New" pitchFamily="49" charset="0"/>
              </a:rPr>
              <a:t>Unarni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operator @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: 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Izraz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@</a:t>
            </a:r>
            <a:r>
              <a:rPr lang="en-US" sz="2400" b="1" dirty="0" err="1">
                <a:solidFill>
                  <a:srgbClr val="003399"/>
                </a:solidFill>
                <a:latin typeface="Courier New" pitchFamily="49" charset="0"/>
              </a:rPr>
              <a:t>obj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 prevodi se u poziv 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o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peratorske funkcije članice</a:t>
            </a:r>
            <a:r>
              <a:rPr lang="sr-Latn-CS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99"/>
                </a:solidFill>
                <a:latin typeface="Courier New" pitchFamily="49" charset="0"/>
              </a:rPr>
              <a:t>obj.operator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@()</a:t>
            </a:r>
          </a:p>
          <a:p>
            <a:pPr marL="742950" lvl="1" indent="-285750" eaLnBrk="1" hangingPunct="1">
              <a:buNone/>
              <a:defRPr/>
            </a:pPr>
            <a:r>
              <a:rPr lang="en-US" sz="2400" b="1" dirty="0" err="1">
                <a:solidFill>
                  <a:srgbClr val="A50021"/>
                </a:solidFill>
                <a:latin typeface="Courier New" pitchFamily="49" charset="0"/>
              </a:rPr>
              <a:t>Binarni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operator @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: 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Izraz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obj1@obj2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 prevodi se u poziv </a:t>
            </a:r>
            <a:r>
              <a:rPr lang="en-US" sz="2400" b="1" dirty="0">
                <a:solidFill>
                  <a:srgbClr val="A50021"/>
                </a:solidFill>
                <a:latin typeface="Courier New" pitchFamily="49" charset="0"/>
              </a:rPr>
              <a:t>o</a:t>
            </a:r>
            <a:r>
              <a:rPr lang="sr-Latn-CS" sz="2400" b="1" dirty="0">
                <a:solidFill>
                  <a:srgbClr val="A50021"/>
                </a:solidFill>
                <a:latin typeface="Courier New" pitchFamily="49" charset="0"/>
              </a:rPr>
              <a:t>peratorske funkcije članice</a:t>
            </a:r>
            <a:r>
              <a:rPr lang="sr-Latn-CS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  <a:hlinkClick r:id="rId2"/>
              </a:rPr>
              <a:t>obj1.operator@(obj2)</a:t>
            </a:r>
            <a:endParaRPr lang="sr-Latn-RS" sz="2400" b="1" dirty="0">
              <a:solidFill>
                <a:srgbClr val="003399"/>
              </a:solidFill>
              <a:latin typeface="Courier New" pitchFamily="49" charset="0"/>
            </a:endParaRPr>
          </a:p>
          <a:p>
            <a:pPr marL="742950" lvl="1" indent="-285750" eaLnBrk="1" hangingPunct="1">
              <a:buNone/>
              <a:defRPr/>
            </a:pPr>
            <a:endParaRPr lang="sr-Latn-RS" sz="2400" b="1" dirty="0">
              <a:solidFill>
                <a:srgbClr val="003399"/>
              </a:solidFill>
              <a:latin typeface="Courier New" pitchFamily="49" charset="0"/>
            </a:endParaRPr>
          </a:p>
          <a:p>
            <a:pPr marL="0" lvl="1" indent="0" eaLnBrk="1" hangingPunct="1">
              <a:spcBef>
                <a:spcPts val="0"/>
              </a:spcBef>
              <a:buNone/>
              <a:defRPr/>
            </a:pPr>
            <a:r>
              <a:rPr lang="sr-Latn-C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Operatori 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[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-&gt;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C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operatori pridruživanja obavezno su preklopljeni kao operatorske funkcije članice</a:t>
            </a:r>
            <a:endParaRPr lang="en-US" sz="2000" b="1" dirty="0">
              <a:solidFill>
                <a:srgbClr val="00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0E4287A-8EE8-4EB0-9AA1-34071C16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II </a:t>
            </a:r>
            <a:r>
              <a:rPr lang="en-US" dirty="0" err="1"/>
              <a:t>Oblici</a:t>
            </a:r>
            <a:r>
              <a:rPr lang="en-US" dirty="0"/>
              <a:t> </a:t>
            </a:r>
            <a:r>
              <a:rPr lang="en-US" dirty="0" err="1"/>
              <a:t>operatorskih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br>
              <a:rPr lang="en-US" dirty="0"/>
            </a:br>
            <a:r>
              <a:rPr lang="en-US" sz="2400" dirty="0"/>
              <a:t>2.2 </a:t>
            </a:r>
            <a:r>
              <a:rPr lang="sr-Latn-CS" sz="2400" dirty="0"/>
              <a:t>Operatorske funkcije kao </a:t>
            </a:r>
            <a:r>
              <a:rPr lang="sr-Latn-C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članice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7B5F81-89A4-4C59-8C87-77316D8DA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268413"/>
            <a:ext cx="8507413" cy="48625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class complex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{</a:t>
            </a:r>
            <a:endParaRPr lang="pl-PL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(double r=0, double i=0) : real(r), imag(i) {}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operator+(complex c)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{ return complex(real+c.real,imag+c.imag;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sr-Latn-C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// Uporedi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te</a:t>
            </a:r>
            <a:r>
              <a:rPr lang="sr-Latn-C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 sa sledećom definicijom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operator+ (const complex&amp; </a:t>
            </a: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) const</a:t>
            </a:r>
            <a:endParaRPr lang="sr-Latn-CS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{ return complex(real+c.real,imag+c.imag; }</a:t>
            </a:r>
            <a:endParaRPr lang="en-US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double real,imag;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c1(2,3),c2(3.4);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c3=c1+c2;  </a:t>
            </a:r>
            <a:r>
              <a:rPr lang="pl-PL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// poziva se c1.operator+(c2)</a:t>
            </a:r>
            <a:endParaRPr lang="en-US" altLang="en-US" sz="2000" b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677C93D-2F6B-44FF-AD36-31C50FCFE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II </a:t>
            </a:r>
            <a:r>
              <a:rPr lang="en-US" dirty="0" err="1"/>
              <a:t>Oblici</a:t>
            </a:r>
            <a:r>
              <a:rPr lang="en-US" dirty="0"/>
              <a:t> </a:t>
            </a:r>
            <a:r>
              <a:rPr lang="en-US" dirty="0" err="1"/>
              <a:t>operatorskih</a:t>
            </a:r>
            <a:r>
              <a:rPr lang="en-US" dirty="0"/>
              <a:t> </a:t>
            </a:r>
            <a:r>
              <a:rPr lang="en-US" dirty="0" err="1"/>
              <a:t>funkcija</a:t>
            </a:r>
            <a:br>
              <a:rPr lang="en-US" dirty="0"/>
            </a:br>
            <a:r>
              <a:rPr lang="en-US" sz="2400" dirty="0"/>
              <a:t>2.2 </a:t>
            </a:r>
            <a:r>
              <a:rPr lang="sr-Latn-CS" sz="2400" dirty="0"/>
              <a:t>Operatorske funkcije kao </a:t>
            </a:r>
            <a:r>
              <a:rPr lang="sr-Latn-C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funkcije članice</a:t>
            </a:r>
            <a:endParaRPr lang="en-US" sz="240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298AB99-B651-4905-A70E-74D936D3F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1188" y="1214439"/>
            <a:ext cx="8229600" cy="5222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1700"/>
              <a:t>Konstruktor se može iskoristiti za implicitnu konverziju (</a:t>
            </a:r>
            <a:r>
              <a:rPr lang="sr-Latn-CS" altLang="en-US" sz="1700" b="1">
                <a:solidFill>
                  <a:srgbClr val="A50021"/>
                </a:solidFill>
              </a:rPr>
              <a:t>Konstruktorska konverzija</a:t>
            </a:r>
            <a:r>
              <a:rPr lang="sr-Latn-CS" altLang="en-US" sz="1700"/>
              <a:t>):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class Osnovna{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int i;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Osnovna(int i) { this-&gt;i=i;}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Osnovna &amp;operator+=(const Osnovna&amp;);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endParaRPr lang="en-US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Osnovna &amp;Osnovna::operator+=(const Osnovna &amp;drugi)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i+=drugi.i;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return *this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Osnovna o(30);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o+=40; </a:t>
            </a:r>
          </a:p>
          <a:p>
            <a:pPr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/* Operator += ocekuje argument tipa Osnovna; Konstruktor ove klase bice automatski pozvan da izvrsi implicitnu konverziju int u Osnovna */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C52878A-9410-4283-892E-629F2AA6B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10795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II </a:t>
            </a:r>
            <a:r>
              <a:rPr lang="en-US" sz="3600" dirty="0" err="1"/>
              <a:t>Oblici</a:t>
            </a:r>
            <a:r>
              <a:rPr lang="en-US" sz="3600" dirty="0"/>
              <a:t> </a:t>
            </a:r>
            <a:r>
              <a:rPr lang="en-US" sz="3600" dirty="0" err="1"/>
              <a:t>operatorskih</a:t>
            </a:r>
            <a:r>
              <a:rPr lang="en-US" sz="3600" dirty="0"/>
              <a:t> </a:t>
            </a:r>
            <a:r>
              <a:rPr lang="en-US" sz="3600" dirty="0" err="1"/>
              <a:t>funkcija</a:t>
            </a:r>
            <a:br>
              <a:rPr lang="en-US" sz="3600" dirty="0"/>
            </a:br>
            <a:r>
              <a:rPr lang="sr-Latn-CS" dirty="0"/>
              <a:t>2.3 </a:t>
            </a:r>
            <a:r>
              <a:rPr lang="en-US" dirty="0" err="1"/>
              <a:t>Globalne</a:t>
            </a:r>
            <a:r>
              <a:rPr lang="en-US" dirty="0"/>
              <a:t> </a:t>
            </a:r>
            <a:r>
              <a:rPr lang="en-US" dirty="0" err="1"/>
              <a:t>operatorske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83D1D2E-D932-49AE-BEBF-C3810D3D0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28813"/>
            <a:ext cx="8229600" cy="4202112"/>
          </a:xfrm>
        </p:spPr>
        <p:txBody>
          <a:bodyPr/>
          <a:lstStyle/>
          <a:p>
            <a:pPr marL="742950" lvl="1" indent="-285750" eaLnBrk="1" hangingPunct="1"/>
            <a:r>
              <a:rPr lang="sr-Latn-CS" altLang="en-US"/>
              <a:t>Ukoliko treba da pristupaju privatnim ili zaštićenim članovima klase, moraju da budu prijateljske </a:t>
            </a:r>
            <a:r>
              <a:rPr lang="sr-Latn-CS" altLang="en-US" b="1">
                <a:solidFill>
                  <a:srgbClr val="003399"/>
                </a:solidFill>
              </a:rPr>
              <a:t>friend</a:t>
            </a:r>
            <a:endParaRPr lang="en-US" altLang="en-US" b="1">
              <a:solidFill>
                <a:srgbClr val="003399"/>
              </a:solidFill>
            </a:endParaRPr>
          </a:p>
          <a:p>
            <a:pPr marL="742950" lvl="1" indent="-285750" eaLnBrk="1" hangingPunct="1"/>
            <a:r>
              <a:rPr lang="sr-Latn-CS" altLang="en-US"/>
              <a:t>Omogućavaju komutativnost operatora</a:t>
            </a:r>
          </a:p>
          <a:p>
            <a:pPr marL="742950" lvl="1" indent="-285750" eaLnBrk="1" hangingPunct="1">
              <a:buNone/>
            </a:pP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Unarni operator: </a:t>
            </a:r>
            <a:r>
              <a:rPr lang="sr-Latn-C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Izraz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@obj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sr-Latn-C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prevodi se u poziv globalne funkcije, vrlo često prijatelja klase za koju se operator preklapa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operator@(obj</a:t>
            </a:r>
            <a:r>
              <a:rPr lang="sr-Latn-C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</a:p>
          <a:p>
            <a:pPr marL="742950" lvl="1" indent="-285750" eaLnBrk="1" hangingPunct="1">
              <a:buNone/>
            </a:pPr>
            <a:endParaRPr lang="en-US" altLang="en-US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742950" lvl="1" indent="-285750" eaLnBrk="1" hangingPunct="1">
              <a:buNone/>
            </a:pP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Binarni operator: </a:t>
            </a:r>
            <a:r>
              <a:rPr lang="sr-Latn-C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Izraz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obj1@obj2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sr-Latn-C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prevodi se u poziv globalne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 funkcije (cesto prijatelja)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operator@(obj1,obj2</a:t>
            </a:r>
            <a:r>
              <a:rPr lang="sr-Latn-C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F4DAD67-4849-4D3E-B3E8-8BFDB65DB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en-US" sz="2800"/>
              <a:t>II Oblici operatorskih funkcija</a:t>
            </a:r>
            <a:br>
              <a:rPr lang="en-US" altLang="en-US" sz="2800"/>
            </a:br>
            <a:r>
              <a:rPr lang="sr-Latn-CS" altLang="en-US" sz="2400"/>
              <a:t>2.3 </a:t>
            </a:r>
            <a:r>
              <a:rPr lang="en-US" altLang="en-US" sz="2400"/>
              <a:t>Globalne operatorske funkcije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99BCE9F-00AD-47CB-B7CB-A5CE44932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35064"/>
            <a:ext cx="8229600" cy="5222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class complex {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double real,imag;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(double r=0, double i=0) : real(r), imag(i) {}</a:t>
            </a:r>
            <a:b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// Funkcije clanice neophodne da bi globalna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	// funkcija pristupila privatnim clanovima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double GetReal() const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{ return real;}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double GetImag() const {return imag;}</a:t>
            </a:r>
            <a:endParaRPr lang="pl-PL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operator+(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c1,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c2)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return complex(c1.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GetR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eal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+c2.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GetR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eal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			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c1.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GetI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mag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+c2.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GetI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mag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c1(2,3),c2(3.4);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complex c3=c1+c2;  </a:t>
            </a:r>
            <a:r>
              <a:rPr lang="pl-PL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// poziva se operator+(c1,c2)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CEA5B3A-25CA-4578-9AAA-0592A8F60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1913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en-US" sz="2800"/>
              <a:t>II Oblici operatorskih funkcija</a:t>
            </a:r>
            <a:br>
              <a:rPr lang="en-US" altLang="en-US" sz="2400"/>
            </a:br>
            <a:r>
              <a:rPr lang="sr-Latn-CS" altLang="en-US" sz="2400"/>
              <a:t>2.4 </a:t>
            </a:r>
            <a:r>
              <a:rPr lang="en-US" altLang="en-US" sz="2400"/>
              <a:t>Globalne operatorske funkcije prijatelji klase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4F13012-CCD8-4E57-83CE-9C3B55B3F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908050"/>
            <a:ext cx="8713788" cy="5378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class complex {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double real,imag;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public: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(double r=0, double i=0) : real(r), imag(i) {}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friend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operator+(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friend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operator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-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);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};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Definisanje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globalne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prijateljske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funkcije</a:t>
            </a:r>
            <a:endParaRPr lang="en-US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operator+(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 c1,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 c2) {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  return complex(c1.real+c2.real,c1.imag+c2.imag);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Uporediti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sa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sledecom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globalnom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prijateljske</a:t>
            </a:r>
            <a:r>
              <a:rPr lang="en-US" sz="17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funkcijom</a:t>
            </a:r>
            <a:endParaRPr lang="pl-PL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operator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-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 c1, 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const 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&amp;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 c2) {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temp(0,0); </a:t>
            </a:r>
            <a:r>
              <a:rPr lang="pl-PL" sz="1700" b="1" dirty="0">
                <a:solidFill>
                  <a:srgbClr val="A50021"/>
                </a:solidFill>
                <a:latin typeface="Courier New" pitchFamily="49" charset="0"/>
              </a:rPr>
              <a:t>// privremena promenljiva tipa complex </a:t>
            </a:r>
            <a:br>
              <a:rPr lang="pl-PL" sz="1700" b="1" dirty="0">
                <a:solidFill>
                  <a:srgbClr val="A50021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temp.real=c1.real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-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c2.real;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temp.imag=c1.imag</a:t>
            </a:r>
            <a:r>
              <a:rPr lang="en-US" sz="1700" b="1" dirty="0">
                <a:solidFill>
                  <a:srgbClr val="003399"/>
                </a:solidFill>
                <a:latin typeface="Courier New" pitchFamily="49" charset="0"/>
              </a:rPr>
              <a:t>-</a:t>
            </a: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c2.imag;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return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void main () {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c1(2,3),c2(3.4);</a:t>
            </a:r>
            <a:b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</a:b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complex c3=c1+c2;  </a:t>
            </a:r>
            <a:r>
              <a:rPr lang="pl-PL" sz="1700" b="1" dirty="0">
                <a:solidFill>
                  <a:srgbClr val="A50021"/>
                </a:solidFill>
                <a:latin typeface="Courier New" pitchFamily="49" charset="0"/>
              </a:rPr>
              <a:t>// poziva se operator+(c1,c2)</a:t>
            </a:r>
            <a:endParaRPr lang="en-US" sz="1700" b="1" dirty="0">
              <a:solidFill>
                <a:srgbClr val="A5002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l-PL" sz="1700" b="1" dirty="0">
                <a:solidFill>
                  <a:srgbClr val="003399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00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C162166-EE06-42E0-B4A9-80C527A5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II Oblici operatorskih funkcija</a:t>
            </a:r>
            <a:br>
              <a:rPr lang="en-US" altLang="en-US" sz="1800"/>
            </a:br>
            <a:r>
              <a:rPr lang="en-US" altLang="en-US" sz="2400"/>
              <a:t>O komutativnosti operatora ili </a:t>
            </a:r>
            <a:r>
              <a:rPr lang="sr-Latn-CS" altLang="en-US" sz="2400"/>
              <a:t>šta funkcije članice ne mogu a globalne funkcije prijatelji mogu</a:t>
            </a:r>
            <a:r>
              <a:rPr lang="en-US" altLang="en-US" sz="2400"/>
              <a:t> (I)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541AD67-0EE3-4D5B-A0CC-740860EB2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66864"/>
            <a:ext cx="8229600" cy="4148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class complex {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double real,imag;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(double r=0, double i=0) : real(r), imag(i) {}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const </a:t>
            </a:r>
            <a:r>
              <a:rPr lang="sr-Latn-C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omplex</a:t>
            </a:r>
            <a:r>
              <a:rPr lang="sr-Latn-C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operator+(const complex &amp;</a:t>
            </a:r>
            <a:r>
              <a:rPr lang="sr-Latn-C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) const</a:t>
            </a:r>
            <a:endParaRPr lang="sr-Latn-CS" altLang="en-US" sz="17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r-Latn-C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{ return complex(real+c.real,imag+c.imag;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  <a:endParaRPr lang="en-US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l-PL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c1(2,3);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c3=c1+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  <a:r>
              <a:rPr lang="pl-PL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//poziva se c1.operator+(</a:t>
            </a: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complex(3)</a:t>
            </a:r>
            <a:r>
              <a:rPr lang="pl-PL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)</a:t>
            </a:r>
            <a:endParaRPr lang="en-US" altLang="en-US" sz="17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c3=5+c1;</a:t>
            </a: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 // sintaksna greska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		     // interpretira se kao 5.operator+(c1);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0A7DA20-DE1B-439F-A592-9B48A7F6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II Oblici operatorskih funkcija</a:t>
            </a:r>
            <a:br>
              <a:rPr lang="en-US" altLang="en-US" sz="1800"/>
            </a:br>
            <a:r>
              <a:rPr lang="en-US" altLang="en-US" sz="2400"/>
              <a:t>O komutativnosti operatora ili </a:t>
            </a:r>
            <a:r>
              <a:rPr lang="sr-Latn-CS" altLang="en-US" sz="2400"/>
              <a:t>šta funkcije članice ne mogu a globalne funkcije prijatelji mogu</a:t>
            </a:r>
            <a:r>
              <a:rPr lang="en-US" altLang="en-US" sz="2400"/>
              <a:t> (II) 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DEF7E12-FAE1-4795-A57B-7C5D0B231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66864"/>
            <a:ext cx="8229600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class complex {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double real,imag;</a:t>
            </a:r>
            <a:endParaRPr lang="en-US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(double r=0, double i=0) : real(r), imag(i) {}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complex operator+(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complex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 &amp;</a:t>
            </a: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complex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  <a:endParaRPr lang="en-US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// Definisanje globalne funkcije prijatelja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operator+(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c1,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c2) {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  return complex(c1.real+c2.real,c1.imag+c2.imag);</a:t>
            </a:r>
            <a:endParaRPr lang="en-US" altLang="en-US" sz="17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c1(2,3);</a:t>
            </a:r>
            <a:b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complex c3=c1+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pl-PL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  <a:r>
              <a:rPr lang="pl-PL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//poziva se operator+(</a:t>
            </a: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c1,complex(3)</a:t>
            </a:r>
            <a:r>
              <a:rPr lang="pl-PL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)</a:t>
            </a:r>
            <a:endParaRPr lang="en-US" altLang="en-US" sz="17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c3=5+c1;</a:t>
            </a:r>
            <a:r>
              <a:rPr lang="en-US" altLang="en-US" sz="1700" b="1">
                <a:solidFill>
                  <a:srgbClr val="A50021"/>
                </a:solidFill>
                <a:latin typeface="Courier New" panose="02070309020205020404" pitchFamily="49" charset="0"/>
              </a:rPr>
              <a:t> // poziva se operator+(complex(5),c1);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D43B-C20C-4522-B78C-278DBAEA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596900"/>
          </a:xfrm>
        </p:spPr>
        <p:txBody>
          <a:bodyPr/>
          <a:lstStyle/>
          <a:p>
            <a:pPr>
              <a:defRPr/>
            </a:pPr>
            <a:r>
              <a:rPr lang="sr-Latn-CS" altLang="sr-Latn-RS" b="1" u="sng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Prijatelji klasa</a:t>
            </a:r>
            <a:br>
              <a:rPr lang="en-US" altLang="sr-Latn-RS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189F-AE75-42BD-A194-3F6A8580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313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sr-Latn-CS" altLang="en-US" sz="2000" dirty="0"/>
              <a:t>Deklaracija </a:t>
            </a:r>
            <a:r>
              <a:rPr lang="en-US" altLang="en-US" sz="2000" dirty="0">
                <a:solidFill>
                  <a:srgbClr val="FF0000"/>
                </a:solidFill>
              </a:rPr>
              <a:t>friend</a:t>
            </a:r>
            <a:r>
              <a:rPr lang="en-US" altLang="en-US" sz="2000" dirty="0"/>
              <a:t> </a:t>
            </a:r>
            <a:r>
              <a:rPr lang="sr-Latn-CS" altLang="en-US" sz="2000" dirty="0"/>
              <a:t>može da se pojavi samo u deklaraciji klase.</a:t>
            </a: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NekaKlasa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friend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class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drugaKlasa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friend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int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trecaKlasa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::find(int element);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friend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void Print( 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const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NekaKlasa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  <a:r>
              <a:rPr lang="sr-Latn-C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;</a:t>
            </a:r>
            <a:endParaRPr lang="en-US" altLang="en-US" sz="20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sr-Latn-CS" altLang="sr-Latn-RS" sz="2400" dirty="0"/>
              <a:t>Osobine p</a:t>
            </a:r>
            <a:r>
              <a:rPr lang="en-US" altLang="sr-Latn-RS" sz="2400" dirty="0" err="1"/>
              <a:t>rijateljstv</a:t>
            </a:r>
            <a:r>
              <a:rPr lang="sr-Latn-RS" altLang="sr-Latn-RS" sz="2400" dirty="0"/>
              <a:t>a: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sr-Latn-RS" sz="1600" dirty="0"/>
              <a:t> </a:t>
            </a:r>
            <a:r>
              <a:rPr lang="en-US" altLang="sr-Latn-RS" sz="1800" b="1" dirty="0"/>
              <a:t>ne </a:t>
            </a:r>
            <a:r>
              <a:rPr lang="en-US" altLang="sr-Latn-RS" sz="1800" b="1" dirty="0" err="1"/>
              <a:t>nasleđuje</a:t>
            </a:r>
            <a:r>
              <a:rPr lang="sr-Latn-RS" altLang="sr-Latn-RS" sz="1800" b="1" dirty="0"/>
              <a:t> se</a:t>
            </a:r>
            <a:r>
              <a:rPr lang="en-US" altLang="sr-Latn-RS" sz="1800" dirty="0"/>
              <a:t>, </a:t>
            </a:r>
            <a:endParaRPr lang="sr-Latn-RS" altLang="sr-Latn-RS" sz="18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sr-Latn-RS" altLang="sr-Latn-RS" sz="1800" b="1" dirty="0"/>
              <a:t> </a:t>
            </a:r>
            <a:r>
              <a:rPr lang="en-US" altLang="sr-Latn-RS" sz="1800" b="1" dirty="0" err="1"/>
              <a:t>nije</a:t>
            </a:r>
            <a:r>
              <a:rPr lang="en-US" altLang="sr-Latn-RS" sz="1800" b="1" dirty="0"/>
              <a:t> </a:t>
            </a:r>
            <a:r>
              <a:rPr lang="en-US" altLang="sr-Latn-RS" sz="1800" b="1" dirty="0" err="1"/>
              <a:t>simetrična</a:t>
            </a:r>
            <a:r>
              <a:rPr lang="en-US" altLang="sr-Latn-RS" sz="1800" dirty="0"/>
              <a:t> </a:t>
            </a:r>
            <a:r>
              <a:rPr lang="sr-Latn-RS" altLang="sr-Latn-RS" sz="1800" b="1" dirty="0"/>
              <a:t>relacija</a:t>
            </a:r>
            <a:r>
              <a:rPr lang="en-US" altLang="sr-Latn-RS" sz="1800" dirty="0"/>
              <a:t> </a:t>
            </a:r>
            <a:endParaRPr lang="sr-Latn-RS" altLang="sr-Latn-RS" sz="18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sr-Latn-RS" altLang="sr-Latn-RS" sz="1800" b="1" dirty="0"/>
              <a:t> </a:t>
            </a:r>
            <a:r>
              <a:rPr lang="en-US" altLang="sr-Latn-RS" sz="1800" b="1" dirty="0" err="1"/>
              <a:t>nije</a:t>
            </a:r>
            <a:r>
              <a:rPr lang="en-US" altLang="sr-Latn-RS" sz="1800" b="1" dirty="0"/>
              <a:t> </a:t>
            </a:r>
            <a:r>
              <a:rPr lang="en-US" altLang="sr-Latn-RS" sz="1800" b="1" dirty="0" err="1"/>
              <a:t>tranzi</a:t>
            </a:r>
            <a:r>
              <a:rPr lang="sr-Latn-CS" altLang="sr-Latn-RS" sz="1800" b="1" dirty="0"/>
              <a:t>tivna</a:t>
            </a:r>
            <a:r>
              <a:rPr lang="en-US" altLang="sr-Latn-RS" sz="1800" b="1" dirty="0"/>
              <a:t> </a:t>
            </a:r>
            <a:r>
              <a:rPr lang="en-US" altLang="sr-Latn-RS" sz="1800" b="1" dirty="0" err="1"/>
              <a:t>relacija</a:t>
            </a:r>
            <a:r>
              <a:rPr lang="en-US" altLang="sr-Latn-RS" sz="1800" dirty="0"/>
              <a:t>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BCF518B-0C28-4967-BDF4-64DAFE0A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II Oblici operatorskih funkcija</a:t>
            </a:r>
            <a:br>
              <a:rPr lang="en-US" altLang="en-US"/>
            </a:br>
            <a:r>
              <a:rPr lang="en-US" altLang="en-US" sz="2400"/>
              <a:t>Predefinisani operatori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2890D2B-85D3-4A5A-AE8A-A56E9361C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en-US" sz="2000"/>
              <a:t>Za korisničke tipove su unapred definisana tri operatora: </a:t>
            </a:r>
            <a:r>
              <a:rPr lang="it-IT" altLang="en-US" sz="2000">
                <a:solidFill>
                  <a:srgbClr val="FF0000"/>
                </a:solidFill>
              </a:rPr>
              <a:t>=</a:t>
            </a:r>
            <a:r>
              <a:rPr lang="it-IT" altLang="en-US" sz="2000"/>
              <a:t> (dodela vrednosti), </a:t>
            </a:r>
            <a:r>
              <a:rPr lang="it-IT" altLang="en-US" sz="2000">
                <a:solidFill>
                  <a:srgbClr val="FF0000"/>
                </a:solidFill>
              </a:rPr>
              <a:t>&amp;</a:t>
            </a:r>
            <a:r>
              <a:rPr lang="it-IT" altLang="en-US" sz="2000"/>
              <a:t> (uzimanje adrese) i </a:t>
            </a:r>
            <a:r>
              <a:rPr lang="it-IT" altLang="en-US" sz="2000">
                <a:solidFill>
                  <a:srgbClr val="FF0000"/>
                </a:solidFill>
              </a:rPr>
              <a:t>,</a:t>
            </a:r>
            <a:r>
              <a:rPr lang="it-IT" altLang="en-US" sz="2000"/>
              <a:t> (operator ,</a:t>
            </a:r>
            <a:r>
              <a:rPr lang="sl-SI" altLang="en-US" sz="2000"/>
              <a:t>)</a:t>
            </a:r>
            <a:r>
              <a:rPr lang="it-IT" altLang="en-US" sz="20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en-US" sz="2000"/>
              <a:t>Sve dok ih korisnik ne redefiniše, oni imaju podrazumevano značenje.</a:t>
            </a:r>
            <a:endParaRPr lang="pl-PL" altLang="en-US" sz="2000"/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Podrazumevano značenje operatora = je kopiranje objekta član po član.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Pri kopiranju članova tipa klase, pozivaju se operatori = klasa kojima članovi pripadaju.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Ako je član objekta pokazivač, kopiraće se samo taj pokazivač, a ne i pokazivana vrednost.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Kada treba kopirati i objekat na koji ukazuje član-pokazivač korisnik tada treba da redefiniše operator =.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Vrednosti operatorskih funkcija mogu da budu bilo kog tipa, pa i void.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en-US" sz="2000"/>
              <a:t>Ako se simbol operatora sastoji od slova (npr new), mora se pisati odvojeno od ključne re</a:t>
            </a:r>
            <a:r>
              <a:rPr lang="sl-SI" altLang="en-US" sz="2000"/>
              <a:t>či operator.</a:t>
            </a:r>
            <a:endParaRPr lang="en-US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4">
            <a:extLst>
              <a:ext uri="{FF2B5EF4-FFF2-40B4-BE49-F238E27FC236}">
                <a16:creationId xmlns:a16="http://schemas.microsoft.com/office/drawing/2014/main" id="{73E0B60E-A703-4E7A-8519-AFE0055E1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692151"/>
          <a:ext cx="8640763" cy="5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6127831" imgH="3997896" progId="Word.Document.8">
                  <p:embed/>
                </p:oleObj>
              </mc:Choice>
              <mc:Fallback>
                <p:oleObj name="Document" r:id="rId3" imgW="6127831" imgH="3997896" progId="Word.Document.8">
                  <p:embed/>
                  <p:pic>
                    <p:nvPicPr>
                      <p:cNvPr id="121858" name="Object 4">
                        <a:extLst>
                          <a:ext uri="{FF2B5EF4-FFF2-40B4-BE49-F238E27FC236}">
                            <a16:creationId xmlns:a16="http://schemas.microsoft.com/office/drawing/2014/main" id="{73E0B60E-A703-4E7A-8519-AFE0055E1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692151"/>
                        <a:ext cx="8640763" cy="563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>
            <a:extLst>
              <a:ext uri="{FF2B5EF4-FFF2-40B4-BE49-F238E27FC236}">
                <a16:creationId xmlns:a16="http://schemas.microsoft.com/office/drawing/2014/main" id="{5FE2077D-4C32-4430-9BFD-967E65AD3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1360488"/>
            <a:ext cx="8785225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Prijateljske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koje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nisu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članice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klase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ali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imaju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pristup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do </a:t>
            </a:r>
            <a:endParaRPr lang="sr-Latn-C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privatnih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Arial" panose="020B0604020202020204" pitchFamily="34" charset="0"/>
              </a:rPr>
              <a:t>i zaštićenih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članova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klase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Prijateljske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mogu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budu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globalne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članice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drugih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klasa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sr-Latn-C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je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prijateljska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ako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se u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definiciji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klase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navede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deklaracija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sr-Latn-C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ključnom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reči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rgbClr val="9999FF">
                    <a:lumMod val="50000"/>
                  </a:srgbClr>
                </a:solidFill>
                <a:latin typeface="Arial" panose="020B0604020202020204" pitchFamily="34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ispred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sr-Latn-C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Nevažno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je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deklaracija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prijateljske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funkcije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navodi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u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privatnom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sr-Latn-C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sr-Latn-CS" sz="20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ili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javnom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delu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klase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6803" name="Rectangle 5">
            <a:extLst>
              <a:ext uri="{FF2B5EF4-FFF2-40B4-BE49-F238E27FC236}">
                <a16:creationId xmlns:a16="http://schemas.microsoft.com/office/drawing/2014/main" id="{73F5B1A3-7805-49A5-BC74-187BE419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9738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sr-Latn-CS" altLang="sr-Latn-RS" sz="2800" b="1" u="sng" dirty="0">
                <a:solidFill>
                  <a:srgbClr val="00007D"/>
                </a:solidFill>
                <a:latin typeface="Arial"/>
                <a:cs typeface="Times New Roman" panose="02020603050405020304" pitchFamily="18" charset="0"/>
              </a:rPr>
              <a:t>Prijateljske funkcije</a:t>
            </a:r>
            <a:endParaRPr lang="en-US" altLang="sr-Latn-RS" sz="2800" b="1" u="sng" dirty="0">
              <a:solidFill>
                <a:srgbClr val="00007D"/>
              </a:solidFill>
              <a:latin typeface="Arial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>
            <a:extLst>
              <a:ext uri="{FF2B5EF4-FFF2-40B4-BE49-F238E27FC236}">
                <a16:creationId xmlns:a16="http://schemas.microsoft.com/office/drawing/2014/main" id="{D797DFE4-6A82-4CF0-BBD3-C85D4301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765176"/>
            <a:ext cx="871855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Prijateljska funkcija nema pokazivač </a:t>
            </a:r>
            <a:r>
              <a:rPr lang="en-US" altLang="sr-Latn-RS" sz="2000">
                <a:solidFill>
                  <a:srgbClr val="0033CC"/>
                </a:solidFill>
              </a:rPr>
              <a:t>this </a:t>
            </a:r>
            <a:r>
              <a:rPr lang="en-US" altLang="sr-Latn-RS" sz="2000">
                <a:solidFill>
                  <a:srgbClr val="000000"/>
                </a:solidFill>
              </a:rPr>
              <a:t>na objekat klase kojoj je prijatelj.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Prijateljstvo je relacija koja reguliše pravo pristupa, a ne oblast važenja i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</a:t>
            </a:r>
            <a:r>
              <a:rPr lang="en-US" altLang="sr-Latn-RS" sz="2000">
                <a:solidFill>
                  <a:srgbClr val="000000"/>
                </a:solidFill>
              </a:rPr>
              <a:t>vidljivost identifikatora.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Funkcija može da bude </a:t>
            </a:r>
            <a:r>
              <a:rPr lang="en-US" altLang="sr-Latn-RS" sz="2000" u="sng">
                <a:solidFill>
                  <a:srgbClr val="000000"/>
                </a:solidFill>
              </a:rPr>
              <a:t>prijatelj većem broju klasa istovremeno</a:t>
            </a:r>
            <a:r>
              <a:rPr lang="en-US" altLang="sr-Latn-RS" sz="200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000">
                <a:solidFill>
                  <a:srgbClr val="000000"/>
                </a:solidFill>
              </a:rPr>
              <a:t> U nekim situacijama </a:t>
            </a:r>
            <a:r>
              <a:rPr lang="en-US" altLang="sr-Latn-RS" sz="2000">
                <a:solidFill>
                  <a:srgbClr val="000000"/>
                </a:solidFill>
              </a:rPr>
              <a:t>su globalne prijateljske funkcije pogodnije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od funkcija članica: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</a:t>
            </a:r>
            <a:r>
              <a:rPr lang="sr-Latn-CS" altLang="sr-Latn-RS" sz="2000" b="1">
                <a:solidFill>
                  <a:srgbClr val="000000"/>
                </a:solidFill>
              </a:rPr>
              <a:t>1.</a:t>
            </a: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funkcija članica mora da se pozove za objekat date klase,</a:t>
            </a: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dok globalnoj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    </a:t>
            </a:r>
            <a:r>
              <a:rPr lang="en-US" altLang="sr-Latn-RS" sz="2000">
                <a:solidFill>
                  <a:srgbClr val="000000"/>
                </a:solidFill>
              </a:rPr>
              <a:t>funkciji može da se dostavi i objekat drugog tipa, koji će se konvertovati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    </a:t>
            </a:r>
            <a:r>
              <a:rPr lang="en-US" altLang="sr-Latn-RS" sz="2000">
                <a:solidFill>
                  <a:srgbClr val="000000"/>
                </a:solidFill>
              </a:rPr>
              <a:t>u potrebni tip;</a:t>
            </a:r>
            <a:r>
              <a:rPr lang="sr-Latn-CS" altLang="sr-Latn-RS" sz="2000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 b="1">
                <a:solidFill>
                  <a:srgbClr val="000000"/>
                </a:solidFill>
              </a:rPr>
              <a:t>  2.</a:t>
            </a: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kada funkcija treba da pristupa članovima više klasa, efikasnija je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    </a:t>
            </a:r>
            <a:r>
              <a:rPr lang="en-US" altLang="sr-Latn-RS" sz="2000">
                <a:solidFill>
                  <a:srgbClr val="000000"/>
                </a:solidFill>
              </a:rPr>
              <a:t>prijateljska globalna funkcija;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 b="1">
                <a:solidFill>
                  <a:srgbClr val="000000"/>
                </a:solidFill>
              </a:rPr>
              <a:t>  3.</a:t>
            </a: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ponekad je notaciono pogodnije da se koriste globalne funkcije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    </a:t>
            </a:r>
            <a:r>
              <a:rPr lang="en-US" altLang="sr-Latn-RS" sz="2000" b="1">
                <a:solidFill>
                  <a:srgbClr val="000000"/>
                </a:solidFill>
              </a:rPr>
              <a:t>(f(x))</a:t>
            </a:r>
            <a:r>
              <a:rPr lang="en-US" altLang="sr-Latn-RS" sz="2000">
                <a:solidFill>
                  <a:srgbClr val="000000"/>
                </a:solidFill>
              </a:rPr>
              <a:t> nego članice </a:t>
            </a:r>
            <a:r>
              <a:rPr lang="en-US" altLang="sr-Latn-RS" sz="2000" b="1">
                <a:solidFill>
                  <a:srgbClr val="000000"/>
                </a:solidFill>
              </a:rPr>
              <a:t>(x.f())</a:t>
            </a:r>
            <a:r>
              <a:rPr lang="en-US" altLang="sr-Latn-RS" sz="2000">
                <a:solidFill>
                  <a:srgbClr val="000000"/>
                </a:solidFill>
              </a:rPr>
              <a:t>; 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sr-Latn-CS" altLang="sr-Latn-RS" sz="2000">
                <a:solidFill>
                  <a:srgbClr val="000000"/>
                </a:solidFill>
              </a:rPr>
              <a:t>                </a:t>
            </a:r>
            <a:r>
              <a:rPr lang="en-US" altLang="sr-Latn-RS" sz="2000">
                <a:solidFill>
                  <a:srgbClr val="000000"/>
                </a:solidFill>
              </a:rPr>
              <a:t>na primer: </a:t>
            </a:r>
            <a:r>
              <a:rPr lang="en-US" altLang="sr-Latn-RS" sz="2000" b="1">
                <a:solidFill>
                  <a:srgbClr val="000000"/>
                </a:solidFill>
              </a:rPr>
              <a:t>max(a,b)</a:t>
            </a:r>
            <a:r>
              <a:rPr lang="en-US" altLang="sr-Latn-RS" sz="2000">
                <a:solidFill>
                  <a:srgbClr val="000000"/>
                </a:solidFill>
              </a:rPr>
              <a:t> je čitljivije od </a:t>
            </a:r>
            <a:r>
              <a:rPr lang="en-US" altLang="sr-Latn-RS" sz="2000" b="1">
                <a:solidFill>
                  <a:srgbClr val="000000"/>
                </a:solidFill>
              </a:rPr>
              <a:t>a.max(b)</a:t>
            </a:r>
            <a:r>
              <a:rPr lang="en-US" altLang="sr-Latn-RS" sz="200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 b="1">
                <a:solidFill>
                  <a:srgbClr val="000000"/>
                </a:solidFill>
              </a:rPr>
              <a:t>  4.</a:t>
            </a:r>
            <a:r>
              <a:rPr lang="sr-Latn-CS" altLang="sr-Latn-RS" sz="2000">
                <a:solidFill>
                  <a:srgbClr val="000000"/>
                </a:solidFill>
              </a:rPr>
              <a:t> </a:t>
            </a:r>
            <a:r>
              <a:rPr lang="en-US" altLang="sr-Latn-RS" sz="2000">
                <a:solidFill>
                  <a:srgbClr val="000000"/>
                </a:solidFill>
              </a:rPr>
              <a:t>kada se preklapaju operatori, često je jednostavnije definisati globalne </a:t>
            </a:r>
            <a:endParaRPr lang="sr-Latn-CS" altLang="sr-Latn-R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2000">
                <a:solidFill>
                  <a:srgbClr val="000000"/>
                </a:solidFill>
              </a:rPr>
              <a:t>      </a:t>
            </a:r>
            <a:r>
              <a:rPr lang="en-US" altLang="sr-Latn-RS" sz="2000">
                <a:solidFill>
                  <a:srgbClr val="000000"/>
                </a:solidFill>
              </a:rPr>
              <a:t>(operatorske) funkcije nego članice.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5">
            <a:extLst>
              <a:ext uri="{FF2B5EF4-FFF2-40B4-BE49-F238E27FC236}">
                <a16:creationId xmlns:a16="http://schemas.microsoft.com/office/drawing/2014/main" id="{D7A78303-7EA8-4C2A-B1DF-EFEE13B0A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9" y="836613"/>
          <a:ext cx="878522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218641" imgH="2798721" progId="Word.Document.8">
                  <p:embed/>
                </p:oleObj>
              </mc:Choice>
              <mc:Fallback>
                <p:oleObj name="Document" r:id="rId3" imgW="6218641" imgH="2798721" progId="Word.Document.8">
                  <p:embed/>
                  <p:pic>
                    <p:nvPicPr>
                      <p:cNvPr id="96258" name="Object 5">
                        <a:extLst>
                          <a:ext uri="{FF2B5EF4-FFF2-40B4-BE49-F238E27FC236}">
                            <a16:creationId xmlns:a16="http://schemas.microsoft.com/office/drawing/2014/main" id="{D7A78303-7EA8-4C2A-B1DF-EFEE13B0A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836613"/>
                        <a:ext cx="878522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5">
            <a:extLst>
              <a:ext uri="{FF2B5EF4-FFF2-40B4-BE49-F238E27FC236}">
                <a16:creationId xmlns:a16="http://schemas.microsoft.com/office/drawing/2014/main" id="{876100F9-DE74-4635-A4EF-6F1B2A18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9738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sr-Latn-CS" altLang="sr-Latn-RS" sz="2800" b="1" u="sng" dirty="0">
                <a:solidFill>
                  <a:srgbClr val="00007D"/>
                </a:solidFill>
                <a:latin typeface="Arial"/>
                <a:cs typeface="Times New Roman" panose="02020603050405020304" pitchFamily="18" charset="0"/>
              </a:rPr>
              <a:t>Prijateljske klase</a:t>
            </a:r>
            <a:endParaRPr lang="en-US" altLang="sr-Latn-RS" sz="2800" b="1" u="sng" dirty="0">
              <a:solidFill>
                <a:srgbClr val="00007D"/>
              </a:solidFill>
              <a:latin typeface="Arial"/>
              <a:cs typeface="Times New Roman" panose="02020603050405020304" pitchFamily="18" charset="0"/>
            </a:endParaRPr>
          </a:p>
        </p:txBody>
      </p:sp>
      <p:pic>
        <p:nvPicPr>
          <p:cNvPr id="97283" name="Picture 6">
            <a:extLst>
              <a:ext uri="{FF2B5EF4-FFF2-40B4-BE49-F238E27FC236}">
                <a16:creationId xmlns:a16="http://schemas.microsoft.com/office/drawing/2014/main" id="{3D294E64-B15E-411B-806F-4BD251FC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268413"/>
            <a:ext cx="89138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>
            <a:extLst>
              <a:ext uri="{FF2B5EF4-FFF2-40B4-BE49-F238E27FC236}">
                <a16:creationId xmlns:a16="http://schemas.microsoft.com/office/drawing/2014/main" id="{8AD84D9E-6C51-4D47-987E-9E9997611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04975"/>
            <a:ext cx="8686800" cy="266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{</a:t>
            </a: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// 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Complex(double = 0, double =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Add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Div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friend Complex Mull(const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3BF008-E7C9-4A0B-B5C8-75B77A0A8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Preklapanje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operatora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Zašto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>
            <a:extLst>
              <a:ext uri="{FF2B5EF4-FFF2-40B4-BE49-F238E27FC236}">
                <a16:creationId xmlns:a16="http://schemas.microsoft.com/office/drawing/2014/main" id="{A3DABA73-4B81-48CA-B5D0-18036682A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04975"/>
            <a:ext cx="8686800" cy="2660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{</a:t>
            </a: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// 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public:</a:t>
            </a: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Complex(double = 0, double = 0);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Add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friend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Div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	friend Complex Mull(const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const C</a:t>
            </a: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omplex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&amp;);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  <a:t>};</a:t>
            </a: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A50021"/>
                </a:solidFill>
                <a:latin typeface="Courier New" panose="02070309020205020404" pitchFamily="49" charset="0"/>
              </a:rPr>
              <a:t>Complex Z=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A50021"/>
                </a:solidFill>
                <a:latin typeface="Courier New" panose="02070309020205020404" pitchFamily="49" charset="0"/>
              </a:rPr>
              <a:t>Add(Add(R,Mul(Mul(j,omega),L))),Div(1,Mul(j,omega),C)));</a:t>
            </a:r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pl-PL" altLang="en-US" sz="1800" b="1">
                <a:solidFill>
                  <a:srgbClr val="003399"/>
                </a:solidFill>
                <a:latin typeface="Courier New" panose="02070309020205020404" pitchFamily="49" charset="0"/>
              </a:rPr>
            </a:b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DE512C-367F-42BB-B4D4-61511D3B1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Preklapanje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operatora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altLang="en-US" sz="36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Zašto</a:t>
            </a:r>
            <a:r>
              <a:rPr lang="en-US" altLang="en-US" sz="36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2799</Words>
  <Application>Microsoft Office PowerPoint</Application>
  <PresentationFormat>Widescreen</PresentationFormat>
  <Paragraphs>447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Book Antiqua</vt:lpstr>
      <vt:lpstr>Courier New</vt:lpstr>
      <vt:lpstr>Garamond</vt:lpstr>
      <vt:lpstr>Times New Roman</vt:lpstr>
      <vt:lpstr>Wingdings</vt:lpstr>
      <vt:lpstr>Pixel</vt:lpstr>
      <vt:lpstr>2_Edge</vt:lpstr>
      <vt:lpstr>Microsoft Word Document</vt:lpstr>
      <vt:lpstr>Microsoft Office Word 97 - 2003 Document</vt:lpstr>
      <vt:lpstr>Objektno orijentisano programiranje</vt:lpstr>
      <vt:lpstr>PowerPoint Presentation</vt:lpstr>
      <vt:lpstr>Prijatelji klasa </vt:lpstr>
      <vt:lpstr>PowerPoint Presentation</vt:lpstr>
      <vt:lpstr>PowerPoint Presentation</vt:lpstr>
      <vt:lpstr>PowerPoint Presentation</vt:lpstr>
      <vt:lpstr>PowerPoint Presentation</vt:lpstr>
      <vt:lpstr>Preklapanje operatora – Zašto?</vt:lpstr>
      <vt:lpstr>Preklapanje operatora – Zašto?</vt:lpstr>
      <vt:lpstr>Preklapanje operatora – Zašto?</vt:lpstr>
      <vt:lpstr>PowerPoint Presentation</vt:lpstr>
      <vt:lpstr>PowerPoint Presentation</vt:lpstr>
      <vt:lpstr>PowerPoint Presentation</vt:lpstr>
      <vt:lpstr>Ograničenja pri preklapanju operatora  </vt:lpstr>
      <vt:lpstr>Pokazivači na članove objekata klase</vt:lpstr>
      <vt:lpstr>Pokazivači na članove objekata klase</vt:lpstr>
      <vt:lpstr>Pokazivači na članove objekata klase</vt:lpstr>
      <vt:lpstr>Pokazivači na članove objekata klase</vt:lpstr>
      <vt:lpstr>Prioritet i asocijativnost operatora</vt:lpstr>
      <vt:lpstr>Prioritet i asocijativnost operatora</vt:lpstr>
      <vt:lpstr>II Oblici operatorskih funkcija </vt:lpstr>
      <vt:lpstr>II Oblici operatorskih funkcija 2.2 Operatorske funkcije kao funkcije članice</vt:lpstr>
      <vt:lpstr>II Oblici operatorskih funkcija 2.2 Operatorske funkcije kao funkcije članice</vt:lpstr>
      <vt:lpstr>II Oblici operatorskih funkcija 2.2 Operatorske funkcije kao funkcije članice</vt:lpstr>
      <vt:lpstr>II Oblici operatorskih funkcija 2.3 Globalne operatorske funkcije</vt:lpstr>
      <vt:lpstr>II Oblici operatorskih funkcija 2.3 Globalne operatorske funkcije</vt:lpstr>
      <vt:lpstr>II Oblici operatorskih funkcija 2.4 Globalne operatorske funkcije prijatelji klase</vt:lpstr>
      <vt:lpstr>II Oblici operatorskih funkcija O komutativnosti operatora ili šta funkcije članice ne mogu a globalne funkcije prijatelji mogu (I) </vt:lpstr>
      <vt:lpstr>II Oblici operatorskih funkcija O komutativnosti operatora ili šta funkcije članice ne mogu a globalne funkcije prijatelji mogu (II) </vt:lpstr>
      <vt:lpstr>II Oblici operatorskih funkcija Predefinisani operatori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Dragan Jankovic</dc:creator>
  <cp:lastModifiedBy>Dragan Jankovic</cp:lastModifiedBy>
  <cp:revision>2</cp:revision>
  <dcterms:created xsi:type="dcterms:W3CDTF">2021-11-09T13:11:34Z</dcterms:created>
  <dcterms:modified xsi:type="dcterms:W3CDTF">2021-11-09T13:26:38Z</dcterms:modified>
</cp:coreProperties>
</file>