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617" r:id="rId3"/>
    <p:sldId id="294" r:id="rId4"/>
    <p:sldId id="298" r:id="rId5"/>
    <p:sldId id="299" r:id="rId6"/>
    <p:sldId id="300" r:id="rId7"/>
    <p:sldId id="301" r:id="rId8"/>
    <p:sldId id="596" r:id="rId9"/>
    <p:sldId id="597" r:id="rId10"/>
    <p:sldId id="599" r:id="rId11"/>
    <p:sldId id="438" r:id="rId12"/>
    <p:sldId id="439" r:id="rId13"/>
    <p:sldId id="600" r:id="rId14"/>
    <p:sldId id="601" r:id="rId15"/>
    <p:sldId id="602" r:id="rId16"/>
    <p:sldId id="304" r:id="rId17"/>
    <p:sldId id="604" r:id="rId18"/>
    <p:sldId id="603" r:id="rId19"/>
    <p:sldId id="605" r:id="rId20"/>
    <p:sldId id="302" r:id="rId21"/>
    <p:sldId id="305" r:id="rId22"/>
    <p:sldId id="606" r:id="rId23"/>
    <p:sldId id="607" r:id="rId24"/>
    <p:sldId id="608" r:id="rId25"/>
    <p:sldId id="6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7F6D-0465-44A4-98BC-E7A733F2285D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61F3-A93E-483B-9A52-522A94232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5448E00-E3EA-4FE6-AAF2-DE324BEB84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59FA285-FC2A-44C9-AB18-93FF79A4B4A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7105C3E-6FA0-4C91-A6F7-97315AE31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255E79D-B528-44AD-8E5E-A9F46CF4E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A0D76C8-A15D-4E47-A83A-F875A67683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279BC5A5-1A82-4DF1-88B6-B453015CF9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3B853D8-E4F6-40E9-9835-9B4FFDE61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95CFF9C-EA08-4F8F-AA80-A2D41FCC5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B1A17F0-5482-4C36-A7F8-6693EC73E3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2E1D1C3-FEF0-458A-8C89-4CFF96302EC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AFB96D0-E956-4B0F-B2AA-6D8BA07E9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14E45D8-9864-484B-9E58-5A4606377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17BAD96-337D-4373-9874-8E24013AE3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E53DA5C-6006-4EE3-9C87-0FCEB2C43AB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545A7C83-090C-4F03-A32B-0AD8A4F50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895F967-2F8B-40EA-A60A-2475EC678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2974C2C-5197-4ACC-A803-5E841794D1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06FB7B1-EDA1-438D-AC2F-0925FD492C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AC31F946-CFAD-4195-AC0C-08666037D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C4C59432-C9ED-402C-A156-1A3162D0D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2974C2C-5197-4ACC-A803-5E841794D19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06FB7B1-EDA1-438D-AC2F-0925FD492C6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AC31F946-CFAD-4195-AC0C-08666037D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C4C59432-C9ED-402C-A156-1A3162D0D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085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B8DA4C2-73B2-4F8F-A15F-C674C67A42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5C70DA7-9369-4106-BBED-051480D396B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635C1150-5823-4376-BD5A-9EF77278E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1ACF5819-4B32-4E6D-93EF-871955B26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65F81E7C-C3CE-4738-8BB6-118305518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7050DB0-B660-450F-9670-D76423E926E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61E10282-75D1-4455-A784-A8F24D772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74A842E8-3969-4D5B-B5FB-891F55E9A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1B4BB8E-E285-44D6-9005-2CA491A2051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9019598-C4C9-4390-8108-0C6816376B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C9A2439-ACE0-4FE9-9ED7-89B398B061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29E71743-B50A-4E95-8DBF-C8728BB2B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EB04155-7124-4330-ACCD-1086FEBFAA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69CF71E-F357-4C82-90BC-D9646E530B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DCD68B-66C9-4691-90DB-21E4701936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BF4C6778-EE88-4BC2-A32D-76B0A8185C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DDF28426-B9F8-4C09-A7E2-06494AA9F3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6706485E-E063-451E-BA0C-C64B260B45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CEF08380-2D69-4C98-84BB-98D3A6CFF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A149BF68-A929-494B-A5FD-337DDA4C3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AEB6EC4-6839-41D8-8873-3E98ADB7BA2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D5DD9685-E750-4930-AE47-D7CAC1FBAB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5BE0797-813D-45DA-98F4-175F49A47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EAD207B0-CC2D-4FAA-B207-4027B413E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01B513-43A7-4096-9D85-1EA4C1E2A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9A2D3-6562-4574-9C54-33345DF81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85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D7B00-9460-49B3-B1D3-E9ED1353E1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960BB2-4ECD-4C60-8397-BBB750F1A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9A59B-C103-4258-897F-5486F1939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62BE8B3-CD3E-4A30-8DD0-CA8F5B3309A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92BFC6-9062-4B1E-A4C6-3035270A5E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360D40-02F8-4156-A61F-491AFC837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E1480-C7DB-4E41-B1DE-C1A4EB9D8F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5EE64E2-D161-4050-A52A-EEF9A1D719C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A6EFB-8B62-462C-866D-71B539287C3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D153-C775-420F-A5BD-AEE5A7B9D6A4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F7B10-7D58-4CDA-A57A-957F19AF20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D5C72-4A17-4A2C-BF0E-42E7055FB60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0D51D-52BB-496D-917E-CAA3B0528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66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598D7-15D4-455A-9267-AC16701B9F2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436F0-1AEF-46AB-B6EE-E59A2F5C54E6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FF47C-A5F4-4568-8CE3-9F509671982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D3A40-9E1B-4FCB-8B1F-A82CC0152B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73F4A-7082-46C2-9153-EAEFA4B8D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509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E565B-02A8-432B-97C0-B952B81A12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64D3C-80CD-4A96-B64D-3FB82F580FFB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A556EE-4C12-41EE-B2E2-3B437B86DE4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544C42-B560-42C9-A125-263448F9FAD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4566-F87A-416C-A4C8-DDF061938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03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68414"/>
            <a:ext cx="5382684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268414"/>
            <a:ext cx="53848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91B15D-EA3C-49B6-852A-628C2FCBF7D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378C1-74E8-4C73-AB9C-B8587C2CDE4F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5F7F7A-E85D-456D-9D40-D770957F167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F64D3A8-84CC-44E0-983D-48D8F74CB60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A1164-EB19-45B8-9D50-3EF70D917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91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AF446E-5933-461E-9CFD-D8471C89AA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19616-FE8C-42F0-B867-92ECDE347C94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D617E3-F547-4E2E-9AA6-C3ABF29700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405034F-8E90-47B1-AC9B-9EE6F705744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02614-1991-48B7-856A-E8BA843A3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1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B32EE30-E892-4393-AB7F-C82751BFCA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7EC89-05E9-49F2-A780-226447174CA9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427568-5B4C-44EE-875F-54FD0E6412E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2EBC4A-F157-4056-889A-FDCE740B3B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94461-E5D2-4883-B1F9-19ABED968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13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1C35E94-7415-472B-9206-9B897728861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0402C-A9FC-4FC2-9668-B23B3F0DE18A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B998A4-0B13-4444-9B96-CAED2A10B2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3A8CC0-6AD7-4486-AC27-62401642B5E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68AF5-D765-4F78-BF40-C78C9D6458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14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6444D7-4DFF-4298-B56B-D0D96D42876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915C5-CE6F-4B00-A650-53CF006986E2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B766AA-3B63-48A9-9012-83C02FD49E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0201D1-C5BD-4067-A20B-1A36E67708B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F663-1F5D-4BE8-814A-85CC51781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75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0BBB07-FE09-414C-BDB4-1C4BEE08F4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DEF965-91DD-4F89-ABE0-6E3C8F310C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E2FD0-D36E-4DA3-A3A0-B40E5EEE95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8B50C1-E39E-4B99-8700-439E525413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5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5660E6-FB57-419D-B155-8F97AD74F05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79D5F-AFCA-4377-BDCD-B96E4B4251A9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03818F7-A6D9-4239-A3EA-6B3EFAB65ED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4CDAC5-5227-4045-AFD3-0AA6DFC11CF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1C6CA-D16E-4056-96E5-56E08476D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462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6CD09-E81E-4D42-AC80-BDFE9F4CE4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C0B5F-9CDF-4BE3-8131-22C8B12F4810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275F8-E000-4626-80A9-57446D78652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64D77-3624-42BF-9239-F558F8F2078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C8F0-2F61-4F98-9C5B-7C5842D00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688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7814"/>
            <a:ext cx="27410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90F0E-2076-4993-9C9D-AD9F4132D6E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772BF-25FC-4ECD-871C-59E912ED2EC0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18183-426B-4D34-980C-4EA4501FF03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82C20-2CE2-4736-99CB-9CD0192EC97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A5C14-ED74-47A1-BD3D-48B2D200EB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013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7814"/>
            <a:ext cx="10970684" cy="846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268414"/>
            <a:ext cx="5382684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268414"/>
            <a:ext cx="5384800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DE533C-246D-4D51-A4C2-EB2C9A06AE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6882E-8F9A-4951-8EBB-12A21106485B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F8039B9-7A13-4F60-88E4-D0B2E858E6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2C5A85-DB7B-4259-BE7C-AAF1DE5AB6B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4D4A9-6D89-48DB-ADD4-C653517D73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1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B1717F-F69C-49AC-8E9F-80D897C776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38DDE5-78F1-413D-B363-10DD4A33F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891A9-587B-4A09-87F7-78E5879F2F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E5E10B-C3FD-4CEA-BCA3-02378CBAB9A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8D2423-F495-428E-BF61-EBE45CF75B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53A54C-5D39-4345-9741-11DE23E4E0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D918-C45E-46C9-AA19-791E01899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E519A42-0D3D-4873-8CE5-1132C051DD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97A20F-627F-4EB9-95F0-F8BC3776D4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1EAA4F-CEDB-465E-9A29-3CDD4C96A6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0F518-2D65-411B-A2B7-415928FE9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24C7EB2-23AB-4291-B262-A913C5956C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AB308-A48D-4F05-8810-F25B01E5C5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AC097-E55E-4BB8-8E0D-58122C83BE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3134-E1AF-4790-A98D-55C3F6381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EE83CAB-3C54-4B05-8378-24C85A89BF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7C93054-8DFF-44E3-9E83-10FF8C039D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76ABABB-DEAA-4EB3-AA27-8C96632779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5B17F-0938-40CB-A493-D9B4272E2B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D9F2577-4297-4D53-BD80-263EDFA779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1D55AD-E54E-47A8-901F-176FACAE40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1C0417-A6C5-44ED-B2E6-D137F143B1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5CD26-F3BB-4AC6-985F-E3CD07CF1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D7EA637-9690-430B-AF01-4C3E1FEA8F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2DE1A3-9AD6-44A0-B6D5-84F30648C0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A4E122-FBE0-433C-A8B4-128934B659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68CE-1A7B-42B1-88F7-BA2294DAA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D876CB4-1016-4344-8029-2BB101DDC20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57A6BF0-95C3-4295-88E9-2A3185886C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23A4196-145C-4B70-923E-7AE50C50BB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FD35CDF-3F2B-47AC-A8D3-DE564C633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26BB32C6-F2C4-4B25-8854-8EAB4452583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484F084-4886-42A7-9058-926BAFE1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AEF8CE5D-F05B-465A-B0A9-A0E99F81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07F020DB-79DB-4B97-88CF-DE7D7FEA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3D6F036E-8AD1-4B00-B5D8-CD88BE99B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AA631C83-B4EF-4EDB-9E89-DEDD3C87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C369AFCC-4591-492C-8C3F-2FA30FE1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50821942-C715-4F26-B257-5B2B924A0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7F3109A3-5C0B-4BB0-9047-3D927560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A5870495-6474-4A43-BBB3-271F68AAB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5C176DF6-67D3-4D03-85B0-5C3D64A7B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85605E5-8921-40DB-A092-E2CAE51DC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B3B69093-C2F4-4B84-AFD0-FADF148220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1761205-EE08-4ADA-8409-60F344393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4"/>
            <a:ext cx="109706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92F6ACF-20E6-4688-ACFD-34A482721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268414"/>
            <a:ext cx="10970684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BC9C779-90C4-446C-906E-02740A3D35F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3638"/>
            <a:ext cx="2842684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5549FB70-0C7E-460B-A765-2563A9B70D5C}" type="datetime1">
              <a:rPr lang="en-US"/>
              <a:pPr>
                <a:defRPr/>
              </a:pPr>
              <a:t>11/23/2021</a:t>
            </a:fld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D78349-8006-4024-A528-274CD992098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569FA8-1891-4B3A-A54C-EAA2C427B4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3638"/>
            <a:ext cx="2842684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6FCAD43-02C7-4440-90F3-53A8BA0AC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9389DBAE-7AB6-4C9B-90B6-641E563DF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ED04E265-F069-4BC0-AFEB-21CC53F0C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73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7F42-CFD0-4EC3-B86C-B5893214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154B4-75A5-4BE5-A397-200E420FB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Predavanja</a:t>
            </a:r>
            <a:r>
              <a:rPr lang="en-US" dirty="0"/>
              <a:t> Br. 7</a:t>
            </a:r>
          </a:p>
        </p:txBody>
      </p:sp>
    </p:spTree>
    <p:extLst>
      <p:ext uri="{BB962C8B-B14F-4D97-AF65-F5344CB8AC3E}">
        <p14:creationId xmlns:p14="http://schemas.microsoft.com/office/powerpoint/2010/main" val="134134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>
            <a:extLst>
              <a:ext uri="{FF2B5EF4-FFF2-40B4-BE49-F238E27FC236}">
                <a16:creationId xmlns:a16="http://schemas.microsoft.com/office/drawing/2014/main" id="{B75E368B-2B53-480D-BB78-DCD7716E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241946"/>
            <a:ext cx="8661400" cy="585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iostream.h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class Student;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class Person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Person(){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"constructor Person" &lt;&lt;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~Person(){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"destructor Person" &lt;&lt;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 Student&amp;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returnPerson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(const Student&amp; p){return p;}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class Student : public Person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Student(){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"constructor Student" &lt;&lt;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~Student(){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"destructor Student" &lt;&lt;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(Student s){ return s;}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36966-34A5-403D-8778-84BB01684C03}"/>
              </a:ext>
            </a:extLst>
          </p:cNvPr>
          <p:cNvSpPr txBox="1"/>
          <p:nvPr/>
        </p:nvSpPr>
        <p:spPr>
          <a:xfrm>
            <a:off x="1703512" y="47667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u="sng" dirty="0" err="1">
                <a:solidFill>
                  <a:srgbClr val="FF0000"/>
                </a:solidFill>
                <a:latin typeface="Arial" panose="020B0604020202020204" pitchFamily="34" charset="0"/>
              </a:rPr>
              <a:t>Probati</a:t>
            </a:r>
            <a:r>
              <a:rPr lang="en-US" sz="3200" u="sng" dirty="0">
                <a:solidFill>
                  <a:srgbClr val="FF0000"/>
                </a:solidFill>
                <a:latin typeface="Arial" panose="020B0604020202020204" pitchFamily="34" charset="0"/>
              </a:rPr>
              <a:t> (1):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>
            <a:extLst>
              <a:ext uri="{FF2B5EF4-FFF2-40B4-BE49-F238E27FC236}">
                <a16:creationId xmlns:a16="http://schemas.microsoft.com/office/drawing/2014/main" id="{7255E95B-3779-4B75-9BE2-641806B53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1340769"/>
            <a:ext cx="860742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class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: public Student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public: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"constructor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" &lt;&lt;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~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"destructor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" &lt;&lt;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(Student 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return 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char*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laza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returnPhDStudent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returnStudent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returnPerson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sr-Latn-R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laza</a:t>
            </a: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03533-E3B1-4CEB-BDE2-A789BD3AB9D2}"/>
              </a:ext>
            </a:extLst>
          </p:cNvPr>
          <p:cNvSpPr txBox="1"/>
          <p:nvPr/>
        </p:nvSpPr>
        <p:spPr>
          <a:xfrm>
            <a:off x="1703512" y="476673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u="sng" dirty="0" err="1">
                <a:solidFill>
                  <a:srgbClr val="FF0000"/>
                </a:solidFill>
                <a:latin typeface="Arial" panose="020B0604020202020204" pitchFamily="34" charset="0"/>
              </a:rPr>
              <a:t>Probati</a:t>
            </a:r>
            <a:r>
              <a:rPr lang="en-US" sz="3200" u="sng" dirty="0">
                <a:solidFill>
                  <a:srgbClr val="FF0000"/>
                </a:solidFill>
                <a:latin typeface="Arial" panose="020B0604020202020204" pitchFamily="34" charset="0"/>
              </a:rPr>
              <a:t> (2):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1BF278C0-403D-433E-8254-3A0522853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Konstruktori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i operator = </a:t>
            </a: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izvedene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klase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(I)</a:t>
            </a:r>
            <a:endParaRPr lang="sr-Latn-CS" alt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4E32C69-4EED-4B67-8287-6DB3EC7D2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58454"/>
            <a:ext cx="8229600" cy="5222875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class Osoba{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string ime;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unsigned idOsobe;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8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Konstruktor</a:t>
            </a:r>
            <a:endParaRPr lang="en-US" sz="1800" b="1" noProof="1"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Osoba(const string &amp;i, unsigned id):ime(i),idOsobe(id){}</a:t>
            </a:r>
            <a:endParaRPr lang="en-US" sz="18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Konstruktor</a:t>
            </a: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kopije</a:t>
            </a:r>
            <a:endParaRPr lang="en-US" sz="1800" b="1" noProof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Osoba(const Osoba &amp;o):ime(o.ime),idOsobe(o.idOsobe){}</a:t>
            </a:r>
            <a:endParaRPr lang="en-US" sz="18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Preklapanje</a:t>
            </a: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operatora</a:t>
            </a:r>
            <a:r>
              <a:rPr 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endParaRPr lang="en-US" sz="1800" b="1" noProof="1"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Osoba&amp; operator=(const Osoba &amp;o){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if(this!=&amp;o){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this-&gt;ime=o.ime;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this-&gt;idOsobe=o.idOsobe;</a:t>
            </a:r>
            <a:endParaRPr lang="en-US" sz="18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	}</a:t>
            </a:r>
            <a:endParaRPr lang="en-US" sz="1800" b="1" noProof="1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341313" indent="-341313" eaLnBrk="1" hangingPunct="1">
              <a:lnSpc>
                <a:spcPct val="8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b="1" noProof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AC9F6844-E25F-4BEE-A22F-59CED5226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Konstruktori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i operator = </a:t>
            </a: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izvedene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klase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(II)</a:t>
            </a:r>
            <a:endParaRPr lang="sr-Latn-CS" alt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768B3EC-141B-4FA8-9101-E2966897E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17984"/>
            <a:ext cx="8458200" cy="5867400"/>
          </a:xfrm>
        </p:spPr>
        <p:txBody>
          <a:bodyPr/>
          <a:lstStyle/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// Primer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koriscenja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kopije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operatora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iz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osnovne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klase</a:t>
            </a: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class Student: public Osoba{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string imeFakulteta;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unsigned brIndeksa;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public: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</a:t>
            </a: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Student(const string &amp;f, unsigned brInd, const string &amp;i, unsigned id):Osoba(i,id), imeFakulteta(f), brIndeksa(brInd){}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kopije</a:t>
            </a:r>
            <a:endParaRPr lang="en-US" sz="1600" b="1" noProof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Student(const Student &amp;s):Osoba(s),		  imeFakulteta(s.imeFakulteta),brIndeksa(s.brIndeksa){}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Preklapanje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operatora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</a:t>
            </a:r>
            <a:endParaRPr lang="en-US" sz="1600" b="1" noProof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Student&amp; operator=(const Student &amp;s){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	if(this!=&amp;s){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Koja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narednih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linija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predstavlja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korektan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poziv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operatora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osnovne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klase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?</a:t>
            </a:r>
            <a:endParaRPr lang="en-US" sz="1600" b="1" noProof="1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  </a:t>
            </a:r>
            <a:r>
              <a:rPr lang="en-US" sz="1600" b="1" noProof="1">
                <a:solidFill>
                  <a:srgbClr val="800000"/>
                </a:solidFill>
                <a:latin typeface="Courier New" pitchFamily="49" charset="0"/>
              </a:rPr>
              <a:t>(1)     *(Osoba*)this = s;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800000"/>
                </a:solidFill>
                <a:latin typeface="Courier New" pitchFamily="49" charset="0"/>
              </a:rPr>
              <a:t>		  (2)     this-&gt;Osoba::operator =(s);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	  (3)    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Osoba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::operator=(s);</a:t>
            </a:r>
            <a:endParaRPr lang="en-US" sz="1600" b="1" noProof="1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  this-&gt;imeFakulteta=s.imeFakulteta;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  this-&gt;brIndeksa=s.brIndeksa;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	}</a:t>
            </a:r>
            <a:endParaRPr lang="en-US" sz="1600" b="1" noProof="1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return *this;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  }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};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3FFF8D6A-7088-4479-91E3-8FAD2E420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Konstruktori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i operator = </a:t>
            </a: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izvedene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en-US" sz="3200" u="sng" dirty="0" err="1">
                <a:solidFill>
                  <a:schemeClr val="accent1">
                    <a:lumMod val="75000"/>
                  </a:schemeClr>
                </a:solidFill>
              </a:rPr>
              <a:t>klase</a:t>
            </a:r>
            <a:r>
              <a:rPr lang="en-US" altLang="en-US" sz="3200" u="sng" dirty="0">
                <a:solidFill>
                  <a:schemeClr val="accent1">
                    <a:lumMod val="75000"/>
                  </a:schemeClr>
                </a:solidFill>
              </a:rPr>
              <a:t> (II)</a:t>
            </a:r>
            <a:endParaRPr lang="sr-Latn-CS" alt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B482A80-5C00-44E9-856D-549001AA5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17984"/>
            <a:ext cx="8458200" cy="5867400"/>
          </a:xfrm>
        </p:spPr>
        <p:txBody>
          <a:bodyPr/>
          <a:lstStyle/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// Primer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koriscenja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,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kopije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operatora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iz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osnovne</a:t>
            </a: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klase</a:t>
            </a: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class Student: public Osoba{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string imeFakulteta;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unsigned brIndeksa;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public: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</a:t>
            </a:r>
            <a:endParaRPr lang="en-US" sz="1600" b="1" dirty="0">
              <a:solidFill>
                <a:srgbClr val="A50021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Student(const string &amp;f, unsigned brInd, const string &amp;i, unsigned id):Osoba(i,id), imeFakulteta(f), brIndeksa(brInd){}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Konstruktor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kopije</a:t>
            </a:r>
            <a:endParaRPr lang="en-US" sz="1600" b="1" noProof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Student(const Student &amp;s):Osoba(s),		  imeFakulteta(s.imeFakulteta),brIndeksa(s.brIndeksa){}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en-US" sz="1600" b="1" dirty="0" err="1">
                <a:solidFill>
                  <a:srgbClr val="A50021"/>
                </a:solidFill>
                <a:latin typeface="Courier New" pitchFamily="49" charset="0"/>
              </a:rPr>
              <a:t>Preklapanje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operatora</a:t>
            </a: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</a:t>
            </a:r>
            <a:endParaRPr lang="en-US" sz="1600" b="1" noProof="1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Student&amp; operator=(const Student &amp;s){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	if(this!=&amp;s){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SVAKA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od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navedene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tri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predstavlja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korektan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poziv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operatora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=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izvedene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klase</a:t>
            </a:r>
            <a:endParaRPr lang="en-US" sz="1600" b="1" noProof="1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  </a:t>
            </a:r>
            <a:r>
              <a:rPr lang="en-US" sz="1600" b="1" noProof="1">
                <a:solidFill>
                  <a:srgbClr val="800000"/>
                </a:solidFill>
                <a:latin typeface="Courier New" pitchFamily="49" charset="0"/>
              </a:rPr>
              <a:t>(1)     *(Osoba*)this = s;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800000"/>
                </a:solidFill>
                <a:latin typeface="Courier New" pitchFamily="49" charset="0"/>
              </a:rPr>
              <a:t>		  (2)     this-&gt;Osoba::operator =(s);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		  (3)    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Osoba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::operator=(s);</a:t>
            </a:r>
            <a:endParaRPr lang="en-US" sz="1600" b="1" noProof="1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  this-&gt;imeFakulteta=s.imeFakulteta;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  this-&gt;brIndeksa=s.brIndeksa;</a:t>
            </a:r>
            <a:endParaRPr lang="en-US" sz="1600" b="1" dirty="0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		}</a:t>
            </a:r>
            <a:endParaRPr lang="en-US" sz="1600" b="1" noProof="1">
              <a:solidFill>
                <a:srgbClr val="003366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	return *this;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	  }</a:t>
            </a:r>
          </a:p>
          <a:p>
            <a:pPr marL="0" indent="0" eaLnBrk="1" hangingPunct="1">
              <a:lnSpc>
                <a:spcPts val="1800"/>
              </a:lnSpc>
              <a:spcBef>
                <a:spcPts val="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600" b="1" noProof="1">
                <a:solidFill>
                  <a:srgbClr val="003366"/>
                </a:solidFill>
                <a:latin typeface="Courier New" pitchFamily="49" charset="0"/>
              </a:rPr>
              <a:t>};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>
            <a:extLst>
              <a:ext uri="{FF2B5EF4-FFF2-40B4-BE49-F238E27FC236}">
                <a16:creationId xmlns:a16="http://schemas.microsoft.com/office/drawing/2014/main" id="{00AA1898-276F-4787-80D4-60A94F0E3F3C}"/>
              </a:ext>
            </a:extLst>
          </p:cNvPr>
          <p:cNvSpPr txBox="1">
            <a:spLocks noGrp="1" noChangeArrowheads="1"/>
          </p:cNvSpPr>
          <p:nvPr>
            <p:ph type="body" idx="4294967295"/>
          </p:nvPr>
        </p:nvSpPr>
        <p:spPr>
          <a:xfrm>
            <a:off x="2135188" y="1989138"/>
            <a:ext cx="8229600" cy="38862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r-Latn-C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Objekat </a:t>
            </a:r>
            <a:r>
              <a:rPr lang="en-GB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javno</a:t>
            </a:r>
            <a:r>
              <a:rPr lang="en-GB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sr-Latn-CS" sz="40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izvedene klase</a:t>
            </a:r>
            <a:r>
              <a:rPr lang="sr-Latn-C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se može posmatrati kao objekat </a:t>
            </a:r>
            <a:r>
              <a:rPr lang="sr-Latn-CS" sz="40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osnovne klase</a:t>
            </a:r>
            <a:r>
              <a:rPr lang="sr-Latn-C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>
            <a:extLst>
              <a:ext uri="{FF2B5EF4-FFF2-40B4-BE49-F238E27FC236}">
                <a16:creationId xmlns:a16="http://schemas.microsoft.com/office/drawing/2014/main" id="{066336FD-D69C-4F4F-AF2B-2A1B235A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611189"/>
            <a:ext cx="667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b="1" u="sng">
                <a:solidFill>
                  <a:srgbClr val="00007D"/>
                </a:solidFill>
              </a:rPr>
              <a:t>Konverzija pokazivača i referenci </a:t>
            </a:r>
          </a:p>
        </p:txBody>
      </p:sp>
      <p:sp>
        <p:nvSpPr>
          <p:cNvPr id="178179" name="Text Box 5">
            <a:extLst>
              <a:ext uri="{FF2B5EF4-FFF2-40B4-BE49-F238E27FC236}">
                <a16:creationId xmlns:a16="http://schemas.microsoft.com/office/drawing/2014/main" id="{019CAC85-AB6A-4CDC-A3DD-A697875E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5049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>
              <a:solidFill>
                <a:srgbClr val="000000"/>
              </a:solidFill>
            </a:endParaRPr>
          </a:p>
        </p:txBody>
      </p:sp>
      <p:sp>
        <p:nvSpPr>
          <p:cNvPr id="178180" name="Text Box 7">
            <a:extLst>
              <a:ext uri="{FF2B5EF4-FFF2-40B4-BE49-F238E27FC236}">
                <a16:creationId xmlns:a16="http://schemas.microsoft.com/office/drawing/2014/main" id="{636E527D-A37A-4F50-BB63-06CEDD1C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576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DCCC70-5AD2-4C12-88C9-CA5F6E3F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Pokazivač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objekat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izvedene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klase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se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može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implicitno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konvertovati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u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pokazivač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objekat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osnovne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klase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Isto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važi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i za 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reference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Da li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objekat</a:t>
            </a: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osnovne</a:t>
            </a: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klase</a:t>
            </a:r>
            <a:r>
              <a:rPr lang="en-US" altLang="en-US" sz="2000" u="sng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u="sng" dirty="0" err="1">
                <a:solidFill>
                  <a:srgbClr val="000000"/>
                </a:solidFill>
                <a:latin typeface="Arial"/>
              </a:rPr>
              <a:t>možemo</a:t>
            </a:r>
            <a:r>
              <a:rPr lang="en-US" altLang="en-US" sz="2000" u="sng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inicijalizovati</a:t>
            </a: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objektom</a:t>
            </a: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 JAVNO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izvedene</a:t>
            </a: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u="sng" dirty="0" err="1">
                <a:solidFill>
                  <a:srgbClr val="A50021"/>
                </a:solidFill>
                <a:latin typeface="Arial"/>
              </a:rPr>
              <a:t>klase</a:t>
            </a:r>
            <a:r>
              <a:rPr lang="en-US" altLang="en-US" sz="2000" b="1" u="sng" dirty="0">
                <a:solidFill>
                  <a:srgbClr val="A50021"/>
                </a:solidFill>
                <a:latin typeface="Arial"/>
              </a:rPr>
              <a:t>?</a:t>
            </a:r>
            <a:endParaRPr lang="en-US" altLang="en-US" sz="2000" u="sng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00007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en-US" sz="2400" kern="0" noProof="1">
                <a:solidFill>
                  <a:srgbClr val="003366"/>
                </a:solidFill>
                <a:latin typeface="Courier New" panose="02070309020205020404" pitchFamily="49" charset="0"/>
              </a:rPr>
              <a:t>Student s(“EF",9823,“Pera Peric",3241);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00007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noProof="1">
                <a:solidFill>
                  <a:srgbClr val="003366"/>
                </a:solidFill>
                <a:latin typeface="Courier New" panose="02070309020205020404" pitchFamily="49" charset="0"/>
              </a:rPr>
              <a:t>	Osoba o=s;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00007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noProof="1">
                <a:solidFill>
                  <a:srgbClr val="003366"/>
                </a:solidFill>
                <a:latin typeface="Courier New" panose="02070309020205020404" pitchFamily="49" charset="0"/>
              </a:rPr>
              <a:t>	</a:t>
            </a:r>
            <a:endParaRPr lang="en-US" altLang="en-US" sz="2400" kern="0" dirty="0">
              <a:solidFill>
                <a:srgbClr val="0033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3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4">
            <a:extLst>
              <a:ext uri="{FF2B5EF4-FFF2-40B4-BE49-F238E27FC236}">
                <a16:creationId xmlns:a16="http://schemas.microsoft.com/office/drawing/2014/main" id="{066336FD-D69C-4F4F-AF2B-2A1B235A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611189"/>
            <a:ext cx="667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b="1" u="sng" dirty="0" err="1">
                <a:solidFill>
                  <a:srgbClr val="00007D"/>
                </a:solidFill>
              </a:rPr>
              <a:t>Konverzija</a:t>
            </a:r>
            <a:r>
              <a:rPr lang="en-US" altLang="sr-Latn-RS" b="1" u="sng" dirty="0">
                <a:solidFill>
                  <a:srgbClr val="00007D"/>
                </a:solidFill>
              </a:rPr>
              <a:t> </a:t>
            </a:r>
            <a:r>
              <a:rPr lang="en-US" altLang="sr-Latn-RS" b="1" u="sng" dirty="0" err="1">
                <a:solidFill>
                  <a:srgbClr val="00007D"/>
                </a:solidFill>
              </a:rPr>
              <a:t>pokazivača</a:t>
            </a:r>
            <a:r>
              <a:rPr lang="en-US" altLang="sr-Latn-RS" b="1" u="sng" dirty="0">
                <a:solidFill>
                  <a:srgbClr val="00007D"/>
                </a:solidFill>
              </a:rPr>
              <a:t> i </a:t>
            </a:r>
            <a:r>
              <a:rPr lang="en-US" altLang="sr-Latn-RS" b="1" u="sng" dirty="0" err="1">
                <a:solidFill>
                  <a:srgbClr val="00007D"/>
                </a:solidFill>
              </a:rPr>
              <a:t>referenci</a:t>
            </a:r>
            <a:r>
              <a:rPr lang="en-US" altLang="sr-Latn-RS" b="1" u="sng" dirty="0">
                <a:solidFill>
                  <a:srgbClr val="00007D"/>
                </a:solidFill>
              </a:rPr>
              <a:t> </a:t>
            </a:r>
          </a:p>
        </p:txBody>
      </p:sp>
      <p:sp>
        <p:nvSpPr>
          <p:cNvPr id="178179" name="Text Box 5">
            <a:extLst>
              <a:ext uri="{FF2B5EF4-FFF2-40B4-BE49-F238E27FC236}">
                <a16:creationId xmlns:a16="http://schemas.microsoft.com/office/drawing/2014/main" id="{019CAC85-AB6A-4CDC-A3DD-A697875E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5049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>
              <a:solidFill>
                <a:srgbClr val="000000"/>
              </a:solidFill>
            </a:endParaRPr>
          </a:p>
        </p:txBody>
      </p:sp>
      <p:sp>
        <p:nvSpPr>
          <p:cNvPr id="178180" name="Text Box 7">
            <a:extLst>
              <a:ext uri="{FF2B5EF4-FFF2-40B4-BE49-F238E27FC236}">
                <a16:creationId xmlns:a16="http://schemas.microsoft.com/office/drawing/2014/main" id="{636E527D-A37A-4F50-BB63-06CEDD1C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576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>
              <a:solidFill>
                <a:srgbClr val="0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DCCC70-5AD2-4C12-88C9-CA5F6E3F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Pokazivač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objekat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izvedene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klase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se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može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implicitno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konvertovati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u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pokazivač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objekat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osnovne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klase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Isto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važi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i za 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reference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Objekat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osnovne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klase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kern="0" dirty="0" err="1">
                <a:solidFill>
                  <a:srgbClr val="000000"/>
                </a:solidFill>
                <a:latin typeface="Arial"/>
              </a:rPr>
              <a:t>možemo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000" b="1" kern="0" dirty="0" err="1">
                <a:solidFill>
                  <a:srgbClr val="A50021"/>
                </a:solidFill>
                <a:latin typeface="Arial"/>
              </a:rPr>
              <a:t>inicijalizovati</a:t>
            </a:r>
            <a:r>
              <a:rPr lang="en-US" altLang="en-US" sz="2000" b="1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u="sng" kern="0" dirty="0" err="1">
                <a:solidFill>
                  <a:srgbClr val="A50021"/>
                </a:solidFill>
                <a:latin typeface="Arial"/>
              </a:rPr>
              <a:t>objektom</a:t>
            </a:r>
            <a:r>
              <a:rPr lang="en-US" altLang="en-US" sz="2000" b="1" u="sng" kern="0" dirty="0">
                <a:solidFill>
                  <a:srgbClr val="A50021"/>
                </a:solidFill>
                <a:latin typeface="Arial"/>
              </a:rPr>
              <a:t> JAVNO </a:t>
            </a:r>
            <a:r>
              <a:rPr lang="en-US" altLang="en-US" sz="2000" b="1" u="sng" kern="0" dirty="0" err="1">
                <a:solidFill>
                  <a:srgbClr val="A50021"/>
                </a:solidFill>
                <a:latin typeface="Arial"/>
              </a:rPr>
              <a:t>izvedene</a:t>
            </a:r>
            <a:r>
              <a:rPr lang="en-US" altLang="en-US" sz="2000" b="1" u="sng" kern="0" dirty="0">
                <a:solidFill>
                  <a:srgbClr val="A50021"/>
                </a:solidFill>
                <a:latin typeface="Arial"/>
              </a:rPr>
              <a:t> </a:t>
            </a:r>
            <a:r>
              <a:rPr lang="en-US" altLang="en-US" sz="2000" b="1" u="sng" kern="0" dirty="0" err="1">
                <a:solidFill>
                  <a:srgbClr val="A50021"/>
                </a:solidFill>
                <a:latin typeface="Arial"/>
              </a:rPr>
              <a:t>klase</a:t>
            </a: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00007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kern="0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en-US" sz="2400" kern="0" noProof="1">
                <a:solidFill>
                  <a:srgbClr val="003366"/>
                </a:solidFill>
                <a:latin typeface="Courier New" panose="02070309020205020404" pitchFamily="49" charset="0"/>
              </a:rPr>
              <a:t>Student s(“EF",9823,“Pera Peric",3241);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00007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noProof="1">
                <a:solidFill>
                  <a:srgbClr val="003366"/>
                </a:solidFill>
                <a:latin typeface="Courier New" panose="02070309020205020404" pitchFamily="49" charset="0"/>
              </a:rPr>
              <a:t>	Osoba o=s;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00007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noProof="1">
                <a:solidFill>
                  <a:srgbClr val="003366"/>
                </a:solidFill>
                <a:latin typeface="Courier New" panose="02070309020205020404" pitchFamily="49" charset="0"/>
              </a:rPr>
              <a:t>	</a:t>
            </a:r>
            <a:endParaRPr lang="en-US" altLang="en-US" sz="2400" kern="0" dirty="0">
              <a:solidFill>
                <a:srgbClr val="00336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5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CE8EB26-6013-4A3E-A64A-5A6C72D19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52836"/>
            <a:ext cx="8579296" cy="521652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err="1">
                <a:solidFill>
                  <a:srgbClr val="A50021"/>
                </a:solidFill>
              </a:rPr>
              <a:t>Objektu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osnovne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klase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može</a:t>
            </a:r>
            <a:r>
              <a:rPr lang="en-US" altLang="en-US" sz="2000" dirty="0"/>
              <a:t> se </a:t>
            </a:r>
            <a:r>
              <a:rPr lang="en-US" altLang="en-US" sz="2000" b="1" dirty="0" err="1">
                <a:solidFill>
                  <a:srgbClr val="A50021"/>
                </a:solidFill>
              </a:rPr>
              <a:t>dodeliti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objekat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izvedene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klase</a:t>
            </a:r>
            <a:r>
              <a:rPr lang="en-US" altLang="en-US" sz="2000" b="1" dirty="0">
                <a:solidFill>
                  <a:srgbClr val="A50021"/>
                </a:solidFill>
              </a:rPr>
              <a:t> bez </a:t>
            </a:r>
            <a:r>
              <a:rPr lang="en-US" altLang="en-US" sz="2000" b="1" dirty="0" err="1">
                <a:solidFill>
                  <a:srgbClr val="A50021"/>
                </a:solidFill>
              </a:rPr>
              <a:t>eksplicitne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konverzije</a:t>
            </a:r>
            <a:r>
              <a:rPr lang="en-US" altLang="en-US" sz="2000" dirty="0"/>
              <a:t>.</a:t>
            </a:r>
            <a:endParaRPr lang="sr-Latn-CS" altLang="en-US" sz="2000" dirty="0"/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b="1" dirty="0">
              <a:solidFill>
                <a:srgbClr val="A50021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 err="1">
                <a:solidFill>
                  <a:srgbClr val="A50021"/>
                </a:solidFill>
              </a:rPr>
              <a:t>Pokazivač</a:t>
            </a:r>
            <a:r>
              <a:rPr lang="en-US" altLang="en-US" sz="2000" b="1" dirty="0">
                <a:solidFill>
                  <a:srgbClr val="A50021"/>
                </a:solidFill>
              </a:rPr>
              <a:t>(</a:t>
            </a:r>
            <a:r>
              <a:rPr lang="en-US" altLang="en-US" sz="2000" b="1" dirty="0" err="1">
                <a:solidFill>
                  <a:srgbClr val="A50021"/>
                </a:solidFill>
              </a:rPr>
              <a:t>referenca</a:t>
            </a:r>
            <a:r>
              <a:rPr lang="en-US" altLang="en-US" sz="2000" b="1" dirty="0">
                <a:solidFill>
                  <a:srgbClr val="A50021"/>
                </a:solidFill>
              </a:rPr>
              <a:t>) </a:t>
            </a:r>
            <a:r>
              <a:rPr lang="en-US" altLang="en-US" sz="2000" b="1" dirty="0" err="1">
                <a:solidFill>
                  <a:srgbClr val="A50021"/>
                </a:solidFill>
              </a:rPr>
              <a:t>na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objekat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osnovne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klase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može</a:t>
            </a:r>
            <a:r>
              <a:rPr lang="en-US" altLang="en-US" sz="2000" dirty="0"/>
              <a:t> </a:t>
            </a:r>
            <a:r>
              <a:rPr lang="en-US" altLang="en-US" sz="2000" b="1" u="sng" dirty="0" err="1">
                <a:solidFill>
                  <a:srgbClr val="A50021"/>
                </a:solidFill>
              </a:rPr>
              <a:t>samo</a:t>
            </a:r>
            <a:r>
              <a:rPr lang="en-US" altLang="en-US" sz="2000" b="1" u="sng" dirty="0">
                <a:solidFill>
                  <a:srgbClr val="A50021"/>
                </a:solidFill>
              </a:rPr>
              <a:t> </a:t>
            </a:r>
            <a:r>
              <a:rPr lang="en-US" altLang="en-US" sz="2000" b="1" u="sng" dirty="0" err="1">
                <a:solidFill>
                  <a:srgbClr val="A50021"/>
                </a:solidFill>
              </a:rPr>
              <a:t>eksplicitno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konvertovati</a:t>
            </a:r>
            <a:r>
              <a:rPr lang="en-US" altLang="en-US" sz="2000" dirty="0"/>
              <a:t> u </a:t>
            </a:r>
            <a:r>
              <a:rPr lang="en-US" altLang="en-US" sz="2000" b="1" dirty="0" err="1">
                <a:solidFill>
                  <a:srgbClr val="A50021"/>
                </a:solidFill>
              </a:rPr>
              <a:t>pokazivač</a:t>
            </a:r>
            <a:r>
              <a:rPr lang="en-US" altLang="en-US" sz="2000" b="1" dirty="0">
                <a:solidFill>
                  <a:srgbClr val="A50021"/>
                </a:solidFill>
              </a:rPr>
              <a:t>(</a:t>
            </a:r>
            <a:r>
              <a:rPr lang="en-US" altLang="en-US" sz="2000" b="1" dirty="0" err="1">
                <a:solidFill>
                  <a:srgbClr val="A50021"/>
                </a:solidFill>
              </a:rPr>
              <a:t>referencu</a:t>
            </a:r>
            <a:r>
              <a:rPr lang="en-US" altLang="en-US" sz="2000" b="1" dirty="0">
                <a:solidFill>
                  <a:srgbClr val="A50021"/>
                </a:solidFill>
              </a:rPr>
              <a:t>) </a:t>
            </a:r>
            <a:r>
              <a:rPr lang="en-US" altLang="en-US" sz="2000" b="1" dirty="0" err="1">
                <a:solidFill>
                  <a:srgbClr val="A50021"/>
                </a:solidFill>
              </a:rPr>
              <a:t>na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objekat</a:t>
            </a:r>
            <a:r>
              <a:rPr lang="en-US" altLang="en-US" sz="2000" b="1" dirty="0">
                <a:solidFill>
                  <a:srgbClr val="A50021"/>
                </a:solidFill>
              </a:rPr>
              <a:t>  </a:t>
            </a:r>
            <a:r>
              <a:rPr lang="en-US" altLang="en-US" sz="2000" b="1" dirty="0" err="1">
                <a:solidFill>
                  <a:srgbClr val="A50021"/>
                </a:solidFill>
              </a:rPr>
              <a:t>javno</a:t>
            </a:r>
            <a:r>
              <a:rPr lang="en-US" altLang="en-US" sz="2000" b="1" dirty="0">
                <a:solidFill>
                  <a:srgbClr val="A50021"/>
                </a:solidFill>
              </a:rPr>
              <a:t> </a:t>
            </a:r>
            <a:r>
              <a:rPr lang="en-US" altLang="en-US" sz="2000" b="1" dirty="0" err="1">
                <a:solidFill>
                  <a:srgbClr val="A50021"/>
                </a:solidFill>
              </a:rPr>
              <a:t>izvedene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klase</a:t>
            </a:r>
            <a:r>
              <a:rPr lang="en-US" altLang="en-US" sz="2000" dirty="0"/>
              <a:t>, i to </a:t>
            </a:r>
            <a:r>
              <a:rPr lang="en-US" altLang="en-US" sz="2000" dirty="0" err="1"/>
              <a:t>samo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ako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zaista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ukazuje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objekat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javno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izvedene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klase</a:t>
            </a:r>
            <a:r>
              <a:rPr lang="en-US" altLang="en-US" sz="2000" dirty="0"/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/>
          </a:p>
          <a:p>
            <a:pPr marL="341313" indent="-34131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	</a:t>
            </a: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Student s(“EF", 9823,“Pera Peric",3241);</a:t>
            </a:r>
          </a:p>
          <a:p>
            <a:pPr marL="341313" indent="-34131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	Osoba 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o=s;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Nema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potrebe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za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eksplicitnom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konverzijom</a:t>
            </a:r>
            <a:endParaRPr lang="en-US" altLang="en-US" sz="2000" noProof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341313" indent="-34131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	Student 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&amp;s4=o;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Kompajler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ne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dozvoljava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prevodjenje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ove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linije</a:t>
            </a:r>
            <a:endParaRPr lang="en-US" altLang="en-US" sz="2000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341313" indent="-341313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Student 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&amp;s4=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(Student&amp;)</a:t>
            </a:r>
            <a:r>
              <a:rPr lang="en-US" altLang="en-US" sz="2000" noProof="1">
                <a:solidFill>
                  <a:srgbClr val="003366"/>
                </a:solidFill>
                <a:latin typeface="Courier New" panose="02070309020205020404" pitchFamily="49" charset="0"/>
              </a:rPr>
              <a:t>o;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Eksplicitna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konverzija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Neće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izazvati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runtime error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samo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ako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je </a:t>
            </a:r>
            <a:r>
              <a:rPr lang="en-US" altLang="en-US" sz="2000" b="1" dirty="0">
                <a:solidFill>
                  <a:srgbClr val="A50021"/>
                </a:solidFill>
                <a:latin typeface="Courier New" panose="02070309020205020404" pitchFamily="49" charset="0"/>
              </a:rPr>
              <a:t>o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referenca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na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objekat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A50021"/>
                </a:solidFill>
                <a:latin typeface="Courier New" panose="02070309020205020404" pitchFamily="49" charset="0"/>
              </a:rPr>
              <a:t>klase</a:t>
            </a:r>
            <a:r>
              <a:rPr lang="en-US" altLang="en-US" sz="2000" dirty="0">
                <a:solidFill>
                  <a:srgbClr val="A50021"/>
                </a:solidFill>
                <a:latin typeface="Courier New" panose="02070309020205020404" pitchFamily="49" charset="0"/>
              </a:rPr>
              <a:t> Student.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26A6638-7DF2-4419-AC96-73754822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611189"/>
            <a:ext cx="6678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b="1" u="sng" dirty="0" err="1">
                <a:solidFill>
                  <a:srgbClr val="00007D"/>
                </a:solidFill>
              </a:rPr>
              <a:t>Konverzija</a:t>
            </a:r>
            <a:r>
              <a:rPr lang="en-US" altLang="sr-Latn-RS" b="1" u="sng" dirty="0">
                <a:solidFill>
                  <a:srgbClr val="00007D"/>
                </a:solidFill>
              </a:rPr>
              <a:t> </a:t>
            </a:r>
            <a:r>
              <a:rPr lang="en-US" altLang="sr-Latn-RS" b="1" u="sng" dirty="0" err="1">
                <a:solidFill>
                  <a:srgbClr val="00007D"/>
                </a:solidFill>
              </a:rPr>
              <a:t>pokazivača</a:t>
            </a:r>
            <a:r>
              <a:rPr lang="en-US" altLang="sr-Latn-RS" b="1" u="sng" dirty="0">
                <a:solidFill>
                  <a:srgbClr val="00007D"/>
                </a:solidFill>
              </a:rPr>
              <a:t> i </a:t>
            </a:r>
            <a:r>
              <a:rPr lang="en-US" altLang="sr-Latn-RS" b="1" u="sng" dirty="0" err="1">
                <a:solidFill>
                  <a:srgbClr val="00007D"/>
                </a:solidFill>
              </a:rPr>
              <a:t>referenci</a:t>
            </a:r>
            <a:r>
              <a:rPr lang="en-US" altLang="sr-Latn-RS" b="1" u="sng" dirty="0">
                <a:solidFill>
                  <a:srgbClr val="00007D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4">
            <a:extLst>
              <a:ext uri="{FF2B5EF4-FFF2-40B4-BE49-F238E27FC236}">
                <a16:creationId xmlns:a16="http://schemas.microsoft.com/office/drawing/2014/main" id="{D052198D-E42E-4DCC-B04D-C0CC6FC6C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9" y="539750"/>
            <a:ext cx="284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b="1" u="sng">
                <a:solidFill>
                  <a:srgbClr val="00007D"/>
                </a:solidFill>
              </a:rPr>
              <a:t>Polimorfizam </a:t>
            </a:r>
          </a:p>
        </p:txBody>
      </p:sp>
      <p:sp>
        <p:nvSpPr>
          <p:cNvPr id="179203" name="Text Box 5">
            <a:extLst>
              <a:ext uri="{FF2B5EF4-FFF2-40B4-BE49-F238E27FC236}">
                <a16:creationId xmlns:a16="http://schemas.microsoft.com/office/drawing/2014/main" id="{95956FD7-DB5D-4138-94D9-A2455AD8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5004644"/>
            <a:ext cx="47561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C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drawFigures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() {</a:t>
            </a:r>
            <a:b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sr-Latn-R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sr-Latn-R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i=0; i&lt;</a:t>
            </a:r>
            <a:r>
              <a:rPr lang="sr-Latn-C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NoF</a:t>
            </a:r>
            <a:r>
              <a:rPr lang="en-US" altLang="sr-Latn-R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i++)</a:t>
            </a:r>
            <a:b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r-Latn-C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sr-Latn-R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ig</a:t>
            </a:r>
            <a:r>
              <a:rPr lang="sr-Latn-C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[i]-&gt;</a:t>
            </a:r>
            <a:r>
              <a:rPr lang="sr-Latn-C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draw</a:t>
            </a: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b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4" name="Rectangle 6">
            <a:extLst>
              <a:ext uri="{FF2B5EF4-FFF2-40B4-BE49-F238E27FC236}">
                <a16:creationId xmlns:a16="http://schemas.microsoft.com/office/drawing/2014/main" id="{4928354A-33FB-43A7-BBB2-E18B5784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2556718"/>
            <a:ext cx="15843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1800">
                <a:solidFill>
                  <a:srgbClr val="000000"/>
                </a:solidFill>
              </a:rPr>
              <a:t>Figura</a:t>
            </a:r>
            <a:endParaRPr lang="en-US" altLang="sr-Latn-RS" sz="1800">
              <a:solidFill>
                <a:srgbClr val="000000"/>
              </a:solidFill>
            </a:endParaRPr>
          </a:p>
        </p:txBody>
      </p:sp>
      <p:sp>
        <p:nvSpPr>
          <p:cNvPr id="179205" name="Oval 7">
            <a:extLst>
              <a:ext uri="{FF2B5EF4-FFF2-40B4-BE49-F238E27FC236}">
                <a16:creationId xmlns:a16="http://schemas.microsoft.com/office/drawing/2014/main" id="{03D83A9E-979B-445C-AEB4-AB71B7B5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3852119"/>
            <a:ext cx="1150937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1800">
                <a:solidFill>
                  <a:srgbClr val="000000"/>
                </a:solidFill>
              </a:rPr>
              <a:t>Krug</a:t>
            </a:r>
            <a:endParaRPr lang="en-US" altLang="sr-Latn-RS" sz="1800">
              <a:solidFill>
                <a:srgbClr val="000000"/>
              </a:solidFill>
            </a:endParaRPr>
          </a:p>
        </p:txBody>
      </p:sp>
      <p:sp>
        <p:nvSpPr>
          <p:cNvPr id="179206" name="Oval 8">
            <a:extLst>
              <a:ext uri="{FF2B5EF4-FFF2-40B4-BE49-F238E27FC236}">
                <a16:creationId xmlns:a16="http://schemas.microsoft.com/office/drawing/2014/main" id="{89232065-0013-4767-9E2F-21552DC1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9" y="3852119"/>
            <a:ext cx="1150937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1800">
                <a:solidFill>
                  <a:srgbClr val="000000"/>
                </a:solidFill>
              </a:rPr>
              <a:t>Kvadrat</a:t>
            </a:r>
            <a:endParaRPr lang="en-US" altLang="sr-Latn-RS" sz="1800">
              <a:solidFill>
                <a:srgbClr val="000000"/>
              </a:solidFill>
            </a:endParaRPr>
          </a:p>
        </p:txBody>
      </p:sp>
      <p:sp>
        <p:nvSpPr>
          <p:cNvPr id="179207" name="Oval 9">
            <a:extLst>
              <a:ext uri="{FF2B5EF4-FFF2-40B4-BE49-F238E27FC236}">
                <a16:creationId xmlns:a16="http://schemas.microsoft.com/office/drawing/2014/main" id="{3BF697D5-6C58-400B-BD3F-5255F48E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3852119"/>
            <a:ext cx="1150938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1800">
                <a:solidFill>
                  <a:srgbClr val="000000"/>
                </a:solidFill>
              </a:rPr>
              <a:t>Trapez</a:t>
            </a:r>
            <a:endParaRPr lang="en-US" altLang="sr-Latn-RS" sz="1800">
              <a:solidFill>
                <a:srgbClr val="000000"/>
              </a:solidFill>
            </a:endParaRPr>
          </a:p>
        </p:txBody>
      </p:sp>
      <p:sp>
        <p:nvSpPr>
          <p:cNvPr id="179208" name="Oval 10">
            <a:extLst>
              <a:ext uri="{FF2B5EF4-FFF2-40B4-BE49-F238E27FC236}">
                <a16:creationId xmlns:a16="http://schemas.microsoft.com/office/drawing/2014/main" id="{2B2909D2-5C88-47EE-B6D3-3734852C5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3852119"/>
            <a:ext cx="1150937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1800">
                <a:solidFill>
                  <a:srgbClr val="000000"/>
                </a:solidFill>
              </a:rPr>
              <a:t>Elipsa</a:t>
            </a:r>
            <a:endParaRPr lang="en-US" altLang="sr-Latn-RS" sz="1800">
              <a:solidFill>
                <a:srgbClr val="000000"/>
              </a:solidFill>
            </a:endParaRPr>
          </a:p>
        </p:txBody>
      </p:sp>
      <p:sp>
        <p:nvSpPr>
          <p:cNvPr id="179209" name="Line 11">
            <a:extLst>
              <a:ext uri="{FF2B5EF4-FFF2-40B4-BE49-F238E27FC236}">
                <a16:creationId xmlns:a16="http://schemas.microsoft.com/office/drawing/2014/main" id="{E7884E6F-C664-4057-80D2-36EE7D6535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3204418"/>
            <a:ext cx="25923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0" name="Line 12">
            <a:extLst>
              <a:ext uri="{FF2B5EF4-FFF2-40B4-BE49-F238E27FC236}">
                <a16:creationId xmlns:a16="http://schemas.microsoft.com/office/drawing/2014/main" id="{974911E2-B8E2-439A-B57A-63C183D227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204418"/>
            <a:ext cx="8636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1" name="Line 13">
            <a:extLst>
              <a:ext uri="{FF2B5EF4-FFF2-40B4-BE49-F238E27FC236}">
                <a16:creationId xmlns:a16="http://schemas.microsoft.com/office/drawing/2014/main" id="{59AAEBA2-A0F9-421A-9780-9F2CE22B38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7439" y="3204419"/>
            <a:ext cx="2889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9212" name="Line 14">
            <a:extLst>
              <a:ext uri="{FF2B5EF4-FFF2-40B4-BE49-F238E27FC236}">
                <a16:creationId xmlns:a16="http://schemas.microsoft.com/office/drawing/2014/main" id="{0BCFAD83-3DA7-4A6E-8E35-5EE3440ABD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0826" y="3204419"/>
            <a:ext cx="18002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9AB6-9A3A-49E3-B8BB-70F75D39E17F}"/>
              </a:ext>
            </a:extLst>
          </p:cNvPr>
          <p:cNvSpPr txBox="1"/>
          <p:nvPr/>
        </p:nvSpPr>
        <p:spPr>
          <a:xfrm>
            <a:off x="1524000" y="1340768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r-Latn-C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Objekt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sr-Latn-C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izvedene klase se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prosledjuje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ista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poruka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kao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i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objektu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osnovne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klase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na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koju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on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reaguje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različito</a:t>
            </a:r>
            <a:endParaRPr lang="sr-Latn-CS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4">
            <a:extLst>
              <a:ext uri="{FF2B5EF4-FFF2-40B4-BE49-F238E27FC236}">
                <a16:creationId xmlns:a16="http://schemas.microsoft.com/office/drawing/2014/main" id="{2DB1DB42-9918-4A72-9F63-AD5EDF12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446932"/>
            <a:ext cx="873328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400" dirty="0" err="1">
                <a:solidFill>
                  <a:srgbClr val="000000"/>
                </a:solidFill>
              </a:rPr>
              <a:t>Izvedena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b="1" dirty="0">
                <a:solidFill>
                  <a:srgbClr val="000000"/>
                </a:solidFill>
              </a:rPr>
              <a:t>ne </a:t>
            </a:r>
            <a:r>
              <a:rPr lang="en-US" altLang="sr-Latn-RS" sz="2400" b="1" dirty="0" err="1">
                <a:solidFill>
                  <a:srgbClr val="000000"/>
                </a:solidFill>
              </a:rPr>
              <a:t>nasleđuje</a:t>
            </a:r>
            <a:r>
              <a:rPr lang="sr-Latn-RS" altLang="sr-Latn-RS" sz="2400" dirty="0">
                <a:solidFill>
                  <a:srgbClr val="000000"/>
                </a:solidFill>
              </a:rPr>
              <a:t>: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endParaRPr lang="sr-Latn-RS" altLang="sr-Latn-RS" sz="240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000" dirty="0" err="1">
                <a:solidFill>
                  <a:srgbClr val="000000"/>
                </a:solidFill>
              </a:rPr>
              <a:t>funkciju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članicu</a:t>
            </a:r>
            <a:r>
              <a:rPr lang="en-US" altLang="sr-Latn-RS" sz="2000" dirty="0">
                <a:solidFill>
                  <a:srgbClr val="000000"/>
                </a:solidFill>
              </a:rPr>
              <a:t> operator=, </a:t>
            </a:r>
            <a:endParaRPr lang="sr-Latn-RS" altLang="sr-Latn-RS" sz="200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000" dirty="0" err="1">
                <a:solidFill>
                  <a:srgbClr val="000000"/>
                </a:solidFill>
              </a:rPr>
              <a:t>konstruktore</a:t>
            </a:r>
            <a:r>
              <a:rPr lang="sr-Latn-RS" altLang="sr-Latn-RS" sz="2000" dirty="0">
                <a:solidFill>
                  <a:srgbClr val="000000"/>
                </a:solidFill>
              </a:rPr>
              <a:t> osnovne klase</a:t>
            </a:r>
            <a:r>
              <a:rPr lang="en-US" altLang="sr-Latn-RS" sz="2000" dirty="0">
                <a:solidFill>
                  <a:srgbClr val="000000"/>
                </a:solidFill>
              </a:rPr>
              <a:t>       </a:t>
            </a:r>
            <a:endParaRPr lang="sr-Latn-RS" altLang="sr-Latn-RS" sz="2000" dirty="0">
              <a:solidFill>
                <a:srgbClr val="000000"/>
              </a:solidFill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000" dirty="0" err="1">
                <a:solidFill>
                  <a:srgbClr val="000000"/>
                </a:solidFill>
              </a:rPr>
              <a:t>destruktor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osnovne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klase</a:t>
            </a:r>
            <a:r>
              <a:rPr lang="en-US" altLang="sr-Latn-RS" sz="20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400" dirty="0" err="1">
                <a:solidFill>
                  <a:srgbClr val="000000"/>
                </a:solidFill>
              </a:rPr>
              <a:t>Funkcija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članica</a:t>
            </a:r>
            <a:r>
              <a:rPr lang="en-US" altLang="sr-Latn-RS" sz="2400" dirty="0">
                <a:solidFill>
                  <a:srgbClr val="000000"/>
                </a:solidFill>
              </a:rPr>
              <a:t> operator=, </a:t>
            </a:r>
            <a:r>
              <a:rPr lang="en-US" altLang="sr-Latn-RS" sz="2400" dirty="0" err="1">
                <a:solidFill>
                  <a:srgbClr val="000000"/>
                </a:solidFill>
              </a:rPr>
              <a:t>podrazumevani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</a:t>
            </a:r>
            <a:r>
              <a:rPr lang="en-US" altLang="sr-Latn-RS" sz="2400" dirty="0">
                <a:solidFill>
                  <a:srgbClr val="000000"/>
                </a:solidFill>
              </a:rPr>
              <a:t>,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</a:t>
            </a:r>
            <a:r>
              <a:rPr lang="en-US" altLang="sr-Latn-RS" sz="2400" dirty="0">
                <a:solidFill>
                  <a:srgbClr val="000000"/>
                </a:solidFill>
              </a:rPr>
              <a:t> za </a:t>
            </a:r>
            <a:r>
              <a:rPr lang="en-US" altLang="sr-Latn-RS" sz="2400" dirty="0" err="1">
                <a:solidFill>
                  <a:srgbClr val="000000"/>
                </a:solidFill>
              </a:rPr>
              <a:t>kopiranje</a:t>
            </a:r>
            <a:r>
              <a:rPr lang="en-US" altLang="sr-Latn-RS" sz="2400" dirty="0">
                <a:solidFill>
                  <a:srgbClr val="000000"/>
                </a:solidFill>
              </a:rPr>
              <a:t>, i </a:t>
            </a:r>
            <a:r>
              <a:rPr lang="en-US" altLang="sr-Latn-RS" sz="2400" dirty="0" err="1">
                <a:solidFill>
                  <a:srgbClr val="000000"/>
                </a:solidFill>
              </a:rPr>
              <a:t>destruktor</a:t>
            </a:r>
            <a:r>
              <a:rPr lang="en-US" altLang="sr-Latn-RS" sz="2400" dirty="0">
                <a:solidFill>
                  <a:srgbClr val="000000"/>
                </a:solidFill>
              </a:rPr>
              <a:t> se </a:t>
            </a:r>
            <a:r>
              <a:rPr lang="en-US" altLang="sr-Latn-RS" sz="2400" dirty="0" err="1">
                <a:solidFill>
                  <a:srgbClr val="000000"/>
                </a:solidFill>
              </a:rPr>
              <a:t>generišu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pri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sr-Latn-CS" altLang="sr-Latn-RS" sz="2400" dirty="0">
                <a:solidFill>
                  <a:srgbClr val="000000"/>
                </a:solidFill>
              </a:rPr>
              <a:t>čemu</a:t>
            </a:r>
            <a:r>
              <a:rPr lang="en-US" altLang="sr-Latn-RS" sz="2400" dirty="0">
                <a:solidFill>
                  <a:srgbClr val="000000"/>
                </a:solidFill>
              </a:rPr>
              <a:t>:</a:t>
            </a:r>
            <a:endParaRPr lang="en-US" altLang="sr-Latn-RS" sz="1800" dirty="0">
              <a:solidFill>
                <a:srgbClr val="000000"/>
              </a:solidFill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000" dirty="0" err="1">
                <a:solidFill>
                  <a:srgbClr val="000000"/>
                </a:solidFill>
              </a:rPr>
              <a:t>Funkcija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članica</a:t>
            </a:r>
            <a:r>
              <a:rPr lang="en-US" altLang="sr-Latn-RS" sz="2000" dirty="0">
                <a:solidFill>
                  <a:srgbClr val="000000"/>
                </a:solidFill>
              </a:rPr>
              <a:t> operator= </a:t>
            </a:r>
            <a:r>
              <a:rPr lang="en-US" altLang="sr-Latn-RS" sz="2000" dirty="0" err="1">
                <a:solidFill>
                  <a:srgbClr val="000000"/>
                </a:solidFill>
              </a:rPr>
              <a:t>vr</a:t>
            </a:r>
            <a:r>
              <a:rPr lang="sl-SI" altLang="sr-Latn-RS" sz="2000" dirty="0">
                <a:solidFill>
                  <a:srgbClr val="000000"/>
                </a:solidFill>
              </a:rPr>
              <a:t>ši dodelu član po član</a:t>
            </a:r>
            <a:r>
              <a:rPr lang="en-US" altLang="sr-Latn-RS" sz="2000" dirty="0">
                <a:solidFill>
                  <a:srgbClr val="000000"/>
                </a:solidFill>
              </a:rPr>
              <a:t>;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000" dirty="0" err="1">
                <a:solidFill>
                  <a:srgbClr val="000000"/>
                </a:solidFill>
              </a:rPr>
              <a:t>Podrazumevani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konstruktor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ima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prazno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en-US" altLang="sr-Latn-RS" sz="2000" dirty="0" err="1">
                <a:solidFill>
                  <a:srgbClr val="000000"/>
                </a:solidFill>
              </a:rPr>
              <a:t>telo</a:t>
            </a:r>
            <a:r>
              <a:rPr lang="en-US" altLang="sr-Latn-RS" sz="2000" dirty="0">
                <a:solidFill>
                  <a:srgbClr val="000000"/>
                </a:solidFill>
              </a:rPr>
              <a:t>;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sr-Latn-RS" sz="2000" dirty="0">
                <a:solidFill>
                  <a:srgbClr val="000000"/>
                </a:solidFill>
              </a:rPr>
              <a:t>K</a:t>
            </a:r>
            <a:r>
              <a:rPr lang="sl-SI" altLang="sr-Latn-RS" sz="2000" dirty="0">
                <a:solidFill>
                  <a:srgbClr val="000000"/>
                </a:solidFill>
              </a:rPr>
              <a:t>onstruktor </a:t>
            </a:r>
            <a:r>
              <a:rPr lang="en-US" altLang="sr-Latn-RS" sz="2000" dirty="0">
                <a:solidFill>
                  <a:srgbClr val="000000"/>
                </a:solidFill>
              </a:rPr>
              <a:t>za </a:t>
            </a:r>
            <a:r>
              <a:rPr lang="en-US" altLang="sr-Latn-RS" sz="2000" dirty="0" err="1">
                <a:solidFill>
                  <a:srgbClr val="000000"/>
                </a:solidFill>
              </a:rPr>
              <a:t>kopiranje</a:t>
            </a:r>
            <a:r>
              <a:rPr lang="en-US" altLang="sr-Latn-RS" sz="2000" dirty="0">
                <a:solidFill>
                  <a:srgbClr val="000000"/>
                </a:solidFill>
              </a:rPr>
              <a:t> </a:t>
            </a:r>
            <a:r>
              <a:rPr lang="sl-SI" altLang="sr-Latn-RS" sz="2000" dirty="0">
                <a:solidFill>
                  <a:srgbClr val="000000"/>
                </a:solidFill>
              </a:rPr>
              <a:t>vrši dodelu vrednosti član po član svog argumenta objektu koji se konstruiše;</a:t>
            </a:r>
            <a:endParaRPr lang="en-US" altLang="sr-Latn-RS" sz="2000" dirty="0">
              <a:solidFill>
                <a:srgbClr val="000000"/>
              </a:solidFill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l-SI" altLang="sr-Latn-RS" sz="2000" dirty="0">
                <a:solidFill>
                  <a:srgbClr val="000000"/>
                </a:solidFill>
              </a:rPr>
              <a:t>Destruktor ima prazno telo.</a:t>
            </a:r>
            <a:endParaRPr lang="en-US" altLang="sr-Latn-RS" sz="20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sr-Latn-RS" sz="1800" dirty="0">
              <a:solidFill>
                <a:srgbClr val="000000"/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sl-SI" altLang="sr-Latn-RS" sz="2400" dirty="0">
                <a:solidFill>
                  <a:srgbClr val="000000"/>
                </a:solidFill>
              </a:rPr>
              <a:t>Izvedena klasa može biti osnovna klasa za sledeće izvođenje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64DA229-8AA1-409A-8BA3-5751DACA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539751"/>
            <a:ext cx="46490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u="sng" dirty="0" err="1">
                <a:solidFill>
                  <a:srgbClr val="00007D"/>
                </a:solidFill>
              </a:rPr>
              <a:t>Osobine</a:t>
            </a:r>
            <a:r>
              <a:rPr lang="en-US" altLang="sr-Latn-RS" u="sng" dirty="0">
                <a:solidFill>
                  <a:srgbClr val="00007D"/>
                </a:solidFill>
              </a:rPr>
              <a:t> </a:t>
            </a:r>
            <a:r>
              <a:rPr lang="en-US" altLang="sr-Latn-RS" u="sng" dirty="0" err="1">
                <a:solidFill>
                  <a:srgbClr val="00007D"/>
                </a:solidFill>
              </a:rPr>
              <a:t>izvedene</a:t>
            </a:r>
            <a:r>
              <a:rPr lang="en-US" altLang="sr-Latn-RS" u="sng" dirty="0">
                <a:solidFill>
                  <a:srgbClr val="00007D"/>
                </a:solidFill>
              </a:rPr>
              <a:t> </a:t>
            </a:r>
            <a:r>
              <a:rPr lang="en-US" altLang="sr-Latn-RS" u="sng" dirty="0" err="1">
                <a:solidFill>
                  <a:srgbClr val="00007D"/>
                </a:solidFill>
              </a:rPr>
              <a:t>klase</a:t>
            </a:r>
            <a:r>
              <a:rPr lang="en-US" altLang="sr-Latn-RS" u="sng" dirty="0">
                <a:solidFill>
                  <a:srgbClr val="00007D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4">
            <a:extLst>
              <a:ext uri="{FF2B5EF4-FFF2-40B4-BE49-F238E27FC236}">
                <a16:creationId xmlns:a16="http://schemas.microsoft.com/office/drawing/2014/main" id="{9E72C0D1-EAED-4562-BBDF-3814D364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1" y="539750"/>
            <a:ext cx="364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b="1" u="sng">
                <a:solidFill>
                  <a:srgbClr val="00007D"/>
                </a:solidFill>
              </a:rPr>
              <a:t>Virtuelne funkcije</a:t>
            </a:r>
            <a:r>
              <a:rPr lang="en-US" altLang="sr-Latn-RS" sz="2400" b="1" u="sng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0227" name="Text Box 5">
            <a:extLst>
              <a:ext uri="{FF2B5EF4-FFF2-40B4-BE49-F238E27FC236}">
                <a16:creationId xmlns:a16="http://schemas.microsoft.com/office/drawing/2014/main" id="{6A5B31C4-BC77-437B-81FF-C9A8A751C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14319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>
              <a:solidFill>
                <a:srgbClr val="00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94C5D39-BE19-4404-8F1D-5A5F5E94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268413"/>
            <a:ext cx="8928992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Funkcije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članice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osnovne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klase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koje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se u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izvedenim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klasama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mogu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redefinisati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, a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ponašaju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polimorfno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nazivaju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virtuelne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funkcije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engl.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b="1" kern="0" dirty="0">
                <a:solidFill>
                  <a:srgbClr val="003399"/>
                </a:solidFill>
                <a:latin typeface="Arial"/>
              </a:rPr>
              <a:t>virtual functions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).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Virtuelna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funkcija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se u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osnovnoj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klasi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deklariše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pomoću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ključne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reči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b="1" kern="0" dirty="0">
                <a:solidFill>
                  <a:srgbClr val="003399"/>
                </a:solidFill>
                <a:latin typeface="Arial"/>
              </a:rPr>
              <a:t>virtual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početku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deklaracije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Prilikom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deklarisanja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virtuelnih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funkcija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u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izvedenim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klasama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ne mora se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stavljati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reč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b="1" kern="0" dirty="0">
                <a:solidFill>
                  <a:srgbClr val="003399"/>
                </a:solidFill>
                <a:latin typeface="Arial"/>
              </a:rPr>
              <a:t>virtual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Pozivom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preko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pokazivača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osnovnu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klasu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izvršava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se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ona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funkcija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koja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pripada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klasi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pokazanog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objekta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Virtuelni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mehanizam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se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aktivira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samo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ako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se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objektu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pristupa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preko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 reference ili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pokazivača</a:t>
            </a:r>
            <a:r>
              <a:rPr lang="sr-Latn-CS" altLang="en-US" sz="2400" b="1" kern="0" dirty="0">
                <a:solidFill>
                  <a:srgbClr val="800000"/>
                </a:solidFill>
                <a:latin typeface="Arial"/>
              </a:rPr>
              <a:t>.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Virtuelne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funkcije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mogu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da se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definisu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kao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en-US" sz="2400" b="1" kern="0" dirty="0">
                <a:solidFill>
                  <a:srgbClr val="800000"/>
                </a:solidFill>
                <a:latin typeface="Arial"/>
              </a:rPr>
              <a:t>inline </a:t>
            </a:r>
            <a:r>
              <a:rPr lang="en-US" altLang="en-US" sz="2400" b="1" kern="0" dirty="0" err="1">
                <a:solidFill>
                  <a:srgbClr val="800000"/>
                </a:solidFill>
                <a:latin typeface="Arial"/>
              </a:rPr>
              <a:t>funkcije</a:t>
            </a:r>
            <a:endParaRPr lang="en-US" altLang="en-US" sz="2400" b="1" kern="0" dirty="0">
              <a:solidFill>
                <a:srgbClr val="800000"/>
              </a:solidFill>
              <a:latin typeface="Arial"/>
            </a:endParaRPr>
          </a:p>
          <a:p>
            <a:pPr marL="341313" indent="-341313" eaLnBrk="1" hangingPunct="1"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kern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1">
            <a:extLst>
              <a:ext uri="{FF2B5EF4-FFF2-40B4-BE49-F238E27FC236}">
                <a16:creationId xmlns:a16="http://schemas.microsoft.com/office/drawing/2014/main" id="{73046F1B-403B-485B-BE51-E8079A32CD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sz="3200" u="sng" dirty="0">
                <a:solidFill>
                  <a:schemeClr val="accent1">
                    <a:lumMod val="75000"/>
                  </a:schemeClr>
                </a:solidFill>
              </a:rPr>
              <a:t>Primer korišćenja virtuelne funkcije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C7FB4828-2B6C-4A7A-923E-7A1CBF3E44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1544" y="1410072"/>
            <a:ext cx="8229600" cy="4107160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typedef int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Racun_t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Racun_t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static const int CLANARINA = 20;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:r(0){}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Racun_t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:r(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virtuelna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funkcija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Racun_t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platiClanarinu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		   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r -=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::CLANARINA; 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::CLANARINA;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None/>
            </a:pPr>
            <a:endParaRPr lang="en-US" altLang="sr-Latn-R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1">
            <a:extLst>
              <a:ext uri="{FF2B5EF4-FFF2-40B4-BE49-F238E27FC236}">
                <a16:creationId xmlns:a16="http://schemas.microsoft.com/office/drawing/2014/main" id="{73046F1B-403B-485B-BE51-E8079A32CD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sz="3200" u="sng" dirty="0">
                <a:solidFill>
                  <a:schemeClr val="accent1">
                    <a:lumMod val="75000"/>
                  </a:schemeClr>
                </a:solidFill>
              </a:rPr>
              <a:t>Primer korišćenja virtuelne funkcije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C7FB4828-2B6C-4A7A-923E-7A1CBF3E44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5520" y="1194048"/>
            <a:ext cx="8784976" cy="4107160"/>
          </a:xfrm>
        </p:spPr>
        <p:txBody>
          <a:bodyPr/>
          <a:lstStyle/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PocasniClan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public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PocasniClan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PocasniClan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Racun_t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ClanBiblioteke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virtuelna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funkcija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izvedene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klase</a:t>
            </a:r>
            <a:endParaRPr lang="en-US" altLang="en-US" sz="2000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altLang="en-US" sz="20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Racun_t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platiClanarinu</a:t>
            </a: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return r; }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pl-PL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 {</a:t>
            </a:r>
            <a:endParaRPr lang="en-US" alt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b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ClanBiblioteke *clanovi[100];</a:t>
            </a:r>
            <a:b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  <a:b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pl-PL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altLang="sr-Latn-R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i&lt;brojClanova; i++)</a:t>
            </a:r>
            <a:b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cout&lt;&lt;clanovi[i]-&gt;</a:t>
            </a:r>
            <a:r>
              <a:rPr lang="it-IT" altLang="sr-Latn-R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platiClanarinu</a:t>
            </a:r>
            <a: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it-IT" altLang="sr-Latn-R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ct val="0"/>
              </a:spcBef>
              <a:buNone/>
            </a:pPr>
            <a:r>
              <a:rPr lang="it-IT" altLang="sr-Latn-R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None/>
            </a:pPr>
            <a:endParaRPr lang="en-US" altLang="en-US" sz="20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ct val="0"/>
              </a:spcBef>
              <a:buNone/>
            </a:pPr>
            <a:endParaRPr lang="en-US" altLang="sr-Latn-R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83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1">
            <a:extLst>
              <a:ext uri="{FF2B5EF4-FFF2-40B4-BE49-F238E27FC236}">
                <a16:creationId xmlns:a16="http://schemas.microsoft.com/office/drawing/2014/main" id="{60D87D55-E449-49CC-A05A-ACABB589D6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dirty="0"/>
              <a:t>Primer korišćenja virtuelne funkcije</a:t>
            </a:r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3AD77E9C-3BEC-4515-8D1B-ABBB93F925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1544" y="908721"/>
            <a:ext cx="8229600" cy="4752528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 err="1"/>
              <a:t>Virtuelni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mehanizam</a:t>
            </a:r>
            <a:r>
              <a:rPr lang="en-US" altLang="en-US" sz="1800" b="1" dirty="0"/>
              <a:t> se </a:t>
            </a:r>
            <a:r>
              <a:rPr lang="en-US" altLang="en-US" sz="1800" b="1" dirty="0" err="1"/>
              <a:t>aktivira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samo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ako</a:t>
            </a:r>
            <a:r>
              <a:rPr lang="en-US" altLang="en-US" sz="1800" b="1" dirty="0"/>
              <a:t> se </a:t>
            </a:r>
            <a:r>
              <a:rPr lang="en-US" altLang="en-US" sz="1800" b="1" dirty="0" err="1"/>
              <a:t>objektu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pristupa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preko</a:t>
            </a:r>
            <a:r>
              <a:rPr lang="en-US" altLang="en-US" sz="1800" b="1" dirty="0"/>
              <a:t> reference ili </a:t>
            </a:r>
            <a:r>
              <a:rPr lang="en-US" altLang="en-US" sz="1800" b="1" dirty="0" err="1"/>
              <a:t>pokazivača</a:t>
            </a:r>
            <a:r>
              <a:rPr lang="sr-Latn-CS" altLang="en-US" sz="1800" b="1" dirty="0"/>
              <a:t>.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altLang="en-US" sz="1800" b="1" dirty="0"/>
              <a:t>	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{ public: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void f(); };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: public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{ public: void f(); };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void g1(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b)   {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 }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void g2(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*pb) { pb-&gt;f(); }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void g3(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&amp;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 }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void main () {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d;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g1(d);          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g2(&amp;d);         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g3(d);          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*pb=new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pb-&gt;f();	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&amp;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=d;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	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b=d;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	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delete pb;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pb=&amp;b;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pb-&gt;f();    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::f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">
            <a:extLst>
              <a:ext uri="{FF2B5EF4-FFF2-40B4-BE49-F238E27FC236}">
                <a16:creationId xmlns:a16="http://schemas.microsoft.com/office/drawing/2014/main" id="{3F79519F-8478-4415-BE76-F91F54EC5F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/>
              <a:t>Primer korišćenja virtuelne funkcije</a:t>
            </a: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7EA81A30-F218-4B5B-9C08-764DC19F4E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908051"/>
            <a:ext cx="8229600" cy="504123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b="1" dirty="0" err="1"/>
              <a:t>Virtuelni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mehanizam</a:t>
            </a:r>
            <a:r>
              <a:rPr lang="en-US" altLang="en-US" sz="1800" b="1" dirty="0"/>
              <a:t> se </a:t>
            </a:r>
            <a:r>
              <a:rPr lang="en-US" altLang="en-US" sz="1800" b="1" dirty="0" err="1"/>
              <a:t>aktivira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samo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ako</a:t>
            </a:r>
            <a:r>
              <a:rPr lang="en-US" altLang="en-US" sz="1800" b="1" dirty="0"/>
              <a:t> se </a:t>
            </a:r>
            <a:r>
              <a:rPr lang="en-US" altLang="en-US" sz="1800" b="1" dirty="0" err="1"/>
              <a:t>objektu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pristupa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preko</a:t>
            </a:r>
            <a:r>
              <a:rPr lang="en-US" altLang="en-US" sz="1800" b="1" dirty="0"/>
              <a:t> reference ili </a:t>
            </a:r>
            <a:r>
              <a:rPr lang="en-US" altLang="en-US" sz="1800" b="1" dirty="0" err="1"/>
              <a:t>pokazivača</a:t>
            </a:r>
            <a:r>
              <a:rPr lang="sr-Latn-CS" altLang="en-US" sz="1800" b="1" dirty="0"/>
              <a:t>.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altLang="en-US" sz="1800" b="1" dirty="0"/>
              <a:t>	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{ public: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void f(); };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: public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{ public: void f(); };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void g1(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b)   {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 }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void g2(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*pb) { pb-&gt;f(); }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void g3(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&amp;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) {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 }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6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void main () {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d;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g1(d);          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g2(&amp;d);         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g3(d);          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*pb=new 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pb-&gt;f();	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sr-Latn-C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&amp;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=d;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rb.f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	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b=d;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b.f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();	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  <a:b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</a:br>
            <a:endParaRPr lang="en-US" altLang="en-US" sz="16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delete pb;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pb=&amp;b; 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	pb-&gt;f();    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poziva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 se </a:t>
            </a:r>
            <a:r>
              <a:rPr lang="en-US" altLang="en-US" sz="16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A50021"/>
                </a:solidFill>
                <a:latin typeface="Courier New" panose="02070309020205020404" pitchFamily="49" charset="0"/>
              </a:rPr>
              <a:t>::f</a:t>
            </a:r>
          </a:p>
          <a:p>
            <a:pPr marL="341313" indent="-341313">
              <a:lnSpc>
                <a:spcPct val="80000"/>
              </a:lnSpc>
              <a:spcBef>
                <a:spcPct val="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}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 b="1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450"/>
              </a:spcBef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1800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4">
            <a:extLst>
              <a:ext uri="{FF2B5EF4-FFF2-40B4-BE49-F238E27FC236}">
                <a16:creationId xmlns:a16="http://schemas.microsoft.com/office/drawing/2014/main" id="{6CE04276-8111-42EE-8498-5C28D688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466725"/>
            <a:ext cx="755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u="sng" dirty="0" err="1">
                <a:solidFill>
                  <a:srgbClr val="00007D"/>
                </a:solidFill>
              </a:rPr>
              <a:t>Konstruktori</a:t>
            </a:r>
            <a:r>
              <a:rPr lang="en-US" altLang="sr-Latn-RS" u="sng" dirty="0">
                <a:solidFill>
                  <a:srgbClr val="00007D"/>
                </a:solidFill>
              </a:rPr>
              <a:t> i </a:t>
            </a:r>
            <a:r>
              <a:rPr lang="en-US" altLang="sr-Latn-RS" u="sng" dirty="0" err="1">
                <a:solidFill>
                  <a:srgbClr val="00007D"/>
                </a:solidFill>
              </a:rPr>
              <a:t>destruktori</a:t>
            </a:r>
            <a:r>
              <a:rPr lang="en-US" altLang="sr-Latn-RS" u="sng" dirty="0">
                <a:solidFill>
                  <a:srgbClr val="00007D"/>
                </a:solidFill>
              </a:rPr>
              <a:t> </a:t>
            </a:r>
            <a:r>
              <a:rPr lang="en-US" altLang="sr-Latn-RS" u="sng" dirty="0" err="1">
                <a:solidFill>
                  <a:srgbClr val="00007D"/>
                </a:solidFill>
              </a:rPr>
              <a:t>izvedenih</a:t>
            </a:r>
            <a:r>
              <a:rPr lang="en-US" altLang="sr-Latn-RS" u="sng" dirty="0">
                <a:solidFill>
                  <a:srgbClr val="00007D"/>
                </a:solidFill>
              </a:rPr>
              <a:t> </a:t>
            </a:r>
            <a:r>
              <a:rPr lang="en-US" altLang="sr-Latn-RS" u="sng" dirty="0" err="1">
                <a:solidFill>
                  <a:srgbClr val="00007D"/>
                </a:solidFill>
              </a:rPr>
              <a:t>klasa</a:t>
            </a:r>
            <a:r>
              <a:rPr lang="en-US" altLang="sr-Latn-RS" u="sng" dirty="0">
                <a:solidFill>
                  <a:srgbClr val="00007D"/>
                </a:solidFill>
              </a:rPr>
              <a:t> </a:t>
            </a:r>
          </a:p>
        </p:txBody>
      </p:sp>
      <p:sp>
        <p:nvSpPr>
          <p:cNvPr id="171011" name="Text Box 5">
            <a:extLst>
              <a:ext uri="{FF2B5EF4-FFF2-40B4-BE49-F238E27FC236}">
                <a16:creationId xmlns:a16="http://schemas.microsoft.com/office/drawing/2014/main" id="{6530C657-6655-4886-99E5-933B0B12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1360488"/>
            <a:ext cx="8733283" cy="377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Prilikom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kreiranja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objekta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izvedene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, </a:t>
            </a:r>
            <a:r>
              <a:rPr lang="en-US" altLang="sr-Latn-RS" sz="2400" dirty="0" err="1">
                <a:solidFill>
                  <a:srgbClr val="000000"/>
                </a:solidFill>
              </a:rPr>
              <a:t>poziva</a:t>
            </a:r>
            <a:r>
              <a:rPr lang="en-US" altLang="sr-Latn-RS" sz="2400" dirty="0">
                <a:solidFill>
                  <a:srgbClr val="000000"/>
                </a:solidFill>
              </a:rPr>
              <a:t> se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te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, </a:t>
            </a:r>
            <a:r>
              <a:rPr lang="en-US" altLang="sr-Latn-RS" sz="2400" dirty="0" err="1">
                <a:solidFill>
                  <a:srgbClr val="000000"/>
                </a:solidFill>
              </a:rPr>
              <a:t>ali</a:t>
            </a:r>
            <a:r>
              <a:rPr lang="en-US" altLang="sr-Latn-RS" sz="2400" dirty="0">
                <a:solidFill>
                  <a:srgbClr val="000000"/>
                </a:solidFill>
              </a:rPr>
              <a:t> i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osnovne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. </a:t>
            </a:r>
          </a:p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>
                <a:solidFill>
                  <a:srgbClr val="000000"/>
                </a:solidFill>
              </a:rPr>
              <a:t>U </a:t>
            </a:r>
            <a:r>
              <a:rPr lang="en-US" altLang="sr-Latn-RS" sz="2400" dirty="0" err="1">
                <a:solidFill>
                  <a:srgbClr val="000000"/>
                </a:solidFill>
              </a:rPr>
              <a:t>zaglavlju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definicije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izvedene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, u </a:t>
            </a:r>
            <a:r>
              <a:rPr lang="en-US" altLang="sr-Latn-RS" sz="2400" dirty="0" err="1">
                <a:solidFill>
                  <a:srgbClr val="000000"/>
                </a:solidFill>
              </a:rPr>
              <a:t>listi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inicijalizatora</a:t>
            </a:r>
            <a:r>
              <a:rPr lang="en-US" altLang="sr-Latn-RS" sz="2400" dirty="0">
                <a:solidFill>
                  <a:srgbClr val="000000"/>
                </a:solidFill>
              </a:rPr>
              <a:t>, </a:t>
            </a:r>
            <a:r>
              <a:rPr lang="en-US" altLang="sr-Latn-RS" sz="2400" dirty="0" err="1">
                <a:solidFill>
                  <a:srgbClr val="000000"/>
                </a:solidFill>
              </a:rPr>
              <a:t>moguće</a:t>
            </a:r>
            <a:r>
              <a:rPr lang="en-US" altLang="sr-Latn-RS" sz="2400" dirty="0">
                <a:solidFill>
                  <a:srgbClr val="000000"/>
                </a:solidFill>
              </a:rPr>
              <a:t> je </a:t>
            </a:r>
            <a:r>
              <a:rPr lang="en-US" altLang="sr-Latn-RS" sz="2400" dirty="0" err="1">
                <a:solidFill>
                  <a:srgbClr val="000000"/>
                </a:solidFill>
              </a:rPr>
              <a:t>navesti</a:t>
            </a:r>
            <a:r>
              <a:rPr lang="en-US" altLang="sr-Latn-RS" sz="2400" dirty="0">
                <a:solidFill>
                  <a:srgbClr val="000000"/>
                </a:solidFill>
              </a:rPr>
              <a:t> i </a:t>
            </a:r>
            <a:r>
              <a:rPr lang="en-US" altLang="sr-Latn-RS" sz="2400" dirty="0" err="1">
                <a:solidFill>
                  <a:srgbClr val="000000"/>
                </a:solidFill>
              </a:rPr>
              <a:t>inicijalizator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osnovne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 (</a:t>
            </a:r>
            <a:r>
              <a:rPr lang="en-US" altLang="sr-Latn-RS" sz="2400" dirty="0" err="1">
                <a:solidFill>
                  <a:srgbClr val="000000"/>
                </a:solidFill>
              </a:rPr>
              <a:t>argumente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poziva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osnovne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). </a:t>
            </a:r>
          </a:p>
          <a:p>
            <a:pPr eaLnBrk="0" fontAlgn="base" hangingPunct="0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r-Latn-C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>
                <a:solidFill>
                  <a:srgbClr val="000000"/>
                </a:solidFill>
              </a:rPr>
              <a:t>To se </a:t>
            </a:r>
            <a:r>
              <a:rPr lang="en-US" altLang="sr-Latn-RS" sz="2400" dirty="0" err="1">
                <a:solidFill>
                  <a:srgbClr val="000000"/>
                </a:solidFill>
              </a:rPr>
              <a:t>radi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navođenjem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imena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osnovne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 i </a:t>
            </a:r>
            <a:r>
              <a:rPr lang="en-US" altLang="sr-Latn-RS" sz="2400" dirty="0" err="1">
                <a:solidFill>
                  <a:srgbClr val="000000"/>
                </a:solidFill>
              </a:rPr>
              <a:t>argumenata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poziva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konstruktora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osnovne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  <a:r>
              <a:rPr lang="en-US" altLang="sr-Latn-RS" sz="2400" dirty="0" err="1">
                <a:solidFill>
                  <a:srgbClr val="000000"/>
                </a:solidFill>
              </a:rPr>
              <a:t>klase</a:t>
            </a:r>
            <a:r>
              <a:rPr lang="en-US" altLang="sr-Latn-R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>
            <a:extLst>
              <a:ext uri="{FF2B5EF4-FFF2-40B4-BE49-F238E27FC236}">
                <a16:creationId xmlns:a16="http://schemas.microsoft.com/office/drawing/2014/main" id="{EF6E3F9A-0066-4616-809E-EF627ED21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5520" y="836713"/>
            <a:ext cx="8568952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sr-Latn-RS" sz="2400" b="1" dirty="0">
                <a:latin typeface="Courier New" panose="02070309020205020404" pitchFamily="49" charset="0"/>
              </a:rPr>
              <a:t>class</a:t>
            </a:r>
            <a:r>
              <a:rPr lang="en-US" altLang="sr-Latn-RS" sz="2400" dirty="0">
                <a:latin typeface="Courier New" panose="02070309020205020404" pitchFamily="49" charset="0"/>
              </a:rPr>
              <a:t>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Osnovna</a:t>
            </a:r>
            <a:r>
              <a:rPr lang="en-US" altLang="sr-Latn-RS" sz="2400" dirty="0">
                <a:latin typeface="Courier New" panose="02070309020205020404" pitchFamily="49" charset="0"/>
              </a:rPr>
              <a:t> {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>
                <a:latin typeface="Courier New" panose="02070309020205020404" pitchFamily="49" charset="0"/>
              </a:rPr>
              <a:t>  </a:t>
            </a:r>
            <a:r>
              <a:rPr lang="en-US" altLang="sr-Latn-RS" sz="2400" b="1" dirty="0">
                <a:latin typeface="Courier New" panose="02070309020205020404" pitchFamily="49" charset="0"/>
              </a:rPr>
              <a:t>int</a:t>
            </a:r>
            <a:r>
              <a:rPr lang="en-US" altLang="sr-Latn-RS" sz="2400" dirty="0">
                <a:latin typeface="Courier New" panose="02070309020205020404" pitchFamily="49" charset="0"/>
              </a:rPr>
              <a:t> bi;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b="1" dirty="0">
                <a:latin typeface="Courier New" panose="02070309020205020404" pitchFamily="49" charset="0"/>
              </a:rPr>
              <a:t>public</a:t>
            </a:r>
            <a:r>
              <a:rPr lang="en-US" altLang="sr-Latn-RS" sz="2400" dirty="0">
                <a:latin typeface="Courier New" panose="02070309020205020404" pitchFamily="49" charset="0"/>
              </a:rPr>
              <a:t>: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>
                <a:latin typeface="Courier New" panose="02070309020205020404" pitchFamily="49" charset="0"/>
              </a:rPr>
              <a:t> 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Osnovna</a:t>
            </a:r>
            <a:r>
              <a:rPr lang="en-US" altLang="sr-Latn-RS" sz="2400" dirty="0">
                <a:latin typeface="Courier New" panose="02070309020205020404" pitchFamily="49" charset="0"/>
              </a:rPr>
              <a:t>(</a:t>
            </a:r>
            <a:r>
              <a:rPr lang="en-US" altLang="sr-Latn-RS" sz="2400" b="1" dirty="0">
                <a:latin typeface="Courier New" panose="02070309020205020404" pitchFamily="49" charset="0"/>
              </a:rPr>
              <a:t>int</a:t>
            </a:r>
            <a:r>
              <a:rPr lang="en-US" altLang="sr-Latn-RS" sz="2400" dirty="0">
                <a:latin typeface="Courier New" panose="02070309020205020404" pitchFamily="49" charset="0"/>
              </a:rPr>
              <a:t>);  //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konstruktor</a:t>
            </a:r>
            <a:r>
              <a:rPr lang="en-US" altLang="sr-Latn-RS" sz="2400" dirty="0">
                <a:latin typeface="Courier New" panose="02070309020205020404" pitchFamily="49" charset="0"/>
              </a:rPr>
              <a:t>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osnovne</a:t>
            </a:r>
            <a:r>
              <a:rPr lang="en-US" altLang="sr-Latn-RS" sz="2400" dirty="0">
                <a:latin typeface="Courier New" panose="02070309020205020404" pitchFamily="49" charset="0"/>
              </a:rPr>
              <a:t>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klase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>
                <a:latin typeface="Courier New" panose="02070309020205020404" pitchFamily="49" charset="0"/>
              </a:rPr>
              <a:t>};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 err="1">
                <a:latin typeface="Courier New" panose="02070309020205020404" pitchFamily="49" charset="0"/>
              </a:rPr>
              <a:t>Osnovna</a:t>
            </a:r>
            <a:r>
              <a:rPr lang="en-US" altLang="sr-Latn-RS" sz="2400" dirty="0">
                <a:latin typeface="Courier New" panose="02070309020205020404" pitchFamily="49" charset="0"/>
              </a:rPr>
              <a:t>::</a:t>
            </a:r>
            <a:r>
              <a:rPr lang="en-US" altLang="sr-Latn-RS" sz="2400" dirty="0" err="1">
                <a:latin typeface="Courier New" panose="02070309020205020404" pitchFamily="49" charset="0"/>
              </a:rPr>
              <a:t>Osnovna</a:t>
            </a:r>
            <a:r>
              <a:rPr lang="en-US" altLang="sr-Latn-RS" sz="2400" dirty="0">
                <a:latin typeface="Courier New" panose="02070309020205020404" pitchFamily="49" charset="0"/>
              </a:rPr>
              <a:t> (</a:t>
            </a:r>
            <a:r>
              <a:rPr lang="en-US" altLang="sr-Latn-RS" sz="2400" b="1" dirty="0">
                <a:latin typeface="Courier New" panose="02070309020205020404" pitchFamily="49" charset="0"/>
              </a:rPr>
              <a:t>int</a:t>
            </a:r>
            <a:r>
              <a:rPr lang="en-US" altLang="sr-Latn-RS" sz="2400" dirty="0">
                <a:latin typeface="Courier New" panose="02070309020205020404" pitchFamily="49" charset="0"/>
              </a:rPr>
              <a:t> i) </a:t>
            </a:r>
            <a:r>
              <a:rPr lang="en-US" altLang="sr-Latn-R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: bi(i) </a:t>
            </a:r>
            <a:r>
              <a:rPr lang="en-US" altLang="sr-Latn-RS" sz="2400" dirty="0">
                <a:latin typeface="Courier New" panose="02070309020205020404" pitchFamily="49" charset="0"/>
              </a:rPr>
              <a:t>{/*...*/}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br>
              <a:rPr lang="en-US" altLang="sr-Latn-RS" sz="2400" dirty="0">
                <a:latin typeface="Courier New" panose="02070309020205020404" pitchFamily="49" charset="0"/>
              </a:rPr>
            </a:br>
            <a:endParaRPr lang="sr-Latn-CS" altLang="sr-Latn-R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sr-Latn-RS" sz="2400" b="1" dirty="0">
                <a:latin typeface="Courier New" panose="02070309020205020404" pitchFamily="49" charset="0"/>
              </a:rPr>
              <a:t>class</a:t>
            </a:r>
            <a:r>
              <a:rPr lang="en-US" altLang="sr-Latn-RS" sz="2400" dirty="0">
                <a:latin typeface="Courier New" panose="02070309020205020404" pitchFamily="49" charset="0"/>
              </a:rPr>
              <a:t>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Izvedena</a:t>
            </a:r>
            <a:r>
              <a:rPr lang="en-US" altLang="sr-Latn-RS" sz="2400" dirty="0">
                <a:latin typeface="Courier New" panose="02070309020205020404" pitchFamily="49" charset="0"/>
              </a:rPr>
              <a:t> : </a:t>
            </a:r>
            <a:r>
              <a:rPr lang="en-US" altLang="sr-Latn-RS" sz="2400" b="1" dirty="0">
                <a:latin typeface="Courier New" panose="02070309020205020404" pitchFamily="49" charset="0"/>
              </a:rPr>
              <a:t>public</a:t>
            </a:r>
            <a:r>
              <a:rPr lang="en-US" altLang="sr-Latn-RS" sz="2400" dirty="0">
                <a:latin typeface="Courier New" panose="02070309020205020404" pitchFamily="49" charset="0"/>
              </a:rPr>
              <a:t>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Osnovna</a:t>
            </a:r>
            <a:r>
              <a:rPr lang="en-US" altLang="sr-Latn-RS" sz="2400" dirty="0">
                <a:latin typeface="Courier New" panose="02070309020205020404" pitchFamily="49" charset="0"/>
              </a:rPr>
              <a:t> {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>
                <a:latin typeface="Courier New" panose="02070309020205020404" pitchFamily="49" charset="0"/>
              </a:rPr>
              <a:t>  </a:t>
            </a:r>
            <a:r>
              <a:rPr lang="en-US" altLang="sr-Latn-RS" sz="2400" b="1" dirty="0">
                <a:latin typeface="Courier New" panose="02070309020205020404" pitchFamily="49" charset="0"/>
              </a:rPr>
              <a:t>int</a:t>
            </a:r>
            <a:r>
              <a:rPr lang="en-US" altLang="sr-Latn-RS" sz="2400" dirty="0">
                <a:latin typeface="Courier New" panose="02070309020205020404" pitchFamily="49" charset="0"/>
              </a:rPr>
              <a:t> di;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b="1" dirty="0">
                <a:latin typeface="Courier New" panose="02070309020205020404" pitchFamily="49" charset="0"/>
              </a:rPr>
              <a:t>public</a:t>
            </a:r>
            <a:r>
              <a:rPr lang="en-US" altLang="sr-Latn-RS" sz="2400" dirty="0">
                <a:latin typeface="Courier New" panose="02070309020205020404" pitchFamily="49" charset="0"/>
              </a:rPr>
              <a:t>: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>
                <a:latin typeface="Courier New" panose="02070309020205020404" pitchFamily="49" charset="0"/>
              </a:rPr>
              <a:t> 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Izvedena</a:t>
            </a:r>
            <a:r>
              <a:rPr lang="en-US" altLang="sr-Latn-RS" sz="2400" dirty="0">
                <a:latin typeface="Courier New" panose="02070309020205020404" pitchFamily="49" charset="0"/>
              </a:rPr>
              <a:t>(</a:t>
            </a:r>
            <a:r>
              <a:rPr lang="en-US" altLang="sr-Latn-RS" sz="2400" b="1" dirty="0">
                <a:latin typeface="Courier New" panose="02070309020205020404" pitchFamily="49" charset="0"/>
              </a:rPr>
              <a:t>int</a:t>
            </a:r>
            <a:r>
              <a:rPr lang="en-US" altLang="sr-Latn-RS" sz="2400" dirty="0">
                <a:latin typeface="Courier New" panose="02070309020205020404" pitchFamily="49" charset="0"/>
              </a:rPr>
              <a:t>);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r>
              <a:rPr lang="en-US" altLang="sr-Latn-RS" sz="2400" dirty="0">
                <a:latin typeface="Courier New" panose="02070309020205020404" pitchFamily="49" charset="0"/>
              </a:rPr>
              <a:t>};</a:t>
            </a:r>
            <a:br>
              <a:rPr lang="en-US" altLang="sr-Latn-RS" sz="2400" dirty="0">
                <a:latin typeface="Courier New" panose="02070309020205020404" pitchFamily="49" charset="0"/>
              </a:rPr>
            </a:br>
            <a:endParaRPr lang="sr-Latn-CS" altLang="sr-Latn-R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sr-Latn-CS" altLang="sr-Latn-R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sr-Latn-RS" sz="2400" dirty="0" err="1">
                <a:latin typeface="Courier New" panose="02070309020205020404" pitchFamily="49" charset="0"/>
              </a:rPr>
              <a:t>Izvedena</a:t>
            </a:r>
            <a:r>
              <a:rPr lang="en-US" altLang="sr-Latn-RS" sz="2400" dirty="0">
                <a:latin typeface="Courier New" panose="02070309020205020404" pitchFamily="49" charset="0"/>
              </a:rPr>
              <a:t>::</a:t>
            </a:r>
            <a:r>
              <a:rPr lang="en-US" altLang="sr-Latn-RS" sz="2400" dirty="0" err="1">
                <a:latin typeface="Courier New" panose="02070309020205020404" pitchFamily="49" charset="0"/>
              </a:rPr>
              <a:t>Izvedena</a:t>
            </a:r>
            <a:r>
              <a:rPr lang="en-US" altLang="sr-Latn-RS" sz="2400" dirty="0">
                <a:latin typeface="Courier New" panose="02070309020205020404" pitchFamily="49" charset="0"/>
              </a:rPr>
              <a:t> (</a:t>
            </a:r>
            <a:r>
              <a:rPr lang="en-US" altLang="sr-Latn-RS" sz="2400" b="1" dirty="0">
                <a:latin typeface="Courier New" panose="02070309020205020404" pitchFamily="49" charset="0"/>
              </a:rPr>
              <a:t>int</a:t>
            </a:r>
            <a:r>
              <a:rPr lang="en-US" altLang="sr-Latn-RS" sz="2400" dirty="0">
                <a:latin typeface="Courier New" panose="02070309020205020404" pitchFamily="49" charset="0"/>
              </a:rPr>
              <a:t> i) : </a:t>
            </a:r>
            <a:r>
              <a:rPr lang="en-US" altLang="sr-Latn-RS" sz="2400" dirty="0" err="1">
                <a:latin typeface="Courier New" panose="02070309020205020404" pitchFamily="49" charset="0"/>
              </a:rPr>
              <a:t>Osnovna</a:t>
            </a:r>
            <a:r>
              <a:rPr lang="en-US" altLang="sr-Latn-RS" sz="2400" dirty="0">
                <a:latin typeface="Courier New" panose="02070309020205020404" pitchFamily="49" charset="0"/>
              </a:rPr>
              <a:t>(i),di(i+1) {/*...*/}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>
            <a:extLst>
              <a:ext uri="{FF2B5EF4-FFF2-40B4-BE49-F238E27FC236}">
                <a16:creationId xmlns:a16="http://schemas.microsoft.com/office/drawing/2014/main" id="{9F660B67-B978-49C3-9DC7-959545635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052514"/>
            <a:ext cx="8435975" cy="4256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sr-Latn-RS" sz="2800" dirty="0" err="1"/>
              <a:t>Pri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kreiranju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objekta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izvedene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klase</a:t>
            </a:r>
            <a:r>
              <a:rPr lang="en-US" altLang="sr-Latn-RS" sz="2800" dirty="0"/>
              <a:t> </a:t>
            </a:r>
            <a:r>
              <a:rPr lang="en-US" altLang="sr-Latn-RS" sz="2800" u="sng" dirty="0" err="1"/>
              <a:t>redosled</a:t>
            </a:r>
            <a:r>
              <a:rPr lang="en-US" altLang="sr-Latn-RS" sz="2800" u="sng" dirty="0"/>
              <a:t> </a:t>
            </a:r>
            <a:r>
              <a:rPr lang="en-US" altLang="sr-Latn-RS" sz="2800" u="sng" dirty="0" err="1"/>
              <a:t>poziva</a:t>
            </a:r>
            <a:r>
              <a:rPr lang="en-US" altLang="sr-Latn-RS" sz="2800" u="sng" dirty="0"/>
              <a:t> </a:t>
            </a:r>
            <a:r>
              <a:rPr lang="en-US" altLang="sr-Latn-RS" sz="2800" u="sng" dirty="0" err="1"/>
              <a:t>konstruktora</a:t>
            </a:r>
            <a:r>
              <a:rPr lang="en-US" altLang="sr-Latn-RS" sz="2800" dirty="0"/>
              <a:t> je </a:t>
            </a:r>
            <a:r>
              <a:rPr lang="en-US" altLang="sr-Latn-RS" sz="2800" dirty="0" err="1"/>
              <a:t>sledeći</a:t>
            </a:r>
            <a:r>
              <a:rPr lang="en-US" altLang="sr-Latn-RS" sz="2800" dirty="0"/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sr-Latn-RS" sz="2400" dirty="0" err="1"/>
              <a:t>inicijalizuje</a:t>
            </a:r>
            <a:r>
              <a:rPr lang="en-US" altLang="sr-Latn-RS" sz="2400" dirty="0"/>
              <a:t> se </a:t>
            </a:r>
            <a:r>
              <a:rPr lang="en-US" altLang="sr-Latn-RS" sz="2400" dirty="0" err="1"/>
              <a:t>podobjekat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osnovne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klase</a:t>
            </a:r>
            <a:r>
              <a:rPr lang="en-US" altLang="sr-Latn-RS" sz="2400" dirty="0"/>
              <a:t>, </a:t>
            </a:r>
            <a:r>
              <a:rPr lang="en-US" altLang="sr-Latn-RS" sz="2400" dirty="0" err="1"/>
              <a:t>pozivom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konstruktora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osnovne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klase</a:t>
            </a:r>
            <a:r>
              <a:rPr lang="en-US" altLang="sr-Latn-RS" sz="2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sr-Latn-RS" sz="2400" dirty="0" err="1"/>
              <a:t>inicijalizuju</a:t>
            </a:r>
            <a:r>
              <a:rPr lang="en-US" altLang="sr-Latn-RS" sz="2400" dirty="0"/>
              <a:t> se </a:t>
            </a:r>
            <a:r>
              <a:rPr lang="en-US" altLang="sr-Latn-RS" sz="2400" dirty="0" err="1"/>
              <a:t>podaci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članovi</a:t>
            </a:r>
            <a:r>
              <a:rPr lang="en-US" altLang="sr-Latn-RS" sz="2400" dirty="0"/>
              <a:t>, </a:t>
            </a:r>
            <a:r>
              <a:rPr lang="en-US" altLang="sr-Latn-RS" sz="2400" dirty="0" err="1"/>
              <a:t>eventualno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pozivom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njihovih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konstruktora</a:t>
            </a:r>
            <a:r>
              <a:rPr lang="en-US" altLang="sr-Latn-RS" sz="2400" dirty="0"/>
              <a:t>, po </a:t>
            </a:r>
            <a:r>
              <a:rPr lang="en-US" altLang="sr-Latn-RS" sz="2400" dirty="0" err="1"/>
              <a:t>redosledu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deklarisanja</a:t>
            </a:r>
            <a:r>
              <a:rPr lang="en-US" altLang="sr-Latn-RS" sz="2400" dirty="0"/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sr-Latn-RS" sz="2400" dirty="0" err="1"/>
              <a:t>izvršava</a:t>
            </a:r>
            <a:r>
              <a:rPr lang="en-US" altLang="sr-Latn-RS" sz="2400" dirty="0"/>
              <a:t> se </a:t>
            </a:r>
            <a:r>
              <a:rPr lang="en-US" altLang="sr-Latn-RS" sz="2400" dirty="0" err="1"/>
              <a:t>telo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konstruktora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izvedene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klase</a:t>
            </a:r>
            <a:r>
              <a:rPr lang="en-US" altLang="sr-Latn-RS" sz="2400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sr-Latn-RS" sz="2800" dirty="0" err="1"/>
              <a:t>Pri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uništavanju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objekta</a:t>
            </a:r>
            <a:r>
              <a:rPr lang="en-US" altLang="sr-Latn-RS" sz="2800" dirty="0"/>
              <a:t>, </a:t>
            </a:r>
            <a:r>
              <a:rPr lang="en-US" altLang="sr-Latn-RS" sz="2800" u="sng" dirty="0" err="1"/>
              <a:t>redosled</a:t>
            </a:r>
            <a:r>
              <a:rPr lang="en-US" altLang="sr-Latn-RS" sz="2800" u="sng" dirty="0"/>
              <a:t> </a:t>
            </a:r>
            <a:r>
              <a:rPr lang="en-US" altLang="sr-Latn-RS" sz="2800" u="sng" dirty="0" err="1"/>
              <a:t>poziva</a:t>
            </a:r>
            <a:r>
              <a:rPr lang="en-US" altLang="sr-Latn-RS" sz="2800" u="sng" dirty="0"/>
              <a:t> </a:t>
            </a:r>
            <a:r>
              <a:rPr lang="en-US" altLang="sr-Latn-RS" sz="2800" u="sng" dirty="0" err="1"/>
              <a:t>destruktora</a:t>
            </a:r>
            <a:r>
              <a:rPr lang="en-US" altLang="sr-Latn-RS" sz="2800" dirty="0"/>
              <a:t> je </a:t>
            </a:r>
            <a:r>
              <a:rPr lang="en-US" altLang="sr-Latn-RS" sz="2800" dirty="0" err="1"/>
              <a:t>uvek</a:t>
            </a:r>
            <a:r>
              <a:rPr lang="en-US" altLang="sr-Latn-RS" sz="2800" dirty="0"/>
              <a:t> </a:t>
            </a:r>
            <a:r>
              <a:rPr lang="en-US" altLang="sr-Latn-RS" sz="2800" dirty="0" err="1"/>
              <a:t>obratan</a:t>
            </a:r>
            <a:r>
              <a:rPr lang="en-US" altLang="sr-Latn-RS" sz="2800" dirty="0"/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sr-Latn-RS" sz="2400" dirty="0"/>
              <a:t> </a:t>
            </a:r>
            <a:r>
              <a:rPr lang="en-US" altLang="sr-Latn-RS" sz="2400" dirty="0" err="1"/>
              <a:t>najpre</a:t>
            </a:r>
            <a:r>
              <a:rPr lang="en-US" altLang="sr-Latn-RS" sz="2400" dirty="0"/>
              <a:t> </a:t>
            </a:r>
            <a:r>
              <a:rPr lang="en-US" altLang="en-US" sz="2400" dirty="0"/>
              <a:t>se </a:t>
            </a:r>
            <a:r>
              <a:rPr lang="en-US" altLang="en-US" sz="2400" dirty="0" err="1"/>
              <a:t>izvršava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destruktor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izvedene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klase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 </a:t>
            </a:r>
            <a:r>
              <a:rPr lang="en-US" altLang="en-US" sz="2400" dirty="0" err="1"/>
              <a:t>zatim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izvršavaju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destruktori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objekata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članova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 i </a:t>
            </a:r>
            <a:r>
              <a:rPr lang="en-US" altLang="en-US" sz="2400" dirty="0" err="1"/>
              <a:t>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kraju</a:t>
            </a:r>
            <a:r>
              <a:rPr lang="en-US" altLang="en-US" sz="2400" dirty="0"/>
              <a:t> se </a:t>
            </a:r>
            <a:r>
              <a:rPr lang="en-US" altLang="en-US" sz="2400" dirty="0" err="1"/>
              <a:t>izvršava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destruktor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osnovne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klase</a:t>
            </a:r>
            <a:r>
              <a:rPr lang="en-US" altLang="en-US" sz="2400" dirty="0"/>
              <a:t> </a:t>
            </a:r>
            <a:endParaRPr lang="en-US" altLang="sr-Latn-R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extLst>
              <a:ext uri="{FF2B5EF4-FFF2-40B4-BE49-F238E27FC236}">
                <a16:creationId xmlns:a16="http://schemas.microsoft.com/office/drawing/2014/main" id="{2A2A326F-5A74-4156-9601-943DC5293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512" y="548680"/>
            <a:ext cx="9001000" cy="453650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altLang="sr-Latn-RS" sz="2000" b="1" dirty="0"/>
              <a:t>class</a:t>
            </a:r>
            <a:r>
              <a:rPr lang="en-US" altLang="sr-Latn-RS" sz="2000" dirty="0"/>
              <a:t> </a:t>
            </a:r>
            <a:r>
              <a:rPr lang="sr-Latn-CS" altLang="sr-Latn-RS" sz="2000" dirty="0"/>
              <a:t>Element</a:t>
            </a:r>
            <a:r>
              <a:rPr lang="en-US" altLang="sr-Latn-RS" sz="2000" dirty="0"/>
              <a:t> {</a:t>
            </a:r>
            <a:br>
              <a:rPr lang="en-US" altLang="sr-Latn-RS" sz="2000" dirty="0"/>
            </a:br>
            <a:r>
              <a:rPr lang="en-US" altLang="sr-Latn-RS" sz="2000" b="1" dirty="0"/>
              <a:t>public</a:t>
            </a:r>
            <a:r>
              <a:rPr lang="en-US" altLang="sr-Latn-RS" sz="2000" dirty="0"/>
              <a:t>:</a:t>
            </a:r>
            <a:br>
              <a:rPr lang="en-US" altLang="sr-Latn-RS" sz="2000" dirty="0"/>
            </a:br>
            <a:r>
              <a:rPr lang="sr-Latn-CS" altLang="sr-Latn-RS" sz="2000" dirty="0"/>
              <a:t>		</a:t>
            </a:r>
            <a:r>
              <a:rPr lang="en-US" altLang="sr-Latn-RS" sz="2000" dirty="0"/>
              <a:t>  </a:t>
            </a:r>
            <a:r>
              <a:rPr lang="sr-Latn-CS" altLang="sr-Latn-RS" sz="2000" dirty="0"/>
              <a:t>Element</a:t>
            </a:r>
            <a:r>
              <a:rPr lang="en-US" altLang="sr-Latn-RS" sz="2000" dirty="0"/>
              <a:t>() { </a:t>
            </a:r>
            <a:r>
              <a:rPr lang="en-US" altLang="sr-Latn-RS" sz="2000" dirty="0" err="1"/>
              <a:t>cout</a:t>
            </a:r>
            <a:r>
              <a:rPr lang="en-US" altLang="sr-Latn-RS" sz="2000" dirty="0"/>
              <a:t> &lt;&lt; "</a:t>
            </a:r>
            <a:r>
              <a:rPr lang="en-US" altLang="sr-Latn-RS" sz="2000" dirty="0" err="1"/>
              <a:t>Konstruktor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klase</a:t>
            </a:r>
            <a:r>
              <a:rPr lang="en-US" altLang="sr-Latn-RS" sz="2000" dirty="0"/>
              <a:t> </a:t>
            </a:r>
            <a:r>
              <a:rPr lang="sr-Latn-CS" altLang="sr-Latn-RS" sz="2000" dirty="0"/>
              <a:t>Element</a:t>
            </a:r>
            <a:r>
              <a:rPr lang="en-US" altLang="sr-Latn-RS" sz="2000" dirty="0"/>
              <a:t>.\n"; }</a:t>
            </a:r>
            <a:br>
              <a:rPr lang="en-US" altLang="sr-Latn-RS" sz="2000" dirty="0"/>
            </a:br>
            <a:r>
              <a:rPr lang="sr-Latn-CS" altLang="sr-Latn-RS" sz="2000" dirty="0"/>
              <a:t>		</a:t>
            </a:r>
            <a:r>
              <a:rPr lang="en-US" altLang="sr-Latn-RS" sz="2000" dirty="0"/>
              <a:t>  ~ </a:t>
            </a:r>
            <a:r>
              <a:rPr lang="sr-Latn-CS" altLang="sr-Latn-RS" sz="2000" dirty="0"/>
              <a:t>Element</a:t>
            </a:r>
            <a:r>
              <a:rPr lang="en-US" altLang="sr-Latn-RS" sz="2000" dirty="0"/>
              <a:t>() { </a:t>
            </a:r>
            <a:r>
              <a:rPr lang="en-US" altLang="sr-Latn-RS" sz="2000" dirty="0" err="1"/>
              <a:t>cout</a:t>
            </a:r>
            <a:r>
              <a:rPr lang="en-US" altLang="sr-Latn-RS" sz="2000" dirty="0"/>
              <a:t> &lt;&lt; "</a:t>
            </a:r>
            <a:r>
              <a:rPr lang="en-US" altLang="sr-Latn-RS" sz="2000" dirty="0" err="1"/>
              <a:t>Destruktor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klase</a:t>
            </a:r>
            <a:r>
              <a:rPr lang="en-US" altLang="sr-Latn-RS" sz="2000" dirty="0"/>
              <a:t> </a:t>
            </a:r>
            <a:r>
              <a:rPr lang="sr-Latn-CS" altLang="sr-Latn-RS" sz="2000" dirty="0"/>
              <a:t>Element</a:t>
            </a:r>
            <a:r>
              <a:rPr lang="en-US" altLang="sr-Latn-RS" sz="2000" dirty="0"/>
              <a:t>.\n"; }</a:t>
            </a:r>
            <a:br>
              <a:rPr lang="en-US" altLang="sr-Latn-RS" sz="2000" dirty="0"/>
            </a:br>
            <a:r>
              <a:rPr lang="en-US" altLang="sr-Latn-RS" sz="2000" dirty="0"/>
              <a:t>};</a:t>
            </a:r>
            <a:br>
              <a:rPr lang="en-US" altLang="sr-Latn-RS" sz="2000" dirty="0"/>
            </a:br>
            <a:br>
              <a:rPr lang="en-US" altLang="sr-Latn-RS" sz="2000" dirty="0"/>
            </a:br>
            <a:r>
              <a:rPr lang="en-US" altLang="sr-Latn-RS" sz="2000" b="1" dirty="0"/>
              <a:t>class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Osnovna</a:t>
            </a:r>
            <a:r>
              <a:rPr lang="en-US" altLang="sr-Latn-RS" sz="2000" dirty="0"/>
              <a:t> {</a:t>
            </a:r>
            <a:br>
              <a:rPr lang="en-US" altLang="sr-Latn-RS" sz="2000" dirty="0"/>
            </a:br>
            <a:r>
              <a:rPr lang="en-US" altLang="sr-Latn-RS" sz="2000" b="1" dirty="0"/>
              <a:t>public</a:t>
            </a:r>
            <a:r>
              <a:rPr lang="en-US" altLang="sr-Latn-RS" sz="2000" dirty="0"/>
              <a:t>:</a:t>
            </a:r>
            <a:br>
              <a:rPr lang="en-US" altLang="sr-Latn-RS" sz="2000" dirty="0"/>
            </a:br>
            <a:r>
              <a:rPr lang="sr-Latn-CS" altLang="sr-Latn-RS" sz="2000" dirty="0"/>
              <a:t>		</a:t>
            </a:r>
            <a:r>
              <a:rPr lang="en-US" altLang="sr-Latn-RS" sz="2000" dirty="0"/>
              <a:t>  </a:t>
            </a:r>
            <a:r>
              <a:rPr lang="en-US" altLang="sr-Latn-RS" sz="2000" dirty="0" err="1"/>
              <a:t>Osnovna</a:t>
            </a:r>
            <a:r>
              <a:rPr lang="en-US" altLang="sr-Latn-RS" sz="2000" dirty="0"/>
              <a:t>() { </a:t>
            </a:r>
            <a:r>
              <a:rPr lang="en-US" altLang="sr-Latn-RS" sz="2000" dirty="0" err="1"/>
              <a:t>cout</a:t>
            </a:r>
            <a:r>
              <a:rPr lang="en-US" altLang="sr-Latn-RS" sz="2000" dirty="0"/>
              <a:t>&lt;&lt;"</a:t>
            </a:r>
            <a:r>
              <a:rPr lang="en-US" altLang="sr-Latn-RS" sz="2000" dirty="0" err="1"/>
              <a:t>Konstruktor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osnovne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klase</a:t>
            </a:r>
            <a:r>
              <a:rPr lang="en-US" altLang="sr-Latn-RS" sz="2000" dirty="0"/>
              <a:t>."&lt;&lt;</a:t>
            </a:r>
            <a:r>
              <a:rPr lang="en-US" altLang="sr-Latn-RS" sz="2000" dirty="0" err="1"/>
              <a:t>endl</a:t>
            </a:r>
            <a:r>
              <a:rPr lang="en-US" altLang="sr-Latn-RS" sz="2000" dirty="0"/>
              <a:t>;}</a:t>
            </a:r>
            <a:br>
              <a:rPr lang="en-US" altLang="sr-Latn-RS" sz="2000" dirty="0"/>
            </a:br>
            <a:r>
              <a:rPr lang="sr-Latn-CS" altLang="sr-Latn-RS" sz="2000" dirty="0"/>
              <a:t>		</a:t>
            </a:r>
            <a:r>
              <a:rPr lang="en-US" altLang="sr-Latn-RS" sz="2000" dirty="0"/>
              <a:t>  ~</a:t>
            </a:r>
            <a:r>
              <a:rPr lang="en-US" altLang="sr-Latn-RS" sz="2000" dirty="0" err="1"/>
              <a:t>Osnovna</a:t>
            </a:r>
            <a:r>
              <a:rPr lang="en-US" altLang="sr-Latn-RS" sz="2000" dirty="0"/>
              <a:t>() { </a:t>
            </a:r>
            <a:r>
              <a:rPr lang="en-US" altLang="sr-Latn-RS" sz="2000" dirty="0" err="1"/>
              <a:t>cout</a:t>
            </a:r>
            <a:r>
              <a:rPr lang="en-US" altLang="sr-Latn-RS" sz="2000" dirty="0"/>
              <a:t>&lt;&lt;"</a:t>
            </a:r>
            <a:r>
              <a:rPr lang="en-US" altLang="sr-Latn-RS" sz="2000" dirty="0" err="1"/>
              <a:t>Destruktor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osnovne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klase</a:t>
            </a:r>
            <a:r>
              <a:rPr lang="en-US" altLang="sr-Latn-RS" sz="2000" dirty="0"/>
              <a:t>."&lt;&lt;</a:t>
            </a:r>
            <a:r>
              <a:rPr lang="en-US" altLang="sr-Latn-RS" sz="2000" dirty="0" err="1"/>
              <a:t>endl</a:t>
            </a:r>
            <a:r>
              <a:rPr lang="en-US" altLang="sr-Latn-RS" sz="2000" dirty="0"/>
              <a:t>;}</a:t>
            </a:r>
            <a:br>
              <a:rPr lang="en-US" altLang="sr-Latn-RS" sz="2000" dirty="0"/>
            </a:br>
            <a:r>
              <a:rPr lang="en-US" altLang="sr-Latn-RS" sz="2000" dirty="0"/>
              <a:t>};</a:t>
            </a:r>
            <a:br>
              <a:rPr lang="en-US" altLang="sr-Latn-RS" sz="2000" dirty="0"/>
            </a:br>
            <a:br>
              <a:rPr lang="en-US" altLang="sr-Latn-RS" sz="2000" dirty="0"/>
            </a:br>
            <a:r>
              <a:rPr lang="en-US" altLang="sr-Latn-RS" sz="2000" b="1" dirty="0"/>
              <a:t>class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Izvedena</a:t>
            </a:r>
            <a:r>
              <a:rPr lang="en-US" altLang="sr-Latn-RS" sz="2000" dirty="0"/>
              <a:t> : </a:t>
            </a:r>
            <a:r>
              <a:rPr lang="en-US" altLang="sr-Latn-RS" sz="2000" b="1" dirty="0"/>
              <a:t>public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Osnovna</a:t>
            </a:r>
            <a:r>
              <a:rPr lang="en-US" altLang="sr-Latn-RS" sz="2000" dirty="0"/>
              <a:t> {</a:t>
            </a:r>
            <a:br>
              <a:rPr lang="en-US" altLang="sr-Latn-RS" sz="2000" dirty="0"/>
            </a:br>
            <a:r>
              <a:rPr lang="sr-Latn-CS" altLang="sr-Latn-RS" sz="2000" dirty="0"/>
              <a:t>	</a:t>
            </a:r>
            <a:r>
              <a:rPr lang="en-US" altLang="sr-Latn-RS" sz="2000" dirty="0"/>
              <a:t>  Element x;</a:t>
            </a:r>
            <a:br>
              <a:rPr lang="en-US" altLang="sr-Latn-RS" sz="2000" dirty="0"/>
            </a:br>
            <a:r>
              <a:rPr lang="en-US" altLang="sr-Latn-RS" sz="2000" b="1" dirty="0"/>
              <a:t>public</a:t>
            </a:r>
            <a:r>
              <a:rPr lang="en-US" altLang="sr-Latn-RS" sz="2000" dirty="0"/>
              <a:t>:</a:t>
            </a:r>
            <a:br>
              <a:rPr lang="en-US" altLang="sr-Latn-RS" sz="2000" dirty="0"/>
            </a:br>
            <a:r>
              <a:rPr lang="sr-Latn-CS" altLang="sr-Latn-RS" sz="2000" dirty="0"/>
              <a:t>	</a:t>
            </a:r>
            <a:r>
              <a:rPr lang="en-US" altLang="sr-Latn-RS" sz="2000" dirty="0"/>
              <a:t>  </a:t>
            </a:r>
            <a:r>
              <a:rPr lang="en-US" altLang="sr-Latn-RS" sz="2000" dirty="0" err="1"/>
              <a:t>Izvedena</a:t>
            </a:r>
            <a:r>
              <a:rPr lang="en-US" altLang="sr-Latn-RS" sz="2000" dirty="0"/>
              <a:t>() {</a:t>
            </a:r>
            <a:r>
              <a:rPr lang="en-US" altLang="sr-Latn-RS" sz="2000" dirty="0" err="1"/>
              <a:t>cout</a:t>
            </a:r>
            <a:r>
              <a:rPr lang="en-US" altLang="sr-Latn-RS" sz="2000" dirty="0"/>
              <a:t>&lt;&lt;"</a:t>
            </a:r>
            <a:r>
              <a:rPr lang="en-US" altLang="sr-Latn-RS" sz="2000" dirty="0" err="1"/>
              <a:t>Konstruktor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izvedene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klase</a:t>
            </a:r>
            <a:r>
              <a:rPr lang="en-US" altLang="sr-Latn-RS" sz="2000" dirty="0"/>
              <a:t>."&lt;&lt;</a:t>
            </a:r>
            <a:r>
              <a:rPr lang="en-US" altLang="sr-Latn-RS" sz="2000" dirty="0" err="1"/>
              <a:t>endl</a:t>
            </a:r>
            <a:r>
              <a:rPr lang="en-US" altLang="sr-Latn-RS" sz="2000" dirty="0"/>
              <a:t>;}</a:t>
            </a:r>
            <a:br>
              <a:rPr lang="en-US" altLang="sr-Latn-RS" sz="2000" dirty="0"/>
            </a:br>
            <a:r>
              <a:rPr lang="sr-Latn-CS" altLang="sr-Latn-RS" sz="2000" dirty="0"/>
              <a:t>	</a:t>
            </a:r>
            <a:r>
              <a:rPr lang="en-US" altLang="sr-Latn-RS" sz="2000" dirty="0"/>
              <a:t>  ~</a:t>
            </a:r>
            <a:r>
              <a:rPr lang="en-US" altLang="sr-Latn-RS" sz="2000" dirty="0" err="1"/>
              <a:t>Izvedena</a:t>
            </a:r>
            <a:r>
              <a:rPr lang="en-US" altLang="sr-Latn-RS" sz="2000" dirty="0"/>
              <a:t>() {</a:t>
            </a:r>
            <a:r>
              <a:rPr lang="en-US" altLang="sr-Latn-RS" sz="2000" dirty="0" err="1"/>
              <a:t>cout</a:t>
            </a:r>
            <a:r>
              <a:rPr lang="en-US" altLang="sr-Latn-RS" sz="2000" dirty="0"/>
              <a:t>&lt;&lt;"</a:t>
            </a:r>
            <a:r>
              <a:rPr lang="en-US" altLang="sr-Latn-RS" sz="2000" dirty="0" err="1"/>
              <a:t>Destruktor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izvedene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klase</a:t>
            </a:r>
            <a:r>
              <a:rPr lang="en-US" altLang="sr-Latn-RS" sz="2000" dirty="0"/>
              <a:t>."&lt;&lt;</a:t>
            </a:r>
            <a:r>
              <a:rPr lang="en-US" altLang="sr-Latn-RS" sz="2000" dirty="0" err="1"/>
              <a:t>endl</a:t>
            </a:r>
            <a:r>
              <a:rPr lang="en-US" altLang="sr-Latn-RS" sz="2000" dirty="0"/>
              <a:t>;}</a:t>
            </a:r>
            <a:br>
              <a:rPr lang="en-US" altLang="sr-Latn-RS" sz="2000" dirty="0"/>
            </a:br>
            <a:r>
              <a:rPr lang="en-US" altLang="sr-Latn-RS" sz="2000" dirty="0"/>
              <a:t>};</a:t>
            </a:r>
            <a:br>
              <a:rPr lang="en-US" altLang="sr-Latn-RS" sz="2000" dirty="0"/>
            </a:br>
            <a:br>
              <a:rPr lang="en-US" altLang="sr-Latn-RS" sz="2000" dirty="0"/>
            </a:br>
            <a:r>
              <a:rPr lang="en-US" altLang="sr-Latn-RS" sz="2000" b="1" dirty="0"/>
              <a:t>void</a:t>
            </a:r>
            <a:r>
              <a:rPr lang="en-US" altLang="sr-Latn-RS" sz="2000" dirty="0"/>
              <a:t> main () {</a:t>
            </a:r>
            <a:br>
              <a:rPr lang="en-US" altLang="sr-Latn-RS" sz="2000" dirty="0"/>
            </a:br>
            <a:r>
              <a:rPr lang="sr-Latn-CS" altLang="sr-Latn-RS" sz="2000" dirty="0"/>
              <a:t>	</a:t>
            </a:r>
            <a:r>
              <a:rPr lang="en-US" altLang="sr-Latn-RS" sz="2000" dirty="0"/>
              <a:t>  </a:t>
            </a:r>
            <a:r>
              <a:rPr lang="en-US" altLang="sr-Latn-RS" sz="2000" dirty="0" err="1"/>
              <a:t>Izvedena</a:t>
            </a:r>
            <a:r>
              <a:rPr lang="en-US" altLang="sr-Latn-RS" sz="2000" dirty="0"/>
              <a:t> d;</a:t>
            </a:r>
            <a:br>
              <a:rPr lang="en-US" altLang="sr-Latn-RS" sz="2000" dirty="0"/>
            </a:br>
            <a:r>
              <a:rPr lang="en-US" altLang="sr-Latn-RS" sz="2000" dirty="0"/>
              <a:t>}</a:t>
            </a:r>
            <a:br>
              <a:rPr lang="en-US" altLang="sr-Latn-RS" sz="2000" dirty="0"/>
            </a:br>
            <a:br>
              <a:rPr lang="en-US" altLang="sr-Latn-RS" sz="1600" dirty="0"/>
            </a:br>
            <a:endParaRPr lang="en-US" altLang="sr-Latn-R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86456-5BBC-4683-A485-26AFBE34AD28}"/>
              </a:ext>
            </a:extLst>
          </p:cNvPr>
          <p:cNvSpPr txBox="1"/>
          <p:nvPr/>
        </p:nvSpPr>
        <p:spPr>
          <a:xfrm>
            <a:off x="6096000" y="4883558"/>
            <a:ext cx="4576894" cy="2289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sr-Latn-RS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   </a:t>
            </a:r>
            <a:r>
              <a:rPr lang="en-US" altLang="sr-Latn-RS" sz="2400" u="sng" dirty="0" err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Izlaz</a:t>
            </a:r>
            <a:r>
              <a:rPr lang="en-US" altLang="sr-Latn-RS" sz="2400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400" u="sng" dirty="0" err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će</a:t>
            </a:r>
            <a:r>
              <a:rPr lang="en-US" altLang="sr-Latn-RS" sz="2400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400" u="sng" dirty="0" err="1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biti</a:t>
            </a:r>
            <a:r>
              <a:rPr lang="en-US" altLang="sr-Latn-RS" sz="2400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:</a:t>
            </a:r>
            <a:br>
              <a:rPr lang="en-US" altLang="sr-Latn-RS" u="sng" dirty="0">
                <a:solidFill>
                  <a:srgbClr val="00007D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</a:br>
            <a:r>
              <a:rPr lang="sr-Latn-CS" altLang="sr-Latn-R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Konstruktor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osnovne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klase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b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sr-Latn-C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Konstruktor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klase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Element.</a:t>
            </a:r>
            <a:b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sr-Latn-C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Konstruktor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izvedene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klase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b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sr-Latn-C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Destruktor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izvedene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klase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b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sr-Latn-C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Destruktor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klase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Element.</a:t>
            </a:r>
            <a:b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sr-Latn-C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Destruktor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osnovne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sr-Latn-RS" sz="2200" dirty="0" err="1">
                <a:solidFill>
                  <a:srgbClr val="FF0000"/>
                </a:solidFill>
                <a:latin typeface="Arial" panose="020B0604020202020204" pitchFamily="34" charset="0"/>
              </a:rPr>
              <a:t>klase</a:t>
            </a:r>
            <a:r>
              <a:rPr lang="en-US" altLang="sr-Latn-RS" sz="22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00944F7-3653-4BCD-8857-36BB792DB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846137"/>
          </a:xfrm>
        </p:spPr>
        <p:txBody>
          <a:bodyPr/>
          <a:lstStyle/>
          <a:p>
            <a:pPr eaLnBrk="1" hangingPunct="1"/>
            <a:r>
              <a:rPr lang="sr-Latn-CS" altLang="en-US" sz="3200" u="sng" dirty="0">
                <a:latin typeface="+mn-lt"/>
              </a:rPr>
              <a:t>Redosled poziva konstruktora i destruktora</a:t>
            </a:r>
            <a:endParaRPr lang="en-US" altLang="en-US" sz="3200" u="sng" dirty="0">
              <a:latin typeface="+mn-lt"/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871B38BF-6D3C-4A69-A7EB-4257A9829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1052737"/>
            <a:ext cx="8228013" cy="4860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class</a:t>
            </a:r>
            <a:r>
              <a:rPr lang="en-US" altLang="en-US" sz="1800" dirty="0">
                <a:solidFill>
                  <a:schemeClr val="tx1"/>
                </a:solidFill>
              </a:rPr>
              <a:t>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A(int i) : </a:t>
            </a:r>
            <a:r>
              <a:rPr lang="en-US" altLang="en-US" sz="1800" dirty="0" err="1">
                <a:solidFill>
                  <a:schemeClr val="tx1"/>
                </a:solidFill>
              </a:rPr>
              <a:t>m_i</a:t>
            </a:r>
            <a:r>
              <a:rPr lang="en-US" altLang="en-US" sz="1800" dirty="0">
                <a:solidFill>
                  <a:schemeClr val="tx1"/>
                </a:solidFill>
              </a:rPr>
              <a:t>(i)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"A“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~A()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"~A“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int </a:t>
            </a:r>
            <a:r>
              <a:rPr lang="en-US" altLang="en-US" sz="1800" dirty="0" err="1">
                <a:solidFill>
                  <a:schemeClr val="tx1"/>
                </a:solidFill>
              </a:rPr>
              <a:t>m_i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class</a:t>
            </a:r>
            <a:r>
              <a:rPr lang="en-US" altLang="en-US" sz="1800" dirty="0">
                <a:solidFill>
                  <a:schemeClr val="tx1"/>
                </a:solidFill>
              </a:rPr>
              <a:t>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B(int i, int j) : A(i), </a:t>
            </a:r>
            <a:r>
              <a:rPr lang="en-US" altLang="en-US" sz="1800" dirty="0" err="1">
                <a:solidFill>
                  <a:schemeClr val="tx1"/>
                </a:solidFill>
              </a:rPr>
              <a:t>m_j</a:t>
            </a:r>
            <a:r>
              <a:rPr lang="en-US" altLang="en-US" sz="1800" dirty="0">
                <a:solidFill>
                  <a:schemeClr val="tx1"/>
                </a:solidFill>
              </a:rPr>
              <a:t>(j)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“B”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~B() {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“~B”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int </a:t>
            </a:r>
            <a:r>
              <a:rPr lang="en-US" altLang="en-US" sz="1800" dirty="0" err="1">
                <a:solidFill>
                  <a:schemeClr val="tx1"/>
                </a:solidFill>
              </a:rPr>
              <a:t>m_j</a:t>
            </a:r>
            <a:r>
              <a:rPr lang="en-US" altLang="en-US" sz="180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int main (int,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B b(2,3);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968FDB-25EB-43BA-9ACB-E72C553CFC75}"/>
              </a:ext>
            </a:extLst>
          </p:cNvPr>
          <p:cNvSpPr txBox="1">
            <a:spLocks/>
          </p:cNvSpPr>
          <p:nvPr/>
        </p:nvSpPr>
        <p:spPr bwMode="auto">
          <a:xfrm>
            <a:off x="6589712" y="1085998"/>
            <a:ext cx="4114800" cy="536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B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pozvan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nad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objektom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b u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funkcij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main –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stvarni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argumenti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vrednosti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2 i 3</a:t>
            </a: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B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poziva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A –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prenosi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vrednost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2 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konstruktoru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A u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listi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za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inicijalizaciju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A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inicijalizuje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č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lan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m_i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dobijenom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vrednošću</a:t>
            </a: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Izvršava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se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telo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konstruktora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A</a:t>
            </a: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B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inicijalizuje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č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lan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m_j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vrednošću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3</a:t>
            </a: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Izvršava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se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telo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konstruktora</a:t>
            </a:r>
            <a:r>
              <a:rPr 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Lucida Sans Unicode" panose="020B0602030504020204" pitchFamily="34" charset="0"/>
              </a:rPr>
              <a:t> B</a:t>
            </a: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E80628-5683-4B77-8530-7CB0DE142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846137"/>
          </a:xfrm>
        </p:spPr>
        <p:txBody>
          <a:bodyPr/>
          <a:lstStyle/>
          <a:p>
            <a:pPr eaLnBrk="1" hangingPunct="1"/>
            <a:r>
              <a:rPr lang="sr-Latn-CS" altLang="en-US" sz="3200" u="sng" dirty="0">
                <a:latin typeface="+mn-lt"/>
              </a:rPr>
              <a:t>Redosled poziva konstruktora i destruktora</a:t>
            </a:r>
            <a:endParaRPr lang="en-US" altLang="en-US" sz="3200" u="sng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02030E-850E-463A-8690-BB32A6E46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1052737"/>
            <a:ext cx="8228013" cy="4860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class</a:t>
            </a:r>
            <a:r>
              <a:rPr lang="en-US" altLang="en-US" sz="1800" dirty="0">
                <a:solidFill>
                  <a:schemeClr val="tx1"/>
                </a:solidFill>
              </a:rPr>
              <a:t>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A(int i) : </a:t>
            </a:r>
            <a:r>
              <a:rPr lang="en-US" altLang="en-US" sz="1800" dirty="0" err="1">
                <a:solidFill>
                  <a:schemeClr val="tx1"/>
                </a:solidFill>
              </a:rPr>
              <a:t>m_i</a:t>
            </a:r>
            <a:r>
              <a:rPr lang="en-US" altLang="en-US" sz="1800" dirty="0">
                <a:solidFill>
                  <a:schemeClr val="tx1"/>
                </a:solidFill>
              </a:rPr>
              <a:t>(i)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"A“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~A()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"~A“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int </a:t>
            </a:r>
            <a:r>
              <a:rPr lang="en-US" altLang="en-US" sz="1800" dirty="0" err="1">
                <a:solidFill>
                  <a:schemeClr val="tx1"/>
                </a:solidFill>
              </a:rPr>
              <a:t>m_i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class</a:t>
            </a:r>
            <a:r>
              <a:rPr lang="en-US" altLang="en-US" sz="1800" dirty="0">
                <a:solidFill>
                  <a:schemeClr val="tx1"/>
                </a:solidFill>
              </a:rPr>
              <a:t>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B(int i, int j) : A(i), </a:t>
            </a:r>
            <a:r>
              <a:rPr lang="en-US" altLang="en-US" sz="1800" dirty="0" err="1">
                <a:solidFill>
                  <a:schemeClr val="tx1"/>
                </a:solidFill>
              </a:rPr>
              <a:t>m_j</a:t>
            </a:r>
            <a:r>
              <a:rPr lang="en-US" altLang="en-US" sz="1800" dirty="0">
                <a:solidFill>
                  <a:schemeClr val="tx1"/>
                </a:solidFill>
              </a:rPr>
              <a:t>(j)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“B”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~B() {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“~B”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int </a:t>
            </a:r>
            <a:r>
              <a:rPr lang="en-US" altLang="en-US" sz="1800" dirty="0" err="1">
                <a:solidFill>
                  <a:schemeClr val="tx1"/>
                </a:solidFill>
              </a:rPr>
              <a:t>m_j</a:t>
            </a:r>
            <a:r>
              <a:rPr lang="en-US" altLang="en-US" sz="180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int main (int,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B b(2,3);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E80628-5683-4B77-8530-7CB0DE142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846137"/>
          </a:xfrm>
        </p:spPr>
        <p:txBody>
          <a:bodyPr/>
          <a:lstStyle/>
          <a:p>
            <a:pPr eaLnBrk="1" hangingPunct="1"/>
            <a:r>
              <a:rPr lang="sr-Latn-CS" altLang="en-US" sz="3200" u="sng" dirty="0">
                <a:latin typeface="+mn-lt"/>
              </a:rPr>
              <a:t>Redosled poziva konstruktora i destruktora</a:t>
            </a:r>
            <a:endParaRPr lang="en-US" altLang="en-US" sz="3200" u="sng" dirty="0"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02030E-850E-463A-8690-BB32A6E46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1052737"/>
            <a:ext cx="8228013" cy="4860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class</a:t>
            </a:r>
            <a:r>
              <a:rPr lang="en-US" altLang="en-US" sz="1800" dirty="0">
                <a:solidFill>
                  <a:schemeClr val="tx1"/>
                </a:solidFill>
              </a:rPr>
              <a:t>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A(int i) : </a:t>
            </a:r>
            <a:r>
              <a:rPr lang="en-US" altLang="en-US" sz="1800" dirty="0" err="1">
                <a:solidFill>
                  <a:schemeClr val="tx1"/>
                </a:solidFill>
              </a:rPr>
              <a:t>m_i</a:t>
            </a:r>
            <a:r>
              <a:rPr lang="en-US" altLang="en-US" sz="1800" dirty="0">
                <a:solidFill>
                  <a:schemeClr val="tx1"/>
                </a:solidFill>
              </a:rPr>
              <a:t>(i)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"A“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~A()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"~A“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int </a:t>
            </a:r>
            <a:r>
              <a:rPr lang="en-US" altLang="en-US" sz="1800" dirty="0" err="1">
                <a:solidFill>
                  <a:schemeClr val="tx1"/>
                </a:solidFill>
              </a:rPr>
              <a:t>m_i</a:t>
            </a:r>
            <a:r>
              <a:rPr lang="en-US" altLang="en-US" sz="18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class</a:t>
            </a:r>
            <a:r>
              <a:rPr lang="en-US" altLang="en-US" sz="1800" dirty="0">
                <a:solidFill>
                  <a:schemeClr val="tx1"/>
                </a:solidFill>
              </a:rPr>
              <a:t> B : public 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B(int i, int j) : A(i), </a:t>
            </a:r>
            <a:r>
              <a:rPr lang="en-US" altLang="en-US" sz="1800" dirty="0" err="1">
                <a:solidFill>
                  <a:schemeClr val="tx1"/>
                </a:solidFill>
              </a:rPr>
              <a:t>m_j</a:t>
            </a:r>
            <a:r>
              <a:rPr lang="en-US" altLang="en-US" sz="1800" dirty="0">
                <a:solidFill>
                  <a:schemeClr val="tx1"/>
                </a:solidFill>
              </a:rPr>
              <a:t>(j) { 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“B”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~B() {</a:t>
            </a:r>
            <a:r>
              <a:rPr lang="en-US" altLang="en-US" sz="1800" dirty="0" err="1">
                <a:solidFill>
                  <a:schemeClr val="tx1"/>
                </a:solidFill>
              </a:rPr>
              <a:t>cout</a:t>
            </a:r>
            <a:r>
              <a:rPr lang="en-US" altLang="en-US" sz="1800" dirty="0">
                <a:solidFill>
                  <a:schemeClr val="tx1"/>
                </a:solidFill>
              </a:rPr>
              <a:t> &lt;&lt; “~B” &lt;&lt; </a:t>
            </a:r>
            <a:r>
              <a:rPr lang="en-US" altLang="en-US" sz="1800" dirty="0" err="1">
                <a:solidFill>
                  <a:schemeClr val="tx1"/>
                </a:solidFill>
              </a:rPr>
              <a:t>endl</a:t>
            </a:r>
            <a:r>
              <a:rPr lang="en-US" altLang="en-US" sz="1800" dirty="0">
                <a:solidFill>
                  <a:schemeClr val="tx1"/>
                </a:solidFill>
              </a:rPr>
              <a:t>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private: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int </a:t>
            </a:r>
            <a:r>
              <a:rPr lang="en-US" altLang="en-US" sz="1800" dirty="0" err="1">
                <a:solidFill>
                  <a:schemeClr val="tx1"/>
                </a:solidFill>
              </a:rPr>
              <a:t>m_j</a:t>
            </a:r>
            <a:r>
              <a:rPr lang="en-US" altLang="en-US" sz="1800" dirty="0">
                <a:solidFill>
                  <a:schemeClr val="tx1"/>
                </a:solidFill>
              </a:rPr>
              <a:t>_;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int main (int, char *[])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B b(2,3);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78BE6A-E5D9-45E4-B47D-5E46438DED77}"/>
              </a:ext>
            </a:extLst>
          </p:cNvPr>
          <p:cNvSpPr txBox="1">
            <a:spLocks/>
          </p:cNvSpPr>
          <p:nvPr/>
        </p:nvSpPr>
        <p:spPr bwMode="auto">
          <a:xfrm>
            <a:off x="6661720" y="941982"/>
            <a:ext cx="4114800" cy="536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B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pozvan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nad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objektom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b u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funkciji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main –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izvrsava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telo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izlaz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“~B”)</a:t>
            </a: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B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poziva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“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”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clana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latin typeface="Courier New" pitchFamily="49" charset="0"/>
                <a:cs typeface="Lucida Sans Unicode" panose="020B0602030504020204" pitchFamily="34" charset="0"/>
              </a:rPr>
              <a:t>m_j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  <a:cs typeface="Lucida Sans Unicode" panose="020B0602030504020204" pitchFamily="34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posto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je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int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primitivni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tip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nema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posebnog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procesiranja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)</a:t>
            </a: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B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poziva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A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endParaRPr lang="en-US" sz="2000" dirty="0">
              <a:solidFill>
                <a:srgbClr val="800000"/>
              </a:solidFill>
              <a:latin typeface="Arial" charset="0"/>
              <a:cs typeface="Lucida Sans Unicode" panose="020B0602030504020204" pitchFamily="34" charset="0"/>
            </a:endParaRP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Izvršava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se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telo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de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struktora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(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izlaz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“~A”)</a:t>
            </a:r>
          </a:p>
          <a:p>
            <a:pPr marL="342900" lvl="1" indent="-34290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A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poziva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č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lana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urier New" pitchFamily="49" charset="0"/>
                <a:cs typeface="Lucida Sans Unicode" panose="020B0602030504020204" pitchFamily="34" charset="0"/>
              </a:rPr>
              <a:t>m_i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(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primitivni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tip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destrukcija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ne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podrazumeva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bilo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kakvu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operaciju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)</a:t>
            </a:r>
          </a:p>
          <a:p>
            <a:pPr marL="742950" lvl="1" indent="-285750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000" dirty="0">
              <a:solidFill>
                <a:srgbClr val="800000"/>
              </a:solidFill>
              <a:latin typeface="Arial" charset="0"/>
              <a:cs typeface="Lucida Sans Unicode" panose="020B0602030504020204" pitchFamily="34" charset="0"/>
            </a:endParaRPr>
          </a:p>
          <a:p>
            <a:pPr marL="0" lvl="1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REDOSLED KONSTUKTORA: </a:t>
            </a:r>
          </a:p>
          <a:p>
            <a:pPr marL="0" lvl="1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Osnovna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klasa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,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članovi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,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telo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konstruktora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izvedene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klase</a:t>
            </a:r>
            <a:endParaRPr lang="en-US" dirty="0">
              <a:solidFill>
                <a:srgbClr val="800000"/>
              </a:solidFill>
              <a:latin typeface="Arial" charset="0"/>
              <a:cs typeface="Lucida Sans Unicode" panose="020B0602030504020204" pitchFamily="34" charset="0"/>
            </a:endParaRPr>
          </a:p>
          <a:p>
            <a:pPr marL="0" lvl="1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dirty="0">
              <a:solidFill>
                <a:srgbClr val="800000"/>
              </a:solidFill>
              <a:latin typeface="Arial" charset="0"/>
              <a:cs typeface="Lucida Sans Unicode" panose="020B0602030504020204" pitchFamily="34" charset="0"/>
            </a:endParaRPr>
          </a:p>
          <a:p>
            <a:pPr marL="0" lvl="1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REDOSLED DESTRUKTORA:</a:t>
            </a:r>
          </a:p>
          <a:p>
            <a:pPr marL="0" lvl="1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Telo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konstruktora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izvedene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klase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,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destruktori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članova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,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destruktor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osnovne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Arial" charset="0"/>
                <a:cs typeface="Lucida Sans Unicode" panose="020B0602030504020204" pitchFamily="34" charset="0"/>
              </a:rPr>
              <a:t>klase</a:t>
            </a:r>
            <a:endParaRPr lang="en-US" dirty="0">
              <a:solidFill>
                <a:srgbClr val="800000"/>
              </a:solidFill>
              <a:latin typeface="Arial" charset="0"/>
              <a:cs typeface="Lucida Sans Unicode" panose="020B0602030504020204" pitchFamily="34" charset="0"/>
            </a:endParaRPr>
          </a:p>
          <a:p>
            <a:pPr marL="342900" indent="-342900" defTabSz="45720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2400" kern="0" dirty="0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4963758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2810</Words>
  <Application>Microsoft Office PowerPoint</Application>
  <PresentationFormat>Widescreen</PresentationFormat>
  <Paragraphs>339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Garamond</vt:lpstr>
      <vt:lpstr>Times New Roman</vt:lpstr>
      <vt:lpstr>Wingdings</vt:lpstr>
      <vt:lpstr>Pixel</vt:lpstr>
      <vt:lpstr>1_Default Design</vt:lpstr>
      <vt:lpstr>Objektno orijentisano programiranje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Redosled poziva konstruktora i destruktora</vt:lpstr>
      <vt:lpstr>Redosled poziva konstruktora i destruktora</vt:lpstr>
      <vt:lpstr>Redosled poziva konstruktora i destruktora</vt:lpstr>
      <vt:lpstr>PowerPoint Presentation</vt:lpstr>
      <vt:lpstr>PowerPoint Presentation</vt:lpstr>
      <vt:lpstr>Konstruktori i operator = izvedene klase (I)</vt:lpstr>
      <vt:lpstr>Konstruktori i operator = izvedene klase (II)</vt:lpstr>
      <vt:lpstr>Konstruktori i operator = izvedene klase (II)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Primer korišćenja virtuelne funkcije</vt:lpstr>
      <vt:lpstr>Primer korišćenja virtuelne funkcije</vt:lpstr>
      <vt:lpstr>Primer korišćenja virtuelne funkcije</vt:lpstr>
      <vt:lpstr>Primer korišćenja virtuelne funkcije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 Jankovic</dc:creator>
  <cp:lastModifiedBy>Dragan Jankovic</cp:lastModifiedBy>
  <cp:revision>5</cp:revision>
  <dcterms:created xsi:type="dcterms:W3CDTF">2021-11-22T18:29:20Z</dcterms:created>
  <dcterms:modified xsi:type="dcterms:W3CDTF">2021-11-23T10:50:46Z</dcterms:modified>
</cp:coreProperties>
</file>