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  <p:sldMasterId id="2147483685" r:id="rId3"/>
  </p:sldMasterIdLst>
  <p:notesMasterIdLst>
    <p:notesMasterId r:id="rId34"/>
  </p:notesMasterIdLst>
  <p:sldIdLst>
    <p:sldId id="639" r:id="rId4"/>
    <p:sldId id="279" r:id="rId5"/>
    <p:sldId id="612" r:id="rId6"/>
    <p:sldId id="610" r:id="rId7"/>
    <p:sldId id="281" r:id="rId8"/>
    <p:sldId id="611" r:id="rId9"/>
    <p:sldId id="613" r:id="rId10"/>
    <p:sldId id="614" r:id="rId11"/>
    <p:sldId id="615" r:id="rId12"/>
    <p:sldId id="616" r:id="rId13"/>
    <p:sldId id="617" r:id="rId14"/>
    <p:sldId id="618" r:id="rId15"/>
    <p:sldId id="619" r:id="rId16"/>
    <p:sldId id="620" r:id="rId17"/>
    <p:sldId id="621" r:id="rId18"/>
    <p:sldId id="622" r:id="rId19"/>
    <p:sldId id="623" r:id="rId20"/>
    <p:sldId id="624" r:id="rId21"/>
    <p:sldId id="625" r:id="rId22"/>
    <p:sldId id="626" r:id="rId23"/>
    <p:sldId id="627" r:id="rId24"/>
    <p:sldId id="628" r:id="rId25"/>
    <p:sldId id="629" r:id="rId26"/>
    <p:sldId id="630" r:id="rId27"/>
    <p:sldId id="311" r:id="rId28"/>
    <p:sldId id="631" r:id="rId29"/>
    <p:sldId id="291" r:id="rId30"/>
    <p:sldId id="312" r:id="rId31"/>
    <p:sldId id="637" r:id="rId32"/>
    <p:sldId id="638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0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presProps" Target="presProp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EAA92-93DA-468F-AD6B-CD8ECD7A255D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5F288D-BEFF-40EE-AA4F-B9B44D3AD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652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7">
            <a:extLst>
              <a:ext uri="{FF2B5EF4-FFF2-40B4-BE49-F238E27FC236}">
                <a16:creationId xmlns:a16="http://schemas.microsoft.com/office/drawing/2014/main" id="{0D0355E9-01CC-480A-817C-FA1B18C5800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defTabSz="45720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5720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5720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5720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5720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/>
            </a:pPr>
            <a:fld id="{39597E18-17C2-4BC6-A048-662D695705FA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Lucida Sans Unicode" panose="020B0602030504020204" pitchFamily="34" charset="0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Tx/>
                <a:buFont typeface="Times New Roman" panose="02020603050405020304" pitchFamily="18" charset="0"/>
                <a:buNone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/>
              </a:pPr>
              <a:t>2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Lucida Sans Unicode" panose="020B0602030504020204" pitchFamily="34" charset="0"/>
            </a:endParaRPr>
          </a:p>
        </p:txBody>
      </p:sp>
      <p:sp>
        <p:nvSpPr>
          <p:cNvPr id="203779" name="Rectangle 1">
            <a:extLst>
              <a:ext uri="{FF2B5EF4-FFF2-40B4-BE49-F238E27FC236}">
                <a16:creationId xmlns:a16="http://schemas.microsoft.com/office/drawing/2014/main" id="{04AA0D72-FCE8-4434-9DFA-EA41917AA88F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3780" name="Rectangle 2">
            <a:extLst>
              <a:ext uri="{FF2B5EF4-FFF2-40B4-BE49-F238E27FC236}">
                <a16:creationId xmlns:a16="http://schemas.microsoft.com/office/drawing/2014/main" id="{43259FC3-D775-4B6F-A92F-29EB3E760FAB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>
            <a:extLst>
              <a:ext uri="{FF2B5EF4-FFF2-40B4-BE49-F238E27FC236}">
                <a16:creationId xmlns:a16="http://schemas.microsoft.com/office/drawing/2014/main" id="{3906D3BA-0E1D-4738-9C62-0BD1A028479F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/>
            </a:pPr>
            <a:fld id="{FAA24C7F-477D-40B3-BA1F-AB0EC418AE64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Lucida Sans Unicode" panose="020B0602030504020204" pitchFamily="34" charset="0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/>
              </a:pPr>
              <a:t>30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Lucida Sans Unicode" panose="020B0602030504020204" pitchFamily="34" charset="0"/>
            </a:endParaRPr>
          </a:p>
        </p:txBody>
      </p:sp>
      <p:sp>
        <p:nvSpPr>
          <p:cNvPr id="116739" name="Rectangle 1">
            <a:extLst>
              <a:ext uri="{FF2B5EF4-FFF2-40B4-BE49-F238E27FC236}">
                <a16:creationId xmlns:a16="http://schemas.microsoft.com/office/drawing/2014/main" id="{69C838FE-D4FE-4026-B7F0-89E11E43A523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16740" name="Rectangle 2">
            <a:extLst>
              <a:ext uri="{FF2B5EF4-FFF2-40B4-BE49-F238E27FC236}">
                <a16:creationId xmlns:a16="http://schemas.microsoft.com/office/drawing/2014/main" id="{434DCFB2-03AF-4BD5-B167-ADAB809F30D5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0259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7">
            <a:extLst>
              <a:ext uri="{FF2B5EF4-FFF2-40B4-BE49-F238E27FC236}">
                <a16:creationId xmlns:a16="http://schemas.microsoft.com/office/drawing/2014/main" id="{F1966DC4-FD2D-4861-9BFE-E0970E8533A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defTabSz="45720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5720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5720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5720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5720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/>
            </a:pPr>
            <a:fld id="{AB6B2AB7-E8AB-4A54-9D32-60AD2627BD89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Lucida Sans Unicode" panose="020B0602030504020204" pitchFamily="34" charset="0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Tx/>
                <a:buFont typeface="Times New Roman" panose="02020603050405020304" pitchFamily="18" charset="0"/>
                <a:buNone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/>
              </a:pPr>
              <a:t>4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Lucida Sans Unicode" panose="020B0602030504020204" pitchFamily="34" charset="0"/>
            </a:endParaRPr>
          </a:p>
        </p:txBody>
      </p:sp>
      <p:sp>
        <p:nvSpPr>
          <p:cNvPr id="206851" name="Rectangle 1">
            <a:extLst>
              <a:ext uri="{FF2B5EF4-FFF2-40B4-BE49-F238E27FC236}">
                <a16:creationId xmlns:a16="http://schemas.microsoft.com/office/drawing/2014/main" id="{3D3B0947-D02C-491C-8579-51098B77AED3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6852" name="Rectangle 2">
            <a:extLst>
              <a:ext uri="{FF2B5EF4-FFF2-40B4-BE49-F238E27FC236}">
                <a16:creationId xmlns:a16="http://schemas.microsoft.com/office/drawing/2014/main" id="{C28397E0-1685-4138-9264-884CDE890B1A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7">
            <a:extLst>
              <a:ext uri="{FF2B5EF4-FFF2-40B4-BE49-F238E27FC236}">
                <a16:creationId xmlns:a16="http://schemas.microsoft.com/office/drawing/2014/main" id="{FAD83E3D-FFEB-48F8-93D2-266279E2789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defTabSz="45720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5720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5720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5720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5720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/>
            </a:pPr>
            <a:fld id="{D8954F12-CB2F-4C18-8930-4B85BB14A854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Lucida Sans Unicode" panose="020B0602030504020204" pitchFamily="34" charset="0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Tx/>
                <a:buFont typeface="Times New Roman" panose="02020603050405020304" pitchFamily="18" charset="0"/>
                <a:buNone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/>
              </a:pPr>
              <a:t>5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Lucida Sans Unicode" panose="020B0602030504020204" pitchFamily="34" charset="0"/>
            </a:endParaRPr>
          </a:p>
        </p:txBody>
      </p:sp>
      <p:sp>
        <p:nvSpPr>
          <p:cNvPr id="208899" name="Rectangle 1">
            <a:extLst>
              <a:ext uri="{FF2B5EF4-FFF2-40B4-BE49-F238E27FC236}">
                <a16:creationId xmlns:a16="http://schemas.microsoft.com/office/drawing/2014/main" id="{8263FEBD-E834-4286-A9E8-D942F2A361D0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8900" name="Rectangle 2">
            <a:extLst>
              <a:ext uri="{FF2B5EF4-FFF2-40B4-BE49-F238E27FC236}">
                <a16:creationId xmlns:a16="http://schemas.microsoft.com/office/drawing/2014/main" id="{9254A114-403E-4702-8391-CA0363405CDF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7">
            <a:extLst>
              <a:ext uri="{FF2B5EF4-FFF2-40B4-BE49-F238E27FC236}">
                <a16:creationId xmlns:a16="http://schemas.microsoft.com/office/drawing/2014/main" id="{E01759AD-D64E-4DC2-9A09-011B2DBF6ED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defTabSz="45720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5720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5720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5720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5720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/>
            </a:pPr>
            <a:fld id="{609E99C2-C59A-43A6-8A34-7AB1521FB3E3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Lucida Sans Unicode" panose="020B0602030504020204" pitchFamily="34" charset="0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Tx/>
                <a:buFont typeface="Times New Roman" panose="02020603050405020304" pitchFamily="18" charset="0"/>
                <a:buNone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/>
              </a:pPr>
              <a:t>22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Lucida Sans Unicode" panose="020B0602030504020204" pitchFamily="34" charset="0"/>
            </a:endParaRPr>
          </a:p>
        </p:txBody>
      </p:sp>
      <p:sp>
        <p:nvSpPr>
          <p:cNvPr id="227331" name="Rectangle 1">
            <a:extLst>
              <a:ext uri="{FF2B5EF4-FFF2-40B4-BE49-F238E27FC236}">
                <a16:creationId xmlns:a16="http://schemas.microsoft.com/office/drawing/2014/main" id="{8BD183CC-F161-48E8-9732-B35F16DDC7D5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7332" name="Rectangle 2">
            <a:extLst>
              <a:ext uri="{FF2B5EF4-FFF2-40B4-BE49-F238E27FC236}">
                <a16:creationId xmlns:a16="http://schemas.microsoft.com/office/drawing/2014/main" id="{552C1A62-894A-4514-813E-3ECE405D1A42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7">
            <a:extLst>
              <a:ext uri="{FF2B5EF4-FFF2-40B4-BE49-F238E27FC236}">
                <a16:creationId xmlns:a16="http://schemas.microsoft.com/office/drawing/2014/main" id="{0359A9D8-E8D0-45B1-BDE4-68B3FBAD5E6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defTabSz="45720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5720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5720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5720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5720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/>
            </a:pPr>
            <a:fld id="{A7BF67DF-6258-40A4-A0BD-B47F7A61513A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Lucida Sans Unicode" panose="020B0602030504020204" pitchFamily="34" charset="0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Tx/>
                <a:buFont typeface="Times New Roman" panose="02020603050405020304" pitchFamily="18" charset="0"/>
                <a:buNone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/>
              </a:pPr>
              <a:t>23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Lucida Sans Unicode" panose="020B0602030504020204" pitchFamily="34" charset="0"/>
            </a:endParaRPr>
          </a:p>
        </p:txBody>
      </p:sp>
      <p:sp>
        <p:nvSpPr>
          <p:cNvPr id="229379" name="Rectangle 1">
            <a:extLst>
              <a:ext uri="{FF2B5EF4-FFF2-40B4-BE49-F238E27FC236}">
                <a16:creationId xmlns:a16="http://schemas.microsoft.com/office/drawing/2014/main" id="{E32A4739-1BC6-4B7D-B71C-BD2FDDD41AF0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9380" name="Rectangle 2">
            <a:extLst>
              <a:ext uri="{FF2B5EF4-FFF2-40B4-BE49-F238E27FC236}">
                <a16:creationId xmlns:a16="http://schemas.microsoft.com/office/drawing/2014/main" id="{8D6E13C9-F995-46A0-91CD-80216248DF8D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7">
            <a:extLst>
              <a:ext uri="{FF2B5EF4-FFF2-40B4-BE49-F238E27FC236}">
                <a16:creationId xmlns:a16="http://schemas.microsoft.com/office/drawing/2014/main" id="{361648A8-EE43-4454-9F50-61B6F84F8C9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defTabSz="45720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5720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5720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5720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5720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/>
            </a:pPr>
            <a:fld id="{E134A25C-F29E-4CDA-B582-AAFBBC7FEE97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Lucida Sans Unicode" panose="020B0602030504020204" pitchFamily="34" charset="0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Tx/>
                <a:buFont typeface="Times New Roman" panose="02020603050405020304" pitchFamily="18" charset="0"/>
                <a:buNone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/>
              </a:pPr>
              <a:t>24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Lucida Sans Unicode" panose="020B0602030504020204" pitchFamily="34" charset="0"/>
            </a:endParaRPr>
          </a:p>
        </p:txBody>
      </p:sp>
      <p:sp>
        <p:nvSpPr>
          <p:cNvPr id="231427" name="Rectangle 1">
            <a:extLst>
              <a:ext uri="{FF2B5EF4-FFF2-40B4-BE49-F238E27FC236}">
                <a16:creationId xmlns:a16="http://schemas.microsoft.com/office/drawing/2014/main" id="{23CB013D-2EFE-4FE8-8B8B-ECBF2D3364D3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1428" name="Rectangle 2">
            <a:extLst>
              <a:ext uri="{FF2B5EF4-FFF2-40B4-BE49-F238E27FC236}">
                <a16:creationId xmlns:a16="http://schemas.microsoft.com/office/drawing/2014/main" id="{87099A19-6D29-4526-951B-4CAF6EAC07DA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Rectangle 7">
            <a:extLst>
              <a:ext uri="{FF2B5EF4-FFF2-40B4-BE49-F238E27FC236}">
                <a16:creationId xmlns:a16="http://schemas.microsoft.com/office/drawing/2014/main" id="{2E879ED6-0D62-4FC3-BA6A-C187408A74F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defTabSz="45720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5720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5720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5720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5720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/>
            </a:pPr>
            <a:fld id="{52E454AC-22F1-4675-8FA5-F6B287DA9377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Lucida Sans Unicode" panose="020B0602030504020204" pitchFamily="34" charset="0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Tx/>
                <a:buFont typeface="Times New Roman" panose="02020603050405020304" pitchFamily="18" charset="0"/>
                <a:buNone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/>
              </a:pPr>
              <a:t>26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Lucida Sans Unicode" panose="020B0602030504020204" pitchFamily="34" charset="0"/>
            </a:endParaRPr>
          </a:p>
        </p:txBody>
      </p:sp>
      <p:sp>
        <p:nvSpPr>
          <p:cNvPr id="234499" name="Rectangle 1">
            <a:extLst>
              <a:ext uri="{FF2B5EF4-FFF2-40B4-BE49-F238E27FC236}">
                <a16:creationId xmlns:a16="http://schemas.microsoft.com/office/drawing/2014/main" id="{4EE72E72-57A5-4AB6-B3AE-712A3F118378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4500" name="Rectangle 2">
            <a:extLst>
              <a:ext uri="{FF2B5EF4-FFF2-40B4-BE49-F238E27FC236}">
                <a16:creationId xmlns:a16="http://schemas.microsoft.com/office/drawing/2014/main" id="{5F1FB147-FD9D-4625-B741-0C35E4709865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0259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Rectangle 7">
            <a:extLst>
              <a:ext uri="{FF2B5EF4-FFF2-40B4-BE49-F238E27FC236}">
                <a16:creationId xmlns:a16="http://schemas.microsoft.com/office/drawing/2014/main" id="{F502A736-29CF-408B-B0D9-19276FC993C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defTabSz="45720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5720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5720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5720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5720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/>
            </a:pPr>
            <a:fld id="{777A07EF-A9F2-46B7-A056-EBCE32A2C012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Lucida Sans Unicode" panose="020B0602030504020204" pitchFamily="34" charset="0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Tx/>
                <a:buFont typeface="Times New Roman" panose="02020603050405020304" pitchFamily="18" charset="0"/>
                <a:buNone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/>
              </a:pPr>
              <a:t>27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Lucida Sans Unicode" panose="020B0602030504020204" pitchFamily="34" charset="0"/>
            </a:endParaRPr>
          </a:p>
        </p:txBody>
      </p:sp>
      <p:sp>
        <p:nvSpPr>
          <p:cNvPr id="236547" name="Rectangle 1">
            <a:extLst>
              <a:ext uri="{FF2B5EF4-FFF2-40B4-BE49-F238E27FC236}">
                <a16:creationId xmlns:a16="http://schemas.microsoft.com/office/drawing/2014/main" id="{2744E6F8-FA87-40D1-877C-00CD5F54EF6F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6548" name="Rectangle 2">
            <a:extLst>
              <a:ext uri="{FF2B5EF4-FFF2-40B4-BE49-F238E27FC236}">
                <a16:creationId xmlns:a16="http://schemas.microsoft.com/office/drawing/2014/main" id="{342C2DAD-957B-4288-BEBE-E267D6969174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0259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>
            <a:extLst>
              <a:ext uri="{FF2B5EF4-FFF2-40B4-BE49-F238E27FC236}">
                <a16:creationId xmlns:a16="http://schemas.microsoft.com/office/drawing/2014/main" id="{8613B137-6997-4E45-818B-B378C6B96AAA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/>
            </a:pPr>
            <a:fld id="{CCDA7898-C4F0-47D5-9B94-4EE184F28738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Lucida Sans Unicode" panose="020B0602030504020204" pitchFamily="34" charset="0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/>
              </a:pPr>
              <a:t>29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Lucida Sans Unicode" panose="020B0602030504020204" pitchFamily="34" charset="0"/>
            </a:endParaRPr>
          </a:p>
        </p:txBody>
      </p:sp>
      <p:sp>
        <p:nvSpPr>
          <p:cNvPr id="114691" name="Rectangle 1">
            <a:extLst>
              <a:ext uri="{FF2B5EF4-FFF2-40B4-BE49-F238E27FC236}">
                <a16:creationId xmlns:a16="http://schemas.microsoft.com/office/drawing/2014/main" id="{FC9D4DF9-32E8-4F69-8B0A-76688BEE5FB4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14692" name="Rectangle 2">
            <a:extLst>
              <a:ext uri="{FF2B5EF4-FFF2-40B4-BE49-F238E27FC236}">
                <a16:creationId xmlns:a16="http://schemas.microsoft.com/office/drawing/2014/main" id="{D600426D-65E8-499D-ABD1-0D8A2A3E0A6B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0259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30592EB-A6D7-4D7B-BD37-6E9DCE63B8B0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FF8F45-6C1E-4344-8E9B-259159E18FFB}" type="datetime1">
              <a:rPr lang="en-US"/>
              <a:pPr>
                <a:defRPr/>
              </a:pPr>
              <a:t>11/26/2021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26D2F41-9DEF-4FF3-9621-9DC6848FEB50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5392B71-7908-49AA-A86E-E3BEF23F6D93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1B95B8-C6E5-42A2-B188-74BE167BB08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15900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6760AEF-12BD-48D9-A36D-E690EC881CDF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2B9D44-AB52-46C7-A1FB-506634F191BB}" type="datetime1">
              <a:rPr lang="en-US"/>
              <a:pPr>
                <a:defRPr/>
              </a:pPr>
              <a:t>11/26/2021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FA117C-C30B-4C99-8275-6EC7C96C6A89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9106FAC-62F4-4CF3-834E-A2769A18AC93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FCCEAC-4C96-43E7-BB58-5FF82B51D6E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39720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277814"/>
            <a:ext cx="2741084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7814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7236E2C-7A80-4701-B005-567EC0B60CFE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9E25B5-07F5-4527-BF71-4DF9D1734424}" type="datetime1">
              <a:rPr lang="en-US"/>
              <a:pPr>
                <a:defRPr/>
              </a:pPr>
              <a:t>11/26/2021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BA3DF9-A683-417D-9600-18AC38844DE1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3B73056-72B8-47FC-B273-8481DA08B3A3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609166-1B74-43C0-8EA9-029A7C65BF7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52162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7814"/>
            <a:ext cx="10970684" cy="84613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1" y="1268414"/>
            <a:ext cx="5382684" cy="4860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484" y="1268414"/>
            <a:ext cx="5384800" cy="4860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6B0F4D1D-C261-46EE-9D69-FF157EEAB576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72DF22-D438-4034-85D6-A2E970B418A4}" type="datetime1">
              <a:rPr lang="en-US"/>
              <a:pPr>
                <a:defRPr/>
              </a:pPr>
              <a:t>11/26/2021</a:t>
            </a:fld>
            <a:endParaRPr lang="en-US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14A3C3AB-E622-4005-8A89-7B5E171DC61E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0417227A-18BD-436D-AEBE-65BA37FACE0E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846E27-2E58-49C0-9B3A-36DD94E9A44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381263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C93852C3-77C7-4B61-9DA3-1323CED3B6E4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12192000" cy="6858000"/>
            <a:chOff x="0" y="0"/>
            <a:chExt cx="5760" cy="4320"/>
          </a:xfrm>
        </p:grpSpPr>
        <p:sp>
          <p:nvSpPr>
            <p:cNvPr id="5" name="Rectangle 3">
              <a:extLst>
                <a:ext uri="{FF2B5EF4-FFF2-40B4-BE49-F238E27FC236}">
                  <a16:creationId xmlns:a16="http://schemas.microsoft.com/office/drawing/2014/main" id="{38B296A8-59C4-4E9D-BD37-A9D729DCEE5A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</p:spPr>
          <p:txBody>
            <a:bodyPr wrap="none" anchor="ctr"/>
            <a:lstStyle>
              <a:lvl1pPr>
                <a:defRPr u="sng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u="sng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u="sng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u="sng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u="sng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>
                <a:defRPr/>
              </a:pPr>
              <a:endParaRPr lang="sr-Latn-RS" altLang="sr-Latn-RS" sz="2400" u="none">
                <a:latin typeface="Times New Roman" pitchFamily="18" charset="0"/>
              </a:endParaRPr>
            </a:p>
          </p:txBody>
        </p:sp>
        <p:sp>
          <p:nvSpPr>
            <p:cNvPr id="6" name="Rectangle 4">
              <a:extLst>
                <a:ext uri="{FF2B5EF4-FFF2-40B4-BE49-F238E27FC236}">
                  <a16:creationId xmlns:a16="http://schemas.microsoft.com/office/drawing/2014/main" id="{9078B235-A94A-404E-94DB-DD0F51F00031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txBody>
            <a:bodyPr/>
            <a:lstStyle>
              <a:lvl1pPr>
                <a:defRPr u="sng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u="sng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u="sng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u="sng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u="sng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defRPr/>
              </a:pPr>
              <a:endParaRPr lang="sr-Latn-RS" altLang="sr-Latn-RS" sz="2400" u="none">
                <a:latin typeface="Times New Roman" pitchFamily="18" charset="0"/>
              </a:endParaRPr>
            </a:p>
          </p:txBody>
        </p:sp>
        <p:grpSp>
          <p:nvGrpSpPr>
            <p:cNvPr id="7" name="Group 5">
              <a:extLst>
                <a:ext uri="{FF2B5EF4-FFF2-40B4-BE49-F238E27FC236}">
                  <a16:creationId xmlns:a16="http://schemas.microsoft.com/office/drawing/2014/main" id="{DA3191A1-67FC-422A-8F0F-B312AC8DC2D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>
                <a:extLst>
                  <a:ext uri="{FF2B5EF4-FFF2-40B4-BE49-F238E27FC236}">
                    <a16:creationId xmlns:a16="http://schemas.microsoft.com/office/drawing/2014/main" id="{E1383F61-3D4F-43E3-AEC0-23678D013825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/>
              <a:lstStyle>
                <a:lvl1pPr>
                  <a:defRPr u="sng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u="sng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u="sng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u="sng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u="sng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sr-Latn-RS" altLang="sr-Latn-RS" sz="2400" u="none">
                  <a:latin typeface="Times New Roman" pitchFamily="18" charset="0"/>
                </a:endParaRPr>
              </a:p>
            </p:txBody>
          </p:sp>
          <p:sp>
            <p:nvSpPr>
              <p:cNvPr id="9" name="Rectangle 7">
                <a:extLst>
                  <a:ext uri="{FF2B5EF4-FFF2-40B4-BE49-F238E27FC236}">
                    <a16:creationId xmlns:a16="http://schemas.microsoft.com/office/drawing/2014/main" id="{CCCD1550-60A2-4BEC-9888-1E4ACA7EB9A1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/>
              <a:lstStyle>
                <a:lvl1pPr>
                  <a:defRPr u="sng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u="sng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u="sng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u="sng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u="sng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sr-Latn-RS" altLang="sr-Latn-RS" sz="2400" u="none">
                  <a:latin typeface="Times New Roman" pitchFamily="18" charset="0"/>
                </a:endParaRPr>
              </a:p>
            </p:txBody>
          </p:sp>
          <p:sp>
            <p:nvSpPr>
              <p:cNvPr id="10" name="Rectangle 8">
                <a:extLst>
                  <a:ext uri="{FF2B5EF4-FFF2-40B4-BE49-F238E27FC236}">
                    <a16:creationId xmlns:a16="http://schemas.microsoft.com/office/drawing/2014/main" id="{7595DB9A-EF34-4069-BAE7-61F0506F2E41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/>
              <a:lstStyle>
                <a:lvl1pPr>
                  <a:defRPr u="sng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u="sng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u="sng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u="sng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u="sng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sr-Latn-RS" altLang="sr-Latn-RS" sz="2400" u="none">
                  <a:latin typeface="Times New Roman" pitchFamily="18" charset="0"/>
                </a:endParaRPr>
              </a:p>
            </p:txBody>
          </p:sp>
          <p:sp>
            <p:nvSpPr>
              <p:cNvPr id="11" name="Rectangle 9">
                <a:extLst>
                  <a:ext uri="{FF2B5EF4-FFF2-40B4-BE49-F238E27FC236}">
                    <a16:creationId xmlns:a16="http://schemas.microsoft.com/office/drawing/2014/main" id="{FC4D7AC7-7E49-4CBD-A69E-FAFCD2343EA9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txBody>
              <a:bodyPr/>
              <a:lstStyle>
                <a:lvl1pPr>
                  <a:defRPr u="sng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u="sng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u="sng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u="sng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u="sng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sr-Latn-RS" altLang="sr-Latn-RS" sz="2400" u="none">
                  <a:latin typeface="Times New Roman" pitchFamily="18" charset="0"/>
                </a:endParaRPr>
              </a:p>
            </p:txBody>
          </p:sp>
          <p:sp>
            <p:nvSpPr>
              <p:cNvPr id="12" name="Rectangle 10">
                <a:extLst>
                  <a:ext uri="{FF2B5EF4-FFF2-40B4-BE49-F238E27FC236}">
                    <a16:creationId xmlns:a16="http://schemas.microsoft.com/office/drawing/2014/main" id="{4A6F0FF3-9DA6-47C5-BAD7-1FA4630BE919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/>
              <a:lstStyle>
                <a:lvl1pPr>
                  <a:defRPr u="sng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u="sng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u="sng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u="sng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u="sng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sr-Latn-RS" altLang="sr-Latn-RS" sz="2400" u="none">
                  <a:latin typeface="Times New Roman" pitchFamily="18" charset="0"/>
                </a:endParaRPr>
              </a:p>
            </p:txBody>
          </p:sp>
          <p:sp>
            <p:nvSpPr>
              <p:cNvPr id="13" name="Rectangle 11">
                <a:extLst>
                  <a:ext uri="{FF2B5EF4-FFF2-40B4-BE49-F238E27FC236}">
                    <a16:creationId xmlns:a16="http://schemas.microsoft.com/office/drawing/2014/main" id="{C2A3A943-7821-46C6-A28E-AA9F07C4BD11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/>
              <a:lstStyle>
                <a:lvl1pPr>
                  <a:defRPr u="sng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u="sng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u="sng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u="sng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u="sng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sr-Latn-RS" altLang="sr-Latn-RS" sz="2400" u="none">
                  <a:latin typeface="Times New Roman" pitchFamily="18" charset="0"/>
                </a:endParaRPr>
              </a:p>
            </p:txBody>
          </p:sp>
          <p:sp>
            <p:nvSpPr>
              <p:cNvPr id="14" name="Rectangle 12">
                <a:extLst>
                  <a:ext uri="{FF2B5EF4-FFF2-40B4-BE49-F238E27FC236}">
                    <a16:creationId xmlns:a16="http://schemas.microsoft.com/office/drawing/2014/main" id="{07D5BF55-D226-4271-9B89-333E03D4E4FB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txBody>
              <a:bodyPr/>
              <a:lstStyle>
                <a:lvl1pPr>
                  <a:defRPr u="sng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u="sng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u="sng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u="sng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u="sng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sr-Latn-RS" altLang="sr-Latn-RS" sz="2400" u="none">
                  <a:latin typeface="Times New Roman" pitchFamily="18" charset="0"/>
                </a:endParaRPr>
              </a:p>
            </p:txBody>
          </p:sp>
          <p:sp>
            <p:nvSpPr>
              <p:cNvPr id="15" name="Rectangle 13">
                <a:extLst>
                  <a:ext uri="{FF2B5EF4-FFF2-40B4-BE49-F238E27FC236}">
                    <a16:creationId xmlns:a16="http://schemas.microsoft.com/office/drawing/2014/main" id="{B3FB3C53-F9A8-4B89-87E5-F8F8A4FFEF46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/>
              <a:lstStyle>
                <a:lvl1pPr>
                  <a:defRPr u="sng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u="sng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u="sng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u="sng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u="sng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sr-Latn-RS" altLang="sr-Latn-RS" sz="2400" u="none">
                  <a:latin typeface="Times New Roman" pitchFamily="18" charset="0"/>
                </a:endParaRPr>
              </a:p>
            </p:txBody>
          </p:sp>
          <p:sp>
            <p:nvSpPr>
              <p:cNvPr id="16" name="Rectangle 14">
                <a:extLst>
                  <a:ext uri="{FF2B5EF4-FFF2-40B4-BE49-F238E27FC236}">
                    <a16:creationId xmlns:a16="http://schemas.microsoft.com/office/drawing/2014/main" id="{E72A7770-DE81-4CE2-884C-252623EA33EC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/>
              <a:lstStyle>
                <a:lvl1pPr>
                  <a:defRPr u="sng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u="sng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u="sng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u="sng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u="sng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sr-Latn-RS" altLang="sr-Latn-RS" sz="2400" u="none">
                  <a:latin typeface="Times New Roman" pitchFamily="18" charset="0"/>
                </a:endParaRPr>
              </a:p>
            </p:txBody>
          </p:sp>
          <p:sp>
            <p:nvSpPr>
              <p:cNvPr id="17" name="Rectangle 15">
                <a:extLst>
                  <a:ext uri="{FF2B5EF4-FFF2-40B4-BE49-F238E27FC236}">
                    <a16:creationId xmlns:a16="http://schemas.microsoft.com/office/drawing/2014/main" id="{87210A1E-D811-40D9-9331-47A36826CEAC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/>
              <a:lstStyle>
                <a:lvl1pPr>
                  <a:defRPr u="sng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u="sng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u="sng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u="sng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u="sng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sr-Latn-RS" altLang="sr-Latn-RS" sz="2400" u="none">
                  <a:latin typeface="Times New Roman" pitchFamily="18" charset="0"/>
                </a:endParaRPr>
              </a:p>
            </p:txBody>
          </p:sp>
        </p:grpSp>
      </p:grpSp>
      <p:sp>
        <p:nvSpPr>
          <p:cNvPr id="6163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3962400" y="1828800"/>
            <a:ext cx="80264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164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3962400" y="4267200"/>
            <a:ext cx="80264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8" name="Rectangle 16">
            <a:extLst>
              <a:ext uri="{FF2B5EF4-FFF2-40B4-BE49-F238E27FC236}">
                <a16:creationId xmlns:a16="http://schemas.microsoft.com/office/drawing/2014/main" id="{30B2186C-B149-422F-91A6-DD2C3CAF2A0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" name="Rectangle 17">
            <a:extLst>
              <a:ext uri="{FF2B5EF4-FFF2-40B4-BE49-F238E27FC236}">
                <a16:creationId xmlns:a16="http://schemas.microsoft.com/office/drawing/2014/main" id="{9B132E70-0234-44E3-B7B4-4560D1369F1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" name="Rectangle 18">
            <a:extLst>
              <a:ext uri="{FF2B5EF4-FFF2-40B4-BE49-F238E27FC236}">
                <a16:creationId xmlns:a16="http://schemas.microsoft.com/office/drawing/2014/main" id="{826A5323-789B-4C5E-B8CB-8AC2CC6D6FD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96BA40-3CDD-4BA4-9CFF-7335555B12C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078849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CB16074B-72B5-4427-BEF5-F93071655DA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D498E589-9F81-4070-B7F6-A922879E45F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4830B7-AC94-4705-878D-792FAD8158D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BCAEAE89-F71A-4694-86E1-A196AF1D1130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7113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21A8EADB-41AE-453C-BE0F-B065A578666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BCB434A9-FA84-4462-B4E1-24598321107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3B9935-F002-49DE-8266-2FD599680CE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38FF664F-56DA-4CE0-B4E7-FF23D47B2A18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3358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81200"/>
            <a:ext cx="53848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3848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2F53662-5631-4470-AE65-140B27115EA2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5ED222A4-B5D6-4AD3-A08C-7ADCB8A135A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F560E7-6DBF-4212-A31F-6C1BCD2B45A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2F9D3089-630F-45F4-89F9-821791956C9C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5410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EADCF7AC-966D-4F96-A0E6-64858D765A98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FB50E701-1FC1-4FD4-B9A8-DFA273BC372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B17E4D-A248-4079-AE7A-F8828DEF077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9" name="Rectangle 16">
            <a:extLst>
              <a:ext uri="{FF2B5EF4-FFF2-40B4-BE49-F238E27FC236}">
                <a16:creationId xmlns:a16="http://schemas.microsoft.com/office/drawing/2014/main" id="{AA89771E-6DB9-4C01-AD6B-D0D3D9055323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8337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0841786-AC76-435F-B6A3-3660EACB8159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0269F86-6358-48EC-9118-30DF0C98CDF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1ADA21-9B83-4E55-8A3B-B7CCE33B7E8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" name="Rectangle 16">
            <a:extLst>
              <a:ext uri="{FF2B5EF4-FFF2-40B4-BE49-F238E27FC236}">
                <a16:creationId xmlns:a16="http://schemas.microsoft.com/office/drawing/2014/main" id="{9F18174B-CBB0-4542-AF88-084B0ADA24D0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41286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62C24AC3-8D7C-4ED1-A48E-2F955BACDF3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2FF7C69C-7E91-48BB-91E0-F0EDF980A59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C8D563-73EB-43DD-B700-7E7003A9592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4" name="Rectangle 16">
            <a:extLst>
              <a:ext uri="{FF2B5EF4-FFF2-40B4-BE49-F238E27FC236}">
                <a16:creationId xmlns:a16="http://schemas.microsoft.com/office/drawing/2014/main" id="{E3E9A905-AA2B-479D-A209-778EDEBB9C0F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670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3D9FFF0-FE66-4FF1-B796-35BB8537C231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8CE720-477F-47E3-8001-DBD038613EDB}" type="datetime1">
              <a:rPr lang="en-US"/>
              <a:pPr>
                <a:defRPr/>
              </a:pPr>
              <a:t>11/26/2021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2F90A4F-D64E-412C-A64F-EC5E90ADF71F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87FCCD0-8FA2-4160-AE73-F01FA6325F5B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696065-C76A-4598-8F16-83020897C2C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933700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582ADD80-DFC2-4491-A622-DCE55443A1D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26F23A21-9AA9-4184-B578-8CB27AB3F82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23DD29-5D14-4DA3-8AA2-B016B8EDD19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E258DF7E-D27B-40B3-B437-AFB755C3FCBC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84543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5057630A-B0EF-431D-81B2-CD36575DBB9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2A903E0C-564B-439B-AFF7-CBC1D3726A6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EE1199-7E9B-4C41-9C9B-B0580E9E13A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F166C7F8-771F-4054-8110-FAA699537C01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95931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0D0973B9-5489-4EB5-B01B-634D9AD2E30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9FB8C24-2E5F-4855-AE4B-1CB841C53EA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F89CE3-792C-4B8A-BEED-ABA10AC9774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AE3537EB-DD02-4BC2-8007-24962515B063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75095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457200"/>
            <a:ext cx="27432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457200"/>
            <a:ext cx="80264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613BF832-EECA-41A0-BA7C-79B7961BA33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C633F9ED-DEA8-41B9-8C2C-3622A7E95E6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639CE3-F118-4263-AA6D-84EDABCE6FE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88B9FC04-3AF4-4F67-9828-A5AD523FC1E8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45746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8CC5AA5-A56F-4E4C-BD95-F173D3EB1E33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A48F52-B67C-414A-A817-48E8C86ABD39}" type="datetime1">
              <a:rPr lang="en-US"/>
              <a:pPr>
                <a:defRPr/>
              </a:pPr>
              <a:t>11/26/2021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2114ABF-06CE-433E-A0F1-3A945160408E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F5601F0-2C11-475C-8D73-491006DE3440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F11427-7D0B-49FC-94C4-33771094452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9064125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327B7BB-31A2-43DC-8AFF-75B4C277A693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21DD5D-8968-459B-8ED3-11D6737E6043}" type="datetime1">
              <a:rPr lang="en-US"/>
              <a:pPr>
                <a:defRPr/>
              </a:pPr>
              <a:t>11/26/2021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830E622-CB9C-4AFC-A852-AD307169CB87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1A1DCEA-1A40-428D-B908-55B650FAA9BE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EA35BB-5F81-4B96-9DA4-BF1C22B64B4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3945921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D9172B7-A350-4C00-93AB-FD99EE5BDD1F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96150D-E56C-4BB8-8463-3F26A9738B1D}" type="datetime1">
              <a:rPr lang="en-US"/>
              <a:pPr>
                <a:defRPr/>
              </a:pPr>
              <a:t>11/26/2021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B8A1523-8598-47DB-8457-91DF88A8071C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0A9C52A-0770-4ED3-9E6C-2AC359B63DD6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C03FD1-0FD0-472D-8489-3D5B034E94C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1884899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1" y="1268414"/>
            <a:ext cx="5382684" cy="4860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484" y="1268414"/>
            <a:ext cx="5384800" cy="4860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4F68F6F2-9A8F-4F36-AAB4-861370562D66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116D19-48DD-4F8D-AC2B-098C22DDC8F5}" type="datetime1">
              <a:rPr lang="en-US"/>
              <a:pPr>
                <a:defRPr/>
              </a:pPr>
              <a:t>11/26/2021</a:t>
            </a:fld>
            <a:endParaRPr lang="en-US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2B8394C7-62D7-43B7-8B8B-4E3A37FE8F2F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39BE12BE-FC76-45F4-9D86-7A0F2FC6C965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A5BED5-DF1C-44B4-827F-84073FEF3D5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3276221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6373C8F1-E896-479D-8717-773CE662D268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3004C2-FE51-4580-A331-D79A0FEB8BBE}" type="datetime1">
              <a:rPr lang="en-US"/>
              <a:pPr>
                <a:defRPr/>
              </a:pPr>
              <a:t>11/26/2021</a:t>
            </a:fld>
            <a:endParaRPr lang="en-US"/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546941E0-6C0A-41F8-9A49-760E0F42DC69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17321949-258C-4344-8F5D-7507AC44A9AF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590730-226F-4436-B5E2-1F686E3443B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4067464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D84D2D24-9F63-48FB-A4C3-E9B862BECC69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31499B-1487-49AA-B1CF-DA4C9C5ACC50}" type="datetime1">
              <a:rPr lang="en-US"/>
              <a:pPr>
                <a:defRPr/>
              </a:pPr>
              <a:t>11/26/2021</a:t>
            </a:fld>
            <a:endParaRPr 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AB49CC0-0314-41E6-A9E9-6963E33397BA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DF96A64-160B-45C4-B2FD-4FA29510341E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8CD00A-ADAA-4DE6-93F7-6FA9A678DD7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41530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8765E80-15D6-4973-AC24-808DFF814CD2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0901E8-C5C3-4ACD-A103-549B11B688E5}" type="datetime1">
              <a:rPr lang="en-US"/>
              <a:pPr>
                <a:defRPr/>
              </a:pPr>
              <a:t>11/26/2021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3DD2DF-2A9E-4A84-A1F4-4F15C10D58CA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995C1B5-001A-40A4-8D1B-B3DECBAB2BC7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54802D-96E9-41B7-A515-5E25097B8C7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4024226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DD751E15-E1AC-497F-B1A5-F68B0396CC8A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8BEF66-F8AA-4025-88C0-40839D00A21D}" type="datetime1">
              <a:rPr lang="en-US"/>
              <a:pPr>
                <a:defRPr/>
              </a:pPr>
              <a:t>11/26/2021</a:t>
            </a:fld>
            <a:endParaRPr lang="en-US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D00F1DB7-12BB-4481-905B-2B635F0A52D4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BEE9813D-83A0-45BE-82B4-027B39187178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A93E1B-01DA-47E9-B621-6B25E71D145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104613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CDCEC68F-4F88-4518-B6BF-57918A798D17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E181BD-9F4B-4F37-A78E-AC656164DD1D}" type="datetime1">
              <a:rPr lang="en-US"/>
              <a:pPr>
                <a:defRPr/>
              </a:pPr>
              <a:t>11/26/2021</a:t>
            </a:fld>
            <a:endParaRPr lang="en-US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88B7E8FB-ADFD-42AE-8365-56AF42E6B80F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5EADF3E0-3326-4095-A162-1994F03E62E4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E65DDF-BC4C-41F4-967E-E52C801C5E3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9328750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2B747BE-0D74-4059-9790-92CD1969688C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F00CC9-4A03-43F1-88F9-06410CA82C8F}" type="datetime1">
              <a:rPr lang="en-US"/>
              <a:pPr>
                <a:defRPr/>
              </a:pPr>
              <a:t>11/26/2021</a:t>
            </a:fld>
            <a:endParaRPr lang="en-US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CD25A91B-7006-4B7F-A67E-9C924A35C9AA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0E3D5D6A-06AF-41C3-8BEA-61CB2892DDC2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170654-1149-4AA7-A353-D6F96C22B92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5132438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2756F10-EE3D-40F0-A2E8-9A4EEF8499CB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81F7D5-FE40-4704-8CA2-F0843D301296}" type="datetime1">
              <a:rPr lang="en-US"/>
              <a:pPr>
                <a:defRPr/>
              </a:pPr>
              <a:t>11/26/2021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D33F4FE-2040-4B65-8F85-CE9F25B7107B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910C791-C44E-4863-9829-0EE5A203ECA3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6FACD3-6545-48B7-BA51-47CB0351C64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120293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277814"/>
            <a:ext cx="2741084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7814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0ED1A6E-044E-4637-82A6-358BB79349F4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8F542B-4565-4B8F-A6FD-4C349BD0D49D}" type="datetime1">
              <a:rPr lang="en-US"/>
              <a:pPr>
                <a:defRPr/>
              </a:pPr>
              <a:t>11/26/2021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B157387-B377-41DB-B86F-E0D74DA2E19C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BBC7DB8-E975-4913-BAE2-37FA73DF3C96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8B1434-9488-4201-AB81-34025849660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2648918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7814"/>
            <a:ext cx="10970684" cy="84613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1" y="1268414"/>
            <a:ext cx="5382684" cy="4860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484" y="1268414"/>
            <a:ext cx="5384800" cy="4860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431DB3E-A94F-4BF6-B78E-42DA7D7331AD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590933-530F-432A-AFD3-BAC9E7846133}" type="datetime1">
              <a:rPr lang="en-US"/>
              <a:pPr>
                <a:defRPr/>
              </a:pPr>
              <a:t>11/26/2021</a:t>
            </a:fld>
            <a:endParaRPr lang="en-US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27466643-C20D-42B3-B32B-0651314026A0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C9CFAA51-A1F4-497F-92E1-271114B295F7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2F49D9-5706-4E35-A7C1-BA36FEE5191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8380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1" y="1268414"/>
            <a:ext cx="5382684" cy="4860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484" y="1268414"/>
            <a:ext cx="5384800" cy="4860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B13099C7-0A50-46BC-B3C7-9C692EAF4AD7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05037D-2300-459D-A9FB-BE44E5394F01}" type="datetime1">
              <a:rPr lang="en-US"/>
              <a:pPr>
                <a:defRPr/>
              </a:pPr>
              <a:t>11/26/2021</a:t>
            </a:fld>
            <a:endParaRPr lang="en-US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1C38E287-DBAD-48B9-B1F2-062ABEF63A5A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52F9329E-744D-4542-966F-083ECFEF7900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0511E0-52C8-484E-91A5-B84EC9E3220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69704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B32262BC-CBDE-4739-BEC7-DB3564905AB9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721DFB-CDBC-489A-A165-B6FCEEB87BCE}" type="datetime1">
              <a:rPr lang="en-US"/>
              <a:pPr>
                <a:defRPr/>
              </a:pPr>
              <a:t>11/26/2021</a:t>
            </a:fld>
            <a:endParaRPr lang="en-US"/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08C604F8-D681-4AFB-80E4-0BB9368F8AC5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DCEDA484-A86C-47B7-91C6-FEE3496CE9B0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EABE7A-64D2-4918-85CC-60517577E31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92427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914CB824-CBAB-41BD-B339-B24287D167D0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B36E6F-FCF3-4426-B99A-A800203A4CF5}" type="datetime1">
              <a:rPr lang="en-US"/>
              <a:pPr>
                <a:defRPr/>
              </a:pPr>
              <a:t>11/26/2021</a:t>
            </a:fld>
            <a:endParaRPr 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DF491C5-907E-43BF-BEAD-0F2D5B389B0E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453B310-D2A7-45B0-97F6-CB56060E8971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D0BB47-5019-4DE7-8C82-A76D5891D77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92442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68C43635-7700-489B-9E15-DE9D5410144F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7A9EFF-2391-440C-A986-CD595CF0B838}" type="datetime1">
              <a:rPr lang="en-US"/>
              <a:pPr>
                <a:defRPr/>
              </a:pPr>
              <a:t>11/26/2021</a:t>
            </a:fld>
            <a:endParaRPr lang="en-US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62B5E7CD-E327-4A4E-A4E3-647873D8C7E4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5A550C36-F544-42BE-A56C-721B5DEF68DC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C3885A-177D-4A17-A48F-A1B87F45EA1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43789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D1CE317A-312C-45BA-90C5-843D32D42CB4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163734-89BA-4067-AEBD-4132AC78416C}" type="datetime1">
              <a:rPr lang="en-US"/>
              <a:pPr>
                <a:defRPr/>
              </a:pPr>
              <a:t>11/26/2021</a:t>
            </a:fld>
            <a:endParaRPr lang="en-US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999BABB6-BCF6-43BC-A6DD-4F1F62AECE1A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ACD3606C-7EF4-4B8B-BF7A-12D88F693C6C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5316E9-9C94-430F-84E3-B09CEA7096A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01697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56E4D5C0-799B-4FD1-953F-AE2F2EBC2B20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BBEBA1-7D11-45C8-9FD2-E055DEE662C1}" type="datetime1">
              <a:rPr lang="en-US"/>
              <a:pPr>
                <a:defRPr/>
              </a:pPr>
              <a:t>11/26/2021</a:t>
            </a:fld>
            <a:endParaRPr lang="en-US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C2ABE1CF-FB90-44D0-B78B-75F2A83C8C17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5F0ADDCA-6D66-4DE2-84E8-24E443C8976F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8176A9-3601-47BA-A0E9-BBEE017108E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24218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>
            <a:extLst>
              <a:ext uri="{FF2B5EF4-FFF2-40B4-BE49-F238E27FC236}">
                <a16:creationId xmlns:a16="http://schemas.microsoft.com/office/drawing/2014/main" id="{118D832E-E765-456A-ABE1-D0BC9011C2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1" y="277814"/>
            <a:ext cx="10970684" cy="846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C19881FF-5ECB-4348-93E7-B1EB7DB58E3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1" y="1268414"/>
            <a:ext cx="10970684" cy="4860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792FEDC7-7492-492B-AF34-F90C10F11D3C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609601" y="6243638"/>
            <a:ext cx="2842684" cy="4556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Garamond" pitchFamily="18" charset="0"/>
              </a:defRPr>
            </a:lvl1pPr>
          </a:lstStyle>
          <a:p>
            <a:pPr>
              <a:defRPr/>
            </a:pPr>
            <a:fld id="{09C27B8B-01CA-4D35-A68F-0F59C44B55FE}" type="datetime1">
              <a:rPr lang="en-US"/>
              <a:pPr>
                <a:defRPr/>
              </a:pPr>
              <a:t>11/26/2021</a:t>
            </a:fld>
            <a:endParaRPr lang="en-US"/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E1CC6ACC-A0B0-457E-8B66-27BA2BCDB451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4165601" y="6248401"/>
            <a:ext cx="3858684" cy="4556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Garamond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200447D9-8ED8-42A7-8020-EA02EE6A21BE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8737601" y="6243638"/>
            <a:ext cx="2842684" cy="4556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z="1200">
                <a:solidFill>
                  <a:srgbClr val="000000"/>
                </a:solidFill>
                <a:latin typeface="Garamond" panose="02020404030301010803" pitchFamily="18" charset="0"/>
              </a:defRPr>
            </a:lvl1pPr>
          </a:lstStyle>
          <a:p>
            <a:pPr>
              <a:defRPr/>
            </a:pPr>
            <a:fld id="{C4D74B64-9954-4588-A824-BD2922E78D4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151" name="Freeform 6">
            <a:extLst>
              <a:ext uri="{FF2B5EF4-FFF2-40B4-BE49-F238E27FC236}">
                <a16:creationId xmlns:a16="http://schemas.microsoft.com/office/drawing/2014/main" id="{9E63918E-36A2-454E-ABA8-558F171A36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000" y="228600"/>
            <a:ext cx="10972800" cy="6096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80">
            <a:solidFill>
              <a:srgbClr val="CC99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6152" name="Line 7">
            <a:extLst>
              <a:ext uri="{FF2B5EF4-FFF2-40B4-BE49-F238E27FC236}">
                <a16:creationId xmlns:a16="http://schemas.microsoft.com/office/drawing/2014/main" id="{D2E6289C-B396-40ED-99C5-C952E3837E83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6172200"/>
            <a:ext cx="10972800" cy="1588"/>
          </a:xfrm>
          <a:prstGeom prst="line">
            <a:avLst/>
          </a:prstGeom>
          <a:noFill/>
          <a:ln w="19080">
            <a:solidFill>
              <a:srgbClr val="CC99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133872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600" b="1">
          <a:solidFill>
            <a:srgbClr val="003399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600" b="1">
          <a:solidFill>
            <a:srgbClr val="003399"/>
          </a:solidFill>
          <a:latin typeface="Times New Roman" pitchFamily="18" charset="0"/>
          <a:ea typeface="Lucida Sans Unicode" pitchFamily="34" charset="0"/>
          <a:cs typeface="Lucida Sans Unicode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600" b="1">
          <a:solidFill>
            <a:srgbClr val="003399"/>
          </a:solidFill>
          <a:latin typeface="Times New Roman" pitchFamily="18" charset="0"/>
          <a:ea typeface="Lucida Sans Unicode" pitchFamily="34" charset="0"/>
          <a:cs typeface="Lucida Sans Unicode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600" b="1">
          <a:solidFill>
            <a:srgbClr val="003399"/>
          </a:solidFill>
          <a:latin typeface="Times New Roman" pitchFamily="18" charset="0"/>
          <a:ea typeface="Lucida Sans Unicode" pitchFamily="34" charset="0"/>
          <a:cs typeface="Lucida Sans Unicode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600" b="1">
          <a:solidFill>
            <a:srgbClr val="003399"/>
          </a:solidFill>
          <a:latin typeface="Times New Roman" pitchFamily="18" charset="0"/>
          <a:ea typeface="Lucida Sans Unicode" pitchFamily="34" charset="0"/>
          <a:cs typeface="Lucida Sans Unicode" pitchFamily="34" charset="0"/>
        </a:defRPr>
      </a:lvl5pPr>
      <a:lvl6pPr marL="2514600" indent="-228600"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600" b="1">
          <a:solidFill>
            <a:srgbClr val="003399"/>
          </a:solidFill>
          <a:latin typeface="Times New Roman" pitchFamily="18" charset="0"/>
          <a:ea typeface="Lucida Sans Unicode" pitchFamily="34" charset="0"/>
          <a:cs typeface="Lucida Sans Unicode" pitchFamily="34" charset="0"/>
        </a:defRPr>
      </a:lvl6pPr>
      <a:lvl7pPr marL="2971800" indent="-228600"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600" b="1">
          <a:solidFill>
            <a:srgbClr val="003399"/>
          </a:solidFill>
          <a:latin typeface="Times New Roman" pitchFamily="18" charset="0"/>
          <a:ea typeface="Lucida Sans Unicode" pitchFamily="34" charset="0"/>
          <a:cs typeface="Lucida Sans Unicode" pitchFamily="34" charset="0"/>
        </a:defRPr>
      </a:lvl7pPr>
      <a:lvl8pPr marL="3429000" indent="-228600"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600" b="1">
          <a:solidFill>
            <a:srgbClr val="003399"/>
          </a:solidFill>
          <a:latin typeface="Times New Roman" pitchFamily="18" charset="0"/>
          <a:ea typeface="Lucida Sans Unicode" pitchFamily="34" charset="0"/>
          <a:cs typeface="Lucida Sans Unicode" pitchFamily="34" charset="0"/>
        </a:defRPr>
      </a:lvl8pPr>
      <a:lvl9pPr marL="3886200" indent="-228600"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600" b="1">
          <a:solidFill>
            <a:srgbClr val="003399"/>
          </a:solidFill>
          <a:latin typeface="Times New Roman" pitchFamily="18" charset="0"/>
          <a:ea typeface="Lucida Sans Unicode" pitchFamily="34" charset="0"/>
          <a:cs typeface="Lucida Sans Unicode" pitchFamily="34" charset="0"/>
        </a:defRPr>
      </a:lvl9pPr>
    </p:titleStyle>
    <p:bodyStyle>
      <a:lvl1pPr marL="342900" indent="-3429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•"/>
        <a:defRPr sz="24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5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–"/>
        <a:defRPr sz="2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•"/>
        <a:defRPr sz="20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–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»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A718405E-9B2D-4794-BF01-F076BB924DCD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 u="none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659CAF60-4C29-40F4-BC78-706ECAE944F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u="none">
                <a:latin typeface="Arial Black" panose="020B0A04020102020204" pitchFamily="34" charset="0"/>
              </a:defRPr>
            </a:lvl1pPr>
          </a:lstStyle>
          <a:p>
            <a:pPr>
              <a:defRPr/>
            </a:pPr>
            <a:fld id="{81D4DFAF-2422-4908-84AE-85CBC132098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grpSp>
        <p:nvGrpSpPr>
          <p:cNvPr id="1028" name="Group 4">
            <a:extLst>
              <a:ext uri="{FF2B5EF4-FFF2-40B4-BE49-F238E27FC236}">
                <a16:creationId xmlns:a16="http://schemas.microsoft.com/office/drawing/2014/main" id="{31F2903B-F368-4944-9F0B-EB3EF9D8902B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12192000" cy="546100"/>
            <a:chOff x="0" y="0"/>
            <a:chExt cx="5760" cy="344"/>
          </a:xfrm>
        </p:grpSpPr>
        <p:sp>
          <p:nvSpPr>
            <p:cNvPr id="1032" name="Rectangle 5">
              <a:extLst>
                <a:ext uri="{FF2B5EF4-FFF2-40B4-BE49-F238E27FC236}">
                  <a16:creationId xmlns:a16="http://schemas.microsoft.com/office/drawing/2014/main" id="{70408FBD-ABE6-4567-822D-57EAB268C2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</p:spPr>
          <p:txBody>
            <a:bodyPr wrap="none" anchor="ctr"/>
            <a:lstStyle>
              <a:lvl1pPr>
                <a:defRPr u="sng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u="sng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u="sng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u="sng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u="sng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>
                <a:defRPr/>
              </a:pPr>
              <a:endParaRPr lang="sr-Latn-RS" altLang="sr-Latn-RS" sz="2400" u="none">
                <a:latin typeface="Times New Roman" pitchFamily="18" charset="0"/>
              </a:endParaRPr>
            </a:p>
          </p:txBody>
        </p:sp>
        <p:sp>
          <p:nvSpPr>
            <p:cNvPr id="1033" name="Rectangle 6">
              <a:extLst>
                <a:ext uri="{FF2B5EF4-FFF2-40B4-BE49-F238E27FC236}">
                  <a16:creationId xmlns:a16="http://schemas.microsoft.com/office/drawing/2014/main" id="{814D4A76-F12A-40DA-BA78-D751C8CDD9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</p:spPr>
          <p:txBody>
            <a:bodyPr/>
            <a:lstStyle>
              <a:lvl1pPr>
                <a:defRPr u="sng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u="sng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u="sng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u="sng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u="sng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defRPr/>
              </a:pPr>
              <a:endParaRPr lang="sr-Latn-RS" altLang="sr-Latn-RS" sz="2400" u="none">
                <a:latin typeface="Times New Roman" pitchFamily="18" charset="0"/>
              </a:endParaRPr>
            </a:p>
          </p:txBody>
        </p:sp>
        <p:sp>
          <p:nvSpPr>
            <p:cNvPr id="1034" name="Rectangle 7">
              <a:extLst>
                <a:ext uri="{FF2B5EF4-FFF2-40B4-BE49-F238E27FC236}">
                  <a16:creationId xmlns:a16="http://schemas.microsoft.com/office/drawing/2014/main" id="{698ECD1C-7774-4E63-9208-052E4DFD5E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/>
            <a:lstStyle>
              <a:lvl1pPr>
                <a:defRPr u="sng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u="sng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u="sng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u="sng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u="sng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defRPr/>
              </a:pPr>
              <a:endParaRPr lang="sr-Latn-RS" altLang="sr-Latn-RS" sz="1800" u="none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>
              <a:extLst>
                <a:ext uri="{FF2B5EF4-FFF2-40B4-BE49-F238E27FC236}">
                  <a16:creationId xmlns:a16="http://schemas.microsoft.com/office/drawing/2014/main" id="{F8920BD5-F02F-41BC-9C53-511243550B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/>
            <a:lstStyle>
              <a:lvl1pPr>
                <a:defRPr u="sng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u="sng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u="sng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u="sng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u="sng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defRPr/>
              </a:pPr>
              <a:endParaRPr lang="sr-Latn-RS" altLang="sr-Latn-RS" sz="1800" u="none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>
              <a:extLst>
                <a:ext uri="{FF2B5EF4-FFF2-40B4-BE49-F238E27FC236}">
                  <a16:creationId xmlns:a16="http://schemas.microsoft.com/office/drawing/2014/main" id="{A20B8AD0-D84E-40AB-8806-CDC159C796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/>
            <a:lstStyle>
              <a:lvl1pPr>
                <a:defRPr u="sng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u="sng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u="sng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u="sng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u="sng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defRPr/>
              </a:pPr>
              <a:endParaRPr lang="sr-Latn-RS" altLang="sr-Latn-RS" sz="1800" u="none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>
              <a:extLst>
                <a:ext uri="{FF2B5EF4-FFF2-40B4-BE49-F238E27FC236}">
                  <a16:creationId xmlns:a16="http://schemas.microsoft.com/office/drawing/2014/main" id="{4144F7AA-2DE7-4191-841A-12150D0069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/>
            <a:lstStyle>
              <a:lvl1pPr>
                <a:defRPr u="sng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u="sng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u="sng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u="sng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u="sng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defRPr/>
              </a:pPr>
              <a:endParaRPr lang="sr-Latn-RS" altLang="sr-Latn-RS" sz="1800" u="none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>
              <a:extLst>
                <a:ext uri="{FF2B5EF4-FFF2-40B4-BE49-F238E27FC236}">
                  <a16:creationId xmlns:a16="http://schemas.microsoft.com/office/drawing/2014/main" id="{F6E265CF-ACEB-42CD-ABDB-266EAF74BF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txBody>
            <a:bodyPr/>
            <a:lstStyle>
              <a:lvl1pPr>
                <a:defRPr u="sng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u="sng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u="sng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u="sng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u="sng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defRPr/>
              </a:pPr>
              <a:endParaRPr lang="sr-Latn-RS" altLang="sr-Latn-RS" sz="2400" u="none">
                <a:latin typeface="Times New Roman" pitchFamily="18" charset="0"/>
              </a:endParaRPr>
            </a:p>
          </p:txBody>
        </p:sp>
        <p:sp>
          <p:nvSpPr>
            <p:cNvPr id="1039" name="Rectangle 12">
              <a:extLst>
                <a:ext uri="{FF2B5EF4-FFF2-40B4-BE49-F238E27FC236}">
                  <a16:creationId xmlns:a16="http://schemas.microsoft.com/office/drawing/2014/main" id="{E09DF5BB-71F5-4E58-8503-2C94999040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/>
            <a:lstStyle>
              <a:lvl1pPr>
                <a:defRPr u="sng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u="sng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u="sng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u="sng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u="sng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defRPr/>
              </a:pPr>
              <a:endParaRPr lang="sr-Latn-RS" altLang="sr-Latn-RS" sz="1800" u="none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>
              <a:extLst>
                <a:ext uri="{FF2B5EF4-FFF2-40B4-BE49-F238E27FC236}">
                  <a16:creationId xmlns:a16="http://schemas.microsoft.com/office/drawing/2014/main" id="{7E0861DA-8EC3-42B0-A331-140827A29C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/>
            <a:lstStyle>
              <a:lvl1pPr>
                <a:defRPr u="sng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u="sng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u="sng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u="sng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u="sng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defRPr/>
              </a:pPr>
              <a:endParaRPr lang="sr-Latn-RS" altLang="sr-Latn-RS" sz="1800" u="none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>
            <a:extLst>
              <a:ext uri="{FF2B5EF4-FFF2-40B4-BE49-F238E27FC236}">
                <a16:creationId xmlns:a16="http://schemas.microsoft.com/office/drawing/2014/main" id="{6B0581CF-1602-48D1-B364-11AA1D8C92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457200"/>
            <a:ext cx="109728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sr-Latn-RS"/>
              <a:t>Click to edit Master title style</a:t>
            </a:r>
          </a:p>
        </p:txBody>
      </p:sp>
      <p:sp>
        <p:nvSpPr>
          <p:cNvPr id="1030" name="Rectangle 15">
            <a:extLst>
              <a:ext uri="{FF2B5EF4-FFF2-40B4-BE49-F238E27FC236}">
                <a16:creationId xmlns:a16="http://schemas.microsoft.com/office/drawing/2014/main" id="{05E3CCE8-844A-4D6C-8EC0-D60EED771A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981200"/>
            <a:ext cx="109728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sr-Latn-RS"/>
              <a:t>Click to edit Master text styles</a:t>
            </a:r>
          </a:p>
          <a:p>
            <a:pPr lvl="1"/>
            <a:r>
              <a:rPr lang="en-US" altLang="sr-Latn-RS"/>
              <a:t>Second level</a:t>
            </a:r>
          </a:p>
          <a:p>
            <a:pPr lvl="2"/>
            <a:r>
              <a:rPr lang="en-US" altLang="sr-Latn-RS"/>
              <a:t>Third level</a:t>
            </a:r>
          </a:p>
          <a:p>
            <a:pPr lvl="3"/>
            <a:r>
              <a:rPr lang="en-US" altLang="sr-Latn-RS"/>
              <a:t>Fourth level</a:t>
            </a:r>
          </a:p>
          <a:p>
            <a:pPr lvl="4"/>
            <a:r>
              <a:rPr lang="en-US" altLang="sr-Latn-RS"/>
              <a:t>Fifth level</a:t>
            </a:r>
          </a:p>
        </p:txBody>
      </p:sp>
      <p:sp>
        <p:nvSpPr>
          <p:cNvPr id="5136" name="Rectangle 16">
            <a:extLst>
              <a:ext uri="{FF2B5EF4-FFF2-40B4-BE49-F238E27FC236}">
                <a16:creationId xmlns:a16="http://schemas.microsoft.com/office/drawing/2014/main" id="{FED4CFDD-81B5-4FEC-A146-BDCD84ACA35A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u="none"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885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>
            <a:extLst>
              <a:ext uri="{FF2B5EF4-FFF2-40B4-BE49-F238E27FC236}">
                <a16:creationId xmlns:a16="http://schemas.microsoft.com/office/drawing/2014/main" id="{0558EBDF-0CFC-4D09-A47C-A8FFFB0BB4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1" y="277814"/>
            <a:ext cx="10970684" cy="846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>
            <a:extLst>
              <a:ext uri="{FF2B5EF4-FFF2-40B4-BE49-F238E27FC236}">
                <a16:creationId xmlns:a16="http://schemas.microsoft.com/office/drawing/2014/main" id="{AB98CF27-7386-4EF1-A93C-94D08DE5D4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1" y="1268414"/>
            <a:ext cx="10970684" cy="4860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BF664D52-E7C6-4A68-8C07-6467D0D4DAB4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609601" y="6243638"/>
            <a:ext cx="2842684" cy="4556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Garamond" pitchFamily="18" charset="0"/>
              </a:defRPr>
            </a:lvl1pPr>
          </a:lstStyle>
          <a:p>
            <a:pPr>
              <a:defRPr/>
            </a:pPr>
            <a:fld id="{35F18696-D6AC-4012-9CD0-815F3CFC6D42}" type="datetime1">
              <a:rPr lang="en-US"/>
              <a:pPr>
                <a:defRPr/>
              </a:pPr>
              <a:t>11/26/2021</a:t>
            </a:fld>
            <a:endParaRPr lang="en-US"/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17A88DFD-0C6A-4966-B564-9B274A87DCB0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4165601" y="6248401"/>
            <a:ext cx="3858684" cy="4556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Garamond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A5F74F85-1BB3-421A-8421-25B5E42D8D36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8737601" y="6243638"/>
            <a:ext cx="2842684" cy="4556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z="1200" smtClean="0">
                <a:solidFill>
                  <a:srgbClr val="000000"/>
                </a:solidFill>
                <a:latin typeface="Garamond" panose="02020404030301010803" pitchFamily="18" charset="0"/>
              </a:defRPr>
            </a:lvl1pPr>
          </a:lstStyle>
          <a:p>
            <a:pPr>
              <a:defRPr/>
            </a:pPr>
            <a:fld id="{9CD1F5D7-6CBF-4D88-8007-8CB5A900633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31" name="Freeform 6">
            <a:extLst>
              <a:ext uri="{FF2B5EF4-FFF2-40B4-BE49-F238E27FC236}">
                <a16:creationId xmlns:a16="http://schemas.microsoft.com/office/drawing/2014/main" id="{34502B13-25E6-4300-93F3-7E7A365F23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000" y="228600"/>
            <a:ext cx="10972800" cy="609600"/>
          </a:xfrm>
          <a:custGeom>
            <a:avLst/>
            <a:gdLst>
              <a:gd name="T0" fmla="*/ 0 w 1000"/>
              <a:gd name="T1" fmla="*/ 371612160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80">
            <a:solidFill>
              <a:srgbClr val="CC99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1032" name="Line 7">
            <a:extLst>
              <a:ext uri="{FF2B5EF4-FFF2-40B4-BE49-F238E27FC236}">
                <a16:creationId xmlns:a16="http://schemas.microsoft.com/office/drawing/2014/main" id="{A34792E9-059A-48E7-B4F6-675539749833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6172200"/>
            <a:ext cx="10972800" cy="1588"/>
          </a:xfrm>
          <a:prstGeom prst="line">
            <a:avLst/>
          </a:prstGeom>
          <a:noFill/>
          <a:ln w="19080">
            <a:solidFill>
              <a:srgbClr val="CC99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863407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</p:sldLayoutIdLst>
  <p:hf hdr="0" ftr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600" b="1">
          <a:solidFill>
            <a:srgbClr val="003399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600" b="1">
          <a:solidFill>
            <a:srgbClr val="003399"/>
          </a:solidFill>
          <a:latin typeface="Times New Roman" pitchFamily="18" charset="0"/>
          <a:ea typeface="Lucida Sans Unicode" pitchFamily="34" charset="0"/>
          <a:cs typeface="Lucida Sans Unicode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600" b="1">
          <a:solidFill>
            <a:srgbClr val="003399"/>
          </a:solidFill>
          <a:latin typeface="Times New Roman" pitchFamily="18" charset="0"/>
          <a:ea typeface="Lucida Sans Unicode" pitchFamily="34" charset="0"/>
          <a:cs typeface="Lucida Sans Unicode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600" b="1">
          <a:solidFill>
            <a:srgbClr val="003399"/>
          </a:solidFill>
          <a:latin typeface="Times New Roman" pitchFamily="18" charset="0"/>
          <a:ea typeface="Lucida Sans Unicode" pitchFamily="34" charset="0"/>
          <a:cs typeface="Lucida Sans Unicode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600" b="1">
          <a:solidFill>
            <a:srgbClr val="003399"/>
          </a:solidFill>
          <a:latin typeface="Times New Roman" pitchFamily="18" charset="0"/>
          <a:ea typeface="Lucida Sans Unicode" pitchFamily="34" charset="0"/>
          <a:cs typeface="Lucida Sans Unicode" pitchFamily="34" charset="0"/>
        </a:defRPr>
      </a:lvl5pPr>
      <a:lvl6pPr marL="2514600" indent="-228600"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600" b="1">
          <a:solidFill>
            <a:srgbClr val="003399"/>
          </a:solidFill>
          <a:latin typeface="Times New Roman" pitchFamily="18" charset="0"/>
          <a:ea typeface="Lucida Sans Unicode" pitchFamily="34" charset="0"/>
          <a:cs typeface="Lucida Sans Unicode" pitchFamily="34" charset="0"/>
        </a:defRPr>
      </a:lvl6pPr>
      <a:lvl7pPr marL="2971800" indent="-228600"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600" b="1">
          <a:solidFill>
            <a:srgbClr val="003399"/>
          </a:solidFill>
          <a:latin typeface="Times New Roman" pitchFamily="18" charset="0"/>
          <a:ea typeface="Lucida Sans Unicode" pitchFamily="34" charset="0"/>
          <a:cs typeface="Lucida Sans Unicode" pitchFamily="34" charset="0"/>
        </a:defRPr>
      </a:lvl7pPr>
      <a:lvl8pPr marL="3429000" indent="-228600"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600" b="1">
          <a:solidFill>
            <a:srgbClr val="003399"/>
          </a:solidFill>
          <a:latin typeface="Times New Roman" pitchFamily="18" charset="0"/>
          <a:ea typeface="Lucida Sans Unicode" pitchFamily="34" charset="0"/>
          <a:cs typeface="Lucida Sans Unicode" pitchFamily="34" charset="0"/>
        </a:defRPr>
      </a:lvl8pPr>
      <a:lvl9pPr marL="3886200" indent="-228600"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600" b="1">
          <a:solidFill>
            <a:srgbClr val="003399"/>
          </a:solidFill>
          <a:latin typeface="Times New Roman" pitchFamily="18" charset="0"/>
          <a:ea typeface="Lucida Sans Unicode" pitchFamily="34" charset="0"/>
          <a:cs typeface="Lucida Sans Unicode" pitchFamily="34" charset="0"/>
        </a:defRPr>
      </a:lvl9pPr>
    </p:titleStyle>
    <p:bodyStyle>
      <a:lvl1pPr marL="342900" indent="-3429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•"/>
        <a:defRPr sz="24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5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–"/>
        <a:defRPr sz="2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•"/>
        <a:defRPr sz="20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–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»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9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emf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FB87A-C6C0-4F54-9455-51C1EC0CDC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Objektno</a:t>
            </a:r>
            <a:r>
              <a:rPr lang="en-US" dirty="0"/>
              <a:t> </a:t>
            </a:r>
            <a:r>
              <a:rPr lang="en-US" dirty="0" err="1"/>
              <a:t>orijentisano</a:t>
            </a:r>
            <a:r>
              <a:rPr lang="en-US" dirty="0"/>
              <a:t> </a:t>
            </a:r>
            <a:r>
              <a:rPr lang="en-US" dirty="0" err="1"/>
              <a:t>programiranje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9979E4-9E2F-46A2-857A-A3492BECBC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Predavanje</a:t>
            </a:r>
            <a:r>
              <a:rPr lang="en-US" dirty="0"/>
              <a:t> br. 8</a:t>
            </a:r>
          </a:p>
        </p:txBody>
      </p:sp>
    </p:spTree>
    <p:extLst>
      <p:ext uri="{BB962C8B-B14F-4D97-AF65-F5344CB8AC3E}">
        <p14:creationId xmlns:p14="http://schemas.microsoft.com/office/powerpoint/2010/main" val="41915066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Title 1">
            <a:extLst>
              <a:ext uri="{FF2B5EF4-FFF2-40B4-BE49-F238E27FC236}">
                <a16:creationId xmlns:a16="http://schemas.microsoft.com/office/drawing/2014/main" id="{5DED547A-009E-45D3-B576-BCDA598E73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u="sng"/>
              <a:t>Privatne virtuelne funkcije</a:t>
            </a:r>
          </a:p>
        </p:txBody>
      </p:sp>
      <p:sp>
        <p:nvSpPr>
          <p:cNvPr id="51203" name="Content Placeholder 2">
            <a:extLst>
              <a:ext uri="{FF2B5EF4-FFF2-40B4-BE49-F238E27FC236}">
                <a16:creationId xmlns:a16="http://schemas.microsoft.com/office/drawing/2014/main" id="{05E8B49E-617C-47BD-B8A8-9B29E65D88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090614"/>
            <a:ext cx="8578850" cy="5291137"/>
          </a:xfrm>
        </p:spPr>
        <p:txBody>
          <a:bodyPr/>
          <a:lstStyle/>
          <a:p>
            <a:pPr marL="0" indent="0" eaLnBrk="1" hangingPunct="1">
              <a:lnSpc>
                <a:spcPts val="1800"/>
              </a:lnSpc>
              <a:spcBef>
                <a:spcPct val="0"/>
              </a:spcBef>
              <a:buNone/>
            </a:pPr>
            <a:r>
              <a:rPr lang="en-US" altLang="en-US" sz="1600" b="1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//PRIMER LOŠEG DIZAJNA KLASA i virtuelnih FUNKCIJA</a:t>
            </a:r>
            <a:endParaRPr lang="en-US" altLang="en-US" sz="1600" b="1">
              <a:solidFill>
                <a:srgbClr val="00336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lnSpc>
                <a:spcPts val="1800"/>
              </a:lnSpc>
              <a:spcBef>
                <a:spcPct val="0"/>
              </a:spcBef>
              <a:buNone/>
            </a:pPr>
            <a:r>
              <a:rPr lang="en-US" altLang="en-US" sz="1600" b="1">
                <a:solidFill>
                  <a:srgbClr val="0033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A {</a:t>
            </a:r>
          </a:p>
          <a:p>
            <a:pPr marL="0" indent="0" eaLnBrk="1" hangingPunct="1">
              <a:lnSpc>
                <a:spcPts val="1800"/>
              </a:lnSpc>
              <a:spcBef>
                <a:spcPct val="0"/>
              </a:spcBef>
              <a:buNone/>
            </a:pPr>
            <a:r>
              <a:rPr lang="en-US" altLang="en-US" sz="1600" b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private:</a:t>
            </a:r>
          </a:p>
          <a:p>
            <a:pPr marL="0" indent="0" eaLnBrk="1" hangingPunct="1">
              <a:lnSpc>
                <a:spcPts val="1800"/>
              </a:lnSpc>
              <a:spcBef>
                <a:spcPct val="0"/>
              </a:spcBef>
              <a:buNone/>
            </a:pPr>
            <a:r>
              <a:rPr lang="en-US" altLang="en-US" sz="1600" b="1">
                <a:solidFill>
                  <a:srgbClr val="0033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virtual int f() { return 1;}</a:t>
            </a:r>
          </a:p>
          <a:p>
            <a:pPr marL="0" indent="0" eaLnBrk="1" hangingPunct="1">
              <a:lnSpc>
                <a:spcPts val="1800"/>
              </a:lnSpc>
              <a:spcBef>
                <a:spcPct val="0"/>
              </a:spcBef>
              <a:buNone/>
            </a:pPr>
            <a:r>
              <a:rPr lang="en-US" altLang="en-US" sz="1600" b="1">
                <a:solidFill>
                  <a:srgbClr val="0033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 eaLnBrk="1" hangingPunct="1">
              <a:lnSpc>
                <a:spcPts val="1800"/>
              </a:lnSpc>
              <a:spcBef>
                <a:spcPct val="0"/>
              </a:spcBef>
              <a:buNone/>
            </a:pPr>
            <a:r>
              <a:rPr lang="en-US" altLang="en-US" sz="1600" b="1">
                <a:solidFill>
                  <a:srgbClr val="0033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B: public A {</a:t>
            </a:r>
          </a:p>
          <a:p>
            <a:pPr marL="0" indent="0" eaLnBrk="1" hangingPunct="1">
              <a:lnSpc>
                <a:spcPts val="1800"/>
              </a:lnSpc>
              <a:spcBef>
                <a:spcPct val="0"/>
              </a:spcBef>
              <a:buNone/>
            </a:pPr>
            <a:r>
              <a:rPr lang="en-US" altLang="en-US" sz="1600" b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pPr marL="0" indent="0" eaLnBrk="1" hangingPunct="1">
              <a:lnSpc>
                <a:spcPts val="1800"/>
              </a:lnSpc>
              <a:spcBef>
                <a:spcPct val="0"/>
              </a:spcBef>
              <a:buNone/>
            </a:pPr>
            <a:r>
              <a:rPr lang="en-US" altLang="en-US" sz="1600" b="1">
                <a:solidFill>
                  <a:srgbClr val="0033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virtual int f() { return 2;} </a:t>
            </a:r>
            <a:r>
              <a:rPr lang="en-US" altLang="en-US" sz="1600" b="1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“dozvoljen” način redefinisanja virtuelne funkcije koji treba izbegavati jer …</a:t>
            </a:r>
          </a:p>
          <a:p>
            <a:pPr marL="0" indent="0" eaLnBrk="1" hangingPunct="1">
              <a:lnSpc>
                <a:spcPts val="1800"/>
              </a:lnSpc>
              <a:spcBef>
                <a:spcPct val="0"/>
              </a:spcBef>
              <a:buNone/>
            </a:pPr>
            <a:r>
              <a:rPr lang="en-US" altLang="en-US" sz="1600" b="1">
                <a:solidFill>
                  <a:srgbClr val="0033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 eaLnBrk="1" hangingPunct="1">
              <a:lnSpc>
                <a:spcPts val="1800"/>
              </a:lnSpc>
              <a:spcBef>
                <a:spcPct val="0"/>
              </a:spcBef>
              <a:buNone/>
            </a:pPr>
            <a:endParaRPr lang="en-US" altLang="en-US" sz="1600" b="1">
              <a:solidFill>
                <a:srgbClr val="00336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lnSpc>
                <a:spcPts val="1800"/>
              </a:lnSpc>
              <a:spcBef>
                <a:spcPct val="0"/>
              </a:spcBef>
              <a:buNone/>
            </a:pPr>
            <a:endParaRPr lang="en-US" altLang="en-US" sz="1600" b="1">
              <a:solidFill>
                <a:srgbClr val="00336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lnSpc>
                <a:spcPts val="1800"/>
              </a:lnSpc>
              <a:spcBef>
                <a:spcPct val="0"/>
              </a:spcBef>
              <a:buNone/>
            </a:pPr>
            <a:r>
              <a:rPr lang="en-US" altLang="en-US" sz="1600" b="1">
                <a:solidFill>
                  <a:srgbClr val="0033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main()</a:t>
            </a:r>
          </a:p>
          <a:p>
            <a:pPr marL="0" indent="0" eaLnBrk="1" hangingPunct="1">
              <a:lnSpc>
                <a:spcPts val="1800"/>
              </a:lnSpc>
              <a:spcBef>
                <a:spcPct val="0"/>
              </a:spcBef>
              <a:buNone/>
            </a:pPr>
            <a:r>
              <a:rPr lang="en-US" altLang="en-US" sz="1600" b="1">
                <a:solidFill>
                  <a:srgbClr val="0033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 eaLnBrk="1" hangingPunct="1">
              <a:lnSpc>
                <a:spcPts val="1800"/>
              </a:lnSpc>
              <a:spcBef>
                <a:spcPct val="0"/>
              </a:spcBef>
              <a:buNone/>
            </a:pPr>
            <a:r>
              <a:rPr lang="en-US" altLang="en-US" sz="1600" b="1">
                <a:solidFill>
                  <a:srgbClr val="0033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A *pA;</a:t>
            </a:r>
          </a:p>
          <a:p>
            <a:pPr marL="0" indent="0" eaLnBrk="1" hangingPunct="1">
              <a:lnSpc>
                <a:spcPts val="1800"/>
              </a:lnSpc>
              <a:spcBef>
                <a:spcPct val="0"/>
              </a:spcBef>
              <a:buNone/>
            </a:pPr>
            <a:r>
              <a:rPr lang="en-US" altLang="en-US" sz="1600" b="1">
                <a:solidFill>
                  <a:srgbClr val="0033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B *pB = new B();</a:t>
            </a:r>
          </a:p>
          <a:p>
            <a:pPr marL="0" indent="0" eaLnBrk="1" hangingPunct="1">
              <a:lnSpc>
                <a:spcPts val="1800"/>
              </a:lnSpc>
              <a:spcBef>
                <a:spcPct val="0"/>
              </a:spcBef>
              <a:buNone/>
            </a:pPr>
            <a:r>
              <a:rPr lang="en-US" altLang="en-US" sz="1600" b="1">
                <a:solidFill>
                  <a:srgbClr val="0033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pB-&gt;f();</a:t>
            </a:r>
          </a:p>
          <a:p>
            <a:pPr marL="0" indent="0" eaLnBrk="1" hangingPunct="1">
              <a:lnSpc>
                <a:spcPts val="1800"/>
              </a:lnSpc>
              <a:spcBef>
                <a:spcPct val="0"/>
              </a:spcBef>
              <a:buNone/>
            </a:pPr>
            <a:r>
              <a:rPr lang="en-US" altLang="en-US" sz="1600" b="1">
                <a:solidFill>
                  <a:srgbClr val="0033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pA=pB ;</a:t>
            </a:r>
          </a:p>
          <a:p>
            <a:pPr marL="0" indent="0" eaLnBrk="1" hangingPunct="1">
              <a:lnSpc>
                <a:spcPts val="1800"/>
              </a:lnSpc>
              <a:spcBef>
                <a:spcPct val="0"/>
              </a:spcBef>
              <a:buNone/>
            </a:pPr>
            <a:r>
              <a:rPr lang="en-US" altLang="en-US" sz="1600" b="1">
                <a:solidFill>
                  <a:srgbClr val="0033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pA-&gt;f(); </a:t>
            </a:r>
            <a:r>
              <a:rPr lang="en-US" altLang="en-US" sz="1600" b="1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… kompajler prijavljuje grešku : f nije dostupna funkcija</a:t>
            </a:r>
          </a:p>
          <a:p>
            <a:pPr marL="0" indent="0" eaLnBrk="1" hangingPunct="1">
              <a:lnSpc>
                <a:spcPts val="1800"/>
              </a:lnSpc>
              <a:spcBef>
                <a:spcPct val="0"/>
              </a:spcBef>
              <a:buNone/>
            </a:pPr>
            <a:r>
              <a:rPr lang="en-US" altLang="en-US" sz="1600" b="1">
                <a:solidFill>
                  <a:srgbClr val="0033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 eaLnBrk="1" hangingPunct="1">
              <a:buNone/>
            </a:pPr>
            <a:endParaRPr lang="en-US" altLang="en-US" sz="1800" b="1">
              <a:solidFill>
                <a:srgbClr val="003366"/>
              </a:solidFill>
            </a:endParaRPr>
          </a:p>
          <a:p>
            <a:pPr marL="0" indent="0" eaLnBrk="1" hangingPunct="1">
              <a:buNone/>
            </a:pPr>
            <a:endParaRPr lang="en-US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Title 1">
            <a:extLst>
              <a:ext uri="{FF2B5EF4-FFF2-40B4-BE49-F238E27FC236}">
                <a16:creationId xmlns:a16="http://schemas.microsoft.com/office/drawing/2014/main" id="{A8C94000-0AAF-4054-8B5C-983461DFF5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800" u="sng" dirty="0" err="1"/>
              <a:t>Razlika</a:t>
            </a:r>
            <a:r>
              <a:rPr lang="en-US" altLang="en-US" sz="2800" u="sng" dirty="0"/>
              <a:t> </a:t>
            </a:r>
            <a:r>
              <a:rPr lang="en-US" altLang="en-US" sz="2800" u="sng" dirty="0" err="1"/>
              <a:t>izmedju</a:t>
            </a:r>
            <a:r>
              <a:rPr lang="en-US" altLang="en-US" sz="2800" u="sng" dirty="0"/>
              <a:t> </a:t>
            </a:r>
            <a:r>
              <a:rPr lang="en-US" altLang="en-US" sz="2800" u="sng" dirty="0" err="1"/>
              <a:t>redefinisanja</a:t>
            </a:r>
            <a:r>
              <a:rPr lang="en-US" altLang="en-US" sz="2800" u="sng" dirty="0"/>
              <a:t> i </a:t>
            </a:r>
            <a:r>
              <a:rPr lang="en-US" altLang="en-US" sz="2800" u="sng" dirty="0" err="1"/>
              <a:t>preklapanja</a:t>
            </a:r>
            <a:r>
              <a:rPr lang="en-US" altLang="en-US" sz="2800" u="sng" dirty="0"/>
              <a:t> (1)</a:t>
            </a:r>
          </a:p>
        </p:txBody>
      </p:sp>
      <p:sp>
        <p:nvSpPr>
          <p:cNvPr id="52227" name="Content Placeholder 2">
            <a:extLst>
              <a:ext uri="{FF2B5EF4-FFF2-40B4-BE49-F238E27FC236}">
                <a16:creationId xmlns:a16="http://schemas.microsoft.com/office/drawing/2014/main" id="{C903CD23-5F2B-4D8E-BAF4-BE3ADC9DA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1950" y="1268414"/>
            <a:ext cx="9036050" cy="4860925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800" b="1" dirty="0">
                <a:solidFill>
                  <a:srgbClr val="003366"/>
                </a:solidFill>
                <a:latin typeface="Courier New" pitchFamily="49" charset="0"/>
              </a:rPr>
              <a:t>class Base{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800" b="1" dirty="0">
                <a:solidFill>
                  <a:srgbClr val="003366"/>
                </a:solidFill>
                <a:latin typeface="Courier New" pitchFamily="49" charset="0"/>
              </a:rPr>
              <a:t>	public: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800" b="1" dirty="0">
                <a:solidFill>
                  <a:srgbClr val="003366"/>
                </a:solidFill>
                <a:latin typeface="Courier New" pitchFamily="49" charset="0"/>
              </a:rPr>
              <a:t>		virtual void </a:t>
            </a:r>
            <a:r>
              <a:rPr lang="en-US" sz="1800" b="1" dirty="0">
                <a:solidFill>
                  <a:srgbClr val="0033CC"/>
                </a:solidFill>
                <a:latin typeface="Courier New" pitchFamily="49" charset="0"/>
              </a:rPr>
              <a:t>bar</a:t>
            </a:r>
            <a:r>
              <a:rPr lang="en-US" sz="1800" b="1" dirty="0">
                <a:solidFill>
                  <a:srgbClr val="003366"/>
                </a:solidFill>
                <a:latin typeface="Courier New" pitchFamily="49" charset="0"/>
              </a:rPr>
              <a:t>();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800" b="1" dirty="0">
                <a:solidFill>
                  <a:srgbClr val="003366"/>
                </a:solidFill>
                <a:latin typeface="Courier New" pitchFamily="49" charset="0"/>
              </a:rPr>
              <a:t>};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n-US" sz="1800" b="1" dirty="0">
              <a:solidFill>
                <a:srgbClr val="003366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800" b="1" dirty="0">
                <a:solidFill>
                  <a:srgbClr val="003366"/>
                </a:solidFill>
                <a:latin typeface="Courier New" pitchFamily="49" charset="0"/>
              </a:rPr>
              <a:t>class Derived : public Base{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800" b="1" dirty="0">
                <a:solidFill>
                  <a:srgbClr val="003366"/>
                </a:solidFill>
                <a:latin typeface="Courier New" pitchFamily="49" charset="0"/>
              </a:rPr>
              <a:t>	public: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800" b="1" dirty="0">
                <a:solidFill>
                  <a:srgbClr val="003366"/>
                </a:solidFill>
                <a:latin typeface="Courier New" pitchFamily="49" charset="0"/>
              </a:rPr>
              <a:t>		void </a:t>
            </a:r>
            <a:r>
              <a:rPr lang="en-US" sz="1800" b="1" dirty="0">
                <a:solidFill>
                  <a:srgbClr val="0033CC"/>
                </a:solidFill>
                <a:latin typeface="Courier New" pitchFamily="49" charset="0"/>
              </a:rPr>
              <a:t>bar</a:t>
            </a:r>
            <a:r>
              <a:rPr lang="en-US" sz="1800" b="1" dirty="0">
                <a:solidFill>
                  <a:srgbClr val="003366"/>
                </a:solidFill>
                <a:latin typeface="Courier New" pitchFamily="49" charset="0"/>
              </a:rPr>
              <a:t>(</a:t>
            </a:r>
            <a:r>
              <a:rPr lang="en-US" sz="1800" b="1" dirty="0" err="1">
                <a:solidFill>
                  <a:srgbClr val="003366"/>
                </a:solidFill>
                <a:latin typeface="Courier New" pitchFamily="49" charset="0"/>
              </a:rPr>
              <a:t>int</a:t>
            </a:r>
            <a:r>
              <a:rPr lang="en-US" sz="1800" b="1" dirty="0">
                <a:solidFill>
                  <a:srgbClr val="003366"/>
                </a:solidFill>
                <a:latin typeface="Courier New" pitchFamily="49" charset="0"/>
              </a:rPr>
              <a:t> x);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800" b="1" dirty="0">
                <a:solidFill>
                  <a:srgbClr val="003366"/>
                </a:solidFill>
                <a:latin typeface="Courier New" pitchFamily="49" charset="0"/>
              </a:rPr>
              <a:t>};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n-US" sz="1800" b="1" dirty="0">
              <a:solidFill>
                <a:srgbClr val="003366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800" b="1" dirty="0">
                <a:solidFill>
                  <a:srgbClr val="003366"/>
                </a:solidFill>
                <a:latin typeface="Courier New" pitchFamily="49" charset="0"/>
              </a:rPr>
              <a:t>void test( Base &amp;arg1, Derived &amp;arg2){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800" b="1" dirty="0">
                <a:solidFill>
                  <a:srgbClr val="003366"/>
                </a:solidFill>
                <a:latin typeface="Courier New" pitchFamily="49" charset="0"/>
              </a:rPr>
              <a:t>	arg1.bar();  </a:t>
            </a:r>
            <a:r>
              <a:rPr lang="en-US" sz="1800" b="1" dirty="0">
                <a:solidFill>
                  <a:srgbClr val="800000"/>
                </a:solidFill>
                <a:latin typeface="Courier New" pitchFamily="49" charset="0"/>
              </a:rPr>
              <a:t>// </a:t>
            </a:r>
            <a:r>
              <a:rPr lang="en-US" sz="1800" b="1" dirty="0" err="1">
                <a:solidFill>
                  <a:srgbClr val="800000"/>
                </a:solidFill>
                <a:latin typeface="Courier New" pitchFamily="49" charset="0"/>
              </a:rPr>
              <a:t>zove</a:t>
            </a:r>
            <a:r>
              <a:rPr lang="en-US" sz="1800" b="1" dirty="0">
                <a:solidFill>
                  <a:srgbClr val="800000"/>
                </a:solidFill>
                <a:latin typeface="Courier New" pitchFamily="49" charset="0"/>
              </a:rPr>
              <a:t> Base::bar()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800" b="1" dirty="0">
                <a:solidFill>
                  <a:srgbClr val="003366"/>
                </a:solidFill>
                <a:latin typeface="Courier New" pitchFamily="49" charset="0"/>
              </a:rPr>
              <a:t>	arg1.bar(4); </a:t>
            </a:r>
            <a:r>
              <a:rPr lang="en-US" sz="1800" b="1" dirty="0">
                <a:solidFill>
                  <a:srgbClr val="800000"/>
                </a:solidFill>
                <a:latin typeface="Courier New" pitchFamily="49" charset="0"/>
              </a:rPr>
              <a:t>// </a:t>
            </a:r>
            <a:r>
              <a:rPr lang="en-US" sz="1800" b="1" dirty="0" err="1">
                <a:solidFill>
                  <a:srgbClr val="800000"/>
                </a:solidFill>
                <a:latin typeface="Courier New" pitchFamily="49" charset="0"/>
              </a:rPr>
              <a:t>zove</a:t>
            </a:r>
            <a:r>
              <a:rPr lang="en-US" sz="1800" b="1" dirty="0">
                <a:solidFill>
                  <a:srgbClr val="800000"/>
                </a:solidFill>
                <a:latin typeface="Courier New" pitchFamily="49" charset="0"/>
              </a:rPr>
              <a:t> Base::bar(int) =&gt; </a:t>
            </a:r>
            <a:r>
              <a:rPr lang="en-US" sz="1800" b="1" dirty="0" err="1">
                <a:solidFill>
                  <a:srgbClr val="0033CC"/>
                </a:solidFill>
                <a:latin typeface="Courier New" pitchFamily="49" charset="0"/>
              </a:rPr>
              <a:t>kompajler</a:t>
            </a:r>
            <a:r>
              <a:rPr lang="en-US" sz="1800" b="1" dirty="0">
                <a:solidFill>
                  <a:srgbClr val="0033CC"/>
                </a:solidFill>
                <a:latin typeface="Courier New" pitchFamily="49" charset="0"/>
              </a:rPr>
              <a:t> </a:t>
            </a:r>
            <a:r>
              <a:rPr lang="en-US" sz="1800" b="1" dirty="0" err="1">
                <a:solidFill>
                  <a:srgbClr val="0033CC"/>
                </a:solidFill>
                <a:latin typeface="Courier New" pitchFamily="49" charset="0"/>
              </a:rPr>
              <a:t>javlja</a:t>
            </a:r>
            <a:r>
              <a:rPr lang="en-US" sz="1800" b="1" dirty="0">
                <a:solidFill>
                  <a:srgbClr val="0033CC"/>
                </a:solidFill>
                <a:latin typeface="Courier New" pitchFamily="49" charset="0"/>
              </a:rPr>
              <a:t> </a:t>
            </a:r>
            <a:r>
              <a:rPr lang="en-US" sz="1800" b="1" dirty="0" err="1">
                <a:solidFill>
                  <a:srgbClr val="0033CC"/>
                </a:solidFill>
                <a:latin typeface="Courier New" pitchFamily="49" charset="0"/>
              </a:rPr>
              <a:t>grešku</a:t>
            </a:r>
            <a:endParaRPr lang="en-US" sz="1800" b="1" dirty="0">
              <a:solidFill>
                <a:srgbClr val="0033CC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800" b="1" dirty="0">
                <a:solidFill>
                  <a:srgbClr val="003366"/>
                </a:solidFill>
                <a:latin typeface="Courier New" pitchFamily="49" charset="0"/>
              </a:rPr>
              <a:t>	arg2.bar(4); </a:t>
            </a:r>
            <a:r>
              <a:rPr lang="en-US" sz="1800" b="1" dirty="0">
                <a:solidFill>
                  <a:srgbClr val="800000"/>
                </a:solidFill>
                <a:latin typeface="Courier New" pitchFamily="49" charset="0"/>
              </a:rPr>
              <a:t>// </a:t>
            </a:r>
            <a:r>
              <a:rPr lang="en-US" sz="1800" b="1" dirty="0" err="1">
                <a:solidFill>
                  <a:srgbClr val="800000"/>
                </a:solidFill>
                <a:latin typeface="Courier New" pitchFamily="49" charset="0"/>
              </a:rPr>
              <a:t>zove</a:t>
            </a:r>
            <a:r>
              <a:rPr lang="en-US" sz="1800" b="1" dirty="0">
                <a:solidFill>
                  <a:srgbClr val="800000"/>
                </a:solidFill>
                <a:latin typeface="Courier New" pitchFamily="49" charset="0"/>
              </a:rPr>
              <a:t> Derived::bar(</a:t>
            </a:r>
            <a:r>
              <a:rPr lang="en-US" sz="1800" b="1" dirty="0" err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sz="1800" b="1" dirty="0">
                <a:solidFill>
                  <a:srgbClr val="800000"/>
                </a:solidFill>
                <a:latin typeface="Courier New" pitchFamily="49" charset="0"/>
              </a:rPr>
              <a:t>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800" b="1" dirty="0">
                <a:solidFill>
                  <a:srgbClr val="003366"/>
                </a:solidFill>
                <a:latin typeface="Courier New" pitchFamily="49" charset="0"/>
              </a:rPr>
              <a:t>	arg2.bar</a:t>
            </a:r>
            <a:r>
              <a:rPr lang="en-US" sz="1800" b="1" dirty="0">
                <a:solidFill>
                  <a:srgbClr val="0033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();  </a:t>
            </a:r>
            <a:r>
              <a:rPr lang="en-US" sz="1800" b="1" dirty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// </a:t>
            </a:r>
            <a:r>
              <a:rPr lang="en-US" sz="1800" b="1" dirty="0" err="1">
                <a:solidFill>
                  <a:srgbClr val="0033CC"/>
                </a:solidFill>
                <a:latin typeface="Courier New" pitchFamily="49" charset="0"/>
              </a:rPr>
              <a:t>kompajler</a:t>
            </a:r>
            <a:r>
              <a:rPr lang="en-US" sz="1800" b="1" dirty="0">
                <a:solidFill>
                  <a:srgbClr val="0033CC"/>
                </a:solidFill>
                <a:latin typeface="Courier New" pitchFamily="49" charset="0"/>
              </a:rPr>
              <a:t> </a:t>
            </a:r>
            <a:r>
              <a:rPr lang="en-US" sz="1800" b="1" dirty="0" err="1">
                <a:solidFill>
                  <a:srgbClr val="0033CC"/>
                </a:solidFill>
                <a:latin typeface="Courier New" pitchFamily="49" charset="0"/>
              </a:rPr>
              <a:t>javlja</a:t>
            </a:r>
            <a:r>
              <a:rPr lang="en-US" sz="1800" b="1" dirty="0">
                <a:solidFill>
                  <a:srgbClr val="0033CC"/>
                </a:solidFill>
                <a:latin typeface="Courier New" pitchFamily="49" charset="0"/>
              </a:rPr>
              <a:t> </a:t>
            </a:r>
            <a:r>
              <a:rPr lang="en-US" sz="1800" b="1" dirty="0" err="1">
                <a:solidFill>
                  <a:srgbClr val="0033CC"/>
                </a:solidFill>
                <a:latin typeface="Courier New" pitchFamily="49" charset="0"/>
              </a:rPr>
              <a:t>grešku</a:t>
            </a:r>
            <a:r>
              <a:rPr lang="en-US" sz="1800" b="1" dirty="0">
                <a:solidFill>
                  <a:srgbClr val="00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urier New" pitchFamily="49" charset="0"/>
              </a:rPr>
              <a:t>Derived::bar(int) je </a:t>
            </a:r>
            <a:r>
              <a:rPr lang="en-US" sz="1800" b="1" dirty="0" err="1">
                <a:solidFill>
                  <a:srgbClr val="800000"/>
                </a:solidFill>
                <a:latin typeface="Courier New" pitchFamily="49" charset="0"/>
              </a:rPr>
              <a:t>sakrila</a:t>
            </a:r>
            <a:r>
              <a:rPr lang="en-US" sz="1800" b="1" dirty="0">
                <a:solidFill>
                  <a:srgbClr val="800000"/>
                </a:solidFill>
                <a:latin typeface="Courier New" pitchFamily="49" charset="0"/>
              </a:rPr>
              <a:t> Base::bar()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1800" b="1" dirty="0">
                <a:solidFill>
                  <a:srgbClr val="003366"/>
                </a:solidFill>
                <a:latin typeface="Courier New" pitchFamily="49" charset="0"/>
              </a:rPr>
              <a:t>}</a:t>
            </a:r>
          </a:p>
          <a:p>
            <a:pPr eaLnBrk="1" hangingPunct="1">
              <a:buFont typeface="Times New Roman" panose="02020603050405020304" pitchFamily="18" charset="0"/>
              <a:buNone/>
              <a:defRPr/>
            </a:pP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52815F3-F9D8-4226-B68A-E282AAA50C33}"/>
              </a:ext>
            </a:extLst>
          </p:cNvPr>
          <p:cNvSpPr txBox="1"/>
          <p:nvPr/>
        </p:nvSpPr>
        <p:spPr>
          <a:xfrm>
            <a:off x="2711625" y="764704"/>
            <a:ext cx="16241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u="sng" dirty="0" err="1">
                <a:solidFill>
                  <a:srgbClr val="FF0000"/>
                </a:solidFill>
                <a:latin typeface="Arial" panose="020B0604020202020204" pitchFamily="34" charset="0"/>
                <a:cs typeface="Lucida Sans Unicode"/>
              </a:rPr>
              <a:t>Preklapanje</a:t>
            </a:r>
            <a:endParaRPr lang="en-US" sz="2000" b="1" u="sng" dirty="0">
              <a:solidFill>
                <a:srgbClr val="FF0000"/>
              </a:solidFill>
              <a:latin typeface="Arial" panose="020B0604020202020204" pitchFamily="34" charset="0"/>
              <a:cs typeface="Lucida Sans Unicode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Title 1">
            <a:extLst>
              <a:ext uri="{FF2B5EF4-FFF2-40B4-BE49-F238E27FC236}">
                <a16:creationId xmlns:a16="http://schemas.microsoft.com/office/drawing/2014/main" id="{4C98559E-314F-404A-A319-52D7A120DC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800" u="sng" dirty="0" err="1"/>
              <a:t>Razlika</a:t>
            </a:r>
            <a:r>
              <a:rPr lang="en-US" altLang="en-US" sz="2800" u="sng" dirty="0"/>
              <a:t> </a:t>
            </a:r>
            <a:r>
              <a:rPr lang="en-US" altLang="en-US" sz="2800" u="sng" dirty="0" err="1"/>
              <a:t>izmedju</a:t>
            </a:r>
            <a:r>
              <a:rPr lang="en-US" altLang="en-US" sz="2800" u="sng" dirty="0"/>
              <a:t> </a:t>
            </a:r>
            <a:r>
              <a:rPr lang="en-US" altLang="en-US" sz="2800" u="sng" dirty="0" err="1"/>
              <a:t>redefinisanja</a:t>
            </a:r>
            <a:r>
              <a:rPr lang="en-US" altLang="en-US" sz="2800" u="sng" dirty="0"/>
              <a:t> i </a:t>
            </a:r>
            <a:r>
              <a:rPr lang="en-US" altLang="en-US" sz="2800" u="sng" dirty="0" err="1"/>
              <a:t>preklapanja</a:t>
            </a:r>
            <a:r>
              <a:rPr lang="en-US" altLang="en-US" sz="2800" u="sng" dirty="0"/>
              <a:t> (2)</a:t>
            </a:r>
          </a:p>
        </p:txBody>
      </p:sp>
      <p:sp>
        <p:nvSpPr>
          <p:cNvPr id="216067" name="Content Placeholder 2">
            <a:extLst>
              <a:ext uri="{FF2B5EF4-FFF2-40B4-BE49-F238E27FC236}">
                <a16:creationId xmlns:a16="http://schemas.microsoft.com/office/drawing/2014/main" id="{489B3ABC-8670-400D-9F97-2210EC1730C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703388" y="1231901"/>
            <a:ext cx="8964612" cy="4860925"/>
          </a:xfrm>
        </p:spPr>
        <p:txBody>
          <a:bodyPr/>
          <a:lstStyle/>
          <a:p>
            <a:pPr>
              <a:buFont typeface="Times New Roman" panose="02020603050405020304" pitchFamily="18" charset="0"/>
              <a:buNone/>
            </a:pPr>
            <a:r>
              <a:rPr lang="en-US" altLang="en-US" sz="16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altLang="en-U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OsnovnaKlasa</a:t>
            </a:r>
            <a:r>
              <a:rPr lang="en-US" altLang="en-US" sz="16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altLang="en-US" sz="16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altLang="en-US" sz="16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void </a:t>
            </a:r>
            <a:r>
              <a:rPr lang="en-US" altLang="en-U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</a:t>
            </a:r>
            <a:r>
              <a:rPr lang="en-US" altLang="en-US" sz="16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 </a:t>
            </a:r>
            <a:r>
              <a:rPr lang="en-US" altLang="en-U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VirtFun1</a:t>
            </a:r>
            <a:r>
              <a:rPr lang="en-US" altLang="en-US" sz="16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();}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altLang="en-US" sz="16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virtual void </a:t>
            </a:r>
            <a:r>
              <a:rPr lang="en-US" altLang="en-U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VirtFun2</a:t>
            </a:r>
            <a:r>
              <a:rPr lang="en-US" altLang="en-US" sz="16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(){ cout &lt;&lt; </a:t>
            </a:r>
            <a:r>
              <a:rPr lang="en-US" altLang="en-US" sz="1600" b="1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"Osnovna klasa: VirtFun2"&lt;&lt;endl;}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altLang="en-US" sz="16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private: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altLang="en-US" sz="16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virtual void </a:t>
            </a:r>
            <a:r>
              <a:rPr lang="en-US" altLang="en-U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VirtFun1</a:t>
            </a:r>
            <a:r>
              <a:rPr lang="en-US" altLang="en-US" sz="16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 cout &lt;&lt; </a:t>
            </a:r>
            <a:r>
              <a:rPr lang="en-US" altLang="en-US" sz="1600" b="1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"Osnovna klasa: VirtFun1"&lt;&lt;endl;}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altLang="en-US" sz="1600" b="1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>
              <a:buFont typeface="Times New Roman" panose="02020603050405020304" pitchFamily="18" charset="0"/>
              <a:buNone/>
            </a:pPr>
            <a:endParaRPr lang="en-US" altLang="en-US" sz="1600" b="1">
              <a:solidFill>
                <a:srgbClr val="A3151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Times New Roman" panose="02020603050405020304" pitchFamily="18" charset="0"/>
              <a:buNone/>
            </a:pPr>
            <a:r>
              <a:rPr lang="en-US" altLang="en-US" sz="16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altLang="en-U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IzvedenaKlasa: </a:t>
            </a:r>
            <a:r>
              <a:rPr lang="en-US" altLang="en-US" sz="1600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en-US" sz="16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OsnovnaKlasa</a:t>
            </a:r>
            <a:r>
              <a:rPr lang="en-US" altLang="en-US" sz="16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altLang="en-US" sz="16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altLang="en-US" sz="16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virtual void </a:t>
            </a:r>
            <a:r>
              <a:rPr lang="en-US" altLang="en-U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VirtFun2</a:t>
            </a:r>
            <a:r>
              <a:rPr lang="en-US" altLang="en-US" sz="16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(int x) { cout &lt;&lt; </a:t>
            </a:r>
            <a:r>
              <a:rPr lang="en-US" altLang="en-US" sz="1600" b="1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"Izvedena klasa: VirtFun2“ &lt;&lt; x &lt;&lt; endl;}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altLang="en-US" sz="16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private: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altLang="en-US" sz="16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void </a:t>
            </a:r>
            <a:r>
              <a:rPr lang="en-US" altLang="en-U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VirtFun1</a:t>
            </a:r>
            <a:r>
              <a:rPr lang="en-US" altLang="en-US" sz="16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 cout &lt;&lt; </a:t>
            </a:r>
            <a:r>
              <a:rPr lang="en-US" altLang="en-US" sz="1600" b="1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"Izvedena klasa: VirtFun1"&lt;&lt;endl;}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altLang="en-US" sz="1600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Title 1">
            <a:extLst>
              <a:ext uri="{FF2B5EF4-FFF2-40B4-BE49-F238E27FC236}">
                <a16:creationId xmlns:a16="http://schemas.microsoft.com/office/drawing/2014/main" id="{F140C973-F529-40C5-9010-3B0BFF498D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800" u="sng" dirty="0" err="1"/>
              <a:t>Razlika</a:t>
            </a:r>
            <a:r>
              <a:rPr lang="en-US" altLang="en-US" sz="2800" u="sng" dirty="0"/>
              <a:t> </a:t>
            </a:r>
            <a:r>
              <a:rPr lang="en-US" altLang="en-US" sz="2800" u="sng" dirty="0" err="1"/>
              <a:t>izmedju</a:t>
            </a:r>
            <a:r>
              <a:rPr lang="en-US" altLang="en-US" sz="2800" u="sng" dirty="0"/>
              <a:t> </a:t>
            </a:r>
            <a:r>
              <a:rPr lang="en-US" altLang="en-US" sz="2800" u="sng" dirty="0" err="1"/>
              <a:t>redefinisanja</a:t>
            </a:r>
            <a:r>
              <a:rPr lang="en-US" altLang="en-US" sz="2800" u="sng" dirty="0"/>
              <a:t> i </a:t>
            </a:r>
            <a:r>
              <a:rPr lang="en-US" altLang="en-US" sz="2800" u="sng" dirty="0" err="1"/>
              <a:t>preklapanja</a:t>
            </a:r>
            <a:r>
              <a:rPr lang="en-US" altLang="en-US" sz="2800" u="sng" dirty="0"/>
              <a:t> (3)</a:t>
            </a:r>
          </a:p>
        </p:txBody>
      </p:sp>
      <p:sp>
        <p:nvSpPr>
          <p:cNvPr id="52227" name="Content Placeholder 2">
            <a:extLst>
              <a:ext uri="{FF2B5EF4-FFF2-40B4-BE49-F238E27FC236}">
                <a16:creationId xmlns:a16="http://schemas.microsoft.com/office/drawing/2014/main" id="{FD2E9B8D-FFDF-4FCF-B5AE-51C4509DEF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3388" y="890588"/>
            <a:ext cx="8856662" cy="5562600"/>
          </a:xfrm>
        </p:spPr>
        <p:txBody>
          <a:bodyPr/>
          <a:lstStyle/>
          <a:p>
            <a:pPr indent="0">
              <a:spcBef>
                <a:spcPct val="0"/>
              </a:spcBef>
              <a:buNone/>
            </a:pPr>
            <a:r>
              <a:rPr lang="en-US" altLang="en-US" sz="1800" dirty="0" err="1">
                <a:solidFill>
                  <a:srgbClr val="0033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OsnovnaKlasa</a:t>
            </a:r>
            <a:r>
              <a:rPr lang="en-US" altLang="en-US" sz="1800" dirty="0">
                <a:solidFill>
                  <a:srgbClr val="0033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*p = new </a:t>
            </a:r>
            <a:r>
              <a:rPr lang="en-US" altLang="en-US" sz="1800" dirty="0" err="1">
                <a:solidFill>
                  <a:srgbClr val="0033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IzvedenaKlasa</a:t>
            </a:r>
            <a:r>
              <a:rPr lang="en-US" altLang="en-US" sz="1800" dirty="0">
                <a:solidFill>
                  <a:srgbClr val="0033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indent="0">
              <a:spcBef>
                <a:spcPct val="0"/>
              </a:spcBef>
              <a:buNone/>
            </a:pPr>
            <a:r>
              <a:rPr lang="en-US" altLang="en-US" sz="1800" dirty="0" err="1">
                <a:solidFill>
                  <a:srgbClr val="0033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IzvedenaKlasa</a:t>
            </a:r>
            <a:r>
              <a:rPr lang="en-US" altLang="en-US" sz="1800" dirty="0">
                <a:solidFill>
                  <a:srgbClr val="0033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*q = new </a:t>
            </a:r>
            <a:r>
              <a:rPr lang="en-US" altLang="en-US" sz="1800" dirty="0" err="1">
                <a:solidFill>
                  <a:srgbClr val="0033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IzvedenaKlasa</a:t>
            </a:r>
            <a:r>
              <a:rPr lang="en-US" altLang="en-US" sz="1800" dirty="0">
                <a:solidFill>
                  <a:srgbClr val="0033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indent="0">
              <a:spcBef>
                <a:spcPct val="0"/>
              </a:spcBef>
              <a:buNone/>
            </a:pPr>
            <a:r>
              <a:rPr lang="en-US" altLang="en-US" sz="1800" dirty="0">
                <a:solidFill>
                  <a:srgbClr val="0033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p-&gt;Fun();  </a:t>
            </a:r>
            <a:r>
              <a:rPr lang="en-US" altLang="en-US" sz="1800" dirty="0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altLang="en-US" sz="1800" dirty="0" err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Korektan</a:t>
            </a:r>
            <a:r>
              <a:rPr lang="en-US" altLang="en-US" sz="1800" dirty="0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 err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poziv</a:t>
            </a:r>
            <a:endParaRPr lang="en-US" altLang="en-US" sz="1800" dirty="0">
              <a:solidFill>
                <a:srgbClr val="8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indent="0">
              <a:spcBef>
                <a:spcPct val="0"/>
              </a:spcBef>
              <a:buNone/>
            </a:pPr>
            <a:r>
              <a:rPr lang="en-US" altLang="en-US" sz="1800" dirty="0">
                <a:solidFill>
                  <a:srgbClr val="0033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p-&gt;VirtFun2(); </a:t>
            </a:r>
            <a:r>
              <a:rPr lang="en-US" altLang="en-US" sz="1800" dirty="0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altLang="en-US" sz="1800" dirty="0" err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Korektan</a:t>
            </a:r>
            <a:r>
              <a:rPr lang="en-US" altLang="en-US" sz="1800" dirty="0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 err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poziv</a:t>
            </a:r>
            <a:endParaRPr lang="en-US" altLang="en-US" sz="1800" dirty="0">
              <a:solidFill>
                <a:srgbClr val="8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indent="0">
              <a:spcBef>
                <a:spcPct val="0"/>
              </a:spcBef>
              <a:buNone/>
            </a:pPr>
            <a:r>
              <a:rPr lang="en-US" altLang="en-US" sz="1800" dirty="0">
                <a:solidFill>
                  <a:srgbClr val="0033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p-&gt;VirtFun2(3); </a:t>
            </a:r>
            <a:r>
              <a:rPr lang="en-US" altLang="en-US" sz="1800" dirty="0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altLang="en-US" sz="1800" dirty="0" err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Kompajler</a:t>
            </a:r>
            <a:r>
              <a:rPr lang="en-US" altLang="en-US" sz="1800" dirty="0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 err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prijavljuje</a:t>
            </a:r>
            <a:r>
              <a:rPr lang="en-US" altLang="en-US" sz="1800" dirty="0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 err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grešku</a:t>
            </a:r>
            <a:endParaRPr lang="en-US" altLang="en-US" sz="1800" dirty="0">
              <a:solidFill>
                <a:srgbClr val="8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indent="0">
              <a:spcBef>
                <a:spcPct val="0"/>
              </a:spcBef>
              <a:buNone/>
            </a:pPr>
            <a:r>
              <a:rPr lang="en-US" altLang="en-US" sz="1800" dirty="0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altLang="en-US" sz="1800" dirty="0" err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Moguća</a:t>
            </a:r>
            <a:r>
              <a:rPr lang="en-US" altLang="en-US" sz="1800" dirty="0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 err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eksplicitna</a:t>
            </a:r>
            <a:r>
              <a:rPr lang="en-US" altLang="en-US" sz="1800" dirty="0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 err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konverzija</a:t>
            </a:r>
            <a:r>
              <a:rPr lang="en-US" altLang="en-US" sz="1800" dirty="0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u </a:t>
            </a:r>
            <a:r>
              <a:rPr lang="en-US" altLang="en-US" sz="1800" dirty="0" err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pokazivač</a:t>
            </a:r>
            <a:r>
              <a:rPr lang="en-US" altLang="en-US" sz="1800" dirty="0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 err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Izvedene</a:t>
            </a:r>
            <a:r>
              <a:rPr lang="en-US" altLang="en-US" sz="1800" dirty="0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 err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klase</a:t>
            </a:r>
            <a:r>
              <a:rPr lang="en-US" altLang="en-US" sz="1800" dirty="0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 err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samo</a:t>
            </a:r>
            <a:r>
              <a:rPr lang="en-US" altLang="en-US" sz="1800" dirty="0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 err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zato</a:t>
            </a:r>
            <a:r>
              <a:rPr lang="en-US" altLang="en-US" sz="1800" dirty="0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 err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što</a:t>
            </a:r>
            <a:r>
              <a:rPr lang="en-US" altLang="en-US" sz="1800" dirty="0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 err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zaista</a:t>
            </a:r>
            <a:r>
              <a:rPr lang="en-US" altLang="en-US" sz="1800" dirty="0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 err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ukazuje</a:t>
            </a:r>
            <a:r>
              <a:rPr lang="en-US" altLang="en-US" sz="1800" dirty="0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 err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na</a:t>
            </a:r>
            <a:r>
              <a:rPr lang="en-US" altLang="en-US" sz="1800" dirty="0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 err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objekat</a:t>
            </a:r>
            <a:r>
              <a:rPr lang="en-US" altLang="en-US" sz="1800" dirty="0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 err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izvedene</a:t>
            </a:r>
            <a:r>
              <a:rPr lang="en-US" altLang="en-US" sz="1800" dirty="0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 err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klase</a:t>
            </a:r>
            <a:r>
              <a:rPr lang="en-US" altLang="en-US" sz="1800" dirty="0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en-US" altLang="en-US" sz="1800" dirty="0" err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Kada</a:t>
            </a:r>
            <a:r>
              <a:rPr lang="en-US" altLang="en-US" sz="1800" dirty="0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 err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pokazivač</a:t>
            </a:r>
            <a:r>
              <a:rPr lang="en-US" altLang="en-US" sz="1800" dirty="0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p ne bi </a:t>
            </a:r>
            <a:r>
              <a:rPr lang="en-US" altLang="en-US" sz="1800" dirty="0" err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ukazivao</a:t>
            </a:r>
            <a:r>
              <a:rPr lang="en-US" altLang="en-US" sz="1800" dirty="0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 err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na</a:t>
            </a:r>
            <a:r>
              <a:rPr lang="en-US" altLang="en-US" sz="1800" dirty="0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 err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objekat</a:t>
            </a:r>
            <a:r>
              <a:rPr lang="en-US" altLang="en-US" sz="1800" dirty="0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 err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izvedene</a:t>
            </a:r>
            <a:r>
              <a:rPr lang="en-US" altLang="en-US" sz="1800" dirty="0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 err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klase</a:t>
            </a:r>
            <a:r>
              <a:rPr lang="en-US" altLang="en-US" sz="1800" dirty="0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 err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sledeća</a:t>
            </a:r>
            <a:r>
              <a:rPr lang="en-US" altLang="en-US" sz="1800" dirty="0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 err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linija</a:t>
            </a:r>
            <a:r>
              <a:rPr lang="en-US" altLang="en-US" sz="1800" dirty="0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 err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koda</a:t>
            </a:r>
            <a:r>
              <a:rPr lang="en-US" altLang="en-US" sz="1800" dirty="0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bi (</a:t>
            </a:r>
            <a:r>
              <a:rPr lang="en-US" altLang="en-US" sz="1800" dirty="0" err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generalno</a:t>
            </a:r>
            <a:r>
              <a:rPr lang="en-US" altLang="en-US" sz="1800" dirty="0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en-US" sz="1800" dirty="0" err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izazvala</a:t>
            </a:r>
            <a:r>
              <a:rPr lang="en-US" altLang="en-US" sz="1800" dirty="0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run time error.</a:t>
            </a:r>
          </a:p>
          <a:p>
            <a:pPr indent="0">
              <a:spcBef>
                <a:spcPct val="0"/>
              </a:spcBef>
              <a:buNone/>
            </a:pPr>
            <a:endParaRPr lang="en-US" altLang="en-US" sz="1800" dirty="0">
              <a:solidFill>
                <a:srgbClr val="8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indent="0">
              <a:spcBef>
                <a:spcPct val="0"/>
              </a:spcBef>
              <a:buNone/>
            </a:pPr>
            <a:r>
              <a:rPr lang="en-US" altLang="en-US" sz="1800" dirty="0">
                <a:solidFill>
                  <a:srgbClr val="0033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lang="en-US" altLang="en-US" sz="1800" dirty="0" err="1">
                <a:solidFill>
                  <a:srgbClr val="0033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IzvedenaKlasa</a:t>
            </a:r>
            <a:r>
              <a:rPr lang="en-US" altLang="en-US" sz="1800" dirty="0">
                <a:solidFill>
                  <a:srgbClr val="0033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*)p)-&gt;VirtFun2(3);</a:t>
            </a:r>
          </a:p>
          <a:p>
            <a:pPr indent="0">
              <a:spcBef>
                <a:spcPct val="0"/>
              </a:spcBef>
              <a:buNone/>
            </a:pPr>
            <a:endParaRPr lang="en-US" altLang="en-US" sz="1800" dirty="0">
              <a:solidFill>
                <a:srgbClr val="00336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indent="0">
              <a:spcBef>
                <a:spcPct val="0"/>
              </a:spcBef>
              <a:buNone/>
            </a:pPr>
            <a:r>
              <a:rPr lang="en-US" altLang="en-US" sz="1800" dirty="0">
                <a:solidFill>
                  <a:srgbClr val="0033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q-&gt;VirtFun2</a:t>
            </a:r>
            <a:r>
              <a:rPr lang="en-US" altLang="en-US" sz="1800" dirty="0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(); // GREŠKA VirtFun2() je </a:t>
            </a:r>
            <a:r>
              <a:rPr lang="en-US" altLang="en-US" sz="1800" dirty="0" err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sakrivena</a:t>
            </a:r>
            <a:r>
              <a:rPr lang="en-US" altLang="en-US" sz="1800" dirty="0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i </a:t>
            </a:r>
            <a:r>
              <a:rPr lang="en-US" altLang="en-US" sz="1800" dirty="0" err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kompajler</a:t>
            </a:r>
            <a:r>
              <a:rPr lang="en-US" altLang="en-US" sz="1800" dirty="0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 err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prijavljuje</a:t>
            </a:r>
            <a:r>
              <a:rPr lang="en-US" altLang="en-US" sz="1800" dirty="0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 err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gresku</a:t>
            </a:r>
            <a:r>
              <a:rPr lang="en-US" altLang="en-US" sz="1800" dirty="0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en-US" altLang="en-US" sz="1800" dirty="0" err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Moguća</a:t>
            </a:r>
            <a:r>
              <a:rPr lang="en-US" altLang="en-US" sz="1800" dirty="0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je </a:t>
            </a:r>
            <a:r>
              <a:rPr lang="en-US" altLang="en-US" sz="1800" dirty="0" err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eksplicitna</a:t>
            </a:r>
            <a:r>
              <a:rPr lang="en-US" altLang="en-US" sz="1800" dirty="0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 err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konverzija</a:t>
            </a:r>
            <a:r>
              <a:rPr lang="en-US" altLang="en-US" sz="1800" dirty="0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 err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ali</a:t>
            </a:r>
            <a:r>
              <a:rPr lang="en-US" altLang="en-US" sz="1800" dirty="0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se time </a:t>
            </a:r>
            <a:r>
              <a:rPr lang="en-US" altLang="en-US" sz="1800" dirty="0" err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dovodi</a:t>
            </a:r>
            <a:r>
              <a:rPr lang="en-US" altLang="en-US" sz="1800" dirty="0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u </a:t>
            </a:r>
            <a:r>
              <a:rPr lang="en-US" altLang="en-US" sz="1800" dirty="0" err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pitanje</a:t>
            </a:r>
            <a:r>
              <a:rPr lang="en-US" altLang="en-US" sz="1800" dirty="0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 err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svrsishodnost</a:t>
            </a:r>
            <a:r>
              <a:rPr lang="en-US" altLang="en-US" sz="1800" dirty="0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 err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virtuelnosti</a:t>
            </a:r>
            <a:r>
              <a:rPr lang="en-US" altLang="en-US" sz="1800" dirty="0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 err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ovih</a:t>
            </a:r>
            <a:r>
              <a:rPr lang="en-US" altLang="en-US" sz="1800" dirty="0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 err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funkcija</a:t>
            </a:r>
            <a:endParaRPr lang="en-US" altLang="en-US" sz="1800" dirty="0">
              <a:solidFill>
                <a:srgbClr val="8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indent="0">
              <a:spcBef>
                <a:spcPct val="0"/>
              </a:spcBef>
              <a:buNone/>
            </a:pPr>
            <a:r>
              <a:rPr lang="en-US" altLang="en-US" sz="1800" dirty="0">
                <a:solidFill>
                  <a:srgbClr val="0033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lang="en-US" altLang="en-US" sz="1800" dirty="0" err="1">
                <a:solidFill>
                  <a:srgbClr val="0033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OsnovnaKlasa</a:t>
            </a:r>
            <a:r>
              <a:rPr lang="en-US" altLang="en-US" sz="1800" dirty="0">
                <a:solidFill>
                  <a:srgbClr val="0033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*)p)-&gt;VirtFun2();</a:t>
            </a:r>
          </a:p>
          <a:p>
            <a:pPr indent="0">
              <a:spcBef>
                <a:spcPct val="0"/>
              </a:spcBef>
              <a:buNone/>
            </a:pPr>
            <a:r>
              <a:rPr lang="en-US" altLang="en-US" sz="1800" dirty="0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altLang="en-US" sz="1800" dirty="0" err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Rezultat</a:t>
            </a:r>
            <a:r>
              <a:rPr lang="en-US" altLang="en-US" sz="1800" dirty="0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 err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nad</a:t>
            </a:r>
            <a:r>
              <a:rPr lang="en-US" altLang="en-US" sz="1800" dirty="0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 err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objektom</a:t>
            </a:r>
            <a:r>
              <a:rPr lang="en-US" altLang="en-US" sz="1800" dirty="0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 err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izvedene</a:t>
            </a:r>
            <a:r>
              <a:rPr lang="en-US" altLang="en-US" sz="1800" dirty="0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 err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klase</a:t>
            </a:r>
            <a:r>
              <a:rPr lang="en-US" altLang="en-US" sz="1800" dirty="0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je: "</a:t>
            </a:r>
            <a:r>
              <a:rPr lang="en-US" altLang="en-US" sz="1800" dirty="0" err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Osnovna</a:t>
            </a:r>
            <a:r>
              <a:rPr lang="en-US" altLang="en-US" sz="1800" dirty="0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 err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klasa</a:t>
            </a:r>
            <a:r>
              <a:rPr lang="en-US" altLang="en-US" sz="1800" dirty="0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: VirtFun2"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Title 1">
            <a:extLst>
              <a:ext uri="{FF2B5EF4-FFF2-40B4-BE49-F238E27FC236}">
                <a16:creationId xmlns:a16="http://schemas.microsoft.com/office/drawing/2014/main" id="{B46D307F-DFDE-4818-81F1-E8512B9287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800" u="sng"/>
              <a:t>Virtuelni </a:t>
            </a:r>
            <a:r>
              <a:rPr lang="en-US" altLang="en-US" sz="2800" u="sng">
                <a:solidFill>
                  <a:srgbClr val="FF0000"/>
                </a:solidFill>
              </a:rPr>
              <a:t>operator=</a:t>
            </a:r>
          </a:p>
        </p:txBody>
      </p:sp>
      <p:sp>
        <p:nvSpPr>
          <p:cNvPr id="218115" name="Content Placeholder 2">
            <a:extLst>
              <a:ext uri="{FF2B5EF4-FFF2-40B4-BE49-F238E27FC236}">
                <a16:creationId xmlns:a16="http://schemas.microsoft.com/office/drawing/2014/main" id="{185CEDC3-233B-4F33-985C-C1143ABCA93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05000" y="1250950"/>
            <a:ext cx="8763000" cy="5562600"/>
          </a:xfrm>
        </p:spPr>
        <p:txBody>
          <a:bodyPr/>
          <a:lstStyle/>
          <a:p>
            <a:pPr marL="0">
              <a:spcBef>
                <a:spcPct val="0"/>
              </a:spcBef>
              <a:buNone/>
            </a:pPr>
            <a:r>
              <a:rPr lang="en-US" altLang="en-US" sz="1600" b="1" dirty="0">
                <a:solidFill>
                  <a:srgbClr val="0033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altLang="en-US" sz="1600" b="1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Osnovna</a:t>
            </a:r>
            <a:r>
              <a:rPr lang="en-US" altLang="en-US" sz="1600" b="1" dirty="0">
                <a:solidFill>
                  <a:srgbClr val="0033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>
              <a:spcBef>
                <a:spcPct val="0"/>
              </a:spcBef>
              <a:buNone/>
            </a:pPr>
            <a:r>
              <a:rPr lang="en-US" altLang="en-US" sz="1600" b="1" dirty="0">
                <a:solidFill>
                  <a:srgbClr val="0033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pPr marL="0">
              <a:spcBef>
                <a:spcPct val="0"/>
              </a:spcBef>
              <a:buNone/>
            </a:pPr>
            <a:r>
              <a:rPr lang="en-US" altLang="en-US" sz="1600" b="1" dirty="0">
                <a:solidFill>
                  <a:srgbClr val="0033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virtual </a:t>
            </a:r>
            <a:r>
              <a:rPr lang="en-US" altLang="en-US" sz="1600" b="1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Osnovna</a:t>
            </a:r>
            <a:r>
              <a:rPr lang="en-US" altLang="en-US" sz="1600" b="1" dirty="0">
                <a:solidFill>
                  <a:srgbClr val="0033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 </a:t>
            </a:r>
            <a:r>
              <a:rPr lang="en-US" altLang="en-US" sz="1600" b="1" dirty="0" err="1">
                <a:solidFill>
                  <a:srgbClr val="0033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VirtFun</a:t>
            </a:r>
            <a:r>
              <a:rPr lang="en-US" altLang="en-US" sz="1600" b="1" dirty="0">
                <a:solidFill>
                  <a:srgbClr val="0033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const </a:t>
            </a:r>
            <a:r>
              <a:rPr lang="en-US" altLang="en-US" sz="1600" b="1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Osnovna</a:t>
            </a:r>
            <a:r>
              <a:rPr lang="en-US" altLang="en-US" sz="1600" b="1" dirty="0">
                <a:solidFill>
                  <a:srgbClr val="0033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 ) {</a:t>
            </a:r>
          </a:p>
          <a:p>
            <a:pPr marL="0">
              <a:spcBef>
                <a:spcPct val="0"/>
              </a:spcBef>
              <a:buNone/>
            </a:pPr>
            <a:r>
              <a:rPr lang="en-US" altLang="en-US" sz="1600" b="1" dirty="0">
                <a:solidFill>
                  <a:srgbClr val="0033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std::</a:t>
            </a:r>
            <a:r>
              <a:rPr lang="en-US" altLang="en-US" sz="1600" b="1" dirty="0" err="1">
                <a:solidFill>
                  <a:srgbClr val="0033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en-US" sz="1600" b="1" dirty="0">
                <a:solidFill>
                  <a:srgbClr val="0033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"</a:t>
            </a:r>
            <a:r>
              <a:rPr lang="en-US" altLang="en-US" sz="1600" b="1" dirty="0" err="1">
                <a:solidFill>
                  <a:srgbClr val="0033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Osnovna</a:t>
            </a:r>
            <a:r>
              <a:rPr lang="en-US" altLang="en-US" sz="1600" b="1" dirty="0">
                <a:solidFill>
                  <a:srgbClr val="0033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altLang="en-US" sz="1600" b="1" dirty="0" err="1">
                <a:solidFill>
                  <a:srgbClr val="0033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VirtFun</a:t>
            </a:r>
            <a:r>
              <a:rPr lang="en-US" altLang="en-US" sz="1600" b="1" dirty="0">
                <a:solidFill>
                  <a:srgbClr val="0033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(const </a:t>
            </a:r>
            <a:r>
              <a:rPr lang="en-US" altLang="en-US" sz="1600" b="1" dirty="0" err="1">
                <a:solidFill>
                  <a:srgbClr val="0033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Osnovna</a:t>
            </a:r>
            <a:r>
              <a:rPr lang="en-US" altLang="en-US" sz="1600" b="1" dirty="0">
                <a:solidFill>
                  <a:srgbClr val="0033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&amp;)" &lt;&lt; std::</a:t>
            </a:r>
            <a:r>
              <a:rPr lang="en-US" altLang="en-US" sz="1600" b="1" dirty="0" err="1">
                <a:solidFill>
                  <a:srgbClr val="0033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altLang="en-US" sz="1600" b="1" dirty="0">
                <a:solidFill>
                  <a:srgbClr val="0033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>
              <a:spcBef>
                <a:spcPct val="0"/>
              </a:spcBef>
              <a:buNone/>
            </a:pPr>
            <a:r>
              <a:rPr lang="en-US" altLang="en-US" sz="1600" b="1" dirty="0">
                <a:solidFill>
                  <a:srgbClr val="0033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return *this;</a:t>
            </a:r>
          </a:p>
          <a:p>
            <a:pPr marL="0">
              <a:spcBef>
                <a:spcPct val="0"/>
              </a:spcBef>
              <a:buNone/>
            </a:pPr>
            <a:r>
              <a:rPr lang="en-US" altLang="en-US" sz="1600" b="1" dirty="0">
                <a:solidFill>
                  <a:srgbClr val="0033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marL="0">
              <a:spcBef>
                <a:spcPct val="0"/>
              </a:spcBef>
              <a:buNone/>
            </a:pPr>
            <a:r>
              <a:rPr lang="pt-BR" altLang="en-US" sz="1600" b="1" dirty="0">
                <a:solidFill>
                  <a:srgbClr val="0033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virtual </a:t>
            </a:r>
            <a:r>
              <a:rPr lang="pt-BR" altLang="en-US" sz="16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Osnovna</a:t>
            </a:r>
            <a:r>
              <a:rPr lang="pt-BR" altLang="en-US" sz="1600" b="1" dirty="0">
                <a:solidFill>
                  <a:srgbClr val="0033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 </a:t>
            </a:r>
            <a:r>
              <a:rPr lang="pt-BR" alt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operator=</a:t>
            </a:r>
            <a:r>
              <a:rPr lang="pt-BR" altLang="en-US" sz="1600" b="1" dirty="0">
                <a:solidFill>
                  <a:srgbClr val="0033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const </a:t>
            </a:r>
            <a:r>
              <a:rPr lang="pt-BR" altLang="en-US" sz="16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Osnovna</a:t>
            </a:r>
            <a:r>
              <a:rPr lang="pt-BR" altLang="en-US" sz="1600" b="1" dirty="0">
                <a:solidFill>
                  <a:srgbClr val="0033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 ) {</a:t>
            </a:r>
          </a:p>
          <a:p>
            <a:pPr marL="0">
              <a:spcBef>
                <a:spcPct val="0"/>
              </a:spcBef>
              <a:buNone/>
            </a:pPr>
            <a:r>
              <a:rPr lang="en-US" altLang="en-US" sz="1600" b="1" dirty="0">
                <a:solidFill>
                  <a:srgbClr val="0033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std::</a:t>
            </a:r>
            <a:r>
              <a:rPr lang="en-US" altLang="en-US" sz="1600" b="1" dirty="0" err="1">
                <a:solidFill>
                  <a:srgbClr val="0033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en-US" sz="1600" b="1" dirty="0">
                <a:solidFill>
                  <a:srgbClr val="0033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"</a:t>
            </a:r>
            <a:r>
              <a:rPr lang="en-US" altLang="en-US" sz="1600" b="1" dirty="0" err="1">
                <a:solidFill>
                  <a:srgbClr val="0033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Osnovna</a:t>
            </a:r>
            <a:r>
              <a:rPr lang="en-US" altLang="en-US" sz="1600" b="1" dirty="0">
                <a:solidFill>
                  <a:srgbClr val="0033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::operator=(const </a:t>
            </a:r>
            <a:r>
              <a:rPr lang="en-US" altLang="en-US" sz="1600" b="1" dirty="0" err="1">
                <a:solidFill>
                  <a:srgbClr val="0033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Osnovna</a:t>
            </a:r>
            <a:r>
              <a:rPr lang="en-US" altLang="en-US" sz="1600" b="1" dirty="0">
                <a:solidFill>
                  <a:srgbClr val="0033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&amp;)" &lt;&lt; std::</a:t>
            </a:r>
            <a:r>
              <a:rPr lang="en-US" altLang="en-US" sz="1600" b="1" dirty="0" err="1">
                <a:solidFill>
                  <a:srgbClr val="0033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altLang="en-US" sz="1600" b="1" dirty="0">
                <a:solidFill>
                  <a:srgbClr val="0033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>
              <a:spcBef>
                <a:spcPct val="0"/>
              </a:spcBef>
              <a:buNone/>
            </a:pPr>
            <a:r>
              <a:rPr lang="en-US" altLang="en-US" sz="1600" b="1" dirty="0">
                <a:solidFill>
                  <a:srgbClr val="0033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return *this;</a:t>
            </a:r>
          </a:p>
          <a:p>
            <a:pPr marL="0">
              <a:spcBef>
                <a:spcPct val="0"/>
              </a:spcBef>
              <a:buNone/>
            </a:pPr>
            <a:r>
              <a:rPr lang="en-US" altLang="en-US" sz="1600" b="1" dirty="0">
                <a:solidFill>
                  <a:srgbClr val="0033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marL="0">
              <a:spcBef>
                <a:spcPct val="0"/>
              </a:spcBef>
              <a:buNone/>
            </a:pPr>
            <a:r>
              <a:rPr lang="en-US" altLang="en-US" sz="1600" b="1" dirty="0">
                <a:solidFill>
                  <a:srgbClr val="0033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>
              <a:spcBef>
                <a:spcPct val="0"/>
              </a:spcBef>
              <a:buNone/>
            </a:pPr>
            <a:endParaRPr lang="en-US" altLang="en-US" sz="1600" b="1" dirty="0">
              <a:solidFill>
                <a:srgbClr val="00336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Title 1">
            <a:extLst>
              <a:ext uri="{FF2B5EF4-FFF2-40B4-BE49-F238E27FC236}">
                <a16:creationId xmlns:a16="http://schemas.microsoft.com/office/drawing/2014/main" id="{6FF0AEA4-A102-492C-BDAB-E39086BCF5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800" u="sng"/>
              <a:t>Virtuelni </a:t>
            </a:r>
            <a:r>
              <a:rPr lang="en-US" altLang="en-US" sz="2800" u="sng">
                <a:solidFill>
                  <a:srgbClr val="FF0000"/>
                </a:solidFill>
              </a:rPr>
              <a:t>operator=</a:t>
            </a:r>
          </a:p>
        </p:txBody>
      </p:sp>
      <p:sp>
        <p:nvSpPr>
          <p:cNvPr id="219139" name="Content Placeholder 2">
            <a:extLst>
              <a:ext uri="{FF2B5EF4-FFF2-40B4-BE49-F238E27FC236}">
                <a16:creationId xmlns:a16="http://schemas.microsoft.com/office/drawing/2014/main" id="{E9BD1534-539F-42B9-B94D-155CA3FDACC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05001" y="1034752"/>
            <a:ext cx="8228013" cy="5562600"/>
          </a:xfrm>
        </p:spPr>
        <p:txBody>
          <a:bodyPr/>
          <a:lstStyle/>
          <a:p>
            <a:pPr marL="0">
              <a:spcBef>
                <a:spcPct val="0"/>
              </a:spcBef>
              <a:buNone/>
            </a:pPr>
            <a:r>
              <a:rPr lang="en-US" altLang="en-US" sz="1600" b="1" dirty="0">
                <a:solidFill>
                  <a:srgbClr val="0033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altLang="en-US" sz="1600" b="1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Izvedena</a:t>
            </a:r>
            <a:r>
              <a:rPr lang="en-US" altLang="en-US" sz="1600" b="1" dirty="0">
                <a:solidFill>
                  <a:srgbClr val="0033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public </a:t>
            </a:r>
            <a:r>
              <a:rPr lang="en-US" altLang="en-US" sz="1600" b="1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Osnovna</a:t>
            </a:r>
            <a:r>
              <a:rPr lang="en-US" altLang="en-US" sz="1600" b="1" dirty="0">
                <a:solidFill>
                  <a:srgbClr val="0033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>
              <a:spcBef>
                <a:spcPct val="0"/>
              </a:spcBef>
              <a:buNone/>
            </a:pPr>
            <a:r>
              <a:rPr lang="en-US" altLang="en-US" sz="1600" b="1" dirty="0">
                <a:solidFill>
                  <a:srgbClr val="0033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pPr marL="0">
              <a:spcBef>
                <a:spcPct val="0"/>
              </a:spcBef>
              <a:buNone/>
            </a:pPr>
            <a:r>
              <a:rPr lang="en-US" altLang="en-US" sz="1600" b="1" dirty="0">
                <a:solidFill>
                  <a:srgbClr val="0033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virtual </a:t>
            </a:r>
            <a:r>
              <a:rPr lang="en-US" altLang="en-US" sz="1600" b="1" dirty="0" err="1">
                <a:solidFill>
                  <a:srgbClr val="0033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Osnovna</a:t>
            </a:r>
            <a:r>
              <a:rPr lang="en-US" altLang="en-US" sz="1600" b="1" dirty="0">
                <a:solidFill>
                  <a:srgbClr val="0033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 </a:t>
            </a:r>
            <a:r>
              <a:rPr lang="en-US" altLang="en-US" sz="1600" b="1" dirty="0" err="1">
                <a:solidFill>
                  <a:srgbClr val="0033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VirtFun</a:t>
            </a:r>
            <a:r>
              <a:rPr lang="en-US" altLang="en-US" sz="1600" b="1" dirty="0">
                <a:solidFill>
                  <a:srgbClr val="0033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const </a:t>
            </a:r>
            <a:r>
              <a:rPr lang="en-US" altLang="en-US" sz="1600" b="1" dirty="0" err="1">
                <a:solidFill>
                  <a:srgbClr val="0033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Osnovna</a:t>
            </a:r>
            <a:r>
              <a:rPr lang="en-US" altLang="en-US" sz="1600" b="1" dirty="0">
                <a:solidFill>
                  <a:srgbClr val="0033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 ) {</a:t>
            </a:r>
          </a:p>
          <a:p>
            <a:pPr marL="0">
              <a:spcBef>
                <a:spcPct val="0"/>
              </a:spcBef>
              <a:buNone/>
            </a:pPr>
            <a:r>
              <a:rPr lang="en-US" altLang="en-US" sz="1600" b="1" dirty="0">
                <a:solidFill>
                  <a:srgbClr val="0033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std::</a:t>
            </a:r>
            <a:r>
              <a:rPr lang="en-US" altLang="en-US" sz="1600" b="1" dirty="0" err="1">
                <a:solidFill>
                  <a:srgbClr val="0033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en-US" sz="1600" b="1" dirty="0">
                <a:solidFill>
                  <a:srgbClr val="0033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"</a:t>
            </a:r>
            <a:r>
              <a:rPr lang="en-US" altLang="en-US" sz="1600" b="1" dirty="0" err="1">
                <a:solidFill>
                  <a:srgbClr val="0033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Izvedena</a:t>
            </a:r>
            <a:r>
              <a:rPr lang="en-US" altLang="en-US" sz="1600" b="1" dirty="0">
                <a:solidFill>
                  <a:srgbClr val="0033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altLang="en-US" sz="1600" b="1" dirty="0" err="1">
                <a:solidFill>
                  <a:srgbClr val="0033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VirtFun</a:t>
            </a:r>
            <a:r>
              <a:rPr lang="en-US" altLang="en-US" sz="1600" b="1" dirty="0">
                <a:solidFill>
                  <a:srgbClr val="0033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(const </a:t>
            </a:r>
            <a:r>
              <a:rPr lang="en-US" altLang="en-US" sz="1600" b="1" dirty="0" err="1">
                <a:solidFill>
                  <a:srgbClr val="0033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Osnovna</a:t>
            </a:r>
            <a:r>
              <a:rPr lang="en-US" altLang="en-US" sz="1600" b="1" dirty="0">
                <a:solidFill>
                  <a:srgbClr val="0033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&amp;)" &lt;&lt; std::</a:t>
            </a:r>
            <a:r>
              <a:rPr lang="en-US" altLang="en-US" sz="1600" b="1" dirty="0" err="1">
                <a:solidFill>
                  <a:srgbClr val="0033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altLang="en-US" sz="1600" b="1" dirty="0">
                <a:solidFill>
                  <a:srgbClr val="0033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>
              <a:spcBef>
                <a:spcPct val="0"/>
              </a:spcBef>
              <a:buNone/>
            </a:pPr>
            <a:r>
              <a:rPr lang="en-US" altLang="en-US" sz="1600" b="1" dirty="0">
                <a:solidFill>
                  <a:srgbClr val="0033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return *this;</a:t>
            </a:r>
          </a:p>
          <a:p>
            <a:pPr marL="0">
              <a:spcBef>
                <a:spcPct val="0"/>
              </a:spcBef>
              <a:buNone/>
            </a:pPr>
            <a:r>
              <a:rPr lang="en-US" altLang="en-US" sz="1600" b="1" dirty="0">
                <a:solidFill>
                  <a:srgbClr val="0033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marL="0">
              <a:spcBef>
                <a:spcPct val="0"/>
              </a:spcBef>
              <a:buNone/>
            </a:pPr>
            <a:r>
              <a:rPr lang="pt-BR" altLang="en-US" sz="1600" b="1" dirty="0">
                <a:solidFill>
                  <a:srgbClr val="0033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virtual </a:t>
            </a:r>
            <a:r>
              <a:rPr lang="pt-BR" altLang="en-US" sz="16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Osnovna</a:t>
            </a:r>
            <a:r>
              <a:rPr lang="pt-BR" altLang="en-US" sz="1600" b="1" dirty="0">
                <a:solidFill>
                  <a:srgbClr val="0033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 </a:t>
            </a:r>
            <a:r>
              <a:rPr lang="pt-BR" alt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operator=</a:t>
            </a:r>
            <a:r>
              <a:rPr lang="pt-BR" altLang="en-US" sz="1600" b="1" dirty="0">
                <a:solidFill>
                  <a:srgbClr val="0033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const </a:t>
            </a:r>
            <a:r>
              <a:rPr lang="pt-BR" altLang="en-US" sz="16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Osnovna</a:t>
            </a:r>
            <a:r>
              <a:rPr lang="pt-BR" altLang="en-US" sz="1600" b="1" dirty="0">
                <a:solidFill>
                  <a:srgbClr val="0033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 ) {</a:t>
            </a:r>
          </a:p>
          <a:p>
            <a:pPr marL="0">
              <a:spcBef>
                <a:spcPct val="0"/>
              </a:spcBef>
              <a:buNone/>
            </a:pPr>
            <a:r>
              <a:rPr lang="en-US" altLang="en-US" sz="1600" b="1" dirty="0">
                <a:solidFill>
                  <a:srgbClr val="0033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std::</a:t>
            </a:r>
            <a:r>
              <a:rPr lang="en-US" altLang="en-US" sz="1600" b="1" dirty="0" err="1">
                <a:solidFill>
                  <a:srgbClr val="0033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en-US" sz="1600" b="1" dirty="0">
                <a:solidFill>
                  <a:srgbClr val="0033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"</a:t>
            </a:r>
            <a:r>
              <a:rPr lang="en-US" altLang="en-US" sz="1600" b="1" dirty="0" err="1">
                <a:solidFill>
                  <a:srgbClr val="0033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Izvedena</a:t>
            </a:r>
            <a:r>
              <a:rPr lang="en-US" altLang="en-US" sz="1600" b="1" dirty="0">
                <a:solidFill>
                  <a:srgbClr val="0033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::operator=( const </a:t>
            </a:r>
            <a:r>
              <a:rPr lang="en-US" altLang="en-US" sz="1600" b="1" dirty="0" err="1">
                <a:solidFill>
                  <a:srgbClr val="0033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Osnovna</a:t>
            </a:r>
            <a:r>
              <a:rPr lang="en-US" altLang="en-US" sz="1600" b="1" dirty="0">
                <a:solidFill>
                  <a:srgbClr val="0033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 )" &lt;&lt; std::</a:t>
            </a:r>
            <a:r>
              <a:rPr lang="en-US" altLang="en-US" sz="1600" b="1" dirty="0" err="1">
                <a:solidFill>
                  <a:srgbClr val="0033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altLang="en-US" sz="1600" b="1" dirty="0">
                <a:solidFill>
                  <a:srgbClr val="0033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>
              <a:spcBef>
                <a:spcPct val="0"/>
              </a:spcBef>
              <a:buNone/>
            </a:pPr>
            <a:r>
              <a:rPr lang="en-US" altLang="en-US" sz="1600" b="1" dirty="0">
                <a:solidFill>
                  <a:srgbClr val="0033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return *this;</a:t>
            </a:r>
          </a:p>
          <a:p>
            <a:pPr marL="0">
              <a:spcBef>
                <a:spcPct val="0"/>
              </a:spcBef>
              <a:buNone/>
            </a:pPr>
            <a:r>
              <a:rPr lang="en-US" altLang="en-US" sz="1600" b="1" dirty="0">
                <a:solidFill>
                  <a:srgbClr val="0033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marL="0">
              <a:spcBef>
                <a:spcPct val="0"/>
              </a:spcBef>
              <a:buNone/>
            </a:pPr>
            <a:endParaRPr lang="en-US" altLang="en-US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>
              <a:spcBef>
                <a:spcPct val="0"/>
              </a:spcBef>
              <a:buNone/>
            </a:pPr>
            <a:r>
              <a:rPr lang="en-US" altLang="en-US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</a:t>
            </a:r>
            <a:r>
              <a:rPr lang="en-US" altLang="en-US" sz="16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Preklopljeni</a:t>
            </a:r>
            <a:r>
              <a:rPr lang="en-US" altLang="en-US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operator= koji </a:t>
            </a:r>
            <a:r>
              <a:rPr lang="en-US" altLang="en-US" sz="16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generise</a:t>
            </a:r>
            <a:r>
              <a:rPr lang="en-US" altLang="en-US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kompajler</a:t>
            </a:r>
            <a:r>
              <a:rPr lang="en-US" altLang="en-US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automatski</a:t>
            </a:r>
            <a:r>
              <a:rPr lang="en-US" altLang="en-US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  <a:p>
            <a:pPr marL="0">
              <a:spcBef>
                <a:spcPct val="0"/>
              </a:spcBef>
              <a:buNone/>
            </a:pPr>
            <a:r>
              <a:rPr lang="en-US" altLang="en-US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private:</a:t>
            </a:r>
          </a:p>
          <a:p>
            <a:pPr marL="0">
              <a:spcBef>
                <a:spcPct val="0"/>
              </a:spcBef>
              <a:buNone/>
            </a:pPr>
            <a:r>
              <a:rPr lang="en-US" altLang="en-US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6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Izvedena</a:t>
            </a:r>
            <a:r>
              <a:rPr lang="en-US" altLang="en-US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 operator=(const </a:t>
            </a:r>
            <a:r>
              <a:rPr lang="en-US" altLang="en-US" sz="16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Izvedena</a:t>
            </a:r>
            <a:r>
              <a:rPr lang="en-US" altLang="en-US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 </a:t>
            </a:r>
            <a:r>
              <a:rPr lang="en-US" altLang="en-US" sz="16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drugi</a:t>
            </a:r>
            <a:r>
              <a:rPr lang="en-US" altLang="en-US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0">
              <a:spcBef>
                <a:spcPct val="0"/>
              </a:spcBef>
              <a:buNone/>
            </a:pPr>
            <a:r>
              <a:rPr lang="en-US" altLang="en-US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 </a:t>
            </a:r>
            <a:r>
              <a:rPr lang="en-US" altLang="en-US" sz="16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Osnovna</a:t>
            </a:r>
            <a:r>
              <a:rPr lang="en-US" altLang="en-US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::operator=(</a:t>
            </a:r>
            <a:r>
              <a:rPr lang="en-US" altLang="en-US" sz="16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drugi</a:t>
            </a:r>
            <a:r>
              <a:rPr lang="en-US" altLang="en-US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>
              <a:spcBef>
                <a:spcPct val="0"/>
              </a:spcBef>
              <a:buNone/>
            </a:pPr>
            <a:r>
              <a:rPr lang="en-US" altLang="en-US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marL="0">
              <a:spcBef>
                <a:spcPct val="0"/>
              </a:spcBef>
              <a:buNone/>
            </a:pPr>
            <a:r>
              <a:rPr lang="en-US" altLang="en-US" sz="1600" b="1" dirty="0">
                <a:solidFill>
                  <a:srgbClr val="0033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Title 1">
            <a:extLst>
              <a:ext uri="{FF2B5EF4-FFF2-40B4-BE49-F238E27FC236}">
                <a16:creationId xmlns:a16="http://schemas.microsoft.com/office/drawing/2014/main" id="{60F27AC7-4831-49B7-8B29-CFFE71388A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800" u="sng"/>
              <a:t>Virtuelni </a:t>
            </a:r>
            <a:r>
              <a:rPr lang="en-US" altLang="en-US" sz="2800" u="sng">
                <a:solidFill>
                  <a:srgbClr val="FF0000"/>
                </a:solidFill>
              </a:rPr>
              <a:t>operator=</a:t>
            </a:r>
          </a:p>
        </p:txBody>
      </p:sp>
      <p:sp>
        <p:nvSpPr>
          <p:cNvPr id="220163" name="Content Placeholder 2">
            <a:extLst>
              <a:ext uri="{FF2B5EF4-FFF2-40B4-BE49-F238E27FC236}">
                <a16:creationId xmlns:a16="http://schemas.microsoft.com/office/drawing/2014/main" id="{B267EE79-5B35-4F58-84B4-BB27ACD8EFB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05000" y="838200"/>
            <a:ext cx="8686800" cy="5562600"/>
          </a:xfrm>
        </p:spPr>
        <p:txBody>
          <a:bodyPr/>
          <a:lstStyle/>
          <a:p>
            <a:pPr marL="0">
              <a:spcBef>
                <a:spcPct val="0"/>
              </a:spcBef>
              <a:buNone/>
            </a:pPr>
            <a:r>
              <a:rPr lang="en-US" altLang="en-US" sz="1600" b="1">
                <a:solidFill>
                  <a:srgbClr val="0033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Izvedena a, b;</a:t>
            </a:r>
          </a:p>
          <a:p>
            <a:pPr marL="0">
              <a:spcBef>
                <a:spcPct val="0"/>
              </a:spcBef>
              <a:buNone/>
            </a:pPr>
            <a:r>
              <a:rPr lang="en-US" altLang="en-US" sz="1600" b="1">
                <a:solidFill>
                  <a:srgbClr val="0033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a.VirtFun( b ); </a:t>
            </a:r>
            <a:r>
              <a:rPr lang="en-US" altLang="en-US" sz="1400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//[0] IZLAZ: Izvedena::VirtFun(const Osnovna&amp;) (ocekivano)</a:t>
            </a:r>
          </a:p>
          <a:p>
            <a:pPr marL="0">
              <a:spcBef>
                <a:spcPct val="0"/>
              </a:spcBef>
              <a:buNone/>
            </a:pPr>
            <a:r>
              <a:rPr lang="en-US" altLang="en-US" sz="1600" b="1">
                <a:solidFill>
                  <a:srgbClr val="0033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a = b;    </a:t>
            </a:r>
            <a:r>
              <a:rPr lang="en-US" altLang="en-US" sz="1400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//[1] IZLAZ: Osnovna::operator=(const Osnovna&amp;)</a:t>
            </a:r>
          </a:p>
          <a:p>
            <a:pPr marL="0">
              <a:spcBef>
                <a:spcPct val="0"/>
              </a:spcBef>
              <a:buNone/>
            </a:pPr>
            <a:r>
              <a:rPr lang="en-US" altLang="en-US" sz="1600" b="1">
                <a:solidFill>
                  <a:srgbClr val="0033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error C2248: 'Izvedena::operator =' : cannot access private member declared in class 'Izvedena'</a:t>
            </a:r>
          </a:p>
          <a:p>
            <a:pPr marL="0">
              <a:spcBef>
                <a:spcPct val="0"/>
              </a:spcBef>
              <a:buNone/>
            </a:pPr>
            <a:endParaRPr lang="en-US" altLang="en-US" sz="1600" b="1">
              <a:solidFill>
                <a:srgbClr val="00336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>
              <a:spcBef>
                <a:spcPct val="0"/>
              </a:spcBef>
              <a:buNone/>
            </a:pPr>
            <a:r>
              <a:rPr lang="en-US" altLang="en-US" sz="1600" b="1">
                <a:solidFill>
                  <a:srgbClr val="0033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Osnovna &amp;ra = a;</a:t>
            </a:r>
          </a:p>
          <a:p>
            <a:pPr marL="0">
              <a:spcBef>
                <a:spcPct val="0"/>
              </a:spcBef>
              <a:buNone/>
            </a:pPr>
            <a:r>
              <a:rPr lang="en-US" altLang="en-US" sz="1600" b="1">
                <a:solidFill>
                  <a:srgbClr val="0033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Osnovna &amp;rb = b;</a:t>
            </a:r>
          </a:p>
          <a:p>
            <a:pPr marL="0">
              <a:spcBef>
                <a:spcPct val="0"/>
              </a:spcBef>
              <a:buNone/>
            </a:pPr>
            <a:r>
              <a:rPr lang="en-US" altLang="en-US" sz="1600" b="1">
                <a:solidFill>
                  <a:srgbClr val="0033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ra.VirtFun(rb); </a:t>
            </a:r>
            <a:r>
              <a:rPr lang="en-US" altLang="en-US" sz="1400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//[2] IZLAZ: Izvedena::VirtFun(const Osnovna&amp;) </a:t>
            </a:r>
            <a:r>
              <a:rPr lang="en-US" altLang="en-US" sz="1600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(ocekivano)</a:t>
            </a:r>
          </a:p>
          <a:p>
            <a:pPr marL="0">
              <a:spcBef>
                <a:spcPct val="0"/>
              </a:spcBef>
              <a:buNone/>
            </a:pPr>
            <a:r>
              <a:rPr lang="en-US" altLang="en-US" sz="1600" b="1">
                <a:solidFill>
                  <a:srgbClr val="0033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ra = rb;  </a:t>
            </a:r>
            <a:r>
              <a:rPr lang="en-US" altLang="en-US" sz="1400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//[3] IZLAZ: Izvedena::operator=(const Osnovna&amp;)</a:t>
            </a:r>
          </a:p>
          <a:p>
            <a:pPr marL="0">
              <a:spcBef>
                <a:spcPct val="0"/>
              </a:spcBef>
              <a:buNone/>
            </a:pPr>
            <a:endParaRPr lang="en-US" altLang="en-US" sz="1600" b="1">
              <a:solidFill>
                <a:srgbClr val="00336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>
              <a:spcBef>
                <a:spcPct val="0"/>
              </a:spcBef>
              <a:buNone/>
            </a:pPr>
            <a:r>
              <a:rPr lang="en-US" altLang="en-US" sz="1600" b="1">
                <a:solidFill>
                  <a:srgbClr val="0033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600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Izvedena &amp;ra1 = a;</a:t>
            </a:r>
          </a:p>
          <a:p>
            <a:pPr marL="0">
              <a:spcBef>
                <a:spcPct val="0"/>
              </a:spcBef>
              <a:buNone/>
            </a:pPr>
            <a:r>
              <a:rPr lang="en-US" altLang="en-US" sz="1600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Izvedena &amp;rb1 = b;</a:t>
            </a:r>
          </a:p>
          <a:p>
            <a:pPr marL="0">
              <a:spcBef>
                <a:spcPct val="0"/>
              </a:spcBef>
              <a:buNone/>
            </a:pPr>
            <a:r>
              <a:rPr lang="en-US" altLang="en-US" sz="1600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ra1 = rb1;  </a:t>
            </a:r>
            <a:r>
              <a:rPr lang="en-US" altLang="en-US" sz="1400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//[4] IZLAZ: Osnovna::operator=(const Osnovna&amp;)</a:t>
            </a:r>
          </a:p>
          <a:p>
            <a:pPr marL="0">
              <a:spcBef>
                <a:spcPct val="0"/>
              </a:spcBef>
              <a:buNone/>
            </a:pPr>
            <a:r>
              <a:rPr lang="en-US" altLang="en-US" sz="1600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error C2248: 'Izvedena::operator =' : cannot access private member declared in class 'Izvedena‘</a:t>
            </a:r>
          </a:p>
          <a:p>
            <a:pPr marL="0">
              <a:spcBef>
                <a:spcPct val="0"/>
              </a:spcBef>
              <a:buNone/>
            </a:pPr>
            <a:endParaRPr lang="en-US" altLang="en-US" sz="1600" b="1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>
              <a:spcBef>
                <a:spcPct val="0"/>
              </a:spcBef>
              <a:buNone/>
            </a:pPr>
            <a:r>
              <a:rPr lang="en-US" altLang="en-US" sz="1600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ra = ra1;  </a:t>
            </a:r>
            <a:r>
              <a:rPr lang="en-US" altLang="en-US" sz="1400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//[5] IZLAZ: Izvedena::operator=(const Osnovna&amp;)</a:t>
            </a:r>
          </a:p>
          <a:p>
            <a:pPr marL="0">
              <a:spcBef>
                <a:spcPct val="0"/>
              </a:spcBef>
              <a:buNone/>
            </a:pPr>
            <a:r>
              <a:rPr lang="en-US" altLang="en-US" sz="1600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ra1 = ra;  </a:t>
            </a:r>
            <a:r>
              <a:rPr lang="en-US" altLang="en-US" sz="1400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//[6] IZLAZ: Izvedena::operator=(const Osnovna&amp;)</a:t>
            </a:r>
          </a:p>
          <a:p>
            <a:pPr marL="0">
              <a:spcBef>
                <a:spcPct val="0"/>
              </a:spcBef>
              <a:buNone/>
            </a:pPr>
            <a:endParaRPr lang="en-US" altLang="en-US" sz="1600" b="1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>
              <a:spcBef>
                <a:spcPct val="0"/>
              </a:spcBef>
              <a:buNone/>
            </a:pPr>
            <a:r>
              <a:rPr lang="en-US" altLang="en-US" sz="1600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a = *(Osnovna*)&amp;b; </a:t>
            </a:r>
            <a:r>
              <a:rPr lang="en-US" altLang="en-US" sz="1400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//[7] IZLAZ: Izvedena::operator=(const Osnovna&amp;)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Title 1">
            <a:extLst>
              <a:ext uri="{FF2B5EF4-FFF2-40B4-BE49-F238E27FC236}">
                <a16:creationId xmlns:a16="http://schemas.microsoft.com/office/drawing/2014/main" id="{8064CB62-320D-422F-BB11-C2BE50DFFD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800"/>
              <a:t>Virtuelni </a:t>
            </a:r>
            <a:r>
              <a:rPr lang="en-US" altLang="en-US" sz="2800">
                <a:solidFill>
                  <a:srgbClr val="FF0000"/>
                </a:solidFill>
              </a:rPr>
              <a:t>operator=</a:t>
            </a:r>
          </a:p>
        </p:txBody>
      </p:sp>
      <p:sp>
        <p:nvSpPr>
          <p:cNvPr id="221187" name="Content Placeholder 2">
            <a:extLst>
              <a:ext uri="{FF2B5EF4-FFF2-40B4-BE49-F238E27FC236}">
                <a16:creationId xmlns:a16="http://schemas.microsoft.com/office/drawing/2014/main" id="{6EC1DA6C-FBC9-4401-8234-67E827C9747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05000" y="838200"/>
            <a:ext cx="8686800" cy="5562600"/>
          </a:xfrm>
        </p:spPr>
        <p:txBody>
          <a:bodyPr/>
          <a:lstStyle/>
          <a:p>
            <a:pPr marL="0">
              <a:spcBef>
                <a:spcPct val="0"/>
              </a:spcBef>
              <a:buNone/>
            </a:pPr>
            <a:r>
              <a:rPr lang="en-US" altLang="en-US" sz="1600" b="1">
                <a:solidFill>
                  <a:srgbClr val="0033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Izvedena a, b;</a:t>
            </a:r>
          </a:p>
          <a:p>
            <a:pPr marL="0">
              <a:spcBef>
                <a:spcPct val="0"/>
              </a:spcBef>
              <a:buNone/>
            </a:pPr>
            <a:r>
              <a:rPr lang="en-US" altLang="en-US" sz="1600" b="1">
                <a:solidFill>
                  <a:srgbClr val="0033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a.VirtFun( b ); </a:t>
            </a:r>
            <a:r>
              <a:rPr lang="en-US" altLang="en-US" sz="1400" b="1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//[0] IZLAZ: Izvedena::VirtFun(const Osnovna&amp;) (ocekivano)</a:t>
            </a:r>
          </a:p>
          <a:p>
            <a:pPr marL="0">
              <a:spcBef>
                <a:spcPct val="0"/>
              </a:spcBef>
              <a:buNone/>
            </a:pPr>
            <a:r>
              <a:rPr lang="en-US" altLang="en-US" sz="1600" b="1">
                <a:solidFill>
                  <a:srgbClr val="0033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a = b;    </a:t>
            </a:r>
            <a:r>
              <a:rPr lang="en-US" altLang="en-US" sz="1400" b="1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//[1] IZLAZ: Osnovna::operator=(const Osnovna&amp;)</a:t>
            </a:r>
          </a:p>
          <a:p>
            <a:pPr marL="0">
              <a:spcBef>
                <a:spcPct val="0"/>
              </a:spcBef>
              <a:buNone/>
            </a:pPr>
            <a:r>
              <a:rPr lang="en-US" altLang="en-US" sz="1600" b="1">
                <a:solidFill>
                  <a:srgbClr val="0033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error C2248: 'Izvedena::operator =' : cannot access private member declared in class 'Izvedena'</a:t>
            </a:r>
          </a:p>
          <a:p>
            <a:pPr marL="0">
              <a:spcBef>
                <a:spcPct val="0"/>
              </a:spcBef>
              <a:buNone/>
            </a:pPr>
            <a:endParaRPr lang="en-US" altLang="en-US" sz="1600" b="1">
              <a:solidFill>
                <a:srgbClr val="00336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>
              <a:spcBef>
                <a:spcPct val="0"/>
              </a:spcBef>
              <a:buNone/>
            </a:pPr>
            <a:r>
              <a:rPr lang="en-US" altLang="en-US" sz="1600" b="1">
                <a:solidFill>
                  <a:srgbClr val="0033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Osnovna &amp;ra = a;</a:t>
            </a:r>
          </a:p>
          <a:p>
            <a:pPr marL="0">
              <a:spcBef>
                <a:spcPct val="0"/>
              </a:spcBef>
              <a:buNone/>
            </a:pPr>
            <a:r>
              <a:rPr lang="en-US" altLang="en-US" sz="1600" b="1">
                <a:solidFill>
                  <a:srgbClr val="0033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Osnovna &amp;rb = b;</a:t>
            </a:r>
          </a:p>
          <a:p>
            <a:pPr marL="0">
              <a:spcBef>
                <a:spcPct val="0"/>
              </a:spcBef>
              <a:buNone/>
            </a:pPr>
            <a:r>
              <a:rPr lang="en-US" altLang="en-US" sz="1600" b="1">
                <a:solidFill>
                  <a:srgbClr val="0033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ra.VirtFun(rb); </a:t>
            </a:r>
            <a:r>
              <a:rPr lang="en-US" altLang="en-US" sz="1400" b="1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//[2] IZLAZ: Izvedena::VirtFun(const Osnovna&amp;) </a:t>
            </a:r>
            <a:r>
              <a:rPr lang="en-US" altLang="en-US" sz="1600" b="1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(ocekivano)</a:t>
            </a:r>
          </a:p>
          <a:p>
            <a:pPr marL="0">
              <a:spcBef>
                <a:spcPct val="0"/>
              </a:spcBef>
              <a:buNone/>
            </a:pPr>
            <a:r>
              <a:rPr lang="en-US" altLang="en-US" sz="1600" b="1">
                <a:solidFill>
                  <a:srgbClr val="0033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ra = rb;  </a:t>
            </a:r>
            <a:r>
              <a:rPr lang="en-US" altLang="en-US" sz="1400" b="1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//[3] IZLAZ: Izvedena::operator=(const Osnovna&amp;)</a:t>
            </a:r>
          </a:p>
          <a:p>
            <a:pPr marL="0">
              <a:spcBef>
                <a:spcPct val="0"/>
              </a:spcBef>
              <a:buNone/>
            </a:pPr>
            <a:endParaRPr lang="en-US" altLang="en-US" sz="1600" b="1">
              <a:solidFill>
                <a:srgbClr val="00336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>
              <a:spcBef>
                <a:spcPct val="0"/>
              </a:spcBef>
              <a:buNone/>
            </a:pPr>
            <a:r>
              <a:rPr lang="en-US" altLang="en-US" sz="1600" b="1">
                <a:solidFill>
                  <a:srgbClr val="0033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600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Izvedena &amp;ra1 = a;</a:t>
            </a:r>
          </a:p>
          <a:p>
            <a:pPr marL="0">
              <a:spcBef>
                <a:spcPct val="0"/>
              </a:spcBef>
              <a:buNone/>
            </a:pPr>
            <a:r>
              <a:rPr lang="en-US" altLang="en-US" sz="1600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Izvedena &amp;rb1 = b;</a:t>
            </a:r>
          </a:p>
          <a:p>
            <a:pPr marL="0">
              <a:spcBef>
                <a:spcPct val="0"/>
              </a:spcBef>
              <a:buNone/>
            </a:pPr>
            <a:r>
              <a:rPr lang="en-US" altLang="en-US" sz="1600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ra1 = rb1;  </a:t>
            </a:r>
            <a:r>
              <a:rPr lang="en-US" altLang="en-US" sz="1400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//[4] IZLAZ: Osnovna::operator=(const Osnovna&amp;)</a:t>
            </a:r>
          </a:p>
          <a:p>
            <a:pPr marL="0">
              <a:spcBef>
                <a:spcPct val="0"/>
              </a:spcBef>
              <a:buNone/>
            </a:pPr>
            <a:r>
              <a:rPr lang="en-US" altLang="en-US" sz="1600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error C2248: 'Izvedena::operator =' : cannot access private member declared in class 'Izvedena‘</a:t>
            </a:r>
          </a:p>
          <a:p>
            <a:pPr marL="0">
              <a:spcBef>
                <a:spcPct val="0"/>
              </a:spcBef>
              <a:buNone/>
            </a:pPr>
            <a:endParaRPr lang="en-US" altLang="en-US" sz="1600" b="1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>
              <a:spcBef>
                <a:spcPct val="0"/>
              </a:spcBef>
              <a:buNone/>
            </a:pPr>
            <a:r>
              <a:rPr lang="en-US" altLang="en-US" sz="1600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ra = ra1;  </a:t>
            </a:r>
            <a:r>
              <a:rPr lang="en-US" altLang="en-US" sz="1400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//[5] IZLAZ: Izvedena::operator=(const Osnovna&amp;)</a:t>
            </a:r>
          </a:p>
          <a:p>
            <a:pPr marL="0">
              <a:spcBef>
                <a:spcPct val="0"/>
              </a:spcBef>
              <a:buNone/>
            </a:pPr>
            <a:r>
              <a:rPr lang="en-US" altLang="en-US" sz="1600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ra1 = ra;  </a:t>
            </a:r>
            <a:r>
              <a:rPr lang="en-US" altLang="en-US" sz="1400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//[6] IZLAZ: Izvedena::operator=(const Osnovna&amp;)</a:t>
            </a:r>
          </a:p>
          <a:p>
            <a:pPr marL="0">
              <a:spcBef>
                <a:spcPct val="0"/>
              </a:spcBef>
              <a:buNone/>
            </a:pPr>
            <a:endParaRPr lang="en-US" altLang="en-US" sz="1600" b="1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>
              <a:spcBef>
                <a:spcPct val="0"/>
              </a:spcBef>
              <a:buNone/>
            </a:pPr>
            <a:r>
              <a:rPr lang="en-US" altLang="en-US" sz="1600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a = *(Osnovna*)&amp;b; </a:t>
            </a:r>
            <a:r>
              <a:rPr lang="en-US" altLang="en-US" sz="1400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//[7] IZLAZ: Izvedena::operator=(const Osnovna&amp;)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Title 1">
            <a:extLst>
              <a:ext uri="{FF2B5EF4-FFF2-40B4-BE49-F238E27FC236}">
                <a16:creationId xmlns:a16="http://schemas.microsoft.com/office/drawing/2014/main" id="{AAFDA5B1-B074-426C-BE51-1E0DDA2BE6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800"/>
              <a:t>Virtuelni </a:t>
            </a:r>
            <a:r>
              <a:rPr lang="en-US" altLang="en-US" sz="2800">
                <a:solidFill>
                  <a:srgbClr val="FF0000"/>
                </a:solidFill>
              </a:rPr>
              <a:t>operator=</a:t>
            </a:r>
          </a:p>
        </p:txBody>
      </p:sp>
      <p:sp>
        <p:nvSpPr>
          <p:cNvPr id="222211" name="Content Placeholder 2">
            <a:extLst>
              <a:ext uri="{FF2B5EF4-FFF2-40B4-BE49-F238E27FC236}">
                <a16:creationId xmlns:a16="http://schemas.microsoft.com/office/drawing/2014/main" id="{A7AA493B-6614-4DF9-87F5-A1881DCDFAF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05000" y="838200"/>
            <a:ext cx="8686800" cy="5562600"/>
          </a:xfrm>
        </p:spPr>
        <p:txBody>
          <a:bodyPr/>
          <a:lstStyle/>
          <a:p>
            <a:pPr marL="0">
              <a:spcBef>
                <a:spcPct val="0"/>
              </a:spcBef>
              <a:buNone/>
            </a:pPr>
            <a:r>
              <a:rPr lang="en-US" altLang="en-US" sz="1600" b="1" dirty="0">
                <a:solidFill>
                  <a:srgbClr val="0033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600" b="1" dirty="0" err="1">
                <a:solidFill>
                  <a:srgbClr val="0033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Izvedena</a:t>
            </a:r>
            <a:r>
              <a:rPr lang="en-US" altLang="en-US" sz="1600" b="1" dirty="0">
                <a:solidFill>
                  <a:srgbClr val="0033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a, b;</a:t>
            </a:r>
          </a:p>
          <a:p>
            <a:pPr marL="0">
              <a:spcBef>
                <a:spcPct val="0"/>
              </a:spcBef>
              <a:buNone/>
            </a:pPr>
            <a:r>
              <a:rPr lang="en-US" altLang="en-US" sz="1600" b="1" dirty="0">
                <a:solidFill>
                  <a:srgbClr val="0033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600" b="1" dirty="0" err="1">
                <a:solidFill>
                  <a:srgbClr val="0033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a.VirtFun</a:t>
            </a:r>
            <a:r>
              <a:rPr lang="en-US" altLang="en-US" sz="1600" b="1" dirty="0">
                <a:solidFill>
                  <a:srgbClr val="0033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b ); </a:t>
            </a:r>
            <a:r>
              <a:rPr lang="en-US" altLang="en-US" sz="1400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//[0] IZLAZ: </a:t>
            </a:r>
            <a:r>
              <a:rPr lang="en-US" altLang="en-US" sz="1400" b="1" dirty="0" err="1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Izvedena</a:t>
            </a:r>
            <a:r>
              <a:rPr lang="en-US" altLang="en-US" sz="1400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altLang="en-US" sz="1400" b="1" dirty="0" err="1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VirtFun</a:t>
            </a:r>
            <a:r>
              <a:rPr lang="en-US" altLang="en-US" sz="1400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(const </a:t>
            </a:r>
            <a:r>
              <a:rPr lang="en-US" altLang="en-US" sz="1400" b="1" dirty="0" err="1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Osnovna</a:t>
            </a:r>
            <a:r>
              <a:rPr lang="en-US" altLang="en-US" sz="1400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&amp;) (</a:t>
            </a:r>
            <a:r>
              <a:rPr lang="en-US" altLang="en-US" sz="1400" b="1" dirty="0" err="1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ocekivano</a:t>
            </a:r>
            <a:r>
              <a:rPr lang="en-US" altLang="en-US" sz="1400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>
              <a:spcBef>
                <a:spcPct val="0"/>
              </a:spcBef>
              <a:buNone/>
            </a:pPr>
            <a:r>
              <a:rPr lang="en-US" altLang="en-US" sz="1600" b="1" dirty="0">
                <a:solidFill>
                  <a:srgbClr val="0033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a = b;    </a:t>
            </a:r>
            <a:r>
              <a:rPr lang="en-US" altLang="en-US" sz="1400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//[1] IZLAZ: </a:t>
            </a:r>
            <a:r>
              <a:rPr lang="en-US" altLang="en-US" sz="1400" b="1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Osnovna</a:t>
            </a:r>
            <a:r>
              <a:rPr lang="en-US" altLang="en-US" sz="1400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::operator=(const </a:t>
            </a:r>
            <a:r>
              <a:rPr lang="en-US" altLang="en-US" sz="1400" b="1" dirty="0" err="1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Osnovna</a:t>
            </a:r>
            <a:r>
              <a:rPr lang="en-US" altLang="en-US" sz="1400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&amp;)</a:t>
            </a:r>
          </a:p>
          <a:p>
            <a:pPr marL="0">
              <a:spcBef>
                <a:spcPct val="0"/>
              </a:spcBef>
              <a:buNone/>
            </a:pPr>
            <a:r>
              <a:rPr lang="en-US" altLang="en-US" sz="1600" b="1" dirty="0">
                <a:solidFill>
                  <a:srgbClr val="0033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error C2248: '</a:t>
            </a:r>
            <a:r>
              <a:rPr lang="en-US" altLang="en-US" sz="1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Izvedena</a:t>
            </a:r>
            <a:r>
              <a:rPr lang="en-US" altLang="en-US" sz="1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::operator =' : cannot access private member declared in class '</a:t>
            </a:r>
            <a:r>
              <a:rPr lang="en-US" altLang="en-US" sz="1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Izvedena</a:t>
            </a:r>
            <a:r>
              <a:rPr lang="en-US" altLang="en-US" sz="1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marL="0">
              <a:spcBef>
                <a:spcPct val="0"/>
              </a:spcBef>
              <a:buNone/>
            </a:pPr>
            <a:endParaRPr lang="en-US" altLang="en-US" sz="1600" b="1" dirty="0">
              <a:solidFill>
                <a:srgbClr val="00336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>
              <a:spcBef>
                <a:spcPct val="0"/>
              </a:spcBef>
              <a:buNone/>
            </a:pPr>
            <a:r>
              <a:rPr lang="en-US" altLang="en-US" sz="1600" b="1" dirty="0">
                <a:solidFill>
                  <a:srgbClr val="0033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600" b="1" dirty="0" err="1">
                <a:solidFill>
                  <a:srgbClr val="0033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Osnovna</a:t>
            </a:r>
            <a:r>
              <a:rPr lang="en-US" altLang="en-US" sz="1600" b="1" dirty="0">
                <a:solidFill>
                  <a:srgbClr val="0033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&amp;ra = a;</a:t>
            </a:r>
          </a:p>
          <a:p>
            <a:pPr marL="0">
              <a:spcBef>
                <a:spcPct val="0"/>
              </a:spcBef>
              <a:buNone/>
            </a:pPr>
            <a:r>
              <a:rPr lang="en-US" altLang="en-US" sz="1600" b="1" dirty="0">
                <a:solidFill>
                  <a:srgbClr val="0033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600" b="1" dirty="0" err="1">
                <a:solidFill>
                  <a:srgbClr val="0033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Osnovna</a:t>
            </a:r>
            <a:r>
              <a:rPr lang="en-US" altLang="en-US" sz="1600" b="1" dirty="0">
                <a:solidFill>
                  <a:srgbClr val="0033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&amp;</a:t>
            </a:r>
            <a:r>
              <a:rPr lang="en-US" altLang="en-US" sz="1600" b="1" dirty="0" err="1">
                <a:solidFill>
                  <a:srgbClr val="0033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rb</a:t>
            </a:r>
            <a:r>
              <a:rPr lang="en-US" altLang="en-US" sz="1600" b="1" dirty="0">
                <a:solidFill>
                  <a:srgbClr val="0033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b;</a:t>
            </a:r>
          </a:p>
          <a:p>
            <a:pPr marL="0">
              <a:spcBef>
                <a:spcPct val="0"/>
              </a:spcBef>
              <a:buNone/>
            </a:pPr>
            <a:r>
              <a:rPr lang="en-US" altLang="en-US" sz="1600" b="1" dirty="0">
                <a:solidFill>
                  <a:srgbClr val="0033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600" b="1" dirty="0" err="1">
                <a:solidFill>
                  <a:srgbClr val="0033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ra.VirtFun</a:t>
            </a:r>
            <a:r>
              <a:rPr lang="en-US" altLang="en-US" sz="1600" b="1" dirty="0">
                <a:solidFill>
                  <a:srgbClr val="0033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600" b="1" dirty="0" err="1">
                <a:solidFill>
                  <a:srgbClr val="0033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rb</a:t>
            </a:r>
            <a:r>
              <a:rPr lang="en-US" altLang="en-US" sz="1600" b="1" dirty="0">
                <a:solidFill>
                  <a:srgbClr val="0033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altLang="en-US" sz="1400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//[2] IZLAZ: </a:t>
            </a:r>
            <a:r>
              <a:rPr lang="en-US" altLang="en-US" sz="1400" b="1" dirty="0" err="1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Izvedena</a:t>
            </a:r>
            <a:r>
              <a:rPr lang="en-US" altLang="en-US" sz="1400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altLang="en-US" sz="1400" b="1" dirty="0" err="1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VirtFun</a:t>
            </a:r>
            <a:r>
              <a:rPr lang="en-US" altLang="en-US" sz="1400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(const </a:t>
            </a:r>
            <a:r>
              <a:rPr lang="en-US" altLang="en-US" sz="1400" b="1" dirty="0" err="1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Osnovna</a:t>
            </a:r>
            <a:r>
              <a:rPr lang="en-US" altLang="en-US" sz="1400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&amp;) </a:t>
            </a:r>
            <a:r>
              <a:rPr lang="en-US" altLang="en-US" sz="1600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600" b="1" dirty="0" err="1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ocekivano</a:t>
            </a:r>
            <a:r>
              <a:rPr lang="en-US" altLang="en-US" sz="1600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>
              <a:spcBef>
                <a:spcPct val="0"/>
              </a:spcBef>
              <a:buNone/>
            </a:pPr>
            <a:r>
              <a:rPr lang="en-US" altLang="en-US" sz="1600" b="1" dirty="0">
                <a:solidFill>
                  <a:srgbClr val="0033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ra = </a:t>
            </a:r>
            <a:r>
              <a:rPr lang="en-US" altLang="en-US" sz="1600" b="1" dirty="0" err="1">
                <a:solidFill>
                  <a:srgbClr val="0033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rb</a:t>
            </a:r>
            <a:r>
              <a:rPr lang="en-US" altLang="en-US" sz="1600" b="1" dirty="0">
                <a:solidFill>
                  <a:srgbClr val="0033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 </a:t>
            </a:r>
            <a:r>
              <a:rPr lang="en-US" altLang="en-US" sz="1400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//[3] IZLAZ: </a:t>
            </a:r>
            <a:r>
              <a:rPr lang="en-US" altLang="en-US" sz="1400" b="1" dirty="0" err="1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Izvedena</a:t>
            </a:r>
            <a:r>
              <a:rPr lang="en-US" altLang="en-US" sz="1400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::operator=(const </a:t>
            </a:r>
            <a:r>
              <a:rPr lang="en-US" altLang="en-US" sz="1400" b="1" dirty="0" err="1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Osnovna</a:t>
            </a:r>
            <a:r>
              <a:rPr lang="en-US" altLang="en-US" sz="1400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&amp;)</a:t>
            </a:r>
          </a:p>
          <a:p>
            <a:pPr marL="0">
              <a:spcBef>
                <a:spcPct val="0"/>
              </a:spcBef>
              <a:buNone/>
            </a:pPr>
            <a:endParaRPr lang="en-US" altLang="en-US" sz="1600" b="1" dirty="0">
              <a:solidFill>
                <a:srgbClr val="00336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>
              <a:spcBef>
                <a:spcPct val="0"/>
              </a:spcBef>
              <a:buNone/>
            </a:pPr>
            <a:r>
              <a:rPr lang="en-US" altLang="en-US" sz="1600" b="1" dirty="0">
                <a:solidFill>
                  <a:srgbClr val="0033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600" b="1" dirty="0" err="1">
                <a:solidFill>
                  <a:srgbClr val="0033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Izvedena</a:t>
            </a:r>
            <a:r>
              <a:rPr lang="en-US" altLang="en-US" sz="1600" b="1" dirty="0">
                <a:solidFill>
                  <a:srgbClr val="0033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&amp;ra1 = a;</a:t>
            </a:r>
          </a:p>
          <a:p>
            <a:pPr marL="0">
              <a:spcBef>
                <a:spcPct val="0"/>
              </a:spcBef>
              <a:buNone/>
            </a:pPr>
            <a:r>
              <a:rPr lang="en-US" altLang="en-US" sz="1600" b="1" dirty="0">
                <a:solidFill>
                  <a:srgbClr val="0033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600" b="1" dirty="0" err="1">
                <a:solidFill>
                  <a:srgbClr val="0033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Izvedena</a:t>
            </a:r>
            <a:r>
              <a:rPr lang="en-US" altLang="en-US" sz="1600" b="1" dirty="0">
                <a:solidFill>
                  <a:srgbClr val="0033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&amp;rb1 = b;</a:t>
            </a:r>
          </a:p>
          <a:p>
            <a:pPr marL="0">
              <a:spcBef>
                <a:spcPct val="0"/>
              </a:spcBef>
              <a:buNone/>
            </a:pPr>
            <a:r>
              <a:rPr lang="en-US" altLang="en-US" sz="1600" b="1" dirty="0">
                <a:solidFill>
                  <a:srgbClr val="0033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ra1 = rb1;  </a:t>
            </a:r>
            <a:r>
              <a:rPr lang="en-US" altLang="en-US" sz="1400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//[4] IZLAZ: </a:t>
            </a:r>
            <a:r>
              <a:rPr lang="en-US" altLang="en-US" sz="1400" b="1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Osnovna</a:t>
            </a:r>
            <a:r>
              <a:rPr lang="en-US" altLang="en-US" sz="1400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::operator=(const </a:t>
            </a:r>
            <a:r>
              <a:rPr lang="en-US" altLang="en-US" sz="1400" b="1" dirty="0" err="1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Osnovna</a:t>
            </a:r>
            <a:r>
              <a:rPr lang="en-US" altLang="en-US" sz="1400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&amp;)</a:t>
            </a:r>
          </a:p>
          <a:p>
            <a:pPr marL="0">
              <a:spcBef>
                <a:spcPct val="0"/>
              </a:spcBef>
              <a:buNone/>
            </a:pPr>
            <a:r>
              <a:rPr lang="en-US" altLang="en-US" sz="1600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error C2248: '</a:t>
            </a:r>
            <a:r>
              <a:rPr lang="en-US" altLang="en-US" sz="1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Izvedena</a:t>
            </a:r>
            <a:r>
              <a:rPr lang="en-US" altLang="en-US" sz="1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::operator =' : cannot access private member declared in class '</a:t>
            </a:r>
            <a:r>
              <a:rPr lang="en-US" altLang="en-US" sz="1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Izvedena</a:t>
            </a:r>
            <a:r>
              <a:rPr lang="en-US" altLang="en-US" sz="1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</a:t>
            </a:r>
          </a:p>
          <a:p>
            <a:pPr marL="0">
              <a:spcBef>
                <a:spcPct val="0"/>
              </a:spcBef>
              <a:buNone/>
            </a:pPr>
            <a:endParaRPr lang="en-US" altLang="en-US" sz="1600" b="1" dirty="0">
              <a:solidFill>
                <a:srgbClr val="00336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>
              <a:spcBef>
                <a:spcPct val="0"/>
              </a:spcBef>
              <a:buNone/>
            </a:pPr>
            <a:r>
              <a:rPr lang="en-US" altLang="en-US" sz="1600" b="1" dirty="0">
                <a:solidFill>
                  <a:srgbClr val="0033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ra = ra1;  </a:t>
            </a:r>
            <a:r>
              <a:rPr lang="en-US" altLang="en-US" sz="1400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//[5] IZLAZ: </a:t>
            </a:r>
            <a:r>
              <a:rPr lang="en-US" altLang="en-US" sz="1400" b="1" dirty="0" err="1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Izvedena</a:t>
            </a:r>
            <a:r>
              <a:rPr lang="en-US" altLang="en-US" sz="1400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::operator=(const </a:t>
            </a:r>
            <a:r>
              <a:rPr lang="en-US" altLang="en-US" sz="1400" b="1" dirty="0" err="1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Osnovna</a:t>
            </a:r>
            <a:r>
              <a:rPr lang="en-US" altLang="en-US" sz="1400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&amp;)</a:t>
            </a:r>
          </a:p>
          <a:p>
            <a:pPr marL="0">
              <a:spcBef>
                <a:spcPct val="0"/>
              </a:spcBef>
              <a:buNone/>
            </a:pPr>
            <a:r>
              <a:rPr lang="en-US" altLang="en-US" sz="1600" b="1" dirty="0">
                <a:solidFill>
                  <a:srgbClr val="0033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ra1 = ra;  </a:t>
            </a:r>
            <a:r>
              <a:rPr lang="en-US" altLang="en-US" sz="1400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//[6] IZLAZ: </a:t>
            </a:r>
            <a:r>
              <a:rPr lang="en-US" altLang="en-US" sz="1400" b="1" dirty="0" err="1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Izvedena</a:t>
            </a:r>
            <a:r>
              <a:rPr lang="en-US" altLang="en-US" sz="1400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::operator=(const </a:t>
            </a:r>
            <a:r>
              <a:rPr lang="en-US" altLang="en-US" sz="1400" b="1" dirty="0" err="1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Osnovna</a:t>
            </a:r>
            <a:r>
              <a:rPr lang="en-US" altLang="en-US" sz="1400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&amp;)</a:t>
            </a:r>
          </a:p>
          <a:p>
            <a:pPr marL="0">
              <a:spcBef>
                <a:spcPct val="0"/>
              </a:spcBef>
              <a:buNone/>
            </a:pPr>
            <a:endParaRPr lang="en-US" altLang="en-US" sz="1600" b="1" dirty="0">
              <a:solidFill>
                <a:srgbClr val="00336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>
              <a:spcBef>
                <a:spcPct val="0"/>
              </a:spcBef>
              <a:buNone/>
            </a:pPr>
            <a:r>
              <a:rPr lang="en-US" altLang="en-US" sz="1600" b="1" dirty="0">
                <a:solidFill>
                  <a:srgbClr val="0033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a = *(</a:t>
            </a:r>
            <a:r>
              <a:rPr lang="en-US" altLang="en-US" sz="1600" b="1" dirty="0" err="1">
                <a:solidFill>
                  <a:srgbClr val="0033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Osnovna</a:t>
            </a:r>
            <a:r>
              <a:rPr lang="en-US" altLang="en-US" sz="1600" b="1" dirty="0">
                <a:solidFill>
                  <a:srgbClr val="0033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*)&amp;b; </a:t>
            </a:r>
            <a:r>
              <a:rPr lang="en-US" altLang="en-US" sz="1400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//[7] IZLAZ: </a:t>
            </a:r>
            <a:r>
              <a:rPr lang="en-US" altLang="en-US" sz="1400" b="1" dirty="0" err="1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Izvedena</a:t>
            </a:r>
            <a:r>
              <a:rPr lang="en-US" altLang="en-US" sz="1400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::operator=(const </a:t>
            </a:r>
            <a:r>
              <a:rPr lang="en-US" altLang="en-US" sz="1400" b="1" dirty="0" err="1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Osnovna</a:t>
            </a:r>
            <a:r>
              <a:rPr lang="en-US" altLang="en-US" sz="1400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&amp;)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Title 1">
            <a:extLst>
              <a:ext uri="{FF2B5EF4-FFF2-40B4-BE49-F238E27FC236}">
                <a16:creationId xmlns:a16="http://schemas.microsoft.com/office/drawing/2014/main" id="{C4AE8C39-F556-4747-80F7-7780ADE1DD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800"/>
              <a:t>Virtuelni </a:t>
            </a:r>
            <a:r>
              <a:rPr lang="en-US" altLang="en-US" sz="2800">
                <a:solidFill>
                  <a:srgbClr val="FF0000"/>
                </a:solidFill>
              </a:rPr>
              <a:t>operator=</a:t>
            </a:r>
          </a:p>
        </p:txBody>
      </p:sp>
      <p:sp>
        <p:nvSpPr>
          <p:cNvPr id="223235" name="Content Placeholder 2">
            <a:extLst>
              <a:ext uri="{FF2B5EF4-FFF2-40B4-BE49-F238E27FC236}">
                <a16:creationId xmlns:a16="http://schemas.microsoft.com/office/drawing/2014/main" id="{AD863AA0-DBBA-4A1C-92AD-9C8DEEFC567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05001" y="838200"/>
            <a:ext cx="8228013" cy="5562600"/>
          </a:xfrm>
        </p:spPr>
        <p:txBody>
          <a:bodyPr/>
          <a:lstStyle/>
          <a:p>
            <a:pPr marL="0">
              <a:spcBef>
                <a:spcPct val="0"/>
              </a:spcBef>
              <a:buNone/>
            </a:pPr>
            <a:r>
              <a:rPr lang="en-US" altLang="en-US" sz="1600" b="1" dirty="0">
                <a:solidFill>
                  <a:srgbClr val="0033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altLang="en-US" sz="1600" b="1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Izvedena</a:t>
            </a:r>
            <a:r>
              <a:rPr lang="en-US" altLang="en-US" sz="1600" b="1" dirty="0">
                <a:solidFill>
                  <a:srgbClr val="0033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public </a:t>
            </a:r>
            <a:r>
              <a:rPr lang="en-US" altLang="en-US" sz="1600" b="1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Osnovna</a:t>
            </a:r>
            <a:r>
              <a:rPr lang="en-US" altLang="en-US" sz="1600" b="1" dirty="0">
                <a:solidFill>
                  <a:srgbClr val="0033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>
              <a:spcBef>
                <a:spcPct val="0"/>
              </a:spcBef>
              <a:buNone/>
            </a:pPr>
            <a:r>
              <a:rPr lang="en-US" altLang="en-US" sz="1600" b="1" dirty="0">
                <a:solidFill>
                  <a:srgbClr val="0033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pPr marL="0">
              <a:spcBef>
                <a:spcPct val="0"/>
              </a:spcBef>
              <a:buNone/>
            </a:pPr>
            <a:r>
              <a:rPr lang="en-US" altLang="en-US" sz="1600" b="1" dirty="0">
                <a:solidFill>
                  <a:srgbClr val="0033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virtual </a:t>
            </a:r>
            <a:r>
              <a:rPr lang="en-US" altLang="en-US" sz="1600" b="1" dirty="0" err="1">
                <a:solidFill>
                  <a:srgbClr val="0033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Osnovna</a:t>
            </a:r>
            <a:r>
              <a:rPr lang="en-US" altLang="en-US" sz="1600" b="1" dirty="0">
                <a:solidFill>
                  <a:srgbClr val="0033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 </a:t>
            </a:r>
            <a:r>
              <a:rPr lang="en-US" altLang="en-US" sz="1600" b="1" dirty="0" err="1">
                <a:solidFill>
                  <a:srgbClr val="0033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VirtFun</a:t>
            </a:r>
            <a:r>
              <a:rPr lang="en-US" altLang="en-US" sz="1600" b="1" dirty="0">
                <a:solidFill>
                  <a:srgbClr val="0033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const </a:t>
            </a:r>
            <a:r>
              <a:rPr lang="en-US" altLang="en-US" sz="1600" b="1" dirty="0" err="1">
                <a:solidFill>
                  <a:srgbClr val="0033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Osnovna</a:t>
            </a:r>
            <a:r>
              <a:rPr lang="en-US" altLang="en-US" sz="1600" b="1" dirty="0">
                <a:solidFill>
                  <a:srgbClr val="0033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 ) {</a:t>
            </a:r>
          </a:p>
          <a:p>
            <a:pPr marL="0">
              <a:spcBef>
                <a:spcPct val="0"/>
              </a:spcBef>
              <a:buNone/>
            </a:pPr>
            <a:r>
              <a:rPr lang="en-US" altLang="en-US" sz="1600" b="1" dirty="0">
                <a:solidFill>
                  <a:srgbClr val="0033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std::</a:t>
            </a:r>
            <a:r>
              <a:rPr lang="en-US" altLang="en-US" sz="1600" b="1" dirty="0" err="1">
                <a:solidFill>
                  <a:srgbClr val="0033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en-US" sz="1600" b="1" dirty="0">
                <a:solidFill>
                  <a:srgbClr val="0033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"</a:t>
            </a:r>
            <a:r>
              <a:rPr lang="en-US" altLang="en-US" sz="1600" b="1" dirty="0" err="1">
                <a:solidFill>
                  <a:srgbClr val="0033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Izvedena</a:t>
            </a:r>
            <a:r>
              <a:rPr lang="en-US" altLang="en-US" sz="1600" b="1" dirty="0">
                <a:solidFill>
                  <a:srgbClr val="0033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altLang="en-US" sz="1600" b="1" dirty="0" err="1">
                <a:solidFill>
                  <a:srgbClr val="0033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VirtFun</a:t>
            </a:r>
            <a:r>
              <a:rPr lang="en-US" altLang="en-US" sz="1600" b="1" dirty="0">
                <a:solidFill>
                  <a:srgbClr val="0033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(const </a:t>
            </a:r>
            <a:r>
              <a:rPr lang="en-US" altLang="en-US" sz="1600" b="1" dirty="0" err="1">
                <a:solidFill>
                  <a:srgbClr val="0033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Osnovna</a:t>
            </a:r>
            <a:r>
              <a:rPr lang="en-US" altLang="en-US" sz="1600" b="1" dirty="0">
                <a:solidFill>
                  <a:srgbClr val="0033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&amp;)" &lt;&lt; std::</a:t>
            </a:r>
            <a:r>
              <a:rPr lang="en-US" altLang="en-US" sz="1600" b="1" dirty="0" err="1">
                <a:solidFill>
                  <a:srgbClr val="0033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altLang="en-US" sz="1600" b="1" dirty="0">
                <a:solidFill>
                  <a:srgbClr val="0033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>
              <a:spcBef>
                <a:spcPct val="0"/>
              </a:spcBef>
              <a:buNone/>
            </a:pPr>
            <a:r>
              <a:rPr lang="en-US" altLang="en-US" sz="1600" b="1" dirty="0">
                <a:solidFill>
                  <a:srgbClr val="0033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return *this;</a:t>
            </a:r>
          </a:p>
          <a:p>
            <a:pPr marL="0">
              <a:spcBef>
                <a:spcPct val="0"/>
              </a:spcBef>
              <a:buNone/>
            </a:pPr>
            <a:r>
              <a:rPr lang="en-US" altLang="en-US" sz="1600" b="1" dirty="0">
                <a:solidFill>
                  <a:srgbClr val="0033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marL="0">
              <a:spcBef>
                <a:spcPct val="0"/>
              </a:spcBef>
              <a:buNone/>
            </a:pPr>
            <a:r>
              <a:rPr lang="pt-BR" altLang="en-US" sz="1600" b="1" dirty="0">
                <a:solidFill>
                  <a:srgbClr val="0033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virtual Osnovna&amp; </a:t>
            </a:r>
            <a:r>
              <a:rPr lang="pt-BR" alt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operator=</a:t>
            </a:r>
            <a:r>
              <a:rPr lang="pt-BR" altLang="en-US" sz="1600" b="1" dirty="0">
                <a:solidFill>
                  <a:srgbClr val="0033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const Osnovna&amp; ) {</a:t>
            </a:r>
          </a:p>
          <a:p>
            <a:pPr marL="0">
              <a:spcBef>
                <a:spcPct val="0"/>
              </a:spcBef>
              <a:buNone/>
            </a:pPr>
            <a:r>
              <a:rPr lang="en-US" altLang="en-US" sz="1600" b="1" dirty="0">
                <a:solidFill>
                  <a:srgbClr val="0033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std::</a:t>
            </a:r>
            <a:r>
              <a:rPr lang="en-US" altLang="en-US" sz="1600" b="1" dirty="0" err="1">
                <a:solidFill>
                  <a:srgbClr val="0033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en-US" sz="1600" b="1" dirty="0">
                <a:solidFill>
                  <a:srgbClr val="0033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"</a:t>
            </a:r>
            <a:r>
              <a:rPr lang="en-US" altLang="en-US" sz="1600" b="1" dirty="0" err="1">
                <a:solidFill>
                  <a:srgbClr val="0033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Izvedena</a:t>
            </a:r>
            <a:r>
              <a:rPr lang="en-US" altLang="en-US" sz="1600" b="1" dirty="0">
                <a:solidFill>
                  <a:srgbClr val="0033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::operator=( const </a:t>
            </a:r>
            <a:r>
              <a:rPr lang="en-US" altLang="en-US" sz="1600" b="1" dirty="0" err="1">
                <a:solidFill>
                  <a:srgbClr val="0033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Osnovna</a:t>
            </a:r>
            <a:r>
              <a:rPr lang="en-US" altLang="en-US" sz="1600" b="1" dirty="0">
                <a:solidFill>
                  <a:srgbClr val="0033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 )" &lt;&lt; std::</a:t>
            </a:r>
            <a:r>
              <a:rPr lang="en-US" altLang="en-US" sz="1600" b="1" dirty="0" err="1">
                <a:solidFill>
                  <a:srgbClr val="0033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altLang="en-US" sz="1600" b="1" dirty="0">
                <a:solidFill>
                  <a:srgbClr val="0033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>
              <a:spcBef>
                <a:spcPct val="0"/>
              </a:spcBef>
              <a:buNone/>
            </a:pPr>
            <a:r>
              <a:rPr lang="en-US" altLang="en-US" sz="1600" b="1" dirty="0">
                <a:solidFill>
                  <a:srgbClr val="0033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return *this;</a:t>
            </a:r>
          </a:p>
          <a:p>
            <a:pPr marL="0">
              <a:spcBef>
                <a:spcPct val="0"/>
              </a:spcBef>
              <a:buNone/>
            </a:pPr>
            <a:r>
              <a:rPr lang="en-US" altLang="en-US" sz="1600" b="1" dirty="0">
                <a:solidFill>
                  <a:srgbClr val="0033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marL="0">
              <a:spcBef>
                <a:spcPct val="0"/>
              </a:spcBef>
              <a:buNone/>
            </a:pPr>
            <a:endParaRPr lang="en-US" altLang="en-US" sz="1600" b="1" dirty="0">
              <a:solidFill>
                <a:srgbClr val="00336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>
              <a:spcBef>
                <a:spcPct val="0"/>
              </a:spcBef>
              <a:buNone/>
            </a:pPr>
            <a:r>
              <a:rPr lang="en-US" altLang="en-US" sz="1600" b="1" dirty="0">
                <a:solidFill>
                  <a:srgbClr val="0033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</a:t>
            </a:r>
            <a:r>
              <a:rPr lang="en-US" altLang="en-US" sz="1600" b="1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Preklopljeni</a:t>
            </a:r>
            <a:r>
              <a:rPr lang="en-US" altLang="en-US" sz="16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operator= koji </a:t>
            </a:r>
            <a:r>
              <a:rPr lang="en-US" altLang="en-US" sz="1600" b="1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generise</a:t>
            </a:r>
            <a:r>
              <a:rPr lang="en-US" altLang="en-US" sz="16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b="1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kompajler</a:t>
            </a:r>
            <a:r>
              <a:rPr lang="en-US" altLang="en-US" sz="16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b="1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automatski</a:t>
            </a:r>
            <a:r>
              <a:rPr lang="en-US" altLang="en-US" sz="1600" b="1" dirty="0">
                <a:solidFill>
                  <a:srgbClr val="0033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  <a:p>
            <a:pPr marL="0">
              <a:spcBef>
                <a:spcPct val="0"/>
              </a:spcBef>
              <a:buNone/>
            </a:pPr>
            <a:r>
              <a:rPr lang="en-US" altLang="en-US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private:</a:t>
            </a:r>
          </a:p>
          <a:p>
            <a:pPr marL="0">
              <a:spcBef>
                <a:spcPct val="0"/>
              </a:spcBef>
              <a:buNone/>
            </a:pPr>
            <a:r>
              <a:rPr lang="en-US" altLang="en-US" sz="1600" b="1" dirty="0">
                <a:solidFill>
                  <a:srgbClr val="0033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Izvedena</a:t>
            </a:r>
            <a:r>
              <a:rPr lang="en-US" alt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altLang="en-US" sz="1600" b="1" dirty="0">
                <a:solidFill>
                  <a:srgbClr val="0033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operator=(const </a:t>
            </a:r>
            <a:r>
              <a:rPr lang="en-US" altLang="en-US" sz="1600" b="1" dirty="0" err="1">
                <a:solidFill>
                  <a:srgbClr val="0033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Izvedena</a:t>
            </a:r>
            <a:r>
              <a:rPr lang="en-US" altLang="en-US" sz="1600" b="1" dirty="0">
                <a:solidFill>
                  <a:srgbClr val="0033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 </a:t>
            </a:r>
            <a:r>
              <a:rPr lang="en-US" altLang="en-US" sz="1600" b="1" dirty="0" err="1">
                <a:solidFill>
                  <a:srgbClr val="0033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drugi</a:t>
            </a:r>
            <a:r>
              <a:rPr lang="en-US" altLang="en-US" sz="1600" b="1" dirty="0">
                <a:solidFill>
                  <a:srgbClr val="0033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0">
              <a:spcBef>
                <a:spcPct val="0"/>
              </a:spcBef>
              <a:buNone/>
            </a:pPr>
            <a:r>
              <a:rPr lang="en-US" altLang="en-US" sz="1600" b="1" dirty="0">
                <a:solidFill>
                  <a:srgbClr val="0033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 </a:t>
            </a:r>
            <a:r>
              <a:rPr lang="en-US" altLang="en-US" sz="1600" b="1" dirty="0" err="1">
                <a:solidFill>
                  <a:srgbClr val="0033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Osnovna</a:t>
            </a:r>
            <a:r>
              <a:rPr lang="en-US" altLang="en-US" sz="1600" b="1" dirty="0">
                <a:solidFill>
                  <a:srgbClr val="0033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::operator=(</a:t>
            </a:r>
            <a:r>
              <a:rPr lang="en-US" altLang="en-US" sz="1600" b="1" dirty="0" err="1">
                <a:solidFill>
                  <a:srgbClr val="0033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drugi</a:t>
            </a:r>
            <a:r>
              <a:rPr lang="en-US" altLang="en-US" sz="1600" b="1" dirty="0">
                <a:solidFill>
                  <a:srgbClr val="0033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>
              <a:spcBef>
                <a:spcPct val="0"/>
              </a:spcBef>
              <a:buNone/>
            </a:pPr>
            <a:r>
              <a:rPr lang="en-US" altLang="en-US" sz="1600" b="1" dirty="0">
                <a:solidFill>
                  <a:srgbClr val="0033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marL="0">
              <a:spcBef>
                <a:spcPct val="0"/>
              </a:spcBef>
              <a:buNone/>
            </a:pPr>
            <a:r>
              <a:rPr lang="en-US" altLang="en-US" sz="1600" b="1" dirty="0">
                <a:solidFill>
                  <a:srgbClr val="0033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1">
            <a:extLst>
              <a:ext uri="{FF2B5EF4-FFF2-40B4-BE49-F238E27FC236}">
                <a16:creationId xmlns:a16="http://schemas.microsoft.com/office/drawing/2014/main" id="{A4CED34C-D21C-4970-BD70-B5085F49A0B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981200" y="277814"/>
            <a:ext cx="8229600" cy="847725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sr-Latn-CS" altLang="en-US" u="sng"/>
              <a:t>Dinamičko povezivanje</a:t>
            </a:r>
          </a:p>
        </p:txBody>
      </p:sp>
      <p:sp>
        <p:nvSpPr>
          <p:cNvPr id="43013" name="Rectangle 2">
            <a:extLst>
              <a:ext uri="{FF2B5EF4-FFF2-40B4-BE49-F238E27FC236}">
                <a16:creationId xmlns:a16="http://schemas.microsoft.com/office/drawing/2014/main" id="{792D7BC3-70A0-4BFB-90B3-28D4DB3E679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981200" y="1268413"/>
            <a:ext cx="8229600" cy="4862512"/>
          </a:xfrm>
        </p:spPr>
        <p:txBody>
          <a:bodyPr/>
          <a:lstStyle/>
          <a:p>
            <a:pPr marL="341313" indent="-341313" eaLnBrk="1" hangingPunct="1">
              <a:lnSpc>
                <a:spcPct val="90000"/>
              </a:lnSpc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200" dirty="0" err="1"/>
              <a:t>Mehanizam</a:t>
            </a:r>
            <a:r>
              <a:rPr lang="en-US" altLang="en-US" sz="2200" dirty="0"/>
              <a:t> koji </a:t>
            </a:r>
            <a:r>
              <a:rPr lang="en-US" altLang="en-US" sz="2200" dirty="0" err="1"/>
              <a:t>obezbeđuje</a:t>
            </a:r>
            <a:r>
              <a:rPr lang="en-US" altLang="en-US" sz="2200" dirty="0"/>
              <a:t> da se </a:t>
            </a:r>
            <a:r>
              <a:rPr lang="en-US" altLang="en-US" sz="2200" dirty="0" err="1"/>
              <a:t>funkcija</a:t>
            </a:r>
            <a:r>
              <a:rPr lang="en-US" altLang="en-US" sz="2200" dirty="0"/>
              <a:t> </a:t>
            </a:r>
            <a:r>
              <a:rPr lang="en-US" altLang="en-US" sz="2200" dirty="0" err="1"/>
              <a:t>koja</a:t>
            </a:r>
            <a:r>
              <a:rPr lang="en-US" altLang="en-US" sz="2200" dirty="0"/>
              <a:t> se </a:t>
            </a:r>
            <a:r>
              <a:rPr lang="en-US" altLang="en-US" sz="2200" dirty="0" err="1"/>
              <a:t>poziva</a:t>
            </a:r>
            <a:r>
              <a:rPr lang="en-US" altLang="en-US" sz="2200" dirty="0"/>
              <a:t> </a:t>
            </a:r>
            <a:r>
              <a:rPr lang="en-US" altLang="en-US" sz="2200" dirty="0" err="1"/>
              <a:t>određuje</a:t>
            </a:r>
            <a:r>
              <a:rPr lang="en-US" altLang="en-US" sz="2200" dirty="0"/>
              <a:t> po </a:t>
            </a:r>
            <a:r>
              <a:rPr lang="en-US" altLang="en-US" sz="2200" dirty="0" err="1"/>
              <a:t>tipu</a:t>
            </a:r>
            <a:r>
              <a:rPr lang="en-US" altLang="en-US" sz="2200" dirty="0"/>
              <a:t> </a:t>
            </a:r>
            <a:r>
              <a:rPr lang="en-US" altLang="en-US" sz="2200" dirty="0" err="1"/>
              <a:t>objekta</a:t>
            </a:r>
            <a:r>
              <a:rPr lang="en-US" altLang="en-US" sz="2200" dirty="0"/>
              <a:t>, a ne po </a:t>
            </a:r>
            <a:r>
              <a:rPr lang="en-US" altLang="en-US" sz="2200" dirty="0" err="1"/>
              <a:t>tipu</a:t>
            </a:r>
            <a:r>
              <a:rPr lang="en-US" altLang="en-US" sz="2200" dirty="0"/>
              <a:t> </a:t>
            </a:r>
            <a:r>
              <a:rPr lang="en-US" altLang="en-US" sz="2200" dirty="0" err="1"/>
              <a:t>pokazivača</a:t>
            </a:r>
            <a:r>
              <a:rPr lang="en-US" altLang="en-US" sz="2200" dirty="0"/>
              <a:t> ili reference </a:t>
            </a:r>
            <a:r>
              <a:rPr lang="en-US" altLang="en-US" sz="2200" dirty="0" err="1"/>
              <a:t>na</a:t>
            </a:r>
            <a:r>
              <a:rPr lang="en-US" altLang="en-US" sz="2200" dirty="0"/>
              <a:t> taj </a:t>
            </a:r>
            <a:r>
              <a:rPr lang="en-US" altLang="en-US" sz="2200" dirty="0" err="1"/>
              <a:t>objekat</a:t>
            </a:r>
            <a:r>
              <a:rPr lang="en-US" altLang="en-US" sz="2200" dirty="0"/>
              <a:t>, </a:t>
            </a:r>
            <a:r>
              <a:rPr lang="en-US" altLang="en-US" sz="2200" dirty="0" err="1"/>
              <a:t>naziva</a:t>
            </a:r>
            <a:r>
              <a:rPr lang="en-US" altLang="en-US" sz="2200" dirty="0"/>
              <a:t> se </a:t>
            </a:r>
            <a:r>
              <a:rPr lang="en-US" altLang="en-US" sz="2200" b="1" dirty="0" err="1">
                <a:solidFill>
                  <a:srgbClr val="FF0000"/>
                </a:solidFill>
              </a:rPr>
              <a:t>dinamičko</a:t>
            </a:r>
            <a:r>
              <a:rPr lang="en-US" altLang="en-US" sz="2200" b="1" dirty="0">
                <a:solidFill>
                  <a:srgbClr val="FF0000"/>
                </a:solidFill>
              </a:rPr>
              <a:t> </a:t>
            </a:r>
            <a:r>
              <a:rPr lang="en-US" altLang="en-US" sz="2200" b="1" dirty="0" err="1">
                <a:solidFill>
                  <a:srgbClr val="FF0000"/>
                </a:solidFill>
              </a:rPr>
              <a:t>povezivanje</a:t>
            </a:r>
            <a:r>
              <a:rPr lang="en-US" altLang="en-US" sz="2200" dirty="0"/>
              <a:t>. </a:t>
            </a:r>
          </a:p>
          <a:p>
            <a:pPr marL="341313" indent="-341313" eaLnBrk="1" hangingPunct="1">
              <a:lnSpc>
                <a:spcPct val="90000"/>
              </a:lnSpc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200" dirty="0" err="1"/>
              <a:t>Odlučivanje</a:t>
            </a:r>
            <a:r>
              <a:rPr lang="en-US" altLang="en-US" sz="2200" dirty="0"/>
              <a:t> </a:t>
            </a:r>
            <a:r>
              <a:rPr lang="en-US" altLang="en-US" sz="2200" dirty="0" err="1"/>
              <a:t>koja</a:t>
            </a:r>
            <a:r>
              <a:rPr lang="en-US" altLang="en-US" sz="2200" dirty="0"/>
              <a:t> </a:t>
            </a:r>
            <a:r>
              <a:rPr lang="en-US" altLang="en-US" sz="2200" dirty="0" err="1"/>
              <a:t>će</a:t>
            </a:r>
            <a:r>
              <a:rPr lang="en-US" altLang="en-US" sz="2200" dirty="0"/>
              <a:t> se </a:t>
            </a:r>
            <a:r>
              <a:rPr lang="en-US" altLang="en-US" sz="2200" dirty="0" err="1"/>
              <a:t>virtuelna</a:t>
            </a:r>
            <a:r>
              <a:rPr lang="en-US" altLang="en-US" sz="2200" dirty="0"/>
              <a:t> </a:t>
            </a:r>
            <a:r>
              <a:rPr lang="en-US" altLang="en-US" sz="2200" dirty="0" err="1"/>
              <a:t>funkcija</a:t>
            </a:r>
            <a:r>
              <a:rPr lang="en-US" altLang="en-US" sz="2200" dirty="0"/>
              <a:t> </a:t>
            </a:r>
            <a:r>
              <a:rPr lang="en-US" altLang="en-US" sz="2200" dirty="0" err="1"/>
              <a:t>pozvati</a:t>
            </a:r>
            <a:r>
              <a:rPr lang="en-US" altLang="en-US" sz="2200" dirty="0"/>
              <a:t> </a:t>
            </a:r>
            <a:r>
              <a:rPr lang="en-US" altLang="en-US" sz="2200" dirty="0" err="1"/>
              <a:t>obavlja</a:t>
            </a:r>
            <a:r>
              <a:rPr lang="en-US" altLang="en-US" sz="2200" dirty="0"/>
              <a:t> se u </a:t>
            </a:r>
            <a:r>
              <a:rPr lang="en-US" altLang="en-US" sz="2200" dirty="0" err="1"/>
              <a:t>toku</a:t>
            </a:r>
            <a:r>
              <a:rPr lang="en-US" altLang="en-US" sz="2200" dirty="0"/>
              <a:t> </a:t>
            </a:r>
            <a:r>
              <a:rPr lang="en-US" altLang="en-US" sz="2200" dirty="0" err="1"/>
              <a:t>izvršavanja</a:t>
            </a:r>
            <a:r>
              <a:rPr lang="en-US" altLang="en-US" sz="2200" dirty="0"/>
              <a:t> </a:t>
            </a:r>
            <a:r>
              <a:rPr lang="en-US" altLang="en-US" sz="2200" dirty="0" err="1"/>
              <a:t>programa</a:t>
            </a:r>
            <a:r>
              <a:rPr lang="en-US" altLang="en-US" sz="2200" dirty="0"/>
              <a:t> - </a:t>
            </a:r>
            <a:r>
              <a:rPr lang="en-US" altLang="en-US" sz="2200" dirty="0" err="1">
                <a:solidFill>
                  <a:srgbClr val="FF0000"/>
                </a:solidFill>
              </a:rPr>
              <a:t>dinamički</a:t>
            </a:r>
            <a:r>
              <a:rPr lang="en-US" altLang="en-US" sz="2200" dirty="0"/>
              <a:t>.</a:t>
            </a:r>
          </a:p>
          <a:p>
            <a:pPr marL="341313" indent="-341313" eaLnBrk="1" hangingPunct="1">
              <a:lnSpc>
                <a:spcPct val="90000"/>
              </a:lnSpc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200" dirty="0" err="1"/>
              <a:t>Bitna</a:t>
            </a:r>
            <a:r>
              <a:rPr lang="en-US" altLang="en-US" sz="2200" dirty="0"/>
              <a:t> je </a:t>
            </a:r>
            <a:r>
              <a:rPr lang="en-US" altLang="en-US" sz="2200" dirty="0" err="1"/>
              <a:t>razlika</a:t>
            </a:r>
            <a:r>
              <a:rPr lang="en-US" altLang="en-US" sz="2200" dirty="0"/>
              <a:t> u </a:t>
            </a:r>
            <a:r>
              <a:rPr lang="en-US" altLang="en-US" sz="2200" dirty="0" err="1"/>
              <a:t>odnosu</a:t>
            </a:r>
            <a:r>
              <a:rPr lang="en-US" altLang="en-US" sz="2200" dirty="0"/>
              <a:t> </a:t>
            </a:r>
            <a:r>
              <a:rPr lang="en-US" altLang="en-US" sz="2200" dirty="0" err="1"/>
              <a:t>na</a:t>
            </a:r>
            <a:r>
              <a:rPr lang="en-US" altLang="en-US" sz="2200" dirty="0"/>
              <a:t> </a:t>
            </a:r>
            <a:r>
              <a:rPr lang="en-US" altLang="en-US" sz="2200" dirty="0" err="1"/>
              <a:t>mehanizam</a:t>
            </a:r>
            <a:r>
              <a:rPr lang="en-US" altLang="en-US" sz="2200" dirty="0"/>
              <a:t> </a:t>
            </a:r>
            <a:r>
              <a:rPr lang="en-US" altLang="en-US" sz="2200" dirty="0" err="1"/>
              <a:t>preklapanja</a:t>
            </a:r>
            <a:r>
              <a:rPr lang="en-US" altLang="en-US" sz="2200" dirty="0"/>
              <a:t> </a:t>
            </a:r>
            <a:r>
              <a:rPr lang="en-US" altLang="en-US" sz="2200" dirty="0" err="1"/>
              <a:t>imena</a:t>
            </a:r>
            <a:r>
              <a:rPr lang="en-US" altLang="en-US" sz="2200" dirty="0"/>
              <a:t> </a:t>
            </a:r>
            <a:r>
              <a:rPr lang="en-US" altLang="en-US" sz="2200" dirty="0" err="1"/>
              <a:t>funkcija</a:t>
            </a:r>
            <a:r>
              <a:rPr lang="en-US" altLang="en-US" sz="2200" dirty="0"/>
              <a:t> koji je </a:t>
            </a:r>
            <a:r>
              <a:rPr lang="en-US" altLang="en-US" sz="2200" dirty="0" err="1">
                <a:solidFill>
                  <a:srgbClr val="FF0000"/>
                </a:solidFill>
              </a:rPr>
              <a:t>statičk</a:t>
            </a:r>
            <a:r>
              <a:rPr lang="en-US" altLang="en-US" sz="2200" dirty="0" err="1"/>
              <a:t>i</a:t>
            </a:r>
            <a:r>
              <a:rPr lang="en-US" altLang="en-US" sz="2200" dirty="0"/>
              <a:t>.</a:t>
            </a:r>
          </a:p>
          <a:p>
            <a:pPr marL="341313" indent="-341313" eaLnBrk="1" hangingPunct="1">
              <a:lnSpc>
                <a:spcPct val="90000"/>
              </a:lnSpc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200" dirty="0" err="1"/>
              <a:t>Virtuelna</a:t>
            </a:r>
            <a:r>
              <a:rPr lang="en-US" altLang="en-US" sz="2200" dirty="0"/>
              <a:t> </a:t>
            </a:r>
            <a:r>
              <a:rPr lang="en-US" altLang="en-US" sz="2200" dirty="0" err="1"/>
              <a:t>funkcija</a:t>
            </a:r>
            <a:r>
              <a:rPr lang="en-US" altLang="en-US" sz="2200" dirty="0"/>
              <a:t> </a:t>
            </a:r>
            <a:r>
              <a:rPr lang="en-US" altLang="en-US" sz="2200" dirty="0" err="1"/>
              <a:t>osnovne</a:t>
            </a:r>
            <a:r>
              <a:rPr lang="en-US" altLang="en-US" sz="2200" dirty="0"/>
              <a:t> </a:t>
            </a:r>
            <a:r>
              <a:rPr lang="en-US" altLang="en-US" sz="2200" dirty="0" err="1"/>
              <a:t>klase</a:t>
            </a:r>
            <a:r>
              <a:rPr lang="en-US" altLang="en-US" sz="2200" dirty="0"/>
              <a:t> ne mora da se </a:t>
            </a:r>
            <a:r>
              <a:rPr lang="en-US" altLang="en-US" sz="2200" dirty="0" err="1"/>
              <a:t>redefiniše</a:t>
            </a:r>
            <a:r>
              <a:rPr lang="en-US" altLang="en-US" sz="2200" dirty="0"/>
              <a:t> u </a:t>
            </a:r>
            <a:r>
              <a:rPr lang="en-US" altLang="en-US" sz="2200" dirty="0" err="1"/>
              <a:t>svakoj</a:t>
            </a:r>
            <a:r>
              <a:rPr lang="en-US" altLang="en-US" sz="2200" dirty="0"/>
              <a:t> </a:t>
            </a:r>
            <a:r>
              <a:rPr lang="en-US" altLang="en-US" sz="2200" dirty="0" err="1"/>
              <a:t>izvedenoj</a:t>
            </a:r>
            <a:r>
              <a:rPr lang="en-US" altLang="en-US" sz="2200" dirty="0"/>
              <a:t> </a:t>
            </a:r>
            <a:r>
              <a:rPr lang="en-US" altLang="en-US" sz="2200" dirty="0" err="1"/>
              <a:t>klasi</a:t>
            </a:r>
            <a:r>
              <a:rPr lang="en-US" altLang="en-US" sz="2200" dirty="0"/>
              <a:t>, </a:t>
            </a:r>
            <a:r>
              <a:rPr lang="en-US" altLang="en-US" sz="2200" dirty="0" err="1"/>
              <a:t>tada</a:t>
            </a:r>
            <a:r>
              <a:rPr lang="en-US" altLang="en-US" sz="2200" dirty="0"/>
              <a:t> </a:t>
            </a:r>
            <a:r>
              <a:rPr lang="en-US" altLang="en-US" sz="2200" dirty="0" err="1"/>
              <a:t>važi</a:t>
            </a:r>
            <a:r>
              <a:rPr lang="en-US" altLang="en-US" sz="2200" dirty="0"/>
              <a:t> </a:t>
            </a:r>
            <a:r>
              <a:rPr lang="en-US" altLang="en-US" sz="2200" dirty="0" err="1"/>
              <a:t>funkcija</a:t>
            </a:r>
            <a:r>
              <a:rPr lang="en-US" altLang="en-US" sz="2200" dirty="0"/>
              <a:t> </a:t>
            </a:r>
            <a:r>
              <a:rPr lang="en-US" altLang="en-US" sz="2200" dirty="0" err="1"/>
              <a:t>iz</a:t>
            </a:r>
            <a:r>
              <a:rPr lang="en-US" altLang="en-US" sz="2200" dirty="0"/>
              <a:t> </a:t>
            </a:r>
            <a:r>
              <a:rPr lang="en-US" altLang="en-US" sz="2200" dirty="0" err="1"/>
              <a:t>osnovne</a:t>
            </a:r>
            <a:r>
              <a:rPr lang="en-US" altLang="en-US" sz="2200" dirty="0"/>
              <a:t> </a:t>
            </a:r>
            <a:r>
              <a:rPr lang="en-US" altLang="en-US" sz="2200" dirty="0" err="1"/>
              <a:t>klase</a:t>
            </a:r>
            <a:r>
              <a:rPr lang="en-US" altLang="en-US" sz="2200" dirty="0"/>
              <a:t>. </a:t>
            </a:r>
          </a:p>
          <a:p>
            <a:pPr marL="341313" indent="-341313" eaLnBrk="1" hangingPunct="1">
              <a:lnSpc>
                <a:spcPct val="90000"/>
              </a:lnSpc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200" dirty="0" err="1"/>
              <a:t>Deklaracija</a:t>
            </a:r>
            <a:r>
              <a:rPr lang="en-US" altLang="en-US" sz="2200" dirty="0"/>
              <a:t> </a:t>
            </a:r>
            <a:r>
              <a:rPr lang="en-US" altLang="en-US" sz="2200" dirty="0" err="1"/>
              <a:t>virtuelne</a:t>
            </a:r>
            <a:r>
              <a:rPr lang="en-US" altLang="en-US" sz="2200" dirty="0"/>
              <a:t> </a:t>
            </a:r>
            <a:r>
              <a:rPr lang="en-US" altLang="en-US" sz="2200" dirty="0" err="1"/>
              <a:t>funkcije</a:t>
            </a:r>
            <a:r>
              <a:rPr lang="en-US" altLang="en-US" sz="2200" dirty="0"/>
              <a:t> u </a:t>
            </a:r>
            <a:r>
              <a:rPr lang="en-US" altLang="en-US" sz="2200" dirty="0" err="1"/>
              <a:t>izvedenoj</a:t>
            </a:r>
            <a:r>
              <a:rPr lang="en-US" altLang="en-US" sz="2200" dirty="0"/>
              <a:t> </a:t>
            </a:r>
            <a:r>
              <a:rPr lang="en-US" altLang="en-US" sz="2200" dirty="0" err="1"/>
              <a:t>klasi</a:t>
            </a:r>
            <a:r>
              <a:rPr lang="en-US" altLang="en-US" sz="2200" dirty="0"/>
              <a:t> </a:t>
            </a:r>
            <a:r>
              <a:rPr lang="en-US" altLang="en-US" sz="2200" b="1" u="sng" dirty="0"/>
              <a:t>mora da se </a:t>
            </a:r>
            <a:r>
              <a:rPr lang="en-US" altLang="en-US" sz="2200" b="1" u="sng" dirty="0" err="1"/>
              <a:t>potpuno</a:t>
            </a:r>
            <a:r>
              <a:rPr lang="en-US" altLang="en-US" sz="2200" b="1" u="sng" dirty="0"/>
              <a:t> </a:t>
            </a:r>
            <a:r>
              <a:rPr lang="en-US" altLang="en-US" sz="2200" b="1" u="sng" dirty="0" err="1"/>
              <a:t>slaže</a:t>
            </a:r>
            <a:r>
              <a:rPr lang="en-US" altLang="en-US" sz="2200" dirty="0"/>
              <a:t> </a:t>
            </a:r>
            <a:r>
              <a:rPr lang="en-US" altLang="en-US" sz="2200" dirty="0" err="1"/>
              <a:t>sa</a:t>
            </a:r>
            <a:r>
              <a:rPr lang="en-US" altLang="en-US" sz="2200" dirty="0"/>
              <a:t> </a:t>
            </a:r>
            <a:r>
              <a:rPr lang="en-US" altLang="en-US" sz="2200" dirty="0" err="1"/>
              <a:t>deklaracijom</a:t>
            </a:r>
            <a:r>
              <a:rPr lang="en-US" altLang="en-US" sz="2200" dirty="0"/>
              <a:t> </a:t>
            </a:r>
            <a:r>
              <a:rPr lang="en-US" altLang="en-US" sz="2200" dirty="0" err="1"/>
              <a:t>iste</a:t>
            </a:r>
            <a:r>
              <a:rPr lang="en-US" altLang="en-US" sz="2200" dirty="0"/>
              <a:t> u </a:t>
            </a:r>
            <a:r>
              <a:rPr lang="en-US" altLang="en-US" sz="2200" dirty="0" err="1"/>
              <a:t>osnovnoj</a:t>
            </a:r>
            <a:r>
              <a:rPr lang="en-US" altLang="en-US" sz="2200" dirty="0"/>
              <a:t> </a:t>
            </a:r>
            <a:r>
              <a:rPr lang="en-US" altLang="en-US" sz="2200" dirty="0" err="1"/>
              <a:t>klasi</a:t>
            </a:r>
            <a:r>
              <a:rPr lang="en-US" altLang="en-US" sz="2200" dirty="0"/>
              <a:t>. </a:t>
            </a:r>
          </a:p>
          <a:p>
            <a:pPr marL="341313" indent="-341313" eaLnBrk="1" hangingPunct="1">
              <a:lnSpc>
                <a:spcPct val="90000"/>
              </a:lnSpc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200" b="1" dirty="0" err="1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Virtuelne</a:t>
            </a:r>
            <a:r>
              <a:rPr lang="en-US" altLang="en-US" sz="22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en-US" sz="2200" b="1" dirty="0" err="1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funkcije</a:t>
            </a:r>
            <a:r>
              <a:rPr lang="en-US" altLang="en-US" sz="22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en-US" sz="2200" b="1" dirty="0" err="1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moraju</a:t>
            </a:r>
            <a:r>
              <a:rPr lang="en-US" altLang="en-US" sz="22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en-US" sz="2200" b="1" dirty="0" err="1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biti</a:t>
            </a:r>
            <a:r>
              <a:rPr lang="en-US" altLang="en-US" sz="22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en-US" sz="2200" b="1" dirty="0" err="1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nestatičke</a:t>
            </a:r>
            <a:r>
              <a:rPr lang="en-US" altLang="en-US" sz="22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en-US" sz="2200" b="1" dirty="0" err="1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članice</a:t>
            </a:r>
            <a:r>
              <a:rPr lang="en-US" altLang="en-US" sz="2200" dirty="0"/>
              <a:t> </a:t>
            </a:r>
            <a:r>
              <a:rPr lang="en-US" altLang="en-US" sz="2200" dirty="0" err="1"/>
              <a:t>svojih</a:t>
            </a:r>
            <a:r>
              <a:rPr lang="en-US" altLang="en-US" sz="2200" dirty="0"/>
              <a:t> </a:t>
            </a:r>
            <a:r>
              <a:rPr lang="en-US" altLang="en-US" sz="2200" dirty="0" err="1"/>
              <a:t>klasa</a:t>
            </a:r>
            <a:r>
              <a:rPr lang="en-US" altLang="en-US" sz="2200" dirty="0"/>
              <a:t>, a </a:t>
            </a:r>
            <a:r>
              <a:rPr lang="en-US" altLang="en-US" sz="2200" b="1" dirty="0" err="1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mogu</a:t>
            </a:r>
            <a:r>
              <a:rPr lang="en-US" altLang="en-US" sz="22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en-US" sz="2200" b="1" dirty="0" err="1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biti</a:t>
            </a:r>
            <a:r>
              <a:rPr lang="en-US" altLang="en-US" sz="22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en-US" sz="2200" b="1" dirty="0" err="1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prijatelji</a:t>
            </a:r>
            <a:r>
              <a:rPr lang="en-US" altLang="en-US" sz="22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en-US" sz="2200" b="1" dirty="0" err="1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drugih</a:t>
            </a:r>
            <a:r>
              <a:rPr lang="en-US" altLang="en-US" sz="22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en-US" sz="2200" b="1" dirty="0" err="1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klasa</a:t>
            </a:r>
            <a:r>
              <a:rPr lang="en-US" altLang="en-US" sz="2200" dirty="0"/>
              <a:t>.</a:t>
            </a:r>
          </a:p>
          <a:p>
            <a:pPr marL="341313" indent="-341313" eaLnBrk="1" hangingPunct="1">
              <a:lnSpc>
                <a:spcPct val="90000"/>
              </a:lnSpc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en-US" dirty="0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Title 1">
            <a:extLst>
              <a:ext uri="{FF2B5EF4-FFF2-40B4-BE49-F238E27FC236}">
                <a16:creationId xmlns:a16="http://schemas.microsoft.com/office/drawing/2014/main" id="{D1C71ED1-F925-45AE-9E65-30CA545BC4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800"/>
              <a:t>Virtuelni </a:t>
            </a:r>
            <a:r>
              <a:rPr lang="en-US" altLang="en-US" sz="2800">
                <a:solidFill>
                  <a:srgbClr val="FF0000"/>
                </a:solidFill>
              </a:rPr>
              <a:t>operator=</a:t>
            </a:r>
          </a:p>
        </p:txBody>
      </p:sp>
      <p:sp>
        <p:nvSpPr>
          <p:cNvPr id="224259" name="Content Placeholder 2">
            <a:extLst>
              <a:ext uri="{FF2B5EF4-FFF2-40B4-BE49-F238E27FC236}">
                <a16:creationId xmlns:a16="http://schemas.microsoft.com/office/drawing/2014/main" id="{42DAB06A-14A5-4AF0-9851-9B831A64914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05001" y="838200"/>
            <a:ext cx="8228013" cy="5562600"/>
          </a:xfrm>
        </p:spPr>
        <p:txBody>
          <a:bodyPr/>
          <a:lstStyle/>
          <a:p>
            <a:pPr marL="0">
              <a:spcBef>
                <a:spcPct val="0"/>
              </a:spcBef>
              <a:buNone/>
            </a:pPr>
            <a:r>
              <a:rPr lang="en-US" altLang="en-US" sz="1600" b="1" dirty="0">
                <a:solidFill>
                  <a:srgbClr val="0033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altLang="en-US" sz="1600" b="1" dirty="0" err="1">
                <a:solidFill>
                  <a:srgbClr val="0033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Izvedena</a:t>
            </a:r>
            <a:r>
              <a:rPr lang="en-US" altLang="en-US" sz="1600" b="1" dirty="0">
                <a:solidFill>
                  <a:srgbClr val="0033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public </a:t>
            </a:r>
            <a:r>
              <a:rPr lang="en-US" altLang="en-US" sz="1600" b="1" dirty="0" err="1">
                <a:solidFill>
                  <a:srgbClr val="0033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Osnovna</a:t>
            </a:r>
            <a:r>
              <a:rPr lang="en-US" altLang="en-US" sz="1600" b="1" dirty="0">
                <a:solidFill>
                  <a:srgbClr val="0033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>
              <a:spcBef>
                <a:spcPct val="0"/>
              </a:spcBef>
              <a:buNone/>
            </a:pPr>
            <a:r>
              <a:rPr lang="en-US" altLang="en-US" sz="1600" b="1" dirty="0">
                <a:solidFill>
                  <a:srgbClr val="0033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pPr marL="0">
              <a:spcBef>
                <a:spcPct val="0"/>
              </a:spcBef>
              <a:buNone/>
            </a:pPr>
            <a:r>
              <a:rPr lang="en-US" altLang="en-US" sz="1600" b="1" dirty="0">
                <a:solidFill>
                  <a:srgbClr val="0033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virtual </a:t>
            </a:r>
            <a:r>
              <a:rPr lang="en-US" altLang="en-US" sz="1600" b="1" dirty="0" err="1">
                <a:solidFill>
                  <a:srgbClr val="0033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Osnovna</a:t>
            </a:r>
            <a:r>
              <a:rPr lang="en-US" altLang="en-US" sz="1600" b="1" dirty="0">
                <a:solidFill>
                  <a:srgbClr val="0033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 </a:t>
            </a:r>
            <a:r>
              <a:rPr lang="en-US" altLang="en-US" sz="1600" b="1" dirty="0" err="1">
                <a:solidFill>
                  <a:srgbClr val="0033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VirtFun</a:t>
            </a:r>
            <a:r>
              <a:rPr lang="en-US" altLang="en-US" sz="1600" b="1" dirty="0">
                <a:solidFill>
                  <a:srgbClr val="0033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const </a:t>
            </a:r>
            <a:r>
              <a:rPr lang="en-US" altLang="en-US" sz="1600" b="1" dirty="0" err="1">
                <a:solidFill>
                  <a:srgbClr val="0033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Osnovna</a:t>
            </a:r>
            <a:r>
              <a:rPr lang="en-US" altLang="en-US" sz="1600" b="1" dirty="0">
                <a:solidFill>
                  <a:srgbClr val="0033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 ) {</a:t>
            </a:r>
          </a:p>
          <a:p>
            <a:pPr marL="0">
              <a:spcBef>
                <a:spcPct val="0"/>
              </a:spcBef>
              <a:buNone/>
            </a:pPr>
            <a:r>
              <a:rPr lang="en-US" altLang="en-US" sz="1600" b="1" dirty="0">
                <a:solidFill>
                  <a:srgbClr val="0033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std::</a:t>
            </a:r>
            <a:r>
              <a:rPr lang="en-US" altLang="en-US" sz="1600" b="1" dirty="0" err="1">
                <a:solidFill>
                  <a:srgbClr val="0033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en-US" sz="1600" b="1" dirty="0">
                <a:solidFill>
                  <a:srgbClr val="0033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"</a:t>
            </a:r>
            <a:r>
              <a:rPr lang="en-US" altLang="en-US" sz="1600" b="1" dirty="0" err="1">
                <a:solidFill>
                  <a:srgbClr val="0033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Izvedena</a:t>
            </a:r>
            <a:r>
              <a:rPr lang="en-US" altLang="en-US" sz="1600" b="1" dirty="0">
                <a:solidFill>
                  <a:srgbClr val="0033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altLang="en-US" sz="1600" b="1" dirty="0" err="1">
                <a:solidFill>
                  <a:srgbClr val="0033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VirtFun</a:t>
            </a:r>
            <a:r>
              <a:rPr lang="en-US" altLang="en-US" sz="1600" b="1" dirty="0">
                <a:solidFill>
                  <a:srgbClr val="0033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(const </a:t>
            </a:r>
            <a:r>
              <a:rPr lang="en-US" altLang="en-US" sz="1600" b="1" dirty="0" err="1">
                <a:solidFill>
                  <a:srgbClr val="0033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Osnovna</a:t>
            </a:r>
            <a:r>
              <a:rPr lang="en-US" altLang="en-US" sz="1600" b="1" dirty="0">
                <a:solidFill>
                  <a:srgbClr val="0033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&amp;)" &lt;&lt; std::</a:t>
            </a:r>
            <a:r>
              <a:rPr lang="en-US" altLang="en-US" sz="1600" b="1" dirty="0" err="1">
                <a:solidFill>
                  <a:srgbClr val="0033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altLang="en-US" sz="1600" b="1" dirty="0">
                <a:solidFill>
                  <a:srgbClr val="0033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>
              <a:spcBef>
                <a:spcPct val="0"/>
              </a:spcBef>
              <a:buNone/>
            </a:pPr>
            <a:r>
              <a:rPr lang="en-US" altLang="en-US" sz="1600" b="1" dirty="0">
                <a:solidFill>
                  <a:srgbClr val="0033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return *this;</a:t>
            </a:r>
          </a:p>
          <a:p>
            <a:pPr marL="0">
              <a:spcBef>
                <a:spcPct val="0"/>
              </a:spcBef>
              <a:buNone/>
            </a:pPr>
            <a:r>
              <a:rPr lang="en-US" altLang="en-US" sz="1600" b="1" dirty="0">
                <a:solidFill>
                  <a:srgbClr val="0033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marL="0">
              <a:spcBef>
                <a:spcPct val="0"/>
              </a:spcBef>
              <a:buNone/>
            </a:pPr>
            <a:r>
              <a:rPr lang="pt-BR" altLang="en-US" sz="1600" b="1" dirty="0">
                <a:solidFill>
                  <a:srgbClr val="0033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virtual Osnovna&amp; </a:t>
            </a:r>
            <a:r>
              <a:rPr lang="pt-BR" alt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operator=</a:t>
            </a:r>
            <a:r>
              <a:rPr lang="pt-BR" altLang="en-US" sz="1600" b="1" dirty="0">
                <a:solidFill>
                  <a:srgbClr val="0033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const Osnovna&amp; ) {</a:t>
            </a:r>
          </a:p>
          <a:p>
            <a:pPr marL="0">
              <a:spcBef>
                <a:spcPct val="0"/>
              </a:spcBef>
              <a:buNone/>
            </a:pPr>
            <a:r>
              <a:rPr lang="en-US" altLang="en-US" sz="1600" b="1" dirty="0">
                <a:solidFill>
                  <a:srgbClr val="0033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std::</a:t>
            </a:r>
            <a:r>
              <a:rPr lang="en-US" altLang="en-US" sz="1600" b="1" dirty="0" err="1">
                <a:solidFill>
                  <a:srgbClr val="0033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en-US" sz="1600" b="1" dirty="0">
                <a:solidFill>
                  <a:srgbClr val="0033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"</a:t>
            </a:r>
            <a:r>
              <a:rPr lang="en-US" altLang="en-US" sz="1600" b="1" dirty="0" err="1">
                <a:solidFill>
                  <a:srgbClr val="0033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Izvedena</a:t>
            </a:r>
            <a:r>
              <a:rPr lang="en-US" altLang="en-US" sz="1600" b="1" dirty="0">
                <a:solidFill>
                  <a:srgbClr val="0033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::operator=( const </a:t>
            </a:r>
            <a:r>
              <a:rPr lang="en-US" altLang="en-US" sz="1600" b="1" dirty="0" err="1">
                <a:solidFill>
                  <a:srgbClr val="0033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Osnovna</a:t>
            </a:r>
            <a:r>
              <a:rPr lang="en-US" altLang="en-US" sz="1600" b="1" dirty="0">
                <a:solidFill>
                  <a:srgbClr val="0033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 )" &lt;&lt; std::</a:t>
            </a:r>
            <a:r>
              <a:rPr lang="en-US" altLang="en-US" sz="1600" b="1" dirty="0" err="1">
                <a:solidFill>
                  <a:srgbClr val="0033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altLang="en-US" sz="1600" b="1" dirty="0">
                <a:solidFill>
                  <a:srgbClr val="0033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>
              <a:spcBef>
                <a:spcPct val="0"/>
              </a:spcBef>
              <a:buNone/>
            </a:pPr>
            <a:r>
              <a:rPr lang="en-US" altLang="en-US" sz="1600" b="1" dirty="0">
                <a:solidFill>
                  <a:srgbClr val="0033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return *this;</a:t>
            </a:r>
          </a:p>
          <a:p>
            <a:pPr marL="0">
              <a:spcBef>
                <a:spcPct val="0"/>
              </a:spcBef>
              <a:buNone/>
            </a:pPr>
            <a:r>
              <a:rPr lang="en-US" altLang="en-US" sz="1600" b="1" dirty="0">
                <a:solidFill>
                  <a:srgbClr val="0033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marL="0">
              <a:spcBef>
                <a:spcPct val="0"/>
              </a:spcBef>
              <a:buNone/>
            </a:pPr>
            <a:endParaRPr lang="en-US" altLang="en-US" sz="1600" b="1" dirty="0">
              <a:solidFill>
                <a:srgbClr val="00336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>
              <a:spcBef>
                <a:spcPct val="0"/>
              </a:spcBef>
              <a:buNone/>
            </a:pPr>
            <a:r>
              <a:rPr lang="en-US" altLang="en-US" sz="1600" b="1" dirty="0">
                <a:solidFill>
                  <a:srgbClr val="0033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</a:t>
            </a:r>
            <a:r>
              <a:rPr lang="en-US" altLang="en-US" sz="1600" b="1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Preklopljeni</a:t>
            </a:r>
            <a:r>
              <a:rPr lang="en-US" altLang="en-US" sz="16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operator= koji </a:t>
            </a:r>
            <a:r>
              <a:rPr lang="en-US" altLang="en-US" sz="1600" b="1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generise</a:t>
            </a:r>
            <a:r>
              <a:rPr lang="en-US" altLang="en-US" sz="16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b="1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kompajler</a:t>
            </a:r>
            <a:r>
              <a:rPr lang="en-US" altLang="en-US" sz="1600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b="1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automatski</a:t>
            </a:r>
            <a:r>
              <a:rPr lang="en-US" altLang="en-US" sz="1600" b="1" dirty="0">
                <a:solidFill>
                  <a:srgbClr val="0033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  <a:p>
            <a:pPr marL="0">
              <a:spcBef>
                <a:spcPct val="0"/>
              </a:spcBef>
              <a:buNone/>
            </a:pPr>
            <a:r>
              <a:rPr lang="en-US" altLang="en-US" sz="1600" b="1" u="sng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private:</a:t>
            </a:r>
          </a:p>
          <a:p>
            <a:pPr marL="0">
              <a:spcBef>
                <a:spcPct val="0"/>
              </a:spcBef>
              <a:buNone/>
            </a:pPr>
            <a:r>
              <a:rPr lang="en-US" altLang="en-US" sz="1600" b="1" dirty="0">
                <a:solidFill>
                  <a:srgbClr val="0033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Izvedena</a:t>
            </a:r>
            <a:r>
              <a:rPr lang="en-US" alt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altLang="en-US" sz="1600" b="1" dirty="0">
                <a:solidFill>
                  <a:srgbClr val="0033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operator=(const </a:t>
            </a:r>
            <a:r>
              <a:rPr lang="en-US" altLang="en-US" sz="1600" b="1" dirty="0" err="1">
                <a:solidFill>
                  <a:srgbClr val="0033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Izvedena</a:t>
            </a:r>
            <a:r>
              <a:rPr lang="en-US" altLang="en-US" sz="1600" b="1" dirty="0">
                <a:solidFill>
                  <a:srgbClr val="0033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 </a:t>
            </a:r>
            <a:r>
              <a:rPr lang="en-US" altLang="en-US" sz="1600" b="1" dirty="0" err="1">
                <a:solidFill>
                  <a:srgbClr val="0033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drugi</a:t>
            </a:r>
            <a:r>
              <a:rPr lang="en-US" altLang="en-US" sz="1600" b="1" dirty="0">
                <a:solidFill>
                  <a:srgbClr val="0033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0">
              <a:spcBef>
                <a:spcPct val="0"/>
              </a:spcBef>
              <a:buNone/>
            </a:pPr>
            <a:r>
              <a:rPr lang="en-US" altLang="en-US" sz="1600" b="1" dirty="0">
                <a:solidFill>
                  <a:srgbClr val="0033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 </a:t>
            </a:r>
            <a:r>
              <a:rPr lang="en-US" altLang="en-US" sz="1600" b="1" dirty="0" err="1">
                <a:solidFill>
                  <a:srgbClr val="0033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Osnovna</a:t>
            </a:r>
            <a:r>
              <a:rPr lang="en-US" altLang="en-US" sz="1600" b="1" dirty="0">
                <a:solidFill>
                  <a:srgbClr val="0033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::operator=(</a:t>
            </a:r>
            <a:r>
              <a:rPr lang="en-US" altLang="en-US" sz="1600" b="1" dirty="0" err="1">
                <a:solidFill>
                  <a:srgbClr val="0033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drugi</a:t>
            </a:r>
            <a:r>
              <a:rPr lang="en-US" altLang="en-US" sz="1600" b="1" dirty="0">
                <a:solidFill>
                  <a:srgbClr val="0033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>
              <a:spcBef>
                <a:spcPct val="0"/>
              </a:spcBef>
              <a:buNone/>
            </a:pPr>
            <a:r>
              <a:rPr lang="en-US" altLang="en-US" sz="1600" b="1" dirty="0">
                <a:solidFill>
                  <a:srgbClr val="0033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marL="0">
              <a:spcBef>
                <a:spcPct val="0"/>
              </a:spcBef>
              <a:buNone/>
            </a:pPr>
            <a:r>
              <a:rPr lang="en-US" altLang="en-US" sz="1600" b="1" dirty="0">
                <a:solidFill>
                  <a:srgbClr val="0033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Title 1">
            <a:extLst>
              <a:ext uri="{FF2B5EF4-FFF2-40B4-BE49-F238E27FC236}">
                <a16:creationId xmlns:a16="http://schemas.microsoft.com/office/drawing/2014/main" id="{AF584FAF-2678-4A49-9992-B8EFFD5663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800"/>
              <a:t>Virtuelni </a:t>
            </a:r>
            <a:r>
              <a:rPr lang="en-US" altLang="en-US" sz="2800">
                <a:solidFill>
                  <a:srgbClr val="FF0000"/>
                </a:solidFill>
              </a:rPr>
              <a:t>operator=</a:t>
            </a:r>
          </a:p>
        </p:txBody>
      </p:sp>
      <p:sp>
        <p:nvSpPr>
          <p:cNvPr id="225283" name="Content Placeholder 2">
            <a:extLst>
              <a:ext uri="{FF2B5EF4-FFF2-40B4-BE49-F238E27FC236}">
                <a16:creationId xmlns:a16="http://schemas.microsoft.com/office/drawing/2014/main" id="{9399AFA8-0A4B-4B63-9CA6-85D218B0B66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05000" y="838200"/>
            <a:ext cx="8686800" cy="5562600"/>
          </a:xfrm>
        </p:spPr>
        <p:txBody>
          <a:bodyPr/>
          <a:lstStyle/>
          <a:p>
            <a:pPr marL="0">
              <a:spcBef>
                <a:spcPct val="0"/>
              </a:spcBef>
              <a:buNone/>
            </a:pPr>
            <a:r>
              <a:rPr lang="en-US" altLang="en-US" sz="1600" b="1" dirty="0">
                <a:solidFill>
                  <a:srgbClr val="0033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600" b="1" dirty="0" err="1">
                <a:solidFill>
                  <a:srgbClr val="0033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Izvedena</a:t>
            </a:r>
            <a:r>
              <a:rPr lang="en-US" altLang="en-US" sz="1600" b="1" dirty="0">
                <a:solidFill>
                  <a:srgbClr val="0033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a, b;</a:t>
            </a:r>
          </a:p>
          <a:p>
            <a:pPr marL="0">
              <a:spcBef>
                <a:spcPct val="0"/>
              </a:spcBef>
              <a:buNone/>
            </a:pPr>
            <a:r>
              <a:rPr lang="en-US" altLang="en-US" sz="1600" b="1" dirty="0">
                <a:solidFill>
                  <a:srgbClr val="0033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600" b="1" dirty="0" err="1">
                <a:solidFill>
                  <a:srgbClr val="0033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a.VirtFun</a:t>
            </a:r>
            <a:r>
              <a:rPr lang="en-US" altLang="en-US" sz="1600" b="1" dirty="0">
                <a:solidFill>
                  <a:srgbClr val="0033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b ); </a:t>
            </a:r>
            <a:r>
              <a:rPr lang="en-US" altLang="en-US" sz="1400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//[0] IZLAZ: </a:t>
            </a:r>
            <a:r>
              <a:rPr lang="en-US" altLang="en-US" sz="1400" b="1" dirty="0" err="1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Izvedena</a:t>
            </a:r>
            <a:r>
              <a:rPr lang="en-US" altLang="en-US" sz="1400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altLang="en-US" sz="1400" b="1" dirty="0" err="1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VirtFun</a:t>
            </a:r>
            <a:r>
              <a:rPr lang="en-US" altLang="en-US" sz="1400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(const </a:t>
            </a:r>
            <a:r>
              <a:rPr lang="en-US" altLang="en-US" sz="1400" b="1" dirty="0" err="1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Osnovna</a:t>
            </a:r>
            <a:r>
              <a:rPr lang="en-US" altLang="en-US" sz="1400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&amp;) (</a:t>
            </a:r>
            <a:r>
              <a:rPr lang="en-US" altLang="en-US" sz="1400" b="1" dirty="0" err="1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ocekivano</a:t>
            </a:r>
            <a:r>
              <a:rPr lang="en-US" altLang="en-US" sz="1400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>
              <a:spcBef>
                <a:spcPct val="0"/>
              </a:spcBef>
              <a:buNone/>
            </a:pPr>
            <a:r>
              <a:rPr lang="en-US" altLang="en-US" sz="1600" b="1" dirty="0">
                <a:solidFill>
                  <a:srgbClr val="0033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a = b;    </a:t>
            </a:r>
            <a:r>
              <a:rPr lang="en-US" altLang="en-US" sz="1400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//[1] IZLAZ: </a:t>
            </a:r>
            <a:r>
              <a:rPr lang="en-US" altLang="en-US" sz="1400" b="1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Osnovna</a:t>
            </a:r>
            <a:r>
              <a:rPr lang="en-US" altLang="en-US" sz="1400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::operator=(const </a:t>
            </a:r>
            <a:r>
              <a:rPr lang="en-US" altLang="en-US" sz="1400" b="1" dirty="0" err="1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Osnovna</a:t>
            </a:r>
            <a:r>
              <a:rPr lang="en-US" altLang="en-US" sz="1400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&amp;)</a:t>
            </a:r>
          </a:p>
          <a:p>
            <a:pPr marL="0">
              <a:spcBef>
                <a:spcPct val="0"/>
              </a:spcBef>
              <a:buNone/>
            </a:pPr>
            <a:r>
              <a:rPr lang="en-US" altLang="en-US" sz="1600" b="1" dirty="0">
                <a:solidFill>
                  <a:srgbClr val="0033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>
                <a:solidFill>
                  <a:srgbClr val="F45AE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error C2248: '</a:t>
            </a:r>
            <a:r>
              <a:rPr lang="en-US" altLang="en-US" sz="1400" b="1" dirty="0" err="1">
                <a:solidFill>
                  <a:srgbClr val="F45AE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Izvedena</a:t>
            </a:r>
            <a:r>
              <a:rPr lang="en-US" altLang="en-US" sz="1400" b="1" dirty="0">
                <a:solidFill>
                  <a:srgbClr val="F45AE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::operator =' : cannot access private member declared in class '</a:t>
            </a:r>
            <a:r>
              <a:rPr lang="en-US" altLang="en-US" sz="1400" b="1" dirty="0" err="1">
                <a:solidFill>
                  <a:srgbClr val="F45AE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Izvedena</a:t>
            </a:r>
            <a:r>
              <a:rPr lang="en-US" altLang="en-US" sz="1400" b="1" dirty="0">
                <a:solidFill>
                  <a:srgbClr val="F45AE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marL="0">
              <a:spcBef>
                <a:spcPct val="0"/>
              </a:spcBef>
              <a:buNone/>
            </a:pPr>
            <a:endParaRPr lang="en-US" altLang="en-US" sz="1600" b="1" dirty="0">
              <a:solidFill>
                <a:srgbClr val="00336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>
              <a:spcBef>
                <a:spcPct val="0"/>
              </a:spcBef>
              <a:buNone/>
            </a:pPr>
            <a:r>
              <a:rPr lang="en-US" altLang="en-US" sz="1600" b="1" dirty="0">
                <a:solidFill>
                  <a:srgbClr val="0033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600" b="1" dirty="0" err="1">
                <a:solidFill>
                  <a:srgbClr val="0033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Osnovna</a:t>
            </a:r>
            <a:r>
              <a:rPr lang="en-US" altLang="en-US" sz="1600" b="1" dirty="0">
                <a:solidFill>
                  <a:srgbClr val="0033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&amp;ra = a;</a:t>
            </a:r>
          </a:p>
          <a:p>
            <a:pPr marL="0">
              <a:spcBef>
                <a:spcPct val="0"/>
              </a:spcBef>
              <a:buNone/>
            </a:pPr>
            <a:r>
              <a:rPr lang="en-US" altLang="en-US" sz="1600" b="1" dirty="0">
                <a:solidFill>
                  <a:srgbClr val="0033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600" b="1" dirty="0" err="1">
                <a:solidFill>
                  <a:srgbClr val="0033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Osnovna</a:t>
            </a:r>
            <a:r>
              <a:rPr lang="en-US" altLang="en-US" sz="1600" b="1" dirty="0">
                <a:solidFill>
                  <a:srgbClr val="0033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&amp;</a:t>
            </a:r>
            <a:r>
              <a:rPr lang="en-US" altLang="en-US" sz="1600" b="1" dirty="0" err="1">
                <a:solidFill>
                  <a:srgbClr val="0033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rb</a:t>
            </a:r>
            <a:r>
              <a:rPr lang="en-US" altLang="en-US" sz="1600" b="1" dirty="0">
                <a:solidFill>
                  <a:srgbClr val="0033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b;</a:t>
            </a:r>
          </a:p>
          <a:p>
            <a:pPr marL="0">
              <a:spcBef>
                <a:spcPct val="0"/>
              </a:spcBef>
              <a:buNone/>
            </a:pPr>
            <a:r>
              <a:rPr lang="en-US" altLang="en-US" sz="1600" b="1" dirty="0">
                <a:solidFill>
                  <a:srgbClr val="0033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600" b="1" dirty="0" err="1">
                <a:solidFill>
                  <a:srgbClr val="0033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ra.VirtFun</a:t>
            </a:r>
            <a:r>
              <a:rPr lang="en-US" altLang="en-US" sz="1600" b="1" dirty="0">
                <a:solidFill>
                  <a:srgbClr val="0033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600" b="1" dirty="0" err="1">
                <a:solidFill>
                  <a:srgbClr val="0033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rb</a:t>
            </a:r>
            <a:r>
              <a:rPr lang="en-US" altLang="en-US" sz="1600" b="1" dirty="0">
                <a:solidFill>
                  <a:srgbClr val="0033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altLang="en-US" sz="1400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//[2] IZLAZ: </a:t>
            </a:r>
            <a:r>
              <a:rPr lang="en-US" altLang="en-US" sz="1400" b="1" dirty="0" err="1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Izvedena</a:t>
            </a:r>
            <a:r>
              <a:rPr lang="en-US" altLang="en-US" sz="1400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altLang="en-US" sz="1400" b="1" dirty="0" err="1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VirtFun</a:t>
            </a:r>
            <a:r>
              <a:rPr lang="en-US" altLang="en-US" sz="1400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(const </a:t>
            </a:r>
            <a:r>
              <a:rPr lang="en-US" altLang="en-US" sz="1400" b="1" dirty="0" err="1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Osnovna</a:t>
            </a:r>
            <a:r>
              <a:rPr lang="en-US" altLang="en-US" sz="1400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&amp;) </a:t>
            </a:r>
            <a:r>
              <a:rPr lang="en-US" altLang="en-US" sz="1600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600" b="1" dirty="0" err="1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ocekivano</a:t>
            </a:r>
            <a:r>
              <a:rPr lang="en-US" altLang="en-US" sz="1600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>
              <a:spcBef>
                <a:spcPct val="0"/>
              </a:spcBef>
              <a:buNone/>
            </a:pPr>
            <a:r>
              <a:rPr lang="en-US" altLang="en-US" sz="1600" b="1" dirty="0">
                <a:solidFill>
                  <a:srgbClr val="0033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ra = </a:t>
            </a:r>
            <a:r>
              <a:rPr lang="en-US" altLang="en-US" sz="1600" b="1" dirty="0" err="1">
                <a:solidFill>
                  <a:srgbClr val="0033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rb</a:t>
            </a:r>
            <a:r>
              <a:rPr lang="en-US" altLang="en-US" sz="1600" b="1" dirty="0">
                <a:solidFill>
                  <a:srgbClr val="0033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 </a:t>
            </a:r>
            <a:r>
              <a:rPr lang="en-US" altLang="en-US" sz="1400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//[3] IZLAZ: </a:t>
            </a:r>
            <a:r>
              <a:rPr lang="en-US" altLang="en-US" sz="1400" b="1" dirty="0" err="1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Izvedena</a:t>
            </a:r>
            <a:r>
              <a:rPr lang="en-US" altLang="en-US" sz="1400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::operator=(const </a:t>
            </a:r>
            <a:r>
              <a:rPr lang="en-US" altLang="en-US" sz="1400" b="1" dirty="0" err="1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Osnovna</a:t>
            </a:r>
            <a:r>
              <a:rPr lang="en-US" altLang="en-US" sz="1400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&amp;)</a:t>
            </a:r>
          </a:p>
          <a:p>
            <a:pPr marL="0">
              <a:spcBef>
                <a:spcPct val="0"/>
              </a:spcBef>
              <a:buNone/>
            </a:pPr>
            <a:endParaRPr lang="en-US" altLang="en-US" sz="1600" b="1" dirty="0">
              <a:solidFill>
                <a:srgbClr val="00336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>
              <a:spcBef>
                <a:spcPct val="0"/>
              </a:spcBef>
              <a:buNone/>
            </a:pPr>
            <a:r>
              <a:rPr lang="en-US" altLang="en-US" sz="1600" b="1" dirty="0">
                <a:solidFill>
                  <a:srgbClr val="0033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600" b="1" dirty="0" err="1">
                <a:solidFill>
                  <a:srgbClr val="0033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Izvedena</a:t>
            </a:r>
            <a:r>
              <a:rPr lang="en-US" altLang="en-US" sz="1600" b="1" dirty="0">
                <a:solidFill>
                  <a:srgbClr val="0033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&amp;ra1 = a;</a:t>
            </a:r>
          </a:p>
          <a:p>
            <a:pPr marL="0">
              <a:spcBef>
                <a:spcPct val="0"/>
              </a:spcBef>
              <a:buNone/>
            </a:pPr>
            <a:r>
              <a:rPr lang="en-US" altLang="en-US" sz="1600" b="1" dirty="0">
                <a:solidFill>
                  <a:srgbClr val="0033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600" b="1" dirty="0" err="1">
                <a:solidFill>
                  <a:srgbClr val="0033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Izvedena</a:t>
            </a:r>
            <a:r>
              <a:rPr lang="en-US" altLang="en-US" sz="1600" b="1" dirty="0">
                <a:solidFill>
                  <a:srgbClr val="0033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&amp;rb1 = b;</a:t>
            </a:r>
          </a:p>
          <a:p>
            <a:pPr marL="0">
              <a:spcBef>
                <a:spcPct val="0"/>
              </a:spcBef>
              <a:buNone/>
            </a:pPr>
            <a:r>
              <a:rPr lang="en-US" altLang="en-US" sz="1600" b="1" dirty="0">
                <a:solidFill>
                  <a:srgbClr val="0033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ra1 = rb1;  </a:t>
            </a:r>
            <a:r>
              <a:rPr lang="en-US" altLang="en-US" sz="1400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//[4] IZLAZ: </a:t>
            </a:r>
            <a:r>
              <a:rPr lang="en-US" altLang="en-US" sz="1400" b="1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Osnovna</a:t>
            </a:r>
            <a:r>
              <a:rPr lang="en-US" altLang="en-US" sz="1400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::operator=(const </a:t>
            </a:r>
            <a:r>
              <a:rPr lang="en-US" altLang="en-US" sz="1400" b="1" dirty="0" err="1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Osnovna</a:t>
            </a:r>
            <a:r>
              <a:rPr lang="en-US" altLang="en-US" sz="1400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&amp;)</a:t>
            </a:r>
          </a:p>
          <a:p>
            <a:pPr marL="0">
              <a:spcBef>
                <a:spcPct val="0"/>
              </a:spcBef>
              <a:buNone/>
            </a:pPr>
            <a:r>
              <a:rPr lang="en-US" altLang="en-US" sz="1600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b="1" dirty="0">
                <a:solidFill>
                  <a:srgbClr val="F45AE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error C2248: '</a:t>
            </a:r>
            <a:r>
              <a:rPr lang="en-US" altLang="en-US" sz="1400" b="1" dirty="0" err="1">
                <a:solidFill>
                  <a:srgbClr val="F45AE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Izvedena</a:t>
            </a:r>
            <a:r>
              <a:rPr lang="en-US" altLang="en-US" sz="1400" b="1" dirty="0">
                <a:solidFill>
                  <a:srgbClr val="F45AE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::operator =' : cannot access private member declared in class '</a:t>
            </a:r>
            <a:r>
              <a:rPr lang="en-US" altLang="en-US" sz="1400" b="1" dirty="0" err="1">
                <a:solidFill>
                  <a:srgbClr val="F45AE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Izvedena</a:t>
            </a:r>
            <a:r>
              <a:rPr lang="en-US" altLang="en-US" sz="1400" b="1" dirty="0">
                <a:solidFill>
                  <a:srgbClr val="F45AE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</a:t>
            </a:r>
          </a:p>
          <a:p>
            <a:pPr marL="0">
              <a:spcBef>
                <a:spcPct val="0"/>
              </a:spcBef>
              <a:buNone/>
            </a:pPr>
            <a:endParaRPr lang="en-US" altLang="en-US" sz="1600" b="1" dirty="0">
              <a:solidFill>
                <a:srgbClr val="00336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>
              <a:spcBef>
                <a:spcPct val="0"/>
              </a:spcBef>
              <a:buNone/>
            </a:pPr>
            <a:r>
              <a:rPr lang="en-US" altLang="en-US" sz="1600" b="1" dirty="0">
                <a:solidFill>
                  <a:srgbClr val="0033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ra = ra1;  </a:t>
            </a:r>
            <a:r>
              <a:rPr lang="en-US" altLang="en-US" sz="1400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//[5] IZLAZ: </a:t>
            </a:r>
            <a:r>
              <a:rPr lang="en-US" altLang="en-US" sz="1400" b="1" dirty="0" err="1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Izvedena</a:t>
            </a:r>
            <a:r>
              <a:rPr lang="en-US" altLang="en-US" sz="1400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::operator=(const </a:t>
            </a:r>
            <a:r>
              <a:rPr lang="en-US" altLang="en-US" sz="1400" b="1" dirty="0" err="1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Osnovna</a:t>
            </a:r>
            <a:r>
              <a:rPr lang="en-US" altLang="en-US" sz="1400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&amp;)</a:t>
            </a:r>
          </a:p>
          <a:p>
            <a:pPr marL="0">
              <a:spcBef>
                <a:spcPct val="0"/>
              </a:spcBef>
              <a:buNone/>
            </a:pPr>
            <a:r>
              <a:rPr lang="en-US" altLang="en-US" sz="1600" b="1" dirty="0">
                <a:solidFill>
                  <a:srgbClr val="0033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ra1 = ra;  </a:t>
            </a:r>
            <a:r>
              <a:rPr lang="en-US" altLang="en-US" sz="1400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//[6] IZLAZ: </a:t>
            </a:r>
            <a:r>
              <a:rPr lang="en-US" altLang="en-US" sz="1400" b="1" dirty="0" err="1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Izvedena</a:t>
            </a:r>
            <a:r>
              <a:rPr lang="en-US" altLang="en-US" sz="1400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::operator=(const </a:t>
            </a:r>
            <a:r>
              <a:rPr lang="en-US" altLang="en-US" sz="1400" b="1" dirty="0" err="1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Osnovna</a:t>
            </a:r>
            <a:r>
              <a:rPr lang="en-US" altLang="en-US" sz="1400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&amp;)</a:t>
            </a:r>
          </a:p>
          <a:p>
            <a:pPr marL="0">
              <a:spcBef>
                <a:spcPct val="0"/>
              </a:spcBef>
              <a:buNone/>
            </a:pPr>
            <a:endParaRPr lang="en-US" altLang="en-US" sz="1600" b="1" dirty="0">
              <a:solidFill>
                <a:srgbClr val="00336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>
              <a:spcBef>
                <a:spcPct val="0"/>
              </a:spcBef>
              <a:buNone/>
            </a:pPr>
            <a:r>
              <a:rPr lang="en-US" altLang="en-US" sz="1600" b="1" dirty="0">
                <a:solidFill>
                  <a:srgbClr val="0033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a = *(</a:t>
            </a:r>
            <a:r>
              <a:rPr lang="en-US" altLang="en-US" sz="1600" b="1" dirty="0" err="1">
                <a:solidFill>
                  <a:srgbClr val="0033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Osnovna</a:t>
            </a:r>
            <a:r>
              <a:rPr lang="en-US" altLang="en-US" sz="1600" b="1" dirty="0">
                <a:solidFill>
                  <a:srgbClr val="0033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*)&amp;b; </a:t>
            </a:r>
            <a:r>
              <a:rPr lang="en-US" altLang="en-US" sz="1400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//[7] IZLAZ: </a:t>
            </a:r>
            <a:r>
              <a:rPr lang="en-US" altLang="en-US" sz="1400" b="1" dirty="0" err="1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Izvedena</a:t>
            </a:r>
            <a:r>
              <a:rPr lang="en-US" altLang="en-US" sz="1400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::operator=(const </a:t>
            </a:r>
            <a:r>
              <a:rPr lang="en-US" altLang="en-US" sz="1400" b="1" dirty="0" err="1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Osnovna</a:t>
            </a:r>
            <a:r>
              <a:rPr lang="en-US" altLang="en-US" sz="1400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&amp;)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1">
            <a:extLst>
              <a:ext uri="{FF2B5EF4-FFF2-40B4-BE49-F238E27FC236}">
                <a16:creationId xmlns:a16="http://schemas.microsoft.com/office/drawing/2014/main" id="{2AB05079-61DE-484A-B858-1B53F6EA630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981200" y="277814"/>
            <a:ext cx="8229600" cy="847725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sr-Latn-CS" altLang="en-US" sz="3200" u="sng"/>
              <a:t>Čisto virtuelne funkcije i apstraktne klase</a:t>
            </a:r>
          </a:p>
        </p:txBody>
      </p:sp>
      <p:sp>
        <p:nvSpPr>
          <p:cNvPr id="226307" name="Rectangle 2">
            <a:extLst>
              <a:ext uri="{FF2B5EF4-FFF2-40B4-BE49-F238E27FC236}">
                <a16:creationId xmlns:a16="http://schemas.microsoft.com/office/drawing/2014/main" id="{ED4EC554-5D73-4F76-A731-4EEAD0642FD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981200" y="908720"/>
            <a:ext cx="8229600" cy="4862512"/>
          </a:xfrm>
        </p:spPr>
        <p:txBody>
          <a:bodyPr/>
          <a:lstStyle/>
          <a:p>
            <a:pPr marL="341313" indent="-341313" eaLnBrk="1" hangingPunct="1"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dirty="0" err="1"/>
              <a:t>Virtuelna</a:t>
            </a:r>
            <a:r>
              <a:rPr lang="en-US" altLang="en-US" dirty="0"/>
              <a:t> </a:t>
            </a:r>
            <a:r>
              <a:rPr lang="en-US" altLang="en-US" dirty="0" err="1"/>
              <a:t>funkcija</a:t>
            </a:r>
            <a:r>
              <a:rPr lang="en-US" altLang="en-US" dirty="0"/>
              <a:t> </a:t>
            </a:r>
            <a:r>
              <a:rPr lang="en-US" altLang="en-US" dirty="0" err="1"/>
              <a:t>koja</a:t>
            </a:r>
            <a:r>
              <a:rPr lang="en-US" altLang="en-US" dirty="0"/>
              <a:t> </a:t>
            </a:r>
            <a:r>
              <a:rPr lang="en-US" altLang="en-US" dirty="0" err="1"/>
              <a:t>nije</a:t>
            </a:r>
            <a:r>
              <a:rPr lang="en-US" altLang="en-US" dirty="0"/>
              <a:t> </a:t>
            </a:r>
            <a:r>
              <a:rPr lang="en-US" altLang="en-US" dirty="0" err="1"/>
              <a:t>definisana</a:t>
            </a:r>
            <a:r>
              <a:rPr lang="en-US" altLang="en-US" dirty="0"/>
              <a:t> za </a:t>
            </a:r>
            <a:r>
              <a:rPr lang="en-US" altLang="en-US" dirty="0" err="1"/>
              <a:t>osnovnu</a:t>
            </a:r>
            <a:r>
              <a:rPr lang="en-US" altLang="en-US" dirty="0"/>
              <a:t> </a:t>
            </a:r>
            <a:r>
              <a:rPr lang="en-US" altLang="en-US" dirty="0" err="1"/>
              <a:t>klasu</a:t>
            </a:r>
            <a:r>
              <a:rPr lang="en-US" altLang="en-US" dirty="0"/>
              <a:t> </a:t>
            </a:r>
            <a:r>
              <a:rPr lang="en-US" altLang="en-US" dirty="0" err="1"/>
              <a:t>naziva</a:t>
            </a:r>
            <a:r>
              <a:rPr lang="en-US" altLang="en-US" dirty="0"/>
              <a:t> se </a:t>
            </a:r>
            <a:r>
              <a:rPr lang="en-US" altLang="en-US" dirty="0" err="1">
                <a:solidFill>
                  <a:srgbClr val="FF0000"/>
                </a:solidFill>
              </a:rPr>
              <a:t>čistom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 err="1">
                <a:solidFill>
                  <a:srgbClr val="FF0000"/>
                </a:solidFill>
              </a:rPr>
              <a:t>virtuelnom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 err="1">
                <a:solidFill>
                  <a:srgbClr val="FF0000"/>
                </a:solidFill>
              </a:rPr>
              <a:t>funkcijom</a:t>
            </a:r>
            <a:r>
              <a:rPr lang="en-US" altLang="en-US" dirty="0"/>
              <a:t>.</a:t>
            </a:r>
          </a:p>
          <a:p>
            <a:pPr marL="341313" indent="-341313" eaLnBrk="1" hangingPunct="1"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dirty="0" err="1"/>
              <a:t>Deklaracija</a:t>
            </a:r>
            <a:r>
              <a:rPr lang="en-US" altLang="en-US" dirty="0"/>
              <a:t> </a:t>
            </a:r>
            <a:r>
              <a:rPr lang="en-US" altLang="en-US" dirty="0" err="1"/>
              <a:t>čiste</a:t>
            </a:r>
            <a:r>
              <a:rPr lang="en-US" altLang="en-US" dirty="0"/>
              <a:t> </a:t>
            </a:r>
            <a:r>
              <a:rPr lang="en-US" altLang="en-US" dirty="0" err="1"/>
              <a:t>virtuelne</a:t>
            </a:r>
            <a:r>
              <a:rPr lang="en-US" altLang="en-US" dirty="0"/>
              <a:t> </a:t>
            </a:r>
            <a:r>
              <a:rPr lang="en-US" altLang="en-US" dirty="0" err="1"/>
              <a:t>funkcije</a:t>
            </a:r>
            <a:r>
              <a:rPr lang="en-US" altLang="en-US" dirty="0"/>
              <a:t> u </a:t>
            </a:r>
            <a:r>
              <a:rPr lang="en-US" altLang="en-US" dirty="0" err="1"/>
              <a:t>osnovnoj</a:t>
            </a:r>
            <a:r>
              <a:rPr lang="en-US" altLang="en-US" dirty="0"/>
              <a:t> </a:t>
            </a:r>
            <a:r>
              <a:rPr lang="en-US" altLang="en-US" dirty="0" err="1"/>
              <a:t>klasi</a:t>
            </a:r>
            <a:r>
              <a:rPr lang="en-US" altLang="en-US" dirty="0"/>
              <a:t> </a:t>
            </a:r>
            <a:r>
              <a:rPr lang="en-US" altLang="en-US" dirty="0" err="1"/>
              <a:t>sadrži</a:t>
            </a:r>
            <a:r>
              <a:rPr lang="en-US" altLang="en-US" dirty="0"/>
              <a:t> </a:t>
            </a:r>
            <a:r>
              <a:rPr lang="en-US" altLang="en-US" dirty="0" err="1">
                <a:solidFill>
                  <a:srgbClr val="FF0000"/>
                </a:solidFill>
              </a:rPr>
              <a:t>umesto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 err="1">
                <a:solidFill>
                  <a:srgbClr val="FF0000"/>
                </a:solidFill>
              </a:rPr>
              <a:t>tela</a:t>
            </a:r>
            <a:r>
              <a:rPr lang="en-US" altLang="en-US" dirty="0">
                <a:solidFill>
                  <a:srgbClr val="FF0000"/>
                </a:solidFill>
              </a:rPr>
              <a:t> =0</a:t>
            </a:r>
            <a:r>
              <a:rPr lang="en-US" altLang="en-US" dirty="0"/>
              <a:t>.</a:t>
            </a:r>
          </a:p>
          <a:p>
            <a:pPr marL="341313" indent="-341313" eaLnBrk="1" hangingPunct="1"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dirty="0" err="1"/>
              <a:t>Klasa</a:t>
            </a:r>
            <a:r>
              <a:rPr lang="en-US" altLang="en-US" dirty="0"/>
              <a:t> </a:t>
            </a:r>
            <a:r>
              <a:rPr lang="en-US" altLang="en-US" dirty="0" err="1"/>
              <a:t>koja</a:t>
            </a:r>
            <a:r>
              <a:rPr lang="en-US" altLang="en-US" dirty="0"/>
              <a:t> </a:t>
            </a:r>
            <a:r>
              <a:rPr lang="en-US" altLang="en-US" dirty="0" err="1"/>
              <a:t>sadrži</a:t>
            </a:r>
            <a:r>
              <a:rPr lang="en-US" altLang="en-US" dirty="0"/>
              <a:t> </a:t>
            </a:r>
            <a:r>
              <a:rPr lang="en-US" altLang="en-US" dirty="0" err="1"/>
              <a:t>barem</a:t>
            </a:r>
            <a:r>
              <a:rPr lang="en-US" altLang="en-US" dirty="0"/>
              <a:t> </a:t>
            </a:r>
            <a:r>
              <a:rPr lang="en-US" altLang="en-US" dirty="0" err="1"/>
              <a:t>jednu</a:t>
            </a:r>
            <a:r>
              <a:rPr lang="en-US" altLang="en-US" dirty="0"/>
              <a:t> </a:t>
            </a:r>
            <a:r>
              <a:rPr lang="en-US" altLang="en-US" dirty="0" err="1"/>
              <a:t>čistu</a:t>
            </a:r>
            <a:r>
              <a:rPr lang="en-US" altLang="en-US" dirty="0"/>
              <a:t> </a:t>
            </a:r>
            <a:r>
              <a:rPr lang="en-US" altLang="en-US" dirty="0" err="1"/>
              <a:t>virtuelnu</a:t>
            </a:r>
            <a:r>
              <a:rPr lang="en-US" altLang="en-US" dirty="0"/>
              <a:t> </a:t>
            </a:r>
            <a:r>
              <a:rPr lang="en-US" altLang="en-US" dirty="0" err="1"/>
              <a:t>funkciju</a:t>
            </a:r>
            <a:r>
              <a:rPr lang="en-US" altLang="en-US" dirty="0"/>
              <a:t> </a:t>
            </a:r>
            <a:r>
              <a:rPr lang="en-US" altLang="en-US" dirty="0" err="1"/>
              <a:t>naziva</a:t>
            </a:r>
            <a:r>
              <a:rPr lang="en-US" altLang="en-US" dirty="0"/>
              <a:t> se </a:t>
            </a:r>
            <a:r>
              <a:rPr lang="en-US" altLang="en-US" dirty="0" err="1">
                <a:solidFill>
                  <a:srgbClr val="FF0000"/>
                </a:solidFill>
              </a:rPr>
              <a:t>apstraktnom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 err="1">
                <a:solidFill>
                  <a:srgbClr val="FF0000"/>
                </a:solidFill>
              </a:rPr>
              <a:t>klasom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</a:p>
          <a:p>
            <a:pPr marL="341313" indent="-341313" eaLnBrk="1" hangingPunct="1"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dirty="0" err="1"/>
              <a:t>Apstraktna</a:t>
            </a:r>
            <a:r>
              <a:rPr lang="en-US" altLang="en-US" dirty="0"/>
              <a:t> </a:t>
            </a:r>
            <a:r>
              <a:rPr lang="en-US" altLang="en-US" dirty="0" err="1"/>
              <a:t>klasa</a:t>
            </a:r>
            <a:r>
              <a:rPr lang="en-US" altLang="en-US" dirty="0"/>
              <a:t> </a:t>
            </a:r>
            <a:r>
              <a:rPr lang="en-US" altLang="en-US" b="1" u="sng" dirty="0"/>
              <a:t>ne </a:t>
            </a:r>
            <a:r>
              <a:rPr lang="en-US" altLang="en-US" b="1" u="sng" dirty="0" err="1"/>
              <a:t>može</a:t>
            </a:r>
            <a:r>
              <a:rPr lang="en-US" altLang="en-US" b="1" u="sng" dirty="0"/>
              <a:t> </a:t>
            </a:r>
            <a:r>
              <a:rPr lang="en-US" altLang="en-US" b="1" u="sng" dirty="0" err="1"/>
              <a:t>imati</a:t>
            </a:r>
            <a:r>
              <a:rPr lang="en-US" altLang="en-US" b="1" u="sng" dirty="0"/>
              <a:t> instance </a:t>
            </a:r>
            <a:r>
              <a:rPr lang="en-US" altLang="en-US" dirty="0"/>
              <a:t>(</a:t>
            </a:r>
            <a:r>
              <a:rPr lang="en-US" altLang="en-US" dirty="0" err="1"/>
              <a:t>objekte</a:t>
            </a:r>
            <a:r>
              <a:rPr lang="en-US" altLang="en-US" dirty="0"/>
              <a:t>), </a:t>
            </a:r>
            <a:r>
              <a:rPr lang="en-US" altLang="en-US" dirty="0" err="1"/>
              <a:t>već</a:t>
            </a:r>
            <a:r>
              <a:rPr lang="en-US" altLang="en-US" dirty="0"/>
              <a:t> se </a:t>
            </a:r>
            <a:r>
              <a:rPr lang="en-US" altLang="en-US" dirty="0" err="1"/>
              <a:t>iz</a:t>
            </a:r>
            <a:r>
              <a:rPr lang="en-US" altLang="en-US" dirty="0"/>
              <a:t> </a:t>
            </a:r>
            <a:r>
              <a:rPr lang="en-US" altLang="en-US" dirty="0" err="1"/>
              <a:t>nje</a:t>
            </a:r>
            <a:r>
              <a:rPr lang="en-US" altLang="en-US" dirty="0"/>
              <a:t> </a:t>
            </a:r>
            <a:r>
              <a:rPr lang="en-US" altLang="en-US" dirty="0" err="1"/>
              <a:t>samo</a:t>
            </a:r>
            <a:r>
              <a:rPr lang="en-US" altLang="en-US" dirty="0"/>
              <a:t> </a:t>
            </a:r>
            <a:r>
              <a:rPr lang="en-US" altLang="en-US" dirty="0" err="1"/>
              <a:t>mogu</a:t>
            </a:r>
            <a:r>
              <a:rPr lang="en-US" altLang="en-US" dirty="0"/>
              <a:t> </a:t>
            </a:r>
            <a:r>
              <a:rPr lang="en-US" altLang="en-US" dirty="0" err="1"/>
              <a:t>izvediti</a:t>
            </a:r>
            <a:r>
              <a:rPr lang="en-US" altLang="en-US" dirty="0"/>
              <a:t> </a:t>
            </a:r>
            <a:r>
              <a:rPr lang="en-US" altLang="en-US" dirty="0" err="1"/>
              <a:t>druge</a:t>
            </a:r>
            <a:r>
              <a:rPr lang="en-US" altLang="en-US" dirty="0"/>
              <a:t> </a:t>
            </a:r>
            <a:r>
              <a:rPr lang="en-US" altLang="en-US" dirty="0" err="1"/>
              <a:t>klase</a:t>
            </a:r>
            <a:r>
              <a:rPr lang="en-US" altLang="en-US" dirty="0"/>
              <a:t>.</a:t>
            </a:r>
          </a:p>
        </p:txBody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003D197F-0127-492A-A893-10B38015A2E0}"/>
              </a:ext>
            </a:extLst>
          </p:cNvPr>
          <p:cNvGrpSpPr>
            <a:grpSpLocks/>
          </p:cNvGrpSpPr>
          <p:nvPr/>
        </p:nvGrpSpPr>
        <p:grpSpPr bwMode="auto">
          <a:xfrm>
            <a:off x="2135560" y="4365104"/>
            <a:ext cx="8208912" cy="2232248"/>
            <a:chOff x="192" y="1296"/>
            <a:chExt cx="5335" cy="2119"/>
          </a:xfrm>
        </p:grpSpPr>
        <p:grpSp>
          <p:nvGrpSpPr>
            <p:cNvPr id="5" name="Group 5">
              <a:extLst>
                <a:ext uri="{FF2B5EF4-FFF2-40B4-BE49-F238E27FC236}">
                  <a16:creationId xmlns:a16="http://schemas.microsoft.com/office/drawing/2014/main" id="{5951A547-5464-4097-93AE-E5BAD6A290E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66" y="1296"/>
              <a:ext cx="1129" cy="289"/>
              <a:chOff x="2166" y="1296"/>
              <a:chExt cx="1129" cy="289"/>
            </a:xfrm>
          </p:grpSpPr>
          <p:grpSp>
            <p:nvGrpSpPr>
              <p:cNvPr id="52" name="Group 6">
                <a:extLst>
                  <a:ext uri="{FF2B5EF4-FFF2-40B4-BE49-F238E27FC236}">
                    <a16:creationId xmlns:a16="http://schemas.microsoft.com/office/drawing/2014/main" id="{CC64543E-FADD-4B20-AE7A-9FACD71A172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167" y="1296"/>
                <a:ext cx="1128" cy="289"/>
                <a:chOff x="0" y="0"/>
                <a:chExt cx="20000" cy="20000"/>
              </a:xfrm>
            </p:grpSpPr>
            <p:sp>
              <p:nvSpPr>
                <p:cNvPr id="54" name="Freeform 7">
                  <a:extLst>
                    <a:ext uri="{FF2B5EF4-FFF2-40B4-BE49-F238E27FC236}">
                      <a16:creationId xmlns:a16="http://schemas.microsoft.com/office/drawing/2014/main" id="{59AEC84C-77C5-403F-A1AF-0F3B0E84CFB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0" y="0"/>
                  <a:ext cx="20000" cy="20000"/>
                </a:xfrm>
                <a:custGeom>
                  <a:avLst/>
                  <a:gdLst>
                    <a:gd name="T0" fmla="*/ 19986 w 20000"/>
                    <a:gd name="T1" fmla="*/ 0 h 20000"/>
                    <a:gd name="T2" fmla="*/ 19986 w 20000"/>
                    <a:gd name="T3" fmla="*/ 19929 h 20000"/>
                    <a:gd name="T4" fmla="*/ 0 w 20000"/>
                    <a:gd name="T5" fmla="*/ 19929 h 20000"/>
                    <a:gd name="T6" fmla="*/ 0 w 20000"/>
                    <a:gd name="T7" fmla="*/ 0 h 20000"/>
                    <a:gd name="T8" fmla="*/ 19986 w 20000"/>
                    <a:gd name="T9" fmla="*/ 0 h 200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0000"/>
                    <a:gd name="T16" fmla="*/ 0 h 20000"/>
                    <a:gd name="T17" fmla="*/ 20000 w 20000"/>
                    <a:gd name="T18" fmla="*/ 20000 h 200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0000" h="20000">
                      <a:moveTo>
                        <a:pt x="19986" y="0"/>
                      </a:moveTo>
                      <a:lnTo>
                        <a:pt x="19986" y="19929"/>
                      </a:lnTo>
                      <a:lnTo>
                        <a:pt x="0" y="19929"/>
                      </a:lnTo>
                      <a:lnTo>
                        <a:pt x="0" y="0"/>
                      </a:lnTo>
                      <a:lnTo>
                        <a:pt x="19986" y="0"/>
                      </a:lnTo>
                      <a:close/>
                    </a:path>
                  </a:pathLst>
                </a:custGeom>
                <a:solidFill>
                  <a:srgbClr val="99CCFF"/>
                </a:solidFill>
                <a:ln w="2540" cap="flat">
                  <a:solidFill>
                    <a:srgbClr val="4DB3E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u="sng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/>
                  </a:endParaRPr>
                </a:p>
              </p:txBody>
            </p:sp>
            <p:sp>
              <p:nvSpPr>
                <p:cNvPr id="55" name="Freeform 8">
                  <a:extLst>
                    <a:ext uri="{FF2B5EF4-FFF2-40B4-BE49-F238E27FC236}">
                      <a16:creationId xmlns:a16="http://schemas.microsoft.com/office/drawing/2014/main" id="{19BFCE69-C460-4BF5-814D-1EF4C6362CC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0" y="0"/>
                  <a:ext cx="20000" cy="20000"/>
                </a:xfrm>
                <a:custGeom>
                  <a:avLst/>
                  <a:gdLst>
                    <a:gd name="T0" fmla="*/ 19986 w 20000"/>
                    <a:gd name="T1" fmla="*/ 0 h 20000"/>
                    <a:gd name="T2" fmla="*/ 19986 w 20000"/>
                    <a:gd name="T3" fmla="*/ 19929 h 20000"/>
                    <a:gd name="T4" fmla="*/ 0 w 20000"/>
                    <a:gd name="T5" fmla="*/ 19929 h 20000"/>
                    <a:gd name="T6" fmla="*/ 0 w 20000"/>
                    <a:gd name="T7" fmla="*/ 0 h 20000"/>
                    <a:gd name="T8" fmla="*/ 19986 w 20000"/>
                    <a:gd name="T9" fmla="*/ 0 h 200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0000"/>
                    <a:gd name="T16" fmla="*/ 0 h 20000"/>
                    <a:gd name="T17" fmla="*/ 20000 w 20000"/>
                    <a:gd name="T18" fmla="*/ 20000 h 200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0000" h="20000">
                      <a:moveTo>
                        <a:pt x="19986" y="0"/>
                      </a:moveTo>
                      <a:lnTo>
                        <a:pt x="19986" y="19929"/>
                      </a:lnTo>
                      <a:lnTo>
                        <a:pt x="0" y="19929"/>
                      </a:lnTo>
                      <a:lnTo>
                        <a:pt x="0" y="0"/>
                      </a:lnTo>
                      <a:lnTo>
                        <a:pt x="19986" y="0"/>
                      </a:lnTo>
                      <a:close/>
                    </a:path>
                  </a:pathLst>
                </a:custGeom>
                <a:solidFill>
                  <a:srgbClr val="99CCFF"/>
                </a:solidFill>
                <a:ln w="2540" cap="flat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u="sng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/>
                  </a:endParaRPr>
                </a:p>
              </p:txBody>
            </p:sp>
          </p:grpSp>
          <p:sp>
            <p:nvSpPr>
              <p:cNvPr id="53" name="Rectangle 9">
                <a:extLst>
                  <a:ext uri="{FF2B5EF4-FFF2-40B4-BE49-F238E27FC236}">
                    <a16:creationId xmlns:a16="http://schemas.microsoft.com/office/drawing/2014/main" id="{5DABD3FA-6FEA-47CA-941F-C8AEB9F080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6" y="1383"/>
                <a:ext cx="1129" cy="1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0" fontAlgn="base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r>
                  <a:rPr lang="sr-Latn-CS" altLang="sr-Latn-RS" sz="1600" b="1">
                    <a:solidFill>
                      <a:srgbClr val="000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Figura</a:t>
                </a:r>
                <a:endParaRPr lang="sr-Latn-CS" altLang="sr-Latn-RS" sz="1600" b="1" noProof="1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" name="Group 10">
              <a:extLst>
                <a:ext uri="{FF2B5EF4-FFF2-40B4-BE49-F238E27FC236}">
                  <a16:creationId xmlns:a16="http://schemas.microsoft.com/office/drawing/2014/main" id="{5A1E6619-47DE-4618-B878-585914CA22E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0" y="2123"/>
              <a:ext cx="1661" cy="289"/>
              <a:chOff x="0" y="0"/>
              <a:chExt cx="20000" cy="20000"/>
            </a:xfrm>
          </p:grpSpPr>
          <p:sp>
            <p:nvSpPr>
              <p:cNvPr id="50" name="Freeform 11">
                <a:extLst>
                  <a:ext uri="{FF2B5EF4-FFF2-40B4-BE49-F238E27FC236}">
                    <a16:creationId xmlns:a16="http://schemas.microsoft.com/office/drawing/2014/main" id="{3B0490A1-8ADB-409A-8A20-36B8F55581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20000" cy="20000"/>
              </a:xfrm>
              <a:custGeom>
                <a:avLst/>
                <a:gdLst>
                  <a:gd name="T0" fmla="*/ 19991 w 20000"/>
                  <a:gd name="T1" fmla="*/ 0 h 20000"/>
                  <a:gd name="T2" fmla="*/ 19991 w 20000"/>
                  <a:gd name="T3" fmla="*/ 19929 h 20000"/>
                  <a:gd name="T4" fmla="*/ 0 w 20000"/>
                  <a:gd name="T5" fmla="*/ 19929 h 20000"/>
                  <a:gd name="T6" fmla="*/ 0 w 20000"/>
                  <a:gd name="T7" fmla="*/ 0 h 20000"/>
                  <a:gd name="T8" fmla="*/ 19991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000"/>
                  <a:gd name="T16" fmla="*/ 0 h 20000"/>
                  <a:gd name="T17" fmla="*/ 20000 w 20000"/>
                  <a:gd name="T18" fmla="*/ 20000 h 200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000" h="20000">
                    <a:moveTo>
                      <a:pt x="19991" y="0"/>
                    </a:moveTo>
                    <a:lnTo>
                      <a:pt x="19991" y="19929"/>
                    </a:lnTo>
                    <a:lnTo>
                      <a:pt x="0" y="19929"/>
                    </a:lnTo>
                    <a:lnTo>
                      <a:pt x="0" y="0"/>
                    </a:lnTo>
                    <a:lnTo>
                      <a:pt x="19991" y="0"/>
                    </a:lnTo>
                    <a:close/>
                  </a:path>
                </a:pathLst>
              </a:custGeom>
              <a:solidFill>
                <a:srgbClr val="99CCFF"/>
              </a:solidFill>
              <a:ln w="2540" cap="flat">
                <a:solidFill>
                  <a:srgbClr val="4DB3E6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u="sng">
                  <a:solidFill>
                    <a:srgbClr val="000000"/>
                  </a:solidFill>
                  <a:latin typeface="Arial" panose="020B0604020202020204" pitchFamily="34" charset="0"/>
                  <a:cs typeface="Lucida Sans Unicode"/>
                </a:endParaRPr>
              </a:p>
            </p:txBody>
          </p:sp>
          <p:sp>
            <p:nvSpPr>
              <p:cNvPr id="51" name="Freeform 12">
                <a:extLst>
                  <a:ext uri="{FF2B5EF4-FFF2-40B4-BE49-F238E27FC236}">
                    <a16:creationId xmlns:a16="http://schemas.microsoft.com/office/drawing/2014/main" id="{9C19D0AE-F0F0-4A5C-A477-FF73D0F0AB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20000" cy="20000"/>
              </a:xfrm>
              <a:custGeom>
                <a:avLst/>
                <a:gdLst>
                  <a:gd name="T0" fmla="*/ 19991 w 20000"/>
                  <a:gd name="T1" fmla="*/ 0 h 20000"/>
                  <a:gd name="T2" fmla="*/ 19991 w 20000"/>
                  <a:gd name="T3" fmla="*/ 19929 h 20000"/>
                  <a:gd name="T4" fmla="*/ 0 w 20000"/>
                  <a:gd name="T5" fmla="*/ 19929 h 20000"/>
                  <a:gd name="T6" fmla="*/ 0 w 20000"/>
                  <a:gd name="T7" fmla="*/ 0 h 20000"/>
                  <a:gd name="T8" fmla="*/ 19991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000"/>
                  <a:gd name="T16" fmla="*/ 0 h 20000"/>
                  <a:gd name="T17" fmla="*/ 20000 w 20000"/>
                  <a:gd name="T18" fmla="*/ 20000 h 200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000" h="20000">
                    <a:moveTo>
                      <a:pt x="19991" y="0"/>
                    </a:moveTo>
                    <a:lnTo>
                      <a:pt x="19991" y="19929"/>
                    </a:lnTo>
                    <a:lnTo>
                      <a:pt x="0" y="19929"/>
                    </a:lnTo>
                    <a:lnTo>
                      <a:pt x="0" y="0"/>
                    </a:lnTo>
                    <a:lnTo>
                      <a:pt x="19991" y="0"/>
                    </a:lnTo>
                    <a:close/>
                  </a:path>
                </a:pathLst>
              </a:custGeom>
              <a:solidFill>
                <a:srgbClr val="99CCFF"/>
              </a:solidFill>
              <a:ln w="2540" cap="flat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u="sng">
                  <a:solidFill>
                    <a:srgbClr val="000000"/>
                  </a:solidFill>
                  <a:latin typeface="Arial" panose="020B0604020202020204" pitchFamily="34" charset="0"/>
                  <a:cs typeface="Lucida Sans Unicode"/>
                </a:endParaRPr>
              </a:p>
            </p:txBody>
          </p:sp>
        </p:grpSp>
        <p:sp>
          <p:nvSpPr>
            <p:cNvPr id="7" name="Rectangle 13">
              <a:extLst>
                <a:ext uri="{FF2B5EF4-FFF2-40B4-BE49-F238E27FC236}">
                  <a16:creationId xmlns:a16="http://schemas.microsoft.com/office/drawing/2014/main" id="{B2CAE7B2-38DE-4D37-9E85-9364E79626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" y="2210"/>
              <a:ext cx="1662" cy="1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sr-Latn-RS" sz="1600" b="1" noProof="1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rPr>
                <a:t>D</a:t>
              </a:r>
              <a:r>
                <a:rPr lang="sr-Latn-CS" altLang="sr-Latn-RS" sz="1600" b="1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rPr>
                <a:t>vodimenzionaFigura</a:t>
              </a:r>
              <a:endParaRPr lang="sr-Latn-CS" altLang="sr-Latn-RS" sz="1600" b="1" noProof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8" name="Group 14">
              <a:extLst>
                <a:ext uri="{FF2B5EF4-FFF2-40B4-BE49-F238E27FC236}">
                  <a16:creationId xmlns:a16="http://schemas.microsoft.com/office/drawing/2014/main" id="{CD71E5CE-9DDE-48CD-81F7-356BFEE6D6E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57" y="2123"/>
              <a:ext cx="1661" cy="289"/>
              <a:chOff x="3357" y="2123"/>
              <a:chExt cx="1661" cy="289"/>
            </a:xfrm>
          </p:grpSpPr>
          <p:grpSp>
            <p:nvGrpSpPr>
              <p:cNvPr id="46" name="Group 15">
                <a:extLst>
                  <a:ext uri="{FF2B5EF4-FFF2-40B4-BE49-F238E27FC236}">
                    <a16:creationId xmlns:a16="http://schemas.microsoft.com/office/drawing/2014/main" id="{9514BFEB-21F6-488A-9D74-7454AD36CA3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358" y="2123"/>
                <a:ext cx="1660" cy="289"/>
                <a:chOff x="0" y="0"/>
                <a:chExt cx="20000" cy="20000"/>
              </a:xfrm>
            </p:grpSpPr>
            <p:sp>
              <p:nvSpPr>
                <p:cNvPr id="48" name="Freeform 16">
                  <a:extLst>
                    <a:ext uri="{FF2B5EF4-FFF2-40B4-BE49-F238E27FC236}">
                      <a16:creationId xmlns:a16="http://schemas.microsoft.com/office/drawing/2014/main" id="{F44615A5-EB58-4312-A890-8D180015E5A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0" y="0"/>
                  <a:ext cx="20000" cy="20000"/>
                </a:xfrm>
                <a:custGeom>
                  <a:avLst/>
                  <a:gdLst>
                    <a:gd name="T0" fmla="*/ 19991 w 20000"/>
                    <a:gd name="T1" fmla="*/ 0 h 20000"/>
                    <a:gd name="T2" fmla="*/ 19991 w 20000"/>
                    <a:gd name="T3" fmla="*/ 19929 h 20000"/>
                    <a:gd name="T4" fmla="*/ 0 w 20000"/>
                    <a:gd name="T5" fmla="*/ 19929 h 20000"/>
                    <a:gd name="T6" fmla="*/ 0 w 20000"/>
                    <a:gd name="T7" fmla="*/ 0 h 20000"/>
                    <a:gd name="T8" fmla="*/ 19991 w 20000"/>
                    <a:gd name="T9" fmla="*/ 0 h 200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0000"/>
                    <a:gd name="T16" fmla="*/ 0 h 20000"/>
                    <a:gd name="T17" fmla="*/ 20000 w 20000"/>
                    <a:gd name="T18" fmla="*/ 20000 h 200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0000" h="20000">
                      <a:moveTo>
                        <a:pt x="19991" y="0"/>
                      </a:moveTo>
                      <a:lnTo>
                        <a:pt x="19991" y="19929"/>
                      </a:lnTo>
                      <a:lnTo>
                        <a:pt x="0" y="19929"/>
                      </a:lnTo>
                      <a:lnTo>
                        <a:pt x="0" y="0"/>
                      </a:lnTo>
                      <a:lnTo>
                        <a:pt x="19991" y="0"/>
                      </a:lnTo>
                      <a:close/>
                    </a:path>
                  </a:pathLst>
                </a:custGeom>
                <a:solidFill>
                  <a:srgbClr val="99CCFF"/>
                </a:solidFill>
                <a:ln w="2540" cap="flat">
                  <a:solidFill>
                    <a:srgbClr val="4DB3E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u="sng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/>
                  </a:endParaRPr>
                </a:p>
              </p:txBody>
            </p:sp>
            <p:sp>
              <p:nvSpPr>
                <p:cNvPr id="49" name="Freeform 17">
                  <a:extLst>
                    <a:ext uri="{FF2B5EF4-FFF2-40B4-BE49-F238E27FC236}">
                      <a16:creationId xmlns:a16="http://schemas.microsoft.com/office/drawing/2014/main" id="{0F5495C1-3239-4B21-B742-78CD9357835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0" y="0"/>
                  <a:ext cx="20000" cy="20000"/>
                </a:xfrm>
                <a:custGeom>
                  <a:avLst/>
                  <a:gdLst>
                    <a:gd name="T0" fmla="*/ 19991 w 20000"/>
                    <a:gd name="T1" fmla="*/ 0 h 20000"/>
                    <a:gd name="T2" fmla="*/ 19991 w 20000"/>
                    <a:gd name="T3" fmla="*/ 19929 h 20000"/>
                    <a:gd name="T4" fmla="*/ 0 w 20000"/>
                    <a:gd name="T5" fmla="*/ 19929 h 20000"/>
                    <a:gd name="T6" fmla="*/ 0 w 20000"/>
                    <a:gd name="T7" fmla="*/ 0 h 20000"/>
                    <a:gd name="T8" fmla="*/ 19991 w 20000"/>
                    <a:gd name="T9" fmla="*/ 0 h 200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0000"/>
                    <a:gd name="T16" fmla="*/ 0 h 20000"/>
                    <a:gd name="T17" fmla="*/ 20000 w 20000"/>
                    <a:gd name="T18" fmla="*/ 20000 h 200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0000" h="20000">
                      <a:moveTo>
                        <a:pt x="19991" y="0"/>
                      </a:moveTo>
                      <a:lnTo>
                        <a:pt x="19991" y="19929"/>
                      </a:lnTo>
                      <a:lnTo>
                        <a:pt x="0" y="19929"/>
                      </a:lnTo>
                      <a:lnTo>
                        <a:pt x="0" y="0"/>
                      </a:lnTo>
                      <a:lnTo>
                        <a:pt x="19991" y="0"/>
                      </a:lnTo>
                      <a:close/>
                    </a:path>
                  </a:pathLst>
                </a:custGeom>
                <a:solidFill>
                  <a:srgbClr val="99CCFF"/>
                </a:solidFill>
                <a:ln w="2540" cap="flat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u="sng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/>
                  </a:endParaRPr>
                </a:p>
              </p:txBody>
            </p:sp>
          </p:grpSp>
          <p:sp>
            <p:nvSpPr>
              <p:cNvPr id="47" name="Rectangle 18">
                <a:extLst>
                  <a:ext uri="{FF2B5EF4-FFF2-40B4-BE49-F238E27FC236}">
                    <a16:creationId xmlns:a16="http://schemas.microsoft.com/office/drawing/2014/main" id="{FE16E0D9-F158-4556-A117-37B5F08E01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57" y="2210"/>
                <a:ext cx="1661" cy="1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0" fontAlgn="base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r>
                  <a:rPr lang="en-US" altLang="sr-Latn-RS" sz="1600" b="1" noProof="1">
                    <a:solidFill>
                      <a:srgbClr val="000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T</a:t>
                </a:r>
                <a:r>
                  <a:rPr lang="sr-Latn-CS" altLang="sr-Latn-RS" sz="1600" b="1">
                    <a:solidFill>
                      <a:srgbClr val="000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rodimenzionaFigura</a:t>
                </a:r>
                <a:endParaRPr lang="sr-Latn-CS" altLang="sr-Latn-RS" sz="1600" b="1" noProof="1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" name="Group 19">
              <a:extLst>
                <a:ext uri="{FF2B5EF4-FFF2-40B4-BE49-F238E27FC236}">
                  <a16:creationId xmlns:a16="http://schemas.microsoft.com/office/drawing/2014/main" id="{1864DEA6-411E-4916-B463-6BE2D1E56C9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3" y="3126"/>
              <a:ext cx="689" cy="289"/>
              <a:chOff x="0" y="0"/>
              <a:chExt cx="20000" cy="20000"/>
            </a:xfrm>
          </p:grpSpPr>
          <p:sp>
            <p:nvSpPr>
              <p:cNvPr id="44" name="Freeform 20">
                <a:extLst>
                  <a:ext uri="{FF2B5EF4-FFF2-40B4-BE49-F238E27FC236}">
                    <a16:creationId xmlns:a16="http://schemas.microsoft.com/office/drawing/2014/main" id="{C24B1099-4F92-40A5-AF10-FCF5B09B14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20000" cy="20000"/>
              </a:xfrm>
              <a:custGeom>
                <a:avLst/>
                <a:gdLst>
                  <a:gd name="T0" fmla="*/ 19977 w 20000"/>
                  <a:gd name="T1" fmla="*/ 0 h 20000"/>
                  <a:gd name="T2" fmla="*/ 19977 w 20000"/>
                  <a:gd name="T3" fmla="*/ 19929 h 20000"/>
                  <a:gd name="T4" fmla="*/ 0 w 20000"/>
                  <a:gd name="T5" fmla="*/ 19929 h 20000"/>
                  <a:gd name="T6" fmla="*/ 0 w 20000"/>
                  <a:gd name="T7" fmla="*/ 0 h 20000"/>
                  <a:gd name="T8" fmla="*/ 19977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000"/>
                  <a:gd name="T16" fmla="*/ 0 h 20000"/>
                  <a:gd name="T17" fmla="*/ 20000 w 20000"/>
                  <a:gd name="T18" fmla="*/ 20000 h 200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000" h="20000">
                    <a:moveTo>
                      <a:pt x="19977" y="0"/>
                    </a:moveTo>
                    <a:lnTo>
                      <a:pt x="19977" y="19929"/>
                    </a:lnTo>
                    <a:lnTo>
                      <a:pt x="0" y="19929"/>
                    </a:lnTo>
                    <a:lnTo>
                      <a:pt x="0" y="0"/>
                    </a:lnTo>
                    <a:lnTo>
                      <a:pt x="19977" y="0"/>
                    </a:lnTo>
                    <a:close/>
                  </a:path>
                </a:pathLst>
              </a:custGeom>
              <a:solidFill>
                <a:srgbClr val="99CCFF"/>
              </a:solidFill>
              <a:ln w="2540" cap="flat">
                <a:solidFill>
                  <a:srgbClr val="4DB3E6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u="sng">
                  <a:solidFill>
                    <a:srgbClr val="000000"/>
                  </a:solidFill>
                  <a:latin typeface="Arial" panose="020B0604020202020204" pitchFamily="34" charset="0"/>
                  <a:cs typeface="Lucida Sans Unicode"/>
                </a:endParaRPr>
              </a:p>
            </p:txBody>
          </p:sp>
          <p:sp>
            <p:nvSpPr>
              <p:cNvPr id="45" name="Freeform 21">
                <a:extLst>
                  <a:ext uri="{FF2B5EF4-FFF2-40B4-BE49-F238E27FC236}">
                    <a16:creationId xmlns:a16="http://schemas.microsoft.com/office/drawing/2014/main" id="{66A26929-692C-4B2E-A4CE-FE9210BC79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20000" cy="20000"/>
              </a:xfrm>
              <a:custGeom>
                <a:avLst/>
                <a:gdLst>
                  <a:gd name="T0" fmla="*/ 19977 w 20000"/>
                  <a:gd name="T1" fmla="*/ 0 h 20000"/>
                  <a:gd name="T2" fmla="*/ 19977 w 20000"/>
                  <a:gd name="T3" fmla="*/ 19929 h 20000"/>
                  <a:gd name="T4" fmla="*/ 0 w 20000"/>
                  <a:gd name="T5" fmla="*/ 19929 h 20000"/>
                  <a:gd name="T6" fmla="*/ 0 w 20000"/>
                  <a:gd name="T7" fmla="*/ 0 h 20000"/>
                  <a:gd name="T8" fmla="*/ 19977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000"/>
                  <a:gd name="T16" fmla="*/ 0 h 20000"/>
                  <a:gd name="T17" fmla="*/ 20000 w 20000"/>
                  <a:gd name="T18" fmla="*/ 20000 h 200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000" h="20000">
                    <a:moveTo>
                      <a:pt x="19977" y="0"/>
                    </a:moveTo>
                    <a:lnTo>
                      <a:pt x="19977" y="19929"/>
                    </a:lnTo>
                    <a:lnTo>
                      <a:pt x="0" y="19929"/>
                    </a:lnTo>
                    <a:lnTo>
                      <a:pt x="0" y="0"/>
                    </a:lnTo>
                    <a:lnTo>
                      <a:pt x="19977" y="0"/>
                    </a:lnTo>
                    <a:close/>
                  </a:path>
                </a:pathLst>
              </a:custGeom>
              <a:solidFill>
                <a:srgbClr val="99CCFF"/>
              </a:solidFill>
              <a:ln w="2540" cap="flat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u="sng">
                  <a:solidFill>
                    <a:srgbClr val="000000"/>
                  </a:solidFill>
                  <a:latin typeface="Arial" panose="020B0604020202020204" pitchFamily="34" charset="0"/>
                  <a:cs typeface="Lucida Sans Unicode"/>
                </a:endParaRPr>
              </a:p>
            </p:txBody>
          </p:sp>
        </p:grpSp>
        <p:sp>
          <p:nvSpPr>
            <p:cNvPr id="10" name="Rectangle 22">
              <a:extLst>
                <a:ext uri="{FF2B5EF4-FFF2-40B4-BE49-F238E27FC236}">
                  <a16:creationId xmlns:a16="http://schemas.microsoft.com/office/drawing/2014/main" id="{4C96A10B-F4C3-404E-9680-E2A7622171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" y="3213"/>
              <a:ext cx="690" cy="1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sr-Latn-CS" altLang="sr-Latn-RS" sz="1600" b="1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rPr>
                <a:t>Kružnica</a:t>
              </a:r>
              <a:endParaRPr lang="sr-Latn-CS" altLang="sr-Latn-RS" sz="1600" b="1" noProof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1" name="Group 23">
              <a:extLst>
                <a:ext uri="{FF2B5EF4-FFF2-40B4-BE49-F238E27FC236}">
                  <a16:creationId xmlns:a16="http://schemas.microsoft.com/office/drawing/2014/main" id="{D375CC75-F8BB-469A-8B2F-A7BC1EEE484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76" y="3126"/>
              <a:ext cx="690" cy="289"/>
              <a:chOff x="0" y="0"/>
              <a:chExt cx="20000" cy="20000"/>
            </a:xfrm>
          </p:grpSpPr>
          <p:sp>
            <p:nvSpPr>
              <p:cNvPr id="42" name="Freeform 24">
                <a:extLst>
                  <a:ext uri="{FF2B5EF4-FFF2-40B4-BE49-F238E27FC236}">
                    <a16:creationId xmlns:a16="http://schemas.microsoft.com/office/drawing/2014/main" id="{539322FA-7D71-49CC-8ED7-D36426D0FD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20000" cy="20000"/>
              </a:xfrm>
              <a:custGeom>
                <a:avLst/>
                <a:gdLst>
                  <a:gd name="T0" fmla="*/ 19977 w 20000"/>
                  <a:gd name="T1" fmla="*/ 0 h 20000"/>
                  <a:gd name="T2" fmla="*/ 19977 w 20000"/>
                  <a:gd name="T3" fmla="*/ 19929 h 20000"/>
                  <a:gd name="T4" fmla="*/ 0 w 20000"/>
                  <a:gd name="T5" fmla="*/ 19929 h 20000"/>
                  <a:gd name="T6" fmla="*/ 0 w 20000"/>
                  <a:gd name="T7" fmla="*/ 0 h 20000"/>
                  <a:gd name="T8" fmla="*/ 19977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000"/>
                  <a:gd name="T16" fmla="*/ 0 h 20000"/>
                  <a:gd name="T17" fmla="*/ 20000 w 20000"/>
                  <a:gd name="T18" fmla="*/ 20000 h 200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000" h="20000">
                    <a:moveTo>
                      <a:pt x="19977" y="0"/>
                    </a:moveTo>
                    <a:lnTo>
                      <a:pt x="19977" y="19929"/>
                    </a:lnTo>
                    <a:lnTo>
                      <a:pt x="0" y="19929"/>
                    </a:lnTo>
                    <a:lnTo>
                      <a:pt x="0" y="0"/>
                    </a:lnTo>
                    <a:lnTo>
                      <a:pt x="19977" y="0"/>
                    </a:lnTo>
                    <a:close/>
                  </a:path>
                </a:pathLst>
              </a:custGeom>
              <a:solidFill>
                <a:srgbClr val="99CCFF"/>
              </a:solidFill>
              <a:ln w="2540" cap="flat">
                <a:solidFill>
                  <a:srgbClr val="4DB3E6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u="sng">
                  <a:solidFill>
                    <a:srgbClr val="000000"/>
                  </a:solidFill>
                  <a:latin typeface="Arial" panose="020B0604020202020204" pitchFamily="34" charset="0"/>
                  <a:cs typeface="Lucida Sans Unicode"/>
                </a:endParaRPr>
              </a:p>
            </p:txBody>
          </p:sp>
          <p:sp>
            <p:nvSpPr>
              <p:cNvPr id="43" name="Freeform 25">
                <a:extLst>
                  <a:ext uri="{FF2B5EF4-FFF2-40B4-BE49-F238E27FC236}">
                    <a16:creationId xmlns:a16="http://schemas.microsoft.com/office/drawing/2014/main" id="{9376F792-5E49-4046-9777-BA3243AC27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20000" cy="20000"/>
              </a:xfrm>
              <a:custGeom>
                <a:avLst/>
                <a:gdLst>
                  <a:gd name="T0" fmla="*/ 19977 w 20000"/>
                  <a:gd name="T1" fmla="*/ 0 h 20000"/>
                  <a:gd name="T2" fmla="*/ 19977 w 20000"/>
                  <a:gd name="T3" fmla="*/ 19929 h 20000"/>
                  <a:gd name="T4" fmla="*/ 0 w 20000"/>
                  <a:gd name="T5" fmla="*/ 19929 h 20000"/>
                  <a:gd name="T6" fmla="*/ 0 w 20000"/>
                  <a:gd name="T7" fmla="*/ 0 h 20000"/>
                  <a:gd name="T8" fmla="*/ 19977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000"/>
                  <a:gd name="T16" fmla="*/ 0 h 20000"/>
                  <a:gd name="T17" fmla="*/ 20000 w 20000"/>
                  <a:gd name="T18" fmla="*/ 20000 h 200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000" h="20000">
                    <a:moveTo>
                      <a:pt x="19977" y="0"/>
                    </a:moveTo>
                    <a:lnTo>
                      <a:pt x="19977" y="19929"/>
                    </a:lnTo>
                    <a:lnTo>
                      <a:pt x="0" y="19929"/>
                    </a:lnTo>
                    <a:lnTo>
                      <a:pt x="0" y="0"/>
                    </a:lnTo>
                    <a:lnTo>
                      <a:pt x="19977" y="0"/>
                    </a:lnTo>
                    <a:close/>
                  </a:path>
                </a:pathLst>
              </a:custGeom>
              <a:solidFill>
                <a:srgbClr val="99CCFF"/>
              </a:solidFill>
              <a:ln w="2540" cap="flat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u="sng">
                  <a:solidFill>
                    <a:srgbClr val="000000"/>
                  </a:solidFill>
                  <a:latin typeface="Arial" panose="020B0604020202020204" pitchFamily="34" charset="0"/>
                  <a:cs typeface="Lucida Sans Unicode"/>
                </a:endParaRPr>
              </a:p>
            </p:txBody>
          </p:sp>
        </p:grpSp>
        <p:sp>
          <p:nvSpPr>
            <p:cNvPr id="12" name="Rectangle 26">
              <a:extLst>
                <a:ext uri="{FF2B5EF4-FFF2-40B4-BE49-F238E27FC236}">
                  <a16:creationId xmlns:a16="http://schemas.microsoft.com/office/drawing/2014/main" id="{D7F6BE27-39E9-42B6-BEF6-AD0A06A673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5" y="3213"/>
              <a:ext cx="691" cy="1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sr-Latn-CS" altLang="sr-Latn-RS" sz="1600" b="1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rPr>
                <a:t>Kvadrat</a:t>
              </a:r>
              <a:endParaRPr lang="sr-Latn-CS" altLang="sr-Latn-RS" sz="1600" b="1" noProof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3" name="Group 27">
              <a:extLst>
                <a:ext uri="{FF2B5EF4-FFF2-40B4-BE49-F238E27FC236}">
                  <a16:creationId xmlns:a16="http://schemas.microsoft.com/office/drawing/2014/main" id="{BC1405D0-72D6-4E07-B7BE-04314F833A1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60" y="3126"/>
              <a:ext cx="689" cy="289"/>
              <a:chOff x="0" y="0"/>
              <a:chExt cx="20000" cy="20000"/>
            </a:xfrm>
          </p:grpSpPr>
          <p:sp>
            <p:nvSpPr>
              <p:cNvPr id="40" name="Freeform 28">
                <a:extLst>
                  <a:ext uri="{FF2B5EF4-FFF2-40B4-BE49-F238E27FC236}">
                    <a16:creationId xmlns:a16="http://schemas.microsoft.com/office/drawing/2014/main" id="{FF8D02F7-AA89-4958-8E33-326666B269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20000" cy="20000"/>
              </a:xfrm>
              <a:custGeom>
                <a:avLst/>
                <a:gdLst>
                  <a:gd name="T0" fmla="*/ 19977 w 20000"/>
                  <a:gd name="T1" fmla="*/ 0 h 20000"/>
                  <a:gd name="T2" fmla="*/ 19977 w 20000"/>
                  <a:gd name="T3" fmla="*/ 19929 h 20000"/>
                  <a:gd name="T4" fmla="*/ 0 w 20000"/>
                  <a:gd name="T5" fmla="*/ 19929 h 20000"/>
                  <a:gd name="T6" fmla="*/ 0 w 20000"/>
                  <a:gd name="T7" fmla="*/ 0 h 20000"/>
                  <a:gd name="T8" fmla="*/ 19977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000"/>
                  <a:gd name="T16" fmla="*/ 0 h 20000"/>
                  <a:gd name="T17" fmla="*/ 20000 w 20000"/>
                  <a:gd name="T18" fmla="*/ 20000 h 200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000" h="20000">
                    <a:moveTo>
                      <a:pt x="19977" y="0"/>
                    </a:moveTo>
                    <a:lnTo>
                      <a:pt x="19977" y="19929"/>
                    </a:lnTo>
                    <a:lnTo>
                      <a:pt x="0" y="19929"/>
                    </a:lnTo>
                    <a:lnTo>
                      <a:pt x="0" y="0"/>
                    </a:lnTo>
                    <a:lnTo>
                      <a:pt x="19977" y="0"/>
                    </a:lnTo>
                    <a:close/>
                  </a:path>
                </a:pathLst>
              </a:custGeom>
              <a:solidFill>
                <a:srgbClr val="99CCFF"/>
              </a:solidFill>
              <a:ln w="2540" cap="flat">
                <a:solidFill>
                  <a:srgbClr val="4DB3E6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u="sng">
                  <a:solidFill>
                    <a:srgbClr val="000000"/>
                  </a:solidFill>
                  <a:latin typeface="Arial" panose="020B0604020202020204" pitchFamily="34" charset="0"/>
                  <a:cs typeface="Lucida Sans Unicode"/>
                </a:endParaRPr>
              </a:p>
            </p:txBody>
          </p:sp>
          <p:sp>
            <p:nvSpPr>
              <p:cNvPr id="41" name="Freeform 29">
                <a:extLst>
                  <a:ext uri="{FF2B5EF4-FFF2-40B4-BE49-F238E27FC236}">
                    <a16:creationId xmlns:a16="http://schemas.microsoft.com/office/drawing/2014/main" id="{8F5366EF-06D6-4A9E-809A-C5B851E0A3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20000" cy="20000"/>
              </a:xfrm>
              <a:custGeom>
                <a:avLst/>
                <a:gdLst>
                  <a:gd name="T0" fmla="*/ 19977 w 20000"/>
                  <a:gd name="T1" fmla="*/ 0 h 20000"/>
                  <a:gd name="T2" fmla="*/ 19977 w 20000"/>
                  <a:gd name="T3" fmla="*/ 19929 h 20000"/>
                  <a:gd name="T4" fmla="*/ 0 w 20000"/>
                  <a:gd name="T5" fmla="*/ 19929 h 20000"/>
                  <a:gd name="T6" fmla="*/ 0 w 20000"/>
                  <a:gd name="T7" fmla="*/ 0 h 20000"/>
                  <a:gd name="T8" fmla="*/ 19977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000"/>
                  <a:gd name="T16" fmla="*/ 0 h 20000"/>
                  <a:gd name="T17" fmla="*/ 20000 w 20000"/>
                  <a:gd name="T18" fmla="*/ 20000 h 200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000" h="20000">
                    <a:moveTo>
                      <a:pt x="19977" y="0"/>
                    </a:moveTo>
                    <a:lnTo>
                      <a:pt x="19977" y="19929"/>
                    </a:lnTo>
                    <a:lnTo>
                      <a:pt x="0" y="19929"/>
                    </a:lnTo>
                    <a:lnTo>
                      <a:pt x="0" y="0"/>
                    </a:lnTo>
                    <a:lnTo>
                      <a:pt x="19977" y="0"/>
                    </a:lnTo>
                    <a:close/>
                  </a:path>
                </a:pathLst>
              </a:custGeom>
              <a:solidFill>
                <a:srgbClr val="99CCFF"/>
              </a:solidFill>
              <a:ln w="2540" cap="flat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u="sng">
                  <a:solidFill>
                    <a:srgbClr val="000000"/>
                  </a:solidFill>
                  <a:latin typeface="Arial" panose="020B0604020202020204" pitchFamily="34" charset="0"/>
                  <a:cs typeface="Lucida Sans Unicode"/>
                </a:endParaRPr>
              </a:p>
            </p:txBody>
          </p:sp>
        </p:grpSp>
        <p:sp>
          <p:nvSpPr>
            <p:cNvPr id="14" name="Rectangle 30">
              <a:extLst>
                <a:ext uri="{FF2B5EF4-FFF2-40B4-BE49-F238E27FC236}">
                  <a16:creationId xmlns:a16="http://schemas.microsoft.com/office/drawing/2014/main" id="{19DF5B80-BE86-49C5-ABDE-03E028FF3F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9" y="3213"/>
              <a:ext cx="690" cy="1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sr-Latn-RS" sz="1600" b="1" noProof="1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rPr>
                <a:t>Tr</a:t>
              </a:r>
              <a:r>
                <a:rPr lang="sr-Latn-CS" altLang="sr-Latn-RS" sz="1600" b="1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rPr>
                <a:t>ougao</a:t>
              </a:r>
              <a:endParaRPr lang="sr-Latn-CS" altLang="sr-Latn-RS" sz="1600" b="1" noProof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5" name="Group 31">
              <a:extLst>
                <a:ext uri="{FF2B5EF4-FFF2-40B4-BE49-F238E27FC236}">
                  <a16:creationId xmlns:a16="http://schemas.microsoft.com/office/drawing/2014/main" id="{B6DDE17D-B9FA-4EBF-B272-A723A97D302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52" y="3126"/>
              <a:ext cx="689" cy="289"/>
              <a:chOff x="0" y="0"/>
              <a:chExt cx="20000" cy="20000"/>
            </a:xfrm>
          </p:grpSpPr>
          <p:sp>
            <p:nvSpPr>
              <p:cNvPr id="38" name="Freeform 32">
                <a:extLst>
                  <a:ext uri="{FF2B5EF4-FFF2-40B4-BE49-F238E27FC236}">
                    <a16:creationId xmlns:a16="http://schemas.microsoft.com/office/drawing/2014/main" id="{FEC12A8F-C2C7-442A-989B-7126017A24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20000" cy="20000"/>
              </a:xfrm>
              <a:custGeom>
                <a:avLst/>
                <a:gdLst>
                  <a:gd name="T0" fmla="*/ 19977 w 20000"/>
                  <a:gd name="T1" fmla="*/ 0 h 20000"/>
                  <a:gd name="T2" fmla="*/ 19977 w 20000"/>
                  <a:gd name="T3" fmla="*/ 19929 h 20000"/>
                  <a:gd name="T4" fmla="*/ 0 w 20000"/>
                  <a:gd name="T5" fmla="*/ 19929 h 20000"/>
                  <a:gd name="T6" fmla="*/ 0 w 20000"/>
                  <a:gd name="T7" fmla="*/ 0 h 20000"/>
                  <a:gd name="T8" fmla="*/ 19977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000"/>
                  <a:gd name="T16" fmla="*/ 0 h 20000"/>
                  <a:gd name="T17" fmla="*/ 20000 w 20000"/>
                  <a:gd name="T18" fmla="*/ 20000 h 200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000" h="20000">
                    <a:moveTo>
                      <a:pt x="19977" y="0"/>
                    </a:moveTo>
                    <a:lnTo>
                      <a:pt x="19977" y="19929"/>
                    </a:lnTo>
                    <a:lnTo>
                      <a:pt x="0" y="19929"/>
                    </a:lnTo>
                    <a:lnTo>
                      <a:pt x="0" y="0"/>
                    </a:lnTo>
                    <a:lnTo>
                      <a:pt x="19977" y="0"/>
                    </a:lnTo>
                    <a:close/>
                  </a:path>
                </a:pathLst>
              </a:custGeom>
              <a:solidFill>
                <a:srgbClr val="99CCFF"/>
              </a:solidFill>
              <a:ln w="2540" cap="flat">
                <a:solidFill>
                  <a:srgbClr val="4DB3E6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u="sng">
                  <a:solidFill>
                    <a:srgbClr val="000000"/>
                  </a:solidFill>
                  <a:latin typeface="Arial" panose="020B0604020202020204" pitchFamily="34" charset="0"/>
                  <a:cs typeface="Lucida Sans Unicode"/>
                </a:endParaRPr>
              </a:p>
            </p:txBody>
          </p:sp>
          <p:sp>
            <p:nvSpPr>
              <p:cNvPr id="39" name="Freeform 33">
                <a:extLst>
                  <a:ext uri="{FF2B5EF4-FFF2-40B4-BE49-F238E27FC236}">
                    <a16:creationId xmlns:a16="http://schemas.microsoft.com/office/drawing/2014/main" id="{2507AA9A-453F-4673-BECB-3A646470E2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20000" cy="20000"/>
              </a:xfrm>
              <a:custGeom>
                <a:avLst/>
                <a:gdLst>
                  <a:gd name="T0" fmla="*/ 19977 w 20000"/>
                  <a:gd name="T1" fmla="*/ 0 h 20000"/>
                  <a:gd name="T2" fmla="*/ 19977 w 20000"/>
                  <a:gd name="T3" fmla="*/ 19929 h 20000"/>
                  <a:gd name="T4" fmla="*/ 0 w 20000"/>
                  <a:gd name="T5" fmla="*/ 19929 h 20000"/>
                  <a:gd name="T6" fmla="*/ 0 w 20000"/>
                  <a:gd name="T7" fmla="*/ 0 h 20000"/>
                  <a:gd name="T8" fmla="*/ 19977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000"/>
                  <a:gd name="T16" fmla="*/ 0 h 20000"/>
                  <a:gd name="T17" fmla="*/ 20000 w 20000"/>
                  <a:gd name="T18" fmla="*/ 20000 h 200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000" h="20000">
                    <a:moveTo>
                      <a:pt x="19977" y="0"/>
                    </a:moveTo>
                    <a:lnTo>
                      <a:pt x="19977" y="19929"/>
                    </a:lnTo>
                    <a:lnTo>
                      <a:pt x="0" y="19929"/>
                    </a:lnTo>
                    <a:lnTo>
                      <a:pt x="0" y="0"/>
                    </a:lnTo>
                    <a:lnTo>
                      <a:pt x="19977" y="0"/>
                    </a:lnTo>
                    <a:close/>
                  </a:path>
                </a:pathLst>
              </a:custGeom>
              <a:solidFill>
                <a:srgbClr val="99CCFF"/>
              </a:solidFill>
              <a:ln w="2540" cap="flat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u="sng">
                  <a:solidFill>
                    <a:srgbClr val="000000"/>
                  </a:solidFill>
                  <a:latin typeface="Arial" panose="020B0604020202020204" pitchFamily="34" charset="0"/>
                  <a:cs typeface="Lucida Sans Unicode"/>
                </a:endParaRPr>
              </a:p>
            </p:txBody>
          </p:sp>
        </p:grpSp>
        <p:sp>
          <p:nvSpPr>
            <p:cNvPr id="16" name="Rectangle 34">
              <a:extLst>
                <a:ext uri="{FF2B5EF4-FFF2-40B4-BE49-F238E27FC236}">
                  <a16:creationId xmlns:a16="http://schemas.microsoft.com/office/drawing/2014/main" id="{F0EBB99C-F170-4CB8-B36B-8498BF0012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51" y="3213"/>
              <a:ext cx="690" cy="1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sr-Latn-CS" altLang="sr-Latn-RS" sz="1600" b="1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rPr>
                <a:t>Lopta</a:t>
              </a:r>
              <a:endParaRPr lang="sr-Latn-CS" altLang="sr-Latn-RS" sz="1600" b="1" noProof="1">
                <a:solidFill>
                  <a:srgbClr val="000000"/>
                </a:solidFill>
                <a:latin typeface="Courier New" panose="02070309020205020404" pitchFamily="49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7" name="Group 35">
              <a:extLst>
                <a:ext uri="{FF2B5EF4-FFF2-40B4-BE49-F238E27FC236}">
                  <a16:creationId xmlns:a16="http://schemas.microsoft.com/office/drawing/2014/main" id="{333E6BCE-AD08-459E-99E8-3F7876D2A67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34" y="3126"/>
              <a:ext cx="690" cy="289"/>
              <a:chOff x="3834" y="3126"/>
              <a:chExt cx="690" cy="289"/>
            </a:xfrm>
          </p:grpSpPr>
          <p:grpSp>
            <p:nvGrpSpPr>
              <p:cNvPr id="34" name="Group 36">
                <a:extLst>
                  <a:ext uri="{FF2B5EF4-FFF2-40B4-BE49-F238E27FC236}">
                    <a16:creationId xmlns:a16="http://schemas.microsoft.com/office/drawing/2014/main" id="{25ED71AE-569B-483D-BCDA-35A1CF777D2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835" y="3126"/>
                <a:ext cx="689" cy="289"/>
                <a:chOff x="0" y="0"/>
                <a:chExt cx="20000" cy="20000"/>
              </a:xfrm>
            </p:grpSpPr>
            <p:sp>
              <p:nvSpPr>
                <p:cNvPr id="36" name="Freeform 37">
                  <a:extLst>
                    <a:ext uri="{FF2B5EF4-FFF2-40B4-BE49-F238E27FC236}">
                      <a16:creationId xmlns:a16="http://schemas.microsoft.com/office/drawing/2014/main" id="{0E517461-385A-45B1-9FE4-3DC630ECD79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0" y="0"/>
                  <a:ext cx="20000" cy="20000"/>
                </a:xfrm>
                <a:custGeom>
                  <a:avLst/>
                  <a:gdLst>
                    <a:gd name="T0" fmla="*/ 19977 w 20000"/>
                    <a:gd name="T1" fmla="*/ 0 h 20000"/>
                    <a:gd name="T2" fmla="*/ 19977 w 20000"/>
                    <a:gd name="T3" fmla="*/ 19929 h 20000"/>
                    <a:gd name="T4" fmla="*/ 0 w 20000"/>
                    <a:gd name="T5" fmla="*/ 19929 h 20000"/>
                    <a:gd name="T6" fmla="*/ 0 w 20000"/>
                    <a:gd name="T7" fmla="*/ 0 h 20000"/>
                    <a:gd name="T8" fmla="*/ 19977 w 20000"/>
                    <a:gd name="T9" fmla="*/ 0 h 200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0000"/>
                    <a:gd name="T16" fmla="*/ 0 h 20000"/>
                    <a:gd name="T17" fmla="*/ 20000 w 20000"/>
                    <a:gd name="T18" fmla="*/ 20000 h 200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0000" h="20000">
                      <a:moveTo>
                        <a:pt x="19977" y="0"/>
                      </a:moveTo>
                      <a:lnTo>
                        <a:pt x="19977" y="19929"/>
                      </a:lnTo>
                      <a:lnTo>
                        <a:pt x="0" y="19929"/>
                      </a:lnTo>
                      <a:lnTo>
                        <a:pt x="0" y="0"/>
                      </a:lnTo>
                      <a:lnTo>
                        <a:pt x="19977" y="0"/>
                      </a:lnTo>
                      <a:close/>
                    </a:path>
                  </a:pathLst>
                </a:custGeom>
                <a:solidFill>
                  <a:srgbClr val="99CCFF"/>
                </a:solidFill>
                <a:ln w="2540" cap="flat">
                  <a:solidFill>
                    <a:srgbClr val="4DB3E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u="sng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/>
                  </a:endParaRPr>
                </a:p>
              </p:txBody>
            </p:sp>
            <p:sp>
              <p:nvSpPr>
                <p:cNvPr id="37" name="Freeform 38">
                  <a:extLst>
                    <a:ext uri="{FF2B5EF4-FFF2-40B4-BE49-F238E27FC236}">
                      <a16:creationId xmlns:a16="http://schemas.microsoft.com/office/drawing/2014/main" id="{9B4D56AA-5BC8-4E95-B8A2-2E70D4B53F5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0" y="0"/>
                  <a:ext cx="20000" cy="20000"/>
                </a:xfrm>
                <a:custGeom>
                  <a:avLst/>
                  <a:gdLst>
                    <a:gd name="T0" fmla="*/ 19977 w 20000"/>
                    <a:gd name="T1" fmla="*/ 0 h 20000"/>
                    <a:gd name="T2" fmla="*/ 19977 w 20000"/>
                    <a:gd name="T3" fmla="*/ 19929 h 20000"/>
                    <a:gd name="T4" fmla="*/ 0 w 20000"/>
                    <a:gd name="T5" fmla="*/ 19929 h 20000"/>
                    <a:gd name="T6" fmla="*/ 0 w 20000"/>
                    <a:gd name="T7" fmla="*/ 0 h 20000"/>
                    <a:gd name="T8" fmla="*/ 19977 w 20000"/>
                    <a:gd name="T9" fmla="*/ 0 h 200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0000"/>
                    <a:gd name="T16" fmla="*/ 0 h 20000"/>
                    <a:gd name="T17" fmla="*/ 20000 w 20000"/>
                    <a:gd name="T18" fmla="*/ 20000 h 200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0000" h="20000">
                      <a:moveTo>
                        <a:pt x="19977" y="0"/>
                      </a:moveTo>
                      <a:lnTo>
                        <a:pt x="19977" y="19929"/>
                      </a:lnTo>
                      <a:lnTo>
                        <a:pt x="0" y="19929"/>
                      </a:lnTo>
                      <a:lnTo>
                        <a:pt x="0" y="0"/>
                      </a:lnTo>
                      <a:lnTo>
                        <a:pt x="19977" y="0"/>
                      </a:lnTo>
                      <a:close/>
                    </a:path>
                  </a:pathLst>
                </a:custGeom>
                <a:solidFill>
                  <a:srgbClr val="99CCFF"/>
                </a:solidFill>
                <a:ln w="2540" cap="flat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u="sng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/>
                  </a:endParaRPr>
                </a:p>
              </p:txBody>
            </p:sp>
          </p:grpSp>
          <p:sp>
            <p:nvSpPr>
              <p:cNvPr id="35" name="Rectangle 39">
                <a:extLst>
                  <a:ext uri="{FF2B5EF4-FFF2-40B4-BE49-F238E27FC236}">
                    <a16:creationId xmlns:a16="http://schemas.microsoft.com/office/drawing/2014/main" id="{E03E6B8C-F256-4D93-A20B-BECE4738D2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34" y="3213"/>
                <a:ext cx="690" cy="1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0" fontAlgn="base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r>
                  <a:rPr lang="sr-Latn-CS" altLang="sr-Latn-RS" sz="1600" b="1">
                    <a:solidFill>
                      <a:srgbClr val="000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Kocka</a:t>
                </a:r>
                <a:endParaRPr lang="sr-Latn-CS" altLang="sr-Latn-RS" sz="1600" b="1" noProof="1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8" name="Group 40">
              <a:extLst>
                <a:ext uri="{FF2B5EF4-FFF2-40B4-BE49-F238E27FC236}">
                  <a16:creationId xmlns:a16="http://schemas.microsoft.com/office/drawing/2014/main" id="{819D54B4-4C7E-4546-9922-F8670D2F9AC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18" y="3126"/>
              <a:ext cx="909" cy="289"/>
              <a:chOff x="4618" y="3126"/>
              <a:chExt cx="909" cy="289"/>
            </a:xfrm>
          </p:grpSpPr>
          <p:grpSp>
            <p:nvGrpSpPr>
              <p:cNvPr id="30" name="Group 41">
                <a:extLst>
                  <a:ext uri="{FF2B5EF4-FFF2-40B4-BE49-F238E27FC236}">
                    <a16:creationId xmlns:a16="http://schemas.microsoft.com/office/drawing/2014/main" id="{810EE7E8-BF66-4F70-B932-C3EA255E0C6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619" y="3126"/>
                <a:ext cx="908" cy="289"/>
                <a:chOff x="0" y="0"/>
                <a:chExt cx="20000" cy="20000"/>
              </a:xfrm>
            </p:grpSpPr>
            <p:sp>
              <p:nvSpPr>
                <p:cNvPr id="32" name="Freeform 42">
                  <a:extLst>
                    <a:ext uri="{FF2B5EF4-FFF2-40B4-BE49-F238E27FC236}">
                      <a16:creationId xmlns:a16="http://schemas.microsoft.com/office/drawing/2014/main" id="{55CBCA82-52C2-4D5C-A577-FD60E180F5A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0" y="0"/>
                  <a:ext cx="20000" cy="20000"/>
                </a:xfrm>
                <a:custGeom>
                  <a:avLst/>
                  <a:gdLst>
                    <a:gd name="T0" fmla="*/ 19983 w 20000"/>
                    <a:gd name="T1" fmla="*/ 0 h 20000"/>
                    <a:gd name="T2" fmla="*/ 19983 w 20000"/>
                    <a:gd name="T3" fmla="*/ 19929 h 20000"/>
                    <a:gd name="T4" fmla="*/ 0 w 20000"/>
                    <a:gd name="T5" fmla="*/ 19929 h 20000"/>
                    <a:gd name="T6" fmla="*/ 0 w 20000"/>
                    <a:gd name="T7" fmla="*/ 0 h 20000"/>
                    <a:gd name="T8" fmla="*/ 19983 w 20000"/>
                    <a:gd name="T9" fmla="*/ 0 h 200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0000"/>
                    <a:gd name="T16" fmla="*/ 0 h 20000"/>
                    <a:gd name="T17" fmla="*/ 20000 w 20000"/>
                    <a:gd name="T18" fmla="*/ 20000 h 200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0000" h="20000">
                      <a:moveTo>
                        <a:pt x="19983" y="0"/>
                      </a:moveTo>
                      <a:lnTo>
                        <a:pt x="19983" y="19929"/>
                      </a:lnTo>
                      <a:lnTo>
                        <a:pt x="0" y="19929"/>
                      </a:lnTo>
                      <a:lnTo>
                        <a:pt x="0" y="0"/>
                      </a:lnTo>
                      <a:lnTo>
                        <a:pt x="19983" y="0"/>
                      </a:lnTo>
                      <a:close/>
                    </a:path>
                  </a:pathLst>
                </a:custGeom>
                <a:solidFill>
                  <a:srgbClr val="99CCFF"/>
                </a:solidFill>
                <a:ln w="2540" cap="flat">
                  <a:solidFill>
                    <a:srgbClr val="4DB3E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u="sng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/>
                  </a:endParaRPr>
                </a:p>
              </p:txBody>
            </p:sp>
            <p:sp>
              <p:nvSpPr>
                <p:cNvPr id="33" name="Freeform 43">
                  <a:extLst>
                    <a:ext uri="{FF2B5EF4-FFF2-40B4-BE49-F238E27FC236}">
                      <a16:creationId xmlns:a16="http://schemas.microsoft.com/office/drawing/2014/main" id="{2335956A-7A77-409A-B259-85943B27414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0" y="0"/>
                  <a:ext cx="20000" cy="20000"/>
                </a:xfrm>
                <a:custGeom>
                  <a:avLst/>
                  <a:gdLst>
                    <a:gd name="T0" fmla="*/ 19983 w 20000"/>
                    <a:gd name="T1" fmla="*/ 0 h 20000"/>
                    <a:gd name="T2" fmla="*/ 19983 w 20000"/>
                    <a:gd name="T3" fmla="*/ 19929 h 20000"/>
                    <a:gd name="T4" fmla="*/ 0 w 20000"/>
                    <a:gd name="T5" fmla="*/ 19929 h 20000"/>
                    <a:gd name="T6" fmla="*/ 0 w 20000"/>
                    <a:gd name="T7" fmla="*/ 0 h 20000"/>
                    <a:gd name="T8" fmla="*/ 19983 w 20000"/>
                    <a:gd name="T9" fmla="*/ 0 h 200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0000"/>
                    <a:gd name="T16" fmla="*/ 0 h 20000"/>
                    <a:gd name="T17" fmla="*/ 20000 w 20000"/>
                    <a:gd name="T18" fmla="*/ 20000 h 200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0000" h="20000">
                      <a:moveTo>
                        <a:pt x="19983" y="0"/>
                      </a:moveTo>
                      <a:lnTo>
                        <a:pt x="19983" y="19929"/>
                      </a:lnTo>
                      <a:lnTo>
                        <a:pt x="0" y="19929"/>
                      </a:lnTo>
                      <a:lnTo>
                        <a:pt x="0" y="0"/>
                      </a:lnTo>
                      <a:lnTo>
                        <a:pt x="19983" y="0"/>
                      </a:lnTo>
                      <a:close/>
                    </a:path>
                  </a:pathLst>
                </a:custGeom>
                <a:solidFill>
                  <a:srgbClr val="99CCFF"/>
                </a:solidFill>
                <a:ln w="2540" cap="flat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u="sng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/>
                  </a:endParaRPr>
                </a:p>
              </p:txBody>
            </p:sp>
          </p:grpSp>
          <p:sp>
            <p:nvSpPr>
              <p:cNvPr id="31" name="Rectangle 44">
                <a:extLst>
                  <a:ext uri="{FF2B5EF4-FFF2-40B4-BE49-F238E27FC236}">
                    <a16:creationId xmlns:a16="http://schemas.microsoft.com/office/drawing/2014/main" id="{F8EC8D5E-6B77-48D9-8865-CE9FF12FF5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18" y="3213"/>
                <a:ext cx="909" cy="1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0" fontAlgn="base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r>
                  <a:rPr lang="en-US" altLang="sr-Latn-RS" sz="1600" b="1" noProof="1">
                    <a:solidFill>
                      <a:srgbClr val="000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Tetra</a:t>
                </a:r>
                <a:r>
                  <a:rPr lang="sr-Latn-CS" altLang="sr-Latn-RS" sz="1600" b="1">
                    <a:solidFill>
                      <a:srgbClr val="000000"/>
                    </a:solidFill>
                    <a:latin typeface="Courier New" panose="02070309020205020404" pitchFamily="49" charset="0"/>
                    <a:cs typeface="Times New Roman" panose="02020603050405020304" pitchFamily="18" charset="0"/>
                  </a:rPr>
                  <a:t>edar</a:t>
                </a:r>
                <a:endParaRPr lang="sr-Latn-CS" altLang="sr-Latn-RS" sz="1600" b="1" noProof="1">
                  <a:solidFill>
                    <a:srgbClr val="000000"/>
                  </a:solidFill>
                  <a:latin typeface="Courier New" panose="02070309020205020404" pitchFamily="49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9" name="Group 45">
              <a:extLst>
                <a:ext uri="{FF2B5EF4-FFF2-40B4-BE49-F238E27FC236}">
                  <a16:creationId xmlns:a16="http://schemas.microsoft.com/office/drawing/2014/main" id="{BF05891F-63A9-4AC8-B1C0-BFA7E1BC15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16" y="1585"/>
              <a:ext cx="1629" cy="538"/>
              <a:chOff x="0" y="0"/>
              <a:chExt cx="20002" cy="20000"/>
            </a:xfrm>
          </p:grpSpPr>
          <p:sp>
            <p:nvSpPr>
              <p:cNvPr id="28" name="Freeform 46">
                <a:extLst>
                  <a:ext uri="{FF2B5EF4-FFF2-40B4-BE49-F238E27FC236}">
                    <a16:creationId xmlns:a16="http://schemas.microsoft.com/office/drawing/2014/main" id="{ECABC133-47A8-4456-86EC-A4DDE8FE74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4998" cy="20000"/>
              </a:xfrm>
              <a:custGeom>
                <a:avLst/>
                <a:gdLst>
                  <a:gd name="T0" fmla="*/ 0 w 20000"/>
                  <a:gd name="T1" fmla="*/ 19962 h 20000"/>
                  <a:gd name="T2" fmla="*/ 0 w 20000"/>
                  <a:gd name="T3" fmla="*/ 0 h 20000"/>
                  <a:gd name="T4" fmla="*/ 0 60000 65536"/>
                  <a:gd name="T5" fmla="*/ 0 60000 65536"/>
                  <a:gd name="T6" fmla="*/ 0 w 20000"/>
                  <a:gd name="T7" fmla="*/ 0 h 20000"/>
                  <a:gd name="T8" fmla="*/ 20000 w 20000"/>
                  <a:gd name="T9" fmla="*/ 20000 h 2000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0000" h="20000">
                    <a:moveTo>
                      <a:pt x="0" y="19962"/>
                    </a:moveTo>
                    <a:lnTo>
                      <a:pt x="19962" y="0"/>
                    </a:lnTo>
                  </a:path>
                </a:pathLst>
              </a:custGeom>
              <a:solidFill>
                <a:srgbClr val="99CCFF"/>
              </a:solidFill>
              <a:ln w="2540" cap="flat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u="sng">
                  <a:solidFill>
                    <a:srgbClr val="000000"/>
                  </a:solidFill>
                  <a:latin typeface="Arial" panose="020B0604020202020204" pitchFamily="34" charset="0"/>
                  <a:cs typeface="Lucida Sans Unicode"/>
                </a:endParaRPr>
              </a:p>
            </p:txBody>
          </p:sp>
          <p:sp>
            <p:nvSpPr>
              <p:cNvPr id="29" name="Freeform 47">
                <a:extLst>
                  <a:ext uri="{FF2B5EF4-FFF2-40B4-BE49-F238E27FC236}">
                    <a16:creationId xmlns:a16="http://schemas.microsoft.com/office/drawing/2014/main" id="{19B03F0B-C77F-42AA-A56F-831587BF2E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997" y="0"/>
                <a:ext cx="5005" cy="20000"/>
              </a:xfrm>
              <a:custGeom>
                <a:avLst/>
                <a:gdLst>
                  <a:gd name="T0" fmla="*/ 0 w 20000"/>
                  <a:gd name="T1" fmla="*/ 19962 h 20000"/>
                  <a:gd name="T2" fmla="*/ 0 w 20000"/>
                  <a:gd name="T3" fmla="*/ 0 h 20000"/>
                  <a:gd name="T4" fmla="*/ 0 60000 65536"/>
                  <a:gd name="T5" fmla="*/ 0 60000 65536"/>
                  <a:gd name="T6" fmla="*/ 0 w 20000"/>
                  <a:gd name="T7" fmla="*/ 0 h 20000"/>
                  <a:gd name="T8" fmla="*/ 20000 w 20000"/>
                  <a:gd name="T9" fmla="*/ 20000 h 2000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0000" h="20000">
                    <a:moveTo>
                      <a:pt x="19962" y="19962"/>
                    </a:moveTo>
                    <a:lnTo>
                      <a:pt x="0" y="0"/>
                    </a:lnTo>
                  </a:path>
                </a:pathLst>
              </a:custGeom>
              <a:solidFill>
                <a:srgbClr val="99CCFF"/>
              </a:solidFill>
              <a:ln w="2540" cap="flat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u="sng">
                  <a:solidFill>
                    <a:srgbClr val="000000"/>
                  </a:solidFill>
                  <a:latin typeface="Arial" panose="020B0604020202020204" pitchFamily="34" charset="0"/>
                  <a:cs typeface="Lucida Sans Unicode"/>
                </a:endParaRPr>
              </a:p>
            </p:txBody>
          </p:sp>
        </p:grpSp>
        <p:grpSp>
          <p:nvGrpSpPr>
            <p:cNvPr id="20" name="Group 48">
              <a:extLst>
                <a:ext uri="{FF2B5EF4-FFF2-40B4-BE49-F238E27FC236}">
                  <a16:creationId xmlns:a16="http://schemas.microsoft.com/office/drawing/2014/main" id="{11B3AE20-8947-4D6A-8E45-68E18DA4494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37" y="2412"/>
              <a:ext cx="1567" cy="714"/>
              <a:chOff x="-767" y="0"/>
              <a:chExt cx="21534" cy="20000"/>
            </a:xfrm>
          </p:grpSpPr>
          <p:sp>
            <p:nvSpPr>
              <p:cNvPr id="25" name="Freeform 49">
                <a:extLst>
                  <a:ext uri="{FF2B5EF4-FFF2-40B4-BE49-F238E27FC236}">
                    <a16:creationId xmlns:a16="http://schemas.microsoft.com/office/drawing/2014/main" id="{BED08359-A57C-4C0A-A82A-35442EAE20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991" y="0"/>
                <a:ext cx="11" cy="20000"/>
              </a:xfrm>
              <a:custGeom>
                <a:avLst/>
                <a:gdLst>
                  <a:gd name="T0" fmla="*/ 0 w 20000"/>
                  <a:gd name="T1" fmla="*/ 19971 h 20000"/>
                  <a:gd name="T2" fmla="*/ 0 w 20000"/>
                  <a:gd name="T3" fmla="*/ 0 h 20000"/>
                  <a:gd name="T4" fmla="*/ 0 60000 65536"/>
                  <a:gd name="T5" fmla="*/ 0 60000 65536"/>
                  <a:gd name="T6" fmla="*/ 0 w 20000"/>
                  <a:gd name="T7" fmla="*/ 0 h 20000"/>
                  <a:gd name="T8" fmla="*/ 20000 w 20000"/>
                  <a:gd name="T9" fmla="*/ 20000 h 2000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0000" h="20000">
                    <a:moveTo>
                      <a:pt x="0" y="19971"/>
                    </a:moveTo>
                    <a:lnTo>
                      <a:pt x="0" y="0"/>
                    </a:lnTo>
                  </a:path>
                </a:pathLst>
              </a:custGeom>
              <a:solidFill>
                <a:srgbClr val="99CCFF"/>
              </a:solidFill>
              <a:ln w="2540" cap="flat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u="sng">
                  <a:solidFill>
                    <a:srgbClr val="000000"/>
                  </a:solidFill>
                  <a:latin typeface="Arial" panose="020B0604020202020204" pitchFamily="34" charset="0"/>
                  <a:cs typeface="Lucida Sans Unicode"/>
                </a:endParaRPr>
              </a:p>
            </p:txBody>
          </p:sp>
          <p:sp>
            <p:nvSpPr>
              <p:cNvPr id="26" name="Freeform 50">
                <a:extLst>
                  <a:ext uri="{FF2B5EF4-FFF2-40B4-BE49-F238E27FC236}">
                    <a16:creationId xmlns:a16="http://schemas.microsoft.com/office/drawing/2014/main" id="{AAD5A4AD-B38A-4016-AD54-586D6440F0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767" y="0"/>
                <a:ext cx="7377" cy="20000"/>
              </a:xfrm>
              <a:custGeom>
                <a:avLst/>
                <a:gdLst>
                  <a:gd name="T0" fmla="*/ 0 w 20000"/>
                  <a:gd name="T1" fmla="*/ 19971 h 20000"/>
                  <a:gd name="T2" fmla="*/ 0 w 20000"/>
                  <a:gd name="T3" fmla="*/ 0 h 20000"/>
                  <a:gd name="T4" fmla="*/ 0 60000 65536"/>
                  <a:gd name="T5" fmla="*/ 0 60000 65536"/>
                  <a:gd name="T6" fmla="*/ 0 w 20000"/>
                  <a:gd name="T7" fmla="*/ 0 h 20000"/>
                  <a:gd name="T8" fmla="*/ 20000 w 20000"/>
                  <a:gd name="T9" fmla="*/ 20000 h 2000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0000" h="20000">
                    <a:moveTo>
                      <a:pt x="0" y="19971"/>
                    </a:moveTo>
                    <a:lnTo>
                      <a:pt x="19971" y="0"/>
                    </a:lnTo>
                  </a:path>
                </a:pathLst>
              </a:custGeom>
              <a:solidFill>
                <a:srgbClr val="99CCFF"/>
              </a:solidFill>
              <a:ln w="2540" cap="flat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u="sng">
                  <a:solidFill>
                    <a:srgbClr val="000000"/>
                  </a:solidFill>
                  <a:latin typeface="Arial" panose="020B0604020202020204" pitchFamily="34" charset="0"/>
                  <a:cs typeface="Lucida Sans Unicode"/>
                </a:endParaRPr>
              </a:p>
            </p:txBody>
          </p:sp>
          <p:sp>
            <p:nvSpPr>
              <p:cNvPr id="27" name="Freeform 51">
                <a:extLst>
                  <a:ext uri="{FF2B5EF4-FFF2-40B4-BE49-F238E27FC236}">
                    <a16:creationId xmlns:a16="http://schemas.microsoft.com/office/drawing/2014/main" id="{948E4763-3511-4D6D-9318-F5D78E022B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394" y="0"/>
                <a:ext cx="7373" cy="20000"/>
              </a:xfrm>
              <a:custGeom>
                <a:avLst/>
                <a:gdLst>
                  <a:gd name="T0" fmla="*/ 0 w 20000"/>
                  <a:gd name="T1" fmla="*/ 19971 h 20000"/>
                  <a:gd name="T2" fmla="*/ 0 w 20000"/>
                  <a:gd name="T3" fmla="*/ 0 h 20000"/>
                  <a:gd name="T4" fmla="*/ 0 60000 65536"/>
                  <a:gd name="T5" fmla="*/ 0 60000 65536"/>
                  <a:gd name="T6" fmla="*/ 0 w 20000"/>
                  <a:gd name="T7" fmla="*/ 0 h 20000"/>
                  <a:gd name="T8" fmla="*/ 20000 w 20000"/>
                  <a:gd name="T9" fmla="*/ 20000 h 2000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0000" h="20000">
                    <a:moveTo>
                      <a:pt x="19971" y="19971"/>
                    </a:moveTo>
                    <a:lnTo>
                      <a:pt x="0" y="0"/>
                    </a:lnTo>
                  </a:path>
                </a:pathLst>
              </a:custGeom>
              <a:solidFill>
                <a:srgbClr val="99CCFF"/>
              </a:solidFill>
              <a:ln w="2540" cap="flat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u="sng">
                  <a:solidFill>
                    <a:srgbClr val="000000"/>
                  </a:solidFill>
                  <a:latin typeface="Arial" panose="020B0604020202020204" pitchFamily="34" charset="0"/>
                  <a:cs typeface="Lucida Sans Unicode"/>
                </a:endParaRPr>
              </a:p>
            </p:txBody>
          </p:sp>
        </p:grpSp>
        <p:grpSp>
          <p:nvGrpSpPr>
            <p:cNvPr id="21" name="Group 52">
              <a:extLst>
                <a:ext uri="{FF2B5EF4-FFF2-40B4-BE49-F238E27FC236}">
                  <a16:creationId xmlns:a16="http://schemas.microsoft.com/office/drawing/2014/main" id="{244A3D9C-3270-4C10-880A-608A6709A30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05" y="2412"/>
              <a:ext cx="1566" cy="714"/>
              <a:chOff x="215" y="0"/>
              <a:chExt cx="19569" cy="20000"/>
            </a:xfrm>
          </p:grpSpPr>
          <p:sp>
            <p:nvSpPr>
              <p:cNvPr id="22" name="Freeform 53">
                <a:extLst>
                  <a:ext uri="{FF2B5EF4-FFF2-40B4-BE49-F238E27FC236}">
                    <a16:creationId xmlns:a16="http://schemas.microsoft.com/office/drawing/2014/main" id="{96FDADCB-F213-4FB8-AEF6-E76FD18B5D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988" y="0"/>
                <a:ext cx="10" cy="20000"/>
              </a:xfrm>
              <a:custGeom>
                <a:avLst/>
                <a:gdLst>
                  <a:gd name="T0" fmla="*/ 0 w 20000"/>
                  <a:gd name="T1" fmla="*/ 19971 h 20000"/>
                  <a:gd name="T2" fmla="*/ 0 w 20000"/>
                  <a:gd name="T3" fmla="*/ 0 h 20000"/>
                  <a:gd name="T4" fmla="*/ 0 60000 65536"/>
                  <a:gd name="T5" fmla="*/ 0 60000 65536"/>
                  <a:gd name="T6" fmla="*/ 0 w 20000"/>
                  <a:gd name="T7" fmla="*/ 0 h 20000"/>
                  <a:gd name="T8" fmla="*/ 20000 w 20000"/>
                  <a:gd name="T9" fmla="*/ 20000 h 2000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0000" h="20000">
                    <a:moveTo>
                      <a:pt x="0" y="19971"/>
                    </a:moveTo>
                    <a:lnTo>
                      <a:pt x="0" y="0"/>
                    </a:lnTo>
                  </a:path>
                </a:pathLst>
              </a:custGeom>
              <a:solidFill>
                <a:srgbClr val="99CCFF"/>
              </a:solidFill>
              <a:ln w="2540" cap="flat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u="sng">
                  <a:solidFill>
                    <a:srgbClr val="000000"/>
                  </a:solidFill>
                  <a:latin typeface="Arial" panose="020B0604020202020204" pitchFamily="34" charset="0"/>
                  <a:cs typeface="Lucida Sans Unicode"/>
                </a:endParaRPr>
              </a:p>
            </p:txBody>
          </p:sp>
          <p:sp>
            <p:nvSpPr>
              <p:cNvPr id="23" name="Freeform 54">
                <a:extLst>
                  <a:ext uri="{FF2B5EF4-FFF2-40B4-BE49-F238E27FC236}">
                    <a16:creationId xmlns:a16="http://schemas.microsoft.com/office/drawing/2014/main" id="{993419D2-847A-4966-BEC7-1A8065D05A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5" y="0"/>
                <a:ext cx="6700" cy="20000"/>
              </a:xfrm>
              <a:custGeom>
                <a:avLst/>
                <a:gdLst>
                  <a:gd name="T0" fmla="*/ 0 w 20000"/>
                  <a:gd name="T1" fmla="*/ 19971 h 20000"/>
                  <a:gd name="T2" fmla="*/ 0 w 20000"/>
                  <a:gd name="T3" fmla="*/ 0 h 20000"/>
                  <a:gd name="T4" fmla="*/ 0 60000 65536"/>
                  <a:gd name="T5" fmla="*/ 0 60000 65536"/>
                  <a:gd name="T6" fmla="*/ 0 w 20000"/>
                  <a:gd name="T7" fmla="*/ 0 h 20000"/>
                  <a:gd name="T8" fmla="*/ 20000 w 20000"/>
                  <a:gd name="T9" fmla="*/ 20000 h 2000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0000" h="20000">
                    <a:moveTo>
                      <a:pt x="0" y="19971"/>
                    </a:moveTo>
                    <a:lnTo>
                      <a:pt x="19971" y="0"/>
                    </a:lnTo>
                  </a:path>
                </a:pathLst>
              </a:custGeom>
              <a:solidFill>
                <a:srgbClr val="99CCFF"/>
              </a:solidFill>
              <a:ln w="2540" cap="flat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u="sng">
                  <a:solidFill>
                    <a:srgbClr val="000000"/>
                  </a:solidFill>
                  <a:latin typeface="Arial" panose="020B0604020202020204" pitchFamily="34" charset="0"/>
                  <a:cs typeface="Lucida Sans Unicode"/>
                </a:endParaRPr>
              </a:p>
            </p:txBody>
          </p:sp>
          <p:sp>
            <p:nvSpPr>
              <p:cNvPr id="24" name="Freeform 55">
                <a:extLst>
                  <a:ext uri="{FF2B5EF4-FFF2-40B4-BE49-F238E27FC236}">
                    <a16:creationId xmlns:a16="http://schemas.microsoft.com/office/drawing/2014/main" id="{DC914C76-043E-48C5-A489-9CD3E9966E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081" y="0"/>
                <a:ext cx="6703" cy="20000"/>
              </a:xfrm>
              <a:custGeom>
                <a:avLst/>
                <a:gdLst>
                  <a:gd name="T0" fmla="*/ 0 w 20000"/>
                  <a:gd name="T1" fmla="*/ 19971 h 20000"/>
                  <a:gd name="T2" fmla="*/ 0 w 20000"/>
                  <a:gd name="T3" fmla="*/ 0 h 20000"/>
                  <a:gd name="T4" fmla="*/ 0 60000 65536"/>
                  <a:gd name="T5" fmla="*/ 0 60000 65536"/>
                  <a:gd name="T6" fmla="*/ 0 w 20000"/>
                  <a:gd name="T7" fmla="*/ 0 h 20000"/>
                  <a:gd name="T8" fmla="*/ 20000 w 20000"/>
                  <a:gd name="T9" fmla="*/ 20000 h 2000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0000" h="20000">
                    <a:moveTo>
                      <a:pt x="19971" y="19971"/>
                    </a:moveTo>
                    <a:lnTo>
                      <a:pt x="0" y="0"/>
                    </a:lnTo>
                  </a:path>
                </a:pathLst>
              </a:custGeom>
              <a:solidFill>
                <a:srgbClr val="99CCFF"/>
              </a:solidFill>
              <a:ln w="2540" cap="flat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u="sng">
                  <a:solidFill>
                    <a:srgbClr val="000000"/>
                  </a:solidFill>
                  <a:latin typeface="Arial" panose="020B0604020202020204" pitchFamily="34" charset="0"/>
                  <a:cs typeface="Lucida Sans Unicode"/>
                </a:endParaRPr>
              </a:p>
            </p:txBody>
          </p:sp>
        </p:grpSp>
      </p:grp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1">
            <a:extLst>
              <a:ext uri="{FF2B5EF4-FFF2-40B4-BE49-F238E27FC236}">
                <a16:creationId xmlns:a16="http://schemas.microsoft.com/office/drawing/2014/main" id="{6841EA10-8D24-4C65-87FE-F525900A53A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981200" y="277814"/>
            <a:ext cx="8229600" cy="847725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sr-Latn-CS" altLang="en-US" sz="3200" u="sng"/>
              <a:t>Čisto virtuelne funkcije i apstraktne klase</a:t>
            </a:r>
          </a:p>
        </p:txBody>
      </p:sp>
      <p:sp>
        <p:nvSpPr>
          <p:cNvPr id="228355" name="Rectangle 2">
            <a:extLst>
              <a:ext uri="{FF2B5EF4-FFF2-40B4-BE49-F238E27FC236}">
                <a16:creationId xmlns:a16="http://schemas.microsoft.com/office/drawing/2014/main" id="{C335490F-EDD9-483E-A2A9-98F154D4737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981200" y="1268413"/>
            <a:ext cx="8229600" cy="5080000"/>
          </a:xfrm>
        </p:spPr>
        <p:txBody>
          <a:bodyPr/>
          <a:lstStyle/>
          <a:p>
            <a:pPr marL="341313" indent="-341313" eaLnBrk="1" hangingPunct="1">
              <a:lnSpc>
                <a:spcPct val="90000"/>
              </a:lnSpc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/>
              <a:t>Mogu da se formiraju pokazivači i reference na apstraktnu klasu.</a:t>
            </a:r>
          </a:p>
          <a:p>
            <a:pPr marL="341313" indent="-341313" eaLnBrk="1" hangingPunct="1">
              <a:lnSpc>
                <a:spcPct val="90000"/>
              </a:lnSpc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/>
              <a:t>Pokazivači i reference na apstraktnu klasu mogu da ukazuju </a:t>
            </a:r>
            <a:r>
              <a:rPr lang="en-US" altLang="en-US" u="sng"/>
              <a:t>samo na </a:t>
            </a:r>
            <a:r>
              <a:rPr lang="en-US" altLang="en-US"/>
              <a:t>objekte izvedenih konkretnih klasa.</a:t>
            </a:r>
          </a:p>
          <a:p>
            <a:pPr marL="341313" indent="-341313" eaLnBrk="1" hangingPunct="1">
              <a:lnSpc>
                <a:spcPct val="90000"/>
              </a:lnSpc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/>
              <a:t>Apstraktna klasa predstavlja samo generalizaciju izvedenih klasa.</a:t>
            </a:r>
          </a:p>
          <a:p>
            <a:pPr marL="341313" indent="-341313" eaLnBrk="1" hangingPunct="1">
              <a:lnSpc>
                <a:spcPct val="90000"/>
              </a:lnSpc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u="sng">
                <a:solidFill>
                  <a:srgbClr val="0033CC"/>
                </a:solidFill>
              </a:rPr>
              <a:t>Primer:</a:t>
            </a:r>
            <a:r>
              <a:rPr lang="en-US" altLang="en-US"/>
              <a:t> svi izlazni, znakovno orijentisani uređaji računara imaju funkciju za ispis jednog znaka, ali se u osnovnoj klasi izlaznog uređaja ne može definisati način ispisa, jer je to specifično za svaki uređaj. </a:t>
            </a:r>
          </a:p>
          <a:p>
            <a:pPr marL="341313" indent="-341313" eaLnBrk="1" hangingPunct="1">
              <a:lnSpc>
                <a:spcPct val="90000"/>
              </a:lnSpc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/>
              <a:t>Ako se u izvedenoj klasi ne navede definicija neke čiste virtuelne funkcije iz osnovne klase, i ova izvedena klasa je takođe apstraktna.</a:t>
            </a:r>
          </a:p>
          <a:p>
            <a:pPr marL="341313" indent="-341313" eaLnBrk="1" hangingPunct="1">
              <a:lnSpc>
                <a:spcPct val="90000"/>
              </a:lnSpc>
              <a:buClrTx/>
              <a:buSz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en-US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Text Box 1">
            <a:extLst>
              <a:ext uri="{FF2B5EF4-FFF2-40B4-BE49-F238E27FC236}">
                <a16:creationId xmlns:a16="http://schemas.microsoft.com/office/drawing/2014/main" id="{01460C97-4283-4CE5-8881-A24BD37478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1039" y="950913"/>
            <a:ext cx="8796337" cy="535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defTabSz="4572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 defTabSz="457200"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 defTabSz="457200"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 defTabSz="457200"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 defTabSz="457200"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pl-PL" altLang="en-US" sz="1800" b="1" dirty="0">
                <a:solidFill>
                  <a:srgbClr val="00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Osnovna {</a:t>
            </a:r>
            <a:br>
              <a:rPr lang="pl-PL" altLang="en-US" sz="1800" b="1" dirty="0">
                <a:solidFill>
                  <a:srgbClr val="00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altLang="en-US" sz="1800" b="1" dirty="0">
                <a:solidFill>
                  <a:srgbClr val="00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  <a:br>
              <a:rPr lang="pl-PL" altLang="en-US" sz="1800" b="1" dirty="0">
                <a:solidFill>
                  <a:srgbClr val="00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altLang="en-US" sz="1800" b="1" dirty="0">
                <a:solidFill>
                  <a:srgbClr val="00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virtual void </a:t>
            </a:r>
            <a:r>
              <a:rPr lang="pl-PL" alt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cvf()=0</a:t>
            </a:r>
            <a:r>
              <a:rPr lang="pl-PL" altLang="en-US" sz="1800" b="1" dirty="0">
                <a:solidFill>
                  <a:srgbClr val="00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		</a:t>
            </a:r>
            <a:r>
              <a:rPr lang="pl-PL" altLang="en-US" sz="1800" b="1" dirty="0">
                <a:solidFill>
                  <a:srgbClr val="A500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altLang="en-US" sz="1800" b="1" dirty="0">
                <a:solidFill>
                  <a:srgbClr val="A500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č</a:t>
            </a:r>
            <a:r>
              <a:rPr lang="pl-PL" altLang="en-US" sz="1800" b="1" dirty="0">
                <a:solidFill>
                  <a:srgbClr val="A500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ista virtuelna funkcija</a:t>
            </a:r>
            <a:br>
              <a:rPr lang="pl-PL" altLang="en-US" sz="1800" b="1" dirty="0">
                <a:solidFill>
                  <a:srgbClr val="00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altLang="en-US" sz="1800" b="1" dirty="0">
                <a:solidFill>
                  <a:srgbClr val="00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virtual void vf ();		</a:t>
            </a:r>
            <a:r>
              <a:rPr lang="pl-PL" altLang="en-US" sz="1800" b="1" dirty="0">
                <a:solidFill>
                  <a:srgbClr val="A500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obi</a:t>
            </a:r>
            <a:r>
              <a:rPr lang="en-US" altLang="en-US" sz="1800" b="1" dirty="0">
                <a:solidFill>
                  <a:srgbClr val="A500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č</a:t>
            </a:r>
            <a:r>
              <a:rPr lang="sl-SI" altLang="en-US" sz="1800" b="1" dirty="0">
                <a:solidFill>
                  <a:srgbClr val="A500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 virtuelna funkcija</a:t>
            </a:r>
            <a:br>
              <a:rPr lang="pl-PL" altLang="en-US" sz="1800" b="1" dirty="0">
                <a:solidFill>
                  <a:srgbClr val="00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altLang="en-US" sz="1800" b="1" dirty="0">
                <a:solidFill>
                  <a:srgbClr val="00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br>
              <a:rPr lang="pl-PL" altLang="en-US" sz="1800" b="1" dirty="0">
                <a:solidFill>
                  <a:srgbClr val="00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pl-PL" altLang="en-US" sz="1800" b="1" dirty="0">
                <a:solidFill>
                  <a:srgbClr val="00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altLang="en-US" sz="1800" b="1" dirty="0">
                <a:solidFill>
                  <a:srgbClr val="00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Izvedena : public Osnovna {</a:t>
            </a:r>
            <a:br>
              <a:rPr lang="pl-PL" altLang="en-US" sz="1800" b="1" dirty="0">
                <a:solidFill>
                  <a:srgbClr val="00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altLang="en-US" sz="1800" b="1" dirty="0">
                <a:solidFill>
                  <a:srgbClr val="00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sl-SI" altLang="en-US" sz="1800" b="1" dirty="0">
                <a:solidFill>
                  <a:srgbClr val="00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lang="pl-PL" altLang="en-US" sz="1800" b="1" dirty="0">
                <a:solidFill>
                  <a:srgbClr val="00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altLang="en-US" sz="1800" b="1" dirty="0">
                <a:solidFill>
                  <a:srgbClr val="00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void cvf();</a:t>
            </a:r>
            <a:br>
              <a:rPr lang="pl-PL" altLang="en-US" sz="1800" b="1" dirty="0">
                <a:solidFill>
                  <a:srgbClr val="00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altLang="en-US" sz="1800" b="1" dirty="0">
                <a:solidFill>
                  <a:srgbClr val="00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br>
              <a:rPr lang="pl-PL" altLang="en-US" sz="1800" b="1" dirty="0">
                <a:solidFill>
                  <a:srgbClr val="00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pl-PL" altLang="en-US" sz="1800" b="1" dirty="0">
                <a:solidFill>
                  <a:srgbClr val="00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altLang="en-US" sz="1800" b="1" dirty="0">
                <a:solidFill>
                  <a:srgbClr val="00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 () {</a:t>
            </a:r>
            <a:br>
              <a:rPr lang="pl-PL" altLang="en-US" sz="1800" b="1" dirty="0">
                <a:solidFill>
                  <a:srgbClr val="00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altLang="en-US" sz="1800" b="1" dirty="0">
                <a:solidFill>
                  <a:srgbClr val="00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Izvedena izv, *pi=&amp;izv; </a:t>
            </a:r>
            <a:br>
              <a:rPr lang="pl-PL" altLang="en-US" sz="1800" b="1" dirty="0">
                <a:solidFill>
                  <a:srgbClr val="00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altLang="en-US" sz="1800" b="1" dirty="0">
                <a:solidFill>
                  <a:srgbClr val="00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Osnovna osn; </a:t>
            </a:r>
            <a:r>
              <a:rPr lang="pl-PL" altLang="en-US" sz="1800" b="1" dirty="0">
                <a:solidFill>
                  <a:srgbClr val="A500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! </a:t>
            </a:r>
            <a:r>
              <a:rPr lang="pl-PL" altLang="en-US" sz="1800" b="1" dirty="0">
                <a:solidFill>
                  <a:srgbClr val="F45AE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GRE</a:t>
            </a:r>
            <a:r>
              <a:rPr lang="en-US" altLang="en-US" sz="1800" b="1" dirty="0">
                <a:solidFill>
                  <a:srgbClr val="F45AE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Š</a:t>
            </a:r>
            <a:r>
              <a:rPr lang="pl-PL" altLang="en-US" sz="1800" b="1" dirty="0">
                <a:solidFill>
                  <a:srgbClr val="F45AE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</a:t>
            </a:r>
            <a:r>
              <a:rPr lang="pl-PL" altLang="en-US" sz="1800" b="1" dirty="0">
                <a:solidFill>
                  <a:srgbClr val="A500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en-US" sz="1800" b="1" dirty="0">
                <a:solidFill>
                  <a:srgbClr val="A500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pl-PL" altLang="en-US" sz="1800" b="1" dirty="0">
                <a:solidFill>
                  <a:srgbClr val="A500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Osnovna</a:t>
            </a:r>
            <a:r>
              <a:rPr lang="en-US" altLang="en-US" sz="1800" b="1" dirty="0">
                <a:solidFill>
                  <a:srgbClr val="A500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r>
              <a:rPr lang="pl-PL" altLang="en-US" sz="1800" b="1" dirty="0">
                <a:solidFill>
                  <a:srgbClr val="A500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je apstraktna klasa</a:t>
            </a:r>
            <a:r>
              <a:rPr lang="en-US" altLang="en-US" sz="1800" b="1" dirty="0">
                <a:solidFill>
                  <a:srgbClr val="00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b="1" dirty="0">
                <a:solidFill>
                  <a:srgbClr val="00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 </a:t>
            </a:r>
            <a:r>
              <a:rPr lang="en-US" altLang="en-US" sz="1800" b="1" dirty="0">
                <a:solidFill>
                  <a:srgbClr val="A500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i ne </a:t>
            </a:r>
            <a:r>
              <a:rPr lang="en-US" altLang="en-US" sz="1800" b="1" dirty="0" err="1">
                <a:solidFill>
                  <a:srgbClr val="A500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može</a:t>
            </a:r>
            <a:r>
              <a:rPr lang="en-US" altLang="en-US" sz="1800" b="1" dirty="0">
                <a:solidFill>
                  <a:srgbClr val="A500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da se </a:t>
            </a:r>
            <a:r>
              <a:rPr lang="en-US" altLang="en-US" sz="1800" b="1" dirty="0" err="1">
                <a:solidFill>
                  <a:srgbClr val="A500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instancira</a:t>
            </a:r>
            <a:br>
              <a:rPr lang="pl-PL" altLang="en-US" sz="1800" b="1" dirty="0">
                <a:solidFill>
                  <a:srgbClr val="00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altLang="en-US" sz="1800" b="1" dirty="0">
                <a:solidFill>
                  <a:srgbClr val="00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Osnovna *po=&amp;izv;  </a:t>
            </a:r>
            <a:br>
              <a:rPr lang="pl-PL" altLang="en-US" sz="1800" b="1" dirty="0">
                <a:solidFill>
                  <a:srgbClr val="00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altLang="en-US" sz="1800" b="1" dirty="0">
                <a:solidFill>
                  <a:srgbClr val="00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po-&gt;cvf();			</a:t>
            </a:r>
            <a:r>
              <a:rPr lang="pl-PL" altLang="en-US" sz="1800" b="1" dirty="0">
                <a:solidFill>
                  <a:srgbClr val="A500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poziva se Izvedena::cvf()</a:t>
            </a:r>
            <a:br>
              <a:rPr lang="pl-PL" altLang="en-US" sz="1800" b="1" dirty="0">
                <a:solidFill>
                  <a:srgbClr val="A500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altLang="en-US" sz="1800" b="1" dirty="0">
                <a:solidFill>
                  <a:srgbClr val="00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po-&gt;vf();			</a:t>
            </a:r>
            <a:r>
              <a:rPr lang="pl-PL" altLang="en-US" sz="1800" b="1" dirty="0">
                <a:solidFill>
                  <a:srgbClr val="A500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poziva se Osnovna::vf()</a:t>
            </a:r>
            <a:br>
              <a:rPr lang="pl-PL" altLang="en-US" sz="1800" b="1" dirty="0">
                <a:solidFill>
                  <a:srgbClr val="A500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altLang="en-US" sz="1800" b="1" dirty="0">
                <a:solidFill>
                  <a:srgbClr val="00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30403" name="Rectangle 1">
            <a:extLst>
              <a:ext uri="{FF2B5EF4-FFF2-40B4-BE49-F238E27FC236}">
                <a16:creationId xmlns:a16="http://schemas.microsoft.com/office/drawing/2014/main" id="{3642EC3E-A039-499C-B2D7-28BF75E8A2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277814"/>
            <a:ext cx="8229600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defTabSz="4572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 defTabSz="457200"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 defTabSz="457200"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 defTabSz="457200"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 defTabSz="457200"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sr-Latn-CS" altLang="en-US" sz="3200" b="1" u="sng">
                <a:solidFill>
                  <a:srgbClr val="003399"/>
                </a:solidFill>
                <a:latin typeface="Times New Roman" panose="02020603050405020304" pitchFamily="18" charset="0"/>
              </a:rPr>
              <a:t>Čisto virtuelne funkcije i apstraktne klase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Text Box 4">
            <a:extLst>
              <a:ext uri="{FF2B5EF4-FFF2-40B4-BE49-F238E27FC236}">
                <a16:creationId xmlns:a16="http://schemas.microsoft.com/office/drawing/2014/main" id="{FF77C645-CDE5-413F-BB89-29AC9247EC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7214" y="466725"/>
            <a:ext cx="4040187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sr-Latn-RS" b="1" u="sng">
                <a:solidFill>
                  <a:srgbClr val="00007D"/>
                </a:solidFill>
              </a:rPr>
              <a:t>Virtuelni destruktor </a:t>
            </a:r>
          </a:p>
        </p:txBody>
      </p:sp>
      <p:sp>
        <p:nvSpPr>
          <p:cNvPr id="232451" name="Text Box 5">
            <a:extLst>
              <a:ext uri="{FF2B5EF4-FFF2-40B4-BE49-F238E27FC236}">
                <a16:creationId xmlns:a16="http://schemas.microsoft.com/office/drawing/2014/main" id="{1F1FA4F3-5BFA-4687-A4B1-6B76CD0EFB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7213" y="1289051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sr-Latn-RS" altLang="sr-Latn-RS" sz="1800">
              <a:solidFill>
                <a:srgbClr val="000000"/>
              </a:solidFill>
            </a:endParaRPr>
          </a:p>
        </p:txBody>
      </p:sp>
      <p:graphicFrame>
        <p:nvGraphicFramePr>
          <p:cNvPr id="232452" name="Object 6">
            <a:extLst>
              <a:ext uri="{FF2B5EF4-FFF2-40B4-BE49-F238E27FC236}">
                <a16:creationId xmlns:a16="http://schemas.microsoft.com/office/drawing/2014/main" id="{0246CDB5-ECBD-4790-921F-5E67B040653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47851" y="1484313"/>
          <a:ext cx="8569325" cy="3943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Document" r:id="rId3" imgW="8222074" imgH="3783739" progId="Word.Document.8">
                  <p:embed/>
                </p:oleObj>
              </mc:Choice>
              <mc:Fallback>
                <p:oleObj name="Document" r:id="rId3" imgW="8222074" imgH="3783739" progId="Word.Document.8">
                  <p:embed/>
                  <p:pic>
                    <p:nvPicPr>
                      <p:cNvPr id="232452" name="Object 6">
                        <a:extLst>
                          <a:ext uri="{FF2B5EF4-FFF2-40B4-BE49-F238E27FC236}">
                            <a16:creationId xmlns:a16="http://schemas.microsoft.com/office/drawing/2014/main" id="{0246CDB5-ECBD-4790-921F-5E67B040653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7851" y="1484313"/>
                        <a:ext cx="8569325" cy="3943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2453" name="Line 7">
            <a:extLst>
              <a:ext uri="{FF2B5EF4-FFF2-40B4-BE49-F238E27FC236}">
                <a16:creationId xmlns:a16="http://schemas.microsoft.com/office/drawing/2014/main" id="{E42A722D-F9D2-4C2D-8834-8A6E51972FBC}"/>
              </a:ext>
            </a:extLst>
          </p:cNvPr>
          <p:cNvSpPr>
            <a:spLocks noChangeShapeType="1"/>
          </p:cNvSpPr>
          <p:nvPr/>
        </p:nvSpPr>
        <p:spPr bwMode="auto">
          <a:xfrm>
            <a:off x="3503614" y="1916113"/>
            <a:ext cx="936625" cy="0"/>
          </a:xfrm>
          <a:prstGeom prst="line">
            <a:avLst/>
          </a:prstGeom>
          <a:noFill/>
          <a:ln w="28575">
            <a:solidFill>
              <a:srgbClr val="CC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u="sng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32454" name="Line 8">
            <a:extLst>
              <a:ext uri="{FF2B5EF4-FFF2-40B4-BE49-F238E27FC236}">
                <a16:creationId xmlns:a16="http://schemas.microsoft.com/office/drawing/2014/main" id="{9FEA8C88-5880-4316-8220-8970C9134365}"/>
              </a:ext>
            </a:extLst>
          </p:cNvPr>
          <p:cNvSpPr>
            <a:spLocks noChangeShapeType="1"/>
          </p:cNvSpPr>
          <p:nvPr/>
        </p:nvSpPr>
        <p:spPr bwMode="auto">
          <a:xfrm>
            <a:off x="3287714" y="2636838"/>
            <a:ext cx="936625" cy="0"/>
          </a:xfrm>
          <a:prstGeom prst="line">
            <a:avLst/>
          </a:prstGeom>
          <a:noFill/>
          <a:ln w="28575">
            <a:solidFill>
              <a:srgbClr val="CC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u="sng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32455" name="Text Box 9">
            <a:extLst>
              <a:ext uri="{FF2B5EF4-FFF2-40B4-BE49-F238E27FC236}">
                <a16:creationId xmlns:a16="http://schemas.microsoft.com/office/drawing/2014/main" id="{0A5BDC6D-8C76-4ACB-9A5A-3A0A306144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7213" y="5753101"/>
            <a:ext cx="5645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sr-Latn-CS" altLang="sr-Latn-RS" sz="1800" b="1" u="sng">
                <a:solidFill>
                  <a:srgbClr val="CC3300"/>
                </a:solidFill>
              </a:rPr>
              <a:t>Konstruktor ne može da bude virtuelna funkcija !!!</a:t>
            </a:r>
            <a:endParaRPr lang="en-US" altLang="sr-Latn-RS" sz="1800" b="1" u="sng">
              <a:solidFill>
                <a:srgbClr val="CC3300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1">
            <a:extLst>
              <a:ext uri="{FF2B5EF4-FFF2-40B4-BE49-F238E27FC236}">
                <a16:creationId xmlns:a16="http://schemas.microsoft.com/office/drawing/2014/main" id="{B8EF06B5-0C90-498E-BDF6-557132B3081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981200" y="228600"/>
            <a:ext cx="8229600" cy="757238"/>
          </a:xfr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u="sng"/>
              <a:t>Ne-virtuelni destruktor</a:t>
            </a:r>
          </a:p>
        </p:txBody>
      </p:sp>
      <p:sp>
        <p:nvSpPr>
          <p:cNvPr id="233475" name="Rectangle 2">
            <a:extLst>
              <a:ext uri="{FF2B5EF4-FFF2-40B4-BE49-F238E27FC236}">
                <a16:creationId xmlns:a16="http://schemas.microsoft.com/office/drawing/2014/main" id="{D3032B71-B950-4BFC-A232-8524F79F14A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909763" y="990600"/>
            <a:ext cx="8229600" cy="5410200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indent="0" eaLnBrk="1" hangingPunct="1">
              <a:spcBef>
                <a:spcPct val="0"/>
              </a:spcBef>
              <a:buNone/>
            </a:pPr>
            <a:endParaRPr lang="en-US" altLang="en-US" sz="1800" b="1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ct val="0"/>
              </a:spcBef>
              <a:buNone/>
            </a:pPr>
            <a:r>
              <a:rPr lang="en-US" altLang="en-US" sz="18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 Base{</a:t>
            </a:r>
          </a:p>
          <a:p>
            <a:pPr marL="0" indent="0" eaLnBrk="1" hangingPunct="1">
              <a:spcBef>
                <a:spcPct val="0"/>
              </a:spcBef>
              <a:buNone/>
            </a:pPr>
            <a:r>
              <a:rPr lang="en-US" altLang="en-US" sz="18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 eaLnBrk="1" hangingPunct="1">
              <a:spcBef>
                <a:spcPct val="0"/>
              </a:spcBef>
              <a:buNone/>
            </a:pP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	Base(){ printf(</a:t>
            </a:r>
            <a:r>
              <a:rPr lang="en-US" altLang="en-US" sz="1800" b="1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"Constructor: Base \n”</a:t>
            </a:r>
            <a:r>
              <a:rPr lang="en-US" altLang="en-US" sz="1800" b="1">
                <a:solidFill>
                  <a:srgbClr val="0033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; }</a:t>
            </a:r>
          </a:p>
          <a:p>
            <a:pPr marL="0" indent="0" eaLnBrk="1" hangingPunct="1">
              <a:spcBef>
                <a:spcPct val="0"/>
              </a:spcBef>
              <a:buNone/>
            </a:pP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	~Base(){ printf(</a:t>
            </a:r>
            <a:r>
              <a:rPr lang="en-US" altLang="en-US" sz="1800" b="1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"Destructor: Base \n“</a:t>
            </a:r>
            <a:r>
              <a:rPr lang="en-US" altLang="en-US" sz="1800" b="1">
                <a:solidFill>
                  <a:srgbClr val="0033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; }</a:t>
            </a:r>
          </a:p>
          <a:p>
            <a:pPr marL="0" indent="0" eaLnBrk="1" hangingPunct="1">
              <a:spcBef>
                <a:spcPct val="0"/>
              </a:spcBef>
              <a:buNone/>
            </a:pP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 eaLnBrk="1" hangingPunct="1">
              <a:spcBef>
                <a:spcPct val="0"/>
              </a:spcBef>
              <a:buNone/>
            </a:pPr>
            <a:r>
              <a:rPr lang="en-US" altLang="en-US" sz="18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 Derived: </a:t>
            </a:r>
            <a:r>
              <a:rPr lang="en-US" altLang="en-US" sz="18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 Base {</a:t>
            </a:r>
          </a:p>
          <a:p>
            <a:pPr marL="0" indent="0" eaLnBrk="1" hangingPunct="1">
              <a:spcBef>
                <a:spcPct val="0"/>
              </a:spcBef>
              <a:buNone/>
            </a:pPr>
            <a:r>
              <a:rPr lang="en-US" altLang="en-US" sz="18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 eaLnBrk="1" hangingPunct="1">
              <a:spcBef>
                <a:spcPct val="0"/>
              </a:spcBef>
              <a:buNone/>
            </a:pP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	Derived(){ printf(</a:t>
            </a:r>
            <a:r>
              <a:rPr lang="en-US" altLang="en-US" sz="1800" b="1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"Constructor: Derived“</a:t>
            </a:r>
            <a:r>
              <a:rPr lang="en-US" altLang="en-US" sz="1800" b="1">
                <a:solidFill>
                  <a:srgbClr val="0033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; }</a:t>
            </a:r>
          </a:p>
          <a:p>
            <a:pPr marL="0" indent="0" eaLnBrk="1" hangingPunct="1">
              <a:spcBef>
                <a:spcPct val="0"/>
              </a:spcBef>
              <a:buNone/>
            </a:pP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	~Derived(){ printf(</a:t>
            </a:r>
            <a:r>
              <a:rPr lang="en-US" altLang="en-US" sz="1800" b="1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"Destructor: Derived“</a:t>
            </a:r>
            <a:r>
              <a:rPr lang="en-US" altLang="en-US" sz="1800" b="1">
                <a:solidFill>
                  <a:srgbClr val="0033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0" indent="0" eaLnBrk="1" hangingPunct="1">
              <a:spcBef>
                <a:spcPct val="0"/>
              </a:spcBef>
              <a:buNone/>
            </a:pP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 };</a:t>
            </a:r>
          </a:p>
          <a:p>
            <a:pPr marL="0" indent="0" eaLnBrk="1" hangingPunct="1">
              <a:spcBef>
                <a:spcPct val="0"/>
              </a:spcBef>
              <a:buNone/>
            </a:pPr>
            <a:endParaRPr lang="en-US" altLang="en-US" sz="18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ct val="0"/>
              </a:spcBef>
              <a:buNone/>
            </a:pPr>
            <a:r>
              <a:rPr lang="en-US" altLang="en-US" sz="18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 main()</a:t>
            </a:r>
          </a:p>
          <a:p>
            <a:pPr marL="0" indent="0" eaLnBrk="1" hangingPunct="1">
              <a:spcBef>
                <a:spcPct val="0"/>
              </a:spcBef>
              <a:buNone/>
            </a:pP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 eaLnBrk="1" hangingPunct="1">
              <a:spcBef>
                <a:spcPct val="0"/>
              </a:spcBef>
              <a:buNone/>
            </a:pP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	Base *ptr = </a:t>
            </a:r>
            <a:r>
              <a:rPr lang="en-US" altLang="en-US" sz="18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 Derived();</a:t>
            </a:r>
          </a:p>
          <a:p>
            <a:pPr marL="0" indent="0" eaLnBrk="1" hangingPunct="1">
              <a:spcBef>
                <a:spcPct val="0"/>
              </a:spcBef>
              <a:buNone/>
            </a:pPr>
            <a:r>
              <a:rPr lang="en-US" altLang="en-US" sz="18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delete</a:t>
            </a: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 ptr;</a:t>
            </a:r>
          </a:p>
          <a:p>
            <a:pPr marL="0" indent="0" eaLnBrk="1" hangingPunct="1">
              <a:spcBef>
                <a:spcPct val="0"/>
              </a:spcBef>
              <a:buNone/>
            </a:pPr>
            <a:r>
              <a:rPr lang="en-US" altLang="en-US" sz="18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return</a:t>
            </a: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 0;</a:t>
            </a:r>
          </a:p>
          <a:p>
            <a:pPr marL="0" indent="0" eaLnBrk="1" hangingPunct="1">
              <a:spcBef>
                <a:spcPct val="0"/>
              </a:spcBef>
              <a:buNone/>
            </a:pP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8916" name="Text Box 4">
            <a:extLst>
              <a:ext uri="{FF2B5EF4-FFF2-40B4-BE49-F238E27FC236}">
                <a16:creationId xmlns:a16="http://schemas.microsoft.com/office/drawing/2014/main" id="{9759623E-E868-4280-9807-D986573A5A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81913" y="4478338"/>
            <a:ext cx="2590800" cy="1471612"/>
          </a:xfrm>
          <a:prstGeom prst="rect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/>
            </a:pPr>
            <a:r>
              <a:rPr lang="en-US" b="1" u="sng" dirty="0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Lucida Sans Unicode"/>
              </a:rPr>
              <a:t>REZULTAT:</a:t>
            </a:r>
          </a:p>
          <a:p>
            <a: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/>
            </a:pPr>
            <a:endParaRPr lang="en-US" b="1" dirty="0">
              <a:solidFill>
                <a:srgbClr val="8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cs typeface="Lucida Sans Unicode"/>
            </a:endParaRPr>
          </a:p>
          <a:p>
            <a: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/>
            </a:pPr>
            <a:r>
              <a:rPr lang="en-US" b="1" dirty="0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Lucida Sans Unicode"/>
              </a:rPr>
              <a:t>Constructor: Base</a:t>
            </a:r>
          </a:p>
          <a:p>
            <a: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/>
            </a:pPr>
            <a:r>
              <a:rPr lang="en-US" b="1" dirty="0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Lucida Sans Unicode"/>
              </a:rPr>
              <a:t>Constructor: Derived</a:t>
            </a:r>
          </a:p>
          <a:p>
            <a: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/>
            </a:pPr>
            <a:r>
              <a:rPr lang="en-US" b="1" dirty="0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Lucida Sans Unicode"/>
              </a:rPr>
              <a:t>Destructor: Base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1">
            <a:extLst>
              <a:ext uri="{FF2B5EF4-FFF2-40B4-BE49-F238E27FC236}">
                <a16:creationId xmlns:a16="http://schemas.microsoft.com/office/drawing/2014/main" id="{C6DBBDDA-E57B-4ADD-A6B8-773B9F0C15D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981200" y="322264"/>
            <a:ext cx="8229600" cy="757237"/>
          </a:xfr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u="sng"/>
              <a:t>Virtuelni destruktor</a:t>
            </a:r>
          </a:p>
        </p:txBody>
      </p:sp>
      <p:sp>
        <p:nvSpPr>
          <p:cNvPr id="235523" name="Rectangle 2">
            <a:extLst>
              <a:ext uri="{FF2B5EF4-FFF2-40B4-BE49-F238E27FC236}">
                <a16:creationId xmlns:a16="http://schemas.microsoft.com/office/drawing/2014/main" id="{9B2904C0-E990-4481-9BE2-B13F0D1B0C7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905000" y="990600"/>
            <a:ext cx="8229600" cy="4959350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indent="0" eaLnBrk="1" hangingPunct="1">
              <a:spcBef>
                <a:spcPct val="0"/>
              </a:spcBef>
              <a:buNone/>
            </a:pPr>
            <a:endParaRPr lang="en-US" altLang="en-US" sz="1800" b="1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ct val="0"/>
              </a:spcBef>
              <a:buNone/>
            </a:pPr>
            <a:r>
              <a:rPr lang="en-US" altLang="en-US" sz="18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 Base{</a:t>
            </a:r>
          </a:p>
          <a:p>
            <a:pPr marL="0" indent="0" eaLnBrk="1" hangingPunct="1">
              <a:spcBef>
                <a:spcPct val="0"/>
              </a:spcBef>
              <a:buNone/>
            </a:pPr>
            <a:r>
              <a:rPr lang="en-US" altLang="en-US" sz="18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 eaLnBrk="1" hangingPunct="1">
              <a:spcBef>
                <a:spcPct val="0"/>
              </a:spcBef>
              <a:buNone/>
            </a:pP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	Base(){ printf(</a:t>
            </a:r>
            <a:r>
              <a:rPr lang="en-US" altLang="en-US" sz="1800" b="1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"Constructor: Base \n”</a:t>
            </a:r>
            <a:r>
              <a:rPr lang="en-US" altLang="en-US" sz="1800" b="1">
                <a:solidFill>
                  <a:srgbClr val="0033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; }</a:t>
            </a:r>
          </a:p>
          <a:p>
            <a:pPr marL="0" indent="0" eaLnBrk="1" hangingPunct="1">
              <a:spcBef>
                <a:spcPct val="0"/>
              </a:spcBef>
              <a:buNone/>
            </a:pP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8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virtual</a:t>
            </a: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 ~Base(){ printf(</a:t>
            </a:r>
            <a:r>
              <a:rPr lang="en-US" altLang="en-US" sz="1800" b="1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"Destructor: Base \n“</a:t>
            </a:r>
            <a:r>
              <a:rPr lang="en-US" altLang="en-US" sz="1800" b="1">
                <a:solidFill>
                  <a:srgbClr val="0033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)}</a:t>
            </a: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0" indent="0" eaLnBrk="1" hangingPunct="1">
              <a:spcBef>
                <a:spcPct val="0"/>
              </a:spcBef>
              <a:buNone/>
            </a:pP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 eaLnBrk="1" hangingPunct="1">
              <a:spcBef>
                <a:spcPct val="0"/>
              </a:spcBef>
              <a:buNone/>
            </a:pPr>
            <a:r>
              <a:rPr lang="en-US" altLang="en-US" sz="18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 Derived: </a:t>
            </a:r>
            <a:r>
              <a:rPr lang="en-US" altLang="en-US" sz="18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 Base {</a:t>
            </a:r>
          </a:p>
          <a:p>
            <a:pPr marL="0" indent="0" eaLnBrk="1" hangingPunct="1">
              <a:spcBef>
                <a:spcPct val="0"/>
              </a:spcBef>
              <a:buNone/>
            </a:pPr>
            <a:r>
              <a:rPr lang="en-US" altLang="en-US" sz="18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 eaLnBrk="1" hangingPunct="1">
              <a:spcBef>
                <a:spcPct val="0"/>
              </a:spcBef>
              <a:buNone/>
            </a:pP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	Derived(){ printf(</a:t>
            </a:r>
            <a:r>
              <a:rPr lang="en-US" altLang="en-US" sz="1800" b="1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"Constructor: Derived“</a:t>
            </a:r>
            <a:r>
              <a:rPr lang="en-US" altLang="en-US" sz="1800" b="1">
                <a:solidFill>
                  <a:srgbClr val="0033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; }</a:t>
            </a:r>
          </a:p>
          <a:p>
            <a:pPr marL="0" indent="0" eaLnBrk="1" hangingPunct="1">
              <a:spcBef>
                <a:spcPct val="0"/>
              </a:spcBef>
              <a:buNone/>
            </a:pP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8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virtual</a:t>
            </a: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 ~Derived(){ printf(</a:t>
            </a:r>
            <a:r>
              <a:rPr lang="en-US" altLang="en-US" sz="1800" b="1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"Destructor: Derived“</a:t>
            </a:r>
            <a:r>
              <a:rPr lang="en-US" altLang="en-US" sz="1800" b="1">
                <a:solidFill>
                  <a:srgbClr val="0033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; }</a:t>
            </a:r>
          </a:p>
          <a:p>
            <a:pPr marL="0" indent="0" eaLnBrk="1" hangingPunct="1">
              <a:spcBef>
                <a:spcPct val="0"/>
              </a:spcBef>
              <a:buNone/>
            </a:pP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 };</a:t>
            </a:r>
          </a:p>
          <a:p>
            <a:pPr marL="0" indent="0" eaLnBrk="1" hangingPunct="1">
              <a:spcBef>
                <a:spcPct val="0"/>
              </a:spcBef>
              <a:buNone/>
            </a:pPr>
            <a:endParaRPr lang="en-US" altLang="en-US" sz="18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ct val="0"/>
              </a:spcBef>
              <a:buNone/>
            </a:pPr>
            <a:r>
              <a:rPr lang="en-US" altLang="en-US" sz="18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 main()</a:t>
            </a:r>
          </a:p>
          <a:p>
            <a:pPr marL="0" indent="0" eaLnBrk="1" hangingPunct="1">
              <a:spcBef>
                <a:spcPct val="0"/>
              </a:spcBef>
              <a:buNone/>
            </a:pP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 eaLnBrk="1" hangingPunct="1">
              <a:spcBef>
                <a:spcPct val="0"/>
              </a:spcBef>
              <a:buNone/>
            </a:pP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	Base *ptr = </a:t>
            </a:r>
            <a:r>
              <a:rPr lang="en-US" altLang="en-US" sz="18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 Derived();</a:t>
            </a:r>
          </a:p>
          <a:p>
            <a:pPr marL="0" indent="0" eaLnBrk="1" hangingPunct="1">
              <a:spcBef>
                <a:spcPct val="0"/>
              </a:spcBef>
              <a:buNone/>
            </a:pPr>
            <a:r>
              <a:rPr lang="en-US" altLang="en-US" sz="18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delete</a:t>
            </a: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 ptr;</a:t>
            </a:r>
          </a:p>
          <a:p>
            <a:pPr marL="0" indent="0" eaLnBrk="1" hangingPunct="1">
              <a:spcBef>
                <a:spcPct val="0"/>
              </a:spcBef>
              <a:buNone/>
            </a:pPr>
            <a:r>
              <a:rPr lang="en-US" altLang="en-US" sz="18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return</a:t>
            </a: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 0;</a:t>
            </a:r>
          </a:p>
          <a:p>
            <a:pPr marL="0" indent="0" eaLnBrk="1" hangingPunct="1">
              <a:spcBef>
                <a:spcPct val="0"/>
              </a:spcBef>
              <a:buNone/>
            </a:pP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9940" name="Text Box 4">
            <a:extLst>
              <a:ext uri="{FF2B5EF4-FFF2-40B4-BE49-F238E27FC236}">
                <a16:creationId xmlns:a16="http://schemas.microsoft.com/office/drawing/2014/main" id="{751F620F-C69C-4A42-8E52-A35CC1E4F7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3800" y="4191000"/>
            <a:ext cx="2438400" cy="1830388"/>
          </a:xfrm>
          <a:prstGeom prst="rect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/>
            </a:pPr>
            <a:r>
              <a:rPr lang="en-US" b="1" u="sng" dirty="0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Lucida Sans Unicode"/>
              </a:rPr>
              <a:t>REZULTAT:</a:t>
            </a:r>
          </a:p>
          <a:p>
            <a: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/>
            </a:pPr>
            <a:endParaRPr lang="en-US" b="1" dirty="0">
              <a:solidFill>
                <a:srgbClr val="8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cs typeface="Lucida Sans Unicode"/>
            </a:endParaRPr>
          </a:p>
          <a:p>
            <a: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/>
            </a:pPr>
            <a:r>
              <a:rPr lang="en-US" b="1" dirty="0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Lucida Sans Unicode"/>
              </a:rPr>
              <a:t>Constructor: Base</a:t>
            </a:r>
          </a:p>
          <a:p>
            <a: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/>
            </a:pPr>
            <a:r>
              <a:rPr lang="en-US" b="1" dirty="0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Lucida Sans Unicode"/>
              </a:rPr>
              <a:t>Constructor: Derived</a:t>
            </a:r>
          </a:p>
          <a:p>
            <a: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/>
            </a:pPr>
            <a:r>
              <a:rPr lang="en-US" b="1" dirty="0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Lucida Sans Unicode"/>
              </a:rPr>
              <a:t>Destructor: Derived</a:t>
            </a:r>
          </a:p>
          <a:p>
            <a: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/>
            </a:pPr>
            <a:r>
              <a:rPr lang="en-US" b="1" dirty="0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Lucida Sans Unicode"/>
              </a:rPr>
              <a:t>Destructor: Base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Text Box 4">
            <a:extLst>
              <a:ext uri="{FF2B5EF4-FFF2-40B4-BE49-F238E27FC236}">
                <a16:creationId xmlns:a16="http://schemas.microsoft.com/office/drawing/2014/main" id="{5D993221-1634-412D-8374-06EEA301A3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8925" y="549275"/>
            <a:ext cx="9340850" cy="498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lnSpc>
                <a:spcPct val="135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sr-Latn-RS" sz="2000" b="1">
                <a:solidFill>
                  <a:srgbClr val="000000"/>
                </a:solidFill>
              </a:rPr>
              <a:t>class</a:t>
            </a:r>
            <a:r>
              <a:rPr lang="en-US" altLang="sr-Latn-RS" sz="2000">
                <a:solidFill>
                  <a:srgbClr val="000000"/>
                </a:solidFill>
              </a:rPr>
              <a:t> Osnovna { </a:t>
            </a:r>
            <a:r>
              <a:rPr lang="en-US" altLang="sr-Latn-RS" sz="2000" b="1">
                <a:solidFill>
                  <a:srgbClr val="000000"/>
                </a:solidFill>
              </a:rPr>
              <a:t>public</a:t>
            </a:r>
            <a:r>
              <a:rPr lang="en-US" altLang="sr-Latn-RS" sz="2000">
                <a:solidFill>
                  <a:srgbClr val="000000"/>
                </a:solidFill>
              </a:rPr>
              <a:t>: </a:t>
            </a:r>
            <a:r>
              <a:rPr lang="en-US" altLang="sr-Latn-RS" sz="2000" b="1">
                <a:solidFill>
                  <a:srgbClr val="FF0000"/>
                </a:solidFill>
              </a:rPr>
              <a:t>virtual</a:t>
            </a:r>
            <a:r>
              <a:rPr lang="en-US" altLang="sr-Latn-RS" sz="2000">
                <a:solidFill>
                  <a:srgbClr val="000000"/>
                </a:solidFill>
              </a:rPr>
              <a:t> ~Osnovna(); };</a:t>
            </a:r>
            <a:br>
              <a:rPr lang="en-US" altLang="sr-Latn-RS" sz="2000">
                <a:solidFill>
                  <a:srgbClr val="000000"/>
                </a:solidFill>
              </a:rPr>
            </a:br>
            <a:r>
              <a:rPr lang="en-US" altLang="sr-Latn-RS" sz="2000" b="1">
                <a:solidFill>
                  <a:srgbClr val="000000"/>
                </a:solidFill>
              </a:rPr>
              <a:t>class</a:t>
            </a:r>
            <a:r>
              <a:rPr lang="en-US" altLang="sr-Latn-RS" sz="2000">
                <a:solidFill>
                  <a:srgbClr val="000000"/>
                </a:solidFill>
              </a:rPr>
              <a:t> Izvedena : </a:t>
            </a:r>
            <a:r>
              <a:rPr lang="en-US" altLang="sr-Latn-RS" sz="2000" b="1">
                <a:solidFill>
                  <a:srgbClr val="000000"/>
                </a:solidFill>
              </a:rPr>
              <a:t>public</a:t>
            </a:r>
            <a:r>
              <a:rPr lang="en-US" altLang="sr-Latn-RS" sz="2000">
                <a:solidFill>
                  <a:srgbClr val="000000"/>
                </a:solidFill>
              </a:rPr>
              <a:t> Osnovna { </a:t>
            </a:r>
            <a:r>
              <a:rPr lang="en-US" altLang="sr-Latn-RS" sz="2000" b="1">
                <a:solidFill>
                  <a:srgbClr val="000000"/>
                </a:solidFill>
              </a:rPr>
              <a:t>public</a:t>
            </a:r>
            <a:r>
              <a:rPr lang="en-US" altLang="sr-Latn-RS" sz="2000">
                <a:solidFill>
                  <a:srgbClr val="000000"/>
                </a:solidFill>
              </a:rPr>
              <a:t>: ~Izvedena(); };</a:t>
            </a:r>
            <a:br>
              <a:rPr lang="en-US" altLang="sr-Latn-RS" sz="2000">
                <a:solidFill>
                  <a:srgbClr val="000000"/>
                </a:solidFill>
              </a:rPr>
            </a:br>
            <a:r>
              <a:rPr lang="en-US" altLang="sr-Latn-RS" sz="2000" b="1">
                <a:solidFill>
                  <a:srgbClr val="000000"/>
                </a:solidFill>
              </a:rPr>
              <a:t>class</a:t>
            </a:r>
            <a:r>
              <a:rPr lang="en-US" altLang="sr-Latn-RS" sz="2000">
                <a:solidFill>
                  <a:srgbClr val="000000"/>
                </a:solidFill>
              </a:rPr>
              <a:t> OsnovnaNV { </a:t>
            </a:r>
            <a:r>
              <a:rPr lang="en-US" altLang="sr-Latn-RS" sz="2000" b="1">
                <a:solidFill>
                  <a:srgbClr val="000000"/>
                </a:solidFill>
              </a:rPr>
              <a:t>public</a:t>
            </a:r>
            <a:r>
              <a:rPr lang="en-US" altLang="sr-Latn-RS" sz="2000">
                <a:solidFill>
                  <a:srgbClr val="000000"/>
                </a:solidFill>
              </a:rPr>
              <a:t>: ~OsnovnaNV(); };</a:t>
            </a:r>
            <a:br>
              <a:rPr lang="en-US" altLang="sr-Latn-RS" sz="2000">
                <a:solidFill>
                  <a:srgbClr val="000000"/>
                </a:solidFill>
              </a:rPr>
            </a:br>
            <a:r>
              <a:rPr lang="en-US" altLang="sr-Latn-RS" sz="2000" b="1">
                <a:solidFill>
                  <a:srgbClr val="000000"/>
                </a:solidFill>
              </a:rPr>
              <a:t>class</a:t>
            </a:r>
            <a:r>
              <a:rPr lang="en-US" altLang="sr-Latn-RS" sz="2000">
                <a:solidFill>
                  <a:srgbClr val="000000"/>
                </a:solidFill>
              </a:rPr>
              <a:t> IzvedenaNV : </a:t>
            </a:r>
            <a:r>
              <a:rPr lang="en-US" altLang="sr-Latn-RS" sz="2000" b="1">
                <a:solidFill>
                  <a:srgbClr val="000000"/>
                </a:solidFill>
              </a:rPr>
              <a:t>public</a:t>
            </a:r>
            <a:r>
              <a:rPr lang="en-US" altLang="sr-Latn-RS" sz="2000">
                <a:solidFill>
                  <a:srgbClr val="000000"/>
                </a:solidFill>
              </a:rPr>
              <a:t> OsnovnaNV { </a:t>
            </a:r>
            <a:r>
              <a:rPr lang="en-US" altLang="sr-Latn-RS" sz="2000" b="1">
                <a:solidFill>
                  <a:srgbClr val="000000"/>
                </a:solidFill>
              </a:rPr>
              <a:t>public</a:t>
            </a:r>
            <a:r>
              <a:rPr lang="en-US" altLang="sr-Latn-RS" sz="2000">
                <a:solidFill>
                  <a:srgbClr val="000000"/>
                </a:solidFill>
              </a:rPr>
              <a:t>: ~IzvedenaNV(); };</a:t>
            </a:r>
            <a:br>
              <a:rPr lang="en-US" altLang="sr-Latn-RS" sz="2000">
                <a:solidFill>
                  <a:srgbClr val="000000"/>
                </a:solidFill>
              </a:rPr>
            </a:br>
            <a:r>
              <a:rPr lang="en-US" altLang="sr-Latn-RS" sz="2000" b="1">
                <a:solidFill>
                  <a:srgbClr val="000000"/>
                </a:solidFill>
              </a:rPr>
              <a:t>void</a:t>
            </a:r>
            <a:r>
              <a:rPr lang="en-US" altLang="sr-Latn-RS" sz="2000">
                <a:solidFill>
                  <a:srgbClr val="000000"/>
                </a:solidFill>
              </a:rPr>
              <a:t> oslobodi (Osnovna *pb) { </a:t>
            </a:r>
            <a:r>
              <a:rPr lang="en-US" altLang="sr-Latn-RS" sz="2000" b="1">
                <a:solidFill>
                  <a:srgbClr val="000000"/>
                </a:solidFill>
              </a:rPr>
              <a:t>delete</a:t>
            </a:r>
            <a:r>
              <a:rPr lang="en-US" altLang="sr-Latn-RS" sz="2000">
                <a:solidFill>
                  <a:srgbClr val="000000"/>
                </a:solidFill>
              </a:rPr>
              <a:t> pb; }</a:t>
            </a:r>
            <a:br>
              <a:rPr lang="en-US" altLang="sr-Latn-RS" sz="2000">
                <a:solidFill>
                  <a:srgbClr val="000000"/>
                </a:solidFill>
              </a:rPr>
            </a:br>
            <a:r>
              <a:rPr lang="en-US" altLang="sr-Latn-RS" sz="2000" b="1">
                <a:solidFill>
                  <a:srgbClr val="000000"/>
                </a:solidFill>
              </a:rPr>
              <a:t>void</a:t>
            </a:r>
            <a:r>
              <a:rPr lang="en-US" altLang="sr-Latn-RS" sz="2000">
                <a:solidFill>
                  <a:srgbClr val="000000"/>
                </a:solidFill>
              </a:rPr>
              <a:t> oslobodi (OsnovnaNV *pb) { </a:t>
            </a:r>
            <a:r>
              <a:rPr lang="en-US" altLang="sr-Latn-RS" sz="2000" b="1">
                <a:solidFill>
                  <a:srgbClr val="000000"/>
                </a:solidFill>
              </a:rPr>
              <a:t>delete</a:t>
            </a:r>
            <a:r>
              <a:rPr lang="en-US" altLang="sr-Latn-RS" sz="2000">
                <a:solidFill>
                  <a:srgbClr val="000000"/>
                </a:solidFill>
              </a:rPr>
              <a:t> pb; }</a:t>
            </a:r>
            <a:br>
              <a:rPr lang="en-US" altLang="sr-Latn-RS" sz="2000">
                <a:solidFill>
                  <a:srgbClr val="000000"/>
                </a:solidFill>
              </a:rPr>
            </a:br>
            <a:r>
              <a:rPr lang="en-US" altLang="sr-Latn-RS" sz="2000" b="1">
                <a:solidFill>
                  <a:srgbClr val="000000"/>
                </a:solidFill>
              </a:rPr>
              <a:t>void</a:t>
            </a:r>
            <a:r>
              <a:rPr lang="en-US" altLang="sr-Latn-RS" sz="2000">
                <a:solidFill>
                  <a:srgbClr val="000000"/>
                </a:solidFill>
              </a:rPr>
              <a:t> main () {</a:t>
            </a:r>
            <a:br>
              <a:rPr lang="en-US" altLang="sr-Latn-RS" sz="2000">
                <a:solidFill>
                  <a:srgbClr val="000000"/>
                </a:solidFill>
              </a:rPr>
            </a:br>
            <a:r>
              <a:rPr lang="en-US" altLang="sr-Latn-RS" sz="2000">
                <a:solidFill>
                  <a:srgbClr val="000000"/>
                </a:solidFill>
              </a:rPr>
              <a:t>  Osnovna *pb=</a:t>
            </a:r>
            <a:r>
              <a:rPr lang="en-US" altLang="sr-Latn-RS" sz="2000" b="1">
                <a:solidFill>
                  <a:srgbClr val="000000"/>
                </a:solidFill>
              </a:rPr>
              <a:t>new</a:t>
            </a:r>
            <a:r>
              <a:rPr lang="en-US" altLang="sr-Latn-RS" sz="2000">
                <a:solidFill>
                  <a:srgbClr val="000000"/>
                </a:solidFill>
              </a:rPr>
              <a:t> Osnovna; oslobodi(pb); // poziva se </a:t>
            </a:r>
            <a:r>
              <a:rPr lang="en-US" altLang="sr-Latn-RS" sz="2000">
                <a:solidFill>
                  <a:srgbClr val="0033CC"/>
                </a:solidFill>
              </a:rPr>
              <a:t>~Osnovna</a:t>
            </a:r>
            <a:br>
              <a:rPr lang="en-US" altLang="sr-Latn-RS" sz="2000">
                <a:solidFill>
                  <a:srgbClr val="000000"/>
                </a:solidFill>
              </a:rPr>
            </a:br>
            <a:r>
              <a:rPr lang="en-US" altLang="sr-Latn-RS" sz="2000">
                <a:solidFill>
                  <a:srgbClr val="000000"/>
                </a:solidFill>
              </a:rPr>
              <a:t>  Izvedena *pd=</a:t>
            </a:r>
            <a:r>
              <a:rPr lang="en-US" altLang="sr-Latn-RS" sz="2000" b="1">
                <a:solidFill>
                  <a:srgbClr val="000000"/>
                </a:solidFill>
              </a:rPr>
              <a:t>new</a:t>
            </a:r>
            <a:r>
              <a:rPr lang="en-US" altLang="sr-Latn-RS" sz="2000">
                <a:solidFill>
                  <a:srgbClr val="000000"/>
                </a:solidFill>
              </a:rPr>
              <a:t> Izvedena; oslobodi(pd); // poziva se </a:t>
            </a:r>
            <a:r>
              <a:rPr lang="en-US" altLang="sr-Latn-RS" sz="2000">
                <a:solidFill>
                  <a:srgbClr val="0033CC"/>
                </a:solidFill>
              </a:rPr>
              <a:t>~Izvedena </a:t>
            </a:r>
            <a:r>
              <a:rPr lang="en-US" altLang="sr-Latn-RS" sz="2000">
                <a:solidFill>
                  <a:srgbClr val="000000"/>
                </a:solidFill>
              </a:rPr>
              <a:t>pa </a:t>
            </a:r>
            <a:r>
              <a:rPr lang="en-US" altLang="sr-Latn-RS" sz="2000">
                <a:solidFill>
                  <a:srgbClr val="0033CC"/>
                </a:solidFill>
              </a:rPr>
              <a:t>~Osnovna</a:t>
            </a:r>
            <a:br>
              <a:rPr lang="en-US" altLang="sr-Latn-RS" sz="2000">
                <a:solidFill>
                  <a:srgbClr val="000000"/>
                </a:solidFill>
              </a:rPr>
            </a:br>
            <a:r>
              <a:rPr lang="en-US" altLang="sr-Latn-RS" sz="2000">
                <a:solidFill>
                  <a:srgbClr val="000000"/>
                </a:solidFill>
              </a:rPr>
              <a:t>  OsnovnaNV *pbn=</a:t>
            </a:r>
            <a:r>
              <a:rPr lang="en-US" altLang="sr-Latn-RS" sz="2000" b="1">
                <a:solidFill>
                  <a:srgbClr val="000000"/>
                </a:solidFill>
              </a:rPr>
              <a:t>new</a:t>
            </a:r>
            <a:r>
              <a:rPr lang="en-US" altLang="sr-Latn-RS" sz="2000">
                <a:solidFill>
                  <a:srgbClr val="000000"/>
                </a:solidFill>
              </a:rPr>
              <a:t> OsnovnaNV; oslobodi(pbn);   // poziva se </a:t>
            </a:r>
            <a:r>
              <a:rPr lang="en-US" altLang="sr-Latn-RS" sz="2000">
                <a:solidFill>
                  <a:srgbClr val="0033CC"/>
                </a:solidFill>
              </a:rPr>
              <a:t>~OsnovnaNV</a:t>
            </a:r>
            <a:br>
              <a:rPr lang="en-US" altLang="sr-Latn-RS" sz="2000">
                <a:solidFill>
                  <a:srgbClr val="000000"/>
                </a:solidFill>
              </a:rPr>
            </a:br>
            <a:r>
              <a:rPr lang="en-US" altLang="sr-Latn-RS" sz="2000">
                <a:solidFill>
                  <a:srgbClr val="000000"/>
                </a:solidFill>
              </a:rPr>
              <a:t>  IzvedenaNV *pdn=</a:t>
            </a:r>
            <a:r>
              <a:rPr lang="en-US" altLang="sr-Latn-RS" sz="2000" b="1">
                <a:solidFill>
                  <a:srgbClr val="000000"/>
                </a:solidFill>
              </a:rPr>
              <a:t>new</a:t>
            </a:r>
            <a:r>
              <a:rPr lang="en-US" altLang="sr-Latn-RS" sz="2000">
                <a:solidFill>
                  <a:srgbClr val="000000"/>
                </a:solidFill>
              </a:rPr>
              <a:t> IzvedenaNV; oslobodi(pdn); // poziva se </a:t>
            </a:r>
            <a:r>
              <a:rPr lang="en-US" altLang="sr-Latn-RS" sz="2000">
                <a:solidFill>
                  <a:srgbClr val="0033CC"/>
                </a:solidFill>
              </a:rPr>
              <a:t>~OsnovnaNV</a:t>
            </a:r>
            <a:br>
              <a:rPr lang="en-US" altLang="sr-Latn-RS" sz="180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sr-Latn-RS" sz="180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</p:txBody>
      </p:sp>
      <p:pic>
        <p:nvPicPr>
          <p:cNvPr id="237571" name="Picture 2">
            <a:extLst>
              <a:ext uri="{FF2B5EF4-FFF2-40B4-BE49-F238E27FC236}">
                <a16:creationId xmlns:a16="http://schemas.microsoft.com/office/drawing/2014/main" id="{9BDFF394-C44C-4F3D-8203-C9D23B0B53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9876" y="5162550"/>
            <a:ext cx="3114675" cy="169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8" name="Rectangle 1">
            <a:extLst>
              <a:ext uri="{FF2B5EF4-FFF2-40B4-BE49-F238E27FC236}">
                <a16:creationId xmlns:a16="http://schemas.microsoft.com/office/drawing/2014/main" id="{A80ED552-2BC0-47DF-B4D0-8D32CA2F845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981200" y="322264"/>
            <a:ext cx="8229600" cy="757237"/>
          </a:xfr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u="sng" dirty="0"/>
              <a:t>“</a:t>
            </a:r>
            <a:r>
              <a:rPr lang="sr-Latn-CS" altLang="en-US" u="sng" dirty="0"/>
              <a:t>Č</a:t>
            </a:r>
            <a:r>
              <a:rPr lang="en-US" altLang="en-US" u="sng" dirty="0" err="1"/>
              <a:t>isto</a:t>
            </a:r>
            <a:r>
              <a:rPr lang="en-US" altLang="en-US" u="sng" dirty="0"/>
              <a:t>” </a:t>
            </a:r>
            <a:r>
              <a:rPr lang="en-US" altLang="en-US" u="sng" dirty="0" err="1"/>
              <a:t>virtuelni</a:t>
            </a:r>
            <a:r>
              <a:rPr lang="en-US" altLang="en-US" u="sng" dirty="0"/>
              <a:t> </a:t>
            </a:r>
            <a:r>
              <a:rPr lang="en-US" altLang="en-US" u="sng" dirty="0" err="1"/>
              <a:t>destruktor</a:t>
            </a:r>
            <a:endParaRPr lang="en-US" altLang="en-US" u="sng" dirty="0"/>
          </a:p>
        </p:txBody>
      </p:sp>
      <p:sp>
        <p:nvSpPr>
          <p:cNvPr id="40962" name="Rectangle 2">
            <a:extLst>
              <a:ext uri="{FF2B5EF4-FFF2-40B4-BE49-F238E27FC236}">
                <a16:creationId xmlns:a16="http://schemas.microsoft.com/office/drawing/2014/main" id="{8C422435-52AA-4994-8E37-A064B79E691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981200" y="1130424"/>
            <a:ext cx="8229600" cy="4170784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  <a:buNone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/>
            </a:pPr>
            <a:r>
              <a:rPr lang="en-US" sz="1600" b="1" dirty="0" err="1">
                <a:solidFill>
                  <a:schemeClr val="tx1"/>
                </a:solidFill>
              </a:rPr>
              <a:t>Nije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  <a:r>
              <a:rPr lang="en-US" sz="1600" b="1" dirty="0" err="1">
                <a:solidFill>
                  <a:schemeClr val="tx1"/>
                </a:solidFill>
              </a:rPr>
              <a:t>moguće</a:t>
            </a:r>
            <a:r>
              <a:rPr lang="en-US" sz="1600" b="1" dirty="0">
                <a:solidFill>
                  <a:schemeClr val="tx1"/>
                </a:solidFill>
              </a:rPr>
              <a:t> (</a:t>
            </a:r>
            <a:r>
              <a:rPr lang="en-US" sz="1600" b="1" dirty="0" err="1">
                <a:solidFill>
                  <a:schemeClr val="tx1"/>
                </a:solidFill>
              </a:rPr>
              <a:t>samo</a:t>
            </a:r>
            <a:r>
              <a:rPr lang="en-US" sz="1600" b="1" dirty="0">
                <a:solidFill>
                  <a:schemeClr val="tx1"/>
                </a:solidFill>
              </a:rPr>
              <a:t>) </a:t>
            </a:r>
            <a:r>
              <a:rPr lang="en-US" sz="1600" b="1" dirty="0" err="1">
                <a:solidFill>
                  <a:schemeClr val="tx1"/>
                </a:solidFill>
              </a:rPr>
              <a:t>deklarisati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  <a:r>
              <a:rPr lang="en-US" sz="1600" b="1" dirty="0" err="1">
                <a:solidFill>
                  <a:schemeClr val="tx1"/>
                </a:solidFill>
              </a:rPr>
              <a:t>čisto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  <a:r>
              <a:rPr lang="en-US" sz="1600" b="1" dirty="0" err="1">
                <a:solidFill>
                  <a:schemeClr val="tx1"/>
                </a:solidFill>
              </a:rPr>
              <a:t>virtuelni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  <a:r>
              <a:rPr lang="en-US" sz="1600" b="1" dirty="0" err="1">
                <a:solidFill>
                  <a:schemeClr val="tx1"/>
                </a:solidFill>
              </a:rPr>
              <a:t>destruktor</a:t>
            </a:r>
            <a:r>
              <a:rPr lang="en-US" sz="1600" b="1" dirty="0">
                <a:solidFill>
                  <a:schemeClr val="tx1"/>
                </a:solidFill>
              </a:rPr>
              <a:t>. </a:t>
            </a:r>
            <a:r>
              <a:rPr lang="en-US" sz="1600" b="1" dirty="0" err="1">
                <a:solidFill>
                  <a:schemeClr val="tx1"/>
                </a:solidFill>
              </a:rPr>
              <a:t>Sledeći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  <a:r>
              <a:rPr lang="en-US" sz="1600" b="1" dirty="0" err="1">
                <a:solidFill>
                  <a:schemeClr val="tx1"/>
                </a:solidFill>
              </a:rPr>
              <a:t>kod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  <a:r>
              <a:rPr lang="en-US" sz="1600" b="1" dirty="0" err="1">
                <a:solidFill>
                  <a:schemeClr val="tx1"/>
                </a:solidFill>
              </a:rPr>
              <a:t>pokazuje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  <a:r>
              <a:rPr lang="en-US" sz="1600" b="1" dirty="0" err="1">
                <a:solidFill>
                  <a:schemeClr val="tx1"/>
                </a:solidFill>
              </a:rPr>
              <a:t>način</a:t>
            </a:r>
            <a:r>
              <a:rPr lang="en-US" sz="1600" b="1" dirty="0">
                <a:solidFill>
                  <a:schemeClr val="tx1"/>
                </a:solidFill>
              </a:rPr>
              <a:t> da se to </a:t>
            </a:r>
            <a:r>
              <a:rPr lang="en-US" sz="1600" b="1" dirty="0" err="1">
                <a:solidFill>
                  <a:schemeClr val="tx1"/>
                </a:solidFill>
              </a:rPr>
              <a:t>prevazidje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  <a:r>
              <a:rPr lang="en-US" sz="1600" b="1" dirty="0" err="1">
                <a:solidFill>
                  <a:schemeClr val="tx1"/>
                </a:solidFill>
              </a:rPr>
              <a:t>navodjenjem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  <a:r>
              <a:rPr lang="en-US" sz="1600" b="1" dirty="0" err="1">
                <a:solidFill>
                  <a:schemeClr val="tx1"/>
                </a:solidFill>
              </a:rPr>
              <a:t>definicije</a:t>
            </a:r>
            <a:r>
              <a:rPr lang="en-US" sz="1600" b="1" dirty="0">
                <a:solidFill>
                  <a:schemeClr val="tx1"/>
                </a:solidFill>
              </a:rPr>
              <a:t>  </a:t>
            </a:r>
            <a:r>
              <a:rPr lang="en-US" sz="1600" b="1" dirty="0" err="1">
                <a:solidFill>
                  <a:schemeClr val="tx1"/>
                </a:solidFill>
              </a:rPr>
              <a:t>virtuelnog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  <a:r>
              <a:rPr lang="en-US" sz="1600" b="1" dirty="0" err="1">
                <a:solidFill>
                  <a:schemeClr val="tx1"/>
                </a:solidFill>
              </a:rPr>
              <a:t>destruktora</a:t>
            </a:r>
            <a:r>
              <a:rPr lang="en-US" sz="1600" b="1" dirty="0">
                <a:solidFill>
                  <a:schemeClr val="tx1"/>
                </a:solidFill>
              </a:rPr>
              <a:t>.</a:t>
            </a:r>
          </a:p>
          <a:p>
            <a:pPr eaLnBrk="1" hangingPunct="1">
              <a:spcBef>
                <a:spcPct val="0"/>
              </a:spcBef>
              <a:buNone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/>
            </a:pPr>
            <a:endParaRPr lang="en-US" sz="1600" b="1" dirty="0">
              <a:solidFill>
                <a:srgbClr val="A5002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spcBef>
                <a:spcPts val="0"/>
              </a:spcBef>
              <a:buNone/>
              <a:defRPr/>
            </a:pPr>
            <a:r>
              <a:rPr lang="en-US" sz="1600" b="1" dirty="0">
                <a:solidFill>
                  <a:srgbClr val="003366"/>
                </a:solidFill>
                <a:latin typeface="Courier New" pitchFamily="49" charset="0"/>
                <a:cs typeface="Courier New" pitchFamily="49" charset="0"/>
              </a:rPr>
              <a:t>class Base {</a:t>
            </a:r>
          </a:p>
          <a:p>
            <a:pPr>
              <a:spcBef>
                <a:spcPts val="0"/>
              </a:spcBef>
              <a:buNone/>
              <a:defRPr/>
            </a:pPr>
            <a:r>
              <a:rPr lang="en-US" sz="1600" b="1" dirty="0">
                <a:solidFill>
                  <a:srgbClr val="003366"/>
                </a:solidFill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>
              <a:spcBef>
                <a:spcPts val="0"/>
              </a:spcBef>
              <a:buNone/>
              <a:defRPr/>
            </a:pPr>
            <a:r>
              <a:rPr lang="pt-BR" sz="1600" b="1" dirty="0">
                <a:solidFill>
                  <a:srgbClr val="003366"/>
                </a:solidFill>
                <a:latin typeface="Courier New" pitchFamily="49" charset="0"/>
                <a:cs typeface="Courier New" pitchFamily="49" charset="0"/>
              </a:rPr>
              <a:t>	Base(){ printf("Constructor: Base \n"); }</a:t>
            </a:r>
          </a:p>
          <a:p>
            <a:pPr>
              <a:spcBef>
                <a:spcPts val="0"/>
              </a:spcBef>
              <a:buNone/>
              <a:defRPr/>
            </a:pPr>
            <a:r>
              <a:rPr lang="en-US" sz="1600" b="1" dirty="0">
                <a:solidFill>
                  <a:srgbClr val="003366"/>
                </a:solidFill>
                <a:latin typeface="Courier New" pitchFamily="49" charset="0"/>
                <a:cs typeface="Courier New" pitchFamily="49" charset="0"/>
              </a:rPr>
              <a:t>    virtual ~Base() = 0;  </a:t>
            </a:r>
          </a:p>
          <a:p>
            <a:pPr>
              <a:spcBef>
                <a:spcPts val="0"/>
              </a:spcBef>
              <a:buNone/>
              <a:defRPr/>
            </a:pPr>
            <a:r>
              <a:rPr lang="en-US" sz="1600" b="1" dirty="0">
                <a:solidFill>
                  <a:srgbClr val="003366"/>
                </a:solidFill>
                <a:latin typeface="Courier New" pitchFamily="49" charset="0"/>
                <a:cs typeface="Courier New" pitchFamily="49" charset="0"/>
              </a:rPr>
              <a:t>};</a:t>
            </a:r>
          </a:p>
          <a:p>
            <a:pPr>
              <a:spcBef>
                <a:spcPts val="0"/>
              </a:spcBef>
              <a:buNone/>
              <a:defRPr/>
            </a:pPr>
            <a:endParaRPr lang="en-US" sz="1600" b="1" dirty="0">
              <a:solidFill>
                <a:srgbClr val="003366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  <a:defRPr/>
            </a:pPr>
            <a:r>
              <a:rPr lang="pt-BR" sz="1600" b="1" dirty="0">
                <a:solidFill>
                  <a:srgbClr val="003366"/>
                </a:solidFill>
                <a:latin typeface="Courier New" pitchFamily="49" charset="0"/>
                <a:cs typeface="Courier New" pitchFamily="49" charset="0"/>
              </a:rPr>
              <a:t>Base::~Base(){printf("Destructor : ~Base \n");} </a:t>
            </a:r>
          </a:p>
          <a:p>
            <a:pPr>
              <a:spcBef>
                <a:spcPts val="0"/>
              </a:spcBef>
              <a:buNone/>
              <a:defRPr/>
            </a:pPr>
            <a:r>
              <a:rPr lang="en-US" sz="1600" b="1" dirty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//”</a:t>
            </a:r>
            <a:r>
              <a:rPr lang="en-US" sz="1600" b="1" dirty="0" err="1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definicija</a:t>
            </a:r>
            <a:r>
              <a:rPr lang="en-US" sz="1600" b="1" dirty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” </a:t>
            </a:r>
            <a:r>
              <a:rPr lang="en-US" sz="1600" b="1" dirty="0" err="1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striktno</a:t>
            </a:r>
            <a:r>
              <a:rPr lang="en-US" sz="1600" b="1" dirty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virtuelnog</a:t>
            </a:r>
            <a:r>
              <a:rPr lang="en-US" sz="1600" b="1" dirty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destruktora</a:t>
            </a:r>
            <a:endParaRPr lang="en-US" sz="1600" b="1" dirty="0">
              <a:solidFill>
                <a:srgbClr val="8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Bef>
                <a:spcPts val="0"/>
              </a:spcBef>
              <a:buNone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/>
            </a:pPr>
            <a:endParaRPr lang="en-US" sz="1600" b="1" dirty="0">
              <a:solidFill>
                <a:srgbClr val="003366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Bef>
                <a:spcPts val="0"/>
              </a:spcBef>
              <a:buNone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/>
            </a:pPr>
            <a:r>
              <a:rPr lang="en-US" sz="1600" b="1" dirty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600" b="1" dirty="0" err="1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Dozvoljena</a:t>
            </a:r>
            <a:r>
              <a:rPr lang="en-US" sz="1600" b="1" dirty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je i </a:t>
            </a:r>
            <a:r>
              <a:rPr lang="en-US" sz="1600" b="1" dirty="0" err="1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sledeća</a:t>
            </a:r>
            <a:r>
              <a:rPr lang="en-US" sz="1600" b="1" dirty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definicija</a:t>
            </a:r>
            <a:endParaRPr lang="en-US" sz="1600" b="1" dirty="0">
              <a:solidFill>
                <a:srgbClr val="8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Bef>
                <a:spcPts val="0"/>
              </a:spcBef>
              <a:buNone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/>
            </a:pPr>
            <a:r>
              <a:rPr lang="en-US" sz="1600" b="1" dirty="0">
                <a:solidFill>
                  <a:srgbClr val="003366"/>
                </a:solidFill>
                <a:latin typeface="Courier New" pitchFamily="49" charset="0"/>
                <a:cs typeface="Courier New" pitchFamily="49" charset="0"/>
              </a:rPr>
              <a:t>Base::~Base(){}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Content Placeholder 2">
            <a:extLst>
              <a:ext uri="{FF2B5EF4-FFF2-40B4-BE49-F238E27FC236}">
                <a16:creationId xmlns:a16="http://schemas.microsoft.com/office/drawing/2014/main" id="{21DF1940-1A07-4102-BDC3-3783F6EE556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>
              <a:spcBef>
                <a:spcPts val="300"/>
              </a:spcBef>
              <a:buFont typeface="Symbol" panose="05050102010706020507" pitchFamily="18" charset="2"/>
              <a:buChar char=""/>
              <a:tabLst>
                <a:tab pos="228600" algn="l"/>
              </a:tabLst>
            </a:pPr>
            <a:r>
              <a:rPr lang="pl-PL" altLang="en-US" sz="2200">
                <a:cs typeface="Times New Roman" panose="02020603050405020304" pitchFamily="18" charset="0"/>
              </a:rPr>
              <a:t>Ako se u izvedenoj klasi deklariše neka funkcija koja ima </a:t>
            </a:r>
            <a:r>
              <a:rPr lang="pl-PL" altLang="en-US" sz="2200" b="1">
                <a:cs typeface="Times New Roman" panose="02020603050405020304" pitchFamily="18" charset="0"/>
              </a:rPr>
              <a:t>isto ime kao i virtuelna funkcija iz osnovne klase</a:t>
            </a:r>
            <a:r>
              <a:rPr lang="pl-PL" altLang="en-US" sz="2200">
                <a:cs typeface="Times New Roman" panose="02020603050405020304" pitchFamily="18" charset="0"/>
              </a:rPr>
              <a:t>, ali različit broj i/ili tipove argumenata, onda ona sakriva </a:t>
            </a:r>
            <a:r>
              <a:rPr lang="pl-PL" altLang="en-US" sz="2200" i="1">
                <a:cs typeface="Times New Roman" panose="02020603050405020304" pitchFamily="18" charset="0"/>
              </a:rPr>
              <a:t>sve</a:t>
            </a:r>
            <a:r>
              <a:rPr lang="pl-PL" altLang="en-US" sz="2200">
                <a:cs typeface="Times New Roman" panose="02020603050405020304" pitchFamily="18" charset="0"/>
              </a:rPr>
              <a:t> ostale funkcije sa istim imenom iz osnovne klase. </a:t>
            </a:r>
            <a:endParaRPr lang="en-US" altLang="en-US" sz="2200">
              <a:cs typeface="Times New Roman" panose="02020603050405020304" pitchFamily="18" charset="0"/>
            </a:endParaRPr>
          </a:p>
          <a:p>
            <a:pPr algn="just">
              <a:spcBef>
                <a:spcPts val="300"/>
              </a:spcBef>
              <a:buFont typeface="Symbol" panose="05050102010706020507" pitchFamily="18" charset="2"/>
              <a:buChar char=""/>
              <a:tabLst>
                <a:tab pos="228600" algn="l"/>
              </a:tabLst>
            </a:pPr>
            <a:r>
              <a:rPr lang="it-IT" altLang="en-US" sz="2200">
                <a:cs typeface="Times New Roman" panose="02020603050405020304" pitchFamily="18" charset="0"/>
              </a:rPr>
              <a:t>U izvedenoj klasi treba ponovo definisati sve ostale funkcije sa tim imenom. </a:t>
            </a:r>
            <a:endParaRPr lang="en-US" altLang="en-US" sz="2200">
              <a:cs typeface="Times New Roman" panose="02020603050405020304" pitchFamily="18" charset="0"/>
            </a:endParaRPr>
          </a:p>
          <a:p>
            <a:pPr algn="just">
              <a:spcBef>
                <a:spcPts val="300"/>
              </a:spcBef>
              <a:buFont typeface="Symbol" panose="05050102010706020507" pitchFamily="18" charset="2"/>
              <a:buChar char=""/>
              <a:tabLst>
                <a:tab pos="228600" algn="l"/>
              </a:tabLst>
            </a:pPr>
            <a:r>
              <a:rPr lang="it-IT" altLang="en-US" sz="2200">
                <a:cs typeface="Times New Roman" panose="02020603050405020304" pitchFamily="18" charset="0"/>
              </a:rPr>
              <a:t>Nije dobro da izvedena klasa sadrži samo neke funkcije iz osnovne klase: ne radi se o pravom nasleđivanju. Korisnik izvedene klase očekuje da će ona ispuniti sve zadatke koje može i osnovna klasa.</a:t>
            </a:r>
            <a:endParaRPr lang="en-US" altLang="en-US" sz="2200">
              <a:cs typeface="Times New Roman" panose="02020603050405020304" pitchFamily="18" charset="0"/>
            </a:endParaRPr>
          </a:p>
          <a:p>
            <a:pPr>
              <a:tabLst>
                <a:tab pos="228600" algn="l"/>
              </a:tabLst>
            </a:pPr>
            <a:endParaRPr lang="en-US" altLang="en-US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63F5BA8D-5D90-409D-9C32-7BF3421225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277814"/>
            <a:ext cx="8229600" cy="847725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/>
          <a:lstStyle>
            <a:lvl1pPr defTabSz="4572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 defTabSz="457200"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 defTabSz="457200"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 defTabSz="457200"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 defTabSz="457200"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sr-Latn-CS" altLang="en-US" sz="3600" b="1" u="sng">
                <a:solidFill>
                  <a:srgbClr val="003399"/>
                </a:solidFill>
                <a:latin typeface="Times New Roman" panose="02020603050405020304" pitchFamily="18" charset="0"/>
              </a:rPr>
              <a:t>Dinamičko povezivanje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6" name="Rectangle 1">
            <a:extLst>
              <a:ext uri="{FF2B5EF4-FFF2-40B4-BE49-F238E27FC236}">
                <a16:creationId xmlns:a16="http://schemas.microsoft.com/office/drawing/2014/main" id="{18986FED-D5EA-40F6-8E2A-F31220BA421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981200" y="322264"/>
            <a:ext cx="8229600" cy="757237"/>
          </a:xfr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u="sng" dirty="0"/>
              <a:t>“</a:t>
            </a:r>
            <a:r>
              <a:rPr lang="sr-Latn-CS" altLang="en-US" u="sng" dirty="0"/>
              <a:t>Č</a:t>
            </a:r>
            <a:r>
              <a:rPr lang="en-US" altLang="en-US" u="sng" dirty="0" err="1"/>
              <a:t>isto</a:t>
            </a:r>
            <a:r>
              <a:rPr lang="en-US" altLang="en-US" u="sng" dirty="0"/>
              <a:t>” </a:t>
            </a:r>
            <a:r>
              <a:rPr lang="en-US" altLang="en-US" u="sng" dirty="0" err="1"/>
              <a:t>virtuelni</a:t>
            </a:r>
            <a:r>
              <a:rPr lang="en-US" altLang="en-US" u="sng" dirty="0"/>
              <a:t> </a:t>
            </a:r>
            <a:r>
              <a:rPr lang="en-US" altLang="en-US" u="sng" dirty="0" err="1"/>
              <a:t>destruktor</a:t>
            </a:r>
            <a:endParaRPr lang="en-US" altLang="en-US" u="sng" dirty="0"/>
          </a:p>
        </p:txBody>
      </p:sp>
      <p:sp>
        <p:nvSpPr>
          <p:cNvPr id="40962" name="Rectangle 2">
            <a:extLst>
              <a:ext uri="{FF2B5EF4-FFF2-40B4-BE49-F238E27FC236}">
                <a16:creationId xmlns:a16="http://schemas.microsoft.com/office/drawing/2014/main" id="{A1A45C5A-EB72-4C91-A47D-8E147E949C3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981200" y="1202432"/>
            <a:ext cx="8229600" cy="4746848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  <a:buNone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/>
            </a:pPr>
            <a:r>
              <a:rPr lang="en-US" sz="16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/</a:t>
            </a:r>
            <a:r>
              <a:rPr lang="en-US" sz="20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/“</a:t>
            </a:r>
            <a:r>
              <a:rPr lang="en-US" sz="2000" b="1" dirty="0" err="1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Redefinisanje</a:t>
            </a:r>
            <a:r>
              <a:rPr lang="en-US" sz="20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” </a:t>
            </a:r>
            <a:r>
              <a:rPr lang="en-US" sz="2000" b="1" dirty="0" err="1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čisto</a:t>
            </a:r>
            <a:r>
              <a:rPr lang="en-US" sz="20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virtuelnog</a:t>
            </a:r>
            <a:r>
              <a:rPr lang="en-US" sz="20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destruktora</a:t>
            </a:r>
            <a:r>
              <a:rPr lang="en-US" sz="20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u </a:t>
            </a:r>
            <a:r>
              <a:rPr lang="en-US" sz="2000" b="1" dirty="0" err="1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izvedenoj</a:t>
            </a:r>
            <a:r>
              <a:rPr lang="en-US" sz="20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klasi</a:t>
            </a:r>
            <a:endParaRPr lang="en-US" sz="2000" b="1" dirty="0">
              <a:solidFill>
                <a:srgbClr val="A5002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Bef>
                <a:spcPct val="0"/>
              </a:spcBef>
              <a:buNone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/>
            </a:pPr>
            <a:endParaRPr lang="en-US" sz="1600" b="1" dirty="0">
              <a:solidFill>
                <a:srgbClr val="0033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>
              <a:buFont typeface="Times New Roman" panose="02020603050405020304" pitchFamily="18" charset="0"/>
              <a:buNone/>
              <a:defRPr/>
            </a:pPr>
            <a:r>
              <a:rPr lang="en-US" sz="1600" b="1" dirty="0">
                <a:solidFill>
                  <a:srgbClr val="003366"/>
                </a:solidFill>
                <a:latin typeface="Courier New" pitchFamily="49" charset="0"/>
                <a:cs typeface="Courier New" pitchFamily="49" charset="0"/>
              </a:rPr>
              <a:t>class Derived: public Base{</a:t>
            </a:r>
          </a:p>
          <a:p>
            <a:pPr>
              <a:buFont typeface="Times New Roman" panose="02020603050405020304" pitchFamily="18" charset="0"/>
              <a:buNone/>
              <a:defRPr/>
            </a:pPr>
            <a:r>
              <a:rPr lang="en-US" sz="1600" b="1" dirty="0">
                <a:solidFill>
                  <a:srgbClr val="003366"/>
                </a:solidFill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>
              <a:buFont typeface="Times New Roman" panose="02020603050405020304" pitchFamily="18" charset="0"/>
              <a:buNone/>
              <a:defRPr/>
            </a:pPr>
            <a:r>
              <a:rPr lang="en-US" sz="1600" b="1" dirty="0">
                <a:solidFill>
                  <a:srgbClr val="003366"/>
                </a:solidFill>
                <a:latin typeface="Courier New" pitchFamily="49" charset="0"/>
                <a:cs typeface="Courier New" pitchFamily="49" charset="0"/>
              </a:rPr>
              <a:t>	Derived(){ </a:t>
            </a:r>
            <a:r>
              <a:rPr lang="en-US" sz="1600" b="1" dirty="0" err="1">
                <a:solidFill>
                  <a:srgbClr val="003366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600" b="1" dirty="0">
                <a:solidFill>
                  <a:srgbClr val="003366"/>
                </a:solidFill>
                <a:latin typeface="Courier New" pitchFamily="49" charset="0"/>
                <a:cs typeface="Courier New" pitchFamily="49" charset="0"/>
              </a:rPr>
              <a:t>("Constructor: Derived \n"); }</a:t>
            </a:r>
          </a:p>
          <a:p>
            <a:pPr>
              <a:buFont typeface="Times New Roman" panose="02020603050405020304" pitchFamily="18" charset="0"/>
              <a:buNone/>
              <a:defRPr/>
            </a:pPr>
            <a:r>
              <a:rPr lang="en-US" sz="1600" b="1" dirty="0">
                <a:solidFill>
                  <a:srgbClr val="003366"/>
                </a:solidFill>
                <a:latin typeface="Courier New" pitchFamily="49" charset="0"/>
                <a:cs typeface="Courier New" pitchFamily="49" charset="0"/>
              </a:rPr>
              <a:t>    virtual ~Derived(){ </a:t>
            </a:r>
            <a:r>
              <a:rPr lang="en-US" sz="1600" b="1" dirty="0" err="1">
                <a:solidFill>
                  <a:srgbClr val="003366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600" b="1" dirty="0">
                <a:solidFill>
                  <a:srgbClr val="003366"/>
                </a:solidFill>
                <a:latin typeface="Courier New" pitchFamily="49" charset="0"/>
                <a:cs typeface="Courier New" pitchFamily="49" charset="0"/>
              </a:rPr>
              <a:t>("Destructor : ~Derived \n"); }</a:t>
            </a:r>
          </a:p>
          <a:p>
            <a:pPr>
              <a:buFont typeface="Times New Roman" panose="02020603050405020304" pitchFamily="18" charset="0"/>
              <a:buNone/>
              <a:defRPr/>
            </a:pPr>
            <a:r>
              <a:rPr lang="en-US" sz="1600" b="1" dirty="0">
                <a:solidFill>
                  <a:srgbClr val="003366"/>
                </a:solidFill>
                <a:latin typeface="Courier New" pitchFamily="49" charset="0"/>
                <a:cs typeface="Courier New" pitchFamily="49" charset="0"/>
              </a:rPr>
              <a:t> };</a:t>
            </a:r>
          </a:p>
          <a:p>
            <a:pPr eaLnBrk="1" hangingPunct="1">
              <a:spcBef>
                <a:spcPct val="0"/>
              </a:spcBef>
              <a:buNone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/>
            </a:pPr>
            <a:endParaRPr lang="en-US" sz="1600" b="1" dirty="0">
              <a:solidFill>
                <a:srgbClr val="003366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Bef>
                <a:spcPct val="0"/>
              </a:spcBef>
              <a:buNone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/>
            </a:pPr>
            <a:r>
              <a:rPr lang="en-US" sz="1600" b="1" dirty="0">
                <a:solidFill>
                  <a:srgbClr val="003366"/>
                </a:solidFill>
                <a:latin typeface="Courier New" pitchFamily="49" charset="0"/>
                <a:cs typeface="Courier New" pitchFamily="49" charset="0"/>
              </a:rPr>
              <a:t>int main()</a:t>
            </a:r>
          </a:p>
          <a:p>
            <a:pPr eaLnBrk="1" hangingPunct="1">
              <a:spcBef>
                <a:spcPct val="0"/>
              </a:spcBef>
              <a:buNone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/>
            </a:pPr>
            <a:r>
              <a:rPr lang="en-US" sz="1600" b="1" dirty="0">
                <a:solidFill>
                  <a:srgbClr val="003366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None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/>
            </a:pPr>
            <a:r>
              <a:rPr lang="en-US" sz="1600" b="1" dirty="0">
                <a:solidFill>
                  <a:srgbClr val="003366"/>
                </a:solidFill>
                <a:latin typeface="Courier New" pitchFamily="49" charset="0"/>
                <a:cs typeface="Courier New" pitchFamily="49" charset="0"/>
              </a:rPr>
              <a:t>     Base *</a:t>
            </a:r>
            <a:r>
              <a:rPr lang="en-US" sz="1600" b="1" dirty="0" err="1">
                <a:solidFill>
                  <a:srgbClr val="003366"/>
                </a:solidFill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sz="1600" b="1" dirty="0">
                <a:solidFill>
                  <a:srgbClr val="003366"/>
                </a:solidFill>
                <a:latin typeface="Courier New" pitchFamily="49" charset="0"/>
                <a:cs typeface="Courier New" pitchFamily="49" charset="0"/>
              </a:rPr>
              <a:t> = new Base(); </a:t>
            </a:r>
            <a:r>
              <a:rPr lang="en-US" sz="1600" b="1" dirty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600" b="1" dirty="0" err="1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Kompajler</a:t>
            </a:r>
            <a:r>
              <a:rPr lang="en-US" sz="1600" b="1" dirty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ne </a:t>
            </a:r>
            <a:r>
              <a:rPr lang="en-US" sz="1600" b="1" dirty="0" err="1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dozvoljava</a:t>
            </a:r>
            <a:r>
              <a:rPr lang="en-US" sz="1600" b="1" dirty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prevodjenje</a:t>
            </a:r>
            <a:r>
              <a:rPr lang="en-US" sz="1600" b="1" dirty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ovakvog</a:t>
            </a:r>
            <a:r>
              <a:rPr lang="en-US" sz="1600" b="1" dirty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koda</a:t>
            </a:r>
            <a:r>
              <a:rPr lang="en-US" sz="1600" b="1" dirty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- Base je </a:t>
            </a:r>
            <a:r>
              <a:rPr lang="en-US" sz="1600" b="1" dirty="0" err="1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apstraktna</a:t>
            </a:r>
            <a:r>
              <a:rPr lang="en-US" sz="1600" b="1" dirty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klasa</a:t>
            </a:r>
            <a:endParaRPr lang="en-US" sz="1600" b="1" dirty="0">
              <a:solidFill>
                <a:srgbClr val="8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Bef>
                <a:spcPct val="0"/>
              </a:spcBef>
              <a:buNone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/>
            </a:pPr>
            <a:endParaRPr lang="en-US" sz="1600" b="1" dirty="0">
              <a:solidFill>
                <a:srgbClr val="003366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Bef>
                <a:spcPct val="0"/>
              </a:spcBef>
              <a:buNone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/>
            </a:pPr>
            <a:r>
              <a:rPr lang="en-US" sz="1600" b="1" dirty="0">
                <a:solidFill>
                  <a:srgbClr val="003366"/>
                </a:solidFill>
                <a:latin typeface="Courier New" pitchFamily="49" charset="0"/>
                <a:cs typeface="Courier New" pitchFamily="49" charset="0"/>
              </a:rPr>
              <a:t>		Base *</a:t>
            </a:r>
            <a:r>
              <a:rPr lang="en-US" sz="1600" b="1" dirty="0" err="1">
                <a:solidFill>
                  <a:srgbClr val="003366"/>
                </a:solidFill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sz="1600" b="1" dirty="0">
                <a:solidFill>
                  <a:srgbClr val="003366"/>
                </a:solidFill>
                <a:latin typeface="Courier New" pitchFamily="49" charset="0"/>
                <a:cs typeface="Courier New" pitchFamily="49" charset="0"/>
              </a:rPr>
              <a:t> = new Derived();</a:t>
            </a:r>
          </a:p>
          <a:p>
            <a:pPr eaLnBrk="1" hangingPunct="1">
              <a:spcBef>
                <a:spcPct val="0"/>
              </a:spcBef>
              <a:buNone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/>
            </a:pPr>
            <a:r>
              <a:rPr lang="en-US" sz="1600" b="1" dirty="0">
                <a:solidFill>
                  <a:srgbClr val="003366"/>
                </a:solidFill>
                <a:latin typeface="Courier New" pitchFamily="49" charset="0"/>
                <a:cs typeface="Courier New" pitchFamily="49" charset="0"/>
              </a:rPr>
              <a:t>    delete </a:t>
            </a:r>
            <a:r>
              <a:rPr lang="en-US" sz="1600" b="1" dirty="0" err="1">
                <a:solidFill>
                  <a:srgbClr val="003366"/>
                </a:solidFill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sz="1600" b="1" dirty="0">
                <a:solidFill>
                  <a:srgbClr val="003366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None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/>
            </a:pPr>
            <a:r>
              <a:rPr lang="en-US" sz="1600" b="1" dirty="0">
                <a:solidFill>
                  <a:srgbClr val="003366"/>
                </a:solidFill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pPr eaLnBrk="1" hangingPunct="1">
              <a:spcBef>
                <a:spcPct val="0"/>
              </a:spcBef>
              <a:buNone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/>
            </a:pPr>
            <a:r>
              <a:rPr lang="en-US" sz="1600" b="1" dirty="0">
                <a:solidFill>
                  <a:srgbClr val="003366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1">
            <a:extLst>
              <a:ext uri="{FF2B5EF4-FFF2-40B4-BE49-F238E27FC236}">
                <a16:creationId xmlns:a16="http://schemas.microsoft.com/office/drawing/2014/main" id="{2F7D7EB9-41A2-490D-A889-ED1442C9C7C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981200" y="277814"/>
            <a:ext cx="8229600" cy="847725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sr-Latn-CS" altLang="en-US" u="sng"/>
              <a:t>Dinamičko povezivanje</a:t>
            </a:r>
          </a:p>
        </p:txBody>
      </p:sp>
      <p:sp>
        <p:nvSpPr>
          <p:cNvPr id="205827" name="Rectangle 2">
            <a:extLst>
              <a:ext uri="{FF2B5EF4-FFF2-40B4-BE49-F238E27FC236}">
                <a16:creationId xmlns:a16="http://schemas.microsoft.com/office/drawing/2014/main" id="{6F4FFCFB-7309-40D6-B3FB-758D5C716F3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487487" y="1268414"/>
            <a:ext cx="4752976" cy="2312987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None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en-US" altLang="en-US" sz="1800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C1 {</a:t>
            </a:r>
          </a:p>
          <a:p>
            <a:pPr eaLnBrk="1" hangingPunct="1">
              <a:lnSpc>
                <a:spcPct val="80000"/>
              </a:lnSpc>
              <a:buNone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en-US" altLang="en-US" sz="1800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pPr eaLnBrk="1" hangingPunct="1">
              <a:lnSpc>
                <a:spcPct val="80000"/>
              </a:lnSpc>
              <a:buNone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en-US" altLang="en-US" sz="1800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C1();</a:t>
            </a:r>
          </a:p>
          <a:p>
            <a:pPr eaLnBrk="1" hangingPunct="1">
              <a:lnSpc>
                <a:spcPct val="80000"/>
              </a:lnSpc>
              <a:buNone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en-US" altLang="en-US" sz="1800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virtual ~C1();</a:t>
            </a:r>
          </a:p>
          <a:p>
            <a:pPr eaLnBrk="1" hangingPunct="1">
              <a:lnSpc>
                <a:spcPct val="80000"/>
              </a:lnSpc>
              <a:buNone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en-US" altLang="en-US" sz="1800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virtual void f1();</a:t>
            </a:r>
          </a:p>
          <a:p>
            <a:pPr eaLnBrk="1" hangingPunct="1">
              <a:lnSpc>
                <a:spcPct val="80000"/>
              </a:lnSpc>
              <a:buNone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en-US" altLang="en-US" sz="1800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virtual int f2(char c) const;</a:t>
            </a:r>
          </a:p>
          <a:p>
            <a:pPr eaLnBrk="1" hangingPunct="1">
              <a:lnSpc>
                <a:spcPct val="80000"/>
              </a:lnSpc>
              <a:buNone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en-US" altLang="en-US" sz="1800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virtual void f3(const string&amp; s);</a:t>
            </a:r>
          </a:p>
          <a:p>
            <a:pPr eaLnBrk="1" hangingPunct="1">
              <a:lnSpc>
                <a:spcPct val="80000"/>
              </a:lnSpc>
              <a:buNone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en-US" altLang="en-US" sz="1800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f4() const;</a:t>
            </a:r>
          </a:p>
          <a:p>
            <a:pPr eaLnBrk="1" hangingPunct="1">
              <a:lnSpc>
                <a:spcPct val="80000"/>
              </a:lnSpc>
              <a:buNone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en-US" altLang="en-US" sz="1800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eaLnBrk="1" hangingPunct="1">
              <a:lnSpc>
                <a:spcPct val="80000"/>
              </a:lnSpc>
              <a:buNone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</a:pPr>
            <a:r>
              <a:rPr lang="en-US" altLang="en-US" sz="1800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pic>
        <p:nvPicPr>
          <p:cNvPr id="205828" name="Picture 3">
            <a:extLst>
              <a:ext uri="{FF2B5EF4-FFF2-40B4-BE49-F238E27FC236}">
                <a16:creationId xmlns:a16="http://schemas.microsoft.com/office/drawing/2014/main" id="{3AE543F9-EF4D-4D7A-A109-5AD9225349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4648201"/>
            <a:ext cx="3492500" cy="148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205829" name="Picture 4">
            <a:extLst>
              <a:ext uri="{FF2B5EF4-FFF2-40B4-BE49-F238E27FC236}">
                <a16:creationId xmlns:a16="http://schemas.microsoft.com/office/drawing/2014/main" id="{6E45824E-7B38-4E94-BBC3-ED91A242F0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1" y="4495800"/>
            <a:ext cx="3509963" cy="161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205830" name="Rectangle 6">
            <a:extLst>
              <a:ext uri="{FF2B5EF4-FFF2-40B4-BE49-F238E27FC236}">
                <a16:creationId xmlns:a16="http://schemas.microsoft.com/office/drawing/2014/main" id="{FB5A0078-C467-470D-B410-8CB0C3A1C1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8075" y="1295400"/>
            <a:ext cx="4876800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42900" indent="-342900" defTabSz="4572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 defTabSz="457200"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 defTabSz="457200"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 defTabSz="457200"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 defTabSz="457200"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fontAlgn="base">
              <a:lnSpc>
                <a:spcPct val="80000"/>
              </a:lnSpc>
              <a:spcAft>
                <a:spcPct val="0"/>
              </a:spcAft>
              <a:buNone/>
            </a:pPr>
            <a:r>
              <a:rPr lang="en-US" altLang="en-US" sz="1800" b="1">
                <a:solidFill>
                  <a:srgbClr val="33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C2: public C1 {</a:t>
            </a:r>
          </a:p>
          <a:p>
            <a:pPr fontAlgn="base">
              <a:lnSpc>
                <a:spcPct val="80000"/>
              </a:lnSpc>
              <a:spcAft>
                <a:spcPct val="0"/>
              </a:spcAft>
              <a:buNone/>
            </a:pPr>
            <a:r>
              <a:rPr lang="en-US" altLang="en-US" sz="1800" b="1">
                <a:solidFill>
                  <a:srgbClr val="33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pPr fontAlgn="base">
              <a:lnSpc>
                <a:spcPct val="80000"/>
              </a:lnSpc>
              <a:spcAft>
                <a:spcPct val="0"/>
              </a:spcAft>
              <a:buNone/>
            </a:pPr>
            <a:r>
              <a:rPr lang="en-US" altLang="en-US" sz="1800" b="1">
                <a:solidFill>
                  <a:srgbClr val="33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C2(); </a:t>
            </a:r>
            <a:r>
              <a:rPr lang="en-US" altLang="en-US" sz="1800" b="1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nije virtuelna</a:t>
            </a:r>
          </a:p>
          <a:p>
            <a:pPr fontAlgn="base">
              <a:lnSpc>
                <a:spcPct val="80000"/>
              </a:lnSpc>
              <a:spcAft>
                <a:spcPct val="0"/>
              </a:spcAft>
              <a:buNone/>
            </a:pPr>
            <a:r>
              <a:rPr lang="en-US" altLang="en-US" sz="1800" b="1">
                <a:solidFill>
                  <a:srgbClr val="33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virtual ~C2();</a:t>
            </a:r>
            <a:r>
              <a:rPr lang="en-US" altLang="en-US" sz="1800" b="1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redefinisana virtuelna</a:t>
            </a:r>
          </a:p>
          <a:p>
            <a:pPr fontAlgn="base">
              <a:lnSpc>
                <a:spcPct val="80000"/>
              </a:lnSpc>
              <a:spcAft>
                <a:spcPct val="0"/>
              </a:spcAft>
              <a:buNone/>
            </a:pPr>
            <a:r>
              <a:rPr lang="en-US" altLang="en-US" sz="1800" b="1">
                <a:solidFill>
                  <a:srgbClr val="33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virtual void f1();</a:t>
            </a:r>
            <a:r>
              <a:rPr lang="en-US" altLang="en-US" sz="1800" b="1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redefinisana virtuelna</a:t>
            </a:r>
            <a:endParaRPr lang="en-US" altLang="en-US" sz="1800" b="1">
              <a:solidFill>
                <a:srgbClr val="3333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fontAlgn="base">
              <a:lnSpc>
                <a:spcPct val="80000"/>
              </a:lnSpc>
              <a:spcAft>
                <a:spcPct val="0"/>
              </a:spcAft>
              <a:buNone/>
            </a:pPr>
            <a:r>
              <a:rPr lang="en-US" altLang="en-US" sz="1800" b="1">
                <a:solidFill>
                  <a:srgbClr val="33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virtual void f5(char *str); </a:t>
            </a:r>
            <a:r>
              <a:rPr lang="en-US" altLang="en-US" sz="1800" b="1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nova virtuelna</a:t>
            </a:r>
            <a:endParaRPr lang="en-US" altLang="en-US" sz="1800" b="1">
              <a:solidFill>
                <a:srgbClr val="3333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fontAlgn="base">
              <a:lnSpc>
                <a:spcPct val="80000"/>
              </a:lnSpc>
              <a:spcAft>
                <a:spcPct val="0"/>
              </a:spcAft>
              <a:buNone/>
            </a:pPr>
            <a:r>
              <a:rPr lang="en-US" altLang="en-US" sz="1800" b="1">
                <a:solidFill>
                  <a:srgbClr val="33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fontAlgn="base">
              <a:lnSpc>
                <a:spcPct val="80000"/>
              </a:lnSpc>
              <a:spcAft>
                <a:spcPct val="0"/>
              </a:spcAft>
              <a:buNone/>
            </a:pPr>
            <a:r>
              <a:rPr lang="en-US" altLang="en-US" sz="1800" b="1">
                <a:solidFill>
                  <a:srgbClr val="33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r>
              <a:rPr lang="en-US" altLang="en-US" sz="1800" b="1">
                <a:solidFill>
                  <a:srgbClr val="3333CC"/>
                </a:solidFill>
              </a:rPr>
              <a:t> 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1">
            <a:extLst>
              <a:ext uri="{FF2B5EF4-FFF2-40B4-BE49-F238E27FC236}">
                <a16:creationId xmlns:a16="http://schemas.microsoft.com/office/drawing/2014/main" id="{59BCD442-CE36-4122-B838-B84718C51A2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981200" y="277814"/>
            <a:ext cx="8229600" cy="847725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sr-Latn-CS" altLang="en-US" u="sng"/>
              <a:t>Dinamičko povezivanje</a:t>
            </a:r>
          </a:p>
        </p:txBody>
      </p:sp>
      <p:pic>
        <p:nvPicPr>
          <p:cNvPr id="207875" name="Picture 3">
            <a:extLst>
              <a:ext uri="{FF2B5EF4-FFF2-40B4-BE49-F238E27FC236}">
                <a16:creationId xmlns:a16="http://schemas.microsoft.com/office/drawing/2014/main" id="{4B1072B9-CBE8-4A2B-A773-96BEEDF0E1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6788" y="954088"/>
            <a:ext cx="7974012" cy="521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207876" name="TextBox 6">
            <a:extLst>
              <a:ext uri="{FF2B5EF4-FFF2-40B4-BE49-F238E27FC236}">
                <a16:creationId xmlns:a16="http://schemas.microsoft.com/office/drawing/2014/main" id="{127CC6F5-ECB3-4F7D-9FD7-15E934BCBB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6213" y="2852739"/>
            <a:ext cx="39624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45720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5720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5720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5720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5720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US" altLang="en-US" b="1" u="none">
                <a:solidFill>
                  <a:srgbClr val="800000"/>
                </a:solidFill>
                <a:cs typeface="Lucida Sans Unicode"/>
              </a:rPr>
              <a:t>Svi objekti jedne klase imaju pokazivače na zajedničku tabelu virtuelnih funkcija</a:t>
            </a:r>
            <a:endParaRPr lang="sr-Latn-RS" altLang="en-US" b="1" u="none">
              <a:solidFill>
                <a:srgbClr val="800000"/>
              </a:solidFill>
              <a:cs typeface="Lucida Sans Unicode"/>
            </a:endParaRP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Title 1">
            <a:extLst>
              <a:ext uri="{FF2B5EF4-FFF2-40B4-BE49-F238E27FC236}">
                <a16:creationId xmlns:a16="http://schemas.microsoft.com/office/drawing/2014/main" id="{74C954A9-8268-4AEE-9F4E-B46E905000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r-Latn-CS" altLang="en-US" u="sng"/>
              <a:t>Dinamičko povezivanje</a:t>
            </a:r>
            <a:endParaRPr lang="en-US" altLang="en-US" u="sng"/>
          </a:p>
        </p:txBody>
      </p:sp>
      <p:grpSp>
        <p:nvGrpSpPr>
          <p:cNvPr id="2" name="Group 51">
            <a:extLst>
              <a:ext uri="{FF2B5EF4-FFF2-40B4-BE49-F238E27FC236}">
                <a16:creationId xmlns:a16="http://schemas.microsoft.com/office/drawing/2014/main" id="{6E910761-A553-476B-B447-0CDC6AE8C172}"/>
              </a:ext>
            </a:extLst>
          </p:cNvPr>
          <p:cNvGrpSpPr>
            <a:grpSpLocks/>
          </p:cNvGrpSpPr>
          <p:nvPr/>
        </p:nvGrpSpPr>
        <p:grpSpPr bwMode="auto">
          <a:xfrm>
            <a:off x="2667001" y="2152652"/>
            <a:ext cx="6094413" cy="3711575"/>
            <a:chOff x="720" y="1356"/>
            <a:chExt cx="3839" cy="2338"/>
          </a:xfrm>
        </p:grpSpPr>
        <p:grpSp>
          <p:nvGrpSpPr>
            <p:cNvPr id="209941" name="Group 48">
              <a:extLst>
                <a:ext uri="{FF2B5EF4-FFF2-40B4-BE49-F238E27FC236}">
                  <a16:creationId xmlns:a16="http://schemas.microsoft.com/office/drawing/2014/main" id="{A443C3C9-9727-4B55-BE26-188233B181E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01" y="2544"/>
              <a:ext cx="1158" cy="809"/>
              <a:chOff x="3401" y="2544"/>
              <a:chExt cx="1158" cy="809"/>
            </a:xfrm>
          </p:grpSpPr>
          <p:sp>
            <p:nvSpPr>
              <p:cNvPr id="21" name="Text Box 14">
                <a:extLst>
                  <a:ext uri="{FF2B5EF4-FFF2-40B4-BE49-F238E27FC236}">
                    <a16:creationId xmlns:a16="http://schemas.microsoft.com/office/drawing/2014/main" id="{02E047E8-4A50-4F57-862A-DCCCC22564F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01" y="2544"/>
                <a:ext cx="1158" cy="23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defRPr/>
                </a:pPr>
                <a:r>
                  <a:rPr lang="en-GB" b="1" dirty="0">
                    <a:solidFill>
                      <a:srgbClr val="003366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Courier New" pitchFamily="49" charset="0"/>
                    <a:cs typeface="Lucida Sans Unicode"/>
                  </a:rPr>
                  <a:t>Derived::vf1</a:t>
                </a:r>
                <a:endParaRPr lang="en-US" b="1" dirty="0">
                  <a:solidFill>
                    <a:srgbClr val="003366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urier New" pitchFamily="49" charset="0"/>
                  <a:cs typeface="Lucida Sans Unicode"/>
                </a:endParaRPr>
              </a:p>
            </p:txBody>
          </p:sp>
          <p:sp>
            <p:nvSpPr>
              <p:cNvPr id="22" name="Text Box 16">
                <a:extLst>
                  <a:ext uri="{FF2B5EF4-FFF2-40B4-BE49-F238E27FC236}">
                    <a16:creationId xmlns:a16="http://schemas.microsoft.com/office/drawing/2014/main" id="{AB93CDD4-F00E-41D2-AC02-47CF84A3469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01" y="3120"/>
                <a:ext cx="1158" cy="23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defRPr/>
                </a:pPr>
                <a:r>
                  <a:rPr lang="en-GB" b="1" dirty="0">
                    <a:solidFill>
                      <a:srgbClr val="003366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Courier New" pitchFamily="49" charset="0"/>
                    <a:cs typeface="Lucida Sans Unicode"/>
                  </a:rPr>
                  <a:t>Derived::vf3</a:t>
                </a:r>
                <a:endParaRPr lang="en-US" b="1" dirty="0">
                  <a:solidFill>
                    <a:srgbClr val="003366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urier New" pitchFamily="49" charset="0"/>
                  <a:cs typeface="Lucida Sans Unicode"/>
                </a:endParaRPr>
              </a:p>
            </p:txBody>
          </p:sp>
        </p:grpSp>
        <p:grpSp>
          <p:nvGrpSpPr>
            <p:cNvPr id="209942" name="Group 50">
              <a:extLst>
                <a:ext uri="{FF2B5EF4-FFF2-40B4-BE49-F238E27FC236}">
                  <a16:creationId xmlns:a16="http://schemas.microsoft.com/office/drawing/2014/main" id="{D6B81080-F723-4562-A507-060E09B5FB6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00" y="2581"/>
              <a:ext cx="116" cy="809"/>
              <a:chOff x="2400" y="2581"/>
              <a:chExt cx="116" cy="809"/>
            </a:xfrm>
          </p:grpSpPr>
          <p:sp>
            <p:nvSpPr>
              <p:cNvPr id="209952" name="Rectangle 28">
                <a:extLst>
                  <a:ext uri="{FF2B5EF4-FFF2-40B4-BE49-F238E27FC236}">
                    <a16:creationId xmlns:a16="http://schemas.microsoft.com/office/drawing/2014/main" id="{2F4694AA-6599-4A60-A8FE-3D1F1CF296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0" y="2581"/>
                <a:ext cx="116" cy="23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>
                <a:lvl1pPr defTabSz="457200">
                  <a:defRPr u="sng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defTabSz="457200">
                  <a:defRPr u="sng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defTabSz="457200">
                  <a:defRPr u="sng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defTabSz="457200">
                  <a:defRPr u="sng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defTabSz="457200">
                  <a:defRPr u="sng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</a:pPr>
                <a:endParaRPr lang="en-US" altLang="en-US" u="none">
                  <a:solidFill>
                    <a:srgbClr val="FFFFFF"/>
                  </a:solidFill>
                  <a:cs typeface="Lucida Sans Unicode"/>
                </a:endParaRPr>
              </a:p>
            </p:txBody>
          </p:sp>
          <p:sp>
            <p:nvSpPr>
              <p:cNvPr id="209953" name="Rectangle 29">
                <a:extLst>
                  <a:ext uri="{FF2B5EF4-FFF2-40B4-BE49-F238E27FC236}">
                    <a16:creationId xmlns:a16="http://schemas.microsoft.com/office/drawing/2014/main" id="{09BECF54-A764-4EC6-840F-FC8D574F29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0" y="2869"/>
                <a:ext cx="116" cy="23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>
                <a:lvl1pPr defTabSz="457200">
                  <a:defRPr u="sng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defTabSz="457200">
                  <a:defRPr u="sng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defTabSz="457200">
                  <a:defRPr u="sng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defTabSz="457200">
                  <a:defRPr u="sng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defTabSz="457200">
                  <a:defRPr u="sng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</a:pPr>
                <a:endParaRPr lang="en-US" altLang="en-US" u="none">
                  <a:solidFill>
                    <a:srgbClr val="FFFFFF"/>
                  </a:solidFill>
                  <a:cs typeface="Lucida Sans Unicode"/>
                </a:endParaRPr>
              </a:p>
            </p:txBody>
          </p:sp>
          <p:sp>
            <p:nvSpPr>
              <p:cNvPr id="209954" name="Rectangle 30">
                <a:extLst>
                  <a:ext uri="{FF2B5EF4-FFF2-40B4-BE49-F238E27FC236}">
                    <a16:creationId xmlns:a16="http://schemas.microsoft.com/office/drawing/2014/main" id="{D8584021-5702-411C-8203-7414F68F28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0" y="3157"/>
                <a:ext cx="116" cy="23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>
                <a:lvl1pPr defTabSz="457200">
                  <a:defRPr u="sng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defTabSz="457200">
                  <a:defRPr u="sng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defTabSz="457200">
                  <a:defRPr u="sng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defTabSz="457200">
                  <a:defRPr u="sng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defTabSz="457200">
                  <a:defRPr u="sng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</a:pPr>
                <a:endParaRPr lang="en-US" altLang="en-US" u="none">
                  <a:solidFill>
                    <a:srgbClr val="FFFFFF"/>
                  </a:solidFill>
                  <a:cs typeface="Lucida Sans Unicode"/>
                </a:endParaRPr>
              </a:p>
            </p:txBody>
          </p:sp>
        </p:grpSp>
        <p:cxnSp>
          <p:nvCxnSpPr>
            <p:cNvPr id="209943" name="AutoShape 34">
              <a:extLst>
                <a:ext uri="{FF2B5EF4-FFF2-40B4-BE49-F238E27FC236}">
                  <a16:creationId xmlns:a16="http://schemas.microsoft.com/office/drawing/2014/main" id="{A0030BB0-B17D-46E4-95C2-04C72E05D71B}"/>
                </a:ext>
              </a:extLst>
            </p:cNvPr>
            <p:cNvCxnSpPr>
              <a:cxnSpLocks noChangeShapeType="1"/>
              <a:stCxn id="209952" idx="3"/>
              <a:endCxn id="21" idx="1"/>
            </p:cNvCxnSpPr>
            <p:nvPr/>
          </p:nvCxnSpPr>
          <p:spPr bwMode="auto">
            <a:xfrm flipV="1">
              <a:off x="2516" y="2661"/>
              <a:ext cx="885" cy="37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09944" name="Oval 44">
              <a:extLst>
                <a:ext uri="{FF2B5EF4-FFF2-40B4-BE49-F238E27FC236}">
                  <a16:creationId xmlns:a16="http://schemas.microsoft.com/office/drawing/2014/main" id="{BDD979D0-CA6D-4956-A9FE-14A784154D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2" y="2533"/>
              <a:ext cx="164" cy="327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defTabSz="457200"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457200"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457200"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457200"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457200"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endParaRPr lang="en-US" altLang="en-US" u="none">
                <a:solidFill>
                  <a:srgbClr val="FFFFFF"/>
                </a:solidFill>
                <a:cs typeface="Lucida Sans Unicode"/>
              </a:endParaRPr>
            </a:p>
          </p:txBody>
        </p:sp>
        <p:cxnSp>
          <p:nvCxnSpPr>
            <p:cNvPr id="209945" name="AutoShape 35">
              <a:extLst>
                <a:ext uri="{FF2B5EF4-FFF2-40B4-BE49-F238E27FC236}">
                  <a16:creationId xmlns:a16="http://schemas.microsoft.com/office/drawing/2014/main" id="{9CABAC71-4760-445A-8BC4-FF0E72BCE17F}"/>
                </a:ext>
              </a:extLst>
            </p:cNvPr>
            <p:cNvCxnSpPr>
              <a:cxnSpLocks noChangeShapeType="1"/>
              <a:stCxn id="209953" idx="3"/>
              <a:endCxn id="37" idx="1"/>
            </p:cNvCxnSpPr>
            <p:nvPr/>
          </p:nvCxnSpPr>
          <p:spPr bwMode="auto">
            <a:xfrm flipV="1">
              <a:off x="2516" y="1356"/>
              <a:ext cx="885" cy="1630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9946" name="AutoShape 36">
              <a:extLst>
                <a:ext uri="{FF2B5EF4-FFF2-40B4-BE49-F238E27FC236}">
                  <a16:creationId xmlns:a16="http://schemas.microsoft.com/office/drawing/2014/main" id="{9A479C18-787A-437F-A96F-4F2D473F5460}"/>
                </a:ext>
              </a:extLst>
            </p:cNvPr>
            <p:cNvCxnSpPr>
              <a:cxnSpLocks noChangeShapeType="1"/>
              <a:stCxn id="209954" idx="3"/>
              <a:endCxn id="22" idx="1"/>
            </p:cNvCxnSpPr>
            <p:nvPr/>
          </p:nvCxnSpPr>
          <p:spPr bwMode="auto">
            <a:xfrm flipV="1">
              <a:off x="2516" y="3237"/>
              <a:ext cx="885" cy="37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209947" name="Group 47">
              <a:extLst>
                <a:ext uri="{FF2B5EF4-FFF2-40B4-BE49-F238E27FC236}">
                  <a16:creationId xmlns:a16="http://schemas.microsoft.com/office/drawing/2014/main" id="{29FD54D2-E503-4772-8615-6391A01F0D4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20" y="2640"/>
              <a:ext cx="1114" cy="1054"/>
              <a:chOff x="720" y="2640"/>
              <a:chExt cx="1114" cy="1054"/>
            </a:xfrm>
          </p:grpSpPr>
          <p:sp>
            <p:nvSpPr>
              <p:cNvPr id="15" name="Text Box 6">
                <a:extLst>
                  <a:ext uri="{FF2B5EF4-FFF2-40B4-BE49-F238E27FC236}">
                    <a16:creationId xmlns:a16="http://schemas.microsoft.com/office/drawing/2014/main" id="{D40361EA-5D75-4C5E-B7A1-F09949B4FBE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20" y="2640"/>
                <a:ext cx="1114" cy="104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defRPr/>
                </a:pPr>
                <a:r>
                  <a:rPr lang="en-GB" sz="2800" b="1" dirty="0">
                    <a:solidFill>
                      <a:srgbClr val="003366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Courier New" pitchFamily="49" charset="0"/>
                    <a:cs typeface="Lucida Sans Unicode"/>
                  </a:rPr>
                  <a:t>Derived</a:t>
                </a:r>
              </a:p>
              <a:p>
                <a:pPr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defRPr/>
                </a:pPr>
                <a:endParaRPr lang="en-GB" sz="2800" b="1" dirty="0">
                  <a:solidFill>
                    <a:srgbClr val="CCCC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urier New" pitchFamily="49" charset="0"/>
                  <a:cs typeface="Lucida Sans Unicode"/>
                </a:endParaRPr>
              </a:p>
              <a:p>
                <a:pPr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defRPr/>
                </a:pPr>
                <a:endParaRPr lang="en-GB" sz="2800" b="1" dirty="0">
                  <a:solidFill>
                    <a:srgbClr val="CCCC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urier New" pitchFamily="49" charset="0"/>
                  <a:cs typeface="Lucida Sans Unicode"/>
                </a:endParaRPr>
              </a:p>
              <a:p>
                <a:pPr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defRPr/>
                </a:pPr>
                <a:endParaRPr lang="en-US" b="1" dirty="0">
                  <a:solidFill>
                    <a:srgbClr val="CCCC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urier New" pitchFamily="49" charset="0"/>
                  <a:cs typeface="Lucida Sans Unicode"/>
                </a:endParaRPr>
              </a:p>
            </p:txBody>
          </p:sp>
          <p:sp>
            <p:nvSpPr>
              <p:cNvPr id="16" name="Text Box 40">
                <a:extLst>
                  <a:ext uri="{FF2B5EF4-FFF2-40B4-BE49-F238E27FC236}">
                    <a16:creationId xmlns:a16="http://schemas.microsoft.com/office/drawing/2014/main" id="{B366AF75-A65F-4754-9ECB-698A67CC86A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16" y="2917"/>
                <a:ext cx="768" cy="33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defRPr/>
                </a:pPr>
                <a:r>
                  <a:rPr lang="en-GB" sz="2800" b="1" dirty="0">
                    <a:solidFill>
                      <a:srgbClr val="003366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Courier New" pitchFamily="49" charset="0"/>
                    <a:cs typeface="Lucida Sans Unicode"/>
                  </a:rPr>
                  <a:t>Base</a:t>
                </a:r>
              </a:p>
            </p:txBody>
          </p:sp>
          <p:sp>
            <p:nvSpPr>
              <p:cNvPr id="17" name="Text Box 41">
                <a:extLst>
                  <a:ext uri="{FF2B5EF4-FFF2-40B4-BE49-F238E27FC236}">
                    <a16:creationId xmlns:a16="http://schemas.microsoft.com/office/drawing/2014/main" id="{911E9DBF-E09F-41FD-B4EA-8C6C6C5A2FC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16" y="3248"/>
                <a:ext cx="768" cy="44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defRPr/>
                </a:pPr>
                <a:r>
                  <a:rPr lang="en-GB" sz="2000" b="1" dirty="0">
                    <a:solidFill>
                      <a:srgbClr val="003366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Courier New" pitchFamily="49" charset="0"/>
                    <a:cs typeface="Lucida Sans Unicode"/>
                  </a:rPr>
                  <a:t>* _</a:t>
                </a:r>
                <a:r>
                  <a:rPr lang="en-GB" sz="2000" b="1" dirty="0" err="1">
                    <a:solidFill>
                      <a:srgbClr val="003366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Courier New" pitchFamily="49" charset="0"/>
                    <a:cs typeface="Lucida Sans Unicode"/>
                  </a:rPr>
                  <a:t>vtbl</a:t>
                </a:r>
                <a:endParaRPr lang="en-US" sz="2000" b="1" dirty="0">
                  <a:solidFill>
                    <a:srgbClr val="003366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urier New" pitchFamily="49" charset="0"/>
                  <a:cs typeface="Lucida Sans Unicode"/>
                </a:endParaRPr>
              </a:p>
            </p:txBody>
          </p:sp>
        </p:grpSp>
        <p:cxnSp>
          <p:nvCxnSpPr>
            <p:cNvPr id="209948" name="AutoShape 42">
              <a:extLst>
                <a:ext uri="{FF2B5EF4-FFF2-40B4-BE49-F238E27FC236}">
                  <a16:creationId xmlns:a16="http://schemas.microsoft.com/office/drawing/2014/main" id="{77D393A6-182A-4D9F-8004-96059BAAAC7E}"/>
                </a:ext>
              </a:extLst>
            </p:cNvPr>
            <p:cNvCxnSpPr>
              <a:cxnSpLocks noChangeShapeType="1"/>
              <a:stCxn id="17" idx="3"/>
              <a:endCxn id="209952" idx="1"/>
            </p:cNvCxnSpPr>
            <p:nvPr/>
          </p:nvCxnSpPr>
          <p:spPr bwMode="auto">
            <a:xfrm flipV="1">
              <a:off x="1584" y="2698"/>
              <a:ext cx="816" cy="773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09924" name="Group 52">
            <a:extLst>
              <a:ext uri="{FF2B5EF4-FFF2-40B4-BE49-F238E27FC236}">
                <a16:creationId xmlns:a16="http://schemas.microsoft.com/office/drawing/2014/main" id="{E88FA195-C783-4B32-BA0E-164B947FAE2F}"/>
              </a:ext>
            </a:extLst>
          </p:cNvPr>
          <p:cNvGrpSpPr>
            <a:grpSpLocks/>
          </p:cNvGrpSpPr>
          <p:nvPr/>
        </p:nvGrpSpPr>
        <p:grpSpPr bwMode="auto">
          <a:xfrm>
            <a:off x="2803525" y="1509715"/>
            <a:ext cx="5956300" cy="1343025"/>
            <a:chOff x="806" y="951"/>
            <a:chExt cx="3752" cy="846"/>
          </a:xfrm>
        </p:grpSpPr>
        <p:grpSp>
          <p:nvGrpSpPr>
            <p:cNvPr id="209926" name="Group 45">
              <a:extLst>
                <a:ext uri="{FF2B5EF4-FFF2-40B4-BE49-F238E27FC236}">
                  <a16:creationId xmlns:a16="http://schemas.microsoft.com/office/drawing/2014/main" id="{CF23F8EF-8B0A-4E89-BA39-4BECB98820E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01" y="951"/>
              <a:ext cx="1157" cy="818"/>
              <a:chOff x="3401" y="951"/>
              <a:chExt cx="1157" cy="818"/>
            </a:xfrm>
          </p:grpSpPr>
          <p:sp>
            <p:nvSpPr>
              <p:cNvPr id="36" name="Text Box 11">
                <a:extLst>
                  <a:ext uri="{FF2B5EF4-FFF2-40B4-BE49-F238E27FC236}">
                    <a16:creationId xmlns:a16="http://schemas.microsoft.com/office/drawing/2014/main" id="{8357184E-9B44-4FAA-A5D8-B094E70D56A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01" y="951"/>
                <a:ext cx="1157" cy="23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defRPr/>
                </a:pPr>
                <a:r>
                  <a:rPr lang="en-GB" b="1" dirty="0">
                    <a:solidFill>
                      <a:srgbClr val="003366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Courier New" pitchFamily="49" charset="0"/>
                    <a:cs typeface="Lucida Sans Unicode"/>
                  </a:rPr>
                  <a:t>Base::vf1</a:t>
                </a:r>
                <a:endParaRPr lang="en-US" b="1" dirty="0">
                  <a:solidFill>
                    <a:srgbClr val="003366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urier New" pitchFamily="49" charset="0"/>
                  <a:cs typeface="Lucida Sans Unicode"/>
                </a:endParaRPr>
              </a:p>
            </p:txBody>
          </p:sp>
          <p:sp>
            <p:nvSpPr>
              <p:cNvPr id="37" name="Text Box 12">
                <a:extLst>
                  <a:ext uri="{FF2B5EF4-FFF2-40B4-BE49-F238E27FC236}">
                    <a16:creationId xmlns:a16="http://schemas.microsoft.com/office/drawing/2014/main" id="{49161EED-CD50-4F90-94C4-8EA6CDB60A3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01" y="1239"/>
                <a:ext cx="898" cy="23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defRPr/>
                </a:pPr>
                <a:r>
                  <a:rPr lang="en-GB" b="1" dirty="0">
                    <a:solidFill>
                      <a:srgbClr val="003366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Courier New" pitchFamily="49" charset="0"/>
                    <a:cs typeface="Lucida Sans Unicode"/>
                  </a:rPr>
                  <a:t>Base::vf2</a:t>
                </a:r>
                <a:endParaRPr lang="en-US" b="1" dirty="0">
                  <a:solidFill>
                    <a:srgbClr val="003366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urier New" pitchFamily="49" charset="0"/>
                  <a:cs typeface="Lucida Sans Unicode"/>
                </a:endParaRPr>
              </a:p>
            </p:txBody>
          </p:sp>
          <p:sp>
            <p:nvSpPr>
              <p:cNvPr id="38" name="Text Box 13">
                <a:extLst>
                  <a:ext uri="{FF2B5EF4-FFF2-40B4-BE49-F238E27FC236}">
                    <a16:creationId xmlns:a16="http://schemas.microsoft.com/office/drawing/2014/main" id="{DA708746-A8E0-4E91-AF32-04636B5B96C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01" y="1536"/>
                <a:ext cx="898" cy="23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defRPr/>
                </a:pPr>
                <a:r>
                  <a:rPr lang="en-GB" b="1" dirty="0">
                    <a:solidFill>
                      <a:srgbClr val="003366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Courier New" pitchFamily="49" charset="0"/>
                    <a:cs typeface="Lucida Sans Unicode"/>
                  </a:rPr>
                  <a:t>Base::vf3</a:t>
                </a:r>
                <a:endParaRPr lang="en-US" b="1" dirty="0">
                  <a:solidFill>
                    <a:srgbClr val="003366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urier New" pitchFamily="49" charset="0"/>
                  <a:cs typeface="Lucida Sans Unicode"/>
                </a:endParaRPr>
              </a:p>
            </p:txBody>
          </p:sp>
        </p:grpSp>
        <p:grpSp>
          <p:nvGrpSpPr>
            <p:cNvPr id="209927" name="Group 49">
              <a:extLst>
                <a:ext uri="{FF2B5EF4-FFF2-40B4-BE49-F238E27FC236}">
                  <a16:creationId xmlns:a16="http://schemas.microsoft.com/office/drawing/2014/main" id="{E02D56F3-68E7-46E3-9BB2-EEBAB003146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00" y="988"/>
              <a:ext cx="384" cy="809"/>
              <a:chOff x="2400" y="988"/>
              <a:chExt cx="384" cy="809"/>
            </a:xfrm>
          </p:grpSpPr>
          <p:sp>
            <p:nvSpPr>
              <p:cNvPr id="209935" name="Rectangle 24">
                <a:extLst>
                  <a:ext uri="{FF2B5EF4-FFF2-40B4-BE49-F238E27FC236}">
                    <a16:creationId xmlns:a16="http://schemas.microsoft.com/office/drawing/2014/main" id="{395D415B-DBC3-4BAE-84E9-E223917E49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0" y="988"/>
                <a:ext cx="384" cy="23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>
                <a:lvl1pPr defTabSz="457200">
                  <a:defRPr u="sng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defTabSz="457200">
                  <a:defRPr u="sng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defTabSz="457200">
                  <a:defRPr u="sng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defTabSz="457200">
                  <a:defRPr u="sng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defTabSz="457200">
                  <a:defRPr u="sng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</a:pPr>
                <a:endParaRPr lang="en-US" altLang="en-US" u="none">
                  <a:solidFill>
                    <a:srgbClr val="FFFFFF"/>
                  </a:solidFill>
                  <a:cs typeface="Lucida Sans Unicode"/>
                </a:endParaRPr>
              </a:p>
            </p:txBody>
          </p:sp>
          <p:sp>
            <p:nvSpPr>
              <p:cNvPr id="209936" name="Rectangle 25">
                <a:extLst>
                  <a:ext uri="{FF2B5EF4-FFF2-40B4-BE49-F238E27FC236}">
                    <a16:creationId xmlns:a16="http://schemas.microsoft.com/office/drawing/2014/main" id="{B0FDF7EE-11BF-4CA7-8C17-CD38522616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0" y="1276"/>
                <a:ext cx="116" cy="23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>
                <a:lvl1pPr defTabSz="457200">
                  <a:defRPr u="sng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defTabSz="457200">
                  <a:defRPr u="sng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defTabSz="457200">
                  <a:defRPr u="sng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defTabSz="457200">
                  <a:defRPr u="sng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defTabSz="457200">
                  <a:defRPr u="sng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</a:pPr>
                <a:endParaRPr lang="en-US" altLang="en-US" u="none">
                  <a:solidFill>
                    <a:srgbClr val="FFFFFF"/>
                  </a:solidFill>
                  <a:cs typeface="Lucida Sans Unicode"/>
                </a:endParaRPr>
              </a:p>
            </p:txBody>
          </p:sp>
          <p:sp>
            <p:nvSpPr>
              <p:cNvPr id="209937" name="Rectangle 26">
                <a:extLst>
                  <a:ext uri="{FF2B5EF4-FFF2-40B4-BE49-F238E27FC236}">
                    <a16:creationId xmlns:a16="http://schemas.microsoft.com/office/drawing/2014/main" id="{257456E8-4679-4AF9-B87B-134C2A19AB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0" y="1564"/>
                <a:ext cx="116" cy="23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>
                <a:lvl1pPr defTabSz="457200">
                  <a:defRPr u="sng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defTabSz="457200">
                  <a:defRPr u="sng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defTabSz="457200">
                  <a:defRPr u="sng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defTabSz="457200">
                  <a:defRPr u="sng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defTabSz="457200">
                  <a:defRPr u="sng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</a:pPr>
                <a:endParaRPr lang="en-US" altLang="en-US" u="none">
                  <a:solidFill>
                    <a:srgbClr val="FFFFFF"/>
                  </a:solidFill>
                  <a:cs typeface="Lucida Sans Unicode"/>
                </a:endParaRPr>
              </a:p>
            </p:txBody>
          </p:sp>
        </p:grpSp>
        <p:cxnSp>
          <p:nvCxnSpPr>
            <p:cNvPr id="209928" name="AutoShape 31">
              <a:extLst>
                <a:ext uri="{FF2B5EF4-FFF2-40B4-BE49-F238E27FC236}">
                  <a16:creationId xmlns:a16="http://schemas.microsoft.com/office/drawing/2014/main" id="{9D77FBB2-DBC0-4D6E-B83B-273E38D713D7}"/>
                </a:ext>
              </a:extLst>
            </p:cNvPr>
            <p:cNvCxnSpPr>
              <a:cxnSpLocks noChangeShapeType="1"/>
              <a:stCxn id="209935" idx="3"/>
              <a:endCxn id="36" idx="1"/>
            </p:cNvCxnSpPr>
            <p:nvPr/>
          </p:nvCxnSpPr>
          <p:spPr bwMode="auto">
            <a:xfrm flipV="1">
              <a:off x="2784" y="1068"/>
              <a:ext cx="617" cy="37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9929" name="AutoShape 32">
              <a:extLst>
                <a:ext uri="{FF2B5EF4-FFF2-40B4-BE49-F238E27FC236}">
                  <a16:creationId xmlns:a16="http://schemas.microsoft.com/office/drawing/2014/main" id="{A8A0BECF-93A9-47E2-BF51-D18AB79E296B}"/>
                </a:ext>
              </a:extLst>
            </p:cNvPr>
            <p:cNvCxnSpPr>
              <a:cxnSpLocks noChangeShapeType="1"/>
              <a:stCxn id="209936" idx="3"/>
              <a:endCxn id="37" idx="1"/>
            </p:cNvCxnSpPr>
            <p:nvPr/>
          </p:nvCxnSpPr>
          <p:spPr bwMode="auto">
            <a:xfrm flipV="1">
              <a:off x="2516" y="1356"/>
              <a:ext cx="885" cy="37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9930" name="AutoShape 33">
              <a:extLst>
                <a:ext uri="{FF2B5EF4-FFF2-40B4-BE49-F238E27FC236}">
                  <a16:creationId xmlns:a16="http://schemas.microsoft.com/office/drawing/2014/main" id="{BB282A7A-05A7-4610-AF92-9BE3B29DF0C9}"/>
                </a:ext>
              </a:extLst>
            </p:cNvPr>
            <p:cNvCxnSpPr>
              <a:cxnSpLocks noChangeShapeType="1"/>
              <a:stCxn id="209937" idx="3"/>
            </p:cNvCxnSpPr>
            <p:nvPr/>
          </p:nvCxnSpPr>
          <p:spPr bwMode="auto">
            <a:xfrm>
              <a:off x="2516" y="1681"/>
              <a:ext cx="844" cy="1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209931" name="Group 46">
              <a:extLst>
                <a:ext uri="{FF2B5EF4-FFF2-40B4-BE49-F238E27FC236}">
                  <a16:creationId xmlns:a16="http://schemas.microsoft.com/office/drawing/2014/main" id="{3D605769-D202-4581-9415-1B7258629C0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06" y="1130"/>
              <a:ext cx="730" cy="585"/>
              <a:chOff x="806" y="1130"/>
              <a:chExt cx="730" cy="585"/>
            </a:xfrm>
          </p:grpSpPr>
          <p:sp>
            <p:nvSpPr>
              <p:cNvPr id="31" name="Text Box 5">
                <a:extLst>
                  <a:ext uri="{FF2B5EF4-FFF2-40B4-BE49-F238E27FC236}">
                    <a16:creationId xmlns:a16="http://schemas.microsoft.com/office/drawing/2014/main" id="{BE377FE2-AC69-49CD-9A90-7D92D50AA19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06" y="1130"/>
                <a:ext cx="730" cy="33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defRPr/>
                </a:pPr>
                <a:r>
                  <a:rPr lang="en-GB" sz="2800" b="1" dirty="0">
                    <a:solidFill>
                      <a:srgbClr val="003366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Courier New" pitchFamily="49" charset="0"/>
                    <a:cs typeface="Lucida Sans Unicode"/>
                  </a:rPr>
                  <a:t>Base</a:t>
                </a:r>
              </a:p>
            </p:txBody>
          </p:sp>
          <p:sp>
            <p:nvSpPr>
              <p:cNvPr id="32" name="Text Box 39">
                <a:extLst>
                  <a:ext uri="{FF2B5EF4-FFF2-40B4-BE49-F238E27FC236}">
                    <a16:creationId xmlns:a16="http://schemas.microsoft.com/office/drawing/2014/main" id="{07E4ADCB-F5E0-43BB-A25F-0D3AB6529A0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06" y="1463"/>
                <a:ext cx="730" cy="25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defRPr/>
                </a:pPr>
                <a:r>
                  <a:rPr lang="en-GB" sz="2000" b="1" dirty="0">
                    <a:solidFill>
                      <a:srgbClr val="003366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Courier New" pitchFamily="49" charset="0"/>
                    <a:cs typeface="Lucida Sans Unicode"/>
                  </a:rPr>
                  <a:t>*_</a:t>
                </a:r>
                <a:r>
                  <a:rPr lang="en-GB" sz="2000" b="1" dirty="0" err="1">
                    <a:solidFill>
                      <a:srgbClr val="003366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Courier New" pitchFamily="49" charset="0"/>
                    <a:cs typeface="Lucida Sans Unicode"/>
                  </a:rPr>
                  <a:t>vtbl</a:t>
                </a:r>
                <a:endParaRPr lang="en-US" sz="2000" b="1" dirty="0">
                  <a:solidFill>
                    <a:srgbClr val="003366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urier New" pitchFamily="49" charset="0"/>
                  <a:cs typeface="Lucida Sans Unicode"/>
                </a:endParaRPr>
              </a:p>
            </p:txBody>
          </p:sp>
        </p:grpSp>
        <p:cxnSp>
          <p:nvCxnSpPr>
            <p:cNvPr id="209932" name="AutoShape 43">
              <a:extLst>
                <a:ext uri="{FF2B5EF4-FFF2-40B4-BE49-F238E27FC236}">
                  <a16:creationId xmlns:a16="http://schemas.microsoft.com/office/drawing/2014/main" id="{94805575-F16B-4547-9881-B55B960637A3}"/>
                </a:ext>
              </a:extLst>
            </p:cNvPr>
            <p:cNvCxnSpPr>
              <a:cxnSpLocks noChangeShapeType="1"/>
              <a:stCxn id="32" idx="3"/>
              <a:endCxn id="209935" idx="1"/>
            </p:cNvCxnSpPr>
            <p:nvPr/>
          </p:nvCxnSpPr>
          <p:spPr bwMode="auto">
            <a:xfrm flipV="1">
              <a:off x="1536" y="1104"/>
              <a:ext cx="864" cy="484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09925" name="TextBox 38">
            <a:extLst>
              <a:ext uri="{FF2B5EF4-FFF2-40B4-BE49-F238E27FC236}">
                <a16:creationId xmlns:a16="http://schemas.microsoft.com/office/drawing/2014/main" id="{8E21C5BA-43D4-4F58-81C1-21F62A95C4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5529264"/>
            <a:ext cx="57150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45720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5720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5720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5720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57200"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US" altLang="en-US" b="1" u="none">
                <a:solidFill>
                  <a:srgbClr val="800000"/>
                </a:solidFill>
                <a:cs typeface="Lucida Sans Unicode"/>
              </a:rPr>
              <a:t>Ukoliko virtuelne funkcije nisu redefinisane, tabele objekata različitih klasa mogu da sadrže adrese istih funkcija</a:t>
            </a:r>
            <a:endParaRPr lang="sr-Latn-RS" altLang="en-US" b="1" u="none">
              <a:solidFill>
                <a:srgbClr val="800000"/>
              </a:solidFill>
              <a:cs typeface="Lucida Sans Unicod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Title 1">
            <a:extLst>
              <a:ext uri="{FF2B5EF4-FFF2-40B4-BE49-F238E27FC236}">
                <a16:creationId xmlns:a16="http://schemas.microsoft.com/office/drawing/2014/main" id="{BA8AE9F5-4F96-4C16-9CBA-93D86FA2A2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u="sng"/>
              <a:t>Inline virtuelne funkcije</a:t>
            </a:r>
          </a:p>
        </p:txBody>
      </p:sp>
      <p:sp>
        <p:nvSpPr>
          <p:cNvPr id="48131" name="Content Placeholder 2">
            <a:extLst>
              <a:ext uri="{FF2B5EF4-FFF2-40B4-BE49-F238E27FC236}">
                <a16:creationId xmlns:a16="http://schemas.microsoft.com/office/drawing/2014/main" id="{9D61A83A-D76C-410D-B403-A9B39C4F8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1" y="990600"/>
            <a:ext cx="8507413" cy="5138738"/>
          </a:xfrm>
        </p:spPr>
        <p:txBody>
          <a:bodyPr/>
          <a:lstStyle/>
          <a:p>
            <a:pPr marL="0" indent="0" eaLnBrk="1" hangingPunct="1">
              <a:spcBef>
                <a:spcPct val="0"/>
              </a:spcBef>
              <a:buNone/>
            </a:pPr>
            <a:r>
              <a:rPr lang="en-US" altLang="en-US" b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Mehanizam dinamičkog povezivanja se aktivira samo ako se objektu pristupa preko reference ili pokazivača</a:t>
            </a:r>
            <a:r>
              <a:rPr lang="sr-Latn-CS" altLang="en-US" b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.</a:t>
            </a:r>
            <a:endParaRPr lang="en-US" altLang="en-US" b="1">
              <a:solidFill>
                <a:srgbClr val="80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0" indent="0" eaLnBrk="1" hangingPunct="1">
              <a:buNone/>
            </a:pPr>
            <a:r>
              <a:rPr lang="en-US" altLang="en-US" sz="1800" b="1">
                <a:solidFill>
                  <a:srgbClr val="003366"/>
                </a:solidFill>
              </a:rPr>
              <a:t>class Osnovna { </a:t>
            </a:r>
          </a:p>
          <a:p>
            <a:pPr marL="0" indent="0" eaLnBrk="1" hangingPunct="1">
              <a:buNone/>
            </a:pPr>
            <a:r>
              <a:rPr lang="en-US" altLang="en-US" sz="1800" b="1">
                <a:solidFill>
                  <a:srgbClr val="003366"/>
                </a:solidFill>
              </a:rPr>
              <a:t>public: </a:t>
            </a:r>
          </a:p>
          <a:p>
            <a:pPr marL="0" indent="0" eaLnBrk="1" hangingPunct="1">
              <a:buNone/>
            </a:pPr>
            <a:r>
              <a:rPr lang="en-US" altLang="en-US" sz="1800" b="1">
                <a:solidFill>
                  <a:srgbClr val="003366"/>
                </a:solidFill>
              </a:rPr>
              <a:t>	virtual int f() ;</a:t>
            </a:r>
          </a:p>
          <a:p>
            <a:pPr marL="0" indent="0" eaLnBrk="1" hangingPunct="1">
              <a:buNone/>
            </a:pPr>
            <a:r>
              <a:rPr lang="en-US" altLang="en-US" sz="1800" b="1">
                <a:solidFill>
                  <a:srgbClr val="003366"/>
                </a:solidFill>
              </a:rPr>
              <a:t>}; </a:t>
            </a:r>
          </a:p>
          <a:p>
            <a:pPr marL="0" indent="0" eaLnBrk="1" hangingPunct="1">
              <a:buNone/>
            </a:pPr>
            <a:r>
              <a:rPr lang="en-US" altLang="en-US" sz="1800" b="1">
                <a:solidFill>
                  <a:srgbClr val="FF0000"/>
                </a:solidFill>
              </a:rPr>
              <a:t>inline</a:t>
            </a:r>
            <a:r>
              <a:rPr lang="en-US" altLang="en-US" sz="1800" b="1">
                <a:solidFill>
                  <a:srgbClr val="003366"/>
                </a:solidFill>
              </a:rPr>
              <a:t> int Osnovna::f() {</a:t>
            </a:r>
          </a:p>
          <a:p>
            <a:pPr marL="0" indent="0" eaLnBrk="1" hangingPunct="1">
              <a:buNone/>
            </a:pPr>
            <a:r>
              <a:rPr lang="en-US" altLang="en-US" sz="1800" b="1">
                <a:solidFill>
                  <a:srgbClr val="003366"/>
                </a:solidFill>
              </a:rPr>
              <a:t>       // telo funkcije</a:t>
            </a:r>
          </a:p>
          <a:p>
            <a:pPr marL="0" indent="0" eaLnBrk="1" hangingPunct="1">
              <a:buNone/>
            </a:pPr>
            <a:r>
              <a:rPr lang="en-US" altLang="en-US" sz="1800" b="1">
                <a:solidFill>
                  <a:srgbClr val="003366"/>
                </a:solidFill>
              </a:rPr>
              <a:t>}</a:t>
            </a:r>
          </a:p>
          <a:p>
            <a:pPr marL="0" indent="0" eaLnBrk="1" hangingPunct="1">
              <a:buNone/>
            </a:pPr>
            <a:endParaRPr lang="en-US" altLang="en-US" sz="1800" b="1">
              <a:solidFill>
                <a:srgbClr val="003366"/>
              </a:solidFill>
            </a:endParaRPr>
          </a:p>
          <a:p>
            <a:pPr marL="0" indent="0" eaLnBrk="1" hangingPunct="1">
              <a:buNone/>
            </a:pPr>
            <a:r>
              <a:rPr lang="en-US" altLang="en-US" sz="1800" b="1">
                <a:solidFill>
                  <a:srgbClr val="003366"/>
                </a:solidFill>
              </a:rPr>
              <a:t>int main() { </a:t>
            </a:r>
          </a:p>
          <a:p>
            <a:pPr marL="0" indent="0" eaLnBrk="1" hangingPunct="1">
              <a:buNone/>
            </a:pPr>
            <a:r>
              <a:rPr lang="en-US" altLang="en-US" sz="1800" b="1">
                <a:solidFill>
                  <a:srgbClr val="003366"/>
                </a:solidFill>
              </a:rPr>
              <a:t>	A b; </a:t>
            </a:r>
          </a:p>
          <a:p>
            <a:pPr marL="0" indent="0" eaLnBrk="1" hangingPunct="1">
              <a:buNone/>
            </a:pPr>
            <a:r>
              <a:rPr lang="en-US" altLang="en-US" sz="1800" b="1">
                <a:solidFill>
                  <a:srgbClr val="003366"/>
                </a:solidFill>
              </a:rPr>
              <a:t>	b.f(); </a:t>
            </a:r>
            <a:r>
              <a:rPr lang="en-US" altLang="en-US" sz="1800" b="1">
                <a:solidFill>
                  <a:srgbClr val="800000"/>
                </a:solidFill>
              </a:rPr>
              <a:t>// Kompajler statički rešava poziv (u toku prevodjenja odlučuje  koju funkciju treba da pozove) i zato telo funkcije može da se umetne u kod, kao i kod bilo koje druge inline funkcije, koja nije virtuelna</a:t>
            </a:r>
          </a:p>
          <a:p>
            <a:pPr marL="0" indent="0" eaLnBrk="1" hangingPunct="1">
              <a:buNone/>
            </a:pPr>
            <a:r>
              <a:rPr lang="en-US" altLang="en-US" sz="1800" b="1">
                <a:solidFill>
                  <a:srgbClr val="003366"/>
                </a:solidFill>
              </a:rPr>
              <a:t>} </a:t>
            </a:r>
            <a:endParaRPr lang="sr-Latn-CS" altLang="en-US" sz="1800" b="1">
              <a:solidFill>
                <a:srgbClr val="003366"/>
              </a:solidFill>
            </a:endParaRPr>
          </a:p>
          <a:p>
            <a:pPr marL="0" indent="0" eaLnBrk="1" hangingPunct="1">
              <a:buNone/>
            </a:pPr>
            <a:endParaRPr lang="en-US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Title 1">
            <a:extLst>
              <a:ext uri="{FF2B5EF4-FFF2-40B4-BE49-F238E27FC236}">
                <a16:creationId xmlns:a16="http://schemas.microsoft.com/office/drawing/2014/main" id="{0B322396-0004-490C-8CF3-1592968421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277814"/>
            <a:ext cx="8578850" cy="846137"/>
          </a:xfrm>
        </p:spPr>
        <p:txBody>
          <a:bodyPr/>
          <a:lstStyle/>
          <a:p>
            <a:pPr eaLnBrk="1" hangingPunct="1"/>
            <a:r>
              <a:rPr lang="en-US" altLang="en-US" sz="3200" u="sng" dirty="0" err="1"/>
              <a:t>Forsiranje</a:t>
            </a:r>
            <a:r>
              <a:rPr lang="en-US" altLang="en-US" sz="3200" u="sng" dirty="0"/>
              <a:t> </a:t>
            </a:r>
            <a:r>
              <a:rPr lang="en-US" altLang="en-US" sz="3200" u="sng" dirty="0" err="1"/>
              <a:t>statičkog</a:t>
            </a:r>
            <a:r>
              <a:rPr lang="en-US" altLang="en-US" sz="3200" u="sng" dirty="0"/>
              <a:t> </a:t>
            </a:r>
            <a:r>
              <a:rPr lang="en-US" altLang="en-US" sz="3200" u="sng" dirty="0" err="1"/>
              <a:t>povezivanja</a:t>
            </a:r>
            <a:r>
              <a:rPr lang="en-US" altLang="en-US" sz="3200" u="sng" dirty="0"/>
              <a:t> </a:t>
            </a:r>
            <a:r>
              <a:rPr lang="en-US" altLang="en-US" sz="3200" u="sng" dirty="0" err="1"/>
              <a:t>virtuelne</a:t>
            </a:r>
            <a:r>
              <a:rPr lang="en-US" altLang="en-US" sz="3200" u="sng" dirty="0"/>
              <a:t> </a:t>
            </a:r>
            <a:r>
              <a:rPr lang="en-US" altLang="en-US" sz="3200" u="sng" dirty="0" err="1"/>
              <a:t>funkcije</a:t>
            </a:r>
            <a:endParaRPr lang="en-US" altLang="en-US" sz="3200" u="sng" dirty="0"/>
          </a:p>
        </p:txBody>
      </p:sp>
      <p:sp>
        <p:nvSpPr>
          <p:cNvPr id="211971" name="Content Placeholder 2">
            <a:extLst>
              <a:ext uri="{FF2B5EF4-FFF2-40B4-BE49-F238E27FC236}">
                <a16:creationId xmlns:a16="http://schemas.microsoft.com/office/drawing/2014/main" id="{901D3405-8D4A-4106-A1EB-B62E4222ECF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81201" y="1663701"/>
            <a:ext cx="8507413" cy="4429125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800" b="1">
                <a:solidFill>
                  <a:srgbClr val="0033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A {</a:t>
            </a:r>
          </a:p>
          <a:p>
            <a:pPr eaLnBrk="1" hangingPunct="1"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800" b="1">
                <a:solidFill>
                  <a:srgbClr val="0033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pPr eaLnBrk="1" hangingPunct="1"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800" b="1">
                <a:solidFill>
                  <a:srgbClr val="0033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8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virtual</a:t>
            </a:r>
            <a:r>
              <a:rPr lang="en-US" altLang="en-US" sz="1800" b="1">
                <a:solidFill>
                  <a:srgbClr val="0033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int f() { return 1;}</a:t>
            </a:r>
          </a:p>
          <a:p>
            <a:pPr eaLnBrk="1" hangingPunct="1"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800" b="1">
                <a:solidFill>
                  <a:srgbClr val="0033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eaLnBrk="1" hangingPunct="1"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800" b="1">
                <a:solidFill>
                  <a:srgbClr val="0033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B: public A{</a:t>
            </a:r>
          </a:p>
          <a:p>
            <a:pPr eaLnBrk="1" hangingPunct="1"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800" b="1">
                <a:solidFill>
                  <a:srgbClr val="0033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pPr eaLnBrk="1" hangingPunct="1"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800" b="1">
                <a:solidFill>
                  <a:srgbClr val="0033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8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virtual</a:t>
            </a:r>
            <a:r>
              <a:rPr lang="en-US" altLang="en-US" sz="1800" b="1">
                <a:solidFill>
                  <a:srgbClr val="0033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int f() { return 2;}</a:t>
            </a:r>
          </a:p>
          <a:p>
            <a:pPr eaLnBrk="1" hangingPunct="1"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800" b="1">
                <a:solidFill>
                  <a:srgbClr val="0033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eaLnBrk="1" hangingPunct="1"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800" b="1">
                <a:solidFill>
                  <a:srgbClr val="0033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main()</a:t>
            </a:r>
          </a:p>
          <a:p>
            <a:pPr eaLnBrk="1" hangingPunct="1"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800" b="1">
                <a:solidFill>
                  <a:srgbClr val="0033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800" b="1">
                <a:solidFill>
                  <a:srgbClr val="0033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A *pA = new B();</a:t>
            </a:r>
          </a:p>
          <a:p>
            <a:pPr eaLnBrk="1" hangingPunct="1"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800" b="1">
                <a:solidFill>
                  <a:srgbClr val="0033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pA-&gt;f();  </a:t>
            </a:r>
            <a:r>
              <a:rPr lang="en-US" altLang="en-US" sz="1800" b="1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dinamički se povezuje funkcija </a:t>
            </a:r>
            <a:r>
              <a:rPr lang="en-US" altLang="en-US" sz="1800" b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B::f()</a:t>
            </a:r>
          </a:p>
          <a:p>
            <a:pPr eaLnBrk="1" hangingPunct="1"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800" b="1">
                <a:solidFill>
                  <a:srgbClr val="0033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pA-&gt;</a:t>
            </a:r>
            <a:r>
              <a:rPr lang="en-US" altLang="en-US" sz="1800" b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A::f();  </a:t>
            </a:r>
            <a:r>
              <a:rPr lang="en-US" altLang="en-US" sz="1800" b="1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forsira se statičko povezivanje, od kompajlera se eksplicitno traži da pozove funkciju </a:t>
            </a:r>
            <a:r>
              <a:rPr lang="en-US" altLang="en-US" sz="1800" b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A::f()</a:t>
            </a:r>
          </a:p>
          <a:p>
            <a:pPr eaLnBrk="1" hangingPunct="1"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1800" b="1">
                <a:solidFill>
                  <a:srgbClr val="0033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eaLnBrk="1" hangingPunct="1">
              <a:buFont typeface="Times New Roman" panose="02020603050405020304" pitchFamily="18" charset="0"/>
              <a:buNone/>
            </a:pPr>
            <a:endParaRPr lang="en-US" altLang="en-US"/>
          </a:p>
          <a:p>
            <a:pPr eaLnBrk="1" hangingPunct="1"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Title 1">
            <a:extLst>
              <a:ext uri="{FF2B5EF4-FFF2-40B4-BE49-F238E27FC236}">
                <a16:creationId xmlns:a16="http://schemas.microsoft.com/office/drawing/2014/main" id="{C05759DA-BAFD-483A-A9AE-F8A24E902D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u="sng"/>
              <a:t>Privatne virtuelne funkcije</a:t>
            </a:r>
          </a:p>
        </p:txBody>
      </p:sp>
      <p:sp>
        <p:nvSpPr>
          <p:cNvPr id="50179" name="Content Placeholder 2">
            <a:extLst>
              <a:ext uri="{FF2B5EF4-FFF2-40B4-BE49-F238E27FC236}">
                <a16:creationId xmlns:a16="http://schemas.microsoft.com/office/drawing/2014/main" id="{D2EBC5AF-2364-4155-AA87-625B419B81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1950" y="1162050"/>
            <a:ext cx="8928100" cy="5291138"/>
          </a:xfrm>
        </p:spPr>
        <p:txBody>
          <a:bodyPr/>
          <a:lstStyle/>
          <a:p>
            <a:pPr marL="0" indent="0" eaLnBrk="1" hangingPunct="1">
              <a:lnSpc>
                <a:spcPts val="1800"/>
              </a:lnSpc>
              <a:spcBef>
                <a:spcPct val="0"/>
              </a:spcBef>
              <a:buNone/>
            </a:pPr>
            <a:r>
              <a:rPr lang="en-US" altLang="en-US" sz="1600" b="1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KOREKTNA UPOTREBA PRIVATNIH virtuelnih FUNKCIJA – POVRATAK U BUDUĆNOST</a:t>
            </a:r>
          </a:p>
          <a:p>
            <a:pPr marL="0" indent="0" eaLnBrk="1" hangingPunct="1">
              <a:lnSpc>
                <a:spcPts val="1800"/>
              </a:lnSpc>
              <a:spcBef>
                <a:spcPct val="0"/>
              </a:spcBef>
              <a:buNone/>
            </a:pPr>
            <a:r>
              <a:rPr lang="en-US" altLang="en-US" sz="1600" b="1">
                <a:solidFill>
                  <a:srgbClr val="0033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OsnovnaKlasa{</a:t>
            </a:r>
          </a:p>
          <a:p>
            <a:pPr marL="0" indent="0" eaLnBrk="1" hangingPunct="1">
              <a:lnSpc>
                <a:spcPts val="1800"/>
              </a:lnSpc>
              <a:spcBef>
                <a:spcPct val="0"/>
              </a:spcBef>
              <a:buNone/>
            </a:pPr>
            <a:r>
              <a:rPr lang="en-US" altLang="en-US" sz="1600" b="1">
                <a:solidFill>
                  <a:srgbClr val="0033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pPr marL="0" indent="0" eaLnBrk="1" hangingPunct="1">
              <a:lnSpc>
                <a:spcPts val="1800"/>
              </a:lnSpc>
              <a:spcBef>
                <a:spcPct val="0"/>
              </a:spcBef>
              <a:buNone/>
            </a:pPr>
            <a:r>
              <a:rPr lang="en-US" altLang="en-US" sz="1600" b="1">
                <a:solidFill>
                  <a:srgbClr val="0033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void Fun() { VirtFun1(); } </a:t>
            </a:r>
            <a:r>
              <a:rPr lang="en-US" altLang="en-US" sz="1600" b="1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poziv virtuelne unutar “ne-virtuelne” funkcije</a:t>
            </a:r>
          </a:p>
          <a:p>
            <a:pPr marL="0" indent="0" eaLnBrk="1" hangingPunct="1">
              <a:lnSpc>
                <a:spcPts val="1800"/>
              </a:lnSpc>
              <a:spcBef>
                <a:spcPct val="0"/>
              </a:spcBef>
              <a:buNone/>
            </a:pPr>
            <a:endParaRPr lang="en-US" altLang="en-US" sz="1600" b="1">
              <a:solidFill>
                <a:srgbClr val="8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lnSpc>
                <a:spcPts val="1800"/>
              </a:lnSpc>
              <a:spcBef>
                <a:spcPct val="0"/>
              </a:spcBef>
              <a:buNone/>
            </a:pPr>
            <a:r>
              <a:rPr lang="en-US" altLang="en-US" sz="1600" b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private:</a:t>
            </a:r>
          </a:p>
          <a:p>
            <a:pPr marL="0" indent="0" eaLnBrk="1" hangingPunct="1">
              <a:lnSpc>
                <a:spcPts val="1800"/>
              </a:lnSpc>
              <a:spcBef>
                <a:spcPct val="0"/>
              </a:spcBef>
              <a:buNone/>
            </a:pPr>
            <a:r>
              <a:rPr lang="en-US" altLang="en-US" sz="1600" b="1">
                <a:solidFill>
                  <a:srgbClr val="0033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6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virtual</a:t>
            </a:r>
            <a:r>
              <a:rPr lang="en-US" altLang="en-US" sz="1600" b="1">
                <a:solidFill>
                  <a:srgbClr val="0033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void VirtFun1() { cout &lt;&lt; "Osnovna klasa: VirtFun1"&lt;&lt;endl;}</a:t>
            </a:r>
          </a:p>
          <a:p>
            <a:pPr marL="0" indent="0" eaLnBrk="1" hangingPunct="1">
              <a:lnSpc>
                <a:spcPts val="1800"/>
              </a:lnSpc>
              <a:spcBef>
                <a:spcPct val="0"/>
              </a:spcBef>
              <a:buNone/>
            </a:pPr>
            <a:r>
              <a:rPr lang="en-US" altLang="en-US" sz="1600" b="1">
                <a:solidFill>
                  <a:srgbClr val="0033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 eaLnBrk="1" hangingPunct="1">
              <a:lnSpc>
                <a:spcPts val="1800"/>
              </a:lnSpc>
              <a:spcBef>
                <a:spcPct val="0"/>
              </a:spcBef>
              <a:buNone/>
            </a:pPr>
            <a:endParaRPr lang="en-US" altLang="en-US" sz="1600" b="1">
              <a:solidFill>
                <a:srgbClr val="00336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lnSpc>
                <a:spcPts val="1800"/>
              </a:lnSpc>
              <a:spcBef>
                <a:spcPct val="0"/>
              </a:spcBef>
              <a:buNone/>
            </a:pPr>
            <a:r>
              <a:rPr lang="en-US" altLang="en-US" sz="1600" b="1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//”POSLE MNOGO GODINA” VEĆ KOMPAJLIRANOM KODU SE DODAJE JOŠ JEDNA KLASA …</a:t>
            </a:r>
          </a:p>
          <a:p>
            <a:pPr marL="0" indent="0" eaLnBrk="1" hangingPunct="1">
              <a:lnSpc>
                <a:spcPts val="1800"/>
              </a:lnSpc>
              <a:spcBef>
                <a:spcPct val="0"/>
              </a:spcBef>
              <a:buNone/>
            </a:pPr>
            <a:r>
              <a:rPr lang="en-US" altLang="en-US" sz="1600" b="1">
                <a:solidFill>
                  <a:srgbClr val="0033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IzvedenaKlasa : public OsnovnaKlasa{</a:t>
            </a:r>
          </a:p>
          <a:p>
            <a:pPr marL="0" indent="0" eaLnBrk="1" hangingPunct="1">
              <a:lnSpc>
                <a:spcPts val="1800"/>
              </a:lnSpc>
              <a:spcBef>
                <a:spcPct val="0"/>
              </a:spcBef>
              <a:buNone/>
            </a:pPr>
            <a:r>
              <a:rPr lang="en-US" altLang="en-US" sz="1600" b="1">
                <a:solidFill>
                  <a:srgbClr val="0033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private:</a:t>
            </a:r>
          </a:p>
          <a:p>
            <a:pPr marL="0" indent="0" eaLnBrk="1" hangingPunct="1">
              <a:lnSpc>
                <a:spcPts val="1800"/>
              </a:lnSpc>
              <a:spcBef>
                <a:spcPct val="0"/>
              </a:spcBef>
              <a:buNone/>
            </a:pPr>
            <a:r>
              <a:rPr lang="en-US" altLang="en-US" sz="1600" b="1">
                <a:solidFill>
                  <a:srgbClr val="0033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void VirtFun1() { cout &lt;&lt; "Izvedena klasa: VirtFun1"&lt;&lt;endl;}</a:t>
            </a:r>
          </a:p>
          <a:p>
            <a:pPr marL="0" indent="0" eaLnBrk="1" hangingPunct="1">
              <a:lnSpc>
                <a:spcPts val="1800"/>
              </a:lnSpc>
              <a:spcBef>
                <a:spcPct val="0"/>
              </a:spcBef>
              <a:buNone/>
            </a:pPr>
            <a:r>
              <a:rPr lang="en-US" altLang="en-US" sz="1600" b="1">
                <a:solidFill>
                  <a:srgbClr val="0033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 eaLnBrk="1" hangingPunct="1">
              <a:lnSpc>
                <a:spcPts val="1800"/>
              </a:lnSpc>
              <a:spcBef>
                <a:spcPct val="0"/>
              </a:spcBef>
              <a:buNone/>
            </a:pPr>
            <a:endParaRPr lang="en-US" altLang="en-US" sz="1600" b="1">
              <a:solidFill>
                <a:srgbClr val="8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lnSpc>
                <a:spcPts val="1800"/>
              </a:lnSpc>
              <a:spcBef>
                <a:spcPct val="0"/>
              </a:spcBef>
              <a:buNone/>
            </a:pPr>
            <a:r>
              <a:rPr lang="en-US" altLang="en-US" sz="1600" b="1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KOJA SE SAVRŠENO UKLAPA</a:t>
            </a:r>
          </a:p>
          <a:p>
            <a:pPr marL="0" indent="0" eaLnBrk="1" hangingPunct="1">
              <a:lnSpc>
                <a:spcPts val="1800"/>
              </a:lnSpc>
              <a:spcBef>
                <a:spcPct val="0"/>
              </a:spcBef>
              <a:buNone/>
            </a:pPr>
            <a:r>
              <a:rPr lang="en-US" altLang="en-US" sz="1600" b="1">
                <a:solidFill>
                  <a:srgbClr val="0033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OsnovnaKlasa *p = new IzvedenaKlasa();</a:t>
            </a:r>
          </a:p>
          <a:p>
            <a:pPr marL="0" indent="0" eaLnBrk="1" hangingPunct="1">
              <a:lnSpc>
                <a:spcPts val="1800"/>
              </a:lnSpc>
              <a:spcBef>
                <a:spcPct val="0"/>
              </a:spcBef>
              <a:buNone/>
            </a:pPr>
            <a:r>
              <a:rPr lang="en-US" altLang="en-US" sz="1600" b="1">
                <a:solidFill>
                  <a:srgbClr val="0033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p-&gt;Fun(); </a:t>
            </a:r>
            <a:r>
              <a:rPr lang="en-US" altLang="en-US" sz="1600" b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// Rezultat: "Izvedena klasa: VirtFun1"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Lucida Sans Unicode"/>
        <a:cs typeface="Lucida Sans Unicode"/>
      </a:majorFont>
      <a:minorFont>
        <a:latin typeface="Arial"/>
        <a:ea typeface="Lucida Sans Unicode"/>
        <a:cs typeface="Lucida Sans Unicod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Lucida Sans Unicode" pitchFamily="34" charset="0"/>
            <a:cs typeface="Lucida Sans Unicode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Lucida Sans Unicode" pitchFamily="34" charset="0"/>
            <a:cs typeface="Lucida Sans Unicode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Lucida Sans Unicode"/>
        <a:cs typeface="Lucida Sans Unicode"/>
      </a:majorFont>
      <a:minorFont>
        <a:latin typeface="Arial"/>
        <a:ea typeface="Lucida Sans Unicode"/>
        <a:cs typeface="Lucida Sans Unicod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Lucida Sans Unicode" pitchFamily="34" charset="0"/>
            <a:cs typeface="Lucida Sans Unicode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Lucida Sans Unicode" pitchFamily="34" charset="0"/>
            <a:cs typeface="Lucida Sans Unicode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3305</Words>
  <Application>Microsoft Office PowerPoint</Application>
  <PresentationFormat>Widescreen</PresentationFormat>
  <Paragraphs>423</Paragraphs>
  <Slides>30</Slides>
  <Notes>10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43" baseType="lpstr">
      <vt:lpstr>Arial</vt:lpstr>
      <vt:lpstr>Arial Black</vt:lpstr>
      <vt:lpstr>Calibri</vt:lpstr>
      <vt:lpstr>Courier New</vt:lpstr>
      <vt:lpstr>Garamond</vt:lpstr>
      <vt:lpstr>Lucida Sans Unicode</vt:lpstr>
      <vt:lpstr>Symbol</vt:lpstr>
      <vt:lpstr>Times New Roman</vt:lpstr>
      <vt:lpstr>Wingdings</vt:lpstr>
      <vt:lpstr>1_Default Design</vt:lpstr>
      <vt:lpstr>Pixel</vt:lpstr>
      <vt:lpstr>2_Default Design</vt:lpstr>
      <vt:lpstr>Microsoft Word Document</vt:lpstr>
      <vt:lpstr>Objektno orijentisano programiranje</vt:lpstr>
      <vt:lpstr>Dinamičko povezivanje</vt:lpstr>
      <vt:lpstr>PowerPoint Presentation</vt:lpstr>
      <vt:lpstr>Dinamičko povezivanje</vt:lpstr>
      <vt:lpstr>Dinamičko povezivanje</vt:lpstr>
      <vt:lpstr>Dinamičko povezivanje</vt:lpstr>
      <vt:lpstr>Inline virtuelne funkcije</vt:lpstr>
      <vt:lpstr>Forsiranje statičkog povezivanja virtuelne funkcije</vt:lpstr>
      <vt:lpstr>Privatne virtuelne funkcije</vt:lpstr>
      <vt:lpstr>Privatne virtuelne funkcije</vt:lpstr>
      <vt:lpstr>Razlika izmedju redefinisanja i preklapanja (1)</vt:lpstr>
      <vt:lpstr>Razlika izmedju redefinisanja i preklapanja (2)</vt:lpstr>
      <vt:lpstr>Razlika izmedju redefinisanja i preklapanja (3)</vt:lpstr>
      <vt:lpstr>Virtuelni operator=</vt:lpstr>
      <vt:lpstr>Virtuelni operator=</vt:lpstr>
      <vt:lpstr>Virtuelni operator=</vt:lpstr>
      <vt:lpstr>Virtuelni operator=</vt:lpstr>
      <vt:lpstr>Virtuelni operator=</vt:lpstr>
      <vt:lpstr>Virtuelni operator=</vt:lpstr>
      <vt:lpstr>Virtuelni operator=</vt:lpstr>
      <vt:lpstr>Virtuelni operator=</vt:lpstr>
      <vt:lpstr>Čisto virtuelne funkcije i apstraktne klase</vt:lpstr>
      <vt:lpstr>Čisto virtuelne funkcije i apstraktne klase</vt:lpstr>
      <vt:lpstr>PowerPoint Presentation</vt:lpstr>
      <vt:lpstr>PowerPoint Presentation</vt:lpstr>
      <vt:lpstr>Ne-virtuelni destruktor</vt:lpstr>
      <vt:lpstr>Virtuelni destruktor</vt:lpstr>
      <vt:lpstr>PowerPoint Presentation</vt:lpstr>
      <vt:lpstr>“Čisto” virtuelni destruktor</vt:lpstr>
      <vt:lpstr>“Čisto” virtuelni destruktor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Objektno orijentisano programiranje</dc:title>
  <dc:creator>Dragan Jankovic</dc:creator>
  <cp:lastModifiedBy>Dragan Jankovic</cp:lastModifiedBy>
  <cp:revision>1</cp:revision>
  <dcterms:created xsi:type="dcterms:W3CDTF">2021-11-30T11:35:55Z</dcterms:created>
  <dcterms:modified xsi:type="dcterms:W3CDTF">2021-11-30T11:37:56Z</dcterms:modified>
</cp:coreProperties>
</file>