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57" r:id="rId2"/>
    <p:sldMasterId id="2147483769" r:id="rId3"/>
  </p:sldMasterIdLst>
  <p:notesMasterIdLst>
    <p:notesMasterId r:id="rId47"/>
  </p:notesMasterIdLst>
  <p:handoutMasterIdLst>
    <p:handoutMasterId r:id="rId48"/>
  </p:handoutMasterIdLst>
  <p:sldIdLst>
    <p:sldId id="306" r:id="rId4"/>
    <p:sldId id="256" r:id="rId5"/>
    <p:sldId id="257" r:id="rId6"/>
    <p:sldId id="258" r:id="rId7"/>
    <p:sldId id="310" r:id="rId8"/>
    <p:sldId id="318" r:id="rId9"/>
    <p:sldId id="259" r:id="rId10"/>
    <p:sldId id="260" r:id="rId11"/>
    <p:sldId id="261" r:id="rId12"/>
    <p:sldId id="263" r:id="rId13"/>
    <p:sldId id="262" r:id="rId14"/>
    <p:sldId id="264" r:id="rId15"/>
    <p:sldId id="265" r:id="rId16"/>
    <p:sldId id="321" r:id="rId17"/>
    <p:sldId id="267" r:id="rId18"/>
    <p:sldId id="268" r:id="rId19"/>
    <p:sldId id="269" r:id="rId20"/>
    <p:sldId id="270" r:id="rId21"/>
    <p:sldId id="271" r:id="rId22"/>
    <p:sldId id="272" r:id="rId23"/>
    <p:sldId id="273" r:id="rId24"/>
    <p:sldId id="274" r:id="rId25"/>
    <p:sldId id="266" r:id="rId26"/>
    <p:sldId id="275" r:id="rId27"/>
    <p:sldId id="307" r:id="rId28"/>
    <p:sldId id="276" r:id="rId29"/>
    <p:sldId id="277" r:id="rId30"/>
    <p:sldId id="278" r:id="rId31"/>
    <p:sldId id="279" r:id="rId32"/>
    <p:sldId id="322" r:id="rId33"/>
    <p:sldId id="280" r:id="rId34"/>
    <p:sldId id="281" r:id="rId35"/>
    <p:sldId id="282" r:id="rId36"/>
    <p:sldId id="283" r:id="rId37"/>
    <p:sldId id="308" r:id="rId38"/>
    <p:sldId id="319" r:id="rId39"/>
    <p:sldId id="284" r:id="rId40"/>
    <p:sldId id="285" r:id="rId41"/>
    <p:sldId id="312" r:id="rId42"/>
    <p:sldId id="286" r:id="rId43"/>
    <p:sldId id="287" r:id="rId44"/>
    <p:sldId id="288" r:id="rId45"/>
    <p:sldId id="289" r:id="rId4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81264" autoAdjust="0"/>
  </p:normalViewPr>
  <p:slideViewPr>
    <p:cSldViewPr>
      <p:cViewPr varScale="1">
        <p:scale>
          <a:sx n="49" d="100"/>
          <a:sy n="49" d="100"/>
        </p:scale>
        <p:origin x="11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82"/>
    </p:cViewPr>
  </p:sorterViewPr>
  <p:notesViewPr>
    <p:cSldViewPr>
      <p:cViewPr varScale="1">
        <p:scale>
          <a:sx n="85" d="100"/>
          <a:sy n="85" d="100"/>
        </p:scale>
        <p:origin x="388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81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81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81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ADED077-33BE-44F7-8A21-CC0CA5362573}" type="slidenum">
              <a:rPr lang="en-US"/>
              <a:pPr>
                <a:defRPr/>
              </a:pPr>
              <a:t>‹#›</a:t>
            </a:fld>
            <a:endParaRPr lang="en-US"/>
          </a:p>
        </p:txBody>
      </p:sp>
    </p:spTree>
    <p:extLst>
      <p:ext uri="{BB962C8B-B14F-4D97-AF65-F5344CB8AC3E}">
        <p14:creationId xmlns:p14="http://schemas.microsoft.com/office/powerpoint/2010/main" val="767785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715214C8-B569-4957-9F3E-B84278BE9A09}" type="datetimeFigureOut">
              <a:rPr lang="en-US"/>
              <a:pPr>
                <a:defRPr/>
              </a:pPr>
              <a:t>4/18/2023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F356673B-0516-474B-9B54-9C42BA07B5A0}" type="slidenum">
              <a:rPr lang="en-US"/>
              <a:pPr>
                <a:defRPr/>
              </a:pPr>
              <a:t>‹#›</a:t>
            </a:fld>
            <a:endParaRPr lang="en-US"/>
          </a:p>
        </p:txBody>
      </p:sp>
    </p:spTree>
    <p:extLst>
      <p:ext uri="{BB962C8B-B14F-4D97-AF65-F5344CB8AC3E}">
        <p14:creationId xmlns:p14="http://schemas.microsoft.com/office/powerpoint/2010/main" val="18950872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BEA6D6F-EA29-4BD3-A0B6-BE560C7F04F7}" type="slidenum">
              <a:rPr lang="en-US" altLang="en-US" smtClean="0"/>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 trenutku 0 se aktivira prvi stepen, S1 protočnog sistema. Nakon 1*90 ns se okončava obrada u stepenu S1 i podaci napreduju u stepen S2, a stepen S1 sada prihvata novi par brojeva koje treba sabrati.</a:t>
            </a:r>
          </a:p>
          <a:p>
            <a:r>
              <a:rPr lang="en-US" altLang="en-US"/>
              <a:t>U trenutku 2*90ns prvi par brojeva ulazi u treći stepen S3, drugi paru u stepen S2, a stepen S1 prihvata treći par brojeva, itd. Očigleno je da se različite faze mogu preklapati u izvršenju, pa se protočna obrada naziva i obrada sa preklapanjem.</a:t>
            </a:r>
          </a:p>
          <a:p>
            <a:r>
              <a:rPr lang="en-US" altLang="en-US"/>
              <a:t>Nakon 5*90ns na izlazu iz stepena S5 će se pojaviti prvi rezultat. Nadalje će se svaki novi rezultat pojavljivati u narednom clk cilusu (tj. nakon svakih 90ns)</a:t>
            </a: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00955849-375A-4D20-9DBB-60D586AC3F35}" type="slidenum">
              <a:rPr lang="en-US" altLang="en-US" smtClean="0"/>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79732CB-5190-4EA1-B00C-9F628F772C01}" type="slidenum">
              <a:rPr lang="en-US" altLang="en-US" smtClean="0"/>
              <a:pPr/>
              <a:t>11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Protčni sabirač koji smo razmatrali je primer linearnog protočnog sistema. Kod ovih sistema postoji samo jedan ulaz i jedan izlaz.</a:t>
            </a:r>
          </a:p>
          <a:p>
            <a:r>
              <a:rPr lang="en-US" altLang="en-US"/>
              <a:t>Kod nelinearnih protočnih sistema pored kaskadnih veza, postoje i veze izvedene u napred i povratne veze. Može postojati i više izlaza</a:t>
            </a:r>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70B50D87-5B4B-4EEC-9A9F-DC7ADCBF689E}" type="slidenum">
              <a:rPr lang="en-US" altLang="en-US" smtClean="0"/>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err="1"/>
              <a:t>Jednofunkcijski</a:t>
            </a:r>
            <a:r>
              <a:rPr lang="en-US" altLang="en-US" dirty="0"/>
              <a:t> </a:t>
            </a:r>
            <a:r>
              <a:rPr lang="en-US" altLang="en-US" dirty="0" err="1"/>
              <a:t>protočni</a:t>
            </a:r>
            <a:r>
              <a:rPr lang="en-US" altLang="en-US" dirty="0"/>
              <a:t> </a:t>
            </a:r>
            <a:r>
              <a:rPr lang="en-US" altLang="en-US" dirty="0" err="1"/>
              <a:t>sistem</a:t>
            </a:r>
            <a:r>
              <a:rPr lang="en-US" altLang="en-US" dirty="0"/>
              <a:t> </a:t>
            </a:r>
            <a:r>
              <a:rPr lang="en-US" altLang="en-US" dirty="0" err="1"/>
              <a:t>može</a:t>
            </a:r>
            <a:r>
              <a:rPr lang="en-US" altLang="en-US" dirty="0"/>
              <a:t> </a:t>
            </a:r>
            <a:r>
              <a:rPr lang="en-US" altLang="en-US" dirty="0" err="1"/>
              <a:t>obavljati</a:t>
            </a:r>
            <a:r>
              <a:rPr lang="en-US" altLang="en-US" dirty="0"/>
              <a:t> </a:t>
            </a:r>
            <a:r>
              <a:rPr lang="en-US" altLang="en-US" dirty="0" err="1"/>
              <a:t>samo</a:t>
            </a:r>
            <a:r>
              <a:rPr lang="en-US" altLang="en-US" dirty="0"/>
              <a:t> </a:t>
            </a:r>
            <a:r>
              <a:rPr lang="en-US" altLang="en-US" dirty="0" err="1"/>
              <a:t>jednu</a:t>
            </a:r>
            <a:r>
              <a:rPr lang="en-US" altLang="en-US" dirty="0"/>
              <a:t> </a:t>
            </a:r>
            <a:r>
              <a:rPr lang="en-US" altLang="en-US" dirty="0" err="1"/>
              <a:t>funkciju</a:t>
            </a:r>
            <a:r>
              <a:rPr lang="en-US" altLang="en-US" dirty="0"/>
              <a:t> (</a:t>
            </a:r>
            <a:r>
              <a:rPr lang="en-US" altLang="en-US" dirty="0" err="1"/>
              <a:t>onu</a:t>
            </a:r>
            <a:r>
              <a:rPr lang="en-US" altLang="en-US" dirty="0"/>
              <a:t> za </a:t>
            </a:r>
            <a:r>
              <a:rPr lang="en-US" altLang="en-US" dirty="0" err="1"/>
              <a:t>koju</a:t>
            </a:r>
            <a:r>
              <a:rPr lang="en-US" altLang="en-US" dirty="0"/>
              <a:t> je </a:t>
            </a:r>
            <a:r>
              <a:rPr lang="en-US" altLang="en-US" dirty="0" err="1"/>
              <a:t>projektovan</a:t>
            </a:r>
            <a:r>
              <a:rPr lang="en-US" altLang="en-US" dirty="0"/>
              <a:t>). To </a:t>
            </a:r>
            <a:r>
              <a:rPr lang="en-US" altLang="en-US" dirty="0" err="1"/>
              <a:t>su</a:t>
            </a:r>
            <a:r>
              <a:rPr lang="en-US" altLang="en-US" dirty="0"/>
              <a:t> po </a:t>
            </a:r>
            <a:r>
              <a:rPr lang="en-US" altLang="en-US" dirty="0" err="1"/>
              <a:t>pravilu</a:t>
            </a:r>
            <a:r>
              <a:rPr lang="en-US" altLang="en-US" dirty="0"/>
              <a:t> </a:t>
            </a:r>
            <a:r>
              <a:rPr lang="en-US" altLang="en-US" dirty="0" err="1"/>
              <a:t>linearni</a:t>
            </a:r>
            <a:r>
              <a:rPr lang="en-US" altLang="en-US" dirty="0"/>
              <a:t> </a:t>
            </a:r>
            <a:r>
              <a:rPr lang="en-US" altLang="en-US" dirty="0" err="1"/>
              <a:t>sistemi</a:t>
            </a:r>
            <a:r>
              <a:rPr lang="en-US" altLang="en-US" dirty="0"/>
              <a:t>, </a:t>
            </a:r>
            <a:r>
              <a:rPr lang="en-US" altLang="en-US" dirty="0" err="1"/>
              <a:t>tj</a:t>
            </a:r>
            <a:r>
              <a:rPr lang="en-US" altLang="en-US" dirty="0"/>
              <a:t>. </a:t>
            </a:r>
            <a:r>
              <a:rPr lang="en-US" altLang="en-US" dirty="0" err="1"/>
              <a:t>između</a:t>
            </a:r>
            <a:r>
              <a:rPr lang="en-US" altLang="en-US" dirty="0"/>
              <a:t> </a:t>
            </a:r>
            <a:r>
              <a:rPr lang="en-US" altLang="en-US" dirty="0" err="1"/>
              <a:t>protočnih</a:t>
            </a:r>
            <a:r>
              <a:rPr lang="en-US" altLang="en-US" dirty="0"/>
              <a:t> </a:t>
            </a:r>
            <a:r>
              <a:rPr lang="en-US" altLang="en-US" dirty="0" err="1"/>
              <a:t>stepena</a:t>
            </a:r>
            <a:r>
              <a:rPr lang="en-US" altLang="en-US" dirty="0"/>
              <a:t> </a:t>
            </a:r>
            <a:r>
              <a:rPr lang="en-US" altLang="en-US" dirty="0" err="1"/>
              <a:t>postoje</a:t>
            </a:r>
            <a:r>
              <a:rPr lang="en-US" altLang="en-US" dirty="0"/>
              <a:t> </a:t>
            </a:r>
            <a:r>
              <a:rPr lang="en-US" altLang="en-US" dirty="0" err="1"/>
              <a:t>samo</a:t>
            </a:r>
            <a:r>
              <a:rPr lang="en-US" altLang="en-US" dirty="0"/>
              <a:t> </a:t>
            </a:r>
            <a:r>
              <a:rPr lang="en-US" altLang="en-US" dirty="0" err="1"/>
              <a:t>kaskadne</a:t>
            </a:r>
            <a:r>
              <a:rPr lang="en-US" altLang="en-US" dirty="0"/>
              <a:t> </a:t>
            </a:r>
            <a:r>
              <a:rPr lang="en-US" altLang="en-US" dirty="0" err="1"/>
              <a:t>veze</a:t>
            </a:r>
            <a:r>
              <a:rPr lang="en-US" altLang="en-US" dirty="0"/>
              <a:t>.</a:t>
            </a:r>
          </a:p>
          <a:p>
            <a:r>
              <a:rPr lang="en-US" altLang="en-US" dirty="0" err="1"/>
              <a:t>Višefunkcijski</a:t>
            </a:r>
            <a:r>
              <a:rPr lang="en-US" altLang="en-US" dirty="0"/>
              <a:t> </a:t>
            </a:r>
            <a:r>
              <a:rPr lang="en-US" altLang="en-US" dirty="0" err="1"/>
              <a:t>protočni</a:t>
            </a:r>
            <a:r>
              <a:rPr lang="en-US" altLang="en-US" dirty="0"/>
              <a:t> </a:t>
            </a:r>
            <a:r>
              <a:rPr lang="en-US" altLang="en-US" dirty="0" err="1"/>
              <a:t>sistemi</a:t>
            </a:r>
            <a:r>
              <a:rPr lang="en-US" altLang="en-US" dirty="0"/>
              <a:t> </a:t>
            </a:r>
            <a:r>
              <a:rPr lang="en-US" altLang="en-US" dirty="0" err="1"/>
              <a:t>mogu</a:t>
            </a:r>
            <a:r>
              <a:rPr lang="en-US" altLang="en-US" dirty="0"/>
              <a:t> </a:t>
            </a:r>
            <a:r>
              <a:rPr lang="en-US" altLang="en-US" dirty="0" err="1"/>
              <a:t>obavljati</a:t>
            </a:r>
            <a:r>
              <a:rPr lang="en-US" altLang="en-US" dirty="0"/>
              <a:t> </a:t>
            </a:r>
            <a:r>
              <a:rPr lang="en-US" altLang="en-US" dirty="0" err="1"/>
              <a:t>više</a:t>
            </a:r>
            <a:r>
              <a:rPr lang="en-US" altLang="en-US" dirty="0"/>
              <a:t> </a:t>
            </a:r>
            <a:r>
              <a:rPr lang="en-US" altLang="en-US" dirty="0" err="1"/>
              <a:t>funkcija</a:t>
            </a:r>
            <a:r>
              <a:rPr lang="en-US" altLang="en-US" dirty="0"/>
              <a:t>. </a:t>
            </a:r>
            <a:r>
              <a:rPr lang="en-US" altLang="en-US" dirty="0" err="1"/>
              <a:t>Kod</a:t>
            </a:r>
            <a:r>
              <a:rPr lang="en-US" altLang="en-US" dirty="0"/>
              <a:t> </a:t>
            </a:r>
            <a:r>
              <a:rPr lang="en-US" altLang="en-US" dirty="0" err="1"/>
              <a:t>statičkih</a:t>
            </a:r>
            <a:r>
              <a:rPr lang="en-US" altLang="en-US" dirty="0"/>
              <a:t> </a:t>
            </a:r>
            <a:r>
              <a:rPr lang="en-US" altLang="en-US" dirty="0" err="1"/>
              <a:t>višefunkcijskih</a:t>
            </a:r>
            <a:r>
              <a:rPr lang="en-US" altLang="en-US" dirty="0"/>
              <a:t> </a:t>
            </a:r>
            <a:r>
              <a:rPr lang="en-US" altLang="en-US" dirty="0" err="1"/>
              <a:t>sistema</a:t>
            </a:r>
            <a:r>
              <a:rPr lang="en-US" altLang="en-US" dirty="0"/>
              <a:t> se tip </a:t>
            </a:r>
            <a:r>
              <a:rPr lang="en-US" altLang="en-US" dirty="0" err="1"/>
              <a:t>obrade</a:t>
            </a:r>
            <a:r>
              <a:rPr lang="en-US" altLang="en-US" dirty="0"/>
              <a:t> ne </a:t>
            </a:r>
            <a:r>
              <a:rPr lang="en-US" altLang="en-US" dirty="0" err="1"/>
              <a:t>menja</a:t>
            </a:r>
            <a:r>
              <a:rPr lang="en-US" altLang="en-US" dirty="0"/>
              <a:t> za </a:t>
            </a:r>
            <a:r>
              <a:rPr lang="en-US" altLang="en-US" dirty="0" err="1"/>
              <a:t>svaki</a:t>
            </a:r>
            <a:r>
              <a:rPr lang="en-US" altLang="en-US" dirty="0"/>
              <a:t> </a:t>
            </a:r>
            <a:r>
              <a:rPr lang="en-US" altLang="en-US" dirty="0" err="1"/>
              <a:t>ulazni</a:t>
            </a:r>
            <a:r>
              <a:rPr lang="en-US" altLang="en-US" dirty="0"/>
              <a:t> </a:t>
            </a:r>
            <a:r>
              <a:rPr lang="en-US" altLang="en-US" dirty="0" err="1"/>
              <a:t>podatak</a:t>
            </a:r>
            <a:r>
              <a:rPr lang="en-US" altLang="en-US" dirty="0"/>
              <a:t>, </a:t>
            </a:r>
            <a:r>
              <a:rPr lang="en-US" altLang="en-US" dirty="0" err="1"/>
              <a:t>nego</a:t>
            </a:r>
            <a:r>
              <a:rPr lang="en-US" altLang="en-US" dirty="0"/>
              <a:t> se </a:t>
            </a:r>
            <a:r>
              <a:rPr lang="en-US" altLang="en-US" dirty="0" err="1"/>
              <a:t>sistem</a:t>
            </a:r>
            <a:r>
              <a:rPr lang="en-US" altLang="en-US" dirty="0"/>
              <a:t> </a:t>
            </a:r>
            <a:r>
              <a:rPr lang="en-US" altLang="en-US" dirty="0" err="1"/>
              <a:t>prvo</a:t>
            </a:r>
            <a:r>
              <a:rPr lang="en-US" altLang="en-US" dirty="0"/>
              <a:t> </a:t>
            </a:r>
            <a:r>
              <a:rPr lang="en-US" altLang="en-US" dirty="0" err="1"/>
              <a:t>konfiguriše</a:t>
            </a:r>
            <a:r>
              <a:rPr lang="en-US" altLang="en-US" dirty="0"/>
              <a:t> za </a:t>
            </a:r>
            <a:r>
              <a:rPr lang="en-US" altLang="en-US" dirty="0" err="1"/>
              <a:t>obradu</a:t>
            </a:r>
            <a:r>
              <a:rPr lang="en-US" altLang="en-US" dirty="0"/>
              <a:t> </a:t>
            </a:r>
            <a:r>
              <a:rPr lang="en-US" altLang="en-US" dirty="0" err="1"/>
              <a:t>koju</a:t>
            </a:r>
            <a:r>
              <a:rPr lang="en-US" altLang="en-US" dirty="0"/>
              <a:t> </a:t>
            </a:r>
            <a:r>
              <a:rPr lang="en-US" altLang="en-US" dirty="0" err="1"/>
              <a:t>treba</a:t>
            </a:r>
            <a:r>
              <a:rPr lang="en-US" altLang="en-US" dirty="0"/>
              <a:t> da </a:t>
            </a:r>
            <a:r>
              <a:rPr lang="en-US" altLang="en-US" dirty="0" err="1"/>
              <a:t>obavi</a:t>
            </a:r>
            <a:r>
              <a:rPr lang="en-US" altLang="en-US" dirty="0"/>
              <a:t>. </a:t>
            </a:r>
            <a:r>
              <a:rPr lang="en-US" altLang="en-US" dirty="0" err="1"/>
              <a:t>Ako</a:t>
            </a:r>
            <a:r>
              <a:rPr lang="en-US" altLang="en-US" dirty="0"/>
              <a:t> je </a:t>
            </a:r>
            <a:r>
              <a:rPr lang="en-US" altLang="en-US" dirty="0" err="1"/>
              <a:t>potrebno</a:t>
            </a:r>
            <a:r>
              <a:rPr lang="en-US" altLang="en-US" dirty="0"/>
              <a:t> </a:t>
            </a:r>
            <a:r>
              <a:rPr lang="en-US" altLang="en-US" dirty="0" err="1"/>
              <a:t>obaviti</a:t>
            </a:r>
            <a:r>
              <a:rPr lang="en-US" altLang="en-US" dirty="0"/>
              <a:t> </a:t>
            </a:r>
            <a:r>
              <a:rPr lang="en-US" altLang="en-US" dirty="0" err="1"/>
              <a:t>drugi</a:t>
            </a:r>
            <a:r>
              <a:rPr lang="en-US" altLang="en-US" dirty="0"/>
              <a:t> tip </a:t>
            </a:r>
            <a:r>
              <a:rPr lang="en-US" altLang="en-US" dirty="0" err="1"/>
              <a:t>obrade</a:t>
            </a:r>
            <a:r>
              <a:rPr lang="en-US" altLang="en-US" dirty="0"/>
              <a:t>, </a:t>
            </a:r>
            <a:r>
              <a:rPr lang="en-US" altLang="en-US" dirty="0" err="1"/>
              <a:t>sistem</a:t>
            </a:r>
            <a:r>
              <a:rPr lang="en-US" altLang="en-US" dirty="0"/>
              <a:t> se mora </a:t>
            </a:r>
            <a:r>
              <a:rPr lang="en-US" altLang="en-US" dirty="0" err="1"/>
              <a:t>rekonfigurisati</a:t>
            </a:r>
            <a:r>
              <a:rPr lang="en-US" altLang="en-US" dirty="0"/>
              <a:t>. </a:t>
            </a:r>
            <a:r>
              <a:rPr lang="en-US" altLang="en-US" dirty="0" err="1"/>
              <a:t>Između</a:t>
            </a:r>
            <a:r>
              <a:rPr lang="en-US" altLang="en-US" dirty="0"/>
              <a:t> </a:t>
            </a:r>
            <a:r>
              <a:rPr lang="en-US" altLang="en-US" dirty="0" err="1"/>
              <a:t>dve</a:t>
            </a:r>
            <a:r>
              <a:rPr lang="en-US" altLang="en-US" dirty="0"/>
              <a:t> </a:t>
            </a:r>
            <a:r>
              <a:rPr lang="en-US" altLang="en-US" dirty="0" err="1"/>
              <a:t>rekonfiguracije</a:t>
            </a:r>
            <a:r>
              <a:rPr lang="en-US" altLang="en-US" dirty="0"/>
              <a:t> </a:t>
            </a:r>
            <a:r>
              <a:rPr lang="en-US" altLang="en-US" dirty="0" err="1"/>
              <a:t>ovi</a:t>
            </a:r>
            <a:r>
              <a:rPr lang="en-US" altLang="en-US" dirty="0"/>
              <a:t> </a:t>
            </a:r>
            <a:r>
              <a:rPr lang="en-US" altLang="en-US" dirty="0" err="1"/>
              <a:t>sistemi</a:t>
            </a:r>
            <a:r>
              <a:rPr lang="en-US" altLang="en-US" dirty="0"/>
              <a:t> se </a:t>
            </a:r>
            <a:r>
              <a:rPr lang="en-US" altLang="en-US" dirty="0" err="1"/>
              <a:t>ponašaju</a:t>
            </a:r>
            <a:r>
              <a:rPr lang="en-US" altLang="en-US" dirty="0"/>
              <a:t> </a:t>
            </a:r>
            <a:r>
              <a:rPr lang="en-US" altLang="en-US" dirty="0" err="1"/>
              <a:t>kako</a:t>
            </a:r>
            <a:r>
              <a:rPr lang="en-US" altLang="en-US" dirty="0"/>
              <a:t> </a:t>
            </a:r>
            <a:r>
              <a:rPr lang="en-US" altLang="en-US" dirty="0" err="1"/>
              <a:t>jednofunkcijski</a:t>
            </a:r>
            <a:r>
              <a:rPr lang="en-US" altLang="en-US" dirty="0"/>
              <a:t>. </a:t>
            </a:r>
            <a:r>
              <a:rPr lang="en-US" altLang="en-US" dirty="0" err="1"/>
              <a:t>Ako</a:t>
            </a:r>
            <a:r>
              <a:rPr lang="en-US" altLang="en-US" dirty="0"/>
              <a:t> bi se tip </a:t>
            </a:r>
            <a:r>
              <a:rPr lang="en-US" altLang="en-US" dirty="0" err="1"/>
              <a:t>obrade</a:t>
            </a:r>
            <a:r>
              <a:rPr lang="en-US" altLang="en-US" dirty="0"/>
              <a:t> </a:t>
            </a:r>
            <a:r>
              <a:rPr lang="en-US" altLang="en-US" dirty="0" err="1"/>
              <a:t>često</a:t>
            </a:r>
            <a:r>
              <a:rPr lang="en-US" altLang="en-US" dirty="0"/>
              <a:t> </a:t>
            </a:r>
            <a:r>
              <a:rPr lang="en-US" altLang="en-US" dirty="0" err="1"/>
              <a:t>menjao</a:t>
            </a:r>
            <a:r>
              <a:rPr lang="en-US" altLang="en-US" dirty="0"/>
              <a:t> </a:t>
            </a:r>
            <a:r>
              <a:rPr lang="en-US" altLang="en-US" dirty="0" err="1"/>
              <a:t>performanse</a:t>
            </a:r>
            <a:r>
              <a:rPr lang="en-US" altLang="en-US" dirty="0"/>
              <a:t> </a:t>
            </a:r>
            <a:r>
              <a:rPr lang="en-US" altLang="en-US" dirty="0" err="1"/>
              <a:t>sistema</a:t>
            </a:r>
            <a:r>
              <a:rPr lang="en-US" altLang="en-US" dirty="0"/>
              <a:t> bi bile </a:t>
            </a:r>
            <a:r>
              <a:rPr lang="en-US" altLang="en-US" dirty="0" err="1"/>
              <a:t>loše</a:t>
            </a:r>
            <a:r>
              <a:rPr lang="en-US" altLang="en-US" dirty="0"/>
              <a:t> (</a:t>
            </a:r>
            <a:r>
              <a:rPr lang="en-US" altLang="en-US" dirty="0" err="1"/>
              <a:t>zbog</a:t>
            </a:r>
            <a:r>
              <a:rPr lang="en-US" altLang="en-US" dirty="0"/>
              <a:t> </a:t>
            </a:r>
            <a:r>
              <a:rPr lang="en-US" altLang="en-US" dirty="0" err="1"/>
              <a:t>čestih</a:t>
            </a:r>
            <a:r>
              <a:rPr lang="en-US" altLang="en-US" dirty="0"/>
              <a:t> </a:t>
            </a:r>
            <a:r>
              <a:rPr lang="en-US" altLang="en-US" dirty="0" err="1"/>
              <a:t>rekonfiguracija</a:t>
            </a:r>
            <a:r>
              <a:rPr lang="en-US" altLang="en-US" dirty="0"/>
              <a:t>)</a:t>
            </a:r>
          </a:p>
          <a:p>
            <a:r>
              <a:rPr lang="en-US" altLang="en-US" dirty="0" err="1"/>
              <a:t>Kod</a:t>
            </a:r>
            <a:r>
              <a:rPr lang="en-US" altLang="en-US" dirty="0"/>
              <a:t> </a:t>
            </a:r>
            <a:r>
              <a:rPr lang="en-US" altLang="en-US" dirty="0" err="1"/>
              <a:t>dinamičkih</a:t>
            </a:r>
            <a:r>
              <a:rPr lang="en-US" altLang="en-US" dirty="0"/>
              <a:t> </a:t>
            </a:r>
            <a:r>
              <a:rPr lang="en-US" altLang="en-US" dirty="0" err="1"/>
              <a:t>višefunkcijskih</a:t>
            </a:r>
            <a:r>
              <a:rPr lang="en-US" altLang="en-US" dirty="0"/>
              <a:t> </a:t>
            </a:r>
            <a:r>
              <a:rPr lang="en-US" altLang="en-US" dirty="0" err="1"/>
              <a:t>protočnih</a:t>
            </a:r>
            <a:r>
              <a:rPr lang="en-US" altLang="en-US" dirty="0"/>
              <a:t> </a:t>
            </a:r>
            <a:r>
              <a:rPr lang="en-US" altLang="en-US" dirty="0" err="1"/>
              <a:t>sistema</a:t>
            </a:r>
            <a:r>
              <a:rPr lang="en-US" altLang="en-US" dirty="0"/>
              <a:t> se tip </a:t>
            </a:r>
            <a:r>
              <a:rPr lang="en-US" altLang="en-US" dirty="0" err="1"/>
              <a:t>obrade</a:t>
            </a:r>
            <a:r>
              <a:rPr lang="en-US" altLang="en-US" dirty="0"/>
              <a:t> </a:t>
            </a:r>
            <a:r>
              <a:rPr lang="en-US" altLang="en-US" dirty="0" err="1"/>
              <a:t>može</a:t>
            </a:r>
            <a:r>
              <a:rPr lang="en-US" altLang="en-US" dirty="0"/>
              <a:t> </a:t>
            </a:r>
            <a:r>
              <a:rPr lang="en-US" altLang="en-US" dirty="0" err="1"/>
              <a:t>menjati</a:t>
            </a:r>
            <a:r>
              <a:rPr lang="en-US" altLang="en-US" dirty="0"/>
              <a:t> za </a:t>
            </a:r>
            <a:r>
              <a:rPr lang="en-US" altLang="en-US" dirty="0" err="1"/>
              <a:t>svaki</a:t>
            </a:r>
            <a:r>
              <a:rPr lang="en-US" altLang="en-US" dirty="0"/>
              <a:t> </a:t>
            </a:r>
            <a:r>
              <a:rPr lang="en-US" altLang="en-US" dirty="0" err="1"/>
              <a:t>ulazni</a:t>
            </a:r>
            <a:r>
              <a:rPr lang="en-US" altLang="en-US" dirty="0"/>
              <a:t> </a:t>
            </a:r>
            <a:r>
              <a:rPr lang="en-US" altLang="en-US" dirty="0" err="1"/>
              <a:t>podatak</a:t>
            </a:r>
            <a:r>
              <a:rPr lang="en-US" altLang="en-US" dirty="0"/>
              <a:t>. </a:t>
            </a:r>
            <a:r>
              <a:rPr lang="en-US" altLang="en-US" dirty="0" err="1"/>
              <a:t>Očigledno</a:t>
            </a:r>
            <a:r>
              <a:rPr lang="en-US" altLang="en-US" dirty="0"/>
              <a:t> je da je u </a:t>
            </a:r>
            <a:r>
              <a:rPr lang="en-US" altLang="en-US" dirty="0" err="1"/>
              <a:t>ovom</a:t>
            </a:r>
            <a:r>
              <a:rPr lang="en-US" altLang="en-US" dirty="0"/>
              <a:t> </a:t>
            </a:r>
            <a:r>
              <a:rPr lang="en-US" altLang="en-US" dirty="0" err="1"/>
              <a:t>slučaju</a:t>
            </a:r>
            <a:r>
              <a:rPr lang="en-US" altLang="en-US" dirty="0"/>
              <a:t> </a:t>
            </a:r>
            <a:r>
              <a:rPr lang="en-US" altLang="en-US" dirty="0" err="1"/>
              <a:t>na</a:t>
            </a:r>
            <a:r>
              <a:rPr lang="en-US" altLang="en-US" dirty="0"/>
              <a:t> </a:t>
            </a:r>
            <a:r>
              <a:rPr lang="en-US" altLang="en-US" dirty="0" err="1"/>
              <a:t>ulaz</a:t>
            </a:r>
            <a:r>
              <a:rPr lang="en-US" altLang="en-US" dirty="0"/>
              <a:t> </a:t>
            </a:r>
            <a:r>
              <a:rPr lang="en-US" altLang="en-US" dirty="0" err="1"/>
              <a:t>protočnog</a:t>
            </a:r>
            <a:r>
              <a:rPr lang="en-US" altLang="en-US" dirty="0"/>
              <a:t> </a:t>
            </a:r>
            <a:r>
              <a:rPr lang="en-US" altLang="en-US" dirty="0" err="1"/>
              <a:t>sistema</a:t>
            </a:r>
            <a:r>
              <a:rPr lang="en-US" altLang="en-US" dirty="0"/>
              <a:t> </a:t>
            </a:r>
            <a:r>
              <a:rPr lang="en-US" altLang="en-US" dirty="0" err="1"/>
              <a:t>sem</a:t>
            </a:r>
            <a:r>
              <a:rPr lang="en-US" altLang="en-US" dirty="0"/>
              <a:t> </a:t>
            </a:r>
            <a:r>
              <a:rPr lang="en-US" altLang="en-US" dirty="0" err="1"/>
              <a:t>podataka</a:t>
            </a:r>
            <a:r>
              <a:rPr lang="en-US" altLang="en-US" dirty="0"/>
              <a:t> </a:t>
            </a:r>
            <a:r>
              <a:rPr lang="en-US" altLang="en-US" dirty="0" err="1"/>
              <a:t>neophodno</a:t>
            </a:r>
            <a:r>
              <a:rPr lang="en-US" altLang="en-US" dirty="0"/>
              <a:t> </a:t>
            </a:r>
            <a:r>
              <a:rPr lang="en-US" altLang="en-US" dirty="0" err="1"/>
              <a:t>dovesti</a:t>
            </a:r>
            <a:r>
              <a:rPr lang="en-US" altLang="en-US" dirty="0"/>
              <a:t> i </a:t>
            </a:r>
            <a:r>
              <a:rPr lang="en-US" altLang="en-US" dirty="0" err="1"/>
              <a:t>informaciju</a:t>
            </a:r>
            <a:r>
              <a:rPr lang="en-US" altLang="en-US" dirty="0"/>
              <a:t> o </a:t>
            </a:r>
            <a:r>
              <a:rPr lang="en-US" altLang="en-US" dirty="0" err="1"/>
              <a:t>tipu</a:t>
            </a:r>
            <a:r>
              <a:rPr lang="en-US" altLang="en-US" dirty="0"/>
              <a:t> </a:t>
            </a:r>
            <a:r>
              <a:rPr lang="en-US" altLang="en-US" dirty="0" err="1"/>
              <a:t>obrade</a:t>
            </a:r>
            <a:r>
              <a:rPr lang="en-US" altLang="en-US" dirty="0"/>
              <a:t> </a:t>
            </a:r>
            <a:r>
              <a:rPr lang="en-US" altLang="en-US" dirty="0" err="1"/>
              <a:t>koja</a:t>
            </a:r>
            <a:r>
              <a:rPr lang="en-US" altLang="en-US" dirty="0"/>
              <a:t> se </a:t>
            </a:r>
            <a:r>
              <a:rPr lang="en-US" altLang="en-US" dirty="0" err="1"/>
              <a:t>zahteva</a:t>
            </a:r>
            <a:r>
              <a:rPr lang="en-US" altLang="en-US" dirty="0"/>
              <a:t>.</a:t>
            </a:r>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2E9E33D-75A5-4710-848C-0069002F4905}" type="slidenum">
              <a:rPr lang="en-US" altLang="en-US" smtClean="0"/>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5"/>
          </p:nvPr>
        </p:nvSpPr>
        <p:spPr/>
        <p:txBody>
          <a:bodyPr/>
          <a:lstStyle/>
          <a:p>
            <a:pPr>
              <a:defRPr/>
            </a:pPr>
            <a:fld id="{F356673B-0516-474B-9B54-9C42BA07B5A0}" type="slidenum">
              <a:rPr lang="en-US" smtClean="0"/>
              <a:pPr>
                <a:defRPr/>
              </a:pPr>
              <a:t>14</a:t>
            </a:fld>
            <a:endParaRPr lang="en-US"/>
          </a:p>
        </p:txBody>
      </p:sp>
    </p:spTree>
    <p:extLst>
      <p:ext uri="{BB962C8B-B14F-4D97-AF65-F5344CB8AC3E}">
        <p14:creationId xmlns:p14="http://schemas.microsoft.com/office/powerpoint/2010/main" val="1298354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5"/>
          </p:nvPr>
        </p:nvSpPr>
        <p:spPr/>
        <p:txBody>
          <a:bodyPr/>
          <a:lstStyle/>
          <a:p>
            <a:pPr>
              <a:defRPr/>
            </a:pPr>
            <a:fld id="{F356673B-0516-474B-9B54-9C42BA07B5A0}" type="slidenum">
              <a:rPr lang="en-US" smtClean="0"/>
              <a:pPr>
                <a:defRPr/>
              </a:pPr>
              <a:t>15</a:t>
            </a:fld>
            <a:endParaRPr lang="en-US"/>
          </a:p>
        </p:txBody>
      </p:sp>
    </p:spTree>
    <p:extLst>
      <p:ext uri="{BB962C8B-B14F-4D97-AF65-F5344CB8AC3E}">
        <p14:creationId xmlns:p14="http://schemas.microsoft.com/office/powerpoint/2010/main" val="1134810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5"/>
          </p:nvPr>
        </p:nvSpPr>
        <p:spPr/>
        <p:txBody>
          <a:bodyPr/>
          <a:lstStyle/>
          <a:p>
            <a:pPr>
              <a:defRPr/>
            </a:pPr>
            <a:fld id="{F356673B-0516-474B-9B54-9C42BA07B5A0}" type="slidenum">
              <a:rPr lang="en-US" smtClean="0"/>
              <a:pPr>
                <a:defRPr/>
              </a:pPr>
              <a:t>16</a:t>
            </a:fld>
            <a:endParaRPr lang="en-US"/>
          </a:p>
        </p:txBody>
      </p:sp>
    </p:spTree>
    <p:extLst>
      <p:ext uri="{BB962C8B-B14F-4D97-AF65-F5344CB8AC3E}">
        <p14:creationId xmlns:p14="http://schemas.microsoft.com/office/powerpoint/2010/main" val="4137727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5"/>
          </p:nvPr>
        </p:nvSpPr>
        <p:spPr/>
        <p:txBody>
          <a:bodyPr/>
          <a:lstStyle/>
          <a:p>
            <a:pPr>
              <a:defRPr/>
            </a:pPr>
            <a:fld id="{F356673B-0516-474B-9B54-9C42BA07B5A0}" type="slidenum">
              <a:rPr lang="en-US" smtClean="0"/>
              <a:pPr>
                <a:defRPr/>
              </a:pPr>
              <a:t>17</a:t>
            </a:fld>
            <a:endParaRPr lang="en-US"/>
          </a:p>
        </p:txBody>
      </p:sp>
    </p:spTree>
    <p:extLst>
      <p:ext uri="{BB962C8B-B14F-4D97-AF65-F5344CB8AC3E}">
        <p14:creationId xmlns:p14="http://schemas.microsoft.com/office/powerpoint/2010/main" val="1322229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5"/>
          </p:nvPr>
        </p:nvSpPr>
        <p:spPr/>
        <p:txBody>
          <a:bodyPr/>
          <a:lstStyle/>
          <a:p>
            <a:pPr>
              <a:defRPr/>
            </a:pPr>
            <a:fld id="{F356673B-0516-474B-9B54-9C42BA07B5A0}" type="slidenum">
              <a:rPr lang="en-US" smtClean="0"/>
              <a:pPr>
                <a:defRPr/>
              </a:pPr>
              <a:t>18</a:t>
            </a:fld>
            <a:endParaRPr lang="en-US"/>
          </a:p>
        </p:txBody>
      </p:sp>
    </p:spTree>
    <p:extLst>
      <p:ext uri="{BB962C8B-B14F-4D97-AF65-F5344CB8AC3E}">
        <p14:creationId xmlns:p14="http://schemas.microsoft.com/office/powerpoint/2010/main" val="733079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5"/>
          </p:nvPr>
        </p:nvSpPr>
        <p:spPr/>
        <p:txBody>
          <a:bodyPr/>
          <a:lstStyle/>
          <a:p>
            <a:pPr>
              <a:defRPr/>
            </a:pPr>
            <a:fld id="{F356673B-0516-474B-9B54-9C42BA07B5A0}" type="slidenum">
              <a:rPr lang="en-US" smtClean="0"/>
              <a:pPr>
                <a:defRPr/>
              </a:pPr>
              <a:t>19</a:t>
            </a:fld>
            <a:endParaRPr lang="en-US"/>
          </a:p>
        </p:txBody>
      </p:sp>
    </p:spTree>
    <p:extLst>
      <p:ext uri="{BB962C8B-B14F-4D97-AF65-F5344CB8AC3E}">
        <p14:creationId xmlns:p14="http://schemas.microsoft.com/office/powerpoint/2010/main" val="873079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478C836-54AD-4726-B448-C7A7246D4DA6}" type="slidenum">
              <a:rPr lang="en-US" altLang="en-US" smtClean="0"/>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5"/>
          </p:nvPr>
        </p:nvSpPr>
        <p:spPr/>
        <p:txBody>
          <a:bodyPr/>
          <a:lstStyle/>
          <a:p>
            <a:pPr>
              <a:defRPr/>
            </a:pPr>
            <a:fld id="{F356673B-0516-474B-9B54-9C42BA07B5A0}" type="slidenum">
              <a:rPr lang="en-US" smtClean="0"/>
              <a:pPr>
                <a:defRPr/>
              </a:pPr>
              <a:t>20</a:t>
            </a:fld>
            <a:endParaRPr lang="en-US"/>
          </a:p>
        </p:txBody>
      </p:sp>
    </p:spTree>
    <p:extLst>
      <p:ext uri="{BB962C8B-B14F-4D97-AF65-F5344CB8AC3E}">
        <p14:creationId xmlns:p14="http://schemas.microsoft.com/office/powerpoint/2010/main" val="2661474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5"/>
          </p:nvPr>
        </p:nvSpPr>
        <p:spPr/>
        <p:txBody>
          <a:bodyPr/>
          <a:lstStyle/>
          <a:p>
            <a:pPr>
              <a:defRPr/>
            </a:pPr>
            <a:fld id="{F356673B-0516-474B-9B54-9C42BA07B5A0}" type="slidenum">
              <a:rPr lang="en-US" smtClean="0"/>
              <a:pPr>
                <a:defRPr/>
              </a:pPr>
              <a:t>21</a:t>
            </a:fld>
            <a:endParaRPr lang="en-US"/>
          </a:p>
        </p:txBody>
      </p:sp>
    </p:spTree>
    <p:extLst>
      <p:ext uri="{BB962C8B-B14F-4D97-AF65-F5344CB8AC3E}">
        <p14:creationId xmlns:p14="http://schemas.microsoft.com/office/powerpoint/2010/main" val="14667186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5"/>
          </p:nvPr>
        </p:nvSpPr>
        <p:spPr/>
        <p:txBody>
          <a:bodyPr/>
          <a:lstStyle/>
          <a:p>
            <a:pPr>
              <a:defRPr/>
            </a:pPr>
            <a:fld id="{F356673B-0516-474B-9B54-9C42BA07B5A0}" type="slidenum">
              <a:rPr lang="en-US" smtClean="0"/>
              <a:pPr>
                <a:defRPr/>
              </a:pPr>
              <a:t>22</a:t>
            </a:fld>
            <a:endParaRPr lang="en-US"/>
          </a:p>
        </p:txBody>
      </p:sp>
    </p:spTree>
    <p:extLst>
      <p:ext uri="{BB962C8B-B14F-4D97-AF65-F5344CB8AC3E}">
        <p14:creationId xmlns:p14="http://schemas.microsoft.com/office/powerpoint/2010/main" val="1394314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4C2D14F-0785-44FF-A47C-DEBFFDA927E3}" type="slidenum">
              <a:rPr lang="en-US" altLang="en-US" smtClean="0"/>
              <a:pPr/>
              <a:t>23</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Kod RISC procesora se tehnika protočnosti koristi kod izvršenja instrukcija.</a:t>
            </a:r>
          </a:p>
          <a:p>
            <a:r>
              <a:rPr lang="en-US" altLang="en-US"/>
              <a:t>Slika prikazuje globalnu strukturu RISC procesora.</a:t>
            </a: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5EA6031B-7FB9-4B2D-BB2C-FE6A5763017F}" type="slidenum">
              <a:rPr lang="en-US" altLang="en-US" smtClean="0"/>
              <a:pPr/>
              <a:t>24</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Jedna</a:t>
            </a:r>
            <a:r>
              <a:rPr lang="en-US" dirty="0"/>
              <a:t> od  </a:t>
            </a:r>
            <a:r>
              <a:rPr lang="en-US" dirty="0" err="1"/>
              <a:t>karakteristika</a:t>
            </a:r>
            <a:r>
              <a:rPr lang="en-US" dirty="0"/>
              <a:t> RISC </a:t>
            </a:r>
            <a:r>
              <a:rPr lang="en-US" dirty="0" err="1"/>
              <a:t>arhitektura</a:t>
            </a:r>
            <a:r>
              <a:rPr lang="en-US" dirty="0"/>
              <a:t> je </a:t>
            </a:r>
            <a:r>
              <a:rPr lang="en-US" dirty="0" err="1"/>
              <a:t>mali</a:t>
            </a:r>
            <a:r>
              <a:rPr lang="en-US" dirty="0"/>
              <a:t> </a:t>
            </a:r>
            <a:r>
              <a:rPr lang="en-US" dirty="0" err="1"/>
              <a:t>broj</a:t>
            </a:r>
            <a:r>
              <a:rPr lang="en-US" dirty="0"/>
              <a:t> </a:t>
            </a:r>
            <a:r>
              <a:rPr lang="en-US" dirty="0" err="1"/>
              <a:t>ra</a:t>
            </a:r>
            <a:r>
              <a:rPr lang="sr-Latn-RS" dirty="0"/>
              <a:t>zličitih formata instrukcija i da su sve instrukcije iste dužine. Kao tipičnog predstavnika RISC arhitektura razmotricemo format  i faze izvršenja MIPS procesora.</a:t>
            </a:r>
          </a:p>
        </p:txBody>
      </p:sp>
      <p:sp>
        <p:nvSpPr>
          <p:cNvPr id="4" name="Slide Number Placeholder 3"/>
          <p:cNvSpPr>
            <a:spLocks noGrp="1"/>
          </p:cNvSpPr>
          <p:nvPr>
            <p:ph type="sldNum" sz="quarter" idx="5"/>
          </p:nvPr>
        </p:nvSpPr>
        <p:spPr/>
        <p:txBody>
          <a:bodyPr/>
          <a:lstStyle/>
          <a:p>
            <a:pPr>
              <a:defRPr/>
            </a:pPr>
            <a:fld id="{F356673B-0516-474B-9B54-9C42BA07B5A0}" type="slidenum">
              <a:rPr lang="en-US" smtClean="0"/>
              <a:pPr>
                <a:defRPr/>
              </a:pPr>
              <a:t>25</a:t>
            </a:fld>
            <a:endParaRPr lang="en-US"/>
          </a:p>
        </p:txBody>
      </p:sp>
    </p:spTree>
    <p:extLst>
      <p:ext uri="{BB962C8B-B14F-4D97-AF65-F5344CB8AC3E}">
        <p14:creationId xmlns:p14="http://schemas.microsoft.com/office/powerpoint/2010/main" val="321038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5"/>
          </p:nvPr>
        </p:nvSpPr>
        <p:spPr/>
        <p:txBody>
          <a:bodyPr/>
          <a:lstStyle/>
          <a:p>
            <a:pPr>
              <a:defRPr/>
            </a:pPr>
            <a:fld id="{F356673B-0516-474B-9B54-9C42BA07B5A0}" type="slidenum">
              <a:rPr lang="en-US" smtClean="0"/>
              <a:pPr>
                <a:defRPr/>
              </a:pPr>
              <a:t>26</a:t>
            </a:fld>
            <a:endParaRPr lang="en-US"/>
          </a:p>
        </p:txBody>
      </p:sp>
    </p:spTree>
    <p:extLst>
      <p:ext uri="{BB962C8B-B14F-4D97-AF65-F5344CB8AC3E}">
        <p14:creationId xmlns:p14="http://schemas.microsoft.com/office/powerpoint/2010/main" val="3319728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5"/>
          </p:nvPr>
        </p:nvSpPr>
        <p:spPr/>
        <p:txBody>
          <a:bodyPr/>
          <a:lstStyle/>
          <a:p>
            <a:pPr>
              <a:defRPr/>
            </a:pPr>
            <a:fld id="{F356673B-0516-474B-9B54-9C42BA07B5A0}" type="slidenum">
              <a:rPr lang="en-US" smtClean="0"/>
              <a:pPr>
                <a:defRPr/>
              </a:pPr>
              <a:t>27</a:t>
            </a:fld>
            <a:endParaRPr lang="en-US"/>
          </a:p>
        </p:txBody>
      </p:sp>
    </p:spTree>
    <p:extLst>
      <p:ext uri="{BB962C8B-B14F-4D97-AF65-F5344CB8AC3E}">
        <p14:creationId xmlns:p14="http://schemas.microsoft.com/office/powerpoint/2010/main" val="390506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5"/>
          </p:nvPr>
        </p:nvSpPr>
        <p:spPr/>
        <p:txBody>
          <a:bodyPr/>
          <a:lstStyle/>
          <a:p>
            <a:pPr>
              <a:defRPr/>
            </a:pPr>
            <a:fld id="{F356673B-0516-474B-9B54-9C42BA07B5A0}" type="slidenum">
              <a:rPr lang="en-US" smtClean="0"/>
              <a:pPr>
                <a:defRPr/>
              </a:pPr>
              <a:t>28</a:t>
            </a:fld>
            <a:endParaRPr lang="en-US"/>
          </a:p>
        </p:txBody>
      </p:sp>
    </p:spTree>
    <p:extLst>
      <p:ext uri="{BB962C8B-B14F-4D97-AF65-F5344CB8AC3E}">
        <p14:creationId xmlns:p14="http://schemas.microsoft.com/office/powerpoint/2010/main" val="1164376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r-Latn-RS"/>
          </a:p>
        </p:txBody>
      </p:sp>
      <p:sp>
        <p:nvSpPr>
          <p:cNvPr id="4" name="Slide Number Placeholder 3"/>
          <p:cNvSpPr>
            <a:spLocks noGrp="1"/>
          </p:cNvSpPr>
          <p:nvPr>
            <p:ph type="sldNum" sz="quarter" idx="5"/>
          </p:nvPr>
        </p:nvSpPr>
        <p:spPr/>
        <p:txBody>
          <a:bodyPr/>
          <a:lstStyle/>
          <a:p>
            <a:pPr>
              <a:defRPr/>
            </a:pPr>
            <a:fld id="{F356673B-0516-474B-9B54-9C42BA07B5A0}" type="slidenum">
              <a:rPr lang="en-US" smtClean="0"/>
              <a:pPr>
                <a:defRPr/>
              </a:pPr>
              <a:t>29</a:t>
            </a:fld>
            <a:endParaRPr lang="en-US"/>
          </a:p>
        </p:txBody>
      </p:sp>
    </p:spTree>
    <p:extLst>
      <p:ext uri="{BB962C8B-B14F-4D97-AF65-F5344CB8AC3E}">
        <p14:creationId xmlns:p14="http://schemas.microsoft.com/office/powerpoint/2010/main" val="2440388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FF1EE0E-50B7-449F-BB60-1E91BAF18938}" type="slidenum">
              <a:rPr lang="en-US" altLang="en-US" smtClean="0"/>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a:bodyPr>
          <a:lstStyle/>
          <a:p>
            <a:pPr>
              <a:defRPr/>
            </a:pPr>
            <a:r>
              <a:rPr lang="sr-Latn-RS" dirty="0"/>
              <a:t>Kod integer instrukcija (instrukcija koje rade sa celobrojnim podacima) svaka od pet faza izvršenja instrukcija se obavlja u jednom klok ciklusu. Videćemo da EXE faza kod instrukcija koje rade sa podacima u pokretnom zarezu može trajati više klok ciklusa. Za sada razmatramo samo izvršenje integer instrukcija.</a:t>
            </a:r>
          </a:p>
          <a:p>
            <a:pPr>
              <a:defRPr/>
            </a:pPr>
            <a:r>
              <a:rPr lang="sr-Latn-RS" dirty="0"/>
              <a:t>U faci prbavljanja instrukcije (IF faza) se na osnovu sadržaja programskog brojača, PC, pristupa memoriji, čita se instrukcija i smešta u poseban registar procesora, instrukcioni reginstar (IR). Zatim se inkrementira sadržaj programskog brojača i pamti u registar NPC (new program counter). Pravi sadržaj programskog brojača je poznat tek na kraju MEM faze kada se okončavaju  instrukcije grananja. Tada će registar PC biti postavljen na vrednost NPC ili na adresu skoka ako je bila u pitanju naredba grananja kod koje je uslov grananja zadovoljen, ili na adresu skoka za slučaj da je bila u pitanju naredba bezuslovnog skoka.</a:t>
            </a:r>
          </a:p>
          <a:p>
            <a:pPr>
              <a:defRPr/>
            </a:pPr>
            <a:endParaRPr lang="sr-Latn-RS" dirty="0"/>
          </a:p>
          <a:p>
            <a:pPr>
              <a:defRPr/>
            </a:pPr>
            <a:r>
              <a:rPr lang="sr-Latn-RS" dirty="0"/>
              <a:t>U fazi dekodiranja (ID) se pored samog procesa dekodiranja tokom kojeg se ustanovljava koja instrukcija je pročitana iz memorije, vrši i pribavljanje potencijalnih operanada za pribavljenu instrukciju. Čitaju se sardžaji registara na koje ukazuju bitovi  25..21 (RS1), 20..16 (RS2) u pribavljenoj instrukciji koja se nalazi u IR i smeštaju u registre A i B,  izdvaja se neposredni operand znakovnim proširivanjem bitova 15..0, dobija se 32-bitna vrednost i smešta u registar Imm.</a:t>
            </a:r>
          </a:p>
          <a:p>
            <a:pPr>
              <a:defRPr/>
            </a:pPr>
            <a:r>
              <a:rPr lang="sr-Latn-RS" dirty="0"/>
              <a:t>Na ovaj način su podaci pripremljeni za fazu izvršenja. Podatak koji je pripremljen a nije potreban se jednostavno neće koristiti.</a:t>
            </a:r>
          </a:p>
          <a:p>
            <a:pPr>
              <a:defRPr/>
            </a:pPr>
            <a:endParaRPr lang="sr-Latn-RS" dirty="0"/>
          </a:p>
          <a:p>
            <a:pPr>
              <a:defRPr/>
            </a:pPr>
            <a:r>
              <a:rPr lang="sr-Latn-RS" dirty="0"/>
              <a:t>Prve dve faze su iste za sve instrukcije jer dekodiranje još nije obavljeno.</a:t>
            </a:r>
            <a:endParaRPr lang="en-US" dirty="0"/>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953F00B2-2469-487F-B0CF-0C6730374AA8}" type="slidenum">
              <a:rPr lang="en-US" altLang="en-US" smtClean="0"/>
              <a:pPr/>
              <a:t>31</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err="1"/>
              <a:t>Nakon</a:t>
            </a:r>
            <a:r>
              <a:rPr lang="en-US" altLang="en-US" dirty="0"/>
              <a:t> </a:t>
            </a:r>
            <a:r>
              <a:rPr lang="en-US" altLang="en-US" dirty="0" err="1"/>
              <a:t>okončanog</a:t>
            </a:r>
            <a:r>
              <a:rPr lang="en-US" altLang="en-US" dirty="0"/>
              <a:t> </a:t>
            </a:r>
            <a:r>
              <a:rPr lang="en-US" altLang="en-US" dirty="0" err="1"/>
              <a:t>dekodiranja</a:t>
            </a:r>
            <a:r>
              <a:rPr lang="en-US" altLang="en-US" dirty="0"/>
              <a:t>, </a:t>
            </a:r>
            <a:r>
              <a:rPr lang="en-US" altLang="en-US" dirty="0" err="1"/>
              <a:t>zna</a:t>
            </a:r>
            <a:r>
              <a:rPr lang="en-US" altLang="en-US" dirty="0"/>
              <a:t> se </a:t>
            </a:r>
            <a:r>
              <a:rPr lang="en-US" altLang="en-US" dirty="0" err="1"/>
              <a:t>koja</a:t>
            </a:r>
            <a:r>
              <a:rPr lang="en-US" altLang="en-US" dirty="0"/>
              <a:t> je </a:t>
            </a:r>
            <a:r>
              <a:rPr lang="en-US" altLang="en-US" dirty="0" err="1"/>
              <a:t>instrukcija</a:t>
            </a:r>
            <a:r>
              <a:rPr lang="en-US" altLang="en-US" dirty="0"/>
              <a:t> </a:t>
            </a:r>
            <a:r>
              <a:rPr lang="en-US" altLang="en-US" dirty="0" err="1"/>
              <a:t>pribavljena</a:t>
            </a:r>
            <a:r>
              <a:rPr lang="en-US" altLang="en-US" dirty="0"/>
              <a:t> </a:t>
            </a:r>
            <a:r>
              <a:rPr lang="en-US" altLang="en-US" dirty="0" err="1"/>
              <a:t>iz</a:t>
            </a:r>
            <a:r>
              <a:rPr lang="en-US" altLang="en-US" dirty="0"/>
              <a:t> </a:t>
            </a:r>
            <a:r>
              <a:rPr lang="en-US" altLang="en-US" dirty="0" err="1"/>
              <a:t>memorije</a:t>
            </a:r>
            <a:r>
              <a:rPr lang="en-US" altLang="en-US" dirty="0"/>
              <a:t>. U </a:t>
            </a:r>
            <a:r>
              <a:rPr lang="en-US" altLang="en-US" dirty="0" err="1"/>
              <a:t>zavisnosti</a:t>
            </a:r>
            <a:r>
              <a:rPr lang="en-US" altLang="en-US" dirty="0"/>
              <a:t> od </a:t>
            </a:r>
            <a:r>
              <a:rPr lang="en-US" altLang="en-US" dirty="0" err="1"/>
              <a:t>pribavljene</a:t>
            </a:r>
            <a:r>
              <a:rPr lang="en-US" altLang="en-US" dirty="0"/>
              <a:t> </a:t>
            </a:r>
            <a:r>
              <a:rPr lang="en-US" altLang="en-US" dirty="0" err="1"/>
              <a:t>instrukcije</a:t>
            </a:r>
            <a:r>
              <a:rPr lang="en-US" altLang="en-US" dirty="0"/>
              <a:t> </a:t>
            </a:r>
            <a:r>
              <a:rPr lang="en-US" altLang="en-US" dirty="0" err="1"/>
              <a:t>razlikuju</a:t>
            </a:r>
            <a:r>
              <a:rPr lang="en-US" altLang="en-US" dirty="0"/>
              <a:t> se </a:t>
            </a:r>
            <a:r>
              <a:rPr lang="en-US" altLang="en-US" dirty="0" err="1"/>
              <a:t>aktivnost</a:t>
            </a:r>
            <a:r>
              <a:rPr lang="en-US" altLang="en-US" dirty="0"/>
              <a:t>.:</a:t>
            </a:r>
          </a:p>
          <a:p>
            <a:pPr>
              <a:buFontTx/>
              <a:buChar char="•"/>
            </a:pPr>
            <a:r>
              <a:rPr lang="en-US" altLang="en-US" dirty="0"/>
              <a:t> </a:t>
            </a:r>
            <a:r>
              <a:rPr lang="en-US" altLang="en-US" dirty="0" err="1"/>
              <a:t>ako</a:t>
            </a:r>
            <a:r>
              <a:rPr lang="en-US" altLang="en-US" dirty="0"/>
              <a:t> je u </a:t>
            </a:r>
            <a:r>
              <a:rPr lang="en-US" altLang="en-US" dirty="0" err="1"/>
              <a:t>pitanju</a:t>
            </a:r>
            <a:r>
              <a:rPr lang="en-US" altLang="en-US" dirty="0"/>
              <a:t> Load </a:t>
            </a:r>
            <a:r>
              <a:rPr lang="en-US" altLang="en-US" dirty="0" err="1"/>
              <a:t>ili</a:t>
            </a:r>
            <a:r>
              <a:rPr lang="en-US" altLang="en-US" dirty="0"/>
              <a:t> Store </a:t>
            </a:r>
            <a:r>
              <a:rPr lang="en-US" altLang="en-US" dirty="0" err="1"/>
              <a:t>instrukcija</a:t>
            </a:r>
            <a:r>
              <a:rPr lang="en-US" altLang="en-US" dirty="0"/>
              <a:t>, u </a:t>
            </a:r>
            <a:r>
              <a:rPr lang="en-US" altLang="en-US" dirty="0" err="1"/>
              <a:t>ovoj</a:t>
            </a:r>
            <a:r>
              <a:rPr lang="en-US" altLang="en-US" dirty="0"/>
              <a:t> </a:t>
            </a:r>
            <a:r>
              <a:rPr lang="en-US" altLang="en-US" dirty="0" err="1"/>
              <a:t>fazi</a:t>
            </a:r>
            <a:r>
              <a:rPr lang="en-US" altLang="en-US" dirty="0"/>
              <a:t> se </a:t>
            </a:r>
            <a:r>
              <a:rPr lang="en-US" altLang="en-US" dirty="0" err="1"/>
              <a:t>izračunava</a:t>
            </a:r>
            <a:r>
              <a:rPr lang="en-US" altLang="en-US" dirty="0"/>
              <a:t> </a:t>
            </a:r>
            <a:r>
              <a:rPr lang="en-US" altLang="en-US" dirty="0" err="1"/>
              <a:t>efektivna</a:t>
            </a:r>
            <a:r>
              <a:rPr lang="en-US" altLang="en-US" dirty="0"/>
              <a:t> </a:t>
            </a:r>
            <a:r>
              <a:rPr lang="en-US" altLang="en-US" dirty="0" err="1"/>
              <a:t>adresa</a:t>
            </a:r>
            <a:r>
              <a:rPr lang="en-US" altLang="en-US" dirty="0"/>
              <a:t> </a:t>
            </a:r>
            <a:r>
              <a:rPr lang="en-US" altLang="en-US" dirty="0" err="1"/>
              <a:t>podatka</a:t>
            </a:r>
            <a:r>
              <a:rPr lang="en-US" altLang="en-US" dirty="0"/>
              <a:t> koji </a:t>
            </a:r>
            <a:r>
              <a:rPr lang="en-US" altLang="en-US" dirty="0" err="1"/>
              <a:t>treba</a:t>
            </a:r>
            <a:r>
              <a:rPr lang="en-US" altLang="en-US" dirty="0"/>
              <a:t> da </a:t>
            </a:r>
            <a:r>
              <a:rPr lang="en-US" altLang="en-US" dirty="0" err="1"/>
              <a:t>bude</a:t>
            </a:r>
            <a:r>
              <a:rPr lang="en-US" altLang="en-US" dirty="0"/>
              <a:t> </a:t>
            </a:r>
            <a:r>
              <a:rPr lang="en-US" altLang="en-US" dirty="0" err="1"/>
              <a:t>pročitan</a:t>
            </a:r>
            <a:r>
              <a:rPr lang="en-US" altLang="en-US" dirty="0"/>
              <a:t> </a:t>
            </a:r>
            <a:r>
              <a:rPr lang="en-US" altLang="en-US" dirty="0" err="1"/>
              <a:t>ilu</a:t>
            </a:r>
            <a:r>
              <a:rPr lang="en-US" altLang="en-US" dirty="0"/>
              <a:t> </a:t>
            </a:r>
            <a:r>
              <a:rPr lang="en-US" altLang="en-US" dirty="0" err="1"/>
              <a:t>upisan</a:t>
            </a:r>
            <a:r>
              <a:rPr lang="en-US" altLang="en-US" dirty="0"/>
              <a:t> </a:t>
            </a:r>
            <a:r>
              <a:rPr lang="en-US" altLang="en-US" dirty="0" err="1"/>
              <a:t>iz</a:t>
            </a:r>
            <a:r>
              <a:rPr lang="en-US" altLang="en-US" dirty="0"/>
              <a:t>/u </a:t>
            </a:r>
            <a:r>
              <a:rPr lang="en-US" altLang="en-US" dirty="0" err="1"/>
              <a:t>memoriju</a:t>
            </a:r>
            <a:r>
              <a:rPr lang="en-US" altLang="en-US" dirty="0"/>
              <a:t>. </a:t>
            </a:r>
            <a:r>
              <a:rPr lang="en-US" altLang="en-US" dirty="0" err="1"/>
              <a:t>Efektivna</a:t>
            </a:r>
            <a:r>
              <a:rPr lang="en-US" altLang="en-US" dirty="0"/>
              <a:t> </a:t>
            </a:r>
            <a:r>
              <a:rPr lang="en-US" altLang="en-US" dirty="0" err="1"/>
              <a:t>adresa</a:t>
            </a:r>
            <a:r>
              <a:rPr lang="en-US" altLang="en-US" dirty="0"/>
              <a:t> se </a:t>
            </a:r>
            <a:r>
              <a:rPr lang="en-US" altLang="en-US" dirty="0" err="1"/>
              <a:t>dobija</a:t>
            </a:r>
            <a:r>
              <a:rPr lang="en-US" altLang="en-US" dirty="0"/>
              <a:t> </a:t>
            </a:r>
            <a:r>
              <a:rPr lang="en-US" altLang="en-US" dirty="0" err="1"/>
              <a:t>sabiranjem</a:t>
            </a:r>
            <a:r>
              <a:rPr lang="en-US" altLang="en-US" dirty="0"/>
              <a:t> </a:t>
            </a:r>
            <a:r>
              <a:rPr lang="en-US" altLang="en-US" dirty="0" err="1"/>
              <a:t>vrednosti</a:t>
            </a:r>
            <a:r>
              <a:rPr lang="en-US" altLang="en-US" dirty="0"/>
              <a:t> </a:t>
            </a:r>
            <a:r>
              <a:rPr lang="en-US" altLang="en-US" dirty="0" err="1"/>
              <a:t>koje</a:t>
            </a:r>
            <a:r>
              <a:rPr lang="en-US" altLang="en-US" dirty="0"/>
              <a:t> se </a:t>
            </a:r>
            <a:r>
              <a:rPr lang="en-US" altLang="en-US" dirty="0" err="1"/>
              <a:t>nalaze</a:t>
            </a:r>
            <a:r>
              <a:rPr lang="en-US" altLang="en-US" dirty="0"/>
              <a:t> u </a:t>
            </a:r>
            <a:r>
              <a:rPr lang="en-US" altLang="en-US" dirty="0" err="1"/>
              <a:t>registrima</a:t>
            </a:r>
            <a:r>
              <a:rPr lang="en-US" altLang="en-US" dirty="0"/>
              <a:t> A i </a:t>
            </a:r>
            <a:r>
              <a:rPr lang="en-US" altLang="en-US" dirty="0" err="1"/>
              <a:t>Imm</a:t>
            </a:r>
            <a:r>
              <a:rPr lang="en-US" altLang="en-US" dirty="0"/>
              <a:t> i  </a:t>
            </a:r>
            <a:r>
              <a:rPr lang="en-US" altLang="en-US" dirty="0" err="1"/>
              <a:t>smešta</a:t>
            </a:r>
            <a:r>
              <a:rPr lang="en-US" altLang="en-US" dirty="0"/>
              <a:t> se u </a:t>
            </a:r>
            <a:r>
              <a:rPr lang="en-US" altLang="en-US" dirty="0" err="1"/>
              <a:t>registar</a:t>
            </a:r>
            <a:r>
              <a:rPr lang="en-US" altLang="en-US" dirty="0"/>
              <a:t> </a:t>
            </a:r>
            <a:r>
              <a:rPr lang="en-US" altLang="en-US" dirty="0" err="1"/>
              <a:t>ALUoutput</a:t>
            </a:r>
            <a:r>
              <a:rPr lang="en-US" altLang="en-US" dirty="0"/>
              <a:t>.</a:t>
            </a:r>
          </a:p>
          <a:p>
            <a:pPr>
              <a:buFontTx/>
              <a:buChar char="•"/>
            </a:pPr>
            <a:r>
              <a:rPr lang="en-US" altLang="en-US" dirty="0"/>
              <a:t> </a:t>
            </a:r>
            <a:r>
              <a:rPr lang="en-US" altLang="en-US" dirty="0" err="1"/>
              <a:t>ako</a:t>
            </a:r>
            <a:r>
              <a:rPr lang="en-US" altLang="en-US" dirty="0"/>
              <a:t> je </a:t>
            </a:r>
            <a:r>
              <a:rPr lang="en-US" altLang="en-US" dirty="0" err="1"/>
              <a:t>pribavljena</a:t>
            </a:r>
            <a:r>
              <a:rPr lang="en-US" altLang="en-US" dirty="0"/>
              <a:t> ALU </a:t>
            </a:r>
            <a:r>
              <a:rPr lang="en-US" altLang="en-US" dirty="0" err="1"/>
              <a:t>isntrukcija</a:t>
            </a:r>
            <a:r>
              <a:rPr lang="en-US" altLang="en-US" dirty="0"/>
              <a:t> R </a:t>
            </a:r>
            <a:r>
              <a:rPr lang="en-US" altLang="en-US" dirty="0" err="1"/>
              <a:t>tipa</a:t>
            </a:r>
            <a:r>
              <a:rPr lang="en-US" altLang="en-US" dirty="0"/>
              <a:t>, operandi se </a:t>
            </a:r>
            <a:r>
              <a:rPr lang="en-US" altLang="en-US" dirty="0" err="1"/>
              <a:t>nalaze</a:t>
            </a:r>
            <a:r>
              <a:rPr lang="en-US" altLang="en-US" dirty="0"/>
              <a:t> u </a:t>
            </a:r>
            <a:r>
              <a:rPr lang="en-US" altLang="en-US" dirty="0" err="1"/>
              <a:t>registrima</a:t>
            </a:r>
            <a:r>
              <a:rPr lang="en-US" altLang="en-US" dirty="0"/>
              <a:t> A i B i </a:t>
            </a:r>
            <a:r>
              <a:rPr lang="en-US" altLang="en-US" dirty="0" err="1"/>
              <a:t>obavlja</a:t>
            </a:r>
            <a:r>
              <a:rPr lang="en-US" altLang="en-US" dirty="0"/>
              <a:t> se </a:t>
            </a:r>
            <a:r>
              <a:rPr lang="en-US" altLang="en-US" dirty="0" err="1"/>
              <a:t>operacija</a:t>
            </a:r>
            <a:r>
              <a:rPr lang="en-US" altLang="en-US" dirty="0"/>
              <a:t> </a:t>
            </a:r>
            <a:r>
              <a:rPr lang="en-US" altLang="en-US" dirty="0" err="1"/>
              <a:t>func</a:t>
            </a:r>
            <a:r>
              <a:rPr lang="en-US" altLang="en-US" dirty="0"/>
              <a:t> </a:t>
            </a:r>
            <a:r>
              <a:rPr lang="en-US" altLang="en-US" dirty="0" err="1"/>
              <a:t>koja</a:t>
            </a:r>
            <a:r>
              <a:rPr lang="en-US" altLang="en-US" dirty="0"/>
              <a:t> je </a:t>
            </a:r>
            <a:r>
              <a:rPr lang="en-US" altLang="en-US" dirty="0" err="1"/>
              <a:t>definisana</a:t>
            </a:r>
            <a:r>
              <a:rPr lang="en-US" altLang="en-US" dirty="0"/>
              <a:t> </a:t>
            </a:r>
            <a:r>
              <a:rPr lang="en-US" altLang="en-US" dirty="0" err="1"/>
              <a:t>kodom</a:t>
            </a:r>
            <a:r>
              <a:rPr lang="en-US" altLang="en-US" dirty="0"/>
              <a:t> </a:t>
            </a:r>
            <a:r>
              <a:rPr lang="en-US" altLang="en-US" dirty="0" err="1"/>
              <a:t>operacije</a:t>
            </a:r>
            <a:r>
              <a:rPr lang="en-US" altLang="en-US" dirty="0"/>
              <a:t> i </a:t>
            </a:r>
            <a:r>
              <a:rPr lang="en-US" altLang="en-US" dirty="0" err="1"/>
              <a:t>poljem</a:t>
            </a:r>
            <a:r>
              <a:rPr lang="en-US" altLang="en-US" dirty="0"/>
              <a:t> </a:t>
            </a:r>
            <a:r>
              <a:rPr lang="en-US" altLang="en-US" dirty="0" err="1"/>
              <a:t>func</a:t>
            </a:r>
            <a:r>
              <a:rPr lang="en-US" altLang="en-US" dirty="0"/>
              <a:t> u </a:t>
            </a:r>
            <a:r>
              <a:rPr lang="en-US" altLang="en-US" dirty="0" err="1"/>
              <a:t>formatu</a:t>
            </a:r>
            <a:r>
              <a:rPr lang="en-US" altLang="en-US" dirty="0"/>
              <a:t> </a:t>
            </a:r>
            <a:r>
              <a:rPr lang="en-US" altLang="en-US" dirty="0" err="1"/>
              <a:t>instrukcije</a:t>
            </a:r>
            <a:r>
              <a:rPr lang="en-US" altLang="en-US" dirty="0"/>
              <a:t> i </a:t>
            </a:r>
            <a:r>
              <a:rPr lang="en-US" altLang="en-US" dirty="0" err="1"/>
              <a:t>smešta</a:t>
            </a:r>
            <a:r>
              <a:rPr lang="en-US" altLang="en-US" dirty="0"/>
              <a:t> u </a:t>
            </a:r>
            <a:r>
              <a:rPr lang="en-US" altLang="en-US" dirty="0" err="1"/>
              <a:t>registar</a:t>
            </a:r>
            <a:r>
              <a:rPr lang="en-US" altLang="en-US" dirty="0"/>
              <a:t> </a:t>
            </a:r>
            <a:r>
              <a:rPr lang="en-US" altLang="en-US" dirty="0" err="1"/>
              <a:t>ALUoutput</a:t>
            </a:r>
            <a:r>
              <a:rPr lang="en-US" altLang="en-US" dirty="0"/>
              <a:t>.</a:t>
            </a:r>
          </a:p>
          <a:p>
            <a:pPr>
              <a:buFontTx/>
              <a:buChar char="•"/>
            </a:pPr>
            <a:r>
              <a:rPr lang="en-US" altLang="en-US" dirty="0"/>
              <a:t> </a:t>
            </a:r>
            <a:r>
              <a:rPr lang="en-US" altLang="en-US" dirty="0" err="1"/>
              <a:t>ako</a:t>
            </a:r>
            <a:r>
              <a:rPr lang="en-US" altLang="en-US" dirty="0"/>
              <a:t> je </a:t>
            </a:r>
            <a:r>
              <a:rPr lang="en-US" altLang="en-US" dirty="0" err="1"/>
              <a:t>pribavljena</a:t>
            </a:r>
            <a:r>
              <a:rPr lang="en-US" altLang="en-US" dirty="0"/>
              <a:t> ALU </a:t>
            </a:r>
            <a:r>
              <a:rPr lang="en-US" altLang="en-US" dirty="0" err="1"/>
              <a:t>instrukcija</a:t>
            </a:r>
            <a:r>
              <a:rPr lang="en-US" altLang="en-US" dirty="0"/>
              <a:t> I </a:t>
            </a:r>
            <a:r>
              <a:rPr lang="en-US" altLang="en-US" dirty="0" err="1"/>
              <a:t>tipa</a:t>
            </a:r>
            <a:r>
              <a:rPr lang="en-US" altLang="en-US" dirty="0"/>
              <a:t>, </a:t>
            </a:r>
            <a:r>
              <a:rPr lang="en-US" altLang="en-US" dirty="0" err="1"/>
              <a:t>tada</a:t>
            </a:r>
            <a:r>
              <a:rPr lang="en-US" altLang="en-US" dirty="0"/>
              <a:t> je </a:t>
            </a:r>
            <a:r>
              <a:rPr lang="en-US" altLang="en-US" dirty="0" err="1"/>
              <a:t>drugi</a:t>
            </a:r>
            <a:r>
              <a:rPr lang="en-US" altLang="en-US" dirty="0"/>
              <a:t> operand </a:t>
            </a:r>
            <a:r>
              <a:rPr lang="en-US" altLang="en-US" dirty="0" err="1"/>
              <a:t>neposredni</a:t>
            </a:r>
            <a:r>
              <a:rPr lang="en-US" altLang="en-US" dirty="0"/>
              <a:t> operand i </a:t>
            </a:r>
            <a:r>
              <a:rPr lang="en-US" altLang="en-US" dirty="0" err="1"/>
              <a:t>nalazi</a:t>
            </a:r>
            <a:r>
              <a:rPr lang="en-US" altLang="en-US" dirty="0"/>
              <a:t> se u </a:t>
            </a:r>
            <a:r>
              <a:rPr lang="en-US" altLang="en-US" dirty="0" err="1"/>
              <a:t>registru</a:t>
            </a:r>
            <a:r>
              <a:rPr lang="en-US" altLang="en-US" dirty="0"/>
              <a:t> </a:t>
            </a:r>
            <a:r>
              <a:rPr lang="en-US" altLang="en-US" dirty="0" err="1"/>
              <a:t>Imm</a:t>
            </a:r>
            <a:r>
              <a:rPr lang="en-US" altLang="en-US" dirty="0"/>
              <a:t>. Tip </a:t>
            </a:r>
            <a:r>
              <a:rPr lang="en-US" altLang="en-US" dirty="0" err="1"/>
              <a:t>obrade</a:t>
            </a:r>
            <a:r>
              <a:rPr lang="en-US" altLang="en-US" dirty="0"/>
              <a:t> je </a:t>
            </a:r>
            <a:r>
              <a:rPr lang="en-US" altLang="en-US" dirty="0" err="1"/>
              <a:t>određen</a:t>
            </a:r>
            <a:r>
              <a:rPr lang="en-US" altLang="en-US" dirty="0"/>
              <a:t> </a:t>
            </a:r>
            <a:r>
              <a:rPr lang="en-US" altLang="en-US" dirty="0" err="1"/>
              <a:t>sadržajem</a:t>
            </a:r>
            <a:r>
              <a:rPr lang="en-US" altLang="en-US" dirty="0"/>
              <a:t> </a:t>
            </a:r>
            <a:r>
              <a:rPr lang="en-US" altLang="en-US" dirty="0" err="1"/>
              <a:t>polja</a:t>
            </a:r>
            <a:r>
              <a:rPr lang="en-US" altLang="en-US" dirty="0"/>
              <a:t> </a:t>
            </a:r>
            <a:r>
              <a:rPr lang="en-US" altLang="en-US" dirty="0" err="1"/>
              <a:t>kod</a:t>
            </a:r>
            <a:r>
              <a:rPr lang="en-US" altLang="en-US" dirty="0"/>
              <a:t> </a:t>
            </a:r>
            <a:r>
              <a:rPr lang="en-US" altLang="en-US" dirty="0" err="1"/>
              <a:t>operacije</a:t>
            </a:r>
            <a:r>
              <a:rPr lang="en-US" altLang="en-US" dirty="0"/>
              <a:t> u </a:t>
            </a:r>
            <a:r>
              <a:rPr lang="en-US" altLang="en-US" dirty="0" err="1"/>
              <a:t>formatu</a:t>
            </a:r>
            <a:r>
              <a:rPr lang="en-US" altLang="en-US" dirty="0"/>
              <a:t> </a:t>
            </a:r>
            <a:r>
              <a:rPr lang="en-US" altLang="en-US" dirty="0" err="1"/>
              <a:t>instrukcije</a:t>
            </a:r>
            <a:r>
              <a:rPr lang="en-US" altLang="en-US" dirty="0"/>
              <a:t>. </a:t>
            </a:r>
            <a:r>
              <a:rPr lang="en-US" altLang="en-US" dirty="0" err="1"/>
              <a:t>Rezultat</a:t>
            </a:r>
            <a:r>
              <a:rPr lang="en-US" altLang="en-US" dirty="0"/>
              <a:t> se  i </a:t>
            </a:r>
            <a:r>
              <a:rPr lang="en-US" altLang="en-US" dirty="0" err="1"/>
              <a:t>smešta</a:t>
            </a:r>
            <a:r>
              <a:rPr lang="en-US" altLang="en-US" dirty="0"/>
              <a:t> u </a:t>
            </a:r>
            <a:r>
              <a:rPr lang="en-US" altLang="en-US" dirty="0" err="1"/>
              <a:t>registar</a:t>
            </a:r>
            <a:r>
              <a:rPr lang="en-US" altLang="en-US" dirty="0"/>
              <a:t> </a:t>
            </a:r>
            <a:r>
              <a:rPr lang="en-US" altLang="en-US" dirty="0" err="1"/>
              <a:t>ALUoutput</a:t>
            </a:r>
            <a:r>
              <a:rPr lang="en-US" altLang="en-US" dirty="0"/>
              <a:t>.</a:t>
            </a:r>
          </a:p>
          <a:p>
            <a:pPr>
              <a:buFontTx/>
              <a:buChar char="•"/>
            </a:pPr>
            <a:r>
              <a:rPr lang="en-US" altLang="en-US" dirty="0"/>
              <a:t> </a:t>
            </a:r>
            <a:r>
              <a:rPr lang="en-US" altLang="en-US" dirty="0" err="1"/>
              <a:t>ako</a:t>
            </a:r>
            <a:r>
              <a:rPr lang="en-US" altLang="en-US" dirty="0"/>
              <a:t> je u </a:t>
            </a:r>
            <a:r>
              <a:rPr lang="en-US" altLang="en-US" dirty="0" err="1"/>
              <a:t>pitanju</a:t>
            </a:r>
            <a:r>
              <a:rPr lang="en-US" altLang="en-US" dirty="0"/>
              <a:t> </a:t>
            </a:r>
            <a:r>
              <a:rPr lang="en-US" altLang="en-US" dirty="0" err="1"/>
              <a:t>naredba</a:t>
            </a:r>
            <a:r>
              <a:rPr lang="en-US" altLang="en-US" dirty="0"/>
              <a:t> </a:t>
            </a:r>
            <a:r>
              <a:rPr lang="en-US" altLang="en-US" dirty="0" err="1"/>
              <a:t>grananja</a:t>
            </a:r>
            <a:r>
              <a:rPr lang="en-US" altLang="en-US" dirty="0"/>
              <a:t> </a:t>
            </a:r>
            <a:r>
              <a:rPr lang="en-US" altLang="en-US" dirty="0" err="1"/>
              <a:t>vrši</a:t>
            </a:r>
            <a:r>
              <a:rPr lang="en-US" altLang="en-US" dirty="0"/>
              <a:t> se </a:t>
            </a:r>
            <a:r>
              <a:rPr lang="en-US" altLang="en-US" dirty="0" err="1"/>
              <a:t>testiranje</a:t>
            </a:r>
            <a:r>
              <a:rPr lang="en-US" altLang="en-US" dirty="0"/>
              <a:t> </a:t>
            </a:r>
            <a:r>
              <a:rPr lang="en-US" altLang="en-US" dirty="0" err="1"/>
              <a:t>uslova</a:t>
            </a:r>
            <a:r>
              <a:rPr lang="en-US" altLang="en-US" dirty="0"/>
              <a:t>, </a:t>
            </a:r>
            <a:r>
              <a:rPr lang="en-US" altLang="en-US" dirty="0" err="1"/>
              <a:t>tj</a:t>
            </a:r>
            <a:r>
              <a:rPr lang="en-US" altLang="en-US" dirty="0"/>
              <a:t>. </a:t>
            </a:r>
            <a:r>
              <a:rPr lang="en-US" altLang="en-US" dirty="0" err="1"/>
              <a:t>sadržaj</a:t>
            </a:r>
            <a:r>
              <a:rPr lang="en-US" altLang="en-US" dirty="0"/>
              <a:t> </a:t>
            </a:r>
            <a:r>
              <a:rPr lang="en-US" altLang="en-US" dirty="0" err="1"/>
              <a:t>regitra</a:t>
            </a:r>
            <a:r>
              <a:rPr lang="en-US" altLang="en-US" dirty="0"/>
              <a:t> A se </a:t>
            </a:r>
            <a:r>
              <a:rPr lang="en-US" altLang="en-US" dirty="0" err="1"/>
              <a:t>poredi</a:t>
            </a:r>
            <a:r>
              <a:rPr lang="en-US" altLang="en-US" dirty="0"/>
              <a:t> </a:t>
            </a:r>
            <a:r>
              <a:rPr lang="en-US" altLang="en-US" dirty="0" err="1"/>
              <a:t>na</a:t>
            </a:r>
            <a:r>
              <a:rPr lang="en-US" altLang="en-US" dirty="0"/>
              <a:t> </a:t>
            </a:r>
            <a:r>
              <a:rPr lang="en-US" altLang="en-US" dirty="0" err="1"/>
              <a:t>nulu</a:t>
            </a:r>
            <a:r>
              <a:rPr lang="en-US" altLang="en-US" dirty="0"/>
              <a:t> (=, &lt;, &gt;, ≤,  ≠, ≥ u </a:t>
            </a:r>
            <a:r>
              <a:rPr lang="en-US" altLang="en-US" dirty="0" err="1"/>
              <a:t>zavisnosti</a:t>
            </a:r>
            <a:r>
              <a:rPr lang="en-US" altLang="en-US" dirty="0"/>
              <a:t> od </a:t>
            </a:r>
            <a:r>
              <a:rPr lang="en-US" altLang="en-US" dirty="0" err="1"/>
              <a:t>koda</a:t>
            </a:r>
            <a:r>
              <a:rPr lang="en-US" altLang="en-US" dirty="0"/>
              <a:t> </a:t>
            </a:r>
            <a:r>
              <a:rPr lang="en-US" altLang="en-US" dirty="0" err="1"/>
              <a:t>operacije</a:t>
            </a:r>
            <a:r>
              <a:rPr lang="en-US" altLang="en-US" dirty="0"/>
              <a:t> </a:t>
            </a:r>
            <a:r>
              <a:rPr lang="en-US" altLang="en-US" dirty="0" err="1"/>
              <a:t>naredbe</a:t>
            </a:r>
            <a:r>
              <a:rPr lang="en-US" altLang="en-US" dirty="0"/>
              <a:t> </a:t>
            </a:r>
            <a:r>
              <a:rPr lang="en-US" altLang="en-US" dirty="0" err="1"/>
              <a:t>grananja</a:t>
            </a:r>
            <a:r>
              <a:rPr lang="en-US" altLang="en-US" dirty="0"/>
              <a:t>) i </a:t>
            </a:r>
            <a:r>
              <a:rPr lang="en-US" altLang="en-US" dirty="0" err="1"/>
              <a:t>izračunava</a:t>
            </a:r>
            <a:r>
              <a:rPr lang="en-US" altLang="en-US" dirty="0"/>
              <a:t> se </a:t>
            </a:r>
            <a:r>
              <a:rPr lang="en-US" altLang="en-US" dirty="0" err="1"/>
              <a:t>potencijalna</a:t>
            </a:r>
            <a:r>
              <a:rPr lang="en-US" altLang="en-US" dirty="0"/>
              <a:t> </a:t>
            </a:r>
            <a:r>
              <a:rPr lang="en-US" altLang="en-US" dirty="0" err="1"/>
              <a:t>adresa</a:t>
            </a:r>
            <a:r>
              <a:rPr lang="en-US" altLang="en-US" dirty="0"/>
              <a:t> </a:t>
            </a:r>
            <a:r>
              <a:rPr lang="en-US" altLang="en-US" dirty="0" err="1"/>
              <a:t>skoka</a:t>
            </a:r>
            <a:r>
              <a:rPr lang="en-US" altLang="en-US" dirty="0"/>
              <a:t> </a:t>
            </a:r>
            <a:r>
              <a:rPr lang="en-US" altLang="en-US" dirty="0" err="1"/>
              <a:t>sabiranjem</a:t>
            </a:r>
            <a:r>
              <a:rPr lang="en-US" altLang="en-US" dirty="0"/>
              <a:t> </a:t>
            </a:r>
            <a:r>
              <a:rPr lang="en-US" altLang="en-US" dirty="0" err="1"/>
              <a:t>sadržaja</a:t>
            </a:r>
            <a:r>
              <a:rPr lang="en-US" altLang="en-US" dirty="0"/>
              <a:t> </a:t>
            </a:r>
            <a:r>
              <a:rPr lang="en-US" altLang="en-US" dirty="0" err="1"/>
              <a:t>registra</a:t>
            </a:r>
            <a:r>
              <a:rPr lang="en-US" altLang="en-US" dirty="0"/>
              <a:t> NPC i </a:t>
            </a:r>
            <a:r>
              <a:rPr lang="en-US" altLang="en-US" dirty="0" err="1"/>
              <a:t>Imm</a:t>
            </a:r>
            <a:r>
              <a:rPr lang="en-US" altLang="en-US" dirty="0"/>
              <a:t> </a:t>
            </a:r>
            <a:r>
              <a:rPr lang="en-US" altLang="en-US" dirty="0" err="1"/>
              <a:t>koja</a:t>
            </a:r>
            <a:r>
              <a:rPr lang="en-US" altLang="en-US" dirty="0"/>
              <a:t> se </a:t>
            </a:r>
            <a:r>
              <a:rPr lang="en-US" altLang="en-US" dirty="0" err="1"/>
              <a:t>pamti</a:t>
            </a:r>
            <a:r>
              <a:rPr lang="en-US" altLang="en-US" dirty="0"/>
              <a:t> u </a:t>
            </a:r>
            <a:r>
              <a:rPr lang="en-US" altLang="en-US" dirty="0" err="1"/>
              <a:t>registar</a:t>
            </a:r>
            <a:r>
              <a:rPr lang="en-US" altLang="en-US" dirty="0"/>
              <a:t> </a:t>
            </a:r>
            <a:r>
              <a:rPr lang="en-US" altLang="en-US" dirty="0" err="1"/>
              <a:t>ALUoutput</a:t>
            </a:r>
            <a:r>
              <a:rPr lang="en-US" altLang="en-US" dirty="0"/>
              <a:t>. </a:t>
            </a:r>
            <a:r>
              <a:rPr lang="en-US" altLang="en-US" dirty="0" err="1"/>
              <a:t>Rezultat</a:t>
            </a:r>
            <a:r>
              <a:rPr lang="en-US" altLang="en-US" dirty="0"/>
              <a:t> </a:t>
            </a:r>
            <a:r>
              <a:rPr lang="en-US" altLang="en-US" dirty="0" err="1"/>
              <a:t>poređenja</a:t>
            </a:r>
            <a:r>
              <a:rPr lang="en-US" altLang="en-US" dirty="0"/>
              <a:t> se </a:t>
            </a:r>
            <a:r>
              <a:rPr lang="en-US" altLang="en-US" dirty="0" err="1"/>
              <a:t>pamti</a:t>
            </a:r>
            <a:r>
              <a:rPr lang="en-US" altLang="en-US" dirty="0"/>
              <a:t> </a:t>
            </a:r>
            <a:r>
              <a:rPr lang="en-US" altLang="en-US" dirty="0" err="1"/>
              <a:t>registru</a:t>
            </a:r>
            <a:r>
              <a:rPr lang="en-US" altLang="en-US" dirty="0"/>
              <a:t> Cond (to je </a:t>
            </a:r>
            <a:r>
              <a:rPr lang="en-US" altLang="en-US" dirty="0" err="1"/>
              <a:t>jednobitni</a:t>
            </a:r>
            <a:r>
              <a:rPr lang="en-US" altLang="en-US" dirty="0"/>
              <a:t> </a:t>
            </a:r>
            <a:r>
              <a:rPr lang="en-US" altLang="en-US" dirty="0" err="1"/>
              <a:t>indikator</a:t>
            </a:r>
            <a:r>
              <a:rPr lang="en-US" altLang="en-US" dirty="0"/>
              <a:t> koji se </a:t>
            </a:r>
            <a:r>
              <a:rPr lang="en-US" altLang="en-US" dirty="0" err="1"/>
              <a:t>postavlja</a:t>
            </a:r>
            <a:r>
              <a:rPr lang="en-US" altLang="en-US" dirty="0"/>
              <a:t> </a:t>
            </a:r>
            <a:r>
              <a:rPr lang="en-US" altLang="en-US" dirty="0" err="1"/>
              <a:t>na</a:t>
            </a:r>
            <a:r>
              <a:rPr lang="en-US" altLang="en-US" dirty="0"/>
              <a:t> 1 </a:t>
            </a:r>
            <a:r>
              <a:rPr lang="en-US" altLang="en-US" dirty="0" err="1"/>
              <a:t>ako</a:t>
            </a:r>
            <a:r>
              <a:rPr lang="en-US" altLang="en-US" dirty="0"/>
              <a:t> je </a:t>
            </a:r>
            <a:r>
              <a:rPr lang="en-US" altLang="en-US" dirty="0" err="1"/>
              <a:t>uslov</a:t>
            </a:r>
            <a:r>
              <a:rPr lang="en-US" altLang="en-US" dirty="0"/>
              <a:t> </a:t>
            </a:r>
            <a:r>
              <a:rPr lang="en-US" altLang="en-US" dirty="0" err="1"/>
              <a:t>zadovoljen</a:t>
            </a:r>
            <a:r>
              <a:rPr lang="en-US" altLang="en-US" dirty="0"/>
              <a:t>). </a:t>
            </a: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055BE56C-EC9A-4349-89C9-166F5403EF1C}" type="slidenum">
              <a:rPr lang="en-US" altLang="en-US" smtClean="0"/>
              <a:pPr/>
              <a:t>32</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U MEM </a:t>
            </a:r>
            <a:r>
              <a:rPr lang="en-US" altLang="en-US" dirty="0" err="1"/>
              <a:t>fazi</a:t>
            </a:r>
            <a:r>
              <a:rPr lang="en-US" altLang="en-US" dirty="0"/>
              <a:t> </a:t>
            </a:r>
            <a:r>
              <a:rPr lang="en-US" altLang="en-US" dirty="0" err="1"/>
              <a:t>su</a:t>
            </a:r>
            <a:r>
              <a:rPr lang="en-US" altLang="en-US" dirty="0"/>
              <a:t> </a:t>
            </a:r>
            <a:r>
              <a:rPr lang="en-US" altLang="en-US" dirty="0" err="1"/>
              <a:t>aktivne</a:t>
            </a:r>
            <a:r>
              <a:rPr lang="en-US" altLang="en-US" dirty="0"/>
              <a:t> </a:t>
            </a:r>
            <a:r>
              <a:rPr lang="en-US" altLang="en-US" dirty="0" err="1"/>
              <a:t>samo</a:t>
            </a:r>
            <a:r>
              <a:rPr lang="en-US" altLang="en-US" dirty="0"/>
              <a:t> </a:t>
            </a:r>
            <a:r>
              <a:rPr lang="en-US" altLang="en-US" dirty="0" err="1"/>
              <a:t>instrukcije</a:t>
            </a:r>
            <a:r>
              <a:rPr lang="en-US" altLang="en-US" dirty="0"/>
              <a:t> </a:t>
            </a:r>
            <a:r>
              <a:rPr lang="en-US" altLang="en-US" dirty="0" err="1"/>
              <a:t>koje</a:t>
            </a:r>
            <a:r>
              <a:rPr lang="en-US" altLang="en-US" dirty="0"/>
              <a:t> se </a:t>
            </a:r>
            <a:r>
              <a:rPr lang="en-US" altLang="en-US" dirty="0" err="1"/>
              <a:t>obraćaju</a:t>
            </a:r>
            <a:r>
              <a:rPr lang="en-US" altLang="en-US" dirty="0"/>
              <a:t> </a:t>
            </a:r>
            <a:r>
              <a:rPr lang="en-US" altLang="en-US" dirty="0" err="1"/>
              <a:t>memoriji</a:t>
            </a:r>
            <a:r>
              <a:rPr lang="en-US" altLang="en-US" dirty="0"/>
              <a:t> (Load i Store)   i </a:t>
            </a:r>
            <a:r>
              <a:rPr lang="en-US" altLang="en-US" dirty="0" err="1"/>
              <a:t>definitivno</a:t>
            </a:r>
            <a:r>
              <a:rPr lang="en-US" altLang="en-US" dirty="0"/>
              <a:t> se </a:t>
            </a:r>
            <a:r>
              <a:rPr lang="en-US" altLang="en-US" dirty="0" err="1"/>
              <a:t>doznaje</a:t>
            </a:r>
            <a:r>
              <a:rPr lang="en-US" altLang="en-US" dirty="0"/>
              <a:t> </a:t>
            </a:r>
            <a:r>
              <a:rPr lang="en-US" altLang="en-US" dirty="0" err="1"/>
              <a:t>novi</a:t>
            </a:r>
            <a:r>
              <a:rPr lang="en-US" altLang="en-US" dirty="0"/>
              <a:t> </a:t>
            </a:r>
            <a:r>
              <a:rPr lang="en-US" altLang="en-US" dirty="0" err="1"/>
              <a:t>sadržaj</a:t>
            </a:r>
            <a:r>
              <a:rPr lang="en-US" altLang="en-US" dirty="0"/>
              <a:t> </a:t>
            </a:r>
            <a:r>
              <a:rPr lang="en-US" altLang="en-US" dirty="0" err="1"/>
              <a:t>programskog</a:t>
            </a:r>
            <a:r>
              <a:rPr lang="en-US" altLang="en-US" dirty="0"/>
              <a:t> </a:t>
            </a:r>
            <a:r>
              <a:rPr lang="en-US" altLang="en-US" dirty="0" err="1"/>
              <a:t>brojača</a:t>
            </a:r>
            <a:r>
              <a:rPr lang="en-US" altLang="en-US" dirty="0"/>
              <a:t>.</a:t>
            </a:r>
          </a:p>
          <a:p>
            <a:pPr>
              <a:buFontTx/>
              <a:buChar char="•"/>
            </a:pPr>
            <a:r>
              <a:rPr lang="en-US" altLang="en-US" dirty="0"/>
              <a:t>U </a:t>
            </a:r>
            <a:r>
              <a:rPr lang="en-US" altLang="en-US" dirty="0" err="1"/>
              <a:t>slučaju</a:t>
            </a:r>
            <a:r>
              <a:rPr lang="en-US" altLang="en-US" dirty="0"/>
              <a:t> Load </a:t>
            </a:r>
            <a:r>
              <a:rPr lang="en-US" altLang="en-US" dirty="0" err="1"/>
              <a:t>instrukcije</a:t>
            </a:r>
            <a:r>
              <a:rPr lang="en-US" altLang="en-US" dirty="0"/>
              <a:t>, </a:t>
            </a:r>
            <a:r>
              <a:rPr lang="en-US" altLang="en-US" dirty="0" err="1"/>
              <a:t>pristupa</a:t>
            </a:r>
            <a:r>
              <a:rPr lang="en-US" altLang="en-US" dirty="0"/>
              <a:t> se </a:t>
            </a:r>
            <a:r>
              <a:rPr lang="en-US" altLang="en-US" dirty="0" err="1"/>
              <a:t>memoriji</a:t>
            </a:r>
            <a:r>
              <a:rPr lang="en-US" altLang="en-US" dirty="0"/>
              <a:t> po </a:t>
            </a:r>
            <a:r>
              <a:rPr lang="en-US" altLang="en-US" dirty="0" err="1"/>
              <a:t>adresi</a:t>
            </a:r>
            <a:r>
              <a:rPr lang="en-US" altLang="en-US" dirty="0"/>
              <a:t> </a:t>
            </a:r>
            <a:r>
              <a:rPr lang="en-US" altLang="en-US" dirty="0" err="1"/>
              <a:t>koja</a:t>
            </a:r>
            <a:r>
              <a:rPr lang="en-US" altLang="en-US" dirty="0"/>
              <a:t> je </a:t>
            </a:r>
            <a:r>
              <a:rPr lang="en-US" altLang="en-US" dirty="0" err="1"/>
              <a:t>izračunata</a:t>
            </a:r>
            <a:r>
              <a:rPr lang="en-US" altLang="en-US" dirty="0"/>
              <a:t> u </a:t>
            </a:r>
            <a:r>
              <a:rPr lang="en-US" altLang="en-US" dirty="0" err="1"/>
              <a:t>prethodnoj</a:t>
            </a:r>
            <a:r>
              <a:rPr lang="en-US" altLang="en-US" dirty="0"/>
              <a:t> </a:t>
            </a:r>
            <a:r>
              <a:rPr lang="en-US" altLang="en-US" dirty="0" err="1"/>
              <a:t>fazi</a:t>
            </a:r>
            <a:r>
              <a:rPr lang="en-US" altLang="en-US" dirty="0"/>
              <a:t> i </a:t>
            </a:r>
            <a:r>
              <a:rPr lang="en-US" altLang="en-US" dirty="0" err="1"/>
              <a:t>nalazi</a:t>
            </a:r>
            <a:r>
              <a:rPr lang="en-US" altLang="en-US" dirty="0"/>
              <a:t> se u </a:t>
            </a:r>
            <a:r>
              <a:rPr lang="en-US" altLang="en-US" dirty="0" err="1"/>
              <a:t>registru</a:t>
            </a:r>
            <a:r>
              <a:rPr lang="en-US" altLang="en-US" dirty="0"/>
              <a:t> </a:t>
            </a:r>
            <a:r>
              <a:rPr lang="en-US" altLang="en-US" dirty="0" err="1"/>
              <a:t>ALUoutput</a:t>
            </a:r>
            <a:r>
              <a:rPr lang="en-US" altLang="en-US" dirty="0"/>
              <a:t>. </a:t>
            </a:r>
            <a:r>
              <a:rPr lang="en-US" altLang="en-US" dirty="0" err="1"/>
              <a:t>Pročitani</a:t>
            </a:r>
            <a:r>
              <a:rPr lang="en-US" altLang="en-US" dirty="0"/>
              <a:t> </a:t>
            </a:r>
            <a:r>
              <a:rPr lang="en-US" altLang="en-US" dirty="0" err="1"/>
              <a:t>podatak</a:t>
            </a:r>
            <a:r>
              <a:rPr lang="en-US" altLang="en-US" dirty="0"/>
              <a:t> se </a:t>
            </a:r>
            <a:r>
              <a:rPr lang="en-US" altLang="en-US" dirty="0" err="1"/>
              <a:t>upisuje</a:t>
            </a:r>
            <a:r>
              <a:rPr lang="en-US" altLang="en-US" dirty="0"/>
              <a:t> u </a:t>
            </a:r>
            <a:r>
              <a:rPr lang="en-US" altLang="en-US" dirty="0" err="1"/>
              <a:t>registar</a:t>
            </a:r>
            <a:r>
              <a:rPr lang="en-US" altLang="en-US" dirty="0"/>
              <a:t> LMD (Load Memory Data)</a:t>
            </a:r>
          </a:p>
          <a:p>
            <a:pPr>
              <a:buFontTx/>
              <a:buChar char="•"/>
            </a:pPr>
            <a:r>
              <a:rPr lang="en-US" altLang="en-US" dirty="0"/>
              <a:t> U </a:t>
            </a:r>
            <a:r>
              <a:rPr lang="en-US" altLang="en-US" dirty="0" err="1"/>
              <a:t>slučaju</a:t>
            </a:r>
            <a:r>
              <a:rPr lang="en-US" altLang="en-US" dirty="0"/>
              <a:t> Store </a:t>
            </a:r>
            <a:r>
              <a:rPr lang="en-US" altLang="en-US" dirty="0" err="1"/>
              <a:t>instrukcije</a:t>
            </a:r>
            <a:r>
              <a:rPr lang="en-US" altLang="en-US" dirty="0"/>
              <a:t>, </a:t>
            </a:r>
            <a:r>
              <a:rPr lang="en-US" altLang="en-US" dirty="0" err="1"/>
              <a:t>vrednost</a:t>
            </a:r>
            <a:r>
              <a:rPr lang="en-US" altLang="en-US" dirty="0"/>
              <a:t> </a:t>
            </a:r>
            <a:r>
              <a:rPr lang="en-US" altLang="en-US" dirty="0" err="1"/>
              <a:t>koju</a:t>
            </a:r>
            <a:r>
              <a:rPr lang="en-US" altLang="en-US" dirty="0"/>
              <a:t> </a:t>
            </a:r>
            <a:r>
              <a:rPr lang="en-US" altLang="en-US" dirty="0" err="1"/>
              <a:t>treba</a:t>
            </a:r>
            <a:r>
              <a:rPr lang="en-US" altLang="en-US" dirty="0"/>
              <a:t> </a:t>
            </a:r>
            <a:r>
              <a:rPr lang="en-US" altLang="en-US" dirty="0" err="1"/>
              <a:t>upisati</a:t>
            </a:r>
            <a:r>
              <a:rPr lang="en-US" altLang="en-US" dirty="0"/>
              <a:t> u </a:t>
            </a:r>
            <a:r>
              <a:rPr lang="en-US" altLang="en-US" dirty="0" err="1"/>
              <a:t>memoriju</a:t>
            </a:r>
            <a:r>
              <a:rPr lang="en-US" altLang="en-US" dirty="0"/>
              <a:t> </a:t>
            </a:r>
            <a:r>
              <a:rPr lang="en-US" altLang="en-US" dirty="0" err="1"/>
              <a:t>nalazi</a:t>
            </a:r>
            <a:r>
              <a:rPr lang="en-US" altLang="en-US" dirty="0"/>
              <a:t> se u </a:t>
            </a:r>
            <a:r>
              <a:rPr lang="en-US" altLang="en-US" dirty="0" err="1"/>
              <a:t>registru</a:t>
            </a:r>
            <a:r>
              <a:rPr lang="en-US" altLang="en-US" dirty="0"/>
              <a:t> B. </a:t>
            </a:r>
            <a:r>
              <a:rPr lang="en-US" altLang="en-US" dirty="0" err="1"/>
              <a:t>Upis</a:t>
            </a:r>
            <a:r>
              <a:rPr lang="en-US" altLang="en-US" dirty="0"/>
              <a:t> se </a:t>
            </a:r>
            <a:r>
              <a:rPr lang="en-US" altLang="en-US" dirty="0" err="1"/>
              <a:t>obavlja</a:t>
            </a:r>
            <a:r>
              <a:rPr lang="en-US" altLang="en-US" dirty="0"/>
              <a:t> po </a:t>
            </a:r>
            <a:r>
              <a:rPr lang="en-US" altLang="en-US" dirty="0" err="1"/>
              <a:t>adresi</a:t>
            </a:r>
            <a:r>
              <a:rPr lang="en-US" altLang="en-US" dirty="0"/>
              <a:t> </a:t>
            </a:r>
            <a:r>
              <a:rPr lang="en-US" altLang="en-US" dirty="0" err="1"/>
              <a:t>koja</a:t>
            </a:r>
            <a:r>
              <a:rPr lang="en-US" altLang="en-US" dirty="0"/>
              <a:t> se </a:t>
            </a:r>
            <a:r>
              <a:rPr lang="en-US" altLang="en-US" dirty="0" err="1"/>
              <a:t>nalazi</a:t>
            </a:r>
            <a:r>
              <a:rPr lang="en-US" altLang="en-US" dirty="0"/>
              <a:t> u </a:t>
            </a:r>
            <a:r>
              <a:rPr lang="en-US" altLang="en-US" dirty="0" err="1"/>
              <a:t>registru</a:t>
            </a:r>
            <a:r>
              <a:rPr lang="en-US" altLang="en-US" dirty="0"/>
              <a:t> </a:t>
            </a:r>
            <a:r>
              <a:rPr lang="en-US" altLang="en-US" dirty="0" err="1"/>
              <a:t>ALUoutput</a:t>
            </a:r>
            <a:r>
              <a:rPr lang="en-US" altLang="en-US" dirty="0"/>
              <a:t>.</a:t>
            </a:r>
          </a:p>
          <a:p>
            <a:pPr>
              <a:buFontTx/>
              <a:buChar char="•"/>
            </a:pPr>
            <a:r>
              <a:rPr lang="en-US" altLang="en-US" dirty="0"/>
              <a:t> </a:t>
            </a:r>
            <a:r>
              <a:rPr lang="en-US" altLang="en-US" dirty="0" err="1"/>
              <a:t>Ako</a:t>
            </a:r>
            <a:r>
              <a:rPr lang="en-US" altLang="en-US" dirty="0"/>
              <a:t> je u </a:t>
            </a:r>
            <a:r>
              <a:rPr lang="en-US" altLang="en-US" dirty="0" err="1"/>
              <a:t>pitanju</a:t>
            </a:r>
            <a:r>
              <a:rPr lang="en-US" altLang="en-US" dirty="0"/>
              <a:t> </a:t>
            </a:r>
            <a:r>
              <a:rPr lang="en-US" altLang="en-US" dirty="0" err="1"/>
              <a:t>naredba</a:t>
            </a:r>
            <a:r>
              <a:rPr lang="en-US" altLang="en-US" dirty="0"/>
              <a:t> </a:t>
            </a:r>
            <a:r>
              <a:rPr lang="en-US" altLang="en-US" dirty="0" err="1"/>
              <a:t>grananja</a:t>
            </a:r>
            <a:r>
              <a:rPr lang="en-US" altLang="en-US" dirty="0"/>
              <a:t>, </a:t>
            </a:r>
            <a:r>
              <a:rPr lang="en-US" altLang="en-US" dirty="0" err="1"/>
              <a:t>tada</a:t>
            </a:r>
            <a:r>
              <a:rPr lang="en-US" altLang="en-US" dirty="0"/>
              <a:t>: </a:t>
            </a:r>
            <a:r>
              <a:rPr lang="en-US" altLang="en-US" dirty="0" err="1"/>
              <a:t>ako</a:t>
            </a:r>
            <a:r>
              <a:rPr lang="en-US" altLang="en-US" dirty="0"/>
              <a:t> je </a:t>
            </a:r>
            <a:r>
              <a:rPr lang="en-US" altLang="en-US" dirty="0" err="1"/>
              <a:t>sadržaj</a:t>
            </a:r>
            <a:r>
              <a:rPr lang="en-US" altLang="en-US" dirty="0"/>
              <a:t> </a:t>
            </a:r>
            <a:r>
              <a:rPr lang="en-US" altLang="en-US" dirty="0" err="1"/>
              <a:t>registra</a:t>
            </a:r>
            <a:r>
              <a:rPr lang="en-US" altLang="en-US" dirty="0"/>
              <a:t> Cond=1,  PC se </a:t>
            </a:r>
            <a:r>
              <a:rPr lang="en-US" altLang="en-US" dirty="0" err="1"/>
              <a:t>postavlja</a:t>
            </a:r>
            <a:r>
              <a:rPr lang="en-US" altLang="en-US" dirty="0"/>
              <a:t> </a:t>
            </a:r>
            <a:r>
              <a:rPr lang="en-US" altLang="en-US" dirty="0" err="1"/>
              <a:t>na</a:t>
            </a:r>
            <a:r>
              <a:rPr lang="en-US" altLang="en-US" dirty="0"/>
              <a:t> </a:t>
            </a:r>
            <a:r>
              <a:rPr lang="en-US" altLang="en-US" dirty="0" err="1"/>
              <a:t>vrednost</a:t>
            </a:r>
            <a:r>
              <a:rPr lang="en-US" altLang="en-US" dirty="0"/>
              <a:t> </a:t>
            </a:r>
            <a:r>
              <a:rPr lang="en-US" altLang="en-US" dirty="0" err="1"/>
              <a:t>adrese</a:t>
            </a:r>
            <a:r>
              <a:rPr lang="en-US" altLang="en-US" dirty="0"/>
              <a:t> </a:t>
            </a:r>
            <a:r>
              <a:rPr lang="en-US" altLang="en-US" dirty="0" err="1"/>
              <a:t>skoka</a:t>
            </a:r>
            <a:r>
              <a:rPr lang="en-US" altLang="en-US" dirty="0"/>
              <a:t> </a:t>
            </a:r>
            <a:r>
              <a:rPr lang="en-US" altLang="en-US" dirty="0" err="1"/>
              <a:t>koja</a:t>
            </a:r>
            <a:r>
              <a:rPr lang="en-US" altLang="en-US" dirty="0"/>
              <a:t> se </a:t>
            </a:r>
            <a:r>
              <a:rPr lang="en-US" altLang="en-US" dirty="0" err="1"/>
              <a:t>nalazi</a:t>
            </a:r>
            <a:r>
              <a:rPr lang="en-US" altLang="en-US" dirty="0"/>
              <a:t> u </a:t>
            </a:r>
            <a:r>
              <a:rPr lang="en-US" altLang="en-US" dirty="0" err="1"/>
              <a:t>registru</a:t>
            </a:r>
            <a:r>
              <a:rPr lang="en-US" altLang="en-US" dirty="0"/>
              <a:t> </a:t>
            </a:r>
            <a:r>
              <a:rPr lang="en-US" altLang="en-US" dirty="0" err="1"/>
              <a:t>ALUoutput</a:t>
            </a:r>
            <a:r>
              <a:rPr lang="en-US" altLang="en-US" dirty="0"/>
              <a:t>. U </a:t>
            </a:r>
            <a:r>
              <a:rPr lang="en-US" altLang="en-US" dirty="0" err="1"/>
              <a:t>protivnom</a:t>
            </a:r>
            <a:r>
              <a:rPr lang="en-US" altLang="en-US" dirty="0"/>
              <a:t>, </a:t>
            </a:r>
            <a:r>
              <a:rPr lang="en-US" altLang="en-US" dirty="0" err="1"/>
              <a:t>novi</a:t>
            </a:r>
            <a:r>
              <a:rPr lang="en-US" altLang="en-US" dirty="0"/>
              <a:t> </a:t>
            </a:r>
            <a:r>
              <a:rPr lang="en-US" altLang="en-US" dirty="0" err="1"/>
              <a:t>sadržaj</a:t>
            </a:r>
            <a:r>
              <a:rPr lang="en-US" altLang="en-US" dirty="0"/>
              <a:t> PC je </a:t>
            </a:r>
            <a:r>
              <a:rPr lang="en-US" altLang="en-US" dirty="0" err="1"/>
              <a:t>jednak</a:t>
            </a:r>
            <a:r>
              <a:rPr lang="en-US" altLang="en-US" dirty="0"/>
              <a:t> NPC.</a:t>
            </a:r>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8763CD5C-EB98-4BFA-A35B-C8A362A2AD14}" type="slidenum">
              <a:rPr lang="en-US" altLang="en-US" smtClean="0"/>
              <a:pPr/>
              <a:t>33</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Poslednja faza u izvršenju je faza upisa u registarski fajl (WB). U ovoj fazi se rezultat izvršenja ALU operacije upisuje u registarski fajl. Ako je u pitanju Load instrukcija vrednost iz LMD registra se upisuje u registarski fajl.</a:t>
            </a:r>
          </a:p>
          <a:p>
            <a:r>
              <a:rPr lang="en-US" altLang="en-US"/>
              <a:t>Pozicija odredišnog registra je poznata nakon dekodiranja.</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142DA6D0-5C66-4D97-B659-BD34B09CF568}" type="slidenum">
              <a:rPr lang="en-US" altLang="en-US" smtClean="0"/>
              <a:pPr/>
              <a:t>34</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err="1"/>
              <a:t>Slika</a:t>
            </a:r>
            <a:r>
              <a:rPr lang="en-US" altLang="en-US" dirty="0"/>
              <a:t> </a:t>
            </a:r>
            <a:r>
              <a:rPr lang="en-US" altLang="en-US" dirty="0" err="1"/>
              <a:t>prikazuje</a:t>
            </a:r>
            <a:r>
              <a:rPr lang="en-US" altLang="en-US" dirty="0"/>
              <a:t> koji </a:t>
            </a:r>
            <a:r>
              <a:rPr lang="en-US" altLang="en-US" dirty="0" err="1"/>
              <a:t>resursi</a:t>
            </a:r>
            <a:r>
              <a:rPr lang="en-US" altLang="en-US" dirty="0"/>
              <a:t> </a:t>
            </a:r>
            <a:r>
              <a:rPr lang="en-US" altLang="en-US" dirty="0" err="1"/>
              <a:t>staze</a:t>
            </a:r>
            <a:r>
              <a:rPr lang="en-US" altLang="en-US" dirty="0"/>
              <a:t> </a:t>
            </a:r>
            <a:r>
              <a:rPr lang="en-US" altLang="en-US" dirty="0" err="1"/>
              <a:t>podataka</a:t>
            </a:r>
            <a:r>
              <a:rPr lang="en-US" altLang="en-US" dirty="0"/>
              <a:t> se </a:t>
            </a:r>
            <a:r>
              <a:rPr lang="en-US" altLang="en-US" dirty="0" err="1"/>
              <a:t>koriste</a:t>
            </a:r>
            <a:r>
              <a:rPr lang="en-US" altLang="en-US" dirty="0"/>
              <a:t> u </a:t>
            </a:r>
            <a:r>
              <a:rPr lang="en-US" altLang="en-US" dirty="0" err="1"/>
              <a:t>pojedinim</a:t>
            </a:r>
            <a:r>
              <a:rPr lang="en-US" altLang="en-US" dirty="0"/>
              <a:t> </a:t>
            </a:r>
            <a:r>
              <a:rPr lang="en-US" altLang="en-US" dirty="0" err="1"/>
              <a:t>fazama</a:t>
            </a:r>
            <a:r>
              <a:rPr lang="en-US" altLang="en-US" dirty="0"/>
              <a:t> </a:t>
            </a:r>
            <a:r>
              <a:rPr lang="en-US" altLang="en-US" dirty="0" err="1"/>
              <a:t>izvršenja</a:t>
            </a:r>
            <a:r>
              <a:rPr lang="en-US" altLang="en-US" dirty="0"/>
              <a:t> </a:t>
            </a:r>
            <a:r>
              <a:rPr lang="en-US" altLang="en-US" dirty="0" err="1"/>
              <a:t>instrukcije</a:t>
            </a:r>
            <a:r>
              <a:rPr lang="en-US" altLang="en-US" dirty="0"/>
              <a:t>. </a:t>
            </a:r>
            <a:r>
              <a:rPr lang="en-US" altLang="en-US" dirty="0" err="1"/>
              <a:t>Protočnost</a:t>
            </a:r>
            <a:r>
              <a:rPr lang="en-US" altLang="en-US" dirty="0"/>
              <a:t> </a:t>
            </a:r>
            <a:r>
              <a:rPr lang="en-US" altLang="en-US" dirty="0" err="1"/>
              <a:t>još</a:t>
            </a:r>
            <a:r>
              <a:rPr lang="en-US" altLang="en-US" dirty="0"/>
              <a:t> </a:t>
            </a:r>
            <a:r>
              <a:rPr lang="en-US" altLang="en-US" dirty="0" err="1"/>
              <a:t>uvek</a:t>
            </a:r>
            <a:r>
              <a:rPr lang="en-US" altLang="en-US" dirty="0"/>
              <a:t> </a:t>
            </a:r>
            <a:r>
              <a:rPr lang="en-US" altLang="en-US" dirty="0" err="1"/>
              <a:t>nije</a:t>
            </a:r>
            <a:r>
              <a:rPr lang="en-US" altLang="en-US" dirty="0"/>
              <a:t> </a:t>
            </a:r>
            <a:r>
              <a:rPr lang="en-US" altLang="en-US" dirty="0" err="1"/>
              <a:t>uvedena</a:t>
            </a:r>
            <a:r>
              <a:rPr lang="en-US" altLang="en-US" dirty="0"/>
              <a:t>. </a:t>
            </a:r>
          </a:p>
          <a:p>
            <a:endParaRPr lang="en-US" altLang="en-US" dirty="0"/>
          </a:p>
          <a:p>
            <a:r>
              <a:rPr lang="en-US" altLang="en-US" dirty="0" err="1"/>
              <a:t>Očigledno</a:t>
            </a:r>
            <a:r>
              <a:rPr lang="en-US" altLang="en-US" dirty="0"/>
              <a:t> je da se </a:t>
            </a:r>
            <a:r>
              <a:rPr lang="en-US" altLang="en-US" dirty="0" err="1"/>
              <a:t>isti</a:t>
            </a:r>
            <a:r>
              <a:rPr lang="en-US" altLang="en-US" dirty="0"/>
              <a:t> </a:t>
            </a:r>
            <a:r>
              <a:rPr lang="en-US" altLang="en-US" dirty="0" err="1"/>
              <a:t>resursi</a:t>
            </a:r>
            <a:r>
              <a:rPr lang="en-US" altLang="en-US" dirty="0"/>
              <a:t> </a:t>
            </a:r>
            <a:r>
              <a:rPr lang="en-US" altLang="en-US" dirty="0" err="1"/>
              <a:t>koriste</a:t>
            </a:r>
            <a:r>
              <a:rPr lang="en-US" altLang="en-US" dirty="0"/>
              <a:t> u IF i MEM </a:t>
            </a:r>
            <a:r>
              <a:rPr lang="en-US" altLang="en-US" dirty="0" err="1"/>
              <a:t>fazi</a:t>
            </a:r>
            <a:r>
              <a:rPr lang="en-US" altLang="en-US" dirty="0"/>
              <a:t>, i to je </a:t>
            </a:r>
            <a:r>
              <a:rPr lang="en-US" altLang="en-US" dirty="0" err="1"/>
              <a:t>memorija</a:t>
            </a:r>
            <a:r>
              <a:rPr lang="en-US" altLang="en-US" dirty="0"/>
              <a:t>. U IF </a:t>
            </a:r>
            <a:r>
              <a:rPr lang="en-US" altLang="en-US" dirty="0" err="1"/>
              <a:t>fazi</a:t>
            </a:r>
            <a:r>
              <a:rPr lang="en-US" altLang="en-US" dirty="0"/>
              <a:t> se </a:t>
            </a:r>
            <a:r>
              <a:rPr lang="en-US" altLang="en-US" dirty="0" err="1"/>
              <a:t>pristupa</a:t>
            </a:r>
            <a:r>
              <a:rPr lang="en-US" altLang="en-US" dirty="0"/>
              <a:t> </a:t>
            </a:r>
            <a:r>
              <a:rPr lang="en-US" altLang="en-US" dirty="0" err="1"/>
              <a:t>memoriji</a:t>
            </a:r>
            <a:r>
              <a:rPr lang="en-US" altLang="en-US" dirty="0"/>
              <a:t> </a:t>
            </a:r>
            <a:r>
              <a:rPr lang="en-US" altLang="en-US" dirty="0" err="1"/>
              <a:t>radi</a:t>
            </a:r>
            <a:r>
              <a:rPr lang="en-US" altLang="en-US" dirty="0"/>
              <a:t> </a:t>
            </a:r>
            <a:r>
              <a:rPr lang="en-US" altLang="en-US" dirty="0" err="1"/>
              <a:t>čitanja</a:t>
            </a:r>
            <a:r>
              <a:rPr lang="en-US" altLang="en-US" dirty="0"/>
              <a:t> </a:t>
            </a:r>
            <a:r>
              <a:rPr lang="en-US" altLang="en-US" dirty="0" err="1"/>
              <a:t>instrukcije</a:t>
            </a:r>
            <a:r>
              <a:rPr lang="en-US" altLang="en-US" dirty="0"/>
              <a:t>, a u MEM </a:t>
            </a:r>
            <a:r>
              <a:rPr lang="en-US" altLang="en-US" dirty="0" err="1"/>
              <a:t>fazi</a:t>
            </a:r>
            <a:r>
              <a:rPr lang="en-US" altLang="en-US" dirty="0"/>
              <a:t> </a:t>
            </a:r>
            <a:r>
              <a:rPr lang="en-US" altLang="en-US" dirty="0" err="1"/>
              <a:t>radi</a:t>
            </a:r>
            <a:r>
              <a:rPr lang="en-US" altLang="en-US" dirty="0"/>
              <a:t> </a:t>
            </a:r>
            <a:r>
              <a:rPr lang="en-US" altLang="en-US" dirty="0" err="1"/>
              <a:t>čitanja</a:t>
            </a:r>
            <a:r>
              <a:rPr lang="en-US" altLang="en-US" dirty="0"/>
              <a:t> </a:t>
            </a:r>
            <a:r>
              <a:rPr lang="en-US" altLang="en-US" dirty="0" err="1"/>
              <a:t>ili</a:t>
            </a:r>
            <a:r>
              <a:rPr lang="en-US" altLang="en-US" dirty="0"/>
              <a:t> </a:t>
            </a:r>
            <a:r>
              <a:rPr lang="en-US" altLang="en-US" dirty="0" err="1"/>
              <a:t>upisa</a:t>
            </a:r>
            <a:r>
              <a:rPr lang="en-US" altLang="en-US" dirty="0"/>
              <a:t> </a:t>
            </a:r>
            <a:r>
              <a:rPr lang="en-US" altLang="en-US" dirty="0" err="1"/>
              <a:t>podatka</a:t>
            </a:r>
            <a:r>
              <a:rPr lang="en-US" altLang="en-US" dirty="0"/>
              <a:t>.</a:t>
            </a:r>
          </a:p>
          <a:p>
            <a:r>
              <a:rPr lang="en-US" altLang="en-US" dirty="0"/>
              <a:t>Da bi se </a:t>
            </a:r>
            <a:r>
              <a:rPr lang="en-US" altLang="en-US" dirty="0" err="1"/>
              <a:t>uvela</a:t>
            </a:r>
            <a:r>
              <a:rPr lang="en-US" altLang="en-US" dirty="0"/>
              <a:t> </a:t>
            </a:r>
            <a:r>
              <a:rPr lang="en-US" altLang="en-US" dirty="0" err="1"/>
              <a:t>protočnost</a:t>
            </a:r>
            <a:r>
              <a:rPr lang="en-US" altLang="en-US" dirty="0"/>
              <a:t> u </a:t>
            </a:r>
            <a:r>
              <a:rPr lang="en-US" altLang="en-US" dirty="0" err="1"/>
              <a:t>stazu</a:t>
            </a:r>
            <a:r>
              <a:rPr lang="en-US" altLang="en-US" dirty="0"/>
              <a:t> </a:t>
            </a:r>
            <a:r>
              <a:rPr lang="en-US" altLang="en-US" dirty="0" err="1"/>
              <a:t>podataka</a:t>
            </a:r>
            <a:r>
              <a:rPr lang="en-US" altLang="en-US" dirty="0"/>
              <a:t> </a:t>
            </a:r>
            <a:r>
              <a:rPr lang="en-US" altLang="en-US" dirty="0" err="1"/>
              <a:t>neophodno</a:t>
            </a:r>
            <a:r>
              <a:rPr lang="en-US" altLang="en-US" dirty="0"/>
              <a:t> je da se </a:t>
            </a:r>
            <a:r>
              <a:rPr lang="en-US" altLang="en-US" dirty="0" err="1"/>
              <a:t>resursi</a:t>
            </a:r>
            <a:r>
              <a:rPr lang="en-US" altLang="en-US" dirty="0"/>
              <a:t> koji se </a:t>
            </a:r>
            <a:r>
              <a:rPr lang="en-US" altLang="en-US" dirty="0" err="1"/>
              <a:t>koriste</a:t>
            </a:r>
            <a:r>
              <a:rPr lang="en-US" altLang="en-US" dirty="0"/>
              <a:t> u </a:t>
            </a:r>
            <a:r>
              <a:rPr lang="en-US" altLang="en-US" dirty="0" err="1"/>
              <a:t>više</a:t>
            </a:r>
            <a:r>
              <a:rPr lang="en-US" altLang="en-US" dirty="0"/>
              <a:t> </a:t>
            </a:r>
            <a:r>
              <a:rPr lang="en-US" altLang="en-US" dirty="0" err="1"/>
              <a:t>različitih</a:t>
            </a:r>
            <a:r>
              <a:rPr lang="en-US" altLang="en-US" dirty="0"/>
              <a:t> </a:t>
            </a:r>
            <a:r>
              <a:rPr lang="en-US" altLang="en-US" dirty="0" err="1"/>
              <a:t>faza</a:t>
            </a:r>
            <a:r>
              <a:rPr lang="en-US" altLang="en-US" dirty="0"/>
              <a:t> </a:t>
            </a:r>
            <a:r>
              <a:rPr lang="en-US" altLang="en-US" dirty="0" err="1"/>
              <a:t>izvršenja</a:t>
            </a:r>
            <a:r>
              <a:rPr lang="en-US" altLang="en-US" dirty="0"/>
              <a:t> </a:t>
            </a:r>
            <a:r>
              <a:rPr lang="en-US" altLang="en-US" dirty="0" err="1"/>
              <a:t>instrukcije</a:t>
            </a:r>
            <a:r>
              <a:rPr lang="en-US" altLang="en-US" dirty="0"/>
              <a:t> </a:t>
            </a:r>
            <a:r>
              <a:rPr lang="en-US" altLang="en-US" dirty="0" err="1"/>
              <a:t>multipliciraju</a:t>
            </a:r>
            <a:r>
              <a:rPr lang="en-US" altLang="en-US" dirty="0"/>
              <a:t>. </a:t>
            </a:r>
          </a:p>
          <a:p>
            <a:r>
              <a:rPr lang="en-US" altLang="en-US" dirty="0"/>
              <a:t>U </a:t>
            </a:r>
            <a:r>
              <a:rPr lang="en-US" altLang="en-US" dirty="0" err="1"/>
              <a:t>našem</a:t>
            </a:r>
            <a:r>
              <a:rPr lang="en-US" altLang="en-US" dirty="0"/>
              <a:t> </a:t>
            </a:r>
            <a:r>
              <a:rPr lang="en-US" altLang="en-US" dirty="0" err="1"/>
              <a:t>slučaju</a:t>
            </a:r>
            <a:r>
              <a:rPr lang="en-US" altLang="en-US" dirty="0"/>
              <a:t> </a:t>
            </a:r>
            <a:r>
              <a:rPr lang="en-US" altLang="en-US" dirty="0" err="1"/>
              <a:t>neophodno</a:t>
            </a:r>
            <a:r>
              <a:rPr lang="en-US" altLang="en-US" dirty="0"/>
              <a:t> je </a:t>
            </a:r>
            <a:r>
              <a:rPr lang="en-US" altLang="en-US" dirty="0" err="1"/>
              <a:t>razdvojiti</a:t>
            </a:r>
            <a:r>
              <a:rPr lang="en-US" altLang="en-US" dirty="0"/>
              <a:t> </a:t>
            </a:r>
            <a:r>
              <a:rPr lang="en-US" altLang="en-US" dirty="0" err="1"/>
              <a:t>memoriju</a:t>
            </a:r>
            <a:r>
              <a:rPr lang="en-US" altLang="en-US" dirty="0"/>
              <a:t> za </a:t>
            </a:r>
            <a:r>
              <a:rPr lang="en-US" altLang="en-US" dirty="0" err="1"/>
              <a:t>instrukcije</a:t>
            </a:r>
            <a:r>
              <a:rPr lang="en-US" altLang="en-US" dirty="0"/>
              <a:t> i </a:t>
            </a:r>
            <a:r>
              <a:rPr lang="en-US" altLang="en-US" dirty="0" err="1"/>
              <a:t>memoriju</a:t>
            </a:r>
            <a:r>
              <a:rPr lang="en-US" altLang="en-US" dirty="0"/>
              <a:t> za </a:t>
            </a:r>
            <a:r>
              <a:rPr lang="en-US" altLang="en-US" dirty="0" err="1"/>
              <a:t>podatke</a:t>
            </a:r>
            <a:r>
              <a:rPr lang="en-US" altLang="en-US" dirty="0"/>
              <a:t>. </a:t>
            </a:r>
            <a:r>
              <a:rPr lang="en-US" altLang="en-US" dirty="0" err="1"/>
              <a:t>Zaista</a:t>
            </a:r>
            <a:r>
              <a:rPr lang="en-US" altLang="en-US" dirty="0"/>
              <a:t>,  </a:t>
            </a:r>
            <a:r>
              <a:rPr lang="en-US" altLang="en-US" dirty="0" err="1"/>
              <a:t>kod</a:t>
            </a:r>
            <a:r>
              <a:rPr lang="en-US" altLang="en-US" dirty="0"/>
              <a:t> </a:t>
            </a:r>
            <a:r>
              <a:rPr lang="en-US" altLang="en-US" dirty="0" err="1"/>
              <a:t>savremenih</a:t>
            </a:r>
            <a:r>
              <a:rPr lang="en-US" altLang="en-US" dirty="0"/>
              <a:t> </a:t>
            </a:r>
            <a:r>
              <a:rPr lang="en-US" altLang="en-US" dirty="0" err="1"/>
              <a:t>procesora</a:t>
            </a:r>
            <a:r>
              <a:rPr lang="en-US" altLang="en-US" dirty="0"/>
              <a:t> </a:t>
            </a:r>
            <a:r>
              <a:rPr lang="en-US" altLang="en-US" dirty="0" err="1"/>
              <a:t>postoje</a:t>
            </a:r>
            <a:r>
              <a:rPr lang="en-US" altLang="en-US" dirty="0"/>
              <a:t> </a:t>
            </a:r>
            <a:r>
              <a:rPr lang="en-US" altLang="en-US" dirty="0" err="1"/>
              <a:t>odvojene</a:t>
            </a:r>
            <a:r>
              <a:rPr lang="en-US" altLang="en-US" dirty="0"/>
              <a:t> </a:t>
            </a:r>
            <a:r>
              <a:rPr lang="en-US" altLang="en-US" dirty="0" err="1"/>
              <a:t>keš</a:t>
            </a:r>
            <a:r>
              <a:rPr lang="en-US" altLang="en-US" dirty="0"/>
              <a:t> </a:t>
            </a:r>
            <a:r>
              <a:rPr lang="en-US" altLang="en-US" dirty="0" err="1"/>
              <a:t>memorije</a:t>
            </a:r>
            <a:r>
              <a:rPr lang="en-US" altLang="en-US" dirty="0"/>
              <a:t> za </a:t>
            </a:r>
            <a:r>
              <a:rPr lang="en-US" altLang="en-US" dirty="0" err="1"/>
              <a:t>instrukcije</a:t>
            </a:r>
            <a:r>
              <a:rPr lang="en-US" altLang="en-US" dirty="0"/>
              <a:t> i </a:t>
            </a:r>
            <a:r>
              <a:rPr lang="en-US" altLang="en-US" dirty="0" err="1"/>
              <a:t>podatke</a:t>
            </a:r>
            <a:r>
              <a:rPr lang="en-US" altLang="en-US" dirty="0"/>
              <a:t>.</a:t>
            </a:r>
          </a:p>
          <a:p>
            <a:r>
              <a:rPr lang="en-US" altLang="en-US" dirty="0" err="1"/>
              <a:t>Takođe</a:t>
            </a:r>
            <a:r>
              <a:rPr lang="en-US" altLang="en-US" dirty="0"/>
              <a:t>, ALU se u IF </a:t>
            </a:r>
            <a:r>
              <a:rPr lang="en-US" altLang="en-US" dirty="0" err="1"/>
              <a:t>fazi</a:t>
            </a:r>
            <a:r>
              <a:rPr lang="en-US" altLang="en-US" dirty="0"/>
              <a:t> </a:t>
            </a:r>
            <a:r>
              <a:rPr lang="en-US" altLang="en-US" dirty="0" err="1"/>
              <a:t>koristi</a:t>
            </a:r>
            <a:r>
              <a:rPr lang="en-US" altLang="en-US" dirty="0"/>
              <a:t> za </a:t>
            </a:r>
            <a:r>
              <a:rPr lang="en-US" altLang="en-US" dirty="0" err="1"/>
              <a:t>inkrementiranje</a:t>
            </a:r>
            <a:r>
              <a:rPr lang="en-US" altLang="en-US" dirty="0"/>
              <a:t> </a:t>
            </a:r>
            <a:r>
              <a:rPr lang="en-US" altLang="en-US" dirty="0" err="1"/>
              <a:t>sadržaja</a:t>
            </a:r>
            <a:r>
              <a:rPr lang="en-US" altLang="en-US" dirty="0"/>
              <a:t> </a:t>
            </a:r>
            <a:r>
              <a:rPr lang="en-US" altLang="en-US" dirty="0" err="1"/>
              <a:t>programskog</a:t>
            </a:r>
            <a:r>
              <a:rPr lang="en-US" altLang="en-US" dirty="0"/>
              <a:t> </a:t>
            </a:r>
            <a:r>
              <a:rPr lang="en-US" altLang="en-US" dirty="0" err="1"/>
              <a:t>brojača</a:t>
            </a:r>
            <a:r>
              <a:rPr lang="en-US" altLang="en-US" dirty="0"/>
              <a:t> a u EXE </a:t>
            </a:r>
            <a:r>
              <a:rPr lang="en-US" altLang="en-US" dirty="0" err="1"/>
              <a:t>fazi</a:t>
            </a:r>
            <a:r>
              <a:rPr lang="en-US" altLang="en-US" dirty="0"/>
              <a:t> za </a:t>
            </a:r>
            <a:r>
              <a:rPr lang="en-US" altLang="en-US" dirty="0" err="1"/>
              <a:t>izračunavanje</a:t>
            </a:r>
            <a:r>
              <a:rPr lang="en-US" altLang="en-US" dirty="0"/>
              <a:t> ALU </a:t>
            </a:r>
            <a:r>
              <a:rPr lang="en-US" altLang="en-US" dirty="0" err="1"/>
              <a:t>operacije</a:t>
            </a:r>
            <a:r>
              <a:rPr lang="en-US" altLang="en-US" dirty="0"/>
              <a:t> </a:t>
            </a:r>
            <a:r>
              <a:rPr lang="en-US" altLang="en-US" dirty="0" err="1"/>
              <a:t>ili</a:t>
            </a:r>
            <a:r>
              <a:rPr lang="en-US" altLang="en-US" dirty="0"/>
              <a:t> </a:t>
            </a:r>
            <a:r>
              <a:rPr lang="en-US" altLang="en-US" dirty="0" err="1"/>
              <a:t>efektivne</a:t>
            </a:r>
            <a:r>
              <a:rPr lang="en-US" altLang="en-US" dirty="0"/>
              <a:t> </a:t>
            </a:r>
            <a:r>
              <a:rPr lang="en-US" altLang="en-US" dirty="0" err="1"/>
              <a:t>adrese</a:t>
            </a:r>
            <a:r>
              <a:rPr lang="en-US" altLang="en-US" dirty="0"/>
              <a:t>. </a:t>
            </a:r>
            <a:r>
              <a:rPr lang="en-US" altLang="en-US" dirty="0" err="1"/>
              <a:t>Zbog</a:t>
            </a:r>
            <a:r>
              <a:rPr lang="en-US" altLang="en-US" dirty="0"/>
              <a:t> toga je </a:t>
            </a:r>
            <a:r>
              <a:rPr lang="en-US" altLang="en-US" dirty="0" err="1"/>
              <a:t>neophodno</a:t>
            </a:r>
            <a:r>
              <a:rPr lang="en-US" altLang="en-US" dirty="0"/>
              <a:t> </a:t>
            </a:r>
            <a:r>
              <a:rPr lang="en-US" altLang="en-US" dirty="0" err="1"/>
              <a:t>dodati</a:t>
            </a:r>
            <a:r>
              <a:rPr lang="en-US" altLang="en-US" dirty="0"/>
              <a:t> </a:t>
            </a:r>
            <a:r>
              <a:rPr lang="en-US" altLang="en-US" dirty="0" err="1"/>
              <a:t>poseban</a:t>
            </a:r>
            <a:r>
              <a:rPr lang="en-US" altLang="en-US" dirty="0"/>
              <a:t> </a:t>
            </a:r>
            <a:r>
              <a:rPr lang="en-US" altLang="en-US" dirty="0" err="1"/>
              <a:t>sabirač</a:t>
            </a:r>
            <a:r>
              <a:rPr lang="en-US" altLang="en-US" dirty="0"/>
              <a:t> koji </a:t>
            </a:r>
            <a:r>
              <a:rPr lang="en-US" altLang="en-US" dirty="0" err="1"/>
              <a:t>će</a:t>
            </a:r>
            <a:r>
              <a:rPr lang="en-US" altLang="en-US" dirty="0"/>
              <a:t> se u IF </a:t>
            </a:r>
            <a:r>
              <a:rPr lang="en-US" altLang="en-US" dirty="0" err="1"/>
              <a:t>fazi</a:t>
            </a:r>
            <a:r>
              <a:rPr lang="en-US" altLang="en-US" dirty="0"/>
              <a:t> </a:t>
            </a:r>
            <a:r>
              <a:rPr lang="en-US" altLang="en-US" dirty="0" err="1"/>
              <a:t>koristiti</a:t>
            </a:r>
            <a:r>
              <a:rPr lang="en-US" altLang="en-US" dirty="0"/>
              <a:t> da </a:t>
            </a:r>
            <a:r>
              <a:rPr lang="en-US" altLang="en-US" dirty="0" err="1"/>
              <a:t>inkrementira</a:t>
            </a:r>
            <a:r>
              <a:rPr lang="en-US" altLang="en-US" dirty="0"/>
              <a:t> </a:t>
            </a:r>
            <a:r>
              <a:rPr lang="en-US" altLang="en-US" dirty="0" err="1"/>
              <a:t>sadržaj</a:t>
            </a:r>
            <a:r>
              <a:rPr lang="en-US" altLang="en-US" dirty="0"/>
              <a:t> </a:t>
            </a:r>
            <a:r>
              <a:rPr lang="en-US" altLang="en-US" dirty="0" err="1"/>
              <a:t>programskog</a:t>
            </a:r>
            <a:r>
              <a:rPr lang="en-US" altLang="en-US" dirty="0"/>
              <a:t> </a:t>
            </a:r>
            <a:r>
              <a:rPr lang="en-US" altLang="en-US" dirty="0" err="1"/>
              <a:t>brojača</a:t>
            </a:r>
            <a:r>
              <a:rPr lang="en-US" altLang="en-US" dirty="0"/>
              <a:t>.</a:t>
            </a:r>
          </a:p>
          <a:p>
            <a:endParaRPr lang="en-US" altLang="en-US" dirty="0"/>
          </a:p>
          <a:p>
            <a:r>
              <a:rPr lang="en-US" altLang="en-US" dirty="0" err="1"/>
              <a:t>Registarskom</a:t>
            </a:r>
            <a:r>
              <a:rPr lang="en-US" altLang="en-US" dirty="0"/>
              <a:t> </a:t>
            </a:r>
            <a:r>
              <a:rPr lang="en-US" altLang="en-US" dirty="0" err="1"/>
              <a:t>fajlu</a:t>
            </a:r>
            <a:r>
              <a:rPr lang="en-US" altLang="en-US" dirty="0"/>
              <a:t> se </a:t>
            </a:r>
            <a:r>
              <a:rPr lang="en-US" altLang="en-US" dirty="0" err="1"/>
              <a:t>pristupa</a:t>
            </a:r>
            <a:r>
              <a:rPr lang="en-US" altLang="en-US" dirty="0"/>
              <a:t> u  ID </a:t>
            </a:r>
            <a:r>
              <a:rPr lang="en-US" altLang="en-US" dirty="0" err="1"/>
              <a:t>fazi</a:t>
            </a:r>
            <a:r>
              <a:rPr lang="en-US" altLang="en-US" dirty="0"/>
              <a:t> i WB </a:t>
            </a:r>
            <a:r>
              <a:rPr lang="en-US" altLang="en-US" dirty="0" err="1"/>
              <a:t>fazi</a:t>
            </a:r>
            <a:r>
              <a:rPr lang="en-US" altLang="en-US" dirty="0"/>
              <a:t>. </a:t>
            </a:r>
            <a:r>
              <a:rPr lang="en-US" altLang="en-US" dirty="0" err="1"/>
              <a:t>Koriste</a:t>
            </a:r>
            <a:r>
              <a:rPr lang="en-US" altLang="en-US" dirty="0"/>
              <a:t> se </a:t>
            </a:r>
            <a:r>
              <a:rPr lang="en-US" altLang="en-US" dirty="0" err="1"/>
              <a:t>dva</a:t>
            </a:r>
            <a:r>
              <a:rPr lang="en-US" altLang="en-US" dirty="0"/>
              <a:t> porta za </a:t>
            </a:r>
            <a:r>
              <a:rPr lang="en-US" altLang="en-US" dirty="0" err="1"/>
              <a:t>čitanje</a:t>
            </a:r>
            <a:r>
              <a:rPr lang="en-US" altLang="en-US" dirty="0"/>
              <a:t> i </a:t>
            </a:r>
            <a:r>
              <a:rPr lang="en-US" altLang="en-US" dirty="0" err="1"/>
              <a:t>jedan</a:t>
            </a:r>
            <a:r>
              <a:rPr lang="en-US" altLang="en-US" dirty="0"/>
              <a:t> za </a:t>
            </a:r>
            <a:r>
              <a:rPr lang="en-US" altLang="en-US" dirty="0" err="1"/>
              <a:t>upis</a:t>
            </a:r>
            <a:r>
              <a:rPr lang="en-US" altLang="en-US" dirty="0"/>
              <a:t> u </a:t>
            </a:r>
            <a:r>
              <a:rPr lang="en-US" altLang="en-US" dirty="0" err="1"/>
              <a:t>registarski</a:t>
            </a:r>
            <a:r>
              <a:rPr lang="en-US" altLang="en-US" dirty="0"/>
              <a:t> </a:t>
            </a:r>
            <a:r>
              <a:rPr lang="en-US" altLang="en-US" dirty="0" err="1"/>
              <a:t>fajl</a:t>
            </a:r>
            <a:r>
              <a:rPr lang="en-US" altLang="en-US" dirty="0"/>
              <a:t>, </a:t>
            </a:r>
            <a:r>
              <a:rPr lang="en-US" altLang="en-US" dirty="0" err="1"/>
              <a:t>pri</a:t>
            </a:r>
            <a:r>
              <a:rPr lang="en-US" altLang="en-US" dirty="0"/>
              <a:t> </a:t>
            </a:r>
            <a:r>
              <a:rPr lang="en-US" altLang="en-US" dirty="0" err="1"/>
              <a:t>čemu</a:t>
            </a:r>
            <a:r>
              <a:rPr lang="en-US" altLang="en-US" dirty="0"/>
              <a:t> se </a:t>
            </a:r>
            <a:r>
              <a:rPr lang="en-US" altLang="en-US" dirty="0" err="1"/>
              <a:t>upis</a:t>
            </a:r>
            <a:r>
              <a:rPr lang="en-US" altLang="en-US" dirty="0"/>
              <a:t> </a:t>
            </a:r>
            <a:r>
              <a:rPr lang="en-US" altLang="en-US" dirty="0" err="1"/>
              <a:t>obavlja</a:t>
            </a:r>
            <a:r>
              <a:rPr lang="en-US" altLang="en-US" dirty="0"/>
              <a:t> u </a:t>
            </a:r>
            <a:r>
              <a:rPr lang="en-US" altLang="en-US" dirty="0" err="1"/>
              <a:t>prvoj</a:t>
            </a:r>
            <a:r>
              <a:rPr lang="en-US" altLang="en-US" dirty="0"/>
              <a:t> </a:t>
            </a:r>
            <a:r>
              <a:rPr lang="en-US" altLang="en-US" dirty="0" err="1"/>
              <a:t>polovini</a:t>
            </a:r>
            <a:r>
              <a:rPr lang="en-US" altLang="en-US" dirty="0"/>
              <a:t> </a:t>
            </a:r>
            <a:r>
              <a:rPr lang="en-US" altLang="en-US" dirty="0" err="1"/>
              <a:t>clk</a:t>
            </a:r>
            <a:r>
              <a:rPr lang="en-US" altLang="en-US" dirty="0"/>
              <a:t> </a:t>
            </a:r>
            <a:r>
              <a:rPr lang="en-US" altLang="en-US" dirty="0" err="1"/>
              <a:t>ciklusa</a:t>
            </a:r>
            <a:r>
              <a:rPr lang="en-US" altLang="en-US" dirty="0"/>
              <a:t> a </a:t>
            </a:r>
            <a:r>
              <a:rPr lang="en-US" altLang="en-US" dirty="0" err="1"/>
              <a:t>čitanje</a:t>
            </a:r>
            <a:r>
              <a:rPr lang="en-US" altLang="en-US" dirty="0"/>
              <a:t> u </a:t>
            </a:r>
            <a:r>
              <a:rPr lang="en-US" altLang="en-US" dirty="0" err="1"/>
              <a:t>drugoj</a:t>
            </a:r>
            <a:r>
              <a:rPr lang="en-US" altLang="en-US" dirty="0"/>
              <a:t>.</a:t>
            </a: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1C38882-69F7-484B-817A-EE2F027DFFA0}" type="slidenum">
              <a:rPr lang="en-US" altLang="en-US" smtClean="0"/>
              <a:pPr/>
              <a:t>35</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Da bi se </a:t>
            </a:r>
            <a:r>
              <a:rPr lang="en-US" altLang="en-US" dirty="0" err="1"/>
              <a:t>uvela</a:t>
            </a:r>
            <a:r>
              <a:rPr lang="en-US" altLang="en-US" dirty="0"/>
              <a:t> </a:t>
            </a:r>
            <a:r>
              <a:rPr lang="en-US" altLang="en-US" dirty="0" err="1"/>
              <a:t>protočnost</a:t>
            </a:r>
            <a:r>
              <a:rPr lang="en-US" altLang="en-US" dirty="0"/>
              <a:t> u </a:t>
            </a:r>
            <a:r>
              <a:rPr lang="en-US" altLang="en-US" dirty="0" err="1"/>
              <a:t>stazu</a:t>
            </a:r>
            <a:r>
              <a:rPr lang="en-US" altLang="en-US" dirty="0"/>
              <a:t> </a:t>
            </a:r>
            <a:r>
              <a:rPr lang="en-US" altLang="en-US" dirty="0" err="1"/>
              <a:t>podataka</a:t>
            </a:r>
            <a:r>
              <a:rPr lang="en-US" altLang="en-US" dirty="0"/>
              <a:t> </a:t>
            </a:r>
            <a:r>
              <a:rPr lang="en-US" altLang="en-US" dirty="0" err="1"/>
              <a:t>neophodno</a:t>
            </a:r>
            <a:r>
              <a:rPr lang="en-US" altLang="en-US" dirty="0"/>
              <a:t> je da se </a:t>
            </a:r>
            <a:r>
              <a:rPr lang="en-US" altLang="en-US" dirty="0" err="1"/>
              <a:t>resursi</a:t>
            </a:r>
            <a:r>
              <a:rPr lang="en-US" altLang="en-US" dirty="0"/>
              <a:t> koji se </a:t>
            </a:r>
            <a:r>
              <a:rPr lang="en-US" altLang="en-US" dirty="0" err="1"/>
              <a:t>koriste</a:t>
            </a:r>
            <a:r>
              <a:rPr lang="en-US" altLang="en-US" dirty="0"/>
              <a:t> u </a:t>
            </a:r>
            <a:r>
              <a:rPr lang="en-US" altLang="en-US" dirty="0" err="1"/>
              <a:t>više</a:t>
            </a:r>
            <a:r>
              <a:rPr lang="en-US" altLang="en-US" dirty="0"/>
              <a:t> </a:t>
            </a:r>
            <a:r>
              <a:rPr lang="en-US" altLang="en-US" dirty="0" err="1"/>
              <a:t>različitih</a:t>
            </a:r>
            <a:r>
              <a:rPr lang="en-US" altLang="en-US" dirty="0"/>
              <a:t> </a:t>
            </a:r>
            <a:r>
              <a:rPr lang="en-US" altLang="en-US" dirty="0" err="1"/>
              <a:t>faza</a:t>
            </a:r>
            <a:r>
              <a:rPr lang="en-US" altLang="en-US" dirty="0"/>
              <a:t> </a:t>
            </a:r>
            <a:r>
              <a:rPr lang="en-US" altLang="en-US" dirty="0" err="1"/>
              <a:t>izvršenja</a:t>
            </a:r>
            <a:r>
              <a:rPr lang="en-US" altLang="en-US" dirty="0"/>
              <a:t> </a:t>
            </a:r>
            <a:r>
              <a:rPr lang="en-US" altLang="en-US" dirty="0" err="1"/>
              <a:t>instrukcije</a:t>
            </a:r>
            <a:r>
              <a:rPr lang="en-US" altLang="en-US" dirty="0"/>
              <a:t> </a:t>
            </a:r>
            <a:r>
              <a:rPr lang="en-US" altLang="en-US" dirty="0" err="1"/>
              <a:t>multipliciraju</a:t>
            </a:r>
            <a:r>
              <a:rPr lang="en-US" altLang="en-US" dirty="0"/>
              <a:t> </a:t>
            </a:r>
            <a:r>
              <a:rPr lang="en-US" altLang="en-US" dirty="0" err="1"/>
              <a:t>zato</a:t>
            </a:r>
            <a:r>
              <a:rPr lang="en-US" altLang="en-US" dirty="0"/>
              <a:t> </a:t>
            </a:r>
            <a:r>
              <a:rPr lang="en-US" altLang="en-US" dirty="0" err="1"/>
              <a:t>što</a:t>
            </a:r>
            <a:r>
              <a:rPr lang="en-US" altLang="en-US" dirty="0"/>
              <a:t> se </a:t>
            </a:r>
            <a:r>
              <a:rPr lang="en-US" altLang="en-US" dirty="0" err="1"/>
              <a:t>različite</a:t>
            </a:r>
            <a:r>
              <a:rPr lang="en-US" altLang="en-US" dirty="0"/>
              <a:t> faze </a:t>
            </a:r>
            <a:r>
              <a:rPr lang="en-US" altLang="en-US" dirty="0" err="1"/>
              <a:t>izvršenja</a:t>
            </a:r>
            <a:r>
              <a:rPr lang="en-US" altLang="en-US" dirty="0"/>
              <a:t> </a:t>
            </a:r>
            <a:r>
              <a:rPr lang="en-US" altLang="en-US" dirty="0" err="1"/>
              <a:t>različitih</a:t>
            </a:r>
            <a:r>
              <a:rPr lang="en-US" altLang="en-US" dirty="0"/>
              <a:t> </a:t>
            </a:r>
            <a:r>
              <a:rPr lang="en-US" altLang="en-US" dirty="0" err="1"/>
              <a:t>instrukcija</a:t>
            </a:r>
            <a:r>
              <a:rPr lang="en-US" altLang="en-US" dirty="0"/>
              <a:t> </a:t>
            </a:r>
            <a:r>
              <a:rPr lang="en-US" altLang="en-US" dirty="0" err="1"/>
              <a:t>mogu</a:t>
            </a:r>
            <a:r>
              <a:rPr lang="en-US" altLang="en-US" dirty="0"/>
              <a:t> </a:t>
            </a:r>
            <a:r>
              <a:rPr lang="en-US" altLang="en-US" dirty="0" err="1"/>
              <a:t>preklapati</a:t>
            </a:r>
            <a:r>
              <a:rPr lang="en-US" altLang="en-US" dirty="0"/>
              <a:t> (</a:t>
            </a:r>
            <a:r>
              <a:rPr lang="en-US" altLang="en-US" dirty="0" err="1"/>
              <a:t>pogledati</a:t>
            </a:r>
            <a:r>
              <a:rPr lang="en-US" altLang="en-US" dirty="0"/>
              <a:t> </a:t>
            </a:r>
            <a:r>
              <a:rPr lang="en-US" altLang="en-US" dirty="0" err="1"/>
              <a:t>Gantov</a:t>
            </a:r>
            <a:r>
              <a:rPr lang="en-US" altLang="en-US" dirty="0"/>
              <a:t> </a:t>
            </a:r>
            <a:r>
              <a:rPr lang="en-US" altLang="en-US" dirty="0" err="1"/>
              <a:t>dijagram</a:t>
            </a:r>
            <a:r>
              <a:rPr lang="en-US" altLang="en-US" dirty="0"/>
              <a:t> </a:t>
            </a:r>
            <a:r>
              <a:rPr lang="en-US" altLang="en-US" dirty="0" err="1"/>
              <a:t>na</a:t>
            </a:r>
            <a:r>
              <a:rPr lang="en-US" altLang="en-US" dirty="0"/>
              <a:t> </a:t>
            </a:r>
            <a:r>
              <a:rPr lang="en-US" altLang="en-US" dirty="0" err="1"/>
              <a:t>slajdu</a:t>
            </a:r>
            <a:r>
              <a:rPr lang="en-US" altLang="en-US" dirty="0"/>
              <a:t> 1</a:t>
            </a:r>
            <a:r>
              <a:rPr lang="sr-Latn-RS" altLang="en-US" dirty="0"/>
              <a:t>0</a:t>
            </a:r>
            <a:r>
              <a:rPr lang="en-US" altLang="en-US" dirty="0"/>
              <a:t>)</a:t>
            </a:r>
          </a:p>
          <a:p>
            <a:pPr marL="0" lvl="1"/>
            <a:r>
              <a:rPr lang="en-US" altLang="en-US" dirty="0"/>
              <a:t>U </a:t>
            </a:r>
            <a:r>
              <a:rPr lang="en-US" altLang="en-US" dirty="0" err="1"/>
              <a:t>našem</a:t>
            </a:r>
            <a:r>
              <a:rPr lang="en-US" altLang="en-US" dirty="0"/>
              <a:t> </a:t>
            </a:r>
            <a:r>
              <a:rPr lang="en-US" altLang="en-US" dirty="0" err="1"/>
              <a:t>primeru</a:t>
            </a:r>
            <a:r>
              <a:rPr lang="en-US" altLang="en-US" dirty="0"/>
              <a:t>, </a:t>
            </a:r>
            <a:r>
              <a:rPr lang="en-US" altLang="en-US" dirty="0" err="1"/>
              <a:t>očigledno</a:t>
            </a:r>
            <a:r>
              <a:rPr lang="en-US" altLang="en-US" dirty="0"/>
              <a:t> je da se </a:t>
            </a:r>
            <a:r>
              <a:rPr lang="en-US" altLang="en-US" dirty="0" err="1"/>
              <a:t>isti</a:t>
            </a:r>
            <a:r>
              <a:rPr lang="en-US" altLang="en-US" dirty="0"/>
              <a:t> </a:t>
            </a:r>
            <a:r>
              <a:rPr lang="en-US" altLang="en-US" dirty="0" err="1"/>
              <a:t>resursi</a:t>
            </a:r>
            <a:r>
              <a:rPr lang="en-US" altLang="en-US" dirty="0"/>
              <a:t> </a:t>
            </a:r>
            <a:r>
              <a:rPr lang="en-US" altLang="en-US" dirty="0" err="1"/>
              <a:t>koriste</a:t>
            </a:r>
            <a:r>
              <a:rPr lang="en-US" altLang="en-US" dirty="0"/>
              <a:t> u IF i MEM </a:t>
            </a:r>
            <a:r>
              <a:rPr lang="en-US" altLang="en-US" dirty="0" err="1"/>
              <a:t>fazi</a:t>
            </a:r>
            <a:r>
              <a:rPr lang="en-US" altLang="en-US" dirty="0"/>
              <a:t>, i to je </a:t>
            </a:r>
            <a:r>
              <a:rPr lang="en-US" altLang="en-US" dirty="0" err="1"/>
              <a:t>memorija</a:t>
            </a:r>
            <a:r>
              <a:rPr lang="en-US" altLang="en-US" dirty="0"/>
              <a:t>. </a:t>
            </a:r>
            <a:r>
              <a:rPr lang="en-US" altLang="en-US" dirty="0" err="1"/>
              <a:t>Kada</a:t>
            </a:r>
            <a:r>
              <a:rPr lang="en-US" altLang="en-US" dirty="0"/>
              <a:t> se </a:t>
            </a:r>
            <a:r>
              <a:rPr lang="en-US" altLang="en-US" dirty="0" err="1"/>
              <a:t>uvede</a:t>
            </a:r>
            <a:r>
              <a:rPr lang="en-US" altLang="en-US" dirty="0"/>
              <a:t> </a:t>
            </a:r>
            <a:r>
              <a:rPr lang="en-US" altLang="en-US" dirty="0" err="1"/>
              <a:t>protočnost</a:t>
            </a:r>
            <a:r>
              <a:rPr lang="en-US" altLang="en-US" dirty="0"/>
              <a:t>,  </a:t>
            </a:r>
            <a:r>
              <a:rPr lang="en-US" altLang="en-US" dirty="0" err="1"/>
              <a:t>dok</a:t>
            </a:r>
            <a:r>
              <a:rPr lang="en-US" altLang="en-US" dirty="0"/>
              <a:t> je </a:t>
            </a:r>
            <a:r>
              <a:rPr lang="en-US" altLang="en-US" dirty="0" err="1"/>
              <a:t>jedna</a:t>
            </a:r>
            <a:r>
              <a:rPr lang="en-US" altLang="en-US" dirty="0"/>
              <a:t> </a:t>
            </a:r>
            <a:r>
              <a:rPr lang="en-US" altLang="en-US" dirty="0" err="1"/>
              <a:t>instrukcija</a:t>
            </a:r>
            <a:r>
              <a:rPr lang="en-US" altLang="en-US" dirty="0"/>
              <a:t> u, </a:t>
            </a:r>
            <a:r>
              <a:rPr lang="en-US" altLang="en-US" dirty="0" err="1"/>
              <a:t>recimo</a:t>
            </a:r>
            <a:r>
              <a:rPr lang="en-US" altLang="en-US" dirty="0"/>
              <a:t>, MEM </a:t>
            </a:r>
            <a:r>
              <a:rPr lang="en-US" altLang="en-US" dirty="0" err="1"/>
              <a:t>fazi</a:t>
            </a:r>
            <a:r>
              <a:rPr lang="en-US" altLang="en-US" dirty="0"/>
              <a:t>, </a:t>
            </a:r>
            <a:r>
              <a:rPr lang="en-US" altLang="en-US" dirty="0" err="1"/>
              <a:t>neka</a:t>
            </a:r>
            <a:r>
              <a:rPr lang="en-US" altLang="en-US" dirty="0"/>
              <a:t> </a:t>
            </a:r>
            <a:r>
              <a:rPr lang="en-US" altLang="en-US" dirty="0" err="1"/>
              <a:t>kasnija</a:t>
            </a:r>
            <a:r>
              <a:rPr lang="en-US" altLang="en-US" dirty="0"/>
              <a:t> </a:t>
            </a:r>
            <a:r>
              <a:rPr lang="en-US" altLang="en-US" dirty="0" err="1"/>
              <a:t>instrukcija</a:t>
            </a:r>
            <a:r>
              <a:rPr lang="en-US" altLang="en-US" dirty="0"/>
              <a:t> </a:t>
            </a:r>
            <a:r>
              <a:rPr lang="en-US" altLang="en-US" dirty="0" err="1"/>
              <a:t>može</a:t>
            </a:r>
            <a:r>
              <a:rPr lang="en-US" altLang="en-US" dirty="0"/>
              <a:t> </a:t>
            </a:r>
            <a:r>
              <a:rPr lang="en-US" altLang="en-US" dirty="0" err="1"/>
              <a:t>biti</a:t>
            </a:r>
            <a:r>
              <a:rPr lang="en-US" altLang="en-US" dirty="0"/>
              <a:t> u </a:t>
            </a:r>
            <a:r>
              <a:rPr lang="en-US" altLang="en-US" dirty="0" err="1"/>
              <a:t>svojoj</a:t>
            </a:r>
            <a:r>
              <a:rPr lang="en-US" altLang="en-US" dirty="0"/>
              <a:t> IF </a:t>
            </a:r>
            <a:r>
              <a:rPr lang="en-US" altLang="en-US" dirty="0" err="1"/>
              <a:t>fazi</a:t>
            </a:r>
            <a:r>
              <a:rPr lang="en-US" altLang="en-US" dirty="0"/>
              <a:t>, a </a:t>
            </a:r>
            <a:r>
              <a:rPr lang="en-US" altLang="en-US" dirty="0" err="1"/>
              <a:t>ove</a:t>
            </a:r>
            <a:r>
              <a:rPr lang="en-US" altLang="en-US" dirty="0"/>
              <a:t> faze </a:t>
            </a:r>
            <a:r>
              <a:rPr lang="en-US" altLang="en-US" dirty="0" err="1"/>
              <a:t>zahtevaju</a:t>
            </a:r>
            <a:r>
              <a:rPr lang="en-US" altLang="en-US" dirty="0"/>
              <a:t> </a:t>
            </a:r>
            <a:r>
              <a:rPr lang="en-US" altLang="en-US" dirty="0" err="1"/>
              <a:t>korišćenje</a:t>
            </a:r>
            <a:r>
              <a:rPr lang="en-US" altLang="en-US" dirty="0"/>
              <a:t> </a:t>
            </a:r>
            <a:r>
              <a:rPr lang="en-US" altLang="en-US" dirty="0" err="1"/>
              <a:t>istog</a:t>
            </a:r>
            <a:r>
              <a:rPr lang="en-US" altLang="en-US" dirty="0"/>
              <a:t> </a:t>
            </a:r>
            <a:r>
              <a:rPr lang="en-US" altLang="en-US" dirty="0" err="1"/>
              <a:t>resursa</a:t>
            </a:r>
            <a:r>
              <a:rPr lang="en-US" altLang="en-US" dirty="0"/>
              <a:t> </a:t>
            </a:r>
            <a:r>
              <a:rPr lang="en-US" altLang="en-US" dirty="0" err="1"/>
              <a:t>jednovremeno</a:t>
            </a:r>
            <a:r>
              <a:rPr lang="en-US" altLang="en-US" dirty="0"/>
              <a:t>, </a:t>
            </a:r>
            <a:r>
              <a:rPr lang="en-US" altLang="en-US" dirty="0" err="1"/>
              <a:t>što</a:t>
            </a:r>
            <a:r>
              <a:rPr lang="en-US" altLang="en-US" dirty="0"/>
              <a:t> </a:t>
            </a:r>
            <a:r>
              <a:rPr lang="en-US" altLang="en-US" dirty="0" err="1"/>
              <a:t>nije</a:t>
            </a:r>
            <a:r>
              <a:rPr lang="en-US" altLang="en-US" dirty="0"/>
              <a:t> </a:t>
            </a:r>
            <a:r>
              <a:rPr lang="en-US" altLang="en-US" dirty="0" err="1"/>
              <a:t>moguće</a:t>
            </a:r>
            <a:r>
              <a:rPr lang="en-US" altLang="en-US" dirty="0"/>
              <a:t>. Problem </a:t>
            </a:r>
            <a:r>
              <a:rPr lang="en-US" altLang="en-US" dirty="0" err="1"/>
              <a:t>može</a:t>
            </a:r>
            <a:r>
              <a:rPr lang="en-US" altLang="en-US" dirty="0"/>
              <a:t> da se </a:t>
            </a:r>
            <a:r>
              <a:rPr lang="en-US" altLang="en-US" dirty="0" err="1"/>
              <a:t>reši</a:t>
            </a:r>
            <a:r>
              <a:rPr lang="en-US" altLang="en-US" dirty="0"/>
              <a:t> </a:t>
            </a:r>
            <a:r>
              <a:rPr lang="en-US" altLang="en-US" dirty="0" err="1"/>
              <a:t>tako</a:t>
            </a:r>
            <a:r>
              <a:rPr lang="en-US" altLang="en-US" dirty="0"/>
              <a:t> </a:t>
            </a:r>
            <a:r>
              <a:rPr lang="en-US" altLang="en-US" dirty="0" err="1"/>
              <a:t>što</a:t>
            </a:r>
            <a:r>
              <a:rPr lang="en-US" altLang="en-US" dirty="0"/>
              <a:t> </a:t>
            </a:r>
            <a:r>
              <a:rPr lang="en-US" altLang="en-US" dirty="0" err="1"/>
              <a:t>će</a:t>
            </a:r>
            <a:r>
              <a:rPr lang="en-US" altLang="en-US" dirty="0"/>
              <a:t> se </a:t>
            </a:r>
            <a:r>
              <a:rPr lang="en-US" altLang="en-US" dirty="0" err="1"/>
              <a:t>jednoj</a:t>
            </a:r>
            <a:r>
              <a:rPr lang="en-US" altLang="en-US" dirty="0"/>
              <a:t> od </a:t>
            </a:r>
            <a:r>
              <a:rPr lang="en-US" altLang="en-US" dirty="0" err="1"/>
              <a:t>instrukcija</a:t>
            </a:r>
            <a:r>
              <a:rPr lang="en-US" altLang="en-US" dirty="0"/>
              <a:t> </a:t>
            </a:r>
            <a:r>
              <a:rPr lang="en-US" altLang="en-US" dirty="0" err="1"/>
              <a:t>zabraniti</a:t>
            </a:r>
            <a:r>
              <a:rPr lang="en-US" altLang="en-US" dirty="0"/>
              <a:t> </a:t>
            </a:r>
            <a:r>
              <a:rPr lang="en-US" altLang="en-US" dirty="0" err="1"/>
              <a:t>pristup</a:t>
            </a:r>
            <a:r>
              <a:rPr lang="en-US" altLang="en-US" dirty="0"/>
              <a:t> </a:t>
            </a:r>
            <a:r>
              <a:rPr lang="en-US" altLang="en-US" dirty="0" err="1"/>
              <a:t>memoriji</a:t>
            </a:r>
            <a:r>
              <a:rPr lang="en-US" altLang="en-US" dirty="0"/>
              <a:t> </a:t>
            </a:r>
            <a:r>
              <a:rPr lang="en-US" altLang="en-US" dirty="0" err="1"/>
              <a:t>dok</a:t>
            </a:r>
            <a:r>
              <a:rPr lang="en-US" altLang="en-US" dirty="0"/>
              <a:t> </a:t>
            </a:r>
            <a:r>
              <a:rPr lang="en-US" altLang="en-US" dirty="0" err="1"/>
              <a:t>druga</a:t>
            </a:r>
            <a:r>
              <a:rPr lang="en-US" altLang="en-US" dirty="0"/>
              <a:t> ne </a:t>
            </a:r>
            <a:r>
              <a:rPr lang="en-US" altLang="en-US" dirty="0" err="1"/>
              <a:t>okonča</a:t>
            </a:r>
            <a:r>
              <a:rPr lang="en-US" altLang="en-US" dirty="0"/>
              <a:t> </a:t>
            </a:r>
            <a:r>
              <a:rPr lang="en-US" altLang="en-US" dirty="0" err="1"/>
              <a:t>pristup</a:t>
            </a:r>
            <a:r>
              <a:rPr lang="en-US" altLang="en-US" dirty="0"/>
              <a:t>, </a:t>
            </a:r>
            <a:r>
              <a:rPr lang="en-US" altLang="en-US" dirty="0" err="1"/>
              <a:t>ili</a:t>
            </a:r>
            <a:r>
              <a:rPr lang="en-US" altLang="en-US" dirty="0"/>
              <a:t> </a:t>
            </a:r>
            <a:r>
              <a:rPr lang="en-US" altLang="en-US" dirty="0" err="1"/>
              <a:t>tako</a:t>
            </a:r>
            <a:r>
              <a:rPr lang="en-US" altLang="en-US" dirty="0"/>
              <a:t> </a:t>
            </a:r>
            <a:r>
              <a:rPr lang="en-US" altLang="en-US" dirty="0" err="1"/>
              <a:t>što</a:t>
            </a:r>
            <a:r>
              <a:rPr lang="en-US" altLang="en-US" dirty="0"/>
              <a:t> </a:t>
            </a:r>
            <a:r>
              <a:rPr lang="en-US" altLang="en-US" dirty="0" err="1"/>
              <a:t>će</a:t>
            </a:r>
            <a:r>
              <a:rPr lang="en-US" altLang="en-US" dirty="0"/>
              <a:t> se </a:t>
            </a:r>
            <a:r>
              <a:rPr lang="en-US" altLang="en-US" dirty="0" err="1"/>
              <a:t>duplirati</a:t>
            </a:r>
            <a:r>
              <a:rPr lang="en-US" altLang="en-US" dirty="0"/>
              <a:t> </a:t>
            </a:r>
            <a:r>
              <a:rPr lang="en-US" altLang="en-US" dirty="0" err="1"/>
              <a:t>rsursi</a:t>
            </a:r>
            <a:r>
              <a:rPr lang="en-US" altLang="en-US" dirty="0"/>
              <a:t> i to je </a:t>
            </a:r>
            <a:r>
              <a:rPr lang="en-US" altLang="en-US" dirty="0" err="1"/>
              <a:t>pristup</a:t>
            </a:r>
            <a:r>
              <a:rPr lang="en-US" altLang="en-US" dirty="0"/>
              <a:t> koji se </a:t>
            </a:r>
            <a:r>
              <a:rPr lang="en-US" altLang="en-US" dirty="0" err="1"/>
              <a:t>koristi</a:t>
            </a:r>
            <a:r>
              <a:rPr lang="en-US" altLang="en-US" dirty="0"/>
              <a:t> </a:t>
            </a:r>
            <a:r>
              <a:rPr lang="en-US" altLang="en-US" dirty="0" err="1"/>
              <a:t>kod</a:t>
            </a:r>
            <a:r>
              <a:rPr lang="en-US" altLang="en-US" dirty="0"/>
              <a:t> </a:t>
            </a:r>
            <a:r>
              <a:rPr lang="en-US" altLang="en-US" dirty="0" err="1"/>
              <a:t>savremenih</a:t>
            </a:r>
            <a:r>
              <a:rPr lang="en-US" altLang="en-US" dirty="0"/>
              <a:t> RISC </a:t>
            </a:r>
            <a:r>
              <a:rPr lang="en-US" altLang="en-US" dirty="0" err="1"/>
              <a:t>procesora</a:t>
            </a:r>
            <a:r>
              <a:rPr lang="en-US" altLang="en-US" dirty="0"/>
              <a:t>: </a:t>
            </a:r>
            <a:r>
              <a:rPr lang="en-US" altLang="en-US" dirty="0" err="1"/>
              <a:t>Kod</a:t>
            </a:r>
            <a:r>
              <a:rPr lang="en-US" altLang="en-US" dirty="0"/>
              <a:t> </a:t>
            </a:r>
            <a:r>
              <a:rPr lang="en-US" altLang="en-US" dirty="0" err="1"/>
              <a:t>savremenih</a:t>
            </a:r>
            <a:r>
              <a:rPr lang="en-US" altLang="en-US" dirty="0"/>
              <a:t> </a:t>
            </a:r>
            <a:r>
              <a:rPr lang="en-US" altLang="en-US" dirty="0" err="1"/>
              <a:t>procesora</a:t>
            </a:r>
            <a:r>
              <a:rPr lang="en-US" altLang="en-US" dirty="0"/>
              <a:t> </a:t>
            </a:r>
            <a:r>
              <a:rPr lang="en-US" altLang="en-US" dirty="0" err="1"/>
              <a:t>postoje</a:t>
            </a:r>
            <a:r>
              <a:rPr lang="en-US" altLang="en-US" dirty="0"/>
              <a:t> </a:t>
            </a:r>
            <a:r>
              <a:rPr lang="en-US" altLang="en-US" dirty="0" err="1"/>
              <a:t>odvojene</a:t>
            </a:r>
            <a:r>
              <a:rPr lang="en-US" altLang="en-US" dirty="0"/>
              <a:t> </a:t>
            </a:r>
            <a:r>
              <a:rPr lang="en-US" altLang="en-US" dirty="0" err="1"/>
              <a:t>keš</a:t>
            </a:r>
            <a:r>
              <a:rPr lang="en-US" altLang="en-US" dirty="0"/>
              <a:t> </a:t>
            </a:r>
            <a:r>
              <a:rPr lang="en-US" altLang="en-US" dirty="0" err="1"/>
              <a:t>memorije</a:t>
            </a:r>
            <a:r>
              <a:rPr lang="en-US" altLang="en-US" dirty="0"/>
              <a:t> za </a:t>
            </a:r>
            <a:r>
              <a:rPr lang="en-US" altLang="en-US" dirty="0" err="1"/>
              <a:t>instrukcije</a:t>
            </a:r>
            <a:r>
              <a:rPr lang="en-US" altLang="en-US" dirty="0"/>
              <a:t> i </a:t>
            </a:r>
            <a:r>
              <a:rPr lang="en-US" altLang="en-US" dirty="0" err="1"/>
              <a:t>podatke</a:t>
            </a:r>
            <a:r>
              <a:rPr lang="en-US" altLang="en-US" dirty="0"/>
              <a:t>.</a:t>
            </a:r>
          </a:p>
          <a:p>
            <a:pPr marL="0" lvl="1"/>
            <a:endParaRPr lang="en-US" altLang="en-US" dirty="0"/>
          </a:p>
          <a:p>
            <a:endParaRPr lang="en-US" altLang="en-US" dirty="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8C85EB1-E22B-4053-8D52-77F7A99AF2E4}" type="slidenum">
              <a:rPr lang="en-US" altLang="en-US" smtClean="0"/>
              <a:pPr/>
              <a:t>36</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Na </a:t>
            </a:r>
            <a:r>
              <a:rPr lang="en-US" altLang="en-US" dirty="0" err="1"/>
              <a:t>slici</a:t>
            </a:r>
            <a:r>
              <a:rPr lang="en-US" altLang="en-US" dirty="0"/>
              <a:t> je </a:t>
            </a:r>
            <a:r>
              <a:rPr lang="en-US" altLang="en-US" dirty="0" err="1"/>
              <a:t>prikazana</a:t>
            </a:r>
            <a:r>
              <a:rPr lang="en-US" altLang="en-US" dirty="0"/>
              <a:t> </a:t>
            </a:r>
            <a:r>
              <a:rPr lang="en-US" altLang="en-US" dirty="0" err="1"/>
              <a:t>modifikovana</a:t>
            </a:r>
            <a:r>
              <a:rPr lang="en-US" altLang="en-US" dirty="0"/>
              <a:t> </a:t>
            </a:r>
            <a:r>
              <a:rPr lang="en-US" altLang="en-US" dirty="0" err="1"/>
              <a:t>staza</a:t>
            </a:r>
            <a:r>
              <a:rPr lang="en-US" altLang="en-US" dirty="0"/>
              <a:t> </a:t>
            </a:r>
            <a:r>
              <a:rPr lang="en-US" altLang="en-US" dirty="0" err="1"/>
              <a:t>podataka</a:t>
            </a:r>
            <a:r>
              <a:rPr lang="en-US" altLang="en-US" dirty="0"/>
              <a:t> u </a:t>
            </a:r>
            <a:r>
              <a:rPr lang="en-US" altLang="en-US" dirty="0" err="1"/>
              <a:t>kojoj</a:t>
            </a:r>
            <a:r>
              <a:rPr lang="en-US" altLang="en-US" dirty="0"/>
              <a:t> </a:t>
            </a:r>
            <a:r>
              <a:rPr lang="en-US" altLang="en-US" dirty="0" err="1"/>
              <a:t>su</a:t>
            </a:r>
            <a:r>
              <a:rPr lang="en-US" altLang="en-US" dirty="0"/>
              <a:t> </a:t>
            </a:r>
            <a:r>
              <a:rPr lang="en-US" altLang="en-US" dirty="0" err="1"/>
              <a:t>odvojene</a:t>
            </a:r>
            <a:r>
              <a:rPr lang="en-US" altLang="en-US" dirty="0"/>
              <a:t> </a:t>
            </a:r>
            <a:r>
              <a:rPr lang="en-US" altLang="en-US" dirty="0" err="1"/>
              <a:t>memorije</a:t>
            </a:r>
            <a:r>
              <a:rPr lang="en-US" altLang="en-US" dirty="0"/>
              <a:t> za </a:t>
            </a:r>
            <a:r>
              <a:rPr lang="en-US" altLang="en-US" dirty="0" err="1"/>
              <a:t>instrukcije</a:t>
            </a:r>
            <a:r>
              <a:rPr lang="en-US" altLang="en-US" dirty="0"/>
              <a:t> i </a:t>
            </a:r>
            <a:r>
              <a:rPr lang="en-US" altLang="en-US" dirty="0" err="1"/>
              <a:t>podatke</a:t>
            </a:r>
            <a:r>
              <a:rPr lang="en-US" altLang="en-US" dirty="0"/>
              <a:t> i </a:t>
            </a:r>
            <a:r>
              <a:rPr lang="en-US" altLang="en-US" dirty="0" err="1"/>
              <a:t>dodat</a:t>
            </a:r>
            <a:r>
              <a:rPr lang="en-US" altLang="en-US" dirty="0"/>
              <a:t> </a:t>
            </a:r>
            <a:r>
              <a:rPr lang="en-US" altLang="en-US" dirty="0" err="1"/>
              <a:t>sabirač</a:t>
            </a:r>
            <a:r>
              <a:rPr lang="en-US" altLang="en-US" dirty="0"/>
              <a:t> koji </a:t>
            </a:r>
            <a:r>
              <a:rPr lang="en-US" altLang="en-US" dirty="0" err="1"/>
              <a:t>obavlja</a:t>
            </a:r>
            <a:r>
              <a:rPr lang="en-US" altLang="en-US" dirty="0"/>
              <a:t> </a:t>
            </a:r>
            <a:r>
              <a:rPr lang="en-US" altLang="en-US" dirty="0" err="1"/>
              <a:t>inkrementiranje</a:t>
            </a:r>
            <a:r>
              <a:rPr lang="en-US" altLang="en-US" dirty="0"/>
              <a:t> </a:t>
            </a:r>
            <a:r>
              <a:rPr lang="en-US" altLang="en-US" dirty="0" err="1"/>
              <a:t>sadržja</a:t>
            </a:r>
            <a:r>
              <a:rPr lang="en-US" altLang="en-US" dirty="0"/>
              <a:t> PC u IF </a:t>
            </a:r>
            <a:r>
              <a:rPr lang="en-US" altLang="en-US" dirty="0" err="1"/>
              <a:t>fazi</a:t>
            </a:r>
            <a:r>
              <a:rPr lang="en-US" altLang="en-US" dirty="0"/>
              <a:t>. Sa </a:t>
            </a:r>
            <a:r>
              <a:rPr lang="en-US" altLang="en-US" dirty="0" err="1"/>
              <a:t>ovako</a:t>
            </a:r>
            <a:r>
              <a:rPr lang="en-US" altLang="en-US" dirty="0"/>
              <a:t> </a:t>
            </a:r>
            <a:r>
              <a:rPr lang="en-US" altLang="en-US" dirty="0" err="1"/>
              <a:t>modifikovanom</a:t>
            </a:r>
            <a:r>
              <a:rPr lang="en-US" altLang="en-US" dirty="0"/>
              <a:t> </a:t>
            </a:r>
            <a:r>
              <a:rPr lang="en-US" altLang="en-US" dirty="0" err="1"/>
              <a:t>stazom</a:t>
            </a:r>
            <a:r>
              <a:rPr lang="en-US" altLang="en-US" dirty="0"/>
              <a:t> </a:t>
            </a:r>
            <a:r>
              <a:rPr lang="en-US" altLang="en-US" dirty="0" err="1"/>
              <a:t>podataka</a:t>
            </a:r>
            <a:r>
              <a:rPr lang="en-US" altLang="en-US" dirty="0"/>
              <a:t> </a:t>
            </a:r>
            <a:r>
              <a:rPr lang="en-US" altLang="en-US" dirty="0" err="1"/>
              <a:t>smo</a:t>
            </a:r>
            <a:r>
              <a:rPr lang="en-US" altLang="en-US" dirty="0"/>
              <a:t> se </a:t>
            </a:r>
            <a:r>
              <a:rPr lang="en-US" altLang="en-US" dirty="0" err="1"/>
              <a:t>pripremili</a:t>
            </a:r>
            <a:r>
              <a:rPr lang="en-US" altLang="en-US" dirty="0"/>
              <a:t> za </a:t>
            </a:r>
            <a:r>
              <a:rPr lang="en-US" altLang="en-US" dirty="0" err="1"/>
              <a:t>uvođenje</a:t>
            </a:r>
            <a:r>
              <a:rPr lang="en-US" altLang="en-US" dirty="0"/>
              <a:t> </a:t>
            </a:r>
            <a:r>
              <a:rPr lang="en-US" altLang="en-US" dirty="0" err="1"/>
              <a:t>protočnosti</a:t>
            </a:r>
            <a:r>
              <a:rPr lang="en-US" altLang="en-US" dirty="0"/>
              <a:t> </a:t>
            </a:r>
            <a:r>
              <a:rPr lang="en-US" altLang="en-US" dirty="0" err="1"/>
              <a:t>kod</a:t>
            </a:r>
            <a:r>
              <a:rPr lang="en-US" altLang="en-US" dirty="0"/>
              <a:t> </a:t>
            </a:r>
            <a:r>
              <a:rPr lang="en-US" altLang="en-US" dirty="0" err="1"/>
              <a:t>izvršenja</a:t>
            </a:r>
            <a:r>
              <a:rPr lang="en-US" altLang="en-US" dirty="0"/>
              <a:t> </a:t>
            </a:r>
            <a:r>
              <a:rPr lang="en-US" altLang="en-US" dirty="0" err="1"/>
              <a:t>instrukcija</a:t>
            </a:r>
            <a:r>
              <a:rPr lang="en-US" altLang="en-US" dirty="0"/>
              <a:t>. (To </a:t>
            </a:r>
            <a:r>
              <a:rPr lang="en-US" altLang="en-US" dirty="0" err="1"/>
              <a:t>nije</a:t>
            </a:r>
            <a:r>
              <a:rPr lang="en-US" altLang="en-US" dirty="0"/>
              <a:t> </a:t>
            </a:r>
            <a:r>
              <a:rPr lang="en-US" altLang="en-US" dirty="0" err="1"/>
              <a:t>sve</a:t>
            </a:r>
            <a:r>
              <a:rPr lang="en-US" altLang="en-US" dirty="0"/>
              <a:t>, </a:t>
            </a:r>
            <a:r>
              <a:rPr lang="en-US" altLang="en-US" dirty="0" err="1"/>
              <a:t>videćemo</a:t>
            </a:r>
            <a:r>
              <a:rPr lang="en-US" altLang="en-US" dirty="0"/>
              <a:t> da je </a:t>
            </a:r>
            <a:r>
              <a:rPr lang="en-US" altLang="en-US" dirty="0" err="1"/>
              <a:t>potrebno</a:t>
            </a:r>
            <a:r>
              <a:rPr lang="en-US" altLang="en-US" dirty="0"/>
              <a:t> </a:t>
            </a:r>
            <a:r>
              <a:rPr lang="en-US" altLang="en-US" dirty="0" err="1"/>
              <a:t>još</a:t>
            </a:r>
            <a:r>
              <a:rPr lang="en-US" altLang="en-US" dirty="0"/>
              <a:t> </a:t>
            </a:r>
            <a:r>
              <a:rPr lang="en-US" altLang="en-US" dirty="0" err="1"/>
              <a:t>puno</a:t>
            </a:r>
            <a:r>
              <a:rPr lang="en-US" altLang="en-US" dirty="0"/>
              <a:t> </a:t>
            </a:r>
            <a:r>
              <a:rPr lang="en-US" altLang="en-US" dirty="0" err="1"/>
              <a:t>stvari</a:t>
            </a:r>
            <a:r>
              <a:rPr lang="en-US" altLang="en-US" dirty="0"/>
              <a:t> </a:t>
            </a:r>
            <a:r>
              <a:rPr lang="en-US" altLang="en-US" dirty="0" err="1"/>
              <a:t>rešiti</a:t>
            </a:r>
            <a:r>
              <a:rPr lang="en-US" altLang="en-US" dirty="0"/>
              <a:t>) </a:t>
            </a:r>
            <a:r>
              <a:rPr lang="en-US" altLang="en-US" dirty="0" err="1"/>
              <a:t>Resursi</a:t>
            </a:r>
            <a:r>
              <a:rPr lang="en-US" altLang="en-US" dirty="0"/>
              <a:t> koji se </a:t>
            </a:r>
            <a:r>
              <a:rPr lang="en-US" altLang="en-US" dirty="0" err="1"/>
              <a:t>koriste</a:t>
            </a:r>
            <a:r>
              <a:rPr lang="en-US" altLang="en-US" dirty="0"/>
              <a:t> u </a:t>
            </a:r>
            <a:r>
              <a:rPr lang="en-US" altLang="en-US" dirty="0" err="1"/>
              <a:t>pojedinim</a:t>
            </a:r>
            <a:r>
              <a:rPr lang="en-US" altLang="en-US" dirty="0"/>
              <a:t> </a:t>
            </a:r>
            <a:r>
              <a:rPr lang="en-US" altLang="en-US" dirty="0" err="1"/>
              <a:t>fazama</a:t>
            </a:r>
            <a:r>
              <a:rPr lang="en-US" altLang="en-US" dirty="0"/>
              <a:t> </a:t>
            </a:r>
            <a:r>
              <a:rPr lang="en-US" altLang="en-US" dirty="0" err="1"/>
              <a:t>izvršenja</a:t>
            </a:r>
            <a:r>
              <a:rPr lang="en-US" altLang="en-US" dirty="0"/>
              <a:t> </a:t>
            </a:r>
            <a:r>
              <a:rPr lang="sr-Latn-RS" altLang="en-US" dirty="0"/>
              <a:t>su</a:t>
            </a:r>
            <a:r>
              <a:rPr lang="en-US" altLang="en-US" dirty="0"/>
              <a:t> </a:t>
            </a:r>
            <a:r>
              <a:rPr lang="en-US" altLang="en-US" dirty="0" err="1"/>
              <a:t>stepeni</a:t>
            </a:r>
            <a:r>
              <a:rPr lang="en-US" altLang="en-US" dirty="0"/>
              <a:t> </a:t>
            </a:r>
            <a:r>
              <a:rPr lang="en-US" altLang="en-US" dirty="0" err="1"/>
              <a:t>protočnog</a:t>
            </a:r>
            <a:r>
              <a:rPr lang="en-US" altLang="en-US" dirty="0"/>
              <a:t> </a:t>
            </a:r>
            <a:r>
              <a:rPr lang="en-US" altLang="en-US" dirty="0" err="1"/>
              <a:t>sistema</a:t>
            </a:r>
            <a:r>
              <a:rPr lang="en-US" altLang="en-US" dirty="0"/>
              <a:t>.</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932A6E7-47AB-428F-824F-2525CC8A4FBD}" type="slidenum">
              <a:rPr lang="en-US" altLang="en-US" smtClean="0"/>
              <a:pPr/>
              <a:t>37</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Koncepcijski, protočnost u izvršenje instrukcija bismo mogli uvesti tako što bi u svakom clk ciklusu pribavili novu instrukciju: u CC1 pribavljamo prvu instrukciju i to je njena IF faza, u CC2 prva instrukcija prelazi u sledeču fazu izvršenja (ID fazu u kojoj se pristupa registarskom fajlu Reg), a oslobađa se prvi stepen koji sada može da zauzme sledeća instrukcija. U CC3 prva instrukcija napreduje u EXE fazu, druga u ID fazu, a treća instrukcija se pribavlja, itd.</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ABB14F5E-A8DE-450A-A4C7-49B4161B4D7D}" type="slidenum">
              <a:rPr lang="en-US" altLang="en-US" smtClean="0"/>
              <a:pPr/>
              <a:t>38</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err="1"/>
              <a:t>Uvođenje</a:t>
            </a:r>
            <a:r>
              <a:rPr lang="en-US" altLang="en-US" dirty="0"/>
              <a:t> </a:t>
            </a:r>
            <a:r>
              <a:rPr lang="en-US" altLang="en-US" dirty="0" err="1"/>
              <a:t>protočnosti</a:t>
            </a:r>
            <a:r>
              <a:rPr lang="en-US" altLang="en-US" dirty="0"/>
              <a:t> ne </a:t>
            </a:r>
            <a:r>
              <a:rPr lang="en-US" altLang="en-US" dirty="0" err="1"/>
              <a:t>smanjuje</a:t>
            </a:r>
            <a:r>
              <a:rPr lang="en-US" altLang="en-US" dirty="0"/>
              <a:t> </a:t>
            </a:r>
            <a:r>
              <a:rPr lang="en-US" altLang="en-US" dirty="0" err="1"/>
              <a:t>vreme</a:t>
            </a:r>
            <a:r>
              <a:rPr lang="en-US" altLang="en-US" dirty="0"/>
              <a:t> </a:t>
            </a:r>
            <a:r>
              <a:rPr lang="en-US" altLang="en-US" dirty="0" err="1"/>
              <a:t>izvršenja</a:t>
            </a:r>
            <a:r>
              <a:rPr lang="en-US" altLang="en-US" dirty="0"/>
              <a:t> </a:t>
            </a:r>
            <a:r>
              <a:rPr lang="en-US" altLang="en-US" dirty="0" err="1"/>
              <a:t>pojedinačne</a:t>
            </a:r>
            <a:r>
              <a:rPr lang="en-US" altLang="en-US" dirty="0"/>
              <a:t> </a:t>
            </a:r>
            <a:r>
              <a:rPr lang="en-US" altLang="en-US" dirty="0" err="1"/>
              <a:t>instrukcije</a:t>
            </a:r>
            <a:r>
              <a:rPr lang="en-US" altLang="en-US" dirty="0"/>
              <a:t>, </a:t>
            </a:r>
            <a:r>
              <a:rPr lang="en-US" altLang="en-US" dirty="0" err="1"/>
              <a:t>već</a:t>
            </a:r>
            <a:r>
              <a:rPr lang="en-US" altLang="en-US" dirty="0"/>
              <a:t> </a:t>
            </a:r>
            <a:r>
              <a:rPr lang="en-US" altLang="en-US" dirty="0" err="1"/>
              <a:t>smanjuje</a:t>
            </a:r>
            <a:r>
              <a:rPr lang="en-US" altLang="en-US" dirty="0"/>
              <a:t> </a:t>
            </a:r>
            <a:r>
              <a:rPr lang="en-US" altLang="en-US" dirty="0" err="1"/>
              <a:t>vreme</a:t>
            </a:r>
            <a:r>
              <a:rPr lang="en-US" altLang="en-US" dirty="0"/>
              <a:t> </a:t>
            </a:r>
            <a:r>
              <a:rPr lang="en-US" altLang="en-US" dirty="0" err="1"/>
              <a:t>izvršenja</a:t>
            </a:r>
            <a:r>
              <a:rPr lang="en-US" altLang="en-US" dirty="0"/>
              <a:t> </a:t>
            </a:r>
            <a:r>
              <a:rPr lang="en-US" altLang="en-US" dirty="0" err="1"/>
              <a:t>niza</a:t>
            </a:r>
            <a:r>
              <a:rPr lang="en-US" altLang="en-US" dirty="0"/>
              <a:t> </a:t>
            </a:r>
            <a:r>
              <a:rPr lang="en-US" altLang="en-US" dirty="0" err="1"/>
              <a:t>instrukcija</a:t>
            </a:r>
            <a:r>
              <a:rPr lang="en-US" altLang="en-US" dirty="0"/>
              <a:t>, </a:t>
            </a:r>
            <a:r>
              <a:rPr lang="en-US" altLang="en-US" dirty="0" err="1"/>
              <a:t>tj</a:t>
            </a:r>
            <a:r>
              <a:rPr lang="en-US" altLang="en-US" dirty="0"/>
              <a:t>. </a:t>
            </a:r>
            <a:r>
              <a:rPr lang="en-US" altLang="en-US" dirty="0" err="1"/>
              <a:t>povećava</a:t>
            </a:r>
            <a:r>
              <a:rPr lang="en-US" altLang="en-US" dirty="0"/>
              <a:t> se </a:t>
            </a:r>
            <a:r>
              <a:rPr lang="en-US" altLang="en-US" dirty="0" err="1"/>
              <a:t>propusnost</a:t>
            </a:r>
            <a:r>
              <a:rPr lang="en-US" altLang="en-US" dirty="0"/>
              <a:t> </a:t>
            </a:r>
            <a:r>
              <a:rPr lang="en-US" altLang="en-US" dirty="0" err="1"/>
              <a:t>sistema</a:t>
            </a:r>
            <a:r>
              <a:rPr lang="en-US" altLang="en-US" dirty="0"/>
              <a:t>. </a:t>
            </a:r>
            <a:r>
              <a:rPr lang="en-US" altLang="en-US" dirty="0" err="1"/>
              <a:t>Npr</a:t>
            </a:r>
            <a:r>
              <a:rPr lang="en-US" altLang="en-US" dirty="0"/>
              <a:t>. </a:t>
            </a:r>
            <a:r>
              <a:rPr lang="en-US" altLang="en-US" dirty="0" err="1"/>
              <a:t>ako</a:t>
            </a:r>
            <a:r>
              <a:rPr lang="en-US" altLang="en-US" dirty="0"/>
              <a:t> se ne </a:t>
            </a:r>
            <a:r>
              <a:rPr lang="en-US" altLang="en-US" dirty="0" err="1"/>
              <a:t>korsiti</a:t>
            </a:r>
            <a:r>
              <a:rPr lang="en-US" altLang="en-US" dirty="0"/>
              <a:t> </a:t>
            </a:r>
            <a:r>
              <a:rPr lang="en-US" altLang="en-US" dirty="0" err="1"/>
              <a:t>protočnost</a:t>
            </a:r>
            <a:r>
              <a:rPr lang="en-US" altLang="en-US" dirty="0"/>
              <a:t> i </a:t>
            </a:r>
            <a:r>
              <a:rPr lang="en-US" altLang="en-US" dirty="0" err="1"/>
              <a:t>potrebno</a:t>
            </a:r>
            <a:r>
              <a:rPr lang="en-US" altLang="en-US" dirty="0"/>
              <a:t> je </a:t>
            </a:r>
            <a:r>
              <a:rPr lang="en-US" altLang="en-US" dirty="0" err="1"/>
              <a:t>izvršiti</a:t>
            </a:r>
            <a:r>
              <a:rPr lang="en-US" altLang="en-US" dirty="0"/>
              <a:t> 10 </a:t>
            </a:r>
            <a:r>
              <a:rPr lang="en-US" altLang="en-US" dirty="0" err="1"/>
              <a:t>instrukcija</a:t>
            </a:r>
            <a:r>
              <a:rPr lang="en-US" altLang="en-US" dirty="0"/>
              <a:t>, to </a:t>
            </a:r>
            <a:r>
              <a:rPr lang="en-US" altLang="en-US" dirty="0" err="1"/>
              <a:t>će</a:t>
            </a:r>
            <a:r>
              <a:rPr lang="en-US" altLang="en-US" dirty="0"/>
              <a:t> </a:t>
            </a:r>
            <a:r>
              <a:rPr lang="en-US" altLang="en-US" dirty="0" err="1"/>
              <a:t>zahtevati</a:t>
            </a:r>
            <a:r>
              <a:rPr lang="en-US" altLang="en-US" dirty="0"/>
              <a:t> 50 </a:t>
            </a:r>
            <a:r>
              <a:rPr lang="en-US" altLang="en-US" dirty="0" err="1"/>
              <a:t>clk</a:t>
            </a:r>
            <a:r>
              <a:rPr lang="en-US" altLang="en-US" dirty="0"/>
              <a:t> </a:t>
            </a:r>
            <a:r>
              <a:rPr lang="en-US" altLang="en-US" dirty="0" err="1"/>
              <a:t>ciklusa</a:t>
            </a:r>
            <a:r>
              <a:rPr lang="en-US" altLang="en-US" dirty="0"/>
              <a:t> (po 5 za </a:t>
            </a:r>
            <a:r>
              <a:rPr lang="en-US" altLang="en-US" dirty="0" err="1"/>
              <a:t>svaku</a:t>
            </a:r>
            <a:r>
              <a:rPr lang="en-US" altLang="en-US" dirty="0"/>
              <a:t> </a:t>
            </a:r>
            <a:r>
              <a:rPr lang="en-US" altLang="en-US" dirty="0" err="1"/>
              <a:t>instrukciju</a:t>
            </a:r>
            <a:r>
              <a:rPr lang="en-US" altLang="en-US" dirty="0"/>
              <a:t>)</a:t>
            </a:r>
          </a:p>
          <a:p>
            <a:r>
              <a:rPr lang="en-US" altLang="en-US" dirty="0" err="1"/>
              <a:t>Ako</a:t>
            </a:r>
            <a:r>
              <a:rPr lang="en-US" altLang="en-US" dirty="0"/>
              <a:t> </a:t>
            </a:r>
            <a:r>
              <a:rPr lang="en-US" altLang="en-US" dirty="0" err="1"/>
              <a:t>koristimo</a:t>
            </a:r>
            <a:r>
              <a:rPr lang="en-US" altLang="en-US" dirty="0"/>
              <a:t> </a:t>
            </a:r>
            <a:r>
              <a:rPr lang="en-US" altLang="en-US" dirty="0" err="1"/>
              <a:t>protočnost</a:t>
            </a:r>
            <a:r>
              <a:rPr lang="en-US" altLang="en-US" dirty="0"/>
              <a:t>, </a:t>
            </a:r>
            <a:r>
              <a:rPr lang="en-US" altLang="en-US" dirty="0" err="1"/>
              <a:t>onda</a:t>
            </a:r>
            <a:r>
              <a:rPr lang="en-US" altLang="en-US" dirty="0"/>
              <a:t> </a:t>
            </a:r>
            <a:r>
              <a:rPr lang="en-US" altLang="en-US" dirty="0" err="1"/>
              <a:t>će</a:t>
            </a:r>
            <a:r>
              <a:rPr lang="en-US" altLang="en-US" dirty="0"/>
              <a:t> za </a:t>
            </a:r>
            <a:r>
              <a:rPr lang="en-US" altLang="en-US" dirty="0" err="1"/>
              <a:t>izvršenje</a:t>
            </a:r>
            <a:r>
              <a:rPr lang="en-US" altLang="en-US" dirty="0"/>
              <a:t> 10 </a:t>
            </a:r>
            <a:r>
              <a:rPr lang="en-US" altLang="en-US" dirty="0" err="1"/>
              <a:t>instrukcija</a:t>
            </a:r>
            <a:r>
              <a:rPr lang="en-US" altLang="en-US" dirty="0"/>
              <a:t> </a:t>
            </a:r>
            <a:r>
              <a:rPr lang="en-US" altLang="en-US" dirty="0" err="1"/>
              <a:t>biti</a:t>
            </a:r>
            <a:r>
              <a:rPr lang="en-US" altLang="en-US" dirty="0"/>
              <a:t> </a:t>
            </a:r>
            <a:r>
              <a:rPr lang="en-US" altLang="en-US" dirty="0" err="1"/>
              <a:t>potrebno</a:t>
            </a:r>
            <a:r>
              <a:rPr lang="en-US" altLang="en-US" dirty="0"/>
              <a:t> 5+(10-1)=14 </a:t>
            </a:r>
            <a:r>
              <a:rPr lang="en-US" altLang="en-US" dirty="0" err="1"/>
              <a:t>clk</a:t>
            </a:r>
            <a:r>
              <a:rPr lang="en-US" altLang="en-US" dirty="0"/>
              <a:t> </a:t>
            </a:r>
            <a:r>
              <a:rPr lang="en-US" altLang="en-US" dirty="0" err="1"/>
              <a:t>ciklusa</a:t>
            </a:r>
            <a:r>
              <a:rPr lang="en-US" altLang="en-US" dirty="0"/>
              <a:t> (5 </a:t>
            </a:r>
            <a:r>
              <a:rPr lang="en-US" altLang="en-US" dirty="0" err="1"/>
              <a:t>clk</a:t>
            </a:r>
            <a:r>
              <a:rPr lang="en-US" altLang="en-US" dirty="0"/>
              <a:t> </a:t>
            </a:r>
            <a:r>
              <a:rPr lang="en-US" altLang="en-US" dirty="0" err="1"/>
              <a:t>ciklusa</a:t>
            </a:r>
            <a:r>
              <a:rPr lang="en-US" altLang="en-US" dirty="0"/>
              <a:t> </a:t>
            </a:r>
            <a:r>
              <a:rPr lang="en-US" altLang="en-US" dirty="0" err="1"/>
              <a:t>dok</a:t>
            </a:r>
            <a:r>
              <a:rPr lang="en-US" altLang="en-US" dirty="0"/>
              <a:t> se </a:t>
            </a:r>
            <a:r>
              <a:rPr lang="en-US" altLang="en-US" dirty="0" err="1"/>
              <a:t>prva</a:t>
            </a:r>
            <a:r>
              <a:rPr lang="en-US" altLang="en-US" dirty="0"/>
              <a:t> </a:t>
            </a:r>
            <a:r>
              <a:rPr lang="en-US" altLang="en-US" dirty="0" err="1"/>
              <a:t>instrukcija</a:t>
            </a:r>
            <a:r>
              <a:rPr lang="en-US" altLang="en-US" dirty="0"/>
              <a:t> ne </a:t>
            </a:r>
            <a:r>
              <a:rPr lang="en-US" altLang="en-US" dirty="0" err="1"/>
              <a:t>izvrši</a:t>
            </a:r>
            <a:r>
              <a:rPr lang="en-US" altLang="en-US" dirty="0"/>
              <a:t>, a </a:t>
            </a:r>
            <a:r>
              <a:rPr lang="en-US" altLang="en-US" dirty="0" err="1"/>
              <a:t>nakon</a:t>
            </a:r>
            <a:r>
              <a:rPr lang="en-US" altLang="en-US" dirty="0"/>
              <a:t> toga </a:t>
            </a:r>
            <a:r>
              <a:rPr lang="en-US" altLang="en-US" dirty="0" err="1"/>
              <a:t>će</a:t>
            </a:r>
            <a:r>
              <a:rPr lang="en-US" altLang="en-US" dirty="0"/>
              <a:t> se u </a:t>
            </a:r>
            <a:r>
              <a:rPr lang="en-US" altLang="en-US" dirty="0" err="1"/>
              <a:t>svakom</a:t>
            </a:r>
            <a:r>
              <a:rPr lang="en-US" altLang="en-US" dirty="0"/>
              <a:t> </a:t>
            </a:r>
            <a:r>
              <a:rPr lang="en-US" altLang="en-US" dirty="0" err="1"/>
              <a:t>narednom</a:t>
            </a:r>
            <a:r>
              <a:rPr lang="en-US" altLang="en-US" dirty="0"/>
              <a:t> </a:t>
            </a:r>
            <a:r>
              <a:rPr lang="en-US" altLang="en-US" dirty="0" err="1"/>
              <a:t>klok</a:t>
            </a:r>
            <a:r>
              <a:rPr lang="en-US" altLang="en-US" dirty="0"/>
              <a:t> </a:t>
            </a:r>
            <a:r>
              <a:rPr lang="en-US" altLang="en-US" dirty="0" err="1"/>
              <a:t>ciklusu</a:t>
            </a:r>
            <a:r>
              <a:rPr lang="en-US" altLang="en-US" dirty="0"/>
              <a:t> </a:t>
            </a:r>
            <a:r>
              <a:rPr lang="en-US" altLang="en-US" dirty="0" err="1"/>
              <a:t>okončati</a:t>
            </a:r>
            <a:r>
              <a:rPr lang="en-US" altLang="en-US" dirty="0"/>
              <a:t> po </a:t>
            </a:r>
            <a:r>
              <a:rPr lang="en-US" altLang="en-US" dirty="0" err="1"/>
              <a:t>jedna</a:t>
            </a:r>
            <a:r>
              <a:rPr lang="en-US" altLang="en-US" dirty="0"/>
              <a:t> </a:t>
            </a:r>
            <a:r>
              <a:rPr lang="en-US" altLang="en-US" dirty="0" err="1"/>
              <a:t>instrukcija</a:t>
            </a:r>
            <a:r>
              <a:rPr lang="en-US" altLang="en-US" dirty="0"/>
              <a:t>)</a:t>
            </a:r>
          </a:p>
          <a:p>
            <a:r>
              <a:rPr lang="en-US" altLang="en-US" dirty="0" err="1"/>
              <a:t>Primetimo</a:t>
            </a:r>
            <a:r>
              <a:rPr lang="en-US" altLang="en-US" dirty="0"/>
              <a:t> da </a:t>
            </a:r>
            <a:r>
              <a:rPr lang="en-US" altLang="en-US" dirty="0" err="1"/>
              <a:t>su</a:t>
            </a:r>
            <a:r>
              <a:rPr lang="en-US" altLang="en-US" dirty="0"/>
              <a:t> u </a:t>
            </a:r>
            <a:r>
              <a:rPr lang="en-US" altLang="en-US" dirty="0" err="1"/>
              <a:t>petom</a:t>
            </a:r>
            <a:r>
              <a:rPr lang="en-US" altLang="en-US" dirty="0"/>
              <a:t> </a:t>
            </a:r>
            <a:r>
              <a:rPr lang="en-US" altLang="en-US" dirty="0" err="1"/>
              <a:t>klok</a:t>
            </a:r>
            <a:r>
              <a:rPr lang="en-US" altLang="en-US" dirty="0"/>
              <a:t> </a:t>
            </a:r>
            <a:r>
              <a:rPr lang="en-US" altLang="en-US" dirty="0" err="1"/>
              <a:t>ciklusu</a:t>
            </a:r>
            <a:r>
              <a:rPr lang="en-US" altLang="en-US" dirty="0"/>
              <a:t> </a:t>
            </a:r>
            <a:r>
              <a:rPr lang="en-US" altLang="en-US" dirty="0" err="1"/>
              <a:t>svi</a:t>
            </a:r>
            <a:r>
              <a:rPr lang="en-US" altLang="en-US" dirty="0"/>
              <a:t> </a:t>
            </a:r>
            <a:r>
              <a:rPr lang="en-US" altLang="en-US" dirty="0" err="1"/>
              <a:t>stepeni</a:t>
            </a:r>
            <a:r>
              <a:rPr lang="en-US" altLang="en-US" dirty="0"/>
              <a:t> </a:t>
            </a:r>
            <a:r>
              <a:rPr lang="en-US" altLang="en-US" dirty="0" err="1"/>
              <a:t>protočnog</a:t>
            </a:r>
            <a:r>
              <a:rPr lang="en-US" altLang="en-US" dirty="0"/>
              <a:t> </a:t>
            </a:r>
            <a:r>
              <a:rPr lang="en-US" altLang="en-US" dirty="0" err="1"/>
              <a:t>sistema</a:t>
            </a:r>
            <a:r>
              <a:rPr lang="en-US" altLang="en-US" dirty="0"/>
              <a:t> </a:t>
            </a:r>
            <a:r>
              <a:rPr lang="en-US" altLang="en-US" dirty="0" err="1"/>
              <a:t>aktivni</a:t>
            </a:r>
            <a:r>
              <a:rPr lang="en-US" altLang="en-US" dirty="0"/>
              <a:t> i da se </a:t>
            </a:r>
            <a:r>
              <a:rPr lang="en-US" altLang="en-US" dirty="0" err="1"/>
              <a:t>jednovremeno</a:t>
            </a:r>
            <a:r>
              <a:rPr lang="en-US" altLang="en-US" dirty="0"/>
              <a:t> </a:t>
            </a:r>
            <a:r>
              <a:rPr lang="en-US" altLang="en-US" dirty="0" err="1"/>
              <a:t>izvršava</a:t>
            </a:r>
            <a:r>
              <a:rPr lang="en-US" altLang="en-US" dirty="0"/>
              <a:t> 5 </a:t>
            </a:r>
            <a:r>
              <a:rPr lang="en-US" altLang="en-US" dirty="0" err="1"/>
              <a:t>instrukcija</a:t>
            </a:r>
            <a:r>
              <a:rPr lang="en-US" altLang="en-US" dirty="0"/>
              <a:t> </a:t>
            </a:r>
            <a:r>
              <a:rPr lang="en-US" altLang="en-US" dirty="0" err="1"/>
              <a:t>koje</a:t>
            </a:r>
            <a:r>
              <a:rPr lang="en-US" altLang="en-US" dirty="0"/>
              <a:t> se </a:t>
            </a:r>
            <a:r>
              <a:rPr lang="en-US" altLang="en-US" dirty="0" err="1"/>
              <a:t>nalaze</a:t>
            </a:r>
            <a:r>
              <a:rPr lang="en-US" altLang="en-US" dirty="0"/>
              <a:t> u </a:t>
            </a:r>
            <a:r>
              <a:rPr lang="en-US" altLang="en-US" dirty="0" err="1"/>
              <a:t>različitim</a:t>
            </a:r>
            <a:r>
              <a:rPr lang="en-US" altLang="en-US" dirty="0"/>
              <a:t> </a:t>
            </a:r>
            <a:r>
              <a:rPr lang="en-US" altLang="en-US" dirty="0" err="1"/>
              <a:t>fazama</a:t>
            </a:r>
            <a:r>
              <a:rPr lang="en-US" altLang="en-US" dirty="0"/>
              <a:t> </a:t>
            </a:r>
            <a:r>
              <a:rPr lang="en-US" altLang="en-US" dirty="0" err="1"/>
              <a:t>izvršenja</a:t>
            </a:r>
            <a:r>
              <a:rPr lang="en-US" altLang="en-US" dirty="0"/>
              <a:t>.</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2CA0B5A8-20B1-4769-B0BD-B30104EF819C}" type="slidenum">
              <a:rPr lang="en-US" altLang="en-US" smtClean="0"/>
              <a:pPr/>
              <a:t>39</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Uvođenje protočnosti u izvršenje instrukcija dovodi do problema kojih nema kod sekvencijalnog izvršenja.</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C684CBA-E429-41A3-9232-296BE1DE0914}" type="slidenum">
              <a:rPr lang="en-US" altLang="en-US" smtClean="0"/>
              <a:pPr/>
              <a:t>40</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B9E5978-2C94-4DED-B2D4-2DAFEAB1F19E}" type="slidenum">
              <a:rPr lang="en-US" altLang="en-US" smtClean="0"/>
              <a:pPr/>
              <a:t>4</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3E1FDBF8-0460-4C07-8202-757D059111C1}" type="slidenum">
              <a:rPr lang="en-US" altLang="en-US" smtClean="0"/>
              <a:pPr/>
              <a:t>41</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err="1"/>
              <a:t>Slika</a:t>
            </a:r>
            <a:r>
              <a:rPr lang="en-US" altLang="en-US" dirty="0"/>
              <a:t> </a:t>
            </a:r>
            <a:r>
              <a:rPr lang="en-US" altLang="en-US" dirty="0" err="1"/>
              <a:t>prikazuje</a:t>
            </a:r>
            <a:r>
              <a:rPr lang="en-US" altLang="en-US" dirty="0"/>
              <a:t> </a:t>
            </a:r>
            <a:r>
              <a:rPr lang="en-US" altLang="en-US" dirty="0" err="1"/>
              <a:t>modifikovanu</a:t>
            </a:r>
            <a:r>
              <a:rPr lang="en-US" altLang="en-US" dirty="0"/>
              <a:t> </a:t>
            </a:r>
            <a:r>
              <a:rPr lang="en-US" altLang="en-US" dirty="0" err="1"/>
              <a:t>stazu</a:t>
            </a:r>
            <a:r>
              <a:rPr lang="en-US" altLang="en-US" dirty="0"/>
              <a:t> </a:t>
            </a:r>
            <a:r>
              <a:rPr lang="en-US" altLang="en-US" dirty="0" err="1"/>
              <a:t>podataka</a:t>
            </a:r>
            <a:r>
              <a:rPr lang="en-US" altLang="en-US" dirty="0"/>
              <a:t> </a:t>
            </a:r>
            <a:r>
              <a:rPr lang="en-US" altLang="en-US" dirty="0" err="1"/>
              <a:t>kojoj</a:t>
            </a:r>
            <a:r>
              <a:rPr lang="en-US" altLang="en-US" dirty="0"/>
              <a:t> </a:t>
            </a:r>
            <a:r>
              <a:rPr lang="en-US" altLang="en-US" dirty="0" err="1"/>
              <a:t>su</a:t>
            </a:r>
            <a:r>
              <a:rPr lang="en-US" altLang="en-US" dirty="0"/>
              <a:t> </a:t>
            </a:r>
            <a:r>
              <a:rPr lang="en-US" altLang="en-US" dirty="0" err="1"/>
              <a:t>pridodati</a:t>
            </a:r>
            <a:r>
              <a:rPr lang="en-US" altLang="en-US" dirty="0"/>
              <a:t> </a:t>
            </a:r>
            <a:r>
              <a:rPr lang="en-US" altLang="en-US" dirty="0" err="1"/>
              <a:t>registri</a:t>
            </a:r>
            <a:r>
              <a:rPr lang="en-US" altLang="en-US" dirty="0"/>
              <a:t> </a:t>
            </a:r>
            <a:r>
              <a:rPr lang="en-US" altLang="en-US" dirty="0" err="1"/>
              <a:t>između</a:t>
            </a:r>
            <a:r>
              <a:rPr lang="en-US" altLang="en-US" dirty="0"/>
              <a:t> </a:t>
            </a:r>
            <a:r>
              <a:rPr lang="en-US" altLang="en-US" dirty="0" err="1"/>
              <a:t>susednih</a:t>
            </a:r>
            <a:r>
              <a:rPr lang="en-US" altLang="en-US" dirty="0"/>
              <a:t> </a:t>
            </a:r>
            <a:r>
              <a:rPr lang="en-US" altLang="en-US" dirty="0" err="1"/>
              <a:t>stepena</a:t>
            </a:r>
            <a:r>
              <a:rPr lang="en-US" altLang="en-US" dirty="0"/>
              <a:t>. </a:t>
            </a:r>
            <a:r>
              <a:rPr lang="en-US" altLang="en-US" dirty="0" err="1"/>
              <a:t>Registri</a:t>
            </a:r>
            <a:r>
              <a:rPr lang="en-US" altLang="en-US" dirty="0"/>
              <a:t> </a:t>
            </a:r>
            <a:r>
              <a:rPr lang="en-US" altLang="en-US" dirty="0" err="1"/>
              <a:t>su</a:t>
            </a:r>
            <a:r>
              <a:rPr lang="en-US" altLang="en-US" dirty="0"/>
              <a:t> </a:t>
            </a:r>
            <a:r>
              <a:rPr lang="en-US" altLang="en-US" dirty="0" err="1"/>
              <a:t>označeni</a:t>
            </a:r>
            <a:r>
              <a:rPr lang="en-US" altLang="en-US" dirty="0"/>
              <a:t> </a:t>
            </a:r>
            <a:r>
              <a:rPr lang="en-US" altLang="en-US" dirty="0" err="1"/>
              <a:t>imenom</a:t>
            </a:r>
            <a:r>
              <a:rPr lang="en-US" altLang="en-US" dirty="0"/>
              <a:t> </a:t>
            </a:r>
            <a:r>
              <a:rPr lang="en-US" altLang="en-US" dirty="0" err="1"/>
              <a:t>stepena</a:t>
            </a:r>
            <a:r>
              <a:rPr lang="en-US" altLang="en-US" dirty="0"/>
              <a:t> </a:t>
            </a:r>
            <a:r>
              <a:rPr lang="en-US" altLang="en-US" dirty="0" err="1"/>
              <a:t>između</a:t>
            </a:r>
            <a:r>
              <a:rPr lang="en-US" altLang="en-US" dirty="0"/>
              <a:t> </a:t>
            </a:r>
            <a:r>
              <a:rPr lang="en-US" altLang="en-US" dirty="0" err="1"/>
              <a:t>kojih</a:t>
            </a:r>
            <a:r>
              <a:rPr lang="en-US" altLang="en-US" dirty="0"/>
              <a:t> se </a:t>
            </a:r>
            <a:r>
              <a:rPr lang="en-US" altLang="en-US" dirty="0" err="1"/>
              <a:t>nalaze</a:t>
            </a:r>
            <a:r>
              <a:rPr lang="en-US" altLang="en-US" dirty="0"/>
              <a:t>: </a:t>
            </a:r>
            <a:r>
              <a:rPr lang="en-US" altLang="en-US" dirty="0" err="1"/>
              <a:t>tako</a:t>
            </a:r>
            <a:r>
              <a:rPr lang="en-US" altLang="en-US" dirty="0"/>
              <a:t>, IF/ID </a:t>
            </a:r>
            <a:r>
              <a:rPr lang="en-US" altLang="en-US" dirty="0" err="1"/>
              <a:t>označava</a:t>
            </a:r>
            <a:r>
              <a:rPr lang="en-US" altLang="en-US" dirty="0"/>
              <a:t> </a:t>
            </a:r>
            <a:r>
              <a:rPr lang="en-US" altLang="en-US" dirty="0" err="1"/>
              <a:t>regisar</a:t>
            </a:r>
            <a:r>
              <a:rPr lang="en-US" altLang="en-US" dirty="0"/>
              <a:t> koji se </a:t>
            </a:r>
            <a:r>
              <a:rPr lang="en-US" altLang="en-US" dirty="0" err="1"/>
              <a:t>nalazi</a:t>
            </a:r>
            <a:r>
              <a:rPr lang="en-US" altLang="en-US" dirty="0"/>
              <a:t> </a:t>
            </a:r>
            <a:r>
              <a:rPr lang="en-US" altLang="en-US" dirty="0" err="1"/>
              <a:t>između</a:t>
            </a:r>
            <a:r>
              <a:rPr lang="en-US" altLang="en-US" dirty="0"/>
              <a:t> </a:t>
            </a:r>
            <a:r>
              <a:rPr lang="en-US" altLang="en-US" dirty="0" err="1"/>
              <a:t>stepena</a:t>
            </a:r>
            <a:r>
              <a:rPr lang="en-US" altLang="en-US" dirty="0"/>
              <a:t> IF i ID, </a:t>
            </a:r>
            <a:r>
              <a:rPr lang="en-US" altLang="en-US" dirty="0" err="1"/>
              <a:t>registar</a:t>
            </a:r>
            <a:r>
              <a:rPr lang="en-US" altLang="en-US" dirty="0"/>
              <a:t> ID/EX se </a:t>
            </a:r>
            <a:r>
              <a:rPr lang="en-US" altLang="en-US" dirty="0" err="1"/>
              <a:t>nalazi</a:t>
            </a:r>
            <a:r>
              <a:rPr lang="en-US" altLang="en-US" dirty="0"/>
              <a:t> </a:t>
            </a:r>
            <a:r>
              <a:rPr lang="en-US" altLang="en-US" dirty="0" err="1"/>
              <a:t>između</a:t>
            </a:r>
            <a:r>
              <a:rPr lang="en-US" altLang="en-US" dirty="0"/>
              <a:t> </a:t>
            </a:r>
            <a:r>
              <a:rPr lang="en-US" altLang="en-US" dirty="0" err="1"/>
              <a:t>stepena</a:t>
            </a:r>
            <a:r>
              <a:rPr lang="en-US" altLang="en-US" dirty="0"/>
              <a:t> ID i EX, </a:t>
            </a:r>
            <a:r>
              <a:rPr lang="en-US" altLang="en-US" dirty="0" err="1"/>
              <a:t>itd</a:t>
            </a:r>
            <a:r>
              <a:rPr lang="en-US" altLang="en-US" dirty="0"/>
              <a:t>. </a:t>
            </a:r>
            <a:r>
              <a:rPr lang="en-US" altLang="en-US" dirty="0" err="1"/>
              <a:t>Kako</a:t>
            </a:r>
            <a:r>
              <a:rPr lang="en-US" altLang="en-US" dirty="0"/>
              <a:t> </a:t>
            </a:r>
            <a:r>
              <a:rPr lang="en-US" altLang="en-US" dirty="0" err="1"/>
              <a:t>instrukcija</a:t>
            </a:r>
            <a:r>
              <a:rPr lang="en-US" altLang="en-US" dirty="0"/>
              <a:t> u </a:t>
            </a:r>
            <a:r>
              <a:rPr lang="en-US" altLang="en-US" dirty="0" err="1"/>
              <a:t>svom</a:t>
            </a:r>
            <a:r>
              <a:rPr lang="en-US" altLang="en-US" dirty="0"/>
              <a:t> </a:t>
            </a:r>
            <a:r>
              <a:rPr lang="en-US" altLang="en-US" dirty="0" err="1"/>
              <a:t>izvršenju</a:t>
            </a:r>
            <a:r>
              <a:rPr lang="en-US" altLang="en-US" dirty="0"/>
              <a:t> </a:t>
            </a:r>
            <a:r>
              <a:rPr lang="en-US" altLang="en-US" dirty="0" err="1"/>
              <a:t>napreduje</a:t>
            </a:r>
            <a:r>
              <a:rPr lang="en-US" altLang="en-US" dirty="0"/>
              <a:t> </a:t>
            </a:r>
            <a:r>
              <a:rPr lang="en-US" altLang="en-US" dirty="0" err="1"/>
              <a:t>kroz</a:t>
            </a:r>
            <a:r>
              <a:rPr lang="en-US" altLang="en-US" dirty="0"/>
              <a:t> </a:t>
            </a:r>
            <a:r>
              <a:rPr lang="en-US" altLang="en-US" dirty="0" err="1"/>
              <a:t>protočni</a:t>
            </a:r>
            <a:r>
              <a:rPr lang="en-US" altLang="en-US" dirty="0"/>
              <a:t> </a:t>
            </a:r>
            <a:r>
              <a:rPr lang="en-US" altLang="en-US" dirty="0" err="1"/>
              <a:t>sistem</a:t>
            </a:r>
            <a:r>
              <a:rPr lang="en-US" altLang="en-US" dirty="0"/>
              <a:t>, </a:t>
            </a:r>
            <a:r>
              <a:rPr lang="en-US" altLang="en-US" dirty="0" err="1"/>
              <a:t>tako</a:t>
            </a:r>
            <a:r>
              <a:rPr lang="en-US" altLang="en-US" dirty="0"/>
              <a:t> se </a:t>
            </a:r>
            <a:r>
              <a:rPr lang="en-US" altLang="en-US" dirty="0" err="1"/>
              <a:t>svi</a:t>
            </a:r>
            <a:r>
              <a:rPr lang="en-US" altLang="en-US" dirty="0"/>
              <a:t> </a:t>
            </a:r>
            <a:r>
              <a:rPr lang="en-US" altLang="en-US" dirty="0" err="1"/>
              <a:t>podaci</a:t>
            </a:r>
            <a:r>
              <a:rPr lang="en-US" altLang="en-US" dirty="0"/>
              <a:t> </a:t>
            </a:r>
            <a:r>
              <a:rPr lang="en-US" altLang="en-US" dirty="0" err="1"/>
              <a:t>potrebni</a:t>
            </a:r>
            <a:r>
              <a:rPr lang="en-US" altLang="en-US" dirty="0"/>
              <a:t> za </a:t>
            </a:r>
            <a:r>
              <a:rPr lang="en-US" altLang="en-US" dirty="0" err="1"/>
              <a:t>njeno</a:t>
            </a:r>
            <a:r>
              <a:rPr lang="en-US" altLang="en-US" dirty="0"/>
              <a:t> </a:t>
            </a:r>
            <a:r>
              <a:rPr lang="en-US" altLang="en-US" dirty="0" err="1"/>
              <a:t>izvrenje</a:t>
            </a:r>
            <a:r>
              <a:rPr lang="en-US" altLang="en-US" dirty="0"/>
              <a:t> </a:t>
            </a:r>
            <a:r>
              <a:rPr lang="en-US" altLang="en-US" dirty="0" err="1"/>
              <a:t>premeštaju</a:t>
            </a:r>
            <a:r>
              <a:rPr lang="en-US" altLang="en-US" dirty="0"/>
              <a:t> </a:t>
            </a:r>
            <a:r>
              <a:rPr lang="en-US" altLang="en-US" dirty="0" err="1"/>
              <a:t>iz</a:t>
            </a:r>
            <a:r>
              <a:rPr lang="en-US" altLang="en-US" dirty="0"/>
              <a:t> </a:t>
            </a:r>
            <a:r>
              <a:rPr lang="en-US" altLang="en-US" dirty="0" err="1"/>
              <a:t>jednog</a:t>
            </a:r>
            <a:r>
              <a:rPr lang="en-US" altLang="en-US" dirty="0"/>
              <a:t> </a:t>
            </a:r>
            <a:r>
              <a:rPr lang="en-US" altLang="en-US" dirty="0" err="1"/>
              <a:t>protočnog</a:t>
            </a:r>
            <a:r>
              <a:rPr lang="en-US" altLang="en-US" dirty="0"/>
              <a:t> </a:t>
            </a:r>
            <a:r>
              <a:rPr lang="en-US" altLang="en-US" dirty="0" err="1"/>
              <a:t>registra</a:t>
            </a:r>
            <a:r>
              <a:rPr lang="en-US" altLang="en-US" dirty="0"/>
              <a:t> u </a:t>
            </a:r>
            <a:r>
              <a:rPr lang="en-US" altLang="en-US" dirty="0" err="1"/>
              <a:t>drugi</a:t>
            </a:r>
            <a:r>
              <a:rPr lang="en-US" altLang="en-US" dirty="0"/>
              <a:t>. </a:t>
            </a:r>
            <a:r>
              <a:rPr lang="en-US" altLang="en-US" dirty="0" err="1"/>
              <a:t>Tako</a:t>
            </a:r>
            <a:r>
              <a:rPr lang="en-US" altLang="en-US" dirty="0"/>
              <a:t>, </a:t>
            </a:r>
            <a:r>
              <a:rPr lang="en-US" altLang="en-US" dirty="0" err="1"/>
              <a:t>npr</a:t>
            </a:r>
            <a:r>
              <a:rPr lang="en-US" altLang="en-US" dirty="0"/>
              <a:t>. </a:t>
            </a:r>
            <a:r>
              <a:rPr lang="en-US" altLang="en-US" dirty="0" err="1"/>
              <a:t>podaci</a:t>
            </a:r>
            <a:r>
              <a:rPr lang="en-US" altLang="en-US" dirty="0"/>
              <a:t> koji se </a:t>
            </a:r>
            <a:r>
              <a:rPr lang="en-US" altLang="en-US" dirty="0" err="1"/>
              <a:t>nalaze</a:t>
            </a:r>
            <a:r>
              <a:rPr lang="en-US" altLang="en-US" dirty="0"/>
              <a:t> u </a:t>
            </a:r>
            <a:r>
              <a:rPr lang="en-US" altLang="en-US" dirty="0" err="1"/>
              <a:t>registru</a:t>
            </a:r>
            <a:r>
              <a:rPr lang="en-US" altLang="en-US" dirty="0"/>
              <a:t>  IF/ID  i ono </a:t>
            </a:r>
            <a:r>
              <a:rPr lang="en-US" altLang="en-US" dirty="0" err="1"/>
              <a:t>što</a:t>
            </a:r>
            <a:r>
              <a:rPr lang="en-US" altLang="en-US" dirty="0"/>
              <a:t> je </a:t>
            </a:r>
            <a:r>
              <a:rPr lang="en-US" altLang="en-US" dirty="0" err="1"/>
              <a:t>obavljeno</a:t>
            </a:r>
            <a:r>
              <a:rPr lang="en-US" altLang="en-US" dirty="0"/>
              <a:t> u ID </a:t>
            </a:r>
            <a:r>
              <a:rPr lang="en-US" altLang="en-US" dirty="0" err="1"/>
              <a:t>fazi</a:t>
            </a:r>
            <a:r>
              <a:rPr lang="en-US" altLang="en-US" dirty="0"/>
              <a:t> se </a:t>
            </a:r>
            <a:r>
              <a:rPr lang="en-US" altLang="en-US" dirty="0" err="1"/>
              <a:t>pamti</a:t>
            </a:r>
            <a:r>
              <a:rPr lang="en-US" altLang="en-US" dirty="0"/>
              <a:t> u  </a:t>
            </a:r>
            <a:r>
              <a:rPr lang="en-US" altLang="en-US" dirty="0" err="1"/>
              <a:t>sledećem</a:t>
            </a:r>
            <a:r>
              <a:rPr lang="en-US" altLang="en-US" dirty="0"/>
              <a:t> </a:t>
            </a:r>
            <a:r>
              <a:rPr lang="en-US" altLang="en-US" dirty="0" err="1"/>
              <a:t>klok</a:t>
            </a:r>
            <a:r>
              <a:rPr lang="en-US" altLang="en-US" dirty="0"/>
              <a:t> </a:t>
            </a:r>
            <a:r>
              <a:rPr lang="en-US" altLang="en-US" dirty="0" err="1"/>
              <a:t>ciklusu</a:t>
            </a:r>
            <a:r>
              <a:rPr lang="en-US" altLang="en-US" dirty="0"/>
              <a:t> u </a:t>
            </a:r>
            <a:r>
              <a:rPr lang="en-US" altLang="en-US" dirty="0" err="1"/>
              <a:t>registar</a:t>
            </a:r>
            <a:r>
              <a:rPr lang="en-US" altLang="en-US" dirty="0"/>
              <a:t> ID/EX.  </a:t>
            </a:r>
            <a:r>
              <a:rPr lang="en-US" altLang="en-US" dirty="0" err="1"/>
              <a:t>Ti</a:t>
            </a:r>
            <a:r>
              <a:rPr lang="en-US" altLang="en-US" dirty="0"/>
              <a:t> </a:t>
            </a:r>
            <a:r>
              <a:rPr lang="en-US" altLang="en-US" dirty="0" err="1"/>
              <a:t>podaci</a:t>
            </a:r>
            <a:r>
              <a:rPr lang="en-US" altLang="en-US" dirty="0"/>
              <a:t> </a:t>
            </a:r>
            <a:r>
              <a:rPr lang="en-US" altLang="en-US" dirty="0" err="1"/>
              <a:t>će</a:t>
            </a:r>
            <a:r>
              <a:rPr lang="en-US" altLang="en-US" dirty="0"/>
              <a:t> se u </a:t>
            </a:r>
            <a:r>
              <a:rPr lang="en-US" altLang="en-US" dirty="0" err="1"/>
              <a:t>sledećem</a:t>
            </a:r>
            <a:r>
              <a:rPr lang="en-US" altLang="en-US" dirty="0"/>
              <a:t> </a:t>
            </a:r>
            <a:r>
              <a:rPr lang="en-US" altLang="en-US" dirty="0" err="1"/>
              <a:t>klok</a:t>
            </a:r>
            <a:r>
              <a:rPr lang="en-US" altLang="en-US" dirty="0"/>
              <a:t> </a:t>
            </a:r>
            <a:r>
              <a:rPr lang="en-US" altLang="en-US" dirty="0" err="1"/>
              <a:t>ciklusu</a:t>
            </a:r>
            <a:r>
              <a:rPr lang="en-US" altLang="en-US" dirty="0"/>
              <a:t> </a:t>
            </a:r>
            <a:r>
              <a:rPr lang="en-US" altLang="en-US" dirty="0" err="1"/>
              <a:t>naći</a:t>
            </a:r>
            <a:r>
              <a:rPr lang="en-US" altLang="en-US" dirty="0"/>
              <a:t> u </a:t>
            </a:r>
            <a:r>
              <a:rPr lang="en-US" altLang="en-US" dirty="0" err="1"/>
              <a:t>registru</a:t>
            </a:r>
            <a:r>
              <a:rPr lang="en-US" altLang="en-US" dirty="0"/>
              <a:t> EX/MEM, </a:t>
            </a:r>
            <a:r>
              <a:rPr lang="en-US" altLang="en-US" dirty="0" err="1"/>
              <a:t>itd</a:t>
            </a:r>
            <a:r>
              <a:rPr lang="en-US" altLang="en-US" dirty="0"/>
              <a:t>.</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1734E8C9-85DB-4F29-8A94-507A03636B12}" type="slidenum">
              <a:rPr lang="en-US" altLang="en-US" smtClean="0"/>
              <a:pPr/>
              <a:t>42</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Aktivnosti po pojedinim fazama su veoma slične kao kod neprotočne verzije staze podataka. Razlika je što se koriste lečevi između svakog stepena. </a:t>
            </a:r>
          </a:p>
          <a:p>
            <a:pPr eaLnBrk="1" hangingPunct="1">
              <a:spcBef>
                <a:spcPct val="0"/>
              </a:spcBef>
            </a:pPr>
            <a:r>
              <a:rPr lang="en-US" altLang="en-US"/>
              <a:t>Lečevi su označeni imenima stepena između kojih se nalaze: IF/ID, ID/EX, EX/MEM i MEM/WB. Svaki protočni registar se sastoji iz više polja (komponenti). Ekstenzija iza naziva protočnog registra je polje koje odgovara registru iz neprotočne organizacije procesora. Tako, npr IF/ID.IR  ← Mem[PC] označva se se u IF/ID registar u polje IR smešta instrukcija iz memorije sa adrese na koju ukazuje programski brojač (PC).</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CE506995-F296-42B1-803A-F451CDB3D26C}" type="slidenum">
              <a:rPr lang="en-US" altLang="en-US" smtClean="0"/>
              <a:pPr/>
              <a:t>43</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err="1"/>
              <a:t>Aktivnost</a:t>
            </a:r>
            <a:r>
              <a:rPr lang="en-US" altLang="en-US" dirty="0"/>
              <a:t> </a:t>
            </a:r>
            <a:r>
              <a:rPr lang="en-US" altLang="en-US" dirty="0" err="1"/>
              <a:t>koja</a:t>
            </a:r>
            <a:r>
              <a:rPr lang="en-US" altLang="en-US" dirty="0"/>
              <a:t> </a:t>
            </a:r>
            <a:r>
              <a:rPr lang="en-US" altLang="en-US" dirty="0" err="1"/>
              <a:t>najdu</a:t>
            </a:r>
            <a:r>
              <a:rPr lang="sr-Latn-RS" altLang="en-US" dirty="0"/>
              <a:t>že traje odeđuje kolika će biti perioda sistema. U ovom primeru aktivnost koja najduže traje je sušenje, 40 min, pa će zato za svaku aktivnost biti rezervisano 40 min.</a:t>
            </a:r>
            <a:endParaRPr lang="en-US" altLang="en-US" dirty="0"/>
          </a:p>
          <a:p>
            <a:r>
              <a:rPr lang="en-US" altLang="en-US" dirty="0" err="1"/>
              <a:t>Potrebno</a:t>
            </a:r>
            <a:r>
              <a:rPr lang="en-US" altLang="en-US" dirty="0"/>
              <a:t> je </a:t>
            </a:r>
            <a:r>
              <a:rPr lang="en-US" altLang="en-US" dirty="0" err="1"/>
              <a:t>uo</a:t>
            </a:r>
            <a:r>
              <a:rPr lang="sr-Latn-RS" altLang="en-US" dirty="0"/>
              <a:t>čiti da se uvođenjem protočnosti vreme obsluživanja pojedinačnog korisnika nije skratilo. </a:t>
            </a:r>
          </a:p>
          <a:p>
            <a:r>
              <a:rPr lang="sr-Latn-RS" altLang="en-US" dirty="0"/>
              <a:t>Naprotiv, pojedinačno vreme okončanja posla se produžilo</a:t>
            </a:r>
          </a:p>
          <a:p>
            <a:r>
              <a:rPr lang="sr-Latn-RS" altLang="en-US" dirty="0"/>
              <a:t>Uvođenjem protočnosti povećava se propusnost, tj. obim obavljenog posla u jedinici vremena.</a:t>
            </a:r>
          </a:p>
          <a:p>
            <a:endParaRPr lang="en-US" altLang="en-US" dirty="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99CD8C5F-1495-43F4-B1D8-E0B38FE523A0}" type="slidenum">
              <a:rPr lang="en-US" altLang="en-US" smtClean="0"/>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ECF0997-A9B5-478D-9630-3073B7E157E6}" type="slidenum">
              <a:rPr lang="en-US" altLang="en-US" smtClean="0"/>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sr-Latn-RS" altLang="en-US" dirty="0"/>
              <a:t>Kako bismo “ručno” sabrali brojeve A=0.25*10</a:t>
            </a:r>
            <a:r>
              <a:rPr lang="sr-Latn-RS" altLang="en-US" baseline="30000" dirty="0"/>
              <a:t>3</a:t>
            </a:r>
            <a:r>
              <a:rPr lang="sr-Latn-RS" altLang="en-US" dirty="0"/>
              <a:t>   i B=0.999*10</a:t>
            </a:r>
            <a:r>
              <a:rPr lang="sr-Latn-RS" altLang="en-US" baseline="30000" dirty="0"/>
              <a:t>5</a:t>
            </a:r>
            <a:r>
              <a:rPr lang="sr-Latn-RS" altLang="en-US" dirty="0"/>
              <a:t> ?  Očigledno je da ne možemo sabrati mantise brojeva koji imaju različite eksponente. Zbog toga moramo prvo da izjednačimo eksponente brojeva. U računarskoj obradi  se uvek vrši izjednačavanje u odnosu na veći eksponent. Dakle oba broja ćemo svesti na eksponent 5. To zahteva da mantisu manjeg broja pomerimo u desno za dve pozicije, tj. broj A će sada biti A=0.0025*10</a:t>
            </a:r>
            <a:r>
              <a:rPr lang="sr-Latn-RS" altLang="en-US" baseline="30000" dirty="0"/>
              <a:t>5</a:t>
            </a:r>
            <a:r>
              <a:rPr lang="sr-Latn-RS" altLang="en-US" dirty="0"/>
              <a:t>. Sada se mogu sabrati mantise 0.0025 i 0.998. Rezultat je  1.0015*10</a:t>
            </a:r>
            <a:r>
              <a:rPr lang="sr-Latn-RS" altLang="en-US" baseline="30000" dirty="0"/>
              <a:t>5</a:t>
            </a:r>
            <a:r>
              <a:rPr lang="sr-Latn-RS" altLang="en-US" dirty="0"/>
              <a:t> . Mantisa rezultata nije normalizovana, pa je moramo pomeriti u levo za jedno mesto i korigovati eksponent rezultata: 0.10015*10</a:t>
            </a:r>
            <a:r>
              <a:rPr lang="sr-Latn-RS" altLang="en-US" baseline="30000" dirty="0"/>
              <a:t>6 </a:t>
            </a:r>
            <a:r>
              <a:rPr lang="sr-Latn-RS" altLang="en-US" dirty="0"/>
              <a:t>.</a:t>
            </a:r>
            <a:endParaRPr lang="en-US" altLang="en-US" dirty="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D75CCCDC-A5FB-4389-8996-F8E247B17937}" type="slidenum">
              <a:rPr lang="en-US" altLang="en-US" smtClean="0"/>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p:txBody>
          <a:bodyPr wrap="square" numCol="1" anchor="t" anchorCtr="0" compatLnSpc="1">
            <a:prstTxWarp prst="textNoShape">
              <a:avLst/>
            </a:prstTxWarp>
            <a:normAutofit lnSpcReduction="10000"/>
          </a:bodyPr>
          <a:lstStyle/>
          <a:p>
            <a:pPr>
              <a:defRPr/>
            </a:pPr>
            <a:r>
              <a:rPr lang="sr-Latn-RS" dirty="0"/>
              <a:t>Pošto se projektuje sinhroni protočni sabirač, između svakog stepena protočnog sistema (stge logic na slici) se moraju ubaciti lečevi koji pamte sve podatke koji su neophodni za izvršenje instrukcije u narednom klok  ciklusu. Tako, vidimo da se na izlazu iz stepena 1 (Stage 1 logic) pamte vrednosti većeg eksponenta (Larger exponent), mantisa većeg broja (other fraction), mantisa manjeg broja (fraction from smaller input) i razloka eksponenata (exponent difference) koja određuje za koliko pozicija treba pomeriti mantisu manjeg broja u desno.</a:t>
            </a:r>
          </a:p>
          <a:p>
            <a:pPr>
              <a:defRPr/>
            </a:pPr>
            <a:r>
              <a:rPr lang="sr-Latn-RS" dirty="0"/>
              <a:t>Nakon što se obavi pomeranje mantise manjeg broja u stepenu 2, pomoću kola koje je označeno sa right shifter, rezulat se upisuje u odgovarajući  leč, a vrednosti koje su bile zapamćene u lečevima koji se nalaze između stepena 1 i 2 se sada upisuju u lečeve koji se nalaze između stepena 2 i 3 (vrednosti koje se prenose su očigledno veći eksponent i mantisa većeg broja).</a:t>
            </a:r>
          </a:p>
          <a:p>
            <a:pPr>
              <a:defRPr/>
            </a:pPr>
            <a:r>
              <a:rPr lang="sr-Latn-RS" dirty="0"/>
              <a:t>U stepenu 3 se obavlja sabiranje mantisa pomoću kola označenog sa Adder. Rezultat sabiranja se upisuje u odgovarajući leč na izlazu sabirača, a u drugi leč se prenosi vrednost većeg eksponenta.</a:t>
            </a:r>
          </a:p>
          <a:p>
            <a:pPr>
              <a:defRPr/>
            </a:pPr>
            <a:r>
              <a:rPr lang="sr-Latn-RS" dirty="0"/>
              <a:t>Kao rezultat sabiranja mantsa može se dobiti vrednost koja nije u normalizovanom obliku (tj. u obliku 0.XYZ već u obliku X.YZ) pa se u stepenu 4 određuje za koliko mesta treba pomeriti dobijenu sumu da bi se obavila normalizacija. </a:t>
            </a:r>
          </a:p>
          <a:p>
            <a:pPr>
              <a:defRPr/>
            </a:pPr>
            <a:r>
              <a:rPr lang="sr-Latn-RS" dirty="0"/>
              <a:t>U stepenu 5 se obavlja normalizacija rezultata (kolo Left shifter)  i korigovanje eksponenta (kolo Adder).</a:t>
            </a:r>
          </a:p>
          <a:p>
            <a:pPr>
              <a:defRPr/>
            </a:pPr>
            <a:endParaRPr lang="sr-Latn-RS" dirty="0"/>
          </a:p>
          <a:p>
            <a:pPr>
              <a:defRPr/>
            </a:pPr>
            <a:r>
              <a:rPr lang="sr-Latn-RS" dirty="0"/>
              <a:t>U stepenu 5 se obavlja normalizacija mantise rezultata korišćenjem kola left shifter</a:t>
            </a:r>
            <a:endParaRPr lang="en-US" dirty="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97D795E0-EA09-41C1-8580-ECF2722AFDDC}" type="slidenum">
              <a:rPr lang="en-US" altLang="en-US" smtClean="0"/>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4F94CA8A-1E07-4A97-9BD9-59F54DBED2FA}" type="slidenum">
              <a:rPr lang="en-US" altLang="en-US" smtClean="0"/>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w="9525">
              <a:noFill/>
              <a:miter lim="800000"/>
              <a:headEnd/>
              <a:tailEnd/>
            </a:ln>
            <a:effectLst/>
          </p:spPr>
          <p:txBody>
            <a:bodyPr wrap="none" anchor="ctr"/>
            <a:lstStyle/>
            <a:p>
              <a:pPr>
                <a:defRPr/>
              </a:pPr>
              <a:endParaRPr lang="en-US">
                <a:latin typeface="Arial" charset="0"/>
              </a:endParaRPr>
            </a:p>
          </p:txBody>
        </p:sp>
        <p:sp>
          <p:nvSpPr>
            <p:cNvPr id="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w="9525">
              <a:noFill/>
              <a:miter lim="800000"/>
              <a:headEnd/>
              <a:tailEnd/>
            </a:ln>
          </p:spPr>
          <p:txBody>
            <a:bodyPr wrap="none" anchor="ctr"/>
            <a:lstStyle/>
            <a:p>
              <a:pPr>
                <a:defRPr/>
              </a:pPr>
              <a:endParaRPr lang="en-US">
                <a:latin typeface="Arial" charset="0"/>
              </a:endParaRPr>
            </a:p>
          </p:txBody>
        </p:sp>
      </p:grpSp>
      <p:sp>
        <p:nvSpPr>
          <p:cNvPr id="7" name="AutoShape 10"/>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a:latin typeface="Arial" charset="0"/>
            </a:endParaRPr>
          </a:p>
        </p:txBody>
      </p:sp>
      <p:sp>
        <p:nvSpPr>
          <p:cNvPr id="4101" name="Rectangle 5"/>
          <p:cNvSpPr>
            <a:spLocks noGrp="1" noChangeArrowheads="1"/>
          </p:cNvSpPr>
          <p:nvPr>
            <p:ph type="ctrTitle"/>
          </p:nvPr>
        </p:nvSpPr>
        <p:spPr>
          <a:xfrm>
            <a:off x="304800" y="946150"/>
            <a:ext cx="8534400" cy="1778000"/>
          </a:xfrm>
          <a:noFill/>
        </p:spPr>
        <p:txBody>
          <a:bodyPr lIns="91432" rIns="91432" anchor="b"/>
          <a:lstStyle>
            <a:lvl1pPr>
              <a:defRPr>
                <a:solidFill>
                  <a:schemeClr val="tx1"/>
                </a:solidFill>
                <a:effectLst>
                  <a:outerShdw blurRad="38100" dist="38100" dir="2700000" algn="tl">
                    <a:srgbClr val="C0C0C0"/>
                  </a:outerShdw>
                </a:effectLst>
              </a:defRPr>
            </a:lvl1pPr>
          </a:lstStyle>
          <a:p>
            <a:r>
              <a:rPr lang="en-US" altLang="en-US"/>
              <a:t>Click to edit Master title style</a:t>
            </a:r>
          </a:p>
        </p:txBody>
      </p:sp>
      <p:sp>
        <p:nvSpPr>
          <p:cNvPr id="4102"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itchFamily="18" charset="2"/>
              <a:buNone/>
              <a:defRPr/>
            </a:lvl1pPr>
          </a:lstStyle>
          <a:p>
            <a:r>
              <a:rPr lang="en-US" altLang="en-US"/>
              <a:t>Click to edit Master subtitle style</a:t>
            </a:r>
          </a:p>
        </p:txBody>
      </p:sp>
      <p:sp>
        <p:nvSpPr>
          <p:cNvPr id="8" name="Date Placeholder 7"/>
          <p:cNvSpPr>
            <a:spLocks noGrp="1" noChangeArrowheads="1"/>
          </p:cNvSpPr>
          <p:nvPr>
            <p:ph type="dt" sz="half" idx="10"/>
          </p:nvPr>
        </p:nvSpPr>
        <p:spPr bwMode="auto">
          <a:xfrm>
            <a:off x="1295400" y="6248400"/>
            <a:ext cx="19050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spcBef>
                <a:spcPct val="50000"/>
              </a:spcBef>
              <a:defRPr sz="1400">
                <a:solidFill>
                  <a:srgbClr val="FFFFFF"/>
                </a:solidFill>
                <a:latin typeface="Arial Narrow" pitchFamily="34" charset="0"/>
              </a:defRPr>
            </a:lvl1pPr>
          </a:lstStyle>
          <a:p>
            <a:pPr>
              <a:defRPr/>
            </a:pPr>
            <a:endParaRPr lang="en-US" altLang="en-US"/>
          </a:p>
        </p:txBody>
      </p:sp>
      <p:sp>
        <p:nvSpPr>
          <p:cNvPr id="9" name="Footer Placeholder 8"/>
          <p:cNvSpPr>
            <a:spLocks noGrp="1" noChangeArrowheads="1"/>
          </p:cNvSpPr>
          <p:nvPr>
            <p:ph type="ftr" sz="quarter" idx="11"/>
          </p:nvPr>
        </p:nvSpPr>
        <p:spPr bwMode="auto">
          <a:xfrm>
            <a:off x="3733800" y="6248400"/>
            <a:ext cx="2895600" cy="457200"/>
          </a:xfrm>
          <a:prstGeom prst="rect">
            <a:avLst/>
          </a:prstGeom>
          <a:ln>
            <a:miter lim="800000"/>
            <a:headEnd/>
            <a:tailEnd/>
          </a:ln>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latin typeface="Arial Narrow" pitchFamily="34" charset="0"/>
              </a:defRPr>
            </a:lvl1pPr>
          </a:lstStyle>
          <a:p>
            <a:pPr>
              <a:defRPr/>
            </a:pPr>
            <a:endParaRPr lang="en-US" altLang="en-US"/>
          </a:p>
        </p:txBody>
      </p:sp>
      <p:sp>
        <p:nvSpPr>
          <p:cNvPr id="10" name="Rectangle 9"/>
          <p:cNvSpPr>
            <a:spLocks noGrp="1" noChangeArrowheads="1"/>
          </p:cNvSpPr>
          <p:nvPr>
            <p:ph type="sldNum" sz="quarter" idx="12"/>
          </p:nvPr>
        </p:nvSpPr>
        <p:spPr>
          <a:xfrm>
            <a:off x="0" y="6400800"/>
            <a:ext cx="457200" cy="381000"/>
          </a:xfrm>
        </p:spPr>
        <p:txBody>
          <a:bodyPr/>
          <a:lstStyle>
            <a:lvl1pPr>
              <a:defRPr>
                <a:solidFill>
                  <a:srgbClr val="FFFFFF"/>
                </a:solidFill>
              </a:defRPr>
            </a:lvl1pPr>
          </a:lstStyle>
          <a:p>
            <a:pPr>
              <a:defRPr/>
            </a:pPr>
            <a:fld id="{2F9C1447-A67F-49CE-956A-FD39BCAC0FAC}" type="slidenum">
              <a:rPr lang="en-US" altLang="en-US"/>
              <a:pPr>
                <a:defRPr/>
              </a:pPr>
              <a:t>‹#›</a:t>
            </a:fld>
            <a:endParaRPr lang="en-US" altLang="en-US"/>
          </a:p>
        </p:txBody>
      </p:sp>
    </p:spTree>
    <p:extLst>
      <p:ext uri="{BB962C8B-B14F-4D97-AF65-F5344CB8AC3E}">
        <p14:creationId xmlns:p14="http://schemas.microsoft.com/office/powerpoint/2010/main" val="3704236519"/>
      </p:ext>
    </p:extLst>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EA003E61-D3A5-4A0A-9F37-F46E4E125AAA}" type="slidenum">
              <a:rPr lang="en-US" altLang="en-US"/>
              <a:pPr>
                <a:defRPr/>
              </a:pPr>
              <a:t>‹#›</a:t>
            </a:fld>
            <a:endParaRPr lang="en-US" altLang="en-US"/>
          </a:p>
        </p:txBody>
      </p:sp>
    </p:spTree>
    <p:extLst>
      <p:ext uri="{BB962C8B-B14F-4D97-AF65-F5344CB8AC3E}">
        <p14:creationId xmlns:p14="http://schemas.microsoft.com/office/powerpoint/2010/main" val="221167341"/>
      </p:ext>
    </p:extLst>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61FF8111-8CE2-4E27-BF8D-08671B7182D6}" type="slidenum">
              <a:rPr lang="en-US" altLang="en-US"/>
              <a:pPr>
                <a:defRPr/>
              </a:pPr>
              <a:t>‹#›</a:t>
            </a:fld>
            <a:endParaRPr lang="en-US" altLang="en-US"/>
          </a:p>
        </p:txBody>
      </p:sp>
    </p:spTree>
    <p:extLst>
      <p:ext uri="{BB962C8B-B14F-4D97-AF65-F5344CB8AC3E}">
        <p14:creationId xmlns:p14="http://schemas.microsoft.com/office/powerpoint/2010/main" val="634160781"/>
      </p:ext>
    </p:extLst>
  </p:cSld>
  <p:clrMapOvr>
    <a:masterClrMapping/>
  </p:clrMapOvr>
  <p:transition>
    <p:pull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CA3E1B10-7407-4FFD-B2D7-158ECC430E9B}"/>
              </a:ext>
            </a:extLst>
          </p:cNvPr>
          <p:cNvGrpSpPr>
            <a:grpSpLocks/>
          </p:cNvGrpSpPr>
          <p:nvPr/>
        </p:nvGrpSpPr>
        <p:grpSpPr bwMode="auto">
          <a:xfrm>
            <a:off x="0" y="0"/>
            <a:ext cx="9144000" cy="6858000"/>
            <a:chOff x="0" y="0"/>
            <a:chExt cx="5760" cy="4320"/>
          </a:xfrm>
        </p:grpSpPr>
        <p:sp>
          <p:nvSpPr>
            <p:cNvPr id="4099" name="Rectangle 3">
              <a:extLst>
                <a:ext uri="{FF2B5EF4-FFF2-40B4-BE49-F238E27FC236}">
                  <a16:creationId xmlns:a16="http://schemas.microsoft.com/office/drawing/2014/main" id="{437E8B95-21A6-4335-9D2A-B87A60A891EE}"/>
                </a:ext>
              </a:extLst>
            </p:cNvPr>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r-Latn-RS"/>
            </a:p>
          </p:txBody>
        </p:sp>
        <p:sp>
          <p:nvSpPr>
            <p:cNvPr id="4100" name="Rectangle 4">
              <a:extLst>
                <a:ext uri="{FF2B5EF4-FFF2-40B4-BE49-F238E27FC236}">
                  <a16:creationId xmlns:a16="http://schemas.microsoft.com/office/drawing/2014/main" id="{07F6E1ED-AA51-4978-AD63-9227F4E96A68}"/>
                </a:ext>
              </a:extLst>
            </p:cNvPr>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sr-Latn-RS"/>
            </a:p>
          </p:txBody>
        </p:sp>
      </p:grpSp>
      <p:sp>
        <p:nvSpPr>
          <p:cNvPr id="4101" name="Rectangle 5">
            <a:extLst>
              <a:ext uri="{FF2B5EF4-FFF2-40B4-BE49-F238E27FC236}">
                <a16:creationId xmlns:a16="http://schemas.microsoft.com/office/drawing/2014/main" id="{FA2E04A9-6E1D-42CE-9888-452A1C0DE671}"/>
              </a:ext>
            </a:extLst>
          </p:cNvPr>
          <p:cNvSpPr>
            <a:spLocks noGrp="1" noChangeArrowheads="1"/>
          </p:cNvSpPr>
          <p:nvPr>
            <p:ph type="ctrTitle"/>
          </p:nvPr>
        </p:nvSpPr>
        <p:spPr>
          <a:xfrm>
            <a:off x="304800" y="946150"/>
            <a:ext cx="8534400" cy="1778000"/>
          </a:xfrm>
          <a:noFill/>
          <a:extLst>
            <a:ext uri="{909E8E84-426E-40DD-AFC4-6F175D3DCCD1}">
              <a14:hiddenFill xmlns:a14="http://schemas.microsoft.com/office/drawing/2010/main">
                <a:solidFill>
                  <a:schemeClr val="accent1"/>
                </a:solidFill>
              </a14:hiddenFill>
            </a:ext>
          </a:extLst>
        </p:spPr>
        <p:txBody>
          <a:bodyPr lIns="91432" rIns="91432" anchor="b"/>
          <a:lstStyle>
            <a:lvl1pPr>
              <a:defRPr>
                <a:solidFill>
                  <a:schemeClr val="tx1"/>
                </a:solidFill>
                <a:effectLst>
                  <a:outerShdw blurRad="38100" dist="38100" dir="2700000" algn="tl">
                    <a:srgbClr val="C0C0C0"/>
                  </a:outerShdw>
                </a:effectLst>
              </a:defRPr>
            </a:lvl1pPr>
          </a:lstStyle>
          <a:p>
            <a:pPr lvl="0"/>
            <a:r>
              <a:rPr lang="en-US" altLang="en-US" noProof="0"/>
              <a:t>Click to edit Master title style</a:t>
            </a:r>
          </a:p>
        </p:txBody>
      </p:sp>
      <p:sp>
        <p:nvSpPr>
          <p:cNvPr id="4102" name="Rectangle 6">
            <a:extLst>
              <a:ext uri="{FF2B5EF4-FFF2-40B4-BE49-F238E27FC236}">
                <a16:creationId xmlns:a16="http://schemas.microsoft.com/office/drawing/2014/main" id="{CAD2D2E2-43B0-4E44-A6E3-A824BB616B12}"/>
              </a:ext>
            </a:extLst>
          </p:cNvPr>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anose="05020102010507070707" pitchFamily="18" charset="2"/>
              <a:buNone/>
              <a:defRPr/>
            </a:lvl1pPr>
          </a:lstStyle>
          <a:p>
            <a:pPr lvl="0"/>
            <a:r>
              <a:rPr lang="en-US" altLang="en-US" noProof="0"/>
              <a:t>Click to edit Master subtitle style</a:t>
            </a:r>
          </a:p>
        </p:txBody>
      </p:sp>
      <p:sp>
        <p:nvSpPr>
          <p:cNvPr id="4103" name="Rectangle 7">
            <a:extLst>
              <a:ext uri="{FF2B5EF4-FFF2-40B4-BE49-F238E27FC236}">
                <a16:creationId xmlns:a16="http://schemas.microsoft.com/office/drawing/2014/main" id="{1D67CC90-9D49-4DBE-B28C-A87B04AA5AFB}"/>
              </a:ext>
            </a:extLst>
          </p:cNvPr>
          <p:cNvSpPr>
            <a:spLocks noGrp="1" noChangeArrowheads="1"/>
          </p:cNvSpPr>
          <p:nvPr>
            <p:ph type="dt" sz="half" idx="2"/>
          </p:nvPr>
        </p:nvSpPr>
        <p:spPr bwMode="auto">
          <a:xfrm>
            <a:off x="12954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32" tIns="45716" rIns="91432" bIns="45716" numCol="1" anchor="t" anchorCtr="0" compatLnSpc="1">
            <a:prstTxWarp prst="textNoShape">
              <a:avLst/>
            </a:prstTxWarp>
          </a:bodyPr>
          <a:lstStyle>
            <a:lvl1pPr>
              <a:spcBef>
                <a:spcPct val="50000"/>
              </a:spcBef>
              <a:defRPr sz="1400">
                <a:solidFill>
                  <a:srgbClr val="FFFFFF"/>
                </a:solidFill>
                <a:latin typeface="Arial Narrow" panose="020B0606020202030204" pitchFamily="34" charset="0"/>
              </a:defRPr>
            </a:lvl1pPr>
          </a:lstStyle>
          <a:p>
            <a:endParaRPr lang="en-US" altLang="en-US"/>
          </a:p>
        </p:txBody>
      </p:sp>
      <p:sp>
        <p:nvSpPr>
          <p:cNvPr id="4104" name="Rectangle 8">
            <a:extLst>
              <a:ext uri="{FF2B5EF4-FFF2-40B4-BE49-F238E27FC236}">
                <a16:creationId xmlns:a16="http://schemas.microsoft.com/office/drawing/2014/main" id="{E685F2ED-C841-4E0E-B39B-253CE33AFF50}"/>
              </a:ext>
            </a:extLst>
          </p:cNvPr>
          <p:cNvSpPr>
            <a:spLocks noGrp="1" noChangeArrowheads="1"/>
          </p:cNvSpPr>
          <p:nvPr>
            <p:ph type="ftr" sz="quarter" idx="3"/>
          </p:nvPr>
        </p:nvSpPr>
        <p:spPr bwMode="auto">
          <a:xfrm>
            <a:off x="37338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latin typeface="Arial Narrow" panose="020B0606020202030204" pitchFamily="34" charset="0"/>
              </a:defRPr>
            </a:lvl1pPr>
          </a:lstStyle>
          <a:p>
            <a:endParaRPr lang="en-US" altLang="en-US"/>
          </a:p>
        </p:txBody>
      </p:sp>
      <p:sp>
        <p:nvSpPr>
          <p:cNvPr id="4105" name="Rectangle 9">
            <a:extLst>
              <a:ext uri="{FF2B5EF4-FFF2-40B4-BE49-F238E27FC236}">
                <a16:creationId xmlns:a16="http://schemas.microsoft.com/office/drawing/2014/main" id="{5EF55C69-32CF-41C8-A5C1-217E928EAFE5}"/>
              </a:ext>
            </a:extLst>
          </p:cNvPr>
          <p:cNvSpPr>
            <a:spLocks noGrp="1" noChangeArrowheads="1"/>
          </p:cNvSpPr>
          <p:nvPr>
            <p:ph type="sldNum" sz="quarter" idx="4"/>
          </p:nvPr>
        </p:nvSpPr>
        <p:spPr>
          <a:xfrm>
            <a:off x="0" y="6400800"/>
            <a:ext cx="457200" cy="381000"/>
          </a:xfrm>
        </p:spPr>
        <p:txBody>
          <a:bodyPr/>
          <a:lstStyle>
            <a:lvl1pPr>
              <a:defRPr>
                <a:solidFill>
                  <a:srgbClr val="FFFFFF"/>
                </a:solidFill>
              </a:defRPr>
            </a:lvl1pPr>
          </a:lstStyle>
          <a:p>
            <a:fld id="{F56F3B5E-ABC6-41C6-86F9-EC1AECD4FCD0}" type="slidenum">
              <a:rPr lang="en-US" altLang="en-US"/>
              <a:pPr/>
              <a:t>‹#›</a:t>
            </a:fld>
            <a:endParaRPr lang="en-US" altLang="en-US"/>
          </a:p>
        </p:txBody>
      </p:sp>
      <p:sp>
        <p:nvSpPr>
          <p:cNvPr id="4106" name="AutoShape 10">
            <a:extLst>
              <a:ext uri="{FF2B5EF4-FFF2-40B4-BE49-F238E27FC236}">
                <a16:creationId xmlns:a16="http://schemas.microsoft.com/office/drawing/2014/main" id="{A7C8EEB7-58D2-4B7C-8227-14BAEEC3E2DA}"/>
              </a:ext>
            </a:extLst>
          </p:cNvPr>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sr-Latn-RS"/>
          </a:p>
        </p:txBody>
      </p:sp>
    </p:spTree>
    <p:extLst>
      <p:ext uri="{BB962C8B-B14F-4D97-AF65-F5344CB8AC3E}">
        <p14:creationId xmlns:p14="http://schemas.microsoft.com/office/powerpoint/2010/main" val="2088277932"/>
      </p:ext>
    </p:extLst>
  </p:cSld>
  <p:clrMapOvr>
    <a:masterClrMapping/>
  </p:clrMapOvr>
  <p:transition>
    <p:pull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1831-BEF9-4B7F-B612-BF270C8DA3F5}"/>
              </a:ext>
            </a:extLst>
          </p:cNvPr>
          <p:cNvSpPr>
            <a:spLocks noGrp="1"/>
          </p:cNvSpPr>
          <p:nvPr>
            <p:ph type="title"/>
          </p:nvPr>
        </p:nvSpPr>
        <p:spPr/>
        <p:txBody>
          <a:bodyPr/>
          <a:lstStyle/>
          <a:p>
            <a:r>
              <a:rPr lang="en-US"/>
              <a:t>Click to edit Master title style</a:t>
            </a:r>
            <a:endParaRPr lang="sr-Latn-RS"/>
          </a:p>
        </p:txBody>
      </p:sp>
      <p:sp>
        <p:nvSpPr>
          <p:cNvPr id="3" name="Content Placeholder 2">
            <a:extLst>
              <a:ext uri="{FF2B5EF4-FFF2-40B4-BE49-F238E27FC236}">
                <a16:creationId xmlns:a16="http://schemas.microsoft.com/office/drawing/2014/main" id="{0F032077-2E90-48A3-B7F7-419891C5E3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Slide Number Placeholder 3">
            <a:extLst>
              <a:ext uri="{FF2B5EF4-FFF2-40B4-BE49-F238E27FC236}">
                <a16:creationId xmlns:a16="http://schemas.microsoft.com/office/drawing/2014/main" id="{26AACFCB-7FAE-488A-94C9-9CF892BBCE52}"/>
              </a:ext>
            </a:extLst>
          </p:cNvPr>
          <p:cNvSpPr>
            <a:spLocks noGrp="1"/>
          </p:cNvSpPr>
          <p:nvPr>
            <p:ph type="sldNum" sz="quarter" idx="10"/>
          </p:nvPr>
        </p:nvSpPr>
        <p:spPr/>
        <p:txBody>
          <a:bodyPr/>
          <a:lstStyle>
            <a:lvl1pPr>
              <a:defRPr/>
            </a:lvl1pPr>
          </a:lstStyle>
          <a:p>
            <a:fld id="{AE8DE1C1-BB6B-4130-9127-978E89054909}" type="slidenum">
              <a:rPr lang="en-US" altLang="en-US"/>
              <a:pPr/>
              <a:t>‹#›</a:t>
            </a:fld>
            <a:endParaRPr lang="en-US" altLang="en-US"/>
          </a:p>
        </p:txBody>
      </p:sp>
    </p:spTree>
    <p:extLst>
      <p:ext uri="{BB962C8B-B14F-4D97-AF65-F5344CB8AC3E}">
        <p14:creationId xmlns:p14="http://schemas.microsoft.com/office/powerpoint/2010/main" val="924186283"/>
      </p:ext>
    </p:extLst>
  </p:cSld>
  <p:clrMapOvr>
    <a:masterClrMapping/>
  </p:clrMapOvr>
  <p:transition>
    <p:pull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543BF-4CE2-42FC-9034-C0ED4552587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sr-Latn-RS"/>
          </a:p>
        </p:txBody>
      </p:sp>
      <p:sp>
        <p:nvSpPr>
          <p:cNvPr id="3" name="Text Placeholder 2">
            <a:extLst>
              <a:ext uri="{FF2B5EF4-FFF2-40B4-BE49-F238E27FC236}">
                <a16:creationId xmlns:a16="http://schemas.microsoft.com/office/drawing/2014/main" id="{18E64E01-7647-41FD-AA42-65906AA30C4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2EE81CF9-2CA1-44E8-BA94-5F2AF32EA0B7}"/>
              </a:ext>
            </a:extLst>
          </p:cNvPr>
          <p:cNvSpPr>
            <a:spLocks noGrp="1"/>
          </p:cNvSpPr>
          <p:nvPr>
            <p:ph type="sldNum" sz="quarter" idx="10"/>
          </p:nvPr>
        </p:nvSpPr>
        <p:spPr/>
        <p:txBody>
          <a:bodyPr/>
          <a:lstStyle>
            <a:lvl1pPr>
              <a:defRPr/>
            </a:lvl1pPr>
          </a:lstStyle>
          <a:p>
            <a:fld id="{69BF4AC3-6B99-4CA5-B4A2-1200C75CD24D}" type="slidenum">
              <a:rPr lang="en-US" altLang="en-US"/>
              <a:pPr/>
              <a:t>‹#›</a:t>
            </a:fld>
            <a:endParaRPr lang="en-US" altLang="en-US"/>
          </a:p>
        </p:txBody>
      </p:sp>
    </p:spTree>
    <p:extLst>
      <p:ext uri="{BB962C8B-B14F-4D97-AF65-F5344CB8AC3E}">
        <p14:creationId xmlns:p14="http://schemas.microsoft.com/office/powerpoint/2010/main" val="2861280341"/>
      </p:ext>
    </p:extLst>
  </p:cSld>
  <p:clrMapOvr>
    <a:masterClrMapping/>
  </p:clrMapOvr>
  <p:transition>
    <p:pull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88F27-C7CE-4DBF-891B-20F3569E5D69}"/>
              </a:ext>
            </a:extLst>
          </p:cNvPr>
          <p:cNvSpPr>
            <a:spLocks noGrp="1"/>
          </p:cNvSpPr>
          <p:nvPr>
            <p:ph type="title"/>
          </p:nvPr>
        </p:nvSpPr>
        <p:spPr/>
        <p:txBody>
          <a:bodyPr/>
          <a:lstStyle/>
          <a:p>
            <a:r>
              <a:rPr lang="en-US"/>
              <a:t>Click to edit Master title style</a:t>
            </a:r>
            <a:endParaRPr lang="sr-Latn-RS"/>
          </a:p>
        </p:txBody>
      </p:sp>
      <p:sp>
        <p:nvSpPr>
          <p:cNvPr id="3" name="Content Placeholder 2">
            <a:extLst>
              <a:ext uri="{FF2B5EF4-FFF2-40B4-BE49-F238E27FC236}">
                <a16:creationId xmlns:a16="http://schemas.microsoft.com/office/drawing/2014/main" id="{E761440C-83DE-418F-BFFD-09105E50441A}"/>
              </a:ext>
            </a:extLst>
          </p:cNvPr>
          <p:cNvSpPr>
            <a:spLocks noGrp="1"/>
          </p:cNvSpPr>
          <p:nvPr>
            <p:ph sz="half" idx="1"/>
          </p:nvPr>
        </p:nvSpPr>
        <p:spPr>
          <a:xfrm>
            <a:off x="0" y="708025"/>
            <a:ext cx="4495800" cy="6149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Content Placeholder 3">
            <a:extLst>
              <a:ext uri="{FF2B5EF4-FFF2-40B4-BE49-F238E27FC236}">
                <a16:creationId xmlns:a16="http://schemas.microsoft.com/office/drawing/2014/main" id="{E63DDC9F-5366-4C8A-A822-2777AF62D5CA}"/>
              </a:ext>
            </a:extLst>
          </p:cNvPr>
          <p:cNvSpPr>
            <a:spLocks noGrp="1"/>
          </p:cNvSpPr>
          <p:nvPr>
            <p:ph sz="half" idx="2"/>
          </p:nvPr>
        </p:nvSpPr>
        <p:spPr>
          <a:xfrm>
            <a:off x="4648200" y="708025"/>
            <a:ext cx="4495800" cy="6149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5" name="Slide Number Placeholder 4">
            <a:extLst>
              <a:ext uri="{FF2B5EF4-FFF2-40B4-BE49-F238E27FC236}">
                <a16:creationId xmlns:a16="http://schemas.microsoft.com/office/drawing/2014/main" id="{5F6E1AE3-C152-46BD-B796-2D694B1882B3}"/>
              </a:ext>
            </a:extLst>
          </p:cNvPr>
          <p:cNvSpPr>
            <a:spLocks noGrp="1"/>
          </p:cNvSpPr>
          <p:nvPr>
            <p:ph type="sldNum" sz="quarter" idx="10"/>
          </p:nvPr>
        </p:nvSpPr>
        <p:spPr/>
        <p:txBody>
          <a:bodyPr/>
          <a:lstStyle>
            <a:lvl1pPr>
              <a:defRPr/>
            </a:lvl1pPr>
          </a:lstStyle>
          <a:p>
            <a:fld id="{727DF5E1-C5B7-4660-AE93-C970A265C887}" type="slidenum">
              <a:rPr lang="en-US" altLang="en-US"/>
              <a:pPr/>
              <a:t>‹#›</a:t>
            </a:fld>
            <a:endParaRPr lang="en-US" altLang="en-US"/>
          </a:p>
        </p:txBody>
      </p:sp>
    </p:spTree>
    <p:extLst>
      <p:ext uri="{BB962C8B-B14F-4D97-AF65-F5344CB8AC3E}">
        <p14:creationId xmlns:p14="http://schemas.microsoft.com/office/powerpoint/2010/main" val="4122537788"/>
      </p:ext>
    </p:extLst>
  </p:cSld>
  <p:clrMapOvr>
    <a:masterClrMapping/>
  </p:clrMapOvr>
  <p:transition>
    <p:pull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CF748-754A-4C0B-B65D-3595DD889D43}"/>
              </a:ext>
            </a:extLst>
          </p:cNvPr>
          <p:cNvSpPr>
            <a:spLocks noGrp="1"/>
          </p:cNvSpPr>
          <p:nvPr>
            <p:ph type="title"/>
          </p:nvPr>
        </p:nvSpPr>
        <p:spPr>
          <a:xfrm>
            <a:off x="630238" y="365125"/>
            <a:ext cx="7886700" cy="1325563"/>
          </a:xfrm>
        </p:spPr>
        <p:txBody>
          <a:bodyPr/>
          <a:lstStyle/>
          <a:p>
            <a:r>
              <a:rPr lang="en-US"/>
              <a:t>Click to edit Master title style</a:t>
            </a:r>
            <a:endParaRPr lang="sr-Latn-RS"/>
          </a:p>
        </p:txBody>
      </p:sp>
      <p:sp>
        <p:nvSpPr>
          <p:cNvPr id="3" name="Text Placeholder 2">
            <a:extLst>
              <a:ext uri="{FF2B5EF4-FFF2-40B4-BE49-F238E27FC236}">
                <a16:creationId xmlns:a16="http://schemas.microsoft.com/office/drawing/2014/main" id="{A52EC662-E3F8-4337-A447-7E92AAFD57A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C19E50-10A9-4885-84D5-CD25B7F6288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5" name="Text Placeholder 4">
            <a:extLst>
              <a:ext uri="{FF2B5EF4-FFF2-40B4-BE49-F238E27FC236}">
                <a16:creationId xmlns:a16="http://schemas.microsoft.com/office/drawing/2014/main" id="{A396C862-2061-4D4D-87E7-D8791C3B3F3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8E3522-F63E-4010-B64D-8FC66423BE0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7" name="Slide Number Placeholder 6">
            <a:extLst>
              <a:ext uri="{FF2B5EF4-FFF2-40B4-BE49-F238E27FC236}">
                <a16:creationId xmlns:a16="http://schemas.microsoft.com/office/drawing/2014/main" id="{630754D5-07DB-4DBC-9C08-AEAECF37A18E}"/>
              </a:ext>
            </a:extLst>
          </p:cNvPr>
          <p:cNvSpPr>
            <a:spLocks noGrp="1"/>
          </p:cNvSpPr>
          <p:nvPr>
            <p:ph type="sldNum" sz="quarter" idx="10"/>
          </p:nvPr>
        </p:nvSpPr>
        <p:spPr/>
        <p:txBody>
          <a:bodyPr/>
          <a:lstStyle>
            <a:lvl1pPr>
              <a:defRPr/>
            </a:lvl1pPr>
          </a:lstStyle>
          <a:p>
            <a:fld id="{9E0A2F57-9D97-4FC6-9C20-F29414415879}" type="slidenum">
              <a:rPr lang="en-US" altLang="en-US"/>
              <a:pPr/>
              <a:t>‹#›</a:t>
            </a:fld>
            <a:endParaRPr lang="en-US" altLang="en-US"/>
          </a:p>
        </p:txBody>
      </p:sp>
    </p:spTree>
    <p:extLst>
      <p:ext uri="{BB962C8B-B14F-4D97-AF65-F5344CB8AC3E}">
        <p14:creationId xmlns:p14="http://schemas.microsoft.com/office/powerpoint/2010/main" val="2501796993"/>
      </p:ext>
    </p:extLst>
  </p:cSld>
  <p:clrMapOvr>
    <a:masterClrMapping/>
  </p:clrMapOvr>
  <p:transition>
    <p:pull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B68CD-200A-4864-B6F2-38253B2739CD}"/>
              </a:ext>
            </a:extLst>
          </p:cNvPr>
          <p:cNvSpPr>
            <a:spLocks noGrp="1"/>
          </p:cNvSpPr>
          <p:nvPr>
            <p:ph type="title"/>
          </p:nvPr>
        </p:nvSpPr>
        <p:spPr/>
        <p:txBody>
          <a:bodyPr/>
          <a:lstStyle/>
          <a:p>
            <a:r>
              <a:rPr lang="en-US"/>
              <a:t>Click to edit Master title style</a:t>
            </a:r>
            <a:endParaRPr lang="sr-Latn-RS"/>
          </a:p>
        </p:txBody>
      </p:sp>
      <p:sp>
        <p:nvSpPr>
          <p:cNvPr id="3" name="Slide Number Placeholder 2">
            <a:extLst>
              <a:ext uri="{FF2B5EF4-FFF2-40B4-BE49-F238E27FC236}">
                <a16:creationId xmlns:a16="http://schemas.microsoft.com/office/drawing/2014/main" id="{85285A3A-82D3-4F75-A97F-75E7ABFCC736}"/>
              </a:ext>
            </a:extLst>
          </p:cNvPr>
          <p:cNvSpPr>
            <a:spLocks noGrp="1"/>
          </p:cNvSpPr>
          <p:nvPr>
            <p:ph type="sldNum" sz="quarter" idx="10"/>
          </p:nvPr>
        </p:nvSpPr>
        <p:spPr/>
        <p:txBody>
          <a:bodyPr/>
          <a:lstStyle>
            <a:lvl1pPr>
              <a:defRPr/>
            </a:lvl1pPr>
          </a:lstStyle>
          <a:p>
            <a:fld id="{B2B4B0C6-9941-4AEC-9788-5BFF716E3C5B}" type="slidenum">
              <a:rPr lang="en-US" altLang="en-US"/>
              <a:pPr/>
              <a:t>‹#›</a:t>
            </a:fld>
            <a:endParaRPr lang="en-US" altLang="en-US"/>
          </a:p>
        </p:txBody>
      </p:sp>
    </p:spTree>
    <p:extLst>
      <p:ext uri="{BB962C8B-B14F-4D97-AF65-F5344CB8AC3E}">
        <p14:creationId xmlns:p14="http://schemas.microsoft.com/office/powerpoint/2010/main" val="2612948119"/>
      </p:ext>
    </p:extLst>
  </p:cSld>
  <p:clrMapOvr>
    <a:masterClrMapping/>
  </p:clrMapOvr>
  <p:transition>
    <p:pull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29FBA0-1140-4829-872C-D5C01AE1DE61}"/>
              </a:ext>
            </a:extLst>
          </p:cNvPr>
          <p:cNvSpPr>
            <a:spLocks noGrp="1"/>
          </p:cNvSpPr>
          <p:nvPr>
            <p:ph type="sldNum" sz="quarter" idx="10"/>
          </p:nvPr>
        </p:nvSpPr>
        <p:spPr/>
        <p:txBody>
          <a:bodyPr/>
          <a:lstStyle>
            <a:lvl1pPr>
              <a:defRPr/>
            </a:lvl1pPr>
          </a:lstStyle>
          <a:p>
            <a:fld id="{D9F3DE31-037C-422E-94B0-9ED8BB5234FF}" type="slidenum">
              <a:rPr lang="en-US" altLang="en-US"/>
              <a:pPr/>
              <a:t>‹#›</a:t>
            </a:fld>
            <a:endParaRPr lang="en-US" altLang="en-US"/>
          </a:p>
        </p:txBody>
      </p:sp>
    </p:spTree>
    <p:extLst>
      <p:ext uri="{BB962C8B-B14F-4D97-AF65-F5344CB8AC3E}">
        <p14:creationId xmlns:p14="http://schemas.microsoft.com/office/powerpoint/2010/main" val="2348364948"/>
      </p:ext>
    </p:extLst>
  </p:cSld>
  <p:clrMapOvr>
    <a:masterClrMapping/>
  </p:clrMapOvr>
  <p:transition>
    <p:pull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CBC11-08D6-4D64-A65C-DAE600497A5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sr-Latn-RS"/>
          </a:p>
        </p:txBody>
      </p:sp>
      <p:sp>
        <p:nvSpPr>
          <p:cNvPr id="3" name="Content Placeholder 2">
            <a:extLst>
              <a:ext uri="{FF2B5EF4-FFF2-40B4-BE49-F238E27FC236}">
                <a16:creationId xmlns:a16="http://schemas.microsoft.com/office/drawing/2014/main" id="{5B65DD09-62A0-4738-9B59-193CBEE02EB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Text Placeholder 3">
            <a:extLst>
              <a:ext uri="{FF2B5EF4-FFF2-40B4-BE49-F238E27FC236}">
                <a16:creationId xmlns:a16="http://schemas.microsoft.com/office/drawing/2014/main" id="{AA126D80-0A82-4F6C-B167-024557122EE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55F90B94-2458-4045-BE7D-0B2DF3F53686}"/>
              </a:ext>
            </a:extLst>
          </p:cNvPr>
          <p:cNvSpPr>
            <a:spLocks noGrp="1"/>
          </p:cNvSpPr>
          <p:nvPr>
            <p:ph type="sldNum" sz="quarter" idx="10"/>
          </p:nvPr>
        </p:nvSpPr>
        <p:spPr/>
        <p:txBody>
          <a:bodyPr/>
          <a:lstStyle>
            <a:lvl1pPr>
              <a:defRPr/>
            </a:lvl1pPr>
          </a:lstStyle>
          <a:p>
            <a:fld id="{09623942-8FD9-4901-9913-F2E139CC9546}" type="slidenum">
              <a:rPr lang="en-US" altLang="en-US"/>
              <a:pPr/>
              <a:t>‹#›</a:t>
            </a:fld>
            <a:endParaRPr lang="en-US" altLang="en-US"/>
          </a:p>
        </p:txBody>
      </p:sp>
    </p:spTree>
    <p:extLst>
      <p:ext uri="{BB962C8B-B14F-4D97-AF65-F5344CB8AC3E}">
        <p14:creationId xmlns:p14="http://schemas.microsoft.com/office/powerpoint/2010/main" val="3799887119"/>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125D9B9F-814D-49A7-9116-FA642F8935A0}" type="slidenum">
              <a:rPr lang="en-US" altLang="en-US"/>
              <a:pPr>
                <a:defRPr/>
              </a:pPr>
              <a:t>‹#›</a:t>
            </a:fld>
            <a:endParaRPr lang="en-US" altLang="en-US"/>
          </a:p>
        </p:txBody>
      </p:sp>
    </p:spTree>
    <p:extLst>
      <p:ext uri="{BB962C8B-B14F-4D97-AF65-F5344CB8AC3E}">
        <p14:creationId xmlns:p14="http://schemas.microsoft.com/office/powerpoint/2010/main" val="3774931140"/>
      </p:ext>
    </p:extLst>
  </p:cSld>
  <p:clrMapOvr>
    <a:masterClrMapping/>
  </p:clrMapOvr>
  <p:transition>
    <p:pull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B244-B0E0-4997-BEB9-3DD54CA2C427}"/>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sr-Latn-RS"/>
          </a:p>
        </p:txBody>
      </p:sp>
      <p:sp>
        <p:nvSpPr>
          <p:cNvPr id="3" name="Picture Placeholder 2">
            <a:extLst>
              <a:ext uri="{FF2B5EF4-FFF2-40B4-BE49-F238E27FC236}">
                <a16:creationId xmlns:a16="http://schemas.microsoft.com/office/drawing/2014/main" id="{90ECDBF5-1D24-4E5A-895C-51D0552CC25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Latn-RS"/>
          </a:p>
        </p:txBody>
      </p:sp>
      <p:sp>
        <p:nvSpPr>
          <p:cNvPr id="4" name="Text Placeholder 3">
            <a:extLst>
              <a:ext uri="{FF2B5EF4-FFF2-40B4-BE49-F238E27FC236}">
                <a16:creationId xmlns:a16="http://schemas.microsoft.com/office/drawing/2014/main" id="{F8231FEA-8C9B-4711-A33B-4151A67DA41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C97F6DC7-2D8B-46BB-A4C9-90BF6F9DC03E}"/>
              </a:ext>
            </a:extLst>
          </p:cNvPr>
          <p:cNvSpPr>
            <a:spLocks noGrp="1"/>
          </p:cNvSpPr>
          <p:nvPr>
            <p:ph type="sldNum" sz="quarter" idx="10"/>
          </p:nvPr>
        </p:nvSpPr>
        <p:spPr/>
        <p:txBody>
          <a:bodyPr/>
          <a:lstStyle>
            <a:lvl1pPr>
              <a:defRPr/>
            </a:lvl1pPr>
          </a:lstStyle>
          <a:p>
            <a:fld id="{CDE0F203-1F26-4C5A-9052-F0139B2C5CBD}" type="slidenum">
              <a:rPr lang="en-US" altLang="en-US"/>
              <a:pPr/>
              <a:t>‹#›</a:t>
            </a:fld>
            <a:endParaRPr lang="en-US" altLang="en-US"/>
          </a:p>
        </p:txBody>
      </p:sp>
    </p:spTree>
    <p:extLst>
      <p:ext uri="{BB962C8B-B14F-4D97-AF65-F5344CB8AC3E}">
        <p14:creationId xmlns:p14="http://schemas.microsoft.com/office/powerpoint/2010/main" val="3144790481"/>
      </p:ext>
    </p:extLst>
  </p:cSld>
  <p:clrMapOvr>
    <a:masterClrMapping/>
  </p:clrMapOvr>
  <p:transition>
    <p:pull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E736-35B8-42C6-B2D1-2682F272F1B5}"/>
              </a:ext>
            </a:extLst>
          </p:cNvPr>
          <p:cNvSpPr>
            <a:spLocks noGrp="1"/>
          </p:cNvSpPr>
          <p:nvPr>
            <p:ph type="title"/>
          </p:nvPr>
        </p:nvSpPr>
        <p:spPr/>
        <p:txBody>
          <a:bodyPr/>
          <a:lstStyle/>
          <a:p>
            <a:r>
              <a:rPr lang="en-US"/>
              <a:t>Click to edit Master title style</a:t>
            </a:r>
            <a:endParaRPr lang="sr-Latn-RS"/>
          </a:p>
        </p:txBody>
      </p:sp>
      <p:sp>
        <p:nvSpPr>
          <p:cNvPr id="3" name="Vertical Text Placeholder 2">
            <a:extLst>
              <a:ext uri="{FF2B5EF4-FFF2-40B4-BE49-F238E27FC236}">
                <a16:creationId xmlns:a16="http://schemas.microsoft.com/office/drawing/2014/main" id="{BA3830F2-97B1-43A1-B37E-99528C8789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Slide Number Placeholder 3">
            <a:extLst>
              <a:ext uri="{FF2B5EF4-FFF2-40B4-BE49-F238E27FC236}">
                <a16:creationId xmlns:a16="http://schemas.microsoft.com/office/drawing/2014/main" id="{500571BD-362A-46FB-80D5-B1FCB159CF77}"/>
              </a:ext>
            </a:extLst>
          </p:cNvPr>
          <p:cNvSpPr>
            <a:spLocks noGrp="1"/>
          </p:cNvSpPr>
          <p:nvPr>
            <p:ph type="sldNum" sz="quarter" idx="10"/>
          </p:nvPr>
        </p:nvSpPr>
        <p:spPr/>
        <p:txBody>
          <a:bodyPr/>
          <a:lstStyle>
            <a:lvl1pPr>
              <a:defRPr/>
            </a:lvl1pPr>
          </a:lstStyle>
          <a:p>
            <a:fld id="{4D55B3AD-C0D2-480E-B936-9A9F86872250}" type="slidenum">
              <a:rPr lang="en-US" altLang="en-US"/>
              <a:pPr/>
              <a:t>‹#›</a:t>
            </a:fld>
            <a:endParaRPr lang="en-US" altLang="en-US"/>
          </a:p>
        </p:txBody>
      </p:sp>
    </p:spTree>
    <p:extLst>
      <p:ext uri="{BB962C8B-B14F-4D97-AF65-F5344CB8AC3E}">
        <p14:creationId xmlns:p14="http://schemas.microsoft.com/office/powerpoint/2010/main" val="3084182417"/>
      </p:ext>
    </p:extLst>
  </p:cSld>
  <p:clrMapOvr>
    <a:masterClrMapping/>
  </p:clrMapOvr>
  <p:transition>
    <p:pull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54B6A4-619D-429B-9565-8A39ED1ECBCA}"/>
              </a:ext>
            </a:extLst>
          </p:cNvPr>
          <p:cNvSpPr>
            <a:spLocks noGrp="1"/>
          </p:cNvSpPr>
          <p:nvPr>
            <p:ph type="title" orient="vert"/>
          </p:nvPr>
        </p:nvSpPr>
        <p:spPr>
          <a:xfrm>
            <a:off x="6858000" y="0"/>
            <a:ext cx="2286000" cy="6858000"/>
          </a:xfrm>
        </p:spPr>
        <p:txBody>
          <a:bodyPr vert="eaVert"/>
          <a:lstStyle/>
          <a:p>
            <a:r>
              <a:rPr lang="en-US"/>
              <a:t>Click to edit Master title style</a:t>
            </a:r>
            <a:endParaRPr lang="sr-Latn-RS"/>
          </a:p>
        </p:txBody>
      </p:sp>
      <p:sp>
        <p:nvSpPr>
          <p:cNvPr id="3" name="Vertical Text Placeholder 2">
            <a:extLst>
              <a:ext uri="{FF2B5EF4-FFF2-40B4-BE49-F238E27FC236}">
                <a16:creationId xmlns:a16="http://schemas.microsoft.com/office/drawing/2014/main" id="{2076DBE1-3FA2-4374-88E8-1175BB214036}"/>
              </a:ext>
            </a:extLst>
          </p:cNvPr>
          <p:cNvSpPr>
            <a:spLocks noGrp="1"/>
          </p:cNvSpPr>
          <p:nvPr>
            <p:ph type="body" orient="vert" idx="1"/>
          </p:nvPr>
        </p:nvSpPr>
        <p:spPr>
          <a:xfrm>
            <a:off x="0" y="0"/>
            <a:ext cx="67056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RS"/>
          </a:p>
        </p:txBody>
      </p:sp>
      <p:sp>
        <p:nvSpPr>
          <p:cNvPr id="4" name="Slide Number Placeholder 3">
            <a:extLst>
              <a:ext uri="{FF2B5EF4-FFF2-40B4-BE49-F238E27FC236}">
                <a16:creationId xmlns:a16="http://schemas.microsoft.com/office/drawing/2014/main" id="{B8949494-7010-4EE8-B4CC-C5A25F0604F6}"/>
              </a:ext>
            </a:extLst>
          </p:cNvPr>
          <p:cNvSpPr>
            <a:spLocks noGrp="1"/>
          </p:cNvSpPr>
          <p:nvPr>
            <p:ph type="sldNum" sz="quarter" idx="10"/>
          </p:nvPr>
        </p:nvSpPr>
        <p:spPr/>
        <p:txBody>
          <a:bodyPr/>
          <a:lstStyle>
            <a:lvl1pPr>
              <a:defRPr/>
            </a:lvl1pPr>
          </a:lstStyle>
          <a:p>
            <a:fld id="{47BA2D6D-FE2C-4338-8F78-63AE74D1B2F7}" type="slidenum">
              <a:rPr lang="en-US" altLang="en-US"/>
              <a:pPr/>
              <a:t>‹#›</a:t>
            </a:fld>
            <a:endParaRPr lang="en-US" altLang="en-US"/>
          </a:p>
        </p:txBody>
      </p:sp>
    </p:spTree>
    <p:extLst>
      <p:ext uri="{BB962C8B-B14F-4D97-AF65-F5344CB8AC3E}">
        <p14:creationId xmlns:p14="http://schemas.microsoft.com/office/powerpoint/2010/main" val="888123750"/>
      </p:ext>
    </p:extLst>
  </p:cSld>
  <p:clrMapOvr>
    <a:masterClrMapping/>
  </p:clrMapOvr>
  <p:transition>
    <p:pull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A50E6BF4-1D18-4136-AF6D-29E1E4A63C8D}"/>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AB699FD5-0753-4070-A581-1485E82D0FBE}"/>
                </a:ext>
              </a:extLst>
            </p:cNvPr>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
          <p:nvSpPr>
            <p:cNvPr id="6" name="Rectangle 4">
              <a:extLst>
                <a:ext uri="{FF2B5EF4-FFF2-40B4-BE49-F238E27FC236}">
                  <a16:creationId xmlns:a16="http://schemas.microsoft.com/office/drawing/2014/main" id="{55418B76-BBFD-4899-9D27-714200DF0CD1}"/>
                </a:ext>
              </a:extLst>
            </p:cNvPr>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grpSp>
      <p:sp>
        <p:nvSpPr>
          <p:cNvPr id="7" name="AutoShape 10">
            <a:extLst>
              <a:ext uri="{FF2B5EF4-FFF2-40B4-BE49-F238E27FC236}">
                <a16:creationId xmlns:a16="http://schemas.microsoft.com/office/drawing/2014/main" id="{6442CAF6-5D7D-41C6-970B-3ACAD0F6D84C}"/>
              </a:ext>
            </a:extLst>
          </p:cNvPr>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defRPr/>
            </a:pPr>
            <a:endParaRPr lang="en-US"/>
          </a:p>
        </p:txBody>
      </p:sp>
      <p:sp>
        <p:nvSpPr>
          <p:cNvPr id="4101" name="Rectangle 5"/>
          <p:cNvSpPr>
            <a:spLocks noGrp="1" noChangeArrowheads="1"/>
          </p:cNvSpPr>
          <p:nvPr>
            <p:ph type="ctrTitle"/>
          </p:nvPr>
        </p:nvSpPr>
        <p:spPr>
          <a:xfrm>
            <a:off x="304800" y="946150"/>
            <a:ext cx="8534400" cy="1778000"/>
          </a:xfrm>
          <a:noFill/>
          <a:extLst>
            <a:ext uri="{909E8E84-426E-40DD-AFC4-6F175D3DCCD1}">
              <a14:hiddenFill xmlns:a14="http://schemas.microsoft.com/office/drawing/2010/main">
                <a:solidFill>
                  <a:schemeClr val="accent1"/>
                </a:solidFill>
              </a14:hiddenFill>
            </a:ext>
          </a:extLst>
        </p:spPr>
        <p:txBody>
          <a:bodyPr lIns="91432" rIns="91432" anchor="b"/>
          <a:lstStyle>
            <a:lvl1pPr>
              <a:defRPr>
                <a:solidFill>
                  <a:schemeClr val="tx1"/>
                </a:solidFill>
                <a:effectLst>
                  <a:outerShdw blurRad="38100" dist="38100" dir="2700000" algn="tl">
                    <a:srgbClr val="C0C0C0"/>
                  </a:outerShdw>
                </a:effectLst>
              </a:defRPr>
            </a:lvl1pPr>
          </a:lstStyle>
          <a:p>
            <a:pPr lvl="0"/>
            <a:r>
              <a:rPr lang="en-US" altLang="en-US" noProof="0"/>
              <a:t>Click to edit Master title style</a:t>
            </a:r>
          </a:p>
        </p:txBody>
      </p:sp>
      <p:sp>
        <p:nvSpPr>
          <p:cNvPr id="4102"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anose="05020102010507070707" pitchFamily="18" charset="2"/>
              <a:buNone/>
              <a:defRPr/>
            </a:lvl1pPr>
          </a:lstStyle>
          <a:p>
            <a:pPr lvl="0"/>
            <a:r>
              <a:rPr lang="en-US" altLang="en-US" noProof="0"/>
              <a:t>Click to edit Master subtitle style</a:t>
            </a:r>
          </a:p>
        </p:txBody>
      </p:sp>
      <p:sp>
        <p:nvSpPr>
          <p:cNvPr id="8" name="Date Placeholder 7">
            <a:extLst>
              <a:ext uri="{FF2B5EF4-FFF2-40B4-BE49-F238E27FC236}">
                <a16:creationId xmlns:a16="http://schemas.microsoft.com/office/drawing/2014/main" id="{7E1C0EA0-7024-43C5-8893-2CE9AB313C2B}"/>
              </a:ext>
            </a:extLst>
          </p:cNvPr>
          <p:cNvSpPr>
            <a:spLocks noGrp="1" noChangeArrowheads="1"/>
          </p:cNvSpPr>
          <p:nvPr>
            <p:ph type="dt" sz="half" idx="10"/>
          </p:nvPr>
        </p:nvSpPr>
        <p:spPr bwMode="auto">
          <a:xfrm>
            <a:off x="12954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32" tIns="45716" rIns="91432" bIns="45716" numCol="1" anchor="t" anchorCtr="0" compatLnSpc="1">
            <a:prstTxWarp prst="textNoShape">
              <a:avLst/>
            </a:prstTxWarp>
          </a:bodyPr>
          <a:lstStyle>
            <a:lvl1pPr>
              <a:spcBef>
                <a:spcPct val="50000"/>
              </a:spcBef>
              <a:defRPr sz="1400">
                <a:solidFill>
                  <a:srgbClr val="FFFFFF"/>
                </a:solidFill>
                <a:latin typeface="Arial Narrow" panose="020B0606020202030204" pitchFamily="34" charset="0"/>
              </a:defRPr>
            </a:lvl1pPr>
          </a:lstStyle>
          <a:p>
            <a:pPr>
              <a:defRPr/>
            </a:pPr>
            <a:endParaRPr lang="en-US" altLang="en-US"/>
          </a:p>
        </p:txBody>
      </p:sp>
      <p:sp>
        <p:nvSpPr>
          <p:cNvPr id="9" name="Footer Placeholder 8">
            <a:extLst>
              <a:ext uri="{FF2B5EF4-FFF2-40B4-BE49-F238E27FC236}">
                <a16:creationId xmlns:a16="http://schemas.microsoft.com/office/drawing/2014/main" id="{BC1C4B8D-FCF5-4646-B09A-3186E1490667}"/>
              </a:ext>
            </a:extLst>
          </p:cNvPr>
          <p:cNvSpPr>
            <a:spLocks noGrp="1" noChangeArrowheads="1"/>
          </p:cNvSpPr>
          <p:nvPr>
            <p:ph type="ftr" sz="quarter" idx="11"/>
          </p:nvPr>
        </p:nvSpPr>
        <p:spPr bwMode="auto">
          <a:xfrm>
            <a:off x="37338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latin typeface="Arial Narrow" panose="020B0606020202030204" pitchFamily="34" charset="0"/>
              </a:defRPr>
            </a:lvl1pPr>
          </a:lstStyle>
          <a:p>
            <a:pPr>
              <a:defRPr/>
            </a:pPr>
            <a:endParaRPr lang="en-US" altLang="en-US"/>
          </a:p>
        </p:txBody>
      </p:sp>
      <p:sp>
        <p:nvSpPr>
          <p:cNvPr id="10" name="Slide Number Placeholder 9">
            <a:extLst>
              <a:ext uri="{FF2B5EF4-FFF2-40B4-BE49-F238E27FC236}">
                <a16:creationId xmlns:a16="http://schemas.microsoft.com/office/drawing/2014/main" id="{5EDFB789-F0B3-40B6-B7B0-1251DC618B6D}"/>
              </a:ext>
            </a:extLst>
          </p:cNvPr>
          <p:cNvSpPr>
            <a:spLocks noGrp="1" noChangeArrowheads="1"/>
          </p:cNvSpPr>
          <p:nvPr>
            <p:ph type="sldNum" sz="quarter" idx="12"/>
          </p:nvPr>
        </p:nvSpPr>
        <p:spPr>
          <a:xfrm>
            <a:off x="0" y="6400800"/>
            <a:ext cx="457200" cy="381000"/>
          </a:xfrm>
        </p:spPr>
        <p:txBody>
          <a:bodyPr/>
          <a:lstStyle>
            <a:lvl1pPr>
              <a:defRPr>
                <a:solidFill>
                  <a:srgbClr val="FFFFFF"/>
                </a:solidFill>
              </a:defRPr>
            </a:lvl1pPr>
          </a:lstStyle>
          <a:p>
            <a:fld id="{6F4BD52F-ECE0-4664-879F-BBDD48A6FBCD}" type="slidenum">
              <a:rPr lang="en-US" altLang="en-US"/>
              <a:pPr/>
              <a:t>‹#›</a:t>
            </a:fld>
            <a:endParaRPr lang="en-US" altLang="en-US"/>
          </a:p>
        </p:txBody>
      </p:sp>
    </p:spTree>
    <p:extLst>
      <p:ext uri="{BB962C8B-B14F-4D97-AF65-F5344CB8AC3E}">
        <p14:creationId xmlns:p14="http://schemas.microsoft.com/office/powerpoint/2010/main" val="1060111461"/>
      </p:ext>
    </p:extLst>
  </p:cSld>
  <p:clrMapOvr>
    <a:masterClrMapping/>
  </p:clrMapOvr>
  <p:transition>
    <p:pull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EC9AAC7-05C1-4DAE-B7D8-5DCB9F5CBBCE}"/>
              </a:ext>
            </a:extLst>
          </p:cNvPr>
          <p:cNvSpPr>
            <a:spLocks noGrp="1" noChangeArrowheads="1"/>
          </p:cNvSpPr>
          <p:nvPr>
            <p:ph type="sldNum" sz="quarter" idx="10"/>
          </p:nvPr>
        </p:nvSpPr>
        <p:spPr>
          <a:ln/>
        </p:spPr>
        <p:txBody>
          <a:bodyPr/>
          <a:lstStyle>
            <a:lvl1pPr>
              <a:defRPr/>
            </a:lvl1pPr>
          </a:lstStyle>
          <a:p>
            <a:fld id="{4524BD62-3CF1-4DEF-AE9A-8431B73139C5}" type="slidenum">
              <a:rPr lang="en-US" altLang="en-US"/>
              <a:pPr/>
              <a:t>‹#›</a:t>
            </a:fld>
            <a:endParaRPr lang="en-US" altLang="en-US"/>
          </a:p>
        </p:txBody>
      </p:sp>
    </p:spTree>
    <p:extLst>
      <p:ext uri="{BB962C8B-B14F-4D97-AF65-F5344CB8AC3E}">
        <p14:creationId xmlns:p14="http://schemas.microsoft.com/office/powerpoint/2010/main" val="520463599"/>
      </p:ext>
    </p:extLst>
  </p:cSld>
  <p:clrMapOvr>
    <a:masterClrMapping/>
  </p:clrMapOvr>
  <p:transition>
    <p:pull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9071AAE5-00F3-4768-A4AE-1C82B623607A}"/>
              </a:ext>
            </a:extLst>
          </p:cNvPr>
          <p:cNvSpPr>
            <a:spLocks noGrp="1" noChangeArrowheads="1"/>
          </p:cNvSpPr>
          <p:nvPr>
            <p:ph type="sldNum" sz="quarter" idx="10"/>
          </p:nvPr>
        </p:nvSpPr>
        <p:spPr>
          <a:ln/>
        </p:spPr>
        <p:txBody>
          <a:bodyPr/>
          <a:lstStyle>
            <a:lvl1pPr>
              <a:defRPr/>
            </a:lvl1pPr>
          </a:lstStyle>
          <a:p>
            <a:fld id="{EFDE8B3B-970C-47AA-B6CA-B6CDB6427998}" type="slidenum">
              <a:rPr lang="en-US" altLang="en-US"/>
              <a:pPr/>
              <a:t>‹#›</a:t>
            </a:fld>
            <a:endParaRPr lang="en-US" altLang="en-US"/>
          </a:p>
        </p:txBody>
      </p:sp>
    </p:spTree>
    <p:extLst>
      <p:ext uri="{BB962C8B-B14F-4D97-AF65-F5344CB8AC3E}">
        <p14:creationId xmlns:p14="http://schemas.microsoft.com/office/powerpoint/2010/main" val="194696936"/>
      </p:ext>
    </p:extLst>
  </p:cSld>
  <p:clrMapOvr>
    <a:masterClrMapping/>
  </p:clrMapOvr>
  <p:transition>
    <p:pull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08025"/>
            <a:ext cx="4495800" cy="61499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08025"/>
            <a:ext cx="4495800" cy="61499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EEFB0BB-62B3-4501-9C88-728BDAD20408}"/>
              </a:ext>
            </a:extLst>
          </p:cNvPr>
          <p:cNvSpPr>
            <a:spLocks noGrp="1" noChangeArrowheads="1"/>
          </p:cNvSpPr>
          <p:nvPr>
            <p:ph type="sldNum" sz="quarter" idx="10"/>
          </p:nvPr>
        </p:nvSpPr>
        <p:spPr>
          <a:ln/>
        </p:spPr>
        <p:txBody>
          <a:bodyPr/>
          <a:lstStyle>
            <a:lvl1pPr>
              <a:defRPr/>
            </a:lvl1pPr>
          </a:lstStyle>
          <a:p>
            <a:fld id="{8821BFD1-1254-4BF3-99AD-BE531EDC1E71}" type="slidenum">
              <a:rPr lang="en-US" altLang="en-US"/>
              <a:pPr/>
              <a:t>‹#›</a:t>
            </a:fld>
            <a:endParaRPr lang="en-US" altLang="en-US"/>
          </a:p>
        </p:txBody>
      </p:sp>
    </p:spTree>
    <p:extLst>
      <p:ext uri="{BB962C8B-B14F-4D97-AF65-F5344CB8AC3E}">
        <p14:creationId xmlns:p14="http://schemas.microsoft.com/office/powerpoint/2010/main" val="576309843"/>
      </p:ext>
    </p:extLst>
  </p:cSld>
  <p:clrMapOvr>
    <a:masterClrMapping/>
  </p:clrMapOvr>
  <p:transition>
    <p:pull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7B0F193-DAE3-4533-B396-11BB1438E7A4}"/>
              </a:ext>
            </a:extLst>
          </p:cNvPr>
          <p:cNvSpPr>
            <a:spLocks noGrp="1" noChangeArrowheads="1"/>
          </p:cNvSpPr>
          <p:nvPr>
            <p:ph type="sldNum" sz="quarter" idx="10"/>
          </p:nvPr>
        </p:nvSpPr>
        <p:spPr>
          <a:ln/>
        </p:spPr>
        <p:txBody>
          <a:bodyPr/>
          <a:lstStyle>
            <a:lvl1pPr>
              <a:defRPr/>
            </a:lvl1pPr>
          </a:lstStyle>
          <a:p>
            <a:fld id="{8290D751-D25F-49C9-BDB8-02012499D412}" type="slidenum">
              <a:rPr lang="en-US" altLang="en-US"/>
              <a:pPr/>
              <a:t>‹#›</a:t>
            </a:fld>
            <a:endParaRPr lang="en-US" altLang="en-US"/>
          </a:p>
        </p:txBody>
      </p:sp>
    </p:spTree>
    <p:extLst>
      <p:ext uri="{BB962C8B-B14F-4D97-AF65-F5344CB8AC3E}">
        <p14:creationId xmlns:p14="http://schemas.microsoft.com/office/powerpoint/2010/main" val="2633285694"/>
      </p:ext>
    </p:extLst>
  </p:cSld>
  <p:clrMapOvr>
    <a:masterClrMapping/>
  </p:clrMapOvr>
  <p:transition>
    <p:pull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34136C7-D54F-4114-9C7D-0560044D044E}"/>
              </a:ext>
            </a:extLst>
          </p:cNvPr>
          <p:cNvSpPr>
            <a:spLocks noGrp="1" noChangeArrowheads="1"/>
          </p:cNvSpPr>
          <p:nvPr>
            <p:ph type="sldNum" sz="quarter" idx="10"/>
          </p:nvPr>
        </p:nvSpPr>
        <p:spPr>
          <a:ln/>
        </p:spPr>
        <p:txBody>
          <a:bodyPr/>
          <a:lstStyle>
            <a:lvl1pPr>
              <a:defRPr/>
            </a:lvl1pPr>
          </a:lstStyle>
          <a:p>
            <a:fld id="{91E4489D-F710-4172-B5A1-5A06539A62A9}" type="slidenum">
              <a:rPr lang="en-US" altLang="en-US"/>
              <a:pPr/>
              <a:t>‹#›</a:t>
            </a:fld>
            <a:endParaRPr lang="en-US" altLang="en-US"/>
          </a:p>
        </p:txBody>
      </p:sp>
    </p:spTree>
    <p:extLst>
      <p:ext uri="{BB962C8B-B14F-4D97-AF65-F5344CB8AC3E}">
        <p14:creationId xmlns:p14="http://schemas.microsoft.com/office/powerpoint/2010/main" val="3615070647"/>
      </p:ext>
    </p:extLst>
  </p:cSld>
  <p:clrMapOvr>
    <a:masterClrMapping/>
  </p:clrMapOvr>
  <p:transition>
    <p:pull dir="d"/>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2C28DFE-46FD-49FF-BD8D-45193992CEFE}"/>
              </a:ext>
            </a:extLst>
          </p:cNvPr>
          <p:cNvSpPr>
            <a:spLocks noGrp="1" noChangeArrowheads="1"/>
          </p:cNvSpPr>
          <p:nvPr>
            <p:ph type="sldNum" sz="quarter" idx="10"/>
          </p:nvPr>
        </p:nvSpPr>
        <p:spPr>
          <a:ln/>
        </p:spPr>
        <p:txBody>
          <a:bodyPr/>
          <a:lstStyle>
            <a:lvl1pPr>
              <a:defRPr/>
            </a:lvl1pPr>
          </a:lstStyle>
          <a:p>
            <a:fld id="{25426524-782E-4603-BF9A-7DC82E40D318}" type="slidenum">
              <a:rPr lang="en-US" altLang="en-US"/>
              <a:pPr/>
              <a:t>‹#›</a:t>
            </a:fld>
            <a:endParaRPr lang="en-US" altLang="en-US"/>
          </a:p>
        </p:txBody>
      </p:sp>
    </p:spTree>
    <p:extLst>
      <p:ext uri="{BB962C8B-B14F-4D97-AF65-F5344CB8AC3E}">
        <p14:creationId xmlns:p14="http://schemas.microsoft.com/office/powerpoint/2010/main" val="2240908208"/>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5D0C1403-1C42-4CE9-A992-08482690273C}" type="slidenum">
              <a:rPr lang="en-US" altLang="en-US"/>
              <a:pPr>
                <a:defRPr/>
              </a:pPr>
              <a:t>‹#›</a:t>
            </a:fld>
            <a:endParaRPr lang="en-US" altLang="en-US"/>
          </a:p>
        </p:txBody>
      </p:sp>
    </p:spTree>
    <p:extLst>
      <p:ext uri="{BB962C8B-B14F-4D97-AF65-F5344CB8AC3E}">
        <p14:creationId xmlns:p14="http://schemas.microsoft.com/office/powerpoint/2010/main" val="1772722516"/>
      </p:ext>
    </p:extLst>
  </p:cSld>
  <p:clrMapOvr>
    <a:masterClrMapping/>
  </p:clrMapOvr>
  <p:transition>
    <p:pull dir="d"/>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4DC62FA1-E613-4291-A4A6-68740D83FA96}"/>
              </a:ext>
            </a:extLst>
          </p:cNvPr>
          <p:cNvSpPr>
            <a:spLocks noGrp="1" noChangeArrowheads="1"/>
          </p:cNvSpPr>
          <p:nvPr>
            <p:ph type="sldNum" sz="quarter" idx="10"/>
          </p:nvPr>
        </p:nvSpPr>
        <p:spPr>
          <a:ln/>
        </p:spPr>
        <p:txBody>
          <a:bodyPr/>
          <a:lstStyle>
            <a:lvl1pPr>
              <a:defRPr/>
            </a:lvl1pPr>
          </a:lstStyle>
          <a:p>
            <a:fld id="{45344B7A-55D7-4B61-9F02-AC55FC7D8C8B}" type="slidenum">
              <a:rPr lang="en-US" altLang="en-US"/>
              <a:pPr/>
              <a:t>‹#›</a:t>
            </a:fld>
            <a:endParaRPr lang="en-US" altLang="en-US"/>
          </a:p>
        </p:txBody>
      </p:sp>
    </p:spTree>
    <p:extLst>
      <p:ext uri="{BB962C8B-B14F-4D97-AF65-F5344CB8AC3E}">
        <p14:creationId xmlns:p14="http://schemas.microsoft.com/office/powerpoint/2010/main" val="2059985341"/>
      </p:ext>
    </p:extLst>
  </p:cSld>
  <p:clrMapOvr>
    <a:masterClrMapping/>
  </p:clrMapOvr>
  <p:transition>
    <p:pull dir="d"/>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42C4277B-2E62-4338-B492-DAA9014180A4}"/>
              </a:ext>
            </a:extLst>
          </p:cNvPr>
          <p:cNvSpPr>
            <a:spLocks noGrp="1" noChangeArrowheads="1"/>
          </p:cNvSpPr>
          <p:nvPr>
            <p:ph type="sldNum" sz="quarter" idx="10"/>
          </p:nvPr>
        </p:nvSpPr>
        <p:spPr>
          <a:ln/>
        </p:spPr>
        <p:txBody>
          <a:bodyPr/>
          <a:lstStyle>
            <a:lvl1pPr>
              <a:defRPr/>
            </a:lvl1pPr>
          </a:lstStyle>
          <a:p>
            <a:fld id="{FF4FC8F6-7168-4D35-9BD4-E67CEE702A2F}" type="slidenum">
              <a:rPr lang="en-US" altLang="en-US"/>
              <a:pPr/>
              <a:t>‹#›</a:t>
            </a:fld>
            <a:endParaRPr lang="en-US" altLang="en-US"/>
          </a:p>
        </p:txBody>
      </p:sp>
    </p:spTree>
    <p:extLst>
      <p:ext uri="{BB962C8B-B14F-4D97-AF65-F5344CB8AC3E}">
        <p14:creationId xmlns:p14="http://schemas.microsoft.com/office/powerpoint/2010/main" val="653999403"/>
      </p:ext>
    </p:extLst>
  </p:cSld>
  <p:clrMapOvr>
    <a:masterClrMapping/>
  </p:clrMapOvr>
  <p:transition>
    <p:pull dir="d"/>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A960C8E-38B0-4428-99DE-559070890F76}"/>
              </a:ext>
            </a:extLst>
          </p:cNvPr>
          <p:cNvSpPr>
            <a:spLocks noGrp="1" noChangeArrowheads="1"/>
          </p:cNvSpPr>
          <p:nvPr>
            <p:ph type="sldNum" sz="quarter" idx="10"/>
          </p:nvPr>
        </p:nvSpPr>
        <p:spPr>
          <a:ln/>
        </p:spPr>
        <p:txBody>
          <a:bodyPr/>
          <a:lstStyle>
            <a:lvl1pPr>
              <a:defRPr/>
            </a:lvl1pPr>
          </a:lstStyle>
          <a:p>
            <a:fld id="{60A56C0A-0E41-47CE-A87E-7D1AD61740B6}" type="slidenum">
              <a:rPr lang="en-US" altLang="en-US"/>
              <a:pPr/>
              <a:t>‹#›</a:t>
            </a:fld>
            <a:endParaRPr lang="en-US" altLang="en-US"/>
          </a:p>
        </p:txBody>
      </p:sp>
    </p:spTree>
    <p:extLst>
      <p:ext uri="{BB962C8B-B14F-4D97-AF65-F5344CB8AC3E}">
        <p14:creationId xmlns:p14="http://schemas.microsoft.com/office/powerpoint/2010/main" val="356088762"/>
      </p:ext>
    </p:extLst>
  </p:cSld>
  <p:clrMapOvr>
    <a:masterClrMapping/>
  </p:clrMapOvr>
  <p:transition>
    <p:pull dir="d"/>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B0FB0DC-D782-49E4-AF28-FA3B1E4F1A1B}"/>
              </a:ext>
            </a:extLst>
          </p:cNvPr>
          <p:cNvSpPr>
            <a:spLocks noGrp="1" noChangeArrowheads="1"/>
          </p:cNvSpPr>
          <p:nvPr>
            <p:ph type="sldNum" sz="quarter" idx="10"/>
          </p:nvPr>
        </p:nvSpPr>
        <p:spPr>
          <a:ln/>
        </p:spPr>
        <p:txBody>
          <a:bodyPr/>
          <a:lstStyle>
            <a:lvl1pPr>
              <a:defRPr/>
            </a:lvl1pPr>
          </a:lstStyle>
          <a:p>
            <a:fld id="{2C7173A9-8C7B-4DF7-BB01-70AEF8E62074}" type="slidenum">
              <a:rPr lang="en-US" altLang="en-US"/>
              <a:pPr/>
              <a:t>‹#›</a:t>
            </a:fld>
            <a:endParaRPr lang="en-US" altLang="en-US"/>
          </a:p>
        </p:txBody>
      </p:sp>
    </p:spTree>
    <p:extLst>
      <p:ext uri="{BB962C8B-B14F-4D97-AF65-F5344CB8AC3E}">
        <p14:creationId xmlns:p14="http://schemas.microsoft.com/office/powerpoint/2010/main" val="1915127072"/>
      </p:ext>
    </p:extLst>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pPr>
              <a:defRPr/>
            </a:pPr>
            <a:fld id="{34DDD62F-E379-446B-9BB5-69F27BC44B1A}" type="slidenum">
              <a:rPr lang="en-US" altLang="en-US"/>
              <a:pPr>
                <a:defRPr/>
              </a:pPr>
              <a:t>‹#›</a:t>
            </a:fld>
            <a:endParaRPr lang="en-US" altLang="en-US"/>
          </a:p>
        </p:txBody>
      </p:sp>
    </p:spTree>
    <p:extLst>
      <p:ext uri="{BB962C8B-B14F-4D97-AF65-F5344CB8AC3E}">
        <p14:creationId xmlns:p14="http://schemas.microsoft.com/office/powerpoint/2010/main" val="2015431336"/>
      </p:ext>
    </p:extLst>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0"/>
          </p:nvPr>
        </p:nvSpPr>
        <p:spPr>
          <a:ln/>
        </p:spPr>
        <p:txBody>
          <a:bodyPr/>
          <a:lstStyle>
            <a:lvl1pPr>
              <a:defRPr/>
            </a:lvl1pPr>
          </a:lstStyle>
          <a:p>
            <a:pPr>
              <a:defRPr/>
            </a:pPr>
            <a:fld id="{B244DB54-0F0E-4FB7-B67C-1A5A08434883}" type="slidenum">
              <a:rPr lang="en-US" altLang="en-US"/>
              <a:pPr>
                <a:defRPr/>
              </a:pPr>
              <a:t>‹#›</a:t>
            </a:fld>
            <a:endParaRPr lang="en-US" altLang="en-US"/>
          </a:p>
        </p:txBody>
      </p:sp>
    </p:spTree>
    <p:extLst>
      <p:ext uri="{BB962C8B-B14F-4D97-AF65-F5344CB8AC3E}">
        <p14:creationId xmlns:p14="http://schemas.microsoft.com/office/powerpoint/2010/main" val="1274392068"/>
      </p:ext>
    </p:extLst>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fld id="{B8C8C556-FC34-4900-858A-FB962046F4AC}" type="slidenum">
              <a:rPr lang="en-US" altLang="en-US"/>
              <a:pPr>
                <a:defRPr/>
              </a:pPr>
              <a:t>‹#›</a:t>
            </a:fld>
            <a:endParaRPr lang="en-US" altLang="en-US"/>
          </a:p>
        </p:txBody>
      </p:sp>
    </p:spTree>
    <p:extLst>
      <p:ext uri="{BB962C8B-B14F-4D97-AF65-F5344CB8AC3E}">
        <p14:creationId xmlns:p14="http://schemas.microsoft.com/office/powerpoint/2010/main" val="2204560921"/>
      </p:ext>
    </p:extLst>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CBDCD79-6874-47B2-B49F-5886C5483491}" type="slidenum">
              <a:rPr lang="en-US" altLang="en-US"/>
              <a:pPr>
                <a:defRPr/>
              </a:pPr>
              <a:t>‹#›</a:t>
            </a:fld>
            <a:endParaRPr lang="en-US" altLang="en-US"/>
          </a:p>
        </p:txBody>
      </p:sp>
    </p:spTree>
    <p:extLst>
      <p:ext uri="{BB962C8B-B14F-4D97-AF65-F5344CB8AC3E}">
        <p14:creationId xmlns:p14="http://schemas.microsoft.com/office/powerpoint/2010/main" val="736835300"/>
      </p:ext>
    </p:extLst>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F6E4CEE3-5901-4EE9-AFE1-B6329F8444EB}" type="slidenum">
              <a:rPr lang="en-US" altLang="en-US"/>
              <a:pPr>
                <a:defRPr/>
              </a:pPr>
              <a:t>‹#›</a:t>
            </a:fld>
            <a:endParaRPr lang="en-US" altLang="en-US"/>
          </a:p>
        </p:txBody>
      </p:sp>
    </p:spTree>
    <p:extLst>
      <p:ext uri="{BB962C8B-B14F-4D97-AF65-F5344CB8AC3E}">
        <p14:creationId xmlns:p14="http://schemas.microsoft.com/office/powerpoint/2010/main" val="1762529011"/>
      </p:ext>
    </p:extLst>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5616B505-3300-4E21-AE45-DD8628743596}" type="slidenum">
              <a:rPr lang="en-US" altLang="en-US"/>
              <a:pPr>
                <a:defRPr/>
              </a:pPr>
              <a:t>‹#›</a:t>
            </a:fld>
            <a:endParaRPr lang="en-US" altLang="en-US"/>
          </a:p>
        </p:txBody>
      </p:sp>
    </p:spTree>
    <p:extLst>
      <p:ext uri="{BB962C8B-B14F-4D97-AF65-F5344CB8AC3E}">
        <p14:creationId xmlns:p14="http://schemas.microsoft.com/office/powerpoint/2010/main" val="537080433"/>
      </p:ext>
    </p:extLst>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0"/>
            <a:ext cx="9144000" cy="701675"/>
          </a:xfrm>
          <a:prstGeom prst="rect">
            <a:avLst/>
          </a:prstGeom>
          <a:solidFill>
            <a:schemeClr val="tx1"/>
          </a:solidFill>
          <a:ln w="9525">
            <a:noFill/>
            <a:miter lim="800000"/>
            <a:headEnd/>
            <a:tailEnd/>
          </a:ln>
        </p:spPr>
        <p:txBody>
          <a:bodyPr vert="horz" wrap="square" lIns="182863" tIns="45716" rIns="182863" bIns="45716" numCol="1" anchor="t" anchorCtr="0" compatLnSpc="1">
            <a:prstTxWarp prst="textNoShape">
              <a:avLst/>
            </a:prstTxWarp>
            <a:spAutoFit/>
          </a:bodyPr>
          <a:lstStyle/>
          <a:p>
            <a:pPr lvl="0"/>
            <a:r>
              <a:rPr lang="en-US" altLang="en-US"/>
              <a:t>Click to edit Master title style</a:t>
            </a:r>
          </a:p>
        </p:txBody>
      </p:sp>
      <p:sp>
        <p:nvSpPr>
          <p:cNvPr id="3075" name="Rectangle 3"/>
          <p:cNvSpPr>
            <a:spLocks noGrp="1" noChangeArrowheads="1"/>
          </p:cNvSpPr>
          <p:nvPr>
            <p:ph type="body" idx="1"/>
          </p:nvPr>
        </p:nvSpPr>
        <p:spPr bwMode="auto">
          <a:xfrm>
            <a:off x="0" y="708025"/>
            <a:ext cx="9144000" cy="6149975"/>
          </a:xfrm>
          <a:prstGeom prst="rect">
            <a:avLst/>
          </a:prstGeom>
          <a:noFill/>
          <a:ln w="9525">
            <a:noFill/>
            <a:miter lim="800000"/>
            <a:headEnd/>
            <a:tailEnd/>
          </a:ln>
        </p:spPr>
        <p:txBody>
          <a:bodyPr vert="horz" wrap="square" lIns="182863" tIns="137148" rIns="182863" bIns="13714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6" name="Rectangle 4"/>
          <p:cNvSpPr>
            <a:spLocks noGrp="1" noChangeArrowheads="1"/>
          </p:cNvSpPr>
          <p:nvPr>
            <p:ph type="sldNum" sz="quarter" idx="4"/>
          </p:nvPr>
        </p:nvSpPr>
        <p:spPr bwMode="auto">
          <a:xfrm>
            <a:off x="8686800" y="6477000"/>
            <a:ext cx="381000" cy="304800"/>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algn="r">
              <a:spcBef>
                <a:spcPct val="50000"/>
              </a:spcBef>
              <a:defRPr sz="1400">
                <a:latin typeface="Arial Narrow" pitchFamily="34" charset="0"/>
              </a:defRPr>
            </a:lvl1pPr>
          </a:lstStyle>
          <a:p>
            <a:pPr>
              <a:defRPr/>
            </a:pPr>
            <a:fld id="{85A5B43D-AC16-4B48-B2CF-73B4663FC1B9}" type="slidenum">
              <a:rPr lang="en-US" altLang="en-US"/>
              <a:pPr>
                <a:defRPr/>
              </a:pPr>
              <a:t>‹#›</a:t>
            </a:fld>
            <a:endParaRPr lang="en-US" altLang="en-US"/>
          </a:p>
        </p:txBody>
      </p:sp>
      <p:sp>
        <p:nvSpPr>
          <p:cNvPr id="3077" name="Rectangle 5"/>
          <p:cNvSpPr>
            <a:spLocks noChangeArrowheads="1"/>
          </p:cNvSpPr>
          <p:nvPr/>
        </p:nvSpPr>
        <p:spPr bwMode="auto">
          <a:xfrm>
            <a:off x="463550" y="1812925"/>
            <a:ext cx="190500" cy="4678363"/>
          </a:xfrm>
          <a:prstGeom prst="rect">
            <a:avLst/>
          </a:prstGeom>
          <a:noFill/>
          <a:ln w="9525">
            <a:noFill/>
            <a:miter lim="800000"/>
            <a:headEnd/>
            <a:tailEnd/>
          </a:ln>
        </p:spPr>
        <p:txBody>
          <a:bodyPr wrap="none" anchor="ct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pull dir="d"/>
  </p:transition>
  <p:txStyles>
    <p:titleStyle>
      <a:lvl1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5pPr>
      <a:lvl6pPr marL="4572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6pPr>
      <a:lvl7pPr marL="9144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7pPr>
      <a:lvl8pPr marL="13716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8pPr>
      <a:lvl9pPr marL="18288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pitchFamily="18" charset="2"/>
        <a:buChar char="ã"/>
        <a:defRPr kumimoji="1" sz="2800">
          <a:solidFill>
            <a:schemeClr val="accent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itchFamily="2" charset="2"/>
        <a:buChar char="l"/>
        <a:defRPr kumimoji="1" sz="2300">
          <a:solidFill>
            <a:schemeClr val="hlink"/>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1"/>
        </a:buClr>
        <a:buFont typeface="Wingdings" pitchFamily="2" charset="2"/>
        <a:buChar char="Ø"/>
        <a:defRPr kumimoji="1" sz="20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F1A53EA-CB0D-4DA5-A28B-C024865ADA70}"/>
              </a:ext>
            </a:extLst>
          </p:cNvPr>
          <p:cNvSpPr>
            <a:spLocks noGrp="1" noChangeArrowheads="1"/>
          </p:cNvSpPr>
          <p:nvPr>
            <p:ph type="title"/>
          </p:nvPr>
        </p:nvSpPr>
        <p:spPr bwMode="auto">
          <a:xfrm>
            <a:off x="0" y="0"/>
            <a:ext cx="9144000" cy="701675"/>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182863" tIns="45716" rIns="182863" bIns="45716" numCol="1" anchor="t" anchorCtr="0" compatLnSpc="1">
            <a:prstTxWarp prst="textNoShape">
              <a:avLst/>
            </a:prstTxWarp>
            <a:spAutoFit/>
          </a:bodyPr>
          <a:lstStyle/>
          <a:p>
            <a:pPr lvl="0"/>
            <a:r>
              <a:rPr lang="en-US" altLang="en-US"/>
              <a:t>Click to edit Master title style</a:t>
            </a:r>
          </a:p>
        </p:txBody>
      </p:sp>
      <p:sp>
        <p:nvSpPr>
          <p:cNvPr id="3075" name="Rectangle 3">
            <a:extLst>
              <a:ext uri="{FF2B5EF4-FFF2-40B4-BE49-F238E27FC236}">
                <a16:creationId xmlns:a16="http://schemas.microsoft.com/office/drawing/2014/main" id="{D5B285D9-3823-4509-A8D1-C18A1A18981D}"/>
              </a:ext>
            </a:extLst>
          </p:cNvPr>
          <p:cNvSpPr>
            <a:spLocks noGrp="1" noChangeArrowheads="1"/>
          </p:cNvSpPr>
          <p:nvPr>
            <p:ph type="body" idx="1"/>
          </p:nvPr>
        </p:nvSpPr>
        <p:spPr bwMode="auto">
          <a:xfrm>
            <a:off x="0" y="708025"/>
            <a:ext cx="9144000" cy="614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182863" tIns="137148" rIns="182863" bIns="13714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6" name="Rectangle 4">
            <a:extLst>
              <a:ext uri="{FF2B5EF4-FFF2-40B4-BE49-F238E27FC236}">
                <a16:creationId xmlns:a16="http://schemas.microsoft.com/office/drawing/2014/main" id="{471AA184-367F-409E-B014-3814551E8C81}"/>
              </a:ext>
            </a:extLst>
          </p:cNvPr>
          <p:cNvSpPr>
            <a:spLocks noGrp="1" noChangeArrowheads="1"/>
          </p:cNvSpPr>
          <p:nvPr>
            <p:ph type="sldNum" sz="quarter" idx="4"/>
          </p:nvPr>
        </p:nvSpPr>
        <p:spPr bwMode="auto">
          <a:xfrm>
            <a:off x="8686800" y="6477000"/>
            <a:ext cx="3810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32" tIns="45716" rIns="91432" bIns="45716" numCol="1" anchor="t" anchorCtr="0" compatLnSpc="1">
            <a:prstTxWarp prst="textNoShape">
              <a:avLst/>
            </a:prstTxWarp>
          </a:bodyPr>
          <a:lstStyle>
            <a:lvl1pPr algn="r">
              <a:spcBef>
                <a:spcPct val="50000"/>
              </a:spcBef>
              <a:defRPr sz="1400">
                <a:latin typeface="Arial Narrow" panose="020B0606020202030204" pitchFamily="34" charset="0"/>
              </a:defRPr>
            </a:lvl1pPr>
          </a:lstStyle>
          <a:p>
            <a:fld id="{B24A61B0-22AC-47D3-89E2-A337F2B3C68D}" type="slidenum">
              <a:rPr lang="en-US" altLang="en-US"/>
              <a:pPr/>
              <a:t>‹#›</a:t>
            </a:fld>
            <a:endParaRPr lang="en-US" altLang="en-US"/>
          </a:p>
        </p:txBody>
      </p:sp>
      <p:sp>
        <p:nvSpPr>
          <p:cNvPr id="3077" name="Rectangle 5">
            <a:extLst>
              <a:ext uri="{FF2B5EF4-FFF2-40B4-BE49-F238E27FC236}">
                <a16:creationId xmlns:a16="http://schemas.microsoft.com/office/drawing/2014/main" id="{A6CF6D53-4579-401E-8B2A-3C611585FB7E}"/>
              </a:ext>
            </a:extLst>
          </p:cNvPr>
          <p:cNvSpPr>
            <a:spLocks noChangeArrowheads="1"/>
          </p:cNvSpPr>
          <p:nvPr/>
        </p:nvSpPr>
        <p:spPr bwMode="auto">
          <a:xfrm>
            <a:off x="463550" y="1812925"/>
            <a:ext cx="190500" cy="4678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sr-Latn-RS"/>
          </a:p>
        </p:txBody>
      </p:sp>
    </p:spTree>
    <p:extLst>
      <p:ext uri="{BB962C8B-B14F-4D97-AF65-F5344CB8AC3E}">
        <p14:creationId xmlns:p14="http://schemas.microsoft.com/office/powerpoint/2010/main" val="2386195930"/>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ransition>
    <p:pull dir="d"/>
  </p:transition>
  <p:txStyles>
    <p:titleStyle>
      <a:lvl1pPr algn="l" rtl="0" eaLnBrk="0" fontAlgn="base" hangingPunct="0">
        <a:spcBef>
          <a:spcPct val="0"/>
        </a:spcBef>
        <a:spcAft>
          <a:spcPct val="0"/>
        </a:spcAft>
        <a:defRPr kumimoji="1" sz="40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5pPr>
      <a:lvl6pPr marL="4572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6pPr>
      <a:lvl7pPr marL="9144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7pPr>
      <a:lvl8pPr marL="13716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8pPr>
      <a:lvl9pPr marL="18288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panose="05020102010507070707" pitchFamily="18" charset="2"/>
        <a:buChar char="ã"/>
        <a:defRPr kumimoji="1" sz="2800" kern="1200">
          <a:solidFill>
            <a:schemeClr val="accent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l"/>
        <a:defRPr kumimoji="1" sz="2300" kern="1200">
          <a:solidFill>
            <a:schemeClr val="hlink"/>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kumimoji="1" sz="2000" kern="1200">
          <a:solidFill>
            <a:schemeClr val="tx1"/>
          </a:solidFill>
          <a:effectLst>
            <a:outerShdw blurRad="38100" dist="38100" dir="2700000" algn="tl">
              <a:srgbClr val="C0C0C0"/>
            </a:outerShdw>
          </a:effectLst>
          <a:latin typeface="+mn-lt"/>
          <a:ea typeface="+mn-ea"/>
          <a:cs typeface="+mn-cs"/>
        </a:defRPr>
      </a:lvl3pPr>
      <a:lvl4pPr marL="1600200" indent="-228600" algn="l" rtl="0" eaLnBrk="0" fontAlgn="base" hangingPunct="0">
        <a:spcBef>
          <a:spcPct val="20000"/>
        </a:spcBef>
        <a:spcAft>
          <a:spcPct val="0"/>
        </a:spcAft>
        <a:buChar char="–"/>
        <a:defRPr kumimoji="1" kern="1200">
          <a:solidFill>
            <a:schemeClr val="tx1"/>
          </a:solidFill>
          <a:effectLst>
            <a:outerShdw blurRad="38100" dist="38100" dir="2700000" algn="tl">
              <a:srgbClr val="C0C0C0"/>
            </a:outerShdw>
          </a:effectLst>
          <a:latin typeface="+mn-lt"/>
          <a:ea typeface="+mn-ea"/>
          <a:cs typeface="+mn-cs"/>
        </a:defRPr>
      </a:lvl4pPr>
      <a:lvl5pPr marL="2057400" indent="-228600" algn="l" rtl="0" eaLnBrk="0" fontAlgn="base" hangingPunct="0">
        <a:spcBef>
          <a:spcPct val="20000"/>
        </a:spcBef>
        <a:spcAft>
          <a:spcPct val="0"/>
        </a:spcAft>
        <a:buChar char="»"/>
        <a:defRPr kumimoji="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15D0367-B489-4AE7-B7FA-A175725ADD7A}"/>
              </a:ext>
            </a:extLst>
          </p:cNvPr>
          <p:cNvSpPr>
            <a:spLocks noGrp="1" noChangeArrowheads="1"/>
          </p:cNvSpPr>
          <p:nvPr>
            <p:ph type="title"/>
          </p:nvPr>
        </p:nvSpPr>
        <p:spPr bwMode="auto">
          <a:xfrm>
            <a:off x="0" y="0"/>
            <a:ext cx="9144000" cy="701675"/>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182863" tIns="45716" rIns="182863" bIns="45716" numCol="1" anchor="t" anchorCtr="0" compatLnSpc="1">
            <a:prstTxWarp prst="textNoShape">
              <a:avLst/>
            </a:prstTxWarp>
            <a:spAutoFit/>
          </a:bodyPr>
          <a:lstStyle/>
          <a:p>
            <a:pPr lvl="0"/>
            <a:r>
              <a:rPr lang="en-US" altLang="en-US"/>
              <a:t>Click to edit Master title style</a:t>
            </a:r>
          </a:p>
        </p:txBody>
      </p:sp>
      <p:sp>
        <p:nvSpPr>
          <p:cNvPr id="3075" name="Rectangle 3">
            <a:extLst>
              <a:ext uri="{FF2B5EF4-FFF2-40B4-BE49-F238E27FC236}">
                <a16:creationId xmlns:a16="http://schemas.microsoft.com/office/drawing/2014/main" id="{B8777DEF-FD76-4176-B76D-9E5E567900B2}"/>
              </a:ext>
            </a:extLst>
          </p:cNvPr>
          <p:cNvSpPr>
            <a:spLocks noGrp="1" noChangeArrowheads="1"/>
          </p:cNvSpPr>
          <p:nvPr>
            <p:ph type="body" idx="1"/>
          </p:nvPr>
        </p:nvSpPr>
        <p:spPr bwMode="auto">
          <a:xfrm>
            <a:off x="0" y="708025"/>
            <a:ext cx="9144000" cy="614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182863" tIns="137148" rIns="182863" bIns="13714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6" name="Rectangle 4">
            <a:extLst>
              <a:ext uri="{FF2B5EF4-FFF2-40B4-BE49-F238E27FC236}">
                <a16:creationId xmlns:a16="http://schemas.microsoft.com/office/drawing/2014/main" id="{68C98100-45FF-43B2-8C21-48399B300850}"/>
              </a:ext>
            </a:extLst>
          </p:cNvPr>
          <p:cNvSpPr>
            <a:spLocks noGrp="1" noChangeArrowheads="1"/>
          </p:cNvSpPr>
          <p:nvPr>
            <p:ph type="sldNum" sz="quarter" idx="4"/>
          </p:nvPr>
        </p:nvSpPr>
        <p:spPr bwMode="auto">
          <a:xfrm>
            <a:off x="8686800" y="6477000"/>
            <a:ext cx="3810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32" tIns="45716" rIns="91432" bIns="45716" numCol="1" anchor="t" anchorCtr="0" compatLnSpc="1">
            <a:prstTxWarp prst="textNoShape">
              <a:avLst/>
            </a:prstTxWarp>
          </a:bodyPr>
          <a:lstStyle>
            <a:lvl1pPr algn="r">
              <a:spcBef>
                <a:spcPct val="50000"/>
              </a:spcBef>
              <a:defRPr sz="1400">
                <a:latin typeface="Arial Narrow" panose="020B0606020202030204" pitchFamily="34" charset="0"/>
              </a:defRPr>
            </a:lvl1pPr>
          </a:lstStyle>
          <a:p>
            <a:fld id="{79485A1F-F7B8-4965-83EB-8C5F4BACF1E5}" type="slidenum">
              <a:rPr lang="en-US" altLang="en-US"/>
              <a:pPr/>
              <a:t>‹#›</a:t>
            </a:fld>
            <a:endParaRPr lang="en-US" altLang="en-US"/>
          </a:p>
        </p:txBody>
      </p:sp>
      <p:sp>
        <p:nvSpPr>
          <p:cNvPr id="1029" name="Rectangle 5">
            <a:extLst>
              <a:ext uri="{FF2B5EF4-FFF2-40B4-BE49-F238E27FC236}">
                <a16:creationId xmlns:a16="http://schemas.microsoft.com/office/drawing/2014/main" id="{2B2EE687-C5BA-4A9B-81FE-69746BDD1C80}"/>
              </a:ext>
            </a:extLst>
          </p:cNvPr>
          <p:cNvSpPr>
            <a:spLocks noChangeArrowheads="1"/>
          </p:cNvSpPr>
          <p:nvPr/>
        </p:nvSpPr>
        <p:spPr bwMode="auto">
          <a:xfrm>
            <a:off x="463550" y="1812925"/>
            <a:ext cx="190500" cy="4678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a:p>
        </p:txBody>
      </p:sp>
    </p:spTree>
    <p:extLst>
      <p:ext uri="{BB962C8B-B14F-4D97-AF65-F5344CB8AC3E}">
        <p14:creationId xmlns:p14="http://schemas.microsoft.com/office/powerpoint/2010/main" val="3506354342"/>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ransition>
    <p:pull dir="d"/>
  </p:transition>
  <p:txStyles>
    <p:titleStyle>
      <a:lvl1pPr algn="l" rtl="0" eaLnBrk="0" fontAlgn="base" hangingPunct="0">
        <a:spcBef>
          <a:spcPct val="0"/>
        </a:spcBef>
        <a:spcAft>
          <a:spcPct val="0"/>
        </a:spcAft>
        <a:defRPr kumimoji="1" sz="40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5pPr>
      <a:lvl6pPr marL="4572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6pPr>
      <a:lvl7pPr marL="9144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7pPr>
      <a:lvl8pPr marL="13716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8pPr>
      <a:lvl9pPr marL="18288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panose="05020102010507070707" pitchFamily="18" charset="2"/>
        <a:buChar char="ã"/>
        <a:defRPr kumimoji="1" sz="2800" kern="1200">
          <a:solidFill>
            <a:schemeClr val="accent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l"/>
        <a:defRPr kumimoji="1" sz="2300" kern="1200">
          <a:solidFill>
            <a:schemeClr val="hlink"/>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kumimoji="1" sz="2000" kern="1200">
          <a:solidFill>
            <a:schemeClr val="tx1"/>
          </a:solidFill>
          <a:effectLst>
            <a:outerShdw blurRad="38100" dist="38100" dir="2700000" algn="tl">
              <a:srgbClr val="C0C0C0"/>
            </a:outerShdw>
          </a:effectLst>
          <a:latin typeface="+mn-lt"/>
          <a:ea typeface="+mn-ea"/>
          <a:cs typeface="+mn-cs"/>
        </a:defRPr>
      </a:lvl3pPr>
      <a:lvl4pPr marL="1600200" indent="-228600" algn="l" rtl="0" eaLnBrk="0" fontAlgn="base" hangingPunct="0">
        <a:spcBef>
          <a:spcPct val="20000"/>
        </a:spcBef>
        <a:spcAft>
          <a:spcPct val="0"/>
        </a:spcAft>
        <a:buChar char="–"/>
        <a:defRPr kumimoji="1" kern="1200">
          <a:solidFill>
            <a:schemeClr val="tx1"/>
          </a:solidFill>
          <a:effectLst>
            <a:outerShdw blurRad="38100" dist="38100" dir="2700000" algn="tl">
              <a:srgbClr val="C0C0C0"/>
            </a:outerShdw>
          </a:effectLst>
          <a:latin typeface="+mn-lt"/>
          <a:ea typeface="+mn-ea"/>
          <a:cs typeface="+mn-cs"/>
        </a:defRPr>
      </a:lvl4pPr>
      <a:lvl5pPr marL="2057400" indent="-228600" algn="l" rtl="0" eaLnBrk="0" fontAlgn="base" hangingPunct="0">
        <a:spcBef>
          <a:spcPct val="20000"/>
        </a:spcBef>
        <a:spcAft>
          <a:spcPct val="0"/>
        </a:spcAft>
        <a:buChar char="»"/>
        <a:defRPr kumimoji="1"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ctrTitle"/>
          </p:nvPr>
        </p:nvSpPr>
        <p:spPr/>
        <p:txBody>
          <a:bodyPr/>
          <a:lstStyle/>
          <a:p>
            <a:pPr>
              <a:defRPr/>
            </a:pPr>
            <a:r>
              <a:rPr lang="hr-HR"/>
              <a:t>Protočnost</a:t>
            </a:r>
            <a:endParaRPr lang="en-US"/>
          </a:p>
        </p:txBody>
      </p:sp>
      <p:sp>
        <p:nvSpPr>
          <p:cNvPr id="65539" name="Rectangle 1027"/>
          <p:cNvSpPr>
            <a:spLocks noGrp="1" noChangeArrowheads="1"/>
          </p:cNvSpPr>
          <p:nvPr>
            <p:ph type="subTitle" idx="1"/>
          </p:nvPr>
        </p:nvSpPr>
        <p:spPr/>
        <p:txBody>
          <a:bodyPr/>
          <a:lstStyle/>
          <a:p>
            <a:pPr>
              <a:defRPr/>
            </a:pPr>
            <a:r>
              <a:rPr lang="hr-HR"/>
              <a:t>(Pipelining)</a:t>
            </a:r>
            <a:endParaRPr lang="en-US"/>
          </a:p>
        </p:txBody>
      </p:sp>
    </p:spTree>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hr-HR"/>
              <a:t>Gantov dijagram</a:t>
            </a:r>
            <a:endParaRPr lang="en-US"/>
          </a:p>
        </p:txBody>
      </p:sp>
      <p:sp>
        <p:nvSpPr>
          <p:cNvPr id="12291" name="Rectangle 3"/>
          <p:cNvSpPr>
            <a:spLocks noGrp="1" noChangeArrowheads="1"/>
          </p:cNvSpPr>
          <p:nvPr>
            <p:ph type="body" idx="1"/>
          </p:nvPr>
        </p:nvSpPr>
        <p:spPr/>
        <p:txBody>
          <a:bodyPr/>
          <a:lstStyle/>
          <a:p>
            <a:pPr>
              <a:defRPr/>
            </a:pPr>
            <a:r>
              <a:rPr lang="hr-HR"/>
              <a:t>Prikazuje zauzetost pojedinih stepena u vremenu</a:t>
            </a:r>
            <a:endParaRPr lang="en-US"/>
          </a:p>
        </p:txBody>
      </p:sp>
      <p:sp>
        <p:nvSpPr>
          <p:cNvPr id="13316" name="Line 4"/>
          <p:cNvSpPr>
            <a:spLocks noChangeShapeType="1"/>
          </p:cNvSpPr>
          <p:nvPr/>
        </p:nvSpPr>
        <p:spPr bwMode="auto">
          <a:xfrm flipV="1">
            <a:off x="1066800" y="1981200"/>
            <a:ext cx="0" cy="3429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3317" name="Line 5"/>
          <p:cNvSpPr>
            <a:spLocks noChangeShapeType="1"/>
          </p:cNvSpPr>
          <p:nvPr/>
        </p:nvSpPr>
        <p:spPr bwMode="auto">
          <a:xfrm>
            <a:off x="1066800" y="5410200"/>
            <a:ext cx="5867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b">
            <a:spAutoFit/>
          </a:bodyPr>
          <a:lstStyle/>
          <a:p>
            <a:endParaRPr lang="en-US"/>
          </a:p>
        </p:txBody>
      </p:sp>
      <p:sp>
        <p:nvSpPr>
          <p:cNvPr id="13318" name="Rectangle 7"/>
          <p:cNvSpPr>
            <a:spLocks noChangeArrowheads="1"/>
          </p:cNvSpPr>
          <p:nvPr/>
        </p:nvSpPr>
        <p:spPr bwMode="auto">
          <a:xfrm>
            <a:off x="1058863" y="4992688"/>
            <a:ext cx="473075" cy="376237"/>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hr-HR" altLang="en-US"/>
              <a:t>P1</a:t>
            </a:r>
            <a:endParaRPr lang="en-US" altLang="en-US"/>
          </a:p>
        </p:txBody>
      </p:sp>
      <p:sp>
        <p:nvSpPr>
          <p:cNvPr id="13319" name="Rectangle 8"/>
          <p:cNvSpPr>
            <a:spLocks noChangeArrowheads="1"/>
          </p:cNvSpPr>
          <p:nvPr/>
        </p:nvSpPr>
        <p:spPr bwMode="auto">
          <a:xfrm>
            <a:off x="1524000" y="44958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endParaRPr lang="en-US" altLang="en-US"/>
          </a:p>
        </p:txBody>
      </p:sp>
      <p:sp>
        <p:nvSpPr>
          <p:cNvPr id="13320" name="Rectangle 9"/>
          <p:cNvSpPr>
            <a:spLocks noChangeArrowheads="1"/>
          </p:cNvSpPr>
          <p:nvPr/>
        </p:nvSpPr>
        <p:spPr bwMode="auto">
          <a:xfrm>
            <a:off x="1981200" y="40386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endParaRPr lang="en-US" altLang="en-US"/>
          </a:p>
        </p:txBody>
      </p:sp>
      <p:sp>
        <p:nvSpPr>
          <p:cNvPr id="13321" name="Rectangle 10"/>
          <p:cNvSpPr>
            <a:spLocks noChangeArrowheads="1"/>
          </p:cNvSpPr>
          <p:nvPr/>
        </p:nvSpPr>
        <p:spPr bwMode="auto">
          <a:xfrm>
            <a:off x="2438400" y="35814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endParaRPr lang="en-US" altLang="en-US"/>
          </a:p>
        </p:txBody>
      </p:sp>
      <p:sp>
        <p:nvSpPr>
          <p:cNvPr id="13322" name="Rectangle 11"/>
          <p:cNvSpPr>
            <a:spLocks noChangeArrowheads="1"/>
          </p:cNvSpPr>
          <p:nvPr/>
        </p:nvSpPr>
        <p:spPr bwMode="auto">
          <a:xfrm>
            <a:off x="2895600" y="31242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endParaRPr lang="en-US" altLang="en-US"/>
          </a:p>
        </p:txBody>
      </p:sp>
      <p:sp>
        <p:nvSpPr>
          <p:cNvPr id="13323" name="Rectangle 12"/>
          <p:cNvSpPr>
            <a:spLocks noChangeArrowheads="1"/>
          </p:cNvSpPr>
          <p:nvPr/>
        </p:nvSpPr>
        <p:spPr bwMode="auto">
          <a:xfrm>
            <a:off x="1524000" y="49530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24" name="Rectangle 13"/>
          <p:cNvSpPr>
            <a:spLocks noChangeArrowheads="1"/>
          </p:cNvSpPr>
          <p:nvPr/>
        </p:nvSpPr>
        <p:spPr bwMode="auto">
          <a:xfrm>
            <a:off x="1981200" y="44958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25" name="Rectangle 14"/>
          <p:cNvSpPr>
            <a:spLocks noChangeArrowheads="1"/>
          </p:cNvSpPr>
          <p:nvPr/>
        </p:nvSpPr>
        <p:spPr bwMode="auto">
          <a:xfrm>
            <a:off x="2438400" y="40386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26" name="Rectangle 15"/>
          <p:cNvSpPr>
            <a:spLocks noChangeArrowheads="1"/>
          </p:cNvSpPr>
          <p:nvPr/>
        </p:nvSpPr>
        <p:spPr bwMode="auto">
          <a:xfrm>
            <a:off x="2895600" y="35814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27" name="Rectangle 16"/>
          <p:cNvSpPr>
            <a:spLocks noChangeArrowheads="1"/>
          </p:cNvSpPr>
          <p:nvPr/>
        </p:nvSpPr>
        <p:spPr bwMode="auto">
          <a:xfrm>
            <a:off x="3352800" y="31242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28" name="Rectangle 17"/>
          <p:cNvSpPr>
            <a:spLocks noChangeArrowheads="1"/>
          </p:cNvSpPr>
          <p:nvPr/>
        </p:nvSpPr>
        <p:spPr bwMode="auto">
          <a:xfrm>
            <a:off x="1981200" y="49530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29" name="Rectangle 18"/>
          <p:cNvSpPr>
            <a:spLocks noChangeArrowheads="1"/>
          </p:cNvSpPr>
          <p:nvPr/>
        </p:nvSpPr>
        <p:spPr bwMode="auto">
          <a:xfrm>
            <a:off x="2438400" y="44958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30" name="Rectangle 19"/>
          <p:cNvSpPr>
            <a:spLocks noChangeArrowheads="1"/>
          </p:cNvSpPr>
          <p:nvPr/>
        </p:nvSpPr>
        <p:spPr bwMode="auto">
          <a:xfrm>
            <a:off x="2895600" y="40386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31" name="Rectangle 20"/>
          <p:cNvSpPr>
            <a:spLocks noChangeArrowheads="1"/>
          </p:cNvSpPr>
          <p:nvPr/>
        </p:nvSpPr>
        <p:spPr bwMode="auto">
          <a:xfrm>
            <a:off x="3352800" y="35814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32" name="Rectangle 21"/>
          <p:cNvSpPr>
            <a:spLocks noChangeArrowheads="1"/>
          </p:cNvSpPr>
          <p:nvPr/>
        </p:nvSpPr>
        <p:spPr bwMode="auto">
          <a:xfrm>
            <a:off x="3810000" y="31242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33" name="Rectangle 22"/>
          <p:cNvSpPr>
            <a:spLocks noChangeArrowheads="1"/>
          </p:cNvSpPr>
          <p:nvPr/>
        </p:nvSpPr>
        <p:spPr bwMode="auto">
          <a:xfrm>
            <a:off x="2438400" y="49530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34" name="Rectangle 23"/>
          <p:cNvSpPr>
            <a:spLocks noChangeArrowheads="1"/>
          </p:cNvSpPr>
          <p:nvPr/>
        </p:nvSpPr>
        <p:spPr bwMode="auto">
          <a:xfrm>
            <a:off x="2895600" y="44958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35" name="Rectangle 24"/>
          <p:cNvSpPr>
            <a:spLocks noChangeArrowheads="1"/>
          </p:cNvSpPr>
          <p:nvPr/>
        </p:nvSpPr>
        <p:spPr bwMode="auto">
          <a:xfrm>
            <a:off x="3352800" y="40386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36" name="Rectangle 25"/>
          <p:cNvSpPr>
            <a:spLocks noChangeArrowheads="1"/>
          </p:cNvSpPr>
          <p:nvPr/>
        </p:nvSpPr>
        <p:spPr bwMode="auto">
          <a:xfrm>
            <a:off x="3810000" y="35814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37" name="Rectangle 26"/>
          <p:cNvSpPr>
            <a:spLocks noChangeArrowheads="1"/>
          </p:cNvSpPr>
          <p:nvPr/>
        </p:nvSpPr>
        <p:spPr bwMode="auto">
          <a:xfrm>
            <a:off x="4267200" y="31242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38" name="Rectangle 27"/>
          <p:cNvSpPr>
            <a:spLocks noChangeArrowheads="1"/>
          </p:cNvSpPr>
          <p:nvPr/>
        </p:nvSpPr>
        <p:spPr bwMode="auto">
          <a:xfrm>
            <a:off x="2895600" y="49530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39" name="Rectangle 28"/>
          <p:cNvSpPr>
            <a:spLocks noChangeArrowheads="1"/>
          </p:cNvSpPr>
          <p:nvPr/>
        </p:nvSpPr>
        <p:spPr bwMode="auto">
          <a:xfrm>
            <a:off x="3352800" y="44958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40" name="Rectangle 29"/>
          <p:cNvSpPr>
            <a:spLocks noChangeArrowheads="1"/>
          </p:cNvSpPr>
          <p:nvPr/>
        </p:nvSpPr>
        <p:spPr bwMode="auto">
          <a:xfrm>
            <a:off x="3810000" y="40386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41" name="Rectangle 30"/>
          <p:cNvSpPr>
            <a:spLocks noChangeArrowheads="1"/>
          </p:cNvSpPr>
          <p:nvPr/>
        </p:nvSpPr>
        <p:spPr bwMode="auto">
          <a:xfrm>
            <a:off x="4267200" y="35814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42" name="Rectangle 31"/>
          <p:cNvSpPr>
            <a:spLocks noChangeArrowheads="1"/>
          </p:cNvSpPr>
          <p:nvPr/>
        </p:nvSpPr>
        <p:spPr bwMode="auto">
          <a:xfrm>
            <a:off x="4724400" y="31242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43" name="Rectangle 32"/>
          <p:cNvSpPr>
            <a:spLocks noChangeArrowheads="1"/>
          </p:cNvSpPr>
          <p:nvPr/>
        </p:nvSpPr>
        <p:spPr bwMode="auto">
          <a:xfrm>
            <a:off x="3352800" y="49530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44" name="Rectangle 33"/>
          <p:cNvSpPr>
            <a:spLocks noChangeArrowheads="1"/>
          </p:cNvSpPr>
          <p:nvPr/>
        </p:nvSpPr>
        <p:spPr bwMode="auto">
          <a:xfrm>
            <a:off x="3810000" y="44958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45" name="Rectangle 34"/>
          <p:cNvSpPr>
            <a:spLocks noChangeArrowheads="1"/>
          </p:cNvSpPr>
          <p:nvPr/>
        </p:nvSpPr>
        <p:spPr bwMode="auto">
          <a:xfrm>
            <a:off x="4267200" y="40386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46" name="Rectangle 35"/>
          <p:cNvSpPr>
            <a:spLocks noChangeArrowheads="1"/>
          </p:cNvSpPr>
          <p:nvPr/>
        </p:nvSpPr>
        <p:spPr bwMode="auto">
          <a:xfrm>
            <a:off x="4724400" y="35814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47" name="Rectangle 36"/>
          <p:cNvSpPr>
            <a:spLocks noChangeArrowheads="1"/>
          </p:cNvSpPr>
          <p:nvPr/>
        </p:nvSpPr>
        <p:spPr bwMode="auto">
          <a:xfrm>
            <a:off x="5181600" y="31242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48" name="Rectangle 37"/>
          <p:cNvSpPr>
            <a:spLocks noChangeArrowheads="1"/>
          </p:cNvSpPr>
          <p:nvPr/>
        </p:nvSpPr>
        <p:spPr bwMode="auto">
          <a:xfrm>
            <a:off x="3810000" y="49530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49" name="Rectangle 38"/>
          <p:cNvSpPr>
            <a:spLocks noChangeArrowheads="1"/>
          </p:cNvSpPr>
          <p:nvPr/>
        </p:nvSpPr>
        <p:spPr bwMode="auto">
          <a:xfrm>
            <a:off x="4267200" y="44958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50" name="Rectangle 39"/>
          <p:cNvSpPr>
            <a:spLocks noChangeArrowheads="1"/>
          </p:cNvSpPr>
          <p:nvPr/>
        </p:nvSpPr>
        <p:spPr bwMode="auto">
          <a:xfrm>
            <a:off x="4724400" y="40386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51" name="Rectangle 40"/>
          <p:cNvSpPr>
            <a:spLocks noChangeArrowheads="1"/>
          </p:cNvSpPr>
          <p:nvPr/>
        </p:nvSpPr>
        <p:spPr bwMode="auto">
          <a:xfrm>
            <a:off x="5181600" y="35814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52" name="Rectangle 41"/>
          <p:cNvSpPr>
            <a:spLocks noChangeArrowheads="1"/>
          </p:cNvSpPr>
          <p:nvPr/>
        </p:nvSpPr>
        <p:spPr bwMode="auto">
          <a:xfrm>
            <a:off x="5638800" y="3124200"/>
            <a:ext cx="457200" cy="4572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3353" name="Text Box 42"/>
          <p:cNvSpPr txBox="1">
            <a:spLocks noChangeArrowheads="1"/>
          </p:cNvSpPr>
          <p:nvPr/>
        </p:nvSpPr>
        <p:spPr bwMode="auto">
          <a:xfrm>
            <a:off x="974725" y="5446713"/>
            <a:ext cx="494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0     1     2     3     4     5     6      7     8     9     10</a:t>
            </a:r>
            <a:endParaRPr lang="en-US" altLang="en-US"/>
          </a:p>
        </p:txBody>
      </p:sp>
      <p:sp>
        <p:nvSpPr>
          <p:cNvPr id="13354" name="Line 43"/>
          <p:cNvSpPr>
            <a:spLocks noChangeShapeType="1"/>
          </p:cNvSpPr>
          <p:nvPr/>
        </p:nvSpPr>
        <p:spPr bwMode="auto">
          <a:xfrm flipH="1">
            <a:off x="1066800" y="4495800"/>
            <a:ext cx="457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3355" name="Line 44"/>
          <p:cNvSpPr>
            <a:spLocks noChangeShapeType="1"/>
          </p:cNvSpPr>
          <p:nvPr/>
        </p:nvSpPr>
        <p:spPr bwMode="auto">
          <a:xfrm flipH="1">
            <a:off x="1066800" y="4038600"/>
            <a:ext cx="914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3356" name="Line 45"/>
          <p:cNvSpPr>
            <a:spLocks noChangeShapeType="1"/>
          </p:cNvSpPr>
          <p:nvPr/>
        </p:nvSpPr>
        <p:spPr bwMode="auto">
          <a:xfrm flipH="1">
            <a:off x="1066800" y="3581400"/>
            <a:ext cx="1371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3357" name="Line 46"/>
          <p:cNvSpPr>
            <a:spLocks noChangeShapeType="1"/>
          </p:cNvSpPr>
          <p:nvPr/>
        </p:nvSpPr>
        <p:spPr bwMode="auto">
          <a:xfrm flipH="1">
            <a:off x="1066800" y="3124200"/>
            <a:ext cx="1828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3358" name="Text Box 47"/>
          <p:cNvSpPr txBox="1">
            <a:spLocks noChangeArrowheads="1"/>
          </p:cNvSpPr>
          <p:nvPr/>
        </p:nvSpPr>
        <p:spPr bwMode="auto">
          <a:xfrm>
            <a:off x="679450" y="31242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S5</a:t>
            </a:r>
            <a:endParaRPr lang="en-US" altLang="en-US"/>
          </a:p>
        </p:txBody>
      </p:sp>
      <p:sp>
        <p:nvSpPr>
          <p:cNvPr id="13359" name="Text Box 49"/>
          <p:cNvSpPr txBox="1">
            <a:spLocks noChangeArrowheads="1"/>
          </p:cNvSpPr>
          <p:nvPr/>
        </p:nvSpPr>
        <p:spPr bwMode="auto">
          <a:xfrm>
            <a:off x="679450" y="36576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S4</a:t>
            </a:r>
            <a:endParaRPr lang="en-US" altLang="en-US"/>
          </a:p>
        </p:txBody>
      </p:sp>
      <p:sp>
        <p:nvSpPr>
          <p:cNvPr id="13360" name="Text Box 51"/>
          <p:cNvSpPr txBox="1">
            <a:spLocks noChangeArrowheads="1"/>
          </p:cNvSpPr>
          <p:nvPr/>
        </p:nvSpPr>
        <p:spPr bwMode="auto">
          <a:xfrm>
            <a:off x="669925" y="4075113"/>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S3</a:t>
            </a:r>
            <a:endParaRPr lang="en-US" altLang="en-US"/>
          </a:p>
        </p:txBody>
      </p:sp>
      <p:sp>
        <p:nvSpPr>
          <p:cNvPr id="13361" name="Text Box 52"/>
          <p:cNvSpPr txBox="1">
            <a:spLocks noChangeArrowheads="1"/>
          </p:cNvSpPr>
          <p:nvPr/>
        </p:nvSpPr>
        <p:spPr bwMode="auto">
          <a:xfrm>
            <a:off x="669925" y="4532313"/>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S2</a:t>
            </a:r>
            <a:endParaRPr lang="en-US" altLang="en-US"/>
          </a:p>
        </p:txBody>
      </p:sp>
      <p:sp>
        <p:nvSpPr>
          <p:cNvPr id="13362" name="Text Box 53"/>
          <p:cNvSpPr txBox="1">
            <a:spLocks noChangeArrowheads="1"/>
          </p:cNvSpPr>
          <p:nvPr/>
        </p:nvSpPr>
        <p:spPr bwMode="auto">
          <a:xfrm>
            <a:off x="669925" y="5065713"/>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S1</a:t>
            </a:r>
            <a:endParaRPr lang="en-US" altLang="en-US"/>
          </a:p>
        </p:txBody>
      </p:sp>
      <p:sp>
        <p:nvSpPr>
          <p:cNvPr id="13363" name="Text Box 59"/>
          <p:cNvSpPr txBox="1">
            <a:spLocks noChangeArrowheads="1"/>
          </p:cNvSpPr>
          <p:nvPr/>
        </p:nvSpPr>
        <p:spPr bwMode="auto">
          <a:xfrm>
            <a:off x="2895600" y="32004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P1</a:t>
            </a:r>
            <a:endParaRPr lang="en-US" altLang="en-US"/>
          </a:p>
        </p:txBody>
      </p:sp>
      <p:sp>
        <p:nvSpPr>
          <p:cNvPr id="13364" name="Text Box 60"/>
          <p:cNvSpPr txBox="1">
            <a:spLocks noChangeArrowheads="1"/>
          </p:cNvSpPr>
          <p:nvPr/>
        </p:nvSpPr>
        <p:spPr bwMode="auto">
          <a:xfrm>
            <a:off x="1508125" y="45100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P1</a:t>
            </a:r>
            <a:endParaRPr lang="en-US" altLang="en-US"/>
          </a:p>
        </p:txBody>
      </p:sp>
      <p:sp>
        <p:nvSpPr>
          <p:cNvPr id="13365" name="Text Box 61"/>
          <p:cNvSpPr txBox="1">
            <a:spLocks noChangeArrowheads="1"/>
          </p:cNvSpPr>
          <p:nvPr/>
        </p:nvSpPr>
        <p:spPr bwMode="auto">
          <a:xfrm>
            <a:off x="2438400" y="36576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P1</a:t>
            </a:r>
            <a:endParaRPr lang="en-US" altLang="en-US"/>
          </a:p>
        </p:txBody>
      </p:sp>
      <p:sp>
        <p:nvSpPr>
          <p:cNvPr id="13366" name="Text Box 62"/>
          <p:cNvSpPr txBox="1">
            <a:spLocks noChangeArrowheads="1"/>
          </p:cNvSpPr>
          <p:nvPr/>
        </p:nvSpPr>
        <p:spPr bwMode="auto">
          <a:xfrm>
            <a:off x="1981200" y="41148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P1</a:t>
            </a:r>
            <a:endParaRPr lang="en-US" altLang="en-US"/>
          </a:p>
        </p:txBody>
      </p:sp>
      <p:sp>
        <p:nvSpPr>
          <p:cNvPr id="13367" name="Text Box 63"/>
          <p:cNvSpPr txBox="1">
            <a:spLocks noChangeArrowheads="1"/>
          </p:cNvSpPr>
          <p:nvPr/>
        </p:nvSpPr>
        <p:spPr bwMode="auto">
          <a:xfrm>
            <a:off x="1524000" y="50292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P2</a:t>
            </a:r>
            <a:endParaRPr lang="en-US" altLang="en-US"/>
          </a:p>
        </p:txBody>
      </p:sp>
      <p:sp>
        <p:nvSpPr>
          <p:cNvPr id="13368" name="Text Box 64"/>
          <p:cNvSpPr txBox="1">
            <a:spLocks noChangeArrowheads="1"/>
          </p:cNvSpPr>
          <p:nvPr/>
        </p:nvSpPr>
        <p:spPr bwMode="auto">
          <a:xfrm>
            <a:off x="1981200" y="45720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P2</a:t>
            </a:r>
            <a:endParaRPr lang="en-US" altLang="en-US"/>
          </a:p>
        </p:txBody>
      </p:sp>
      <p:sp>
        <p:nvSpPr>
          <p:cNvPr id="13369" name="Text Box 65"/>
          <p:cNvSpPr txBox="1">
            <a:spLocks noChangeArrowheads="1"/>
          </p:cNvSpPr>
          <p:nvPr/>
        </p:nvSpPr>
        <p:spPr bwMode="auto">
          <a:xfrm>
            <a:off x="2438400" y="41148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P2</a:t>
            </a:r>
            <a:endParaRPr lang="en-US" altLang="en-US"/>
          </a:p>
        </p:txBody>
      </p:sp>
      <p:sp>
        <p:nvSpPr>
          <p:cNvPr id="13370" name="Text Box 66"/>
          <p:cNvSpPr txBox="1">
            <a:spLocks noChangeArrowheads="1"/>
          </p:cNvSpPr>
          <p:nvPr/>
        </p:nvSpPr>
        <p:spPr bwMode="auto">
          <a:xfrm>
            <a:off x="2895600" y="36576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P2</a:t>
            </a:r>
            <a:endParaRPr lang="en-US" altLang="en-US"/>
          </a:p>
        </p:txBody>
      </p:sp>
      <p:sp>
        <p:nvSpPr>
          <p:cNvPr id="13371" name="Text Box 67"/>
          <p:cNvSpPr txBox="1">
            <a:spLocks noChangeArrowheads="1"/>
          </p:cNvSpPr>
          <p:nvPr/>
        </p:nvSpPr>
        <p:spPr bwMode="auto">
          <a:xfrm>
            <a:off x="3352800" y="32004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P2</a:t>
            </a:r>
            <a:endParaRPr lang="en-US" altLang="en-US"/>
          </a:p>
        </p:txBody>
      </p:sp>
      <p:sp>
        <p:nvSpPr>
          <p:cNvPr id="13372" name="Text Box 68"/>
          <p:cNvSpPr txBox="1">
            <a:spLocks noChangeArrowheads="1"/>
          </p:cNvSpPr>
          <p:nvPr/>
        </p:nvSpPr>
        <p:spPr bwMode="auto">
          <a:xfrm>
            <a:off x="1981200" y="50292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P3</a:t>
            </a:r>
            <a:endParaRPr lang="en-US" altLang="en-US"/>
          </a:p>
        </p:txBody>
      </p:sp>
      <p:sp>
        <p:nvSpPr>
          <p:cNvPr id="13373" name="Text Box 69"/>
          <p:cNvSpPr txBox="1">
            <a:spLocks noChangeArrowheads="1"/>
          </p:cNvSpPr>
          <p:nvPr/>
        </p:nvSpPr>
        <p:spPr bwMode="auto">
          <a:xfrm>
            <a:off x="2438400" y="45720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P3</a:t>
            </a:r>
            <a:endParaRPr lang="en-US" altLang="en-US"/>
          </a:p>
        </p:txBody>
      </p:sp>
      <p:sp>
        <p:nvSpPr>
          <p:cNvPr id="13374" name="Text Box 70"/>
          <p:cNvSpPr txBox="1">
            <a:spLocks noChangeArrowheads="1"/>
          </p:cNvSpPr>
          <p:nvPr/>
        </p:nvSpPr>
        <p:spPr bwMode="auto">
          <a:xfrm>
            <a:off x="2895600" y="41148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P3</a:t>
            </a:r>
            <a:endParaRPr lang="en-US" altLang="en-US"/>
          </a:p>
        </p:txBody>
      </p:sp>
      <p:sp>
        <p:nvSpPr>
          <p:cNvPr id="13375" name="Text Box 71"/>
          <p:cNvSpPr txBox="1">
            <a:spLocks noChangeArrowheads="1"/>
          </p:cNvSpPr>
          <p:nvPr/>
        </p:nvSpPr>
        <p:spPr bwMode="auto">
          <a:xfrm>
            <a:off x="3352800" y="36576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P3</a:t>
            </a:r>
            <a:endParaRPr lang="en-US" altLang="en-US"/>
          </a:p>
        </p:txBody>
      </p:sp>
      <p:sp>
        <p:nvSpPr>
          <p:cNvPr id="13376" name="Text Box 72"/>
          <p:cNvSpPr txBox="1">
            <a:spLocks noChangeArrowheads="1"/>
          </p:cNvSpPr>
          <p:nvPr/>
        </p:nvSpPr>
        <p:spPr bwMode="auto">
          <a:xfrm>
            <a:off x="3810000" y="32004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P3</a:t>
            </a:r>
            <a:endParaRPr lang="en-US" altLang="en-US"/>
          </a:p>
        </p:txBody>
      </p:sp>
      <p:sp>
        <p:nvSpPr>
          <p:cNvPr id="13377" name="Text Box 73"/>
          <p:cNvSpPr txBox="1">
            <a:spLocks noChangeArrowheads="1"/>
          </p:cNvSpPr>
          <p:nvPr/>
        </p:nvSpPr>
        <p:spPr bwMode="auto">
          <a:xfrm>
            <a:off x="2438400" y="50292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P4</a:t>
            </a:r>
            <a:endParaRPr lang="en-US" altLang="en-US"/>
          </a:p>
        </p:txBody>
      </p:sp>
      <p:sp>
        <p:nvSpPr>
          <p:cNvPr id="13378" name="Text Box 74"/>
          <p:cNvSpPr txBox="1">
            <a:spLocks noChangeArrowheads="1"/>
          </p:cNvSpPr>
          <p:nvPr/>
        </p:nvSpPr>
        <p:spPr bwMode="auto">
          <a:xfrm>
            <a:off x="2895600" y="45720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P4</a:t>
            </a:r>
            <a:endParaRPr lang="en-US" altLang="en-US"/>
          </a:p>
        </p:txBody>
      </p:sp>
      <p:sp>
        <p:nvSpPr>
          <p:cNvPr id="13379" name="Text Box 75"/>
          <p:cNvSpPr txBox="1">
            <a:spLocks noChangeArrowheads="1"/>
          </p:cNvSpPr>
          <p:nvPr/>
        </p:nvSpPr>
        <p:spPr bwMode="auto">
          <a:xfrm>
            <a:off x="3352800" y="41148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P4</a:t>
            </a:r>
            <a:endParaRPr lang="en-US" altLang="en-US"/>
          </a:p>
        </p:txBody>
      </p:sp>
      <p:sp>
        <p:nvSpPr>
          <p:cNvPr id="13380" name="Text Box 76"/>
          <p:cNvSpPr txBox="1">
            <a:spLocks noChangeArrowheads="1"/>
          </p:cNvSpPr>
          <p:nvPr/>
        </p:nvSpPr>
        <p:spPr bwMode="auto">
          <a:xfrm>
            <a:off x="3810000" y="35814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P4</a:t>
            </a:r>
            <a:endParaRPr lang="en-US" altLang="en-US"/>
          </a:p>
        </p:txBody>
      </p:sp>
      <p:sp>
        <p:nvSpPr>
          <p:cNvPr id="13381" name="Text Box 77"/>
          <p:cNvSpPr txBox="1">
            <a:spLocks noChangeArrowheads="1"/>
          </p:cNvSpPr>
          <p:nvPr/>
        </p:nvSpPr>
        <p:spPr bwMode="auto">
          <a:xfrm>
            <a:off x="4267200" y="32004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P4</a:t>
            </a:r>
            <a:endParaRPr lang="en-US" altLang="en-US"/>
          </a:p>
        </p:txBody>
      </p:sp>
      <p:sp>
        <p:nvSpPr>
          <p:cNvPr id="13382" name="Text Box 78"/>
          <p:cNvSpPr txBox="1">
            <a:spLocks noChangeArrowheads="1"/>
          </p:cNvSpPr>
          <p:nvPr/>
        </p:nvSpPr>
        <p:spPr bwMode="auto">
          <a:xfrm>
            <a:off x="2895600" y="50292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P5</a:t>
            </a:r>
            <a:endParaRPr lang="en-US" altLang="en-US"/>
          </a:p>
        </p:txBody>
      </p:sp>
      <p:sp>
        <p:nvSpPr>
          <p:cNvPr id="13383" name="Text Box 79"/>
          <p:cNvSpPr txBox="1">
            <a:spLocks noChangeArrowheads="1"/>
          </p:cNvSpPr>
          <p:nvPr/>
        </p:nvSpPr>
        <p:spPr bwMode="auto">
          <a:xfrm>
            <a:off x="3352800" y="45720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P5</a:t>
            </a:r>
            <a:endParaRPr lang="en-US" altLang="en-US"/>
          </a:p>
        </p:txBody>
      </p:sp>
      <p:sp>
        <p:nvSpPr>
          <p:cNvPr id="13384" name="Text Box 80"/>
          <p:cNvSpPr txBox="1">
            <a:spLocks noChangeArrowheads="1"/>
          </p:cNvSpPr>
          <p:nvPr/>
        </p:nvSpPr>
        <p:spPr bwMode="auto">
          <a:xfrm>
            <a:off x="3810000" y="41148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P5</a:t>
            </a:r>
            <a:endParaRPr lang="en-US" altLang="en-US"/>
          </a:p>
        </p:txBody>
      </p:sp>
      <p:sp>
        <p:nvSpPr>
          <p:cNvPr id="13385" name="Text Box 81"/>
          <p:cNvSpPr txBox="1">
            <a:spLocks noChangeArrowheads="1"/>
          </p:cNvSpPr>
          <p:nvPr/>
        </p:nvSpPr>
        <p:spPr bwMode="auto">
          <a:xfrm>
            <a:off x="4267200" y="36576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P5</a:t>
            </a:r>
            <a:endParaRPr lang="en-US" altLang="en-US"/>
          </a:p>
        </p:txBody>
      </p:sp>
      <p:sp>
        <p:nvSpPr>
          <p:cNvPr id="13386" name="Text Box 82"/>
          <p:cNvSpPr txBox="1">
            <a:spLocks noChangeArrowheads="1"/>
          </p:cNvSpPr>
          <p:nvPr/>
        </p:nvSpPr>
        <p:spPr bwMode="auto">
          <a:xfrm>
            <a:off x="4724400" y="32004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P5</a:t>
            </a:r>
            <a:endParaRPr lang="en-US" altLang="en-US"/>
          </a:p>
        </p:txBody>
      </p:sp>
      <p:sp>
        <p:nvSpPr>
          <p:cNvPr id="13387" name="Text Box 83"/>
          <p:cNvSpPr txBox="1">
            <a:spLocks noChangeArrowheads="1"/>
          </p:cNvSpPr>
          <p:nvPr/>
        </p:nvSpPr>
        <p:spPr bwMode="auto">
          <a:xfrm>
            <a:off x="5181600" y="32004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P6</a:t>
            </a:r>
            <a:endParaRPr lang="en-US" altLang="en-US"/>
          </a:p>
        </p:txBody>
      </p:sp>
      <p:sp>
        <p:nvSpPr>
          <p:cNvPr id="13388" name="Text Box 84"/>
          <p:cNvSpPr txBox="1">
            <a:spLocks noChangeArrowheads="1"/>
          </p:cNvSpPr>
          <p:nvPr/>
        </p:nvSpPr>
        <p:spPr bwMode="auto">
          <a:xfrm>
            <a:off x="4724400" y="36576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P6</a:t>
            </a:r>
            <a:endParaRPr lang="en-US" altLang="en-US"/>
          </a:p>
        </p:txBody>
      </p:sp>
      <p:sp>
        <p:nvSpPr>
          <p:cNvPr id="13389" name="Text Box 85"/>
          <p:cNvSpPr txBox="1">
            <a:spLocks noChangeArrowheads="1"/>
          </p:cNvSpPr>
          <p:nvPr/>
        </p:nvSpPr>
        <p:spPr bwMode="auto">
          <a:xfrm>
            <a:off x="4267200" y="41148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P6</a:t>
            </a:r>
            <a:endParaRPr lang="en-US" altLang="en-US"/>
          </a:p>
        </p:txBody>
      </p:sp>
      <p:sp>
        <p:nvSpPr>
          <p:cNvPr id="13390" name="Text Box 86"/>
          <p:cNvSpPr txBox="1">
            <a:spLocks noChangeArrowheads="1"/>
          </p:cNvSpPr>
          <p:nvPr/>
        </p:nvSpPr>
        <p:spPr bwMode="auto">
          <a:xfrm>
            <a:off x="3810000" y="45720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P6</a:t>
            </a:r>
            <a:endParaRPr lang="en-US" altLang="en-US"/>
          </a:p>
        </p:txBody>
      </p:sp>
      <p:sp>
        <p:nvSpPr>
          <p:cNvPr id="13391" name="Text Box 87"/>
          <p:cNvSpPr txBox="1">
            <a:spLocks noChangeArrowheads="1"/>
          </p:cNvSpPr>
          <p:nvPr/>
        </p:nvSpPr>
        <p:spPr bwMode="auto">
          <a:xfrm>
            <a:off x="3352800" y="50292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P6</a:t>
            </a:r>
            <a:endParaRPr lang="en-US" altLang="en-US"/>
          </a:p>
        </p:txBody>
      </p:sp>
      <p:sp>
        <p:nvSpPr>
          <p:cNvPr id="13392" name="Text Box 89"/>
          <p:cNvSpPr txBox="1">
            <a:spLocks noChangeArrowheads="1"/>
          </p:cNvSpPr>
          <p:nvPr/>
        </p:nvSpPr>
        <p:spPr bwMode="auto">
          <a:xfrm>
            <a:off x="5638800" y="32004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P7</a:t>
            </a:r>
            <a:endParaRPr lang="en-US" altLang="en-US"/>
          </a:p>
        </p:txBody>
      </p:sp>
      <p:sp>
        <p:nvSpPr>
          <p:cNvPr id="13393" name="Text Box 90"/>
          <p:cNvSpPr txBox="1">
            <a:spLocks noChangeArrowheads="1"/>
          </p:cNvSpPr>
          <p:nvPr/>
        </p:nvSpPr>
        <p:spPr bwMode="auto">
          <a:xfrm>
            <a:off x="5181600" y="36576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P7</a:t>
            </a:r>
            <a:endParaRPr lang="en-US" altLang="en-US"/>
          </a:p>
        </p:txBody>
      </p:sp>
      <p:sp>
        <p:nvSpPr>
          <p:cNvPr id="13394" name="Text Box 91"/>
          <p:cNvSpPr txBox="1">
            <a:spLocks noChangeArrowheads="1"/>
          </p:cNvSpPr>
          <p:nvPr/>
        </p:nvSpPr>
        <p:spPr bwMode="auto">
          <a:xfrm>
            <a:off x="4724400" y="41148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P7</a:t>
            </a:r>
            <a:endParaRPr lang="en-US" altLang="en-US"/>
          </a:p>
        </p:txBody>
      </p:sp>
      <p:sp>
        <p:nvSpPr>
          <p:cNvPr id="13395" name="Text Box 92"/>
          <p:cNvSpPr txBox="1">
            <a:spLocks noChangeArrowheads="1"/>
          </p:cNvSpPr>
          <p:nvPr/>
        </p:nvSpPr>
        <p:spPr bwMode="auto">
          <a:xfrm>
            <a:off x="4267200" y="45720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P7</a:t>
            </a:r>
            <a:endParaRPr lang="en-US" altLang="en-US"/>
          </a:p>
        </p:txBody>
      </p:sp>
      <p:sp>
        <p:nvSpPr>
          <p:cNvPr id="13396" name="Text Box 93"/>
          <p:cNvSpPr txBox="1">
            <a:spLocks noChangeArrowheads="1"/>
          </p:cNvSpPr>
          <p:nvPr/>
        </p:nvSpPr>
        <p:spPr bwMode="auto">
          <a:xfrm>
            <a:off x="3810000" y="50292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P7</a:t>
            </a:r>
            <a:endParaRPr lang="en-US" altLang="en-US"/>
          </a:p>
        </p:txBody>
      </p:sp>
      <p:sp>
        <p:nvSpPr>
          <p:cNvPr id="13397" name="Text Box 94"/>
          <p:cNvSpPr txBox="1">
            <a:spLocks noChangeArrowheads="1"/>
          </p:cNvSpPr>
          <p:nvPr/>
        </p:nvSpPr>
        <p:spPr bwMode="auto">
          <a:xfrm>
            <a:off x="6384925" y="5522913"/>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t </a:t>
            </a:r>
            <a:r>
              <a:rPr lang="en-US" altLang="en-US"/>
              <a:t>[*90ns]</a:t>
            </a:r>
          </a:p>
        </p:txBody>
      </p:sp>
      <p:sp>
        <p:nvSpPr>
          <p:cNvPr id="13398" name="Line 95"/>
          <p:cNvSpPr>
            <a:spLocks noChangeShapeType="1"/>
          </p:cNvSpPr>
          <p:nvPr/>
        </p:nvSpPr>
        <p:spPr bwMode="auto">
          <a:xfrm flipV="1">
            <a:off x="3352800" y="28194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3399" name="Line 96"/>
          <p:cNvSpPr>
            <a:spLocks noChangeShapeType="1"/>
          </p:cNvSpPr>
          <p:nvPr/>
        </p:nvSpPr>
        <p:spPr bwMode="auto">
          <a:xfrm flipV="1">
            <a:off x="3810000" y="28194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3400" name="Line 97"/>
          <p:cNvSpPr>
            <a:spLocks noChangeShapeType="1"/>
          </p:cNvSpPr>
          <p:nvPr/>
        </p:nvSpPr>
        <p:spPr bwMode="auto">
          <a:xfrm flipV="1">
            <a:off x="4267200" y="28194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3401" name="Line 98"/>
          <p:cNvSpPr>
            <a:spLocks noChangeShapeType="1"/>
          </p:cNvSpPr>
          <p:nvPr/>
        </p:nvSpPr>
        <p:spPr bwMode="auto">
          <a:xfrm flipV="1">
            <a:off x="4724400" y="28194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3402" name="Line 99"/>
          <p:cNvSpPr>
            <a:spLocks noChangeShapeType="1"/>
          </p:cNvSpPr>
          <p:nvPr/>
        </p:nvSpPr>
        <p:spPr bwMode="auto">
          <a:xfrm flipV="1">
            <a:off x="5181600" y="28194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3403" name="Line 100"/>
          <p:cNvSpPr>
            <a:spLocks noChangeShapeType="1"/>
          </p:cNvSpPr>
          <p:nvPr/>
        </p:nvSpPr>
        <p:spPr bwMode="auto">
          <a:xfrm flipV="1">
            <a:off x="5638800" y="28194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3404" name="Line 101"/>
          <p:cNvSpPr>
            <a:spLocks noChangeShapeType="1"/>
          </p:cNvSpPr>
          <p:nvPr/>
        </p:nvSpPr>
        <p:spPr bwMode="auto">
          <a:xfrm flipV="1">
            <a:off x="6096000" y="2819400"/>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Tree>
  </p:cSld>
  <p:clrMapOvr>
    <a:masterClrMapping/>
  </p:clrMapOvr>
  <p:transition>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hr-HR"/>
              <a:t>Gde je dobit od uvodjenja protočnosti?</a:t>
            </a:r>
            <a:endParaRPr lang="en-US"/>
          </a:p>
        </p:txBody>
      </p:sp>
      <p:sp>
        <p:nvSpPr>
          <p:cNvPr id="11267" name="Rectangle 3"/>
          <p:cNvSpPr>
            <a:spLocks noGrp="1" noChangeArrowheads="1"/>
          </p:cNvSpPr>
          <p:nvPr>
            <p:ph type="body" idx="1"/>
          </p:nvPr>
        </p:nvSpPr>
        <p:spPr/>
        <p:txBody>
          <a:bodyPr/>
          <a:lstStyle/>
          <a:p>
            <a:pPr>
              <a:defRPr/>
            </a:pPr>
            <a:r>
              <a:rPr lang="hr-HR"/>
              <a:t>Ako je potrebno sabrati n parova brojeva neprotočnom sabiraču će biti potrebno</a:t>
            </a:r>
          </a:p>
          <a:p>
            <a:pPr lvl="1">
              <a:defRPr/>
            </a:pPr>
            <a:r>
              <a:rPr lang="hr-HR"/>
              <a:t>Tnp=n*320 ns</a:t>
            </a:r>
          </a:p>
          <a:p>
            <a:pPr>
              <a:defRPr/>
            </a:pPr>
            <a:r>
              <a:rPr lang="hr-HR"/>
              <a:t>a protočnom</a:t>
            </a:r>
          </a:p>
          <a:p>
            <a:pPr lvl="1">
              <a:defRPr/>
            </a:pPr>
            <a:r>
              <a:rPr lang="hr-HR"/>
              <a:t>Tpr=450+(n-1)*90 ns</a:t>
            </a:r>
          </a:p>
          <a:p>
            <a:pPr>
              <a:defRPr/>
            </a:pPr>
            <a:r>
              <a:rPr lang="hr-HR"/>
              <a:t>Za n=10</a:t>
            </a:r>
          </a:p>
          <a:p>
            <a:pPr lvl="1">
              <a:defRPr/>
            </a:pPr>
            <a:r>
              <a:rPr lang="hr-HR"/>
              <a:t>Tnp=10*320=3200 ns</a:t>
            </a:r>
          </a:p>
          <a:p>
            <a:pPr lvl="1">
              <a:defRPr/>
            </a:pPr>
            <a:r>
              <a:rPr lang="hr-HR"/>
              <a:t>Tpr=450+9*90=1360 ns</a:t>
            </a:r>
          </a:p>
          <a:p>
            <a:pPr>
              <a:defRPr/>
            </a:pPr>
            <a:r>
              <a:rPr lang="hr-HR"/>
              <a:t>Što je veće n performanse protočnog sistema su bolje. Za dovoljno veliko n ubrzanje protočnog sistema jednako je broju stepena, k.</a:t>
            </a:r>
            <a:endParaRPr lang="en-US"/>
          </a:p>
        </p:txBody>
      </p:sp>
    </p:spTree>
  </p:cSld>
  <p:clrMapOvr>
    <a:masterClrMapping/>
  </p:clrMapOvr>
  <p:transition>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a:t>Klasifikacija pro</a:t>
            </a:r>
            <a:r>
              <a:rPr lang="hr-HR"/>
              <a:t>točnih sistema</a:t>
            </a:r>
            <a:endParaRPr lang="en-US"/>
          </a:p>
        </p:txBody>
      </p:sp>
      <p:sp>
        <p:nvSpPr>
          <p:cNvPr id="13315" name="Rectangle 3"/>
          <p:cNvSpPr>
            <a:spLocks noGrp="1" noChangeArrowheads="1"/>
          </p:cNvSpPr>
          <p:nvPr>
            <p:ph type="body" idx="1"/>
          </p:nvPr>
        </p:nvSpPr>
        <p:spPr/>
        <p:txBody>
          <a:bodyPr/>
          <a:lstStyle/>
          <a:p>
            <a:pPr>
              <a:defRPr/>
            </a:pPr>
            <a:r>
              <a:rPr lang="hr-HR"/>
              <a:t>U odnosu na način povezivanja hardverskih stepena:</a:t>
            </a:r>
          </a:p>
          <a:p>
            <a:pPr lvl="1">
              <a:defRPr/>
            </a:pPr>
            <a:r>
              <a:rPr lang="hr-HR"/>
              <a:t>Linearni (kaskadna veza izmedju stepena; sabirač iz prethodnog primera)</a:t>
            </a:r>
          </a:p>
          <a:p>
            <a:pPr lvl="1">
              <a:defRPr/>
            </a:pPr>
            <a:r>
              <a:rPr lang="hr-HR"/>
              <a:t>Nelinearni – pored kaskadnih veza postoje veze izvedene u napred i povratne (u nazad)</a:t>
            </a:r>
            <a:endParaRPr lang="en-US"/>
          </a:p>
        </p:txBody>
      </p:sp>
      <p:sp>
        <p:nvSpPr>
          <p:cNvPr id="14340" name="AutoShape 4"/>
          <p:cNvSpPr>
            <a:spLocks noChangeArrowheads="1"/>
          </p:cNvSpPr>
          <p:nvPr/>
        </p:nvSpPr>
        <p:spPr bwMode="auto">
          <a:xfrm>
            <a:off x="3810000" y="3200400"/>
            <a:ext cx="304800" cy="304800"/>
          </a:xfrm>
          <a:prstGeom prst="flowChartSummingJunction">
            <a:avLst/>
          </a:prstGeom>
          <a:solidFill>
            <a:srgbClr val="FFCC00"/>
          </a:solidFill>
          <a:ln w="9525">
            <a:solidFill>
              <a:schemeClr val="tx1"/>
            </a:solidFill>
            <a:round/>
            <a:headEnd/>
            <a:tailEnd/>
          </a:ln>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4341" name="AutoShape 5"/>
          <p:cNvSpPr>
            <a:spLocks noChangeArrowheads="1"/>
          </p:cNvSpPr>
          <p:nvPr/>
        </p:nvSpPr>
        <p:spPr bwMode="auto">
          <a:xfrm>
            <a:off x="3810000" y="4267200"/>
            <a:ext cx="304800" cy="304800"/>
          </a:xfrm>
          <a:prstGeom prst="flowChartSummingJunction">
            <a:avLst/>
          </a:prstGeom>
          <a:solidFill>
            <a:srgbClr val="FFCC00"/>
          </a:solidFill>
          <a:ln w="9525">
            <a:solidFill>
              <a:schemeClr val="tx1"/>
            </a:solidFill>
            <a:round/>
            <a:headEnd/>
            <a:tailEnd/>
          </a:ln>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4342" name="AutoShape 6"/>
          <p:cNvSpPr>
            <a:spLocks noChangeArrowheads="1"/>
          </p:cNvSpPr>
          <p:nvPr/>
        </p:nvSpPr>
        <p:spPr bwMode="auto">
          <a:xfrm>
            <a:off x="3810000" y="5334000"/>
            <a:ext cx="304800" cy="304800"/>
          </a:xfrm>
          <a:prstGeom prst="flowChartSummingJunction">
            <a:avLst/>
          </a:prstGeom>
          <a:solidFill>
            <a:srgbClr val="FFCC00"/>
          </a:solidFill>
          <a:ln w="9525">
            <a:solidFill>
              <a:schemeClr val="tx1"/>
            </a:solidFill>
            <a:round/>
            <a:headEnd/>
            <a:tailEnd/>
          </a:ln>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4343" name="Rectangle 7"/>
          <p:cNvSpPr>
            <a:spLocks noChangeArrowheads="1"/>
          </p:cNvSpPr>
          <p:nvPr/>
        </p:nvSpPr>
        <p:spPr bwMode="auto">
          <a:xfrm>
            <a:off x="3505200" y="3886200"/>
            <a:ext cx="990600" cy="2286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4344" name="Rectangle 8"/>
          <p:cNvSpPr>
            <a:spLocks noChangeArrowheads="1"/>
          </p:cNvSpPr>
          <p:nvPr/>
        </p:nvSpPr>
        <p:spPr bwMode="auto">
          <a:xfrm>
            <a:off x="3505200" y="3733800"/>
            <a:ext cx="990600" cy="76200"/>
          </a:xfrm>
          <a:prstGeom prst="rect">
            <a:avLst/>
          </a:prstGeom>
          <a:solidFill>
            <a:srgbClr val="FFCC00"/>
          </a:solidFill>
          <a:ln w="9525">
            <a:solidFill>
              <a:schemeClr val="tx1"/>
            </a:solidFill>
            <a:miter lim="800000"/>
            <a:headEnd/>
            <a:tailEnd/>
          </a:ln>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4345" name="Rectangle 9"/>
          <p:cNvSpPr>
            <a:spLocks noChangeArrowheads="1"/>
          </p:cNvSpPr>
          <p:nvPr/>
        </p:nvSpPr>
        <p:spPr bwMode="auto">
          <a:xfrm>
            <a:off x="3505200" y="4953000"/>
            <a:ext cx="990600" cy="2286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4346" name="Rectangle 10"/>
          <p:cNvSpPr>
            <a:spLocks noChangeArrowheads="1"/>
          </p:cNvSpPr>
          <p:nvPr/>
        </p:nvSpPr>
        <p:spPr bwMode="auto">
          <a:xfrm>
            <a:off x="3505200" y="6019800"/>
            <a:ext cx="990600" cy="228600"/>
          </a:xfrm>
          <a:prstGeom prst="rect">
            <a:avLst/>
          </a:prstGeom>
          <a:solidFill>
            <a:srgbClr val="FFCC00"/>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4347" name="Rectangle 11"/>
          <p:cNvSpPr>
            <a:spLocks noChangeArrowheads="1"/>
          </p:cNvSpPr>
          <p:nvPr/>
        </p:nvSpPr>
        <p:spPr bwMode="auto">
          <a:xfrm>
            <a:off x="3505200" y="4724400"/>
            <a:ext cx="990600" cy="76200"/>
          </a:xfrm>
          <a:prstGeom prst="rect">
            <a:avLst/>
          </a:prstGeom>
          <a:solidFill>
            <a:srgbClr val="FFCC00"/>
          </a:solidFill>
          <a:ln w="9525">
            <a:solidFill>
              <a:schemeClr val="tx1"/>
            </a:solidFill>
            <a:miter lim="800000"/>
            <a:headEnd/>
            <a:tailEnd/>
          </a:ln>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4348" name="Rectangle 12"/>
          <p:cNvSpPr>
            <a:spLocks noChangeArrowheads="1"/>
          </p:cNvSpPr>
          <p:nvPr/>
        </p:nvSpPr>
        <p:spPr bwMode="auto">
          <a:xfrm>
            <a:off x="3505200" y="5791200"/>
            <a:ext cx="990600" cy="76200"/>
          </a:xfrm>
          <a:prstGeom prst="rect">
            <a:avLst/>
          </a:prstGeom>
          <a:solidFill>
            <a:srgbClr val="FFCC00"/>
          </a:solidFill>
          <a:ln w="9525">
            <a:solidFill>
              <a:schemeClr val="tx1"/>
            </a:solidFill>
            <a:miter lim="800000"/>
            <a:headEnd/>
            <a:tailEnd/>
          </a:ln>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4349" name="Rectangle 13"/>
          <p:cNvSpPr>
            <a:spLocks noChangeArrowheads="1"/>
          </p:cNvSpPr>
          <p:nvPr/>
        </p:nvSpPr>
        <p:spPr bwMode="auto">
          <a:xfrm>
            <a:off x="3505200" y="6477000"/>
            <a:ext cx="990600" cy="76200"/>
          </a:xfrm>
          <a:prstGeom prst="rect">
            <a:avLst/>
          </a:prstGeom>
          <a:solidFill>
            <a:srgbClr val="FFCC00"/>
          </a:solidFill>
          <a:ln w="9525">
            <a:solidFill>
              <a:schemeClr val="tx1"/>
            </a:solidFill>
            <a:miter lim="800000"/>
            <a:headEnd/>
            <a:tailEnd/>
          </a:ln>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4350" name="Line 14"/>
          <p:cNvSpPr>
            <a:spLocks noChangeShapeType="1"/>
          </p:cNvSpPr>
          <p:nvPr/>
        </p:nvSpPr>
        <p:spPr bwMode="auto">
          <a:xfrm>
            <a:off x="3962400" y="28956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4351" name="Line 15"/>
          <p:cNvSpPr>
            <a:spLocks noChangeShapeType="1"/>
          </p:cNvSpPr>
          <p:nvPr/>
        </p:nvSpPr>
        <p:spPr bwMode="auto">
          <a:xfrm>
            <a:off x="3962400" y="3505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b">
            <a:spAutoFit/>
          </a:bodyPr>
          <a:lstStyle/>
          <a:p>
            <a:endParaRPr lang="en-US"/>
          </a:p>
        </p:txBody>
      </p:sp>
      <p:sp>
        <p:nvSpPr>
          <p:cNvPr id="14352" name="Line 16"/>
          <p:cNvSpPr>
            <a:spLocks noChangeShapeType="1"/>
          </p:cNvSpPr>
          <p:nvPr/>
        </p:nvSpPr>
        <p:spPr bwMode="auto">
          <a:xfrm>
            <a:off x="3962400" y="41148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4353" name="Line 17"/>
          <p:cNvSpPr>
            <a:spLocks noChangeShapeType="1"/>
          </p:cNvSpPr>
          <p:nvPr/>
        </p:nvSpPr>
        <p:spPr bwMode="auto">
          <a:xfrm>
            <a:off x="3962400" y="45720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4354" name="Line 18"/>
          <p:cNvSpPr>
            <a:spLocks noChangeShapeType="1"/>
          </p:cNvSpPr>
          <p:nvPr/>
        </p:nvSpPr>
        <p:spPr bwMode="auto">
          <a:xfrm>
            <a:off x="3962400" y="48006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4355" name="Line 20"/>
          <p:cNvSpPr>
            <a:spLocks noChangeShapeType="1"/>
          </p:cNvSpPr>
          <p:nvPr/>
        </p:nvSpPr>
        <p:spPr bwMode="auto">
          <a:xfrm>
            <a:off x="3962400" y="51816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4356" name="Line 21"/>
          <p:cNvSpPr>
            <a:spLocks noChangeShapeType="1"/>
          </p:cNvSpPr>
          <p:nvPr/>
        </p:nvSpPr>
        <p:spPr bwMode="auto">
          <a:xfrm>
            <a:off x="3962400" y="56388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4357" name="Line 22"/>
          <p:cNvSpPr>
            <a:spLocks noChangeShapeType="1"/>
          </p:cNvSpPr>
          <p:nvPr/>
        </p:nvSpPr>
        <p:spPr bwMode="auto">
          <a:xfrm>
            <a:off x="3962400" y="5867400"/>
            <a:ext cx="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4358" name="Line 23"/>
          <p:cNvSpPr>
            <a:spLocks noChangeShapeType="1"/>
          </p:cNvSpPr>
          <p:nvPr/>
        </p:nvSpPr>
        <p:spPr bwMode="auto">
          <a:xfrm>
            <a:off x="3962400" y="6248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4359" name="Line 24"/>
          <p:cNvSpPr>
            <a:spLocks noChangeShapeType="1"/>
          </p:cNvSpPr>
          <p:nvPr/>
        </p:nvSpPr>
        <p:spPr bwMode="auto">
          <a:xfrm>
            <a:off x="3962400" y="6553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4360" name="Line 27"/>
          <p:cNvSpPr>
            <a:spLocks noChangeShapeType="1"/>
          </p:cNvSpPr>
          <p:nvPr/>
        </p:nvSpPr>
        <p:spPr bwMode="auto">
          <a:xfrm>
            <a:off x="3962400" y="67056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4361" name="Line 30"/>
          <p:cNvSpPr>
            <a:spLocks noChangeShapeType="1"/>
          </p:cNvSpPr>
          <p:nvPr/>
        </p:nvSpPr>
        <p:spPr bwMode="auto">
          <a:xfrm flipV="1">
            <a:off x="5105400" y="3352800"/>
            <a:ext cx="0" cy="335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4362" name="Line 31"/>
          <p:cNvSpPr>
            <a:spLocks noChangeShapeType="1"/>
          </p:cNvSpPr>
          <p:nvPr/>
        </p:nvSpPr>
        <p:spPr bwMode="auto">
          <a:xfrm flipH="1">
            <a:off x="4038600" y="33528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4363" name="Line 32"/>
          <p:cNvSpPr>
            <a:spLocks noChangeShapeType="1"/>
          </p:cNvSpPr>
          <p:nvPr/>
        </p:nvSpPr>
        <p:spPr bwMode="auto">
          <a:xfrm flipH="1">
            <a:off x="4114800" y="44196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b">
            <a:spAutoFit/>
          </a:bodyPr>
          <a:lstStyle/>
          <a:p>
            <a:endParaRPr lang="en-US"/>
          </a:p>
        </p:txBody>
      </p:sp>
      <p:sp>
        <p:nvSpPr>
          <p:cNvPr id="14364" name="Line 33"/>
          <p:cNvSpPr>
            <a:spLocks noChangeShapeType="1"/>
          </p:cNvSpPr>
          <p:nvPr/>
        </p:nvSpPr>
        <p:spPr bwMode="auto">
          <a:xfrm flipH="1">
            <a:off x="4114800" y="54864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b">
            <a:spAutoFit/>
          </a:bodyPr>
          <a:lstStyle/>
          <a:p>
            <a:endParaRPr lang="en-US"/>
          </a:p>
        </p:txBody>
      </p:sp>
      <p:sp>
        <p:nvSpPr>
          <p:cNvPr id="14365" name="Line 34"/>
          <p:cNvSpPr>
            <a:spLocks noChangeShapeType="1"/>
          </p:cNvSpPr>
          <p:nvPr/>
        </p:nvSpPr>
        <p:spPr bwMode="auto">
          <a:xfrm>
            <a:off x="2895600" y="4876800"/>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4366" name="Line 35"/>
          <p:cNvSpPr>
            <a:spLocks noChangeShapeType="1"/>
          </p:cNvSpPr>
          <p:nvPr/>
        </p:nvSpPr>
        <p:spPr bwMode="auto">
          <a:xfrm>
            <a:off x="2895600" y="48768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4367" name="Line 36"/>
          <p:cNvSpPr>
            <a:spLocks noChangeShapeType="1"/>
          </p:cNvSpPr>
          <p:nvPr/>
        </p:nvSpPr>
        <p:spPr bwMode="auto">
          <a:xfrm>
            <a:off x="2895600" y="54864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4368" name="Text Box 37"/>
          <p:cNvSpPr txBox="1">
            <a:spLocks noChangeArrowheads="1"/>
          </p:cNvSpPr>
          <p:nvPr/>
        </p:nvSpPr>
        <p:spPr bwMode="auto">
          <a:xfrm>
            <a:off x="3733800" y="38100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S1</a:t>
            </a:r>
            <a:endParaRPr lang="en-US" altLang="en-US"/>
          </a:p>
        </p:txBody>
      </p:sp>
      <p:sp>
        <p:nvSpPr>
          <p:cNvPr id="14369" name="Text Box 38"/>
          <p:cNvSpPr txBox="1">
            <a:spLocks noChangeArrowheads="1"/>
          </p:cNvSpPr>
          <p:nvPr/>
        </p:nvSpPr>
        <p:spPr bwMode="auto">
          <a:xfrm>
            <a:off x="3733800" y="48768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S2</a:t>
            </a:r>
            <a:endParaRPr lang="en-US" altLang="en-US"/>
          </a:p>
        </p:txBody>
      </p:sp>
      <p:sp>
        <p:nvSpPr>
          <p:cNvPr id="14370" name="Text Box 39"/>
          <p:cNvSpPr txBox="1">
            <a:spLocks noChangeArrowheads="1"/>
          </p:cNvSpPr>
          <p:nvPr/>
        </p:nvSpPr>
        <p:spPr bwMode="auto">
          <a:xfrm>
            <a:off x="3733800" y="594360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S3</a:t>
            </a:r>
            <a:endParaRPr lang="en-US" altLang="en-US"/>
          </a:p>
        </p:txBody>
      </p:sp>
      <p:sp>
        <p:nvSpPr>
          <p:cNvPr id="14371" name="Line 40"/>
          <p:cNvSpPr>
            <a:spLocks noChangeShapeType="1"/>
          </p:cNvSpPr>
          <p:nvPr/>
        </p:nvSpPr>
        <p:spPr bwMode="auto">
          <a:xfrm flipH="1">
            <a:off x="2743200" y="632460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14372" name="Text Box 41"/>
          <p:cNvSpPr txBox="1">
            <a:spLocks noChangeArrowheads="1"/>
          </p:cNvSpPr>
          <p:nvPr/>
        </p:nvSpPr>
        <p:spPr bwMode="auto">
          <a:xfrm>
            <a:off x="3946525" y="2779713"/>
            <a:ext cx="60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ulaz</a:t>
            </a:r>
            <a:endParaRPr lang="en-US" altLang="en-US"/>
          </a:p>
        </p:txBody>
      </p:sp>
      <p:sp>
        <p:nvSpPr>
          <p:cNvPr id="14373" name="Text Box 42"/>
          <p:cNvSpPr txBox="1">
            <a:spLocks noChangeArrowheads="1"/>
          </p:cNvSpPr>
          <p:nvPr/>
        </p:nvSpPr>
        <p:spPr bwMode="auto">
          <a:xfrm>
            <a:off x="1508125" y="6132513"/>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izlaz A</a:t>
            </a:r>
            <a:endParaRPr lang="en-US" altLang="en-US"/>
          </a:p>
        </p:txBody>
      </p:sp>
      <p:sp>
        <p:nvSpPr>
          <p:cNvPr id="14374" name="Text Box 43"/>
          <p:cNvSpPr txBox="1">
            <a:spLocks noChangeArrowheads="1"/>
          </p:cNvSpPr>
          <p:nvPr/>
        </p:nvSpPr>
        <p:spPr bwMode="auto">
          <a:xfrm>
            <a:off x="2724150" y="6589713"/>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izlaz B</a:t>
            </a:r>
            <a:endParaRPr lang="en-US" altLang="en-US"/>
          </a:p>
        </p:txBody>
      </p:sp>
    </p:spTree>
  </p:cSld>
  <p:clrMapOvr>
    <a:masterClrMapping/>
  </p:clrMapOvr>
  <p:transition>
    <p:pull dir="d"/>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t>Klasifikacija pro</a:t>
            </a:r>
            <a:r>
              <a:rPr lang="hr-HR"/>
              <a:t>točnih sistema</a:t>
            </a:r>
            <a:endParaRPr lang="en-US"/>
          </a:p>
        </p:txBody>
      </p:sp>
      <p:sp>
        <p:nvSpPr>
          <p:cNvPr id="14339" name="Rectangle 3"/>
          <p:cNvSpPr>
            <a:spLocks noGrp="1" noChangeArrowheads="1"/>
          </p:cNvSpPr>
          <p:nvPr>
            <p:ph type="body" idx="1"/>
          </p:nvPr>
        </p:nvSpPr>
        <p:spPr/>
        <p:txBody>
          <a:bodyPr/>
          <a:lstStyle/>
          <a:p>
            <a:pPr>
              <a:defRPr/>
            </a:pPr>
            <a:r>
              <a:rPr lang="hr-HR"/>
              <a:t>U odnosu na mogućnosti obrade</a:t>
            </a:r>
          </a:p>
          <a:p>
            <a:pPr lvl="1">
              <a:defRPr/>
            </a:pPr>
            <a:r>
              <a:rPr lang="hr-HR"/>
              <a:t>Jednofunkcijski – protočni sistemi sa fiksno dodeljenom funkcijom (sabirač iz prethodnog  primera)</a:t>
            </a:r>
          </a:p>
          <a:p>
            <a:pPr lvl="1">
              <a:defRPr/>
            </a:pPr>
            <a:r>
              <a:rPr lang="hr-HR"/>
              <a:t>Višefunkcijski – mogu obavljati više funkcija u isto ili različitim vremenskim trenucima. Mogu biti</a:t>
            </a:r>
          </a:p>
          <a:p>
            <a:pPr lvl="2">
              <a:defRPr/>
            </a:pPr>
            <a:r>
              <a:rPr lang="hr-HR"/>
              <a:t>Statički</a:t>
            </a:r>
          </a:p>
          <a:p>
            <a:pPr lvl="2">
              <a:defRPr/>
            </a:pPr>
            <a:r>
              <a:rPr lang="hr-HR"/>
              <a:t>Dinamički</a:t>
            </a:r>
          </a:p>
          <a:p>
            <a:pPr>
              <a:defRPr/>
            </a:pPr>
            <a:endParaRPr lang="hr-HR"/>
          </a:p>
          <a:p>
            <a:pPr>
              <a:defRPr/>
            </a:pPr>
            <a:r>
              <a:rPr lang="hr-HR"/>
              <a:t>Protočnost se kod savremenih računara koristi na nivou:</a:t>
            </a:r>
          </a:p>
          <a:p>
            <a:pPr lvl="1">
              <a:defRPr/>
            </a:pPr>
            <a:r>
              <a:rPr lang="hr-HR"/>
              <a:t>izvršenja instrukcija</a:t>
            </a:r>
          </a:p>
          <a:p>
            <a:pPr lvl="1">
              <a:defRPr/>
            </a:pPr>
            <a:r>
              <a:rPr lang="hr-HR"/>
              <a:t>izvršenja ALU operacija</a:t>
            </a:r>
          </a:p>
          <a:p>
            <a:pPr lvl="1">
              <a:defRPr/>
            </a:pPr>
            <a:r>
              <a:rPr lang="hr-HR"/>
              <a:t>kod pristupa memoriji</a:t>
            </a:r>
            <a:endParaRPr 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3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3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3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33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3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33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33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037610CE-6C54-4921-800C-78589CBDC329}"/>
              </a:ext>
            </a:extLst>
          </p:cNvPr>
          <p:cNvSpPr>
            <a:spLocks noGrp="1" noChangeArrowheads="1"/>
          </p:cNvSpPr>
          <p:nvPr>
            <p:ph type="ctrTitle"/>
          </p:nvPr>
        </p:nvSpPr>
        <p:spPr/>
        <p:txBody>
          <a:bodyPr/>
          <a:lstStyle/>
          <a:p>
            <a:r>
              <a:rPr lang="hr-HR" altLang="sr-Latn-RS"/>
              <a:t>Karakteristike CISC i RISC arhitektura</a:t>
            </a:r>
            <a:endParaRPr lang="en-US" altLang="sr-Latn-RS"/>
          </a:p>
        </p:txBody>
      </p:sp>
      <p:sp>
        <p:nvSpPr>
          <p:cNvPr id="15365" name="Rectangle 5">
            <a:extLst>
              <a:ext uri="{FF2B5EF4-FFF2-40B4-BE49-F238E27FC236}">
                <a16:creationId xmlns:a16="http://schemas.microsoft.com/office/drawing/2014/main" id="{43B3A040-B25D-4D78-953D-8DCA4745BFF2}"/>
              </a:ext>
            </a:extLst>
          </p:cNvPr>
          <p:cNvSpPr>
            <a:spLocks noGrp="1" noChangeArrowheads="1"/>
          </p:cNvSpPr>
          <p:nvPr>
            <p:ph type="subTitle" idx="1"/>
          </p:nvPr>
        </p:nvSpPr>
        <p:spPr/>
        <p:txBody>
          <a:bodyPr/>
          <a:lstStyle/>
          <a:p>
            <a:endParaRPr lang="sr-Latn-RS" altLang="sr-Latn-RS"/>
          </a:p>
        </p:txBody>
      </p:sp>
    </p:spTree>
    <p:extLst>
      <p:ext uri="{BB962C8B-B14F-4D97-AF65-F5344CB8AC3E}">
        <p14:creationId xmlns:p14="http://schemas.microsoft.com/office/powerpoint/2010/main" val="422053882"/>
      </p:ext>
    </p:extLst>
  </p:cSld>
  <p:clrMapOvr>
    <a:masterClrMapping/>
  </p:clrMapOvr>
  <p:transition>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8D01E98-2587-4CE7-8894-CA7F309F082F}"/>
              </a:ext>
            </a:extLst>
          </p:cNvPr>
          <p:cNvSpPr>
            <a:spLocks noGrp="1" noChangeArrowheads="1"/>
          </p:cNvSpPr>
          <p:nvPr>
            <p:ph type="title"/>
          </p:nvPr>
        </p:nvSpPr>
        <p:spPr>
          <a:xfrm>
            <a:off x="0" y="0"/>
            <a:ext cx="9144000" cy="579438"/>
          </a:xfrm>
        </p:spPr>
        <p:txBody>
          <a:bodyPr/>
          <a:lstStyle/>
          <a:p>
            <a:r>
              <a:rPr lang="hr-HR" altLang="sr-Latn-RS" sz="3200"/>
              <a:t>CISC (Complex Instruction Set Computers)</a:t>
            </a:r>
            <a:endParaRPr lang="en-US" altLang="sr-Latn-RS" sz="3200"/>
          </a:p>
        </p:txBody>
      </p:sp>
      <p:sp>
        <p:nvSpPr>
          <p:cNvPr id="16387" name="Rectangle 3">
            <a:extLst>
              <a:ext uri="{FF2B5EF4-FFF2-40B4-BE49-F238E27FC236}">
                <a16:creationId xmlns:a16="http://schemas.microsoft.com/office/drawing/2014/main" id="{BBDD8DE5-8E47-45A2-B05E-1DCA9F714EDB}"/>
              </a:ext>
            </a:extLst>
          </p:cNvPr>
          <p:cNvSpPr>
            <a:spLocks noGrp="1" noChangeArrowheads="1"/>
          </p:cNvSpPr>
          <p:nvPr>
            <p:ph type="body" idx="1"/>
          </p:nvPr>
        </p:nvSpPr>
        <p:spPr/>
        <p:txBody>
          <a:bodyPr/>
          <a:lstStyle/>
          <a:p>
            <a:r>
              <a:rPr lang="hr-HR" altLang="sr-Latn-RS"/>
              <a:t>Tokom 60-tih i 70-ih god. 20. veka osnovni pravac u razvoju računara ogledao se u povećanju kopleksnosti CPU. Ta kompleksnost se ogledala u:</a:t>
            </a:r>
          </a:p>
          <a:p>
            <a:pPr lvl="1"/>
            <a:r>
              <a:rPr lang="hr-HR" altLang="sr-Latn-RS"/>
              <a:t>Povećanju broja instrukcija (120-350)</a:t>
            </a:r>
          </a:p>
          <a:p>
            <a:pPr lvl="1"/>
            <a:r>
              <a:rPr lang="hr-HR" altLang="sr-Latn-RS"/>
              <a:t>Povećanju kompleksnosti instrukcija</a:t>
            </a:r>
          </a:p>
          <a:p>
            <a:pPr lvl="1"/>
            <a:r>
              <a:rPr lang="hr-HR" altLang="sr-Latn-RS"/>
              <a:t>Povećanju mogućih načina adresiranja (npr. MC 68020 je imao 18 adresnih režima)</a:t>
            </a:r>
          </a:p>
          <a:p>
            <a:pPr lvl="1"/>
            <a:r>
              <a:rPr lang="hr-HR" altLang="sr-Latn-RS"/>
              <a:t>Veliki broj specijalizovanih a mali broj registara opšte namene</a:t>
            </a:r>
          </a:p>
          <a:p>
            <a:pPr lvl="1"/>
            <a:r>
              <a:rPr lang="hr-HR" altLang="sr-Latn-RS"/>
              <a:t>Instrukcije su različite dužine (od 1 do 11 reči kod MC 68020)</a:t>
            </a:r>
          </a:p>
          <a:p>
            <a:pPr lvl="1"/>
            <a:r>
              <a:rPr lang="hr-HR" altLang="sr-Latn-RS"/>
              <a:t>Mikroprogramsko upravljanje (zahteva se velika mikroprogramska memorija zbog složenih instrukcija)</a:t>
            </a:r>
          </a:p>
          <a:p>
            <a:r>
              <a:rPr lang="hr-HR" altLang="sr-Latn-RS"/>
              <a:t>Razlozi: poboljšanje performansi i pojednostavljenje pisanja kompilatora</a:t>
            </a:r>
            <a:endParaRPr lang="en-US" altLang="sr-Latn-RS"/>
          </a:p>
        </p:txBody>
      </p:sp>
    </p:spTree>
    <p:extLst>
      <p:ext uri="{BB962C8B-B14F-4D97-AF65-F5344CB8AC3E}">
        <p14:creationId xmlns:p14="http://schemas.microsoft.com/office/powerpoint/2010/main" val="1720433483"/>
      </p:ext>
    </p:extLst>
  </p:cSld>
  <p:clrMapOvr>
    <a:masterClrMapping/>
  </p:clrMapOvr>
  <p:transition>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7BF122A-8E6B-4856-B84D-2F750DEACCC3}"/>
              </a:ext>
            </a:extLst>
          </p:cNvPr>
          <p:cNvSpPr>
            <a:spLocks noGrp="1" noChangeArrowheads="1"/>
          </p:cNvSpPr>
          <p:nvPr>
            <p:ph type="title"/>
          </p:nvPr>
        </p:nvSpPr>
        <p:spPr/>
        <p:txBody>
          <a:bodyPr/>
          <a:lstStyle/>
          <a:p>
            <a:r>
              <a:rPr lang="hr-HR" altLang="sr-Latn-RS"/>
              <a:t>CISC – faze u izvršenju instrukcija</a:t>
            </a:r>
            <a:endParaRPr lang="en-US" altLang="sr-Latn-RS"/>
          </a:p>
        </p:txBody>
      </p:sp>
      <p:sp>
        <p:nvSpPr>
          <p:cNvPr id="17411" name="Rectangle 3">
            <a:extLst>
              <a:ext uri="{FF2B5EF4-FFF2-40B4-BE49-F238E27FC236}">
                <a16:creationId xmlns:a16="http://schemas.microsoft.com/office/drawing/2014/main" id="{C43E904D-9144-4FE6-A75D-BF7C033DA23F}"/>
              </a:ext>
            </a:extLst>
          </p:cNvPr>
          <p:cNvSpPr>
            <a:spLocks noGrp="1" noChangeArrowheads="1"/>
          </p:cNvSpPr>
          <p:nvPr>
            <p:ph type="body" idx="1"/>
          </p:nvPr>
        </p:nvSpPr>
        <p:spPr/>
        <p:txBody>
          <a:bodyPr/>
          <a:lstStyle/>
          <a:p>
            <a:r>
              <a:rPr lang="hr-HR" altLang="sr-Latn-RS"/>
              <a:t>IF – pribavljanje instrukcije (Instruction fetch)</a:t>
            </a:r>
          </a:p>
          <a:p>
            <a:r>
              <a:rPr lang="hr-HR" altLang="sr-Latn-RS"/>
              <a:t>ID – dekodiranje instrukcije (Instruction Decode)</a:t>
            </a:r>
          </a:p>
          <a:p>
            <a:r>
              <a:rPr lang="hr-HR" altLang="sr-Latn-RS"/>
              <a:t>EA – izračunavanje efektivne adrese operanada</a:t>
            </a:r>
          </a:p>
          <a:p>
            <a:r>
              <a:rPr lang="hr-HR" altLang="sr-Latn-RS"/>
              <a:t>OF – pribavljanje operanada (Operand Fetch)</a:t>
            </a:r>
          </a:p>
          <a:p>
            <a:r>
              <a:rPr lang="hr-HR" altLang="sr-Latn-RS"/>
              <a:t>EXE – izvršenje instrukcije (Execution)</a:t>
            </a:r>
            <a:endParaRPr lang="en-US" altLang="sr-Latn-RS"/>
          </a:p>
        </p:txBody>
      </p:sp>
    </p:spTree>
    <p:extLst>
      <p:ext uri="{BB962C8B-B14F-4D97-AF65-F5344CB8AC3E}">
        <p14:creationId xmlns:p14="http://schemas.microsoft.com/office/powerpoint/2010/main" val="4243738893"/>
      </p:ext>
    </p:extLst>
  </p:cSld>
  <p:clrMapOvr>
    <a:masterClrMapping/>
  </p:clrMapOvr>
  <p:transition>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D1EB734-4F53-4BE0-A90B-FCE9E63EE739}"/>
              </a:ext>
            </a:extLst>
          </p:cNvPr>
          <p:cNvSpPr>
            <a:spLocks noGrp="1" noChangeArrowheads="1"/>
          </p:cNvSpPr>
          <p:nvPr>
            <p:ph type="title"/>
          </p:nvPr>
        </p:nvSpPr>
        <p:spPr/>
        <p:txBody>
          <a:bodyPr/>
          <a:lstStyle/>
          <a:p>
            <a:r>
              <a:rPr lang="en-US" altLang="sr-Latn-RS"/>
              <a:t>Primer Motorola 680X0</a:t>
            </a:r>
          </a:p>
        </p:txBody>
      </p:sp>
      <p:sp>
        <p:nvSpPr>
          <p:cNvPr id="19459" name="Rectangle 3">
            <a:extLst>
              <a:ext uri="{FF2B5EF4-FFF2-40B4-BE49-F238E27FC236}">
                <a16:creationId xmlns:a16="http://schemas.microsoft.com/office/drawing/2014/main" id="{CAA23CEE-A631-4605-9861-DBD6C864BC04}"/>
              </a:ext>
            </a:extLst>
          </p:cNvPr>
          <p:cNvSpPr>
            <a:spLocks noGrp="1" noChangeArrowheads="1"/>
          </p:cNvSpPr>
          <p:nvPr>
            <p:ph type="body" idx="1"/>
          </p:nvPr>
        </p:nvSpPr>
        <p:spPr/>
        <p:txBody>
          <a:bodyPr/>
          <a:lstStyle/>
          <a:p>
            <a:endParaRPr lang="sr-Latn-RS" altLang="sr-Latn-RS"/>
          </a:p>
        </p:txBody>
      </p:sp>
      <p:sp>
        <p:nvSpPr>
          <p:cNvPr id="19461" name="Rectangle 5">
            <a:extLst>
              <a:ext uri="{FF2B5EF4-FFF2-40B4-BE49-F238E27FC236}">
                <a16:creationId xmlns:a16="http://schemas.microsoft.com/office/drawing/2014/main" id="{10125C26-344B-4EA6-A48E-05C336961099}"/>
              </a:ext>
            </a:extLst>
          </p:cNvPr>
          <p:cNvSpPr>
            <a:spLocks noChangeArrowheads="1"/>
          </p:cNvSpPr>
          <p:nvPr/>
        </p:nvSpPr>
        <p:spPr bwMode="auto">
          <a:xfrm>
            <a:off x="647700" y="1257300"/>
            <a:ext cx="4457700" cy="494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r>
              <a:rPr kumimoji="1" lang="en-US" altLang="sr-Latn-RS" sz="2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18 addressing modes:</a:t>
            </a:r>
          </a:p>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10000"/>
              </a:spcBef>
              <a:spcAft>
                <a:spcPct val="0"/>
              </a:spcAft>
              <a:buClr>
                <a:srgbClr val="A50021"/>
              </a:buClr>
              <a:buSzPct val="85000"/>
              <a:buFont typeface="Wingdings 2" panose="05020102010507070707" pitchFamily="18" charset="2"/>
              <a:buChar char="ã"/>
              <a:tabLst/>
              <a:defRPr/>
            </a:pPr>
            <a:r>
              <a:rPr kumimoji="1" lang="en-US" altLang="sr-Latn-RS" sz="15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Data register direct.</a:t>
            </a:r>
          </a:p>
          <a:p>
            <a:pPr marL="342900" marR="0" lvl="0" indent="-342900" algn="l" defTabSz="914400" rtl="0" eaLnBrk="0" fontAlgn="base" latinLnBrk="0" hangingPunct="0">
              <a:lnSpc>
                <a:spcPct val="100000"/>
              </a:lnSpc>
              <a:spcBef>
                <a:spcPct val="10000"/>
              </a:spcBef>
              <a:spcAft>
                <a:spcPct val="0"/>
              </a:spcAft>
              <a:buClr>
                <a:srgbClr val="A50021"/>
              </a:buClr>
              <a:buSzPct val="85000"/>
              <a:buFont typeface="Wingdings 2" panose="05020102010507070707" pitchFamily="18" charset="2"/>
              <a:buChar char="ã"/>
              <a:tabLst/>
              <a:defRPr/>
            </a:pPr>
            <a:r>
              <a:rPr kumimoji="1" lang="en-US" altLang="sr-Latn-RS" sz="15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Address register direct.</a:t>
            </a:r>
          </a:p>
          <a:p>
            <a:pPr marL="342900" marR="0" lvl="0" indent="-342900" algn="l" defTabSz="914400" rtl="0" eaLnBrk="0" fontAlgn="base" latinLnBrk="0" hangingPunct="0">
              <a:lnSpc>
                <a:spcPct val="100000"/>
              </a:lnSpc>
              <a:spcBef>
                <a:spcPct val="10000"/>
              </a:spcBef>
              <a:spcAft>
                <a:spcPct val="0"/>
              </a:spcAft>
              <a:buClr>
                <a:srgbClr val="A50021"/>
              </a:buClr>
              <a:buSzPct val="85000"/>
              <a:buFont typeface="Wingdings 2" panose="05020102010507070707" pitchFamily="18" charset="2"/>
              <a:buChar char="ã"/>
              <a:tabLst/>
              <a:defRPr/>
            </a:pPr>
            <a:r>
              <a:rPr kumimoji="1" lang="en-US" altLang="sr-Latn-RS" sz="15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Immediate.</a:t>
            </a:r>
          </a:p>
          <a:p>
            <a:pPr marL="342900" marR="0" lvl="0" indent="-342900" algn="l" defTabSz="914400" rtl="0" eaLnBrk="0" fontAlgn="base" latinLnBrk="0" hangingPunct="0">
              <a:lnSpc>
                <a:spcPct val="100000"/>
              </a:lnSpc>
              <a:spcBef>
                <a:spcPct val="10000"/>
              </a:spcBef>
              <a:spcAft>
                <a:spcPct val="0"/>
              </a:spcAft>
              <a:buClr>
                <a:srgbClr val="A50021"/>
              </a:buClr>
              <a:buSzPct val="85000"/>
              <a:buFont typeface="Wingdings 2" panose="05020102010507070707" pitchFamily="18" charset="2"/>
              <a:buChar char="ã"/>
              <a:tabLst/>
              <a:defRPr/>
            </a:pPr>
            <a:r>
              <a:rPr kumimoji="1" lang="en-US" altLang="sr-Latn-RS" sz="15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Absolute short.</a:t>
            </a:r>
          </a:p>
          <a:p>
            <a:pPr marL="342900" marR="0" lvl="0" indent="-342900" algn="l" defTabSz="914400" rtl="0" eaLnBrk="0" fontAlgn="base" latinLnBrk="0" hangingPunct="0">
              <a:lnSpc>
                <a:spcPct val="100000"/>
              </a:lnSpc>
              <a:spcBef>
                <a:spcPct val="10000"/>
              </a:spcBef>
              <a:spcAft>
                <a:spcPct val="0"/>
              </a:spcAft>
              <a:buClr>
                <a:srgbClr val="A50021"/>
              </a:buClr>
              <a:buSzPct val="85000"/>
              <a:buFont typeface="Wingdings 2" panose="05020102010507070707" pitchFamily="18" charset="2"/>
              <a:buChar char="ã"/>
              <a:tabLst/>
              <a:defRPr/>
            </a:pPr>
            <a:r>
              <a:rPr kumimoji="1" lang="en-US" altLang="sr-Latn-RS" sz="15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Absolute long.</a:t>
            </a:r>
          </a:p>
          <a:p>
            <a:pPr marL="342900" marR="0" lvl="0" indent="-342900" algn="l" defTabSz="914400" rtl="0" eaLnBrk="0" fontAlgn="base" latinLnBrk="0" hangingPunct="0">
              <a:lnSpc>
                <a:spcPct val="100000"/>
              </a:lnSpc>
              <a:spcBef>
                <a:spcPct val="10000"/>
              </a:spcBef>
              <a:spcAft>
                <a:spcPct val="0"/>
              </a:spcAft>
              <a:buClr>
                <a:srgbClr val="A50021"/>
              </a:buClr>
              <a:buSzPct val="85000"/>
              <a:buFont typeface="Wingdings 2" panose="05020102010507070707" pitchFamily="18" charset="2"/>
              <a:buChar char="ã"/>
              <a:tabLst/>
              <a:defRPr/>
            </a:pPr>
            <a:r>
              <a:rPr kumimoji="1" lang="en-US" altLang="sr-Latn-RS" sz="15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Address register indirect.</a:t>
            </a:r>
          </a:p>
          <a:p>
            <a:pPr marL="342900" marR="0" lvl="0" indent="-342900" algn="l" defTabSz="914400" rtl="0" eaLnBrk="0" fontAlgn="base" latinLnBrk="0" hangingPunct="0">
              <a:lnSpc>
                <a:spcPct val="100000"/>
              </a:lnSpc>
              <a:spcBef>
                <a:spcPct val="10000"/>
              </a:spcBef>
              <a:spcAft>
                <a:spcPct val="0"/>
              </a:spcAft>
              <a:buClr>
                <a:srgbClr val="A50021"/>
              </a:buClr>
              <a:buSzPct val="85000"/>
              <a:buFont typeface="Wingdings 2" panose="05020102010507070707" pitchFamily="18" charset="2"/>
              <a:buChar char="ã"/>
              <a:tabLst/>
              <a:defRPr/>
            </a:pPr>
            <a:r>
              <a:rPr kumimoji="1" lang="en-US" altLang="sr-Latn-RS" sz="15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Address register indirect with postincrement.</a:t>
            </a:r>
          </a:p>
          <a:p>
            <a:pPr marL="342900" marR="0" lvl="0" indent="-342900" algn="l" defTabSz="914400" rtl="0" eaLnBrk="0" fontAlgn="base" latinLnBrk="0" hangingPunct="0">
              <a:lnSpc>
                <a:spcPct val="100000"/>
              </a:lnSpc>
              <a:spcBef>
                <a:spcPct val="10000"/>
              </a:spcBef>
              <a:spcAft>
                <a:spcPct val="0"/>
              </a:spcAft>
              <a:buClr>
                <a:srgbClr val="A50021"/>
              </a:buClr>
              <a:buSzPct val="85000"/>
              <a:buFont typeface="Wingdings 2" panose="05020102010507070707" pitchFamily="18" charset="2"/>
              <a:buChar char="ã"/>
              <a:tabLst/>
              <a:defRPr/>
            </a:pPr>
            <a:r>
              <a:rPr kumimoji="1" lang="en-US" altLang="sr-Latn-RS" sz="15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Address register indirect with predecrement.</a:t>
            </a:r>
          </a:p>
          <a:p>
            <a:pPr marL="342900" marR="0" lvl="0" indent="-342900" algn="l" defTabSz="914400" rtl="0" eaLnBrk="0" fontAlgn="base" latinLnBrk="0" hangingPunct="0">
              <a:lnSpc>
                <a:spcPct val="100000"/>
              </a:lnSpc>
              <a:spcBef>
                <a:spcPct val="10000"/>
              </a:spcBef>
              <a:spcAft>
                <a:spcPct val="0"/>
              </a:spcAft>
              <a:buClr>
                <a:srgbClr val="A50021"/>
              </a:buClr>
              <a:buSzPct val="85000"/>
              <a:buFont typeface="Wingdings 2" panose="05020102010507070707" pitchFamily="18" charset="2"/>
              <a:buChar char="ã"/>
              <a:tabLst/>
              <a:defRPr/>
            </a:pPr>
            <a:r>
              <a:rPr kumimoji="1" lang="en-US" altLang="sr-Latn-RS" sz="15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Address register indirect with displacement.</a:t>
            </a:r>
          </a:p>
          <a:p>
            <a:pPr marL="342900" marR="0" lvl="0" indent="-342900" algn="l" defTabSz="914400" rtl="0" eaLnBrk="0" fontAlgn="base" latinLnBrk="0" hangingPunct="0">
              <a:lnSpc>
                <a:spcPct val="100000"/>
              </a:lnSpc>
              <a:spcBef>
                <a:spcPct val="10000"/>
              </a:spcBef>
              <a:spcAft>
                <a:spcPct val="0"/>
              </a:spcAft>
              <a:buClr>
                <a:srgbClr val="A50021"/>
              </a:buClr>
              <a:buSzPct val="85000"/>
              <a:buFont typeface="Wingdings 2" panose="05020102010507070707" pitchFamily="18" charset="2"/>
              <a:buChar char="ã"/>
              <a:tabLst/>
              <a:defRPr/>
            </a:pPr>
            <a:r>
              <a:rPr kumimoji="1" lang="en-US" altLang="sr-Latn-RS" sz="15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Address register indirect with index (8-bit).</a:t>
            </a:r>
          </a:p>
          <a:p>
            <a:pPr marL="342900" marR="0" lvl="0" indent="-342900" algn="l" defTabSz="914400" rtl="0" eaLnBrk="0" fontAlgn="base" latinLnBrk="0" hangingPunct="0">
              <a:lnSpc>
                <a:spcPct val="100000"/>
              </a:lnSpc>
              <a:spcBef>
                <a:spcPct val="10000"/>
              </a:spcBef>
              <a:spcAft>
                <a:spcPct val="0"/>
              </a:spcAft>
              <a:buClr>
                <a:srgbClr val="A50021"/>
              </a:buClr>
              <a:buSzPct val="85000"/>
              <a:buFont typeface="Wingdings 2" panose="05020102010507070707" pitchFamily="18" charset="2"/>
              <a:buChar char="ã"/>
              <a:tabLst/>
              <a:defRPr/>
            </a:pPr>
            <a:r>
              <a:rPr kumimoji="1" lang="en-US" altLang="sr-Latn-RS" sz="15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Address register indirect with index (base).</a:t>
            </a:r>
          </a:p>
          <a:p>
            <a:pPr marL="342900" marR="0" lvl="0" indent="-342900" algn="l" defTabSz="914400" rtl="0" eaLnBrk="0" fontAlgn="base" latinLnBrk="0" hangingPunct="0">
              <a:lnSpc>
                <a:spcPct val="100000"/>
              </a:lnSpc>
              <a:spcBef>
                <a:spcPct val="10000"/>
              </a:spcBef>
              <a:spcAft>
                <a:spcPct val="0"/>
              </a:spcAft>
              <a:buClr>
                <a:srgbClr val="A50021"/>
              </a:buClr>
              <a:buSzPct val="85000"/>
              <a:buFont typeface="Wingdings 2" panose="05020102010507070707" pitchFamily="18" charset="2"/>
              <a:buChar char="ã"/>
              <a:tabLst/>
              <a:defRPr/>
            </a:pPr>
            <a:r>
              <a:rPr kumimoji="1" lang="en-US" altLang="sr-Latn-RS" sz="15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Memory inderect postindexed.</a:t>
            </a:r>
          </a:p>
          <a:p>
            <a:pPr marL="342900" marR="0" lvl="0" indent="-342900" algn="l" defTabSz="914400" rtl="0" eaLnBrk="0" fontAlgn="base" latinLnBrk="0" hangingPunct="0">
              <a:lnSpc>
                <a:spcPct val="100000"/>
              </a:lnSpc>
              <a:spcBef>
                <a:spcPct val="10000"/>
              </a:spcBef>
              <a:spcAft>
                <a:spcPct val="0"/>
              </a:spcAft>
              <a:buClr>
                <a:srgbClr val="A50021"/>
              </a:buClr>
              <a:buSzPct val="85000"/>
              <a:buFont typeface="Wingdings 2" panose="05020102010507070707" pitchFamily="18" charset="2"/>
              <a:buChar char="ã"/>
              <a:tabLst/>
              <a:defRPr/>
            </a:pPr>
            <a:r>
              <a:rPr kumimoji="1" lang="en-US" altLang="sr-Latn-RS" sz="15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Memory indirect preindexed.</a:t>
            </a:r>
          </a:p>
          <a:p>
            <a:pPr marL="342900" marR="0" lvl="0" indent="-342900" algn="l" defTabSz="914400" rtl="0" eaLnBrk="0" fontAlgn="base" latinLnBrk="0" hangingPunct="0">
              <a:lnSpc>
                <a:spcPct val="100000"/>
              </a:lnSpc>
              <a:spcBef>
                <a:spcPct val="10000"/>
              </a:spcBef>
              <a:spcAft>
                <a:spcPct val="0"/>
              </a:spcAft>
              <a:buClr>
                <a:srgbClr val="A50021"/>
              </a:buClr>
              <a:buSzPct val="85000"/>
              <a:buFont typeface="Wingdings 2" panose="05020102010507070707" pitchFamily="18" charset="2"/>
              <a:buChar char="ã"/>
              <a:tabLst/>
              <a:defRPr/>
            </a:pPr>
            <a:r>
              <a:rPr kumimoji="1" lang="en-US" altLang="sr-Latn-RS" sz="15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Program counter indirect with index (8-bit).</a:t>
            </a:r>
          </a:p>
          <a:p>
            <a:pPr marL="342900" marR="0" lvl="0" indent="-342900" algn="l" defTabSz="914400" rtl="0" eaLnBrk="0" fontAlgn="base" latinLnBrk="0" hangingPunct="0">
              <a:lnSpc>
                <a:spcPct val="100000"/>
              </a:lnSpc>
              <a:spcBef>
                <a:spcPct val="10000"/>
              </a:spcBef>
              <a:spcAft>
                <a:spcPct val="0"/>
              </a:spcAft>
              <a:buClr>
                <a:srgbClr val="A50021"/>
              </a:buClr>
              <a:buSzPct val="85000"/>
              <a:buFont typeface="Wingdings 2" panose="05020102010507070707" pitchFamily="18" charset="2"/>
              <a:buChar char="ã"/>
              <a:tabLst/>
              <a:defRPr/>
            </a:pPr>
            <a:r>
              <a:rPr kumimoji="1" lang="en-US" altLang="sr-Latn-RS" sz="15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Program counter indirect with index (base).</a:t>
            </a:r>
          </a:p>
          <a:p>
            <a:pPr marL="342900" marR="0" lvl="0" indent="-342900" algn="l" defTabSz="914400" rtl="0" eaLnBrk="0" fontAlgn="base" latinLnBrk="0" hangingPunct="0">
              <a:lnSpc>
                <a:spcPct val="100000"/>
              </a:lnSpc>
              <a:spcBef>
                <a:spcPct val="10000"/>
              </a:spcBef>
              <a:spcAft>
                <a:spcPct val="0"/>
              </a:spcAft>
              <a:buClr>
                <a:srgbClr val="A50021"/>
              </a:buClr>
              <a:buSzPct val="85000"/>
              <a:buFont typeface="Wingdings 2" panose="05020102010507070707" pitchFamily="18" charset="2"/>
              <a:buChar char="ã"/>
              <a:tabLst/>
              <a:defRPr/>
            </a:pPr>
            <a:r>
              <a:rPr kumimoji="1" lang="en-US" altLang="sr-Latn-RS" sz="15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Program counter indirect with displacement.</a:t>
            </a:r>
          </a:p>
          <a:p>
            <a:pPr marL="342900" marR="0" lvl="0" indent="-342900" algn="l" defTabSz="914400" rtl="0" eaLnBrk="0" fontAlgn="base" latinLnBrk="0" hangingPunct="0">
              <a:lnSpc>
                <a:spcPct val="100000"/>
              </a:lnSpc>
              <a:spcBef>
                <a:spcPct val="10000"/>
              </a:spcBef>
              <a:spcAft>
                <a:spcPct val="0"/>
              </a:spcAft>
              <a:buClr>
                <a:srgbClr val="A50021"/>
              </a:buClr>
              <a:buSzPct val="85000"/>
              <a:buFont typeface="Wingdings 2" panose="05020102010507070707" pitchFamily="18" charset="2"/>
              <a:buChar char="ã"/>
              <a:tabLst/>
              <a:defRPr/>
            </a:pPr>
            <a:r>
              <a:rPr kumimoji="1" lang="en-US" altLang="sr-Latn-RS" sz="15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Program counter memory indirect postindexed.</a:t>
            </a:r>
          </a:p>
          <a:p>
            <a:pPr marL="342900" marR="0" lvl="0" indent="-342900" algn="l" defTabSz="914400" rtl="0" eaLnBrk="0" fontAlgn="base" latinLnBrk="0" hangingPunct="0">
              <a:lnSpc>
                <a:spcPct val="100000"/>
              </a:lnSpc>
              <a:spcBef>
                <a:spcPct val="10000"/>
              </a:spcBef>
              <a:spcAft>
                <a:spcPct val="0"/>
              </a:spcAft>
              <a:buClr>
                <a:srgbClr val="A50021"/>
              </a:buClr>
              <a:buSzPct val="85000"/>
              <a:buFont typeface="Wingdings 2" panose="05020102010507070707" pitchFamily="18" charset="2"/>
              <a:buChar char="ã"/>
              <a:tabLst/>
              <a:defRPr/>
            </a:pPr>
            <a:r>
              <a:rPr kumimoji="1" lang="en-US" altLang="sr-Latn-RS" sz="15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Program counter memory indirect preindexed.</a:t>
            </a:r>
          </a:p>
          <a:p>
            <a:pPr marL="342900" marR="0" lvl="0" indent="-342900" algn="l" defTabSz="914400" rtl="0" eaLnBrk="0" fontAlgn="base" latinLnBrk="0" hangingPunct="0">
              <a:lnSpc>
                <a:spcPct val="100000"/>
              </a:lnSpc>
              <a:spcBef>
                <a:spcPct val="10000"/>
              </a:spcBef>
              <a:spcAft>
                <a:spcPct val="0"/>
              </a:spcAft>
              <a:buClr>
                <a:srgbClr val="A50021"/>
              </a:buClr>
              <a:buSzPct val="85000"/>
              <a:buFont typeface="Wingdings 2" panose="05020102010507070707" pitchFamily="18" charset="2"/>
              <a:buChar char="ã"/>
              <a:tabLst/>
              <a:defRPr/>
            </a:pPr>
            <a:endParaRPr kumimoji="1" lang="en-US" altLang="sr-Latn-RS" sz="15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10000"/>
              </a:spcBef>
              <a:spcAft>
                <a:spcPct val="0"/>
              </a:spcAft>
              <a:buClr>
                <a:srgbClr val="A50021"/>
              </a:buClr>
              <a:buSzPct val="85000"/>
              <a:buFont typeface="Wingdings 2" panose="05020102010507070707" pitchFamily="18" charset="2"/>
              <a:buChar char="ã"/>
              <a:tabLst/>
              <a:defRPr/>
            </a:pPr>
            <a:endParaRPr kumimoji="1" lang="en-US" altLang="sr-Latn-RS" sz="17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19462" name="Rectangle 6">
            <a:extLst>
              <a:ext uri="{FF2B5EF4-FFF2-40B4-BE49-F238E27FC236}">
                <a16:creationId xmlns:a16="http://schemas.microsoft.com/office/drawing/2014/main" id="{71E19605-3D9E-45F7-A4B8-7F4C62E15FC3}"/>
              </a:ext>
            </a:extLst>
          </p:cNvPr>
          <p:cNvSpPr>
            <a:spLocks noChangeArrowheads="1"/>
          </p:cNvSpPr>
          <p:nvPr/>
        </p:nvSpPr>
        <p:spPr bwMode="auto">
          <a:xfrm>
            <a:off x="5194300" y="1727200"/>
            <a:ext cx="3479800" cy="349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85000"/>
              <a:buFont typeface="Wingdings 2" panose="05020102010507070707" pitchFamily="18" charset="2"/>
              <a:buChar char="ã"/>
              <a:defRPr kumimoji="1" sz="2800">
                <a:solidFill>
                  <a:schemeClr val="accent1"/>
                </a:solidFill>
                <a:effectLst>
                  <a:outerShdw blurRad="38100" dist="38100" dir="2700000" algn="tl">
                    <a:srgbClr val="C0C0C0"/>
                  </a:outerShdw>
                </a:effectLst>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effectLst>
                  <a:outerShdw blurRad="38100" dist="38100" dir="2700000" algn="tl">
                    <a:srgbClr val="C0C0C0"/>
                  </a:outerShdw>
                </a:effectLst>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effectLst>
                  <a:outerShdw blurRad="38100" dist="38100" dir="2700000" algn="tl">
                    <a:srgbClr val="C0C0C0"/>
                  </a:outerShdw>
                </a:effectLst>
                <a:latin typeface="Tahoma" panose="020B0604030504040204" pitchFamily="34" charset="0"/>
              </a:defRPr>
            </a:lvl3pPr>
            <a:lvl4pPr marL="1600200" indent="-228600">
              <a:spcBef>
                <a:spcPct val="20000"/>
              </a:spcBef>
              <a:buChar char="–"/>
              <a:defRPr kumimoji="1">
                <a:solidFill>
                  <a:schemeClr val="tx1"/>
                </a:solidFill>
                <a:effectLst>
                  <a:outerShdw blurRad="38100" dist="38100" dir="2700000" algn="tl">
                    <a:srgbClr val="C0C0C0"/>
                  </a:outerShdw>
                </a:effectLst>
                <a:latin typeface="Tahoma" panose="020B0604030504040204" pitchFamily="34" charset="0"/>
              </a:defRPr>
            </a:lvl4pPr>
            <a:lvl5pPr marL="2057400" indent="-228600">
              <a:spcBef>
                <a:spcPct val="20000"/>
              </a:spcBef>
              <a:buChar char="»"/>
              <a:defRPr kumimoji="1">
                <a:solidFill>
                  <a:schemeClr val="tx1"/>
                </a:solidFill>
                <a:effectLst>
                  <a:outerShdw blurRad="38100" dist="38100" dir="2700000" algn="tl">
                    <a:srgbClr val="C0C0C0"/>
                  </a:outerShdw>
                </a:effectLst>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Tahoma" panose="020B0604030504040204" pitchFamily="34" charset="0"/>
              </a:defRPr>
            </a:lvl9pPr>
          </a:lstStyle>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r>
              <a:rPr kumimoji="1" lang="en-US" altLang="sr-Latn-RS" sz="24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    </a:t>
            </a:r>
            <a:r>
              <a:rPr kumimoji="1" lang="en-US" altLang="sr-Latn-RS" sz="2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Operand size:</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7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Range from  1 to 32 bits, 1, 2, 4, 8, 10, or 16 bytes.</a:t>
            </a:r>
          </a:p>
          <a:p>
            <a:pPr marL="742950" marR="0" lvl="1" indent="-285750" algn="l" defTabSz="914400" rtl="0" eaLnBrk="0" fontAlgn="base" latinLnBrk="0" hangingPunct="0">
              <a:lnSpc>
                <a:spcPct val="100000"/>
              </a:lnSpc>
              <a:spcBef>
                <a:spcPct val="20000"/>
              </a:spcBef>
              <a:spcAft>
                <a:spcPct val="0"/>
              </a:spcAft>
              <a:buClr>
                <a:srgbClr val="003399"/>
              </a:buClr>
              <a:buSzPct val="85000"/>
              <a:buFont typeface="Wingdings" panose="05000000000000000000" pitchFamily="2" charset="2"/>
              <a:buChar char="l"/>
              <a:tabLst/>
              <a:defRPr/>
            </a:pPr>
            <a:endParaRPr kumimoji="1" lang="en-US" altLang="sr-Latn-RS" sz="500" b="0" i="0" u="none" strike="noStrike" kern="1200" cap="none" spc="0" normalizeH="0" baseline="0" noProof="0">
              <a:ln>
                <a:noFill/>
              </a:ln>
              <a:solidFill>
                <a:srgbClr val="003399"/>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r>
              <a:rPr kumimoji="1" lang="en-US" altLang="sr-Latn-RS" sz="24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    </a:t>
            </a:r>
            <a:r>
              <a:rPr kumimoji="1" lang="en-US" altLang="sr-Latn-RS" sz="2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Instruction Encoding:</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7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Instructions are stored in 16-bit words.</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endParaRPr kumimoji="1" lang="en-US" altLang="sr-Latn-RS" sz="4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7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 the smallest instruction is 2- bytes (one word).</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endParaRPr kumimoji="1" lang="en-US" altLang="sr-Latn-RS" sz="4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7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The longest instruction is 5 words (10 bytes)  in length.</a:t>
            </a:r>
          </a:p>
        </p:txBody>
      </p:sp>
    </p:spTree>
    <p:extLst>
      <p:ext uri="{BB962C8B-B14F-4D97-AF65-F5344CB8AC3E}">
        <p14:creationId xmlns:p14="http://schemas.microsoft.com/office/powerpoint/2010/main" val="60995786"/>
      </p:ext>
    </p:extLst>
  </p:cSld>
  <p:clrMapOvr>
    <a:masterClrMapping/>
  </p:clrMapOvr>
  <p:transition>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6205A90-B53B-4937-9418-7E26B8C92C20}"/>
              </a:ext>
            </a:extLst>
          </p:cNvPr>
          <p:cNvSpPr>
            <a:spLocks noChangeArrowheads="1"/>
          </p:cNvSpPr>
          <p:nvPr/>
        </p:nvSpPr>
        <p:spPr bwMode="auto">
          <a:xfrm>
            <a:off x="673100" y="508000"/>
            <a:ext cx="8001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1" lang="en-US" altLang="sr-Latn-RS" sz="600" b="1" i="0" u="none" strike="noStrike" kern="1200" cap="none" spc="0" normalizeH="0" baseline="0" noProof="0">
                <a:ln>
                  <a:noFill/>
                </a:ln>
                <a:solidFill>
                  <a:srgbClr val="FFFFFF"/>
                </a:solidFill>
                <a:effectLst>
                  <a:outerShdw blurRad="38100" dist="38100" dir="2700000" algn="tl">
                    <a:srgbClr val="C0C0C0"/>
                  </a:outerShdw>
                </a:effectLst>
                <a:uLnTx/>
                <a:uFillTx/>
                <a:latin typeface="Tahoma" panose="020B0604030504040204" pitchFamily="34" charset="0"/>
                <a:ea typeface="+mn-ea"/>
                <a:cs typeface="+mn-cs"/>
              </a:rPr>
            </a:br>
            <a:br>
              <a:rPr kumimoji="1" lang="en-US" altLang="sr-Latn-RS" sz="600" b="1" i="0" u="none" strike="noStrike" kern="1200" cap="none" spc="0" normalizeH="0" baseline="0" noProof="0">
                <a:ln>
                  <a:noFill/>
                </a:ln>
                <a:solidFill>
                  <a:srgbClr val="FFFFFF"/>
                </a:solidFill>
                <a:effectLst>
                  <a:outerShdw blurRad="38100" dist="38100" dir="2700000" algn="tl">
                    <a:srgbClr val="C0C0C0"/>
                  </a:outerShdw>
                </a:effectLst>
                <a:uLnTx/>
                <a:uFillTx/>
                <a:latin typeface="Tahoma" panose="020B0604030504040204" pitchFamily="34" charset="0"/>
                <a:ea typeface="+mn-ea"/>
                <a:cs typeface="+mn-cs"/>
              </a:rPr>
            </a:br>
            <a:r>
              <a:rPr kumimoji="1" lang="en-US" altLang="sr-Latn-RS" sz="4200" b="1" i="0" u="none" strike="noStrike" kern="1200" cap="none" spc="0" normalizeH="0" baseline="0" noProof="0">
                <a:ln>
                  <a:noFill/>
                </a:ln>
                <a:solidFill>
                  <a:srgbClr val="FFFFFF"/>
                </a:solidFill>
                <a:effectLst>
                  <a:outerShdw blurRad="38100" dist="38100" dir="2700000" algn="tl">
                    <a:srgbClr val="C0C0C0"/>
                  </a:outerShdw>
                </a:effectLst>
                <a:uLnTx/>
                <a:uFillTx/>
                <a:latin typeface="Tahoma" panose="020B0604030504040204" pitchFamily="34" charset="0"/>
                <a:ea typeface="+mn-ea"/>
                <a:cs typeface="+mn-cs"/>
              </a:rPr>
              <a:t> </a:t>
            </a:r>
            <a:r>
              <a:rPr kumimoji="1" lang="en-US" altLang="sr-Latn-RS"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mn-ea"/>
                <a:cs typeface="+mn-cs"/>
              </a:rPr>
              <a:t>Primer Intel X86, 386/486/Pentium</a:t>
            </a:r>
            <a:endParaRPr kumimoji="1" lang="en-US" altLang="sr-Latn-RS" sz="3200" b="0" i="0" u="none" strike="noStrike" kern="120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20483" name="Rectangle 3">
            <a:extLst>
              <a:ext uri="{FF2B5EF4-FFF2-40B4-BE49-F238E27FC236}">
                <a16:creationId xmlns:a16="http://schemas.microsoft.com/office/drawing/2014/main" id="{81897A42-2EB4-42D4-8AEF-FE3EFFAE62A6}"/>
              </a:ext>
            </a:extLst>
          </p:cNvPr>
          <p:cNvSpPr>
            <a:spLocks noChangeArrowheads="1"/>
          </p:cNvSpPr>
          <p:nvPr/>
        </p:nvSpPr>
        <p:spPr bwMode="auto">
          <a:xfrm>
            <a:off x="635000" y="1866900"/>
            <a:ext cx="3810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r>
              <a:rPr kumimoji="1" lang="en-US"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12 adresinh </a:t>
            </a:r>
            <a:r>
              <a:rPr kumimoji="1" lang="hr-HR"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režima</a:t>
            </a:r>
            <a:r>
              <a:rPr kumimoji="1" lang="en-US"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a:t>
            </a:r>
            <a:endParaRPr kumimoji="1" lang="en-US" altLang="sr-Latn-RS" sz="2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Register.</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Immediate.</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Direct.</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Base.</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Base + Displacement.</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Index + Displacement.</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Scaled Index + Displacement.</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Based Index.</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Based Scaled Index.</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Based Index + Displacement.</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Based Scaled Index + Displacement.</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Relative.</a:t>
            </a:r>
          </a:p>
        </p:txBody>
      </p:sp>
      <p:sp>
        <p:nvSpPr>
          <p:cNvPr id="20484" name="Rectangle 4">
            <a:extLst>
              <a:ext uri="{FF2B5EF4-FFF2-40B4-BE49-F238E27FC236}">
                <a16:creationId xmlns:a16="http://schemas.microsoft.com/office/drawing/2014/main" id="{2AC90BBC-CEBD-44EC-82B8-C67735DD78DD}"/>
              </a:ext>
            </a:extLst>
          </p:cNvPr>
          <p:cNvSpPr>
            <a:spLocks noChangeArrowheads="1"/>
          </p:cNvSpPr>
          <p:nvPr/>
        </p:nvSpPr>
        <p:spPr bwMode="auto">
          <a:xfrm>
            <a:off x="4343400" y="1828800"/>
            <a:ext cx="4406900" cy="432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85000"/>
              <a:buFont typeface="Wingdings 2" panose="05020102010507070707" pitchFamily="18" charset="2"/>
              <a:buChar char="ã"/>
              <a:defRPr kumimoji="1" sz="2800">
                <a:solidFill>
                  <a:schemeClr val="accent1"/>
                </a:solidFill>
                <a:effectLst>
                  <a:outerShdw blurRad="38100" dist="38100" dir="2700000" algn="tl">
                    <a:srgbClr val="C0C0C0"/>
                  </a:outerShdw>
                </a:effectLst>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effectLst>
                  <a:outerShdw blurRad="38100" dist="38100" dir="2700000" algn="tl">
                    <a:srgbClr val="C0C0C0"/>
                  </a:outerShdw>
                </a:effectLst>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effectLst>
                  <a:outerShdw blurRad="38100" dist="38100" dir="2700000" algn="tl">
                    <a:srgbClr val="C0C0C0"/>
                  </a:outerShdw>
                </a:effectLst>
                <a:latin typeface="Tahoma" panose="020B0604030504040204" pitchFamily="34" charset="0"/>
              </a:defRPr>
            </a:lvl3pPr>
            <a:lvl4pPr marL="1600200" indent="-228600">
              <a:spcBef>
                <a:spcPct val="20000"/>
              </a:spcBef>
              <a:buChar char="–"/>
              <a:defRPr kumimoji="1">
                <a:solidFill>
                  <a:schemeClr val="tx1"/>
                </a:solidFill>
                <a:effectLst>
                  <a:outerShdw blurRad="38100" dist="38100" dir="2700000" algn="tl">
                    <a:srgbClr val="C0C0C0"/>
                  </a:outerShdw>
                </a:effectLst>
                <a:latin typeface="Tahoma" panose="020B0604030504040204" pitchFamily="34" charset="0"/>
              </a:defRPr>
            </a:lvl4pPr>
            <a:lvl5pPr marL="2057400" indent="-228600">
              <a:spcBef>
                <a:spcPct val="20000"/>
              </a:spcBef>
              <a:buChar char="»"/>
              <a:defRPr kumimoji="1">
                <a:solidFill>
                  <a:schemeClr val="tx1"/>
                </a:solidFill>
                <a:effectLst>
                  <a:outerShdw blurRad="38100" dist="38100" dir="2700000" algn="tl">
                    <a:srgbClr val="C0C0C0"/>
                  </a:outerShdw>
                </a:effectLst>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Tahoma" panose="020B0604030504040204" pitchFamily="34" charset="0"/>
              </a:defRPr>
            </a:lvl9pPr>
          </a:lstStyle>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r>
              <a:rPr kumimoji="1" lang="hr-HR"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veličina operanada</a:t>
            </a:r>
            <a:r>
              <a:rPr kumimoji="1" lang="en-US"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a:t>
            </a:r>
            <a:endParaRPr kumimoji="1" lang="en-US" altLang="sr-Latn-RS" sz="2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Can be 8, 16, 32, 48, 64, or 80 bits long.</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endParaRPr kumimoji="1" lang="en-US" altLang="sr-Latn-RS" sz="4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hr-HR"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podržava rad sa stringovima</a:t>
            </a: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a:t>
            </a:r>
          </a:p>
          <a:p>
            <a:pPr marL="742950" marR="0" lvl="1" indent="-285750" algn="l" defTabSz="914400" rtl="0" eaLnBrk="0" fontAlgn="base" latinLnBrk="0" hangingPunct="0">
              <a:lnSpc>
                <a:spcPct val="100000"/>
              </a:lnSpc>
              <a:spcBef>
                <a:spcPct val="20000"/>
              </a:spcBef>
              <a:spcAft>
                <a:spcPct val="0"/>
              </a:spcAft>
              <a:buClr>
                <a:srgbClr val="003399"/>
              </a:buClr>
              <a:buSzPct val="85000"/>
              <a:buFont typeface="Wingdings" panose="05000000000000000000" pitchFamily="2" charset="2"/>
              <a:buChar char="l"/>
              <a:tabLst/>
              <a:defRPr/>
            </a:pPr>
            <a:endParaRPr kumimoji="1" lang="en-US" altLang="sr-Latn-RS" sz="500" b="0" i="0" u="none" strike="noStrike" kern="1200" cap="none" spc="0" normalizeH="0" baseline="0" noProof="0">
              <a:ln>
                <a:noFill/>
              </a:ln>
              <a:solidFill>
                <a:srgbClr val="003399"/>
              </a:solidFill>
              <a:effectLst>
                <a:outerShdw blurRad="38100" dist="38100" dir="2700000" algn="tl">
                  <a:srgbClr val="C0C0C0"/>
                </a:outerShdw>
              </a:effectLst>
              <a:uLnTx/>
              <a:uFillTx/>
              <a:latin typeface="Tahoma" panose="020B0604030504040204" pitchFamily="34" charset="0"/>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3399"/>
              </a:buClr>
              <a:buSzPct val="85000"/>
              <a:buFont typeface="Wingdings" panose="05000000000000000000" pitchFamily="2" charset="2"/>
              <a:buChar char="l"/>
              <a:tabLst/>
              <a:defRPr/>
            </a:pPr>
            <a:endParaRPr kumimoji="1" lang="en-US" altLang="sr-Latn-RS" sz="500" b="0" i="0" u="none" strike="noStrike" kern="1200" cap="none" spc="0" normalizeH="0" baseline="0" noProof="0">
              <a:ln>
                <a:noFill/>
              </a:ln>
              <a:solidFill>
                <a:srgbClr val="003399"/>
              </a:solidFill>
              <a:effectLst>
                <a:outerShdw blurRad="38100" dist="38100" dir="2700000" algn="tl">
                  <a:srgbClr val="C0C0C0"/>
                </a:outerShdw>
              </a:effectLst>
              <a:uLnTx/>
              <a:uFillTx/>
              <a:latin typeface="Tahoma" panose="020B0604030504040204" pitchFamily="34" charset="0"/>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3399"/>
              </a:buClr>
              <a:buSzPct val="85000"/>
              <a:buFont typeface="Wingdings" panose="05000000000000000000" pitchFamily="2" charset="2"/>
              <a:buChar char="l"/>
              <a:tabLst/>
              <a:defRPr/>
            </a:pPr>
            <a:endParaRPr kumimoji="1" lang="en-US" altLang="sr-Latn-RS" sz="500" b="0" i="0" u="none" strike="noStrike" kern="1200" cap="none" spc="0" normalizeH="0" baseline="0" noProof="0">
              <a:ln>
                <a:noFill/>
              </a:ln>
              <a:solidFill>
                <a:srgbClr val="003399"/>
              </a:solidFill>
              <a:effectLst>
                <a:outerShdw blurRad="38100" dist="38100" dir="2700000" algn="tl">
                  <a:srgbClr val="C0C0C0"/>
                </a:outerShdw>
              </a:effectLst>
              <a:uLnTx/>
              <a:uFillTx/>
              <a:latin typeface="Tahoma" panose="020B0604030504040204" pitchFamily="34" charset="0"/>
              <a:ea typeface="+mn-ea"/>
              <a:cs typeface="+mn-cs"/>
            </a:endParaRPr>
          </a:p>
          <a:p>
            <a:pPr marL="742950" marR="0" lvl="1" indent="-285750" algn="l" defTabSz="914400" rtl="0" eaLnBrk="0" fontAlgn="base" latinLnBrk="0" hangingPunct="0">
              <a:lnSpc>
                <a:spcPct val="100000"/>
              </a:lnSpc>
              <a:spcBef>
                <a:spcPct val="20000"/>
              </a:spcBef>
              <a:spcAft>
                <a:spcPct val="0"/>
              </a:spcAft>
              <a:buClr>
                <a:srgbClr val="003399"/>
              </a:buClr>
              <a:buSzPct val="85000"/>
              <a:buFont typeface="Wingdings" panose="05000000000000000000" pitchFamily="2" charset="2"/>
              <a:buChar char="l"/>
              <a:tabLst/>
              <a:defRPr/>
            </a:pPr>
            <a:endParaRPr kumimoji="1" lang="en-US" altLang="sr-Latn-RS" sz="500" b="0" i="0" u="none" strike="noStrike" kern="1200" cap="none" spc="0" normalizeH="0" baseline="0" noProof="0">
              <a:ln>
                <a:noFill/>
              </a:ln>
              <a:solidFill>
                <a:srgbClr val="003399"/>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r>
              <a:rPr kumimoji="1" lang="en-US" altLang="sr-Latn-RS" sz="24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  </a:t>
            </a:r>
            <a:r>
              <a:rPr kumimoji="1" lang="en-US"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Instruction Encoding:</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4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The smallest instruction is one byte. </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endParaRPr kumimoji="1" lang="en-US" altLang="sr-Latn-RS" sz="14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4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The longest instruction is 12 bytes long.</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endParaRPr kumimoji="1" lang="en-US" altLang="sr-Latn-RS" sz="14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4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The first bytes generally contain the opcode, mode specifiers, and register fields.</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endParaRPr kumimoji="1" lang="en-US" altLang="sr-Latn-RS" sz="14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4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The remainder bytes are for address displacement and immediate data.</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14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1021793999"/>
      </p:ext>
    </p:extLst>
  </p:cSld>
  <p:clrMapOvr>
    <a:masterClrMapping/>
  </p:clrMapOvr>
  <p:transition>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F276907-56CC-405B-B9FA-A1E0ABD7C90F}"/>
              </a:ext>
            </a:extLst>
          </p:cNvPr>
          <p:cNvSpPr>
            <a:spLocks noGrp="1" noChangeArrowheads="1"/>
          </p:cNvSpPr>
          <p:nvPr>
            <p:ph type="title"/>
          </p:nvPr>
        </p:nvSpPr>
        <p:spPr>
          <a:xfrm>
            <a:off x="0" y="0"/>
            <a:ext cx="9144000" cy="579438"/>
          </a:xfrm>
        </p:spPr>
        <p:txBody>
          <a:bodyPr/>
          <a:lstStyle/>
          <a:p>
            <a:r>
              <a:rPr lang="hr-HR" altLang="sr-Latn-RS" sz="3200"/>
              <a:t>RISC (Reduced Instruction Set Computers)</a:t>
            </a:r>
            <a:endParaRPr lang="en-US" altLang="sr-Latn-RS" sz="3200"/>
          </a:p>
        </p:txBody>
      </p:sp>
      <p:sp>
        <p:nvSpPr>
          <p:cNvPr id="21507" name="Rectangle 3">
            <a:extLst>
              <a:ext uri="{FF2B5EF4-FFF2-40B4-BE49-F238E27FC236}">
                <a16:creationId xmlns:a16="http://schemas.microsoft.com/office/drawing/2014/main" id="{61FC29B9-B5AF-4167-9FFE-BFB45C0701D6}"/>
              </a:ext>
            </a:extLst>
          </p:cNvPr>
          <p:cNvSpPr>
            <a:spLocks noGrp="1" noChangeArrowheads="1"/>
          </p:cNvSpPr>
          <p:nvPr>
            <p:ph type="body" idx="1"/>
          </p:nvPr>
        </p:nvSpPr>
        <p:spPr/>
        <p:txBody>
          <a:bodyPr/>
          <a:lstStyle/>
          <a:p>
            <a:pPr>
              <a:lnSpc>
                <a:spcPct val="90000"/>
              </a:lnSpc>
            </a:pPr>
            <a:r>
              <a:rPr lang="hr-HR" altLang="sr-Latn-RS" sz="2600"/>
              <a:t>RISC prilaz je upravo suprotan CISC prilazu</a:t>
            </a:r>
          </a:p>
          <a:p>
            <a:pPr>
              <a:lnSpc>
                <a:spcPct val="90000"/>
              </a:lnSpc>
            </a:pPr>
            <a:r>
              <a:rPr lang="hr-HR" altLang="sr-Latn-RS" sz="2600"/>
              <a:t>Tokom višegodišnjeg praćenja i merenja programa ustanovljeno je da se samo 25% instrukcija iz kompleksnog skupa instrukcija često koristi (95% vremena)</a:t>
            </a:r>
          </a:p>
          <a:p>
            <a:pPr>
              <a:lnSpc>
                <a:spcPct val="90000"/>
              </a:lnSpc>
            </a:pPr>
            <a:r>
              <a:rPr lang="hr-HR" altLang="sr-Latn-RS" sz="2600"/>
              <a:t>75% instrukcija koje po pravilu zahtevaju velike mikrokodove i veliku mikroprogramsku memoriju se veoma retko koriste</a:t>
            </a:r>
          </a:p>
          <a:p>
            <a:pPr>
              <a:lnSpc>
                <a:spcPct val="90000"/>
              </a:lnSpc>
            </a:pPr>
            <a:r>
              <a:rPr lang="hr-HR" altLang="sr-Latn-RS" sz="2600" b="1">
                <a:solidFill>
                  <a:schemeClr val="tx1"/>
                </a:solidFill>
              </a:rPr>
              <a:t>IDEJA</a:t>
            </a:r>
            <a:r>
              <a:rPr lang="hr-HR" altLang="sr-Latn-RS" sz="2600">
                <a:solidFill>
                  <a:schemeClr val="tx1"/>
                </a:solidFill>
              </a:rPr>
              <a:t>:</a:t>
            </a:r>
            <a:r>
              <a:rPr lang="hr-HR" altLang="sr-Latn-RS" sz="2600"/>
              <a:t> Instrukcije koje se često koriste implementirati hardverski, a instrukcije koje se retko koriste softverski</a:t>
            </a:r>
          </a:p>
          <a:p>
            <a:pPr>
              <a:lnSpc>
                <a:spcPct val="90000"/>
              </a:lnSpc>
            </a:pPr>
            <a:r>
              <a:rPr lang="hr-HR" altLang="sr-Latn-RS" sz="2600"/>
              <a:t>Kod CISC upravljačka jedinica zauzima 40-60% oblasti na čipu, a kod RISC približno 10%. </a:t>
            </a:r>
          </a:p>
          <a:p>
            <a:pPr>
              <a:lnSpc>
                <a:spcPct val="90000"/>
              </a:lnSpc>
            </a:pPr>
            <a:r>
              <a:rPr lang="hr-HR" altLang="sr-Latn-RS" sz="2600"/>
              <a:t>Ostatak oblasti na čipu se može iskoristiti za druge komponente – registre ili on chip cache</a:t>
            </a:r>
            <a:endParaRPr lang="en-US" altLang="sr-Latn-RS" sz="2600"/>
          </a:p>
        </p:txBody>
      </p:sp>
    </p:spTree>
    <p:extLst>
      <p:ext uri="{BB962C8B-B14F-4D97-AF65-F5344CB8AC3E}">
        <p14:creationId xmlns:p14="http://schemas.microsoft.com/office/powerpoint/2010/main" val="752299626"/>
      </p:ext>
    </p:extLst>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hr-HR"/>
              <a:t>Protočnost (pipelining)</a:t>
            </a:r>
            <a:endParaRPr lang="en-US"/>
          </a:p>
        </p:txBody>
      </p:sp>
      <p:sp>
        <p:nvSpPr>
          <p:cNvPr id="2051" name="Rectangle 3"/>
          <p:cNvSpPr>
            <a:spLocks noGrp="1" noChangeArrowheads="1"/>
          </p:cNvSpPr>
          <p:nvPr>
            <p:ph type="body" idx="1"/>
          </p:nvPr>
        </p:nvSpPr>
        <p:spPr/>
        <p:txBody>
          <a:bodyPr/>
          <a:lstStyle/>
          <a:p>
            <a:pPr>
              <a:lnSpc>
                <a:spcPct val="90000"/>
              </a:lnSpc>
              <a:defRPr/>
            </a:pPr>
            <a:r>
              <a:rPr lang="hr-HR"/>
              <a:t>Protočnost je tehnika projektovanja hardvera kojom se uvodi konkurentnost u računarski sistem tako što se neke osnovne funkcije (f) čije se izvršenje često zahteva dele na niz podfunkcija f1, f2, ..., fk, tako da budu zadovoljeni sledeći kriterijumi:</a:t>
            </a:r>
          </a:p>
          <a:p>
            <a:pPr lvl="1">
              <a:lnSpc>
                <a:spcPct val="90000"/>
              </a:lnSpc>
              <a:defRPr/>
            </a:pPr>
            <a:r>
              <a:rPr lang="hr-HR"/>
              <a:t>Izračunavanje osnovne funkcije f je ekvivalentno sekvencijalnom izračunavanju podfunkcija f1, f2, ..., fk.</a:t>
            </a:r>
          </a:p>
          <a:p>
            <a:pPr lvl="1">
              <a:lnSpc>
                <a:spcPct val="90000"/>
              </a:lnSpc>
              <a:defRPr/>
            </a:pPr>
            <a:r>
              <a:rPr lang="hr-HR"/>
              <a:t>izla</a:t>
            </a:r>
            <a:r>
              <a:rPr lang="en-US"/>
              <a:t>z</a:t>
            </a:r>
            <a:r>
              <a:rPr lang="hr-HR"/>
              <a:t>i prethodne podfunkcije predstavaljaju ula</a:t>
            </a:r>
            <a:r>
              <a:rPr lang="en-US"/>
              <a:t>z</a:t>
            </a:r>
            <a:r>
              <a:rPr lang="hr-HR"/>
              <a:t>e za sledeću podfunkciju u nizu podfunkcija koje se izvršavaju</a:t>
            </a:r>
          </a:p>
          <a:p>
            <a:pPr lvl="1">
              <a:lnSpc>
                <a:spcPct val="90000"/>
              </a:lnSpc>
              <a:defRPr/>
            </a:pPr>
            <a:r>
              <a:rPr lang="hr-HR"/>
              <a:t>Osim razmene podataka izmedju podfunkcija ne postoji nikakva druga zavisnost</a:t>
            </a:r>
          </a:p>
          <a:p>
            <a:pPr lvl="1">
              <a:lnSpc>
                <a:spcPct val="90000"/>
              </a:lnSpc>
              <a:defRPr/>
            </a:pPr>
            <a:r>
              <a:rPr lang="hr-HR"/>
              <a:t>Može se projektovati hardver za izračunavanje svake podfunkcije</a:t>
            </a:r>
          </a:p>
          <a:p>
            <a:pPr lvl="1">
              <a:lnSpc>
                <a:spcPct val="90000"/>
              </a:lnSpc>
              <a:defRPr/>
            </a:pPr>
            <a:r>
              <a:rPr lang="hr-HR"/>
              <a:t>Vremena potrebna ovim hardverskim jedinicama da obave individalana izračunavanja su približno jednaka</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DEBC232-3D14-43FD-AE60-E18F9778B62A}"/>
              </a:ext>
            </a:extLst>
          </p:cNvPr>
          <p:cNvSpPr>
            <a:spLocks noGrp="1" noChangeArrowheads="1"/>
          </p:cNvSpPr>
          <p:nvPr>
            <p:ph type="title"/>
          </p:nvPr>
        </p:nvSpPr>
        <p:spPr/>
        <p:txBody>
          <a:bodyPr/>
          <a:lstStyle/>
          <a:p>
            <a:r>
              <a:rPr lang="hr-HR" altLang="sr-Latn-RS"/>
              <a:t>RISC - karakteristike</a:t>
            </a:r>
            <a:endParaRPr lang="en-US" altLang="sr-Latn-RS"/>
          </a:p>
        </p:txBody>
      </p:sp>
      <p:sp>
        <p:nvSpPr>
          <p:cNvPr id="22531" name="Rectangle 3">
            <a:extLst>
              <a:ext uri="{FF2B5EF4-FFF2-40B4-BE49-F238E27FC236}">
                <a16:creationId xmlns:a16="http://schemas.microsoft.com/office/drawing/2014/main" id="{FD75EC01-6DA7-4CC4-AE66-A8F7F2ACC4D9}"/>
              </a:ext>
            </a:extLst>
          </p:cNvPr>
          <p:cNvSpPr>
            <a:spLocks noGrp="1" noChangeArrowheads="1"/>
          </p:cNvSpPr>
          <p:nvPr>
            <p:ph type="body" idx="1"/>
          </p:nvPr>
        </p:nvSpPr>
        <p:spPr/>
        <p:txBody>
          <a:bodyPr/>
          <a:lstStyle/>
          <a:p>
            <a:pPr>
              <a:lnSpc>
                <a:spcPct val="90000"/>
              </a:lnSpc>
            </a:pPr>
            <a:r>
              <a:rPr lang="hr-HR" altLang="sr-Latn-RS"/>
              <a:t>Relativno mali broj instrukcija (obično </a:t>
            </a:r>
            <a:r>
              <a:rPr lang="en-US" altLang="sr-Latn-RS"/>
              <a:t>&lt; 100</a:t>
            </a:r>
            <a:r>
              <a:rPr lang="hr-HR" altLang="sr-Latn-RS"/>
              <a:t>: i860 –82 instrukcije, MC 88100 – 51 instrkcija</a:t>
            </a:r>
            <a:r>
              <a:rPr lang="en-US" altLang="sr-Latn-RS"/>
              <a:t>)</a:t>
            </a:r>
            <a:endParaRPr lang="hr-HR" altLang="sr-Latn-RS"/>
          </a:p>
          <a:p>
            <a:pPr>
              <a:lnSpc>
                <a:spcPct val="90000"/>
              </a:lnSpc>
            </a:pPr>
            <a:r>
              <a:rPr lang="hr-HR" altLang="sr-Latn-RS"/>
              <a:t>Sve instrukcije su iste dužine (32 bita)</a:t>
            </a:r>
          </a:p>
          <a:p>
            <a:pPr>
              <a:lnSpc>
                <a:spcPct val="90000"/>
              </a:lnSpc>
            </a:pPr>
            <a:r>
              <a:rPr lang="hr-HR" altLang="sr-Latn-RS"/>
              <a:t>Mali broj načina adresiranja</a:t>
            </a:r>
          </a:p>
          <a:p>
            <a:pPr>
              <a:lnSpc>
                <a:spcPct val="90000"/>
              </a:lnSpc>
            </a:pPr>
            <a:r>
              <a:rPr lang="hr-HR" altLang="sr-Latn-RS"/>
              <a:t>Pristup memoriji se obavlja isključivo preko LOAD i STORE instrukcija</a:t>
            </a:r>
          </a:p>
          <a:p>
            <a:pPr>
              <a:lnSpc>
                <a:spcPct val="90000"/>
              </a:lnSpc>
            </a:pPr>
            <a:r>
              <a:rPr lang="hr-HR" altLang="sr-Latn-RS"/>
              <a:t>Veliki broj registara opšte namene (32 – 192). </a:t>
            </a:r>
          </a:p>
          <a:p>
            <a:pPr>
              <a:lnSpc>
                <a:spcPct val="90000"/>
              </a:lnSpc>
            </a:pPr>
            <a:r>
              <a:rPr lang="hr-HR" altLang="sr-Latn-RS"/>
              <a:t>Najveći broj instrukcija je tipa registar-u-registar</a:t>
            </a:r>
          </a:p>
          <a:p>
            <a:pPr>
              <a:lnSpc>
                <a:spcPct val="90000"/>
              </a:lnSpc>
            </a:pPr>
            <a:r>
              <a:rPr lang="hr-HR" altLang="sr-Latn-RS"/>
              <a:t>Hardversko (a ne mikroprogramsko) upravljanje</a:t>
            </a:r>
          </a:p>
          <a:p>
            <a:pPr>
              <a:lnSpc>
                <a:spcPct val="90000"/>
              </a:lnSpc>
            </a:pPr>
            <a:r>
              <a:rPr lang="hr-HR" altLang="sr-Latn-RS"/>
              <a:t>Jako izražena protočnost u obradi instrukcija</a:t>
            </a:r>
          </a:p>
          <a:p>
            <a:pPr>
              <a:lnSpc>
                <a:spcPct val="90000"/>
              </a:lnSpc>
            </a:pPr>
            <a:r>
              <a:rPr lang="hr-HR" altLang="sr-Latn-RS"/>
              <a:t>Odvojeni keš za instrukcije i za podatke</a:t>
            </a:r>
          </a:p>
          <a:p>
            <a:pPr>
              <a:lnSpc>
                <a:spcPct val="90000"/>
              </a:lnSpc>
            </a:pPr>
            <a:r>
              <a:rPr lang="hr-HR" altLang="sr-Latn-RS"/>
              <a:t>Moćni kompilatori</a:t>
            </a:r>
            <a:endParaRPr lang="en-US" altLang="sr-Latn-RS"/>
          </a:p>
          <a:p>
            <a:pPr>
              <a:lnSpc>
                <a:spcPct val="90000"/>
              </a:lnSpc>
            </a:pPr>
            <a:endParaRPr lang="en-US" altLang="sr-Latn-RS"/>
          </a:p>
        </p:txBody>
      </p:sp>
    </p:spTree>
    <p:extLst>
      <p:ext uri="{BB962C8B-B14F-4D97-AF65-F5344CB8AC3E}">
        <p14:creationId xmlns:p14="http://schemas.microsoft.com/office/powerpoint/2010/main" val="2005867972"/>
      </p:ext>
    </p:extLst>
  </p:cSld>
  <p:clrMapOvr>
    <a:masterClrMapping/>
  </p:clrMapOvr>
  <p:transition>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7F93C07-C31C-45A1-BB01-F702BDD224B8}"/>
              </a:ext>
            </a:extLst>
          </p:cNvPr>
          <p:cNvSpPr>
            <a:spLocks noGrp="1" noChangeArrowheads="1"/>
          </p:cNvSpPr>
          <p:nvPr>
            <p:ph type="title"/>
          </p:nvPr>
        </p:nvSpPr>
        <p:spPr/>
        <p:txBody>
          <a:bodyPr/>
          <a:lstStyle/>
          <a:p>
            <a:r>
              <a:rPr lang="hr-HR" altLang="sr-Latn-RS"/>
              <a:t>Primer RISC - SPARC</a:t>
            </a:r>
            <a:endParaRPr lang="en-US" altLang="sr-Latn-RS"/>
          </a:p>
        </p:txBody>
      </p:sp>
      <p:sp>
        <p:nvSpPr>
          <p:cNvPr id="23555" name="Rectangle 3">
            <a:extLst>
              <a:ext uri="{FF2B5EF4-FFF2-40B4-BE49-F238E27FC236}">
                <a16:creationId xmlns:a16="http://schemas.microsoft.com/office/drawing/2014/main" id="{A87A1B77-FBA2-4853-9E17-A9F34F838750}"/>
              </a:ext>
            </a:extLst>
          </p:cNvPr>
          <p:cNvSpPr>
            <a:spLocks noGrp="1" noChangeArrowheads="1"/>
          </p:cNvSpPr>
          <p:nvPr>
            <p:ph type="body" idx="1"/>
          </p:nvPr>
        </p:nvSpPr>
        <p:spPr/>
        <p:txBody>
          <a:bodyPr/>
          <a:lstStyle/>
          <a:p>
            <a:pPr>
              <a:buFont typeface="Wingdings 2" panose="05020102010507070707" pitchFamily="18" charset="2"/>
              <a:buNone/>
            </a:pPr>
            <a:endParaRPr lang="sr-Latn-RS" altLang="sr-Latn-RS"/>
          </a:p>
        </p:txBody>
      </p:sp>
      <p:sp>
        <p:nvSpPr>
          <p:cNvPr id="23557" name="Rectangle 5">
            <a:extLst>
              <a:ext uri="{FF2B5EF4-FFF2-40B4-BE49-F238E27FC236}">
                <a16:creationId xmlns:a16="http://schemas.microsoft.com/office/drawing/2014/main" id="{88CCB9E2-78EF-4943-AD39-110D9012C44D}"/>
              </a:ext>
            </a:extLst>
          </p:cNvPr>
          <p:cNvSpPr>
            <a:spLocks noChangeArrowheads="1"/>
          </p:cNvSpPr>
          <p:nvPr/>
        </p:nvSpPr>
        <p:spPr bwMode="auto">
          <a:xfrm>
            <a:off x="4622800" y="2540000"/>
            <a:ext cx="40767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85000"/>
              <a:buFont typeface="Wingdings 2" panose="05020102010507070707" pitchFamily="18" charset="2"/>
              <a:buChar char="ã"/>
              <a:defRPr kumimoji="1" sz="2800">
                <a:solidFill>
                  <a:schemeClr val="accent1"/>
                </a:solidFill>
                <a:effectLst>
                  <a:outerShdw blurRad="38100" dist="38100" dir="2700000" algn="tl">
                    <a:srgbClr val="C0C0C0"/>
                  </a:outerShdw>
                </a:effectLst>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effectLst>
                  <a:outerShdw blurRad="38100" dist="38100" dir="2700000" algn="tl">
                    <a:srgbClr val="C0C0C0"/>
                  </a:outerShdw>
                </a:effectLst>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effectLst>
                  <a:outerShdw blurRad="38100" dist="38100" dir="2700000" algn="tl">
                    <a:srgbClr val="C0C0C0"/>
                  </a:outerShdw>
                </a:effectLst>
                <a:latin typeface="Tahoma" panose="020B0604030504040204" pitchFamily="34" charset="0"/>
              </a:defRPr>
            </a:lvl3pPr>
            <a:lvl4pPr marL="1600200" indent="-228600">
              <a:spcBef>
                <a:spcPct val="20000"/>
              </a:spcBef>
              <a:buChar char="–"/>
              <a:defRPr kumimoji="1">
                <a:solidFill>
                  <a:schemeClr val="tx1"/>
                </a:solidFill>
                <a:effectLst>
                  <a:outerShdw blurRad="38100" dist="38100" dir="2700000" algn="tl">
                    <a:srgbClr val="C0C0C0"/>
                  </a:outerShdw>
                </a:effectLst>
                <a:latin typeface="Tahoma" panose="020B0604030504040204" pitchFamily="34" charset="0"/>
              </a:defRPr>
            </a:lvl4pPr>
            <a:lvl5pPr marL="2057400" indent="-228600">
              <a:spcBef>
                <a:spcPct val="20000"/>
              </a:spcBef>
              <a:buChar char="»"/>
              <a:defRPr kumimoji="1">
                <a:solidFill>
                  <a:schemeClr val="tx1"/>
                </a:solidFill>
                <a:effectLst>
                  <a:outerShdw blurRad="38100" dist="38100" dir="2700000" algn="tl">
                    <a:srgbClr val="C0C0C0"/>
                  </a:outerShdw>
                </a:effectLst>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Tahoma" panose="020B0604030504040204" pitchFamily="34" charset="0"/>
              </a:defRPr>
            </a:lvl9pPr>
          </a:lstStyle>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r>
              <a:rPr kumimoji="1" lang="en-US"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Operand sizes:</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Four operand sizes: 1, 2, 4 or 8 bytes.</a:t>
            </a: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r>
              <a:rPr kumimoji="1" lang="en-US" altLang="sr-Latn-RS" sz="24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  </a:t>
            </a:r>
            <a:r>
              <a:rPr kumimoji="1" lang="en-US"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Instruction Encoding:</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Instruction set has 3 basic instruction formats with 3 minor variations.</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endParaRPr kumimoji="1" lang="en-US" altLang="sr-Latn-RS" sz="4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All are 32 bits in length.</a:t>
            </a:r>
          </a:p>
        </p:txBody>
      </p:sp>
      <p:sp>
        <p:nvSpPr>
          <p:cNvPr id="23558" name="Rectangle 6">
            <a:extLst>
              <a:ext uri="{FF2B5EF4-FFF2-40B4-BE49-F238E27FC236}">
                <a16:creationId xmlns:a16="http://schemas.microsoft.com/office/drawing/2014/main" id="{165A30D2-6963-4BA8-BA00-E0073BDAC307}"/>
              </a:ext>
            </a:extLst>
          </p:cNvPr>
          <p:cNvSpPr>
            <a:spLocks noChangeArrowheads="1"/>
          </p:cNvSpPr>
          <p:nvPr/>
        </p:nvSpPr>
        <p:spPr bwMode="auto">
          <a:xfrm>
            <a:off x="698500" y="2540000"/>
            <a:ext cx="3771900"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r>
              <a:rPr kumimoji="1" lang="en-US"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5 addressing modes:</a:t>
            </a:r>
            <a:endParaRPr kumimoji="1" lang="en-US" altLang="sr-Latn-RS" sz="2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Register indirect with immediate displacement.</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Register inderect indexed by another register.</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Register direct.</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Immediate.</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PC relative.</a:t>
            </a:r>
            <a:endParaRPr kumimoji="1" lang="en-US"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2812718440"/>
      </p:ext>
    </p:extLst>
  </p:cSld>
  <p:clrMapOvr>
    <a:masterClrMapping/>
  </p:clrMapOvr>
  <p:transition>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F4A4985-C811-44AA-9A8E-09FF75F9FEC5}"/>
              </a:ext>
            </a:extLst>
          </p:cNvPr>
          <p:cNvSpPr>
            <a:spLocks noChangeArrowheads="1"/>
          </p:cNvSpPr>
          <p:nvPr/>
        </p:nvSpPr>
        <p:spPr bwMode="auto">
          <a:xfrm>
            <a:off x="698500" y="1016000"/>
            <a:ext cx="8001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sr-Latn-RS" sz="4000" b="1" i="0" u="none" strike="noStrike" kern="120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mn-ea"/>
                <a:cs typeface="+mn-cs"/>
              </a:rPr>
              <a:t>Primer RISC ISA:</a:t>
            </a:r>
            <a:br>
              <a:rPr kumimoji="1" lang="en-US" altLang="sr-Latn-RS" sz="4000" b="1" i="0" u="none" strike="noStrike" kern="120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mn-ea"/>
                <a:cs typeface="+mn-cs"/>
              </a:rPr>
            </a:br>
            <a:br>
              <a:rPr kumimoji="1" lang="en-US" altLang="sr-Latn-RS" sz="600" b="1" i="0" u="none" strike="noStrike" kern="120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mn-ea"/>
                <a:cs typeface="+mn-cs"/>
              </a:rPr>
            </a:br>
            <a:br>
              <a:rPr kumimoji="1" lang="en-US" altLang="sr-Latn-RS" sz="600" b="1" i="0" u="none" strike="noStrike" kern="120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mn-ea"/>
                <a:cs typeface="+mn-cs"/>
              </a:rPr>
            </a:br>
            <a:br>
              <a:rPr kumimoji="1" lang="en-US" altLang="sr-Latn-RS" sz="600" b="1" i="0" u="none" strike="noStrike" kern="120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mn-ea"/>
                <a:cs typeface="+mn-cs"/>
              </a:rPr>
            </a:br>
            <a:r>
              <a:rPr kumimoji="1" lang="en-US" altLang="sr-Latn-RS" sz="4200" b="1" i="0" u="none" strike="noStrike" kern="120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mn-ea"/>
                <a:cs typeface="+mn-cs"/>
              </a:rPr>
              <a:t>      </a:t>
            </a:r>
            <a:r>
              <a:rPr kumimoji="1" lang="en-US" altLang="sr-Latn-RS" sz="4900" b="1" i="0" u="none" strike="noStrike" kern="120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mn-ea"/>
                <a:cs typeface="+mn-cs"/>
              </a:rPr>
              <a:t>  Compaq Alpha AXP</a:t>
            </a:r>
            <a:endParaRPr kumimoji="1" lang="en-US" altLang="sr-Latn-RS" sz="4000" b="0" i="0" u="none" strike="noStrike" kern="120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24579" name="Rectangle 3">
            <a:extLst>
              <a:ext uri="{FF2B5EF4-FFF2-40B4-BE49-F238E27FC236}">
                <a16:creationId xmlns:a16="http://schemas.microsoft.com/office/drawing/2014/main" id="{C674CD8E-6C77-4EDA-98D5-14051975E0F1}"/>
              </a:ext>
            </a:extLst>
          </p:cNvPr>
          <p:cNvSpPr>
            <a:spLocks noChangeArrowheads="1"/>
          </p:cNvSpPr>
          <p:nvPr/>
        </p:nvSpPr>
        <p:spPr bwMode="auto">
          <a:xfrm>
            <a:off x="660400" y="2654300"/>
            <a:ext cx="3771900"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r>
              <a:rPr kumimoji="1" lang="en-US"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4 addressing modes:</a:t>
            </a:r>
            <a:endParaRPr kumimoji="1" lang="en-US" altLang="sr-Latn-RS" sz="2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Register direct.</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Immediate.</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Register indirect with displacement.</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PC-relative.</a:t>
            </a:r>
          </a:p>
        </p:txBody>
      </p:sp>
      <p:sp>
        <p:nvSpPr>
          <p:cNvPr id="24580" name="Rectangle 4">
            <a:extLst>
              <a:ext uri="{FF2B5EF4-FFF2-40B4-BE49-F238E27FC236}">
                <a16:creationId xmlns:a16="http://schemas.microsoft.com/office/drawing/2014/main" id="{13C6C359-EC5E-43AB-8F14-45CD7DB4F2A5}"/>
              </a:ext>
            </a:extLst>
          </p:cNvPr>
          <p:cNvSpPr>
            <a:spLocks noChangeArrowheads="1"/>
          </p:cNvSpPr>
          <p:nvPr/>
        </p:nvSpPr>
        <p:spPr bwMode="auto">
          <a:xfrm>
            <a:off x="4597400" y="2654300"/>
            <a:ext cx="40767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85000"/>
              <a:buFont typeface="Wingdings 2" panose="05020102010507070707" pitchFamily="18" charset="2"/>
              <a:buChar char="ã"/>
              <a:defRPr kumimoji="1" sz="2800">
                <a:solidFill>
                  <a:schemeClr val="accent1"/>
                </a:solidFill>
                <a:effectLst>
                  <a:outerShdw blurRad="38100" dist="38100" dir="2700000" algn="tl">
                    <a:srgbClr val="C0C0C0"/>
                  </a:outerShdw>
                </a:effectLst>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effectLst>
                  <a:outerShdw blurRad="38100" dist="38100" dir="2700000" algn="tl">
                    <a:srgbClr val="C0C0C0"/>
                  </a:outerShdw>
                </a:effectLst>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effectLst>
                  <a:outerShdw blurRad="38100" dist="38100" dir="2700000" algn="tl">
                    <a:srgbClr val="C0C0C0"/>
                  </a:outerShdw>
                </a:effectLst>
                <a:latin typeface="Tahoma" panose="020B0604030504040204" pitchFamily="34" charset="0"/>
              </a:defRPr>
            </a:lvl3pPr>
            <a:lvl4pPr marL="1600200" indent="-228600">
              <a:spcBef>
                <a:spcPct val="20000"/>
              </a:spcBef>
              <a:buChar char="–"/>
              <a:defRPr kumimoji="1">
                <a:solidFill>
                  <a:schemeClr val="tx1"/>
                </a:solidFill>
                <a:effectLst>
                  <a:outerShdw blurRad="38100" dist="38100" dir="2700000" algn="tl">
                    <a:srgbClr val="C0C0C0"/>
                  </a:outerShdw>
                </a:effectLst>
                <a:latin typeface="Tahoma" panose="020B0604030504040204" pitchFamily="34" charset="0"/>
              </a:defRPr>
            </a:lvl4pPr>
            <a:lvl5pPr marL="2057400" indent="-228600">
              <a:spcBef>
                <a:spcPct val="20000"/>
              </a:spcBef>
              <a:buChar char="»"/>
              <a:defRPr kumimoji="1">
                <a:solidFill>
                  <a:schemeClr val="tx1"/>
                </a:solidFill>
                <a:effectLst>
                  <a:outerShdw blurRad="38100" dist="38100" dir="2700000" algn="tl">
                    <a:srgbClr val="C0C0C0"/>
                  </a:outerShdw>
                </a:effectLst>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Tahoma" panose="020B0604030504040204" pitchFamily="34" charset="0"/>
              </a:defRPr>
            </a:lvl9pPr>
          </a:lstStyle>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r>
              <a:rPr kumimoji="1" lang="en-US"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Operand sizes:</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Four operand sizes: 1, 2, 4 or 8 bytes.</a:t>
            </a:r>
          </a:p>
          <a:p>
            <a:pPr marL="742950" marR="0" lvl="1" indent="-285750" algn="l" defTabSz="914400" rtl="0" eaLnBrk="0" fontAlgn="base" latinLnBrk="0" hangingPunct="0">
              <a:lnSpc>
                <a:spcPct val="100000"/>
              </a:lnSpc>
              <a:spcBef>
                <a:spcPct val="20000"/>
              </a:spcBef>
              <a:spcAft>
                <a:spcPct val="0"/>
              </a:spcAft>
              <a:buClr>
                <a:srgbClr val="003399"/>
              </a:buClr>
              <a:buSzPct val="85000"/>
              <a:buFont typeface="Wingdings" panose="05000000000000000000" pitchFamily="2" charset="2"/>
              <a:buChar char="l"/>
              <a:tabLst/>
              <a:defRPr/>
            </a:pPr>
            <a:endParaRPr kumimoji="1" lang="en-US" altLang="sr-Latn-RS" sz="500" b="0" i="0" u="none" strike="noStrike" kern="1200" cap="none" spc="0" normalizeH="0" baseline="0" noProof="0">
              <a:ln>
                <a:noFill/>
              </a:ln>
              <a:solidFill>
                <a:srgbClr val="003399"/>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ctr"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r>
              <a:rPr kumimoji="1" lang="en-US" altLang="sr-Latn-RS" sz="24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  </a:t>
            </a:r>
            <a:r>
              <a:rPr kumimoji="1" lang="en-US"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Instruction Encoding:</a:t>
            </a:r>
            <a:endParaRPr kumimoji="1" lang="en-US" altLang="sr-Latn-RS" sz="2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6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Instruction set has 7 different formats.</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4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 </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1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All are 32 bits in length.</a:t>
            </a:r>
          </a:p>
        </p:txBody>
      </p:sp>
    </p:spTree>
    <p:extLst>
      <p:ext uri="{BB962C8B-B14F-4D97-AF65-F5344CB8AC3E}">
        <p14:creationId xmlns:p14="http://schemas.microsoft.com/office/powerpoint/2010/main" val="505916729"/>
      </p:ext>
    </p:extLst>
  </p:cSld>
  <p:clrMapOvr>
    <a:masterClrMapping/>
  </p:clrMapOvr>
  <p:transition>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ctrTitle"/>
          </p:nvPr>
        </p:nvSpPr>
        <p:spPr/>
        <p:txBody>
          <a:bodyPr/>
          <a:lstStyle/>
          <a:p>
            <a:pPr>
              <a:defRPr/>
            </a:pPr>
            <a:r>
              <a:rPr lang="en-US"/>
              <a:t>Organizacija protočne staze podataka</a:t>
            </a:r>
          </a:p>
        </p:txBody>
      </p:sp>
      <p:sp>
        <p:nvSpPr>
          <p:cNvPr id="15365" name="Rectangle 5"/>
          <p:cNvSpPr>
            <a:spLocks noGrp="1" noChangeArrowheads="1"/>
          </p:cNvSpPr>
          <p:nvPr>
            <p:ph type="subTitle" idx="1"/>
          </p:nvPr>
        </p:nvSpPr>
        <p:spPr/>
        <p:txBody>
          <a:bodyPr/>
          <a:lstStyle/>
          <a:p>
            <a:pPr>
              <a:defRPr/>
            </a:pPr>
            <a:endParaRPr lang="en-US"/>
          </a:p>
        </p:txBody>
      </p:sp>
    </p:spTree>
  </p:cSld>
  <p:clrMapOvr>
    <a:masterClrMapping/>
  </p:clrMapOvr>
  <p:transition>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hr-HR"/>
              <a:t>RISC arhitektura – globalni pogled</a:t>
            </a:r>
            <a:endParaRPr lang="en-US"/>
          </a:p>
        </p:txBody>
      </p:sp>
      <p:pic>
        <p:nvPicPr>
          <p:cNvPr id="17411" name="Picture 4" descr="RIS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657225"/>
            <a:ext cx="5395913" cy="612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DBD1AD3F-4670-416C-B135-B641538ED70F}"/>
              </a:ext>
            </a:extLst>
          </p:cNvPr>
          <p:cNvSpPr>
            <a:spLocks noGrp="1" noChangeArrowheads="1"/>
          </p:cNvSpPr>
          <p:nvPr>
            <p:ph type="title"/>
          </p:nvPr>
        </p:nvSpPr>
        <p:spPr/>
        <p:txBody>
          <a:bodyPr/>
          <a:lstStyle/>
          <a:p>
            <a:pPr>
              <a:defRPr/>
            </a:pPr>
            <a:r>
              <a:rPr lang="hr-HR" altLang="en-US" dirty="0"/>
              <a:t>Format</a:t>
            </a:r>
            <a:r>
              <a:rPr lang="en-US" altLang="en-US" dirty="0" err="1"/>
              <a:t>i</a:t>
            </a:r>
            <a:r>
              <a:rPr lang="hr-HR" altLang="en-US" dirty="0"/>
              <a:t> instrukcija MIPS procesora</a:t>
            </a:r>
            <a:endParaRPr lang="en-US" altLang="en-US" dirty="0"/>
          </a:p>
        </p:txBody>
      </p:sp>
      <p:sp>
        <p:nvSpPr>
          <p:cNvPr id="67587" name="Rectangle 3">
            <a:extLst>
              <a:ext uri="{FF2B5EF4-FFF2-40B4-BE49-F238E27FC236}">
                <a16:creationId xmlns:a16="http://schemas.microsoft.com/office/drawing/2014/main" id="{27DDE90C-661D-46C9-B07E-A660FC533EA6}"/>
              </a:ext>
            </a:extLst>
          </p:cNvPr>
          <p:cNvSpPr>
            <a:spLocks noGrp="1" noChangeArrowheads="1"/>
          </p:cNvSpPr>
          <p:nvPr>
            <p:ph type="body" idx="1"/>
          </p:nvPr>
        </p:nvSpPr>
        <p:spPr/>
        <p:txBody>
          <a:bodyPr/>
          <a:lstStyle/>
          <a:p>
            <a:pPr>
              <a:defRPr/>
            </a:pPr>
            <a:r>
              <a:rPr lang="en-US" altLang="en-US"/>
              <a:t>I</a:t>
            </a:r>
          </a:p>
          <a:p>
            <a:pPr>
              <a:defRPr/>
            </a:pPr>
            <a:r>
              <a:rPr lang="en-US" altLang="en-US"/>
              <a:t>R</a:t>
            </a:r>
          </a:p>
          <a:p>
            <a:pPr>
              <a:defRPr/>
            </a:pPr>
            <a:r>
              <a:rPr lang="en-US" altLang="en-US"/>
              <a:t>J</a:t>
            </a:r>
          </a:p>
        </p:txBody>
      </p:sp>
    </p:spTree>
  </p:cSld>
  <p:clrMapOvr>
    <a:masterClrMapping/>
  </p:clrMapOvr>
  <p:transition>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333428E-333B-4BF9-8330-D2A3BB503B16}"/>
              </a:ext>
            </a:extLst>
          </p:cNvPr>
          <p:cNvSpPr>
            <a:spLocks noGrp="1" noChangeArrowheads="1"/>
          </p:cNvSpPr>
          <p:nvPr>
            <p:ph type="title"/>
          </p:nvPr>
        </p:nvSpPr>
        <p:spPr/>
        <p:txBody>
          <a:bodyPr/>
          <a:lstStyle/>
          <a:p>
            <a:r>
              <a:rPr lang="hr-HR" altLang="sr-Latn-RS" dirty="0"/>
              <a:t>Format instrukcija </a:t>
            </a:r>
            <a:endParaRPr lang="en-US" altLang="sr-Latn-RS" dirty="0"/>
          </a:p>
        </p:txBody>
      </p:sp>
      <p:sp>
        <p:nvSpPr>
          <p:cNvPr id="29699" name="Rectangle 3">
            <a:extLst>
              <a:ext uri="{FF2B5EF4-FFF2-40B4-BE49-F238E27FC236}">
                <a16:creationId xmlns:a16="http://schemas.microsoft.com/office/drawing/2014/main" id="{631F9742-1DD6-47A2-984D-7D9B62A7F748}"/>
              </a:ext>
            </a:extLst>
          </p:cNvPr>
          <p:cNvSpPr>
            <a:spLocks noGrp="1" noChangeArrowheads="1"/>
          </p:cNvSpPr>
          <p:nvPr>
            <p:ph type="body" idx="1"/>
          </p:nvPr>
        </p:nvSpPr>
        <p:spPr/>
        <p:txBody>
          <a:bodyPr/>
          <a:lstStyle/>
          <a:p>
            <a:r>
              <a:rPr lang="hr-HR" altLang="sr-Latn-RS"/>
              <a:t>I format (load, store, branch, ALU operacije sa neposrednim operandom)</a:t>
            </a:r>
          </a:p>
          <a:p>
            <a:pPr>
              <a:buFont typeface="Wingdings 2" panose="05020102010507070707" pitchFamily="18" charset="2"/>
              <a:buNone/>
            </a:pPr>
            <a:endParaRPr lang="en-US" altLang="sr-Latn-RS"/>
          </a:p>
        </p:txBody>
      </p:sp>
      <p:sp>
        <p:nvSpPr>
          <p:cNvPr id="29700" name="Rectangle 4">
            <a:extLst>
              <a:ext uri="{FF2B5EF4-FFF2-40B4-BE49-F238E27FC236}">
                <a16:creationId xmlns:a16="http://schemas.microsoft.com/office/drawing/2014/main" id="{2FDF9C3A-921F-4699-8439-A7508EB981EB}"/>
              </a:ext>
            </a:extLst>
          </p:cNvPr>
          <p:cNvSpPr>
            <a:spLocks noChangeArrowheads="1"/>
          </p:cNvSpPr>
          <p:nvPr/>
        </p:nvSpPr>
        <p:spPr bwMode="auto">
          <a:xfrm>
            <a:off x="838200" y="2362200"/>
            <a:ext cx="7086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sr-Latn-RS"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1" name="Line 5">
            <a:extLst>
              <a:ext uri="{FF2B5EF4-FFF2-40B4-BE49-F238E27FC236}">
                <a16:creationId xmlns:a16="http://schemas.microsoft.com/office/drawing/2014/main" id="{9CF06C0C-AB48-4D36-877A-B74688851E47}"/>
              </a:ext>
            </a:extLst>
          </p:cNvPr>
          <p:cNvSpPr>
            <a:spLocks noChangeShapeType="1"/>
          </p:cNvSpPr>
          <p:nvPr/>
        </p:nvSpPr>
        <p:spPr bwMode="auto">
          <a:xfrm>
            <a:off x="4419600" y="2362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2" name="Line 6">
            <a:extLst>
              <a:ext uri="{FF2B5EF4-FFF2-40B4-BE49-F238E27FC236}">
                <a16:creationId xmlns:a16="http://schemas.microsoft.com/office/drawing/2014/main" id="{09A2B726-DE99-449B-8748-CE828C468C55}"/>
              </a:ext>
            </a:extLst>
          </p:cNvPr>
          <p:cNvSpPr>
            <a:spLocks noChangeShapeType="1"/>
          </p:cNvSpPr>
          <p:nvPr/>
        </p:nvSpPr>
        <p:spPr bwMode="auto">
          <a:xfrm>
            <a:off x="2057400" y="2362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3" name="Line 7">
            <a:extLst>
              <a:ext uri="{FF2B5EF4-FFF2-40B4-BE49-F238E27FC236}">
                <a16:creationId xmlns:a16="http://schemas.microsoft.com/office/drawing/2014/main" id="{63824BDC-E608-4610-AAFD-1AA439AC68D9}"/>
              </a:ext>
            </a:extLst>
          </p:cNvPr>
          <p:cNvSpPr>
            <a:spLocks noChangeShapeType="1"/>
          </p:cNvSpPr>
          <p:nvPr/>
        </p:nvSpPr>
        <p:spPr bwMode="auto">
          <a:xfrm>
            <a:off x="3276600" y="2362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6" name="Text Box 10">
            <a:extLst>
              <a:ext uri="{FF2B5EF4-FFF2-40B4-BE49-F238E27FC236}">
                <a16:creationId xmlns:a16="http://schemas.microsoft.com/office/drawing/2014/main" id="{9EC94C7C-BEEB-4896-9A39-7C6C0E307800}"/>
              </a:ext>
            </a:extLst>
          </p:cNvPr>
          <p:cNvSpPr txBox="1">
            <a:spLocks noChangeArrowheads="1"/>
          </p:cNvSpPr>
          <p:nvPr/>
        </p:nvSpPr>
        <p:spPr bwMode="auto">
          <a:xfrm>
            <a:off x="1143000" y="2438400"/>
            <a:ext cx="51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r-HR"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OP</a:t>
            </a:r>
            <a:endParaRPr kumimoji="0" lang="en-US"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7" name="Text Box 11">
            <a:extLst>
              <a:ext uri="{FF2B5EF4-FFF2-40B4-BE49-F238E27FC236}">
                <a16:creationId xmlns:a16="http://schemas.microsoft.com/office/drawing/2014/main" id="{07C44CC8-60A8-4852-8755-EF54DC37976E}"/>
              </a:ext>
            </a:extLst>
          </p:cNvPr>
          <p:cNvSpPr txBox="1">
            <a:spLocks noChangeArrowheads="1"/>
          </p:cNvSpPr>
          <p:nvPr/>
        </p:nvSpPr>
        <p:spPr bwMode="auto">
          <a:xfrm>
            <a:off x="2362200" y="2438400"/>
            <a:ext cx="59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r-HR"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Rs1</a:t>
            </a:r>
            <a:endParaRPr kumimoji="0" lang="en-US"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8" name="Text Box 12">
            <a:extLst>
              <a:ext uri="{FF2B5EF4-FFF2-40B4-BE49-F238E27FC236}">
                <a16:creationId xmlns:a16="http://schemas.microsoft.com/office/drawing/2014/main" id="{F554C396-B2A5-4139-AEB3-90316B56ADFE}"/>
              </a:ext>
            </a:extLst>
          </p:cNvPr>
          <p:cNvSpPr txBox="1">
            <a:spLocks noChangeArrowheads="1"/>
          </p:cNvSpPr>
          <p:nvPr/>
        </p:nvSpPr>
        <p:spPr bwMode="auto">
          <a:xfrm>
            <a:off x="3733800" y="2438400"/>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r-HR"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Rd</a:t>
            </a:r>
            <a:endParaRPr kumimoji="0" lang="en-US"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09" name="Text Box 13">
            <a:extLst>
              <a:ext uri="{FF2B5EF4-FFF2-40B4-BE49-F238E27FC236}">
                <a16:creationId xmlns:a16="http://schemas.microsoft.com/office/drawing/2014/main" id="{16C3C7FA-AAA6-4614-AF21-C3339EE86B66}"/>
              </a:ext>
            </a:extLst>
          </p:cNvPr>
          <p:cNvSpPr txBox="1">
            <a:spLocks noChangeArrowheads="1"/>
          </p:cNvSpPr>
          <p:nvPr/>
        </p:nvSpPr>
        <p:spPr bwMode="auto">
          <a:xfrm>
            <a:off x="5791200" y="2438400"/>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r-HR"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Immed</a:t>
            </a:r>
            <a:endParaRPr kumimoji="0" lang="en-US"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9710" name="Text Box 14">
            <a:extLst>
              <a:ext uri="{FF2B5EF4-FFF2-40B4-BE49-F238E27FC236}">
                <a16:creationId xmlns:a16="http://schemas.microsoft.com/office/drawing/2014/main" id="{3CFA430B-4AF8-4B3A-8DD9-4E75398BF818}"/>
              </a:ext>
            </a:extLst>
          </p:cNvPr>
          <p:cNvSpPr txBox="1">
            <a:spLocks noChangeArrowheads="1"/>
          </p:cNvSpPr>
          <p:nvPr/>
        </p:nvSpPr>
        <p:spPr bwMode="auto">
          <a:xfrm>
            <a:off x="0" y="3900488"/>
            <a:ext cx="8229600" cy="295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r-HR"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OP – kod operacije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hr-HR"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Rs1 – izvorni operand za ALU</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hr-HR"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      - bazni registar za generisanje memorijske adrese kod load i store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hr-HR"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     - registar čiji se sadržaj testira za slučaj barnch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hr-HR"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Rd – polje odredišnog registra za slučaj ALU op. i load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hr-HR"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      - polje regista čiji se sadržaj pamti u mem. za slučaj store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hr-HR"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Rd=0 za branch</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hr-HR"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2" name="Text Box 8">
            <a:extLst>
              <a:ext uri="{FF2B5EF4-FFF2-40B4-BE49-F238E27FC236}">
                <a16:creationId xmlns:a16="http://schemas.microsoft.com/office/drawing/2014/main" id="{B2E98E17-89AF-8CDD-68A0-4A410078D3D2}"/>
              </a:ext>
            </a:extLst>
          </p:cNvPr>
          <p:cNvSpPr txBox="1">
            <a:spLocks noChangeArrowheads="1"/>
          </p:cNvSpPr>
          <p:nvPr/>
        </p:nvSpPr>
        <p:spPr bwMode="auto">
          <a:xfrm>
            <a:off x="762000" y="1901825"/>
            <a:ext cx="7237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31</a:t>
            </a:r>
            <a:r>
              <a:rPr lang="hr-HR" altLang="en-US" dirty="0"/>
              <a:t>           </a:t>
            </a:r>
            <a:r>
              <a:rPr lang="en-US" altLang="en-US" dirty="0"/>
              <a:t>26</a:t>
            </a:r>
            <a:r>
              <a:rPr lang="hr-HR" altLang="en-US" dirty="0"/>
              <a:t> </a:t>
            </a:r>
            <a:r>
              <a:rPr lang="en-US" altLang="en-US" dirty="0"/>
              <a:t>25</a:t>
            </a:r>
            <a:r>
              <a:rPr lang="hr-HR" altLang="en-US" dirty="0"/>
              <a:t>          </a:t>
            </a:r>
            <a:r>
              <a:rPr lang="en-US" altLang="en-US" dirty="0"/>
              <a:t>2</a:t>
            </a:r>
            <a:r>
              <a:rPr lang="hr-HR" altLang="en-US" dirty="0"/>
              <a:t>1 </a:t>
            </a:r>
            <a:r>
              <a:rPr lang="en-US" altLang="en-US" dirty="0"/>
              <a:t>20</a:t>
            </a:r>
            <a:r>
              <a:rPr lang="hr-HR" altLang="en-US" dirty="0"/>
              <a:t>          1</a:t>
            </a:r>
            <a:r>
              <a:rPr lang="en-US" altLang="en-US" dirty="0"/>
              <a:t>6</a:t>
            </a:r>
            <a:r>
              <a:rPr lang="hr-HR" altLang="en-US" dirty="0"/>
              <a:t> 1</a:t>
            </a:r>
            <a:r>
              <a:rPr lang="en-US" altLang="en-US" dirty="0"/>
              <a:t>5</a:t>
            </a:r>
            <a:r>
              <a:rPr lang="hr-HR" altLang="en-US" dirty="0"/>
              <a:t>                                              </a:t>
            </a:r>
            <a:r>
              <a:rPr lang="en-US" altLang="en-US" dirty="0"/>
              <a:t>0</a:t>
            </a:r>
          </a:p>
        </p:txBody>
      </p:sp>
    </p:spTree>
  </p:cSld>
  <p:clrMapOvr>
    <a:masterClrMapping/>
  </p:clrMapOvr>
  <p:transition>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a:extLst>
              <a:ext uri="{FF2B5EF4-FFF2-40B4-BE49-F238E27FC236}">
                <a16:creationId xmlns:a16="http://schemas.microsoft.com/office/drawing/2014/main" id="{0A59C079-D29F-423E-A425-1FC42DA880FF}"/>
              </a:ext>
            </a:extLst>
          </p:cNvPr>
          <p:cNvSpPr>
            <a:spLocks noGrp="1" noChangeArrowheads="1"/>
          </p:cNvSpPr>
          <p:nvPr>
            <p:ph type="title"/>
          </p:nvPr>
        </p:nvSpPr>
        <p:spPr/>
        <p:txBody>
          <a:bodyPr/>
          <a:lstStyle/>
          <a:p>
            <a:r>
              <a:rPr lang="hr-HR" altLang="sr-Latn-RS"/>
              <a:t>Primer I formata instrukcija</a:t>
            </a:r>
            <a:endParaRPr lang="en-US" altLang="sr-Latn-RS"/>
          </a:p>
        </p:txBody>
      </p:sp>
      <p:sp>
        <p:nvSpPr>
          <p:cNvPr id="30723" name="Rectangle 1027">
            <a:extLst>
              <a:ext uri="{FF2B5EF4-FFF2-40B4-BE49-F238E27FC236}">
                <a16:creationId xmlns:a16="http://schemas.microsoft.com/office/drawing/2014/main" id="{EE6518E5-0123-4630-8824-F0634E02616E}"/>
              </a:ext>
            </a:extLst>
          </p:cNvPr>
          <p:cNvSpPr>
            <a:spLocks noGrp="1" noChangeArrowheads="1"/>
          </p:cNvSpPr>
          <p:nvPr>
            <p:ph type="body" idx="1"/>
          </p:nvPr>
        </p:nvSpPr>
        <p:spPr/>
        <p:txBody>
          <a:bodyPr/>
          <a:lstStyle/>
          <a:p>
            <a:endParaRPr lang="en-US" altLang="sr-Latn-RS"/>
          </a:p>
          <a:p>
            <a:r>
              <a:rPr lang="hr-HR" altLang="sr-Latn-RS"/>
              <a:t>LW   R1, 30</a:t>
            </a:r>
            <a:r>
              <a:rPr lang="en-US" altLang="sr-Latn-RS"/>
              <a:t> </a:t>
            </a:r>
            <a:r>
              <a:rPr lang="hr-HR" altLang="sr-Latn-RS"/>
              <a:t>(R2)	</a:t>
            </a:r>
            <a:r>
              <a:rPr lang="hr-HR" altLang="sr-Latn-RS">
                <a:solidFill>
                  <a:schemeClr val="tx1"/>
                </a:solidFill>
              </a:rPr>
              <a:t>dejstvo</a:t>
            </a:r>
            <a:r>
              <a:rPr lang="hr-HR" altLang="sr-Latn-RS"/>
              <a:t> R1   Mem</a:t>
            </a:r>
            <a:r>
              <a:rPr lang="en-US" altLang="sr-Latn-RS"/>
              <a:t>[30 +[R2]]</a:t>
            </a:r>
          </a:p>
          <a:p>
            <a:r>
              <a:rPr lang="en-US" altLang="sr-Latn-RS"/>
              <a:t>SW   500(R4), R3	</a:t>
            </a:r>
            <a:r>
              <a:rPr lang="en-US" altLang="sr-Latn-RS">
                <a:solidFill>
                  <a:schemeClr val="tx1"/>
                </a:solidFill>
              </a:rPr>
              <a:t>dejstvo</a:t>
            </a:r>
            <a:r>
              <a:rPr lang="en-US" altLang="sr-Latn-RS"/>
              <a:t> Mem[500+[R4]]   [R3]</a:t>
            </a:r>
          </a:p>
          <a:p>
            <a:r>
              <a:rPr lang="en-US" altLang="sr-Latn-RS"/>
              <a:t>ADDI R1,R2,#3	</a:t>
            </a:r>
            <a:r>
              <a:rPr lang="en-US" altLang="sr-Latn-RS">
                <a:solidFill>
                  <a:schemeClr val="tx1"/>
                </a:solidFill>
              </a:rPr>
              <a:t>dejstvo</a:t>
            </a:r>
            <a:r>
              <a:rPr lang="en-US" altLang="sr-Latn-RS"/>
              <a:t> R1   [R2]+3</a:t>
            </a:r>
          </a:p>
          <a:p>
            <a:r>
              <a:rPr lang="en-US" altLang="sr-Latn-RS"/>
              <a:t>BEQZ R1, ime		</a:t>
            </a:r>
            <a:r>
              <a:rPr lang="en-US" altLang="sr-Latn-RS">
                <a:solidFill>
                  <a:schemeClr val="tx1"/>
                </a:solidFill>
              </a:rPr>
              <a:t>dejstvo</a:t>
            </a:r>
            <a:r>
              <a:rPr lang="en-US" altLang="sr-Latn-RS"/>
              <a:t> </a:t>
            </a:r>
            <a:r>
              <a:rPr lang="en-US" altLang="sr-Latn-RS" sz="2400"/>
              <a:t>if R1=0 then PC   PC+ime</a:t>
            </a:r>
          </a:p>
          <a:p>
            <a:endParaRPr lang="en-US" altLang="sr-Latn-RS" sz="2400"/>
          </a:p>
        </p:txBody>
      </p:sp>
      <p:sp>
        <p:nvSpPr>
          <p:cNvPr id="30724" name="Line 1028">
            <a:extLst>
              <a:ext uri="{FF2B5EF4-FFF2-40B4-BE49-F238E27FC236}">
                <a16:creationId xmlns:a16="http://schemas.microsoft.com/office/drawing/2014/main" id="{B6A0E4E2-30EF-44BD-A4D8-B4396F8124C0}"/>
              </a:ext>
            </a:extLst>
          </p:cNvPr>
          <p:cNvSpPr>
            <a:spLocks noChangeShapeType="1"/>
          </p:cNvSpPr>
          <p:nvPr/>
        </p:nvSpPr>
        <p:spPr bwMode="auto">
          <a:xfrm flipH="1">
            <a:off x="5486400" y="16002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26" name="Text Box 1030">
            <a:extLst>
              <a:ext uri="{FF2B5EF4-FFF2-40B4-BE49-F238E27FC236}">
                <a16:creationId xmlns:a16="http://schemas.microsoft.com/office/drawing/2014/main" id="{200A76EF-7D65-4422-AD22-951C3FBFAC9D}"/>
              </a:ext>
            </a:extLst>
          </p:cNvPr>
          <p:cNvSpPr txBox="1">
            <a:spLocks noChangeArrowheads="1"/>
          </p:cNvSpPr>
          <p:nvPr/>
        </p:nvSpPr>
        <p:spPr bwMode="auto">
          <a:xfrm>
            <a:off x="1355725" y="1027113"/>
            <a:ext cx="38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rd</a:t>
            </a:r>
          </a:p>
        </p:txBody>
      </p:sp>
      <p:sp>
        <p:nvSpPr>
          <p:cNvPr id="30727" name="Text Box 1031">
            <a:extLst>
              <a:ext uri="{FF2B5EF4-FFF2-40B4-BE49-F238E27FC236}">
                <a16:creationId xmlns:a16="http://schemas.microsoft.com/office/drawing/2014/main" id="{2DC90629-5718-4CA3-A68E-ACB00B72DD90}"/>
              </a:ext>
            </a:extLst>
          </p:cNvPr>
          <p:cNvSpPr txBox="1">
            <a:spLocks noChangeArrowheads="1"/>
          </p:cNvSpPr>
          <p:nvPr/>
        </p:nvSpPr>
        <p:spPr bwMode="auto">
          <a:xfrm>
            <a:off x="2574925" y="1103313"/>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Rs1</a:t>
            </a:r>
          </a:p>
        </p:txBody>
      </p:sp>
      <p:sp>
        <p:nvSpPr>
          <p:cNvPr id="30728" name="Text Box 1032">
            <a:extLst>
              <a:ext uri="{FF2B5EF4-FFF2-40B4-BE49-F238E27FC236}">
                <a16:creationId xmlns:a16="http://schemas.microsoft.com/office/drawing/2014/main" id="{36EDA869-C48F-4152-9DA9-633106C4870D}"/>
              </a:ext>
            </a:extLst>
          </p:cNvPr>
          <p:cNvSpPr txBox="1">
            <a:spLocks noChangeArrowheads="1"/>
          </p:cNvSpPr>
          <p:nvPr/>
        </p:nvSpPr>
        <p:spPr bwMode="auto">
          <a:xfrm>
            <a:off x="1965325" y="1027113"/>
            <a:ext cx="62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Imm</a:t>
            </a:r>
          </a:p>
        </p:txBody>
      </p:sp>
      <p:sp>
        <p:nvSpPr>
          <p:cNvPr id="30729" name="Line 1033">
            <a:extLst>
              <a:ext uri="{FF2B5EF4-FFF2-40B4-BE49-F238E27FC236}">
                <a16:creationId xmlns:a16="http://schemas.microsoft.com/office/drawing/2014/main" id="{93405C39-8D77-4893-BD54-AF2872A7A77F}"/>
              </a:ext>
            </a:extLst>
          </p:cNvPr>
          <p:cNvSpPr>
            <a:spLocks noChangeShapeType="1"/>
          </p:cNvSpPr>
          <p:nvPr/>
        </p:nvSpPr>
        <p:spPr bwMode="auto">
          <a:xfrm flipH="1">
            <a:off x="7696200" y="21336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30" name="Line 1034">
            <a:extLst>
              <a:ext uri="{FF2B5EF4-FFF2-40B4-BE49-F238E27FC236}">
                <a16:creationId xmlns:a16="http://schemas.microsoft.com/office/drawing/2014/main" id="{E4EBC2A4-B0D4-4746-B458-0F56BDFDEB03}"/>
              </a:ext>
            </a:extLst>
          </p:cNvPr>
          <p:cNvSpPr>
            <a:spLocks noChangeShapeType="1"/>
          </p:cNvSpPr>
          <p:nvPr/>
        </p:nvSpPr>
        <p:spPr bwMode="auto">
          <a:xfrm flipH="1">
            <a:off x="5562600" y="2667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0731" name="Line 1035">
            <a:extLst>
              <a:ext uri="{FF2B5EF4-FFF2-40B4-BE49-F238E27FC236}">
                <a16:creationId xmlns:a16="http://schemas.microsoft.com/office/drawing/2014/main" id="{88A21CDC-5A59-4B5D-9140-D72BD821743D}"/>
              </a:ext>
            </a:extLst>
          </p:cNvPr>
          <p:cNvSpPr>
            <a:spLocks noChangeShapeType="1"/>
          </p:cNvSpPr>
          <p:nvPr/>
        </p:nvSpPr>
        <p:spPr bwMode="auto">
          <a:xfrm flipH="1">
            <a:off x="7162800" y="31242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transition>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4BAFEAAA-8007-4871-918F-A75C67F643B5}"/>
              </a:ext>
            </a:extLst>
          </p:cNvPr>
          <p:cNvSpPr>
            <a:spLocks noChangeArrowheads="1"/>
          </p:cNvSpPr>
          <p:nvPr/>
        </p:nvSpPr>
        <p:spPr bwMode="auto">
          <a:xfrm>
            <a:off x="0" y="0"/>
            <a:ext cx="9144000" cy="701675"/>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txBody>
          <a:bodyPr lIns="182863" tIns="45716" rIns="182863" bIns="45716">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hr-HR" altLang="sr-Latn-R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ahoma" panose="020B0604030504040204" pitchFamily="34" charset="0"/>
                <a:ea typeface="+mn-ea"/>
                <a:cs typeface="+mn-cs"/>
              </a:rPr>
              <a:t>Format instrukcija</a:t>
            </a:r>
            <a:r>
              <a:rPr kumimoji="1" lang="en-US" altLang="sr-Latn-RS" sz="4000" b="0" i="0" u="none" strike="noStrike" kern="1200" cap="none" spc="0" normalizeH="0" baseline="0" noProof="0" dirty="0">
                <a:ln>
                  <a:noFill/>
                </a:ln>
                <a:solidFill>
                  <a:srgbClr val="FFFFFF"/>
                </a:solidFill>
                <a:effectLst>
                  <a:outerShdw blurRad="38100" dist="38100" dir="2700000" algn="tl">
                    <a:srgbClr val="000000"/>
                  </a:outerShdw>
                </a:effectLst>
                <a:uLnTx/>
                <a:uFillTx/>
                <a:latin typeface="Tahoma" panose="020B0604030504040204" pitchFamily="34" charset="0"/>
                <a:ea typeface="+mn-ea"/>
                <a:cs typeface="+mn-cs"/>
              </a:rPr>
              <a:t> - R</a:t>
            </a:r>
          </a:p>
        </p:txBody>
      </p:sp>
      <p:sp>
        <p:nvSpPr>
          <p:cNvPr id="32772" name="Rectangle 4">
            <a:extLst>
              <a:ext uri="{FF2B5EF4-FFF2-40B4-BE49-F238E27FC236}">
                <a16:creationId xmlns:a16="http://schemas.microsoft.com/office/drawing/2014/main" id="{CD99A1B3-E718-47FD-94F1-D39D979578CE}"/>
              </a:ext>
            </a:extLst>
          </p:cNvPr>
          <p:cNvSpPr>
            <a:spLocks noChangeArrowheads="1"/>
          </p:cNvSpPr>
          <p:nvPr/>
        </p:nvSpPr>
        <p:spPr bwMode="auto">
          <a:xfrm>
            <a:off x="0" y="708025"/>
            <a:ext cx="9144000" cy="614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82863" tIns="137148" rIns="182863" bIns="13714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R</a:t>
            </a:r>
            <a:r>
              <a:rPr kumimoji="1" lang="hr-HR"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 format (ALU operacije </a:t>
            </a:r>
            <a:r>
              <a:rPr kumimoji="1" lang="en-US"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tipa registar-u registar</a:t>
            </a:r>
            <a:r>
              <a:rPr kumimoji="1" lang="hr-HR"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a:t>
            </a: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32773" name="Rectangle 5">
            <a:extLst>
              <a:ext uri="{FF2B5EF4-FFF2-40B4-BE49-F238E27FC236}">
                <a16:creationId xmlns:a16="http://schemas.microsoft.com/office/drawing/2014/main" id="{D1291EB9-766E-467F-9C7B-FAD82301520F}"/>
              </a:ext>
            </a:extLst>
          </p:cNvPr>
          <p:cNvSpPr>
            <a:spLocks noChangeArrowheads="1"/>
          </p:cNvSpPr>
          <p:nvPr/>
        </p:nvSpPr>
        <p:spPr bwMode="auto">
          <a:xfrm>
            <a:off x="838200" y="2362200"/>
            <a:ext cx="7086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sr-Latn-RS"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774" name="Line 6">
            <a:extLst>
              <a:ext uri="{FF2B5EF4-FFF2-40B4-BE49-F238E27FC236}">
                <a16:creationId xmlns:a16="http://schemas.microsoft.com/office/drawing/2014/main" id="{6D891D63-C389-4585-B833-13BE2FAA5ED6}"/>
              </a:ext>
            </a:extLst>
          </p:cNvPr>
          <p:cNvSpPr>
            <a:spLocks noChangeShapeType="1"/>
          </p:cNvSpPr>
          <p:nvPr/>
        </p:nvSpPr>
        <p:spPr bwMode="auto">
          <a:xfrm>
            <a:off x="4419600" y="2362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775" name="Line 7">
            <a:extLst>
              <a:ext uri="{FF2B5EF4-FFF2-40B4-BE49-F238E27FC236}">
                <a16:creationId xmlns:a16="http://schemas.microsoft.com/office/drawing/2014/main" id="{86D29155-0230-4F35-87FD-AF17446BDE2A}"/>
              </a:ext>
            </a:extLst>
          </p:cNvPr>
          <p:cNvSpPr>
            <a:spLocks noChangeShapeType="1"/>
          </p:cNvSpPr>
          <p:nvPr/>
        </p:nvSpPr>
        <p:spPr bwMode="auto">
          <a:xfrm>
            <a:off x="2057400" y="2362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776" name="Line 8">
            <a:extLst>
              <a:ext uri="{FF2B5EF4-FFF2-40B4-BE49-F238E27FC236}">
                <a16:creationId xmlns:a16="http://schemas.microsoft.com/office/drawing/2014/main" id="{8328235E-EB38-4220-9760-2EFC976D2D58}"/>
              </a:ext>
            </a:extLst>
          </p:cNvPr>
          <p:cNvSpPr>
            <a:spLocks noChangeShapeType="1"/>
          </p:cNvSpPr>
          <p:nvPr/>
        </p:nvSpPr>
        <p:spPr bwMode="auto">
          <a:xfrm>
            <a:off x="3276600" y="2362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778" name="Text Box 10">
            <a:extLst>
              <a:ext uri="{FF2B5EF4-FFF2-40B4-BE49-F238E27FC236}">
                <a16:creationId xmlns:a16="http://schemas.microsoft.com/office/drawing/2014/main" id="{CC3C66F1-4DDA-4691-8C12-5C1881957C64}"/>
              </a:ext>
            </a:extLst>
          </p:cNvPr>
          <p:cNvSpPr txBox="1">
            <a:spLocks noChangeArrowheads="1"/>
          </p:cNvSpPr>
          <p:nvPr/>
        </p:nvSpPr>
        <p:spPr bwMode="auto">
          <a:xfrm>
            <a:off x="1143000" y="2438400"/>
            <a:ext cx="51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r-HR"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OP</a:t>
            </a:r>
            <a:endParaRPr kumimoji="0" lang="en-US"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779" name="Text Box 11">
            <a:extLst>
              <a:ext uri="{FF2B5EF4-FFF2-40B4-BE49-F238E27FC236}">
                <a16:creationId xmlns:a16="http://schemas.microsoft.com/office/drawing/2014/main" id="{C2D90C46-DE3A-4209-8678-BEB55B71DBFE}"/>
              </a:ext>
            </a:extLst>
          </p:cNvPr>
          <p:cNvSpPr txBox="1">
            <a:spLocks noChangeArrowheads="1"/>
          </p:cNvSpPr>
          <p:nvPr/>
        </p:nvSpPr>
        <p:spPr bwMode="auto">
          <a:xfrm>
            <a:off x="2362200" y="2438400"/>
            <a:ext cx="59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r-HR"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Rs1</a:t>
            </a:r>
            <a:endParaRPr kumimoji="0" lang="en-US"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780" name="Text Box 12">
            <a:extLst>
              <a:ext uri="{FF2B5EF4-FFF2-40B4-BE49-F238E27FC236}">
                <a16:creationId xmlns:a16="http://schemas.microsoft.com/office/drawing/2014/main" id="{0CE3434C-8DDD-4C86-A76B-BD141A1D6AFB}"/>
              </a:ext>
            </a:extLst>
          </p:cNvPr>
          <p:cNvSpPr txBox="1">
            <a:spLocks noChangeArrowheads="1"/>
          </p:cNvSpPr>
          <p:nvPr/>
        </p:nvSpPr>
        <p:spPr bwMode="auto">
          <a:xfrm>
            <a:off x="3733800" y="2438400"/>
            <a:ext cx="59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r-HR"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a:t>
            </a:r>
            <a:r>
              <a:rPr kumimoji="0" lang="en-US"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s2</a:t>
            </a:r>
          </a:p>
        </p:txBody>
      </p:sp>
      <p:sp>
        <p:nvSpPr>
          <p:cNvPr id="32781" name="Text Box 13">
            <a:extLst>
              <a:ext uri="{FF2B5EF4-FFF2-40B4-BE49-F238E27FC236}">
                <a16:creationId xmlns:a16="http://schemas.microsoft.com/office/drawing/2014/main" id="{D9DE9945-C8C2-4B23-B28C-26DA6060543B}"/>
              </a:ext>
            </a:extLst>
          </p:cNvPr>
          <p:cNvSpPr txBox="1">
            <a:spLocks noChangeArrowheads="1"/>
          </p:cNvSpPr>
          <p:nvPr/>
        </p:nvSpPr>
        <p:spPr bwMode="auto">
          <a:xfrm>
            <a:off x="5791200" y="2438400"/>
            <a:ext cx="95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funkcija</a:t>
            </a:r>
          </a:p>
        </p:txBody>
      </p:sp>
      <p:sp>
        <p:nvSpPr>
          <p:cNvPr id="32782" name="Text Box 14">
            <a:extLst>
              <a:ext uri="{FF2B5EF4-FFF2-40B4-BE49-F238E27FC236}">
                <a16:creationId xmlns:a16="http://schemas.microsoft.com/office/drawing/2014/main" id="{BD143C27-EE56-424C-B10C-D987798F4B2E}"/>
              </a:ext>
            </a:extLst>
          </p:cNvPr>
          <p:cNvSpPr txBox="1">
            <a:spLocks noChangeArrowheads="1"/>
          </p:cNvSpPr>
          <p:nvPr/>
        </p:nvSpPr>
        <p:spPr bwMode="auto">
          <a:xfrm>
            <a:off x="0" y="3962400"/>
            <a:ext cx="8229600" cy="234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r-HR"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OP</a:t>
            </a:r>
            <a:r>
              <a:rPr kumimoji="0" lang="en-US"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 funkcija</a:t>
            </a:r>
            <a:r>
              <a:rPr kumimoji="0" lang="hr-HR"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 – kod operacije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hr-HR"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Rs1 – </a:t>
            </a:r>
            <a:r>
              <a:rPr kumimoji="0" lang="en-US"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prvi </a:t>
            </a:r>
            <a:r>
              <a:rPr kumimoji="0" lang="hr-HR"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izvorni operand za ALU</a:t>
            </a:r>
            <a:endParaRPr kumimoji="0" lang="en-US"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Rs2 – drugi izvorni operand</a:t>
            </a:r>
            <a:endParaRPr kumimoji="0" lang="hr-HR"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hr-HR"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Rd – polje odredišnog registra</a:t>
            </a:r>
            <a:endParaRPr kumimoji="0" lang="en-US"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sr-Latn-RS"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mn-ea"/>
                <a:cs typeface="+mn-cs"/>
              </a:rPr>
              <a:t>PRIMER:</a:t>
            </a:r>
            <a:r>
              <a:rPr kumimoji="0" lang="en-US"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  ADD  R1,R2,R3 	dejstvo R3      [R1]+[R2]</a:t>
            </a:r>
            <a:endParaRPr kumimoji="0" lang="hr-HR"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32784" name="Line 16">
            <a:extLst>
              <a:ext uri="{FF2B5EF4-FFF2-40B4-BE49-F238E27FC236}">
                <a16:creationId xmlns:a16="http://schemas.microsoft.com/office/drawing/2014/main" id="{5E6E9864-B1D8-4E8C-B30F-A8967B96522F}"/>
              </a:ext>
            </a:extLst>
          </p:cNvPr>
          <p:cNvSpPr>
            <a:spLocks noChangeShapeType="1"/>
          </p:cNvSpPr>
          <p:nvPr/>
        </p:nvSpPr>
        <p:spPr bwMode="auto">
          <a:xfrm>
            <a:off x="5410200" y="2362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2785" name="Text Box 17">
            <a:extLst>
              <a:ext uri="{FF2B5EF4-FFF2-40B4-BE49-F238E27FC236}">
                <a16:creationId xmlns:a16="http://schemas.microsoft.com/office/drawing/2014/main" id="{E1AC715C-F676-4C99-A3C3-2BCBBC52E5FD}"/>
              </a:ext>
            </a:extLst>
          </p:cNvPr>
          <p:cNvSpPr txBox="1">
            <a:spLocks noChangeArrowheads="1"/>
          </p:cNvSpPr>
          <p:nvPr/>
        </p:nvSpPr>
        <p:spPr bwMode="auto">
          <a:xfrm>
            <a:off x="4724400" y="2438400"/>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Rd</a:t>
            </a:r>
          </a:p>
        </p:txBody>
      </p:sp>
      <p:sp>
        <p:nvSpPr>
          <p:cNvPr id="32786" name="Line 18">
            <a:extLst>
              <a:ext uri="{FF2B5EF4-FFF2-40B4-BE49-F238E27FC236}">
                <a16:creationId xmlns:a16="http://schemas.microsoft.com/office/drawing/2014/main" id="{A9F6F3F4-4D9B-41BE-8603-9BDBCC90DB1E}"/>
              </a:ext>
            </a:extLst>
          </p:cNvPr>
          <p:cNvSpPr>
            <a:spLocks noChangeShapeType="1"/>
          </p:cNvSpPr>
          <p:nvPr/>
        </p:nvSpPr>
        <p:spPr bwMode="auto">
          <a:xfrm flipH="1">
            <a:off x="5029200" y="6248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 name="Text Box 8">
            <a:extLst>
              <a:ext uri="{FF2B5EF4-FFF2-40B4-BE49-F238E27FC236}">
                <a16:creationId xmlns:a16="http://schemas.microsoft.com/office/drawing/2014/main" id="{31F805CA-AF01-F342-A6CC-5A85A1029314}"/>
              </a:ext>
            </a:extLst>
          </p:cNvPr>
          <p:cNvSpPr txBox="1">
            <a:spLocks noChangeArrowheads="1"/>
          </p:cNvSpPr>
          <p:nvPr/>
        </p:nvSpPr>
        <p:spPr bwMode="auto">
          <a:xfrm>
            <a:off x="762000" y="1901825"/>
            <a:ext cx="7391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31</a:t>
            </a:r>
            <a:r>
              <a:rPr lang="hr-HR" altLang="en-US" dirty="0"/>
              <a:t>           </a:t>
            </a:r>
            <a:r>
              <a:rPr lang="en-US" altLang="en-US" dirty="0"/>
              <a:t>26</a:t>
            </a:r>
            <a:r>
              <a:rPr lang="hr-HR" altLang="en-US" dirty="0"/>
              <a:t> </a:t>
            </a:r>
            <a:r>
              <a:rPr lang="en-US" altLang="en-US" dirty="0"/>
              <a:t>25</a:t>
            </a:r>
            <a:r>
              <a:rPr lang="hr-HR" altLang="en-US" dirty="0"/>
              <a:t>          </a:t>
            </a:r>
            <a:r>
              <a:rPr lang="en-US" altLang="en-US" dirty="0"/>
              <a:t>2</a:t>
            </a:r>
            <a:r>
              <a:rPr lang="hr-HR" altLang="en-US" dirty="0"/>
              <a:t>1 </a:t>
            </a:r>
            <a:r>
              <a:rPr lang="en-US" altLang="en-US" dirty="0"/>
              <a:t>20</a:t>
            </a:r>
            <a:r>
              <a:rPr lang="hr-HR" altLang="en-US" dirty="0"/>
              <a:t>          1</a:t>
            </a:r>
            <a:r>
              <a:rPr lang="en-US" altLang="en-US" dirty="0"/>
              <a:t>6</a:t>
            </a:r>
            <a:r>
              <a:rPr lang="hr-HR" altLang="en-US" dirty="0"/>
              <a:t> 1</a:t>
            </a:r>
            <a:r>
              <a:rPr lang="en-US" altLang="en-US" dirty="0"/>
              <a:t>5</a:t>
            </a:r>
            <a:r>
              <a:rPr lang="hr-HR" altLang="en-US" dirty="0"/>
              <a:t>   </a:t>
            </a:r>
            <a:r>
              <a:rPr lang="en-US" altLang="en-US" dirty="0"/>
              <a:t>   11</a:t>
            </a:r>
            <a:r>
              <a:rPr lang="hr-HR" altLang="en-US" dirty="0"/>
              <a:t> </a:t>
            </a:r>
            <a:r>
              <a:rPr lang="en-US" altLang="en-US" dirty="0"/>
              <a:t>10</a:t>
            </a:r>
            <a:r>
              <a:rPr lang="hr-HR" altLang="en-US" dirty="0"/>
              <a:t>          </a:t>
            </a:r>
            <a:r>
              <a:rPr lang="en-US" altLang="en-US" dirty="0"/>
              <a:t>6</a:t>
            </a:r>
            <a:r>
              <a:rPr lang="hr-HR" altLang="en-US" dirty="0"/>
              <a:t>   </a:t>
            </a:r>
            <a:r>
              <a:rPr lang="en-US" altLang="en-US" dirty="0"/>
              <a:t>5</a:t>
            </a:r>
            <a:r>
              <a:rPr lang="hr-HR" altLang="en-US" dirty="0"/>
              <a:t>                </a:t>
            </a:r>
            <a:r>
              <a:rPr lang="en-US" altLang="en-US" dirty="0"/>
              <a:t>0</a:t>
            </a:r>
          </a:p>
        </p:txBody>
      </p:sp>
    </p:spTree>
  </p:cSld>
  <p:clrMapOvr>
    <a:masterClrMapping/>
  </p:clrMapOvr>
  <p:transition>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86D03826-CFDE-43B2-91BE-0AD3EEC3FED1}"/>
              </a:ext>
            </a:extLst>
          </p:cNvPr>
          <p:cNvSpPr>
            <a:spLocks noChangeArrowheads="1"/>
          </p:cNvSpPr>
          <p:nvPr/>
        </p:nvSpPr>
        <p:spPr bwMode="auto">
          <a:xfrm>
            <a:off x="0" y="0"/>
            <a:ext cx="9144000" cy="701675"/>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txBody>
          <a:bodyPr lIns="182863" tIns="45716" rIns="182863" bIns="45716">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hr-HR" altLang="sr-Latn-RS" sz="4000" b="0" i="0" u="none" strike="noStrike" kern="1200" cap="none" spc="0" normalizeH="0" baseline="0" noProof="0">
                <a:ln>
                  <a:noFill/>
                </a:ln>
                <a:solidFill>
                  <a:srgbClr val="FFFFFF"/>
                </a:solidFill>
                <a:effectLst>
                  <a:outerShdw blurRad="38100" dist="38100" dir="2700000" algn="tl">
                    <a:srgbClr val="000000"/>
                  </a:outerShdw>
                </a:effectLst>
                <a:uLnTx/>
                <a:uFillTx/>
                <a:latin typeface="Tahoma" panose="020B0604030504040204" pitchFamily="34" charset="0"/>
                <a:ea typeface="+mn-ea"/>
                <a:cs typeface="+mn-cs"/>
              </a:rPr>
              <a:t>Format instrukcija i faz</a:t>
            </a:r>
            <a:r>
              <a:rPr kumimoji="1" lang="en-US" altLang="sr-Latn-RS" sz="4000" b="0" i="0" u="none" strike="noStrike" kern="1200" cap="none" spc="0" normalizeH="0" baseline="0" noProof="0">
                <a:ln>
                  <a:noFill/>
                </a:ln>
                <a:solidFill>
                  <a:srgbClr val="FFFFFF"/>
                </a:solidFill>
                <a:effectLst>
                  <a:outerShdw blurRad="38100" dist="38100" dir="2700000" algn="tl">
                    <a:srgbClr val="000000"/>
                  </a:outerShdw>
                </a:effectLst>
                <a:uLnTx/>
                <a:uFillTx/>
                <a:latin typeface="Tahoma" panose="020B0604030504040204" pitchFamily="34" charset="0"/>
                <a:ea typeface="+mn-ea"/>
                <a:cs typeface="+mn-cs"/>
              </a:rPr>
              <a:t>e</a:t>
            </a:r>
            <a:r>
              <a:rPr kumimoji="1" lang="hr-HR" altLang="sr-Latn-RS" sz="4000" b="0" i="0" u="none" strike="noStrike" kern="1200" cap="none" spc="0" normalizeH="0" baseline="0" noProof="0">
                <a:ln>
                  <a:noFill/>
                </a:ln>
                <a:solidFill>
                  <a:srgbClr val="FFFFFF"/>
                </a:solidFill>
                <a:effectLst>
                  <a:outerShdw blurRad="38100" dist="38100" dir="2700000" algn="tl">
                    <a:srgbClr val="000000"/>
                  </a:outerShdw>
                </a:effectLst>
                <a:uLnTx/>
                <a:uFillTx/>
                <a:latin typeface="Tahoma" panose="020B0604030504040204" pitchFamily="34" charset="0"/>
                <a:ea typeface="+mn-ea"/>
                <a:cs typeface="+mn-cs"/>
              </a:rPr>
              <a:t> izvršenja</a:t>
            </a:r>
            <a:endParaRPr kumimoji="1" lang="en-US" altLang="sr-Latn-RS" sz="4000" b="0" i="0" u="none" strike="noStrike" kern="1200" cap="none" spc="0" normalizeH="0" baseline="0" noProof="0">
              <a:ln>
                <a:noFill/>
              </a:ln>
              <a:solidFill>
                <a:srgbClr val="FFFFFF"/>
              </a:solidFill>
              <a:effectLst>
                <a:outerShdw blurRad="38100" dist="38100" dir="2700000" algn="tl">
                  <a:srgbClr val="000000"/>
                </a:outerShdw>
              </a:effectLst>
              <a:uLnTx/>
              <a:uFillTx/>
              <a:latin typeface="Tahoma" panose="020B0604030504040204" pitchFamily="34" charset="0"/>
              <a:ea typeface="+mn-ea"/>
              <a:cs typeface="+mn-cs"/>
            </a:endParaRPr>
          </a:p>
        </p:txBody>
      </p:sp>
      <p:sp>
        <p:nvSpPr>
          <p:cNvPr id="33796" name="Rectangle 4">
            <a:extLst>
              <a:ext uri="{FF2B5EF4-FFF2-40B4-BE49-F238E27FC236}">
                <a16:creationId xmlns:a16="http://schemas.microsoft.com/office/drawing/2014/main" id="{6C29CB43-6EE7-4636-9137-CF989582DCA9}"/>
              </a:ext>
            </a:extLst>
          </p:cNvPr>
          <p:cNvSpPr>
            <a:spLocks noChangeArrowheads="1"/>
          </p:cNvSpPr>
          <p:nvPr/>
        </p:nvSpPr>
        <p:spPr bwMode="auto">
          <a:xfrm>
            <a:off x="0" y="708025"/>
            <a:ext cx="9144000" cy="614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82863" tIns="137148" rIns="182863" bIns="137148"/>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Char char="ã"/>
              <a:tabLst/>
              <a:defRPr/>
            </a:pPr>
            <a:r>
              <a:rPr kumimoji="1" lang="en-US"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J</a:t>
            </a:r>
            <a:r>
              <a:rPr kumimoji="1" lang="hr-HR"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 format </a:t>
            </a:r>
            <a:r>
              <a:rPr kumimoji="1" lang="en-US"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 jump instrukcija</a:t>
            </a:r>
            <a:endParaRPr kumimoji="1" lang="hr-HR"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A50021"/>
              </a:buClr>
              <a:buSzPct val="85000"/>
              <a:buFont typeface="Wingdings 2" panose="05020102010507070707" pitchFamily="18" charset="2"/>
              <a:buNone/>
              <a:tabLst/>
              <a:defRPr/>
            </a:pPr>
            <a:endParaRPr kumimoji="1" lang="en-US"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33797" name="Rectangle 5">
            <a:extLst>
              <a:ext uri="{FF2B5EF4-FFF2-40B4-BE49-F238E27FC236}">
                <a16:creationId xmlns:a16="http://schemas.microsoft.com/office/drawing/2014/main" id="{E3A6AB45-ECB3-4B47-BFCD-06A1E8831E9B}"/>
              </a:ext>
            </a:extLst>
          </p:cNvPr>
          <p:cNvSpPr>
            <a:spLocks noChangeArrowheads="1"/>
          </p:cNvSpPr>
          <p:nvPr/>
        </p:nvSpPr>
        <p:spPr bwMode="auto">
          <a:xfrm>
            <a:off x="838200" y="2362200"/>
            <a:ext cx="70866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sr-Latn-RS"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799" name="Line 7">
            <a:extLst>
              <a:ext uri="{FF2B5EF4-FFF2-40B4-BE49-F238E27FC236}">
                <a16:creationId xmlns:a16="http://schemas.microsoft.com/office/drawing/2014/main" id="{1EBA62EF-FBBB-4119-BB5C-9801995C8F80}"/>
              </a:ext>
            </a:extLst>
          </p:cNvPr>
          <p:cNvSpPr>
            <a:spLocks noChangeShapeType="1"/>
          </p:cNvSpPr>
          <p:nvPr/>
        </p:nvSpPr>
        <p:spPr bwMode="auto">
          <a:xfrm>
            <a:off x="2057400" y="2362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2" name="Text Box 10">
            <a:extLst>
              <a:ext uri="{FF2B5EF4-FFF2-40B4-BE49-F238E27FC236}">
                <a16:creationId xmlns:a16="http://schemas.microsoft.com/office/drawing/2014/main" id="{259C9266-CC8D-4979-9403-1519BDFA1257}"/>
              </a:ext>
            </a:extLst>
          </p:cNvPr>
          <p:cNvSpPr txBox="1">
            <a:spLocks noChangeArrowheads="1"/>
          </p:cNvSpPr>
          <p:nvPr/>
        </p:nvSpPr>
        <p:spPr bwMode="auto">
          <a:xfrm>
            <a:off x="1143000" y="2438400"/>
            <a:ext cx="51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r-HR"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OP</a:t>
            </a:r>
            <a:endParaRPr kumimoji="0" lang="en-US"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06" name="Text Box 14">
            <a:extLst>
              <a:ext uri="{FF2B5EF4-FFF2-40B4-BE49-F238E27FC236}">
                <a16:creationId xmlns:a16="http://schemas.microsoft.com/office/drawing/2014/main" id="{E8369BED-6473-413D-9F67-B1C2008B6E4E}"/>
              </a:ext>
            </a:extLst>
          </p:cNvPr>
          <p:cNvSpPr txBox="1">
            <a:spLocks noChangeArrowheads="1"/>
          </p:cNvSpPr>
          <p:nvPr/>
        </p:nvSpPr>
        <p:spPr bwMode="auto">
          <a:xfrm>
            <a:off x="0" y="4572000"/>
            <a:ext cx="8229600" cy="173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hr-HR"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OP– kod operacije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offset – pomeraj koji se dodaje PC</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sr-Latn-RS" sz="2000" b="1" i="0" u="none" strike="noStrike" kern="1200" cap="none" spc="0" normalizeH="0" baseline="0" noProof="0">
                <a:ln>
                  <a:noFill/>
                </a:ln>
                <a:solidFill>
                  <a:srgbClr val="000000"/>
                </a:solidFill>
                <a:effectLst>
                  <a:outerShdw blurRad="38100" dist="38100" dir="2700000" algn="tl">
                    <a:srgbClr val="C0C0C0"/>
                  </a:outerShdw>
                </a:effectLst>
                <a:uLnTx/>
                <a:uFillTx/>
                <a:latin typeface="Tahoma" panose="020B0604030504040204" pitchFamily="34" charset="0"/>
                <a:ea typeface="+mn-ea"/>
                <a:cs typeface="+mn-cs"/>
              </a:rPr>
              <a:t>PRIMER:</a:t>
            </a:r>
            <a:r>
              <a:rPr kumimoji="0" lang="en-US"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rPr>
              <a:t>  JMP 	ime  dejstvo  PC    PC+ime</a:t>
            </a:r>
            <a:endParaRPr kumimoji="0" lang="hr-HR" altLang="sr-Latn-RS" sz="20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sr-Latn-RS" sz="2800" b="0" i="0" u="none" strike="noStrike" kern="1200" cap="none" spc="0" normalizeH="0" baseline="0" noProof="0">
              <a:ln>
                <a:noFill/>
              </a:ln>
              <a:solidFill>
                <a:srgbClr val="A50021"/>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33809" name="Line 17">
            <a:extLst>
              <a:ext uri="{FF2B5EF4-FFF2-40B4-BE49-F238E27FC236}">
                <a16:creationId xmlns:a16="http://schemas.microsoft.com/office/drawing/2014/main" id="{1B8014E7-3E52-4466-BB9E-5262FD349971}"/>
              </a:ext>
            </a:extLst>
          </p:cNvPr>
          <p:cNvSpPr>
            <a:spLocks noChangeShapeType="1"/>
          </p:cNvSpPr>
          <p:nvPr/>
        </p:nvSpPr>
        <p:spPr bwMode="auto">
          <a:xfrm flipH="1">
            <a:off x="3810000" y="57150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33810" name="Text Box 18">
            <a:extLst>
              <a:ext uri="{FF2B5EF4-FFF2-40B4-BE49-F238E27FC236}">
                <a16:creationId xmlns:a16="http://schemas.microsoft.com/office/drawing/2014/main" id="{6DF212C9-545C-4766-9CEC-6997A27BF612}"/>
              </a:ext>
            </a:extLst>
          </p:cNvPr>
          <p:cNvSpPr txBox="1">
            <a:spLocks noChangeArrowheads="1"/>
          </p:cNvSpPr>
          <p:nvPr/>
        </p:nvSpPr>
        <p:spPr bwMode="auto">
          <a:xfrm>
            <a:off x="3641725" y="2474913"/>
            <a:ext cx="1784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sr-Latn-RS"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offset (pomeraj)</a:t>
            </a:r>
          </a:p>
        </p:txBody>
      </p:sp>
      <p:sp>
        <p:nvSpPr>
          <p:cNvPr id="2" name="Text Box 9">
            <a:extLst>
              <a:ext uri="{FF2B5EF4-FFF2-40B4-BE49-F238E27FC236}">
                <a16:creationId xmlns:a16="http://schemas.microsoft.com/office/drawing/2014/main" id="{4212DC64-CECC-BA66-A66A-4556C056D584}"/>
              </a:ext>
            </a:extLst>
          </p:cNvPr>
          <p:cNvSpPr txBox="1">
            <a:spLocks noChangeArrowheads="1"/>
          </p:cNvSpPr>
          <p:nvPr/>
        </p:nvSpPr>
        <p:spPr bwMode="auto">
          <a:xfrm>
            <a:off x="762000" y="1901825"/>
            <a:ext cx="736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hr-HR" altLang="en-US" dirty="0"/>
              <a:t>31           26  25          </a:t>
            </a:r>
            <a:r>
              <a:rPr lang="en-US" altLang="en-US" dirty="0"/>
              <a:t>                                             </a:t>
            </a:r>
            <a:r>
              <a:rPr lang="hr-HR" altLang="en-US" dirty="0"/>
              <a:t>                            </a:t>
            </a:r>
            <a:r>
              <a:rPr lang="en-US" altLang="en-US" dirty="0"/>
              <a:t>0</a:t>
            </a:r>
          </a:p>
        </p:txBody>
      </p:sp>
    </p:spTree>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a:defRPr/>
            </a:pPr>
            <a:r>
              <a:rPr lang="en-US"/>
              <a:t>Proto</a:t>
            </a:r>
            <a:r>
              <a:rPr lang="hr-HR"/>
              <a:t>čnost (nast.)</a:t>
            </a:r>
            <a:endParaRPr lang="en-US"/>
          </a:p>
        </p:txBody>
      </p:sp>
      <p:sp>
        <p:nvSpPr>
          <p:cNvPr id="1027" name="Rectangle 3"/>
          <p:cNvSpPr>
            <a:spLocks noGrp="1" noChangeArrowheads="1"/>
          </p:cNvSpPr>
          <p:nvPr>
            <p:ph type="body" idx="1"/>
          </p:nvPr>
        </p:nvSpPr>
        <p:spPr/>
        <p:txBody>
          <a:bodyPr/>
          <a:lstStyle/>
          <a:p>
            <a:pPr>
              <a:defRPr/>
            </a:pPr>
            <a:r>
              <a:rPr lang="hr-HR"/>
              <a:t>Hardver za izračunavanje bilo koje podfunkcije zove se stepen protočnog sistema (pipeline stage)</a:t>
            </a:r>
          </a:p>
          <a:p>
            <a:pPr>
              <a:defRPr/>
            </a:pPr>
            <a:r>
              <a:rPr lang="hr-HR"/>
              <a:t>U zavisnosti od načina upravljanja tokom podataka kroz protočni sistem mogu se razlikovati</a:t>
            </a:r>
          </a:p>
          <a:p>
            <a:pPr lvl="1">
              <a:defRPr/>
            </a:pPr>
            <a:r>
              <a:rPr lang="hr-HR"/>
              <a:t>asinhroni protočni sistemi</a:t>
            </a:r>
          </a:p>
          <a:p>
            <a:pPr lvl="1">
              <a:defRPr/>
            </a:pPr>
            <a:r>
              <a:rPr lang="hr-HR"/>
              <a:t>sinhroni protočni sistemi</a:t>
            </a:r>
          </a:p>
          <a:p>
            <a:pPr>
              <a:defRPr/>
            </a:pPr>
            <a:r>
              <a:rPr lang="hr-HR"/>
              <a:t>Asinhroni model – razmenom podataka izmedju dva susedna stepena upravlja se nekom handshake procedurom. Hardverski stepeni sadrže memorijske elemente </a:t>
            </a:r>
          </a:p>
          <a:p>
            <a:pPr>
              <a:buFont typeface="Wingdings 2" pitchFamily="18" charset="2"/>
              <a:buNone/>
              <a:defRPr/>
            </a:pPr>
            <a:endParaRPr lang="en-US"/>
          </a:p>
        </p:txBody>
      </p:sp>
      <p:sp>
        <p:nvSpPr>
          <p:cNvPr id="5124" name="Rectangle 4"/>
          <p:cNvSpPr>
            <a:spLocks noChangeArrowheads="1"/>
          </p:cNvSpPr>
          <p:nvPr/>
        </p:nvSpPr>
        <p:spPr bwMode="auto">
          <a:xfrm>
            <a:off x="1371600" y="5334000"/>
            <a:ext cx="1066800" cy="990600"/>
          </a:xfrm>
          <a:prstGeom prst="rect">
            <a:avLst/>
          </a:prstGeom>
          <a:solidFill>
            <a:schemeClr val="accent1"/>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5125" name="Rectangle 5"/>
          <p:cNvSpPr>
            <a:spLocks noChangeArrowheads="1"/>
          </p:cNvSpPr>
          <p:nvPr/>
        </p:nvSpPr>
        <p:spPr bwMode="auto">
          <a:xfrm>
            <a:off x="3124200" y="5334000"/>
            <a:ext cx="1066800" cy="990600"/>
          </a:xfrm>
          <a:prstGeom prst="rect">
            <a:avLst/>
          </a:prstGeom>
          <a:solidFill>
            <a:schemeClr val="accent1"/>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5126" name="Rectangle 6"/>
          <p:cNvSpPr>
            <a:spLocks noChangeArrowheads="1"/>
          </p:cNvSpPr>
          <p:nvPr/>
        </p:nvSpPr>
        <p:spPr bwMode="auto">
          <a:xfrm>
            <a:off x="5867400" y="5334000"/>
            <a:ext cx="1066800" cy="990600"/>
          </a:xfrm>
          <a:prstGeom prst="rect">
            <a:avLst/>
          </a:prstGeom>
          <a:solidFill>
            <a:schemeClr val="accent1"/>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5127" name="AutoShape 7"/>
          <p:cNvSpPr>
            <a:spLocks noChangeArrowheads="1"/>
          </p:cNvSpPr>
          <p:nvPr/>
        </p:nvSpPr>
        <p:spPr bwMode="auto">
          <a:xfrm>
            <a:off x="685800" y="5486400"/>
            <a:ext cx="685800" cy="228600"/>
          </a:xfrm>
          <a:prstGeom prst="rightArrow">
            <a:avLst>
              <a:gd name="adj1" fmla="val 50000"/>
              <a:gd name="adj2" fmla="val 75000"/>
            </a:avLst>
          </a:prstGeom>
          <a:solidFill>
            <a:schemeClr val="accent1"/>
          </a:solidFill>
          <a:ln w="9525">
            <a:solidFill>
              <a:schemeClr val="tx1"/>
            </a:solidFill>
            <a:miter lim="800000"/>
            <a:headEnd/>
            <a:tailEnd/>
          </a:ln>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5128" name="Line 8"/>
          <p:cNvSpPr>
            <a:spLocks noChangeShapeType="1"/>
          </p:cNvSpPr>
          <p:nvPr/>
        </p:nvSpPr>
        <p:spPr bwMode="auto">
          <a:xfrm>
            <a:off x="685800" y="59436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5129" name="Line 9"/>
          <p:cNvSpPr>
            <a:spLocks noChangeShapeType="1"/>
          </p:cNvSpPr>
          <p:nvPr/>
        </p:nvSpPr>
        <p:spPr bwMode="auto">
          <a:xfrm flipH="1">
            <a:off x="685800" y="62484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5130" name="Text Box 10"/>
          <p:cNvSpPr txBox="1">
            <a:spLocks noChangeArrowheads="1"/>
          </p:cNvSpPr>
          <p:nvPr/>
        </p:nvSpPr>
        <p:spPr bwMode="auto">
          <a:xfrm>
            <a:off x="593725" y="5141913"/>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data</a:t>
            </a:r>
            <a:endParaRPr lang="en-US" altLang="en-US"/>
          </a:p>
        </p:txBody>
      </p:sp>
      <p:sp>
        <p:nvSpPr>
          <p:cNvPr id="5131" name="Text Box 11"/>
          <p:cNvSpPr txBox="1">
            <a:spLocks noChangeArrowheads="1"/>
          </p:cNvSpPr>
          <p:nvPr/>
        </p:nvSpPr>
        <p:spPr bwMode="auto">
          <a:xfrm>
            <a:off x="593725" y="5599113"/>
            <a:ext cx="75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ready</a:t>
            </a:r>
            <a:endParaRPr lang="en-US" altLang="en-US"/>
          </a:p>
        </p:txBody>
      </p:sp>
      <p:sp>
        <p:nvSpPr>
          <p:cNvPr id="5132" name="Text Box 12"/>
          <p:cNvSpPr txBox="1">
            <a:spLocks noChangeArrowheads="1"/>
          </p:cNvSpPr>
          <p:nvPr/>
        </p:nvSpPr>
        <p:spPr bwMode="auto">
          <a:xfrm>
            <a:off x="822325" y="5903913"/>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ack</a:t>
            </a:r>
            <a:endParaRPr lang="en-US" altLang="en-US"/>
          </a:p>
        </p:txBody>
      </p:sp>
      <p:sp>
        <p:nvSpPr>
          <p:cNvPr id="5133" name="AutoShape 13"/>
          <p:cNvSpPr>
            <a:spLocks noChangeArrowheads="1"/>
          </p:cNvSpPr>
          <p:nvPr/>
        </p:nvSpPr>
        <p:spPr bwMode="auto">
          <a:xfrm>
            <a:off x="2438400" y="5486400"/>
            <a:ext cx="685800" cy="228600"/>
          </a:xfrm>
          <a:prstGeom prst="rightArrow">
            <a:avLst>
              <a:gd name="adj1" fmla="val 50000"/>
              <a:gd name="adj2" fmla="val 75000"/>
            </a:avLst>
          </a:prstGeom>
          <a:solidFill>
            <a:schemeClr val="accent1"/>
          </a:solidFill>
          <a:ln w="9525">
            <a:solidFill>
              <a:schemeClr val="tx1"/>
            </a:solidFill>
            <a:miter lim="800000"/>
            <a:headEnd/>
            <a:tailEnd/>
          </a:ln>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5134" name="AutoShape 14"/>
          <p:cNvSpPr>
            <a:spLocks noChangeArrowheads="1"/>
          </p:cNvSpPr>
          <p:nvPr/>
        </p:nvSpPr>
        <p:spPr bwMode="auto">
          <a:xfrm>
            <a:off x="4191000" y="5486400"/>
            <a:ext cx="685800" cy="228600"/>
          </a:xfrm>
          <a:prstGeom prst="rightArrow">
            <a:avLst>
              <a:gd name="adj1" fmla="val 50000"/>
              <a:gd name="adj2" fmla="val 75000"/>
            </a:avLst>
          </a:prstGeom>
          <a:solidFill>
            <a:schemeClr val="accent1"/>
          </a:solidFill>
          <a:ln w="9525">
            <a:solidFill>
              <a:schemeClr val="tx1"/>
            </a:solidFill>
            <a:miter lim="800000"/>
            <a:headEnd/>
            <a:tailEnd/>
          </a:ln>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5135" name="AutoShape 15"/>
          <p:cNvSpPr>
            <a:spLocks noChangeArrowheads="1"/>
          </p:cNvSpPr>
          <p:nvPr/>
        </p:nvSpPr>
        <p:spPr bwMode="auto">
          <a:xfrm>
            <a:off x="5181600" y="5486400"/>
            <a:ext cx="685800" cy="228600"/>
          </a:xfrm>
          <a:prstGeom prst="rightArrow">
            <a:avLst>
              <a:gd name="adj1" fmla="val 50000"/>
              <a:gd name="adj2" fmla="val 75000"/>
            </a:avLst>
          </a:prstGeom>
          <a:solidFill>
            <a:schemeClr val="accent1"/>
          </a:solidFill>
          <a:ln w="9525">
            <a:solidFill>
              <a:schemeClr val="tx1"/>
            </a:solidFill>
            <a:miter lim="800000"/>
            <a:headEnd/>
            <a:tailEnd/>
          </a:ln>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5136" name="Text Box 16"/>
          <p:cNvSpPr txBox="1">
            <a:spLocks noChangeArrowheads="1"/>
          </p:cNvSpPr>
          <p:nvPr/>
        </p:nvSpPr>
        <p:spPr bwMode="auto">
          <a:xfrm>
            <a:off x="2368550" y="56388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ready</a:t>
            </a:r>
            <a:endParaRPr lang="en-US" altLang="en-US"/>
          </a:p>
        </p:txBody>
      </p:sp>
      <p:sp>
        <p:nvSpPr>
          <p:cNvPr id="5137" name="Text Box 17"/>
          <p:cNvSpPr txBox="1">
            <a:spLocks noChangeArrowheads="1"/>
          </p:cNvSpPr>
          <p:nvPr/>
        </p:nvSpPr>
        <p:spPr bwMode="auto">
          <a:xfrm>
            <a:off x="4121150" y="56388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ready</a:t>
            </a:r>
            <a:endParaRPr lang="en-US" altLang="en-US"/>
          </a:p>
        </p:txBody>
      </p:sp>
      <p:sp>
        <p:nvSpPr>
          <p:cNvPr id="5138" name="Text Box 18"/>
          <p:cNvSpPr txBox="1">
            <a:spLocks noChangeArrowheads="1"/>
          </p:cNvSpPr>
          <p:nvPr/>
        </p:nvSpPr>
        <p:spPr bwMode="auto">
          <a:xfrm>
            <a:off x="5181600" y="56388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ready</a:t>
            </a:r>
            <a:endParaRPr lang="en-US" altLang="en-US"/>
          </a:p>
        </p:txBody>
      </p:sp>
      <p:sp>
        <p:nvSpPr>
          <p:cNvPr id="5139" name="Text Box 19"/>
          <p:cNvSpPr txBox="1">
            <a:spLocks noChangeArrowheads="1"/>
          </p:cNvSpPr>
          <p:nvPr/>
        </p:nvSpPr>
        <p:spPr bwMode="auto">
          <a:xfrm>
            <a:off x="2432050" y="58816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ack</a:t>
            </a:r>
            <a:endParaRPr lang="en-US" altLang="en-US"/>
          </a:p>
        </p:txBody>
      </p:sp>
      <p:sp>
        <p:nvSpPr>
          <p:cNvPr id="5140" name="Text Box 20"/>
          <p:cNvSpPr txBox="1">
            <a:spLocks noChangeArrowheads="1"/>
          </p:cNvSpPr>
          <p:nvPr/>
        </p:nvSpPr>
        <p:spPr bwMode="auto">
          <a:xfrm>
            <a:off x="4184650" y="5859463"/>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ack</a:t>
            </a:r>
            <a:endParaRPr lang="en-US" altLang="en-US"/>
          </a:p>
        </p:txBody>
      </p:sp>
      <p:sp>
        <p:nvSpPr>
          <p:cNvPr id="5141" name="Text Box 21"/>
          <p:cNvSpPr txBox="1">
            <a:spLocks noChangeArrowheads="1"/>
          </p:cNvSpPr>
          <p:nvPr/>
        </p:nvSpPr>
        <p:spPr bwMode="auto">
          <a:xfrm>
            <a:off x="5334000" y="59578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ack</a:t>
            </a:r>
            <a:endParaRPr lang="en-US" altLang="en-US"/>
          </a:p>
        </p:txBody>
      </p:sp>
      <p:sp>
        <p:nvSpPr>
          <p:cNvPr id="5142" name="Line 22"/>
          <p:cNvSpPr>
            <a:spLocks noChangeShapeType="1"/>
          </p:cNvSpPr>
          <p:nvPr/>
        </p:nvSpPr>
        <p:spPr bwMode="auto">
          <a:xfrm flipH="1">
            <a:off x="2438400" y="62484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5143" name="Line 23"/>
          <p:cNvSpPr>
            <a:spLocks noChangeShapeType="1"/>
          </p:cNvSpPr>
          <p:nvPr/>
        </p:nvSpPr>
        <p:spPr bwMode="auto">
          <a:xfrm flipH="1">
            <a:off x="4191000" y="62484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5144" name="Line 24"/>
          <p:cNvSpPr>
            <a:spLocks noChangeShapeType="1"/>
          </p:cNvSpPr>
          <p:nvPr/>
        </p:nvSpPr>
        <p:spPr bwMode="auto">
          <a:xfrm flipH="1">
            <a:off x="5181600" y="62484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5145" name="Line 25"/>
          <p:cNvSpPr>
            <a:spLocks noChangeShapeType="1"/>
          </p:cNvSpPr>
          <p:nvPr/>
        </p:nvSpPr>
        <p:spPr bwMode="auto">
          <a:xfrm>
            <a:off x="2438400" y="59436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5146" name="Line 26"/>
          <p:cNvSpPr>
            <a:spLocks noChangeShapeType="1"/>
          </p:cNvSpPr>
          <p:nvPr/>
        </p:nvSpPr>
        <p:spPr bwMode="auto">
          <a:xfrm>
            <a:off x="4191000" y="59436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5147" name="Line 27"/>
          <p:cNvSpPr>
            <a:spLocks noChangeShapeType="1"/>
          </p:cNvSpPr>
          <p:nvPr/>
        </p:nvSpPr>
        <p:spPr bwMode="auto">
          <a:xfrm>
            <a:off x="5181600" y="59436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5148" name="Line 28"/>
          <p:cNvSpPr>
            <a:spLocks noChangeShapeType="1"/>
          </p:cNvSpPr>
          <p:nvPr/>
        </p:nvSpPr>
        <p:spPr bwMode="auto">
          <a:xfrm>
            <a:off x="6934200" y="59436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5149" name="Line 29"/>
          <p:cNvSpPr>
            <a:spLocks noChangeShapeType="1"/>
          </p:cNvSpPr>
          <p:nvPr/>
        </p:nvSpPr>
        <p:spPr bwMode="auto">
          <a:xfrm flipH="1">
            <a:off x="6934200" y="62484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5150" name="AutoShape 30"/>
          <p:cNvSpPr>
            <a:spLocks noChangeArrowheads="1"/>
          </p:cNvSpPr>
          <p:nvPr/>
        </p:nvSpPr>
        <p:spPr bwMode="auto">
          <a:xfrm>
            <a:off x="6934200" y="5486400"/>
            <a:ext cx="685800" cy="228600"/>
          </a:xfrm>
          <a:prstGeom prst="rightArrow">
            <a:avLst>
              <a:gd name="adj1" fmla="val 50000"/>
              <a:gd name="adj2" fmla="val 75000"/>
            </a:avLst>
          </a:prstGeom>
          <a:solidFill>
            <a:schemeClr val="accent1"/>
          </a:solidFill>
          <a:ln w="9525">
            <a:solidFill>
              <a:schemeClr val="tx1"/>
            </a:solidFill>
            <a:miter lim="800000"/>
            <a:headEnd/>
            <a:tailEnd/>
          </a:ln>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5151" name="Text Box 31"/>
          <p:cNvSpPr txBox="1">
            <a:spLocks noChangeArrowheads="1"/>
          </p:cNvSpPr>
          <p:nvPr/>
        </p:nvSpPr>
        <p:spPr bwMode="auto">
          <a:xfrm>
            <a:off x="2419350" y="5181600"/>
            <a:ext cx="62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data</a:t>
            </a:r>
            <a:endParaRPr lang="en-US" altLang="en-US"/>
          </a:p>
        </p:txBody>
      </p:sp>
      <p:sp>
        <p:nvSpPr>
          <p:cNvPr id="5152" name="Text Box 32"/>
          <p:cNvSpPr txBox="1">
            <a:spLocks noChangeArrowheads="1"/>
          </p:cNvSpPr>
          <p:nvPr/>
        </p:nvSpPr>
        <p:spPr bwMode="auto">
          <a:xfrm>
            <a:off x="4244975" y="5221288"/>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data</a:t>
            </a:r>
            <a:endParaRPr lang="en-US" altLang="en-US"/>
          </a:p>
        </p:txBody>
      </p:sp>
      <p:sp>
        <p:nvSpPr>
          <p:cNvPr id="5153" name="Text Box 33"/>
          <p:cNvSpPr txBox="1">
            <a:spLocks noChangeArrowheads="1"/>
          </p:cNvSpPr>
          <p:nvPr/>
        </p:nvSpPr>
        <p:spPr bwMode="auto">
          <a:xfrm>
            <a:off x="5181600" y="5181600"/>
            <a:ext cx="628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data</a:t>
            </a:r>
            <a:endParaRPr lang="en-US" altLang="en-US"/>
          </a:p>
        </p:txBody>
      </p:sp>
      <p:sp>
        <p:nvSpPr>
          <p:cNvPr id="5154" name="Text Box 34"/>
          <p:cNvSpPr txBox="1">
            <a:spLocks noChangeArrowheads="1"/>
          </p:cNvSpPr>
          <p:nvPr/>
        </p:nvSpPr>
        <p:spPr bwMode="auto">
          <a:xfrm>
            <a:off x="6991350" y="5195888"/>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data</a:t>
            </a:r>
            <a:endParaRPr lang="en-US" altLang="en-US"/>
          </a:p>
        </p:txBody>
      </p:sp>
      <p:sp>
        <p:nvSpPr>
          <p:cNvPr id="5155" name="Text Box 35"/>
          <p:cNvSpPr txBox="1">
            <a:spLocks noChangeArrowheads="1"/>
          </p:cNvSpPr>
          <p:nvPr/>
        </p:nvSpPr>
        <p:spPr bwMode="auto">
          <a:xfrm>
            <a:off x="7080250" y="59578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ack</a:t>
            </a:r>
            <a:endParaRPr lang="en-US" altLang="en-US"/>
          </a:p>
        </p:txBody>
      </p:sp>
      <p:sp>
        <p:nvSpPr>
          <p:cNvPr id="5156" name="Text Box 36"/>
          <p:cNvSpPr txBox="1">
            <a:spLocks noChangeArrowheads="1"/>
          </p:cNvSpPr>
          <p:nvPr/>
        </p:nvSpPr>
        <p:spPr bwMode="auto">
          <a:xfrm>
            <a:off x="6940550" y="5638800"/>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ready</a:t>
            </a:r>
            <a:endParaRPr lang="en-US" altLang="en-US"/>
          </a:p>
        </p:txBody>
      </p:sp>
      <p:sp>
        <p:nvSpPr>
          <p:cNvPr id="5157" name="Text Box 37"/>
          <p:cNvSpPr txBox="1">
            <a:spLocks noChangeArrowheads="1"/>
          </p:cNvSpPr>
          <p:nvPr/>
        </p:nvSpPr>
        <p:spPr bwMode="auto">
          <a:xfrm>
            <a:off x="4860925" y="5370513"/>
            <a:ext cx="37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a:t>
            </a:r>
            <a:endParaRPr lang="en-US" altLang="en-US"/>
          </a:p>
        </p:txBody>
      </p:sp>
      <p:sp>
        <p:nvSpPr>
          <p:cNvPr id="5158" name="Text Box 38"/>
          <p:cNvSpPr txBox="1">
            <a:spLocks noChangeArrowheads="1"/>
          </p:cNvSpPr>
          <p:nvPr/>
        </p:nvSpPr>
        <p:spPr bwMode="auto">
          <a:xfrm>
            <a:off x="4876800" y="57150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a:t>
            </a:r>
            <a:endParaRPr lang="en-US" altLang="en-US"/>
          </a:p>
        </p:txBody>
      </p:sp>
      <p:sp>
        <p:nvSpPr>
          <p:cNvPr id="5159" name="Text Box 39"/>
          <p:cNvSpPr txBox="1">
            <a:spLocks noChangeArrowheads="1"/>
          </p:cNvSpPr>
          <p:nvPr/>
        </p:nvSpPr>
        <p:spPr bwMode="auto">
          <a:xfrm>
            <a:off x="4876800" y="6019800"/>
            <a:ext cx="37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a:t>
            </a:r>
            <a:endParaRPr lang="en-US" altLang="en-US"/>
          </a:p>
        </p:txBody>
      </p:sp>
    </p:spTree>
  </p:cSld>
  <p:clrMapOvr>
    <a:masterClrMapping/>
  </p:clrMapOvr>
  <p:transition>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4A13-CB94-F510-62D9-C3149B5C51A2}"/>
              </a:ext>
            </a:extLst>
          </p:cNvPr>
          <p:cNvSpPr>
            <a:spLocks noGrp="1"/>
          </p:cNvSpPr>
          <p:nvPr>
            <p:ph type="title"/>
          </p:nvPr>
        </p:nvSpPr>
        <p:spPr/>
        <p:txBody>
          <a:bodyPr/>
          <a:lstStyle/>
          <a:p>
            <a:r>
              <a:rPr lang="en-US" dirty="0"/>
              <a:t>Faze </a:t>
            </a:r>
            <a:r>
              <a:rPr lang="en-US" dirty="0" err="1"/>
              <a:t>izvr</a:t>
            </a:r>
            <a:r>
              <a:rPr lang="sr-Latn-RS" dirty="0"/>
              <a:t>šenja</a:t>
            </a:r>
          </a:p>
        </p:txBody>
      </p:sp>
      <p:sp>
        <p:nvSpPr>
          <p:cNvPr id="3" name="Content Placeholder 2">
            <a:extLst>
              <a:ext uri="{FF2B5EF4-FFF2-40B4-BE49-F238E27FC236}">
                <a16:creationId xmlns:a16="http://schemas.microsoft.com/office/drawing/2014/main" id="{AE859C79-E3C5-A991-58CB-51D1C046A741}"/>
              </a:ext>
            </a:extLst>
          </p:cNvPr>
          <p:cNvSpPr>
            <a:spLocks noGrp="1"/>
          </p:cNvSpPr>
          <p:nvPr>
            <p:ph idx="1"/>
          </p:nvPr>
        </p:nvSpPr>
        <p:spPr/>
        <p:txBody>
          <a:bodyPr/>
          <a:lstStyle/>
          <a:p>
            <a:r>
              <a:rPr lang="sr-Latn-RS" dirty="0"/>
              <a:t>Svaka instrukcija RISC šrpcesora zahteva najviše 5 faza:</a:t>
            </a:r>
          </a:p>
          <a:p>
            <a:r>
              <a:rPr lang="sr-Latn-RS" dirty="0"/>
              <a:t>Paribavljanje instrukcije (IF – Instruction Fetch)</a:t>
            </a:r>
          </a:p>
          <a:p>
            <a:r>
              <a:rPr lang="sr-Latn-RS" dirty="0"/>
              <a:t>Dekodiranje i pribavljanje operanada (ID – instruction decode)</a:t>
            </a:r>
          </a:p>
          <a:p>
            <a:r>
              <a:rPr lang="sr-Latn-RS" dirty="0"/>
              <a:t>Izvršenje (EXE – Execution)</a:t>
            </a:r>
          </a:p>
          <a:p>
            <a:r>
              <a:rPr lang="sr-Latn-RS" dirty="0"/>
              <a:t>Obraćanje memoriji (MEM – Memory phase)</a:t>
            </a:r>
          </a:p>
          <a:p>
            <a:r>
              <a:rPr lang="sr-Latn-RS" dirty="0"/>
              <a:t>Upis rezultata u registarski fajl (WB – Write Back)</a:t>
            </a:r>
          </a:p>
        </p:txBody>
      </p:sp>
    </p:spTree>
    <p:extLst>
      <p:ext uri="{BB962C8B-B14F-4D97-AF65-F5344CB8AC3E}">
        <p14:creationId xmlns:p14="http://schemas.microsoft.com/office/powerpoint/2010/main" val="833742902"/>
      </p:ext>
    </p:extLst>
  </p:cSld>
  <p:clrMapOvr>
    <a:masterClrMapping/>
  </p:clrMapOvr>
  <p:transition>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533400" y="1905000"/>
            <a:ext cx="8267700" cy="4648200"/>
          </a:xfrm>
          <a:prstGeom prst="rect">
            <a:avLst/>
          </a:prstGeom>
          <a:noFill/>
          <a:ln w="9525">
            <a:noFill/>
            <a:miter lim="800000"/>
            <a:headEnd/>
            <a:tailEnd/>
          </a:ln>
          <a:effectLst/>
        </p:spPr>
        <p:txBody>
          <a:bodyPr lIns="92075" tIns="46038" rIns="92075" bIns="46038"/>
          <a:lstStyle/>
          <a:p>
            <a:pPr marL="342900" indent="-342900">
              <a:spcBef>
                <a:spcPct val="20000"/>
              </a:spcBef>
              <a:buClr>
                <a:schemeClr val="accent1"/>
              </a:buClr>
              <a:buSzPct val="85000"/>
              <a:buFont typeface="Wingdings 2" pitchFamily="18" charset="2"/>
              <a:buNone/>
              <a:defRPr/>
            </a:pPr>
            <a:r>
              <a:rPr kumimoji="1" lang="en-US" sz="2400" dirty="0">
                <a:solidFill>
                  <a:srgbClr val="0000FF"/>
                </a:solidFill>
                <a:effectLst>
                  <a:outerShdw blurRad="38100" dist="38100" dir="2700000" algn="tl">
                    <a:srgbClr val="C0C0C0"/>
                  </a:outerShdw>
                </a:effectLst>
                <a:latin typeface="Tahoma" pitchFamily="34" charset="0"/>
              </a:rPr>
              <a:t>1</a:t>
            </a:r>
            <a:r>
              <a:rPr kumimoji="1" lang="en-US" sz="2400" dirty="0">
                <a:solidFill>
                  <a:schemeClr val="accent1"/>
                </a:solidFill>
                <a:effectLst>
                  <a:outerShdw blurRad="38100" dist="38100" dir="2700000" algn="tl">
                    <a:srgbClr val="C0C0C0"/>
                  </a:outerShdw>
                </a:effectLst>
                <a:latin typeface="Tahoma" pitchFamily="34" charset="0"/>
              </a:rPr>
              <a:t> Instruction fetch cycle (IF):</a:t>
            </a:r>
          </a:p>
          <a:p>
            <a:pPr marL="1143000" lvl="2" indent="-228600">
              <a:spcBef>
                <a:spcPct val="20000"/>
              </a:spcBef>
              <a:buClr>
                <a:schemeClr val="tx1"/>
              </a:buClr>
              <a:buFont typeface="Wingdings" pitchFamily="2" charset="2"/>
              <a:buNone/>
              <a:defRPr/>
            </a:pPr>
            <a:endParaRPr kumimoji="1" lang="en-US" sz="1000" dirty="0">
              <a:effectLst>
                <a:outerShdw blurRad="38100" dist="38100" dir="2700000" algn="tl">
                  <a:srgbClr val="C0C0C0"/>
                </a:outerShdw>
              </a:effectLst>
              <a:latin typeface="Tahoma" pitchFamily="34" charset="0"/>
            </a:endParaRPr>
          </a:p>
          <a:p>
            <a:pPr marL="1143000" lvl="2" indent="-228600">
              <a:spcBef>
                <a:spcPct val="20000"/>
              </a:spcBef>
              <a:buClr>
                <a:schemeClr val="tx1"/>
              </a:buClr>
              <a:buFont typeface="Wingdings" pitchFamily="2" charset="2"/>
              <a:buNone/>
              <a:defRPr/>
            </a:pPr>
            <a:r>
              <a:rPr kumimoji="1" lang="en-US" sz="2000" dirty="0">
                <a:effectLst>
                  <a:outerShdw blurRad="38100" dist="38100" dir="2700000" algn="tl">
                    <a:srgbClr val="C0C0C0"/>
                  </a:outerShdw>
                </a:effectLst>
                <a:latin typeface="Tahoma" pitchFamily="34" charset="0"/>
              </a:rPr>
              <a:t>IR  </a:t>
            </a:r>
            <a:r>
              <a:rPr kumimoji="1" lang="en-US" sz="2000" b="1" dirty="0">
                <a:effectLst>
                  <a:outerShdw blurRad="38100" dist="38100" dir="2700000" algn="tl">
                    <a:srgbClr val="C0C0C0"/>
                  </a:outerShdw>
                </a:effectLst>
                <a:latin typeface="Symbol" pitchFamily="18" charset="2"/>
              </a:rPr>
              <a:t>¬  </a:t>
            </a:r>
            <a:r>
              <a:rPr kumimoji="1" lang="en-US" sz="2000" dirty="0" err="1">
                <a:effectLst>
                  <a:outerShdw blurRad="38100" dist="38100" dir="2700000" algn="tl">
                    <a:srgbClr val="C0C0C0"/>
                  </a:outerShdw>
                </a:effectLst>
                <a:latin typeface="Tahoma" pitchFamily="34" charset="0"/>
              </a:rPr>
              <a:t>Mem</a:t>
            </a:r>
            <a:r>
              <a:rPr kumimoji="1" lang="en-US" sz="2000" dirty="0">
                <a:effectLst>
                  <a:outerShdw blurRad="38100" dist="38100" dir="2700000" algn="tl">
                    <a:srgbClr val="C0C0C0"/>
                  </a:outerShdw>
                </a:effectLst>
                <a:latin typeface="Tahoma" pitchFamily="34" charset="0"/>
              </a:rPr>
              <a:t>[PC]</a:t>
            </a:r>
          </a:p>
          <a:p>
            <a:pPr marL="1143000" lvl="2" indent="-228600">
              <a:spcBef>
                <a:spcPct val="20000"/>
              </a:spcBef>
              <a:buClr>
                <a:schemeClr val="tx1"/>
              </a:buClr>
              <a:buFont typeface="Wingdings" pitchFamily="2" charset="2"/>
              <a:buNone/>
              <a:defRPr/>
            </a:pPr>
            <a:r>
              <a:rPr kumimoji="1" lang="en-US" sz="2000" dirty="0">
                <a:effectLst>
                  <a:outerShdw blurRad="38100" dist="38100" dir="2700000" algn="tl">
                    <a:srgbClr val="C0C0C0"/>
                  </a:outerShdw>
                </a:effectLst>
                <a:latin typeface="Tahoma" pitchFamily="34" charset="0"/>
              </a:rPr>
              <a:t>NPC  </a:t>
            </a:r>
            <a:r>
              <a:rPr kumimoji="1" lang="en-US" sz="2000" b="1" dirty="0">
                <a:effectLst>
                  <a:outerShdw blurRad="38100" dist="38100" dir="2700000" algn="tl">
                    <a:srgbClr val="C0C0C0"/>
                  </a:outerShdw>
                </a:effectLst>
                <a:latin typeface="Symbol" pitchFamily="18" charset="2"/>
              </a:rPr>
              <a:t>¬  </a:t>
            </a:r>
            <a:r>
              <a:rPr kumimoji="1" lang="en-US" sz="2000" dirty="0">
                <a:effectLst>
                  <a:outerShdw blurRad="38100" dist="38100" dir="2700000" algn="tl">
                    <a:srgbClr val="C0C0C0"/>
                  </a:outerShdw>
                </a:effectLst>
                <a:latin typeface="Tahoma" pitchFamily="34" charset="0"/>
              </a:rPr>
              <a:t>PC  +  4</a:t>
            </a:r>
          </a:p>
          <a:p>
            <a:pPr marL="1143000" lvl="2" indent="-228600">
              <a:spcBef>
                <a:spcPct val="20000"/>
              </a:spcBef>
              <a:buClr>
                <a:schemeClr val="tx1"/>
              </a:buClr>
              <a:buFont typeface="Wingdings" pitchFamily="2" charset="2"/>
              <a:buNone/>
              <a:defRPr/>
            </a:pPr>
            <a:endParaRPr kumimoji="1" lang="en-US" sz="1000" dirty="0">
              <a:effectLst>
                <a:outerShdw blurRad="38100" dist="38100" dir="2700000" algn="tl">
                  <a:srgbClr val="C0C0C0"/>
                </a:outerShdw>
              </a:effectLst>
              <a:latin typeface="Tahoma" pitchFamily="34" charset="0"/>
            </a:endParaRPr>
          </a:p>
          <a:p>
            <a:pPr marL="342900" indent="-342900">
              <a:spcBef>
                <a:spcPct val="20000"/>
              </a:spcBef>
              <a:buClr>
                <a:schemeClr val="hlink"/>
              </a:buClr>
              <a:buSzPct val="130000"/>
              <a:buFontTx/>
              <a:buChar char="2"/>
              <a:defRPr/>
            </a:pPr>
            <a:r>
              <a:rPr kumimoji="1" lang="hr-HR" sz="2400" dirty="0">
                <a:solidFill>
                  <a:schemeClr val="accent1"/>
                </a:solidFill>
                <a:effectLst>
                  <a:outerShdw blurRad="38100" dist="38100" dir="2700000" algn="tl">
                    <a:srgbClr val="C0C0C0"/>
                  </a:outerShdw>
                </a:effectLst>
                <a:latin typeface="Tahoma" pitchFamily="34" charset="0"/>
              </a:rPr>
              <a:t>Dekodiranje instrukcije i pribavljanje operanda</a:t>
            </a:r>
            <a:r>
              <a:rPr kumimoji="1" lang="en-US" sz="2400" dirty="0">
                <a:solidFill>
                  <a:schemeClr val="accent1"/>
                </a:solidFill>
                <a:effectLst>
                  <a:outerShdw blurRad="38100" dist="38100" dir="2700000" algn="tl">
                    <a:srgbClr val="C0C0C0"/>
                  </a:outerShdw>
                </a:effectLst>
                <a:latin typeface="Tahoma" pitchFamily="34" charset="0"/>
              </a:rPr>
              <a:t> (ID):</a:t>
            </a:r>
          </a:p>
          <a:p>
            <a:pPr marL="342900" indent="-342900">
              <a:spcBef>
                <a:spcPct val="20000"/>
              </a:spcBef>
              <a:buClr>
                <a:schemeClr val="accent1"/>
              </a:buClr>
              <a:buSzPct val="85000"/>
              <a:buFont typeface="Wingdings 2" pitchFamily="18" charset="2"/>
              <a:buNone/>
              <a:defRPr/>
            </a:pPr>
            <a:endParaRPr kumimoji="1" lang="en-US" sz="2400" dirty="0">
              <a:solidFill>
                <a:schemeClr val="accent1"/>
              </a:solidFill>
              <a:effectLst>
                <a:outerShdw blurRad="38100" dist="38100" dir="2700000" algn="tl">
                  <a:srgbClr val="C0C0C0"/>
                </a:outerShdw>
              </a:effectLst>
              <a:latin typeface="Tahoma" pitchFamily="34" charset="0"/>
            </a:endParaRPr>
          </a:p>
          <a:p>
            <a:pPr marL="1143000" lvl="2" indent="-228600">
              <a:spcBef>
                <a:spcPct val="20000"/>
              </a:spcBef>
              <a:buClr>
                <a:schemeClr val="tx1"/>
              </a:buClr>
              <a:buFont typeface="Wingdings" pitchFamily="2" charset="2"/>
              <a:buNone/>
              <a:defRPr/>
            </a:pPr>
            <a:r>
              <a:rPr kumimoji="1" lang="en-US" sz="2000" dirty="0">
                <a:effectLst>
                  <a:outerShdw blurRad="38100" dist="38100" dir="2700000" algn="tl">
                    <a:srgbClr val="C0C0C0"/>
                  </a:outerShdw>
                </a:effectLst>
                <a:latin typeface="Tahoma" pitchFamily="34" charset="0"/>
              </a:rPr>
              <a:t>A   </a:t>
            </a:r>
            <a:r>
              <a:rPr kumimoji="1" lang="en-US" sz="2000" b="1" dirty="0">
                <a:effectLst>
                  <a:outerShdw blurRad="38100" dist="38100" dir="2700000" algn="tl">
                    <a:srgbClr val="C0C0C0"/>
                  </a:outerShdw>
                </a:effectLst>
                <a:latin typeface="Symbol" pitchFamily="18" charset="2"/>
              </a:rPr>
              <a:t>¬  </a:t>
            </a:r>
            <a:r>
              <a:rPr kumimoji="1" lang="en-US" sz="2000" dirty="0">
                <a:effectLst>
                  <a:outerShdw blurRad="38100" dist="38100" dir="2700000" algn="tl">
                    <a:srgbClr val="C0C0C0"/>
                  </a:outerShdw>
                </a:effectLst>
                <a:latin typeface="Tahoma" pitchFamily="34" charset="0"/>
              </a:rPr>
              <a:t>Regs[</a:t>
            </a:r>
            <a:r>
              <a:rPr kumimoji="1" lang="sr-Latn-RS" sz="2000" dirty="0">
                <a:effectLst>
                  <a:outerShdw blurRad="38100" dist="38100" dir="2700000" algn="tl">
                    <a:srgbClr val="C0C0C0"/>
                  </a:outerShdw>
                </a:effectLst>
                <a:latin typeface="Tahoma" pitchFamily="34" charset="0"/>
              </a:rPr>
              <a:t>IR</a:t>
            </a:r>
            <a:r>
              <a:rPr kumimoji="1" lang="sr-Latn-RS" sz="2000" baseline="-25000" dirty="0">
                <a:effectLst>
                  <a:outerShdw blurRad="38100" dist="38100" dir="2700000" algn="tl">
                    <a:srgbClr val="C0C0C0"/>
                  </a:outerShdw>
                </a:effectLst>
                <a:latin typeface="Tahoma" pitchFamily="34" charset="0"/>
              </a:rPr>
              <a:t>25..21</a:t>
            </a:r>
            <a:r>
              <a:rPr kumimoji="1" lang="en-US" sz="2000" dirty="0">
                <a:effectLst>
                  <a:outerShdw blurRad="38100" dist="38100" dir="2700000" algn="tl">
                    <a:srgbClr val="C0C0C0"/>
                  </a:outerShdw>
                </a:effectLst>
                <a:latin typeface="Tahoma" pitchFamily="34" charset="0"/>
              </a:rPr>
              <a:t>];</a:t>
            </a:r>
          </a:p>
          <a:p>
            <a:pPr marL="1143000" lvl="2" indent="-228600">
              <a:spcBef>
                <a:spcPct val="20000"/>
              </a:spcBef>
              <a:buClr>
                <a:schemeClr val="tx1"/>
              </a:buClr>
              <a:buFont typeface="Wingdings" pitchFamily="2" charset="2"/>
              <a:buNone/>
              <a:defRPr/>
            </a:pPr>
            <a:r>
              <a:rPr kumimoji="1" lang="en-US" sz="2000" dirty="0">
                <a:effectLst>
                  <a:outerShdw blurRad="38100" dist="38100" dir="2700000" algn="tl">
                    <a:srgbClr val="C0C0C0"/>
                  </a:outerShdw>
                </a:effectLst>
                <a:latin typeface="Tahoma" pitchFamily="34" charset="0"/>
              </a:rPr>
              <a:t>B   </a:t>
            </a:r>
            <a:r>
              <a:rPr kumimoji="1" lang="en-US" sz="2000" b="1" dirty="0">
                <a:effectLst>
                  <a:outerShdw blurRad="38100" dist="38100" dir="2700000" algn="tl">
                    <a:srgbClr val="C0C0C0"/>
                  </a:outerShdw>
                </a:effectLst>
                <a:latin typeface="Symbol" pitchFamily="18" charset="2"/>
              </a:rPr>
              <a:t>¬  </a:t>
            </a:r>
            <a:r>
              <a:rPr kumimoji="1" lang="en-US" sz="2000" dirty="0">
                <a:effectLst>
                  <a:outerShdw blurRad="38100" dist="38100" dir="2700000" algn="tl">
                    <a:srgbClr val="C0C0C0"/>
                  </a:outerShdw>
                </a:effectLst>
                <a:latin typeface="Tahoma" pitchFamily="34" charset="0"/>
              </a:rPr>
              <a:t>Regs[</a:t>
            </a:r>
            <a:r>
              <a:rPr kumimoji="1" lang="hr-HR" sz="2000" dirty="0">
                <a:effectLst>
                  <a:outerShdw blurRad="38100" dist="38100" dir="2700000" algn="tl">
                    <a:srgbClr val="C0C0C0"/>
                  </a:outerShdw>
                </a:effectLst>
                <a:latin typeface="Tahoma" pitchFamily="34" charset="0"/>
              </a:rPr>
              <a:t>IR</a:t>
            </a:r>
            <a:r>
              <a:rPr kumimoji="1" lang="hr-HR" sz="2000" baseline="-25000" dirty="0">
                <a:effectLst>
                  <a:outerShdw blurRad="38100" dist="38100" dir="2700000" algn="tl">
                    <a:srgbClr val="C0C0C0"/>
                  </a:outerShdw>
                </a:effectLst>
                <a:latin typeface="Tahoma" pitchFamily="34" charset="0"/>
              </a:rPr>
              <a:t>20..16</a:t>
            </a:r>
            <a:r>
              <a:rPr kumimoji="1" lang="en-US" sz="2000" dirty="0">
                <a:effectLst>
                  <a:outerShdw blurRad="38100" dist="38100" dir="2700000" algn="tl">
                    <a:srgbClr val="C0C0C0"/>
                  </a:outerShdw>
                </a:effectLst>
                <a:latin typeface="Tahoma" pitchFamily="34" charset="0"/>
              </a:rPr>
              <a:t>];</a:t>
            </a:r>
          </a:p>
          <a:p>
            <a:pPr marL="1143000" lvl="2" indent="-228600">
              <a:spcBef>
                <a:spcPct val="20000"/>
              </a:spcBef>
              <a:buClr>
                <a:schemeClr val="tx1"/>
              </a:buClr>
              <a:buFont typeface="Wingdings" pitchFamily="2" charset="2"/>
              <a:buNone/>
              <a:defRPr/>
            </a:pPr>
            <a:r>
              <a:rPr kumimoji="1" lang="en-US" sz="2000" dirty="0" err="1">
                <a:effectLst>
                  <a:outerShdw blurRad="38100" dist="38100" dir="2700000" algn="tl">
                    <a:srgbClr val="C0C0C0"/>
                  </a:outerShdw>
                </a:effectLst>
                <a:latin typeface="Tahoma" pitchFamily="34" charset="0"/>
              </a:rPr>
              <a:t>Imm</a:t>
            </a:r>
            <a:r>
              <a:rPr kumimoji="1" lang="en-US" sz="2000" dirty="0">
                <a:effectLst>
                  <a:outerShdw blurRad="38100" dist="38100" dir="2700000" algn="tl">
                    <a:srgbClr val="C0C0C0"/>
                  </a:outerShdw>
                </a:effectLst>
                <a:latin typeface="Tahoma" pitchFamily="34" charset="0"/>
              </a:rPr>
              <a:t>    </a:t>
            </a:r>
            <a:r>
              <a:rPr kumimoji="1" lang="en-US" sz="2000" b="1" dirty="0">
                <a:effectLst>
                  <a:outerShdw blurRad="38100" dist="38100" dir="2700000" algn="tl">
                    <a:srgbClr val="C0C0C0"/>
                  </a:outerShdw>
                </a:effectLst>
                <a:latin typeface="Symbol" pitchFamily="18" charset="2"/>
              </a:rPr>
              <a:t>¬</a:t>
            </a:r>
            <a:r>
              <a:rPr kumimoji="1" lang="en-US" sz="2000" dirty="0">
                <a:effectLst>
                  <a:outerShdw blurRad="38100" dist="38100" dir="2700000" algn="tl">
                    <a:srgbClr val="C0C0C0"/>
                  </a:outerShdw>
                </a:effectLst>
                <a:latin typeface="Tahoma" pitchFamily="34" charset="0"/>
              </a:rPr>
              <a:t>  ((IR</a:t>
            </a:r>
            <a:r>
              <a:rPr kumimoji="1" lang="en-US" sz="2000" baseline="-25000" dirty="0">
                <a:effectLst>
                  <a:outerShdw blurRad="38100" dist="38100" dir="2700000" algn="tl">
                    <a:srgbClr val="C0C0C0"/>
                  </a:outerShdw>
                </a:effectLst>
                <a:latin typeface="Tahoma" pitchFamily="34" charset="0"/>
              </a:rPr>
              <a:t>15</a:t>
            </a:r>
            <a:r>
              <a:rPr kumimoji="1" lang="en-US" sz="2000" dirty="0">
                <a:effectLst>
                  <a:outerShdw blurRad="38100" dist="38100" dir="2700000" algn="tl">
                    <a:srgbClr val="C0C0C0"/>
                  </a:outerShdw>
                </a:effectLst>
                <a:latin typeface="Tahoma" pitchFamily="34" charset="0"/>
              </a:rPr>
              <a:t>)</a:t>
            </a:r>
            <a:r>
              <a:rPr kumimoji="1" lang="en-US" sz="2000" baseline="30000" dirty="0">
                <a:effectLst>
                  <a:outerShdw blurRad="38100" dist="38100" dir="2700000" algn="tl">
                    <a:srgbClr val="C0C0C0"/>
                  </a:outerShdw>
                </a:effectLst>
                <a:latin typeface="Tahoma" pitchFamily="34" charset="0"/>
              </a:rPr>
              <a:t>16</a:t>
            </a:r>
            <a:r>
              <a:rPr kumimoji="1" lang="en-US" sz="2000" dirty="0">
                <a:effectLst>
                  <a:outerShdw blurRad="38100" dist="38100" dir="2700000" algn="tl">
                    <a:srgbClr val="C0C0C0"/>
                  </a:outerShdw>
                </a:effectLst>
                <a:latin typeface="Tahoma" pitchFamily="34" charset="0"/>
              </a:rPr>
              <a:t>##IR </a:t>
            </a:r>
            <a:r>
              <a:rPr kumimoji="1" lang="en-US" sz="2000" baseline="-25000" dirty="0">
                <a:effectLst>
                  <a:outerShdw blurRad="38100" dist="38100" dir="2700000" algn="tl">
                    <a:srgbClr val="C0C0C0"/>
                  </a:outerShdw>
                </a:effectLst>
                <a:latin typeface="Tahoma" pitchFamily="34" charset="0"/>
              </a:rPr>
              <a:t>15..0</a:t>
            </a:r>
            <a:r>
              <a:rPr kumimoji="1" lang="en-US" sz="2000" dirty="0">
                <a:effectLst>
                  <a:outerShdw blurRad="38100" dist="38100" dir="2700000" algn="tl">
                    <a:srgbClr val="C0C0C0"/>
                  </a:outerShdw>
                </a:effectLst>
                <a:latin typeface="Tahoma" pitchFamily="34" charset="0"/>
              </a:rPr>
              <a:t>)    </a:t>
            </a:r>
            <a:r>
              <a:rPr kumimoji="1" lang="en-US" sz="1600" dirty="0">
                <a:effectLst>
                  <a:outerShdw blurRad="38100" dist="38100" dir="2700000" algn="tl">
                    <a:srgbClr val="C0C0C0"/>
                  </a:outerShdw>
                </a:effectLst>
                <a:latin typeface="Tahoma" pitchFamily="34" charset="0"/>
              </a:rPr>
              <a:t>sign-extended immediate field of IR</a:t>
            </a:r>
          </a:p>
          <a:p>
            <a:pPr marL="1143000" lvl="2" indent="-228600">
              <a:spcBef>
                <a:spcPct val="20000"/>
              </a:spcBef>
              <a:buClr>
                <a:schemeClr val="tx1"/>
              </a:buClr>
              <a:buFont typeface="Wingdings" pitchFamily="2" charset="2"/>
              <a:buNone/>
              <a:defRPr/>
            </a:pPr>
            <a:endParaRPr kumimoji="1" lang="en-US" sz="1200" dirty="0">
              <a:effectLst>
                <a:outerShdw blurRad="38100" dist="38100" dir="2700000" algn="tl">
                  <a:srgbClr val="C0C0C0"/>
                </a:outerShdw>
              </a:effectLst>
              <a:latin typeface="Tahoma" pitchFamily="34" charset="0"/>
            </a:endParaRPr>
          </a:p>
          <a:p>
            <a:pPr marL="342900" indent="-342900">
              <a:spcBef>
                <a:spcPct val="20000"/>
              </a:spcBef>
              <a:buClr>
                <a:schemeClr val="accent1"/>
              </a:buClr>
              <a:buSzPct val="85000"/>
              <a:buFont typeface="Wingdings 2" pitchFamily="18" charset="2"/>
              <a:buNone/>
              <a:defRPr/>
            </a:pPr>
            <a:r>
              <a:rPr kumimoji="1" lang="hr-HR" sz="2000" dirty="0">
                <a:solidFill>
                  <a:schemeClr val="accent1"/>
                </a:solidFill>
                <a:effectLst>
                  <a:outerShdw blurRad="38100" dist="38100" dir="2700000" algn="tl">
                    <a:srgbClr val="C0C0C0"/>
                  </a:outerShdw>
                </a:effectLst>
                <a:latin typeface="Tahoma" pitchFamily="34" charset="0"/>
              </a:rPr>
              <a:t>Napomena</a:t>
            </a:r>
            <a:r>
              <a:rPr kumimoji="1" lang="en-US" sz="2000" dirty="0">
                <a:solidFill>
                  <a:schemeClr val="accent1"/>
                </a:solidFill>
                <a:effectLst>
                  <a:outerShdw blurRad="38100" dist="38100" dir="2700000" algn="tl">
                    <a:srgbClr val="C0C0C0"/>
                  </a:outerShdw>
                </a:effectLst>
                <a:latin typeface="Tahoma" pitchFamily="34" charset="0"/>
              </a:rPr>
              <a:t>:  IR (</a:t>
            </a:r>
            <a:r>
              <a:rPr kumimoji="1" lang="en-US" sz="2000" dirty="0" err="1">
                <a:solidFill>
                  <a:schemeClr val="accent1"/>
                </a:solidFill>
                <a:effectLst>
                  <a:outerShdw blurRad="38100" dist="38100" dir="2700000" algn="tl">
                    <a:srgbClr val="C0C0C0"/>
                  </a:outerShdw>
                </a:effectLst>
                <a:latin typeface="Tahoma" pitchFamily="34" charset="0"/>
              </a:rPr>
              <a:t>instru</a:t>
            </a:r>
            <a:r>
              <a:rPr kumimoji="1" lang="hr-HR" sz="2000" dirty="0">
                <a:solidFill>
                  <a:schemeClr val="accent1"/>
                </a:solidFill>
                <a:effectLst>
                  <a:outerShdw blurRad="38100" dist="38100" dir="2700000" algn="tl">
                    <a:srgbClr val="C0C0C0"/>
                  </a:outerShdw>
                </a:effectLst>
                <a:latin typeface="Tahoma" pitchFamily="34" charset="0"/>
              </a:rPr>
              <a:t>kcioni</a:t>
            </a:r>
            <a:r>
              <a:rPr kumimoji="1" lang="en-US" sz="2000" dirty="0">
                <a:solidFill>
                  <a:schemeClr val="accent1"/>
                </a:solidFill>
                <a:effectLst>
                  <a:outerShdw blurRad="38100" dist="38100" dir="2700000" algn="tl">
                    <a:srgbClr val="C0C0C0"/>
                  </a:outerShdw>
                </a:effectLst>
                <a:latin typeface="Tahoma" pitchFamily="34" charset="0"/>
              </a:rPr>
              <a:t> </a:t>
            </a:r>
            <a:r>
              <a:rPr kumimoji="1" lang="en-US" sz="2000" dirty="0" err="1">
                <a:solidFill>
                  <a:schemeClr val="accent1"/>
                </a:solidFill>
                <a:effectLst>
                  <a:outerShdw blurRad="38100" dist="38100" dir="2700000" algn="tl">
                    <a:srgbClr val="C0C0C0"/>
                  </a:outerShdw>
                </a:effectLst>
                <a:latin typeface="Tahoma" pitchFamily="34" charset="0"/>
              </a:rPr>
              <a:t>regist</a:t>
            </a:r>
            <a:r>
              <a:rPr kumimoji="1" lang="hr-HR" sz="2000" dirty="0">
                <a:solidFill>
                  <a:schemeClr val="accent1"/>
                </a:solidFill>
                <a:effectLst>
                  <a:outerShdw blurRad="38100" dist="38100" dir="2700000" algn="tl">
                    <a:srgbClr val="C0C0C0"/>
                  </a:outerShdw>
                </a:effectLst>
                <a:latin typeface="Tahoma" pitchFamily="34" charset="0"/>
              </a:rPr>
              <a:t>a</a:t>
            </a:r>
            <a:r>
              <a:rPr kumimoji="1" lang="en-US" sz="2000" dirty="0">
                <a:solidFill>
                  <a:schemeClr val="accent1"/>
                </a:solidFill>
                <a:effectLst>
                  <a:outerShdw blurRad="38100" dist="38100" dir="2700000" algn="tl">
                    <a:srgbClr val="C0C0C0"/>
                  </a:outerShdw>
                </a:effectLst>
                <a:latin typeface="Tahoma" pitchFamily="34" charset="0"/>
              </a:rPr>
              <a:t>r),  NPC (next sequential program counter register)   A, B, </a:t>
            </a:r>
            <a:r>
              <a:rPr kumimoji="1" lang="en-US" sz="2000" dirty="0" err="1">
                <a:solidFill>
                  <a:schemeClr val="accent1"/>
                </a:solidFill>
                <a:effectLst>
                  <a:outerShdw blurRad="38100" dist="38100" dir="2700000" algn="tl">
                    <a:srgbClr val="C0C0C0"/>
                  </a:outerShdw>
                </a:effectLst>
                <a:latin typeface="Tahoma" pitchFamily="34" charset="0"/>
              </a:rPr>
              <a:t>Imm</a:t>
            </a:r>
            <a:r>
              <a:rPr kumimoji="1" lang="en-US" sz="2000" dirty="0">
                <a:solidFill>
                  <a:schemeClr val="accent1"/>
                </a:solidFill>
                <a:effectLst>
                  <a:outerShdw blurRad="38100" dist="38100" dir="2700000" algn="tl">
                    <a:srgbClr val="C0C0C0"/>
                  </a:outerShdw>
                </a:effectLst>
                <a:latin typeface="Tahoma" pitchFamily="34" charset="0"/>
              </a:rPr>
              <a:t>  </a:t>
            </a:r>
            <a:r>
              <a:rPr kumimoji="1" lang="hr-HR" sz="2000" dirty="0">
                <a:solidFill>
                  <a:schemeClr val="accent1"/>
                </a:solidFill>
                <a:effectLst>
                  <a:outerShdw blurRad="38100" dist="38100" dir="2700000" algn="tl">
                    <a:srgbClr val="C0C0C0"/>
                  </a:outerShdw>
                </a:effectLst>
                <a:latin typeface="Tahoma" pitchFamily="34" charset="0"/>
              </a:rPr>
              <a:t>su privremeni </a:t>
            </a:r>
            <a:r>
              <a:rPr kumimoji="1" lang="en-US" sz="2000" dirty="0">
                <a:solidFill>
                  <a:schemeClr val="accent1"/>
                </a:solidFill>
                <a:effectLst>
                  <a:outerShdw blurRad="38100" dist="38100" dir="2700000" algn="tl">
                    <a:srgbClr val="C0C0C0"/>
                  </a:outerShdw>
                </a:effectLst>
                <a:latin typeface="Tahoma" pitchFamily="34" charset="0"/>
              </a:rPr>
              <a:t> </a:t>
            </a:r>
            <a:r>
              <a:rPr kumimoji="1" lang="en-US" sz="2000" dirty="0" err="1">
                <a:solidFill>
                  <a:schemeClr val="accent1"/>
                </a:solidFill>
                <a:effectLst>
                  <a:outerShdw blurRad="38100" dist="38100" dir="2700000" algn="tl">
                    <a:srgbClr val="C0C0C0"/>
                  </a:outerShdw>
                </a:effectLst>
                <a:latin typeface="Tahoma" pitchFamily="34" charset="0"/>
              </a:rPr>
              <a:t>registr</a:t>
            </a:r>
            <a:r>
              <a:rPr kumimoji="1" lang="hr-HR" sz="2000" dirty="0">
                <a:solidFill>
                  <a:schemeClr val="accent1"/>
                </a:solidFill>
                <a:effectLst>
                  <a:outerShdw blurRad="38100" dist="38100" dir="2700000" algn="tl">
                    <a:srgbClr val="C0C0C0"/>
                  </a:outerShdw>
                </a:effectLst>
                <a:latin typeface="Tahoma" pitchFamily="34" charset="0"/>
              </a:rPr>
              <a:t>i</a:t>
            </a:r>
            <a:endParaRPr kumimoji="1" lang="en-US" sz="2000" dirty="0">
              <a:solidFill>
                <a:schemeClr val="accent1"/>
              </a:solidFill>
              <a:effectLst>
                <a:outerShdw blurRad="38100" dist="38100" dir="2700000" algn="tl">
                  <a:srgbClr val="C0C0C0"/>
                </a:outerShdw>
              </a:effectLst>
              <a:latin typeface="Tahoma" pitchFamily="34" charset="0"/>
            </a:endParaRPr>
          </a:p>
        </p:txBody>
      </p:sp>
      <p:sp>
        <p:nvSpPr>
          <p:cNvPr id="34821" name="Rectangle 5"/>
          <p:cNvSpPr>
            <a:spLocks noGrp="1" noChangeArrowheads="1"/>
          </p:cNvSpPr>
          <p:nvPr>
            <p:ph type="title"/>
          </p:nvPr>
        </p:nvSpPr>
        <p:spPr/>
        <p:txBody>
          <a:bodyPr/>
          <a:lstStyle/>
          <a:p>
            <a:pPr>
              <a:defRPr/>
            </a:pPr>
            <a:r>
              <a:rPr lang="en-US"/>
              <a:t>Faze izvr</a:t>
            </a:r>
            <a:r>
              <a:rPr lang="hr-HR"/>
              <a:t>šenja</a:t>
            </a:r>
            <a:endParaRPr lang="en-US"/>
          </a:p>
        </p:txBody>
      </p:sp>
      <p:sp>
        <p:nvSpPr>
          <p:cNvPr id="34822" name="Rectangle 6"/>
          <p:cNvSpPr>
            <a:spLocks noGrp="1" noChangeArrowheads="1"/>
          </p:cNvSpPr>
          <p:nvPr>
            <p:ph type="body" idx="1"/>
          </p:nvPr>
        </p:nvSpPr>
        <p:spPr>
          <a:xfrm>
            <a:off x="0" y="708025"/>
            <a:ext cx="9144000" cy="1044575"/>
          </a:xfrm>
        </p:spPr>
        <p:txBody>
          <a:bodyPr/>
          <a:lstStyle/>
          <a:p>
            <a:pPr>
              <a:defRPr/>
            </a:pPr>
            <a:r>
              <a:rPr lang="hr-HR" dirty="0"/>
              <a:t>Svaka integer instrukcija RISC procesora se može obaviti za najviše pet klok ciklusa:</a:t>
            </a:r>
            <a:endParaRPr lang="en-US" dirty="0"/>
          </a:p>
        </p:txBody>
      </p:sp>
      <p:sp>
        <p:nvSpPr>
          <p:cNvPr id="18437" name="Rectangle 7"/>
          <p:cNvSpPr>
            <a:spLocks noChangeArrowheads="1"/>
          </p:cNvSpPr>
          <p:nvPr/>
        </p:nvSpPr>
        <p:spPr bwMode="auto">
          <a:xfrm>
            <a:off x="1371600" y="2438400"/>
            <a:ext cx="2495550" cy="99060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8438" name="Rectangle 8"/>
          <p:cNvSpPr>
            <a:spLocks noChangeArrowheads="1"/>
          </p:cNvSpPr>
          <p:nvPr/>
        </p:nvSpPr>
        <p:spPr bwMode="auto">
          <a:xfrm>
            <a:off x="1454150" y="4267200"/>
            <a:ext cx="3498850" cy="129540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Tree>
  </p:cSld>
  <p:clrMapOvr>
    <a:masterClrMapping/>
  </p:clrMapOvr>
  <p:transition>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85800" y="1219200"/>
            <a:ext cx="8077200" cy="5181600"/>
          </a:xfrm>
          <a:prstGeom prst="rect">
            <a:avLst/>
          </a:prstGeom>
          <a:noFill/>
          <a:ln w="9525">
            <a:noFill/>
            <a:miter lim="800000"/>
            <a:headEnd/>
            <a:tailEnd/>
          </a:ln>
          <a:effectLst/>
        </p:spPr>
        <p:txBody>
          <a:bodyPr lIns="92075" tIns="46038" rIns="92075" bIns="46038"/>
          <a:lstStyle/>
          <a:p>
            <a:pPr marL="342900" indent="-342900">
              <a:spcBef>
                <a:spcPct val="20000"/>
              </a:spcBef>
              <a:buClr>
                <a:schemeClr val="hlink"/>
              </a:buClr>
              <a:buSzPct val="130000"/>
              <a:buFontTx/>
              <a:buChar char="3"/>
              <a:defRPr/>
            </a:pPr>
            <a:r>
              <a:rPr kumimoji="1" lang="en-US" sz="2800" dirty="0">
                <a:solidFill>
                  <a:schemeClr val="accent1"/>
                </a:solidFill>
                <a:effectLst>
                  <a:outerShdw blurRad="38100" dist="38100" dir="2700000" algn="tl">
                    <a:srgbClr val="C0C0C0"/>
                  </a:outerShdw>
                </a:effectLst>
                <a:latin typeface="Tahoma" pitchFamily="34" charset="0"/>
              </a:rPr>
              <a:t>Execution/Effective address cycle (EX):</a:t>
            </a:r>
          </a:p>
          <a:p>
            <a:pPr marL="342900" indent="-342900">
              <a:spcBef>
                <a:spcPct val="20000"/>
              </a:spcBef>
              <a:buClr>
                <a:schemeClr val="accent1"/>
              </a:buClr>
              <a:buSzPct val="85000"/>
              <a:buFont typeface="Wingdings 2" pitchFamily="18" charset="2"/>
              <a:buNone/>
              <a:defRPr/>
            </a:pPr>
            <a:endParaRPr kumimoji="1" lang="en-US" sz="800" dirty="0">
              <a:solidFill>
                <a:schemeClr val="accent1"/>
              </a:solidFill>
              <a:effectLst>
                <a:outerShdw blurRad="38100" dist="38100" dir="2700000" algn="tl">
                  <a:srgbClr val="C0C0C0"/>
                </a:outerShdw>
              </a:effectLst>
              <a:latin typeface="Tahoma" pitchFamily="34" charset="0"/>
            </a:endParaRPr>
          </a:p>
          <a:p>
            <a:pPr marL="742950" lvl="1" indent="-285750">
              <a:spcBef>
                <a:spcPct val="20000"/>
              </a:spcBef>
              <a:buClr>
                <a:schemeClr val="hlink"/>
              </a:buClr>
              <a:buSzPct val="85000"/>
              <a:buFont typeface="Wingdings" pitchFamily="2" charset="2"/>
              <a:buChar char="l"/>
              <a:defRPr/>
            </a:pPr>
            <a:r>
              <a:rPr kumimoji="1" lang="en-US" sz="2000" b="1" dirty="0">
                <a:solidFill>
                  <a:schemeClr val="hlink"/>
                </a:solidFill>
                <a:effectLst>
                  <a:outerShdw blurRad="38100" dist="38100" dir="2700000" algn="tl">
                    <a:srgbClr val="C0C0C0"/>
                  </a:outerShdw>
                </a:effectLst>
                <a:latin typeface="Tahoma" pitchFamily="34" charset="0"/>
              </a:rPr>
              <a:t>Memory reference:</a:t>
            </a:r>
          </a:p>
          <a:p>
            <a:pPr marL="742950" lvl="1" indent="-285750">
              <a:spcBef>
                <a:spcPct val="20000"/>
              </a:spcBef>
              <a:buClr>
                <a:schemeClr val="hlink"/>
              </a:buClr>
              <a:buSzPct val="85000"/>
              <a:buFont typeface="Wingdings" pitchFamily="2" charset="2"/>
              <a:buNone/>
              <a:defRPr/>
            </a:pPr>
            <a:endParaRPr kumimoji="1" lang="en-US" sz="600" b="1" dirty="0">
              <a:solidFill>
                <a:schemeClr val="hlink"/>
              </a:solidFill>
              <a:effectLst>
                <a:outerShdw blurRad="38100" dist="38100" dir="2700000" algn="tl">
                  <a:srgbClr val="C0C0C0"/>
                </a:outerShdw>
              </a:effectLst>
              <a:latin typeface="Tahoma" pitchFamily="34" charset="0"/>
            </a:endParaRPr>
          </a:p>
          <a:p>
            <a:pPr marL="1143000" lvl="2" indent="-228600">
              <a:spcBef>
                <a:spcPct val="20000"/>
              </a:spcBef>
              <a:buClr>
                <a:schemeClr val="tx1"/>
              </a:buClr>
              <a:buFont typeface="Wingdings" pitchFamily="2" charset="2"/>
              <a:buNone/>
              <a:defRPr/>
            </a:pPr>
            <a:r>
              <a:rPr kumimoji="1" lang="en-US" sz="2000" dirty="0" err="1">
                <a:effectLst>
                  <a:outerShdw blurRad="38100" dist="38100" dir="2700000" algn="tl">
                    <a:srgbClr val="C0C0C0"/>
                  </a:outerShdw>
                </a:effectLst>
                <a:latin typeface="Tahoma" pitchFamily="34" charset="0"/>
              </a:rPr>
              <a:t>ALUOutput</a:t>
            </a:r>
            <a:r>
              <a:rPr kumimoji="1" lang="en-US" sz="2000" dirty="0">
                <a:effectLst>
                  <a:outerShdw blurRad="38100" dist="38100" dir="2700000" algn="tl">
                    <a:srgbClr val="C0C0C0"/>
                  </a:outerShdw>
                </a:effectLst>
                <a:latin typeface="Tahoma" pitchFamily="34" charset="0"/>
              </a:rPr>
              <a:t>    </a:t>
            </a:r>
            <a:r>
              <a:rPr kumimoji="1" lang="en-US" sz="2000" b="1" dirty="0">
                <a:effectLst>
                  <a:outerShdw blurRad="38100" dist="38100" dir="2700000" algn="tl">
                    <a:srgbClr val="C0C0C0"/>
                  </a:outerShdw>
                </a:effectLst>
                <a:latin typeface="Symbol" pitchFamily="18" charset="2"/>
              </a:rPr>
              <a:t>¬  </a:t>
            </a:r>
            <a:r>
              <a:rPr kumimoji="1" lang="en-US" sz="2000" dirty="0">
                <a:effectLst>
                  <a:outerShdw blurRad="38100" dist="38100" dir="2700000" algn="tl">
                    <a:srgbClr val="C0C0C0"/>
                  </a:outerShdw>
                </a:effectLst>
                <a:latin typeface="Tahoma" pitchFamily="34" charset="0"/>
              </a:rPr>
              <a:t>A  +  </a:t>
            </a:r>
            <a:r>
              <a:rPr kumimoji="1" lang="en-US" sz="2000" dirty="0" err="1">
                <a:effectLst>
                  <a:outerShdw blurRad="38100" dist="38100" dir="2700000" algn="tl">
                    <a:srgbClr val="C0C0C0"/>
                  </a:outerShdw>
                </a:effectLst>
                <a:latin typeface="Tahoma" pitchFamily="34" charset="0"/>
              </a:rPr>
              <a:t>Imm</a:t>
            </a:r>
            <a:r>
              <a:rPr kumimoji="1" lang="en-US" sz="2000" dirty="0">
                <a:effectLst>
                  <a:outerShdw blurRad="38100" dist="38100" dir="2700000" algn="tl">
                    <a:srgbClr val="C0C0C0"/>
                  </a:outerShdw>
                </a:effectLst>
                <a:latin typeface="Tahoma" pitchFamily="34" charset="0"/>
              </a:rPr>
              <a:t>;</a:t>
            </a:r>
          </a:p>
          <a:p>
            <a:pPr marL="1143000" lvl="2" indent="-228600">
              <a:spcBef>
                <a:spcPct val="20000"/>
              </a:spcBef>
              <a:buClr>
                <a:schemeClr val="tx1"/>
              </a:buClr>
              <a:buFont typeface="Wingdings" pitchFamily="2" charset="2"/>
              <a:buNone/>
              <a:defRPr/>
            </a:pPr>
            <a:endParaRPr kumimoji="1" lang="en-US" sz="700" dirty="0">
              <a:effectLst>
                <a:outerShdw blurRad="38100" dist="38100" dir="2700000" algn="tl">
                  <a:srgbClr val="C0C0C0"/>
                </a:outerShdw>
              </a:effectLst>
              <a:latin typeface="Tahoma" pitchFamily="34" charset="0"/>
            </a:endParaRPr>
          </a:p>
          <a:p>
            <a:pPr marL="742950" lvl="1" indent="-285750">
              <a:spcBef>
                <a:spcPct val="20000"/>
              </a:spcBef>
              <a:buClr>
                <a:schemeClr val="hlink"/>
              </a:buClr>
              <a:buSzPct val="85000"/>
              <a:buFont typeface="Wingdings" pitchFamily="2" charset="2"/>
              <a:buChar char="l"/>
              <a:defRPr/>
            </a:pPr>
            <a:r>
              <a:rPr kumimoji="1" lang="en-US" sz="2000" b="1" dirty="0">
                <a:solidFill>
                  <a:schemeClr val="hlink"/>
                </a:solidFill>
                <a:effectLst>
                  <a:outerShdw blurRad="38100" dist="38100" dir="2700000" algn="tl">
                    <a:srgbClr val="C0C0C0"/>
                  </a:outerShdw>
                </a:effectLst>
                <a:latin typeface="Tahoma" pitchFamily="34" charset="0"/>
              </a:rPr>
              <a:t>Register-Register ALU instruction:</a:t>
            </a:r>
          </a:p>
          <a:p>
            <a:pPr marL="742950" lvl="1" indent="-285750">
              <a:spcBef>
                <a:spcPct val="20000"/>
              </a:spcBef>
              <a:buClr>
                <a:schemeClr val="hlink"/>
              </a:buClr>
              <a:buSzPct val="85000"/>
              <a:buFont typeface="Wingdings" pitchFamily="2" charset="2"/>
              <a:buNone/>
              <a:defRPr/>
            </a:pPr>
            <a:endParaRPr kumimoji="1" lang="en-US" sz="600" b="1" dirty="0">
              <a:solidFill>
                <a:schemeClr val="hlink"/>
              </a:solidFill>
              <a:effectLst>
                <a:outerShdw blurRad="38100" dist="38100" dir="2700000" algn="tl">
                  <a:srgbClr val="C0C0C0"/>
                </a:outerShdw>
              </a:effectLst>
              <a:latin typeface="Tahoma" pitchFamily="34" charset="0"/>
            </a:endParaRPr>
          </a:p>
          <a:p>
            <a:pPr marL="1143000" lvl="2" indent="-228600">
              <a:spcBef>
                <a:spcPct val="20000"/>
              </a:spcBef>
              <a:buClr>
                <a:schemeClr val="tx1"/>
              </a:buClr>
              <a:buFont typeface="Wingdings" pitchFamily="2" charset="2"/>
              <a:buNone/>
              <a:defRPr/>
            </a:pPr>
            <a:r>
              <a:rPr kumimoji="1" lang="en-US" sz="2000" dirty="0" err="1">
                <a:effectLst>
                  <a:outerShdw blurRad="38100" dist="38100" dir="2700000" algn="tl">
                    <a:srgbClr val="C0C0C0"/>
                  </a:outerShdw>
                </a:effectLst>
                <a:latin typeface="Tahoma" pitchFamily="34" charset="0"/>
              </a:rPr>
              <a:t>ALUOutput</a:t>
            </a:r>
            <a:r>
              <a:rPr kumimoji="1" lang="en-US" sz="2000" dirty="0">
                <a:effectLst>
                  <a:outerShdw blurRad="38100" dist="38100" dir="2700000" algn="tl">
                    <a:srgbClr val="C0C0C0"/>
                  </a:outerShdw>
                </a:effectLst>
                <a:latin typeface="Tahoma" pitchFamily="34" charset="0"/>
              </a:rPr>
              <a:t>   </a:t>
            </a:r>
            <a:r>
              <a:rPr kumimoji="1" lang="en-US" sz="2000" b="1" dirty="0">
                <a:effectLst>
                  <a:outerShdw blurRad="38100" dist="38100" dir="2700000" algn="tl">
                    <a:srgbClr val="C0C0C0"/>
                  </a:outerShdw>
                </a:effectLst>
                <a:latin typeface="Symbol" pitchFamily="18" charset="2"/>
              </a:rPr>
              <a:t>¬  </a:t>
            </a:r>
            <a:r>
              <a:rPr kumimoji="1" lang="en-US" sz="2000" dirty="0">
                <a:effectLst>
                  <a:outerShdw blurRad="38100" dist="38100" dir="2700000" algn="tl">
                    <a:srgbClr val="C0C0C0"/>
                  </a:outerShdw>
                </a:effectLst>
                <a:latin typeface="Tahoma" pitchFamily="34" charset="0"/>
              </a:rPr>
              <a:t>A </a:t>
            </a:r>
            <a:r>
              <a:rPr kumimoji="1" lang="en-US" sz="2000" dirty="0" err="1">
                <a:effectLst>
                  <a:outerShdw blurRad="38100" dist="38100" dir="2700000" algn="tl">
                    <a:srgbClr val="C0C0C0"/>
                  </a:outerShdw>
                </a:effectLst>
                <a:latin typeface="Tahoma" pitchFamily="34" charset="0"/>
              </a:rPr>
              <a:t>func</a:t>
            </a:r>
            <a:r>
              <a:rPr kumimoji="1" lang="en-US" sz="2000" dirty="0">
                <a:effectLst>
                  <a:outerShdw blurRad="38100" dist="38100" dir="2700000" algn="tl">
                    <a:srgbClr val="C0C0C0"/>
                  </a:outerShdw>
                </a:effectLst>
                <a:latin typeface="Tahoma" pitchFamily="34" charset="0"/>
              </a:rPr>
              <a:t> B;</a:t>
            </a:r>
          </a:p>
          <a:p>
            <a:pPr marL="1143000" lvl="2" indent="-228600">
              <a:spcBef>
                <a:spcPct val="20000"/>
              </a:spcBef>
              <a:buClr>
                <a:schemeClr val="tx1"/>
              </a:buClr>
              <a:buFont typeface="Wingdings" pitchFamily="2" charset="2"/>
              <a:buNone/>
              <a:defRPr/>
            </a:pPr>
            <a:endParaRPr kumimoji="1" lang="en-US" sz="700" dirty="0">
              <a:effectLst>
                <a:outerShdw blurRad="38100" dist="38100" dir="2700000" algn="tl">
                  <a:srgbClr val="C0C0C0"/>
                </a:outerShdw>
              </a:effectLst>
              <a:latin typeface="Tahoma" pitchFamily="34" charset="0"/>
            </a:endParaRPr>
          </a:p>
          <a:p>
            <a:pPr marL="742950" lvl="1" indent="-285750">
              <a:spcBef>
                <a:spcPct val="20000"/>
              </a:spcBef>
              <a:buClr>
                <a:schemeClr val="hlink"/>
              </a:buClr>
              <a:buSzPct val="85000"/>
              <a:buFont typeface="Wingdings" pitchFamily="2" charset="2"/>
              <a:buChar char="l"/>
              <a:defRPr/>
            </a:pPr>
            <a:r>
              <a:rPr kumimoji="1" lang="en-US" sz="2000" b="1" dirty="0">
                <a:solidFill>
                  <a:schemeClr val="hlink"/>
                </a:solidFill>
                <a:effectLst>
                  <a:outerShdw blurRad="38100" dist="38100" dir="2700000" algn="tl">
                    <a:srgbClr val="C0C0C0"/>
                  </a:outerShdw>
                </a:effectLst>
                <a:latin typeface="Tahoma" pitchFamily="34" charset="0"/>
              </a:rPr>
              <a:t>Register-Immediate ALU instruction:</a:t>
            </a:r>
          </a:p>
          <a:p>
            <a:pPr marL="742950" lvl="1" indent="-285750">
              <a:spcBef>
                <a:spcPct val="20000"/>
              </a:spcBef>
              <a:buClr>
                <a:schemeClr val="hlink"/>
              </a:buClr>
              <a:buSzPct val="85000"/>
              <a:buFont typeface="Wingdings" pitchFamily="2" charset="2"/>
              <a:buNone/>
              <a:defRPr/>
            </a:pPr>
            <a:endParaRPr kumimoji="1" lang="en-US" sz="600" b="1" dirty="0">
              <a:solidFill>
                <a:schemeClr val="hlink"/>
              </a:solidFill>
              <a:effectLst>
                <a:outerShdw blurRad="38100" dist="38100" dir="2700000" algn="tl">
                  <a:srgbClr val="C0C0C0"/>
                </a:outerShdw>
              </a:effectLst>
              <a:latin typeface="Tahoma" pitchFamily="34" charset="0"/>
            </a:endParaRPr>
          </a:p>
          <a:p>
            <a:pPr marL="1143000" lvl="2" indent="-228600">
              <a:spcBef>
                <a:spcPct val="20000"/>
              </a:spcBef>
              <a:buClr>
                <a:schemeClr val="tx1"/>
              </a:buClr>
              <a:buFont typeface="Wingdings" pitchFamily="2" charset="2"/>
              <a:buNone/>
              <a:defRPr/>
            </a:pPr>
            <a:r>
              <a:rPr kumimoji="1" lang="en-US" sz="2000" dirty="0" err="1">
                <a:effectLst>
                  <a:outerShdw blurRad="38100" dist="38100" dir="2700000" algn="tl">
                    <a:srgbClr val="C0C0C0"/>
                  </a:outerShdw>
                </a:effectLst>
                <a:latin typeface="Tahoma" pitchFamily="34" charset="0"/>
              </a:rPr>
              <a:t>ALUOutput</a:t>
            </a:r>
            <a:r>
              <a:rPr kumimoji="1" lang="en-US" sz="2000" dirty="0">
                <a:effectLst>
                  <a:outerShdw blurRad="38100" dist="38100" dir="2700000" algn="tl">
                    <a:srgbClr val="C0C0C0"/>
                  </a:outerShdw>
                </a:effectLst>
                <a:latin typeface="Tahoma" pitchFamily="34" charset="0"/>
              </a:rPr>
              <a:t>   </a:t>
            </a:r>
            <a:r>
              <a:rPr kumimoji="1" lang="en-US" sz="2000" b="1" dirty="0">
                <a:effectLst>
                  <a:outerShdw blurRad="38100" dist="38100" dir="2700000" algn="tl">
                    <a:srgbClr val="C0C0C0"/>
                  </a:outerShdw>
                </a:effectLst>
                <a:latin typeface="Symbol" pitchFamily="18" charset="2"/>
              </a:rPr>
              <a:t>¬  </a:t>
            </a:r>
            <a:r>
              <a:rPr kumimoji="1" lang="en-US" sz="2000" dirty="0">
                <a:effectLst>
                  <a:outerShdw blurRad="38100" dist="38100" dir="2700000" algn="tl">
                    <a:srgbClr val="C0C0C0"/>
                  </a:outerShdw>
                </a:effectLst>
                <a:latin typeface="Tahoma" pitchFamily="34" charset="0"/>
              </a:rPr>
              <a:t>A op </a:t>
            </a:r>
            <a:r>
              <a:rPr kumimoji="1" lang="en-US" sz="2000" dirty="0" err="1">
                <a:effectLst>
                  <a:outerShdw blurRad="38100" dist="38100" dir="2700000" algn="tl">
                    <a:srgbClr val="C0C0C0"/>
                  </a:outerShdw>
                </a:effectLst>
                <a:latin typeface="Tahoma" pitchFamily="34" charset="0"/>
              </a:rPr>
              <a:t>Imm</a:t>
            </a:r>
            <a:r>
              <a:rPr kumimoji="1" lang="en-US" sz="2000" dirty="0">
                <a:effectLst>
                  <a:outerShdw blurRad="38100" dist="38100" dir="2700000" algn="tl">
                    <a:srgbClr val="C0C0C0"/>
                  </a:outerShdw>
                </a:effectLst>
                <a:latin typeface="Tahoma" pitchFamily="34" charset="0"/>
              </a:rPr>
              <a:t>;</a:t>
            </a:r>
          </a:p>
          <a:p>
            <a:pPr marL="1143000" lvl="2" indent="-228600">
              <a:spcBef>
                <a:spcPct val="20000"/>
              </a:spcBef>
              <a:buClr>
                <a:schemeClr val="tx1"/>
              </a:buClr>
              <a:buFont typeface="Wingdings" pitchFamily="2" charset="2"/>
              <a:buNone/>
              <a:defRPr/>
            </a:pPr>
            <a:endParaRPr kumimoji="1" lang="en-US" sz="700" dirty="0">
              <a:effectLst>
                <a:outerShdw blurRad="38100" dist="38100" dir="2700000" algn="tl">
                  <a:srgbClr val="C0C0C0"/>
                </a:outerShdw>
              </a:effectLst>
              <a:latin typeface="Tahoma" pitchFamily="34" charset="0"/>
            </a:endParaRPr>
          </a:p>
          <a:p>
            <a:pPr marL="742950" lvl="1" indent="-285750">
              <a:spcBef>
                <a:spcPct val="20000"/>
              </a:spcBef>
              <a:buClr>
                <a:schemeClr val="hlink"/>
              </a:buClr>
              <a:buSzPct val="85000"/>
              <a:buFont typeface="Wingdings" pitchFamily="2" charset="2"/>
              <a:buChar char="l"/>
              <a:defRPr/>
            </a:pPr>
            <a:r>
              <a:rPr kumimoji="1" lang="en-US" sz="2000" b="1" dirty="0">
                <a:solidFill>
                  <a:schemeClr val="hlink"/>
                </a:solidFill>
                <a:effectLst>
                  <a:outerShdw blurRad="38100" dist="38100" dir="2700000" algn="tl">
                    <a:srgbClr val="C0C0C0"/>
                  </a:outerShdw>
                </a:effectLst>
                <a:latin typeface="Tahoma" pitchFamily="34" charset="0"/>
              </a:rPr>
              <a:t>Branch:</a:t>
            </a:r>
          </a:p>
          <a:p>
            <a:pPr marL="742950" lvl="1" indent="-285750">
              <a:spcBef>
                <a:spcPct val="20000"/>
              </a:spcBef>
              <a:buClr>
                <a:schemeClr val="hlink"/>
              </a:buClr>
              <a:buSzPct val="85000"/>
              <a:buFont typeface="Wingdings" pitchFamily="2" charset="2"/>
              <a:buChar char="l"/>
              <a:defRPr/>
            </a:pPr>
            <a:endParaRPr kumimoji="1" lang="en-US" sz="600" b="1" dirty="0">
              <a:solidFill>
                <a:schemeClr val="hlink"/>
              </a:solidFill>
              <a:effectLst>
                <a:outerShdw blurRad="38100" dist="38100" dir="2700000" algn="tl">
                  <a:srgbClr val="C0C0C0"/>
                </a:outerShdw>
              </a:effectLst>
              <a:latin typeface="Tahoma" pitchFamily="34" charset="0"/>
            </a:endParaRPr>
          </a:p>
          <a:p>
            <a:pPr marL="1143000" lvl="2" indent="-228600">
              <a:spcBef>
                <a:spcPct val="20000"/>
              </a:spcBef>
              <a:buClr>
                <a:schemeClr val="tx1"/>
              </a:buClr>
              <a:buFont typeface="Wingdings" pitchFamily="2" charset="2"/>
              <a:buNone/>
              <a:defRPr/>
            </a:pPr>
            <a:r>
              <a:rPr kumimoji="1" lang="en-US" sz="2000" dirty="0" err="1">
                <a:effectLst>
                  <a:outerShdw blurRad="38100" dist="38100" dir="2700000" algn="tl">
                    <a:srgbClr val="C0C0C0"/>
                  </a:outerShdw>
                </a:effectLst>
                <a:latin typeface="Tahoma" pitchFamily="34" charset="0"/>
              </a:rPr>
              <a:t>ALUOutput</a:t>
            </a:r>
            <a:r>
              <a:rPr kumimoji="1" lang="en-US" sz="2000" dirty="0">
                <a:effectLst>
                  <a:outerShdw blurRad="38100" dist="38100" dir="2700000" algn="tl">
                    <a:srgbClr val="C0C0C0"/>
                  </a:outerShdw>
                </a:effectLst>
                <a:latin typeface="Tahoma" pitchFamily="34" charset="0"/>
              </a:rPr>
              <a:t> </a:t>
            </a:r>
            <a:r>
              <a:rPr kumimoji="1" lang="en-US" sz="2000" b="1" dirty="0">
                <a:effectLst>
                  <a:outerShdw blurRad="38100" dist="38100" dir="2700000" algn="tl">
                    <a:srgbClr val="C0C0C0"/>
                  </a:outerShdw>
                </a:effectLst>
                <a:latin typeface="Symbol" pitchFamily="18" charset="2"/>
              </a:rPr>
              <a:t>¬</a:t>
            </a:r>
            <a:r>
              <a:rPr kumimoji="1" lang="en-US" sz="2000" dirty="0">
                <a:effectLst>
                  <a:outerShdw blurRad="38100" dist="38100" dir="2700000" algn="tl">
                    <a:srgbClr val="C0C0C0"/>
                  </a:outerShdw>
                </a:effectLst>
                <a:latin typeface="Tahoma" pitchFamily="34" charset="0"/>
              </a:rPr>
              <a:t> NPC + </a:t>
            </a:r>
            <a:r>
              <a:rPr kumimoji="1" lang="en-US" sz="2000" dirty="0" err="1">
                <a:effectLst>
                  <a:outerShdw blurRad="38100" dist="38100" dir="2700000" algn="tl">
                    <a:srgbClr val="C0C0C0"/>
                  </a:outerShdw>
                </a:effectLst>
                <a:latin typeface="Tahoma" pitchFamily="34" charset="0"/>
              </a:rPr>
              <a:t>Imm</a:t>
            </a:r>
            <a:r>
              <a:rPr kumimoji="1" lang="en-US" sz="2000" dirty="0">
                <a:effectLst>
                  <a:outerShdw blurRad="38100" dist="38100" dir="2700000" algn="tl">
                    <a:srgbClr val="C0C0C0"/>
                  </a:outerShdw>
                </a:effectLst>
                <a:latin typeface="Tahoma" pitchFamily="34" charset="0"/>
              </a:rPr>
              <a:t>;</a:t>
            </a:r>
          </a:p>
          <a:p>
            <a:pPr marL="1143000" lvl="2" indent="-228600">
              <a:spcBef>
                <a:spcPct val="20000"/>
              </a:spcBef>
              <a:buClr>
                <a:schemeClr val="tx1"/>
              </a:buClr>
              <a:buFont typeface="Wingdings" pitchFamily="2" charset="2"/>
              <a:buNone/>
              <a:defRPr/>
            </a:pPr>
            <a:r>
              <a:rPr kumimoji="1" lang="en-US" sz="2000" dirty="0" err="1">
                <a:effectLst>
                  <a:outerShdw blurRad="38100" dist="38100" dir="2700000" algn="tl">
                    <a:srgbClr val="C0C0C0"/>
                  </a:outerShdw>
                </a:effectLst>
                <a:latin typeface="Tahoma" pitchFamily="34" charset="0"/>
              </a:rPr>
              <a:t>Cond</a:t>
            </a:r>
            <a:r>
              <a:rPr kumimoji="1" lang="en-US" sz="2000" dirty="0">
                <a:effectLst>
                  <a:outerShdw blurRad="38100" dist="38100" dir="2700000" algn="tl">
                    <a:srgbClr val="C0C0C0"/>
                  </a:outerShdw>
                </a:effectLst>
                <a:latin typeface="Tahoma" pitchFamily="34" charset="0"/>
              </a:rPr>
              <a:t>   </a:t>
            </a:r>
            <a:r>
              <a:rPr kumimoji="1" lang="en-US" sz="2000" b="1" dirty="0">
                <a:effectLst>
                  <a:outerShdw blurRad="38100" dist="38100" dir="2700000" algn="tl">
                    <a:srgbClr val="C0C0C0"/>
                  </a:outerShdw>
                </a:effectLst>
                <a:latin typeface="Symbol" pitchFamily="18" charset="2"/>
              </a:rPr>
              <a:t>¬</a:t>
            </a:r>
            <a:r>
              <a:rPr kumimoji="1" lang="en-US" sz="2000" dirty="0">
                <a:effectLst>
                  <a:outerShdw blurRad="38100" dist="38100" dir="2700000" algn="tl">
                    <a:srgbClr val="C0C0C0"/>
                  </a:outerShdw>
                </a:effectLst>
                <a:latin typeface="Tahoma" pitchFamily="34" charset="0"/>
              </a:rPr>
              <a:t>   A </a:t>
            </a:r>
            <a:r>
              <a:rPr kumimoji="1" lang="hr-HR" sz="2000" dirty="0">
                <a:effectLst>
                  <a:outerShdw blurRad="38100" dist="38100" dir="2700000" algn="tl">
                    <a:srgbClr val="C0C0C0"/>
                  </a:outerShdw>
                </a:effectLst>
                <a:latin typeface="Tahoma" pitchFamily="34" charset="0"/>
              </a:rPr>
              <a:t>op</a:t>
            </a:r>
            <a:r>
              <a:rPr kumimoji="1" lang="en-US" sz="2000" dirty="0">
                <a:effectLst>
                  <a:outerShdw blurRad="38100" dist="38100" dir="2700000" algn="tl">
                    <a:srgbClr val="C0C0C0"/>
                  </a:outerShdw>
                </a:effectLst>
                <a:latin typeface="Tahoma" pitchFamily="34" charset="0"/>
              </a:rPr>
              <a:t> 0</a:t>
            </a:r>
            <a:r>
              <a:rPr kumimoji="1" lang="hr-HR" sz="2000" dirty="0">
                <a:effectLst>
                  <a:outerShdw blurRad="38100" dist="38100" dir="2700000" algn="tl">
                    <a:srgbClr val="C0C0C0"/>
                  </a:outerShdw>
                </a:effectLst>
                <a:latin typeface="Tahoma" pitchFamily="34" charset="0"/>
              </a:rPr>
              <a:t> (op je relacioni operator definisan kodm 		      instrukcije)</a:t>
            </a:r>
            <a:endParaRPr kumimoji="1" lang="en-US" sz="2000" dirty="0">
              <a:effectLst>
                <a:outerShdw blurRad="38100" dist="38100" dir="2700000" algn="tl">
                  <a:srgbClr val="C0C0C0"/>
                </a:outerShdw>
              </a:effectLst>
              <a:latin typeface="Tahoma" pitchFamily="34" charset="0"/>
            </a:endParaRPr>
          </a:p>
          <a:p>
            <a:pPr marL="342900" indent="-342900">
              <a:spcBef>
                <a:spcPct val="20000"/>
              </a:spcBef>
              <a:buClr>
                <a:schemeClr val="accent1"/>
              </a:buClr>
              <a:buSzPct val="85000"/>
              <a:buFont typeface="Wingdings 2" pitchFamily="18" charset="2"/>
              <a:buNone/>
              <a:defRPr/>
            </a:pPr>
            <a:endParaRPr kumimoji="1" lang="en-US" sz="2400" dirty="0">
              <a:solidFill>
                <a:schemeClr val="accent1"/>
              </a:solidFill>
              <a:effectLst>
                <a:outerShdw blurRad="38100" dist="38100" dir="2700000" algn="tl">
                  <a:srgbClr val="C0C0C0"/>
                </a:outerShdw>
              </a:effectLst>
              <a:latin typeface="Tahoma" pitchFamily="34" charset="0"/>
            </a:endParaRPr>
          </a:p>
        </p:txBody>
      </p:sp>
      <p:sp>
        <p:nvSpPr>
          <p:cNvPr id="36867" name="Rectangle 3"/>
          <p:cNvSpPr>
            <a:spLocks noChangeArrowheads="1"/>
          </p:cNvSpPr>
          <p:nvPr/>
        </p:nvSpPr>
        <p:spPr bwMode="auto">
          <a:xfrm>
            <a:off x="76200" y="152400"/>
            <a:ext cx="9067800" cy="701675"/>
          </a:xfrm>
          <a:prstGeom prst="rect">
            <a:avLst/>
          </a:prstGeom>
          <a:solidFill>
            <a:schemeClr val="tx1"/>
          </a:solidFill>
          <a:ln w="9525">
            <a:noFill/>
            <a:miter lim="800000"/>
            <a:headEnd/>
            <a:tailEnd/>
          </a:ln>
          <a:effectLst/>
        </p:spPr>
        <p:txBody>
          <a:bodyPr anchor="b">
            <a:spAutoFit/>
          </a:bodyPr>
          <a:lstStyle/>
          <a:p>
            <a:pPr>
              <a:defRPr/>
            </a:pPr>
            <a:r>
              <a:rPr kumimoji="1" lang="en-US" sz="4000">
                <a:solidFill>
                  <a:schemeClr val="tx2"/>
                </a:solidFill>
                <a:effectLst>
                  <a:outerShdw blurRad="38100" dist="38100" dir="2700000" algn="tl">
                    <a:srgbClr val="000000"/>
                  </a:outerShdw>
                </a:effectLst>
                <a:latin typeface="Tahoma" pitchFamily="34" charset="0"/>
              </a:rPr>
              <a:t>Faze izvr</a:t>
            </a:r>
            <a:r>
              <a:rPr kumimoji="1" lang="hr-HR" sz="4000">
                <a:solidFill>
                  <a:schemeClr val="tx2"/>
                </a:solidFill>
                <a:effectLst>
                  <a:outerShdw blurRad="38100" dist="38100" dir="2700000" algn="tl">
                    <a:srgbClr val="000000"/>
                  </a:outerShdw>
                </a:effectLst>
                <a:latin typeface="Tahoma" pitchFamily="34" charset="0"/>
              </a:rPr>
              <a:t>šenja- nastavak</a:t>
            </a:r>
            <a:endParaRPr kumimoji="1" lang="en-US" sz="4000">
              <a:solidFill>
                <a:schemeClr val="tx2"/>
              </a:solidFill>
              <a:effectLst>
                <a:outerShdw blurRad="38100" dist="38100" dir="2700000" algn="tl">
                  <a:srgbClr val="000000"/>
                </a:outerShdw>
              </a:effectLst>
              <a:latin typeface="Tahoma" pitchFamily="34" charset="0"/>
            </a:endParaRPr>
          </a:p>
        </p:txBody>
      </p:sp>
      <p:sp>
        <p:nvSpPr>
          <p:cNvPr id="19460" name="Rectangle 7"/>
          <p:cNvSpPr>
            <a:spLocks noChangeArrowheads="1"/>
          </p:cNvSpPr>
          <p:nvPr/>
        </p:nvSpPr>
        <p:spPr bwMode="auto">
          <a:xfrm>
            <a:off x="1524000" y="2298700"/>
            <a:ext cx="3492500" cy="44450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9461" name="Rectangle 8"/>
          <p:cNvSpPr>
            <a:spLocks noChangeArrowheads="1"/>
          </p:cNvSpPr>
          <p:nvPr/>
        </p:nvSpPr>
        <p:spPr bwMode="auto">
          <a:xfrm>
            <a:off x="1524000" y="3289300"/>
            <a:ext cx="3492500" cy="44450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9462" name="Rectangle 9"/>
          <p:cNvSpPr>
            <a:spLocks noChangeArrowheads="1"/>
          </p:cNvSpPr>
          <p:nvPr/>
        </p:nvSpPr>
        <p:spPr bwMode="auto">
          <a:xfrm>
            <a:off x="1593850" y="4279900"/>
            <a:ext cx="3492500" cy="44450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19463" name="Rectangle 10"/>
          <p:cNvSpPr>
            <a:spLocks noChangeArrowheads="1"/>
          </p:cNvSpPr>
          <p:nvPr/>
        </p:nvSpPr>
        <p:spPr bwMode="auto">
          <a:xfrm>
            <a:off x="1377950" y="5181600"/>
            <a:ext cx="7004050" cy="114300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Tree>
  </p:cSld>
  <p:clrMapOvr>
    <a:masterClrMapping/>
  </p:clrMapOvr>
  <p:transition>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457200" y="1371600"/>
            <a:ext cx="8229600" cy="3962400"/>
          </a:xfrm>
          <a:prstGeom prst="rect">
            <a:avLst/>
          </a:prstGeom>
          <a:noFill/>
          <a:ln w="9525">
            <a:noFill/>
            <a:miter lim="800000"/>
            <a:headEnd/>
            <a:tailEnd/>
          </a:ln>
          <a:effectLst/>
        </p:spPr>
        <p:txBody>
          <a:bodyPr lIns="92075" tIns="46038" rIns="92075" bIns="46038"/>
          <a:lstStyle/>
          <a:p>
            <a:pPr marL="342900" indent="-342900">
              <a:spcBef>
                <a:spcPct val="20000"/>
              </a:spcBef>
              <a:buClr>
                <a:schemeClr val="hlink"/>
              </a:buClr>
              <a:buSzPct val="130000"/>
              <a:buFontTx/>
              <a:buChar char="4"/>
              <a:defRPr/>
            </a:pPr>
            <a:r>
              <a:rPr kumimoji="1" lang="hr-HR" sz="2800">
                <a:solidFill>
                  <a:schemeClr val="accent1"/>
                </a:solidFill>
                <a:effectLst>
                  <a:outerShdw blurRad="38100" dist="38100" dir="2700000" algn="tl">
                    <a:srgbClr val="C0C0C0"/>
                  </a:outerShdw>
                </a:effectLst>
                <a:latin typeface="Tahoma" pitchFamily="34" charset="0"/>
              </a:rPr>
              <a:t>Obraćanje memoriji </a:t>
            </a:r>
            <a:r>
              <a:rPr kumimoji="1" lang="en-US" sz="2800">
                <a:solidFill>
                  <a:schemeClr val="accent1"/>
                </a:solidFill>
                <a:effectLst>
                  <a:outerShdw blurRad="38100" dist="38100" dir="2700000" algn="tl">
                    <a:srgbClr val="C0C0C0"/>
                  </a:outerShdw>
                </a:effectLst>
                <a:latin typeface="Tahoma" pitchFamily="34" charset="0"/>
              </a:rPr>
              <a:t>/</a:t>
            </a:r>
            <a:r>
              <a:rPr kumimoji="1" lang="hr-HR" sz="2800">
                <a:solidFill>
                  <a:schemeClr val="accent1"/>
                </a:solidFill>
                <a:effectLst>
                  <a:outerShdw blurRad="38100" dist="38100" dir="2700000" algn="tl">
                    <a:srgbClr val="C0C0C0"/>
                  </a:outerShdw>
                </a:effectLst>
                <a:latin typeface="Tahoma" pitchFamily="34" charset="0"/>
              </a:rPr>
              <a:t>okončanje grananja</a:t>
            </a:r>
            <a:r>
              <a:rPr kumimoji="1" lang="en-US" sz="2800">
                <a:solidFill>
                  <a:schemeClr val="accent1"/>
                </a:solidFill>
                <a:effectLst>
                  <a:outerShdw blurRad="38100" dist="38100" dir="2700000" algn="tl">
                    <a:srgbClr val="C0C0C0"/>
                  </a:outerShdw>
                </a:effectLst>
                <a:latin typeface="Tahoma" pitchFamily="34" charset="0"/>
              </a:rPr>
              <a:t> (MEM):</a:t>
            </a:r>
          </a:p>
          <a:p>
            <a:pPr marL="342900" indent="-342900">
              <a:spcBef>
                <a:spcPct val="20000"/>
              </a:spcBef>
              <a:buClr>
                <a:schemeClr val="hlink"/>
              </a:buClr>
              <a:buSzPct val="130000"/>
              <a:buFontTx/>
              <a:buChar char="4"/>
              <a:defRPr/>
            </a:pPr>
            <a:endParaRPr kumimoji="1" lang="en-US" sz="1400">
              <a:solidFill>
                <a:schemeClr val="accent1"/>
              </a:solidFill>
              <a:effectLst>
                <a:outerShdw blurRad="38100" dist="38100" dir="2700000" algn="tl">
                  <a:srgbClr val="C0C0C0"/>
                </a:outerShdw>
              </a:effectLst>
              <a:latin typeface="Tahoma" pitchFamily="34" charset="0"/>
            </a:endParaRPr>
          </a:p>
          <a:p>
            <a:pPr marL="342900" indent="-342900">
              <a:spcBef>
                <a:spcPct val="20000"/>
              </a:spcBef>
              <a:buClr>
                <a:schemeClr val="accent1"/>
              </a:buClr>
              <a:buSzPct val="85000"/>
              <a:buFont typeface="Wingdings 2" pitchFamily="18" charset="2"/>
              <a:buNone/>
              <a:defRPr/>
            </a:pPr>
            <a:endParaRPr kumimoji="1" lang="en-US" sz="400">
              <a:solidFill>
                <a:schemeClr val="accent1"/>
              </a:solidFill>
              <a:effectLst>
                <a:outerShdw blurRad="38100" dist="38100" dir="2700000" algn="tl">
                  <a:srgbClr val="C0C0C0"/>
                </a:outerShdw>
              </a:effectLst>
              <a:latin typeface="Tahoma" pitchFamily="34" charset="0"/>
            </a:endParaRPr>
          </a:p>
          <a:p>
            <a:pPr marL="742950" lvl="1" indent="-285750">
              <a:spcBef>
                <a:spcPct val="20000"/>
              </a:spcBef>
              <a:buClr>
                <a:schemeClr val="hlink"/>
              </a:buClr>
              <a:buSzPct val="85000"/>
              <a:buFont typeface="Wingdings" pitchFamily="2" charset="2"/>
              <a:buChar char="l"/>
              <a:defRPr/>
            </a:pPr>
            <a:r>
              <a:rPr kumimoji="1" lang="hr-HR" sz="2000" b="1">
                <a:solidFill>
                  <a:schemeClr val="hlink"/>
                </a:solidFill>
                <a:effectLst>
                  <a:outerShdw blurRad="38100" dist="38100" dir="2700000" algn="tl">
                    <a:srgbClr val="C0C0C0"/>
                  </a:outerShdw>
                </a:effectLst>
                <a:latin typeface="Tahoma" pitchFamily="34" charset="0"/>
              </a:rPr>
              <a:t>Obraćanje memoriji</a:t>
            </a:r>
            <a:r>
              <a:rPr kumimoji="1" lang="en-US" sz="2000" b="1">
                <a:solidFill>
                  <a:schemeClr val="hlink"/>
                </a:solidFill>
                <a:effectLst>
                  <a:outerShdw blurRad="38100" dist="38100" dir="2700000" algn="tl">
                    <a:srgbClr val="C0C0C0"/>
                  </a:outerShdw>
                </a:effectLst>
                <a:latin typeface="Tahoma" pitchFamily="34" charset="0"/>
              </a:rPr>
              <a:t>:</a:t>
            </a:r>
          </a:p>
          <a:p>
            <a:pPr marL="742950" lvl="1" indent="-285750">
              <a:spcBef>
                <a:spcPct val="20000"/>
              </a:spcBef>
              <a:buClr>
                <a:schemeClr val="hlink"/>
              </a:buClr>
              <a:buSzPct val="85000"/>
              <a:buFont typeface="Wingdings" pitchFamily="2" charset="2"/>
              <a:buChar char="l"/>
              <a:defRPr/>
            </a:pPr>
            <a:endParaRPr kumimoji="1" lang="en-US" sz="700" b="1">
              <a:solidFill>
                <a:schemeClr val="hlink"/>
              </a:solidFill>
              <a:effectLst>
                <a:outerShdw blurRad="38100" dist="38100" dir="2700000" algn="tl">
                  <a:srgbClr val="C0C0C0"/>
                </a:outerShdw>
              </a:effectLst>
              <a:latin typeface="Tahoma" pitchFamily="34" charset="0"/>
            </a:endParaRPr>
          </a:p>
          <a:p>
            <a:pPr marL="742950" lvl="1" indent="-285750">
              <a:spcBef>
                <a:spcPct val="20000"/>
              </a:spcBef>
              <a:buClr>
                <a:schemeClr val="hlink"/>
              </a:buClr>
              <a:buSzPct val="85000"/>
              <a:buFont typeface="Wingdings" pitchFamily="2" charset="2"/>
              <a:buNone/>
              <a:defRPr/>
            </a:pPr>
            <a:endParaRPr kumimoji="1" lang="en-US" sz="400" b="1">
              <a:solidFill>
                <a:schemeClr val="hlink"/>
              </a:solidFill>
              <a:effectLst>
                <a:outerShdw blurRad="38100" dist="38100" dir="2700000" algn="tl">
                  <a:srgbClr val="C0C0C0"/>
                </a:outerShdw>
              </a:effectLst>
              <a:latin typeface="Tahoma" pitchFamily="34" charset="0"/>
            </a:endParaRPr>
          </a:p>
          <a:p>
            <a:pPr marL="1143000" lvl="2" indent="-228600">
              <a:spcBef>
                <a:spcPct val="20000"/>
              </a:spcBef>
              <a:buClr>
                <a:schemeClr val="tx1"/>
              </a:buClr>
              <a:buFont typeface="Wingdings" pitchFamily="2" charset="2"/>
              <a:buNone/>
              <a:defRPr/>
            </a:pPr>
            <a:r>
              <a:rPr kumimoji="1" lang="en-US" sz="2000">
                <a:effectLst>
                  <a:outerShdw blurRad="38100" dist="38100" dir="2700000" algn="tl">
                    <a:srgbClr val="C0C0C0"/>
                  </a:outerShdw>
                </a:effectLst>
                <a:latin typeface="Tahoma" pitchFamily="34" charset="0"/>
              </a:rPr>
              <a:t>LMD   </a:t>
            </a:r>
            <a:r>
              <a:rPr kumimoji="1" lang="en-US" sz="2000" b="1">
                <a:effectLst>
                  <a:outerShdw blurRad="38100" dist="38100" dir="2700000" algn="tl">
                    <a:srgbClr val="C0C0C0"/>
                  </a:outerShdw>
                </a:effectLst>
                <a:latin typeface="Symbol" pitchFamily="18" charset="2"/>
              </a:rPr>
              <a:t>¬  </a:t>
            </a:r>
            <a:r>
              <a:rPr kumimoji="1" lang="en-US" sz="2000">
                <a:effectLst>
                  <a:outerShdw blurRad="38100" dist="38100" dir="2700000" algn="tl">
                    <a:srgbClr val="C0C0C0"/>
                  </a:outerShdw>
                </a:effectLst>
                <a:latin typeface="Tahoma" pitchFamily="34" charset="0"/>
              </a:rPr>
              <a:t>Mem[ALUOutput]    </a:t>
            </a:r>
            <a:r>
              <a:rPr kumimoji="1" lang="hr-HR" sz="2000">
                <a:effectLst>
                  <a:outerShdw blurRad="38100" dist="38100" dir="2700000" algn="tl">
                    <a:srgbClr val="C0C0C0"/>
                  </a:outerShdw>
                </a:effectLst>
                <a:latin typeface="Tahoma" pitchFamily="34" charset="0"/>
              </a:rPr>
              <a:t>ili</a:t>
            </a:r>
            <a:endParaRPr kumimoji="1" lang="en-US" sz="2000">
              <a:effectLst>
                <a:outerShdw blurRad="38100" dist="38100" dir="2700000" algn="tl">
                  <a:srgbClr val="C0C0C0"/>
                </a:outerShdw>
              </a:effectLst>
              <a:latin typeface="Tahoma" pitchFamily="34" charset="0"/>
            </a:endParaRPr>
          </a:p>
          <a:p>
            <a:pPr marL="1143000" lvl="2" indent="-228600">
              <a:spcBef>
                <a:spcPct val="20000"/>
              </a:spcBef>
              <a:buClr>
                <a:schemeClr val="tx1"/>
              </a:buClr>
              <a:buFont typeface="Wingdings" pitchFamily="2" charset="2"/>
              <a:buNone/>
              <a:defRPr/>
            </a:pPr>
            <a:r>
              <a:rPr kumimoji="1" lang="en-US" sz="2000">
                <a:effectLst>
                  <a:outerShdw blurRad="38100" dist="38100" dir="2700000" algn="tl">
                    <a:srgbClr val="C0C0C0"/>
                  </a:outerShdw>
                </a:effectLst>
                <a:latin typeface="Tahoma" pitchFamily="34" charset="0"/>
              </a:rPr>
              <a:t>Mem[ALUOutput]  </a:t>
            </a:r>
            <a:r>
              <a:rPr kumimoji="1" lang="en-US" sz="2000" b="1">
                <a:effectLst>
                  <a:outerShdw blurRad="38100" dist="38100" dir="2700000" algn="tl">
                    <a:srgbClr val="C0C0C0"/>
                  </a:outerShdw>
                </a:effectLst>
                <a:latin typeface="Symbol" pitchFamily="18" charset="2"/>
              </a:rPr>
              <a:t>¬  </a:t>
            </a:r>
            <a:r>
              <a:rPr kumimoji="1" lang="en-US" sz="2000">
                <a:effectLst>
                  <a:outerShdw blurRad="38100" dist="38100" dir="2700000" algn="tl">
                    <a:srgbClr val="C0C0C0"/>
                  </a:outerShdw>
                </a:effectLst>
                <a:latin typeface="Tahoma" pitchFamily="34" charset="0"/>
              </a:rPr>
              <a:t>B;</a:t>
            </a:r>
          </a:p>
          <a:p>
            <a:pPr marL="1143000" lvl="2" indent="-228600">
              <a:spcBef>
                <a:spcPct val="20000"/>
              </a:spcBef>
              <a:buClr>
                <a:schemeClr val="tx1"/>
              </a:buClr>
              <a:buFont typeface="Wingdings" pitchFamily="2" charset="2"/>
              <a:buNone/>
              <a:defRPr/>
            </a:pPr>
            <a:endParaRPr kumimoji="1" lang="en-US" sz="2000">
              <a:effectLst>
                <a:outerShdw blurRad="38100" dist="38100" dir="2700000" algn="tl">
                  <a:srgbClr val="C0C0C0"/>
                </a:outerShdw>
              </a:effectLst>
              <a:latin typeface="Tahoma" pitchFamily="34" charset="0"/>
            </a:endParaRPr>
          </a:p>
          <a:p>
            <a:pPr marL="1143000" lvl="2" indent="-228600">
              <a:spcBef>
                <a:spcPct val="20000"/>
              </a:spcBef>
              <a:buClr>
                <a:schemeClr val="tx1"/>
              </a:buClr>
              <a:buFont typeface="Wingdings" pitchFamily="2" charset="2"/>
              <a:buNone/>
              <a:defRPr/>
            </a:pPr>
            <a:endParaRPr kumimoji="1" lang="en-US" sz="500">
              <a:effectLst>
                <a:outerShdw blurRad="38100" dist="38100" dir="2700000" algn="tl">
                  <a:srgbClr val="C0C0C0"/>
                </a:outerShdw>
              </a:effectLst>
              <a:latin typeface="Tahoma" pitchFamily="34" charset="0"/>
            </a:endParaRPr>
          </a:p>
          <a:p>
            <a:pPr marL="742950" lvl="1" indent="-285750">
              <a:spcBef>
                <a:spcPct val="20000"/>
              </a:spcBef>
              <a:buClr>
                <a:schemeClr val="hlink"/>
              </a:buClr>
              <a:buSzPct val="85000"/>
              <a:buFont typeface="Wingdings" pitchFamily="2" charset="2"/>
              <a:buChar char="l"/>
              <a:defRPr/>
            </a:pPr>
            <a:r>
              <a:rPr kumimoji="1" lang="en-US" sz="2000" b="1">
                <a:solidFill>
                  <a:schemeClr val="hlink"/>
                </a:solidFill>
                <a:effectLst>
                  <a:outerShdw blurRad="38100" dist="38100" dir="2700000" algn="tl">
                    <a:srgbClr val="C0C0C0"/>
                  </a:outerShdw>
                </a:effectLst>
                <a:latin typeface="Tahoma" pitchFamily="34" charset="0"/>
              </a:rPr>
              <a:t>Branch:</a:t>
            </a:r>
          </a:p>
          <a:p>
            <a:pPr marL="742950" lvl="1" indent="-285750">
              <a:spcBef>
                <a:spcPct val="20000"/>
              </a:spcBef>
              <a:buClr>
                <a:schemeClr val="hlink"/>
              </a:buClr>
              <a:buSzPct val="85000"/>
              <a:buFont typeface="Wingdings" pitchFamily="2" charset="2"/>
              <a:buChar char="l"/>
              <a:defRPr/>
            </a:pPr>
            <a:endParaRPr kumimoji="1" lang="en-US" sz="700" b="1">
              <a:solidFill>
                <a:schemeClr val="hlink"/>
              </a:solidFill>
              <a:effectLst>
                <a:outerShdw blurRad="38100" dist="38100" dir="2700000" algn="tl">
                  <a:srgbClr val="C0C0C0"/>
                </a:outerShdw>
              </a:effectLst>
              <a:latin typeface="Tahoma" pitchFamily="34" charset="0"/>
            </a:endParaRPr>
          </a:p>
          <a:p>
            <a:pPr marL="742950" lvl="1" indent="-285750">
              <a:spcBef>
                <a:spcPct val="20000"/>
              </a:spcBef>
              <a:buClr>
                <a:schemeClr val="hlink"/>
              </a:buClr>
              <a:buSzPct val="85000"/>
              <a:buFont typeface="Wingdings" pitchFamily="2" charset="2"/>
              <a:buNone/>
              <a:defRPr/>
            </a:pPr>
            <a:endParaRPr kumimoji="1" lang="en-US" sz="400" b="1">
              <a:solidFill>
                <a:schemeClr val="hlink"/>
              </a:solidFill>
              <a:effectLst>
                <a:outerShdw blurRad="38100" dist="38100" dir="2700000" algn="tl">
                  <a:srgbClr val="C0C0C0"/>
                </a:outerShdw>
              </a:effectLst>
              <a:latin typeface="Tahoma" pitchFamily="34" charset="0"/>
            </a:endParaRPr>
          </a:p>
          <a:p>
            <a:pPr marL="1143000" lvl="2" indent="-228600">
              <a:spcBef>
                <a:spcPct val="20000"/>
              </a:spcBef>
              <a:buClr>
                <a:schemeClr val="tx1"/>
              </a:buClr>
              <a:buFont typeface="Wingdings" pitchFamily="2" charset="2"/>
              <a:buNone/>
              <a:defRPr/>
            </a:pPr>
            <a:r>
              <a:rPr kumimoji="1" lang="en-US" sz="2000">
                <a:effectLst>
                  <a:outerShdw blurRad="38100" dist="38100" dir="2700000" algn="tl">
                    <a:srgbClr val="C0C0C0"/>
                  </a:outerShdw>
                </a:effectLst>
                <a:latin typeface="Tahoma" pitchFamily="34" charset="0"/>
              </a:rPr>
              <a:t>if  (cond)   PC   </a:t>
            </a:r>
            <a:r>
              <a:rPr kumimoji="1" lang="en-US" sz="2000" b="1">
                <a:effectLst>
                  <a:outerShdw blurRad="38100" dist="38100" dir="2700000" algn="tl">
                    <a:srgbClr val="C0C0C0"/>
                  </a:outerShdw>
                </a:effectLst>
                <a:latin typeface="Symbol" pitchFamily="18" charset="2"/>
              </a:rPr>
              <a:t>¬   </a:t>
            </a:r>
            <a:r>
              <a:rPr kumimoji="1" lang="en-US" sz="2000">
                <a:effectLst>
                  <a:outerShdw blurRad="38100" dist="38100" dir="2700000" algn="tl">
                    <a:srgbClr val="C0C0C0"/>
                  </a:outerShdw>
                </a:effectLst>
                <a:latin typeface="Tahoma" pitchFamily="34" charset="0"/>
              </a:rPr>
              <a:t>ALUOutput    else    PC    </a:t>
            </a:r>
            <a:r>
              <a:rPr kumimoji="1" lang="en-US" sz="2000" b="1">
                <a:effectLst>
                  <a:outerShdw blurRad="38100" dist="38100" dir="2700000" algn="tl">
                    <a:srgbClr val="C0C0C0"/>
                  </a:outerShdw>
                </a:effectLst>
                <a:latin typeface="Symbol" pitchFamily="18" charset="2"/>
              </a:rPr>
              <a:t>¬  </a:t>
            </a:r>
            <a:r>
              <a:rPr kumimoji="1" lang="en-US" sz="2000">
                <a:effectLst>
                  <a:outerShdw blurRad="38100" dist="38100" dir="2700000" algn="tl">
                    <a:srgbClr val="C0C0C0"/>
                  </a:outerShdw>
                </a:effectLst>
                <a:latin typeface="Tahoma" pitchFamily="34" charset="0"/>
              </a:rPr>
              <a:t>NPC</a:t>
            </a:r>
          </a:p>
          <a:p>
            <a:pPr marL="1143000" lvl="2" indent="-228600">
              <a:spcBef>
                <a:spcPct val="20000"/>
              </a:spcBef>
              <a:buClr>
                <a:schemeClr val="tx1"/>
              </a:buClr>
              <a:buFont typeface="Wingdings" pitchFamily="2" charset="2"/>
              <a:buNone/>
              <a:defRPr/>
            </a:pPr>
            <a:endParaRPr kumimoji="1" lang="en-US" sz="2000">
              <a:effectLst>
                <a:outerShdw blurRad="38100" dist="38100" dir="2700000" algn="tl">
                  <a:srgbClr val="C0C0C0"/>
                </a:outerShdw>
              </a:effectLst>
              <a:latin typeface="Tahoma" pitchFamily="34" charset="0"/>
            </a:endParaRPr>
          </a:p>
          <a:p>
            <a:pPr marL="742950" lvl="1" indent="-285750">
              <a:spcBef>
                <a:spcPct val="20000"/>
              </a:spcBef>
              <a:buClr>
                <a:schemeClr val="hlink"/>
              </a:buClr>
              <a:buSzPct val="85000"/>
              <a:buFont typeface="Wingdings" pitchFamily="2" charset="2"/>
              <a:buNone/>
              <a:defRPr/>
            </a:pPr>
            <a:r>
              <a:rPr kumimoji="1" lang="hr-HR" b="1">
                <a:solidFill>
                  <a:schemeClr val="hlink"/>
                </a:solidFill>
                <a:effectLst>
                  <a:outerShdw blurRad="38100" dist="38100" dir="2700000" algn="tl">
                    <a:srgbClr val="C0C0C0"/>
                  </a:outerShdw>
                </a:effectLst>
                <a:latin typeface="Tahoma" pitchFamily="34" charset="0"/>
              </a:rPr>
              <a:t>napomena</a:t>
            </a:r>
            <a:r>
              <a:rPr kumimoji="1" lang="en-US" b="1">
                <a:solidFill>
                  <a:schemeClr val="hlink"/>
                </a:solidFill>
                <a:effectLst>
                  <a:outerShdw blurRad="38100" dist="38100" dir="2700000" algn="tl">
                    <a:srgbClr val="C0C0C0"/>
                  </a:outerShdw>
                </a:effectLst>
                <a:latin typeface="Tahoma" pitchFamily="34" charset="0"/>
              </a:rPr>
              <a:t>:  LMD (load memory data) register</a:t>
            </a:r>
            <a:endParaRPr kumimoji="1" lang="en-US" sz="2300">
              <a:solidFill>
                <a:schemeClr val="hlink"/>
              </a:solidFill>
              <a:effectLst>
                <a:outerShdw blurRad="38100" dist="38100" dir="2700000" algn="tl">
                  <a:srgbClr val="C0C0C0"/>
                </a:outerShdw>
              </a:effectLst>
              <a:latin typeface="Tahoma" pitchFamily="34" charset="0"/>
            </a:endParaRPr>
          </a:p>
          <a:p>
            <a:pPr marL="1143000" lvl="2" indent="-228600">
              <a:spcBef>
                <a:spcPct val="20000"/>
              </a:spcBef>
              <a:buClr>
                <a:schemeClr val="tx1"/>
              </a:buClr>
              <a:buFont typeface="Wingdings" pitchFamily="2" charset="2"/>
              <a:buNone/>
              <a:defRPr/>
            </a:pPr>
            <a:endParaRPr kumimoji="1" lang="en-US" sz="500">
              <a:effectLst>
                <a:outerShdw blurRad="38100" dist="38100" dir="2700000" algn="tl">
                  <a:srgbClr val="C0C0C0"/>
                </a:outerShdw>
              </a:effectLst>
              <a:latin typeface="Tahoma" pitchFamily="34" charset="0"/>
            </a:endParaRPr>
          </a:p>
        </p:txBody>
      </p:sp>
      <p:sp>
        <p:nvSpPr>
          <p:cNvPr id="20483" name="Rectangle 3"/>
          <p:cNvSpPr>
            <a:spLocks noChangeArrowheads="1"/>
          </p:cNvSpPr>
          <p:nvPr/>
        </p:nvSpPr>
        <p:spPr bwMode="auto">
          <a:xfrm>
            <a:off x="1219200" y="2711450"/>
            <a:ext cx="4133850" cy="86995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20484" name="Rectangle 4"/>
          <p:cNvSpPr>
            <a:spLocks noChangeArrowheads="1"/>
          </p:cNvSpPr>
          <p:nvPr/>
        </p:nvSpPr>
        <p:spPr bwMode="auto">
          <a:xfrm>
            <a:off x="1358900" y="4495800"/>
            <a:ext cx="6337300" cy="51435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37893" name="Rectangle 5"/>
          <p:cNvSpPr>
            <a:spLocks noChangeArrowheads="1"/>
          </p:cNvSpPr>
          <p:nvPr/>
        </p:nvSpPr>
        <p:spPr bwMode="auto">
          <a:xfrm>
            <a:off x="76200" y="152400"/>
            <a:ext cx="9067800" cy="701675"/>
          </a:xfrm>
          <a:prstGeom prst="rect">
            <a:avLst/>
          </a:prstGeom>
          <a:solidFill>
            <a:schemeClr val="tx1"/>
          </a:solidFill>
          <a:ln w="9525">
            <a:noFill/>
            <a:miter lim="800000"/>
            <a:headEnd/>
            <a:tailEnd/>
          </a:ln>
          <a:effectLst/>
        </p:spPr>
        <p:txBody>
          <a:bodyPr anchor="b">
            <a:spAutoFit/>
          </a:bodyPr>
          <a:lstStyle/>
          <a:p>
            <a:pPr>
              <a:defRPr/>
            </a:pPr>
            <a:r>
              <a:rPr kumimoji="1" lang="en-US" sz="4000">
                <a:solidFill>
                  <a:schemeClr val="tx2"/>
                </a:solidFill>
                <a:effectLst>
                  <a:outerShdw blurRad="38100" dist="38100" dir="2700000" algn="tl">
                    <a:srgbClr val="000000"/>
                  </a:outerShdw>
                </a:effectLst>
                <a:latin typeface="Tahoma" pitchFamily="34" charset="0"/>
              </a:rPr>
              <a:t>Faze izvr</a:t>
            </a:r>
            <a:r>
              <a:rPr kumimoji="1" lang="hr-HR" sz="4000">
                <a:solidFill>
                  <a:schemeClr val="tx2"/>
                </a:solidFill>
                <a:effectLst>
                  <a:outerShdw blurRad="38100" dist="38100" dir="2700000" algn="tl">
                    <a:srgbClr val="000000"/>
                  </a:outerShdw>
                </a:effectLst>
                <a:latin typeface="Tahoma" pitchFamily="34" charset="0"/>
              </a:rPr>
              <a:t>šenja- nastavak</a:t>
            </a:r>
            <a:endParaRPr kumimoji="1" lang="en-US" sz="4000">
              <a:solidFill>
                <a:schemeClr val="tx2"/>
              </a:solidFill>
              <a:effectLst>
                <a:outerShdw blurRad="38100" dist="38100" dir="2700000" algn="tl">
                  <a:srgbClr val="000000"/>
                </a:outerShdw>
              </a:effectLst>
              <a:latin typeface="Tahoma" pitchFamily="34" charset="0"/>
            </a:endParaRPr>
          </a:p>
        </p:txBody>
      </p:sp>
    </p:spTree>
  </p:cSld>
  <p:clrMapOvr>
    <a:masterClrMapping/>
  </p:clrMapOvr>
  <p:transition>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685800" y="1447800"/>
            <a:ext cx="8001000" cy="4953000"/>
          </a:xfrm>
          <a:prstGeom prst="rect">
            <a:avLst/>
          </a:prstGeom>
          <a:noFill/>
          <a:ln w="9525">
            <a:noFill/>
            <a:miter lim="800000"/>
            <a:headEnd/>
            <a:tailEnd/>
          </a:ln>
          <a:effectLst/>
        </p:spPr>
        <p:txBody>
          <a:bodyPr lIns="92075" tIns="46038" rIns="92075" bIns="46038"/>
          <a:lstStyle/>
          <a:p>
            <a:pPr marL="342900" indent="-342900">
              <a:spcBef>
                <a:spcPct val="20000"/>
              </a:spcBef>
              <a:buClr>
                <a:schemeClr val="hlink"/>
              </a:buClr>
              <a:buSzPct val="130000"/>
              <a:buFontTx/>
              <a:buChar char="5"/>
              <a:defRPr/>
            </a:pPr>
            <a:r>
              <a:rPr kumimoji="1" lang="en-US" sz="2800" dirty="0">
                <a:solidFill>
                  <a:schemeClr val="accent1"/>
                </a:solidFill>
                <a:effectLst>
                  <a:outerShdw blurRad="38100" dist="38100" dir="2700000" algn="tl">
                    <a:srgbClr val="C0C0C0"/>
                  </a:outerShdw>
                </a:effectLst>
                <a:latin typeface="Tahoma" pitchFamily="34" charset="0"/>
              </a:rPr>
              <a:t>Write-back cycle  (WB)</a:t>
            </a:r>
            <a:r>
              <a:rPr kumimoji="1" lang="hr-HR" sz="2800" dirty="0">
                <a:solidFill>
                  <a:schemeClr val="accent1"/>
                </a:solidFill>
                <a:effectLst>
                  <a:outerShdw blurRad="38100" dist="38100" dir="2700000" algn="tl">
                    <a:srgbClr val="C0C0C0"/>
                  </a:outerShdw>
                </a:effectLst>
                <a:latin typeface="Tahoma" pitchFamily="34" charset="0"/>
              </a:rPr>
              <a:t> – upis u registarski fajl</a:t>
            </a:r>
            <a:r>
              <a:rPr kumimoji="1" lang="en-US" sz="2800" dirty="0">
                <a:solidFill>
                  <a:schemeClr val="accent1"/>
                </a:solidFill>
                <a:effectLst>
                  <a:outerShdw blurRad="38100" dist="38100" dir="2700000" algn="tl">
                    <a:srgbClr val="C0C0C0"/>
                  </a:outerShdw>
                </a:effectLst>
                <a:latin typeface="Tahoma" pitchFamily="34" charset="0"/>
              </a:rPr>
              <a:t>:</a:t>
            </a:r>
          </a:p>
          <a:p>
            <a:pPr marL="342900" indent="-342900">
              <a:spcBef>
                <a:spcPct val="20000"/>
              </a:spcBef>
              <a:buClr>
                <a:schemeClr val="accent1"/>
              </a:buClr>
              <a:buSzPct val="85000"/>
              <a:buFont typeface="Wingdings 2" pitchFamily="18" charset="2"/>
              <a:buNone/>
              <a:defRPr/>
            </a:pPr>
            <a:endParaRPr kumimoji="1" lang="en-US" sz="1200" dirty="0">
              <a:solidFill>
                <a:schemeClr val="accent1"/>
              </a:solidFill>
              <a:effectLst>
                <a:outerShdw blurRad="38100" dist="38100" dir="2700000" algn="tl">
                  <a:srgbClr val="C0C0C0"/>
                </a:outerShdw>
              </a:effectLst>
              <a:latin typeface="Tahoma" pitchFamily="34" charset="0"/>
            </a:endParaRPr>
          </a:p>
          <a:p>
            <a:pPr marL="742950" lvl="1" indent="-285750">
              <a:spcBef>
                <a:spcPct val="20000"/>
              </a:spcBef>
              <a:buClr>
                <a:schemeClr val="hlink"/>
              </a:buClr>
              <a:buSzPct val="85000"/>
              <a:buFont typeface="Wingdings" pitchFamily="2" charset="2"/>
              <a:buChar char="l"/>
              <a:defRPr/>
            </a:pPr>
            <a:r>
              <a:rPr kumimoji="1" lang="en-US" sz="2000" b="1" dirty="0">
                <a:solidFill>
                  <a:schemeClr val="hlink"/>
                </a:solidFill>
                <a:effectLst>
                  <a:outerShdw blurRad="38100" dist="38100" dir="2700000" algn="tl">
                    <a:srgbClr val="C0C0C0"/>
                  </a:outerShdw>
                </a:effectLst>
                <a:latin typeface="Tahoma" pitchFamily="34" charset="0"/>
              </a:rPr>
              <a:t>Register-Register ALU instruction:</a:t>
            </a:r>
          </a:p>
          <a:p>
            <a:pPr marL="742950" lvl="1" indent="-285750">
              <a:spcBef>
                <a:spcPct val="20000"/>
              </a:spcBef>
              <a:buClr>
                <a:schemeClr val="hlink"/>
              </a:buClr>
              <a:buSzPct val="85000"/>
              <a:buFont typeface="Wingdings" pitchFamily="2" charset="2"/>
              <a:buChar char="l"/>
              <a:defRPr/>
            </a:pPr>
            <a:endParaRPr kumimoji="1" lang="en-US" sz="700" b="1" dirty="0">
              <a:solidFill>
                <a:schemeClr val="hlink"/>
              </a:solidFill>
              <a:effectLst>
                <a:outerShdw blurRad="38100" dist="38100" dir="2700000" algn="tl">
                  <a:srgbClr val="C0C0C0"/>
                </a:outerShdw>
              </a:effectLst>
              <a:latin typeface="Tahoma" pitchFamily="34" charset="0"/>
            </a:endParaRPr>
          </a:p>
          <a:p>
            <a:pPr marL="742950" lvl="1" indent="-285750">
              <a:spcBef>
                <a:spcPct val="20000"/>
              </a:spcBef>
              <a:buClr>
                <a:schemeClr val="hlink"/>
              </a:buClr>
              <a:buSzPct val="85000"/>
              <a:buFont typeface="Wingdings" pitchFamily="2" charset="2"/>
              <a:buNone/>
              <a:defRPr/>
            </a:pPr>
            <a:endParaRPr kumimoji="1" lang="en-US" sz="500" b="1" dirty="0">
              <a:solidFill>
                <a:schemeClr val="hlink"/>
              </a:solidFill>
              <a:effectLst>
                <a:outerShdw blurRad="38100" dist="38100" dir="2700000" algn="tl">
                  <a:srgbClr val="C0C0C0"/>
                </a:outerShdw>
              </a:effectLst>
              <a:latin typeface="Tahoma" pitchFamily="34" charset="0"/>
            </a:endParaRPr>
          </a:p>
          <a:p>
            <a:pPr marL="1143000" lvl="2" indent="-228600">
              <a:spcBef>
                <a:spcPct val="20000"/>
              </a:spcBef>
              <a:buClr>
                <a:schemeClr val="tx1"/>
              </a:buClr>
              <a:buFont typeface="Wingdings" pitchFamily="2" charset="2"/>
              <a:buNone/>
              <a:defRPr/>
            </a:pPr>
            <a:r>
              <a:rPr kumimoji="1" lang="en-US" sz="2000" dirty="0" err="1">
                <a:effectLst>
                  <a:outerShdw blurRad="38100" dist="38100" dir="2700000" algn="tl">
                    <a:srgbClr val="C0C0C0"/>
                  </a:outerShdw>
                </a:effectLst>
                <a:latin typeface="Tahoma" pitchFamily="34" charset="0"/>
              </a:rPr>
              <a:t>Reg</a:t>
            </a:r>
            <a:r>
              <a:rPr kumimoji="1" lang="en-US" sz="2000" dirty="0">
                <a:effectLst>
                  <a:outerShdw blurRad="38100" dist="38100" dir="2700000" algn="tl">
                    <a:srgbClr val="C0C0C0"/>
                  </a:outerShdw>
                </a:effectLst>
                <a:latin typeface="Tahoma" pitchFamily="34" charset="0"/>
              </a:rPr>
              <a:t>[</a:t>
            </a:r>
            <a:r>
              <a:rPr kumimoji="1" lang="hr-HR" sz="2000" dirty="0">
                <a:effectLst>
                  <a:outerShdw blurRad="38100" dist="38100" dir="2700000" algn="tl">
                    <a:srgbClr val="C0C0C0"/>
                  </a:outerShdw>
                </a:effectLst>
                <a:latin typeface="Tahoma" pitchFamily="34" charset="0"/>
              </a:rPr>
              <a:t>IR</a:t>
            </a:r>
            <a:r>
              <a:rPr kumimoji="1" lang="hr-HR" sz="2000" baseline="-25000" dirty="0">
                <a:effectLst>
                  <a:outerShdw blurRad="38100" dist="38100" dir="2700000" algn="tl">
                    <a:srgbClr val="C0C0C0"/>
                  </a:outerShdw>
                </a:effectLst>
                <a:latin typeface="Tahoma" pitchFamily="34" charset="0"/>
              </a:rPr>
              <a:t>1</a:t>
            </a:r>
            <a:r>
              <a:rPr kumimoji="1" lang="en-US" sz="2000" baseline="-25000" dirty="0">
                <a:effectLst>
                  <a:outerShdw blurRad="38100" dist="38100" dir="2700000" algn="tl">
                    <a:srgbClr val="C0C0C0"/>
                  </a:outerShdw>
                </a:effectLst>
                <a:latin typeface="Tahoma" pitchFamily="34" charset="0"/>
              </a:rPr>
              <a:t>5</a:t>
            </a:r>
            <a:r>
              <a:rPr kumimoji="1" lang="hr-HR" sz="2000" baseline="-25000" dirty="0">
                <a:effectLst>
                  <a:outerShdw blurRad="38100" dist="38100" dir="2700000" algn="tl">
                    <a:srgbClr val="C0C0C0"/>
                  </a:outerShdw>
                </a:effectLst>
                <a:latin typeface="Tahoma" pitchFamily="34" charset="0"/>
              </a:rPr>
              <a:t>..</a:t>
            </a:r>
            <a:r>
              <a:rPr kumimoji="1" lang="en-US" sz="2000" baseline="-25000" dirty="0">
                <a:effectLst>
                  <a:outerShdw blurRad="38100" dist="38100" dir="2700000" algn="tl">
                    <a:srgbClr val="C0C0C0"/>
                  </a:outerShdw>
                </a:effectLst>
                <a:latin typeface="Tahoma" pitchFamily="34" charset="0"/>
              </a:rPr>
              <a:t>11</a:t>
            </a:r>
            <a:r>
              <a:rPr kumimoji="1" lang="en-US" sz="2000" dirty="0">
                <a:effectLst>
                  <a:outerShdw blurRad="38100" dist="38100" dir="2700000" algn="tl">
                    <a:srgbClr val="C0C0C0"/>
                  </a:outerShdw>
                </a:effectLst>
                <a:latin typeface="Tahoma" pitchFamily="34" charset="0"/>
              </a:rPr>
              <a:t>]  </a:t>
            </a:r>
            <a:r>
              <a:rPr kumimoji="1" lang="en-US" sz="2000" b="1" dirty="0">
                <a:effectLst>
                  <a:outerShdw blurRad="38100" dist="38100" dir="2700000" algn="tl">
                    <a:srgbClr val="C0C0C0"/>
                  </a:outerShdw>
                </a:effectLst>
                <a:latin typeface="Symbol" pitchFamily="18" charset="2"/>
              </a:rPr>
              <a:t>¬  </a:t>
            </a:r>
            <a:r>
              <a:rPr kumimoji="1" lang="en-US" sz="2000" dirty="0" err="1">
                <a:effectLst>
                  <a:outerShdw blurRad="38100" dist="38100" dir="2700000" algn="tl">
                    <a:srgbClr val="C0C0C0"/>
                  </a:outerShdw>
                </a:effectLst>
                <a:latin typeface="Tahoma" pitchFamily="34" charset="0"/>
              </a:rPr>
              <a:t>ALUOutput</a:t>
            </a:r>
            <a:r>
              <a:rPr kumimoji="1" lang="en-US" sz="2000" dirty="0">
                <a:effectLst>
                  <a:outerShdw blurRad="38100" dist="38100" dir="2700000" algn="tl">
                    <a:srgbClr val="C0C0C0"/>
                  </a:outerShdw>
                </a:effectLst>
                <a:latin typeface="Tahoma" pitchFamily="34" charset="0"/>
              </a:rPr>
              <a:t>;</a:t>
            </a:r>
          </a:p>
          <a:p>
            <a:pPr marL="342900" indent="-342900">
              <a:spcBef>
                <a:spcPct val="20000"/>
              </a:spcBef>
              <a:buClr>
                <a:schemeClr val="accent1"/>
              </a:buClr>
              <a:buSzPct val="85000"/>
              <a:buFont typeface="Wingdings 2" pitchFamily="18" charset="2"/>
              <a:buNone/>
              <a:defRPr/>
            </a:pPr>
            <a:endParaRPr kumimoji="1" lang="en-US" sz="800" dirty="0">
              <a:solidFill>
                <a:schemeClr val="accent1"/>
              </a:solidFill>
              <a:effectLst>
                <a:outerShdw blurRad="38100" dist="38100" dir="2700000" algn="tl">
                  <a:srgbClr val="C0C0C0"/>
                </a:outerShdw>
              </a:effectLst>
              <a:latin typeface="Tahoma" pitchFamily="34" charset="0"/>
            </a:endParaRPr>
          </a:p>
          <a:p>
            <a:pPr marL="742950" lvl="1" indent="-285750">
              <a:spcBef>
                <a:spcPct val="20000"/>
              </a:spcBef>
              <a:buClr>
                <a:schemeClr val="hlink"/>
              </a:buClr>
              <a:buSzPct val="85000"/>
              <a:buFont typeface="Wingdings" pitchFamily="2" charset="2"/>
              <a:buChar char="l"/>
              <a:defRPr/>
            </a:pPr>
            <a:r>
              <a:rPr kumimoji="1" lang="en-US" sz="2000" b="1" dirty="0">
                <a:solidFill>
                  <a:schemeClr val="hlink"/>
                </a:solidFill>
                <a:effectLst>
                  <a:outerShdw blurRad="38100" dist="38100" dir="2700000" algn="tl">
                    <a:srgbClr val="C0C0C0"/>
                  </a:outerShdw>
                </a:effectLst>
                <a:latin typeface="Tahoma" pitchFamily="34" charset="0"/>
              </a:rPr>
              <a:t>Register-Immediate ALU instruction:</a:t>
            </a:r>
          </a:p>
          <a:p>
            <a:pPr marL="742950" lvl="1" indent="-285750">
              <a:spcBef>
                <a:spcPct val="20000"/>
              </a:spcBef>
              <a:buClr>
                <a:schemeClr val="hlink"/>
              </a:buClr>
              <a:buSzPct val="85000"/>
              <a:buFont typeface="Wingdings" pitchFamily="2" charset="2"/>
              <a:buChar char="l"/>
              <a:defRPr/>
            </a:pPr>
            <a:endParaRPr kumimoji="1" lang="en-US" sz="700" b="1" dirty="0">
              <a:solidFill>
                <a:schemeClr val="hlink"/>
              </a:solidFill>
              <a:effectLst>
                <a:outerShdw blurRad="38100" dist="38100" dir="2700000" algn="tl">
                  <a:srgbClr val="C0C0C0"/>
                </a:outerShdw>
              </a:effectLst>
              <a:latin typeface="Tahoma" pitchFamily="34" charset="0"/>
            </a:endParaRPr>
          </a:p>
          <a:p>
            <a:pPr marL="742950" lvl="1" indent="-285750">
              <a:spcBef>
                <a:spcPct val="20000"/>
              </a:spcBef>
              <a:buClr>
                <a:schemeClr val="hlink"/>
              </a:buClr>
              <a:buSzPct val="85000"/>
              <a:buFont typeface="Wingdings" pitchFamily="2" charset="2"/>
              <a:buNone/>
              <a:defRPr/>
            </a:pPr>
            <a:endParaRPr kumimoji="1" lang="en-US" sz="500" b="1" dirty="0">
              <a:solidFill>
                <a:schemeClr val="hlink"/>
              </a:solidFill>
              <a:effectLst>
                <a:outerShdw blurRad="38100" dist="38100" dir="2700000" algn="tl">
                  <a:srgbClr val="C0C0C0"/>
                </a:outerShdw>
              </a:effectLst>
              <a:latin typeface="Tahoma" pitchFamily="34" charset="0"/>
            </a:endParaRPr>
          </a:p>
          <a:p>
            <a:pPr marL="1143000" lvl="2" indent="-228600">
              <a:spcBef>
                <a:spcPct val="20000"/>
              </a:spcBef>
              <a:buClr>
                <a:schemeClr val="tx1"/>
              </a:buClr>
              <a:buFont typeface="Wingdings" pitchFamily="2" charset="2"/>
              <a:buNone/>
              <a:defRPr/>
            </a:pPr>
            <a:r>
              <a:rPr kumimoji="1" lang="en-US" sz="2000" dirty="0" err="1">
                <a:effectLst>
                  <a:outerShdw blurRad="38100" dist="38100" dir="2700000" algn="tl">
                    <a:srgbClr val="C0C0C0"/>
                  </a:outerShdw>
                </a:effectLst>
                <a:latin typeface="Tahoma" pitchFamily="34" charset="0"/>
              </a:rPr>
              <a:t>Reg</a:t>
            </a:r>
            <a:r>
              <a:rPr kumimoji="1" lang="en-US" sz="2000" dirty="0">
                <a:effectLst>
                  <a:outerShdw blurRad="38100" dist="38100" dir="2700000" algn="tl">
                    <a:srgbClr val="C0C0C0"/>
                  </a:outerShdw>
                </a:effectLst>
                <a:latin typeface="Tahoma" pitchFamily="34" charset="0"/>
              </a:rPr>
              <a:t>[</a:t>
            </a:r>
            <a:r>
              <a:rPr kumimoji="1" lang="hr-HR" sz="2000" dirty="0">
                <a:effectLst>
                  <a:outerShdw blurRad="38100" dist="38100" dir="2700000" algn="tl">
                    <a:srgbClr val="C0C0C0"/>
                  </a:outerShdw>
                </a:effectLst>
                <a:latin typeface="Tahoma" pitchFamily="34" charset="0"/>
              </a:rPr>
              <a:t>IR</a:t>
            </a:r>
            <a:r>
              <a:rPr kumimoji="1" lang="en-US" sz="2000" baseline="-25000" dirty="0">
                <a:effectLst>
                  <a:outerShdw blurRad="38100" dist="38100" dir="2700000" algn="tl">
                    <a:srgbClr val="C0C0C0"/>
                  </a:outerShdw>
                </a:effectLst>
                <a:latin typeface="Tahoma" pitchFamily="34" charset="0"/>
              </a:rPr>
              <a:t>20</a:t>
            </a:r>
            <a:r>
              <a:rPr kumimoji="1" lang="hr-HR" sz="2000" baseline="-25000" dirty="0">
                <a:effectLst>
                  <a:outerShdw blurRad="38100" dist="38100" dir="2700000" algn="tl">
                    <a:srgbClr val="C0C0C0"/>
                  </a:outerShdw>
                </a:effectLst>
                <a:latin typeface="Tahoma" pitchFamily="34" charset="0"/>
              </a:rPr>
              <a:t>..1</a:t>
            </a:r>
            <a:r>
              <a:rPr kumimoji="1" lang="en-US" sz="2000" baseline="-25000" dirty="0">
                <a:effectLst>
                  <a:outerShdw blurRad="38100" dist="38100" dir="2700000" algn="tl">
                    <a:srgbClr val="C0C0C0"/>
                  </a:outerShdw>
                </a:effectLst>
                <a:latin typeface="Tahoma" pitchFamily="34" charset="0"/>
              </a:rPr>
              <a:t>6</a:t>
            </a:r>
            <a:r>
              <a:rPr kumimoji="1" lang="en-US" sz="2000" dirty="0">
                <a:effectLst>
                  <a:outerShdw blurRad="38100" dist="38100" dir="2700000" algn="tl">
                    <a:srgbClr val="C0C0C0"/>
                  </a:outerShdw>
                </a:effectLst>
                <a:latin typeface="Tahoma" pitchFamily="34" charset="0"/>
              </a:rPr>
              <a:t>]  </a:t>
            </a:r>
            <a:r>
              <a:rPr kumimoji="1" lang="en-US" sz="2000" b="1" dirty="0">
                <a:effectLst>
                  <a:outerShdw blurRad="38100" dist="38100" dir="2700000" algn="tl">
                    <a:srgbClr val="C0C0C0"/>
                  </a:outerShdw>
                </a:effectLst>
                <a:latin typeface="Symbol" pitchFamily="18" charset="2"/>
              </a:rPr>
              <a:t>¬  </a:t>
            </a:r>
            <a:r>
              <a:rPr kumimoji="1" lang="en-US" sz="2000" dirty="0" err="1">
                <a:effectLst>
                  <a:outerShdw blurRad="38100" dist="38100" dir="2700000" algn="tl">
                    <a:srgbClr val="C0C0C0"/>
                  </a:outerShdw>
                </a:effectLst>
                <a:latin typeface="Tahoma" pitchFamily="34" charset="0"/>
              </a:rPr>
              <a:t>ALUOutput</a:t>
            </a:r>
            <a:r>
              <a:rPr kumimoji="1" lang="en-US" sz="2000" dirty="0">
                <a:effectLst>
                  <a:outerShdw blurRad="38100" dist="38100" dir="2700000" algn="tl">
                    <a:srgbClr val="C0C0C0"/>
                  </a:outerShdw>
                </a:effectLst>
                <a:latin typeface="Tahoma" pitchFamily="34" charset="0"/>
              </a:rPr>
              <a:t>;</a:t>
            </a:r>
          </a:p>
          <a:p>
            <a:pPr marL="1143000" lvl="2" indent="-228600">
              <a:spcBef>
                <a:spcPct val="20000"/>
              </a:spcBef>
              <a:buClr>
                <a:schemeClr val="tx1"/>
              </a:buClr>
              <a:buFont typeface="Wingdings" pitchFamily="2" charset="2"/>
              <a:buNone/>
              <a:defRPr/>
            </a:pPr>
            <a:endParaRPr kumimoji="1" lang="en-US" sz="500" dirty="0">
              <a:effectLst>
                <a:outerShdw blurRad="38100" dist="38100" dir="2700000" algn="tl">
                  <a:srgbClr val="C0C0C0"/>
                </a:outerShdw>
              </a:effectLst>
              <a:latin typeface="Tahoma" pitchFamily="34" charset="0"/>
            </a:endParaRPr>
          </a:p>
          <a:p>
            <a:pPr marL="742950" lvl="1" indent="-285750">
              <a:spcBef>
                <a:spcPct val="20000"/>
              </a:spcBef>
              <a:buClr>
                <a:schemeClr val="hlink"/>
              </a:buClr>
              <a:buSzPct val="85000"/>
              <a:buFont typeface="Wingdings" pitchFamily="2" charset="2"/>
              <a:buChar char="l"/>
              <a:defRPr/>
            </a:pPr>
            <a:r>
              <a:rPr kumimoji="1" lang="en-US" sz="2000" b="1" dirty="0">
                <a:solidFill>
                  <a:schemeClr val="hlink"/>
                </a:solidFill>
                <a:effectLst>
                  <a:outerShdw blurRad="38100" dist="38100" dir="2700000" algn="tl">
                    <a:srgbClr val="C0C0C0"/>
                  </a:outerShdw>
                </a:effectLst>
                <a:latin typeface="Tahoma" pitchFamily="34" charset="0"/>
              </a:rPr>
              <a:t>Load  instruction:</a:t>
            </a:r>
          </a:p>
          <a:p>
            <a:pPr marL="742950" lvl="1" indent="-285750">
              <a:spcBef>
                <a:spcPct val="20000"/>
              </a:spcBef>
              <a:buClr>
                <a:schemeClr val="hlink"/>
              </a:buClr>
              <a:buSzPct val="85000"/>
              <a:buFont typeface="Wingdings" pitchFamily="2" charset="2"/>
              <a:buChar char="l"/>
              <a:defRPr/>
            </a:pPr>
            <a:endParaRPr kumimoji="1" lang="en-US" sz="700" b="1" dirty="0">
              <a:solidFill>
                <a:schemeClr val="hlink"/>
              </a:solidFill>
              <a:effectLst>
                <a:outerShdw blurRad="38100" dist="38100" dir="2700000" algn="tl">
                  <a:srgbClr val="C0C0C0"/>
                </a:outerShdw>
              </a:effectLst>
              <a:latin typeface="Tahoma" pitchFamily="34" charset="0"/>
            </a:endParaRPr>
          </a:p>
          <a:p>
            <a:pPr marL="742950" lvl="1" indent="-285750">
              <a:spcBef>
                <a:spcPct val="20000"/>
              </a:spcBef>
              <a:buClr>
                <a:schemeClr val="hlink"/>
              </a:buClr>
              <a:buSzPct val="85000"/>
              <a:buFont typeface="Wingdings" pitchFamily="2" charset="2"/>
              <a:buNone/>
              <a:defRPr/>
            </a:pPr>
            <a:endParaRPr kumimoji="1" lang="en-US" sz="500" b="1" dirty="0">
              <a:solidFill>
                <a:schemeClr val="hlink"/>
              </a:solidFill>
              <a:effectLst>
                <a:outerShdw blurRad="38100" dist="38100" dir="2700000" algn="tl">
                  <a:srgbClr val="C0C0C0"/>
                </a:outerShdw>
              </a:effectLst>
              <a:latin typeface="Tahoma" pitchFamily="34" charset="0"/>
            </a:endParaRPr>
          </a:p>
          <a:p>
            <a:pPr marL="1143000" lvl="2" indent="-228600">
              <a:spcBef>
                <a:spcPct val="20000"/>
              </a:spcBef>
              <a:buClr>
                <a:schemeClr val="tx1"/>
              </a:buClr>
              <a:buFont typeface="Wingdings" pitchFamily="2" charset="2"/>
              <a:buNone/>
              <a:defRPr/>
            </a:pPr>
            <a:r>
              <a:rPr kumimoji="1" lang="en-US" sz="2000" dirty="0" err="1">
                <a:effectLst>
                  <a:outerShdw blurRad="38100" dist="38100" dir="2700000" algn="tl">
                    <a:srgbClr val="C0C0C0"/>
                  </a:outerShdw>
                </a:effectLst>
                <a:latin typeface="Tahoma" pitchFamily="34" charset="0"/>
              </a:rPr>
              <a:t>Reg</a:t>
            </a:r>
            <a:r>
              <a:rPr kumimoji="1" lang="en-US" sz="2000" dirty="0">
                <a:effectLst>
                  <a:outerShdw blurRad="38100" dist="38100" dir="2700000" algn="tl">
                    <a:srgbClr val="C0C0C0"/>
                  </a:outerShdw>
                </a:effectLst>
                <a:latin typeface="Tahoma" pitchFamily="34" charset="0"/>
              </a:rPr>
              <a:t>[</a:t>
            </a:r>
            <a:r>
              <a:rPr kumimoji="1" lang="hr-HR" sz="2000" dirty="0">
                <a:effectLst>
                  <a:outerShdw blurRad="38100" dist="38100" dir="2700000" algn="tl">
                    <a:srgbClr val="C0C0C0"/>
                  </a:outerShdw>
                </a:effectLst>
                <a:latin typeface="Tahoma" pitchFamily="34" charset="0"/>
              </a:rPr>
              <a:t>IR</a:t>
            </a:r>
            <a:r>
              <a:rPr kumimoji="1" lang="en-US" sz="2000" baseline="-25000" dirty="0">
                <a:effectLst>
                  <a:outerShdw blurRad="38100" dist="38100" dir="2700000" algn="tl">
                    <a:srgbClr val="C0C0C0"/>
                  </a:outerShdw>
                </a:effectLst>
                <a:latin typeface="Tahoma" pitchFamily="34" charset="0"/>
              </a:rPr>
              <a:t>20</a:t>
            </a:r>
            <a:r>
              <a:rPr kumimoji="1" lang="hr-HR" sz="2000" baseline="-25000" dirty="0">
                <a:effectLst>
                  <a:outerShdw blurRad="38100" dist="38100" dir="2700000" algn="tl">
                    <a:srgbClr val="C0C0C0"/>
                  </a:outerShdw>
                </a:effectLst>
                <a:latin typeface="Tahoma" pitchFamily="34" charset="0"/>
              </a:rPr>
              <a:t>..1</a:t>
            </a:r>
            <a:r>
              <a:rPr kumimoji="1" lang="en-US" sz="2000" baseline="-25000" dirty="0">
                <a:effectLst>
                  <a:outerShdw blurRad="38100" dist="38100" dir="2700000" algn="tl">
                    <a:srgbClr val="C0C0C0"/>
                  </a:outerShdw>
                </a:effectLst>
                <a:latin typeface="Tahoma" pitchFamily="34" charset="0"/>
              </a:rPr>
              <a:t>6</a:t>
            </a:r>
            <a:r>
              <a:rPr kumimoji="1" lang="en-US" sz="2000" dirty="0">
                <a:effectLst>
                  <a:outerShdw blurRad="38100" dist="38100" dir="2700000" algn="tl">
                    <a:srgbClr val="C0C0C0"/>
                  </a:outerShdw>
                </a:effectLst>
                <a:latin typeface="Tahoma" pitchFamily="34" charset="0"/>
              </a:rPr>
              <a:t>]  </a:t>
            </a:r>
            <a:r>
              <a:rPr kumimoji="1" lang="en-US" sz="2000" b="1" dirty="0">
                <a:effectLst>
                  <a:outerShdw blurRad="38100" dist="38100" dir="2700000" algn="tl">
                    <a:srgbClr val="C0C0C0"/>
                  </a:outerShdw>
                </a:effectLst>
                <a:latin typeface="Symbol" pitchFamily="18" charset="2"/>
              </a:rPr>
              <a:t>¬  </a:t>
            </a:r>
            <a:r>
              <a:rPr kumimoji="1" lang="en-US" sz="2000" dirty="0">
                <a:effectLst>
                  <a:outerShdw blurRad="38100" dist="38100" dir="2700000" algn="tl">
                    <a:srgbClr val="C0C0C0"/>
                  </a:outerShdw>
                </a:effectLst>
                <a:latin typeface="Tahoma" pitchFamily="34" charset="0"/>
              </a:rPr>
              <a:t>LMD;</a:t>
            </a:r>
          </a:p>
          <a:p>
            <a:pPr marL="1143000" lvl="2" indent="-228600">
              <a:spcBef>
                <a:spcPct val="20000"/>
              </a:spcBef>
              <a:buClr>
                <a:schemeClr val="tx1"/>
              </a:buClr>
              <a:buFont typeface="Wingdings" pitchFamily="2" charset="2"/>
              <a:buNone/>
              <a:defRPr/>
            </a:pPr>
            <a:endParaRPr kumimoji="1" lang="en-US" sz="2000" dirty="0">
              <a:effectLst>
                <a:outerShdw blurRad="38100" dist="38100" dir="2700000" algn="tl">
                  <a:srgbClr val="C0C0C0"/>
                </a:outerShdw>
              </a:effectLst>
              <a:latin typeface="Tahoma" pitchFamily="34" charset="0"/>
            </a:endParaRPr>
          </a:p>
          <a:p>
            <a:pPr marL="1143000" lvl="2" indent="-228600">
              <a:spcBef>
                <a:spcPct val="20000"/>
              </a:spcBef>
              <a:buClr>
                <a:schemeClr val="tx1"/>
              </a:buClr>
              <a:buFont typeface="Wingdings" pitchFamily="2" charset="2"/>
              <a:buNone/>
              <a:defRPr/>
            </a:pPr>
            <a:endParaRPr kumimoji="1" lang="en-US" sz="600" dirty="0">
              <a:effectLst>
                <a:outerShdw blurRad="38100" dist="38100" dir="2700000" algn="tl">
                  <a:srgbClr val="C0C0C0"/>
                </a:outerShdw>
              </a:effectLst>
              <a:latin typeface="Tahoma" pitchFamily="34" charset="0"/>
            </a:endParaRPr>
          </a:p>
          <a:p>
            <a:pPr marL="342900" indent="-342900">
              <a:spcBef>
                <a:spcPct val="20000"/>
              </a:spcBef>
              <a:buClr>
                <a:schemeClr val="accent1"/>
              </a:buClr>
              <a:buSzPct val="85000"/>
              <a:buFont typeface="Wingdings 2" pitchFamily="18" charset="2"/>
              <a:buNone/>
              <a:defRPr/>
            </a:pPr>
            <a:r>
              <a:rPr kumimoji="1" lang="hr-HR" sz="2000" dirty="0">
                <a:solidFill>
                  <a:schemeClr val="accent1"/>
                </a:solidFill>
                <a:effectLst>
                  <a:outerShdw blurRad="38100" dist="38100" dir="2700000" algn="tl">
                    <a:srgbClr val="C0C0C0"/>
                  </a:outerShdw>
                </a:effectLst>
                <a:latin typeface="Tahoma" pitchFamily="34" charset="0"/>
              </a:rPr>
              <a:t>Napomena</a:t>
            </a:r>
            <a:r>
              <a:rPr kumimoji="1" lang="en-US" sz="2000" dirty="0">
                <a:solidFill>
                  <a:schemeClr val="accent1"/>
                </a:solidFill>
                <a:effectLst>
                  <a:outerShdw blurRad="38100" dist="38100" dir="2700000" algn="tl">
                    <a:srgbClr val="C0C0C0"/>
                  </a:outerShdw>
                </a:effectLst>
                <a:latin typeface="Tahoma" pitchFamily="34" charset="0"/>
              </a:rPr>
              <a:t>:  LMD (load memory data) register</a:t>
            </a:r>
          </a:p>
          <a:p>
            <a:pPr marL="342900" indent="-342900">
              <a:spcBef>
                <a:spcPct val="20000"/>
              </a:spcBef>
              <a:buClr>
                <a:schemeClr val="accent1"/>
              </a:buClr>
              <a:buSzPct val="85000"/>
              <a:buFont typeface="Wingdings 2" pitchFamily="18" charset="2"/>
              <a:buChar char="ã"/>
              <a:defRPr/>
            </a:pPr>
            <a:endParaRPr kumimoji="1" lang="en-US" sz="2800" dirty="0">
              <a:solidFill>
                <a:schemeClr val="accent1"/>
              </a:solidFill>
              <a:effectLst>
                <a:outerShdw blurRad="38100" dist="38100" dir="2700000" algn="tl">
                  <a:srgbClr val="C0C0C0"/>
                </a:outerShdw>
              </a:effectLst>
              <a:latin typeface="Tahoma" pitchFamily="34" charset="0"/>
            </a:endParaRPr>
          </a:p>
        </p:txBody>
      </p:sp>
      <p:sp>
        <p:nvSpPr>
          <p:cNvPr id="38915" name="Rectangle 3"/>
          <p:cNvSpPr>
            <a:spLocks noChangeArrowheads="1"/>
          </p:cNvSpPr>
          <p:nvPr/>
        </p:nvSpPr>
        <p:spPr bwMode="auto">
          <a:xfrm>
            <a:off x="76200" y="152400"/>
            <a:ext cx="9067800" cy="701675"/>
          </a:xfrm>
          <a:prstGeom prst="rect">
            <a:avLst/>
          </a:prstGeom>
          <a:solidFill>
            <a:schemeClr val="tx1"/>
          </a:solidFill>
          <a:ln w="9525">
            <a:noFill/>
            <a:miter lim="800000"/>
            <a:headEnd/>
            <a:tailEnd/>
          </a:ln>
          <a:effectLst/>
        </p:spPr>
        <p:txBody>
          <a:bodyPr anchor="b">
            <a:spAutoFit/>
          </a:bodyPr>
          <a:lstStyle/>
          <a:p>
            <a:pPr>
              <a:defRPr/>
            </a:pPr>
            <a:r>
              <a:rPr kumimoji="1" lang="en-US" sz="4000">
                <a:solidFill>
                  <a:schemeClr val="tx2"/>
                </a:solidFill>
                <a:effectLst>
                  <a:outerShdw blurRad="38100" dist="38100" dir="2700000" algn="tl">
                    <a:srgbClr val="000000"/>
                  </a:outerShdw>
                </a:effectLst>
                <a:latin typeface="Tahoma" pitchFamily="34" charset="0"/>
              </a:rPr>
              <a:t>Faze izvr</a:t>
            </a:r>
            <a:r>
              <a:rPr kumimoji="1" lang="hr-HR" sz="4000">
                <a:solidFill>
                  <a:schemeClr val="tx2"/>
                </a:solidFill>
                <a:effectLst>
                  <a:outerShdw blurRad="38100" dist="38100" dir="2700000" algn="tl">
                    <a:srgbClr val="000000"/>
                  </a:outerShdw>
                </a:effectLst>
                <a:latin typeface="Tahoma" pitchFamily="34" charset="0"/>
              </a:rPr>
              <a:t>šenja- nastavak</a:t>
            </a:r>
            <a:endParaRPr kumimoji="1" lang="en-US" sz="4000">
              <a:solidFill>
                <a:schemeClr val="tx2"/>
              </a:solidFill>
              <a:effectLst>
                <a:outerShdw blurRad="38100" dist="38100" dir="2700000" algn="tl">
                  <a:srgbClr val="000000"/>
                </a:outerShdw>
              </a:effectLst>
              <a:latin typeface="Tahoma" pitchFamily="34" charset="0"/>
            </a:endParaRPr>
          </a:p>
        </p:txBody>
      </p:sp>
      <p:sp>
        <p:nvSpPr>
          <p:cNvPr id="21508" name="Rectangle 4"/>
          <p:cNvSpPr>
            <a:spLocks noChangeArrowheads="1"/>
          </p:cNvSpPr>
          <p:nvPr/>
        </p:nvSpPr>
        <p:spPr bwMode="auto">
          <a:xfrm>
            <a:off x="1524000" y="2603500"/>
            <a:ext cx="3594100" cy="59690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21509" name="Rectangle 5"/>
          <p:cNvSpPr>
            <a:spLocks noChangeArrowheads="1"/>
          </p:cNvSpPr>
          <p:nvPr/>
        </p:nvSpPr>
        <p:spPr bwMode="auto">
          <a:xfrm>
            <a:off x="1511300" y="3746500"/>
            <a:ext cx="3594100" cy="59690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21510" name="Rectangle 6"/>
          <p:cNvSpPr>
            <a:spLocks noChangeArrowheads="1"/>
          </p:cNvSpPr>
          <p:nvPr/>
        </p:nvSpPr>
        <p:spPr bwMode="auto">
          <a:xfrm>
            <a:off x="1498600" y="4889500"/>
            <a:ext cx="3594100" cy="596900"/>
          </a:xfrm>
          <a:prstGeom prst="rect">
            <a:avLst/>
          </a:prstGeom>
          <a:noFill/>
          <a:ln w="127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Tree>
  </p:cSld>
  <p:clrMapOvr>
    <a:masterClrMapping/>
  </p:clrMapOvr>
  <p:transition>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400" y="1584325"/>
            <a:ext cx="7343775"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0" y="0"/>
            <a:ext cx="9144000" cy="584200"/>
          </a:xfrm>
        </p:spPr>
        <p:txBody>
          <a:bodyPr/>
          <a:lstStyle/>
          <a:p>
            <a:pPr>
              <a:defRPr/>
            </a:pPr>
            <a:r>
              <a:rPr lang="en-US" sz="3200" dirty="0" err="1"/>
              <a:t>Struktura</a:t>
            </a:r>
            <a:r>
              <a:rPr lang="en-US" sz="3200" dirty="0"/>
              <a:t> </a:t>
            </a:r>
            <a:r>
              <a:rPr lang="en-US" sz="3200" dirty="0" err="1"/>
              <a:t>staze</a:t>
            </a:r>
            <a:r>
              <a:rPr lang="en-US" sz="3200" dirty="0"/>
              <a:t> </a:t>
            </a:r>
            <a:r>
              <a:rPr lang="en-US" sz="3200" dirty="0" err="1"/>
              <a:t>podataka</a:t>
            </a:r>
            <a:r>
              <a:rPr lang="en-US" sz="3200" dirty="0"/>
              <a:t> – </a:t>
            </a:r>
            <a:r>
              <a:rPr lang="en-US" sz="3200" dirty="0" err="1"/>
              <a:t>bez</a:t>
            </a:r>
            <a:r>
              <a:rPr lang="en-US" sz="3200" dirty="0"/>
              <a:t> proto</a:t>
            </a:r>
            <a:r>
              <a:rPr lang="sr-Latn-RS" sz="3200" dirty="0"/>
              <a:t>čnosti</a:t>
            </a:r>
            <a:endParaRPr lang="en-US" sz="3200" dirty="0"/>
          </a:p>
        </p:txBody>
      </p:sp>
      <p:cxnSp>
        <p:nvCxnSpPr>
          <p:cNvPr id="22532" name="Straight Connector 4"/>
          <p:cNvCxnSpPr>
            <a:cxnSpLocks noChangeShapeType="1"/>
          </p:cNvCxnSpPr>
          <p:nvPr/>
        </p:nvCxnSpPr>
        <p:spPr bwMode="auto">
          <a:xfrm rot="5400000">
            <a:off x="1104107" y="3772694"/>
            <a:ext cx="4953000" cy="1587"/>
          </a:xfrm>
          <a:prstGeom prst="line">
            <a:avLst/>
          </a:prstGeom>
          <a:noFill/>
          <a:ln w="19050" algn="ctr">
            <a:solidFill>
              <a:srgbClr val="FF0000"/>
            </a:solidFill>
            <a:prstDash val="lgDash"/>
            <a:round/>
            <a:headEnd/>
            <a:tailEnd/>
          </a:ln>
          <a:extLst>
            <a:ext uri="{909E8E84-426E-40DD-AFC4-6F175D3DCCD1}">
              <a14:hiddenFill xmlns:a14="http://schemas.microsoft.com/office/drawing/2010/main">
                <a:noFill/>
              </a14:hiddenFill>
            </a:ext>
          </a:extLst>
        </p:spPr>
      </p:cxnSp>
      <p:cxnSp>
        <p:nvCxnSpPr>
          <p:cNvPr id="22533" name="Straight Connector 6"/>
          <p:cNvCxnSpPr>
            <a:cxnSpLocks noChangeShapeType="1"/>
          </p:cNvCxnSpPr>
          <p:nvPr/>
        </p:nvCxnSpPr>
        <p:spPr bwMode="auto">
          <a:xfrm rot="5400000">
            <a:off x="3009107" y="3771106"/>
            <a:ext cx="4953000" cy="1587"/>
          </a:xfrm>
          <a:prstGeom prst="line">
            <a:avLst/>
          </a:prstGeom>
          <a:noFill/>
          <a:ln w="19050" algn="ctr">
            <a:solidFill>
              <a:srgbClr val="FF0000"/>
            </a:solidFill>
            <a:prstDash val="lgDash"/>
            <a:round/>
            <a:headEnd/>
            <a:tailEnd/>
          </a:ln>
          <a:extLst>
            <a:ext uri="{909E8E84-426E-40DD-AFC4-6F175D3DCCD1}">
              <a14:hiddenFill xmlns:a14="http://schemas.microsoft.com/office/drawing/2010/main">
                <a:noFill/>
              </a14:hiddenFill>
            </a:ext>
          </a:extLst>
        </p:spPr>
      </p:cxnSp>
      <p:cxnSp>
        <p:nvCxnSpPr>
          <p:cNvPr id="22534" name="Straight Connector 7"/>
          <p:cNvCxnSpPr>
            <a:cxnSpLocks noChangeShapeType="1"/>
          </p:cNvCxnSpPr>
          <p:nvPr/>
        </p:nvCxnSpPr>
        <p:spPr bwMode="auto">
          <a:xfrm rot="5400000">
            <a:off x="4839494" y="3694906"/>
            <a:ext cx="4953000" cy="1588"/>
          </a:xfrm>
          <a:prstGeom prst="line">
            <a:avLst/>
          </a:prstGeom>
          <a:noFill/>
          <a:ln w="19050" algn="ctr">
            <a:solidFill>
              <a:srgbClr val="FF0000"/>
            </a:solidFill>
            <a:prstDash val="lgDash"/>
            <a:round/>
            <a:headEnd/>
            <a:tailEnd/>
          </a:ln>
          <a:extLst>
            <a:ext uri="{909E8E84-426E-40DD-AFC4-6F175D3DCCD1}">
              <a14:hiddenFill xmlns:a14="http://schemas.microsoft.com/office/drawing/2010/main">
                <a:noFill/>
              </a14:hiddenFill>
            </a:ext>
          </a:extLst>
        </p:spPr>
      </p:cxnSp>
      <p:sp>
        <p:nvSpPr>
          <p:cNvPr id="22535" name="TextBox 8"/>
          <p:cNvSpPr txBox="1">
            <a:spLocks noChangeArrowheads="1"/>
          </p:cNvSpPr>
          <p:nvPr/>
        </p:nvSpPr>
        <p:spPr bwMode="auto">
          <a:xfrm>
            <a:off x="1752600" y="1143000"/>
            <a:ext cx="992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IF/MEM</a:t>
            </a:r>
          </a:p>
        </p:txBody>
      </p:sp>
      <p:sp>
        <p:nvSpPr>
          <p:cNvPr id="22536" name="TextBox 9"/>
          <p:cNvSpPr txBox="1">
            <a:spLocks noChangeArrowheads="1"/>
          </p:cNvSpPr>
          <p:nvPr/>
        </p:nvSpPr>
        <p:spPr bwMode="auto">
          <a:xfrm>
            <a:off x="4191000" y="12192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ID</a:t>
            </a:r>
          </a:p>
        </p:txBody>
      </p:sp>
      <p:sp>
        <p:nvSpPr>
          <p:cNvPr id="22537" name="TextBox 10"/>
          <p:cNvSpPr txBox="1">
            <a:spLocks noChangeArrowheads="1"/>
          </p:cNvSpPr>
          <p:nvPr/>
        </p:nvSpPr>
        <p:spPr bwMode="auto">
          <a:xfrm>
            <a:off x="5943600" y="1143000"/>
            <a:ext cx="49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EX</a:t>
            </a:r>
          </a:p>
        </p:txBody>
      </p:sp>
      <p:sp>
        <p:nvSpPr>
          <p:cNvPr id="22538" name="TextBox 11"/>
          <p:cNvSpPr txBox="1">
            <a:spLocks noChangeArrowheads="1"/>
          </p:cNvSpPr>
          <p:nvPr/>
        </p:nvSpPr>
        <p:spPr bwMode="auto">
          <a:xfrm>
            <a:off x="7467600" y="1295400"/>
            <a:ext cx="557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WB</a:t>
            </a:r>
          </a:p>
        </p:txBody>
      </p:sp>
      <p:cxnSp>
        <p:nvCxnSpPr>
          <p:cNvPr id="5" name="Connector: Elbow 4">
            <a:extLst>
              <a:ext uri="{FF2B5EF4-FFF2-40B4-BE49-F238E27FC236}">
                <a16:creationId xmlns:a16="http://schemas.microsoft.com/office/drawing/2014/main" id="{BA4BECA1-58A0-C79F-B350-6FE467CD0627}"/>
              </a:ext>
            </a:extLst>
          </p:cNvPr>
          <p:cNvCxnSpPr/>
          <p:nvPr/>
        </p:nvCxnSpPr>
        <p:spPr bwMode="auto">
          <a:xfrm flipV="1">
            <a:off x="3276600" y="4191000"/>
            <a:ext cx="685800" cy="304800"/>
          </a:xfrm>
          <a:prstGeom prst="bentConnector3">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transition>
    <p:pull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sr-Latn-RS" dirty="0"/>
              <a:t>Prelazak na protočnu stazu podataka</a:t>
            </a:r>
            <a:endParaRPr lang="en-US" dirty="0"/>
          </a:p>
        </p:txBody>
      </p:sp>
      <p:sp>
        <p:nvSpPr>
          <p:cNvPr id="4" name="Content Placeholder 3"/>
          <p:cNvSpPr>
            <a:spLocks noGrp="1"/>
          </p:cNvSpPr>
          <p:nvPr>
            <p:ph idx="1"/>
          </p:nvPr>
        </p:nvSpPr>
        <p:spPr/>
        <p:txBody>
          <a:bodyPr>
            <a:normAutofit fontScale="92500" lnSpcReduction="20000"/>
          </a:bodyPr>
          <a:lstStyle/>
          <a:p>
            <a:pPr>
              <a:defRPr/>
            </a:pPr>
            <a:r>
              <a:rPr lang="en-US" dirty="0" err="1"/>
              <a:t>Prelazak</a:t>
            </a:r>
            <a:r>
              <a:rPr lang="en-US" dirty="0"/>
              <a:t> </a:t>
            </a:r>
            <a:r>
              <a:rPr lang="en-US" dirty="0" err="1"/>
              <a:t>sa</a:t>
            </a:r>
            <a:r>
              <a:rPr lang="en-US" dirty="0"/>
              <a:t> </a:t>
            </a:r>
            <a:r>
              <a:rPr lang="en-US" dirty="0" err="1"/>
              <a:t>višetaktnog</a:t>
            </a:r>
            <a:r>
              <a:rPr lang="en-US" dirty="0"/>
              <a:t> </a:t>
            </a:r>
            <a:r>
              <a:rPr lang="en-US" dirty="0" err="1"/>
              <a:t>sekvencijalnog</a:t>
            </a:r>
            <a:r>
              <a:rPr lang="sr-Latn-RS" dirty="0"/>
              <a:t> </a:t>
            </a:r>
            <a:r>
              <a:rPr lang="en-US" dirty="0" err="1"/>
              <a:t>procesora</a:t>
            </a:r>
            <a:r>
              <a:rPr lang="en-US" dirty="0"/>
              <a:t> </a:t>
            </a:r>
            <a:r>
              <a:rPr lang="en-US" dirty="0" err="1"/>
              <a:t>na</a:t>
            </a:r>
            <a:r>
              <a:rPr lang="en-US" dirty="0"/>
              <a:t> </a:t>
            </a:r>
            <a:r>
              <a:rPr lang="en-US" dirty="0" err="1"/>
              <a:t>protočni</a:t>
            </a:r>
            <a:r>
              <a:rPr lang="en-US" dirty="0"/>
              <a:t> </a:t>
            </a:r>
            <a:r>
              <a:rPr lang="en-US" dirty="0" err="1"/>
              <a:t>procesor</a:t>
            </a:r>
            <a:r>
              <a:rPr lang="en-US" dirty="0"/>
              <a:t> </a:t>
            </a:r>
            <a:r>
              <a:rPr lang="en-US" dirty="0" err="1"/>
              <a:t>zahteva</a:t>
            </a:r>
            <a:r>
              <a:rPr lang="sr-Latn-RS" dirty="0"/>
              <a:t> </a:t>
            </a:r>
            <a:r>
              <a:rPr lang="vi-VN" dirty="0"/>
              <a:t>određene izmene u implementaciji procesora.</a:t>
            </a:r>
            <a:endParaRPr lang="sr-Latn-RS" dirty="0"/>
          </a:p>
          <a:p>
            <a:pPr>
              <a:defRPr/>
            </a:pPr>
            <a:r>
              <a:rPr lang="sr-Latn-RS" dirty="0"/>
              <a:t>Da bi se uvela protočnost u stazu podataka neophodno je da se resursi koji se koriste u više različitih faza izvršenja instrukcije multipliciraju. </a:t>
            </a:r>
          </a:p>
          <a:p>
            <a:pPr lvl="1">
              <a:defRPr/>
            </a:pPr>
            <a:r>
              <a:rPr lang="sr-Latn-RS" dirty="0"/>
              <a:t>U našem primeru, očigledno je da se isti resursi koriste u IF i MEM fazi, i to je memorija. </a:t>
            </a:r>
          </a:p>
          <a:p>
            <a:pPr lvl="2">
              <a:defRPr/>
            </a:pPr>
            <a:r>
              <a:rPr lang="sr-Latn-RS" dirty="0"/>
              <a:t>U IF fazi se pristupa memoriji radi čitanja instrukcije, a u MEM fazi radi čitanja ili upisa podatka.</a:t>
            </a:r>
          </a:p>
          <a:p>
            <a:pPr lvl="2">
              <a:defRPr/>
            </a:pPr>
            <a:r>
              <a:rPr lang="sr-Latn-RS" dirty="0"/>
              <a:t>Zbog toga je neophodno je razdvojiti memoriju za instrukcije i memoriju za podatke. </a:t>
            </a:r>
          </a:p>
          <a:p>
            <a:pPr lvl="3">
              <a:defRPr/>
            </a:pPr>
            <a:r>
              <a:rPr lang="sr-Latn-RS" dirty="0"/>
              <a:t>Kod savremenih procesora postoje odvojene keš memorije za instrukcije i podatke.</a:t>
            </a:r>
          </a:p>
          <a:p>
            <a:pPr lvl="1">
              <a:defRPr/>
            </a:pPr>
            <a:r>
              <a:rPr lang="sr-Latn-RS" dirty="0"/>
              <a:t>Takođe, ALU se u IF fazi koristi za inkrementiranje sadržaja programskog brojača a u EXE fazi za izračunavanje ALU operacije ili efektivne adrese. </a:t>
            </a:r>
          </a:p>
          <a:p>
            <a:pPr lvl="2">
              <a:defRPr/>
            </a:pPr>
            <a:r>
              <a:rPr lang="sr-Latn-RS" dirty="0"/>
              <a:t>Zbog toga je neophodno dodati poseban sabirač koji će se u IF fazi koristiti da inkrementira sadržaj programskog brojača.</a:t>
            </a:r>
            <a:endParaRPr lang="en-US" dirty="0"/>
          </a:p>
        </p:txBody>
      </p:sp>
    </p:spTree>
  </p:cSld>
  <p:clrMapOvr>
    <a:masterClrMapping/>
  </p:clrMapOvr>
  <p:transition>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611188" y="1787525"/>
            <a:ext cx="7935912" cy="4765675"/>
            <a:chOff x="473" y="659"/>
            <a:chExt cx="4999" cy="3002"/>
          </a:xfrm>
        </p:grpSpPr>
        <p:pic>
          <p:nvPicPr>
            <p:cNvPr id="245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 y="659"/>
              <a:ext cx="4999" cy="3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4582" name="Line 4"/>
            <p:cNvSpPr>
              <a:spLocks noChangeShapeType="1"/>
            </p:cNvSpPr>
            <p:nvPr/>
          </p:nvSpPr>
          <p:spPr bwMode="auto">
            <a:xfrm>
              <a:off x="5472" y="2524"/>
              <a:ext cx="0" cy="9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39941" name="Text Box 5"/>
          <p:cNvSpPr txBox="1">
            <a:spLocks noChangeArrowheads="1"/>
          </p:cNvSpPr>
          <p:nvPr/>
        </p:nvSpPr>
        <p:spPr bwMode="auto">
          <a:xfrm>
            <a:off x="136525" y="76200"/>
            <a:ext cx="9007475" cy="579438"/>
          </a:xfrm>
          <a:prstGeom prst="rect">
            <a:avLst/>
          </a:prstGeom>
          <a:solidFill>
            <a:schemeClr val="bg2"/>
          </a:solidFill>
          <a:ln w="9525">
            <a:noFill/>
            <a:miter lim="800000"/>
            <a:headEnd/>
            <a:tailEnd/>
          </a:ln>
          <a:effectLst/>
        </p:spPr>
        <p:txBody>
          <a:bodyPr anchor="b">
            <a:spAutoFit/>
          </a:bodyPr>
          <a:lstStyle/>
          <a:p>
            <a:pPr>
              <a:defRPr/>
            </a:pPr>
            <a:r>
              <a:rPr lang="hr-HR" sz="3200">
                <a:solidFill>
                  <a:schemeClr val="tx2"/>
                </a:solidFill>
                <a:effectLst>
                  <a:outerShdw blurRad="38100" dist="38100" dir="2700000" algn="tl">
                    <a:srgbClr val="000000"/>
                  </a:outerShdw>
                </a:effectLst>
                <a:latin typeface="Tahoma" pitchFamily="34" charset="0"/>
              </a:rPr>
              <a:t>Struktura staze podataka i tok instrukcije</a:t>
            </a:r>
            <a:endParaRPr lang="en-US" sz="3200">
              <a:solidFill>
                <a:schemeClr val="tx2"/>
              </a:solidFill>
              <a:effectLst>
                <a:outerShdw blurRad="38100" dist="38100" dir="2700000" algn="tl">
                  <a:srgbClr val="000000"/>
                </a:outerShdw>
              </a:effectLst>
              <a:latin typeface="Tahoma" pitchFamily="34" charset="0"/>
            </a:endParaRPr>
          </a:p>
        </p:txBody>
      </p:sp>
      <p:sp>
        <p:nvSpPr>
          <p:cNvPr id="24580" name="TextBox 5"/>
          <p:cNvSpPr txBox="1">
            <a:spLocks noChangeArrowheads="1"/>
          </p:cNvSpPr>
          <p:nvPr/>
        </p:nvSpPr>
        <p:spPr bwMode="auto">
          <a:xfrm>
            <a:off x="304800" y="838200"/>
            <a:ext cx="853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Modifikovana staza podataka sa razdvojenim memorijama za instrukcije i podatke i dodatim sabiračem u IF fazi</a:t>
            </a:r>
          </a:p>
        </p:txBody>
      </p:sp>
    </p:spTree>
  </p:cSld>
  <p:clrMapOvr>
    <a:masterClrMapping/>
  </p:clrMapOvr>
  <p:transition>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812800"/>
            <a:ext cx="8399463" cy="589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 Box 3"/>
          <p:cNvSpPr txBox="1">
            <a:spLocks noChangeArrowheads="1"/>
          </p:cNvSpPr>
          <p:nvPr/>
        </p:nvSpPr>
        <p:spPr bwMode="auto">
          <a:xfrm>
            <a:off x="288925" y="112713"/>
            <a:ext cx="88550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solidFill>
                  <a:srgbClr val="0000FF"/>
                </a:solidFill>
              </a:rPr>
              <a:t>Protočnost se  može ostvariti tako što bi se u svakom klok ciklusu pribavila nova instrukcija</a:t>
            </a:r>
            <a:endParaRPr lang="en-US" altLang="en-US">
              <a:solidFill>
                <a:srgbClr val="0000FF"/>
              </a:solidFill>
            </a:endParaRPr>
          </a:p>
        </p:txBody>
      </p:sp>
    </p:spTree>
  </p:cSld>
  <p:clrMapOvr>
    <a:masterClrMapping/>
  </p:clrMapOvr>
  <p:transition>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sr-Latn-RS" dirty="0"/>
              <a:t>Zašto protočnost?</a:t>
            </a:r>
            <a:endParaRPr lang="en-US" dirty="0"/>
          </a:p>
        </p:txBody>
      </p:sp>
      <p:sp>
        <p:nvSpPr>
          <p:cNvPr id="3" name="Content Placeholder 2"/>
          <p:cNvSpPr>
            <a:spLocks noGrp="1"/>
          </p:cNvSpPr>
          <p:nvPr>
            <p:ph idx="1"/>
          </p:nvPr>
        </p:nvSpPr>
        <p:spPr>
          <a:xfrm>
            <a:off x="0" y="708025"/>
            <a:ext cx="9144000" cy="3254375"/>
          </a:xfrm>
        </p:spPr>
        <p:txBody>
          <a:bodyPr/>
          <a:lstStyle/>
          <a:p>
            <a:pPr>
              <a:defRPr/>
            </a:pPr>
            <a:r>
              <a:rPr lang="sr-Latn-RS" dirty="0"/>
              <a:t>protočnost ne smanjuje vreme izvršenja pojedinačne instrukcije</a:t>
            </a:r>
          </a:p>
          <a:p>
            <a:pPr lvl="1">
              <a:defRPr/>
            </a:pPr>
            <a:r>
              <a:rPr lang="sr-Latn-RS" dirty="0"/>
              <a:t>može dovesti do neznatno dužeg vremenna izvršenja</a:t>
            </a:r>
          </a:p>
          <a:p>
            <a:pPr lvl="2">
              <a:defRPr/>
            </a:pPr>
            <a:endParaRPr lang="sr-Latn-RS" dirty="0"/>
          </a:p>
          <a:p>
            <a:pPr>
              <a:defRPr/>
            </a:pPr>
            <a:r>
              <a:rPr lang="sr-Latn-RS" dirty="0"/>
              <a:t>Uvođenjem protočnosti se povećava propusnost</a:t>
            </a:r>
          </a:p>
          <a:p>
            <a:pPr lvl="1">
              <a:defRPr/>
            </a:pPr>
            <a:r>
              <a:rPr lang="sr-Latn-RS" dirty="0"/>
              <a:t>smanjuje se srednji broj taktova po instrukciji</a:t>
            </a:r>
          </a:p>
          <a:p>
            <a:pPr lvl="2">
              <a:defRPr/>
            </a:pPr>
            <a:r>
              <a:rPr lang="sr-Latn-RS" dirty="0"/>
              <a:t>Idealno 1 instr po clk. ciklusu</a:t>
            </a:r>
          </a:p>
          <a:p>
            <a:pPr lvl="1">
              <a:defRPr/>
            </a:pPr>
            <a:endParaRPr lang="sr-Latn-RS" dirty="0"/>
          </a:p>
          <a:p>
            <a:pPr>
              <a:defRPr/>
            </a:pPr>
            <a:endParaRPr lang="en-US" dirty="0"/>
          </a:p>
        </p:txBody>
      </p:sp>
      <p:pic>
        <p:nvPicPr>
          <p:cNvPr id="2662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038600"/>
            <a:ext cx="8131175"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en-US"/>
              <a:t>Proto</a:t>
            </a:r>
            <a:r>
              <a:rPr lang="hr-HR"/>
              <a:t>čnost (nast.)</a:t>
            </a:r>
            <a:endParaRPr lang="en-US"/>
          </a:p>
        </p:txBody>
      </p:sp>
      <p:sp>
        <p:nvSpPr>
          <p:cNvPr id="5123" name="Rectangle 3"/>
          <p:cNvSpPr>
            <a:spLocks noGrp="1" noChangeArrowheads="1"/>
          </p:cNvSpPr>
          <p:nvPr>
            <p:ph type="body" idx="1"/>
          </p:nvPr>
        </p:nvSpPr>
        <p:spPr/>
        <p:txBody>
          <a:bodyPr/>
          <a:lstStyle/>
          <a:p>
            <a:pPr>
              <a:defRPr/>
            </a:pPr>
            <a:r>
              <a:rPr lang="hr-HR"/>
              <a:t>Sinhroni model – razmenom podataka upravlja se pomoću globalnog clk. Hardverski stepeni ne sadrže memorijske elemente. Zato se izmedju stepena ubacuju lečevi.</a:t>
            </a:r>
          </a:p>
          <a:p>
            <a:pPr>
              <a:defRPr/>
            </a:pPr>
            <a:endParaRPr lang="hr-HR"/>
          </a:p>
          <a:p>
            <a:pPr>
              <a:buFont typeface="Wingdings 2" pitchFamily="18" charset="2"/>
              <a:buNone/>
              <a:defRPr/>
            </a:pPr>
            <a:endParaRPr lang="en-US"/>
          </a:p>
        </p:txBody>
      </p:sp>
      <p:sp>
        <p:nvSpPr>
          <p:cNvPr id="6148" name="Rectangle 4"/>
          <p:cNvSpPr>
            <a:spLocks noChangeArrowheads="1"/>
          </p:cNvSpPr>
          <p:nvPr/>
        </p:nvSpPr>
        <p:spPr bwMode="auto">
          <a:xfrm>
            <a:off x="1447800" y="3276600"/>
            <a:ext cx="762000" cy="914400"/>
          </a:xfrm>
          <a:prstGeom prst="rect">
            <a:avLst/>
          </a:prstGeom>
          <a:solidFill>
            <a:schemeClr val="accent1"/>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6149" name="Rectangle 5"/>
          <p:cNvSpPr>
            <a:spLocks noChangeArrowheads="1"/>
          </p:cNvSpPr>
          <p:nvPr/>
        </p:nvSpPr>
        <p:spPr bwMode="auto">
          <a:xfrm>
            <a:off x="3124200" y="3276600"/>
            <a:ext cx="762000" cy="914400"/>
          </a:xfrm>
          <a:prstGeom prst="rect">
            <a:avLst/>
          </a:prstGeom>
          <a:solidFill>
            <a:schemeClr val="accent1"/>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6150" name="Rectangle 6"/>
          <p:cNvSpPr>
            <a:spLocks noChangeArrowheads="1"/>
          </p:cNvSpPr>
          <p:nvPr/>
        </p:nvSpPr>
        <p:spPr bwMode="auto">
          <a:xfrm>
            <a:off x="6477000" y="3276600"/>
            <a:ext cx="762000" cy="914400"/>
          </a:xfrm>
          <a:prstGeom prst="rect">
            <a:avLst/>
          </a:prstGeom>
          <a:solidFill>
            <a:schemeClr val="accent1"/>
          </a:solidFill>
          <a:ln w="9525">
            <a:solidFill>
              <a:schemeClr val="tx1"/>
            </a:solidFill>
            <a:miter lim="800000"/>
            <a:headEnd/>
            <a:tailEnd/>
          </a:ln>
        </p:spPr>
        <p:txBody>
          <a:bodyPr wrap="none"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6151" name="Rectangle 7"/>
          <p:cNvSpPr>
            <a:spLocks noChangeArrowheads="1"/>
          </p:cNvSpPr>
          <p:nvPr/>
        </p:nvSpPr>
        <p:spPr bwMode="auto">
          <a:xfrm>
            <a:off x="2514600" y="3276600"/>
            <a:ext cx="228600" cy="914400"/>
          </a:xfrm>
          <a:prstGeom prst="rect">
            <a:avLst/>
          </a:prstGeom>
          <a:solidFill>
            <a:schemeClr val="accent1"/>
          </a:solidFill>
          <a:ln w="9525">
            <a:solidFill>
              <a:schemeClr val="tx1"/>
            </a:solidFill>
            <a:miter lim="800000"/>
            <a:headEnd/>
            <a:tailEnd/>
          </a:ln>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6152" name="Rectangle 8"/>
          <p:cNvSpPr>
            <a:spLocks noChangeArrowheads="1"/>
          </p:cNvSpPr>
          <p:nvPr/>
        </p:nvSpPr>
        <p:spPr bwMode="auto">
          <a:xfrm>
            <a:off x="4191000" y="3276600"/>
            <a:ext cx="228600" cy="914400"/>
          </a:xfrm>
          <a:prstGeom prst="rect">
            <a:avLst/>
          </a:prstGeom>
          <a:solidFill>
            <a:schemeClr val="accent1"/>
          </a:solidFill>
          <a:ln w="9525">
            <a:solidFill>
              <a:schemeClr val="tx1"/>
            </a:solidFill>
            <a:miter lim="800000"/>
            <a:headEnd/>
            <a:tailEnd/>
          </a:ln>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6153" name="Rectangle 9"/>
          <p:cNvSpPr>
            <a:spLocks noChangeArrowheads="1"/>
          </p:cNvSpPr>
          <p:nvPr/>
        </p:nvSpPr>
        <p:spPr bwMode="auto">
          <a:xfrm>
            <a:off x="6019800" y="3276600"/>
            <a:ext cx="228600" cy="914400"/>
          </a:xfrm>
          <a:prstGeom prst="rect">
            <a:avLst/>
          </a:prstGeom>
          <a:solidFill>
            <a:schemeClr val="accent1"/>
          </a:solidFill>
          <a:ln w="9525">
            <a:solidFill>
              <a:schemeClr val="tx1"/>
            </a:solidFill>
            <a:miter lim="800000"/>
            <a:headEnd/>
            <a:tailEnd/>
          </a:ln>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6154" name="Rectangle 10"/>
          <p:cNvSpPr>
            <a:spLocks noChangeArrowheads="1"/>
          </p:cNvSpPr>
          <p:nvPr/>
        </p:nvSpPr>
        <p:spPr bwMode="auto">
          <a:xfrm>
            <a:off x="7543800" y="3276600"/>
            <a:ext cx="228600" cy="914400"/>
          </a:xfrm>
          <a:prstGeom prst="rect">
            <a:avLst/>
          </a:prstGeom>
          <a:solidFill>
            <a:schemeClr val="accent1"/>
          </a:solidFill>
          <a:ln w="9525">
            <a:solidFill>
              <a:schemeClr val="tx1"/>
            </a:solidFill>
            <a:miter lim="800000"/>
            <a:headEnd/>
            <a:tailEnd/>
          </a:ln>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6155" name="Rectangle 11"/>
          <p:cNvSpPr>
            <a:spLocks noChangeArrowheads="1"/>
          </p:cNvSpPr>
          <p:nvPr/>
        </p:nvSpPr>
        <p:spPr bwMode="auto">
          <a:xfrm>
            <a:off x="990600" y="3276600"/>
            <a:ext cx="228600" cy="914400"/>
          </a:xfrm>
          <a:prstGeom prst="rect">
            <a:avLst/>
          </a:prstGeom>
          <a:solidFill>
            <a:schemeClr val="accent1"/>
          </a:solidFill>
          <a:ln w="9525">
            <a:solidFill>
              <a:schemeClr val="tx1"/>
            </a:solidFill>
            <a:miter lim="800000"/>
            <a:headEnd/>
            <a:tailEnd/>
          </a:ln>
        </p:spPr>
        <p:txBody>
          <a:bodyPr anchor="ct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endParaRPr lang="en-US" altLang="en-US"/>
          </a:p>
        </p:txBody>
      </p:sp>
      <p:sp>
        <p:nvSpPr>
          <p:cNvPr id="6156" name="Line 12"/>
          <p:cNvSpPr>
            <a:spLocks noChangeShapeType="1"/>
          </p:cNvSpPr>
          <p:nvPr/>
        </p:nvSpPr>
        <p:spPr bwMode="auto">
          <a:xfrm>
            <a:off x="685800" y="3733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6157" name="Line 13"/>
          <p:cNvSpPr>
            <a:spLocks noChangeShapeType="1"/>
          </p:cNvSpPr>
          <p:nvPr/>
        </p:nvSpPr>
        <p:spPr bwMode="auto">
          <a:xfrm>
            <a:off x="1143000" y="3733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6158" name="Line 14"/>
          <p:cNvSpPr>
            <a:spLocks noChangeShapeType="1"/>
          </p:cNvSpPr>
          <p:nvPr/>
        </p:nvSpPr>
        <p:spPr bwMode="auto">
          <a:xfrm>
            <a:off x="2209800" y="3733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6159" name="Line 15"/>
          <p:cNvSpPr>
            <a:spLocks noChangeShapeType="1"/>
          </p:cNvSpPr>
          <p:nvPr/>
        </p:nvSpPr>
        <p:spPr bwMode="auto">
          <a:xfrm>
            <a:off x="2819400" y="3733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6160" name="Line 16"/>
          <p:cNvSpPr>
            <a:spLocks noChangeShapeType="1"/>
          </p:cNvSpPr>
          <p:nvPr/>
        </p:nvSpPr>
        <p:spPr bwMode="auto">
          <a:xfrm>
            <a:off x="3886200" y="3733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6161" name="Line 17"/>
          <p:cNvSpPr>
            <a:spLocks noChangeShapeType="1"/>
          </p:cNvSpPr>
          <p:nvPr/>
        </p:nvSpPr>
        <p:spPr bwMode="auto">
          <a:xfrm>
            <a:off x="4419600" y="3733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6162" name="Line 18"/>
          <p:cNvSpPr>
            <a:spLocks noChangeShapeType="1"/>
          </p:cNvSpPr>
          <p:nvPr/>
        </p:nvSpPr>
        <p:spPr bwMode="auto">
          <a:xfrm>
            <a:off x="5715000" y="3733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6163" name="Line 19"/>
          <p:cNvSpPr>
            <a:spLocks noChangeShapeType="1"/>
          </p:cNvSpPr>
          <p:nvPr/>
        </p:nvSpPr>
        <p:spPr bwMode="auto">
          <a:xfrm>
            <a:off x="6172200" y="3733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6164" name="Line 20"/>
          <p:cNvSpPr>
            <a:spLocks noChangeShapeType="1"/>
          </p:cNvSpPr>
          <p:nvPr/>
        </p:nvSpPr>
        <p:spPr bwMode="auto">
          <a:xfrm>
            <a:off x="7239000" y="3733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6165" name="Line 21"/>
          <p:cNvSpPr>
            <a:spLocks noChangeShapeType="1"/>
          </p:cNvSpPr>
          <p:nvPr/>
        </p:nvSpPr>
        <p:spPr bwMode="auto">
          <a:xfrm>
            <a:off x="7772400" y="37338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6166" name="Line 23"/>
          <p:cNvSpPr>
            <a:spLocks noChangeShapeType="1"/>
          </p:cNvSpPr>
          <p:nvPr/>
        </p:nvSpPr>
        <p:spPr bwMode="auto">
          <a:xfrm>
            <a:off x="533400" y="4648200"/>
            <a:ext cx="716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6167" name="Line 26"/>
          <p:cNvSpPr>
            <a:spLocks noChangeShapeType="1"/>
          </p:cNvSpPr>
          <p:nvPr/>
        </p:nvSpPr>
        <p:spPr bwMode="auto">
          <a:xfrm>
            <a:off x="1143000" y="4191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6168" name="Line 27"/>
          <p:cNvSpPr>
            <a:spLocks noChangeShapeType="1"/>
          </p:cNvSpPr>
          <p:nvPr/>
        </p:nvSpPr>
        <p:spPr bwMode="auto">
          <a:xfrm>
            <a:off x="2667000" y="4191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6169" name="Line 28"/>
          <p:cNvSpPr>
            <a:spLocks noChangeShapeType="1"/>
          </p:cNvSpPr>
          <p:nvPr/>
        </p:nvSpPr>
        <p:spPr bwMode="auto">
          <a:xfrm>
            <a:off x="4343400" y="4191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6170" name="Line 29"/>
          <p:cNvSpPr>
            <a:spLocks noChangeShapeType="1"/>
          </p:cNvSpPr>
          <p:nvPr/>
        </p:nvSpPr>
        <p:spPr bwMode="auto">
          <a:xfrm>
            <a:off x="6172200" y="4191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6171" name="Line 30"/>
          <p:cNvSpPr>
            <a:spLocks noChangeShapeType="1"/>
          </p:cNvSpPr>
          <p:nvPr/>
        </p:nvSpPr>
        <p:spPr bwMode="auto">
          <a:xfrm>
            <a:off x="7696200" y="4191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b">
            <a:spAutoFit/>
          </a:bodyPr>
          <a:lstStyle/>
          <a:p>
            <a:endParaRPr lang="en-US"/>
          </a:p>
        </p:txBody>
      </p:sp>
      <p:sp>
        <p:nvSpPr>
          <p:cNvPr id="6172" name="Text Box 31"/>
          <p:cNvSpPr txBox="1">
            <a:spLocks noChangeArrowheads="1"/>
          </p:cNvSpPr>
          <p:nvPr/>
        </p:nvSpPr>
        <p:spPr bwMode="auto">
          <a:xfrm>
            <a:off x="517525" y="4227513"/>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clk</a:t>
            </a:r>
            <a:endParaRPr lang="en-US" altLang="en-US"/>
          </a:p>
        </p:txBody>
      </p:sp>
      <p:sp>
        <p:nvSpPr>
          <p:cNvPr id="6173" name="Text Box 32"/>
          <p:cNvSpPr txBox="1">
            <a:spLocks noChangeArrowheads="1"/>
          </p:cNvSpPr>
          <p:nvPr/>
        </p:nvSpPr>
        <p:spPr bwMode="auto">
          <a:xfrm>
            <a:off x="898525" y="2932113"/>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leč</a:t>
            </a:r>
            <a:endParaRPr lang="en-US" altLang="en-US"/>
          </a:p>
        </p:txBody>
      </p:sp>
      <p:sp>
        <p:nvSpPr>
          <p:cNvPr id="6174" name="Text Box 33"/>
          <p:cNvSpPr txBox="1">
            <a:spLocks noChangeArrowheads="1"/>
          </p:cNvSpPr>
          <p:nvPr/>
        </p:nvSpPr>
        <p:spPr bwMode="auto">
          <a:xfrm>
            <a:off x="2419350" y="29718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leč</a:t>
            </a:r>
            <a:endParaRPr lang="en-US" altLang="en-US"/>
          </a:p>
        </p:txBody>
      </p:sp>
      <p:sp>
        <p:nvSpPr>
          <p:cNvPr id="6175" name="Text Box 34"/>
          <p:cNvSpPr txBox="1">
            <a:spLocks noChangeArrowheads="1"/>
          </p:cNvSpPr>
          <p:nvPr/>
        </p:nvSpPr>
        <p:spPr bwMode="auto">
          <a:xfrm>
            <a:off x="4114800" y="2986088"/>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leč</a:t>
            </a:r>
            <a:endParaRPr lang="en-US" altLang="en-US"/>
          </a:p>
        </p:txBody>
      </p:sp>
      <p:sp>
        <p:nvSpPr>
          <p:cNvPr id="6176" name="Text Box 35"/>
          <p:cNvSpPr txBox="1">
            <a:spLocks noChangeArrowheads="1"/>
          </p:cNvSpPr>
          <p:nvPr/>
        </p:nvSpPr>
        <p:spPr bwMode="auto">
          <a:xfrm>
            <a:off x="5924550" y="29718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leč</a:t>
            </a:r>
            <a:endParaRPr lang="en-US" altLang="en-US"/>
          </a:p>
        </p:txBody>
      </p:sp>
      <p:sp>
        <p:nvSpPr>
          <p:cNvPr id="6177" name="Text Box 36"/>
          <p:cNvSpPr txBox="1">
            <a:spLocks noChangeArrowheads="1"/>
          </p:cNvSpPr>
          <p:nvPr/>
        </p:nvSpPr>
        <p:spPr bwMode="auto">
          <a:xfrm>
            <a:off x="7448550" y="29718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hr-HR" altLang="en-US"/>
              <a:t>leč</a:t>
            </a:r>
            <a:endParaRPr lang="en-US" altLang="en-US"/>
          </a:p>
        </p:txBody>
      </p:sp>
      <p:sp>
        <p:nvSpPr>
          <p:cNvPr id="5158" name="Text Box 38"/>
          <p:cNvSpPr txBox="1">
            <a:spLocks noChangeArrowheads="1"/>
          </p:cNvSpPr>
          <p:nvPr/>
        </p:nvSpPr>
        <p:spPr bwMode="auto">
          <a:xfrm>
            <a:off x="441325" y="4675188"/>
            <a:ext cx="7940675" cy="2106612"/>
          </a:xfrm>
          <a:prstGeom prst="rect">
            <a:avLst/>
          </a:prstGeom>
          <a:noFill/>
          <a:ln w="9525">
            <a:noFill/>
            <a:miter lim="800000"/>
            <a:headEnd/>
            <a:tailEnd/>
          </a:ln>
          <a:effectLst/>
        </p:spPr>
        <p:txBody>
          <a:bodyPr anchor="b">
            <a:spAutoFit/>
          </a:bodyPr>
          <a:lstStyle/>
          <a:p>
            <a:pPr>
              <a:buFontTx/>
              <a:buChar char="•"/>
              <a:defRPr/>
            </a:pPr>
            <a:r>
              <a:rPr lang="hr-HR" sz="2800">
                <a:latin typeface="Tahoma" pitchFamily="34" charset="0"/>
              </a:rPr>
              <a:t> </a:t>
            </a:r>
            <a:r>
              <a:rPr lang="hr-HR" sz="2600">
                <a:solidFill>
                  <a:schemeClr val="accent1"/>
                </a:solidFill>
                <a:effectLst>
                  <a:outerShdw blurRad="38100" dist="38100" dir="2700000" algn="tl">
                    <a:srgbClr val="C0C0C0"/>
                  </a:outerShdw>
                </a:effectLst>
                <a:latin typeface="Tahoma" pitchFamily="34" charset="0"/>
              </a:rPr>
              <a:t>svi stepeni su aktivni u svakom klok ciklusu. Stepen i unosi kašnjenje Ti. Klok perioda protočnog sistema iznosi</a:t>
            </a:r>
          </a:p>
          <a:p>
            <a:pPr>
              <a:buFontTx/>
              <a:buChar char="•"/>
              <a:defRPr/>
            </a:pPr>
            <a:r>
              <a:rPr lang="hr-HR" sz="2600">
                <a:solidFill>
                  <a:schemeClr val="accent1"/>
                </a:solidFill>
                <a:effectLst>
                  <a:outerShdw blurRad="38100" dist="38100" dir="2700000" algn="tl">
                    <a:srgbClr val="C0C0C0"/>
                  </a:outerShdw>
                </a:effectLst>
                <a:latin typeface="Tahoma" pitchFamily="34" charset="0"/>
              </a:rPr>
              <a:t>T=max</a:t>
            </a:r>
            <a:r>
              <a:rPr lang="en-US" sz="2600">
                <a:solidFill>
                  <a:schemeClr val="accent1"/>
                </a:solidFill>
                <a:effectLst>
                  <a:outerShdw blurRad="38100" dist="38100" dir="2700000" algn="tl">
                    <a:srgbClr val="C0C0C0"/>
                  </a:outerShdw>
                </a:effectLst>
                <a:latin typeface="Tahoma" pitchFamily="34" charset="0"/>
              </a:rPr>
              <a:t>{T1, T2,…, Tk}+T</a:t>
            </a:r>
            <a:r>
              <a:rPr lang="en-US" sz="2600" baseline="-25000">
                <a:solidFill>
                  <a:schemeClr val="accent1"/>
                </a:solidFill>
                <a:effectLst>
                  <a:outerShdw blurRad="38100" dist="38100" dir="2700000" algn="tl">
                    <a:srgbClr val="C0C0C0"/>
                  </a:outerShdw>
                </a:effectLst>
                <a:latin typeface="Tahoma" pitchFamily="34" charset="0"/>
              </a:rPr>
              <a:t>L</a:t>
            </a:r>
            <a:r>
              <a:rPr lang="en-US" sz="2600">
                <a:solidFill>
                  <a:schemeClr val="accent1"/>
                </a:solidFill>
                <a:effectLst>
                  <a:outerShdw blurRad="38100" dist="38100" dir="2700000" algn="tl">
                    <a:srgbClr val="C0C0C0"/>
                  </a:outerShdw>
                </a:effectLst>
                <a:latin typeface="Tahoma" pitchFamily="34" charset="0"/>
              </a:rPr>
              <a:t>, gde je T</a:t>
            </a:r>
            <a:r>
              <a:rPr lang="en-US" sz="2600" baseline="-25000">
                <a:solidFill>
                  <a:schemeClr val="accent1"/>
                </a:solidFill>
                <a:effectLst>
                  <a:outerShdw blurRad="38100" dist="38100" dir="2700000" algn="tl">
                    <a:srgbClr val="C0C0C0"/>
                  </a:outerShdw>
                </a:effectLst>
                <a:latin typeface="Tahoma" pitchFamily="34" charset="0"/>
              </a:rPr>
              <a:t>L</a:t>
            </a:r>
            <a:r>
              <a:rPr lang="en-US" sz="2600">
                <a:solidFill>
                  <a:schemeClr val="accent1"/>
                </a:solidFill>
                <a:effectLst>
                  <a:outerShdw blurRad="38100" dist="38100" dir="2700000" algn="tl">
                    <a:srgbClr val="C0C0C0"/>
                  </a:outerShdw>
                </a:effectLst>
                <a:latin typeface="Tahoma" pitchFamily="34" charset="0"/>
              </a:rPr>
              <a:t> ka</a:t>
            </a:r>
            <a:r>
              <a:rPr lang="hr-HR" sz="2600">
                <a:solidFill>
                  <a:schemeClr val="accent1"/>
                </a:solidFill>
                <a:effectLst>
                  <a:outerShdw blurRad="38100" dist="38100" dir="2700000" algn="tl">
                    <a:srgbClr val="C0C0C0"/>
                  </a:outerShdw>
                </a:effectLst>
                <a:latin typeface="Tahoma" pitchFamily="34" charset="0"/>
              </a:rPr>
              <a:t>šnjenje koje unosi leč</a:t>
            </a:r>
            <a:endParaRPr lang="en-US" sz="2600" baseline="-25000">
              <a:solidFill>
                <a:schemeClr val="accent1"/>
              </a:solidFill>
              <a:effectLst>
                <a:outerShdw blurRad="38100" dist="38100" dir="2700000" algn="tl">
                  <a:srgbClr val="C0C0C0"/>
                </a:outerShdw>
              </a:effectLst>
              <a:latin typeface="Tahoma" pitchFamily="34" charset="0"/>
            </a:endParaRPr>
          </a:p>
        </p:txBody>
      </p:sp>
    </p:spTree>
  </p:cSld>
  <p:clrMapOvr>
    <a:masterClrMapping/>
  </p:clrMapOvr>
  <p:transition>
    <p:pull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0"/>
            <a:ext cx="9144000" cy="579438"/>
          </a:xfrm>
        </p:spPr>
        <p:txBody>
          <a:bodyPr/>
          <a:lstStyle/>
          <a:p>
            <a:pPr>
              <a:defRPr/>
            </a:pPr>
            <a:r>
              <a:rPr lang="hr-HR" sz="3200"/>
              <a:t>Problemi:</a:t>
            </a:r>
            <a:endParaRPr lang="en-US" sz="3200"/>
          </a:p>
        </p:txBody>
      </p:sp>
      <p:sp>
        <p:nvSpPr>
          <p:cNvPr id="41987" name="Rectangle 3"/>
          <p:cNvSpPr>
            <a:spLocks noGrp="1" noChangeArrowheads="1"/>
          </p:cNvSpPr>
          <p:nvPr>
            <p:ph type="body" idx="1"/>
          </p:nvPr>
        </p:nvSpPr>
        <p:spPr/>
        <p:txBody>
          <a:bodyPr/>
          <a:lstStyle/>
          <a:p>
            <a:pPr>
              <a:defRPr/>
            </a:pPr>
            <a:r>
              <a:rPr lang="hr-HR" sz="2400"/>
              <a:t>PC se mora inkrementirati u svakom klok ciklusu da bi se pribavila nova instrukcija. Ovo se mora obaviti u IF fazi. U neprotočnoj verziji to se obavlja u MEM fazi.</a:t>
            </a:r>
          </a:p>
          <a:p>
            <a:pPr lvl="1">
              <a:defRPr/>
            </a:pPr>
            <a:r>
              <a:rPr lang="hr-HR" sz="2100"/>
              <a:t>Problem nastupa kod instrukcija grananja koje mogu promeniti sadržaj PC</a:t>
            </a:r>
          </a:p>
          <a:p>
            <a:pPr lvl="1">
              <a:defRPr/>
            </a:pPr>
            <a:r>
              <a:rPr lang="hr-HR" sz="2100"/>
              <a:t>Da li dolazi do grananja ili ne zna se tek na kraju MEM faze</a:t>
            </a:r>
          </a:p>
          <a:p>
            <a:pPr>
              <a:defRPr/>
            </a:pPr>
            <a:r>
              <a:rPr lang="hr-HR" sz="2400"/>
              <a:t>Nova instrukcija se mora pribaviti u svakom klok ciklusu (u IF fazi).</a:t>
            </a:r>
          </a:p>
          <a:p>
            <a:pPr lvl="1">
              <a:defRPr/>
            </a:pPr>
            <a:r>
              <a:rPr lang="hr-HR" sz="2100"/>
              <a:t>To zahteva da se memoriji pristupa</a:t>
            </a:r>
            <a:r>
              <a:rPr lang="en-US" sz="2100"/>
              <a:t> </a:t>
            </a:r>
            <a:r>
              <a:rPr lang="hr-HR" sz="2100"/>
              <a:t>u</a:t>
            </a:r>
            <a:r>
              <a:rPr lang="en-US" sz="2100"/>
              <a:t> </a:t>
            </a:r>
            <a:r>
              <a:rPr lang="hr-HR" sz="2100"/>
              <a:t>svakom klok ciklusu.</a:t>
            </a:r>
            <a:endParaRPr lang="en-US" sz="2100"/>
          </a:p>
          <a:p>
            <a:pPr lvl="2">
              <a:defRPr/>
            </a:pPr>
            <a:r>
              <a:rPr lang="hr-HR" sz="1800"/>
              <a:t>Ni jedna memorija ne može podržati takve zahteve jer jedan memorijski ciklus traje 4 do 20 procesorskih ciklusa</a:t>
            </a:r>
          </a:p>
          <a:p>
            <a:pPr lvl="2">
              <a:defRPr/>
            </a:pPr>
            <a:r>
              <a:rPr lang="hr-HR" sz="1800"/>
              <a:t>Zbog toga se uvode keš memorije</a:t>
            </a:r>
          </a:p>
          <a:p>
            <a:pPr lvl="1">
              <a:defRPr/>
            </a:pPr>
            <a:r>
              <a:rPr lang="hr-HR" sz="2100"/>
              <a:t>različiti stepeni protočnog sistema mogu jednovremeno zahtevati pristup memoriji (pribavljanje instrukcije u IF i pribavljanje operanda u MEM, a ove fa</a:t>
            </a:r>
            <a:r>
              <a:rPr lang="en-US" sz="2100"/>
              <a:t>z</a:t>
            </a:r>
            <a:r>
              <a:rPr lang="hr-HR" sz="2100"/>
              <a:t>e se u vremenu mogu poklapati</a:t>
            </a:r>
          </a:p>
          <a:p>
            <a:pPr lvl="1">
              <a:defRPr/>
            </a:pPr>
            <a:r>
              <a:rPr lang="hr-HR" sz="2100">
                <a:solidFill>
                  <a:schemeClr val="accent1"/>
                </a:solidFill>
              </a:rPr>
              <a:t>rešenje je</a:t>
            </a:r>
            <a:r>
              <a:rPr lang="hr-HR" sz="2100"/>
              <a:t> u korišćenju odvojenih keševa za instrukcije i podatke</a:t>
            </a:r>
            <a:endParaRPr lang="en-US" sz="2100"/>
          </a:p>
        </p:txBody>
      </p:sp>
    </p:spTree>
  </p:cSld>
  <p:clrMapOvr>
    <a:masterClrMapping/>
  </p:clrMapOvr>
  <p:transition>
    <p:pull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hr-HR"/>
              <a:t>Problemi (nastavak)</a:t>
            </a:r>
            <a:endParaRPr lang="en-US"/>
          </a:p>
        </p:txBody>
      </p:sp>
      <p:sp>
        <p:nvSpPr>
          <p:cNvPr id="43011" name="Rectangle 3"/>
          <p:cNvSpPr>
            <a:spLocks noGrp="1" noChangeArrowheads="1"/>
          </p:cNvSpPr>
          <p:nvPr>
            <p:ph type="body" idx="1"/>
          </p:nvPr>
        </p:nvSpPr>
        <p:spPr/>
        <p:txBody>
          <a:bodyPr/>
          <a:lstStyle/>
          <a:p>
            <a:pPr>
              <a:defRPr/>
            </a:pPr>
            <a:r>
              <a:rPr lang="hr-HR"/>
              <a:t>Registarski fajl se koristi u dva stepena: </a:t>
            </a:r>
            <a:endParaRPr lang="en-US"/>
          </a:p>
          <a:p>
            <a:pPr lvl="1">
              <a:defRPr/>
            </a:pPr>
            <a:r>
              <a:rPr lang="hr-HR"/>
              <a:t>za čitanje u  ID fazi i za upis u WB fazi. </a:t>
            </a:r>
            <a:endParaRPr lang="en-US"/>
          </a:p>
          <a:p>
            <a:pPr lvl="1">
              <a:defRPr/>
            </a:pPr>
            <a:r>
              <a:rPr lang="hr-HR"/>
              <a:t>To znači da je svakom klok ciklusu potrebno obaviti dva čitanja i jedan upis. </a:t>
            </a:r>
            <a:endParaRPr lang="en-US"/>
          </a:p>
          <a:p>
            <a:pPr lvl="2">
              <a:defRPr/>
            </a:pPr>
            <a:r>
              <a:rPr lang="hr-HR"/>
              <a:t>Šta ako se čitanje i upis vrše u isti registar?</a:t>
            </a:r>
          </a:p>
          <a:p>
            <a:pPr>
              <a:defRPr/>
            </a:pPr>
            <a:r>
              <a:rPr lang="hr-HR"/>
              <a:t>Uvodjenje protočnosti u stazu podataka zahteva da vrednosti koje se prosledjuju iz jednog stepena u drugi budu zapamćene u posebnim registrima (lečevima)</a:t>
            </a:r>
          </a:p>
          <a:p>
            <a:pPr lvl="1">
              <a:defRPr/>
            </a:pPr>
            <a:r>
              <a:rPr lang="hr-HR"/>
              <a:t>bilo koja vrednost koja može biti potrebna u kasnijim protočnim stepenima mora biti zapamćena u protočnim registrima koji se umeću izmedju pojedinih stepena i kopirana iz jednog regista u drugi sve dok je to potrebno</a:t>
            </a:r>
            <a:endParaRPr lang="en-US"/>
          </a:p>
        </p:txBody>
      </p:sp>
    </p:spTree>
  </p:cSld>
  <p:clrMapOvr>
    <a:masterClrMapping/>
  </p:clrMapOvr>
  <p:transition>
    <p:pull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5900"/>
            <a:ext cx="88265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Text Box 4"/>
          <p:cNvSpPr txBox="1">
            <a:spLocks noChangeArrowheads="1"/>
          </p:cNvSpPr>
          <p:nvPr/>
        </p:nvSpPr>
        <p:spPr bwMode="auto">
          <a:xfrm>
            <a:off x="0" y="168275"/>
            <a:ext cx="8915400" cy="579438"/>
          </a:xfrm>
          <a:prstGeom prst="rect">
            <a:avLst/>
          </a:prstGeom>
          <a:solidFill>
            <a:schemeClr val="bg2"/>
          </a:solidFill>
          <a:ln w="9525">
            <a:noFill/>
            <a:miter lim="800000"/>
            <a:headEnd/>
            <a:tailEnd/>
          </a:ln>
          <a:effectLst/>
        </p:spPr>
        <p:txBody>
          <a:bodyPr anchor="b">
            <a:spAutoFit/>
          </a:bodyPr>
          <a:lstStyle/>
          <a:p>
            <a:pPr>
              <a:defRPr/>
            </a:pPr>
            <a:r>
              <a:rPr lang="hr-HR" sz="3200">
                <a:solidFill>
                  <a:schemeClr val="tx2"/>
                </a:solidFill>
                <a:effectLst>
                  <a:outerShdw blurRad="38100" dist="38100" dir="2700000" algn="tl">
                    <a:srgbClr val="000000"/>
                  </a:outerShdw>
                </a:effectLst>
                <a:latin typeface="Tahoma" pitchFamily="34" charset="0"/>
              </a:rPr>
              <a:t>Modifikovana staza podtaka              </a:t>
            </a:r>
            <a:endParaRPr lang="en-US" sz="3200">
              <a:solidFill>
                <a:schemeClr val="tx2"/>
              </a:solidFill>
              <a:effectLst>
                <a:outerShdw blurRad="38100" dist="38100" dir="2700000" algn="tl">
                  <a:srgbClr val="000000"/>
                </a:outerShdw>
              </a:effectLst>
              <a:latin typeface="Tahoma" pitchFamily="34" charset="0"/>
            </a:endParaRPr>
          </a:p>
        </p:txBody>
      </p:sp>
    </p:spTree>
  </p:cSld>
  <p:clrMapOvr>
    <a:masterClrMapping/>
  </p:clrMapOvr>
  <p:transition>
    <p:pull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23875"/>
            <a:ext cx="8569325"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ext Box 3"/>
          <p:cNvSpPr txBox="1">
            <a:spLocks noChangeArrowheads="1"/>
          </p:cNvSpPr>
          <p:nvPr/>
        </p:nvSpPr>
        <p:spPr bwMode="auto">
          <a:xfrm>
            <a:off x="0" y="39688"/>
            <a:ext cx="9144000" cy="457200"/>
          </a:xfrm>
          <a:prstGeom prst="rect">
            <a:avLst/>
          </a:prstGeom>
          <a:solidFill>
            <a:schemeClr val="bg2"/>
          </a:solidFill>
          <a:ln w="9525">
            <a:noFill/>
            <a:miter lim="800000"/>
            <a:headEnd/>
            <a:tailEnd/>
          </a:ln>
          <a:effectLst/>
        </p:spPr>
        <p:txBody>
          <a:bodyPr anchor="b">
            <a:spAutoFit/>
          </a:bodyPr>
          <a:lstStyle/>
          <a:p>
            <a:pPr>
              <a:defRPr/>
            </a:pPr>
            <a:r>
              <a:rPr lang="hr-HR" sz="2400" b="1">
                <a:solidFill>
                  <a:schemeClr val="tx2"/>
                </a:solidFill>
                <a:effectLst>
                  <a:outerShdw blurRad="38100" dist="38100" dir="2700000" algn="tl">
                    <a:srgbClr val="000000"/>
                  </a:outerShdw>
                </a:effectLst>
                <a:latin typeface="Tahoma" pitchFamily="34" charset="0"/>
              </a:rPr>
              <a:t>Aktivnosti u pojedinim fazama protočne organizacije</a:t>
            </a:r>
            <a:endParaRPr lang="en-US" sz="2400" b="1">
              <a:solidFill>
                <a:schemeClr val="tx2"/>
              </a:solidFill>
              <a:effectLst>
                <a:outerShdw blurRad="38100" dist="38100" dir="2700000" algn="tl">
                  <a:srgbClr val="000000"/>
                </a:outerShdw>
              </a:effectLst>
              <a:latin typeface="Tahoma" pitchFamily="34" charset="0"/>
            </a:endParaRPr>
          </a:p>
        </p:txBody>
      </p:sp>
      <p:sp>
        <p:nvSpPr>
          <p:cNvPr id="5" name="TextBox 4"/>
          <p:cNvSpPr txBox="1"/>
          <p:nvPr/>
        </p:nvSpPr>
        <p:spPr>
          <a:xfrm>
            <a:off x="6791325" y="1514475"/>
            <a:ext cx="633413" cy="307975"/>
          </a:xfrm>
          <a:prstGeom prst="rect">
            <a:avLst/>
          </a:prstGeom>
          <a:solidFill>
            <a:schemeClr val="bg1">
              <a:lumMod val="95000"/>
            </a:schemeClr>
          </a:solidFill>
        </p:spPr>
        <p:txBody>
          <a:bodyPr wrap="none">
            <a:spAutoFit/>
          </a:bodyPr>
          <a:lstStyle/>
          <a:p>
            <a:pPr>
              <a:defRPr/>
            </a:pPr>
            <a:r>
              <a:rPr lang="en-US" sz="1400" dirty="0">
                <a:latin typeface="Times New Roman" pitchFamily="18" charset="0"/>
                <a:cs typeface="Times New Roman" pitchFamily="18" charset="0"/>
              </a:rPr>
              <a:t>20..16</a:t>
            </a:r>
          </a:p>
        </p:txBody>
      </p:sp>
      <p:sp>
        <p:nvSpPr>
          <p:cNvPr id="30725" name="TextBox 5"/>
          <p:cNvSpPr txBox="1">
            <a:spLocks noChangeArrowheads="1"/>
          </p:cNvSpPr>
          <p:nvPr/>
        </p:nvSpPr>
        <p:spPr bwMode="auto">
          <a:xfrm>
            <a:off x="3548063" y="1511300"/>
            <a:ext cx="569912" cy="2778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200">
                <a:latin typeface="Times New Roman" pitchFamily="18" charset="0"/>
                <a:cs typeface="Times New Roman" pitchFamily="18" charset="0"/>
              </a:rPr>
              <a:t>25..21</a:t>
            </a:r>
          </a:p>
        </p:txBody>
      </p:sp>
      <p:sp>
        <p:nvSpPr>
          <p:cNvPr id="7" name="TextBox 6"/>
          <p:cNvSpPr txBox="1"/>
          <p:nvPr/>
        </p:nvSpPr>
        <p:spPr>
          <a:xfrm>
            <a:off x="452438" y="1438275"/>
            <a:ext cx="7467600" cy="739775"/>
          </a:xfrm>
          <a:prstGeom prst="rect">
            <a:avLst/>
          </a:prstGeom>
          <a:solidFill>
            <a:schemeClr val="bg1">
              <a:lumMod val="95000"/>
            </a:schemeClr>
          </a:solidFill>
        </p:spPr>
        <p:txBody>
          <a:bodyPr>
            <a:spAutoFit/>
          </a:bodyPr>
          <a:lstStyle/>
          <a:p>
            <a:pPr marL="225425">
              <a:defRPr/>
            </a:pPr>
            <a:r>
              <a:rPr lang="en-US" sz="1400">
                <a:latin typeface="Times New Roman" pitchFamily="18" charset="0"/>
                <a:cs typeface="Times New Roman" pitchFamily="18" charset="0"/>
              </a:rPr>
              <a:t>ID	ID/EX←Regs{IF/ID.IR</a:t>
            </a:r>
            <a:r>
              <a:rPr lang="en-US" sz="1400" baseline="-25000">
                <a:latin typeface="Times New Roman" pitchFamily="18" charset="0"/>
                <a:cs typeface="Times New Roman" pitchFamily="18" charset="0"/>
              </a:rPr>
              <a:t>25..21</a:t>
            </a:r>
            <a:r>
              <a:rPr lang="en-US" sz="1400">
                <a:latin typeface="Times New Roman" pitchFamily="18" charset="0"/>
                <a:cs typeface="Times New Roman" pitchFamily="18" charset="0"/>
              </a:rPr>
              <a:t>];   ID/EX.B ←Regs[IF/ID.IR</a:t>
            </a:r>
            <a:r>
              <a:rPr lang="en-US" sz="1400" baseline="-25000">
                <a:latin typeface="Times New Roman" pitchFamily="18" charset="0"/>
                <a:cs typeface="Times New Roman" pitchFamily="18" charset="0"/>
              </a:rPr>
              <a:t>20..16</a:t>
            </a:r>
            <a:r>
              <a:rPr lang="en-US" sz="1400">
                <a:latin typeface="Times New Roman" pitchFamily="18" charset="0"/>
                <a:cs typeface="Times New Roman" pitchFamily="18" charset="0"/>
              </a:rPr>
              <a:t>];</a:t>
            </a:r>
          </a:p>
          <a:p>
            <a:pPr marL="225425">
              <a:defRPr/>
            </a:pPr>
            <a:r>
              <a:rPr lang="en-US" sz="1400">
                <a:latin typeface="Times New Roman" pitchFamily="18" charset="0"/>
                <a:cs typeface="Times New Roman" pitchFamily="18" charset="0"/>
              </a:rPr>
              <a:t>	ID/EX.NPC←IF/ID.NPC;   ID/EX.IR ←IF/ID.IR;</a:t>
            </a:r>
          </a:p>
          <a:p>
            <a:pPr marL="225425">
              <a:defRPr/>
            </a:pPr>
            <a:r>
              <a:rPr lang="en-US" sz="1400">
                <a:latin typeface="Times New Roman" pitchFamily="18" charset="0"/>
                <a:cs typeface="Times New Roman" pitchFamily="18" charset="0"/>
              </a:rPr>
              <a:t>	ID/EX.Imm←(IR</a:t>
            </a:r>
            <a:r>
              <a:rPr lang="en-US" sz="1400" baseline="-25000">
                <a:latin typeface="Times New Roman" pitchFamily="18" charset="0"/>
                <a:cs typeface="Times New Roman" pitchFamily="18" charset="0"/>
              </a:rPr>
              <a:t>15</a:t>
            </a:r>
            <a:r>
              <a:rPr lang="en-US" sz="1400">
                <a:latin typeface="Times New Roman" pitchFamily="18" charset="0"/>
                <a:cs typeface="Times New Roman" pitchFamily="18" charset="0"/>
              </a:rPr>
              <a:t>)</a:t>
            </a:r>
            <a:r>
              <a:rPr lang="en-US" sz="1400" baseline="30000">
                <a:latin typeface="Times New Roman" pitchFamily="18" charset="0"/>
                <a:cs typeface="Times New Roman" pitchFamily="18" charset="0"/>
              </a:rPr>
              <a:t>16</a:t>
            </a:r>
            <a:r>
              <a:rPr lang="en-US" sz="1400">
                <a:latin typeface="Times New Roman" pitchFamily="18" charset="0"/>
                <a:cs typeface="Times New Roman" pitchFamily="18" charset="0"/>
              </a:rPr>
              <a:t> ##IR</a:t>
            </a:r>
            <a:r>
              <a:rPr lang="en-US" sz="1400" baseline="-25000">
                <a:latin typeface="Times New Roman" pitchFamily="18" charset="0"/>
                <a:cs typeface="Times New Roman" pitchFamily="18" charset="0"/>
              </a:rPr>
              <a:t>15..0</a:t>
            </a:r>
            <a:r>
              <a:rPr lang="en-US" sz="1400">
                <a:latin typeface="Times New Roman" pitchFamily="18" charset="0"/>
                <a:cs typeface="Times New Roman" pitchFamily="18" charset="0"/>
              </a:rPr>
              <a:t>;</a:t>
            </a:r>
          </a:p>
        </p:txBody>
      </p:sp>
      <p:sp>
        <p:nvSpPr>
          <p:cNvPr id="30727" name="TextBox 7"/>
          <p:cNvSpPr txBox="1">
            <a:spLocks noChangeArrowheads="1"/>
          </p:cNvSpPr>
          <p:nvPr/>
        </p:nvSpPr>
        <p:spPr bwMode="auto">
          <a:xfrm>
            <a:off x="482600" y="5418138"/>
            <a:ext cx="5802313" cy="1092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sz="1300"/>
              <a:t>WB	Regs[MEM/WB.IR</a:t>
            </a:r>
            <a:r>
              <a:rPr lang="en-US" altLang="en-US" sz="1300" baseline="-25000"/>
              <a:t>15..11</a:t>
            </a:r>
            <a:r>
              <a:rPr lang="en-US" altLang="en-US" sz="1300"/>
              <a:t>]←	Regs[MEM/WB.IR</a:t>
            </a:r>
            <a:r>
              <a:rPr lang="en-US" altLang="en-US" sz="1300" baseline="-25000"/>
              <a:t>20..16</a:t>
            </a:r>
            <a:r>
              <a:rPr lang="en-US" altLang="en-US" sz="1300"/>
              <a:t>] ←</a:t>
            </a:r>
          </a:p>
          <a:p>
            <a:r>
              <a:rPr lang="en-US" altLang="en-US" sz="1300"/>
              <a:t>	MEM/WB.ALUOutput;		MEM/WB.LMD;</a:t>
            </a:r>
          </a:p>
          <a:p>
            <a:r>
              <a:rPr lang="en-US" altLang="en-US" sz="1300"/>
              <a:t>	or</a:t>
            </a:r>
          </a:p>
          <a:p>
            <a:r>
              <a:rPr lang="en-US" altLang="en-US" sz="1300"/>
              <a:t>	Regs[MEM/WB.IR</a:t>
            </a:r>
            <a:r>
              <a:rPr lang="en-US" altLang="en-US" sz="1300" baseline="-25000"/>
              <a:t>20..16</a:t>
            </a:r>
            <a:r>
              <a:rPr lang="en-US" altLang="en-US" sz="1300"/>
              <a:t>]←</a:t>
            </a:r>
          </a:p>
          <a:p>
            <a:r>
              <a:rPr lang="en-US" altLang="en-US" sz="1300"/>
              <a:t>	MEM/WB.ALUOutput;</a:t>
            </a:r>
          </a:p>
        </p:txBody>
      </p:sp>
      <p:sp>
        <p:nvSpPr>
          <p:cNvPr id="2" name="Rectangle 1">
            <a:extLst>
              <a:ext uri="{FF2B5EF4-FFF2-40B4-BE49-F238E27FC236}">
                <a16:creationId xmlns:a16="http://schemas.microsoft.com/office/drawing/2014/main" id="{17316F9A-E63B-8222-EA61-D09DFCB6E738}"/>
              </a:ext>
            </a:extLst>
          </p:cNvPr>
          <p:cNvSpPr/>
          <p:nvPr/>
        </p:nvSpPr>
        <p:spPr bwMode="auto">
          <a:xfrm>
            <a:off x="4368500" y="990600"/>
            <a:ext cx="3632500" cy="420688"/>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sr-Latn-RS" sz="18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FB870AFE-3AF8-B531-DDC3-E2B19D07FBCE}"/>
              </a:ext>
            </a:extLst>
          </p:cNvPr>
          <p:cNvSpPr txBox="1"/>
          <p:nvPr/>
        </p:nvSpPr>
        <p:spPr>
          <a:xfrm flipH="1">
            <a:off x="4397403" y="1116758"/>
            <a:ext cx="3179106" cy="307777"/>
          </a:xfrm>
          <a:prstGeom prst="rect">
            <a:avLst/>
          </a:prstGeom>
          <a:noFill/>
        </p:spPr>
        <p:txBody>
          <a:bodyPr wrap="square" rtlCol="0">
            <a:spAutoFit/>
          </a:bodyPr>
          <a:lstStyle/>
          <a:p>
            <a:r>
              <a:rPr lang="en-US" sz="1400" dirty="0"/>
              <a:t>{EX/</a:t>
            </a:r>
            <a:r>
              <a:rPr lang="en-US" sz="1400" dirty="0" err="1"/>
              <a:t>MEM.ALUOutput</a:t>
            </a:r>
            <a:r>
              <a:rPr lang="en-US" sz="1400" dirty="0"/>
              <a:t>} else PC+4}</a:t>
            </a:r>
            <a:endParaRPr lang="sr-Latn-RS" sz="1400" dirty="0"/>
          </a:p>
        </p:txBody>
      </p:sp>
    </p:spTree>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sr-Latn-RS" dirty="0"/>
              <a:t>Protočnost – ilustrativni primer</a:t>
            </a:r>
            <a:endParaRPr lang="en-US" dirty="0"/>
          </a:p>
        </p:txBody>
      </p:sp>
      <p:graphicFrame>
        <p:nvGraphicFramePr>
          <p:cNvPr id="5" name="Content Placeholder 4"/>
          <p:cNvGraphicFramePr>
            <a:graphicFrameLocks noGrp="1"/>
          </p:cNvGraphicFramePr>
          <p:nvPr>
            <p:ph idx="1"/>
          </p:nvPr>
        </p:nvGraphicFramePr>
        <p:xfrm>
          <a:off x="0" y="1422400"/>
          <a:ext cx="9144000" cy="18542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gridCol w="762000">
                  <a:extLst>
                    <a:ext uri="{9D8B030D-6E8A-4147-A177-3AD203B41FA5}">
                      <a16:colId xmlns:a16="http://schemas.microsoft.com/office/drawing/2014/main" val="20010"/>
                    </a:ext>
                  </a:extLst>
                </a:gridCol>
                <a:gridCol w="762000">
                  <a:extLst>
                    <a:ext uri="{9D8B030D-6E8A-4147-A177-3AD203B41FA5}">
                      <a16:colId xmlns:a16="http://schemas.microsoft.com/office/drawing/2014/main" val="20011"/>
                    </a:ext>
                  </a:extLst>
                </a:gridCol>
              </a:tblGrid>
              <a:tr h="370840">
                <a:tc>
                  <a:txBody>
                    <a:bodyPr/>
                    <a:lstStyle/>
                    <a:p>
                      <a:endParaRPr lang="en-US" dirty="0"/>
                    </a:p>
                  </a:txBody>
                  <a:tcPr/>
                </a:tc>
                <a:tc>
                  <a:txBody>
                    <a:bodyPr/>
                    <a:lstStyle/>
                    <a:p>
                      <a:r>
                        <a:rPr lang="sr-Latn-RS" dirty="0"/>
                        <a:t>30</a:t>
                      </a:r>
                      <a:endParaRPr lang="en-US" dirty="0"/>
                    </a:p>
                  </a:txBody>
                  <a:tcPr/>
                </a:tc>
                <a:tc>
                  <a:txBody>
                    <a:bodyPr/>
                    <a:lstStyle/>
                    <a:p>
                      <a:r>
                        <a:rPr lang="sr-Latn-RS" dirty="0"/>
                        <a:t>40</a:t>
                      </a:r>
                      <a:endParaRPr lang="en-US" dirty="0"/>
                    </a:p>
                  </a:txBody>
                  <a:tcPr/>
                </a:tc>
                <a:tc>
                  <a:txBody>
                    <a:bodyPr/>
                    <a:lstStyle/>
                    <a:p>
                      <a:r>
                        <a:rPr lang="sr-Latn-RS" dirty="0"/>
                        <a:t>20</a:t>
                      </a:r>
                      <a:endParaRPr lang="en-US" dirty="0"/>
                    </a:p>
                  </a:txBody>
                  <a:tcPr/>
                </a:tc>
                <a:tc>
                  <a:txBody>
                    <a:bodyPr/>
                    <a:lstStyle/>
                    <a:p>
                      <a:r>
                        <a:rPr lang="sr-Latn-RS" dirty="0"/>
                        <a:t>30</a:t>
                      </a:r>
                      <a:endParaRPr lang="en-US" dirty="0"/>
                    </a:p>
                  </a:txBody>
                  <a:tcPr/>
                </a:tc>
                <a:tc>
                  <a:txBody>
                    <a:bodyPr/>
                    <a:lstStyle/>
                    <a:p>
                      <a:r>
                        <a:rPr lang="sr-Latn-RS" dirty="0"/>
                        <a:t>40</a:t>
                      </a:r>
                      <a:endParaRPr lang="en-US" dirty="0"/>
                    </a:p>
                  </a:txBody>
                  <a:tcPr/>
                </a:tc>
                <a:tc>
                  <a:txBody>
                    <a:bodyPr/>
                    <a:lstStyle/>
                    <a:p>
                      <a:r>
                        <a:rPr lang="sr-Latn-RS" dirty="0"/>
                        <a:t>20</a:t>
                      </a:r>
                      <a:endParaRPr lang="en-US" dirty="0"/>
                    </a:p>
                  </a:txBody>
                  <a:tcPr/>
                </a:tc>
                <a:tc>
                  <a:txBody>
                    <a:bodyPr/>
                    <a:lstStyle/>
                    <a:p>
                      <a:r>
                        <a:rPr lang="sr-Latn-RS" dirty="0"/>
                        <a:t>30</a:t>
                      </a:r>
                      <a:endParaRPr lang="en-US" dirty="0"/>
                    </a:p>
                  </a:txBody>
                  <a:tcPr/>
                </a:tc>
                <a:tc>
                  <a:txBody>
                    <a:bodyPr/>
                    <a:lstStyle/>
                    <a:p>
                      <a:r>
                        <a:rPr lang="sr-Latn-RS" dirty="0"/>
                        <a:t>40</a:t>
                      </a:r>
                      <a:endParaRPr lang="en-US" dirty="0"/>
                    </a:p>
                  </a:txBody>
                  <a:tcPr/>
                </a:tc>
                <a:tc>
                  <a:txBody>
                    <a:bodyPr/>
                    <a:lstStyle/>
                    <a:p>
                      <a:r>
                        <a:rPr lang="sr-Latn-RS" dirty="0"/>
                        <a:t>30</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sr-Latn-RS" dirty="0"/>
                        <a:t>Ana</a:t>
                      </a:r>
                      <a:endParaRPr lang="en-US" dirty="0"/>
                    </a:p>
                  </a:txBody>
                  <a:tcPr/>
                </a:tc>
                <a:tc>
                  <a:txBody>
                    <a:bodyPr/>
                    <a:lstStyle/>
                    <a:p>
                      <a:r>
                        <a:rPr lang="sr-Latn-RS" sz="1200" dirty="0"/>
                        <a:t>Pranje</a:t>
                      </a:r>
                      <a:endParaRPr lang="en-US" sz="1200" dirty="0"/>
                    </a:p>
                  </a:txBody>
                  <a:tcPr/>
                </a:tc>
                <a:tc>
                  <a:txBody>
                    <a:bodyPr/>
                    <a:lstStyle/>
                    <a:p>
                      <a:r>
                        <a:rPr lang="sr-Latn-RS" sz="1200" dirty="0"/>
                        <a:t>sušenje</a:t>
                      </a:r>
                      <a:endParaRPr lang="en-US" sz="1200" dirty="0"/>
                    </a:p>
                  </a:txBody>
                  <a:tcPr/>
                </a:tc>
                <a:tc>
                  <a:txBody>
                    <a:bodyPr/>
                    <a:lstStyle/>
                    <a:p>
                      <a:r>
                        <a:rPr lang="sr-Latn-RS" sz="1200" dirty="0"/>
                        <a:t>peglanje</a:t>
                      </a:r>
                      <a:endParaRPr lang="en-US" sz="1200"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sr-Latn-RS" dirty="0"/>
                        <a:t>Pera</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r-Latn-RS" sz="1200" b="0" i="0" u="none" strike="noStrike" kern="1200" cap="none" spc="0" normalizeH="0" baseline="0" noProof="0" dirty="0">
                          <a:ln>
                            <a:noFill/>
                          </a:ln>
                          <a:solidFill>
                            <a:srgbClr val="000000"/>
                          </a:solidFill>
                          <a:effectLst/>
                          <a:uLnTx/>
                          <a:uFillTx/>
                          <a:latin typeface="+mn-lt"/>
                          <a:ea typeface="+mn-ea"/>
                          <a:cs typeface="+mn-cs"/>
                        </a:rPr>
                        <a:t>Pranje</a:t>
                      </a:r>
                      <a:endParaRPr kumimoji="0" lang="en-US" sz="1200" b="0" i="0" u="none" strike="noStrike" kern="1200" cap="none" spc="0" normalizeH="0" baseline="0" noProof="0" dirty="0">
                        <a:ln>
                          <a:noFill/>
                        </a:ln>
                        <a:solidFill>
                          <a:srgbClr val="000000"/>
                        </a:solidFill>
                        <a:effectLst/>
                        <a:uLnTx/>
                        <a:uFillTx/>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200" b="0" i="0" u="none" strike="noStrike" kern="1200" cap="none" spc="0" normalizeH="0" baseline="0" noProof="0" dirty="0">
                          <a:ln>
                            <a:noFill/>
                          </a:ln>
                          <a:solidFill>
                            <a:srgbClr val="000000"/>
                          </a:solidFill>
                          <a:effectLst/>
                          <a:uLnTx/>
                          <a:uFillTx/>
                          <a:latin typeface="+mn-lt"/>
                          <a:ea typeface="+mn-ea"/>
                          <a:cs typeface="+mn-cs"/>
                        </a:rPr>
                        <a:t>sušenje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r-Latn-RS" sz="1200" b="0" i="0" u="none" strike="noStrike" kern="1200" cap="none" spc="0" normalizeH="0" baseline="0" noProof="0" dirty="0">
                          <a:ln>
                            <a:noFill/>
                          </a:ln>
                          <a:solidFill>
                            <a:srgbClr val="000000"/>
                          </a:solidFill>
                          <a:effectLst/>
                          <a:uLnTx/>
                          <a:uFillTx/>
                          <a:latin typeface="+mn-lt"/>
                          <a:ea typeface="+mn-ea"/>
                          <a:cs typeface="+mn-cs"/>
                        </a:rPr>
                        <a:t>peglanje</a:t>
                      </a:r>
                      <a:endParaRPr kumimoji="0" lang="en-US" sz="1200" b="0" i="0" u="none" strike="noStrike" kern="1200" cap="none" spc="0" normalizeH="0" baseline="0" noProof="0" dirty="0">
                        <a:ln>
                          <a:noFill/>
                        </a:ln>
                        <a:solidFill>
                          <a:srgbClr val="000000"/>
                        </a:solidFill>
                        <a:effectLst/>
                        <a:uLnTx/>
                        <a:uFillTx/>
                        <a:latin typeface="+mn-lt"/>
                        <a:ea typeface="+mn-ea"/>
                        <a:cs typeface="+mn-cs"/>
                      </a:endParaRP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sr-Latn-RS" dirty="0"/>
                        <a:t>Mika</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r-Latn-RS" sz="1200" b="0" i="0" u="none" strike="noStrike" kern="1200" cap="none" spc="0" normalizeH="0" baseline="0" noProof="0" dirty="0">
                          <a:ln>
                            <a:noFill/>
                          </a:ln>
                          <a:solidFill>
                            <a:srgbClr val="000000"/>
                          </a:solidFill>
                          <a:effectLst/>
                          <a:uLnTx/>
                          <a:uFillTx/>
                          <a:latin typeface="+mn-lt"/>
                          <a:ea typeface="+mn-ea"/>
                          <a:cs typeface="+mn-cs"/>
                        </a:rPr>
                        <a:t>Pranje</a:t>
                      </a:r>
                      <a:endParaRPr kumimoji="0" lang="en-US" sz="1200" b="0" i="0" u="none" strike="noStrike" kern="1200" cap="none" spc="0" normalizeH="0" baseline="0" noProof="0" dirty="0">
                        <a:ln>
                          <a:noFill/>
                        </a:ln>
                        <a:solidFill>
                          <a:srgbClr val="000000"/>
                        </a:solidFill>
                        <a:effectLst/>
                        <a:uLnTx/>
                        <a:uFillTx/>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200" b="0" i="0" u="none" strike="noStrike" kern="1200" cap="none" spc="0" normalizeH="0" baseline="0" noProof="0" dirty="0">
                          <a:ln>
                            <a:noFill/>
                          </a:ln>
                          <a:solidFill>
                            <a:srgbClr val="000000"/>
                          </a:solidFill>
                          <a:effectLst/>
                          <a:uLnTx/>
                          <a:uFillTx/>
                          <a:latin typeface="+mn-lt"/>
                          <a:ea typeface="+mn-ea"/>
                          <a:cs typeface="+mn-cs"/>
                        </a:rPr>
                        <a:t>sušenje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200" b="0" i="0" u="none" strike="noStrike" kern="1200" cap="none" spc="0" normalizeH="0" baseline="0" noProof="0" dirty="0">
                          <a:ln>
                            <a:noFill/>
                          </a:ln>
                          <a:solidFill>
                            <a:srgbClr val="000000"/>
                          </a:solidFill>
                          <a:effectLst/>
                          <a:uLnTx/>
                          <a:uFillTx/>
                          <a:latin typeface="+mn-lt"/>
                          <a:ea typeface="+mn-ea"/>
                          <a:cs typeface="+mn-cs"/>
                        </a:rPr>
                        <a:t>peglanje</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sr-Latn-RS" dirty="0"/>
                        <a:t>Laza</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r-Latn-RS" sz="1200" b="0" i="0" u="none" strike="noStrike" kern="1200" cap="none" spc="0" normalizeH="0" baseline="0" noProof="0" dirty="0">
                          <a:ln>
                            <a:noFill/>
                          </a:ln>
                          <a:solidFill>
                            <a:srgbClr val="000000"/>
                          </a:solidFill>
                          <a:effectLst/>
                          <a:uLnTx/>
                          <a:uFillTx/>
                          <a:latin typeface="+mn-lt"/>
                          <a:ea typeface="+mn-ea"/>
                          <a:cs typeface="+mn-cs"/>
                        </a:rPr>
                        <a:t>Pranje</a:t>
                      </a:r>
                      <a:endParaRPr kumimoji="0" lang="en-US" sz="1200" b="0" i="0" u="none" strike="noStrike" kern="1200" cap="none" spc="0" normalizeH="0" baseline="0" noProof="0" dirty="0">
                        <a:ln>
                          <a:noFill/>
                        </a:ln>
                        <a:solidFill>
                          <a:srgbClr val="000000"/>
                        </a:solidFill>
                        <a:effectLst/>
                        <a:uLnTx/>
                        <a:uFillTx/>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200" b="0" i="0" u="none" strike="noStrike" kern="1200" cap="none" spc="0" normalizeH="0" baseline="0" noProof="0" dirty="0">
                          <a:ln>
                            <a:noFill/>
                          </a:ln>
                          <a:solidFill>
                            <a:srgbClr val="000000"/>
                          </a:solidFill>
                          <a:effectLst/>
                          <a:uLnTx/>
                          <a:uFillTx/>
                          <a:latin typeface="+mn-lt"/>
                          <a:ea typeface="+mn-ea"/>
                          <a:cs typeface="+mn-cs"/>
                        </a:rPr>
                        <a:t>sušenje</a:t>
                      </a:r>
                      <a:endParaRPr lang="en-US" dirty="0"/>
                    </a:p>
                  </a:txBody>
                  <a:tcPr/>
                </a:tc>
                <a:extLst>
                  <a:ext uri="{0D108BD9-81ED-4DB2-BD59-A6C34878D82A}">
                    <a16:rowId xmlns:a16="http://schemas.microsoft.com/office/drawing/2014/main" val="10004"/>
                  </a:ext>
                </a:extLst>
              </a:tr>
            </a:tbl>
          </a:graphicData>
        </a:graphic>
      </p:graphicFrame>
      <p:graphicFrame>
        <p:nvGraphicFramePr>
          <p:cNvPr id="6" name="Content Placeholder 4"/>
          <p:cNvGraphicFramePr>
            <a:graphicFrameLocks/>
          </p:cNvGraphicFramePr>
          <p:nvPr/>
        </p:nvGraphicFramePr>
        <p:xfrm>
          <a:off x="0" y="4013200"/>
          <a:ext cx="9144000" cy="18542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gridCol w="762000">
                  <a:extLst>
                    <a:ext uri="{9D8B030D-6E8A-4147-A177-3AD203B41FA5}">
                      <a16:colId xmlns:a16="http://schemas.microsoft.com/office/drawing/2014/main" val="20010"/>
                    </a:ext>
                  </a:extLst>
                </a:gridCol>
                <a:gridCol w="762000">
                  <a:extLst>
                    <a:ext uri="{9D8B030D-6E8A-4147-A177-3AD203B41FA5}">
                      <a16:colId xmlns:a16="http://schemas.microsoft.com/office/drawing/2014/main" val="20011"/>
                    </a:ext>
                  </a:extLst>
                </a:gridCol>
              </a:tblGrid>
              <a:tr h="370840">
                <a:tc>
                  <a:txBody>
                    <a:bodyPr/>
                    <a:lstStyle/>
                    <a:p>
                      <a:endParaRPr lang="en-US" dirty="0"/>
                    </a:p>
                  </a:txBody>
                  <a:tcPr/>
                </a:tc>
                <a:tc>
                  <a:txBody>
                    <a:bodyPr/>
                    <a:lstStyle/>
                    <a:p>
                      <a:r>
                        <a:rPr lang="sr-Latn-RS" dirty="0"/>
                        <a:t>40</a:t>
                      </a:r>
                      <a:endParaRPr lang="en-US" dirty="0"/>
                    </a:p>
                  </a:txBody>
                  <a:tcPr/>
                </a:tc>
                <a:tc>
                  <a:txBody>
                    <a:bodyPr/>
                    <a:lstStyle/>
                    <a:p>
                      <a:r>
                        <a:rPr lang="sr-Latn-RS" dirty="0"/>
                        <a:t>40</a:t>
                      </a:r>
                      <a:endParaRPr lang="en-US" dirty="0"/>
                    </a:p>
                  </a:txBody>
                  <a:tcPr/>
                </a:tc>
                <a:tc>
                  <a:txBody>
                    <a:bodyPr/>
                    <a:lstStyle/>
                    <a:p>
                      <a:r>
                        <a:rPr lang="sr-Latn-RS" dirty="0"/>
                        <a:t>40</a:t>
                      </a:r>
                      <a:endParaRPr lang="en-US" dirty="0"/>
                    </a:p>
                  </a:txBody>
                  <a:tcPr/>
                </a:tc>
                <a:tc>
                  <a:txBody>
                    <a:bodyPr/>
                    <a:lstStyle/>
                    <a:p>
                      <a:r>
                        <a:rPr lang="sr-Latn-RS" dirty="0"/>
                        <a:t>40</a:t>
                      </a:r>
                      <a:endParaRPr lang="en-US" dirty="0"/>
                    </a:p>
                  </a:txBody>
                  <a:tcPr/>
                </a:tc>
                <a:tc>
                  <a:txBody>
                    <a:bodyPr/>
                    <a:lstStyle/>
                    <a:p>
                      <a:r>
                        <a:rPr lang="sr-Latn-RS" dirty="0"/>
                        <a:t>40</a:t>
                      </a:r>
                      <a:endParaRPr lang="en-US" dirty="0"/>
                    </a:p>
                  </a:txBody>
                  <a:tcPr/>
                </a:tc>
                <a:tc>
                  <a:txBody>
                    <a:bodyPr/>
                    <a:lstStyle/>
                    <a:p>
                      <a:r>
                        <a:rPr lang="sr-Latn-RS" dirty="0"/>
                        <a:t>40</a:t>
                      </a:r>
                      <a:endParaRPr lang="en-US" dirty="0"/>
                    </a:p>
                  </a:txBody>
                  <a:tcPr/>
                </a:tc>
                <a:tc>
                  <a:txBody>
                    <a:bodyPr/>
                    <a:lstStyle/>
                    <a:p>
                      <a:r>
                        <a:rPr lang="sr-Latn-RS" dirty="0"/>
                        <a:t>40</a:t>
                      </a:r>
                      <a:endParaRPr lang="en-US" dirty="0"/>
                    </a:p>
                  </a:txBody>
                  <a:tcPr/>
                </a:tc>
                <a:tc>
                  <a:txBody>
                    <a:bodyPr/>
                    <a:lstStyle/>
                    <a:p>
                      <a:r>
                        <a:rPr lang="sr-Latn-RS" dirty="0"/>
                        <a:t>40</a:t>
                      </a:r>
                      <a:endParaRPr lang="en-US" dirty="0"/>
                    </a:p>
                  </a:txBody>
                  <a:tcPr/>
                </a:tc>
                <a:tc>
                  <a:txBody>
                    <a:bodyPr/>
                    <a:lstStyle/>
                    <a:p>
                      <a:r>
                        <a:rPr lang="sr-Latn-RS" dirty="0"/>
                        <a:t>40</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sr-Latn-RS" dirty="0"/>
                        <a:t>Ana</a:t>
                      </a:r>
                      <a:endParaRPr lang="en-US" dirty="0"/>
                    </a:p>
                  </a:txBody>
                  <a:tcPr/>
                </a:tc>
                <a:tc>
                  <a:txBody>
                    <a:bodyPr/>
                    <a:lstStyle/>
                    <a:p>
                      <a:r>
                        <a:rPr lang="sr-Latn-RS" sz="1200" dirty="0"/>
                        <a:t>Pranje</a:t>
                      </a:r>
                      <a:endParaRPr lang="en-US" sz="1200" dirty="0"/>
                    </a:p>
                  </a:txBody>
                  <a:tcPr/>
                </a:tc>
                <a:tc>
                  <a:txBody>
                    <a:bodyPr/>
                    <a:lstStyle/>
                    <a:p>
                      <a:r>
                        <a:rPr lang="sr-Latn-RS" sz="1200" dirty="0"/>
                        <a:t>sušenje</a:t>
                      </a:r>
                      <a:endParaRPr lang="en-US" sz="1200" dirty="0"/>
                    </a:p>
                  </a:txBody>
                  <a:tcPr/>
                </a:tc>
                <a:tc>
                  <a:txBody>
                    <a:bodyPr/>
                    <a:lstStyle/>
                    <a:p>
                      <a:r>
                        <a:rPr lang="sr-Latn-RS" sz="1200" dirty="0"/>
                        <a:t>peglanje</a:t>
                      </a:r>
                      <a:endParaRPr lang="en-US" sz="1200"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sr-Latn-RS" dirty="0"/>
                        <a:t>Pera</a:t>
                      </a:r>
                      <a:endParaRPr lang="en-US" dirty="0"/>
                    </a:p>
                  </a:txBody>
                  <a:tcPr/>
                </a:tc>
                <a:tc>
                  <a:txBody>
                    <a:bodyPr/>
                    <a:lstStyle/>
                    <a:p>
                      <a:endParaRPr lang="en-US"/>
                    </a:p>
                  </a:txBody>
                  <a:tcPr/>
                </a:tc>
                <a:tc>
                  <a:txBody>
                    <a:bodyPr/>
                    <a:lstStyle/>
                    <a:p>
                      <a:r>
                        <a:rPr kumimoji="0" lang="sr-Latn-RS" sz="1200" b="0" i="0" u="none" strike="noStrike" kern="1200" cap="none" spc="0" normalizeH="0" baseline="0" noProof="0" dirty="0">
                          <a:ln>
                            <a:noFill/>
                          </a:ln>
                          <a:solidFill>
                            <a:srgbClr val="000000"/>
                          </a:solidFill>
                          <a:effectLst/>
                          <a:uLnTx/>
                          <a:uFillTx/>
                          <a:latin typeface="+mn-lt"/>
                          <a:ea typeface="+mn-ea"/>
                          <a:cs typeface="+mn-cs"/>
                        </a:rPr>
                        <a:t>Pranje</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r-Latn-RS" sz="1200" b="0" i="0" u="none" strike="noStrike" kern="1200" cap="none" spc="0" normalizeH="0" baseline="0" noProof="0" dirty="0">
                          <a:ln>
                            <a:noFill/>
                          </a:ln>
                          <a:solidFill>
                            <a:srgbClr val="000000"/>
                          </a:solidFill>
                          <a:effectLst/>
                          <a:uLnTx/>
                          <a:uFillTx/>
                          <a:latin typeface="+mn-lt"/>
                          <a:ea typeface="+mn-ea"/>
                          <a:cs typeface="+mn-cs"/>
                        </a:rPr>
                        <a:t>sušenje</a:t>
                      </a:r>
                      <a:endParaRPr kumimoji="0" lang="en-US" sz="1800" b="0" i="0" u="none" strike="noStrike" kern="1200" cap="none" spc="0" normalizeH="0" baseline="0" noProof="0" dirty="0">
                        <a:ln>
                          <a:noFill/>
                        </a:ln>
                        <a:solidFill>
                          <a:srgbClr val="000000"/>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r-Latn-RS" sz="1200" b="0" i="0" u="none" strike="noStrike" kern="1200" cap="none" spc="0" normalizeH="0" baseline="0" noProof="0" dirty="0">
                          <a:ln>
                            <a:noFill/>
                          </a:ln>
                          <a:solidFill>
                            <a:srgbClr val="000000"/>
                          </a:solidFill>
                          <a:effectLst/>
                          <a:uLnTx/>
                          <a:uFillTx/>
                          <a:latin typeface="+mn-lt"/>
                          <a:ea typeface="+mn-ea"/>
                          <a:cs typeface="+mn-cs"/>
                        </a:rPr>
                        <a:t>peglanje</a:t>
                      </a:r>
                      <a:endParaRPr kumimoji="0" lang="en-US" sz="1200" b="0" i="0" u="none" strike="noStrike" kern="1200" cap="none" spc="0" normalizeH="0" baseline="0" noProof="0" dirty="0">
                        <a:ln>
                          <a:noFill/>
                        </a:ln>
                        <a:solidFill>
                          <a:srgbClr val="000000"/>
                        </a:solidFill>
                        <a:effectLst/>
                        <a:uLnTx/>
                        <a:uFillTx/>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mn-cs"/>
                      </a:endParaRP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sr-Latn-RS" dirty="0"/>
                        <a:t>Mika</a:t>
                      </a:r>
                      <a:endParaRPr lang="en-US" dirty="0"/>
                    </a:p>
                  </a:txBody>
                  <a:tcPr/>
                </a:tc>
                <a:tc>
                  <a:txBody>
                    <a:bodyPr/>
                    <a:lstStyle/>
                    <a:p>
                      <a:endParaRPr lang="en-US"/>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200" b="0" i="0" u="none" strike="noStrike" kern="1200" cap="none" spc="0" normalizeH="0" baseline="0" noProof="0" dirty="0">
                          <a:ln>
                            <a:noFill/>
                          </a:ln>
                          <a:solidFill>
                            <a:srgbClr val="000000"/>
                          </a:solidFill>
                          <a:effectLst/>
                          <a:uLnTx/>
                          <a:uFillTx/>
                          <a:latin typeface="+mn-lt"/>
                          <a:ea typeface="+mn-ea"/>
                          <a:cs typeface="+mn-cs"/>
                        </a:rPr>
                        <a:t>Pranje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200" b="0" i="0" u="none" strike="noStrike" kern="1200" cap="none" spc="0" normalizeH="0" baseline="0" noProof="0" dirty="0">
                          <a:ln>
                            <a:noFill/>
                          </a:ln>
                          <a:solidFill>
                            <a:srgbClr val="000000"/>
                          </a:solidFill>
                          <a:effectLst/>
                          <a:uLnTx/>
                          <a:uFillTx/>
                          <a:latin typeface="+mn-lt"/>
                          <a:ea typeface="+mn-ea"/>
                          <a:cs typeface="+mn-cs"/>
                        </a:rPr>
                        <a:t>sušenje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200" b="0" i="0" u="none" strike="noStrike" kern="1200" cap="none" spc="0" normalizeH="0" baseline="0" noProof="0" dirty="0">
                          <a:ln>
                            <a:noFill/>
                          </a:ln>
                          <a:solidFill>
                            <a:srgbClr val="000000"/>
                          </a:solidFill>
                          <a:effectLst/>
                          <a:uLnTx/>
                          <a:uFillTx/>
                          <a:latin typeface="+mn-lt"/>
                          <a:ea typeface="+mn-ea"/>
                          <a:cs typeface="+mn-cs"/>
                        </a:rPr>
                        <a:t>peglanje</a:t>
                      </a:r>
                      <a:endParaRPr lang="en-US" dirty="0"/>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sr-Latn-RS" dirty="0"/>
                        <a:t>Laza</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200" b="0" i="0" u="none" strike="noStrike" kern="1200" cap="none" spc="0" normalizeH="0" baseline="0" noProof="0" dirty="0">
                          <a:ln>
                            <a:noFill/>
                          </a:ln>
                          <a:solidFill>
                            <a:srgbClr val="000000"/>
                          </a:solidFill>
                          <a:effectLst/>
                          <a:uLnTx/>
                          <a:uFillTx/>
                          <a:latin typeface="+mn-lt"/>
                          <a:ea typeface="+mn-ea"/>
                          <a:cs typeface="+mn-cs"/>
                        </a:rPr>
                        <a:t>Pranje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200" b="0" i="0" u="none" strike="noStrike" kern="1200" cap="none" spc="0" normalizeH="0" baseline="0" noProof="0" dirty="0">
                          <a:ln>
                            <a:noFill/>
                          </a:ln>
                          <a:solidFill>
                            <a:srgbClr val="000000"/>
                          </a:solidFill>
                          <a:effectLst/>
                          <a:uLnTx/>
                          <a:uFillTx/>
                          <a:latin typeface="+mn-lt"/>
                          <a:ea typeface="+mn-ea"/>
                          <a:cs typeface="+mn-cs"/>
                        </a:rPr>
                        <a:t>sušenje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sr-Latn-RS" sz="1200" b="0" i="0" u="none" strike="noStrike" kern="1200" cap="none" spc="0" normalizeH="0" baseline="0" noProof="0" dirty="0">
                          <a:ln>
                            <a:noFill/>
                          </a:ln>
                          <a:solidFill>
                            <a:srgbClr val="000000"/>
                          </a:solidFill>
                          <a:effectLst/>
                          <a:uLnTx/>
                          <a:uFillTx/>
                          <a:latin typeface="+mn-lt"/>
                          <a:ea typeface="+mn-ea"/>
                          <a:cs typeface="+mn-cs"/>
                        </a:rPr>
                        <a:t>peglanje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10004"/>
                  </a:ext>
                </a:extLst>
              </a:tr>
            </a:tbl>
          </a:graphicData>
        </a:graphic>
      </p:graphicFrame>
      <p:sp>
        <p:nvSpPr>
          <p:cNvPr id="7331" name="TextBox 6"/>
          <p:cNvSpPr txBox="1">
            <a:spLocks noChangeArrowheads="1"/>
          </p:cNvSpPr>
          <p:nvPr/>
        </p:nvSpPr>
        <p:spPr bwMode="auto">
          <a:xfrm>
            <a:off x="152400" y="990600"/>
            <a:ext cx="8174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Stanari zgrade koriste zajedničku vešarnicu za pranje, sušenje i peglanje veša</a:t>
            </a:r>
          </a:p>
        </p:txBody>
      </p:sp>
      <p:sp>
        <p:nvSpPr>
          <p:cNvPr id="7332" name="TextBox 7"/>
          <p:cNvSpPr txBox="1">
            <a:spLocks noChangeArrowheads="1"/>
          </p:cNvSpPr>
          <p:nvPr/>
        </p:nvSpPr>
        <p:spPr bwMode="auto">
          <a:xfrm>
            <a:off x="152400" y="3581400"/>
            <a:ext cx="5903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Korišćenjem protočnosti ukupno vreme se može smanjiti</a:t>
            </a:r>
          </a:p>
        </p:txBody>
      </p:sp>
    </p:spTree>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sr-Latn-RS" dirty="0"/>
              <a:t>Protočnost</a:t>
            </a:r>
            <a:endParaRPr lang="en-US" dirty="0"/>
          </a:p>
        </p:txBody>
      </p:sp>
      <p:sp>
        <p:nvSpPr>
          <p:cNvPr id="3" name="Content Placeholder 2"/>
          <p:cNvSpPr>
            <a:spLocks noGrp="1"/>
          </p:cNvSpPr>
          <p:nvPr>
            <p:ph idx="1"/>
          </p:nvPr>
        </p:nvSpPr>
        <p:spPr/>
        <p:txBody>
          <a:bodyPr/>
          <a:lstStyle/>
          <a:p>
            <a:pPr>
              <a:defRPr/>
            </a:pPr>
            <a:r>
              <a:rPr lang="en-US" dirty="0" err="1"/>
              <a:t>Potrebno</a:t>
            </a:r>
            <a:r>
              <a:rPr lang="en-US" dirty="0"/>
              <a:t> je </a:t>
            </a:r>
            <a:r>
              <a:rPr lang="en-US" dirty="0" err="1"/>
              <a:t>uo</a:t>
            </a:r>
            <a:r>
              <a:rPr lang="sr-Latn-RS" dirty="0"/>
              <a:t>čiti da se uvođenjem protočnosti vreme obsluživanja pojedinačnog korisnika nije skratilo. </a:t>
            </a:r>
          </a:p>
          <a:p>
            <a:pPr>
              <a:defRPr/>
            </a:pPr>
            <a:r>
              <a:rPr lang="sr-Latn-RS" dirty="0"/>
              <a:t>Naprotiv, pojedinačno vreme okončanja posla se produžilo</a:t>
            </a:r>
          </a:p>
          <a:p>
            <a:pPr>
              <a:defRPr/>
            </a:pPr>
            <a:r>
              <a:rPr lang="sr-Latn-RS" dirty="0"/>
              <a:t>Uvođenjem protočnosti povećava se propusnost, tj. obim obavljenog posla u jedinici vremena.</a:t>
            </a:r>
          </a:p>
        </p:txBody>
      </p:sp>
    </p:spTree>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0"/>
            <a:ext cx="9144000" cy="579438"/>
          </a:xfrm>
        </p:spPr>
        <p:txBody>
          <a:bodyPr/>
          <a:lstStyle/>
          <a:p>
            <a:pPr>
              <a:defRPr/>
            </a:pPr>
            <a:r>
              <a:rPr lang="hr-HR" sz="3200" dirty="0"/>
              <a:t>Primer2: projektovanje protočnog FP sabiarača</a:t>
            </a:r>
            <a:endParaRPr lang="en-US" sz="3200" dirty="0"/>
          </a:p>
        </p:txBody>
      </p:sp>
      <p:sp>
        <p:nvSpPr>
          <p:cNvPr id="6147" name="Rectangle 3"/>
          <p:cNvSpPr>
            <a:spLocks noGrp="1" noChangeArrowheads="1"/>
          </p:cNvSpPr>
          <p:nvPr>
            <p:ph type="body" idx="1"/>
          </p:nvPr>
        </p:nvSpPr>
        <p:spPr/>
        <p:txBody>
          <a:bodyPr/>
          <a:lstStyle/>
          <a:p>
            <a:pPr>
              <a:defRPr/>
            </a:pPr>
            <a:r>
              <a:rPr lang="hr-HR" dirty="0"/>
              <a:t>A=a</a:t>
            </a:r>
            <a:r>
              <a:rPr lang="en-US" dirty="0"/>
              <a:t>*</a:t>
            </a:r>
            <a:r>
              <a:rPr lang="hr-HR" dirty="0"/>
              <a:t>2</a:t>
            </a:r>
            <a:r>
              <a:rPr lang="hr-HR" sz="3600" baseline="30000" dirty="0"/>
              <a:t>p</a:t>
            </a:r>
            <a:r>
              <a:rPr lang="hr-HR" dirty="0"/>
              <a:t> , B=b</a:t>
            </a:r>
            <a:r>
              <a:rPr lang="en-US" dirty="0"/>
              <a:t>*2</a:t>
            </a:r>
            <a:r>
              <a:rPr lang="en-US" sz="3600" baseline="30000" dirty="0"/>
              <a:t>q</a:t>
            </a:r>
            <a:r>
              <a:rPr lang="sr-Latn-RS" sz="3600" baseline="30000" dirty="0"/>
              <a:t> </a:t>
            </a:r>
            <a:r>
              <a:rPr lang="sr-Latn-RS" sz="3600" dirty="0"/>
              <a:t>, </a:t>
            </a:r>
            <a:r>
              <a:rPr lang="sr-Latn-RS" dirty="0"/>
              <a:t>a i b su normalizovane mantise brojeva; p i q su eksponenti</a:t>
            </a:r>
            <a:endParaRPr lang="en-US" dirty="0"/>
          </a:p>
          <a:p>
            <a:pPr>
              <a:defRPr/>
            </a:pPr>
            <a:r>
              <a:rPr lang="en-US" dirty="0">
                <a:solidFill>
                  <a:schemeClr val="tx1"/>
                </a:solidFill>
              </a:rPr>
              <a:t>korak1</a:t>
            </a:r>
            <a:r>
              <a:rPr lang="hr-HR" dirty="0">
                <a:solidFill>
                  <a:schemeClr val="tx1"/>
                </a:solidFill>
              </a:rPr>
              <a:t>:</a:t>
            </a:r>
            <a:r>
              <a:rPr lang="hr-HR" dirty="0"/>
              <a:t> Poredjenje eksponenata p i q  da bi se</a:t>
            </a:r>
            <a:r>
              <a:rPr lang="hr-HR" sz="3600" dirty="0"/>
              <a:t> </a:t>
            </a:r>
            <a:r>
              <a:rPr lang="hr-HR" dirty="0"/>
              <a:t>pronašao veći, r=max(p,q) i razlika t=</a:t>
            </a:r>
            <a:r>
              <a:rPr lang="en-US" dirty="0"/>
              <a:t>|p-q|.</a:t>
            </a:r>
            <a:endParaRPr lang="hr-HR" dirty="0"/>
          </a:p>
          <a:p>
            <a:pPr>
              <a:defRPr/>
            </a:pPr>
            <a:r>
              <a:rPr lang="hr-HR" dirty="0">
                <a:solidFill>
                  <a:schemeClr val="tx1"/>
                </a:solidFill>
              </a:rPr>
              <a:t>korak2:</a:t>
            </a:r>
            <a:r>
              <a:rPr lang="hr-HR" dirty="0"/>
              <a:t> Pomeriti za t mesta u desno mantisu manjeg broja da bi se izjednačili eksponenti pre sabiranja</a:t>
            </a:r>
          </a:p>
          <a:p>
            <a:pPr>
              <a:defRPr/>
            </a:pPr>
            <a:r>
              <a:rPr lang="hr-HR" dirty="0">
                <a:solidFill>
                  <a:schemeClr val="tx1"/>
                </a:solidFill>
              </a:rPr>
              <a:t>korak3:</a:t>
            </a:r>
            <a:r>
              <a:rPr lang="hr-HR" dirty="0"/>
              <a:t> Sabiranje mantisa i dobijanje medjurezultata</a:t>
            </a:r>
          </a:p>
          <a:p>
            <a:pPr>
              <a:defRPr/>
            </a:pPr>
            <a:r>
              <a:rPr lang="hr-HR" dirty="0">
                <a:solidFill>
                  <a:schemeClr val="tx1"/>
                </a:solidFill>
              </a:rPr>
              <a:t>korak4:</a:t>
            </a:r>
            <a:r>
              <a:rPr lang="hr-HR" dirty="0"/>
              <a:t> Odredjivanje broja vodećih nula u sumi, recimo </a:t>
            </a:r>
            <a:r>
              <a:rPr lang="hr-HR" i="1" dirty="0"/>
              <a:t>u</a:t>
            </a:r>
            <a:r>
              <a:rPr lang="hr-HR" dirty="0"/>
              <a:t>.</a:t>
            </a:r>
          </a:p>
          <a:p>
            <a:pPr>
              <a:defRPr/>
            </a:pPr>
            <a:r>
              <a:rPr lang="hr-HR" dirty="0">
                <a:solidFill>
                  <a:schemeClr val="tx1"/>
                </a:solidFill>
              </a:rPr>
              <a:t>korak5</a:t>
            </a:r>
            <a:r>
              <a:rPr lang="hr-HR" dirty="0"/>
              <a:t>: Pomeranje dobijene sume za </a:t>
            </a:r>
            <a:r>
              <a:rPr lang="hr-HR" i="1" dirty="0"/>
              <a:t>u</a:t>
            </a:r>
            <a:r>
              <a:rPr lang="hr-HR" dirty="0"/>
              <a:t> mesta u levo da bi</a:t>
            </a:r>
            <a:r>
              <a:rPr lang="en-US" dirty="0"/>
              <a:t> </a:t>
            </a:r>
            <a:r>
              <a:rPr lang="hr-HR" dirty="0"/>
              <a:t>se dobila normalizovana mantisa i ažuriranje većeg eksponenta: r+u</a:t>
            </a:r>
            <a:endParaRPr lang="en-US" i="1" baseline="30000"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 calcmode="lin" valueType="num">
                                      <p:cBhvr additive="base">
                                        <p:cTn id="25" dur="500" fill="hold"/>
                                        <p:tgtEl>
                                          <p:spTgt spid="61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47">
                                            <p:txEl>
                                              <p:pRg st="4" end="4"/>
                                            </p:txEl>
                                          </p:spTgt>
                                        </p:tgtEl>
                                        <p:attrNameLst>
                                          <p:attrName>style.visibility</p:attrName>
                                        </p:attrNameLst>
                                      </p:cBhvr>
                                      <p:to>
                                        <p:strVal val="visible"/>
                                      </p:to>
                                    </p:set>
                                    <p:anim calcmode="lin" valueType="num">
                                      <p:cBhvr additive="base">
                                        <p:cTn id="31" dur="500" fill="hold"/>
                                        <p:tgtEl>
                                          <p:spTgt spid="61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147">
                                            <p:txEl>
                                              <p:pRg st="5" end="5"/>
                                            </p:txEl>
                                          </p:spTgt>
                                        </p:tgtEl>
                                        <p:attrNameLst>
                                          <p:attrName>style.visibility</p:attrName>
                                        </p:attrNameLst>
                                      </p:cBhvr>
                                      <p:to>
                                        <p:strVal val="visible"/>
                                      </p:to>
                                    </p:set>
                                    <p:anim calcmode="lin" valueType="num">
                                      <p:cBhvr additive="base">
                                        <p:cTn id="37" dur="500" fill="hold"/>
                                        <p:tgtEl>
                                          <p:spTgt spid="614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1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hr-HR"/>
              <a:t>Protočni sabirač</a:t>
            </a:r>
            <a:endParaRPr lang="en-US"/>
          </a:p>
        </p:txBody>
      </p:sp>
      <p:pic>
        <p:nvPicPr>
          <p:cNvPr id="10243" name="Picture 4" descr="sabir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38200"/>
            <a:ext cx="532765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Box 4"/>
          <p:cNvSpPr txBox="1">
            <a:spLocks noChangeArrowheads="1"/>
          </p:cNvSpPr>
          <p:nvPr/>
        </p:nvSpPr>
        <p:spPr bwMode="auto">
          <a:xfrm>
            <a:off x="6477000" y="2057400"/>
            <a:ext cx="2362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en-US"/>
              <a:t>Treba primetiti da se između svakog stepena nalaze lečevi koji moraju da zapamte podatke koji su neophodni za sledeće stepene protočnog sistema</a:t>
            </a:r>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hr-HR"/>
              <a:t>Protočni sabirač</a:t>
            </a:r>
            <a:endParaRPr lang="en-US"/>
          </a:p>
        </p:txBody>
      </p:sp>
      <p:sp>
        <p:nvSpPr>
          <p:cNvPr id="10243" name="Rectangle 3"/>
          <p:cNvSpPr>
            <a:spLocks noGrp="1" noChangeArrowheads="1"/>
          </p:cNvSpPr>
          <p:nvPr>
            <p:ph type="body" idx="1"/>
          </p:nvPr>
        </p:nvSpPr>
        <p:spPr/>
        <p:txBody>
          <a:bodyPr/>
          <a:lstStyle/>
          <a:p>
            <a:pPr>
              <a:defRPr/>
            </a:pPr>
            <a:r>
              <a:rPr lang="hr-HR"/>
              <a:t>Neaka su kašnjenja koja unose pojedini stepeni</a:t>
            </a:r>
          </a:p>
          <a:p>
            <a:pPr lvl="1">
              <a:defRPr/>
            </a:pPr>
            <a:r>
              <a:rPr lang="hr-HR"/>
              <a:t>T1=60 ns</a:t>
            </a:r>
          </a:p>
          <a:p>
            <a:pPr lvl="1">
              <a:defRPr/>
            </a:pPr>
            <a:r>
              <a:rPr lang="hr-HR"/>
              <a:t>T2=50 ns</a:t>
            </a:r>
          </a:p>
          <a:p>
            <a:pPr lvl="1">
              <a:defRPr/>
            </a:pPr>
            <a:r>
              <a:rPr lang="hr-HR"/>
              <a:t>T3=80 ns</a:t>
            </a:r>
          </a:p>
          <a:p>
            <a:pPr lvl="1">
              <a:defRPr/>
            </a:pPr>
            <a:r>
              <a:rPr lang="hr-HR"/>
              <a:t>T4=50 ns</a:t>
            </a:r>
          </a:p>
          <a:p>
            <a:pPr lvl="1">
              <a:defRPr/>
            </a:pPr>
            <a:r>
              <a:rPr lang="hr-HR"/>
              <a:t>T5=80 ns</a:t>
            </a:r>
          </a:p>
          <a:p>
            <a:pPr lvl="1">
              <a:defRPr/>
            </a:pPr>
            <a:r>
              <a:rPr lang="hr-HR"/>
              <a:t>T</a:t>
            </a:r>
            <a:r>
              <a:rPr lang="hr-HR" baseline="-25000"/>
              <a:t>L</a:t>
            </a:r>
            <a:r>
              <a:rPr lang="hr-HR"/>
              <a:t>=10 ns</a:t>
            </a:r>
          </a:p>
          <a:p>
            <a:pPr>
              <a:defRPr/>
            </a:pPr>
            <a:r>
              <a:rPr lang="hr-HR"/>
              <a:t>Klok perioda protočnog sistema je T=max</a:t>
            </a:r>
            <a:r>
              <a:rPr lang="en-US"/>
              <a:t>{60, 50, 80, 50, 50}+10=90ns</a:t>
            </a:r>
          </a:p>
          <a:p>
            <a:pPr>
              <a:defRPr/>
            </a:pPr>
            <a:r>
              <a:rPr lang="en-US"/>
              <a:t>Vreme potrbno neproto</a:t>
            </a:r>
            <a:r>
              <a:rPr lang="hr-HR"/>
              <a:t>č</a:t>
            </a:r>
            <a:r>
              <a:rPr lang="en-US"/>
              <a:t>nom sabira</a:t>
            </a:r>
            <a:r>
              <a:rPr lang="hr-HR"/>
              <a:t>č</a:t>
            </a:r>
            <a:r>
              <a:rPr lang="en-US"/>
              <a:t>u da sabere dva FP broja iznosi</a:t>
            </a:r>
            <a:r>
              <a:rPr lang="hr-HR"/>
              <a:t> Tnp=60+50+80+50+80=320ns</a:t>
            </a:r>
          </a:p>
          <a:p>
            <a:pPr>
              <a:defRPr/>
            </a:pPr>
            <a:r>
              <a:rPr lang="hr-HR"/>
              <a:t>Vreme potrebno protočnom sabiraču da sabere dva FP broja iznosi Tpr=5*90=450ns</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anim calcmode="lin" valueType="num">
                                      <p:cBhvr additive="base">
                                        <p:cTn id="23"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24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anim calcmode="lin" valueType="num">
                                      <p:cBhvr additive="base">
                                        <p:cTn id="2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24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243">
                                            <p:txEl>
                                              <p:pRg st="6" end="6"/>
                                            </p:txEl>
                                          </p:spTgt>
                                        </p:tgtEl>
                                        <p:attrNameLst>
                                          <p:attrName>style.visibility</p:attrName>
                                        </p:attrNameLst>
                                      </p:cBhvr>
                                      <p:to>
                                        <p:strVal val="visible"/>
                                      </p:to>
                                    </p:set>
                                    <p:anim calcmode="lin" valueType="num">
                                      <p:cBhvr additive="base">
                                        <p:cTn id="31"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7" end="7"/>
                                            </p:txEl>
                                          </p:spTgt>
                                        </p:tgtEl>
                                        <p:attrNameLst>
                                          <p:attrName>style.visibility</p:attrName>
                                        </p:attrNameLst>
                                      </p:cBhvr>
                                      <p:to>
                                        <p:strVal val="visible"/>
                                      </p:to>
                                    </p:set>
                                    <p:anim calcmode="lin" valueType="num">
                                      <p:cBhvr additive="base">
                                        <p:cTn id="37" dur="500" fill="hold"/>
                                        <p:tgtEl>
                                          <p:spTgt spid="1024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8" end="8"/>
                                            </p:txEl>
                                          </p:spTgt>
                                        </p:tgtEl>
                                        <p:attrNameLst>
                                          <p:attrName>style.visibility</p:attrName>
                                        </p:attrNameLst>
                                      </p:cBhvr>
                                      <p:to>
                                        <p:strVal val="visible"/>
                                      </p:to>
                                    </p:set>
                                    <p:anim calcmode="lin" valueType="num">
                                      <p:cBhvr additive="base">
                                        <p:cTn id="43" dur="500" fill="hold"/>
                                        <p:tgtEl>
                                          <p:spTgt spid="10243">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243">
                                            <p:txEl>
                                              <p:pRg st="9" end="9"/>
                                            </p:txEl>
                                          </p:spTgt>
                                        </p:tgtEl>
                                        <p:attrNameLst>
                                          <p:attrName>style.visibility</p:attrName>
                                        </p:attrNameLst>
                                      </p:cBhvr>
                                      <p:to>
                                        <p:strVal val="visible"/>
                                      </p:to>
                                    </p:set>
                                    <p:anim calcmode="lin" valueType="num">
                                      <p:cBhvr additive="base">
                                        <p:cTn id="49" dur="500" fill="hold"/>
                                        <p:tgtEl>
                                          <p:spTgt spid="10243">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24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theme/theme1.xml><?xml version="1.0" encoding="utf-8"?>
<a:theme xmlns:a="http://schemas.openxmlformats.org/drawingml/2006/main" name="lecture-2[1]">
  <a:themeElements>
    <a:clrScheme name="lecture-2[1]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lecture-2[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ecture-2[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lecture-2[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lecture-2[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2[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lecture-2[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lecture-2[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lecture-2[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lecture-2[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lecture-2[1]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lecture-2[1]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lecture-2[1]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lecture-2[1]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lecture-2[1]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lecture-2[1]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lecture-2[1]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2[1]">
  <a:themeElements>
    <a:clrScheme name="lecture-2[1]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lecture-2[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sr-Latn-R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sr-Latn-R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ecture-2[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lecture-2[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lecture-2[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2[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lecture-2[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lecture-2[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lecture-2[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lecture-2[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lecture-2[1]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lecture-2[1]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lecture-2[1]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lecture-2[1]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lecture-2[1]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lecture-2[1]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lecture-2[1]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lecture-2[1]">
  <a:themeElements>
    <a:clrScheme name="lecture-2[1]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lecture-2[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ecture-2[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lecture-2[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lecture-2[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2[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lecture-2[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lecture-2[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lecture-2[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lecture-2[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lecture-2[1]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lecture-2[1]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lecture-2[1]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lecture-2[1]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lecture-2[1]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lecture-2[1]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lecture-2[1]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D:\users\ema\paral-slajd\prezentacije\lecture-2[1].ppt</Template>
  <TotalTime>1392</TotalTime>
  <Words>5344</Words>
  <Application>Microsoft Office PowerPoint</Application>
  <PresentationFormat>On-screen Show (4:3)</PresentationFormat>
  <Paragraphs>621</Paragraphs>
  <Slides>43</Slides>
  <Notes>42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43</vt:i4>
      </vt:variant>
    </vt:vector>
  </HeadingPairs>
  <TitlesOfParts>
    <vt:vector size="54" baseType="lpstr">
      <vt:lpstr>Arial</vt:lpstr>
      <vt:lpstr>Arial Narrow</vt:lpstr>
      <vt:lpstr>Calibri</vt:lpstr>
      <vt:lpstr>Symbol</vt:lpstr>
      <vt:lpstr>Tahoma</vt:lpstr>
      <vt:lpstr>Times New Roman</vt:lpstr>
      <vt:lpstr>Wingdings</vt:lpstr>
      <vt:lpstr>Wingdings 2</vt:lpstr>
      <vt:lpstr>lecture-2[1]</vt:lpstr>
      <vt:lpstr>1_lecture-2[1]</vt:lpstr>
      <vt:lpstr>2_lecture-2[1]</vt:lpstr>
      <vt:lpstr>Protočnost</vt:lpstr>
      <vt:lpstr>Protočnost (pipelining)</vt:lpstr>
      <vt:lpstr>Protočnost (nast.)</vt:lpstr>
      <vt:lpstr>Protočnost (nast.)</vt:lpstr>
      <vt:lpstr>Protočnost – ilustrativni primer</vt:lpstr>
      <vt:lpstr>Protočnost</vt:lpstr>
      <vt:lpstr>Primer2: projektovanje protočnog FP sabiarača</vt:lpstr>
      <vt:lpstr>Protočni sabirač</vt:lpstr>
      <vt:lpstr>Protočni sabirač</vt:lpstr>
      <vt:lpstr>Gantov dijagram</vt:lpstr>
      <vt:lpstr>Gde je dobit od uvodjenja protočnosti?</vt:lpstr>
      <vt:lpstr>Klasifikacija protočnih sistema</vt:lpstr>
      <vt:lpstr>Klasifikacija protočnih sistema</vt:lpstr>
      <vt:lpstr>Karakteristike CISC i RISC arhitektura</vt:lpstr>
      <vt:lpstr>CISC (Complex Instruction Set Computers)</vt:lpstr>
      <vt:lpstr>CISC – faze u izvršenju instrukcija</vt:lpstr>
      <vt:lpstr>Primer Motorola 680X0</vt:lpstr>
      <vt:lpstr>PowerPoint Presentation</vt:lpstr>
      <vt:lpstr>RISC (Reduced Instruction Set Computers)</vt:lpstr>
      <vt:lpstr>RISC - karakteristike</vt:lpstr>
      <vt:lpstr>Primer RISC - SPARC</vt:lpstr>
      <vt:lpstr>PowerPoint Presentation</vt:lpstr>
      <vt:lpstr>Organizacija protočne staze podataka</vt:lpstr>
      <vt:lpstr>RISC arhitektura – globalni pogled</vt:lpstr>
      <vt:lpstr>Formati instrukcija MIPS procesora</vt:lpstr>
      <vt:lpstr>Format instrukcija </vt:lpstr>
      <vt:lpstr>Primer I formata instrukcija</vt:lpstr>
      <vt:lpstr>PowerPoint Presentation</vt:lpstr>
      <vt:lpstr>PowerPoint Presentation</vt:lpstr>
      <vt:lpstr>Faze izvršenja</vt:lpstr>
      <vt:lpstr>Faze izvršenja</vt:lpstr>
      <vt:lpstr>PowerPoint Presentation</vt:lpstr>
      <vt:lpstr>PowerPoint Presentation</vt:lpstr>
      <vt:lpstr>PowerPoint Presentation</vt:lpstr>
      <vt:lpstr>Struktura staze podataka – bez protočnosti</vt:lpstr>
      <vt:lpstr>Prelazak na protočnu stazu podataka</vt:lpstr>
      <vt:lpstr>PowerPoint Presentation</vt:lpstr>
      <vt:lpstr>PowerPoint Presentation</vt:lpstr>
      <vt:lpstr>Zašto protočnost?</vt:lpstr>
      <vt:lpstr>Problemi:</vt:lpstr>
      <vt:lpstr>Problemi (nastavak)</vt:lpstr>
      <vt:lpstr>PowerPoint Presentation</vt:lpstr>
      <vt:lpstr>PowerPoint Presentation</vt:lpstr>
    </vt:vector>
  </TitlesOfParts>
  <Company>elef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Protočnost (pipelining)</dc:title>
  <dc:creator>Emina Milovanovic</dc:creator>
  <cp:lastModifiedBy>Emina Milovanovic</cp:lastModifiedBy>
  <cp:revision>104</cp:revision>
  <dcterms:created xsi:type="dcterms:W3CDTF">2004-11-14T16:09:07Z</dcterms:created>
  <dcterms:modified xsi:type="dcterms:W3CDTF">2023-04-18T17:48:45Z</dcterms:modified>
</cp:coreProperties>
</file>