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handoutMasterIdLst>
    <p:handoutMasterId r:id="rId40"/>
  </p:handoutMasterIdLst>
  <p:sldIdLst>
    <p:sldId id="306" r:id="rId2"/>
    <p:sldId id="314" r:id="rId3"/>
    <p:sldId id="316" r:id="rId4"/>
    <p:sldId id="315" r:id="rId5"/>
    <p:sldId id="291" r:id="rId6"/>
    <p:sldId id="292" r:id="rId7"/>
    <p:sldId id="293" r:id="rId8"/>
    <p:sldId id="294" r:id="rId9"/>
    <p:sldId id="304" r:id="rId10"/>
    <p:sldId id="295" r:id="rId11"/>
    <p:sldId id="296" r:id="rId12"/>
    <p:sldId id="307" r:id="rId13"/>
    <p:sldId id="297" r:id="rId14"/>
    <p:sldId id="298" r:id="rId15"/>
    <p:sldId id="303" r:id="rId16"/>
    <p:sldId id="305" r:id="rId17"/>
    <p:sldId id="317" r:id="rId18"/>
    <p:sldId id="299" r:id="rId19"/>
    <p:sldId id="301" r:id="rId20"/>
    <p:sldId id="302"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81264" autoAdjust="0"/>
  </p:normalViewPr>
  <p:slideViewPr>
    <p:cSldViewPr>
      <p:cViewPr varScale="1">
        <p:scale>
          <a:sx n="108" d="100"/>
          <a:sy n="108" d="100"/>
        </p:scale>
        <p:origin x="-17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82"/>
    </p:cViewPr>
  </p:sorterViewPr>
  <p:notesViewPr>
    <p:cSldViewPr>
      <p:cViewPr varScale="1">
        <p:scale>
          <a:sx n="78" d="100"/>
          <a:sy n="78" d="100"/>
        </p:scale>
        <p:origin x="-3966" y="-11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defRPr>
            </a:lvl1pPr>
          </a:lstStyle>
          <a:p>
            <a:pPr>
              <a:defRPr/>
            </a:pPr>
            <a:endParaRPr lang="en-US"/>
          </a:p>
        </p:txBody>
      </p:sp>
      <p:sp>
        <p:nvSpPr>
          <p:cNvPr id="81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defRPr>
            </a:lvl1pPr>
          </a:lstStyle>
          <a:p>
            <a:pPr>
              <a:defRPr/>
            </a:pPr>
            <a:endParaRPr lang="en-US"/>
          </a:p>
        </p:txBody>
      </p:sp>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defRPr>
            </a:lvl1pPr>
          </a:lstStyle>
          <a:p>
            <a:pPr>
              <a:defRPr/>
            </a:pPr>
            <a:endParaRPr lang="en-US"/>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defRPr>
            </a:lvl1pPr>
          </a:lstStyle>
          <a:p>
            <a:pPr>
              <a:defRPr/>
            </a:pPr>
            <a:fld id="{8A78A160-0865-4AD8-A9EA-1A853D34CCB7}" type="slidenum">
              <a:rPr lang="en-US"/>
              <a:pPr>
                <a:defRPr/>
              </a:pPr>
              <a:t>‹#›</a:t>
            </a:fld>
            <a:endParaRPr lang="en-US"/>
          </a:p>
        </p:txBody>
      </p:sp>
    </p:spTree>
    <p:extLst>
      <p:ext uri="{BB962C8B-B14F-4D97-AF65-F5344CB8AC3E}">
        <p14:creationId xmlns:p14="http://schemas.microsoft.com/office/powerpoint/2010/main" val="2987169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Arial" pitchFamily="34"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Arial" pitchFamily="34" charset="0"/>
              </a:defRPr>
            </a:lvl1pPr>
          </a:lstStyle>
          <a:p>
            <a:pPr>
              <a:defRPr/>
            </a:pPr>
            <a:fld id="{24B20151-E2A4-42F7-B214-9B84042BBC54}" type="datetimeFigureOut">
              <a:rPr lang="en-US"/>
              <a:pPr>
                <a:defRPr/>
              </a:pPr>
              <a:t>3/16/2022</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smtClean="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a:defRPr sz="1300">
                <a:latin typeface="Arial" pitchFamily="34" charset="0"/>
              </a:defRPr>
            </a:lvl1pPr>
          </a:lstStyle>
          <a:p>
            <a:pPr>
              <a:defRPr/>
            </a:pPr>
            <a:fld id="{166AA574-9739-4A87-8265-6F053DD509C1}" type="slidenum">
              <a:rPr lang="en-US"/>
              <a:pPr>
                <a:defRPr/>
              </a:pPr>
              <a:t>‹#›</a:t>
            </a:fld>
            <a:endParaRPr lang="en-US"/>
          </a:p>
        </p:txBody>
      </p:sp>
    </p:spTree>
    <p:extLst>
      <p:ext uri="{BB962C8B-B14F-4D97-AF65-F5344CB8AC3E}">
        <p14:creationId xmlns:p14="http://schemas.microsoft.com/office/powerpoint/2010/main" val="160652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9AFE2F3-B328-4758-90C6-AE26045CD937}" type="slidenum">
              <a:rPr lang="en-US" altLang="en-US" smtClean="0"/>
              <a:pPr/>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Hazardi po podacima su posledica zavisnosti po podacima između instrukcija. Zavisnosti i hazardi po podacima se klasifikuju u tri grupe koje su dobile imena  na osnovu redosleda pristupa operandima koji mora biti ispoštovan da bi izvršenje programa bilo korektno.  Npr. Read After Write (RAW) hazard znači da se prvo mora obaviti upis a onda čitanje operanda (tj. čitanje nakon upisa) da bi se pročitala korektna vrednost. Prethodno analizirani primer upravo predstavlja ilustraciju RAW hazarda.</a:t>
            </a:r>
          </a:p>
          <a:p>
            <a:r>
              <a:rPr lang="en-US" altLang="en-US" smtClean="0"/>
              <a:t>Hazardi po podacima nastupaju samo ako  bar jedna instrukcija modifikuje (obavlja upis) neki podatak. Ako instrukcije samo čitaju podatak,  ne kreira se hazard.</a:t>
            </a:r>
          </a:p>
          <a:p>
            <a:r>
              <a:rPr lang="en-US" altLang="en-US" smtClean="0"/>
              <a:t>WAR i WAW hazardi se nazivaju hazardima imenovanja, jer kod ovih hazarda nema stvarne razmene podataka između instrukcija. Ako bi se koristile različite oznake registara, hazard se ne bi kreirao.</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54A67C4-1715-48D4-9A61-2B18893BA557}" type="slidenum">
              <a:rPr lang="en-US" altLang="en-US" smtClean="0"/>
              <a:pPr/>
              <a:t>10</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D693930-9546-462A-A915-8325A946BB3A}" type="slidenum">
              <a:rPr lang="en-US" altLang="en-US" smtClean="0"/>
              <a:pPr/>
              <a:t>11</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85000" lnSpcReduction="20000"/>
          </a:bodyPr>
          <a:lstStyle/>
          <a:p>
            <a:pPr>
              <a:defRPr/>
            </a:pPr>
            <a:r>
              <a:rPr lang="sr-Latn-RS" dirty="0" smtClean="0"/>
              <a:t>RAW zavisnosti postoje  kada jedna instrukcija generiše rezultat, a neka instrukcija kasnije koristi taj rezultat kao jedan operand. U ovom primeru RAW zavisnosti postoje između sledećih instrukcija:</a:t>
            </a:r>
          </a:p>
          <a:p>
            <a:pPr>
              <a:defRPr/>
            </a:pPr>
            <a:r>
              <a:rPr lang="sr-Latn-RS" dirty="0" smtClean="0"/>
              <a:t>I0 → I1  (zbog promenljive A)</a:t>
            </a:r>
          </a:p>
          <a:p>
            <a:pPr>
              <a:defRPr/>
            </a:pPr>
            <a:r>
              <a:rPr lang="sr-Latn-RS" dirty="0" smtClean="0"/>
              <a:t>I0 → I2  (zbog promenljive A) </a:t>
            </a:r>
          </a:p>
          <a:p>
            <a:pPr>
              <a:defRPr/>
            </a:pPr>
            <a:r>
              <a:rPr lang="sr-Latn-RS" dirty="0" smtClean="0"/>
              <a:t>I1 → I2 (zbog promenljive C) </a:t>
            </a:r>
          </a:p>
          <a:p>
            <a:pPr>
              <a:defRPr/>
            </a:pPr>
            <a:r>
              <a:rPr lang="sr-Latn-RS" dirty="0" smtClean="0"/>
              <a:t>I1 → I3 (zbog promenljive C) </a:t>
            </a:r>
          </a:p>
          <a:p>
            <a:pPr>
              <a:defRPr/>
            </a:pPr>
            <a:r>
              <a:rPr lang="sr-Latn-RS" dirty="0" smtClean="0"/>
              <a:t>I2 → I3 (zbog promenljive D) </a:t>
            </a:r>
          </a:p>
          <a:p>
            <a:pPr>
              <a:defRPr/>
            </a:pPr>
            <a:r>
              <a:rPr lang="sr-Latn-RS" dirty="0" smtClean="0"/>
              <a:t>I2 → I4 (zbog promenljive D)</a:t>
            </a:r>
          </a:p>
          <a:p>
            <a:pPr>
              <a:defRPr/>
            </a:pPr>
            <a:r>
              <a:rPr lang="sr-Latn-RS" dirty="0" smtClean="0"/>
              <a:t>I2 → I6 (zbog promenljive D)</a:t>
            </a:r>
          </a:p>
          <a:p>
            <a:pPr>
              <a:defRPr/>
            </a:pPr>
            <a:r>
              <a:rPr lang="sr-Latn-RS" dirty="0" smtClean="0"/>
              <a:t>I3 → I5 (zbog promenljive A)</a:t>
            </a:r>
          </a:p>
          <a:p>
            <a:pPr>
              <a:defRPr/>
            </a:pPr>
            <a:r>
              <a:rPr lang="sr-Latn-RS" dirty="0" smtClean="0"/>
              <a:t>I5 → I6 (zbog promenljive F) </a:t>
            </a:r>
          </a:p>
          <a:p>
            <a:pPr>
              <a:defRPr/>
            </a:pPr>
            <a:r>
              <a:rPr lang="sr-Latn-RS" b="1" dirty="0" smtClean="0"/>
              <a:t>Napomena</a:t>
            </a:r>
            <a:r>
              <a:rPr lang="sr-Latn-RS" dirty="0" smtClean="0"/>
              <a:t>: između instrukcija I0 i I5 ne postoji RAW zavisnost po promenljivoj A, jer za instrukciju I5 podatak generiše instrukcija I3 (a ne I0)</a:t>
            </a:r>
          </a:p>
          <a:p>
            <a:pPr>
              <a:defRPr/>
            </a:pPr>
            <a:endParaRPr lang="sr-Latn-RS" dirty="0" smtClean="0"/>
          </a:p>
          <a:p>
            <a:pPr>
              <a:defRPr/>
            </a:pPr>
            <a:r>
              <a:rPr lang="sr-Latn-RS" b="1" dirty="0" smtClean="0"/>
              <a:t>WAR</a:t>
            </a:r>
            <a:r>
              <a:rPr lang="sr-Latn-RS" dirty="0" smtClean="0"/>
              <a:t> zavisnosti postoje između sledećih instrukcija:</a:t>
            </a:r>
          </a:p>
          <a:p>
            <a:pPr>
              <a:defRPr/>
            </a:pPr>
            <a:r>
              <a:rPr lang="sr-Latn-RS" dirty="0" smtClean="0"/>
              <a:t>I0 i I1 (zbog promenljive C)</a:t>
            </a:r>
          </a:p>
          <a:p>
            <a:pPr>
              <a:defRPr/>
            </a:pPr>
            <a:r>
              <a:rPr lang="sr-Latn-RS" dirty="0" smtClean="0"/>
              <a:t>I1 i I3 (zbog promenljive  A)</a:t>
            </a:r>
          </a:p>
          <a:p>
            <a:pPr>
              <a:defRPr/>
            </a:pPr>
            <a:r>
              <a:rPr lang="sr-Latn-RS" dirty="0" smtClean="0"/>
              <a:t>I2 i I3 (zbog promenljive  A)</a:t>
            </a:r>
          </a:p>
          <a:p>
            <a:pPr>
              <a:defRPr/>
            </a:pPr>
            <a:r>
              <a:rPr lang="sr-Latn-RS" dirty="0" smtClean="0"/>
              <a:t>I2 i I4 (zbog promenljive C)</a:t>
            </a:r>
          </a:p>
          <a:p>
            <a:pPr>
              <a:defRPr/>
            </a:pPr>
            <a:r>
              <a:rPr lang="sr-Latn-RS" dirty="0" smtClean="0"/>
              <a:t>I3 i I4 (zbog promenljive C)</a:t>
            </a:r>
          </a:p>
          <a:p>
            <a:pPr>
              <a:defRPr/>
            </a:pPr>
            <a:r>
              <a:rPr lang="sr-Latn-RS" dirty="0" smtClean="0"/>
              <a:t>I4 i I5 (zbog promenljive F)</a:t>
            </a:r>
          </a:p>
          <a:p>
            <a:pPr>
              <a:defRPr/>
            </a:pPr>
            <a:r>
              <a:rPr lang="sr-Latn-RS" dirty="0" smtClean="0"/>
              <a:t>I5 i I6 (zbog promenljive G) </a:t>
            </a:r>
          </a:p>
          <a:p>
            <a:pPr>
              <a:defRPr/>
            </a:pPr>
            <a:endParaRPr lang="sr-Latn-RS" dirty="0" smtClean="0"/>
          </a:p>
          <a:p>
            <a:pPr>
              <a:defRPr/>
            </a:pPr>
            <a:r>
              <a:rPr lang="sr-Latn-RS" b="1" dirty="0" smtClean="0"/>
              <a:t>WAW</a:t>
            </a:r>
            <a:r>
              <a:rPr lang="sr-Latn-RS" dirty="0" smtClean="0"/>
              <a:t> zavisnosti postoje  između sledećih instrukcija (to su instrukcije koje imaju istu odredišnu promenljivu)</a:t>
            </a:r>
          </a:p>
          <a:p>
            <a:pPr>
              <a:defRPr/>
            </a:pPr>
            <a:r>
              <a:rPr lang="sr-Latn-RS" dirty="0" smtClean="0"/>
              <a:t>I0 i I3 (zbog promenljive A)</a:t>
            </a:r>
          </a:p>
          <a:p>
            <a:pPr>
              <a:defRPr/>
            </a:pPr>
            <a:r>
              <a:rPr lang="sr-Latn-RS" dirty="0" smtClean="0"/>
              <a:t>I1 i I4 (zbog promenljive C)</a:t>
            </a:r>
          </a:p>
          <a:p>
            <a:pPr>
              <a:defRPr/>
            </a:pPr>
            <a:endParaRPr lang="en-US" dirty="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8437202-9B4C-47BC-A255-F7AF846406EA}" type="slidenum">
              <a:rPr lang="en-US" altLang="en-US" smtClean="0"/>
              <a:pPr/>
              <a:t>12</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U sledećem primeru postoji RAW hazard između instrukcije LW i instrukcija SUB, AND i OR.  Rezultat LW je najranije dostupan na kraju MEM faze (tada je podatak pročitan iz memorije i smešten u LMD registar, ali još uvek nije upisan u R1. Upis u R1 se obavlja u WB fazi). To znači da instrukcija SUB mora da se zaustavi za jedan clk ciklus dok se ne okonča obračanje memoriji za instrukciju LW. Broj izgubljenih clk ciklusa se može smanjiti ako se primeni pribavljanje unapred (kao kod primera sa ADD instrukcijom) tj. vrednost iz LMD registra se vraća na ulaz ALU-a.</a:t>
            </a:r>
          </a:p>
          <a:p>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039D5D1-4275-4A76-8494-7E368F949612}" type="slidenum">
              <a:rPr lang="en-US" altLang="en-US" smtClean="0"/>
              <a:pPr/>
              <a:t>13</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E7D1708-C4EB-4F05-AD24-217D62FBF1A5}" type="slidenum">
              <a:rPr lang="en-US" altLang="en-US" smtClean="0"/>
              <a:pPr/>
              <a:t>14</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Tabela prikazuje moguće scenarije i situacije kada se detektuju hazardi.</a:t>
            </a:r>
          </a:p>
          <a:p>
            <a:r>
              <a:rPr lang="en-US" altLang="en-US" smtClean="0"/>
              <a:t>U prvom slučaju nema zavisnosti po podacima, i ne postoji mogućnost nastupanja hazarda.</a:t>
            </a:r>
          </a:p>
          <a:p>
            <a:r>
              <a:rPr lang="en-US" altLang="en-US" smtClean="0"/>
              <a:t>U drugom slučaju postoji RAW zavisnost između LW i ADD i ta zavisnost uzrokuje hazard koji dovodi do zaustavljanja protočnog sistema.</a:t>
            </a:r>
          </a:p>
          <a:p>
            <a:r>
              <a:rPr lang="en-US" altLang="en-US" smtClean="0"/>
              <a:t>U trećem slučaju postoji  RAW zavisnost između LW i SUB, ali se zaustavljanje protočnog sistema izbegava premošćavanjem tj. pribavljanjem unapred.</a:t>
            </a:r>
          </a:p>
          <a:p>
            <a:r>
              <a:rPr lang="en-US" altLang="en-US" smtClean="0"/>
              <a:t>U četvrtom slučaju postoji  RAW zavisnost LW i OR koji ne kreira hazard, jer se upis u registarski fajl (u ovom primeru u registar R1) obavlja u prvoj polovini clk ciklusa a upis u drugoj polovini.  U ovom slučaju ne zahteva se nikakva akcija, tj. podatak je dostupan u registru R1 kada je potreban.</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FF8C70D-47FE-4A7A-B537-3400EFD28BAD}" type="slidenum">
              <a:rPr lang="en-US" altLang="en-US" smtClean="0"/>
              <a:pPr/>
              <a:t>15</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92C51B9-D9CB-4186-AF4C-26A171D5A0D7}" type="slidenum">
              <a:rPr lang="en-US" altLang="en-US" smtClean="0"/>
              <a:pPr/>
              <a:t>16</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Tabela prikazuje koja poređenja obavlja hazard za detekciju zavisnosti u zavisnosti od toga koja instrukcija generiše rezultat i u kojoj fazi svog izvršenja se nalazi. Instrukcija koja koristi rezultat je uvek u ID fazi. </a:t>
            </a:r>
          </a:p>
          <a:p>
            <a:r>
              <a:rPr lang="en-US" altLang="en-US" smtClean="0"/>
              <a:t>SVI hazardi se detektuju kada je instrukcija u ID fazi, tj. pre nego što krene sa izvršenjem.</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E7250FB-0709-423E-94E8-0C5323D401C2}" type="slidenum">
              <a:rPr lang="en-US" altLang="en-US" smtClean="0"/>
              <a:pPr/>
              <a:t>17</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286FC3E-E97B-4D0C-81E1-5D96DCA62811}" type="slidenum">
              <a:rPr lang="en-US" altLang="en-US" smtClean="0"/>
              <a:pPr/>
              <a:t>18</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477F63B-AA65-4AB7-ACBD-68CDEBF2799A}" type="slidenum">
              <a:rPr lang="en-US" altLang="en-US" smtClean="0"/>
              <a:pPr/>
              <a:t>19</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1E3EB7E-137A-4C12-BB8D-C7B3D6BCAE0B}" type="slidenum">
              <a:rPr lang="en-US" altLang="en-US" smtClean="0"/>
              <a:pPr/>
              <a:t>2</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3FDA84E-4C94-40E3-BFC8-F0B29E0F80CC}" type="slidenum">
              <a:rPr lang="en-US" altLang="en-US" smtClean="0"/>
              <a:pPr/>
              <a:t>20</a:t>
            </a:fld>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ADA9221-E387-44B7-9016-BC8BCBE7594E}" type="slidenum">
              <a:rPr lang="en-US" altLang="en-US" smtClean="0"/>
              <a:pPr/>
              <a:t>21</a:t>
            </a:fld>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2BD06EA-B219-4959-9BC8-BDAA339C76CD}" type="slidenum">
              <a:rPr lang="en-US" altLang="en-US" smtClean="0"/>
              <a:pPr/>
              <a:t>22</a:t>
            </a:fld>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F228EC6-CD71-485F-BA94-C2BD34D8185B}" type="slidenum">
              <a:rPr lang="en-US" altLang="en-US" smtClean="0"/>
              <a:pPr/>
              <a:t>23</a:t>
            </a:fld>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E2DC02E-DA02-4FCC-917F-58AFECE13A98}" type="slidenum">
              <a:rPr lang="en-US" altLang="en-US" smtClean="0"/>
              <a:pPr/>
              <a:t>24</a:t>
            </a:fld>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13D8D45-70D2-4801-B658-88CD45B48688}" type="slidenum">
              <a:rPr lang="en-US" altLang="en-US" smtClean="0"/>
              <a:pPr/>
              <a:t>25</a:t>
            </a:fld>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408B72E-7B9B-4256-8172-BF6E672FF501}" type="slidenum">
              <a:rPr lang="en-US" altLang="en-US" smtClean="0"/>
              <a:pPr/>
              <a:t>26</a:t>
            </a:fld>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E01CE4B-00C8-4CDA-9599-3881911DC0B2}" type="slidenum">
              <a:rPr lang="en-US" altLang="en-US" smtClean="0"/>
              <a:pPr/>
              <a:t>27</a:t>
            </a:fld>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FE6B5AB-2EAB-49FC-A163-EF6FAF0FD618}" type="slidenum">
              <a:rPr lang="en-US" altLang="en-US" smtClean="0"/>
              <a:pPr/>
              <a:t>28</a:t>
            </a:fld>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4C8BD8B-12D2-4179-818A-37F5A184838F}" type="slidenum">
              <a:rPr lang="en-US" altLang="en-US" smtClean="0"/>
              <a:pPr/>
              <a:t>29</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275A0FF-6B7B-46D5-AAD6-1612E3831428}" type="slidenum">
              <a:rPr lang="en-US" altLang="en-US" smtClean="0"/>
              <a:pPr/>
              <a:t>3</a:t>
            </a:fld>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D29E513-A6AD-46F1-A133-275273A0B10B}" type="slidenum">
              <a:rPr lang="en-US" altLang="en-US" smtClean="0"/>
              <a:pPr/>
              <a:t>30</a:t>
            </a:fld>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980DE77-5342-43B4-B3C8-8A1D7AD96CEC}" type="slidenum">
              <a:rPr lang="en-US" altLang="en-US" smtClean="0"/>
              <a:pPr/>
              <a:t>31</a:t>
            </a:fld>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A4FBFA1-A638-40E7-ABB9-D0251E2C5EA7}" type="slidenum">
              <a:rPr lang="en-US" altLang="en-US" smtClean="0"/>
              <a:pPr/>
              <a:t>32</a:t>
            </a:fld>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82A65CC-8679-4681-87B9-8C4E36EE96C6}" type="slidenum">
              <a:rPr lang="en-US" altLang="en-US" smtClean="0"/>
              <a:pPr/>
              <a:t>33</a:t>
            </a:fld>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189DDAD-7383-4D65-B08E-FC2D2F4A0341}" type="slidenum">
              <a:rPr lang="en-US" altLang="en-US" smtClean="0"/>
              <a:pPr/>
              <a:t>34</a:t>
            </a:fld>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161A697-EAC0-443D-8BD3-CAC1B9186F5C}" type="slidenum">
              <a:rPr lang="en-US" altLang="en-US" smtClean="0"/>
              <a:pPr/>
              <a:t>35</a:t>
            </a:fld>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7D65693-7C25-446E-AFD2-0C28834979AA}" type="slidenum">
              <a:rPr lang="en-US" altLang="en-US" smtClean="0"/>
              <a:pPr/>
              <a:t>36</a:t>
            </a:fld>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7262DF5-EF6A-4BDD-AEBF-1E08AA1E67B4}" type="slidenum">
              <a:rPr lang="en-US" altLang="en-US" smtClean="0"/>
              <a:pPr/>
              <a:t>37</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6219071-27BB-421A-8E34-60F8ECB75DD2}" type="slidenum">
              <a:rPr lang="en-US" altLang="en-US" smtClean="0"/>
              <a:pPr/>
              <a:t>4</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U navedenom primeru instrukcija ADD ima R1 kao odredi</a:t>
            </a:r>
            <a:r>
              <a:rPr lang="sr-Latn-RS" altLang="en-US" smtClean="0"/>
              <a:t>šni </a:t>
            </a:r>
            <a:r>
              <a:rPr lang="en-US" altLang="en-US" smtClean="0"/>
              <a:t>operand. Sve instrukcije nakon ADD imaju kao jedan izvorni operand registar R1. Problem je što je rezultat ADD dostupan u R1 tek na kraju WB faze.</a:t>
            </a:r>
          </a:p>
          <a:p>
            <a:r>
              <a:rPr lang="en-US" altLang="en-US" smtClean="0"/>
              <a:t>Međutim, instrukcija SUB zahteva čitanje registra R1 u ID fazi. Ako se dozvoli instrukciji SUB da pročita R1 u svojoj ID fazi, ona će pročitati pogrešnu vrednost. Zbog toga je neophodno zaustaviti dalje izvršenje instrukcije SUB. Kada se zaustavi SUB u ID fazi, zaustaviće se i sve instrukcije koje slede iza nje. Svi hazardi u protočnom sistemu se mogu otkriti u ID fazi izvršenja instrukcije. </a:t>
            </a:r>
          </a:p>
          <a:p>
            <a:r>
              <a:rPr lang="en-US" altLang="en-US" smtClean="0"/>
              <a:t>Da bi se izbeglo zaustavljanje protočnog sistema, može se iskoristiti činjenica da je rezultat ADD instrukcije dostupan već na kraju EXE faze, a instrukciji SUB treba rezultat baš u tom trenutku (na početku njene EXE faze).</a:t>
            </a:r>
          </a:p>
          <a:p>
            <a:r>
              <a:rPr lang="en-US" altLang="en-US" smtClean="0"/>
              <a:t>To zahteva da se rezultat sa izlaza ALU-a vrati na ulaze ALU-a preko multipleksera. </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806E6FA-FAE6-4DC4-902B-A96FF0F20692}" type="slidenum">
              <a:rPr lang="en-US" altLang="en-US" smtClean="0"/>
              <a:pPr/>
              <a:t>5</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03C1614-C4C1-402F-A046-F21B52FDEB66}" type="slidenum">
              <a:rPr lang="en-US" altLang="en-US" smtClean="0"/>
              <a:pPr/>
              <a:t>6</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76032C9-BB70-4273-905F-EB64B35E5737}" type="slidenum">
              <a:rPr lang="en-US" altLang="en-US" smtClean="0"/>
              <a:pPr/>
              <a:t>7</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9901A7B-B9EA-4721-AB1C-769390520B33}" type="slidenum">
              <a:rPr lang="en-US" altLang="en-US" smtClean="0"/>
              <a:pPr/>
              <a:t>8</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Da bi se detektovalo da li postoji poklapanje između odredišnog operanda instrukcije koja je u EXE fazi i instrukcije u ID fazi koriste se komparatori. Komparatori porede sadržaje polja odredišnog registra (Rd polje) instrukcije u EXE fazi sa poljima izvornih operanada instrukcije koja se nalazi u ID fazi (to su registri Rs1 i Rs2). Ako postoji poklapanje onda se selektuje vrednost koja je vraćena sa izlaza Ex/Mem registra. Izlazi iz komparatora predstavljaju kontrolne priključke multipleksera koji selektuju šta se dovodi na ulaz ALU-a.</a:t>
            </a:r>
          </a:p>
          <a:p>
            <a:r>
              <a:rPr lang="en-US" altLang="en-US" smtClean="0"/>
              <a:t>Pošto je potrebno obezbediti eventualno rezulat i za drugu instrukciju (u našem primeru to je instrukcija AND)  nakon one koja generiše rezultat (tj. kada se u našem primeru ADD  nalazi u MEM fazi), vrši se vraćanje rezultata i sa izlaza Mem/Wb registra. </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DB27A6D-77EC-4DDD-A136-27398901F1B0}" type="slidenum">
              <a:rPr lang="en-US" altLang="en-US" smtClean="0"/>
              <a:pPr/>
              <a:t>9</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w="9525">
              <a:noFill/>
              <a:miter lim="800000"/>
              <a:headEnd/>
              <a:tailEnd/>
            </a:ln>
          </p:spPr>
          <p:txBody>
            <a:bodyPr wrap="none" anchor="ctr"/>
            <a:lstStyle/>
            <a:p>
              <a:pPr>
                <a:defRPr/>
              </a:pPr>
              <a:endParaRPr lang="en-US">
                <a:latin typeface="Arial" charset="0"/>
              </a:endParaRPr>
            </a:p>
          </p:txBody>
        </p:sp>
      </p:grpSp>
      <p:sp>
        <p:nvSpPr>
          <p:cNvPr id="7" name="AutoShape 10"/>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4101"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a:t>Click to edit Master title style</a:t>
            </a:r>
          </a:p>
        </p:txBody>
      </p:sp>
      <p:sp>
        <p:nvSpPr>
          <p:cNvPr id="4102"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a:t>Click to edit Master subtitle style</a:t>
            </a:r>
          </a:p>
        </p:txBody>
      </p:sp>
      <p:sp>
        <p:nvSpPr>
          <p:cNvPr id="8" name="Rectangle 7"/>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defRPr>
            </a:lvl1pPr>
          </a:lstStyle>
          <a:p>
            <a:pPr>
              <a:defRPr/>
            </a:pPr>
            <a:endParaRPr lang="en-US" altLang="en-US"/>
          </a:p>
        </p:txBody>
      </p:sp>
      <p:sp>
        <p:nvSpPr>
          <p:cNvPr id="9" name="Rectangle 8"/>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defRPr>
            </a:lvl1pPr>
          </a:lstStyle>
          <a:p>
            <a:pPr>
              <a:defRPr/>
            </a:pPr>
            <a:endParaRPr lang="en-US" altLang="en-US"/>
          </a:p>
        </p:txBody>
      </p:sp>
      <p:sp>
        <p:nvSpPr>
          <p:cNvPr id="10" name="Rectangle 9"/>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pPr>
              <a:defRPr/>
            </a:pPr>
            <a:fld id="{89DF1FA8-7C4F-472A-99C3-03FCA01F07E9}" type="slidenum">
              <a:rPr lang="en-US" altLang="en-US"/>
              <a:pPr>
                <a:defRPr/>
              </a:pPr>
              <a:t>‹#›</a:t>
            </a:fld>
            <a:endParaRPr lang="en-US" altLang="en-US"/>
          </a:p>
        </p:txBody>
      </p:sp>
    </p:spTree>
    <p:extLst>
      <p:ext uri="{BB962C8B-B14F-4D97-AF65-F5344CB8AC3E}">
        <p14:creationId xmlns:p14="http://schemas.microsoft.com/office/powerpoint/2010/main" val="2072217054"/>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DB05679-8F43-4A13-AD9F-BD5ED7411010}" type="slidenum">
              <a:rPr lang="en-US" altLang="en-US"/>
              <a:pPr>
                <a:defRPr/>
              </a:pPr>
              <a:t>‹#›</a:t>
            </a:fld>
            <a:endParaRPr lang="en-US" altLang="en-US"/>
          </a:p>
        </p:txBody>
      </p:sp>
    </p:spTree>
    <p:extLst>
      <p:ext uri="{BB962C8B-B14F-4D97-AF65-F5344CB8AC3E}">
        <p14:creationId xmlns:p14="http://schemas.microsoft.com/office/powerpoint/2010/main" val="3065894971"/>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E25DF7A9-23FE-44C4-9D27-B9F4B5CADA66}" type="slidenum">
              <a:rPr lang="en-US" altLang="en-US"/>
              <a:pPr>
                <a:defRPr/>
              </a:pPr>
              <a:t>‹#›</a:t>
            </a:fld>
            <a:endParaRPr lang="en-US" altLang="en-US"/>
          </a:p>
        </p:txBody>
      </p:sp>
    </p:spTree>
    <p:extLst>
      <p:ext uri="{BB962C8B-B14F-4D97-AF65-F5344CB8AC3E}">
        <p14:creationId xmlns:p14="http://schemas.microsoft.com/office/powerpoint/2010/main" val="4077322116"/>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D5E7D6A-00EB-4145-BD74-D8E1FA253E2C}" type="slidenum">
              <a:rPr lang="en-US" altLang="en-US"/>
              <a:pPr>
                <a:defRPr/>
              </a:pPr>
              <a:t>‹#›</a:t>
            </a:fld>
            <a:endParaRPr lang="en-US" altLang="en-US"/>
          </a:p>
        </p:txBody>
      </p:sp>
    </p:spTree>
    <p:extLst>
      <p:ext uri="{BB962C8B-B14F-4D97-AF65-F5344CB8AC3E}">
        <p14:creationId xmlns:p14="http://schemas.microsoft.com/office/powerpoint/2010/main" val="546947152"/>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929304DF-7A2D-4635-87C1-C5C4CA553BFA}" type="slidenum">
              <a:rPr lang="en-US" altLang="en-US"/>
              <a:pPr>
                <a:defRPr/>
              </a:pPr>
              <a:t>‹#›</a:t>
            </a:fld>
            <a:endParaRPr lang="en-US" altLang="en-US"/>
          </a:p>
        </p:txBody>
      </p:sp>
    </p:spTree>
    <p:extLst>
      <p:ext uri="{BB962C8B-B14F-4D97-AF65-F5344CB8AC3E}">
        <p14:creationId xmlns:p14="http://schemas.microsoft.com/office/powerpoint/2010/main" val="2142846562"/>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A34B553E-A3D5-442D-9FD8-2181606F737C}" type="slidenum">
              <a:rPr lang="en-US" altLang="en-US"/>
              <a:pPr>
                <a:defRPr/>
              </a:pPr>
              <a:t>‹#›</a:t>
            </a:fld>
            <a:endParaRPr lang="en-US" altLang="en-US"/>
          </a:p>
        </p:txBody>
      </p:sp>
    </p:spTree>
    <p:extLst>
      <p:ext uri="{BB962C8B-B14F-4D97-AF65-F5344CB8AC3E}">
        <p14:creationId xmlns:p14="http://schemas.microsoft.com/office/powerpoint/2010/main" val="2059433431"/>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9E4FEF3F-5703-43A7-95F2-A8CA9EAB5625}" type="slidenum">
              <a:rPr lang="en-US" altLang="en-US"/>
              <a:pPr>
                <a:defRPr/>
              </a:pPr>
              <a:t>‹#›</a:t>
            </a:fld>
            <a:endParaRPr lang="en-US" altLang="en-US"/>
          </a:p>
        </p:txBody>
      </p:sp>
    </p:spTree>
    <p:extLst>
      <p:ext uri="{BB962C8B-B14F-4D97-AF65-F5344CB8AC3E}">
        <p14:creationId xmlns:p14="http://schemas.microsoft.com/office/powerpoint/2010/main" val="4125177749"/>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B6DA1348-4315-4C3E-857D-A5F76AACDD93}" type="slidenum">
              <a:rPr lang="en-US" altLang="en-US"/>
              <a:pPr>
                <a:defRPr/>
              </a:pPr>
              <a:t>‹#›</a:t>
            </a:fld>
            <a:endParaRPr lang="en-US" altLang="en-US"/>
          </a:p>
        </p:txBody>
      </p:sp>
    </p:spTree>
    <p:extLst>
      <p:ext uri="{BB962C8B-B14F-4D97-AF65-F5344CB8AC3E}">
        <p14:creationId xmlns:p14="http://schemas.microsoft.com/office/powerpoint/2010/main" val="3908002451"/>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13B0E4F-25CE-4C93-83F8-0B1085EE4FA0}" type="slidenum">
              <a:rPr lang="en-US" altLang="en-US"/>
              <a:pPr>
                <a:defRPr/>
              </a:pPr>
              <a:t>‹#›</a:t>
            </a:fld>
            <a:endParaRPr lang="en-US" altLang="en-US"/>
          </a:p>
        </p:txBody>
      </p:sp>
    </p:spTree>
    <p:extLst>
      <p:ext uri="{BB962C8B-B14F-4D97-AF65-F5344CB8AC3E}">
        <p14:creationId xmlns:p14="http://schemas.microsoft.com/office/powerpoint/2010/main" val="1614821349"/>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980B18E1-C325-4E9E-9860-E517A1D362E9}" type="slidenum">
              <a:rPr lang="en-US" altLang="en-US"/>
              <a:pPr>
                <a:defRPr/>
              </a:pPr>
              <a:t>‹#›</a:t>
            </a:fld>
            <a:endParaRPr lang="en-US" altLang="en-US"/>
          </a:p>
        </p:txBody>
      </p:sp>
    </p:spTree>
    <p:extLst>
      <p:ext uri="{BB962C8B-B14F-4D97-AF65-F5344CB8AC3E}">
        <p14:creationId xmlns:p14="http://schemas.microsoft.com/office/powerpoint/2010/main" val="3275233988"/>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4FB39CF-1978-40E4-9270-8A7BC0F887EB}" type="slidenum">
              <a:rPr lang="en-US" altLang="en-US"/>
              <a:pPr>
                <a:defRPr/>
              </a:pPr>
              <a:t>‹#›</a:t>
            </a:fld>
            <a:endParaRPr lang="en-US" altLang="en-US"/>
          </a:p>
        </p:txBody>
      </p:sp>
    </p:spTree>
    <p:extLst>
      <p:ext uri="{BB962C8B-B14F-4D97-AF65-F5344CB8AC3E}">
        <p14:creationId xmlns:p14="http://schemas.microsoft.com/office/powerpoint/2010/main" val="2618731894"/>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6" name="Rectangle 4"/>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itchFamily="34" charset="0"/>
              </a:defRPr>
            </a:lvl1pPr>
          </a:lstStyle>
          <a:p>
            <a:pPr>
              <a:defRPr/>
            </a:pPr>
            <a:fld id="{99CEEBDE-C257-470C-A832-0523663AA85E}" type="slidenum">
              <a:rPr lang="en-US" altLang="en-US"/>
              <a:pPr>
                <a:defRPr/>
              </a:pPr>
              <a:t>‹#›</a:t>
            </a:fld>
            <a:endParaRPr lang="en-US" altLang="en-US"/>
          </a:p>
        </p:txBody>
      </p:sp>
      <p:sp>
        <p:nvSpPr>
          <p:cNvPr id="3077" name="Rectangle 5"/>
          <p:cNvSpPr>
            <a:spLocks noChangeArrowheads="1"/>
          </p:cNvSpPr>
          <p:nvPr/>
        </p:nvSpPr>
        <p:spPr bwMode="auto">
          <a:xfrm>
            <a:off x="463550" y="1812925"/>
            <a:ext cx="190500" cy="4678363"/>
          </a:xfrm>
          <a:prstGeom prst="rect">
            <a:avLst/>
          </a:prstGeom>
          <a:noFill/>
          <a:ln w="9525">
            <a:noFill/>
            <a:miter lim="800000"/>
            <a:headEnd/>
            <a:tailEnd/>
          </a:ln>
        </p:spPr>
        <p:txBody>
          <a:bodyPr wrap="none" anchor="ct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ctrTitle"/>
          </p:nvPr>
        </p:nvSpPr>
        <p:spPr/>
        <p:txBody>
          <a:bodyPr/>
          <a:lstStyle/>
          <a:p>
            <a:pPr>
              <a:defRPr/>
            </a:pPr>
            <a:r>
              <a:rPr lang="hr-HR" smtClean="0"/>
              <a:t>Protočnost</a:t>
            </a:r>
            <a:endParaRPr lang="en-US" smtClean="0"/>
          </a:p>
        </p:txBody>
      </p:sp>
      <p:sp>
        <p:nvSpPr>
          <p:cNvPr id="65539" name="Rectangle 1027"/>
          <p:cNvSpPr>
            <a:spLocks noGrp="1" noChangeArrowheads="1"/>
          </p:cNvSpPr>
          <p:nvPr>
            <p:ph type="subTitle" idx="1"/>
          </p:nvPr>
        </p:nvSpPr>
        <p:spPr/>
        <p:txBody>
          <a:bodyPr/>
          <a:lstStyle/>
          <a:p>
            <a:pPr>
              <a:defRPr/>
            </a:pPr>
            <a:r>
              <a:rPr lang="hr-HR" dirty="0" smtClean="0"/>
              <a:t>Hazardi protočnih sistema</a:t>
            </a:r>
            <a:endParaRPr lang="en-US" dirty="0" smtClean="0"/>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hr-HR" smtClean="0"/>
              <a:t>Klasifikacija hazarda po podacima</a:t>
            </a:r>
            <a:endParaRPr lang="en-US" smtClean="0"/>
          </a:p>
        </p:txBody>
      </p:sp>
      <p:sp>
        <p:nvSpPr>
          <p:cNvPr id="51203" name="Rectangle 3"/>
          <p:cNvSpPr>
            <a:spLocks noGrp="1" noChangeArrowheads="1"/>
          </p:cNvSpPr>
          <p:nvPr>
            <p:ph type="body" idx="1"/>
          </p:nvPr>
        </p:nvSpPr>
        <p:spPr/>
        <p:txBody>
          <a:bodyPr/>
          <a:lstStyle/>
          <a:p>
            <a:pPr>
              <a:lnSpc>
                <a:spcPct val="90000"/>
              </a:lnSpc>
              <a:defRPr/>
            </a:pPr>
            <a:r>
              <a:rPr lang="hr-HR" smtClean="0"/>
              <a:t>Ako su I i J dve instrukcije, pri čemu I prethodi J, hazardi po podacima se u zavisnosti od redosleda upisa i čitanja mogu klasifikovati u tri grupe:</a:t>
            </a:r>
          </a:p>
          <a:p>
            <a:pPr lvl="1">
              <a:lnSpc>
                <a:spcPct val="90000"/>
              </a:lnSpc>
              <a:defRPr/>
            </a:pPr>
            <a:r>
              <a:rPr lang="hr-HR" b="1" smtClean="0">
                <a:solidFill>
                  <a:schemeClr val="accent1"/>
                </a:solidFill>
              </a:rPr>
              <a:t>RAW</a:t>
            </a:r>
            <a:r>
              <a:rPr lang="hr-HR" smtClean="0"/>
              <a:t> (Read After Write) – nastupa kada instrukcija J pokušava da pročita operand pre nego što je instrukcija I obavila upis (najčešći tip hazarda)</a:t>
            </a:r>
          </a:p>
          <a:p>
            <a:pPr lvl="1">
              <a:lnSpc>
                <a:spcPct val="90000"/>
              </a:lnSpc>
              <a:defRPr/>
            </a:pPr>
            <a:r>
              <a:rPr lang="hr-HR" b="1" smtClean="0">
                <a:solidFill>
                  <a:schemeClr val="accent1"/>
                </a:solidFill>
              </a:rPr>
              <a:t>WAR</a:t>
            </a:r>
            <a:r>
              <a:rPr lang="hr-HR" smtClean="0"/>
              <a:t> (Write After Read) – nastupa kada instrukcija J pokušava da upiše novu vrednost pre nego šro je instrukcija I obavila čitanje</a:t>
            </a:r>
          </a:p>
          <a:p>
            <a:pPr lvl="1">
              <a:lnSpc>
                <a:spcPct val="90000"/>
              </a:lnSpc>
              <a:defRPr/>
            </a:pPr>
            <a:r>
              <a:rPr lang="hr-HR" b="1" smtClean="0">
                <a:solidFill>
                  <a:schemeClr val="accent1"/>
                </a:solidFill>
              </a:rPr>
              <a:t>WAW</a:t>
            </a:r>
            <a:r>
              <a:rPr lang="hr-HR" smtClean="0"/>
              <a:t> (Write After Write) – nastupa kada instrukcija J pokušava da upiše vrednost pre instrukcije I </a:t>
            </a:r>
          </a:p>
          <a:p>
            <a:pPr lvl="1">
              <a:lnSpc>
                <a:spcPct val="90000"/>
              </a:lnSpc>
              <a:defRPr/>
            </a:pPr>
            <a:r>
              <a:rPr lang="hr-HR" b="1" smtClean="0">
                <a:solidFill>
                  <a:schemeClr val="accent1"/>
                </a:solidFill>
              </a:rPr>
              <a:t>RAR</a:t>
            </a:r>
            <a:r>
              <a:rPr lang="hr-HR" smtClean="0"/>
              <a:t> nije hazard.</a:t>
            </a:r>
          </a:p>
          <a:p>
            <a:pPr>
              <a:lnSpc>
                <a:spcPct val="90000"/>
              </a:lnSpc>
              <a:defRPr/>
            </a:pPr>
            <a:r>
              <a:rPr lang="hr-HR" smtClean="0"/>
              <a:t>WAR i WAW su hazardi imenovanja (name dependencies) a RAW su pravi hazardi (true dependencies)</a:t>
            </a:r>
            <a:endParaRPr lang="en-US" smtClean="0"/>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hr-HR" smtClean="0"/>
              <a:t>Klasifikacija hazarda</a:t>
            </a:r>
            <a:endParaRPr lang="en-US" smtClean="0"/>
          </a:p>
        </p:txBody>
      </p:sp>
      <p:grpSp>
        <p:nvGrpSpPr>
          <p:cNvPr id="13315" name="Group 4"/>
          <p:cNvGrpSpPr>
            <a:grpSpLocks/>
          </p:cNvGrpSpPr>
          <p:nvPr/>
        </p:nvGrpSpPr>
        <p:grpSpPr bwMode="auto">
          <a:xfrm>
            <a:off x="609600" y="1143000"/>
            <a:ext cx="3373438" cy="2789238"/>
            <a:chOff x="384" y="432"/>
            <a:chExt cx="2125" cy="1757"/>
          </a:xfrm>
        </p:grpSpPr>
        <p:grpSp>
          <p:nvGrpSpPr>
            <p:cNvPr id="13357" name="Group 5"/>
            <p:cNvGrpSpPr>
              <a:grpSpLocks/>
            </p:cNvGrpSpPr>
            <p:nvPr/>
          </p:nvGrpSpPr>
          <p:grpSpPr bwMode="auto">
            <a:xfrm>
              <a:off x="384" y="432"/>
              <a:ext cx="2125" cy="1440"/>
              <a:chOff x="336" y="432"/>
              <a:chExt cx="2125" cy="1440"/>
            </a:xfrm>
          </p:grpSpPr>
          <p:grpSp>
            <p:nvGrpSpPr>
              <p:cNvPr id="13359" name="Group 6"/>
              <p:cNvGrpSpPr>
                <a:grpSpLocks/>
              </p:cNvGrpSpPr>
              <p:nvPr/>
            </p:nvGrpSpPr>
            <p:grpSpPr bwMode="auto">
              <a:xfrm>
                <a:off x="336" y="432"/>
                <a:ext cx="946" cy="384"/>
                <a:chOff x="864" y="960"/>
                <a:chExt cx="946" cy="384"/>
              </a:xfrm>
            </p:grpSpPr>
            <p:sp>
              <p:nvSpPr>
                <p:cNvPr id="13368" name="Rectangle 7"/>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69" name="Text Box 8"/>
                <p:cNvSpPr txBox="1">
                  <a:spLocks noChangeArrowheads="1"/>
                </p:cNvSpPr>
                <p:nvPr/>
              </p:nvSpPr>
              <p:spPr bwMode="auto">
                <a:xfrm>
                  <a:off x="950" y="970"/>
                  <a:ext cx="86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600" b="1" i="1">
                      <a:latin typeface="Times New Roman" pitchFamily="18" charset="0"/>
                    </a:rPr>
                    <a:t>I</a:t>
                  </a:r>
                  <a:r>
                    <a:rPr lang="en-US" altLang="en-US" sz="2600">
                      <a:latin typeface="Times New Roman" pitchFamily="18" charset="0"/>
                    </a:rPr>
                    <a:t> (Write)</a:t>
                  </a:r>
                </a:p>
              </p:txBody>
            </p:sp>
          </p:grpSp>
          <p:grpSp>
            <p:nvGrpSpPr>
              <p:cNvPr id="13360" name="Group 9"/>
              <p:cNvGrpSpPr>
                <a:grpSpLocks/>
              </p:cNvGrpSpPr>
              <p:nvPr/>
            </p:nvGrpSpPr>
            <p:grpSpPr bwMode="auto">
              <a:xfrm>
                <a:off x="1536" y="912"/>
                <a:ext cx="925" cy="535"/>
                <a:chOff x="1968" y="1241"/>
                <a:chExt cx="925" cy="535"/>
              </a:xfrm>
            </p:grpSpPr>
            <p:sp>
              <p:nvSpPr>
                <p:cNvPr id="13366" name="Rectangle 10"/>
                <p:cNvSpPr>
                  <a:spLocks noChangeArrowheads="1"/>
                </p:cNvSpPr>
                <p:nvPr/>
              </p:nvSpPr>
              <p:spPr bwMode="auto">
                <a:xfrm>
                  <a:off x="1968" y="1248"/>
                  <a:ext cx="912" cy="52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67" name="Text Box 11"/>
                <p:cNvSpPr txBox="1">
                  <a:spLocks noChangeArrowheads="1"/>
                </p:cNvSpPr>
                <p:nvPr/>
              </p:nvSpPr>
              <p:spPr bwMode="auto">
                <a:xfrm>
                  <a:off x="2006" y="1241"/>
                  <a:ext cx="887"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200" b="1">
                      <a:latin typeface="Times New Roman" pitchFamily="18" charset="0"/>
                    </a:rPr>
                    <a:t>  Shared</a:t>
                  </a:r>
                </a:p>
                <a:p>
                  <a:r>
                    <a:rPr lang="en-US" altLang="en-US" sz="2200" b="1">
                      <a:latin typeface="Times New Roman" pitchFamily="18" charset="0"/>
                    </a:rPr>
                    <a:t> Operand</a:t>
                  </a:r>
                  <a:r>
                    <a:rPr lang="en-US" altLang="en-US" sz="2600">
                      <a:latin typeface="Times New Roman" pitchFamily="18" charset="0"/>
                    </a:rPr>
                    <a:t> </a:t>
                  </a:r>
                </a:p>
              </p:txBody>
            </p:sp>
          </p:grpSp>
          <p:grpSp>
            <p:nvGrpSpPr>
              <p:cNvPr id="13361" name="Group 12"/>
              <p:cNvGrpSpPr>
                <a:grpSpLocks/>
              </p:cNvGrpSpPr>
              <p:nvPr/>
            </p:nvGrpSpPr>
            <p:grpSpPr bwMode="auto">
              <a:xfrm>
                <a:off x="336" y="1488"/>
                <a:ext cx="923" cy="384"/>
                <a:chOff x="864" y="960"/>
                <a:chExt cx="923" cy="384"/>
              </a:xfrm>
            </p:grpSpPr>
            <p:sp>
              <p:nvSpPr>
                <p:cNvPr id="13364" name="Rectangle 13"/>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65" name="Text Box 14"/>
                <p:cNvSpPr txBox="1">
                  <a:spLocks noChangeArrowheads="1"/>
                </p:cNvSpPr>
                <p:nvPr/>
              </p:nvSpPr>
              <p:spPr bwMode="auto">
                <a:xfrm>
                  <a:off x="950" y="970"/>
                  <a:ext cx="83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600" b="1" i="1">
                      <a:latin typeface="Times New Roman" pitchFamily="18" charset="0"/>
                    </a:rPr>
                    <a:t>J</a:t>
                  </a:r>
                  <a:r>
                    <a:rPr lang="en-US" altLang="en-US" sz="2600">
                      <a:latin typeface="Times New Roman" pitchFamily="18" charset="0"/>
                    </a:rPr>
                    <a:t> (Read)</a:t>
                  </a:r>
                </a:p>
              </p:txBody>
            </p:sp>
          </p:grpSp>
          <p:sp>
            <p:nvSpPr>
              <p:cNvPr id="13362" name="Line 15"/>
              <p:cNvSpPr>
                <a:spLocks noChangeShapeType="1"/>
              </p:cNvSpPr>
              <p:nvPr/>
            </p:nvSpPr>
            <p:spPr bwMode="auto">
              <a:xfrm>
                <a:off x="1248" y="624"/>
                <a:ext cx="816" cy="288"/>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3" name="Line 16"/>
              <p:cNvSpPr>
                <a:spLocks noChangeShapeType="1"/>
              </p:cNvSpPr>
              <p:nvPr/>
            </p:nvSpPr>
            <p:spPr bwMode="auto">
              <a:xfrm flipH="1">
                <a:off x="1248" y="1440"/>
                <a:ext cx="768"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3358" name="Text Box 17"/>
            <p:cNvSpPr txBox="1">
              <a:spLocks noChangeArrowheads="1"/>
            </p:cNvSpPr>
            <p:nvPr/>
          </p:nvSpPr>
          <p:spPr bwMode="auto">
            <a:xfrm>
              <a:off x="384" y="1920"/>
              <a:ext cx="20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200" b="1">
                  <a:latin typeface="Times New Roman" pitchFamily="18" charset="0"/>
                </a:rPr>
                <a:t>Read after Write  (RAW)</a:t>
              </a:r>
            </a:p>
          </p:txBody>
        </p:sp>
      </p:grpSp>
      <p:grpSp>
        <p:nvGrpSpPr>
          <p:cNvPr id="13316" name="Group 18"/>
          <p:cNvGrpSpPr>
            <a:grpSpLocks/>
          </p:cNvGrpSpPr>
          <p:nvPr/>
        </p:nvGrpSpPr>
        <p:grpSpPr bwMode="auto">
          <a:xfrm>
            <a:off x="5105400" y="1219200"/>
            <a:ext cx="3400425" cy="2778125"/>
            <a:chOff x="3199" y="480"/>
            <a:chExt cx="2142" cy="1750"/>
          </a:xfrm>
        </p:grpSpPr>
        <p:grpSp>
          <p:nvGrpSpPr>
            <p:cNvPr id="13345" name="Group 19"/>
            <p:cNvGrpSpPr>
              <a:grpSpLocks/>
            </p:cNvGrpSpPr>
            <p:nvPr/>
          </p:nvGrpSpPr>
          <p:grpSpPr bwMode="auto">
            <a:xfrm>
              <a:off x="3216" y="480"/>
              <a:ext cx="912" cy="384"/>
              <a:chOff x="864" y="960"/>
              <a:chExt cx="912" cy="384"/>
            </a:xfrm>
          </p:grpSpPr>
          <p:sp>
            <p:nvSpPr>
              <p:cNvPr id="13355" name="Rectangle 20"/>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56" name="Text Box 21"/>
              <p:cNvSpPr txBox="1">
                <a:spLocks noChangeArrowheads="1"/>
              </p:cNvSpPr>
              <p:nvPr/>
            </p:nvSpPr>
            <p:spPr bwMode="auto">
              <a:xfrm>
                <a:off x="950" y="970"/>
                <a:ext cx="81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600" b="1" i="1">
                    <a:latin typeface="Times New Roman" pitchFamily="18" charset="0"/>
                  </a:rPr>
                  <a:t>I</a:t>
                </a:r>
                <a:r>
                  <a:rPr lang="en-US" altLang="en-US" sz="2600">
                    <a:latin typeface="Times New Roman" pitchFamily="18" charset="0"/>
                  </a:rPr>
                  <a:t> (Read)</a:t>
                </a:r>
              </a:p>
            </p:txBody>
          </p:sp>
        </p:grpSp>
        <p:grpSp>
          <p:nvGrpSpPr>
            <p:cNvPr id="13346" name="Group 22"/>
            <p:cNvGrpSpPr>
              <a:grpSpLocks/>
            </p:cNvGrpSpPr>
            <p:nvPr/>
          </p:nvGrpSpPr>
          <p:grpSpPr bwMode="auto">
            <a:xfrm>
              <a:off x="4416" y="960"/>
              <a:ext cx="925" cy="535"/>
              <a:chOff x="1968" y="1241"/>
              <a:chExt cx="925" cy="535"/>
            </a:xfrm>
          </p:grpSpPr>
          <p:sp>
            <p:nvSpPr>
              <p:cNvPr id="13353" name="Rectangle 23"/>
              <p:cNvSpPr>
                <a:spLocks noChangeArrowheads="1"/>
              </p:cNvSpPr>
              <p:nvPr/>
            </p:nvSpPr>
            <p:spPr bwMode="auto">
              <a:xfrm>
                <a:off x="1968" y="1248"/>
                <a:ext cx="912" cy="52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54" name="Text Box 24"/>
              <p:cNvSpPr txBox="1">
                <a:spLocks noChangeArrowheads="1"/>
              </p:cNvSpPr>
              <p:nvPr/>
            </p:nvSpPr>
            <p:spPr bwMode="auto">
              <a:xfrm>
                <a:off x="2006" y="1241"/>
                <a:ext cx="887"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200" b="1">
                    <a:latin typeface="Times New Roman" pitchFamily="18" charset="0"/>
                  </a:rPr>
                  <a:t>  Shared</a:t>
                </a:r>
              </a:p>
              <a:p>
                <a:r>
                  <a:rPr lang="en-US" altLang="en-US" sz="2200" b="1">
                    <a:latin typeface="Times New Roman" pitchFamily="18" charset="0"/>
                  </a:rPr>
                  <a:t> Operand</a:t>
                </a:r>
                <a:r>
                  <a:rPr lang="en-US" altLang="en-US" sz="2600">
                    <a:latin typeface="Times New Roman" pitchFamily="18" charset="0"/>
                  </a:rPr>
                  <a:t> </a:t>
                </a:r>
              </a:p>
            </p:txBody>
          </p:sp>
        </p:grpSp>
        <p:grpSp>
          <p:nvGrpSpPr>
            <p:cNvPr id="13347" name="Group 25"/>
            <p:cNvGrpSpPr>
              <a:grpSpLocks/>
            </p:cNvGrpSpPr>
            <p:nvPr/>
          </p:nvGrpSpPr>
          <p:grpSpPr bwMode="auto">
            <a:xfrm>
              <a:off x="3216" y="1536"/>
              <a:ext cx="965" cy="384"/>
              <a:chOff x="864" y="960"/>
              <a:chExt cx="965" cy="384"/>
            </a:xfrm>
          </p:grpSpPr>
          <p:sp>
            <p:nvSpPr>
              <p:cNvPr id="13351" name="Rectangle 26"/>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52" name="Text Box 27"/>
              <p:cNvSpPr txBox="1">
                <a:spLocks noChangeArrowheads="1"/>
              </p:cNvSpPr>
              <p:nvPr/>
            </p:nvSpPr>
            <p:spPr bwMode="auto">
              <a:xfrm>
                <a:off x="950" y="970"/>
                <a:ext cx="87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600" b="1" i="1">
                    <a:latin typeface="Times New Roman" pitchFamily="18" charset="0"/>
                  </a:rPr>
                  <a:t>J</a:t>
                </a:r>
                <a:r>
                  <a:rPr lang="en-US" altLang="en-US" sz="2600">
                    <a:latin typeface="Times New Roman" pitchFamily="18" charset="0"/>
                  </a:rPr>
                  <a:t> </a:t>
                </a:r>
                <a:r>
                  <a:rPr lang="en-US" altLang="en-US" sz="2400" b="1">
                    <a:latin typeface="Times New Roman" pitchFamily="18" charset="0"/>
                  </a:rPr>
                  <a:t>(Write)</a:t>
                </a:r>
                <a:endParaRPr lang="en-US" altLang="en-US" sz="2600">
                  <a:latin typeface="Times New Roman" pitchFamily="18" charset="0"/>
                </a:endParaRPr>
              </a:p>
            </p:txBody>
          </p:sp>
        </p:grpSp>
        <p:sp>
          <p:nvSpPr>
            <p:cNvPr id="13348" name="Line 28"/>
            <p:cNvSpPr>
              <a:spLocks noChangeShapeType="1"/>
            </p:cNvSpPr>
            <p:nvPr/>
          </p:nvSpPr>
          <p:spPr bwMode="auto">
            <a:xfrm>
              <a:off x="4128" y="672"/>
              <a:ext cx="816" cy="288"/>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9" name="Line 29"/>
            <p:cNvSpPr>
              <a:spLocks noChangeShapeType="1"/>
            </p:cNvSpPr>
            <p:nvPr/>
          </p:nvSpPr>
          <p:spPr bwMode="auto">
            <a:xfrm flipH="1">
              <a:off x="4128" y="1488"/>
              <a:ext cx="768" cy="288"/>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0" name="Text Box 30"/>
            <p:cNvSpPr txBox="1">
              <a:spLocks noChangeArrowheads="1"/>
            </p:cNvSpPr>
            <p:nvPr/>
          </p:nvSpPr>
          <p:spPr bwMode="auto">
            <a:xfrm>
              <a:off x="3199" y="1961"/>
              <a:ext cx="198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200" b="1">
                  <a:latin typeface="Times New Roman" pitchFamily="18" charset="0"/>
                </a:rPr>
                <a:t>Write after Read (WAR)</a:t>
              </a:r>
            </a:p>
          </p:txBody>
        </p:sp>
      </p:grpSp>
      <p:grpSp>
        <p:nvGrpSpPr>
          <p:cNvPr id="13317" name="Group 31"/>
          <p:cNvGrpSpPr>
            <a:grpSpLocks/>
          </p:cNvGrpSpPr>
          <p:nvPr/>
        </p:nvGrpSpPr>
        <p:grpSpPr bwMode="auto">
          <a:xfrm>
            <a:off x="533400" y="4114800"/>
            <a:ext cx="3382963" cy="2667000"/>
            <a:chOff x="480" y="2304"/>
            <a:chExt cx="2131" cy="1680"/>
          </a:xfrm>
        </p:grpSpPr>
        <p:grpSp>
          <p:nvGrpSpPr>
            <p:cNvPr id="13332" name="Group 32"/>
            <p:cNvGrpSpPr>
              <a:grpSpLocks/>
            </p:cNvGrpSpPr>
            <p:nvPr/>
          </p:nvGrpSpPr>
          <p:grpSpPr bwMode="auto">
            <a:xfrm>
              <a:off x="480" y="2304"/>
              <a:ext cx="2125" cy="1440"/>
              <a:chOff x="480" y="2448"/>
              <a:chExt cx="2125" cy="1440"/>
            </a:xfrm>
          </p:grpSpPr>
          <p:grpSp>
            <p:nvGrpSpPr>
              <p:cNvPr id="13334" name="Group 33"/>
              <p:cNvGrpSpPr>
                <a:grpSpLocks/>
              </p:cNvGrpSpPr>
              <p:nvPr/>
            </p:nvGrpSpPr>
            <p:grpSpPr bwMode="auto">
              <a:xfrm>
                <a:off x="480" y="2448"/>
                <a:ext cx="946" cy="384"/>
                <a:chOff x="864" y="960"/>
                <a:chExt cx="946" cy="384"/>
              </a:xfrm>
            </p:grpSpPr>
            <p:sp>
              <p:nvSpPr>
                <p:cNvPr id="13343" name="Rectangle 34"/>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4" name="Text Box 35"/>
                <p:cNvSpPr txBox="1">
                  <a:spLocks noChangeArrowheads="1"/>
                </p:cNvSpPr>
                <p:nvPr/>
              </p:nvSpPr>
              <p:spPr bwMode="auto">
                <a:xfrm>
                  <a:off x="950" y="970"/>
                  <a:ext cx="86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600" b="1" i="1" u="sng">
                      <a:latin typeface="Times New Roman" pitchFamily="18" charset="0"/>
                    </a:rPr>
                    <a:t>I</a:t>
                  </a:r>
                  <a:r>
                    <a:rPr lang="en-US" altLang="en-US" sz="2600" u="sng">
                      <a:latin typeface="Times New Roman" pitchFamily="18" charset="0"/>
                    </a:rPr>
                    <a:t> (Write)</a:t>
                  </a:r>
                </a:p>
              </p:txBody>
            </p:sp>
          </p:grpSp>
          <p:grpSp>
            <p:nvGrpSpPr>
              <p:cNvPr id="13335" name="Group 36"/>
              <p:cNvGrpSpPr>
                <a:grpSpLocks/>
              </p:cNvGrpSpPr>
              <p:nvPr/>
            </p:nvGrpSpPr>
            <p:grpSpPr bwMode="auto">
              <a:xfrm>
                <a:off x="1680" y="2928"/>
                <a:ext cx="925" cy="535"/>
                <a:chOff x="1968" y="1241"/>
                <a:chExt cx="925" cy="535"/>
              </a:xfrm>
            </p:grpSpPr>
            <p:sp>
              <p:nvSpPr>
                <p:cNvPr id="13341" name="Rectangle 37"/>
                <p:cNvSpPr>
                  <a:spLocks noChangeArrowheads="1"/>
                </p:cNvSpPr>
                <p:nvPr/>
              </p:nvSpPr>
              <p:spPr bwMode="auto">
                <a:xfrm>
                  <a:off x="1968" y="1248"/>
                  <a:ext cx="912" cy="52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2" name="Text Box 38"/>
                <p:cNvSpPr txBox="1">
                  <a:spLocks noChangeArrowheads="1"/>
                </p:cNvSpPr>
                <p:nvPr/>
              </p:nvSpPr>
              <p:spPr bwMode="auto">
                <a:xfrm>
                  <a:off x="2006" y="1241"/>
                  <a:ext cx="887"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200" b="1" u="sng">
                      <a:latin typeface="Times New Roman" pitchFamily="18" charset="0"/>
                    </a:rPr>
                    <a:t>  Shared</a:t>
                  </a:r>
                </a:p>
                <a:p>
                  <a:r>
                    <a:rPr lang="en-US" altLang="en-US" sz="2200" b="1" u="sng">
                      <a:latin typeface="Times New Roman" pitchFamily="18" charset="0"/>
                    </a:rPr>
                    <a:t> Operand</a:t>
                  </a:r>
                  <a:r>
                    <a:rPr lang="en-US" altLang="en-US" sz="2600" u="sng">
                      <a:latin typeface="Times New Roman" pitchFamily="18" charset="0"/>
                    </a:rPr>
                    <a:t> </a:t>
                  </a:r>
                </a:p>
              </p:txBody>
            </p:sp>
          </p:grpSp>
          <p:grpSp>
            <p:nvGrpSpPr>
              <p:cNvPr id="13336" name="Group 39"/>
              <p:cNvGrpSpPr>
                <a:grpSpLocks/>
              </p:cNvGrpSpPr>
              <p:nvPr/>
            </p:nvGrpSpPr>
            <p:grpSpPr bwMode="auto">
              <a:xfrm>
                <a:off x="480" y="3504"/>
                <a:ext cx="969" cy="384"/>
                <a:chOff x="864" y="960"/>
                <a:chExt cx="969" cy="384"/>
              </a:xfrm>
            </p:grpSpPr>
            <p:sp>
              <p:nvSpPr>
                <p:cNvPr id="13339" name="Rectangle 40"/>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0" name="Text Box 41"/>
                <p:cNvSpPr txBox="1">
                  <a:spLocks noChangeArrowheads="1"/>
                </p:cNvSpPr>
                <p:nvPr/>
              </p:nvSpPr>
              <p:spPr bwMode="auto">
                <a:xfrm>
                  <a:off x="950" y="970"/>
                  <a:ext cx="88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600" b="1" i="1" u="sng">
                      <a:latin typeface="Times New Roman" pitchFamily="18" charset="0"/>
                    </a:rPr>
                    <a:t>J </a:t>
                  </a:r>
                  <a:r>
                    <a:rPr lang="en-US" altLang="en-US" sz="2600" u="sng">
                      <a:latin typeface="Times New Roman" pitchFamily="18" charset="0"/>
                    </a:rPr>
                    <a:t>(Write)</a:t>
                  </a:r>
                </a:p>
              </p:txBody>
            </p:sp>
          </p:grpSp>
          <p:sp>
            <p:nvSpPr>
              <p:cNvPr id="13337" name="Line 42"/>
              <p:cNvSpPr>
                <a:spLocks noChangeShapeType="1"/>
              </p:cNvSpPr>
              <p:nvPr/>
            </p:nvSpPr>
            <p:spPr bwMode="auto">
              <a:xfrm>
                <a:off x="1392" y="2640"/>
                <a:ext cx="816"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8" name="Line 43"/>
              <p:cNvSpPr>
                <a:spLocks noChangeShapeType="1"/>
              </p:cNvSpPr>
              <p:nvPr/>
            </p:nvSpPr>
            <p:spPr bwMode="auto">
              <a:xfrm flipH="1">
                <a:off x="1392" y="3456"/>
                <a:ext cx="768" cy="28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3333" name="Text Box 44"/>
            <p:cNvSpPr txBox="1">
              <a:spLocks noChangeArrowheads="1"/>
            </p:cNvSpPr>
            <p:nvPr/>
          </p:nvSpPr>
          <p:spPr bwMode="auto">
            <a:xfrm>
              <a:off x="480" y="3715"/>
              <a:ext cx="21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200" b="1" u="sng">
                  <a:latin typeface="Times New Roman" pitchFamily="18" charset="0"/>
                </a:rPr>
                <a:t>Write after Write  (WAW)</a:t>
              </a:r>
            </a:p>
          </p:txBody>
        </p:sp>
      </p:grpSp>
      <p:grpSp>
        <p:nvGrpSpPr>
          <p:cNvPr id="13318" name="Group 45"/>
          <p:cNvGrpSpPr>
            <a:grpSpLocks/>
          </p:cNvGrpSpPr>
          <p:nvPr/>
        </p:nvGrpSpPr>
        <p:grpSpPr bwMode="auto">
          <a:xfrm>
            <a:off x="4495800" y="4038600"/>
            <a:ext cx="4252913" cy="2713038"/>
            <a:chOff x="2832" y="2160"/>
            <a:chExt cx="2679" cy="1709"/>
          </a:xfrm>
        </p:grpSpPr>
        <p:grpSp>
          <p:nvGrpSpPr>
            <p:cNvPr id="13319" name="Group 46"/>
            <p:cNvGrpSpPr>
              <a:grpSpLocks/>
            </p:cNvGrpSpPr>
            <p:nvPr/>
          </p:nvGrpSpPr>
          <p:grpSpPr bwMode="auto">
            <a:xfrm>
              <a:off x="3168" y="2160"/>
              <a:ext cx="2125" cy="1440"/>
              <a:chOff x="3168" y="2160"/>
              <a:chExt cx="2125" cy="1440"/>
            </a:xfrm>
          </p:grpSpPr>
          <p:grpSp>
            <p:nvGrpSpPr>
              <p:cNvPr id="13321" name="Group 47"/>
              <p:cNvGrpSpPr>
                <a:grpSpLocks/>
              </p:cNvGrpSpPr>
              <p:nvPr/>
            </p:nvGrpSpPr>
            <p:grpSpPr bwMode="auto">
              <a:xfrm>
                <a:off x="3168" y="2160"/>
                <a:ext cx="912" cy="384"/>
                <a:chOff x="864" y="960"/>
                <a:chExt cx="912" cy="384"/>
              </a:xfrm>
            </p:grpSpPr>
            <p:sp>
              <p:nvSpPr>
                <p:cNvPr id="13330" name="Rectangle 48"/>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1" name="Text Box 49"/>
                <p:cNvSpPr txBox="1">
                  <a:spLocks noChangeArrowheads="1"/>
                </p:cNvSpPr>
                <p:nvPr/>
              </p:nvSpPr>
              <p:spPr bwMode="auto">
                <a:xfrm>
                  <a:off x="950" y="970"/>
                  <a:ext cx="81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600" b="1" i="1">
                      <a:latin typeface="Times New Roman" pitchFamily="18" charset="0"/>
                    </a:rPr>
                    <a:t>I</a:t>
                  </a:r>
                  <a:r>
                    <a:rPr lang="en-US" altLang="en-US" sz="2600">
                      <a:latin typeface="Times New Roman" pitchFamily="18" charset="0"/>
                    </a:rPr>
                    <a:t> (Read)</a:t>
                  </a:r>
                </a:p>
              </p:txBody>
            </p:sp>
          </p:grpSp>
          <p:grpSp>
            <p:nvGrpSpPr>
              <p:cNvPr id="13322" name="Group 50"/>
              <p:cNvGrpSpPr>
                <a:grpSpLocks/>
              </p:cNvGrpSpPr>
              <p:nvPr/>
            </p:nvGrpSpPr>
            <p:grpSpPr bwMode="auto">
              <a:xfrm>
                <a:off x="4368" y="2640"/>
                <a:ext cx="925" cy="535"/>
                <a:chOff x="1968" y="1241"/>
                <a:chExt cx="925" cy="535"/>
              </a:xfrm>
            </p:grpSpPr>
            <p:sp>
              <p:nvSpPr>
                <p:cNvPr id="13328" name="Rectangle 51"/>
                <p:cNvSpPr>
                  <a:spLocks noChangeArrowheads="1"/>
                </p:cNvSpPr>
                <p:nvPr/>
              </p:nvSpPr>
              <p:spPr bwMode="auto">
                <a:xfrm>
                  <a:off x="1968" y="1248"/>
                  <a:ext cx="912" cy="52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29" name="Text Box 52"/>
                <p:cNvSpPr txBox="1">
                  <a:spLocks noChangeArrowheads="1"/>
                </p:cNvSpPr>
                <p:nvPr/>
              </p:nvSpPr>
              <p:spPr bwMode="auto">
                <a:xfrm>
                  <a:off x="2006" y="1241"/>
                  <a:ext cx="887"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200" b="1">
                      <a:latin typeface="Times New Roman" pitchFamily="18" charset="0"/>
                    </a:rPr>
                    <a:t>  Shared</a:t>
                  </a:r>
                </a:p>
                <a:p>
                  <a:r>
                    <a:rPr lang="en-US" altLang="en-US" sz="2200" b="1">
                      <a:latin typeface="Times New Roman" pitchFamily="18" charset="0"/>
                    </a:rPr>
                    <a:t> Operand</a:t>
                  </a:r>
                  <a:r>
                    <a:rPr lang="en-US" altLang="en-US" sz="2600">
                      <a:latin typeface="Times New Roman" pitchFamily="18" charset="0"/>
                    </a:rPr>
                    <a:t> </a:t>
                  </a:r>
                </a:p>
              </p:txBody>
            </p:sp>
          </p:grpSp>
          <p:grpSp>
            <p:nvGrpSpPr>
              <p:cNvPr id="13323" name="Group 53"/>
              <p:cNvGrpSpPr>
                <a:grpSpLocks/>
              </p:cNvGrpSpPr>
              <p:nvPr/>
            </p:nvGrpSpPr>
            <p:grpSpPr bwMode="auto">
              <a:xfrm>
                <a:off x="3168" y="3216"/>
                <a:ext cx="923" cy="384"/>
                <a:chOff x="864" y="960"/>
                <a:chExt cx="923" cy="384"/>
              </a:xfrm>
            </p:grpSpPr>
            <p:sp>
              <p:nvSpPr>
                <p:cNvPr id="13326" name="Rectangle 54"/>
                <p:cNvSpPr>
                  <a:spLocks noChangeArrowheads="1"/>
                </p:cNvSpPr>
                <p:nvPr/>
              </p:nvSpPr>
              <p:spPr bwMode="auto">
                <a:xfrm>
                  <a:off x="864" y="960"/>
                  <a:ext cx="912" cy="3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27" name="Text Box 55"/>
                <p:cNvSpPr txBox="1">
                  <a:spLocks noChangeArrowheads="1"/>
                </p:cNvSpPr>
                <p:nvPr/>
              </p:nvSpPr>
              <p:spPr bwMode="auto">
                <a:xfrm>
                  <a:off x="950" y="970"/>
                  <a:ext cx="83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600" b="1" i="1">
                      <a:latin typeface="Times New Roman" pitchFamily="18" charset="0"/>
                    </a:rPr>
                    <a:t>J</a:t>
                  </a:r>
                  <a:r>
                    <a:rPr lang="en-US" altLang="en-US" sz="2600">
                      <a:latin typeface="Times New Roman" pitchFamily="18" charset="0"/>
                    </a:rPr>
                    <a:t> (Read)</a:t>
                  </a:r>
                </a:p>
              </p:txBody>
            </p:sp>
          </p:grpSp>
          <p:sp>
            <p:nvSpPr>
              <p:cNvPr id="13324" name="Line 56"/>
              <p:cNvSpPr>
                <a:spLocks noChangeShapeType="1"/>
              </p:cNvSpPr>
              <p:nvPr/>
            </p:nvSpPr>
            <p:spPr bwMode="auto">
              <a:xfrm>
                <a:off x="4080" y="2352"/>
                <a:ext cx="816" cy="288"/>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5" name="Line 57"/>
              <p:cNvSpPr>
                <a:spLocks noChangeShapeType="1"/>
              </p:cNvSpPr>
              <p:nvPr/>
            </p:nvSpPr>
            <p:spPr bwMode="auto">
              <a:xfrm flipH="1">
                <a:off x="4080" y="3168"/>
                <a:ext cx="768"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3320" name="Text Box 58"/>
            <p:cNvSpPr txBox="1">
              <a:spLocks noChangeArrowheads="1"/>
            </p:cNvSpPr>
            <p:nvPr/>
          </p:nvSpPr>
          <p:spPr bwMode="auto">
            <a:xfrm>
              <a:off x="2832" y="3600"/>
              <a:ext cx="267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200" b="1">
                  <a:latin typeface="Times New Roman" pitchFamily="18" charset="0"/>
                </a:rPr>
                <a:t>Read after Read  (RAR) </a:t>
              </a:r>
              <a:r>
                <a:rPr lang="en-US" altLang="en-US" b="1">
                  <a:latin typeface="Times New Roman" pitchFamily="18" charset="0"/>
                </a:rPr>
                <a:t>nije hazard</a:t>
              </a:r>
              <a:endParaRPr lang="en-US" altLang="en-US" sz="2200" b="1">
                <a:latin typeface="Times New Roman" pitchFamily="18" charset="0"/>
              </a:endParaRPr>
            </a:p>
          </p:txBody>
        </p:sp>
      </p:gr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smtClean="0"/>
              <a:t>Primer</a:t>
            </a:r>
          </a:p>
        </p:txBody>
      </p:sp>
      <p:sp>
        <p:nvSpPr>
          <p:cNvPr id="68611" name="Rectangle 3"/>
          <p:cNvSpPr>
            <a:spLocks noGrp="1" noChangeArrowheads="1"/>
          </p:cNvSpPr>
          <p:nvPr>
            <p:ph type="body" idx="1"/>
          </p:nvPr>
        </p:nvSpPr>
        <p:spPr/>
        <p:txBody>
          <a:bodyPr>
            <a:normAutofit/>
          </a:bodyPr>
          <a:lstStyle/>
          <a:p>
            <a:pPr marL="533400" indent="-533400">
              <a:defRPr/>
            </a:pPr>
            <a:r>
              <a:rPr lang="sr-Latn-CS" dirty="0" smtClean="0"/>
              <a:t>Za </a:t>
            </a:r>
            <a:r>
              <a:rPr lang="en-US" dirty="0" err="1" smtClean="0"/>
              <a:t>sledeći</a:t>
            </a:r>
            <a:r>
              <a:rPr lang="en-US" dirty="0" smtClean="0"/>
              <a:t> </a:t>
            </a:r>
            <a:r>
              <a:rPr lang="en-US" dirty="0" err="1" smtClean="0"/>
              <a:t>niz</a:t>
            </a:r>
            <a:r>
              <a:rPr lang="en-US" dirty="0" smtClean="0"/>
              <a:t> </a:t>
            </a:r>
            <a:r>
              <a:rPr lang="en-US" dirty="0" err="1" smtClean="0"/>
              <a:t>instrukcija</a:t>
            </a:r>
            <a:r>
              <a:rPr lang="en-US" dirty="0" smtClean="0"/>
              <a:t> </a:t>
            </a:r>
            <a:r>
              <a:rPr lang="en-US" dirty="0" err="1" smtClean="0"/>
              <a:t>odrediti</a:t>
            </a:r>
            <a:r>
              <a:rPr lang="en-US" dirty="0" smtClean="0"/>
              <a:t> </a:t>
            </a:r>
            <a:r>
              <a:rPr lang="sr-Latn-CS" dirty="0" smtClean="0"/>
              <a:t> sve zavisnosti po podacima tipa RAW, WAR i WAW. </a:t>
            </a:r>
            <a:endParaRPr lang="en-US" dirty="0" smtClean="0"/>
          </a:p>
          <a:p>
            <a:pPr marL="895350" lvl="1" indent="-438150">
              <a:defRPr/>
            </a:pPr>
            <a:r>
              <a:rPr lang="sr-Latn-CS" dirty="0" smtClean="0"/>
              <a:t>I0:	A = B + C ;</a:t>
            </a:r>
          </a:p>
          <a:p>
            <a:pPr marL="895350" lvl="1" indent="-438150">
              <a:defRPr/>
            </a:pPr>
            <a:r>
              <a:rPr lang="sr-Latn-CS" dirty="0" smtClean="0"/>
              <a:t>I1:	C = A – B ;</a:t>
            </a:r>
          </a:p>
          <a:p>
            <a:pPr marL="895350" lvl="1" indent="-438150">
              <a:defRPr/>
            </a:pPr>
            <a:r>
              <a:rPr lang="sr-Latn-CS" dirty="0" smtClean="0"/>
              <a:t>I2:	D = A + C ;</a:t>
            </a:r>
          </a:p>
          <a:p>
            <a:pPr marL="895350" lvl="1" indent="-438150">
              <a:defRPr/>
            </a:pPr>
            <a:r>
              <a:rPr lang="sr-Latn-CS" dirty="0" smtClean="0"/>
              <a:t>I3:	A = B * C * D ;</a:t>
            </a:r>
          </a:p>
          <a:p>
            <a:pPr marL="895350" lvl="1" indent="-438150">
              <a:defRPr/>
            </a:pPr>
            <a:r>
              <a:rPr lang="sr-Latn-CS" dirty="0" smtClean="0"/>
              <a:t>I4:	C = F / D ;</a:t>
            </a:r>
          </a:p>
          <a:p>
            <a:pPr marL="895350" lvl="1" indent="-438150">
              <a:defRPr/>
            </a:pPr>
            <a:r>
              <a:rPr lang="sr-Latn-CS" dirty="0" smtClean="0"/>
              <a:t>I5:	F = A - G ;</a:t>
            </a:r>
          </a:p>
          <a:p>
            <a:pPr marL="895350" lvl="1" indent="-438150">
              <a:defRPr/>
            </a:pPr>
            <a:r>
              <a:rPr lang="sr-Latn-CS" dirty="0" smtClean="0"/>
              <a:t>I6:	G = F + D</a:t>
            </a:r>
          </a:p>
          <a:p>
            <a:pPr marL="895350" lvl="1" indent="-438150">
              <a:defRPr/>
            </a:pPr>
            <a:endParaRPr lang="sr-Latn-CS" dirty="0" smtClean="0"/>
          </a:p>
          <a:p>
            <a:pPr marL="495300" indent="-438150">
              <a:defRPr/>
            </a:pPr>
            <a:r>
              <a:rPr lang="sr-Latn-CS" dirty="0" smtClean="0"/>
              <a:t>Napomena: </a:t>
            </a:r>
          </a:p>
          <a:p>
            <a:pPr marL="895350" lvl="1" indent="-438150">
              <a:defRPr/>
            </a:pPr>
            <a:r>
              <a:rPr lang="sr-Latn-CS" dirty="0" smtClean="0"/>
              <a:t>Zavisnosti po podacima ukazuju na potencijalni hazard. Da li će zavisnost dovesti do hazarda u protočnom sistemu, to zavisi od protočnog sistema</a:t>
            </a:r>
            <a:endParaRPr lang="en-US" dirty="0" smtClean="0"/>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0"/>
            <a:ext cx="9144000" cy="641350"/>
          </a:xfrm>
        </p:spPr>
        <p:txBody>
          <a:bodyPr/>
          <a:lstStyle/>
          <a:p>
            <a:pPr>
              <a:defRPr/>
            </a:pPr>
            <a:r>
              <a:rPr lang="hr-HR" sz="3600" smtClean="0"/>
              <a:t>RAW hazard uzrokovan load instrukcijom</a:t>
            </a:r>
            <a:endParaRPr lang="en-US" sz="3600" smtClean="0"/>
          </a:p>
        </p:txBody>
      </p:sp>
      <p:sp>
        <p:nvSpPr>
          <p:cNvPr id="15363" name="Text Box 3"/>
          <p:cNvSpPr txBox="1">
            <a:spLocks noChangeArrowheads="1"/>
          </p:cNvSpPr>
          <p:nvPr/>
        </p:nvSpPr>
        <p:spPr bwMode="auto">
          <a:xfrm>
            <a:off x="381000" y="990600"/>
            <a:ext cx="69500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2400">
                <a:latin typeface="Tahoma" pitchFamily="34" charset="0"/>
              </a:rPr>
              <a:t>Primer:   LW	     R1, </a:t>
            </a:r>
            <a:r>
              <a:rPr lang="en-US" altLang="en-US" sz="2400">
                <a:latin typeface="Tahoma" pitchFamily="34" charset="0"/>
              </a:rPr>
              <a:t>0</a:t>
            </a:r>
            <a:r>
              <a:rPr lang="hr-HR" altLang="en-US" sz="2400">
                <a:latin typeface="Tahoma" pitchFamily="34" charset="0"/>
              </a:rPr>
              <a:t>(R</a:t>
            </a:r>
            <a:r>
              <a:rPr lang="en-US" altLang="en-US" sz="2400">
                <a:latin typeface="Tahoma" pitchFamily="34" charset="0"/>
              </a:rPr>
              <a:t>2</a:t>
            </a:r>
            <a:r>
              <a:rPr lang="hr-HR" altLang="en-US" sz="2400">
                <a:latin typeface="Tahoma" pitchFamily="34" charset="0"/>
              </a:rPr>
              <a:t>)</a:t>
            </a:r>
          </a:p>
          <a:p>
            <a:r>
              <a:rPr lang="hr-HR" altLang="en-US" sz="2400">
                <a:latin typeface="Tahoma" pitchFamily="34" charset="0"/>
              </a:rPr>
              <a:t>	   </a:t>
            </a:r>
            <a:r>
              <a:rPr lang="en-US" altLang="en-US" sz="2400">
                <a:latin typeface="Tahoma" pitchFamily="34" charset="0"/>
              </a:rPr>
              <a:t>SUB</a:t>
            </a:r>
            <a:r>
              <a:rPr lang="hr-HR" altLang="en-US" sz="2400">
                <a:latin typeface="Tahoma" pitchFamily="34" charset="0"/>
              </a:rPr>
              <a:t>     </a:t>
            </a:r>
            <a:r>
              <a:rPr lang="en-US" altLang="en-US" sz="2400">
                <a:latin typeface="Tahoma" pitchFamily="34" charset="0"/>
              </a:rPr>
              <a:t> </a:t>
            </a:r>
            <a:r>
              <a:rPr lang="hr-HR" altLang="en-US" sz="2400">
                <a:latin typeface="Tahoma" pitchFamily="34" charset="0"/>
              </a:rPr>
              <a:t>R</a:t>
            </a:r>
            <a:r>
              <a:rPr lang="en-US" altLang="en-US" sz="2400">
                <a:latin typeface="Tahoma" pitchFamily="34" charset="0"/>
              </a:rPr>
              <a:t>4</a:t>
            </a:r>
            <a:r>
              <a:rPr lang="hr-HR" altLang="en-US" sz="2400">
                <a:latin typeface="Tahoma" pitchFamily="34" charset="0"/>
              </a:rPr>
              <a:t>, R1, R</a:t>
            </a:r>
            <a:r>
              <a:rPr lang="en-US" altLang="en-US" sz="2400">
                <a:latin typeface="Tahoma" pitchFamily="34" charset="0"/>
              </a:rPr>
              <a:t>5</a:t>
            </a:r>
            <a:endParaRPr lang="hr-HR" altLang="en-US" sz="2400">
              <a:latin typeface="Tahoma" pitchFamily="34" charset="0"/>
            </a:endParaRPr>
          </a:p>
          <a:p>
            <a:r>
              <a:rPr lang="hr-HR" altLang="en-US" sz="2400">
                <a:latin typeface="Tahoma" pitchFamily="34" charset="0"/>
              </a:rPr>
              <a:t>             </a:t>
            </a:r>
            <a:r>
              <a:rPr lang="en-US" altLang="en-US" sz="2400">
                <a:latin typeface="Tahoma" pitchFamily="34" charset="0"/>
              </a:rPr>
              <a:t>AND</a:t>
            </a:r>
            <a:r>
              <a:rPr lang="hr-HR" altLang="en-US" sz="2400">
                <a:latin typeface="Tahoma" pitchFamily="34" charset="0"/>
              </a:rPr>
              <a:t>     R</a:t>
            </a:r>
            <a:r>
              <a:rPr lang="en-US" altLang="en-US" sz="2400">
                <a:latin typeface="Tahoma" pitchFamily="34" charset="0"/>
              </a:rPr>
              <a:t>6</a:t>
            </a:r>
            <a:r>
              <a:rPr lang="hr-HR" altLang="en-US" sz="2400">
                <a:latin typeface="Tahoma" pitchFamily="34" charset="0"/>
              </a:rPr>
              <a:t>, R1, R</a:t>
            </a:r>
            <a:r>
              <a:rPr lang="en-US" altLang="en-US" sz="2400">
                <a:latin typeface="Tahoma" pitchFamily="34" charset="0"/>
              </a:rPr>
              <a:t>7</a:t>
            </a:r>
            <a:endParaRPr lang="hr-HR" altLang="en-US" sz="2400">
              <a:latin typeface="Tahoma" pitchFamily="34" charset="0"/>
            </a:endParaRPr>
          </a:p>
          <a:p>
            <a:r>
              <a:rPr lang="hr-HR" altLang="en-US" sz="2400">
                <a:latin typeface="Tahoma" pitchFamily="34" charset="0"/>
              </a:rPr>
              <a:t>             </a:t>
            </a:r>
            <a:r>
              <a:rPr lang="en-US" altLang="en-US" sz="2400">
                <a:latin typeface="Tahoma" pitchFamily="34" charset="0"/>
              </a:rPr>
              <a:t>OR </a:t>
            </a:r>
            <a:r>
              <a:rPr lang="hr-HR" altLang="en-US" sz="2400">
                <a:latin typeface="Tahoma" pitchFamily="34" charset="0"/>
              </a:rPr>
              <a:t>    </a:t>
            </a:r>
            <a:r>
              <a:rPr lang="en-US" altLang="en-US" sz="2400">
                <a:latin typeface="Tahoma" pitchFamily="34" charset="0"/>
              </a:rPr>
              <a:t>  </a:t>
            </a:r>
            <a:r>
              <a:rPr lang="hr-HR" altLang="en-US" sz="2400">
                <a:latin typeface="Tahoma" pitchFamily="34" charset="0"/>
              </a:rPr>
              <a:t>R</a:t>
            </a:r>
            <a:r>
              <a:rPr lang="en-US" altLang="en-US" sz="2400">
                <a:latin typeface="Tahoma" pitchFamily="34" charset="0"/>
              </a:rPr>
              <a:t>8</a:t>
            </a:r>
            <a:r>
              <a:rPr lang="hr-HR" altLang="en-US" sz="2400">
                <a:latin typeface="Tahoma" pitchFamily="34" charset="0"/>
              </a:rPr>
              <a:t>, R1, R</a:t>
            </a:r>
            <a:r>
              <a:rPr lang="en-US" altLang="en-US" sz="2400">
                <a:latin typeface="Tahoma" pitchFamily="34" charset="0"/>
              </a:rPr>
              <a:t>9</a:t>
            </a:r>
          </a:p>
        </p:txBody>
      </p:sp>
      <p:sp>
        <p:nvSpPr>
          <p:cNvPr id="15364" name="Rectangle 4"/>
          <p:cNvSpPr>
            <a:spLocks noChangeArrowheads="1"/>
          </p:cNvSpPr>
          <p:nvPr/>
        </p:nvSpPr>
        <p:spPr bwMode="auto">
          <a:xfrm>
            <a:off x="1447800" y="990600"/>
            <a:ext cx="3124200" cy="1828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5365" name="Rectangle 5"/>
          <p:cNvSpPr>
            <a:spLocks noChangeArrowheads="1"/>
          </p:cNvSpPr>
          <p:nvPr/>
        </p:nvSpPr>
        <p:spPr bwMode="auto">
          <a:xfrm>
            <a:off x="762000" y="3581400"/>
            <a:ext cx="6324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5366" name="Line 6"/>
          <p:cNvSpPr>
            <a:spLocks noChangeShapeType="1"/>
          </p:cNvSpPr>
          <p:nvPr/>
        </p:nvSpPr>
        <p:spPr bwMode="auto">
          <a:xfrm>
            <a:off x="3886200" y="3581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5367" name="Line 7"/>
          <p:cNvSpPr>
            <a:spLocks noChangeShapeType="1"/>
          </p:cNvSpPr>
          <p:nvPr/>
        </p:nvSpPr>
        <p:spPr bwMode="auto">
          <a:xfrm>
            <a:off x="4876800" y="3581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5368" name="Line 8"/>
          <p:cNvSpPr>
            <a:spLocks noChangeShapeType="1"/>
          </p:cNvSpPr>
          <p:nvPr/>
        </p:nvSpPr>
        <p:spPr bwMode="auto">
          <a:xfrm>
            <a:off x="5867400" y="3581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5369" name="Line 9"/>
          <p:cNvSpPr>
            <a:spLocks noChangeShapeType="1"/>
          </p:cNvSpPr>
          <p:nvPr/>
        </p:nvSpPr>
        <p:spPr bwMode="auto">
          <a:xfrm>
            <a:off x="2819400" y="3581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5370" name="Line 10"/>
          <p:cNvSpPr>
            <a:spLocks noChangeShapeType="1"/>
          </p:cNvSpPr>
          <p:nvPr/>
        </p:nvSpPr>
        <p:spPr bwMode="auto">
          <a:xfrm>
            <a:off x="1752600" y="3581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5371" name="Line 11"/>
          <p:cNvSpPr>
            <a:spLocks noChangeShapeType="1"/>
          </p:cNvSpPr>
          <p:nvPr/>
        </p:nvSpPr>
        <p:spPr bwMode="auto">
          <a:xfrm>
            <a:off x="762000" y="41910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5372" name="Rectangle 12"/>
          <p:cNvSpPr>
            <a:spLocks noChangeArrowheads="1"/>
          </p:cNvSpPr>
          <p:nvPr/>
        </p:nvSpPr>
        <p:spPr bwMode="auto">
          <a:xfrm>
            <a:off x="990600" y="3657600"/>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2400">
                <a:latin typeface="Tahoma" pitchFamily="34" charset="0"/>
              </a:rPr>
              <a:t>LW</a:t>
            </a:r>
            <a:endParaRPr lang="en-US" altLang="en-US" sz="2400">
              <a:latin typeface="Tahoma" pitchFamily="34" charset="0"/>
            </a:endParaRPr>
          </a:p>
        </p:txBody>
      </p:sp>
      <p:sp>
        <p:nvSpPr>
          <p:cNvPr id="15373" name="Rectangle 13"/>
          <p:cNvSpPr>
            <a:spLocks noChangeArrowheads="1"/>
          </p:cNvSpPr>
          <p:nvPr/>
        </p:nvSpPr>
        <p:spPr bwMode="auto">
          <a:xfrm>
            <a:off x="914400" y="4267200"/>
            <a:ext cx="73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a:latin typeface="Tahoma" pitchFamily="34" charset="0"/>
              </a:rPr>
              <a:t>SUB</a:t>
            </a:r>
          </a:p>
        </p:txBody>
      </p:sp>
      <p:sp>
        <p:nvSpPr>
          <p:cNvPr id="15374" name="Text Box 14"/>
          <p:cNvSpPr txBox="1">
            <a:spLocks noChangeArrowheads="1"/>
          </p:cNvSpPr>
          <p:nvPr/>
        </p:nvSpPr>
        <p:spPr bwMode="auto">
          <a:xfrm>
            <a:off x="2041525" y="37703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IF</a:t>
            </a:r>
          </a:p>
        </p:txBody>
      </p:sp>
      <p:sp>
        <p:nvSpPr>
          <p:cNvPr id="15375" name="Text Box 15"/>
          <p:cNvSpPr txBox="1">
            <a:spLocks noChangeArrowheads="1"/>
          </p:cNvSpPr>
          <p:nvPr/>
        </p:nvSpPr>
        <p:spPr bwMode="auto">
          <a:xfrm>
            <a:off x="3184525" y="377031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ID</a:t>
            </a:r>
          </a:p>
        </p:txBody>
      </p:sp>
      <p:sp>
        <p:nvSpPr>
          <p:cNvPr id="15376" name="Text Box 16"/>
          <p:cNvSpPr txBox="1">
            <a:spLocks noChangeArrowheads="1"/>
          </p:cNvSpPr>
          <p:nvPr/>
        </p:nvSpPr>
        <p:spPr bwMode="auto">
          <a:xfrm>
            <a:off x="4038600" y="3733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EXE</a:t>
            </a:r>
          </a:p>
        </p:txBody>
      </p:sp>
      <p:sp>
        <p:nvSpPr>
          <p:cNvPr id="15377" name="Text Box 17"/>
          <p:cNvSpPr txBox="1">
            <a:spLocks noChangeArrowheads="1"/>
          </p:cNvSpPr>
          <p:nvPr/>
        </p:nvSpPr>
        <p:spPr bwMode="auto">
          <a:xfrm>
            <a:off x="5089525" y="377031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MEM</a:t>
            </a:r>
          </a:p>
        </p:txBody>
      </p:sp>
      <p:sp>
        <p:nvSpPr>
          <p:cNvPr id="15378" name="Text Box 18"/>
          <p:cNvSpPr txBox="1">
            <a:spLocks noChangeArrowheads="1"/>
          </p:cNvSpPr>
          <p:nvPr/>
        </p:nvSpPr>
        <p:spPr bwMode="auto">
          <a:xfrm>
            <a:off x="6232525" y="3770313"/>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WB</a:t>
            </a:r>
          </a:p>
        </p:txBody>
      </p:sp>
      <p:sp>
        <p:nvSpPr>
          <p:cNvPr id="15379" name="Text Box 19"/>
          <p:cNvSpPr txBox="1">
            <a:spLocks noChangeArrowheads="1"/>
          </p:cNvSpPr>
          <p:nvPr/>
        </p:nvSpPr>
        <p:spPr bwMode="auto">
          <a:xfrm>
            <a:off x="3194050" y="4281488"/>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IF</a:t>
            </a:r>
          </a:p>
        </p:txBody>
      </p:sp>
      <p:sp>
        <p:nvSpPr>
          <p:cNvPr id="15380" name="Text Box 20"/>
          <p:cNvSpPr txBox="1">
            <a:spLocks noChangeArrowheads="1"/>
          </p:cNvSpPr>
          <p:nvPr/>
        </p:nvSpPr>
        <p:spPr bwMode="auto">
          <a:xfrm>
            <a:off x="4083050" y="42672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ID</a:t>
            </a:r>
          </a:p>
        </p:txBody>
      </p:sp>
      <p:sp>
        <p:nvSpPr>
          <p:cNvPr id="15381" name="Text Box 21"/>
          <p:cNvSpPr txBox="1">
            <a:spLocks noChangeArrowheads="1"/>
          </p:cNvSpPr>
          <p:nvPr/>
        </p:nvSpPr>
        <p:spPr bwMode="auto">
          <a:xfrm>
            <a:off x="5165725" y="42275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__</a:t>
            </a:r>
          </a:p>
        </p:txBody>
      </p:sp>
      <p:sp>
        <p:nvSpPr>
          <p:cNvPr id="15382" name="Text Box 22"/>
          <p:cNvSpPr txBox="1">
            <a:spLocks noChangeArrowheads="1"/>
          </p:cNvSpPr>
          <p:nvPr/>
        </p:nvSpPr>
        <p:spPr bwMode="auto">
          <a:xfrm>
            <a:off x="6140450" y="42814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EXE</a:t>
            </a:r>
          </a:p>
        </p:txBody>
      </p:sp>
      <p:sp>
        <p:nvSpPr>
          <p:cNvPr id="15383" name="Oval 23"/>
          <p:cNvSpPr>
            <a:spLocks noChangeArrowheads="1"/>
          </p:cNvSpPr>
          <p:nvPr/>
        </p:nvSpPr>
        <p:spPr bwMode="auto">
          <a:xfrm>
            <a:off x="5105400" y="3733800"/>
            <a:ext cx="685800" cy="3810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5384" name="Oval 24"/>
          <p:cNvSpPr>
            <a:spLocks noChangeArrowheads="1"/>
          </p:cNvSpPr>
          <p:nvPr/>
        </p:nvSpPr>
        <p:spPr bwMode="auto">
          <a:xfrm>
            <a:off x="3962400" y="4267200"/>
            <a:ext cx="685800" cy="3810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5385" name="Text Box 25"/>
          <p:cNvSpPr txBox="1">
            <a:spLocks noChangeArrowheads="1"/>
          </p:cNvSpPr>
          <p:nvPr/>
        </p:nvSpPr>
        <p:spPr bwMode="auto">
          <a:xfrm>
            <a:off x="5775325" y="2703513"/>
            <a:ext cx="173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podatak u LMD</a:t>
            </a:r>
          </a:p>
        </p:txBody>
      </p:sp>
      <p:sp>
        <p:nvSpPr>
          <p:cNvPr id="15386" name="Line 26"/>
          <p:cNvSpPr>
            <a:spLocks noChangeShapeType="1"/>
          </p:cNvSpPr>
          <p:nvPr/>
        </p:nvSpPr>
        <p:spPr bwMode="auto">
          <a:xfrm flipH="1">
            <a:off x="5257800" y="3124200"/>
            <a:ext cx="914400" cy="60960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5387" name="Text Box 27"/>
          <p:cNvSpPr txBox="1">
            <a:spLocks noChangeArrowheads="1"/>
          </p:cNvSpPr>
          <p:nvPr/>
        </p:nvSpPr>
        <p:spPr bwMode="auto">
          <a:xfrm>
            <a:off x="228600" y="5029200"/>
            <a:ext cx="7864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FontTx/>
              <a:buChar char="•"/>
            </a:pPr>
            <a:r>
              <a:rPr lang="hr-HR" altLang="en-US" sz="2400">
                <a:latin typeface="Tahoma" pitchFamily="34" charset="0"/>
              </a:rPr>
              <a:t> </a:t>
            </a:r>
            <a:r>
              <a:rPr lang="en-US" altLang="en-US" sz="2400">
                <a:latin typeface="Tahoma" pitchFamily="34" charset="0"/>
              </a:rPr>
              <a:t>Ne</a:t>
            </a:r>
            <a:r>
              <a:rPr lang="hr-HR" altLang="en-US" sz="2400">
                <a:latin typeface="Tahoma" pitchFamily="34" charset="0"/>
              </a:rPr>
              <a:t>ma načina da se izbegne zaustavljanje protočnog sistema pribavljanjem unapred.</a:t>
            </a:r>
          </a:p>
          <a:p>
            <a:pPr>
              <a:buFontTx/>
              <a:buChar char="•"/>
            </a:pPr>
            <a:r>
              <a:rPr lang="hr-HR" altLang="en-US" sz="2400">
                <a:latin typeface="Tahoma" pitchFamily="34" charset="0"/>
              </a:rPr>
              <a:t>Svi hazardi se detektuju u ID fazi. Ako hazard postoji protočni sistem se zaustavlja.</a:t>
            </a:r>
            <a:endParaRPr lang="en-US" altLang="en-US" sz="2400">
              <a:latin typeface="Tahoma" pitchFamily="34" charset="0"/>
            </a:endParaRPr>
          </a:p>
        </p:txBody>
      </p:sp>
      <p:grpSp>
        <p:nvGrpSpPr>
          <p:cNvPr id="2" name="Group 32"/>
          <p:cNvGrpSpPr>
            <a:grpSpLocks/>
          </p:cNvGrpSpPr>
          <p:nvPr/>
        </p:nvGrpSpPr>
        <p:grpSpPr bwMode="auto">
          <a:xfrm>
            <a:off x="2895600" y="1143000"/>
            <a:ext cx="457200" cy="1066800"/>
            <a:chOff x="1824" y="720"/>
            <a:chExt cx="288" cy="672"/>
          </a:xfrm>
        </p:grpSpPr>
        <p:sp>
          <p:nvSpPr>
            <p:cNvPr id="15389" name="Line 28"/>
            <p:cNvSpPr>
              <a:spLocks noChangeShapeType="1"/>
            </p:cNvSpPr>
            <p:nvPr/>
          </p:nvSpPr>
          <p:spPr bwMode="auto">
            <a:xfrm>
              <a:off x="1824" y="720"/>
              <a:ext cx="288" cy="192"/>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5390" name="Line 29"/>
            <p:cNvSpPr>
              <a:spLocks noChangeShapeType="1"/>
            </p:cNvSpPr>
            <p:nvPr/>
          </p:nvSpPr>
          <p:spPr bwMode="auto">
            <a:xfrm>
              <a:off x="1824" y="720"/>
              <a:ext cx="240" cy="528"/>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5391" name="Line 31"/>
            <p:cNvSpPr>
              <a:spLocks noChangeShapeType="1"/>
            </p:cNvSpPr>
            <p:nvPr/>
          </p:nvSpPr>
          <p:spPr bwMode="auto">
            <a:xfrm>
              <a:off x="1824" y="720"/>
              <a:ext cx="192" cy="672"/>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71563"/>
            <a:ext cx="8458200"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685800"/>
            <a:ext cx="80978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4"/>
          <p:cNvSpPr txBox="1">
            <a:spLocks noChangeArrowheads="1"/>
          </p:cNvSpPr>
          <p:nvPr/>
        </p:nvSpPr>
        <p:spPr bwMode="auto">
          <a:xfrm>
            <a:off x="593725" y="5988050"/>
            <a:ext cx="7712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Si</a:t>
            </a:r>
            <a:r>
              <a:rPr lang="hr-HR" altLang="en-US">
                <a:latin typeface="Tahoma" pitchFamily="34" charset="0"/>
              </a:rPr>
              <a:t>tuacije koje hw za detekciju zavisnosti može videti poredeći izvorne i </a:t>
            </a:r>
          </a:p>
          <a:p>
            <a:r>
              <a:rPr lang="hr-HR" altLang="en-US">
                <a:latin typeface="Tahoma" pitchFamily="34" charset="0"/>
              </a:rPr>
              <a:t>odredišne registre susednih instrukcija</a:t>
            </a:r>
            <a:endParaRPr lang="en-US" altLang="en-US"/>
          </a:p>
        </p:txBody>
      </p:sp>
      <p:sp>
        <p:nvSpPr>
          <p:cNvPr id="17412" name="Text Box 5"/>
          <p:cNvSpPr txBox="1">
            <a:spLocks noChangeArrowheads="1"/>
          </p:cNvSpPr>
          <p:nvPr/>
        </p:nvSpPr>
        <p:spPr bwMode="auto">
          <a:xfrm>
            <a:off x="669925" y="115888"/>
            <a:ext cx="773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2400" b="1"/>
              <a:t>Detekcija hazarda (svi hazardi se detektuju u ID fazi)</a:t>
            </a:r>
            <a:endParaRPr lang="en-US" altLang="en-US" sz="2400" b="1"/>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1216025"/>
            <a:ext cx="7262812"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4515" name="Text Box 3"/>
          <p:cNvSpPr txBox="1">
            <a:spLocks noChangeArrowheads="1"/>
          </p:cNvSpPr>
          <p:nvPr/>
        </p:nvSpPr>
        <p:spPr bwMode="auto">
          <a:xfrm>
            <a:off x="76200" y="228600"/>
            <a:ext cx="9023350" cy="457200"/>
          </a:xfrm>
          <a:prstGeom prst="rect">
            <a:avLst/>
          </a:prstGeom>
          <a:solidFill>
            <a:schemeClr val="accent1"/>
          </a:solidFill>
          <a:ln w="9525">
            <a:noFill/>
            <a:miter lim="800000"/>
            <a:headEnd/>
            <a:tailEnd/>
          </a:ln>
          <a:effectLst/>
        </p:spPr>
        <p:txBody>
          <a:bodyPr anchor="b">
            <a:spAutoFit/>
          </a:bodyPr>
          <a:lstStyle/>
          <a:p>
            <a:pPr>
              <a:defRPr/>
            </a:pPr>
            <a:r>
              <a:rPr lang="hr-HR" sz="2400">
                <a:solidFill>
                  <a:schemeClr val="bg1"/>
                </a:solidFill>
                <a:effectLst>
                  <a:outerShdw blurRad="38100" dist="38100" dir="2700000" algn="tl">
                    <a:srgbClr val="000000"/>
                  </a:outerShdw>
                </a:effectLst>
                <a:latin typeface="Tahoma" pitchFamily="34" charset="0"/>
              </a:rPr>
              <a:t>Implementacija prosledjivanja za LOAD instrukciju</a:t>
            </a:r>
            <a:endParaRPr lang="en-US" sz="2400">
              <a:solidFill>
                <a:schemeClr val="bg1"/>
              </a:solidFill>
              <a:effectLst>
                <a:outerShdw blurRad="38100" dist="38100" dir="2700000" algn="tl">
                  <a:srgbClr val="000000"/>
                </a:outerShdw>
              </a:effectLst>
              <a:latin typeface="Tahoma" pitchFamily="34" charset="0"/>
            </a:endParaRPr>
          </a:p>
        </p:txBody>
      </p:sp>
      <p:sp>
        <p:nvSpPr>
          <p:cNvPr id="18436" name="Rectangle 7"/>
          <p:cNvSpPr>
            <a:spLocks noChangeArrowheads="1"/>
          </p:cNvSpPr>
          <p:nvPr/>
        </p:nvSpPr>
        <p:spPr bwMode="auto">
          <a:xfrm>
            <a:off x="2667000" y="5943600"/>
            <a:ext cx="914400" cy="304800"/>
          </a:xfrm>
          <a:prstGeom prst="rect">
            <a:avLst/>
          </a:prstGeom>
          <a:solidFill>
            <a:schemeClr val="bg1"/>
          </a:solidFill>
          <a:ln>
            <a:noFill/>
          </a:ln>
          <a:extLs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8437" name="Text Box 8"/>
          <p:cNvSpPr txBox="1">
            <a:spLocks noChangeArrowheads="1"/>
          </p:cNvSpPr>
          <p:nvPr/>
        </p:nvSpPr>
        <p:spPr bwMode="auto">
          <a:xfrm>
            <a:off x="3813175" y="1752600"/>
            <a:ext cx="454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1200"/>
              <a:t>Rs1</a:t>
            </a:r>
            <a:endParaRPr lang="en-US" altLang="en-US" sz="1200"/>
          </a:p>
        </p:txBody>
      </p:sp>
      <p:sp>
        <p:nvSpPr>
          <p:cNvPr id="18438" name="Text Box 10"/>
          <p:cNvSpPr txBox="1">
            <a:spLocks noChangeArrowheads="1"/>
          </p:cNvSpPr>
          <p:nvPr/>
        </p:nvSpPr>
        <p:spPr bwMode="auto">
          <a:xfrm>
            <a:off x="2819400" y="12954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t>Rd</a:t>
            </a:r>
          </a:p>
        </p:txBody>
      </p:sp>
      <p:sp>
        <p:nvSpPr>
          <p:cNvPr id="18439" name="Text Box 11"/>
          <p:cNvSpPr txBox="1">
            <a:spLocks noChangeArrowheads="1"/>
          </p:cNvSpPr>
          <p:nvPr/>
        </p:nvSpPr>
        <p:spPr bwMode="auto">
          <a:xfrm>
            <a:off x="2133600" y="13208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t>Rd</a:t>
            </a:r>
          </a:p>
        </p:txBody>
      </p:sp>
      <p:sp>
        <p:nvSpPr>
          <p:cNvPr id="18440" name="Text Box 12"/>
          <p:cNvSpPr txBox="1">
            <a:spLocks noChangeArrowheads="1"/>
          </p:cNvSpPr>
          <p:nvPr/>
        </p:nvSpPr>
        <p:spPr bwMode="auto">
          <a:xfrm>
            <a:off x="3705225" y="2032000"/>
            <a:ext cx="454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Rs2</a:t>
            </a:r>
          </a:p>
        </p:txBody>
      </p:sp>
      <p:sp>
        <p:nvSpPr>
          <p:cNvPr id="18441" name="Text Box 13"/>
          <p:cNvSpPr txBox="1">
            <a:spLocks noChangeArrowheads="1"/>
          </p:cNvSpPr>
          <p:nvPr/>
        </p:nvSpPr>
        <p:spPr bwMode="auto">
          <a:xfrm>
            <a:off x="2133600" y="98583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400" b="1"/>
              <a:t>ex</a:t>
            </a:r>
          </a:p>
        </p:txBody>
      </p:sp>
      <p:sp>
        <p:nvSpPr>
          <p:cNvPr id="18442" name="Text Box 14"/>
          <p:cNvSpPr txBox="1">
            <a:spLocks noChangeArrowheads="1"/>
          </p:cNvSpPr>
          <p:nvPr/>
        </p:nvSpPr>
        <p:spPr bwMode="auto">
          <a:xfrm>
            <a:off x="2752725" y="990600"/>
            <a:ext cx="600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400" b="1"/>
              <a:t>mem</a:t>
            </a:r>
          </a:p>
        </p:txBody>
      </p: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0013"/>
            <a:ext cx="7508875"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2"/>
          <p:cNvSpPr txBox="1">
            <a:spLocks noChangeArrowheads="1"/>
          </p:cNvSpPr>
          <p:nvPr/>
        </p:nvSpPr>
        <p:spPr bwMode="auto">
          <a:xfrm>
            <a:off x="6705600" y="1087438"/>
            <a:ext cx="1536700" cy="461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EX/MEM.IR15..11 =</a:t>
            </a:r>
          </a:p>
          <a:p>
            <a:r>
              <a:rPr lang="en-US" altLang="en-US" sz="1200"/>
              <a:t> ID/EX.IR25..21</a:t>
            </a:r>
          </a:p>
        </p:txBody>
      </p:sp>
      <p:sp>
        <p:nvSpPr>
          <p:cNvPr id="19460" name="TextBox 3"/>
          <p:cNvSpPr txBox="1">
            <a:spLocks noChangeArrowheads="1"/>
          </p:cNvSpPr>
          <p:nvPr/>
        </p:nvSpPr>
        <p:spPr bwMode="auto">
          <a:xfrm>
            <a:off x="6705600" y="1600200"/>
            <a:ext cx="1536700" cy="4619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EX/MEM.IR15..11 =</a:t>
            </a:r>
          </a:p>
          <a:p>
            <a:r>
              <a:rPr lang="en-US" altLang="en-US" sz="1200"/>
              <a:t> ID/EX.IR20..16</a:t>
            </a:r>
          </a:p>
        </p:txBody>
      </p:sp>
      <p:sp>
        <p:nvSpPr>
          <p:cNvPr id="19461" name="TextBox 4"/>
          <p:cNvSpPr txBox="1">
            <a:spLocks noChangeArrowheads="1"/>
          </p:cNvSpPr>
          <p:nvPr/>
        </p:nvSpPr>
        <p:spPr bwMode="auto">
          <a:xfrm>
            <a:off x="6705600" y="2087563"/>
            <a:ext cx="1581150" cy="461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MEM/WB.IR15..11 =</a:t>
            </a:r>
          </a:p>
          <a:p>
            <a:r>
              <a:rPr lang="en-US" altLang="en-US" sz="1200"/>
              <a:t> ID/EX.IR25..21</a:t>
            </a:r>
          </a:p>
        </p:txBody>
      </p:sp>
      <p:sp>
        <p:nvSpPr>
          <p:cNvPr id="19462" name="TextBox 5"/>
          <p:cNvSpPr txBox="1">
            <a:spLocks noChangeArrowheads="1"/>
          </p:cNvSpPr>
          <p:nvPr/>
        </p:nvSpPr>
        <p:spPr bwMode="auto">
          <a:xfrm>
            <a:off x="6705600" y="2586038"/>
            <a:ext cx="1581150" cy="461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MEM/WB.IR15..11 =</a:t>
            </a:r>
          </a:p>
          <a:p>
            <a:r>
              <a:rPr lang="en-US" altLang="en-US" sz="1200"/>
              <a:t> ID/EX.IR20..16</a:t>
            </a:r>
          </a:p>
        </p:txBody>
      </p:sp>
      <p:sp>
        <p:nvSpPr>
          <p:cNvPr id="19463" name="TextBox 6"/>
          <p:cNvSpPr txBox="1">
            <a:spLocks noChangeArrowheads="1"/>
          </p:cNvSpPr>
          <p:nvPr/>
        </p:nvSpPr>
        <p:spPr bwMode="auto">
          <a:xfrm>
            <a:off x="6765925" y="3078163"/>
            <a:ext cx="1549400" cy="461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EX/MEM.IR20..16 =</a:t>
            </a:r>
          </a:p>
          <a:p>
            <a:r>
              <a:rPr lang="en-US" altLang="en-US" sz="1200"/>
              <a:t> ID/EX.IR25..21</a:t>
            </a:r>
          </a:p>
        </p:txBody>
      </p:sp>
      <p:sp>
        <p:nvSpPr>
          <p:cNvPr id="19464" name="TextBox 7"/>
          <p:cNvSpPr txBox="1">
            <a:spLocks noChangeArrowheads="1"/>
          </p:cNvSpPr>
          <p:nvPr/>
        </p:nvSpPr>
        <p:spPr bwMode="auto">
          <a:xfrm>
            <a:off x="6756400" y="3571875"/>
            <a:ext cx="1549400" cy="4603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EX/MEM.IR20..16 =</a:t>
            </a:r>
          </a:p>
          <a:p>
            <a:r>
              <a:rPr lang="en-US" altLang="en-US" sz="1200"/>
              <a:t> ID/EX.IR20..16</a:t>
            </a:r>
          </a:p>
        </p:txBody>
      </p:sp>
      <p:sp>
        <p:nvSpPr>
          <p:cNvPr id="19465" name="TextBox 8"/>
          <p:cNvSpPr txBox="1">
            <a:spLocks noChangeArrowheads="1"/>
          </p:cNvSpPr>
          <p:nvPr/>
        </p:nvSpPr>
        <p:spPr bwMode="auto">
          <a:xfrm>
            <a:off x="6705600" y="4079875"/>
            <a:ext cx="1592263" cy="4619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MEM/WB.IR20..16 =</a:t>
            </a:r>
          </a:p>
          <a:p>
            <a:r>
              <a:rPr lang="en-US" altLang="en-US" sz="1200"/>
              <a:t> ID/EX.IR25..21</a:t>
            </a:r>
          </a:p>
        </p:txBody>
      </p:sp>
      <p:sp>
        <p:nvSpPr>
          <p:cNvPr id="19466" name="TextBox 9"/>
          <p:cNvSpPr txBox="1">
            <a:spLocks noChangeArrowheads="1"/>
          </p:cNvSpPr>
          <p:nvPr/>
        </p:nvSpPr>
        <p:spPr bwMode="auto">
          <a:xfrm>
            <a:off x="6705600" y="4557713"/>
            <a:ext cx="1592263" cy="461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MEM/WB.IR20..16 =</a:t>
            </a:r>
          </a:p>
          <a:p>
            <a:r>
              <a:rPr lang="en-US" altLang="en-US" sz="1200"/>
              <a:t> ID/EX.IR20..16</a:t>
            </a:r>
          </a:p>
        </p:txBody>
      </p:sp>
      <p:sp>
        <p:nvSpPr>
          <p:cNvPr id="19467" name="TextBox 10"/>
          <p:cNvSpPr txBox="1">
            <a:spLocks noChangeArrowheads="1"/>
          </p:cNvSpPr>
          <p:nvPr/>
        </p:nvSpPr>
        <p:spPr bwMode="auto">
          <a:xfrm>
            <a:off x="6705600" y="5065713"/>
            <a:ext cx="1592263" cy="461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MEM/WB.IR20..16 =</a:t>
            </a:r>
          </a:p>
          <a:p>
            <a:r>
              <a:rPr lang="en-US" altLang="en-US" sz="1200"/>
              <a:t> ID/EX.IR25..21</a:t>
            </a:r>
          </a:p>
        </p:txBody>
      </p:sp>
      <p:sp>
        <p:nvSpPr>
          <p:cNvPr id="19468" name="TextBox 11"/>
          <p:cNvSpPr txBox="1">
            <a:spLocks noChangeArrowheads="1"/>
          </p:cNvSpPr>
          <p:nvPr/>
        </p:nvSpPr>
        <p:spPr bwMode="auto">
          <a:xfrm>
            <a:off x="6696075" y="5548313"/>
            <a:ext cx="1590675" cy="461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t>MEM/WB.IR20..16 =</a:t>
            </a:r>
          </a:p>
          <a:p>
            <a:r>
              <a:rPr lang="en-US" altLang="en-US" sz="1200"/>
              <a:t> ID/EX.IR20..16</a:t>
            </a:r>
          </a:p>
        </p:txBody>
      </p:sp>
      <p:sp>
        <p:nvSpPr>
          <p:cNvPr id="19469" name="Text Box 6"/>
          <p:cNvSpPr txBox="1">
            <a:spLocks noChangeArrowheads="1"/>
          </p:cNvSpPr>
          <p:nvPr/>
        </p:nvSpPr>
        <p:spPr bwMode="auto">
          <a:xfrm>
            <a:off x="161925" y="76200"/>
            <a:ext cx="1014413" cy="669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80000"/>
              </a:lnSpc>
            </a:pPr>
            <a:r>
              <a:rPr lang="hr-HR" altLang="en-US" sz="2000" b="1">
                <a:solidFill>
                  <a:schemeClr val="accent1"/>
                </a:solidFill>
              </a:rPr>
              <a:t>s</a:t>
            </a:r>
          </a:p>
          <a:p>
            <a:pPr>
              <a:lnSpc>
                <a:spcPct val="80000"/>
              </a:lnSpc>
            </a:pPr>
            <a:r>
              <a:rPr lang="hr-HR" altLang="en-US" sz="2000" b="1">
                <a:solidFill>
                  <a:schemeClr val="accent1"/>
                </a:solidFill>
              </a:rPr>
              <a:t>v</a:t>
            </a:r>
          </a:p>
          <a:p>
            <a:pPr>
              <a:lnSpc>
                <a:spcPct val="80000"/>
              </a:lnSpc>
            </a:pPr>
            <a:r>
              <a:rPr lang="hr-HR" altLang="en-US" sz="2000" b="1">
                <a:solidFill>
                  <a:schemeClr val="accent1"/>
                </a:solidFill>
              </a:rPr>
              <a:t>i</a:t>
            </a:r>
          </a:p>
          <a:p>
            <a:pPr>
              <a:lnSpc>
                <a:spcPct val="80000"/>
              </a:lnSpc>
            </a:pPr>
            <a:endParaRPr lang="hr-HR" altLang="en-US" sz="2000" b="1">
              <a:solidFill>
                <a:schemeClr val="accent1"/>
              </a:solidFill>
            </a:endParaRPr>
          </a:p>
          <a:p>
            <a:pPr>
              <a:lnSpc>
                <a:spcPct val="80000"/>
              </a:lnSpc>
            </a:pPr>
            <a:r>
              <a:rPr lang="hr-HR" altLang="en-US" sz="2000" b="1">
                <a:solidFill>
                  <a:schemeClr val="accent1"/>
                </a:solidFill>
              </a:rPr>
              <a:t>h</a:t>
            </a:r>
          </a:p>
          <a:p>
            <a:pPr>
              <a:lnSpc>
                <a:spcPct val="80000"/>
              </a:lnSpc>
            </a:pPr>
            <a:r>
              <a:rPr lang="hr-HR" altLang="en-US" sz="2000" b="1">
                <a:solidFill>
                  <a:schemeClr val="accent1"/>
                </a:solidFill>
              </a:rPr>
              <a:t>a</a:t>
            </a:r>
          </a:p>
          <a:p>
            <a:pPr>
              <a:lnSpc>
                <a:spcPct val="80000"/>
              </a:lnSpc>
            </a:pPr>
            <a:r>
              <a:rPr lang="hr-HR" altLang="en-US" sz="2000" b="1">
                <a:solidFill>
                  <a:schemeClr val="accent1"/>
                </a:solidFill>
              </a:rPr>
              <a:t>z</a:t>
            </a:r>
          </a:p>
          <a:p>
            <a:pPr>
              <a:lnSpc>
                <a:spcPct val="80000"/>
              </a:lnSpc>
            </a:pPr>
            <a:r>
              <a:rPr lang="hr-HR" altLang="en-US" sz="2000" b="1">
                <a:solidFill>
                  <a:schemeClr val="accent1"/>
                </a:solidFill>
              </a:rPr>
              <a:t>a</a:t>
            </a:r>
          </a:p>
          <a:p>
            <a:pPr>
              <a:lnSpc>
                <a:spcPct val="80000"/>
              </a:lnSpc>
            </a:pPr>
            <a:r>
              <a:rPr lang="hr-HR" altLang="en-US" sz="2000" b="1">
                <a:solidFill>
                  <a:schemeClr val="accent1"/>
                </a:solidFill>
              </a:rPr>
              <a:t>r</a:t>
            </a:r>
          </a:p>
          <a:p>
            <a:pPr>
              <a:lnSpc>
                <a:spcPct val="80000"/>
              </a:lnSpc>
            </a:pPr>
            <a:r>
              <a:rPr lang="hr-HR" altLang="en-US" sz="2000" b="1">
                <a:solidFill>
                  <a:schemeClr val="accent1"/>
                </a:solidFill>
              </a:rPr>
              <a:t>d</a:t>
            </a:r>
          </a:p>
          <a:p>
            <a:pPr>
              <a:lnSpc>
                <a:spcPct val="80000"/>
              </a:lnSpc>
            </a:pPr>
            <a:r>
              <a:rPr lang="hr-HR" altLang="en-US" sz="2000" b="1">
                <a:solidFill>
                  <a:schemeClr val="accent1"/>
                </a:solidFill>
              </a:rPr>
              <a:t>i</a:t>
            </a:r>
          </a:p>
          <a:p>
            <a:pPr>
              <a:lnSpc>
                <a:spcPct val="80000"/>
              </a:lnSpc>
            </a:pPr>
            <a:endParaRPr lang="hr-HR" altLang="en-US" sz="2000" b="1">
              <a:solidFill>
                <a:schemeClr val="accent1"/>
              </a:solidFill>
            </a:endParaRPr>
          </a:p>
          <a:p>
            <a:pPr>
              <a:lnSpc>
                <a:spcPct val="80000"/>
              </a:lnSpc>
            </a:pPr>
            <a:r>
              <a:rPr lang="hr-HR" altLang="en-US" sz="2000" b="1">
                <a:solidFill>
                  <a:schemeClr val="accent1"/>
                </a:solidFill>
              </a:rPr>
              <a:t>se</a:t>
            </a:r>
          </a:p>
          <a:p>
            <a:pPr>
              <a:lnSpc>
                <a:spcPct val="80000"/>
              </a:lnSpc>
            </a:pPr>
            <a:endParaRPr lang="hr-HR" altLang="en-US" sz="2000" b="1">
              <a:solidFill>
                <a:schemeClr val="accent1"/>
              </a:solidFill>
            </a:endParaRPr>
          </a:p>
          <a:p>
            <a:pPr>
              <a:lnSpc>
                <a:spcPct val="80000"/>
              </a:lnSpc>
            </a:pPr>
            <a:r>
              <a:rPr lang="hr-HR" altLang="en-US" sz="2000" b="1">
                <a:solidFill>
                  <a:schemeClr val="accent1"/>
                </a:solidFill>
              </a:rPr>
              <a:t>d</a:t>
            </a:r>
          </a:p>
          <a:p>
            <a:pPr>
              <a:lnSpc>
                <a:spcPct val="80000"/>
              </a:lnSpc>
            </a:pPr>
            <a:r>
              <a:rPr lang="hr-HR" altLang="en-US" sz="2000" b="1">
                <a:solidFill>
                  <a:schemeClr val="accent1"/>
                </a:solidFill>
              </a:rPr>
              <a:t>e</a:t>
            </a:r>
          </a:p>
          <a:p>
            <a:pPr>
              <a:lnSpc>
                <a:spcPct val="80000"/>
              </a:lnSpc>
            </a:pPr>
            <a:r>
              <a:rPr lang="hr-HR" altLang="en-US" sz="2000" b="1">
                <a:solidFill>
                  <a:schemeClr val="accent1"/>
                </a:solidFill>
              </a:rPr>
              <a:t>t</a:t>
            </a:r>
          </a:p>
          <a:p>
            <a:pPr>
              <a:lnSpc>
                <a:spcPct val="80000"/>
              </a:lnSpc>
            </a:pPr>
            <a:r>
              <a:rPr lang="hr-HR" altLang="en-US" sz="2000" b="1">
                <a:solidFill>
                  <a:schemeClr val="accent1"/>
                </a:solidFill>
              </a:rPr>
              <a:t>e</a:t>
            </a:r>
          </a:p>
          <a:p>
            <a:pPr>
              <a:lnSpc>
                <a:spcPct val="80000"/>
              </a:lnSpc>
            </a:pPr>
            <a:r>
              <a:rPr lang="hr-HR" altLang="en-US" sz="2000" b="1">
                <a:solidFill>
                  <a:schemeClr val="accent1"/>
                </a:solidFill>
              </a:rPr>
              <a:t>k</a:t>
            </a:r>
          </a:p>
          <a:p>
            <a:pPr>
              <a:lnSpc>
                <a:spcPct val="80000"/>
              </a:lnSpc>
            </a:pPr>
            <a:r>
              <a:rPr lang="hr-HR" altLang="en-US" sz="2000" b="1">
                <a:solidFill>
                  <a:schemeClr val="accent1"/>
                </a:solidFill>
              </a:rPr>
              <a:t>t</a:t>
            </a:r>
          </a:p>
          <a:p>
            <a:pPr>
              <a:lnSpc>
                <a:spcPct val="80000"/>
              </a:lnSpc>
            </a:pPr>
            <a:r>
              <a:rPr lang="hr-HR" altLang="en-US" sz="2000" b="1">
                <a:solidFill>
                  <a:schemeClr val="accent1"/>
                </a:solidFill>
              </a:rPr>
              <a:t>u</a:t>
            </a:r>
          </a:p>
          <a:p>
            <a:pPr>
              <a:lnSpc>
                <a:spcPct val="80000"/>
              </a:lnSpc>
            </a:pPr>
            <a:r>
              <a:rPr lang="hr-HR" altLang="en-US" sz="2000" b="1">
                <a:solidFill>
                  <a:schemeClr val="accent1"/>
                </a:solidFill>
              </a:rPr>
              <a:t>j</a:t>
            </a:r>
          </a:p>
          <a:p>
            <a:pPr>
              <a:lnSpc>
                <a:spcPct val="80000"/>
              </a:lnSpc>
            </a:pPr>
            <a:r>
              <a:rPr lang="hr-HR" altLang="en-US" sz="2000" b="1">
                <a:solidFill>
                  <a:schemeClr val="accent1"/>
                </a:solidFill>
              </a:rPr>
              <a:t>u</a:t>
            </a:r>
          </a:p>
          <a:p>
            <a:pPr>
              <a:lnSpc>
                <a:spcPct val="80000"/>
              </a:lnSpc>
            </a:pPr>
            <a:endParaRPr lang="hr-HR" altLang="en-US" sz="2000" b="1">
              <a:solidFill>
                <a:schemeClr val="accent1"/>
              </a:solidFill>
            </a:endParaRPr>
          </a:p>
          <a:p>
            <a:pPr>
              <a:lnSpc>
                <a:spcPct val="80000"/>
              </a:lnSpc>
            </a:pPr>
            <a:r>
              <a:rPr lang="hr-HR" altLang="en-US" sz="2000" b="1">
                <a:solidFill>
                  <a:schemeClr val="accent1"/>
                </a:solidFill>
              </a:rPr>
              <a:t>u</a:t>
            </a:r>
          </a:p>
          <a:p>
            <a:pPr>
              <a:lnSpc>
                <a:spcPct val="80000"/>
              </a:lnSpc>
            </a:pPr>
            <a:endParaRPr lang="hr-HR" altLang="en-US" sz="2000" b="1">
              <a:solidFill>
                <a:schemeClr val="accent1"/>
              </a:solidFill>
            </a:endParaRPr>
          </a:p>
          <a:p>
            <a:pPr>
              <a:lnSpc>
                <a:spcPct val="80000"/>
              </a:lnSpc>
            </a:pPr>
            <a:r>
              <a:rPr lang="hr-HR" altLang="en-US" sz="2000" b="1">
                <a:solidFill>
                  <a:schemeClr val="accent1"/>
                </a:solidFill>
              </a:rPr>
              <a:t>ID fazi!</a:t>
            </a:r>
            <a:endParaRPr lang="en-US" altLang="en-US" sz="2000" b="1">
              <a:solidFill>
                <a:schemeClr val="accent1"/>
              </a:solidFill>
            </a:endParaRPr>
          </a:p>
        </p:txBody>
      </p:sp>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698500"/>
            <a:ext cx="6557962"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4"/>
          <p:cNvSpPr txBox="1">
            <a:spLocks noChangeArrowheads="1"/>
          </p:cNvSpPr>
          <p:nvPr/>
        </p:nvSpPr>
        <p:spPr bwMode="auto">
          <a:xfrm>
            <a:off x="609600" y="6019800"/>
            <a:ext cx="776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Prosledjivanje rezultata na ALU ulaze zahteva tri dodatna ulaza na svakom</a:t>
            </a:r>
          </a:p>
          <a:p>
            <a:r>
              <a:rPr lang="hr-HR" altLang="en-US"/>
              <a:t>ALU MUX i tri dodtna puta za ove ulaze</a:t>
            </a:r>
            <a:endParaRPr lang="en-US" altLang="en-US"/>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0"/>
            <a:ext cx="9144000" cy="641350"/>
          </a:xfrm>
        </p:spPr>
        <p:txBody>
          <a:bodyPr/>
          <a:lstStyle/>
          <a:p>
            <a:pPr>
              <a:defRPr/>
            </a:pPr>
            <a:r>
              <a:rPr lang="hr-HR" sz="3600" smtClean="0"/>
              <a:t>Kompajlerska tehnika –zakašnjeni LOAD</a:t>
            </a:r>
            <a:endParaRPr lang="en-US" sz="3600" smtClean="0"/>
          </a:p>
        </p:txBody>
      </p:sp>
      <p:sp>
        <p:nvSpPr>
          <p:cNvPr id="60419" name="Rectangle 3"/>
          <p:cNvSpPr>
            <a:spLocks noGrp="1" noChangeArrowheads="1"/>
          </p:cNvSpPr>
          <p:nvPr>
            <p:ph type="body" idx="1"/>
          </p:nvPr>
        </p:nvSpPr>
        <p:spPr/>
        <p:txBody>
          <a:bodyPr/>
          <a:lstStyle/>
          <a:p>
            <a:pPr>
              <a:defRPr/>
            </a:pPr>
            <a:r>
              <a:rPr lang="hr-HR" dirty="0" smtClean="0"/>
              <a:t>Umesto zaustavljanja protočnog sistema, kompajler može preurediti </a:t>
            </a:r>
            <a:r>
              <a:rPr lang="en-US" dirty="0" err="1" smtClean="0"/>
              <a:t>kôd</a:t>
            </a:r>
            <a:r>
              <a:rPr lang="en-US" dirty="0" smtClean="0"/>
              <a:t> </a:t>
            </a:r>
            <a:r>
              <a:rPr lang="hr-HR" dirty="0" smtClean="0"/>
              <a:t> i izbeći zaustavljanje</a:t>
            </a:r>
          </a:p>
          <a:p>
            <a:pPr>
              <a:defRPr/>
            </a:pPr>
            <a:r>
              <a:rPr lang="hr-HR" dirty="0" smtClean="0"/>
              <a:t>Preuredjenjem koda u fazi kompilacije moguće je izbeći zaustavljanje protočnog sistema zbog RAW hazarda uzrokovanog LOAD instrukcijom.</a:t>
            </a:r>
          </a:p>
          <a:p>
            <a:pPr>
              <a:defRPr/>
            </a:pPr>
            <a:r>
              <a:rPr lang="hr-HR" dirty="0" smtClean="0"/>
              <a:t>Kompajler će izbeći generisanje koda sa LOAD instrukcijom iza koje odma sledi instrukcija koja kao izvorni operand ima ono što je odredišni za LOAD.</a:t>
            </a:r>
          </a:p>
          <a:p>
            <a:pPr>
              <a:defRPr/>
            </a:pPr>
            <a:r>
              <a:rPr lang="hr-HR" dirty="0" smtClean="0"/>
              <a:t>Tehnika je poznata pod nazivom zakašnjeni load (delayed load)</a:t>
            </a:r>
          </a:p>
          <a:p>
            <a:pPr>
              <a:defRPr/>
            </a:pPr>
            <a:r>
              <a:rPr lang="hr-HR" dirty="0" smtClean="0"/>
              <a:t>Prvi put predložena 60-tih a široko prihvaćena 80-ih</a:t>
            </a:r>
            <a:endParaRPr lang="en-US" dirty="0" smtClean="0"/>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hr-HR" altLang="en-US" smtClean="0"/>
              <a:t>Hazardi protočnih sistema</a:t>
            </a:r>
            <a:endParaRPr lang="en-US" altLang="en-US" dirty="0" smtClean="0"/>
          </a:p>
        </p:txBody>
      </p:sp>
      <p:sp>
        <p:nvSpPr>
          <p:cNvPr id="46083" name="Rectangle 3"/>
          <p:cNvSpPr>
            <a:spLocks noGrp="1" noChangeArrowheads="1"/>
          </p:cNvSpPr>
          <p:nvPr>
            <p:ph type="body" idx="1"/>
          </p:nvPr>
        </p:nvSpPr>
        <p:spPr/>
        <p:txBody>
          <a:bodyPr/>
          <a:lstStyle/>
          <a:p>
            <a:pPr>
              <a:defRPr/>
            </a:pPr>
            <a:r>
              <a:rPr lang="en-US" altLang="en-US" dirty="0" smtClean="0"/>
              <a:t>Hazard</a:t>
            </a:r>
            <a:r>
              <a:rPr lang="hr-HR" altLang="en-US" dirty="0" smtClean="0"/>
              <a:t>i </a:t>
            </a:r>
            <a:r>
              <a:rPr lang="en-US" altLang="en-US" dirty="0" smtClean="0"/>
              <a:t>s</a:t>
            </a:r>
            <a:r>
              <a:rPr lang="hr-HR" altLang="en-US" dirty="0" smtClean="0"/>
              <a:t>u situacije koje sprečavaju da izvršenje instrukcije otpočne u predvidjenom clok ciklusu.</a:t>
            </a:r>
            <a:r>
              <a:rPr lang="en-US" altLang="en-US" dirty="0" smtClean="0"/>
              <a:t> </a:t>
            </a:r>
            <a:endParaRPr lang="hr-HR" altLang="en-US" dirty="0" smtClean="0"/>
          </a:p>
          <a:p>
            <a:pPr>
              <a:defRPr/>
            </a:pPr>
            <a:r>
              <a:rPr lang="en-US" altLang="en-US" dirty="0" smtClean="0"/>
              <a:t>Hazard</a:t>
            </a:r>
            <a:r>
              <a:rPr lang="hr-HR" altLang="en-US" dirty="0" smtClean="0"/>
              <a:t>i redukuju idealne performanse protočnog sistema (izvršenje jedne instrukcije po klok ciklusu).</a:t>
            </a:r>
          </a:p>
          <a:p>
            <a:pPr>
              <a:defRPr/>
            </a:pPr>
            <a:r>
              <a:rPr lang="hr-HR" altLang="en-US" dirty="0" smtClean="0"/>
              <a:t>Hazardi se mogu klasifikovati u tri grupe:</a:t>
            </a:r>
          </a:p>
          <a:p>
            <a:pPr lvl="1">
              <a:defRPr/>
            </a:pPr>
            <a:r>
              <a:rPr lang="hr-HR" altLang="en-US" dirty="0" smtClean="0"/>
              <a:t>Strukturni hazardi</a:t>
            </a:r>
          </a:p>
          <a:p>
            <a:pPr lvl="1">
              <a:defRPr/>
            </a:pPr>
            <a:r>
              <a:rPr lang="hr-HR" altLang="en-US" dirty="0" smtClean="0"/>
              <a:t>Hazardi podataka</a:t>
            </a:r>
          </a:p>
          <a:p>
            <a:pPr lvl="1">
              <a:defRPr/>
            </a:pPr>
            <a:r>
              <a:rPr lang="hr-HR" altLang="en-US" dirty="0" smtClean="0"/>
              <a:t>Kontrolni hazardi </a:t>
            </a:r>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85800" y="379413"/>
            <a:ext cx="8077200" cy="533400"/>
          </a:xfrm>
          <a:prstGeom prst="rect">
            <a:avLst/>
          </a:prstGeom>
          <a:solidFill>
            <a:schemeClr val="tx1"/>
          </a:solidFill>
          <a:ln w="9525">
            <a:noFill/>
            <a:miter lim="800000"/>
            <a:headEnd/>
            <a:tailEnd/>
          </a:ln>
          <a:effectLst/>
        </p:spPr>
        <p:txBody>
          <a:bodyPr lIns="92075" tIns="46038" rIns="92075" bIns="46038" anchor="ctr"/>
          <a:lstStyle/>
          <a:p>
            <a:pPr>
              <a:defRPr/>
            </a:pPr>
            <a:r>
              <a:rPr kumimoji="1" lang="hr-HR" sz="3800" b="1">
                <a:solidFill>
                  <a:schemeClr val="tx2"/>
                </a:solidFill>
                <a:effectLst>
                  <a:outerShdw blurRad="38100" dist="38100" dir="2700000" algn="tl">
                    <a:srgbClr val="000000"/>
                  </a:outerShdw>
                </a:effectLst>
                <a:latin typeface="Tahoma" pitchFamily="34" charset="0"/>
              </a:rPr>
              <a:t>Primer</a:t>
            </a:r>
            <a:endParaRPr kumimoji="1" lang="en-US" sz="3600">
              <a:solidFill>
                <a:schemeClr val="tx2"/>
              </a:solidFill>
              <a:effectLst>
                <a:outerShdw blurRad="38100" dist="38100" dir="2700000" algn="tl">
                  <a:srgbClr val="000000"/>
                </a:outerShdw>
              </a:effectLst>
              <a:latin typeface="Tahoma" pitchFamily="34" charset="0"/>
            </a:endParaRPr>
          </a:p>
        </p:txBody>
      </p:sp>
      <p:sp>
        <p:nvSpPr>
          <p:cNvPr id="61443" name="Rectangle 3"/>
          <p:cNvSpPr>
            <a:spLocks noChangeArrowheads="1"/>
          </p:cNvSpPr>
          <p:nvPr/>
        </p:nvSpPr>
        <p:spPr bwMode="auto">
          <a:xfrm>
            <a:off x="685800" y="963613"/>
            <a:ext cx="8001000" cy="1093787"/>
          </a:xfrm>
          <a:prstGeom prst="rect">
            <a:avLst/>
          </a:prstGeom>
          <a:noFill/>
          <a:ln w="9525">
            <a:noFill/>
            <a:miter lim="800000"/>
            <a:headEnd/>
            <a:tailEnd/>
          </a:ln>
          <a:effectLst/>
        </p:spPr>
        <p:txBody>
          <a:bodyPr lIns="92075" tIns="46038" rIns="92075" bIns="46038"/>
          <a:lstStyle/>
          <a:p>
            <a:pPr marL="1143000" lvl="2" indent="-228600">
              <a:spcBef>
                <a:spcPct val="20000"/>
              </a:spcBef>
              <a:buClr>
                <a:schemeClr val="accent1"/>
              </a:buClr>
              <a:buSzPct val="85000"/>
              <a:buFont typeface="Wingdings 2" pitchFamily="18" charset="2"/>
              <a:buNone/>
              <a:defRPr/>
            </a:pPr>
            <a:r>
              <a:rPr kumimoji="1" lang="hr-HR" sz="2800">
                <a:solidFill>
                  <a:schemeClr val="accent1"/>
                </a:solidFill>
                <a:effectLst>
                  <a:outerShdw blurRad="38100" dist="38100" dir="2700000" algn="tl">
                    <a:srgbClr val="C0C0C0"/>
                  </a:outerShdw>
                </a:effectLst>
                <a:latin typeface="Tahoma" pitchFamily="34" charset="0"/>
              </a:rPr>
              <a:t>			</a:t>
            </a:r>
            <a:r>
              <a:rPr kumimoji="1" lang="en-US" sz="2800">
                <a:solidFill>
                  <a:schemeClr val="accent1"/>
                </a:solidFill>
                <a:effectLst>
                  <a:outerShdw blurRad="38100" dist="38100" dir="2700000" algn="tl">
                    <a:srgbClr val="C0C0C0"/>
                  </a:outerShdw>
                </a:effectLst>
                <a:latin typeface="Tahoma" pitchFamily="34" charset="0"/>
              </a:rPr>
              <a:t>a = b + c</a:t>
            </a:r>
          </a:p>
          <a:p>
            <a:pPr marL="342900" indent="-342900">
              <a:spcBef>
                <a:spcPct val="20000"/>
              </a:spcBef>
              <a:buClr>
                <a:schemeClr val="accent1"/>
              </a:buClr>
              <a:buSzPct val="85000"/>
              <a:buFont typeface="Wingdings 2" pitchFamily="18" charset="2"/>
              <a:buNone/>
              <a:defRPr/>
            </a:pPr>
            <a:r>
              <a:rPr kumimoji="1" lang="en-US" sz="2800">
                <a:solidFill>
                  <a:schemeClr val="accent1"/>
                </a:solidFill>
                <a:effectLst>
                  <a:outerShdw blurRad="38100" dist="38100" dir="2700000" algn="tl">
                    <a:srgbClr val="C0C0C0"/>
                  </a:outerShdw>
                </a:effectLst>
                <a:latin typeface="Tahoma" pitchFamily="34" charset="0"/>
              </a:rPr>
              <a:t>                         d = e - f</a:t>
            </a:r>
          </a:p>
          <a:p>
            <a:pPr marL="342900" indent="-342900">
              <a:spcBef>
                <a:spcPct val="20000"/>
              </a:spcBef>
              <a:buClr>
                <a:schemeClr val="accent1"/>
              </a:buClr>
              <a:buSzPct val="85000"/>
              <a:buFont typeface="Wingdings 2" pitchFamily="18" charset="2"/>
              <a:buNone/>
              <a:defRPr/>
            </a:pPr>
            <a:endParaRPr kumimoji="1" lang="en-US" sz="2500">
              <a:solidFill>
                <a:schemeClr val="accent1"/>
              </a:solidFill>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r>
              <a:rPr kumimoji="1" lang="en-US" sz="2800">
                <a:solidFill>
                  <a:schemeClr val="accent1"/>
                </a:solidFill>
                <a:effectLst>
                  <a:outerShdw blurRad="38100" dist="38100" dir="2700000" algn="tl">
                    <a:srgbClr val="C0C0C0"/>
                  </a:outerShdw>
                </a:effectLst>
                <a:latin typeface="Tahoma" pitchFamily="34" charset="0"/>
              </a:rPr>
              <a:t>	</a:t>
            </a:r>
            <a:r>
              <a:rPr kumimoji="1" lang="en-US" sz="2400">
                <a:solidFill>
                  <a:schemeClr val="accent1"/>
                </a:solidFill>
                <a:effectLst>
                  <a:outerShdw blurRad="38100" dist="38100" dir="2700000" algn="tl">
                    <a:srgbClr val="C0C0C0"/>
                  </a:outerShdw>
                </a:effectLst>
                <a:latin typeface="Tahoma" pitchFamily="34" charset="0"/>
              </a:rPr>
              <a:t>			 				</a:t>
            </a:r>
          </a:p>
          <a:p>
            <a:pPr marL="342900" indent="-342900">
              <a:spcBef>
                <a:spcPct val="20000"/>
              </a:spcBef>
              <a:buClr>
                <a:schemeClr val="accent1"/>
              </a:buClr>
              <a:buSzPct val="85000"/>
              <a:buFont typeface="Wingdings 2" pitchFamily="18" charset="2"/>
              <a:buNone/>
              <a:defRPr/>
            </a:pPr>
            <a:r>
              <a:rPr kumimoji="1" lang="en-US" sz="2400">
                <a:solidFill>
                  <a:schemeClr val="accent1"/>
                </a:solidFill>
                <a:effectLst>
                  <a:outerShdw blurRad="38100" dist="38100" dir="2700000" algn="tl">
                    <a:srgbClr val="C0C0C0"/>
                  </a:outerShdw>
                </a:effectLst>
                <a:latin typeface="Tahoma" pitchFamily="34" charset="0"/>
              </a:rPr>
              <a:t>	</a:t>
            </a:r>
          </a:p>
          <a:p>
            <a:pPr marL="342900" indent="-342900">
              <a:spcBef>
                <a:spcPct val="20000"/>
              </a:spcBef>
              <a:buClr>
                <a:schemeClr val="accent1"/>
              </a:buClr>
              <a:buSzPct val="85000"/>
              <a:buFont typeface="Wingdings 2" pitchFamily="18" charset="2"/>
              <a:buNone/>
              <a:defRPr/>
            </a:pPr>
            <a:r>
              <a:rPr kumimoji="1" lang="en-US" sz="2800">
                <a:solidFill>
                  <a:schemeClr val="accent1"/>
                </a:solidFill>
                <a:effectLst>
                  <a:outerShdw blurRad="38100" dist="38100" dir="2700000" algn="tl">
                    <a:srgbClr val="C0C0C0"/>
                  </a:outerShdw>
                </a:effectLst>
                <a:latin typeface="Tahoma" pitchFamily="34" charset="0"/>
              </a:rPr>
              <a:t>        </a:t>
            </a:r>
          </a:p>
        </p:txBody>
      </p:sp>
      <p:sp>
        <p:nvSpPr>
          <p:cNvPr id="61447" name="Rectangle 7"/>
          <p:cNvSpPr>
            <a:spLocks noChangeArrowheads="1"/>
          </p:cNvSpPr>
          <p:nvPr/>
        </p:nvSpPr>
        <p:spPr bwMode="auto">
          <a:xfrm>
            <a:off x="5105400" y="2667000"/>
            <a:ext cx="3581400" cy="36576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accent1"/>
              </a:buClr>
              <a:buSzPct val="85000"/>
              <a:buFont typeface="Wingdings 2" pitchFamily="18" charset="2"/>
              <a:buNone/>
              <a:defRPr/>
            </a:pPr>
            <a:r>
              <a:rPr kumimoji="1" lang="hr-HR" sz="2000" dirty="0">
                <a:solidFill>
                  <a:schemeClr val="hlink"/>
                </a:solidFill>
                <a:effectLst>
                  <a:outerShdw blurRad="38100" dist="38100" dir="2700000" algn="tl">
                    <a:srgbClr val="C0C0C0"/>
                  </a:outerShdw>
                </a:effectLst>
                <a:latin typeface="Tahoma" pitchFamily="34" charset="0"/>
              </a:rPr>
              <a:t>Preuredjeni </a:t>
            </a:r>
            <a:r>
              <a:rPr lang="en-US" sz="2000" dirty="0" err="1">
                <a:latin typeface="Arial" charset="0"/>
              </a:rPr>
              <a:t>kôd</a:t>
            </a:r>
            <a:r>
              <a:rPr lang="en-US" sz="2000" dirty="0">
                <a:latin typeface="Arial" charset="0"/>
              </a:rPr>
              <a:t> </a:t>
            </a:r>
            <a:r>
              <a:rPr kumimoji="1" lang="hr-HR" sz="2000" dirty="0">
                <a:solidFill>
                  <a:schemeClr val="hlink"/>
                </a:solidFill>
                <a:effectLst>
                  <a:outerShdw blurRad="38100" dist="38100" dir="2700000" algn="tl">
                    <a:srgbClr val="C0C0C0"/>
                  </a:outerShdw>
                </a:effectLst>
                <a:latin typeface="Tahoma" pitchFamily="34" charset="0"/>
              </a:rPr>
              <a:t>bez zaustavljanja</a:t>
            </a:r>
            <a:endParaRPr kumimoji="1" lang="en-US" sz="2000" dirty="0">
              <a:solidFill>
                <a:schemeClr val="accent1"/>
              </a:solidFill>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r>
              <a:rPr kumimoji="1" lang="en-US" sz="2000" dirty="0">
                <a:solidFill>
                  <a:schemeClr val="accent1"/>
                </a:solidFill>
                <a:effectLst>
                  <a:outerShdw blurRad="38100" dist="38100" dir="2700000" algn="tl">
                    <a:srgbClr val="C0C0C0"/>
                  </a:outerShdw>
                </a:effectLst>
                <a:latin typeface="Tahoma" pitchFamily="34" charset="0"/>
              </a:rPr>
              <a:t>		L</a:t>
            </a:r>
            <a:r>
              <a:rPr kumimoji="1" lang="hr-HR" sz="2000" dirty="0">
                <a:solidFill>
                  <a:schemeClr val="accent1"/>
                </a:solidFill>
                <a:effectLst>
                  <a:outerShdw blurRad="38100" dist="38100" dir="2700000" algn="tl">
                    <a:srgbClr val="C0C0C0"/>
                  </a:outerShdw>
                </a:effectLst>
                <a:latin typeface="Tahoma" pitchFamily="34" charset="0"/>
              </a:rPr>
              <a:t>W</a:t>
            </a:r>
            <a:r>
              <a:rPr kumimoji="1" lang="en-US" sz="2000" dirty="0">
                <a:solidFill>
                  <a:schemeClr val="accent1"/>
                </a:solidFill>
                <a:effectLst>
                  <a:outerShdw blurRad="38100" dist="38100" dir="2700000" algn="tl">
                    <a:srgbClr val="C0C0C0"/>
                  </a:outerShdw>
                </a:effectLst>
                <a:latin typeface="Tahoma" pitchFamily="34" charset="0"/>
              </a:rPr>
              <a:t> 	</a:t>
            </a:r>
            <a:r>
              <a:rPr kumimoji="1" lang="en-US" sz="2000" dirty="0" err="1">
                <a:solidFill>
                  <a:schemeClr val="accent1"/>
                </a:solidFill>
                <a:effectLst>
                  <a:outerShdw blurRad="38100" dist="38100" dir="2700000" algn="tl">
                    <a:srgbClr val="C0C0C0"/>
                  </a:outerShdw>
                </a:effectLst>
                <a:latin typeface="Tahoma" pitchFamily="34" charset="0"/>
              </a:rPr>
              <a:t>Rb,b</a:t>
            </a:r>
            <a:endParaRPr kumimoji="1" lang="en-US" sz="2000" dirty="0">
              <a:solidFill>
                <a:schemeClr val="accent1"/>
              </a:solidFill>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r>
              <a:rPr kumimoji="1" lang="en-US" sz="2000" dirty="0">
                <a:solidFill>
                  <a:schemeClr val="accent1"/>
                </a:solidFill>
                <a:effectLst>
                  <a:outerShdw blurRad="38100" dist="38100" dir="2700000" algn="tl">
                    <a:srgbClr val="C0C0C0"/>
                  </a:outerShdw>
                </a:effectLst>
                <a:latin typeface="Tahoma" pitchFamily="34" charset="0"/>
              </a:rPr>
              <a:t>		L</a:t>
            </a:r>
            <a:r>
              <a:rPr kumimoji="1" lang="hr-HR" sz="2000" dirty="0">
                <a:solidFill>
                  <a:schemeClr val="accent1"/>
                </a:solidFill>
                <a:effectLst>
                  <a:outerShdw blurRad="38100" dist="38100" dir="2700000" algn="tl">
                    <a:srgbClr val="C0C0C0"/>
                  </a:outerShdw>
                </a:effectLst>
                <a:latin typeface="Tahoma" pitchFamily="34" charset="0"/>
              </a:rPr>
              <a:t>W</a:t>
            </a:r>
            <a:r>
              <a:rPr kumimoji="1" lang="en-US" sz="2000" dirty="0">
                <a:solidFill>
                  <a:schemeClr val="accent1"/>
                </a:solidFill>
                <a:effectLst>
                  <a:outerShdw blurRad="38100" dist="38100" dir="2700000" algn="tl">
                    <a:srgbClr val="C0C0C0"/>
                  </a:outerShdw>
                </a:effectLst>
                <a:latin typeface="Tahoma" pitchFamily="34" charset="0"/>
              </a:rPr>
              <a:t> 	</a:t>
            </a:r>
            <a:r>
              <a:rPr kumimoji="1" lang="en-US" sz="2000" dirty="0" err="1">
                <a:solidFill>
                  <a:schemeClr val="accent1"/>
                </a:solidFill>
                <a:effectLst>
                  <a:outerShdw blurRad="38100" dist="38100" dir="2700000" algn="tl">
                    <a:srgbClr val="C0C0C0"/>
                  </a:outerShdw>
                </a:effectLst>
                <a:latin typeface="Tahoma" pitchFamily="34" charset="0"/>
              </a:rPr>
              <a:t>Rc,c</a:t>
            </a:r>
            <a:endParaRPr kumimoji="1" lang="en-US" sz="2000" dirty="0">
              <a:solidFill>
                <a:schemeClr val="accent1"/>
              </a:solidFill>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r>
              <a:rPr kumimoji="1" lang="en-US" sz="2000" dirty="0">
                <a:solidFill>
                  <a:schemeClr val="hlink"/>
                </a:solidFill>
                <a:effectLst>
                  <a:outerShdw blurRad="38100" dist="38100" dir="2700000" algn="tl">
                    <a:srgbClr val="C0C0C0"/>
                  </a:outerShdw>
                </a:effectLst>
                <a:latin typeface="Tahoma" pitchFamily="34" charset="0"/>
              </a:rPr>
              <a:t>		L</a:t>
            </a:r>
            <a:r>
              <a:rPr kumimoji="1" lang="hr-HR" sz="2000" dirty="0">
                <a:solidFill>
                  <a:schemeClr val="hlink"/>
                </a:solidFill>
                <a:effectLst>
                  <a:outerShdw blurRad="38100" dist="38100" dir="2700000" algn="tl">
                    <a:srgbClr val="C0C0C0"/>
                  </a:outerShdw>
                </a:effectLst>
                <a:latin typeface="Tahoma" pitchFamily="34" charset="0"/>
              </a:rPr>
              <a:t>W</a:t>
            </a:r>
            <a:r>
              <a:rPr kumimoji="1" lang="en-US" sz="2000" dirty="0">
                <a:solidFill>
                  <a:schemeClr val="hlink"/>
                </a:solidFill>
                <a:effectLst>
                  <a:outerShdw blurRad="38100" dist="38100" dir="2700000" algn="tl">
                    <a:srgbClr val="C0C0C0"/>
                  </a:outerShdw>
                </a:effectLst>
                <a:latin typeface="Tahoma" pitchFamily="34" charset="0"/>
              </a:rPr>
              <a:t> 	</a:t>
            </a:r>
            <a:r>
              <a:rPr kumimoji="1" lang="en-US" sz="2000" dirty="0" err="1">
                <a:solidFill>
                  <a:schemeClr val="hlink"/>
                </a:solidFill>
                <a:effectLst>
                  <a:outerShdw blurRad="38100" dist="38100" dir="2700000" algn="tl">
                    <a:srgbClr val="C0C0C0"/>
                  </a:outerShdw>
                </a:effectLst>
                <a:latin typeface="Tahoma" pitchFamily="34" charset="0"/>
              </a:rPr>
              <a:t>Re,e</a:t>
            </a:r>
            <a:r>
              <a:rPr kumimoji="1" lang="en-US" sz="2000" dirty="0">
                <a:solidFill>
                  <a:schemeClr val="hlink"/>
                </a:solidFill>
                <a:effectLst>
                  <a:outerShdw blurRad="38100" dist="38100" dir="2700000" algn="tl">
                    <a:srgbClr val="C0C0C0"/>
                  </a:outerShdw>
                </a:effectLst>
                <a:latin typeface="Tahoma" pitchFamily="34" charset="0"/>
              </a:rPr>
              <a:t> </a:t>
            </a:r>
          </a:p>
          <a:p>
            <a:pPr marL="342900" indent="-342900">
              <a:spcBef>
                <a:spcPct val="20000"/>
              </a:spcBef>
              <a:buClr>
                <a:schemeClr val="accent1"/>
              </a:buClr>
              <a:buSzPct val="85000"/>
              <a:buFont typeface="Wingdings 2" pitchFamily="18" charset="2"/>
              <a:buNone/>
              <a:defRPr/>
            </a:pPr>
            <a:r>
              <a:rPr kumimoji="1" lang="en-US" sz="2000" dirty="0">
                <a:solidFill>
                  <a:schemeClr val="accent1"/>
                </a:solidFill>
                <a:effectLst>
                  <a:outerShdw blurRad="38100" dist="38100" dir="2700000" algn="tl">
                    <a:srgbClr val="C0C0C0"/>
                  </a:outerShdw>
                </a:effectLst>
                <a:latin typeface="Tahoma" pitchFamily="34" charset="0"/>
              </a:rPr>
              <a:t>		ADD 	</a:t>
            </a:r>
            <a:r>
              <a:rPr kumimoji="1" lang="en-US" sz="2000" dirty="0" err="1">
                <a:solidFill>
                  <a:schemeClr val="accent1"/>
                </a:solidFill>
                <a:effectLst>
                  <a:outerShdw blurRad="38100" dist="38100" dir="2700000" algn="tl">
                    <a:srgbClr val="C0C0C0"/>
                  </a:outerShdw>
                </a:effectLst>
                <a:latin typeface="Tahoma" pitchFamily="34" charset="0"/>
              </a:rPr>
              <a:t>Ra,Rb,Rc</a:t>
            </a:r>
            <a:endParaRPr kumimoji="1" lang="en-US" sz="2000" dirty="0">
              <a:solidFill>
                <a:schemeClr val="accent1"/>
              </a:solidFill>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r>
              <a:rPr kumimoji="1" lang="en-US" sz="2000" dirty="0">
                <a:solidFill>
                  <a:schemeClr val="accent1"/>
                </a:solidFill>
                <a:effectLst>
                  <a:outerShdw blurRad="38100" dist="38100" dir="2700000" algn="tl">
                    <a:srgbClr val="C0C0C0"/>
                  </a:outerShdw>
                </a:effectLst>
                <a:latin typeface="Tahoma" pitchFamily="34" charset="0"/>
              </a:rPr>
              <a:t>		L</a:t>
            </a:r>
            <a:r>
              <a:rPr kumimoji="1" lang="hr-HR" sz="2000" dirty="0">
                <a:solidFill>
                  <a:schemeClr val="accent1"/>
                </a:solidFill>
                <a:effectLst>
                  <a:outerShdw blurRad="38100" dist="38100" dir="2700000" algn="tl">
                    <a:srgbClr val="C0C0C0"/>
                  </a:outerShdw>
                </a:effectLst>
                <a:latin typeface="Tahoma" pitchFamily="34" charset="0"/>
              </a:rPr>
              <a:t>W</a:t>
            </a:r>
            <a:r>
              <a:rPr kumimoji="1" lang="en-US" sz="2000" dirty="0">
                <a:solidFill>
                  <a:schemeClr val="accent1"/>
                </a:solidFill>
                <a:effectLst>
                  <a:outerShdw blurRad="38100" dist="38100" dir="2700000" algn="tl">
                    <a:srgbClr val="C0C0C0"/>
                  </a:outerShdw>
                </a:effectLst>
                <a:latin typeface="Tahoma" pitchFamily="34" charset="0"/>
              </a:rPr>
              <a:t> 	</a:t>
            </a:r>
            <a:r>
              <a:rPr kumimoji="1" lang="en-US" sz="2000" dirty="0" err="1">
                <a:solidFill>
                  <a:schemeClr val="accent1"/>
                </a:solidFill>
                <a:effectLst>
                  <a:outerShdw blurRad="38100" dist="38100" dir="2700000" algn="tl">
                    <a:srgbClr val="C0C0C0"/>
                  </a:outerShdw>
                </a:effectLst>
                <a:latin typeface="Tahoma" pitchFamily="34" charset="0"/>
              </a:rPr>
              <a:t>Rf,f</a:t>
            </a:r>
            <a:endParaRPr kumimoji="1" lang="en-US" sz="2000" dirty="0">
              <a:solidFill>
                <a:schemeClr val="accent1"/>
              </a:solidFill>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r>
              <a:rPr kumimoji="1" lang="en-US" sz="2000" dirty="0">
                <a:solidFill>
                  <a:schemeClr val="hlink"/>
                </a:solidFill>
                <a:effectLst>
                  <a:outerShdw blurRad="38100" dist="38100" dir="2700000" algn="tl">
                    <a:srgbClr val="C0C0C0"/>
                  </a:outerShdw>
                </a:effectLst>
                <a:latin typeface="Tahoma" pitchFamily="34" charset="0"/>
              </a:rPr>
              <a:t>		S</a:t>
            </a:r>
            <a:r>
              <a:rPr kumimoji="1" lang="hr-HR" sz="2000" dirty="0">
                <a:solidFill>
                  <a:schemeClr val="hlink"/>
                </a:solidFill>
                <a:effectLst>
                  <a:outerShdw blurRad="38100" dist="38100" dir="2700000" algn="tl">
                    <a:srgbClr val="C0C0C0"/>
                  </a:outerShdw>
                </a:effectLst>
                <a:latin typeface="Tahoma" pitchFamily="34" charset="0"/>
              </a:rPr>
              <a:t>W</a:t>
            </a:r>
            <a:r>
              <a:rPr kumimoji="1" lang="en-US" sz="2000" dirty="0">
                <a:solidFill>
                  <a:schemeClr val="hlink"/>
                </a:solidFill>
                <a:effectLst>
                  <a:outerShdw blurRad="38100" dist="38100" dir="2700000" algn="tl">
                    <a:srgbClr val="C0C0C0"/>
                  </a:outerShdw>
                </a:effectLst>
                <a:latin typeface="Tahoma" pitchFamily="34" charset="0"/>
              </a:rPr>
              <a:t>  	</a:t>
            </a:r>
            <a:r>
              <a:rPr kumimoji="1" lang="en-US" sz="2000" dirty="0" err="1">
                <a:solidFill>
                  <a:schemeClr val="hlink"/>
                </a:solidFill>
                <a:effectLst>
                  <a:outerShdw blurRad="38100" dist="38100" dir="2700000" algn="tl">
                    <a:srgbClr val="C0C0C0"/>
                  </a:outerShdw>
                </a:effectLst>
                <a:latin typeface="Tahoma" pitchFamily="34" charset="0"/>
              </a:rPr>
              <a:t>Ra,a</a:t>
            </a:r>
            <a:r>
              <a:rPr kumimoji="1" lang="en-US" sz="2000" dirty="0">
                <a:solidFill>
                  <a:schemeClr val="hlink"/>
                </a:solidFill>
                <a:effectLst>
                  <a:outerShdw blurRad="38100" dist="38100" dir="2700000" algn="tl">
                    <a:srgbClr val="C0C0C0"/>
                  </a:outerShdw>
                </a:effectLst>
                <a:latin typeface="Tahoma" pitchFamily="34" charset="0"/>
              </a:rPr>
              <a:t> </a:t>
            </a:r>
          </a:p>
          <a:p>
            <a:pPr marL="342900" indent="-342900">
              <a:spcBef>
                <a:spcPct val="20000"/>
              </a:spcBef>
              <a:buClr>
                <a:schemeClr val="accent1"/>
              </a:buClr>
              <a:buSzPct val="85000"/>
              <a:buFont typeface="Wingdings 2" pitchFamily="18" charset="2"/>
              <a:buNone/>
              <a:defRPr/>
            </a:pPr>
            <a:r>
              <a:rPr kumimoji="1" lang="en-US" sz="2000" dirty="0">
                <a:solidFill>
                  <a:schemeClr val="accent1"/>
                </a:solidFill>
                <a:effectLst>
                  <a:outerShdw blurRad="38100" dist="38100" dir="2700000" algn="tl">
                    <a:srgbClr val="C0C0C0"/>
                  </a:outerShdw>
                </a:effectLst>
                <a:latin typeface="Tahoma" pitchFamily="34" charset="0"/>
              </a:rPr>
              <a:t>		SUB 	</a:t>
            </a:r>
            <a:r>
              <a:rPr kumimoji="1" lang="en-US" sz="2000" dirty="0" err="1">
                <a:solidFill>
                  <a:schemeClr val="accent1"/>
                </a:solidFill>
                <a:effectLst>
                  <a:outerShdw blurRad="38100" dist="38100" dir="2700000" algn="tl">
                    <a:srgbClr val="C0C0C0"/>
                  </a:outerShdw>
                </a:effectLst>
                <a:latin typeface="Tahoma" pitchFamily="34" charset="0"/>
              </a:rPr>
              <a:t>Rd,Re,Rf</a:t>
            </a:r>
            <a:endParaRPr kumimoji="1" lang="en-US" sz="2000" dirty="0">
              <a:solidFill>
                <a:schemeClr val="accent1"/>
              </a:solidFill>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r>
              <a:rPr kumimoji="1" lang="en-US" sz="2000" dirty="0">
                <a:solidFill>
                  <a:schemeClr val="accent1"/>
                </a:solidFill>
                <a:effectLst>
                  <a:outerShdw blurRad="38100" dist="38100" dir="2700000" algn="tl">
                    <a:srgbClr val="C0C0C0"/>
                  </a:outerShdw>
                </a:effectLst>
                <a:latin typeface="Tahoma" pitchFamily="34" charset="0"/>
              </a:rPr>
              <a:t>		S</a:t>
            </a:r>
            <a:r>
              <a:rPr kumimoji="1" lang="hr-HR" sz="2000" dirty="0">
                <a:solidFill>
                  <a:schemeClr val="accent1"/>
                </a:solidFill>
                <a:effectLst>
                  <a:outerShdw blurRad="38100" dist="38100" dir="2700000" algn="tl">
                    <a:srgbClr val="C0C0C0"/>
                  </a:outerShdw>
                </a:effectLst>
                <a:latin typeface="Tahoma" pitchFamily="34" charset="0"/>
              </a:rPr>
              <a:t>W</a:t>
            </a:r>
            <a:r>
              <a:rPr kumimoji="1" lang="en-US" sz="2000" dirty="0">
                <a:solidFill>
                  <a:schemeClr val="accent1"/>
                </a:solidFill>
                <a:effectLst>
                  <a:outerShdw blurRad="38100" dist="38100" dir="2700000" algn="tl">
                    <a:srgbClr val="C0C0C0"/>
                  </a:outerShdw>
                </a:effectLst>
                <a:latin typeface="Tahoma" pitchFamily="34" charset="0"/>
              </a:rPr>
              <a:t>	</a:t>
            </a:r>
            <a:r>
              <a:rPr kumimoji="1" lang="en-US" sz="2000" dirty="0" err="1">
                <a:solidFill>
                  <a:schemeClr val="accent1"/>
                </a:solidFill>
                <a:effectLst>
                  <a:outerShdw blurRad="38100" dist="38100" dir="2700000" algn="tl">
                    <a:srgbClr val="C0C0C0"/>
                  </a:outerShdw>
                </a:effectLst>
                <a:latin typeface="Tahoma" pitchFamily="34" charset="0"/>
              </a:rPr>
              <a:t>Rd,d</a:t>
            </a:r>
            <a:endParaRPr kumimoji="1" lang="en-US" sz="2000" dirty="0">
              <a:solidFill>
                <a:schemeClr val="accent1"/>
              </a:solidFill>
              <a:effectLst>
                <a:outerShdw blurRad="38100" dist="38100" dir="2700000" algn="tl">
                  <a:srgbClr val="C0C0C0"/>
                </a:outerShdw>
              </a:effectLst>
              <a:latin typeface="Tahoma" pitchFamily="34" charset="0"/>
            </a:endParaRPr>
          </a:p>
        </p:txBody>
      </p:sp>
      <p:sp>
        <p:nvSpPr>
          <p:cNvPr id="22533" name="Text Box 8"/>
          <p:cNvSpPr txBox="1">
            <a:spLocks noChangeArrowheads="1"/>
          </p:cNvSpPr>
          <p:nvPr/>
        </p:nvSpPr>
        <p:spPr bwMode="auto">
          <a:xfrm>
            <a:off x="609600" y="3124200"/>
            <a:ext cx="380365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90000"/>
              </a:lnSpc>
              <a:spcBef>
                <a:spcPct val="30000"/>
              </a:spcBef>
            </a:pPr>
            <a:r>
              <a:rPr lang="en-US" altLang="en-US" b="1"/>
              <a:t>Original</a:t>
            </a:r>
            <a:r>
              <a:rPr lang="hr-HR" altLang="en-US" b="1"/>
              <a:t>ni</a:t>
            </a:r>
            <a:r>
              <a:rPr lang="en-US" altLang="en-US" b="1"/>
              <a:t> </a:t>
            </a:r>
            <a:r>
              <a:rPr lang="hr-HR" altLang="en-US" b="1"/>
              <a:t>k</a:t>
            </a:r>
            <a:r>
              <a:rPr lang="en-US" altLang="en-US" b="1"/>
              <a:t>od </a:t>
            </a:r>
            <a:r>
              <a:rPr lang="hr-HR" altLang="en-US" b="1"/>
              <a:t>sa zaustavljanjem</a:t>
            </a:r>
            <a:r>
              <a:rPr lang="en-US" altLang="en-US" b="1"/>
              <a:t>:</a:t>
            </a:r>
          </a:p>
          <a:p>
            <a:pPr>
              <a:lnSpc>
                <a:spcPct val="90000"/>
              </a:lnSpc>
              <a:spcBef>
                <a:spcPct val="30000"/>
              </a:spcBef>
            </a:pPr>
            <a:r>
              <a:rPr lang="en-US" altLang="en-US" b="1"/>
              <a:t>	L</a:t>
            </a:r>
            <a:r>
              <a:rPr lang="hr-HR" altLang="en-US" b="1"/>
              <a:t>W</a:t>
            </a:r>
            <a:r>
              <a:rPr lang="en-US" altLang="en-US" b="1"/>
              <a:t> 	Rb,b</a:t>
            </a:r>
          </a:p>
          <a:p>
            <a:pPr>
              <a:lnSpc>
                <a:spcPct val="90000"/>
              </a:lnSpc>
              <a:spcBef>
                <a:spcPct val="30000"/>
              </a:spcBef>
            </a:pPr>
            <a:r>
              <a:rPr lang="en-US" altLang="en-US" b="1"/>
              <a:t>	L</a:t>
            </a:r>
            <a:r>
              <a:rPr lang="hr-HR" altLang="en-US" b="1"/>
              <a:t>W</a:t>
            </a:r>
            <a:r>
              <a:rPr lang="en-US" altLang="en-US" b="1"/>
              <a:t> 	</a:t>
            </a:r>
            <a:r>
              <a:rPr lang="en-US" altLang="en-US" b="1">
                <a:solidFill>
                  <a:schemeClr val="hlink"/>
                </a:solidFill>
              </a:rPr>
              <a:t>Rc</a:t>
            </a:r>
            <a:r>
              <a:rPr lang="en-US" altLang="en-US" b="1"/>
              <a:t>,c</a:t>
            </a:r>
          </a:p>
          <a:p>
            <a:pPr>
              <a:lnSpc>
                <a:spcPct val="90000"/>
              </a:lnSpc>
              <a:spcBef>
                <a:spcPct val="30000"/>
              </a:spcBef>
            </a:pPr>
            <a:r>
              <a:rPr lang="en-US" altLang="en-US" b="1"/>
              <a:t>	ADD 	Ra,Rb,</a:t>
            </a:r>
            <a:r>
              <a:rPr lang="en-US" altLang="en-US" b="1">
                <a:solidFill>
                  <a:schemeClr val="hlink"/>
                </a:solidFill>
              </a:rPr>
              <a:t>Rc</a:t>
            </a:r>
            <a:endParaRPr lang="en-US" altLang="en-US" b="1"/>
          </a:p>
          <a:p>
            <a:pPr>
              <a:lnSpc>
                <a:spcPct val="90000"/>
              </a:lnSpc>
              <a:spcBef>
                <a:spcPct val="30000"/>
              </a:spcBef>
            </a:pPr>
            <a:r>
              <a:rPr lang="en-US" altLang="en-US" b="1"/>
              <a:t>	S</a:t>
            </a:r>
            <a:r>
              <a:rPr lang="hr-HR" altLang="en-US" b="1"/>
              <a:t>W</a:t>
            </a:r>
            <a:r>
              <a:rPr lang="en-US" altLang="en-US" b="1"/>
              <a:t>  	Ra,a </a:t>
            </a:r>
          </a:p>
          <a:p>
            <a:pPr>
              <a:lnSpc>
                <a:spcPct val="90000"/>
              </a:lnSpc>
              <a:spcBef>
                <a:spcPct val="30000"/>
              </a:spcBef>
            </a:pPr>
            <a:r>
              <a:rPr lang="en-US" altLang="en-US" b="1"/>
              <a:t>	L</a:t>
            </a:r>
            <a:r>
              <a:rPr lang="hr-HR" altLang="en-US" b="1"/>
              <a:t>W</a:t>
            </a:r>
            <a:r>
              <a:rPr lang="en-US" altLang="en-US" b="1"/>
              <a:t> 	Re,e </a:t>
            </a:r>
          </a:p>
          <a:p>
            <a:pPr>
              <a:lnSpc>
                <a:spcPct val="90000"/>
              </a:lnSpc>
              <a:spcBef>
                <a:spcPct val="30000"/>
              </a:spcBef>
            </a:pPr>
            <a:r>
              <a:rPr lang="en-US" altLang="en-US" b="1"/>
              <a:t>	L</a:t>
            </a:r>
            <a:r>
              <a:rPr lang="hr-HR" altLang="en-US" b="1"/>
              <a:t>W</a:t>
            </a:r>
            <a:r>
              <a:rPr lang="en-US" altLang="en-US" b="1"/>
              <a:t> 	</a:t>
            </a:r>
            <a:r>
              <a:rPr lang="en-US" altLang="en-US" b="1">
                <a:solidFill>
                  <a:schemeClr val="hlink"/>
                </a:solidFill>
              </a:rPr>
              <a:t>Rf</a:t>
            </a:r>
            <a:r>
              <a:rPr lang="en-US" altLang="en-US" b="1"/>
              <a:t>,f</a:t>
            </a:r>
          </a:p>
          <a:p>
            <a:pPr>
              <a:lnSpc>
                <a:spcPct val="90000"/>
              </a:lnSpc>
              <a:spcBef>
                <a:spcPct val="30000"/>
              </a:spcBef>
            </a:pPr>
            <a:r>
              <a:rPr lang="en-US" altLang="en-US" b="1"/>
              <a:t>	SUB 	Rd,Re,</a:t>
            </a:r>
            <a:r>
              <a:rPr lang="en-US" altLang="en-US" b="1">
                <a:solidFill>
                  <a:schemeClr val="hlink"/>
                </a:solidFill>
              </a:rPr>
              <a:t>Rf</a:t>
            </a:r>
            <a:endParaRPr lang="en-US" altLang="en-US" b="1"/>
          </a:p>
          <a:p>
            <a:pPr>
              <a:lnSpc>
                <a:spcPct val="90000"/>
              </a:lnSpc>
              <a:spcBef>
                <a:spcPct val="30000"/>
              </a:spcBef>
            </a:pPr>
            <a:r>
              <a:rPr lang="en-US" altLang="en-US" b="1"/>
              <a:t>	S</a:t>
            </a:r>
            <a:r>
              <a:rPr lang="hr-HR" altLang="en-US" b="1"/>
              <a:t>W</a:t>
            </a:r>
            <a:r>
              <a:rPr lang="en-US" altLang="en-US" b="1"/>
              <a:t>	Rd,d</a:t>
            </a:r>
          </a:p>
          <a:p>
            <a:endParaRPr lang="en-US" altLang="en-US" sz="1200" b="1">
              <a:latin typeface="Times New Roman" pitchFamily="18" charset="0"/>
            </a:endParaRPr>
          </a:p>
        </p:txBody>
      </p:sp>
      <p:grpSp>
        <p:nvGrpSpPr>
          <p:cNvPr id="2" name="Group 17"/>
          <p:cNvGrpSpPr>
            <a:grpSpLocks/>
          </p:cNvGrpSpPr>
          <p:nvPr/>
        </p:nvGrpSpPr>
        <p:grpSpPr bwMode="auto">
          <a:xfrm>
            <a:off x="3124200" y="4341813"/>
            <a:ext cx="2819400" cy="990600"/>
            <a:chOff x="1968" y="2735"/>
            <a:chExt cx="1776" cy="624"/>
          </a:xfrm>
        </p:grpSpPr>
        <p:sp>
          <p:nvSpPr>
            <p:cNvPr id="22541" name="Line 9"/>
            <p:cNvSpPr>
              <a:spLocks noChangeShapeType="1"/>
            </p:cNvSpPr>
            <p:nvPr/>
          </p:nvSpPr>
          <p:spPr bwMode="auto">
            <a:xfrm flipV="1">
              <a:off x="1968" y="2735"/>
              <a:ext cx="1776" cy="384"/>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10"/>
            <p:cNvSpPr>
              <a:spLocks noChangeShapeType="1"/>
            </p:cNvSpPr>
            <p:nvPr/>
          </p:nvSpPr>
          <p:spPr bwMode="auto">
            <a:xfrm>
              <a:off x="1968" y="2927"/>
              <a:ext cx="1776" cy="43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535" name="Group 11"/>
          <p:cNvGrpSpPr>
            <a:grpSpLocks/>
          </p:cNvGrpSpPr>
          <p:nvPr/>
        </p:nvGrpSpPr>
        <p:grpSpPr bwMode="auto">
          <a:xfrm>
            <a:off x="457200" y="5257800"/>
            <a:ext cx="1155700" cy="400050"/>
            <a:chOff x="2400" y="3553"/>
            <a:chExt cx="728" cy="252"/>
          </a:xfrm>
        </p:grpSpPr>
        <p:sp>
          <p:nvSpPr>
            <p:cNvPr id="22539" name="Text Box 12"/>
            <p:cNvSpPr txBox="1">
              <a:spLocks noChangeArrowheads="1"/>
            </p:cNvSpPr>
            <p:nvPr/>
          </p:nvSpPr>
          <p:spPr bwMode="auto">
            <a:xfrm>
              <a:off x="2400" y="3553"/>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000" b="1" i="1">
                  <a:latin typeface="Times New Roman" pitchFamily="18" charset="0"/>
                </a:rPr>
                <a:t>Zastoj</a:t>
              </a:r>
            </a:p>
          </p:txBody>
        </p:sp>
        <p:sp>
          <p:nvSpPr>
            <p:cNvPr id="22540" name="Line 13"/>
            <p:cNvSpPr>
              <a:spLocks noChangeShapeType="1"/>
            </p:cNvSpPr>
            <p:nvPr/>
          </p:nvSpPr>
          <p:spPr bwMode="auto">
            <a:xfrm>
              <a:off x="2936" y="3688"/>
              <a:ext cx="19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2536" name="Group 14"/>
          <p:cNvGrpSpPr>
            <a:grpSpLocks/>
          </p:cNvGrpSpPr>
          <p:nvPr/>
        </p:nvGrpSpPr>
        <p:grpSpPr bwMode="auto">
          <a:xfrm>
            <a:off x="533400" y="3922713"/>
            <a:ext cx="1143000" cy="400050"/>
            <a:chOff x="2544" y="3552"/>
            <a:chExt cx="720" cy="252"/>
          </a:xfrm>
        </p:grpSpPr>
        <p:sp>
          <p:nvSpPr>
            <p:cNvPr id="22537" name="Text Box 15"/>
            <p:cNvSpPr txBox="1">
              <a:spLocks noChangeArrowheads="1"/>
            </p:cNvSpPr>
            <p:nvPr/>
          </p:nvSpPr>
          <p:spPr bwMode="auto">
            <a:xfrm>
              <a:off x="2544" y="3552"/>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000" b="1" i="1">
                  <a:latin typeface="Times New Roman" pitchFamily="18" charset="0"/>
                </a:rPr>
                <a:t>Zastoj</a:t>
              </a:r>
            </a:p>
          </p:txBody>
        </p:sp>
        <p:sp>
          <p:nvSpPr>
            <p:cNvPr id="22538" name="Line 16"/>
            <p:cNvSpPr>
              <a:spLocks noChangeShapeType="1"/>
            </p:cNvSpPr>
            <p:nvPr/>
          </p:nvSpPr>
          <p:spPr bwMode="auto">
            <a:xfrm>
              <a:off x="3072" y="3688"/>
              <a:ext cx="19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animEffect transition="in" filter="blinds(horizontal)">
                                      <p:cBhvr>
                                        <p:cTn id="7" dur="500"/>
                                        <p:tgtEl>
                                          <p:spTgt spid="61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defRPr/>
            </a:pPr>
            <a:r>
              <a:rPr lang="hr-HR" altLang="en-US" smtClean="0"/>
              <a:t>Protočnost</a:t>
            </a:r>
            <a:endParaRPr lang="en-US" altLang="en-US" smtClean="0"/>
          </a:p>
        </p:txBody>
      </p:sp>
      <p:sp>
        <p:nvSpPr>
          <p:cNvPr id="2051" name="Rectangle 3"/>
          <p:cNvSpPr>
            <a:spLocks noGrp="1" noChangeArrowheads="1"/>
          </p:cNvSpPr>
          <p:nvPr>
            <p:ph type="subTitle" idx="1"/>
          </p:nvPr>
        </p:nvSpPr>
        <p:spPr/>
        <p:txBody>
          <a:bodyPr/>
          <a:lstStyle/>
          <a:p>
            <a:pPr>
              <a:defRPr/>
            </a:pPr>
            <a:r>
              <a:rPr lang="hr-HR" altLang="en-US" dirty="0" smtClean="0"/>
              <a:t>Kontrolni hazardi (Control hazards)</a:t>
            </a:r>
            <a:endParaRPr lang="en-US" alt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defRPr/>
            </a:pPr>
            <a:r>
              <a:rPr lang="hr-HR" altLang="en-US" smtClean="0"/>
              <a:t>kontrolni hazardi</a:t>
            </a:r>
            <a:endParaRPr lang="en-US" altLang="en-US" smtClean="0"/>
          </a:p>
        </p:txBody>
      </p:sp>
      <p:sp>
        <p:nvSpPr>
          <p:cNvPr id="1027" name="Rectangle 3"/>
          <p:cNvSpPr>
            <a:spLocks noGrp="1" noChangeArrowheads="1"/>
          </p:cNvSpPr>
          <p:nvPr>
            <p:ph type="body" idx="1"/>
          </p:nvPr>
        </p:nvSpPr>
        <p:spPr/>
        <p:txBody>
          <a:bodyPr/>
          <a:lstStyle/>
          <a:p>
            <a:pPr>
              <a:defRPr/>
            </a:pPr>
            <a:r>
              <a:rPr lang="hr-HR" altLang="en-US" smtClean="0"/>
              <a:t>Mogu uzrokovati veći gubitak performansi nego hazardi po podacima.</a:t>
            </a:r>
          </a:p>
          <a:p>
            <a:pPr>
              <a:defRPr/>
            </a:pPr>
            <a:r>
              <a:rPr lang="hr-HR" altLang="en-US" smtClean="0"/>
              <a:t>Nastupaju zbog instrukcija koje mogu promeniti sadržaj PC (branch, jump, call, return).</a:t>
            </a:r>
          </a:p>
          <a:p>
            <a:pPr>
              <a:defRPr/>
            </a:pPr>
            <a:r>
              <a:rPr lang="hr-HR" altLang="en-US" smtClean="0"/>
              <a:t>Primer branch instrukcije: novi sadržaj PC poznat tek u MEM fazi, posle izračunavanja adrese i testiranja uslova.</a:t>
            </a:r>
          </a:p>
          <a:p>
            <a:pPr>
              <a:defRPr/>
            </a:pPr>
            <a:r>
              <a:rPr lang="hr-HR" altLang="en-US" smtClean="0"/>
              <a:t>Neophodno zaustaviti protočni sistem dok se ne dozna novi sadržaj PC. </a:t>
            </a:r>
            <a:endParaRPr lang="en-US" altLang="en-US" smtClean="0"/>
          </a:p>
        </p:txBody>
      </p:sp>
      <p:sp>
        <p:nvSpPr>
          <p:cNvPr id="24580" name="Text Box 4"/>
          <p:cNvSpPr txBox="1">
            <a:spLocks noChangeArrowheads="1"/>
          </p:cNvSpPr>
          <p:nvPr/>
        </p:nvSpPr>
        <p:spPr bwMode="auto">
          <a:xfrm>
            <a:off x="974725" y="5256213"/>
            <a:ext cx="3930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b="1">
                <a:solidFill>
                  <a:srgbClr val="0000CC"/>
                </a:solidFill>
              </a:rPr>
              <a:t>branch  IF      ID     EX     MEM   WB</a:t>
            </a:r>
          </a:p>
          <a:p>
            <a:endParaRPr lang="hr-HR" altLang="en-US" b="1">
              <a:solidFill>
                <a:srgbClr val="0000CC"/>
              </a:solidFill>
            </a:endParaRPr>
          </a:p>
          <a:p>
            <a:r>
              <a:rPr lang="hr-HR" altLang="en-US" b="1">
                <a:solidFill>
                  <a:srgbClr val="0000CC"/>
                </a:solidFill>
              </a:rPr>
              <a:t>i+1                   IF     --        --         IF</a:t>
            </a:r>
            <a:endParaRPr lang="en-US" altLang="en-US" b="1">
              <a:solidFill>
                <a:srgbClr val="0000CC"/>
              </a:solidFill>
            </a:endParaRPr>
          </a:p>
        </p:txBody>
      </p:sp>
      <p:sp>
        <p:nvSpPr>
          <p:cNvPr id="24581" name="Rectangle 5"/>
          <p:cNvSpPr>
            <a:spLocks noChangeArrowheads="1"/>
          </p:cNvSpPr>
          <p:nvPr/>
        </p:nvSpPr>
        <p:spPr bwMode="auto">
          <a:xfrm>
            <a:off x="990600" y="5257800"/>
            <a:ext cx="3962400" cy="990600"/>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4582" name="Line 6"/>
          <p:cNvSpPr>
            <a:spLocks noChangeShapeType="1"/>
          </p:cNvSpPr>
          <p:nvPr/>
        </p:nvSpPr>
        <p:spPr bwMode="auto">
          <a:xfrm>
            <a:off x="1066800" y="5791200"/>
            <a:ext cx="3886200" cy="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anchor="b">
            <a:spAutoFit/>
          </a:bodyPr>
          <a:lstStyle/>
          <a:p>
            <a:endParaRPr lang="en-US"/>
          </a:p>
        </p:txBody>
      </p:sp>
      <p:sp>
        <p:nvSpPr>
          <p:cNvPr id="24583" name="Line 7"/>
          <p:cNvSpPr>
            <a:spLocks noChangeShapeType="1"/>
          </p:cNvSpPr>
          <p:nvPr/>
        </p:nvSpPr>
        <p:spPr bwMode="auto">
          <a:xfrm>
            <a:off x="1828800" y="5257800"/>
            <a:ext cx="0" cy="99060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24584" name="Line 12"/>
          <p:cNvSpPr>
            <a:spLocks noChangeShapeType="1"/>
          </p:cNvSpPr>
          <p:nvPr/>
        </p:nvSpPr>
        <p:spPr bwMode="auto">
          <a:xfrm>
            <a:off x="2362200" y="5257800"/>
            <a:ext cx="0" cy="99060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24585" name="Line 13"/>
          <p:cNvSpPr>
            <a:spLocks noChangeShapeType="1"/>
          </p:cNvSpPr>
          <p:nvPr/>
        </p:nvSpPr>
        <p:spPr bwMode="auto">
          <a:xfrm>
            <a:off x="2971800" y="5257800"/>
            <a:ext cx="0" cy="99060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24586" name="Line 14"/>
          <p:cNvSpPr>
            <a:spLocks noChangeShapeType="1"/>
          </p:cNvSpPr>
          <p:nvPr/>
        </p:nvSpPr>
        <p:spPr bwMode="auto">
          <a:xfrm>
            <a:off x="3581400" y="5257800"/>
            <a:ext cx="0" cy="99060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24587" name="Line 15"/>
          <p:cNvSpPr>
            <a:spLocks noChangeShapeType="1"/>
          </p:cNvSpPr>
          <p:nvPr/>
        </p:nvSpPr>
        <p:spPr bwMode="auto">
          <a:xfrm>
            <a:off x="4267200" y="5257800"/>
            <a:ext cx="0" cy="990600"/>
          </a:xfrm>
          <a:prstGeom prst="line">
            <a:avLst/>
          </a:prstGeom>
          <a:noFill/>
          <a:ln w="9525">
            <a:solidFill>
              <a:srgbClr val="0000CC"/>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040" name="Text Box 16"/>
          <p:cNvSpPr txBox="1">
            <a:spLocks noChangeArrowheads="1"/>
          </p:cNvSpPr>
          <p:nvPr/>
        </p:nvSpPr>
        <p:spPr bwMode="auto">
          <a:xfrm>
            <a:off x="5029200" y="4691063"/>
            <a:ext cx="38100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zaustavljanje protočnog</a:t>
            </a:r>
          </a:p>
          <a:p>
            <a:r>
              <a:rPr lang="hr-HR" altLang="en-US"/>
              <a:t>sistema nije moguće odmah nakon pribavljanja branch jer nije završeno dekodiranje. Pribavljena instr. se briše (IF/ID registar)</a:t>
            </a:r>
          </a:p>
          <a:p>
            <a:r>
              <a:rPr lang="hr-HR" altLang="en-US"/>
              <a:t>Nakon Mem faze vrši se novo pribavljanje</a:t>
            </a:r>
            <a:endParaRPr lang="en-US"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500" fill="hold"/>
                                        <p:tgtEl>
                                          <p:spTgt spid="1040"/>
                                        </p:tgtEl>
                                        <p:attrNameLst>
                                          <p:attrName>ppt_x</p:attrName>
                                        </p:attrNameLst>
                                      </p:cBhvr>
                                      <p:tavLst>
                                        <p:tav tm="0">
                                          <p:val>
                                            <p:strVal val="0-#ppt_w/2"/>
                                          </p:val>
                                        </p:tav>
                                        <p:tav tm="100000">
                                          <p:val>
                                            <p:strVal val="#ppt_x"/>
                                          </p:val>
                                        </p:tav>
                                      </p:tavLst>
                                    </p:anim>
                                    <p:anim calcmode="lin" valueType="num">
                                      <p:cBhvr additive="base">
                                        <p:cTn id="8" dur="500" fill="hold"/>
                                        <p:tgtEl>
                                          <p:spTgt spid="1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pPr>
              <a:defRPr/>
            </a:pPr>
            <a:r>
              <a:rPr lang="hr-HR" altLang="en-US" smtClean="0"/>
              <a:t>Kako redukovati gubitke?</a:t>
            </a:r>
            <a:endParaRPr lang="en-US" altLang="en-US" smtClean="0"/>
          </a:p>
        </p:txBody>
      </p:sp>
      <p:sp>
        <p:nvSpPr>
          <p:cNvPr id="5125" name="Rectangle 5"/>
          <p:cNvSpPr>
            <a:spLocks noGrp="1" noChangeArrowheads="1"/>
          </p:cNvSpPr>
          <p:nvPr>
            <p:ph type="body" idx="1"/>
          </p:nvPr>
        </p:nvSpPr>
        <p:spPr/>
        <p:txBody>
          <a:bodyPr/>
          <a:lstStyle/>
          <a:p>
            <a:pPr>
              <a:defRPr/>
            </a:pPr>
            <a:r>
              <a:rPr lang="hr-HR" altLang="en-US" sz="2400" smtClean="0"/>
              <a:t>Gubljenje 3 clk ciklusa za svaku naredbu grananja zn</a:t>
            </a:r>
            <a:r>
              <a:rPr lang="en-US" altLang="en-US" sz="2400" smtClean="0"/>
              <a:t>a</a:t>
            </a:r>
            <a:r>
              <a:rPr lang="hr-HR" altLang="en-US" sz="2400" smtClean="0"/>
              <a:t>tno degradira performanse sistema (1/6 svih nardbi u programu su branch).</a:t>
            </a:r>
          </a:p>
          <a:p>
            <a:pPr>
              <a:defRPr/>
            </a:pPr>
            <a:r>
              <a:rPr lang="hr-HR" altLang="en-US" sz="2400" smtClean="0"/>
              <a:t>Da bi se redukovali gubitci može se učiniti sledeće:</a:t>
            </a:r>
          </a:p>
          <a:p>
            <a:pPr lvl="1">
              <a:defRPr/>
            </a:pPr>
            <a:r>
              <a:rPr lang="hr-HR" altLang="en-US" sz="2100" smtClean="0"/>
              <a:t>ustanoviti što ranije da li dolazi do grananja</a:t>
            </a:r>
          </a:p>
          <a:p>
            <a:pPr lvl="1">
              <a:defRPr/>
            </a:pPr>
            <a:r>
              <a:rPr lang="hr-HR" altLang="en-US" sz="2100" smtClean="0"/>
              <a:t>za slučaj grananja, što ranije odrediti novi sadržaj PC</a:t>
            </a:r>
          </a:p>
          <a:p>
            <a:pPr>
              <a:defRPr/>
            </a:pPr>
            <a:r>
              <a:rPr lang="hr-HR" altLang="en-US" sz="2400" smtClean="0"/>
              <a:t>Obe stvari potrebno je odrediti što ranije u protočnom sistemu.</a:t>
            </a:r>
          </a:p>
          <a:p>
            <a:pPr>
              <a:defRPr/>
            </a:pPr>
            <a:r>
              <a:rPr lang="hr-HR" altLang="en-US" sz="2400" smtClean="0"/>
              <a:t>Ako naredba grananja vrši samo testiranje na nulu (BEQZ ili BNEZ) tada se testiranje može obaviti u ID fazi kada se pristupa RF.</a:t>
            </a:r>
          </a:p>
          <a:p>
            <a:pPr>
              <a:defRPr/>
            </a:pPr>
            <a:r>
              <a:rPr lang="hr-HR" altLang="en-US" sz="2400" smtClean="0"/>
              <a:t>Novi sadržaj PC je takodje moguće odrediti na kraju ID faze.</a:t>
            </a:r>
          </a:p>
          <a:p>
            <a:pPr>
              <a:defRPr/>
            </a:pPr>
            <a:r>
              <a:rPr lang="hr-HR" altLang="en-US" sz="2400" smtClean="0"/>
              <a:t>Zahteva se dodatni sabirač, jer je ALU zauzet u EX fazi (ove dve faze se preklapaju)</a:t>
            </a:r>
            <a:endParaRPr lang="en-US" altLang="en-US" sz="2400" smtClean="0"/>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altLang="en-US" smtClean="0"/>
              <a:t>Polazna staza podataka</a:t>
            </a:r>
          </a:p>
        </p:txBody>
      </p:sp>
      <p:pic>
        <p:nvPicPr>
          <p:cNvPr id="266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0551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ltLang="en-US" smtClean="0"/>
              <a:t>Modifikovana sta</a:t>
            </a:r>
            <a:r>
              <a:rPr lang="hr-HR" altLang="en-US" smtClean="0"/>
              <a:t>za podataka</a:t>
            </a:r>
            <a:endParaRPr lang="en-US" altLang="en-US" smtClean="0"/>
          </a:p>
        </p:txBody>
      </p:sp>
      <p:pic>
        <p:nvPicPr>
          <p:cNvPr id="27651" name="Picture 3"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44550"/>
            <a:ext cx="84582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ChangeArrowheads="1"/>
          </p:cNvSpPr>
          <p:nvPr/>
        </p:nvSpPr>
        <p:spPr bwMode="auto">
          <a:xfrm>
            <a:off x="0" y="5943600"/>
            <a:ext cx="9144000" cy="762000"/>
          </a:xfrm>
          <a:prstGeom prst="rect">
            <a:avLst/>
          </a:prstGeom>
          <a:noFill/>
          <a:ln>
            <a:noFill/>
          </a:ln>
          <a:effectLs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accent1"/>
              </a:buClr>
              <a:buSzPct val="85000"/>
              <a:buFont typeface="Wingdings 2" panose="05020102010507070707" pitchFamily="18" charset="2"/>
              <a:buChar char="ã"/>
              <a:defRPr/>
            </a:pPr>
            <a:r>
              <a:rPr kumimoji="1" lang="hr-HR" altLang="en-US" sz="2000" smtClean="0">
                <a:solidFill>
                  <a:schemeClr val="accent1"/>
                </a:solidFill>
                <a:effectLst>
                  <a:outerShdw blurRad="38100" dist="38100" dir="2700000" algn="tl">
                    <a:srgbClr val="C0C0C0"/>
                  </a:outerShdw>
                </a:effectLst>
                <a:latin typeface="Tahoma" panose="020B0604030504040204" pitchFamily="34" charset="0"/>
              </a:rPr>
              <a:t>Redukovanje kašnjenja zbog branc hazarda pomeranjem testiranja na 0 i izračunavanjem adrese u ID fazi. </a:t>
            </a:r>
            <a:endParaRPr kumimoji="1" lang="en-US" altLang="en-US" sz="2000" smtClean="0">
              <a:solidFill>
                <a:schemeClr val="accent1"/>
              </a:solidFill>
              <a:effectLst>
                <a:outerShdw blurRad="38100" dist="38100" dir="2700000" algn="tl">
                  <a:srgbClr val="C0C0C0"/>
                </a:outerShdw>
              </a:effectLst>
              <a:latin typeface="Tahoma" panose="020B0604030504040204" pitchFamily="34" charset="0"/>
            </a:endParaRPr>
          </a:p>
        </p:txBody>
      </p:sp>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hr-HR" altLang="en-US" smtClean="0"/>
              <a:t>Modifikacija IF faze</a:t>
            </a:r>
            <a:endParaRPr lang="en-US" altLang="en-US" smtClean="0"/>
          </a:p>
        </p:txBody>
      </p:sp>
      <p:sp>
        <p:nvSpPr>
          <p:cNvPr id="7171" name="Rectangle 3"/>
          <p:cNvSpPr>
            <a:spLocks noChangeArrowheads="1"/>
          </p:cNvSpPr>
          <p:nvPr/>
        </p:nvSpPr>
        <p:spPr bwMode="auto">
          <a:xfrm>
            <a:off x="0" y="1066800"/>
            <a:ext cx="9144000" cy="5334000"/>
          </a:xfrm>
          <a:prstGeom prst="rect">
            <a:avLst/>
          </a:prstGeom>
          <a:noFill/>
          <a:ln>
            <a:noFill/>
          </a:ln>
          <a:effectLs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5000"/>
              <a:buFont typeface="Wingdings 2" panose="05020102010507070707" pitchFamily="18" charset="2"/>
              <a:buChar char="ã"/>
              <a:defRPr/>
            </a:pPr>
            <a:r>
              <a:rPr kumimoji="1" lang="en-US" altLang="en-US" sz="2800" dirty="0" smtClean="0">
                <a:solidFill>
                  <a:schemeClr val="accent1"/>
                </a:solidFill>
                <a:effectLst>
                  <a:outerShdw blurRad="38100" dist="38100" dir="2700000" algn="tl">
                    <a:srgbClr val="C0C0C0"/>
                  </a:outerShdw>
                </a:effectLst>
                <a:latin typeface="Tahoma" panose="020B0604030504040204" pitchFamily="34" charset="0"/>
              </a:rPr>
              <a:t>Instruction Fetch</a:t>
            </a:r>
          </a:p>
          <a:p>
            <a:pPr lvl="1">
              <a:spcBef>
                <a:spcPct val="20000"/>
              </a:spcBef>
              <a:buClr>
                <a:schemeClr val="hlink"/>
              </a:buClr>
              <a:buSzPct val="85000"/>
              <a:buFont typeface="Wingdings" panose="05000000000000000000" pitchFamily="2" charset="2"/>
              <a:buChar char="l"/>
              <a:defRPr/>
            </a:pPr>
            <a:r>
              <a:rPr kumimoji="1" lang="en-US" altLang="en-US" sz="2300" dirty="0" smtClean="0">
                <a:solidFill>
                  <a:schemeClr val="hlink"/>
                </a:solidFill>
                <a:effectLst>
                  <a:outerShdw blurRad="38100" dist="38100" dir="2700000" algn="tl">
                    <a:srgbClr val="C0C0C0"/>
                  </a:outerShdw>
                </a:effectLst>
                <a:latin typeface="Tahoma" panose="020B0604030504040204" pitchFamily="34" charset="0"/>
              </a:rPr>
              <a:t>IF/ID.IR </a:t>
            </a:r>
            <a:r>
              <a:rPr kumimoji="1" lang="en-US"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 </a:t>
            </a:r>
            <a:r>
              <a:rPr kumimoji="1" lang="en-US" altLang="en-US" sz="2300" dirty="0" err="1"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mem</a:t>
            </a:r>
            <a:r>
              <a:rPr kumimoji="1" lang="en-US"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[PC]</a:t>
            </a:r>
          </a:p>
          <a:p>
            <a:pPr lvl="1" eaLnBrk="1" hangingPunct="1">
              <a:spcBef>
                <a:spcPct val="20000"/>
              </a:spcBef>
              <a:buFontTx/>
              <a:buChar char="–"/>
              <a:defRPr/>
            </a:pPr>
            <a:r>
              <a:rPr lang="en-US" altLang="en-US" dirty="0" smtClean="0">
                <a:solidFill>
                  <a:srgbClr val="0000CC"/>
                </a:solidFill>
                <a:latin typeface="Tahoma" panose="020B0604030504040204" pitchFamily="34" charset="0"/>
                <a:sym typeface="Wingdings" panose="05000000000000000000" pitchFamily="2" charset="2"/>
              </a:rPr>
              <a:t>IF/ID.NPC, PC  if (</a:t>
            </a:r>
            <a:r>
              <a:rPr lang="en-US" altLang="en-US" dirty="0" err="1" smtClean="0">
                <a:solidFill>
                  <a:srgbClr val="0000CC"/>
                </a:solidFill>
                <a:latin typeface="Tahoma" panose="020B0604030504040204" pitchFamily="34" charset="0"/>
                <a:sym typeface="Wingdings" panose="05000000000000000000" pitchFamily="2" charset="2"/>
              </a:rPr>
              <a:t>Regs</a:t>
            </a:r>
            <a:r>
              <a:rPr lang="en-US" altLang="en-US" dirty="0" smtClean="0">
                <a:solidFill>
                  <a:srgbClr val="0000CC"/>
                </a:solidFill>
                <a:latin typeface="Tahoma" panose="020B0604030504040204" pitchFamily="34" charset="0"/>
                <a:sym typeface="Wingdings" panose="05000000000000000000" pitchFamily="2" charset="2"/>
              </a:rPr>
              <a:t>[IF/ID. </a:t>
            </a:r>
            <a:r>
              <a:rPr lang="en-US" altLang="en-US" smtClean="0">
                <a:solidFill>
                  <a:srgbClr val="0000CC"/>
                </a:solidFill>
                <a:latin typeface="Tahoma" panose="020B0604030504040204" pitchFamily="34" charset="0"/>
                <a:sym typeface="Wingdings" panose="05000000000000000000" pitchFamily="2" charset="2"/>
              </a:rPr>
              <a:t>IR</a:t>
            </a:r>
            <a:r>
              <a:rPr lang="en-US" altLang="en-US" baseline="-25000" smtClean="0">
                <a:solidFill>
                  <a:srgbClr val="0000CC"/>
                </a:solidFill>
                <a:latin typeface="Tahoma" panose="020B0604030504040204" pitchFamily="34" charset="0"/>
                <a:sym typeface="Wingdings" panose="05000000000000000000" pitchFamily="2" charset="2"/>
              </a:rPr>
              <a:t>25…21</a:t>
            </a:r>
            <a:r>
              <a:rPr lang="en-US" altLang="en-US" smtClean="0">
                <a:solidFill>
                  <a:srgbClr val="0000CC"/>
                </a:solidFill>
                <a:latin typeface="Tahoma" panose="020B0604030504040204" pitchFamily="34" charset="0"/>
                <a:sym typeface="Wingdings" panose="05000000000000000000" pitchFamily="2" charset="2"/>
              </a:rPr>
              <a:t>] </a:t>
            </a:r>
            <a:r>
              <a:rPr lang="en-US" altLang="en-US" dirty="0" smtClean="0">
                <a:solidFill>
                  <a:srgbClr val="0000CC"/>
                </a:solidFill>
                <a:latin typeface="Tahoma" panose="020B0604030504040204" pitchFamily="34" charset="0"/>
                <a:sym typeface="Wingdings" panose="05000000000000000000" pitchFamily="2" charset="2"/>
              </a:rPr>
              <a:t>op 0) {IF/ID.NPC +(IF/ID.IR</a:t>
            </a:r>
            <a:r>
              <a:rPr lang="en-US" altLang="en-US" baseline="-25000" dirty="0" smtClean="0">
                <a:solidFill>
                  <a:srgbClr val="0000CC"/>
                </a:solidFill>
                <a:latin typeface="Tahoma" panose="020B0604030504040204" pitchFamily="34" charset="0"/>
                <a:sym typeface="Wingdings" panose="05000000000000000000" pitchFamily="2" charset="2"/>
              </a:rPr>
              <a:t>15</a:t>
            </a:r>
            <a:r>
              <a:rPr lang="en-US" altLang="en-US" dirty="0" smtClean="0">
                <a:solidFill>
                  <a:srgbClr val="0000CC"/>
                </a:solidFill>
                <a:latin typeface="Tahoma" panose="020B0604030504040204" pitchFamily="34" charset="0"/>
                <a:sym typeface="Wingdings" panose="05000000000000000000" pitchFamily="2" charset="2"/>
              </a:rPr>
              <a:t>)</a:t>
            </a:r>
            <a:r>
              <a:rPr lang="en-US" altLang="en-US" baseline="30000" dirty="0" smtClean="0">
                <a:solidFill>
                  <a:srgbClr val="0000CC"/>
                </a:solidFill>
                <a:latin typeface="Tahoma" panose="020B0604030504040204" pitchFamily="34" charset="0"/>
                <a:sym typeface="Wingdings" panose="05000000000000000000" pitchFamily="2" charset="2"/>
              </a:rPr>
              <a:t>16</a:t>
            </a:r>
            <a:r>
              <a:rPr lang="en-US" altLang="en-US" dirty="0" smtClean="0">
                <a:solidFill>
                  <a:srgbClr val="0000CC"/>
                </a:solidFill>
                <a:latin typeface="Tahoma" panose="020B0604030504040204" pitchFamily="34" charset="0"/>
                <a:sym typeface="Wingdings" panose="05000000000000000000" pitchFamily="2" charset="2"/>
              </a:rPr>
              <a:t>##IF/ID.IR</a:t>
            </a:r>
            <a:r>
              <a:rPr lang="en-US" altLang="en-US" baseline="-25000" dirty="0" smtClean="0">
                <a:solidFill>
                  <a:srgbClr val="0000CC"/>
                </a:solidFill>
                <a:latin typeface="Tahoma" panose="020B0604030504040204" pitchFamily="34" charset="0"/>
                <a:sym typeface="Wingdings" panose="05000000000000000000" pitchFamily="2" charset="2"/>
              </a:rPr>
              <a:t>15…0</a:t>
            </a:r>
            <a:r>
              <a:rPr lang="en-US" altLang="en-US" dirty="0" smtClean="0">
                <a:solidFill>
                  <a:srgbClr val="0000CC"/>
                </a:solidFill>
                <a:latin typeface="Tahoma" panose="020B0604030504040204" pitchFamily="34" charset="0"/>
                <a:sym typeface="Wingdings" panose="05000000000000000000" pitchFamily="2" charset="2"/>
              </a:rPr>
              <a:t>}else{PC+4</a:t>
            </a:r>
            <a:r>
              <a:rPr lang="en-US" altLang="en-US" dirty="0" smtClean="0">
                <a:solidFill>
                  <a:srgbClr val="0000CC"/>
                </a:solidFill>
                <a:sym typeface="Wingdings" panose="05000000000000000000" pitchFamily="2" charset="2"/>
              </a:rPr>
              <a:t>}</a:t>
            </a:r>
            <a:endParaRPr kumimoji="1" lang="en-US" altLang="en-US" dirty="0" smtClean="0">
              <a:solidFill>
                <a:srgbClr val="0000CC"/>
              </a:solidFill>
              <a:effectLst>
                <a:outerShdw blurRad="38100" dist="38100" dir="2700000" algn="tl">
                  <a:srgbClr val="C0C0C0"/>
                </a:outerShdw>
              </a:effectLst>
              <a:latin typeface="Tahoma" panose="020B0604030504040204" pitchFamily="34" charset="0"/>
              <a:sym typeface="Wingdings" panose="05000000000000000000" pitchFamily="2" charset="2"/>
            </a:endParaRPr>
          </a:p>
          <a:p>
            <a:pPr>
              <a:spcBef>
                <a:spcPct val="20000"/>
              </a:spcBef>
              <a:buClr>
                <a:schemeClr val="accent1"/>
              </a:buClr>
              <a:buSzPct val="85000"/>
              <a:buFont typeface="Wingdings 2" panose="05020102010507070707" pitchFamily="18" charset="2"/>
              <a:buChar char="ã"/>
              <a:defRPr/>
            </a:pPr>
            <a:r>
              <a:rPr kumimoji="1" lang="hr-HR" altLang="en-US" sz="2800" dirty="0" smtClean="0">
                <a:solidFill>
                  <a:schemeClr val="accent1"/>
                </a:solidFill>
                <a:effectLst>
                  <a:outerShdw blurRad="38100" dist="38100" dir="2700000" algn="tl">
                    <a:srgbClr val="C0C0C0"/>
                  </a:outerShdw>
                </a:effectLst>
                <a:latin typeface="Tahoma" panose="020B0604030504040204" pitchFamily="34" charset="0"/>
              </a:rPr>
              <a:t>Dejstvo</a:t>
            </a:r>
            <a:r>
              <a:rPr kumimoji="1" lang="en-US" altLang="en-US" sz="2800" dirty="0" smtClean="0">
                <a:solidFill>
                  <a:schemeClr val="accent1"/>
                </a:solidFill>
                <a:effectLst>
                  <a:outerShdw blurRad="38100" dist="38100" dir="2700000" algn="tl">
                    <a:srgbClr val="C0C0C0"/>
                  </a:outerShdw>
                </a:effectLst>
                <a:latin typeface="Tahoma" panose="020B0604030504040204" pitchFamily="34" charset="0"/>
              </a:rPr>
              <a:t>:</a:t>
            </a:r>
          </a:p>
          <a:p>
            <a:pPr lvl="1">
              <a:spcBef>
                <a:spcPct val="20000"/>
              </a:spcBef>
              <a:buClr>
                <a:schemeClr val="hlink"/>
              </a:buClr>
              <a:buSzPct val="85000"/>
              <a:buFont typeface="Wingdings" panose="05000000000000000000" pitchFamily="2" charset="2"/>
              <a:buChar char="l"/>
              <a:defRPr/>
            </a:pPr>
            <a:r>
              <a:rPr kumimoji="1" lang="hr-HR"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Pribavljanje instrukcije iz memorije. </a:t>
            </a:r>
          </a:p>
          <a:p>
            <a:pPr lvl="1">
              <a:spcBef>
                <a:spcPct val="20000"/>
              </a:spcBef>
              <a:buClr>
                <a:schemeClr val="hlink"/>
              </a:buClr>
              <a:buSzPct val="85000"/>
              <a:buFont typeface="Wingdings" panose="05000000000000000000" pitchFamily="2" charset="2"/>
              <a:buChar char="l"/>
              <a:defRPr/>
            </a:pPr>
            <a:r>
              <a:rPr kumimoji="1" lang="en-US"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In</a:t>
            </a:r>
            <a:r>
              <a:rPr kumimoji="1" lang="hr-HR"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k</a:t>
            </a:r>
            <a:r>
              <a:rPr kumimoji="1" lang="en-US" altLang="en-US" sz="2300" dirty="0" err="1"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rement</a:t>
            </a:r>
            <a:r>
              <a:rPr kumimoji="1" lang="hr-HR"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iranje </a:t>
            </a:r>
            <a:r>
              <a:rPr kumimoji="1" lang="en-US"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 PC </a:t>
            </a:r>
            <a:r>
              <a:rPr kumimoji="1" lang="hr-HR"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za</a:t>
            </a:r>
            <a:r>
              <a:rPr kumimoji="1" lang="en-US"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 4 </a:t>
            </a:r>
            <a:r>
              <a:rPr kumimoji="1" lang="hr-HR"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da bi se pristupilo sledećoj instrukciji ili postavljanje nove vrednosti PC na osnovu adrese grananja odredjene u ID fazi prethodne instrukcije (branch)</a:t>
            </a:r>
            <a:endParaRPr kumimoji="1" lang="en-US" altLang="en-US" sz="23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endParaRPr>
          </a:p>
        </p:txBody>
      </p:sp>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hr-HR" altLang="en-US" smtClean="0"/>
              <a:t>Modifikacija ID faze</a:t>
            </a:r>
            <a:endParaRPr lang="en-US" altLang="en-US" smtClean="0"/>
          </a:p>
        </p:txBody>
      </p:sp>
      <p:sp>
        <p:nvSpPr>
          <p:cNvPr id="8195" name="Rectangle 3"/>
          <p:cNvSpPr>
            <a:spLocks noChangeArrowheads="1"/>
          </p:cNvSpPr>
          <p:nvPr/>
        </p:nvSpPr>
        <p:spPr bwMode="auto">
          <a:xfrm>
            <a:off x="0" y="1066800"/>
            <a:ext cx="9144000" cy="5334000"/>
          </a:xfrm>
          <a:prstGeom prst="rect">
            <a:avLst/>
          </a:prstGeom>
          <a:noFill/>
          <a:ln>
            <a:noFill/>
          </a:ln>
          <a:effectLs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accent1"/>
              </a:buClr>
              <a:buSzPct val="85000"/>
              <a:buFont typeface="Wingdings 2" panose="05020102010507070707" pitchFamily="18" charset="2"/>
              <a:buChar char="ã"/>
              <a:defRPr/>
            </a:pPr>
            <a:r>
              <a:rPr kumimoji="1" lang="en-US" altLang="en-US" sz="2000" dirty="0" smtClean="0">
                <a:solidFill>
                  <a:schemeClr val="accent1"/>
                </a:solidFill>
                <a:effectLst>
                  <a:outerShdw blurRad="38100" dist="38100" dir="2700000" algn="tl">
                    <a:srgbClr val="C0C0C0"/>
                  </a:outerShdw>
                </a:effectLst>
                <a:latin typeface="Tahoma" panose="020B0604030504040204" pitchFamily="34" charset="0"/>
              </a:rPr>
              <a:t>Instruction Decode Cycle/Register Fetch</a:t>
            </a:r>
          </a:p>
          <a:p>
            <a:pPr lvl="1">
              <a:lnSpc>
                <a:spcPct val="90000"/>
              </a:lnSpc>
              <a:spcBef>
                <a:spcPct val="20000"/>
              </a:spcBef>
              <a:buClr>
                <a:schemeClr val="hlink"/>
              </a:buClr>
              <a:buSzPct val="85000"/>
              <a:buFont typeface="Wingdings" panose="05000000000000000000" pitchFamily="2" charset="2"/>
              <a:buChar char="l"/>
              <a:defRPr/>
            </a:pP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ID/EX.A </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 </a:t>
            </a:r>
            <a:r>
              <a:rPr kumimoji="1" lang="en-US" altLang="en-US" sz="1900" dirty="0" err="1"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Regs</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[IR</a:t>
            </a:r>
            <a:r>
              <a:rPr kumimoji="1" lang="en-US" altLang="en-US" sz="1900" baseline="-250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25…21</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 ID/EX.</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B  </a:t>
            </a:r>
            <a:r>
              <a:rPr kumimoji="1" lang="en-US" altLang="en-US" sz="1900" dirty="0" err="1"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Regs</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[IR</a:t>
            </a:r>
            <a:r>
              <a:rPr kumimoji="1" lang="en-US" altLang="en-US" sz="1900" baseline="-250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20…16</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a:t>
            </a:r>
          </a:p>
          <a:p>
            <a:pPr lvl="1">
              <a:lnSpc>
                <a:spcPct val="90000"/>
              </a:lnSpc>
              <a:spcBef>
                <a:spcPct val="20000"/>
              </a:spcBef>
              <a:buClr>
                <a:schemeClr val="hlink"/>
              </a:buClr>
              <a:buSzPct val="85000"/>
              <a:buFont typeface="Wingdings" panose="05000000000000000000" pitchFamily="2" charset="2"/>
              <a:buChar char="l"/>
              <a:defRPr/>
            </a:pP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ID/EX.IR  IF/EX.IR</a:t>
            </a:r>
          </a:p>
          <a:p>
            <a:pPr lvl="1">
              <a:lnSpc>
                <a:spcPct val="90000"/>
              </a:lnSpc>
              <a:spcBef>
                <a:spcPct val="20000"/>
              </a:spcBef>
              <a:buClr>
                <a:schemeClr val="hlink"/>
              </a:buClr>
              <a:buSzPct val="85000"/>
              <a:buFont typeface="Wingdings" panose="05000000000000000000" pitchFamily="2" charset="2"/>
              <a:buChar char="l"/>
              <a:defRPr/>
            </a:pP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ID/</a:t>
            </a:r>
            <a:r>
              <a:rPr kumimoji="1" lang="en-US" altLang="en-US" sz="1900" dirty="0" err="1"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EX.Imm</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 (IF/ID.IR</a:t>
            </a:r>
            <a:r>
              <a:rPr kumimoji="1" lang="en-US" altLang="en-US" sz="1900" baseline="-250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15</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a:t>
            </a:r>
            <a:r>
              <a:rPr kumimoji="1" lang="en-US" altLang="en-US" sz="1900" baseline="300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16</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##IF/ID.IR</a:t>
            </a:r>
            <a:r>
              <a:rPr kumimoji="1" lang="en-US" altLang="en-US" sz="1900" baseline="-25000" dirty="0" smtClean="0">
                <a:solidFill>
                  <a:schemeClr val="hlink"/>
                </a:solidFill>
                <a:effectLst>
                  <a:outerShdw blurRad="38100" dist="38100" dir="2700000" algn="tl">
                    <a:srgbClr val="C0C0C0"/>
                  </a:outerShdw>
                </a:effectLst>
                <a:latin typeface="Tahoma" panose="020B0604030504040204" pitchFamily="34" charset="0"/>
                <a:sym typeface="Wingdings" panose="05000000000000000000" pitchFamily="2" charset="2"/>
              </a:rPr>
              <a:t>15…0</a:t>
            </a:r>
          </a:p>
          <a:p>
            <a:pPr lvl="1">
              <a:lnSpc>
                <a:spcPct val="90000"/>
              </a:lnSpc>
              <a:spcBef>
                <a:spcPct val="20000"/>
              </a:spcBef>
              <a:buClr>
                <a:schemeClr val="hlink"/>
              </a:buClr>
              <a:buSzPct val="85000"/>
              <a:buFont typeface="Wingdings" panose="05000000000000000000" pitchFamily="2" charset="2"/>
              <a:buChar char="l"/>
              <a:defRPr/>
            </a:pPr>
            <a:r>
              <a:rPr kumimoji="1" lang="hr-HR"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Izračunavanje uslova</a:t>
            </a:r>
            <a:r>
              <a:rPr kumimoji="1"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 </a:t>
            </a:r>
            <a:r>
              <a:rPr kumimoji="1" lang="hr-HR"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 </a:t>
            </a:r>
            <a:r>
              <a:rPr kumimoji="1" lang="en-US" altLang="en-US" sz="1900" dirty="0" err="1"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Cond</a:t>
            </a:r>
            <a:r>
              <a:rPr kumimoji="1"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  </a:t>
            </a:r>
            <a:r>
              <a:rPr kumimoji="1" lang="en-US" altLang="en-US" sz="1900" dirty="0" err="1"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Regs</a:t>
            </a:r>
            <a:r>
              <a:rPr kumimoji="1"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[IF/ID.IR</a:t>
            </a:r>
            <a:r>
              <a:rPr kumimoji="1" lang="en-US" altLang="en-US" sz="1900" baseline="-250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25..21</a:t>
            </a:r>
            <a:r>
              <a:rPr kumimoji="1"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 op 0</a:t>
            </a:r>
          </a:p>
          <a:p>
            <a:pPr lvl="1">
              <a:lnSpc>
                <a:spcPct val="90000"/>
              </a:lnSpc>
              <a:spcBef>
                <a:spcPct val="20000"/>
              </a:spcBef>
              <a:buClr>
                <a:schemeClr val="hlink"/>
              </a:buClr>
              <a:buSzPct val="85000"/>
              <a:buFont typeface="Wingdings" panose="05000000000000000000" pitchFamily="2" charset="2"/>
              <a:buChar char="l"/>
              <a:defRPr/>
            </a:pPr>
            <a:r>
              <a:rPr kumimoji="1"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 </a:t>
            </a:r>
            <a:r>
              <a:rPr kumimoji="1" lang="hr-HR"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Izaračunavanje ciljne adrese grananja:</a:t>
            </a:r>
            <a:r>
              <a:rPr kumimoji="1"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  </a:t>
            </a:r>
            <a:r>
              <a:rPr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IF/ID.NPC + (IF/ID.IR</a:t>
            </a:r>
            <a:r>
              <a:rPr lang="en-US" altLang="en-US" sz="1900" baseline="-250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15</a:t>
            </a:r>
            <a:r>
              <a:rPr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a:t>
            </a:r>
            <a:r>
              <a:rPr lang="en-US" altLang="en-US" sz="1900" baseline="300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16</a:t>
            </a:r>
            <a:r>
              <a:rPr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##IF/ID.IR</a:t>
            </a:r>
            <a:r>
              <a:rPr lang="en-US" altLang="en-US" sz="1900" baseline="-250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rPr>
              <a:t>15…0</a:t>
            </a:r>
          </a:p>
          <a:p>
            <a:pPr lvl="1">
              <a:lnSpc>
                <a:spcPct val="90000"/>
              </a:lnSpc>
              <a:spcBef>
                <a:spcPct val="20000"/>
              </a:spcBef>
              <a:buClr>
                <a:schemeClr val="hlink"/>
              </a:buClr>
              <a:buSzPct val="85000"/>
              <a:buFont typeface="Wingdings" panose="05000000000000000000" pitchFamily="2" charset="2"/>
              <a:buChar char="l"/>
              <a:defRPr/>
            </a:pPr>
            <a:endParaRPr kumimoji="1" lang="en-US" altLang="en-US" sz="1900" dirty="0" smtClean="0">
              <a:solidFill>
                <a:schemeClr val="accent1"/>
              </a:solidFill>
              <a:effectLst>
                <a:outerShdw blurRad="38100" dist="38100" dir="2700000" algn="tl">
                  <a:srgbClr val="C0C0C0"/>
                </a:outerShdw>
              </a:effectLst>
              <a:latin typeface="Tahoma" panose="020B0604030504040204" pitchFamily="34" charset="0"/>
              <a:sym typeface="Wingdings" panose="05000000000000000000" pitchFamily="2" charset="2"/>
            </a:endParaRPr>
          </a:p>
          <a:p>
            <a:pPr lvl="1">
              <a:lnSpc>
                <a:spcPct val="90000"/>
              </a:lnSpc>
              <a:spcBef>
                <a:spcPct val="20000"/>
              </a:spcBef>
              <a:buClr>
                <a:schemeClr val="hlink"/>
              </a:buClr>
              <a:buSzPct val="85000"/>
              <a:buFont typeface="Wingdings" panose="05000000000000000000" pitchFamily="2" charset="2"/>
              <a:buChar char="l"/>
              <a:defRPr/>
            </a:pPr>
            <a:r>
              <a:rPr kumimoji="1" lang="hr-HR" altLang="en-US" sz="2000" dirty="0" smtClean="0">
                <a:solidFill>
                  <a:schemeClr val="accent1"/>
                </a:solidFill>
                <a:effectLst>
                  <a:outerShdw blurRad="38100" dist="38100" dir="2700000" algn="tl">
                    <a:srgbClr val="C0C0C0"/>
                  </a:outerShdw>
                </a:effectLst>
                <a:latin typeface="Tahoma" panose="020B0604030504040204" pitchFamily="34" charset="0"/>
              </a:rPr>
              <a:t>Dejstvo</a:t>
            </a:r>
            <a:endParaRPr kumimoji="1" lang="en-US" altLang="en-US" sz="2000" dirty="0" smtClean="0">
              <a:solidFill>
                <a:schemeClr val="accent1"/>
              </a:solidFill>
              <a:effectLst>
                <a:outerShdw blurRad="38100" dist="38100" dir="2700000" algn="tl">
                  <a:srgbClr val="C0C0C0"/>
                </a:outerShdw>
              </a:effectLst>
              <a:latin typeface="Tahoma" panose="020B0604030504040204" pitchFamily="34" charset="0"/>
            </a:endParaRPr>
          </a:p>
          <a:p>
            <a:pPr lvl="1">
              <a:lnSpc>
                <a:spcPct val="90000"/>
              </a:lnSpc>
              <a:spcBef>
                <a:spcPct val="20000"/>
              </a:spcBef>
              <a:buClr>
                <a:schemeClr val="hlink"/>
              </a:buClr>
              <a:buSzPct val="85000"/>
              <a:buFont typeface="Wingdings" panose="05000000000000000000" pitchFamily="2" charset="2"/>
              <a:buChar char="l"/>
              <a:defRPr/>
            </a:pP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Dekodiranje instrukcije i pristupanje RF</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 </a:t>
            </a: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Sadržaji registara opšte namene se pamte u privremene registre </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(A </a:t>
            </a: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i</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 B</a:t>
            </a: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 su deo protočnog regista</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 ID/EX </a:t>
            </a:r>
            <a:r>
              <a:rPr kumimoji="1" lang="en-US" altLang="en-US" sz="1900" dirty="0" err="1" smtClean="0">
                <a:solidFill>
                  <a:schemeClr val="hlink"/>
                </a:solidFill>
                <a:effectLst>
                  <a:outerShdw blurRad="38100" dist="38100" dir="2700000" algn="tl">
                    <a:srgbClr val="C0C0C0"/>
                  </a:outerShdw>
                </a:effectLst>
                <a:latin typeface="Tahoma" panose="020B0604030504040204" pitchFamily="34" charset="0"/>
              </a:rPr>
              <a:t>st</a:t>
            </a: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epena</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a:t>
            </a:r>
          </a:p>
          <a:p>
            <a:pPr lvl="1">
              <a:lnSpc>
                <a:spcPct val="90000"/>
              </a:lnSpc>
              <a:spcBef>
                <a:spcPct val="20000"/>
              </a:spcBef>
              <a:buClr>
                <a:schemeClr val="hlink"/>
              </a:buClr>
              <a:buSzPct val="85000"/>
              <a:buFont typeface="Wingdings" panose="05000000000000000000" pitchFamily="2" charset="2"/>
              <a:buChar char="l"/>
              <a:defRPr/>
            </a:pP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Izdvajanje nepsrednog operanda i Smeštanje u </a:t>
            </a:r>
            <a:r>
              <a:rPr kumimoji="1" lang="en-US" altLang="en-US" sz="1900" dirty="0" err="1" smtClean="0">
                <a:solidFill>
                  <a:schemeClr val="hlink"/>
                </a:solidFill>
                <a:effectLst>
                  <a:outerShdw blurRad="38100" dist="38100" dir="2700000" algn="tl">
                    <a:srgbClr val="C0C0C0"/>
                  </a:outerShdw>
                </a:effectLst>
                <a:latin typeface="Tahoma" panose="020B0604030504040204" pitchFamily="34" charset="0"/>
              </a:rPr>
              <a:t>Imm</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 (</a:t>
            </a: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deo</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 ID/EX </a:t>
            </a: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protočnog registra </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 </a:t>
            </a:r>
          </a:p>
          <a:p>
            <a:pPr lvl="1">
              <a:lnSpc>
                <a:spcPct val="90000"/>
              </a:lnSpc>
              <a:spcBef>
                <a:spcPct val="20000"/>
              </a:spcBef>
              <a:buClr>
                <a:schemeClr val="hlink"/>
              </a:buClr>
              <a:buSzPct val="85000"/>
              <a:buFont typeface="Wingdings" panose="05000000000000000000" pitchFamily="2" charset="2"/>
              <a:buChar char="l"/>
              <a:defRPr/>
            </a:pP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Izračunavanje uslo</a:t>
            </a:r>
            <a:r>
              <a:rPr kumimoji="1" lang="en-US" altLang="en-US" sz="1900" dirty="0" smtClean="0">
                <a:solidFill>
                  <a:schemeClr val="hlink"/>
                </a:solidFill>
                <a:effectLst>
                  <a:outerShdw blurRad="38100" dist="38100" dir="2700000" algn="tl">
                    <a:srgbClr val="C0C0C0"/>
                  </a:outerShdw>
                </a:effectLst>
                <a:latin typeface="Tahoma" panose="020B0604030504040204" pitchFamily="34" charset="0"/>
              </a:rPr>
              <a:t>v</a:t>
            </a:r>
            <a:r>
              <a:rPr kumimoji="1" lang="hr-HR" altLang="en-US" sz="1900" dirty="0" smtClean="0">
                <a:solidFill>
                  <a:schemeClr val="hlink"/>
                </a:solidFill>
                <a:effectLst>
                  <a:outerShdw blurRad="38100" dist="38100" dir="2700000" algn="tl">
                    <a:srgbClr val="C0C0C0"/>
                  </a:outerShdw>
                </a:effectLst>
                <a:latin typeface="Tahoma" panose="020B0604030504040204" pitchFamily="34" charset="0"/>
              </a:rPr>
              <a:t>a cond i ciljne adrese u slučaju da dodje do grananja da bi se postavila nova vrednost PC</a:t>
            </a:r>
          </a:p>
          <a:p>
            <a:pPr>
              <a:lnSpc>
                <a:spcPct val="90000"/>
              </a:lnSpc>
              <a:spcBef>
                <a:spcPct val="20000"/>
              </a:spcBef>
              <a:buClr>
                <a:schemeClr val="hlink"/>
              </a:buClr>
              <a:buSzPct val="85000"/>
              <a:buFont typeface="Wingdings" panose="05000000000000000000" pitchFamily="2" charset="2"/>
              <a:buChar char="l"/>
              <a:defRPr/>
            </a:pPr>
            <a:r>
              <a:rPr kumimoji="1" lang="hr-HR" altLang="en-US" sz="2000" dirty="0" smtClean="0">
                <a:solidFill>
                  <a:schemeClr val="accent1"/>
                </a:solidFill>
                <a:effectLst>
                  <a:outerShdw blurRad="38100" dist="38100" dir="2700000" algn="tl">
                    <a:srgbClr val="C0C0C0"/>
                  </a:outerShdw>
                </a:effectLst>
                <a:latin typeface="Tahoma" panose="020B0604030504040204" pitchFamily="34" charset="0"/>
              </a:rPr>
              <a:t>Faze EX, MEM i WB za branch su prazne</a:t>
            </a:r>
            <a:endParaRPr kumimoji="1" lang="en-US" altLang="en-US" sz="2000" dirty="0" smtClean="0">
              <a:solidFill>
                <a:schemeClr val="accent1"/>
              </a:solidFill>
              <a:effectLst>
                <a:outerShdw blurRad="38100" dist="38100" dir="2700000" algn="tl">
                  <a:srgbClr val="C0C0C0"/>
                </a:outerShdw>
              </a:effectLst>
              <a:latin typeface="Tahoma" panose="020B0604030504040204" pitchFamily="34" charset="0"/>
            </a:endParaRPr>
          </a:p>
        </p:txBody>
      </p:sp>
    </p:spTree>
  </p:cSld>
  <p:clrMapOvr>
    <a:masterClrMapping/>
  </p:clrMapOvr>
  <p:transition>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0" y="685800"/>
            <a:ext cx="9144000" cy="6430963"/>
          </a:xfrm>
        </p:spPr>
        <p:txBody>
          <a:bodyPr>
            <a:spAutoFit/>
          </a:bodyPr>
          <a:lstStyle/>
          <a:p>
            <a:pPr>
              <a:lnSpc>
                <a:spcPct val="90000"/>
              </a:lnSpc>
              <a:defRPr/>
            </a:pPr>
            <a:r>
              <a:rPr lang="hr-HR" altLang="en-US" smtClean="0"/>
              <a:t>Smanjen je gubitak sa 3 na 1 clk ciklus.</a:t>
            </a:r>
          </a:p>
          <a:p>
            <a:pPr>
              <a:lnSpc>
                <a:spcPct val="90000"/>
              </a:lnSpc>
              <a:defRPr/>
            </a:pPr>
            <a:endParaRPr lang="hr-HR" altLang="en-US" smtClean="0"/>
          </a:p>
          <a:p>
            <a:pPr>
              <a:lnSpc>
                <a:spcPct val="90000"/>
              </a:lnSpc>
              <a:buFont typeface="Wingdings 2" pitchFamily="18" charset="2"/>
              <a:buNone/>
              <a:defRPr/>
            </a:pPr>
            <a:r>
              <a:rPr lang="hr-HR" altLang="en-US" sz="2400" b="1" smtClean="0">
                <a:solidFill>
                  <a:srgbClr val="336699"/>
                </a:solidFill>
              </a:rPr>
              <a:t>		branch	IF	ID	EX	Mem	WB</a:t>
            </a:r>
          </a:p>
          <a:p>
            <a:pPr>
              <a:lnSpc>
                <a:spcPct val="90000"/>
              </a:lnSpc>
              <a:buFont typeface="Wingdings 2" pitchFamily="18" charset="2"/>
              <a:buNone/>
              <a:defRPr/>
            </a:pPr>
            <a:r>
              <a:rPr lang="hr-HR" altLang="en-US" sz="2400" b="1" smtClean="0">
                <a:solidFill>
                  <a:srgbClr val="336699"/>
                </a:solidFill>
              </a:rPr>
              <a:t>		i+1			IF	IF	ID	EX</a:t>
            </a:r>
            <a:endParaRPr lang="en-US" altLang="en-US" sz="2400" b="1" smtClean="0">
              <a:solidFill>
                <a:srgbClr val="336699"/>
              </a:solidFill>
            </a:endParaRPr>
          </a:p>
          <a:p>
            <a:pPr>
              <a:lnSpc>
                <a:spcPct val="90000"/>
              </a:lnSpc>
              <a:buFont typeface="Wingdings 2" pitchFamily="18" charset="2"/>
              <a:buNone/>
              <a:defRPr/>
            </a:pPr>
            <a:endParaRPr lang="hr-HR" altLang="en-US" smtClean="0"/>
          </a:p>
          <a:p>
            <a:pPr>
              <a:lnSpc>
                <a:spcPct val="90000"/>
              </a:lnSpc>
              <a:defRPr/>
            </a:pPr>
            <a:endParaRPr lang="hr-HR" altLang="en-US" smtClean="0"/>
          </a:p>
          <a:p>
            <a:pPr>
              <a:lnSpc>
                <a:spcPct val="90000"/>
              </a:lnSpc>
              <a:defRPr/>
            </a:pPr>
            <a:r>
              <a:rPr kumimoji="0" lang="hr-HR" altLang="en-US" smtClean="0"/>
              <a:t>Kompajlerskim tehnikama moguće je dalje redukovati kašnjenje:</a:t>
            </a:r>
          </a:p>
          <a:p>
            <a:pPr lvl="1">
              <a:lnSpc>
                <a:spcPct val="90000"/>
              </a:lnSpc>
              <a:defRPr/>
            </a:pPr>
            <a:r>
              <a:rPr lang="hr-HR" altLang="en-US" smtClean="0"/>
              <a:t>Jedno rešenje je predvideti da se grananje neće obaviti i u tom slučaju se stanje mašine neće promeniti sve dok ne bude poznat ishod grananja. </a:t>
            </a:r>
            <a:endParaRPr lang="en-US" altLang="en-US" smtClean="0"/>
          </a:p>
          <a:p>
            <a:pPr lvl="2">
              <a:lnSpc>
                <a:spcPct val="90000"/>
              </a:lnSpc>
              <a:defRPr/>
            </a:pPr>
            <a:r>
              <a:rPr lang="hr-HR" altLang="en-US" smtClean="0"/>
              <a:t>Izvršenje se nastavlja sa sledećom instrukcijom kao da nije u pitanju naredba grananja. </a:t>
            </a:r>
            <a:endParaRPr lang="en-US" altLang="en-US" smtClean="0"/>
          </a:p>
          <a:p>
            <a:pPr lvl="2">
              <a:lnSpc>
                <a:spcPct val="90000"/>
              </a:lnSpc>
              <a:defRPr/>
            </a:pPr>
            <a:r>
              <a:rPr lang="hr-HR" altLang="en-US" smtClean="0"/>
              <a:t>Protočni sistem se zaustavlja ako grananje treba da se obavi. Prethodno pribavljena instrukcija se briše.</a:t>
            </a:r>
          </a:p>
          <a:p>
            <a:pPr>
              <a:lnSpc>
                <a:spcPct val="90000"/>
              </a:lnSpc>
              <a:buFont typeface="Wingdings 2" pitchFamily="18" charset="2"/>
              <a:buNone/>
              <a:defRPr/>
            </a:pPr>
            <a:endParaRPr lang="en-US" altLang="en-US" smtClean="0"/>
          </a:p>
        </p:txBody>
      </p:sp>
      <p:sp>
        <p:nvSpPr>
          <p:cNvPr id="11268" name="Rectangle 4"/>
          <p:cNvSpPr>
            <a:spLocks noGrp="1" noChangeArrowheads="1"/>
          </p:cNvSpPr>
          <p:nvPr>
            <p:ph type="title"/>
          </p:nvPr>
        </p:nvSpPr>
        <p:spPr/>
        <p:txBody>
          <a:bodyPr/>
          <a:lstStyle/>
          <a:p>
            <a:pPr>
              <a:defRPr/>
            </a:pPr>
            <a:r>
              <a:rPr lang="hr-HR" altLang="en-US" smtClean="0"/>
              <a:t>Šta je postignuto modidfikacijom?</a:t>
            </a:r>
            <a:endParaRPr lang="en-US" altLang="en-US" smtClean="0"/>
          </a:p>
        </p:txBody>
      </p:sp>
      <p:sp>
        <p:nvSpPr>
          <p:cNvPr id="30724" name="Rectangle 5"/>
          <p:cNvSpPr>
            <a:spLocks noChangeArrowheads="1"/>
          </p:cNvSpPr>
          <p:nvPr/>
        </p:nvSpPr>
        <p:spPr bwMode="auto">
          <a:xfrm>
            <a:off x="914400" y="1577975"/>
            <a:ext cx="6477000" cy="990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30725" name="Line 6"/>
          <p:cNvSpPr>
            <a:spLocks noChangeShapeType="1"/>
          </p:cNvSpPr>
          <p:nvPr/>
        </p:nvSpPr>
        <p:spPr bwMode="auto">
          <a:xfrm>
            <a:off x="2438400" y="1600200"/>
            <a:ext cx="0" cy="990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30726" name="Line 7"/>
          <p:cNvSpPr>
            <a:spLocks noChangeShapeType="1"/>
          </p:cNvSpPr>
          <p:nvPr/>
        </p:nvSpPr>
        <p:spPr bwMode="auto">
          <a:xfrm>
            <a:off x="3352800" y="1600200"/>
            <a:ext cx="0" cy="990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30727" name="Line 8"/>
          <p:cNvSpPr>
            <a:spLocks noChangeShapeType="1"/>
          </p:cNvSpPr>
          <p:nvPr/>
        </p:nvSpPr>
        <p:spPr bwMode="auto">
          <a:xfrm>
            <a:off x="4267200" y="1600200"/>
            <a:ext cx="0" cy="990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30728" name="Line 9"/>
          <p:cNvSpPr>
            <a:spLocks noChangeShapeType="1"/>
          </p:cNvSpPr>
          <p:nvPr/>
        </p:nvSpPr>
        <p:spPr bwMode="auto">
          <a:xfrm>
            <a:off x="5334000" y="1600200"/>
            <a:ext cx="0" cy="990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30729" name="Line 10"/>
          <p:cNvSpPr>
            <a:spLocks noChangeShapeType="1"/>
          </p:cNvSpPr>
          <p:nvPr/>
        </p:nvSpPr>
        <p:spPr bwMode="auto">
          <a:xfrm>
            <a:off x="6477000" y="1600200"/>
            <a:ext cx="0" cy="990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Tree>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1311275"/>
          </a:xfrm>
        </p:spPr>
        <p:txBody>
          <a:bodyPr/>
          <a:lstStyle/>
          <a:p>
            <a:pPr>
              <a:defRPr/>
            </a:pPr>
            <a:r>
              <a:rPr lang="hr-HR" altLang="en-US" smtClean="0"/>
              <a:t>Ponašanje sistema sa predvidjanjem da se grananje neće obaviti</a:t>
            </a:r>
            <a:endParaRPr lang="en-US" altLang="en-US" smtClean="0"/>
          </a:p>
        </p:txBody>
      </p:sp>
      <p:pic>
        <p:nvPicPr>
          <p:cNvPr id="3174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9144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Ha</a:t>
            </a:r>
            <a:r>
              <a:rPr lang="sr-Latn-RS" dirty="0" smtClean="0"/>
              <a:t>zardi protočnih sistema (nast.)</a:t>
            </a:r>
            <a:endParaRPr lang="en-US" dirty="0"/>
          </a:p>
        </p:txBody>
      </p:sp>
      <p:sp>
        <p:nvSpPr>
          <p:cNvPr id="3" name="Content Placeholder 2"/>
          <p:cNvSpPr>
            <a:spLocks noGrp="1"/>
          </p:cNvSpPr>
          <p:nvPr>
            <p:ph idx="1"/>
          </p:nvPr>
        </p:nvSpPr>
        <p:spPr/>
        <p:txBody>
          <a:bodyPr/>
          <a:lstStyle/>
          <a:p>
            <a:pPr>
              <a:defRPr/>
            </a:pPr>
            <a:r>
              <a:rPr lang="hr-HR" altLang="en-US" dirty="0" smtClean="0"/>
              <a:t>Strukturni hazardi – nastaju zbog jednovremenih zahtva za korišćenje istog hardverskog resursa.</a:t>
            </a:r>
          </a:p>
          <a:p>
            <a:pPr lvl="1">
              <a:defRPr/>
            </a:pPr>
            <a:r>
              <a:rPr lang="en-US" dirty="0" err="1" smtClean="0"/>
              <a:t>Da</a:t>
            </a:r>
            <a:r>
              <a:rPr lang="en-US" dirty="0" smtClean="0"/>
              <a:t> bi se </a:t>
            </a:r>
            <a:r>
              <a:rPr lang="en-US" dirty="0" err="1" smtClean="0"/>
              <a:t>ovi</a:t>
            </a:r>
            <a:r>
              <a:rPr lang="en-US" dirty="0" smtClean="0"/>
              <a:t> </a:t>
            </a:r>
            <a:r>
              <a:rPr lang="en-US" dirty="0" err="1" smtClean="0"/>
              <a:t>hazardi</a:t>
            </a:r>
            <a:r>
              <a:rPr lang="en-US" dirty="0" smtClean="0"/>
              <a:t> </a:t>
            </a:r>
            <a:r>
              <a:rPr lang="en-US" dirty="0" err="1" smtClean="0"/>
              <a:t>izbegli</a:t>
            </a:r>
            <a:r>
              <a:rPr lang="en-US" dirty="0" smtClean="0"/>
              <a:t> </a:t>
            </a:r>
            <a:r>
              <a:rPr lang="en-US" dirty="0" err="1" smtClean="0"/>
              <a:t>neophodno</a:t>
            </a:r>
            <a:r>
              <a:rPr lang="en-US" dirty="0" smtClean="0"/>
              <a:t> je </a:t>
            </a:r>
            <a:r>
              <a:rPr lang="en-US" dirty="0" err="1" smtClean="0"/>
              <a:t>duplirati</a:t>
            </a:r>
            <a:r>
              <a:rPr lang="en-US" dirty="0" smtClean="0"/>
              <a:t> </a:t>
            </a:r>
            <a:r>
              <a:rPr lang="en-US" dirty="0" err="1" smtClean="0"/>
              <a:t>resurse</a:t>
            </a:r>
            <a:r>
              <a:rPr lang="en-US" dirty="0" smtClean="0"/>
              <a:t>, </a:t>
            </a:r>
            <a:r>
              <a:rPr lang="en-US" dirty="0" err="1" smtClean="0"/>
              <a:t>ako</a:t>
            </a:r>
            <a:r>
              <a:rPr lang="en-US" dirty="0" smtClean="0"/>
              <a:t> je </a:t>
            </a:r>
            <a:r>
              <a:rPr lang="en-US" dirty="0" err="1" smtClean="0"/>
              <a:t>potrebno</a:t>
            </a:r>
            <a:r>
              <a:rPr lang="en-US" dirty="0" smtClean="0"/>
              <a:t>.</a:t>
            </a:r>
          </a:p>
          <a:p>
            <a:pPr lvl="2">
              <a:defRPr/>
            </a:pPr>
            <a:r>
              <a:rPr lang="en-US" dirty="0" err="1" smtClean="0"/>
              <a:t>Npr</a:t>
            </a:r>
            <a:r>
              <a:rPr lang="en-US" dirty="0" smtClean="0"/>
              <a:t>. ALU se u EXE </a:t>
            </a:r>
            <a:r>
              <a:rPr lang="en-US" dirty="0" err="1" smtClean="0"/>
              <a:t>fa</a:t>
            </a:r>
            <a:r>
              <a:rPr lang="sr-Latn-RS" dirty="0" smtClean="0"/>
              <a:t>z</a:t>
            </a:r>
            <a:r>
              <a:rPr lang="en-US" dirty="0" err="1" smtClean="0"/>
              <a:t>i</a:t>
            </a:r>
            <a:r>
              <a:rPr lang="en-US" dirty="0" smtClean="0"/>
              <a:t> </a:t>
            </a:r>
            <a:r>
              <a:rPr lang="en-US" dirty="0" err="1" smtClean="0"/>
              <a:t>koristi</a:t>
            </a:r>
            <a:r>
              <a:rPr lang="en-US" dirty="0" smtClean="0"/>
              <a:t> </a:t>
            </a:r>
            <a:r>
              <a:rPr lang="en-US" dirty="0" err="1" smtClean="0"/>
              <a:t>za</a:t>
            </a:r>
            <a:r>
              <a:rPr lang="sr-Latn-RS" dirty="0" smtClean="0"/>
              <a:t> izračunavanje ALU operacije, a u IF fazi je potreban za inkrementiranje sadržaja PC (programski brojač)</a:t>
            </a:r>
          </a:p>
          <a:p>
            <a:pPr lvl="3">
              <a:defRPr/>
            </a:pPr>
            <a:r>
              <a:rPr lang="sr-Latn-RS" dirty="0" smtClean="0"/>
              <a:t>Rešenje je dodati poseban sabirač koji će u IF fazi obavljati inkrementiranje PC</a:t>
            </a:r>
          </a:p>
          <a:p>
            <a:pPr lvl="2">
              <a:defRPr/>
            </a:pPr>
            <a:r>
              <a:rPr lang="sr-Latn-RS" dirty="0" smtClean="0"/>
              <a:t>pristup memoriji se zahteva u IF i MEM fazi</a:t>
            </a:r>
          </a:p>
          <a:p>
            <a:pPr lvl="3">
              <a:defRPr/>
            </a:pPr>
            <a:r>
              <a:rPr lang="sr-Latn-RS" dirty="0" smtClean="0"/>
              <a:t>zbog toga se koriste odvojene keš memorije za instrukcije i podatke</a:t>
            </a:r>
          </a:p>
          <a:p>
            <a:pPr lvl="1">
              <a:defRPr/>
            </a:pPr>
            <a:r>
              <a:rPr lang="sr-Latn-RS" dirty="0" smtClean="0"/>
              <a:t>izbegavanje hazarda može se postići zaustavljanjem protočnog sistema, pri čemu se nekim instrukcijama dozvoljava da nastave sa izvršenjem, a neke se zaustavljaju dok se hazard ne otkloni</a:t>
            </a:r>
            <a:endParaRPr lang="en-US" dirty="0" smtClean="0"/>
          </a:p>
          <a:p>
            <a:pPr>
              <a:defRPr/>
            </a:pPr>
            <a:endParaRPr lang="en-US" dirty="0"/>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hr-HR" altLang="en-US" smtClean="0"/>
              <a:t>Druga mogućnost</a:t>
            </a:r>
            <a:endParaRPr lang="en-US" altLang="en-US" smtClean="0"/>
          </a:p>
        </p:txBody>
      </p:sp>
      <p:sp>
        <p:nvSpPr>
          <p:cNvPr id="13315" name="Rectangle 3"/>
          <p:cNvSpPr>
            <a:spLocks noGrp="1" noChangeArrowheads="1"/>
          </p:cNvSpPr>
          <p:nvPr>
            <p:ph type="body" idx="1"/>
          </p:nvPr>
        </p:nvSpPr>
        <p:spPr/>
        <p:txBody>
          <a:bodyPr/>
          <a:lstStyle/>
          <a:p>
            <a:pPr>
              <a:defRPr/>
            </a:pPr>
            <a:r>
              <a:rPr lang="hr-HR" altLang="en-US" dirty="0" smtClean="0"/>
              <a:t>Predvideti da će se grananje obaviti i početi sa pribavljanjem instrukcije sa ciljne adrese grananja</a:t>
            </a:r>
          </a:p>
          <a:p>
            <a:pPr lvl="1">
              <a:defRPr/>
            </a:pPr>
            <a:r>
              <a:rPr lang="hr-HR" altLang="en-US" dirty="0" smtClean="0"/>
              <a:t>Ovaj prilaz u našem primeru nema prednosti jer su uslov grananja i adresa grananja (ako do grananja doje) poznati u isto vreme</a:t>
            </a:r>
          </a:p>
          <a:p>
            <a:pPr>
              <a:defRPr/>
            </a:pPr>
            <a:r>
              <a:rPr lang="hr-HR" altLang="en-US" dirty="0" smtClean="0"/>
              <a:t>Ovaj prilaz ima smisla u sistemima gde su uslovi koji se testiraju u instrukciji grananja složeniji, pa uslov može biti kasnije izračunat od adrese.</a:t>
            </a:r>
            <a:endParaRPr lang="en-US" altLang="en-US" dirty="0" smtClean="0"/>
          </a:p>
        </p:txBody>
      </p:sp>
    </p:spTree>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641350"/>
          </a:xfrm>
        </p:spPr>
        <p:txBody>
          <a:bodyPr/>
          <a:lstStyle/>
          <a:p>
            <a:pPr>
              <a:defRPr/>
            </a:pPr>
            <a:r>
              <a:rPr lang="hr-HR" altLang="en-US" sz="3600" dirty="0" smtClean="0"/>
              <a:t>Na o</a:t>
            </a:r>
            <a:r>
              <a:rPr lang="en-US" altLang="en-US" sz="3600" dirty="0" smtClean="0"/>
              <a:t>s</a:t>
            </a:r>
            <a:r>
              <a:rPr lang="hr-HR" altLang="en-US" sz="3600" dirty="0" smtClean="0"/>
              <a:t>novu čega se obavlja predvidjanje</a:t>
            </a:r>
            <a:r>
              <a:rPr lang="en-US" altLang="en-US" sz="3600" dirty="0" smtClean="0"/>
              <a:t>?</a:t>
            </a:r>
          </a:p>
        </p:txBody>
      </p:sp>
      <p:sp>
        <p:nvSpPr>
          <p:cNvPr id="15363" name="Rectangle 3"/>
          <p:cNvSpPr>
            <a:spLocks noGrp="1" noChangeArrowheads="1"/>
          </p:cNvSpPr>
          <p:nvPr>
            <p:ph type="body" idx="1"/>
          </p:nvPr>
        </p:nvSpPr>
        <p:spPr/>
        <p:txBody>
          <a:bodyPr/>
          <a:lstStyle/>
          <a:p>
            <a:pPr>
              <a:defRPr/>
            </a:pPr>
            <a:r>
              <a:rPr lang="hr-HR" altLang="en-US" smtClean="0"/>
              <a:t>Postoje dva osnovna metoda da se statički predvidi grananje u fazi kompilacije:</a:t>
            </a:r>
          </a:p>
          <a:p>
            <a:pPr lvl="1">
              <a:defRPr/>
            </a:pPr>
            <a:r>
              <a:rPr lang="hr-HR" altLang="en-US" smtClean="0"/>
              <a:t>Posmatranjem ponašanja programa i korišćenjem informacija dobijenih na osnovu prethodnih izvršenja programa.</a:t>
            </a:r>
          </a:p>
          <a:p>
            <a:pPr lvl="2">
              <a:defRPr/>
            </a:pPr>
            <a:r>
              <a:rPr lang="hr-HR" altLang="en-US" sz="1800" smtClean="0"/>
              <a:t>Na primer, ponašanje programa može biti takvo da se većina grananja obavlja. U takvi</a:t>
            </a:r>
            <a:r>
              <a:rPr lang="en-US" altLang="en-US" sz="1800" smtClean="0"/>
              <a:t>m</a:t>
            </a:r>
            <a:r>
              <a:rPr lang="hr-HR" altLang="en-US" sz="1800" smtClean="0"/>
              <a:t> slučajevima najjednostavnije je predvideti da će se sva grananja obaviti.</a:t>
            </a:r>
            <a:r>
              <a:rPr lang="hr-HR" altLang="en-US" sz="1800" b="1" smtClean="0"/>
              <a:t>  </a:t>
            </a:r>
          </a:p>
          <a:p>
            <a:pPr lvl="1">
              <a:buFontTx/>
              <a:buChar char="•"/>
              <a:defRPr/>
            </a:pPr>
            <a:r>
              <a:rPr lang="hr-HR" altLang="en-US" smtClean="0"/>
              <a:t> Predvideti grananje na osnovu smera grananja: </a:t>
            </a:r>
          </a:p>
          <a:p>
            <a:pPr lvl="2">
              <a:buFontTx/>
              <a:buChar char="•"/>
              <a:defRPr/>
            </a:pPr>
            <a:r>
              <a:rPr lang="hr-HR" altLang="en-US" smtClean="0"/>
              <a:t>predvideti da se sva grananja u nazad (programske petlje) obavljaju</a:t>
            </a:r>
          </a:p>
          <a:p>
            <a:pPr lvl="2">
              <a:buFontTx/>
              <a:buChar char="•"/>
              <a:defRPr/>
            </a:pPr>
            <a:r>
              <a:rPr lang="hr-HR" altLang="en-US" smtClean="0"/>
              <a:t>predvideti da se sva grananja u napred ne obavljaju. </a:t>
            </a:r>
            <a:endParaRPr lang="en-US" altLang="en-US" smtClean="0"/>
          </a:p>
          <a:p>
            <a:pPr lvl="2">
              <a:buFont typeface="Wingdings" pitchFamily="2" charset="2"/>
              <a:buNone/>
              <a:defRPr/>
            </a:pPr>
            <a:endParaRPr lang="en-US" altLang="en-US" smtClean="0"/>
          </a:p>
        </p:txBody>
      </p:sp>
    </p:spTree>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946150"/>
          </a:xfrm>
        </p:spPr>
        <p:txBody>
          <a:bodyPr/>
          <a:lstStyle/>
          <a:p>
            <a:pPr>
              <a:defRPr/>
            </a:pPr>
            <a:r>
              <a:rPr lang="hr-HR" altLang="en-US" sz="2800" smtClean="0"/>
              <a:t>Treća mogućnost – zakašnjeno grananje (delayed branch)</a:t>
            </a:r>
            <a:endParaRPr lang="en-US" altLang="en-US" sz="2800" smtClean="0"/>
          </a:p>
        </p:txBody>
      </p:sp>
      <p:sp>
        <p:nvSpPr>
          <p:cNvPr id="16387" name="Rectangle 3"/>
          <p:cNvSpPr>
            <a:spLocks noGrp="1" noChangeArrowheads="1"/>
          </p:cNvSpPr>
          <p:nvPr>
            <p:ph type="body" idx="1"/>
          </p:nvPr>
        </p:nvSpPr>
        <p:spPr>
          <a:xfrm>
            <a:off x="0" y="1143000"/>
            <a:ext cx="9144000" cy="5638800"/>
          </a:xfrm>
        </p:spPr>
        <p:txBody>
          <a:bodyPr/>
          <a:lstStyle/>
          <a:p>
            <a:pPr>
              <a:defRPr/>
            </a:pPr>
            <a:r>
              <a:rPr lang="hr-HR" altLang="en-US" sz="2200" smtClean="0"/>
              <a:t>Instrukcija koja sledi iza naredbe grananja se izvršava bez obzira da li će se grananje obaviti ili ne. </a:t>
            </a:r>
          </a:p>
          <a:p>
            <a:pPr>
              <a:defRPr/>
            </a:pPr>
            <a:r>
              <a:rPr lang="hr-HR" altLang="en-US" sz="2200" smtClean="0"/>
              <a:t>Naziv potiče od činjenice da se efekat naredbe grananja odlaže</a:t>
            </a:r>
            <a:r>
              <a:rPr lang="hr-HR" altLang="en-US" sz="2400" smtClean="0"/>
              <a:t>.</a:t>
            </a:r>
          </a:p>
          <a:p>
            <a:pPr lvl="1">
              <a:lnSpc>
                <a:spcPct val="85000"/>
              </a:lnSpc>
              <a:buFont typeface="Wingdings" pitchFamily="2" charset="2"/>
              <a:buNone/>
              <a:defRPr/>
            </a:pPr>
            <a:r>
              <a:rPr lang="hr-HR" altLang="en-US" smtClean="0"/>
              <a:t>	</a:t>
            </a:r>
            <a:r>
              <a:rPr lang="en-US" altLang="en-US" sz="2000" smtClean="0"/>
              <a:t>conditional branch instruction</a:t>
            </a:r>
          </a:p>
          <a:p>
            <a:pPr lvl="1">
              <a:lnSpc>
                <a:spcPct val="85000"/>
              </a:lnSpc>
              <a:buFont typeface="Wingdings" pitchFamily="2" charset="2"/>
              <a:buNone/>
              <a:defRPr/>
            </a:pPr>
            <a:r>
              <a:rPr lang="en-US" altLang="en-US" sz="2000" smtClean="0"/>
              <a:t> </a:t>
            </a:r>
            <a:r>
              <a:rPr lang="hr-HR" altLang="en-US" sz="2000" smtClean="0"/>
              <a:t>	</a:t>
            </a:r>
            <a:r>
              <a:rPr lang="en-US" altLang="en-US" sz="2000" smtClean="0"/>
              <a:t>sequential successor</a:t>
            </a:r>
            <a:r>
              <a:rPr lang="en-US" altLang="en-US" sz="2000" baseline="-25000" smtClean="0"/>
              <a:t>1</a:t>
            </a:r>
            <a:endParaRPr lang="en-US" altLang="en-US" sz="2000" smtClean="0"/>
          </a:p>
          <a:p>
            <a:pPr lvl="1">
              <a:lnSpc>
                <a:spcPct val="85000"/>
              </a:lnSpc>
              <a:buFont typeface="Wingdings" pitchFamily="2" charset="2"/>
              <a:buNone/>
              <a:defRPr/>
            </a:pPr>
            <a:r>
              <a:rPr lang="en-US" altLang="en-US" sz="2000" smtClean="0"/>
              <a:t> </a:t>
            </a:r>
            <a:r>
              <a:rPr lang="hr-HR" altLang="en-US" sz="2000" smtClean="0"/>
              <a:t>	</a:t>
            </a:r>
            <a:r>
              <a:rPr lang="en-US" altLang="en-US" sz="2000" smtClean="0"/>
              <a:t>sequential successor</a:t>
            </a:r>
            <a:r>
              <a:rPr lang="en-US" altLang="en-US" sz="2000" baseline="-25000" smtClean="0"/>
              <a:t>2</a:t>
            </a:r>
            <a:endParaRPr lang="en-US" altLang="en-US" sz="2000" smtClean="0"/>
          </a:p>
          <a:p>
            <a:pPr lvl="1">
              <a:lnSpc>
                <a:spcPct val="85000"/>
              </a:lnSpc>
              <a:buFont typeface="Wingdings" pitchFamily="2" charset="2"/>
              <a:buNone/>
              <a:defRPr/>
            </a:pPr>
            <a:r>
              <a:rPr lang="en-US" altLang="en-US" sz="2000" smtClean="0"/>
              <a:t>         ……..</a:t>
            </a:r>
            <a:r>
              <a:rPr lang="hr-HR" altLang="en-US" sz="2000" smtClean="0"/>
              <a:t>				</a:t>
            </a:r>
            <a:r>
              <a:rPr lang="hr-HR" altLang="en-US" sz="2000" smtClean="0">
                <a:solidFill>
                  <a:schemeClr val="accent2"/>
                </a:solidFill>
              </a:rPr>
              <a:t>slot zakašnjenog grananja</a:t>
            </a:r>
            <a:endParaRPr lang="en-US" altLang="en-US" sz="2000" smtClean="0">
              <a:solidFill>
                <a:schemeClr val="accent2"/>
              </a:solidFill>
            </a:endParaRPr>
          </a:p>
          <a:p>
            <a:pPr lvl="1">
              <a:lnSpc>
                <a:spcPct val="85000"/>
              </a:lnSpc>
              <a:buFont typeface="Wingdings" pitchFamily="2" charset="2"/>
              <a:buNone/>
              <a:defRPr/>
            </a:pPr>
            <a:r>
              <a:rPr lang="en-US" altLang="en-US" sz="2000" smtClean="0"/>
              <a:t> </a:t>
            </a:r>
            <a:r>
              <a:rPr lang="hr-HR" altLang="en-US" sz="2000" smtClean="0"/>
              <a:t>	</a:t>
            </a:r>
            <a:r>
              <a:rPr lang="en-US" altLang="en-US" sz="2000" smtClean="0"/>
              <a:t>sequential successor</a:t>
            </a:r>
            <a:r>
              <a:rPr lang="en-US" altLang="en-US" sz="2000" baseline="-25000" smtClean="0"/>
              <a:t>n</a:t>
            </a:r>
          </a:p>
          <a:p>
            <a:pPr lvl="1">
              <a:lnSpc>
                <a:spcPct val="85000"/>
              </a:lnSpc>
              <a:buFont typeface="Wingdings" pitchFamily="2" charset="2"/>
              <a:buNone/>
              <a:defRPr/>
            </a:pPr>
            <a:r>
              <a:rPr lang="en-US" altLang="en-US" sz="2000" baseline="-25000" smtClean="0"/>
              <a:t>  </a:t>
            </a:r>
            <a:r>
              <a:rPr lang="hr-HR" altLang="en-US" sz="2000" baseline="-25000" smtClean="0"/>
              <a:t>	</a:t>
            </a:r>
            <a:r>
              <a:rPr lang="en-US" altLang="en-US" sz="2000" smtClean="0"/>
              <a:t>branch target if taken</a:t>
            </a:r>
            <a:endParaRPr lang="hr-HR" altLang="en-US" sz="2000" smtClean="0"/>
          </a:p>
          <a:p>
            <a:pPr>
              <a:lnSpc>
                <a:spcPct val="85000"/>
              </a:lnSpc>
              <a:defRPr/>
            </a:pPr>
            <a:r>
              <a:rPr lang="hr-HR" altLang="en-US" sz="2200" smtClean="0"/>
              <a:t>Za instrukcije koje slede iza naredbe grananja se kaže da se nalaze u slotu (prozoru) zakašnjenog grananja. Ove instrukcije se izvršavaju bez obzira da li dolazi do grananja ili ne.</a:t>
            </a:r>
          </a:p>
          <a:p>
            <a:pPr>
              <a:lnSpc>
                <a:spcPct val="85000"/>
              </a:lnSpc>
              <a:defRPr/>
            </a:pPr>
            <a:r>
              <a:rPr lang="hr-HR" altLang="en-US" sz="2200" smtClean="0"/>
              <a:t>U praksi je veličina prozora najčešće 1.</a:t>
            </a:r>
          </a:p>
          <a:p>
            <a:pPr>
              <a:lnSpc>
                <a:spcPct val="85000"/>
              </a:lnSpc>
              <a:defRPr/>
            </a:pPr>
            <a:r>
              <a:rPr lang="hr-HR" altLang="en-US" sz="2200" smtClean="0"/>
              <a:t>Zadatak kompajlera je da u ovaj prozor postavi važeće i korisne instrukcije</a:t>
            </a:r>
            <a:endParaRPr lang="en-US" altLang="en-US" sz="2200" smtClean="0"/>
          </a:p>
        </p:txBody>
      </p:sp>
      <p:sp>
        <p:nvSpPr>
          <p:cNvPr id="34820" name="Line 4"/>
          <p:cNvSpPr>
            <a:spLocks noChangeShapeType="1"/>
          </p:cNvSpPr>
          <p:nvPr/>
        </p:nvSpPr>
        <p:spPr bwMode="auto">
          <a:xfrm>
            <a:off x="3352800" y="2895600"/>
            <a:ext cx="1295400" cy="685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34821" name="Line 5"/>
          <p:cNvSpPr>
            <a:spLocks noChangeShapeType="1"/>
          </p:cNvSpPr>
          <p:nvPr/>
        </p:nvSpPr>
        <p:spPr bwMode="auto">
          <a:xfrm flipH="1">
            <a:off x="3429000" y="3581400"/>
            <a:ext cx="1219200" cy="4572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Tree>
  </p:cSld>
  <p:clrMapOvr>
    <a:masterClrMapping/>
  </p:clrMapOvr>
  <p:transition>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hr-HR" altLang="en-US" smtClean="0"/>
              <a:t>Efekat tehnike zakašnjenog grananja</a:t>
            </a:r>
            <a:endParaRPr lang="en-US" altLang="en-US" smtClean="0"/>
          </a:p>
        </p:txBody>
      </p:sp>
      <p:pic>
        <p:nvPicPr>
          <p:cNvPr id="3584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44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579438"/>
          </a:xfrm>
        </p:spPr>
        <p:txBody>
          <a:bodyPr/>
          <a:lstStyle/>
          <a:p>
            <a:pPr>
              <a:defRPr/>
            </a:pPr>
            <a:r>
              <a:rPr lang="hr-HR" altLang="en-US" sz="3200" smtClean="0"/>
              <a:t>Izbor instrukcije koja se postavlja u delay slot</a:t>
            </a:r>
            <a:endParaRPr lang="en-US" altLang="en-US" sz="3200" smtClean="0"/>
          </a:p>
        </p:txBody>
      </p:sp>
      <p:sp>
        <p:nvSpPr>
          <p:cNvPr id="18435" name="Rectangle 3"/>
          <p:cNvSpPr>
            <a:spLocks noGrp="1" noChangeArrowheads="1"/>
          </p:cNvSpPr>
          <p:nvPr>
            <p:ph type="body" idx="1"/>
          </p:nvPr>
        </p:nvSpPr>
        <p:spPr/>
        <p:txBody>
          <a:bodyPr/>
          <a:lstStyle/>
          <a:p>
            <a:pPr marL="533400" indent="-533400">
              <a:defRPr/>
            </a:pPr>
            <a:r>
              <a:rPr lang="hr-HR" altLang="en-US" smtClean="0"/>
              <a:t>Postoje tri mogućnosti:</a:t>
            </a:r>
          </a:p>
          <a:p>
            <a:pPr marL="895350" lvl="1" indent="-438150">
              <a:buSzPct val="130000"/>
              <a:buFontTx/>
              <a:buChar char="A"/>
              <a:defRPr/>
            </a:pPr>
            <a:r>
              <a:rPr lang="hr-HR" altLang="en-US" smtClean="0"/>
              <a:t>Nezavisna instrukcija koja se u programu nalazi pre naredbe grananja: </a:t>
            </a:r>
          </a:p>
          <a:p>
            <a:pPr marL="1295400" lvl="2" indent="-381000">
              <a:buClr>
                <a:schemeClr val="hlink"/>
              </a:buClr>
              <a:buSzPct val="130000"/>
              <a:defRPr/>
            </a:pPr>
            <a:r>
              <a:rPr lang="hr-HR" altLang="en-US" smtClean="0"/>
              <a:t>Uvek dovodi do poboljšanja performansi. Instrukcija grananja ne sme da zavisi od instrukcije koja se postavlja u slot. </a:t>
            </a:r>
          </a:p>
          <a:p>
            <a:pPr marL="895350" lvl="1" indent="-438150">
              <a:buSzPct val="130000"/>
              <a:buFontTx/>
              <a:buChar char="B"/>
              <a:defRPr/>
            </a:pPr>
            <a:r>
              <a:rPr lang="hr-HR" altLang="en-US" smtClean="0"/>
              <a:t>Instrukcija sa ciljne adrese grananja: </a:t>
            </a:r>
          </a:p>
          <a:p>
            <a:pPr marL="1295400" lvl="2" indent="-381000">
              <a:buSzPct val="130000"/>
              <a:defRPr/>
            </a:pPr>
            <a:r>
              <a:rPr lang="hr-HR" altLang="en-US" smtClean="0"/>
              <a:t>Poboljšava performanse ako se grananje obavi. Može zahtevati dupliranje instrukcije koja se postavlja u slot. Izvršenje instrukcije ne sme uticati na korektnost programa ako se grananje ne obavi.</a:t>
            </a:r>
          </a:p>
          <a:p>
            <a:pPr marL="895350" lvl="1" indent="-438150">
              <a:buSzPct val="130000"/>
              <a:buFontTx/>
              <a:buChar char="C"/>
              <a:defRPr/>
            </a:pPr>
            <a:r>
              <a:rPr lang="hr-HR" altLang="en-US" smtClean="0"/>
              <a:t>Jedana od instrukcija koje se nalaze iza naredbe grananja: </a:t>
            </a:r>
          </a:p>
          <a:p>
            <a:pPr marL="1295400" lvl="2" indent="-381000">
              <a:buSzPct val="130000"/>
              <a:defRPr/>
            </a:pPr>
            <a:r>
              <a:rPr lang="hr-HR" altLang="en-US" smtClean="0"/>
              <a:t>Poboljšava performanse ako se grananje ne obavi. Izvršenje instrukcije ne sme uticati na korektnost programa ako se grananje obavi.</a:t>
            </a:r>
          </a:p>
          <a:p>
            <a:pPr marL="895350" lvl="1" indent="-438150">
              <a:buSzPct val="130000"/>
              <a:buFontTx/>
              <a:buChar char="C"/>
              <a:defRPr/>
            </a:pPr>
            <a:endParaRPr lang="en-US" altLang="en-US" smtClean="0"/>
          </a:p>
        </p:txBody>
      </p:sp>
    </p:spTree>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hr-HR" altLang="en-US" smtClean="0"/>
              <a:t>Primeri</a:t>
            </a:r>
            <a:endParaRPr lang="en-US" altLang="en-US" smtClean="0"/>
          </a:p>
        </p:txBody>
      </p:sp>
      <p:pic>
        <p:nvPicPr>
          <p:cNvPr id="3789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62000"/>
            <a:ext cx="72231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641350"/>
          </a:xfrm>
        </p:spPr>
        <p:txBody>
          <a:bodyPr/>
          <a:lstStyle/>
          <a:p>
            <a:pPr>
              <a:defRPr/>
            </a:pPr>
            <a:r>
              <a:rPr lang="hr-HR" altLang="en-US" sz="3600" smtClean="0"/>
              <a:t>Performanse sistema u prisustvu hazarda</a:t>
            </a:r>
            <a:endParaRPr lang="en-US" altLang="en-US" sz="3600" smtClean="0"/>
          </a:p>
        </p:txBody>
      </p:sp>
      <p:sp>
        <p:nvSpPr>
          <p:cNvPr id="20483" name="Rectangle 3"/>
          <p:cNvSpPr>
            <a:spLocks noChangeArrowheads="1"/>
          </p:cNvSpPr>
          <p:nvPr/>
        </p:nvSpPr>
        <p:spPr bwMode="auto">
          <a:xfrm>
            <a:off x="533400" y="990600"/>
            <a:ext cx="8305800" cy="5410200"/>
          </a:xfrm>
          <a:prstGeom prst="rect">
            <a:avLst/>
          </a:prstGeom>
          <a:noFill/>
          <a:ln>
            <a:noFill/>
          </a:ln>
          <a:effectLs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5000"/>
              <a:buFont typeface="Wingdings 2" panose="05020102010507070707" pitchFamily="18" charset="2"/>
              <a:buChar char="ã"/>
              <a:defRPr/>
            </a:pPr>
            <a:r>
              <a:rPr kumimoji="1" lang="hr-HR" altLang="en-US" sz="2800" smtClean="0">
                <a:solidFill>
                  <a:schemeClr val="accent1"/>
                </a:solidFill>
                <a:effectLst>
                  <a:outerShdw blurRad="38100" dist="38100" dir="2700000" algn="tl">
                    <a:srgbClr val="C0C0C0"/>
                  </a:outerShdw>
                </a:effectLst>
                <a:latin typeface="Tahoma" panose="020B0604030504040204" pitchFamily="34" charset="0"/>
              </a:rPr>
              <a:t>Ubrzanje protočnog sistema u prisustvu kontrolnih hazarda </a:t>
            </a:r>
            <a:r>
              <a:rPr kumimoji="1" lang="en-US" altLang="en-US" sz="2800" smtClean="0">
                <a:solidFill>
                  <a:schemeClr val="accent1"/>
                </a:solidFill>
                <a:effectLst>
                  <a:outerShdw blurRad="38100" dist="38100" dir="2700000" algn="tl">
                    <a:srgbClr val="C0C0C0"/>
                  </a:outerShdw>
                </a:effectLst>
                <a:latin typeface="Tahoma" panose="020B0604030504040204" pitchFamily="34" charset="0"/>
              </a:rPr>
              <a:t>(</a:t>
            </a:r>
            <a:r>
              <a:rPr kumimoji="1" lang="hr-HR" altLang="en-US" sz="2800" smtClean="0">
                <a:solidFill>
                  <a:schemeClr val="accent1"/>
                </a:solidFill>
                <a:effectLst>
                  <a:outerShdw blurRad="38100" dist="38100" dir="2700000" algn="tl">
                    <a:srgbClr val="C0C0C0"/>
                  </a:outerShdw>
                </a:effectLst>
                <a:latin typeface="Tahoma" panose="020B0604030504040204" pitchFamily="34" charset="0"/>
              </a:rPr>
              <a:t>usvajajući idealni CPI od 1</a:t>
            </a:r>
            <a:r>
              <a:rPr kumimoji="1" lang="en-US" altLang="en-US" sz="2800" smtClean="0">
                <a:solidFill>
                  <a:schemeClr val="accent1"/>
                </a:solidFill>
                <a:effectLst>
                  <a:outerShdw blurRad="38100" dist="38100" dir="2700000" algn="tl">
                    <a:srgbClr val="C0C0C0"/>
                  </a:outerShdw>
                </a:effectLst>
                <a:latin typeface="Tahoma" panose="020B0604030504040204" pitchFamily="34" charset="0"/>
              </a:rPr>
              <a:t>)</a:t>
            </a:r>
          </a:p>
          <a:p>
            <a:pPr>
              <a:spcBef>
                <a:spcPct val="20000"/>
              </a:spcBef>
              <a:buClr>
                <a:schemeClr val="accent1"/>
              </a:buClr>
              <a:buSzPct val="85000"/>
              <a:buFont typeface="Wingdings 2" panose="05020102010507070707" pitchFamily="18" charset="2"/>
              <a:buChar char="ã"/>
              <a:defRPr/>
            </a:pPr>
            <a:endParaRPr kumimoji="1" lang="en-US" altLang="en-US" sz="300" smtClean="0">
              <a:solidFill>
                <a:schemeClr val="accent1"/>
              </a:solidFill>
              <a:effectLst>
                <a:outerShdw blurRad="38100" dist="38100" dir="2700000" algn="tl">
                  <a:srgbClr val="C0C0C0"/>
                </a:outerShdw>
              </a:effectLst>
              <a:latin typeface="Tahoma" panose="020B0604030504040204" pitchFamily="34" charset="0"/>
            </a:endParaRPr>
          </a:p>
          <a:p>
            <a:pPr>
              <a:spcBef>
                <a:spcPct val="20000"/>
              </a:spcBef>
              <a:buClr>
                <a:schemeClr val="accent1"/>
              </a:buClr>
              <a:buSzPct val="85000"/>
              <a:buFont typeface="Wingdings 2" panose="05020102010507070707" pitchFamily="18" charset="2"/>
              <a:buNone/>
              <a:defRPr/>
            </a:pPr>
            <a:endParaRPr kumimoji="1" lang="en-US" altLang="en-US" sz="1400" smtClean="0">
              <a:solidFill>
                <a:schemeClr val="accent1"/>
              </a:solidFill>
              <a:effectLst>
                <a:outerShdw blurRad="38100" dist="38100" dir="2700000" algn="tl">
                  <a:srgbClr val="C0C0C0"/>
                </a:outerShdw>
              </a:effectLst>
              <a:latin typeface="Tahoma" panose="020B0604030504040204" pitchFamily="34" charset="0"/>
            </a:endParaRPr>
          </a:p>
          <a:p>
            <a:pPr>
              <a:spcBef>
                <a:spcPct val="20000"/>
              </a:spcBef>
              <a:buClr>
                <a:schemeClr val="accent1"/>
              </a:buClr>
              <a:buSzPct val="85000"/>
              <a:buFont typeface="Wingdings 2" panose="05020102010507070707" pitchFamily="18" charset="2"/>
              <a:buNone/>
              <a:defRPr/>
            </a:pPr>
            <a:endParaRPr kumimoji="1" lang="en-US" altLang="en-US" sz="1400" smtClean="0">
              <a:solidFill>
                <a:schemeClr val="accent1"/>
              </a:solidFill>
              <a:effectLst>
                <a:outerShdw blurRad="38100" dist="38100" dir="2700000" algn="tl">
                  <a:srgbClr val="C0C0C0"/>
                </a:outerShdw>
              </a:effectLst>
              <a:latin typeface="Tahoma" panose="020B0604030504040204" pitchFamily="34" charset="0"/>
            </a:endParaRPr>
          </a:p>
          <a:p>
            <a:pPr>
              <a:spcBef>
                <a:spcPct val="20000"/>
              </a:spcBef>
              <a:buClr>
                <a:schemeClr val="accent1"/>
              </a:buClr>
              <a:buSzPct val="85000"/>
              <a:buFont typeface="Wingdings 2" panose="05020102010507070707" pitchFamily="18" charset="2"/>
              <a:buNone/>
              <a:defRPr/>
            </a:pPr>
            <a:r>
              <a:rPr kumimoji="1" lang="en-US" altLang="en-US" smtClean="0">
                <a:solidFill>
                  <a:schemeClr val="accent1"/>
                </a:solidFill>
                <a:effectLst>
                  <a:outerShdw blurRad="38100" dist="38100" dir="2700000" algn="tl">
                    <a:srgbClr val="C0C0C0"/>
                  </a:outerShdw>
                </a:effectLst>
                <a:latin typeface="Tahoma" panose="020B0604030504040204" pitchFamily="34" charset="0"/>
              </a:rPr>
              <a:t>       </a:t>
            </a:r>
            <a:endParaRPr kumimoji="1" lang="en-US" altLang="en-US" sz="2000" smtClean="0">
              <a:solidFill>
                <a:schemeClr val="accent1"/>
              </a:solidFill>
              <a:effectLst>
                <a:outerShdw blurRad="38100" dist="38100" dir="2700000" algn="tl">
                  <a:srgbClr val="C0C0C0"/>
                </a:outerShdw>
              </a:effectLst>
              <a:latin typeface="Tahoma" panose="020B0604030504040204" pitchFamily="34" charset="0"/>
            </a:endParaRPr>
          </a:p>
        </p:txBody>
      </p:sp>
      <p:sp>
        <p:nvSpPr>
          <p:cNvPr id="38916" name="Rectangle 5"/>
          <p:cNvSpPr>
            <a:spLocks noChangeArrowheads="1"/>
          </p:cNvSpPr>
          <p:nvPr/>
        </p:nvSpPr>
        <p:spPr bwMode="auto">
          <a:xfrm>
            <a:off x="533400" y="2344738"/>
            <a:ext cx="82296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buSzPct val="100000"/>
            </a:pPr>
            <a:r>
              <a:rPr lang="hr-HR" altLang="en-US" sz="2000" b="1">
                <a:latin typeface="Times New Roman" pitchFamily="18" charset="0"/>
              </a:rPr>
              <a:t>ubrzanje protočnog sistema</a:t>
            </a:r>
            <a:r>
              <a:rPr lang="en-US" altLang="en-US" sz="2000" b="1">
                <a:latin typeface="Times New Roman" pitchFamily="18" charset="0"/>
              </a:rPr>
              <a:t>  =                    </a:t>
            </a:r>
            <a:r>
              <a:rPr lang="hr-HR" altLang="en-US" sz="2000" b="1">
                <a:latin typeface="Times New Roman" pitchFamily="18" charset="0"/>
              </a:rPr>
              <a:t>Dubina sistema</a:t>
            </a:r>
            <a:endParaRPr lang="en-US" altLang="en-US" sz="2000" b="1">
              <a:latin typeface="Times New Roman" pitchFamily="18" charset="0"/>
            </a:endParaRPr>
          </a:p>
          <a:p>
            <a:pPr>
              <a:spcBef>
                <a:spcPct val="50000"/>
              </a:spcBef>
              <a:buSzPct val="100000"/>
            </a:pPr>
            <a:r>
              <a:rPr lang="en-US" altLang="en-US" sz="2000" b="1">
                <a:latin typeface="Times New Roman" pitchFamily="18" charset="0"/>
              </a:rPr>
              <a:t>                                            </a:t>
            </a:r>
            <a:r>
              <a:rPr lang="hr-HR" altLang="en-US" sz="2000" b="1">
                <a:latin typeface="Times New Roman" pitchFamily="18" charset="0"/>
              </a:rPr>
              <a:t>        </a:t>
            </a:r>
            <a:r>
              <a:rPr lang="en-US" altLang="en-US" sz="2000" b="1">
                <a:latin typeface="Times New Roman" pitchFamily="18" charset="0"/>
              </a:rPr>
              <a:t> 1  +  </a:t>
            </a:r>
            <a:r>
              <a:rPr lang="hr-HR" altLang="en-US" sz="2000" b="1">
                <a:latin typeface="Times New Roman" pitchFamily="18" charset="0"/>
              </a:rPr>
              <a:t>Broj izgubljenih ciklusa </a:t>
            </a:r>
            <a:endParaRPr lang="en-US" altLang="en-US" sz="2000" b="1">
              <a:latin typeface="Times New Roman" pitchFamily="18" charset="0"/>
            </a:endParaRPr>
          </a:p>
          <a:p>
            <a:pPr>
              <a:spcBef>
                <a:spcPct val="50000"/>
              </a:spcBef>
              <a:buSzPct val="100000"/>
            </a:pPr>
            <a:endParaRPr lang="en-US" altLang="en-US" sz="2000" b="1">
              <a:latin typeface="Times New Roman" pitchFamily="18" charset="0"/>
            </a:endParaRPr>
          </a:p>
          <a:p>
            <a:pPr>
              <a:spcBef>
                <a:spcPct val="50000"/>
              </a:spcBef>
              <a:buSzPct val="100000"/>
            </a:pPr>
            <a:endParaRPr lang="en-US" altLang="en-US" sz="300" b="1">
              <a:latin typeface="Times New Roman" pitchFamily="18" charset="0"/>
            </a:endParaRPr>
          </a:p>
          <a:p>
            <a:pPr>
              <a:spcBef>
                <a:spcPct val="50000"/>
              </a:spcBef>
              <a:buSzPct val="100000"/>
            </a:pPr>
            <a:r>
              <a:rPr lang="hr-HR" altLang="en-US" sz="1600" b="1">
                <a:latin typeface="Times New Roman" pitchFamily="18" charset="0"/>
              </a:rPr>
              <a:t>Broj izgubljenih ciklusa zbog grananja</a:t>
            </a:r>
            <a:r>
              <a:rPr lang="en-US" altLang="en-US" sz="1600" b="1">
                <a:latin typeface="Times New Roman" pitchFamily="18" charset="0"/>
              </a:rPr>
              <a:t>  =</a:t>
            </a:r>
            <a:r>
              <a:rPr lang="hr-HR" altLang="en-US" sz="1600" b="1">
                <a:latin typeface="Times New Roman" pitchFamily="18" charset="0"/>
              </a:rPr>
              <a:t>Učestalost grananja</a:t>
            </a:r>
            <a:r>
              <a:rPr lang="en-US" altLang="en-US" sz="1600" b="1">
                <a:latin typeface="Times New Roman" pitchFamily="18" charset="0"/>
              </a:rPr>
              <a:t>  X  </a:t>
            </a:r>
            <a:r>
              <a:rPr lang="hr-HR" altLang="en-US" sz="1600" b="1">
                <a:latin typeface="Times New Roman" pitchFamily="18" charset="0"/>
              </a:rPr>
              <a:t>kašnjenje zbog grananja</a:t>
            </a:r>
            <a:endParaRPr lang="en-US" altLang="en-US" sz="1600" b="1">
              <a:latin typeface="Times New Roman" pitchFamily="18" charset="0"/>
            </a:endParaRPr>
          </a:p>
          <a:p>
            <a:pPr>
              <a:spcBef>
                <a:spcPct val="50000"/>
              </a:spcBef>
              <a:buSzPct val="100000"/>
            </a:pPr>
            <a:endParaRPr lang="en-US" altLang="en-US" sz="1600" b="1">
              <a:latin typeface="Times New Roman" pitchFamily="18" charset="0"/>
            </a:endParaRPr>
          </a:p>
          <a:p>
            <a:pPr>
              <a:spcBef>
                <a:spcPct val="50000"/>
              </a:spcBef>
              <a:buSzPct val="100000"/>
            </a:pPr>
            <a:endParaRPr lang="en-US" altLang="en-US" sz="2000" b="1">
              <a:latin typeface="Times New Roman" pitchFamily="18" charset="0"/>
            </a:endParaRPr>
          </a:p>
          <a:p>
            <a:pPr>
              <a:spcBef>
                <a:spcPct val="50000"/>
              </a:spcBef>
              <a:buSzPct val="100000"/>
            </a:pPr>
            <a:r>
              <a:rPr lang="hr-HR" altLang="en-US" sz="2000" b="1">
                <a:latin typeface="Times New Roman" pitchFamily="18" charset="0"/>
              </a:rPr>
              <a:t>ubrzanje protočnog sistema</a:t>
            </a:r>
            <a:r>
              <a:rPr lang="en-US" altLang="en-US" sz="2000" b="1">
                <a:latin typeface="Times New Roman" pitchFamily="18" charset="0"/>
              </a:rPr>
              <a:t> =                  </a:t>
            </a:r>
            <a:r>
              <a:rPr lang="hr-HR" altLang="en-US" sz="2000" b="1">
                <a:latin typeface="Times New Roman" pitchFamily="18" charset="0"/>
              </a:rPr>
              <a:t>Dubina sistema</a:t>
            </a:r>
            <a:endParaRPr lang="en-US" altLang="en-US" sz="2000" b="1">
              <a:latin typeface="Times New Roman" pitchFamily="18" charset="0"/>
            </a:endParaRPr>
          </a:p>
          <a:p>
            <a:pPr>
              <a:spcBef>
                <a:spcPct val="50000"/>
              </a:spcBef>
              <a:buSzPct val="100000"/>
            </a:pPr>
            <a:r>
              <a:rPr lang="en-US" altLang="en-US" sz="2000" b="1">
                <a:latin typeface="Times New Roman" pitchFamily="18" charset="0"/>
              </a:rPr>
              <a:t>                                                   </a:t>
            </a:r>
            <a:r>
              <a:rPr lang="en-US" altLang="en-US" sz="1600" b="1">
                <a:latin typeface="Times New Roman" pitchFamily="18" charset="0"/>
              </a:rPr>
              <a:t>1 + </a:t>
            </a:r>
            <a:r>
              <a:rPr lang="hr-HR" altLang="en-US" sz="1600" b="1">
                <a:latin typeface="Times New Roman" pitchFamily="18" charset="0"/>
              </a:rPr>
              <a:t>Učestalost grananja</a:t>
            </a:r>
            <a:r>
              <a:rPr lang="en-US" altLang="en-US" sz="1600" b="1">
                <a:latin typeface="Times New Roman" pitchFamily="18" charset="0"/>
              </a:rPr>
              <a:t>  X  </a:t>
            </a:r>
            <a:r>
              <a:rPr lang="hr-HR" altLang="en-US" sz="1600" b="1">
                <a:latin typeface="Times New Roman" pitchFamily="18" charset="0"/>
              </a:rPr>
              <a:t>kašnjenje zbog grananja</a:t>
            </a:r>
            <a:endParaRPr lang="en-US" altLang="en-US" sz="1600" b="1">
              <a:latin typeface="Times New Roman" pitchFamily="18" charset="0"/>
            </a:endParaRPr>
          </a:p>
        </p:txBody>
      </p:sp>
      <p:sp>
        <p:nvSpPr>
          <p:cNvPr id="38917" name="Line 6"/>
          <p:cNvSpPr>
            <a:spLocks noChangeShapeType="1"/>
          </p:cNvSpPr>
          <p:nvPr/>
        </p:nvSpPr>
        <p:spPr bwMode="auto">
          <a:xfrm>
            <a:off x="3962400" y="2743200"/>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18" name="Line 7"/>
          <p:cNvSpPr>
            <a:spLocks noChangeShapeType="1"/>
          </p:cNvSpPr>
          <p:nvPr/>
        </p:nvSpPr>
        <p:spPr bwMode="auto">
          <a:xfrm>
            <a:off x="3886200" y="5334000"/>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228600"/>
            <a:ext cx="8001000" cy="228600"/>
          </a:xfrm>
          <a:prstGeom prst="rect">
            <a:avLst/>
          </a:prstGeom>
          <a:noFill/>
          <a:ln>
            <a:noFill/>
          </a:ln>
          <a:effectLst/>
          <a:extLst/>
        </p:spPr>
        <p:txBody>
          <a:bodyPr lIns="92075" tIns="46038" rIns="92075" bIns="46038"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kumimoji="1" lang="hr-HR" altLang="en-US" sz="3600" b="1" smtClean="0">
                <a:solidFill>
                  <a:srgbClr val="336699"/>
                </a:solidFill>
                <a:effectLst>
                  <a:outerShdw blurRad="38100" dist="38100" dir="2700000" algn="tl">
                    <a:srgbClr val="C0C0C0"/>
                  </a:outerShdw>
                </a:effectLst>
                <a:latin typeface="Tahoma" panose="020B0604030504040204" pitchFamily="34" charset="0"/>
              </a:rPr>
              <a:t>Primer</a:t>
            </a:r>
            <a:endParaRPr kumimoji="1" lang="en-US" altLang="en-US" sz="3600" smtClean="0">
              <a:solidFill>
                <a:srgbClr val="336699"/>
              </a:solidFill>
              <a:effectLst>
                <a:outerShdw blurRad="38100" dist="38100" dir="2700000" algn="tl">
                  <a:srgbClr val="C0C0C0"/>
                </a:outerShdw>
              </a:effectLst>
              <a:latin typeface="Tahoma" panose="020B0604030504040204" pitchFamily="34" charset="0"/>
            </a:endParaRPr>
          </a:p>
        </p:txBody>
      </p:sp>
      <p:sp>
        <p:nvSpPr>
          <p:cNvPr id="21507" name="Rectangle 3"/>
          <p:cNvSpPr>
            <a:spLocks noChangeArrowheads="1"/>
          </p:cNvSpPr>
          <p:nvPr/>
        </p:nvSpPr>
        <p:spPr bwMode="auto">
          <a:xfrm>
            <a:off x="685800" y="609600"/>
            <a:ext cx="8001000" cy="4038600"/>
          </a:xfrm>
          <a:prstGeom prst="rect">
            <a:avLst/>
          </a:prstGeom>
          <a:noFill/>
          <a:ln>
            <a:noFill/>
          </a:ln>
          <a:effectLs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5000"/>
              <a:buFont typeface="Wingdings 2" panose="05020102010507070707" pitchFamily="18" charset="2"/>
              <a:buChar char="ã"/>
              <a:defRPr/>
            </a:pPr>
            <a:r>
              <a:rPr kumimoji="1" lang="hr-HR" altLang="en-US" sz="2800" smtClean="0">
                <a:solidFill>
                  <a:schemeClr val="accent1"/>
                </a:solidFill>
                <a:effectLst>
                  <a:outerShdw blurRad="38100" dist="38100" dir="2700000" algn="tl">
                    <a:srgbClr val="C0C0C0"/>
                  </a:outerShdw>
                </a:effectLst>
                <a:latin typeface="Tahoma" panose="020B0604030504040204" pitchFamily="34" charset="0"/>
              </a:rPr>
              <a:t>Usvojimo sledeći miks instrukcija </a:t>
            </a:r>
            <a:r>
              <a:rPr kumimoji="1" lang="en-US" altLang="en-US" sz="2800" smtClean="0">
                <a:solidFill>
                  <a:schemeClr val="accent1"/>
                </a:solidFill>
                <a:effectLst>
                  <a:outerShdw blurRad="38100" dist="38100" dir="2700000" algn="tl">
                    <a:srgbClr val="C0C0C0"/>
                  </a:outerShdw>
                </a:effectLst>
                <a:latin typeface="Tahoma" panose="020B0604030504040204" pitchFamily="34" charset="0"/>
              </a:rPr>
              <a:t>:</a:t>
            </a:r>
          </a:p>
          <a:p>
            <a:pPr>
              <a:spcBef>
                <a:spcPct val="20000"/>
              </a:spcBef>
              <a:buClr>
                <a:schemeClr val="accent1"/>
              </a:buClr>
              <a:buSzPct val="85000"/>
              <a:buFont typeface="Wingdings 2" panose="05020102010507070707" pitchFamily="18" charset="2"/>
              <a:buChar char="ã"/>
              <a:defRPr/>
            </a:pPr>
            <a:endParaRPr kumimoji="1" lang="en-US" altLang="en-US" sz="2800" smtClean="0">
              <a:solidFill>
                <a:schemeClr val="accent1"/>
              </a:solidFill>
              <a:effectLst>
                <a:outerShdw blurRad="38100" dist="38100" dir="2700000" algn="tl">
                  <a:srgbClr val="C0C0C0"/>
                </a:outerShdw>
              </a:effectLst>
              <a:latin typeface="Tahoma" panose="020B0604030504040204" pitchFamily="34" charset="0"/>
            </a:endParaRPr>
          </a:p>
          <a:p>
            <a:pPr>
              <a:spcBef>
                <a:spcPct val="20000"/>
              </a:spcBef>
              <a:buClr>
                <a:schemeClr val="accent1"/>
              </a:buClr>
              <a:buSzPct val="85000"/>
              <a:buFont typeface="Wingdings 2" panose="05020102010507070707" pitchFamily="18" charset="2"/>
              <a:buChar char="ã"/>
              <a:defRPr/>
            </a:pPr>
            <a:endParaRPr kumimoji="1" lang="en-US" altLang="en-US" sz="2800" smtClean="0">
              <a:solidFill>
                <a:schemeClr val="accent1"/>
              </a:solidFill>
              <a:effectLst>
                <a:outerShdw blurRad="38100" dist="38100" dir="2700000" algn="tl">
                  <a:srgbClr val="C0C0C0"/>
                </a:outerShdw>
              </a:effectLst>
              <a:latin typeface="Tahoma" panose="020B0604030504040204" pitchFamily="34" charset="0"/>
            </a:endParaRPr>
          </a:p>
          <a:p>
            <a:pPr>
              <a:spcBef>
                <a:spcPct val="20000"/>
              </a:spcBef>
              <a:buClr>
                <a:schemeClr val="accent1"/>
              </a:buClr>
              <a:buSzPct val="85000"/>
              <a:buFont typeface="Wingdings 2" panose="05020102010507070707" pitchFamily="18" charset="2"/>
              <a:buChar char="ã"/>
              <a:defRPr/>
            </a:pPr>
            <a:endParaRPr kumimoji="1" lang="en-US" altLang="en-US" sz="2800" smtClean="0">
              <a:solidFill>
                <a:schemeClr val="accent1"/>
              </a:solidFill>
              <a:effectLst>
                <a:outerShdw blurRad="38100" dist="38100" dir="2700000" algn="tl">
                  <a:srgbClr val="C0C0C0"/>
                </a:outerShdw>
              </a:effectLst>
              <a:latin typeface="Tahoma" panose="020B0604030504040204" pitchFamily="34" charset="0"/>
            </a:endParaRPr>
          </a:p>
          <a:p>
            <a:pPr>
              <a:spcBef>
                <a:spcPct val="20000"/>
              </a:spcBef>
              <a:buClr>
                <a:schemeClr val="accent1"/>
              </a:buClr>
              <a:buSzPct val="85000"/>
              <a:buFont typeface="Wingdings 2" panose="05020102010507070707" pitchFamily="18" charset="2"/>
              <a:buChar char="ã"/>
              <a:defRPr/>
            </a:pPr>
            <a:endParaRPr kumimoji="1" lang="en-US" altLang="en-US" sz="2800" smtClean="0">
              <a:solidFill>
                <a:schemeClr val="accent1"/>
              </a:solidFill>
              <a:effectLst>
                <a:outerShdw blurRad="38100" dist="38100" dir="2700000" algn="tl">
                  <a:srgbClr val="C0C0C0"/>
                </a:outerShdw>
              </a:effectLst>
              <a:latin typeface="Tahoma" panose="020B0604030504040204" pitchFamily="34" charset="0"/>
            </a:endParaRPr>
          </a:p>
          <a:p>
            <a:pPr>
              <a:spcBef>
                <a:spcPct val="20000"/>
              </a:spcBef>
              <a:buClr>
                <a:schemeClr val="accent1"/>
              </a:buClr>
              <a:buSzPct val="85000"/>
              <a:buFont typeface="Wingdings 2" panose="05020102010507070707" pitchFamily="18" charset="2"/>
              <a:buChar char="ã"/>
              <a:defRPr/>
            </a:pPr>
            <a:endParaRPr kumimoji="1" lang="en-US" altLang="en-US" sz="800" smtClean="0">
              <a:solidFill>
                <a:schemeClr val="accent1"/>
              </a:solidFill>
              <a:effectLst>
                <a:outerShdw blurRad="38100" dist="38100" dir="2700000" algn="tl">
                  <a:srgbClr val="C0C0C0"/>
                </a:outerShdw>
              </a:effectLst>
              <a:latin typeface="Tahoma" panose="020B0604030504040204" pitchFamily="34" charset="0"/>
            </a:endParaRPr>
          </a:p>
          <a:p>
            <a:pPr>
              <a:spcBef>
                <a:spcPct val="20000"/>
              </a:spcBef>
              <a:buClr>
                <a:schemeClr val="accent1"/>
              </a:buClr>
              <a:buSzPct val="85000"/>
              <a:buFont typeface="Wingdings 2" panose="05020102010507070707" pitchFamily="18" charset="2"/>
              <a:buChar char="ã"/>
              <a:defRPr/>
            </a:pPr>
            <a:r>
              <a:rPr kumimoji="1" lang="hr-HR" altLang="en-US" smtClean="0">
                <a:solidFill>
                  <a:schemeClr val="accent1"/>
                </a:solidFill>
                <a:effectLst>
                  <a:outerShdw blurRad="38100" dist="38100" dir="2700000" algn="tl">
                    <a:srgbClr val="C0C0C0"/>
                  </a:outerShdw>
                </a:effectLst>
                <a:latin typeface="Tahoma" panose="020B0604030504040204" pitchFamily="34" charset="0"/>
              </a:rPr>
              <a:t>Koliko iznosi CPI (srednji broj taktova po instrukciji) akose koristi premošćavanje, odluka o grananju se donosi u ID i koristi se predvidjanje da se grananje neće obaviti ?</a:t>
            </a:r>
            <a:endParaRPr kumimoji="1" lang="en-US" altLang="en-US" smtClean="0">
              <a:solidFill>
                <a:schemeClr val="accent1"/>
              </a:solidFill>
              <a:effectLst>
                <a:outerShdw blurRad="38100" dist="38100" dir="2700000" algn="tl">
                  <a:srgbClr val="C0C0C0"/>
                </a:outerShdw>
              </a:effectLst>
              <a:latin typeface="Tahoma" panose="020B0604030504040204" pitchFamily="34" charset="0"/>
            </a:endParaRPr>
          </a:p>
          <a:p>
            <a:pPr>
              <a:spcBef>
                <a:spcPct val="20000"/>
              </a:spcBef>
              <a:buClr>
                <a:schemeClr val="accent1"/>
              </a:buClr>
              <a:buSzPct val="85000"/>
              <a:buFont typeface="Wingdings 2" panose="05020102010507070707" pitchFamily="18" charset="2"/>
              <a:buNone/>
              <a:defRPr/>
            </a:pPr>
            <a:r>
              <a:rPr kumimoji="1" lang="en-US" altLang="en-US" sz="2000" b="1" smtClean="0">
                <a:solidFill>
                  <a:srgbClr val="336699"/>
                </a:solidFill>
                <a:effectLst>
                  <a:outerShdw blurRad="38100" dist="38100" dir="2700000" algn="tl">
                    <a:srgbClr val="C0C0C0"/>
                  </a:outerShdw>
                </a:effectLst>
              </a:rPr>
              <a:t>CPI</a:t>
            </a:r>
            <a:r>
              <a:rPr kumimoji="1" lang="en-US" altLang="en-US" sz="2000" smtClean="0">
                <a:solidFill>
                  <a:srgbClr val="336699"/>
                </a:solidFill>
                <a:effectLst>
                  <a:outerShdw blurRad="38100" dist="38100" dir="2700000" algn="tl">
                    <a:srgbClr val="C0C0C0"/>
                  </a:outerShdw>
                </a:effectLst>
              </a:rPr>
              <a:t>  =  </a:t>
            </a:r>
            <a:r>
              <a:rPr kumimoji="1" lang="en-US" altLang="en-US" sz="2000" b="1" smtClean="0">
                <a:solidFill>
                  <a:srgbClr val="336699"/>
                </a:solidFill>
                <a:effectLst>
                  <a:outerShdw blurRad="38100" dist="38100" dir="2700000" algn="tl">
                    <a:srgbClr val="C0C0C0"/>
                  </a:outerShdw>
                </a:effectLst>
              </a:rPr>
              <a:t>Ideal CPI  +  </a:t>
            </a:r>
            <a:r>
              <a:rPr kumimoji="1" lang="hr-HR" altLang="en-US" sz="2000" b="1" smtClean="0">
                <a:solidFill>
                  <a:srgbClr val="336699"/>
                </a:solidFill>
                <a:effectLst>
                  <a:outerShdw blurRad="38100" dist="38100" dir="2700000" algn="tl">
                    <a:srgbClr val="C0C0C0"/>
                  </a:outerShdw>
                </a:effectLst>
              </a:rPr>
              <a:t>Kašnjenje usled hazarda</a:t>
            </a: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po</a:t>
            </a:r>
            <a:r>
              <a:rPr kumimoji="1" lang="en-US" altLang="en-US" sz="2000" b="1" smtClean="0">
                <a:solidFill>
                  <a:srgbClr val="336699"/>
                </a:solidFill>
                <a:effectLst>
                  <a:outerShdw blurRad="38100" dist="38100" dir="2700000" algn="tl">
                    <a:srgbClr val="C0C0C0"/>
                  </a:outerShdw>
                </a:effectLst>
              </a:rPr>
              <a:t> instru</a:t>
            </a:r>
            <a:r>
              <a:rPr kumimoji="1" lang="hr-HR" altLang="en-US" sz="2000" b="1" smtClean="0">
                <a:solidFill>
                  <a:srgbClr val="336699"/>
                </a:solidFill>
                <a:effectLst>
                  <a:outerShdw blurRad="38100" dist="38100" dir="2700000" algn="tl">
                    <a:srgbClr val="C0C0C0"/>
                  </a:outerShdw>
                </a:effectLst>
              </a:rPr>
              <a:t>k</a:t>
            </a:r>
            <a:r>
              <a:rPr kumimoji="1" lang="en-US" altLang="en-US" sz="2000" b="1" smtClean="0">
                <a:solidFill>
                  <a:srgbClr val="336699"/>
                </a:solidFill>
                <a:effectLst>
                  <a:outerShdw blurRad="38100" dist="38100" dir="2700000" algn="tl">
                    <a:srgbClr val="C0C0C0"/>
                  </a:outerShdw>
                </a:effectLst>
              </a:rPr>
              <a:t>ci</a:t>
            </a:r>
            <a:r>
              <a:rPr kumimoji="1" lang="hr-HR" altLang="en-US" sz="2000" b="1" smtClean="0">
                <a:solidFill>
                  <a:srgbClr val="336699"/>
                </a:solidFill>
                <a:effectLst>
                  <a:outerShdw blurRad="38100" dist="38100" dir="2700000" algn="tl">
                    <a:srgbClr val="C0C0C0"/>
                  </a:outerShdw>
                </a:effectLst>
              </a:rPr>
              <a:t>ji</a:t>
            </a:r>
            <a:endParaRPr kumimoji="1" lang="en-US" altLang="en-US" sz="2000" b="1" smtClean="0">
              <a:solidFill>
                <a:srgbClr val="336699"/>
              </a:solidFill>
              <a:effectLst>
                <a:outerShdw blurRad="38100" dist="38100" dir="2700000" algn="tl">
                  <a:srgbClr val="C0C0C0"/>
                </a:outerShdw>
              </a:effectLst>
            </a:endParaRPr>
          </a:p>
          <a:p>
            <a:pPr>
              <a:spcBef>
                <a:spcPct val="20000"/>
              </a:spcBef>
              <a:buClr>
                <a:schemeClr val="accent1"/>
              </a:buClr>
              <a:buSzPct val="85000"/>
              <a:buFont typeface="Wingdings 2" panose="05020102010507070707" pitchFamily="18" charset="2"/>
              <a:buNone/>
              <a:defRPr/>
            </a:pP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1    +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kašnjenja od </a:t>
            </a:r>
            <a:r>
              <a:rPr kumimoji="1" lang="en-US" altLang="en-US" sz="2000" b="1" smtClean="0">
                <a:solidFill>
                  <a:srgbClr val="336699"/>
                </a:solidFill>
                <a:effectLst>
                  <a:outerShdw blurRad="38100" dist="38100" dir="2700000" algn="tl">
                    <a:srgbClr val="C0C0C0"/>
                  </a:outerShdw>
                </a:effectLst>
              </a:rPr>
              <a:t>load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kašnjenja od </a:t>
            </a:r>
            <a:r>
              <a:rPr kumimoji="1" lang="en-US" altLang="en-US" sz="2000" b="1" smtClean="0">
                <a:solidFill>
                  <a:srgbClr val="336699"/>
                </a:solidFill>
                <a:effectLst>
                  <a:outerShdw blurRad="38100" dist="38100" dir="2700000" algn="tl">
                    <a:srgbClr val="C0C0C0"/>
                  </a:outerShdw>
                </a:effectLst>
              </a:rPr>
              <a:t>branch</a:t>
            </a:r>
          </a:p>
          <a:p>
            <a:pPr>
              <a:spcBef>
                <a:spcPct val="20000"/>
              </a:spcBef>
              <a:buClr>
                <a:schemeClr val="accent1"/>
              </a:buClr>
              <a:buSzPct val="85000"/>
              <a:buFont typeface="Wingdings 2" panose="05020102010507070707" pitchFamily="18" charset="2"/>
              <a:buNone/>
              <a:defRPr/>
            </a:pP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1   +      </a:t>
            </a:r>
            <a:r>
              <a:rPr kumimoji="1" lang="hr-HR" altLang="en-US" sz="2000" b="1" smtClean="0">
                <a:solidFill>
                  <a:srgbClr val="336699"/>
                </a:solidFill>
                <a:effectLst>
                  <a:outerShdw blurRad="38100" dist="38100" dir="2700000" algn="tl">
                    <a:srgbClr val="C0C0C0"/>
                  </a:outerShdw>
                </a:effectLst>
              </a:rPr>
              <a:t>	 0.</a:t>
            </a:r>
            <a:r>
              <a:rPr kumimoji="1" lang="en-US" altLang="en-US" sz="2000" b="1" smtClean="0">
                <a:solidFill>
                  <a:srgbClr val="336699"/>
                </a:solidFill>
                <a:effectLst>
                  <a:outerShdw blurRad="38100" dist="38100" dir="2700000" algn="tl">
                    <a:srgbClr val="C0C0C0"/>
                  </a:outerShdw>
                </a:effectLst>
              </a:rPr>
              <a:t>3 x </a:t>
            </a:r>
            <a:r>
              <a:rPr kumimoji="1" lang="hr-HR" altLang="en-US" sz="2000" b="1" smtClean="0">
                <a:solidFill>
                  <a:srgbClr val="336699"/>
                </a:solidFill>
                <a:effectLst>
                  <a:outerShdw blurRad="38100" dist="38100" dir="2700000" algn="tl">
                    <a:srgbClr val="C0C0C0"/>
                  </a:outerShdw>
                </a:effectLst>
              </a:rPr>
              <a:t>0</a:t>
            </a:r>
            <a:r>
              <a:rPr kumimoji="1" lang="en-US" altLang="en-US" sz="2000" b="1" smtClean="0">
                <a:solidFill>
                  <a:srgbClr val="336699"/>
                </a:solidFill>
                <a:effectLst>
                  <a:outerShdw blurRad="38100" dist="38100" dir="2700000" algn="tl">
                    <a:srgbClr val="C0C0C0"/>
                  </a:outerShdw>
                </a:effectLst>
              </a:rPr>
              <a:t>.25 x 1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0</a:t>
            </a:r>
            <a:r>
              <a:rPr kumimoji="1" lang="en-US" altLang="en-US" sz="2000" b="1" smtClean="0">
                <a:solidFill>
                  <a:srgbClr val="336699"/>
                </a:solidFill>
                <a:effectLst>
                  <a:outerShdw blurRad="38100" dist="38100" dir="2700000" algn="tl">
                    <a:srgbClr val="C0C0C0"/>
                  </a:outerShdw>
                </a:effectLst>
              </a:rPr>
              <a:t>.2 x </a:t>
            </a:r>
            <a:r>
              <a:rPr kumimoji="1" lang="hr-HR" altLang="en-US" sz="2000" b="1" smtClean="0">
                <a:solidFill>
                  <a:srgbClr val="336699"/>
                </a:solidFill>
                <a:effectLst>
                  <a:outerShdw blurRad="38100" dist="38100" dir="2700000" algn="tl">
                    <a:srgbClr val="C0C0C0"/>
                  </a:outerShdw>
                </a:effectLst>
              </a:rPr>
              <a:t>0</a:t>
            </a:r>
            <a:r>
              <a:rPr kumimoji="1" lang="en-US" altLang="en-US" sz="2000" b="1" smtClean="0">
                <a:solidFill>
                  <a:srgbClr val="336699"/>
                </a:solidFill>
                <a:effectLst>
                  <a:outerShdw blurRad="38100" dist="38100" dir="2700000" algn="tl">
                    <a:srgbClr val="C0C0C0"/>
                  </a:outerShdw>
                </a:effectLst>
              </a:rPr>
              <a:t>.45 x 1</a:t>
            </a:r>
          </a:p>
          <a:p>
            <a:pPr>
              <a:spcBef>
                <a:spcPct val="20000"/>
              </a:spcBef>
              <a:buClr>
                <a:schemeClr val="accent1"/>
              </a:buClr>
              <a:buSzPct val="85000"/>
              <a:buFont typeface="Wingdings 2" panose="05020102010507070707" pitchFamily="18" charset="2"/>
              <a:buNone/>
              <a:defRPr/>
            </a:pPr>
            <a:r>
              <a:rPr kumimoji="1" lang="en-US" altLang="en-US" sz="2000" b="1" smtClean="0">
                <a:solidFill>
                  <a:srgbClr val="336699"/>
                </a:solidFill>
                <a:effectLst>
                  <a:outerShdw blurRad="38100" dist="38100" dir="2700000" algn="tl">
                    <a:srgbClr val="C0C0C0"/>
                  </a:outerShdw>
                </a:effectLst>
                <a:latin typeface="Tahoma" panose="020B0604030504040204" pitchFamily="34" charset="0"/>
              </a:rPr>
              <a:t>            </a:t>
            </a:r>
            <a:r>
              <a:rPr kumimoji="1" lang="hr-HR" altLang="en-US" sz="2000" b="1" smtClean="0">
                <a:solidFill>
                  <a:srgbClr val="336699"/>
                </a:solidFill>
                <a:effectLst>
                  <a:outerShdw blurRad="38100" dist="38100" dir="2700000" algn="tl">
                    <a:srgbClr val="C0C0C0"/>
                  </a:outerShdw>
                </a:effectLst>
                <a:latin typeface="Tahoma" panose="020B0604030504040204" pitchFamily="34" charset="0"/>
              </a:rPr>
              <a:t>	</a:t>
            </a: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1   +               </a:t>
            </a:r>
            <a:r>
              <a:rPr kumimoji="1" lang="hr-HR" altLang="en-US" sz="2000" b="1" smtClean="0">
                <a:solidFill>
                  <a:srgbClr val="336699"/>
                </a:solidFill>
                <a:effectLst>
                  <a:outerShdw blurRad="38100" dist="38100" dir="2700000" algn="tl">
                    <a:srgbClr val="C0C0C0"/>
                  </a:outerShdw>
                </a:effectLst>
              </a:rPr>
              <a:t>0</a:t>
            </a:r>
            <a:r>
              <a:rPr kumimoji="1" lang="en-US" altLang="en-US" sz="2000" b="1" smtClean="0">
                <a:solidFill>
                  <a:srgbClr val="336699"/>
                </a:solidFill>
                <a:effectLst>
                  <a:outerShdw blurRad="38100" dist="38100" dir="2700000" algn="tl">
                    <a:srgbClr val="C0C0C0"/>
                  </a:outerShdw>
                </a:effectLst>
              </a:rPr>
              <a:t>.075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0</a:t>
            </a:r>
            <a:r>
              <a:rPr kumimoji="1" lang="en-US" altLang="en-US" sz="2000" b="1" smtClean="0">
                <a:solidFill>
                  <a:srgbClr val="336699"/>
                </a:solidFill>
                <a:effectLst>
                  <a:outerShdw blurRad="38100" dist="38100" dir="2700000" algn="tl">
                    <a:srgbClr val="C0C0C0"/>
                  </a:outerShdw>
                </a:effectLst>
              </a:rPr>
              <a:t>.09        </a:t>
            </a:r>
          </a:p>
          <a:p>
            <a:pPr>
              <a:spcBef>
                <a:spcPct val="20000"/>
              </a:spcBef>
              <a:buClr>
                <a:schemeClr val="accent1"/>
              </a:buClr>
              <a:buSzPct val="85000"/>
              <a:buFont typeface="Wingdings 2" panose="05020102010507070707" pitchFamily="18" charset="2"/>
              <a:buNone/>
              <a:defRPr/>
            </a:pP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        </a:t>
            </a:r>
            <a:r>
              <a:rPr kumimoji="1" lang="hr-HR" altLang="en-US" sz="2000" b="1" smtClean="0">
                <a:solidFill>
                  <a:srgbClr val="336699"/>
                </a:solidFill>
                <a:effectLst>
                  <a:outerShdw blurRad="38100" dist="38100" dir="2700000" algn="tl">
                    <a:srgbClr val="C0C0C0"/>
                  </a:outerShdw>
                </a:effectLst>
              </a:rPr>
              <a:t>	</a:t>
            </a:r>
            <a:r>
              <a:rPr kumimoji="1" lang="en-US" altLang="en-US" sz="2000" b="1" smtClean="0">
                <a:solidFill>
                  <a:srgbClr val="336699"/>
                </a:solidFill>
                <a:effectLst>
                  <a:outerShdw blurRad="38100" dist="38100" dir="2700000" algn="tl">
                    <a:srgbClr val="C0C0C0"/>
                  </a:outerShdw>
                </a:effectLst>
              </a:rPr>
              <a:t>1.165</a:t>
            </a:r>
          </a:p>
        </p:txBody>
      </p:sp>
      <p:sp>
        <p:nvSpPr>
          <p:cNvPr id="39940" name="Rectangle 4"/>
          <p:cNvSpPr>
            <a:spLocks noChangeArrowheads="1"/>
          </p:cNvSpPr>
          <p:nvPr/>
        </p:nvSpPr>
        <p:spPr bwMode="auto">
          <a:xfrm>
            <a:off x="838200" y="1143000"/>
            <a:ext cx="7427913" cy="17621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tabLst>
                <a:tab pos="1658938" algn="l"/>
                <a:tab pos="3606800" algn="l"/>
                <a:tab pos="4978400" algn="l"/>
              </a:tabLst>
              <a:defRPr>
                <a:solidFill>
                  <a:schemeClr val="tx1"/>
                </a:solidFill>
                <a:latin typeface="Arial" pitchFamily="34" charset="0"/>
              </a:defRPr>
            </a:lvl1pPr>
            <a:lvl2pPr marL="742950" indent="-285750">
              <a:tabLst>
                <a:tab pos="1658938" algn="l"/>
                <a:tab pos="3606800" algn="l"/>
                <a:tab pos="4978400" algn="l"/>
              </a:tabLst>
              <a:defRPr>
                <a:solidFill>
                  <a:schemeClr val="tx1"/>
                </a:solidFill>
                <a:latin typeface="Arial" pitchFamily="34" charset="0"/>
              </a:defRPr>
            </a:lvl2pPr>
            <a:lvl3pPr marL="1143000" indent="-228600">
              <a:tabLst>
                <a:tab pos="1658938" algn="l"/>
                <a:tab pos="3606800" algn="l"/>
                <a:tab pos="4978400" algn="l"/>
              </a:tabLst>
              <a:defRPr>
                <a:solidFill>
                  <a:schemeClr val="tx1"/>
                </a:solidFill>
                <a:latin typeface="Arial" pitchFamily="34" charset="0"/>
              </a:defRPr>
            </a:lvl3pPr>
            <a:lvl4pPr marL="1600200" indent="-228600">
              <a:tabLst>
                <a:tab pos="1658938" algn="l"/>
                <a:tab pos="3606800" algn="l"/>
                <a:tab pos="4978400" algn="l"/>
              </a:tabLst>
              <a:defRPr>
                <a:solidFill>
                  <a:schemeClr val="tx1"/>
                </a:solidFill>
                <a:latin typeface="Arial" pitchFamily="34" charset="0"/>
              </a:defRPr>
            </a:lvl4pPr>
            <a:lvl5pPr marL="2057400" indent="-228600">
              <a:tabLst>
                <a:tab pos="1658938" algn="l"/>
                <a:tab pos="3606800" algn="l"/>
                <a:tab pos="4978400" algn="l"/>
              </a:tabLst>
              <a:defRPr>
                <a:solidFill>
                  <a:schemeClr val="tx1"/>
                </a:solidFill>
                <a:latin typeface="Arial" pitchFamily="34" charset="0"/>
              </a:defRPr>
            </a:lvl5pPr>
            <a:lvl6pPr marL="2514600" indent="-228600" eaLnBrk="0" fontAlgn="base" hangingPunct="0">
              <a:spcBef>
                <a:spcPct val="0"/>
              </a:spcBef>
              <a:spcAft>
                <a:spcPct val="0"/>
              </a:spcAft>
              <a:tabLst>
                <a:tab pos="1658938" algn="l"/>
                <a:tab pos="3606800" algn="l"/>
                <a:tab pos="4978400" algn="l"/>
              </a:tabLst>
              <a:defRPr>
                <a:solidFill>
                  <a:schemeClr val="tx1"/>
                </a:solidFill>
                <a:latin typeface="Arial" pitchFamily="34" charset="0"/>
              </a:defRPr>
            </a:lvl6pPr>
            <a:lvl7pPr marL="2971800" indent="-228600" eaLnBrk="0" fontAlgn="base" hangingPunct="0">
              <a:spcBef>
                <a:spcPct val="0"/>
              </a:spcBef>
              <a:spcAft>
                <a:spcPct val="0"/>
              </a:spcAft>
              <a:tabLst>
                <a:tab pos="1658938" algn="l"/>
                <a:tab pos="3606800" algn="l"/>
                <a:tab pos="4978400" algn="l"/>
              </a:tabLst>
              <a:defRPr>
                <a:solidFill>
                  <a:schemeClr val="tx1"/>
                </a:solidFill>
                <a:latin typeface="Arial" pitchFamily="34" charset="0"/>
              </a:defRPr>
            </a:lvl7pPr>
            <a:lvl8pPr marL="3429000" indent="-228600" eaLnBrk="0" fontAlgn="base" hangingPunct="0">
              <a:spcBef>
                <a:spcPct val="0"/>
              </a:spcBef>
              <a:spcAft>
                <a:spcPct val="0"/>
              </a:spcAft>
              <a:tabLst>
                <a:tab pos="1658938" algn="l"/>
                <a:tab pos="3606800" algn="l"/>
                <a:tab pos="4978400" algn="l"/>
              </a:tabLst>
              <a:defRPr>
                <a:solidFill>
                  <a:schemeClr val="tx1"/>
                </a:solidFill>
                <a:latin typeface="Arial" pitchFamily="34" charset="0"/>
              </a:defRPr>
            </a:lvl8pPr>
            <a:lvl9pPr marL="3886200" indent="-228600" eaLnBrk="0" fontAlgn="base" hangingPunct="0">
              <a:spcBef>
                <a:spcPct val="0"/>
              </a:spcBef>
              <a:spcAft>
                <a:spcPct val="0"/>
              </a:spcAft>
              <a:tabLst>
                <a:tab pos="1658938" algn="l"/>
                <a:tab pos="3606800" algn="l"/>
                <a:tab pos="4978400" algn="l"/>
              </a:tabLst>
              <a:defRPr>
                <a:solidFill>
                  <a:schemeClr val="tx1"/>
                </a:solidFill>
                <a:latin typeface="Arial" pitchFamily="34" charset="0"/>
              </a:defRPr>
            </a:lvl9pPr>
          </a:lstStyle>
          <a:p>
            <a:pPr>
              <a:spcBef>
                <a:spcPct val="50000"/>
              </a:spcBef>
            </a:pPr>
            <a:r>
              <a:rPr lang="hr-HR" altLang="en-US" b="1"/>
              <a:t>Tip</a:t>
            </a:r>
            <a:r>
              <a:rPr lang="en-US" altLang="en-US"/>
              <a:t>	</a:t>
            </a:r>
            <a:r>
              <a:rPr lang="hr-HR" altLang="en-US" b="1"/>
              <a:t>učestalost pojavljivanja</a:t>
            </a:r>
            <a:r>
              <a:rPr lang="en-US" altLang="en-US"/>
              <a:t>	</a:t>
            </a:r>
          </a:p>
          <a:p>
            <a:r>
              <a:rPr lang="en-US" altLang="en-US"/>
              <a:t>Arith/Logic	40%	</a:t>
            </a:r>
          </a:p>
          <a:p>
            <a:r>
              <a:rPr lang="en-US" altLang="en-US"/>
              <a:t>Load	30%         </a:t>
            </a:r>
            <a:r>
              <a:rPr lang="hr-HR" altLang="en-US"/>
              <a:t>od čega u </a:t>
            </a:r>
            <a:r>
              <a:rPr lang="en-US" altLang="en-US"/>
              <a:t>25% </a:t>
            </a:r>
            <a:r>
              <a:rPr lang="hr-HR" altLang="en-US"/>
              <a:t>slučajeva odmah sledi 	                instrukcija koja koristi vrednost load</a:t>
            </a:r>
            <a:endParaRPr lang="en-US" altLang="en-US"/>
          </a:p>
          <a:p>
            <a:r>
              <a:rPr lang="en-US" altLang="en-US"/>
              <a:t>Store	10%		</a:t>
            </a:r>
          </a:p>
          <a:p>
            <a:r>
              <a:rPr lang="en-US" altLang="en-US"/>
              <a:t>branch	20%         </a:t>
            </a:r>
            <a:r>
              <a:rPr lang="hr-HR" altLang="en-US"/>
              <a:t>od čega se </a:t>
            </a:r>
            <a:r>
              <a:rPr lang="en-US" altLang="en-US"/>
              <a:t> 45% </a:t>
            </a:r>
            <a:r>
              <a:rPr lang="hr-HR" altLang="en-US"/>
              <a:t>obavi</a:t>
            </a:r>
            <a:endParaRPr lang="en-US" altLang="en-US"/>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hr-HR" altLang="en-US" smtClean="0"/>
              <a:t>Hazardi protočnih sistema </a:t>
            </a:r>
            <a:r>
              <a:rPr lang="sr-Latn-RS" smtClean="0"/>
              <a:t> (nast.)</a:t>
            </a:r>
            <a:endParaRPr lang="en-US" dirty="0"/>
          </a:p>
        </p:txBody>
      </p:sp>
      <p:sp>
        <p:nvSpPr>
          <p:cNvPr id="3" name="Content Placeholder 2"/>
          <p:cNvSpPr>
            <a:spLocks noGrp="1"/>
          </p:cNvSpPr>
          <p:nvPr>
            <p:ph idx="1"/>
          </p:nvPr>
        </p:nvSpPr>
        <p:spPr/>
        <p:txBody>
          <a:bodyPr/>
          <a:lstStyle/>
          <a:p>
            <a:pPr>
              <a:defRPr/>
            </a:pPr>
            <a:r>
              <a:rPr lang="hr-HR" altLang="en-US" dirty="0" smtClean="0"/>
              <a:t>Hazardi po podacima – </a:t>
            </a:r>
          </a:p>
          <a:p>
            <a:pPr lvl="1">
              <a:defRPr/>
            </a:pPr>
            <a:r>
              <a:rPr lang="hr-HR" altLang="en-US" dirty="0" smtClean="0"/>
              <a:t>nastupaju zato što je redosled pristupa operandima izmenjen uvodjenjem protočnosti u odnosu na sekvencijalno izvršenje instrukcija</a:t>
            </a:r>
          </a:p>
          <a:p>
            <a:pPr>
              <a:defRPr/>
            </a:pPr>
            <a:r>
              <a:rPr lang="hr-HR" altLang="en-US" dirty="0" smtClean="0"/>
              <a:t>Kontrolni hazardi – </a:t>
            </a:r>
          </a:p>
          <a:p>
            <a:pPr lvl="1">
              <a:defRPr/>
            </a:pPr>
            <a:r>
              <a:rPr lang="hr-HR" altLang="en-US" dirty="0" smtClean="0"/>
              <a:t>nastupaju zbog zavisnosti u redosledu izvršenja instrukcija (izazivaju ih instrukcije koje mogu promeniti sadržaj PC)</a:t>
            </a:r>
          </a:p>
          <a:p>
            <a:pPr>
              <a:defRPr/>
            </a:pPr>
            <a:r>
              <a:rPr lang="hr-HR" altLang="en-US" dirty="0" smtClean="0"/>
              <a:t>hazardi mogu izazvati zastoje u protočnom sistemu</a:t>
            </a:r>
          </a:p>
          <a:p>
            <a:pPr lvl="1">
              <a:defRPr/>
            </a:pPr>
            <a:r>
              <a:rPr lang="hr-HR" altLang="en-US" dirty="0" smtClean="0"/>
              <a:t>neke instrukcije se zaustavljaju, a nekima se dozvoljava da nastave sa izvršenjem</a:t>
            </a:r>
          </a:p>
          <a:p>
            <a:pPr>
              <a:defRPr/>
            </a:pPr>
            <a:endParaRPr lang="en-US" dirty="0"/>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hr-HR" smtClean="0"/>
              <a:t>Hazardi po podacima</a:t>
            </a:r>
            <a:endParaRPr lang="en-US" smtClean="0"/>
          </a:p>
        </p:txBody>
      </p:sp>
      <p:sp>
        <p:nvSpPr>
          <p:cNvPr id="47107" name="Rectangle 3"/>
          <p:cNvSpPr>
            <a:spLocks noGrp="1" noChangeArrowheads="1"/>
          </p:cNvSpPr>
          <p:nvPr>
            <p:ph type="body" idx="1"/>
          </p:nvPr>
        </p:nvSpPr>
        <p:spPr/>
        <p:txBody>
          <a:bodyPr/>
          <a:lstStyle/>
          <a:p>
            <a:pPr>
              <a:buFont typeface="Wingdings 2" pitchFamily="18" charset="2"/>
              <a:buNone/>
              <a:defRPr/>
            </a:pPr>
            <a:r>
              <a:rPr lang="hr-HR" sz="2400" smtClean="0"/>
              <a:t>Primer:         </a:t>
            </a:r>
            <a:r>
              <a:rPr lang="en-US" sz="2400" smtClean="0">
                <a:solidFill>
                  <a:schemeClr val="tx1"/>
                </a:solidFill>
              </a:rPr>
              <a:t>ADD   </a:t>
            </a:r>
            <a:r>
              <a:rPr lang="hr-HR" sz="2400" smtClean="0">
                <a:solidFill>
                  <a:schemeClr val="tx1"/>
                </a:solidFill>
              </a:rPr>
              <a:t> </a:t>
            </a:r>
            <a:r>
              <a:rPr lang="en-US" sz="2400" smtClean="0">
                <a:solidFill>
                  <a:schemeClr val="tx1"/>
                </a:solidFill>
              </a:rPr>
              <a:t>R1, R2, R3</a:t>
            </a:r>
          </a:p>
          <a:p>
            <a:pPr>
              <a:buFont typeface="Wingdings 2" pitchFamily="18" charset="2"/>
              <a:buNone/>
              <a:defRPr/>
            </a:pPr>
            <a:r>
              <a:rPr lang="en-US" sz="2400" smtClean="0">
                <a:solidFill>
                  <a:schemeClr val="tx1"/>
                </a:solidFill>
              </a:rPr>
              <a:t>			SUB    </a:t>
            </a:r>
            <a:r>
              <a:rPr lang="hr-HR" sz="2400" smtClean="0">
                <a:solidFill>
                  <a:schemeClr val="tx1"/>
                </a:solidFill>
              </a:rPr>
              <a:t> </a:t>
            </a:r>
            <a:r>
              <a:rPr lang="en-US" sz="2400" smtClean="0">
                <a:solidFill>
                  <a:schemeClr val="tx1"/>
                </a:solidFill>
              </a:rPr>
              <a:t>R4, R1, R5</a:t>
            </a:r>
          </a:p>
          <a:p>
            <a:pPr>
              <a:buFont typeface="Wingdings 2" pitchFamily="18" charset="2"/>
              <a:buNone/>
              <a:defRPr/>
            </a:pPr>
            <a:r>
              <a:rPr lang="en-US" sz="2400" smtClean="0">
                <a:solidFill>
                  <a:schemeClr val="tx1"/>
                </a:solidFill>
              </a:rPr>
              <a:t>			AND   </a:t>
            </a:r>
            <a:r>
              <a:rPr lang="hr-HR" sz="2400" smtClean="0">
                <a:solidFill>
                  <a:schemeClr val="tx1"/>
                </a:solidFill>
              </a:rPr>
              <a:t>  </a:t>
            </a:r>
            <a:r>
              <a:rPr lang="en-US" sz="2400" smtClean="0">
                <a:solidFill>
                  <a:schemeClr val="tx1"/>
                </a:solidFill>
              </a:rPr>
              <a:t>R6, R1, R7</a:t>
            </a:r>
          </a:p>
          <a:p>
            <a:pPr>
              <a:buFont typeface="Wingdings 2" pitchFamily="18" charset="2"/>
              <a:buNone/>
              <a:defRPr/>
            </a:pPr>
            <a:r>
              <a:rPr lang="en-US" sz="2400" smtClean="0">
                <a:solidFill>
                  <a:schemeClr val="tx1"/>
                </a:solidFill>
              </a:rPr>
              <a:t>			 OR      R8,R1,R9</a:t>
            </a:r>
          </a:p>
          <a:p>
            <a:pPr>
              <a:buFont typeface="Wingdings 2" pitchFamily="18" charset="2"/>
              <a:buNone/>
              <a:defRPr/>
            </a:pPr>
            <a:r>
              <a:rPr lang="en-US" sz="2400" smtClean="0">
                <a:solidFill>
                  <a:schemeClr val="tx1"/>
                </a:solidFill>
              </a:rPr>
              <a:t>			 XOR   </a:t>
            </a:r>
            <a:r>
              <a:rPr lang="hr-HR" sz="2400" smtClean="0">
                <a:solidFill>
                  <a:schemeClr val="tx1"/>
                </a:solidFill>
              </a:rPr>
              <a:t> </a:t>
            </a:r>
            <a:r>
              <a:rPr lang="en-US" sz="2400" smtClean="0">
                <a:solidFill>
                  <a:schemeClr val="tx1"/>
                </a:solidFill>
              </a:rPr>
              <a:t>R10, R1, R11</a:t>
            </a:r>
          </a:p>
          <a:p>
            <a:pPr>
              <a:buFont typeface="Wingdings 2" pitchFamily="18" charset="2"/>
              <a:buNone/>
              <a:defRPr/>
            </a:pPr>
            <a:endParaRPr lang="en-US" sz="1200" smtClean="0">
              <a:solidFill>
                <a:schemeClr val="tx1"/>
              </a:solidFill>
            </a:endParaRPr>
          </a:p>
          <a:p>
            <a:pPr>
              <a:defRPr/>
            </a:pPr>
            <a:endParaRPr lang="en-US" smtClean="0">
              <a:solidFill>
                <a:schemeClr val="tx1"/>
              </a:solidFill>
            </a:endParaRPr>
          </a:p>
        </p:txBody>
      </p:sp>
      <p:sp>
        <p:nvSpPr>
          <p:cNvPr id="7172" name="Rectangle 4"/>
          <p:cNvSpPr>
            <a:spLocks noChangeArrowheads="1"/>
          </p:cNvSpPr>
          <p:nvPr/>
        </p:nvSpPr>
        <p:spPr bwMode="auto">
          <a:xfrm>
            <a:off x="1676400" y="838200"/>
            <a:ext cx="3200400" cy="228600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47109" name="Text Box 5"/>
          <p:cNvSpPr txBox="1">
            <a:spLocks noChangeArrowheads="1"/>
          </p:cNvSpPr>
          <p:nvPr/>
        </p:nvSpPr>
        <p:spPr bwMode="auto">
          <a:xfrm>
            <a:off x="228600" y="3368675"/>
            <a:ext cx="8001000" cy="822325"/>
          </a:xfrm>
          <a:prstGeom prst="rect">
            <a:avLst/>
          </a:prstGeom>
          <a:noFill/>
          <a:ln w="9525">
            <a:noFill/>
            <a:miter lim="800000"/>
            <a:headEnd/>
            <a:tailEnd/>
          </a:ln>
          <a:effectLst/>
        </p:spPr>
        <p:txBody>
          <a:bodyPr anchor="b">
            <a:spAutoFit/>
          </a:bodyPr>
          <a:lstStyle/>
          <a:p>
            <a:pPr>
              <a:defRPr/>
            </a:pPr>
            <a:r>
              <a:rPr lang="hr-HR">
                <a:latin typeface="Arial" charset="0"/>
              </a:rPr>
              <a:t>- </a:t>
            </a:r>
            <a:r>
              <a:rPr lang="hr-HR" sz="2400">
                <a:effectLst>
                  <a:outerShdw blurRad="38100" dist="38100" dir="2700000" algn="tl">
                    <a:srgbClr val="C0C0C0"/>
                  </a:outerShdw>
                </a:effectLst>
                <a:latin typeface="Tahoma" pitchFamily="34" charset="0"/>
              </a:rPr>
              <a:t>Sve instrukcije nakon ADD imaju kao izvorni operand R1 koji je odredišni za ADD</a:t>
            </a:r>
            <a:endParaRPr lang="en-US" sz="2400">
              <a:effectLst>
                <a:outerShdw blurRad="38100" dist="38100" dir="2700000" algn="tl">
                  <a:srgbClr val="C0C0C0"/>
                </a:outerShdw>
              </a:effectLst>
              <a:latin typeface="Tahoma" pitchFamily="34" charset="0"/>
            </a:endParaRPr>
          </a:p>
        </p:txBody>
      </p:sp>
      <p:sp>
        <p:nvSpPr>
          <p:cNvPr id="7174" name="Rectangle 6"/>
          <p:cNvSpPr>
            <a:spLocks noChangeArrowheads="1"/>
          </p:cNvSpPr>
          <p:nvPr/>
        </p:nvSpPr>
        <p:spPr bwMode="auto">
          <a:xfrm>
            <a:off x="533400" y="5105400"/>
            <a:ext cx="6934200" cy="1143000"/>
          </a:xfrm>
          <a:prstGeom prst="rect">
            <a:avLst/>
          </a:prstGeom>
          <a:solidFill>
            <a:schemeClr val="bg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endParaRPr lang="en-US" altLang="en-US"/>
          </a:p>
        </p:txBody>
      </p:sp>
      <p:sp>
        <p:nvSpPr>
          <p:cNvPr id="7175" name="Line 9"/>
          <p:cNvSpPr>
            <a:spLocks noChangeShapeType="1"/>
          </p:cNvSpPr>
          <p:nvPr/>
        </p:nvSpPr>
        <p:spPr bwMode="auto">
          <a:xfrm>
            <a:off x="533400" y="5715000"/>
            <a:ext cx="685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7176" name="Line 11"/>
          <p:cNvSpPr>
            <a:spLocks noChangeShapeType="1"/>
          </p:cNvSpPr>
          <p:nvPr/>
        </p:nvSpPr>
        <p:spPr bwMode="auto">
          <a:xfrm>
            <a:off x="3962400" y="5105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spAutoFit/>
          </a:bodyPr>
          <a:lstStyle/>
          <a:p>
            <a:endParaRPr lang="en-US"/>
          </a:p>
        </p:txBody>
      </p:sp>
      <p:sp>
        <p:nvSpPr>
          <p:cNvPr id="7177" name="Line 12"/>
          <p:cNvSpPr>
            <a:spLocks noChangeShapeType="1"/>
          </p:cNvSpPr>
          <p:nvPr/>
        </p:nvSpPr>
        <p:spPr bwMode="auto">
          <a:xfrm>
            <a:off x="5029200" y="5105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spAutoFit/>
          </a:bodyPr>
          <a:lstStyle/>
          <a:p>
            <a:endParaRPr lang="en-US"/>
          </a:p>
        </p:txBody>
      </p:sp>
      <p:sp>
        <p:nvSpPr>
          <p:cNvPr id="7178" name="Line 13"/>
          <p:cNvSpPr>
            <a:spLocks noChangeShapeType="1"/>
          </p:cNvSpPr>
          <p:nvPr/>
        </p:nvSpPr>
        <p:spPr bwMode="auto">
          <a:xfrm>
            <a:off x="6096000" y="5105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spAutoFit/>
          </a:bodyPr>
          <a:lstStyle/>
          <a:p>
            <a:endParaRPr lang="en-US"/>
          </a:p>
        </p:txBody>
      </p:sp>
      <p:sp>
        <p:nvSpPr>
          <p:cNvPr id="7179" name="Line 14"/>
          <p:cNvSpPr>
            <a:spLocks noChangeShapeType="1"/>
          </p:cNvSpPr>
          <p:nvPr/>
        </p:nvSpPr>
        <p:spPr bwMode="auto">
          <a:xfrm>
            <a:off x="2895600" y="5105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spAutoFit/>
          </a:bodyPr>
          <a:lstStyle/>
          <a:p>
            <a:endParaRPr lang="en-US"/>
          </a:p>
        </p:txBody>
      </p:sp>
      <p:sp>
        <p:nvSpPr>
          <p:cNvPr id="7180" name="Line 15"/>
          <p:cNvSpPr>
            <a:spLocks noChangeShapeType="1"/>
          </p:cNvSpPr>
          <p:nvPr/>
        </p:nvSpPr>
        <p:spPr bwMode="auto">
          <a:xfrm>
            <a:off x="1828800" y="51054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b">
            <a:spAutoFit/>
          </a:bodyPr>
          <a:lstStyle/>
          <a:p>
            <a:endParaRPr lang="en-US"/>
          </a:p>
        </p:txBody>
      </p:sp>
      <p:sp>
        <p:nvSpPr>
          <p:cNvPr id="7181" name="Text Box 17"/>
          <p:cNvSpPr txBox="1">
            <a:spLocks noChangeArrowheads="1"/>
          </p:cNvSpPr>
          <p:nvPr/>
        </p:nvSpPr>
        <p:spPr bwMode="auto">
          <a:xfrm>
            <a:off x="914400" y="51816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ADD</a:t>
            </a:r>
            <a:endParaRPr lang="en-US" altLang="en-US"/>
          </a:p>
        </p:txBody>
      </p:sp>
      <p:sp>
        <p:nvSpPr>
          <p:cNvPr id="7182" name="Text Box 18"/>
          <p:cNvSpPr txBox="1">
            <a:spLocks noChangeArrowheads="1"/>
          </p:cNvSpPr>
          <p:nvPr/>
        </p:nvSpPr>
        <p:spPr bwMode="auto">
          <a:xfrm>
            <a:off x="990600" y="5791200"/>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SUB</a:t>
            </a:r>
            <a:endParaRPr lang="en-US" altLang="en-US"/>
          </a:p>
        </p:txBody>
      </p:sp>
      <p:sp>
        <p:nvSpPr>
          <p:cNvPr id="7183" name="Text Box 19"/>
          <p:cNvSpPr txBox="1">
            <a:spLocks noChangeArrowheads="1"/>
          </p:cNvSpPr>
          <p:nvPr/>
        </p:nvSpPr>
        <p:spPr bwMode="auto">
          <a:xfrm>
            <a:off x="2209800" y="52578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IF</a:t>
            </a:r>
            <a:endParaRPr lang="en-US" altLang="en-US"/>
          </a:p>
        </p:txBody>
      </p:sp>
      <p:sp>
        <p:nvSpPr>
          <p:cNvPr id="7184" name="Text Box 20"/>
          <p:cNvSpPr txBox="1">
            <a:spLocks noChangeArrowheads="1"/>
          </p:cNvSpPr>
          <p:nvPr/>
        </p:nvSpPr>
        <p:spPr bwMode="auto">
          <a:xfrm>
            <a:off x="3200400" y="5257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ID</a:t>
            </a:r>
            <a:endParaRPr lang="en-US" altLang="en-US"/>
          </a:p>
        </p:txBody>
      </p:sp>
      <p:sp>
        <p:nvSpPr>
          <p:cNvPr id="7185" name="Text Box 21"/>
          <p:cNvSpPr txBox="1">
            <a:spLocks noChangeArrowheads="1"/>
          </p:cNvSpPr>
          <p:nvPr/>
        </p:nvSpPr>
        <p:spPr bwMode="auto">
          <a:xfrm>
            <a:off x="4191000" y="5257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EXE</a:t>
            </a:r>
            <a:endParaRPr lang="en-US" altLang="en-US"/>
          </a:p>
        </p:txBody>
      </p:sp>
      <p:sp>
        <p:nvSpPr>
          <p:cNvPr id="7186" name="Text Box 22"/>
          <p:cNvSpPr txBox="1">
            <a:spLocks noChangeArrowheads="1"/>
          </p:cNvSpPr>
          <p:nvPr/>
        </p:nvSpPr>
        <p:spPr bwMode="auto">
          <a:xfrm>
            <a:off x="5181600" y="525780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MEM</a:t>
            </a:r>
            <a:endParaRPr lang="en-US" altLang="en-US"/>
          </a:p>
        </p:txBody>
      </p:sp>
      <p:sp>
        <p:nvSpPr>
          <p:cNvPr id="7187" name="Text Box 23"/>
          <p:cNvSpPr txBox="1">
            <a:spLocks noChangeArrowheads="1"/>
          </p:cNvSpPr>
          <p:nvPr/>
        </p:nvSpPr>
        <p:spPr bwMode="auto">
          <a:xfrm>
            <a:off x="6477000" y="525780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WB</a:t>
            </a:r>
            <a:endParaRPr lang="en-US" altLang="en-US"/>
          </a:p>
        </p:txBody>
      </p:sp>
      <p:sp>
        <p:nvSpPr>
          <p:cNvPr id="7188" name="Text Box 24"/>
          <p:cNvSpPr txBox="1">
            <a:spLocks noChangeArrowheads="1"/>
          </p:cNvSpPr>
          <p:nvPr/>
        </p:nvSpPr>
        <p:spPr bwMode="auto">
          <a:xfrm>
            <a:off x="6842125" y="3886200"/>
            <a:ext cx="211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vrednost upisana u</a:t>
            </a:r>
          </a:p>
          <a:p>
            <a:r>
              <a:rPr lang="hr-HR" altLang="en-US"/>
              <a:t>R1</a:t>
            </a:r>
            <a:endParaRPr lang="en-US" altLang="en-US"/>
          </a:p>
        </p:txBody>
      </p:sp>
      <p:sp>
        <p:nvSpPr>
          <p:cNvPr id="7189" name="Line 25"/>
          <p:cNvSpPr>
            <a:spLocks noChangeShapeType="1"/>
          </p:cNvSpPr>
          <p:nvPr/>
        </p:nvSpPr>
        <p:spPr bwMode="auto">
          <a:xfrm flipH="1">
            <a:off x="6629400" y="4495800"/>
            <a:ext cx="685800" cy="5334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7190" name="Text Box 26"/>
          <p:cNvSpPr txBox="1">
            <a:spLocks noChangeArrowheads="1"/>
          </p:cNvSpPr>
          <p:nvPr/>
        </p:nvSpPr>
        <p:spPr bwMode="auto">
          <a:xfrm>
            <a:off x="3194050" y="57912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IF</a:t>
            </a:r>
            <a:endParaRPr lang="en-US" altLang="en-US"/>
          </a:p>
        </p:txBody>
      </p:sp>
      <p:sp>
        <p:nvSpPr>
          <p:cNvPr id="7191" name="Text Box 27"/>
          <p:cNvSpPr txBox="1">
            <a:spLocks noChangeArrowheads="1"/>
          </p:cNvSpPr>
          <p:nvPr/>
        </p:nvSpPr>
        <p:spPr bwMode="auto">
          <a:xfrm>
            <a:off x="4235450" y="58054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ID</a:t>
            </a:r>
            <a:endParaRPr lang="en-US" altLang="en-US"/>
          </a:p>
        </p:txBody>
      </p:sp>
      <p:sp>
        <p:nvSpPr>
          <p:cNvPr id="7192" name="Oval 28"/>
          <p:cNvSpPr>
            <a:spLocks noChangeArrowheads="1"/>
          </p:cNvSpPr>
          <p:nvPr/>
        </p:nvSpPr>
        <p:spPr bwMode="auto">
          <a:xfrm>
            <a:off x="6400800" y="5257800"/>
            <a:ext cx="685800" cy="3810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7193" name="Oval 29"/>
          <p:cNvSpPr>
            <a:spLocks noChangeArrowheads="1"/>
          </p:cNvSpPr>
          <p:nvPr/>
        </p:nvSpPr>
        <p:spPr bwMode="auto">
          <a:xfrm>
            <a:off x="4114800" y="5791200"/>
            <a:ext cx="685800" cy="3810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7194" name="Text Box 31"/>
          <p:cNvSpPr txBox="1">
            <a:spLocks noChangeArrowheads="1"/>
          </p:cNvSpPr>
          <p:nvPr/>
        </p:nvSpPr>
        <p:spPr bwMode="auto">
          <a:xfrm>
            <a:off x="4556125" y="6284913"/>
            <a:ext cx="175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ovde se čita R1</a:t>
            </a:r>
            <a:endParaRPr lang="en-US" altLang="en-US"/>
          </a:p>
        </p:txBody>
      </p:sp>
      <p:sp>
        <p:nvSpPr>
          <p:cNvPr id="7195" name="Line 32"/>
          <p:cNvSpPr>
            <a:spLocks noChangeShapeType="1"/>
          </p:cNvSpPr>
          <p:nvPr/>
        </p:nvSpPr>
        <p:spPr bwMode="auto">
          <a:xfrm flipH="1" flipV="1">
            <a:off x="4419600" y="6096000"/>
            <a:ext cx="152400" cy="3048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47140" name="Line 36"/>
          <p:cNvSpPr>
            <a:spLocks noChangeShapeType="1"/>
          </p:cNvSpPr>
          <p:nvPr/>
        </p:nvSpPr>
        <p:spPr bwMode="auto">
          <a:xfrm>
            <a:off x="3276600" y="1143000"/>
            <a:ext cx="457200" cy="16764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grpSp>
        <p:nvGrpSpPr>
          <p:cNvPr id="2" name="Group 38"/>
          <p:cNvGrpSpPr>
            <a:grpSpLocks/>
          </p:cNvGrpSpPr>
          <p:nvPr/>
        </p:nvGrpSpPr>
        <p:grpSpPr bwMode="auto">
          <a:xfrm>
            <a:off x="3276600" y="1143000"/>
            <a:ext cx="457200" cy="1676400"/>
            <a:chOff x="2064" y="720"/>
            <a:chExt cx="288" cy="1056"/>
          </a:xfrm>
        </p:grpSpPr>
        <p:sp>
          <p:nvSpPr>
            <p:cNvPr id="7198" name="Line 33"/>
            <p:cNvSpPr>
              <a:spLocks noChangeShapeType="1"/>
            </p:cNvSpPr>
            <p:nvPr/>
          </p:nvSpPr>
          <p:spPr bwMode="auto">
            <a:xfrm>
              <a:off x="2064" y="768"/>
              <a:ext cx="192" cy="96"/>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7199" name="Line 34"/>
            <p:cNvSpPr>
              <a:spLocks noChangeShapeType="1"/>
            </p:cNvSpPr>
            <p:nvPr/>
          </p:nvSpPr>
          <p:spPr bwMode="auto">
            <a:xfrm>
              <a:off x="2064" y="768"/>
              <a:ext cx="240" cy="336"/>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7200" name="Line 35"/>
            <p:cNvSpPr>
              <a:spLocks noChangeShapeType="1"/>
            </p:cNvSpPr>
            <p:nvPr/>
          </p:nvSpPr>
          <p:spPr bwMode="auto">
            <a:xfrm>
              <a:off x="2064" y="768"/>
              <a:ext cx="240" cy="62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en-US"/>
            </a:p>
          </p:txBody>
        </p:sp>
        <p:sp>
          <p:nvSpPr>
            <p:cNvPr id="7201" name="Line 37"/>
            <p:cNvSpPr>
              <a:spLocks noChangeShapeType="1"/>
            </p:cNvSpPr>
            <p:nvPr/>
          </p:nvSpPr>
          <p:spPr bwMode="auto">
            <a:xfrm>
              <a:off x="2064" y="720"/>
              <a:ext cx="288" cy="1056"/>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7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46050"/>
            <a:ext cx="8107362" cy="603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smtClean="0"/>
              <a:t>Re</a:t>
            </a:r>
            <a:r>
              <a:rPr lang="hr-HR" smtClean="0"/>
              <a:t>šenje – pribavljanje unapred</a:t>
            </a:r>
            <a:endParaRPr lang="en-US" smtClean="0"/>
          </a:p>
        </p:txBody>
      </p:sp>
      <p:sp>
        <p:nvSpPr>
          <p:cNvPr id="49155" name="Rectangle 3"/>
          <p:cNvSpPr>
            <a:spLocks noGrp="1" noChangeArrowheads="1"/>
          </p:cNvSpPr>
          <p:nvPr>
            <p:ph type="body" idx="1"/>
          </p:nvPr>
        </p:nvSpPr>
        <p:spPr/>
        <p:txBody>
          <a:bodyPr/>
          <a:lstStyle/>
          <a:p>
            <a:pPr>
              <a:defRPr/>
            </a:pPr>
            <a:r>
              <a:rPr lang="en-US" dirty="0" err="1" smtClean="0"/>
              <a:t>Svi</a:t>
            </a:r>
            <a:r>
              <a:rPr lang="en-US" dirty="0" smtClean="0"/>
              <a:t> h</a:t>
            </a:r>
            <a:r>
              <a:rPr lang="sr-Latn-RS" dirty="0" smtClean="0"/>
              <a:t>zardi podataka se detektuju u ID fazi</a:t>
            </a:r>
            <a:endParaRPr lang="en-US" dirty="0" smtClean="0"/>
          </a:p>
          <a:p>
            <a:pPr lvl="1">
              <a:defRPr/>
            </a:pPr>
            <a:r>
              <a:rPr lang="hr-HR" dirty="0" smtClean="0"/>
              <a:t>Zaustavljanje protočnog sistema se može izbeći jednostavnom hardverskom tehnikom – pribavljanjem unapred (forwarding, bypassing)</a:t>
            </a:r>
          </a:p>
          <a:p>
            <a:pPr lvl="2">
              <a:defRPr/>
            </a:pPr>
            <a:r>
              <a:rPr lang="hr-HR" dirty="0" smtClean="0"/>
              <a:t>Rezultat ALU operacije se uvek vraća na ALU ulazne lečeve</a:t>
            </a:r>
          </a:p>
          <a:p>
            <a:pPr lvl="1">
              <a:defRPr/>
            </a:pPr>
            <a:r>
              <a:rPr lang="hr-HR" dirty="0" smtClean="0"/>
              <a:t>Ako hardver za detekciju zavisnosti otkrije da dve susedne instrukcije dele izvor i odredište, upravljačka logika selektuje premošćeni rezultat a ne vrednost učitanu iz registarskig fajla.</a:t>
            </a:r>
          </a:p>
          <a:p>
            <a:pPr lvl="1">
              <a:defRPr/>
            </a:pPr>
            <a:r>
              <a:rPr lang="hr-HR" dirty="0" smtClean="0"/>
              <a:t>U razmatranom primeru, premošćeni rezultat potrebno je proslediti i instrukciji AND</a:t>
            </a:r>
          </a:p>
          <a:p>
            <a:pPr lvl="1">
              <a:defRPr/>
            </a:pPr>
            <a:r>
              <a:rPr lang="hr-HR" dirty="0" smtClean="0"/>
              <a:t>WB faza ADD instrukcije i ID faza OR se poklapaju. </a:t>
            </a:r>
          </a:p>
          <a:p>
            <a:pPr lvl="2">
              <a:defRPr/>
            </a:pPr>
            <a:r>
              <a:rPr lang="hr-HR" dirty="0" smtClean="0"/>
              <a:t>Problem za ovu instrukciju se rešava tako što se upis u registarski fajl vrši u prvoj polovini klok ciklusa a čitanje u drugoj polovini</a:t>
            </a:r>
            <a:endParaRPr lang="en-US" dirty="0" smtClean="0"/>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88" y="801688"/>
            <a:ext cx="7794625" cy="582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0179" name="Text Box 3"/>
          <p:cNvSpPr txBox="1">
            <a:spLocks noChangeArrowheads="1"/>
          </p:cNvSpPr>
          <p:nvPr/>
        </p:nvSpPr>
        <p:spPr bwMode="auto">
          <a:xfrm>
            <a:off x="669925" y="33338"/>
            <a:ext cx="2522538" cy="457200"/>
          </a:xfrm>
          <a:prstGeom prst="rect">
            <a:avLst/>
          </a:prstGeom>
          <a:noFill/>
          <a:ln w="9525">
            <a:noFill/>
            <a:miter lim="800000"/>
            <a:headEnd/>
            <a:tailEnd/>
          </a:ln>
          <a:effectLst/>
        </p:spPr>
        <p:txBody>
          <a:bodyPr wrap="none" anchor="b">
            <a:spAutoFit/>
          </a:bodyPr>
          <a:lstStyle/>
          <a:p>
            <a:pPr>
              <a:defRPr/>
            </a:pPr>
            <a:r>
              <a:rPr lang="hr-HR" sz="2400" b="1">
                <a:effectLst>
                  <a:outerShdw blurRad="38100" dist="38100" dir="2700000" algn="tl">
                    <a:srgbClr val="C0C0C0"/>
                  </a:outerShdw>
                </a:effectLst>
                <a:latin typeface="Tahoma" pitchFamily="34" charset="0"/>
              </a:rPr>
              <a:t>Premošćavanje</a:t>
            </a:r>
            <a:endParaRPr lang="en-US" sz="2400" b="1">
              <a:effectLst>
                <a:outerShdw blurRad="38100" dist="38100" dir="2700000" algn="tl">
                  <a:srgbClr val="C0C0C0"/>
                </a:outerShdw>
              </a:effectLst>
              <a:latin typeface="Tahoma" pitchFamily="34" charset="0"/>
            </a:endParaRPr>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7385050"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67" name="Text Box 3"/>
          <p:cNvSpPr txBox="1">
            <a:spLocks noChangeArrowheads="1"/>
          </p:cNvSpPr>
          <p:nvPr/>
        </p:nvSpPr>
        <p:spPr bwMode="auto">
          <a:xfrm>
            <a:off x="2133600" y="1295400"/>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ex</a:t>
            </a:r>
            <a:endParaRPr lang="en-US" altLang="en-US"/>
          </a:p>
        </p:txBody>
      </p:sp>
      <p:sp>
        <p:nvSpPr>
          <p:cNvPr id="11268" name="Text Box 4"/>
          <p:cNvSpPr txBox="1">
            <a:spLocks noChangeArrowheads="1"/>
          </p:cNvSpPr>
          <p:nvPr/>
        </p:nvSpPr>
        <p:spPr bwMode="auto">
          <a:xfrm>
            <a:off x="2819400" y="12954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mem</a:t>
            </a:r>
            <a:endParaRPr lang="en-US" altLang="en-US"/>
          </a:p>
        </p:txBody>
      </p:sp>
      <p:sp>
        <p:nvSpPr>
          <p:cNvPr id="63493" name="Text Box 5"/>
          <p:cNvSpPr txBox="1">
            <a:spLocks noChangeArrowheads="1"/>
          </p:cNvSpPr>
          <p:nvPr/>
        </p:nvSpPr>
        <p:spPr bwMode="auto">
          <a:xfrm>
            <a:off x="76200" y="228600"/>
            <a:ext cx="9023350" cy="457200"/>
          </a:xfrm>
          <a:prstGeom prst="rect">
            <a:avLst/>
          </a:prstGeom>
          <a:solidFill>
            <a:schemeClr val="accent1"/>
          </a:solidFill>
          <a:ln w="9525">
            <a:noFill/>
            <a:miter lim="800000"/>
            <a:headEnd/>
            <a:tailEnd/>
          </a:ln>
          <a:effectLst/>
        </p:spPr>
        <p:txBody>
          <a:bodyPr anchor="b">
            <a:spAutoFit/>
          </a:bodyPr>
          <a:lstStyle/>
          <a:p>
            <a:pPr>
              <a:defRPr/>
            </a:pPr>
            <a:r>
              <a:rPr lang="hr-HR" sz="2400">
                <a:solidFill>
                  <a:schemeClr val="bg1"/>
                </a:solidFill>
                <a:effectLst>
                  <a:outerShdw blurRad="38100" dist="38100" dir="2700000" algn="tl">
                    <a:srgbClr val="000000"/>
                  </a:outerShdw>
                </a:effectLst>
                <a:latin typeface="Tahoma" pitchFamily="34" charset="0"/>
              </a:rPr>
              <a:t>Implementacija prosledjivanja za ALU instrukciju</a:t>
            </a:r>
            <a:endParaRPr lang="en-US" sz="2400">
              <a:solidFill>
                <a:schemeClr val="bg1"/>
              </a:solidFill>
              <a:effectLst>
                <a:outerShdw blurRad="38100" dist="38100" dir="2700000" algn="tl">
                  <a:srgbClr val="000000"/>
                </a:outerShdw>
              </a:effectLst>
              <a:latin typeface="Tahoma" pitchFamily="34" charset="0"/>
            </a:endParaRPr>
          </a:p>
        </p:txBody>
      </p:sp>
      <p:sp>
        <p:nvSpPr>
          <p:cNvPr id="11270" name="Text Box 6"/>
          <p:cNvSpPr txBox="1">
            <a:spLocks noChangeArrowheads="1"/>
          </p:cNvSpPr>
          <p:nvPr/>
        </p:nvSpPr>
        <p:spPr bwMode="auto">
          <a:xfrm>
            <a:off x="4114800" y="2079625"/>
            <a:ext cx="454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1200"/>
              <a:t>Rs1</a:t>
            </a:r>
            <a:endParaRPr lang="en-US" altLang="en-US" sz="1200"/>
          </a:p>
        </p:txBody>
      </p:sp>
      <p:sp>
        <p:nvSpPr>
          <p:cNvPr id="11271" name="Text Box 7"/>
          <p:cNvSpPr txBox="1">
            <a:spLocks noChangeArrowheads="1"/>
          </p:cNvSpPr>
          <p:nvPr/>
        </p:nvSpPr>
        <p:spPr bwMode="auto">
          <a:xfrm>
            <a:off x="4114800" y="2362200"/>
            <a:ext cx="454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1200"/>
              <a:t>Rs2</a:t>
            </a:r>
            <a:endParaRPr lang="en-US" altLang="en-US" sz="1200"/>
          </a:p>
        </p:txBody>
      </p:sp>
      <p:sp>
        <p:nvSpPr>
          <p:cNvPr id="11272" name="Text Box 8"/>
          <p:cNvSpPr txBox="1">
            <a:spLocks noChangeArrowheads="1"/>
          </p:cNvSpPr>
          <p:nvPr/>
        </p:nvSpPr>
        <p:spPr bwMode="auto">
          <a:xfrm>
            <a:off x="8001000" y="577532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1600"/>
              <a:t>Ex/Mem</a:t>
            </a:r>
            <a:endParaRPr lang="en-US" altLang="en-US" sz="1600"/>
          </a:p>
        </p:txBody>
      </p:sp>
      <p:sp>
        <p:nvSpPr>
          <p:cNvPr id="11273" name="Text Box 9"/>
          <p:cNvSpPr txBox="1">
            <a:spLocks noChangeArrowheads="1"/>
          </p:cNvSpPr>
          <p:nvPr/>
        </p:nvSpPr>
        <p:spPr bwMode="auto">
          <a:xfrm>
            <a:off x="8001000" y="6232525"/>
            <a:ext cx="998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1600"/>
              <a:t>Mem/Wb</a:t>
            </a:r>
            <a:endParaRPr lang="en-US" altLang="en-US" sz="1600"/>
          </a:p>
        </p:txBody>
      </p:sp>
      <p:sp>
        <p:nvSpPr>
          <p:cNvPr id="11274" name="Text Box 10"/>
          <p:cNvSpPr txBox="1">
            <a:spLocks noChangeArrowheads="1"/>
          </p:cNvSpPr>
          <p:nvPr/>
        </p:nvSpPr>
        <p:spPr bwMode="auto">
          <a:xfrm>
            <a:off x="2057400" y="1676400"/>
            <a:ext cx="377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1200"/>
              <a:t>Rd</a:t>
            </a:r>
            <a:endParaRPr lang="en-US" altLang="en-US" sz="1200"/>
          </a:p>
        </p:txBody>
      </p:sp>
      <p:sp>
        <p:nvSpPr>
          <p:cNvPr id="11275" name="Text Box 11"/>
          <p:cNvSpPr txBox="1">
            <a:spLocks noChangeArrowheads="1"/>
          </p:cNvSpPr>
          <p:nvPr/>
        </p:nvSpPr>
        <p:spPr bwMode="auto">
          <a:xfrm>
            <a:off x="2895600" y="1676400"/>
            <a:ext cx="377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sz="1200"/>
              <a:t>Rd</a:t>
            </a:r>
            <a:endParaRPr lang="en-US" altLang="en-US" sz="1200"/>
          </a:p>
        </p:txBody>
      </p:sp>
      <p:sp>
        <p:nvSpPr>
          <p:cNvPr id="11276" name="Text Box 3"/>
          <p:cNvSpPr txBox="1">
            <a:spLocks noChangeArrowheads="1"/>
          </p:cNvSpPr>
          <p:nvPr/>
        </p:nvSpPr>
        <p:spPr bwMode="auto">
          <a:xfrm>
            <a:off x="1403350" y="1295400"/>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id</a:t>
            </a:r>
            <a:endParaRPr lang="en-US" altLang="en-US"/>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lecture-2[1]">
  <a:themeElements>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lecture-2[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cture-2[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lecture-2[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lecture-2[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2[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lecture-2[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lecture-2[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lecture-2[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lecture-2[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lecture-2[1]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lecture-2[1]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lecture-2[1]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lecture-2[1]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D:\users\ema\paral-slajd\prezentacije\lecture-2[1].ppt</Template>
  <TotalTime>2250</TotalTime>
  <Words>2850</Words>
  <Application>Microsoft Office PowerPoint</Application>
  <PresentationFormat>On-screen Show (4:3)</PresentationFormat>
  <Paragraphs>414</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Tahoma</vt:lpstr>
      <vt:lpstr>Wingdings 2</vt:lpstr>
      <vt:lpstr>Wingdings</vt:lpstr>
      <vt:lpstr>Calibri</vt:lpstr>
      <vt:lpstr>Arial Narrow</vt:lpstr>
      <vt:lpstr>Times New Roman</vt:lpstr>
      <vt:lpstr>lecture-2[1]</vt:lpstr>
      <vt:lpstr>Protočnost</vt:lpstr>
      <vt:lpstr>Hazardi protočnih sistema</vt:lpstr>
      <vt:lpstr>Hazardi protočnih sistema (nast.)</vt:lpstr>
      <vt:lpstr>Hazardi protočnih sistema  (nast.)</vt:lpstr>
      <vt:lpstr>Hazardi po podacima</vt:lpstr>
      <vt:lpstr>PowerPoint Presentation</vt:lpstr>
      <vt:lpstr>Rešenje – pribavljanje unapred</vt:lpstr>
      <vt:lpstr>PowerPoint Presentation</vt:lpstr>
      <vt:lpstr>PowerPoint Presentation</vt:lpstr>
      <vt:lpstr>Klasifikacija hazarda po podacima</vt:lpstr>
      <vt:lpstr>Klasifikacija hazarda</vt:lpstr>
      <vt:lpstr>Primer</vt:lpstr>
      <vt:lpstr>RAW hazard uzrokovan load instrukcijom</vt:lpstr>
      <vt:lpstr>PowerPoint Presentation</vt:lpstr>
      <vt:lpstr>PowerPoint Presentation</vt:lpstr>
      <vt:lpstr>PowerPoint Presentation</vt:lpstr>
      <vt:lpstr>PowerPoint Presentation</vt:lpstr>
      <vt:lpstr>PowerPoint Presentation</vt:lpstr>
      <vt:lpstr>Kompajlerska tehnika –zakašnjeni LOAD</vt:lpstr>
      <vt:lpstr>PowerPoint Presentation</vt:lpstr>
      <vt:lpstr>Protočnost</vt:lpstr>
      <vt:lpstr>kontrolni hazardi</vt:lpstr>
      <vt:lpstr>Kako redukovati gubitke?</vt:lpstr>
      <vt:lpstr>Polazna staza podataka</vt:lpstr>
      <vt:lpstr>Modifikovana staza podataka</vt:lpstr>
      <vt:lpstr>Modifikacija IF faze</vt:lpstr>
      <vt:lpstr>Modifikacija ID faze</vt:lpstr>
      <vt:lpstr>Šta je postignuto modidfikacijom?</vt:lpstr>
      <vt:lpstr>Ponašanje sistema sa predvidjanjem da se grananje neće obaviti</vt:lpstr>
      <vt:lpstr>Druga mogućnost</vt:lpstr>
      <vt:lpstr>Na osnovu čega se obavlja predvidjanje?</vt:lpstr>
      <vt:lpstr>Treća mogućnost – zakašnjeno grananje (delayed branch)</vt:lpstr>
      <vt:lpstr>Efekat tehnike zakašnjenog grananja</vt:lpstr>
      <vt:lpstr>Izbor instrukcije koja se postavlja u delay slot</vt:lpstr>
      <vt:lpstr>Primeri</vt:lpstr>
      <vt:lpstr>Performanse sistema u prisustvu hazarda</vt:lpstr>
      <vt:lpstr>PowerPoint Presentation</vt:lpstr>
    </vt:vector>
  </TitlesOfParts>
  <Company>elef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Protočnost (pipelining)</dc:title>
  <dc:creator>Emina Milovanovic</dc:creator>
  <cp:lastModifiedBy>ema</cp:lastModifiedBy>
  <cp:revision>93</cp:revision>
  <dcterms:created xsi:type="dcterms:W3CDTF">2004-11-14T16:09:07Z</dcterms:created>
  <dcterms:modified xsi:type="dcterms:W3CDTF">2022-03-16T11:05:46Z</dcterms:modified>
</cp:coreProperties>
</file>