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1" r:id="rId22"/>
    <p:sldId id="279" r:id="rId23"/>
    <p:sldId id="280" r:id="rId24"/>
    <p:sldId id="318" r:id="rId25"/>
    <p:sldId id="281" r:id="rId26"/>
    <p:sldId id="328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7556" autoAdjust="0"/>
  </p:normalViewPr>
  <p:slideViewPr>
    <p:cSldViewPr>
      <p:cViewPr varScale="1">
        <p:scale>
          <a:sx n="47" d="100"/>
          <a:sy n="47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3B111B8-0075-4039-AFB2-32483CA8FD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AB11619-2952-4BE0-A975-1F294B3AD9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05105FD1-67C6-4D60-9998-A0BB76BC99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EFCEB7E-B451-479F-82BB-23B0B6D7E08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B5AD00-C4C3-4573-A1EC-653227A95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B12196-E7B8-41D5-93E5-3C6124B269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8B123-5C8D-4D1E-B37E-0EF84301EC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60EC0D7-D1F9-4935-BBF8-FC6D836452EC}" type="datetimeFigureOut">
              <a:rPr lang="en-US"/>
              <a:pPr>
                <a:defRPr/>
              </a:pPr>
              <a:t>5/10/2022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3F6A673-831C-4181-BF25-4458BFF79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51ED1A-4818-4AE7-84DB-38BF7C7A3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1B66-2345-427A-9937-60B554084E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ED15-167B-43E5-8146-52DCB1C61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D64AAC-6B9C-4797-8F7E-41FB38C8361C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Mi smo prethodnog puta razmotrili kompajlerske tehnike za smanjenje zastoja (gubitaka klok ciklusa) zbog kontrolnih hazarda. </a:t>
            </a:r>
          </a:p>
          <a:p>
            <a:r>
              <a:rPr lang="sr-Latn-RS" dirty="0"/>
              <a:t>To su tvz. statičke tehnike jer kompajler u toku prevodjenja programa obavlja predikciju i/ili preuređenje koda da bi smanjio zastoje. Predikcija je ista za svako izvršenje tog programa.</a:t>
            </a:r>
            <a:endParaRPr lang="en-US" dirty="0"/>
          </a:p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cemo</a:t>
            </a:r>
            <a:r>
              <a:rPr lang="en-US" dirty="0"/>
              <a:t> se </a:t>
            </a:r>
            <a:r>
              <a:rPr lang="en-US" dirty="0" err="1"/>
              <a:t>pozabaviti</a:t>
            </a:r>
            <a:r>
              <a:rPr lang="en-US" dirty="0"/>
              <a:t> </a:t>
            </a:r>
            <a:r>
              <a:rPr lang="en-US" dirty="0" err="1"/>
              <a:t>dinamickom</a:t>
            </a:r>
            <a:r>
              <a:rPr lang="en-US" dirty="0"/>
              <a:t> </a:t>
            </a:r>
            <a:r>
              <a:rPr lang="en-US" dirty="0" err="1"/>
              <a:t>predikcijom</a:t>
            </a:r>
            <a:r>
              <a:rPr lang="en-US" dirty="0"/>
              <a:t> </a:t>
            </a:r>
            <a:r>
              <a:rPr lang="en-US" dirty="0" err="1"/>
              <a:t>grananja</a:t>
            </a:r>
            <a:r>
              <a:rPr lang="en-US" dirty="0"/>
              <a:t>. </a:t>
            </a:r>
          </a:p>
          <a:p>
            <a:r>
              <a:rPr lang="en-US" dirty="0"/>
              <a:t>To je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obavlja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izvrsenja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1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66328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en-US" sz="1200" dirty="0"/>
              <a:t>Bafer za predikciju grananja se može adresirati korišćenjem konkatenacije nižih bitova adrese naredbe grananja i m-bitne globalne istorije (m-bitnog pomeračkog registra)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20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144956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Slajd prikazuje pouzdanost predviđanja različitih šema</a:t>
            </a:r>
          </a:p>
          <a:p>
            <a:r>
              <a:rPr lang="sr-Latn-RS" dirty="0"/>
              <a:t>2-bitne šeme sa baferima sa 4096 elemenata</a:t>
            </a:r>
          </a:p>
          <a:p>
            <a:r>
              <a:rPr lang="sr-Latn-RS" dirty="0"/>
              <a:t>2-bitne šeme sa baferima beskonačne veličine (to bi praktično značilo da se za adresiranje koriste svi bitovi adrese naredbe grananja)</a:t>
            </a:r>
          </a:p>
          <a:p>
            <a:r>
              <a:rPr lang="sr-Latn-RS" dirty="0"/>
              <a:t>(2,2) korelacioni prediktor</a:t>
            </a:r>
          </a:p>
          <a:p>
            <a:r>
              <a:rPr lang="sr-Latn-RS" dirty="0"/>
              <a:t>2 bitni prediktor sa baferom sa 4K ulaza i (2,2) korelacioni prediktor sa baferima veličine 1k koriste isti broj bitova (8K) a pouzdanost korelacionih prediktora je uvek bolja.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21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991000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BTB koristi look up tabelu i traži uparivanje u tabeli sa adresom pribavljene instrukcije.</a:t>
            </a:r>
          </a:p>
          <a:p>
            <a:r>
              <a:rPr lang="sr-Latn-RS" dirty="0"/>
              <a:t>druga kolona sadrži adresu naredne instrukcije koja treba da se izvrši nakon naredbe grananja.</a:t>
            </a:r>
          </a:p>
          <a:p>
            <a:r>
              <a:rPr lang="sr-Latn-RS" dirty="0"/>
              <a:t>Pošto se ovoj tabeli pristpa u IF fazi, već na kraju IF faze zna se adresa sledeće instrukcije </a:t>
            </a:r>
          </a:p>
          <a:p>
            <a:r>
              <a:rPr lang="sr-Latn-RS" dirty="0"/>
              <a:t>što je 1 klok ciklus ranije nego kada se ne koristi ova tehnika.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23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61787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Slajd prikazuje koje aktivnosti se dešavaju kada se koriste BTB za predikciju grananja.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24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131105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gubitci potiču od pogrešnih predikcija kada se u BTB pronađe uparivanje sa adresom pribavljene instrukcije</a:t>
            </a:r>
          </a:p>
          <a:p>
            <a:r>
              <a:rPr lang="sr-Latn-RS" dirty="0"/>
              <a:t>i kada se u BTB ne nađe uparivanje a pribavljena instrukcija je instrukcija grananja koje se obavlja.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25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845910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Evo primera nekih procesora koiji koriste tehnike o kojima smo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26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31975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Mogući su strukturni hazardi</a:t>
            </a:r>
          </a:p>
          <a:p>
            <a:r>
              <a:rPr lang="sr-Latn-RS" dirty="0"/>
              <a:t>Moguće je izvršenje instrukcija van redosleda pribavljanja</a:t>
            </a:r>
          </a:p>
          <a:p>
            <a:r>
              <a:rPr lang="sr-Latn-RS" dirty="0"/>
              <a:t>Mogući su WAW hazardi</a:t>
            </a:r>
          </a:p>
          <a:p>
            <a:r>
              <a:rPr lang="sr-Latn-RS" dirty="0"/>
              <a:t>Šanse za nastupanje RAW hazarda su veće nego kod instrukcija čija exe faza traje 1 clk ciklus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32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20603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hr-HR" altLang="en-US" sz="1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Izvršenje van redosleda</a:t>
            </a:r>
            <a:endParaRPr kumimoji="1" lang="en-US" alt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se završava pre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2,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5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4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en-US" altLang="en-US" sz="1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ci</a:t>
            </a:r>
            <a:r>
              <a:rPr kumimoji="1" lang="hr-HR" altLang="en-US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je mogu biti zaustavljene zbog </a:t>
            </a:r>
            <a:r>
              <a:rPr kumimoji="1" lang="hr-HR" altLang="en-US" sz="18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strukturnih hazarda</a:t>
            </a:r>
            <a:endParaRPr kumimoji="1" lang="en-US" altLang="en-US" sz="1800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575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ije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4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zahtevaju 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E2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jedinicu u isto vreme</a:t>
            </a:r>
            <a:endParaRPr kumimoji="1" lang="en-US" altLang="en-US" sz="1575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575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ija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4 </a:t>
            </a:r>
            <a:r>
              <a:rPr kumimoji="1" lang="hr-HR" altLang="en-US" sz="1575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se zaustavlja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u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ID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stepenu</a:t>
            </a:r>
            <a:endParaRPr kumimoji="1" lang="en-US" altLang="en-US" sz="1575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Ovo ima za posledicu </a:t>
            </a:r>
            <a:r>
              <a:rPr kumimoji="1" lang="hr-HR" altLang="en-US" sz="1575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zaustavljanje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instrukcije 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u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IF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stepenu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34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477980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Instrukcija DIVD će se izvršiti i kada se grananje obavi </a:t>
            </a:r>
          </a:p>
          <a:p>
            <a:r>
              <a:rPr lang="sr-Latn-RS" dirty="0"/>
              <a:t>sledeća instrukcija koja se izvršava jje SUBD</a:t>
            </a:r>
          </a:p>
          <a:p>
            <a:r>
              <a:rPr lang="sr-Latn-RS" dirty="0"/>
              <a:t>pošto se DIVD izvršava duže od SUBD, kreiraće se WAW hazard.</a:t>
            </a:r>
          </a:p>
          <a:p>
            <a:endParaRPr lang="sr-Latn-RS" dirty="0"/>
          </a:p>
          <a:p>
            <a:r>
              <a:rPr lang="sr-Latn-RS" dirty="0"/>
              <a:t>Šta preduzeti?</a:t>
            </a:r>
          </a:p>
          <a:p>
            <a:r>
              <a:rPr lang="sr-Latn-RS" dirty="0"/>
              <a:t>Postoje dve mogućnosti:</a:t>
            </a:r>
          </a:p>
          <a:p>
            <a:endParaRPr lang="sr-Latn-RS" dirty="0"/>
          </a:p>
          <a:p>
            <a:pPr marL="400050" indent="-400050">
              <a:buFont typeface="Wingdings 2" panose="05020102010507070707" pitchFamily="18" charset="2"/>
              <a:buAutoNum type="arabicPeriod"/>
              <a:defRPr/>
            </a:pPr>
            <a:r>
              <a:rPr lang="hr-HR" altLang="en-US" dirty="0"/>
              <a:t>Zakasniti izdavanje SUBD dok DIVD ne udje u MEM fazu (jer se svi hazardi mogu detektovati u ID)</a:t>
            </a:r>
          </a:p>
          <a:p>
            <a:pPr marL="400050" indent="-400050">
              <a:buFont typeface="Wingdings 2" panose="05020102010507070707" pitchFamily="18" charset="2"/>
              <a:buAutoNum type="arabicPeriod"/>
              <a:defRPr/>
            </a:pPr>
            <a:r>
              <a:rPr lang="hr-HR" altLang="en-US" dirty="0"/>
              <a:t>Kada se detektuje hazard instrukciji DIVD (beskorisnoj) zabraniti upis u RF, a instrukcija SUBD može da se izda bez zakašnjenja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36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271816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Kako se rešava problem?</a:t>
            </a:r>
          </a:p>
          <a:p>
            <a:pPr marL="228600" indent="-228600">
              <a:buAutoNum type="arabicPeriod"/>
            </a:pPr>
            <a:r>
              <a:rPr lang="en-US" dirty="0" err="1"/>
              <a:t>dozvoljava</a:t>
            </a:r>
            <a:r>
              <a:rPr lang="en-US" dirty="0"/>
              <a:t> </a:t>
            </a:r>
            <a:r>
              <a:rPr lang="en-US" dirty="0" err="1"/>
              <a:t>izvrsenje</a:t>
            </a:r>
            <a:r>
              <a:rPr lang="en-US" dirty="0"/>
              <a:t> van </a:t>
            </a:r>
            <a:r>
              <a:rPr lang="en-US" dirty="0" err="1"/>
              <a:t>redosleda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isntrukcija</a:t>
            </a:r>
            <a:r>
              <a:rPr lang="en-US" dirty="0"/>
              <a:t> </a:t>
            </a:r>
            <a:r>
              <a:rPr lang="en-US" dirty="0" err="1"/>
              <a:t>pamte</a:t>
            </a:r>
            <a:r>
              <a:rPr lang="en-US" dirty="0"/>
              <a:t> u </a:t>
            </a:r>
            <a:r>
              <a:rPr lang="en-US" dirty="0" err="1"/>
              <a:t>posebnom</a:t>
            </a:r>
            <a:r>
              <a:rPr lang="en-US" dirty="0"/>
              <a:t> </a:t>
            </a:r>
            <a:r>
              <a:rPr lang="en-US" dirty="0" err="1"/>
              <a:t>baferu</a:t>
            </a:r>
            <a:r>
              <a:rPr lang="en-US" dirty="0"/>
              <a:t> (Reorder buffer – ROB). </a:t>
            </a:r>
            <a:endParaRPr lang="sr-Latn-RS" dirty="0"/>
          </a:p>
          <a:p>
            <a:pPr marL="0" indent="0">
              <a:buNone/>
            </a:pPr>
            <a:r>
              <a:rPr lang="en-US" dirty="0"/>
              <a:t>Tek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okoncaju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instrukcije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ranije</a:t>
            </a:r>
            <a:r>
              <a:rPr lang="en-US" dirty="0"/>
              <a:t> </a:t>
            </a:r>
            <a:r>
              <a:rPr lang="en-US" dirty="0" err="1"/>
              <a:t>otpocele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izvrsenjem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se </a:t>
            </a:r>
            <a:r>
              <a:rPr lang="en-US" dirty="0" err="1"/>
              <a:t>upis</a:t>
            </a:r>
            <a:r>
              <a:rPr lang="en-US" dirty="0"/>
              <a:t> u </a:t>
            </a:r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History file – Idea: Update architectural state when instruction completes, but UNDO UPDATES when an exception occurs</a:t>
            </a:r>
            <a:endParaRPr lang="en-US" b="1" dirty="0"/>
          </a:p>
          <a:p>
            <a:r>
              <a:rPr lang="en-US" dirty="0"/>
              <a:t>History file – </a:t>
            </a:r>
          </a:p>
          <a:p>
            <a:r>
              <a:rPr lang="en-US" dirty="0" err="1"/>
              <a:t>Ideja</a:t>
            </a:r>
            <a:r>
              <a:rPr lang="en-US" dirty="0"/>
              <a:t>: </a:t>
            </a:r>
            <a:r>
              <a:rPr lang="en-US" dirty="0" err="1"/>
              <a:t>azurirati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instrukcija</a:t>
            </a:r>
            <a:r>
              <a:rPr lang="en-US" dirty="0"/>
              <a:t> </a:t>
            </a:r>
            <a:r>
              <a:rPr lang="en-US" dirty="0" err="1"/>
              <a:t>okonca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ponistiti</a:t>
            </a:r>
            <a:r>
              <a:rPr lang="en-US" dirty="0"/>
              <a:t> </a:t>
            </a:r>
            <a:r>
              <a:rPr lang="en-US" dirty="0" err="1"/>
              <a:t>azuriranje</a:t>
            </a:r>
            <a:r>
              <a:rPr lang="en-US" dirty="0"/>
              <a:t>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nastupi</a:t>
            </a:r>
            <a:r>
              <a:rPr lang="en-US" dirty="0"/>
              <a:t> </a:t>
            </a:r>
            <a:r>
              <a:rPr lang="en-US" dirty="0" err="1"/>
              <a:t>prekid</a:t>
            </a:r>
            <a:r>
              <a:rPr lang="en-US" dirty="0"/>
              <a:t>. </a:t>
            </a:r>
          </a:p>
          <a:p>
            <a:r>
              <a:rPr lang="en-US" dirty="0"/>
              <a:t>Dobra </a:t>
            </a:r>
            <a:r>
              <a:rPr lang="en-US" dirty="0" err="1"/>
              <a:t>strana</a:t>
            </a:r>
            <a:r>
              <a:rPr lang="en-US" dirty="0"/>
              <a:t> RF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najsvezije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. History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starije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pa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premoscavanje</a:t>
            </a:r>
            <a:r>
              <a:rPr lang="en-US" dirty="0"/>
              <a:t> </a:t>
            </a:r>
            <a:r>
              <a:rPr lang="en-US" dirty="0" err="1"/>
              <a:t>rezulatata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history </a:t>
            </a:r>
            <a:r>
              <a:rPr lang="en-US" dirty="0" err="1"/>
              <a:t>fajla</a:t>
            </a:r>
            <a:r>
              <a:rPr lang="en-US" dirty="0"/>
              <a:t>.</a:t>
            </a:r>
          </a:p>
          <a:p>
            <a:r>
              <a:rPr lang="en-US" dirty="0"/>
              <a:t>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nastaupi</a:t>
            </a:r>
            <a:r>
              <a:rPr lang="en-US" dirty="0"/>
              <a:t> </a:t>
            </a:r>
            <a:r>
              <a:rPr lang="en-US" dirty="0" err="1"/>
              <a:t>prekid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registara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zapamcene</a:t>
            </a:r>
            <a:r>
              <a:rPr lang="en-US" dirty="0"/>
              <a:t> u history </a:t>
            </a:r>
            <a:r>
              <a:rPr lang="en-US" dirty="0" err="1"/>
              <a:t>fajlu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Future file:</a:t>
            </a:r>
          </a:p>
          <a:p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a future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novije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okoncaju</a:t>
            </a:r>
            <a:r>
              <a:rPr lang="en-US" dirty="0"/>
              <a:t> </a:t>
            </a:r>
            <a:r>
              <a:rPr lang="en-US" dirty="0" err="1"/>
              <a:t>ranije</a:t>
            </a:r>
            <a:r>
              <a:rPr lang="en-US" dirty="0"/>
              <a:t> </a:t>
            </a:r>
            <a:r>
              <a:rPr lang="en-US" dirty="0" err="1"/>
              <a:t>izdate</a:t>
            </a:r>
            <a:r>
              <a:rPr lang="en-US" dirty="0"/>
              <a:t> </a:t>
            </a:r>
            <a:r>
              <a:rPr lang="en-US" dirty="0" err="1"/>
              <a:t>instrukcije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future </a:t>
            </a:r>
            <a:r>
              <a:rPr lang="en-US" dirty="0" err="1"/>
              <a:t>fajla</a:t>
            </a:r>
            <a:r>
              <a:rPr lang="en-US" dirty="0"/>
              <a:t> se u </a:t>
            </a:r>
            <a:r>
              <a:rPr lang="en-US" dirty="0" err="1"/>
              <a:t>oisuje</a:t>
            </a:r>
            <a:r>
              <a:rPr lang="en-US" dirty="0"/>
              <a:t> u RF (</a:t>
            </a:r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)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nastupi</a:t>
            </a:r>
            <a:r>
              <a:rPr lang="en-US" dirty="0"/>
              <a:t> </a:t>
            </a:r>
            <a:r>
              <a:rPr lang="en-US" dirty="0" err="1"/>
              <a:t>prefid</a:t>
            </a:r>
            <a:r>
              <a:rPr lang="en-US" dirty="0"/>
              <a:t> </a:t>
            </a:r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operanada</a:t>
            </a:r>
            <a:r>
              <a:rPr lang="en-US" dirty="0"/>
              <a:t>. 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38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174038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  <a:p>
            <a:endParaRPr lang="sr-Latn-RS" dirty="0"/>
          </a:p>
          <a:p>
            <a:pPr>
              <a:lnSpc>
                <a:spcPct val="80000"/>
              </a:lnSpc>
              <a:defRPr/>
            </a:pPr>
            <a:r>
              <a:rPr lang="hr-HR" altLang="en-US" sz="2400" dirty="0"/>
              <a:t>Dinamička predikcija grananja se razlikuje od statičke jer koristi ponašanje grananja u toku izvršenja programa da predvidi ishod grananja. </a:t>
            </a: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hr-HR" altLang="en-US" sz="1900" dirty="0"/>
              <a:t>Cilj svih tehnika za predikciju grananja je da omoguće procesoru da razreši ishod grananja i tako spreči da kontroli hazardi izazovu zastoje</a:t>
            </a:r>
            <a:endParaRPr lang="en-US" altLang="en-US" sz="1900" dirty="0"/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900" dirty="0"/>
              <a:t> </a:t>
            </a:r>
            <a:r>
              <a:rPr lang="hr-HR" altLang="en-US" sz="1900" dirty="0"/>
              <a:t>Efikasnost tehnika ne zvisi samo od pouzdanosti predvidjanja, već i od “cene” grananja kada je predvidjanje tačno i kada nije.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2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43667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dozvoljava</a:t>
            </a:r>
            <a:r>
              <a:rPr lang="en-US" dirty="0"/>
              <a:t> </a:t>
            </a:r>
            <a:r>
              <a:rPr lang="en-US" dirty="0" err="1"/>
              <a:t>izvrsenje</a:t>
            </a:r>
            <a:r>
              <a:rPr lang="en-US" dirty="0"/>
              <a:t> van </a:t>
            </a:r>
            <a:r>
              <a:rPr lang="en-US" dirty="0" err="1"/>
              <a:t>redosleda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se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isntrukcija</a:t>
            </a:r>
            <a:r>
              <a:rPr lang="en-US" dirty="0"/>
              <a:t> </a:t>
            </a:r>
            <a:r>
              <a:rPr lang="en-US" dirty="0" err="1"/>
              <a:t>pamte</a:t>
            </a:r>
            <a:r>
              <a:rPr lang="en-US" dirty="0"/>
              <a:t> u </a:t>
            </a:r>
            <a:r>
              <a:rPr lang="en-US" dirty="0" err="1"/>
              <a:t>posebnom</a:t>
            </a:r>
            <a:r>
              <a:rPr lang="en-US" dirty="0"/>
              <a:t> </a:t>
            </a:r>
            <a:r>
              <a:rPr lang="en-US" dirty="0" err="1"/>
              <a:t>baferu</a:t>
            </a:r>
            <a:r>
              <a:rPr lang="en-US" dirty="0"/>
              <a:t> (Reorder buffer – ROB). </a:t>
            </a:r>
            <a:endParaRPr lang="sr-Latn-RS" dirty="0"/>
          </a:p>
          <a:p>
            <a:pPr marL="0" indent="0">
              <a:buNone/>
            </a:pPr>
            <a:r>
              <a:rPr lang="en-US" dirty="0" err="1"/>
              <a:t>Teka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okoncaju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instrukcije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ranije</a:t>
            </a:r>
            <a:r>
              <a:rPr lang="en-US" dirty="0"/>
              <a:t> </a:t>
            </a:r>
            <a:r>
              <a:rPr lang="en-US" dirty="0" err="1"/>
              <a:t>otpocele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izvrsenjem</a:t>
            </a:r>
            <a:r>
              <a:rPr lang="en-US" dirty="0"/>
              <a:t> </a:t>
            </a:r>
            <a:r>
              <a:rPr lang="en-US" dirty="0" err="1"/>
              <a:t>vrsi</a:t>
            </a:r>
            <a:r>
              <a:rPr lang="en-US" dirty="0"/>
              <a:t> se </a:t>
            </a:r>
            <a:r>
              <a:rPr lang="en-US" dirty="0" err="1"/>
              <a:t>upis</a:t>
            </a:r>
            <a:r>
              <a:rPr lang="en-US" dirty="0"/>
              <a:t> u </a:t>
            </a:r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sr-Latn-RS" dirty="0"/>
              <a:t>2. U posebnom registarskom fajlu koji se zove History file čuvaju se vrednosti izvornih registara svih instrukcija</a:t>
            </a:r>
          </a:p>
          <a:p>
            <a:r>
              <a:rPr lang="sr-Latn-RS" dirty="0"/>
              <a:t>koje se nalaze u protočnom sistemu a u RF sadrži novije vrednosti.  U slučaju prekida vrednosti izvornih operanada se nalaze u History fajlu.</a:t>
            </a:r>
          </a:p>
          <a:p>
            <a:r>
              <a:rPr lang="en-US" dirty="0"/>
              <a:t>Dobra </a:t>
            </a:r>
            <a:r>
              <a:rPr lang="en-US" dirty="0" err="1"/>
              <a:t>strana</a:t>
            </a:r>
            <a:r>
              <a:rPr lang="en-US" dirty="0"/>
              <a:t> RF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najsvezije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. History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starije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pa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premoscavanje</a:t>
            </a:r>
            <a:r>
              <a:rPr lang="en-US" dirty="0"/>
              <a:t> </a:t>
            </a:r>
            <a:r>
              <a:rPr lang="en-US" dirty="0" err="1"/>
              <a:t>rezulatata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history </a:t>
            </a:r>
            <a:r>
              <a:rPr lang="en-US" dirty="0" err="1"/>
              <a:t>fajla</a:t>
            </a:r>
            <a:r>
              <a:rPr lang="en-US" dirty="0"/>
              <a:t>.</a:t>
            </a:r>
            <a:r>
              <a:rPr lang="sr-Latn-RS" dirty="0"/>
              <a:t> </a:t>
            </a:r>
          </a:p>
          <a:p>
            <a:r>
              <a:rPr lang="hr-HR" altLang="en-US" sz="1200" b="1" dirty="0"/>
              <a:t>(History file - </a:t>
            </a:r>
            <a:r>
              <a:rPr lang="en-US" altLang="en-US" sz="1200" b="1" dirty="0"/>
              <a:t>CYBER180/190, VAX)</a:t>
            </a:r>
            <a:endParaRPr lang="sr-Latn-RS" altLang="en-US" sz="1200" b="1" dirty="0"/>
          </a:p>
          <a:p>
            <a:endParaRPr lang="sr-Latn-RS" dirty="0"/>
          </a:p>
          <a:p>
            <a:r>
              <a:rPr lang="sr-Latn-RS" dirty="0"/>
              <a:t>3. Future file pamti novije vrednosti operanada. U slučaju da nastupi prekid RF sadrži originalne vrednosti izvornih operanada.</a:t>
            </a:r>
          </a:p>
          <a:p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okoncaju</a:t>
            </a:r>
            <a:r>
              <a:rPr lang="en-US" dirty="0"/>
              <a:t> </a:t>
            </a:r>
            <a:r>
              <a:rPr lang="en-US" dirty="0" err="1"/>
              <a:t>ranije</a:t>
            </a:r>
            <a:r>
              <a:rPr lang="en-US" dirty="0"/>
              <a:t> </a:t>
            </a:r>
            <a:r>
              <a:rPr lang="en-US" dirty="0" err="1"/>
              <a:t>izdate</a:t>
            </a:r>
            <a:r>
              <a:rPr lang="en-US" dirty="0"/>
              <a:t> </a:t>
            </a:r>
            <a:r>
              <a:rPr lang="en-US" dirty="0" err="1"/>
              <a:t>instrukcije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future </a:t>
            </a:r>
            <a:r>
              <a:rPr lang="en-US" dirty="0" err="1"/>
              <a:t>fajla</a:t>
            </a:r>
            <a:r>
              <a:rPr lang="en-US" dirty="0"/>
              <a:t> se u </a:t>
            </a:r>
            <a:r>
              <a:rPr lang="en-US" dirty="0" err="1"/>
              <a:t>upisuje</a:t>
            </a:r>
            <a:r>
              <a:rPr lang="en-US" dirty="0"/>
              <a:t> u RF (</a:t>
            </a:r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)</a:t>
            </a:r>
            <a:endParaRPr lang="sr-Latn-RS" dirty="0"/>
          </a:p>
          <a:p>
            <a:r>
              <a:rPr lang="hr-HR" altLang="en-US" sz="1200" b="1" dirty="0"/>
              <a:t>PowerPC i MIPS R10000 </a:t>
            </a:r>
            <a:endParaRPr lang="sr-Latn-RS" dirty="0"/>
          </a:p>
          <a:p>
            <a:r>
              <a:rPr lang="sr-Latn-RS" dirty="0"/>
              <a:t> </a:t>
            </a:r>
            <a:endParaRPr lang="en-U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en-US" dirty="0"/>
              <a:t>History file – Idea: Update architectural state when instruction completes, but UNDO UPDATES when an exception occurs</a:t>
            </a:r>
            <a:endParaRPr lang="en-US" b="1" dirty="0"/>
          </a:p>
          <a:p>
            <a:r>
              <a:rPr lang="en-US" dirty="0"/>
              <a:t>History file – </a:t>
            </a:r>
          </a:p>
          <a:p>
            <a:r>
              <a:rPr lang="en-US" dirty="0" err="1"/>
              <a:t>Ideja</a:t>
            </a:r>
            <a:r>
              <a:rPr lang="en-US" dirty="0"/>
              <a:t>: </a:t>
            </a:r>
            <a:r>
              <a:rPr lang="en-US" dirty="0" err="1"/>
              <a:t>azurirati</a:t>
            </a:r>
            <a:r>
              <a:rPr lang="en-US" dirty="0"/>
              <a:t>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instrukcija</a:t>
            </a:r>
            <a:r>
              <a:rPr lang="en-US" dirty="0"/>
              <a:t> </a:t>
            </a:r>
            <a:r>
              <a:rPr lang="en-US" dirty="0" err="1"/>
              <a:t>okonca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ponistiti</a:t>
            </a:r>
            <a:r>
              <a:rPr lang="en-US" dirty="0"/>
              <a:t> </a:t>
            </a:r>
            <a:r>
              <a:rPr lang="en-US" dirty="0" err="1"/>
              <a:t>azuriranje</a:t>
            </a:r>
            <a:r>
              <a:rPr lang="en-US" dirty="0"/>
              <a:t> 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nastupi</a:t>
            </a:r>
            <a:r>
              <a:rPr lang="en-US" dirty="0"/>
              <a:t> </a:t>
            </a:r>
            <a:r>
              <a:rPr lang="en-US" dirty="0" err="1"/>
              <a:t>prekid</a:t>
            </a:r>
            <a:r>
              <a:rPr lang="en-US" dirty="0"/>
              <a:t>. </a:t>
            </a:r>
          </a:p>
          <a:p>
            <a:r>
              <a:rPr lang="en-US" dirty="0"/>
              <a:t>Dobra </a:t>
            </a:r>
            <a:r>
              <a:rPr lang="en-US" dirty="0" err="1"/>
              <a:t>strana</a:t>
            </a:r>
            <a:r>
              <a:rPr lang="en-US" dirty="0"/>
              <a:t> RF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najsvezije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. History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starije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pa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premoscavanje</a:t>
            </a:r>
            <a:r>
              <a:rPr lang="en-US" dirty="0"/>
              <a:t> </a:t>
            </a:r>
            <a:r>
              <a:rPr lang="en-US" dirty="0" err="1"/>
              <a:t>rezulatata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history </a:t>
            </a:r>
            <a:r>
              <a:rPr lang="en-US" dirty="0" err="1"/>
              <a:t>fajla</a:t>
            </a:r>
            <a:r>
              <a:rPr lang="en-US" dirty="0"/>
              <a:t>.</a:t>
            </a:r>
          </a:p>
          <a:p>
            <a:r>
              <a:rPr lang="en-US" dirty="0"/>
              <a:t>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nastaupi</a:t>
            </a:r>
            <a:r>
              <a:rPr lang="en-US" dirty="0"/>
              <a:t> </a:t>
            </a:r>
            <a:r>
              <a:rPr lang="en-US" dirty="0" err="1"/>
              <a:t>prekid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registara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zapamcene</a:t>
            </a:r>
            <a:r>
              <a:rPr lang="en-US" dirty="0"/>
              <a:t> u history </a:t>
            </a:r>
            <a:r>
              <a:rPr lang="en-US" dirty="0" err="1"/>
              <a:t>fajlu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Future file:</a:t>
            </a:r>
          </a:p>
          <a:p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, a future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novije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okoncaju</a:t>
            </a:r>
            <a:r>
              <a:rPr lang="en-US" dirty="0"/>
              <a:t> </a:t>
            </a:r>
            <a:r>
              <a:rPr lang="en-US" dirty="0" err="1"/>
              <a:t>ranije</a:t>
            </a:r>
            <a:r>
              <a:rPr lang="en-US" dirty="0"/>
              <a:t> </a:t>
            </a:r>
            <a:r>
              <a:rPr lang="en-US" dirty="0" err="1"/>
              <a:t>izdate</a:t>
            </a:r>
            <a:r>
              <a:rPr lang="en-US" dirty="0"/>
              <a:t> </a:t>
            </a:r>
            <a:r>
              <a:rPr lang="en-US" dirty="0" err="1"/>
              <a:t>instrukcije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future </a:t>
            </a:r>
            <a:r>
              <a:rPr lang="en-US" dirty="0" err="1"/>
              <a:t>fajla</a:t>
            </a:r>
            <a:r>
              <a:rPr lang="en-US" dirty="0"/>
              <a:t> se u </a:t>
            </a:r>
            <a:r>
              <a:rPr lang="en-US" dirty="0" err="1"/>
              <a:t>oisuje</a:t>
            </a:r>
            <a:r>
              <a:rPr lang="en-US" dirty="0"/>
              <a:t> u RF (</a:t>
            </a:r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)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nastupi</a:t>
            </a:r>
            <a:r>
              <a:rPr lang="en-US" dirty="0"/>
              <a:t> </a:t>
            </a:r>
            <a:r>
              <a:rPr lang="en-US" dirty="0" err="1"/>
              <a:t>prefid</a:t>
            </a:r>
            <a:r>
              <a:rPr lang="en-US" dirty="0"/>
              <a:t> </a:t>
            </a:r>
            <a:r>
              <a:rPr lang="en-US" dirty="0" err="1"/>
              <a:t>registarski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sadrzi</a:t>
            </a:r>
            <a:r>
              <a:rPr lang="en-US" dirty="0"/>
              <a:t> </a:t>
            </a:r>
            <a:r>
              <a:rPr lang="en-US" dirty="0" err="1"/>
              <a:t>originalne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operanada</a:t>
            </a:r>
            <a:r>
              <a:rPr lang="en-US" dirty="0"/>
              <a:t>. 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E95AE-D980-4ECF-A870-58D60C7D7B6C}" type="slidenum">
              <a:rPr lang="sr-Latn-RS" smtClean="0"/>
              <a:t>39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9997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Najjednostavnija tehnika dinamičke predikcije grananja bazira se na korišćenju bafera za </a:t>
            </a:r>
          </a:p>
          <a:p>
            <a:r>
              <a:rPr lang="sr-Latn-RS" dirty="0"/>
              <a:t>predikciju grananaja - BPB (ili bafera istorije granananja - BHT) u kojima se pamte 1-bitni prdiktori.</a:t>
            </a:r>
          </a:p>
          <a:p>
            <a:endParaRPr lang="sr-Latn-RS" dirty="0"/>
          </a:p>
          <a:p>
            <a:r>
              <a:rPr lang="sr-Latn-RS" dirty="0"/>
              <a:t>BPB ili BHT je mala memorija kojoj se pristupa u ID fazi izvršenja instrkucije grananja,  a za adresiranje se koriste nižii bitovi adrese naredbe grananja. </a:t>
            </a:r>
          </a:p>
          <a:p>
            <a:r>
              <a:rPr lang="sr-Latn-RS" dirty="0"/>
              <a:t>Ako je vrednost prediktorskog bita 1, predvidsjanjae je da će se grananje obaviti,</a:t>
            </a:r>
          </a:p>
          <a:p>
            <a:r>
              <a:rPr lang="sr-Latn-RS" dirty="0"/>
              <a:t>a ako je 0 da se neće obaviti.</a:t>
            </a:r>
          </a:p>
          <a:p>
            <a:r>
              <a:rPr lang="sr-Latn-RS" dirty="0"/>
              <a:t>Ako se ispostavi da je predvidjanje bilo pogrešno, prediktorski bit se menja</a:t>
            </a:r>
          </a:p>
          <a:p>
            <a:r>
              <a:rPr lang="sr-Latn-RS" dirty="0"/>
              <a:t>(ako je bio 1 ide na 0, i obrnuto)</a:t>
            </a:r>
          </a:p>
          <a:p>
            <a:endParaRPr lang="sr-Latn-RS" dirty="0"/>
          </a:p>
          <a:p>
            <a:pPr>
              <a:defRPr/>
            </a:pPr>
            <a:r>
              <a:rPr lang="hr-HR" altLang="en-US" dirty="0"/>
              <a:t>Od koristi je u sistemima kod kojih je adresa grananja poznata ranije od uslova grananja</a:t>
            </a:r>
          </a:p>
          <a:p>
            <a:pPr>
              <a:defRPr/>
            </a:pPr>
            <a:r>
              <a:rPr lang="hr-HR" altLang="en-US" dirty="0"/>
              <a:t>BHTse pristupa u ID fazi</a:t>
            </a:r>
            <a:r>
              <a:rPr lang="en-US" altLang="en-US" dirty="0"/>
              <a:t> (</a:t>
            </a:r>
            <a:r>
              <a:rPr lang="en-US" altLang="en-US" dirty="0" err="1"/>
              <a:t>kada</a:t>
            </a:r>
            <a:r>
              <a:rPr lang="en-US" altLang="en-US" dirty="0"/>
              <a:t> se </a:t>
            </a:r>
            <a:r>
              <a:rPr lang="en-US" altLang="en-US" dirty="0" err="1"/>
              <a:t>obavi</a:t>
            </a:r>
            <a:r>
              <a:rPr lang="en-US" altLang="en-US" dirty="0"/>
              <a:t> </a:t>
            </a:r>
            <a:r>
              <a:rPr lang="en-US" altLang="en-US" dirty="0" err="1"/>
              <a:t>dekodiranje</a:t>
            </a:r>
            <a:r>
              <a:rPr lang="en-US" altLang="en-US" dirty="0"/>
              <a:t>)</a:t>
            </a:r>
            <a:endParaRPr lang="hr-HR" altLang="en-US" dirty="0"/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hr-HR" altLang="en-US" dirty="0"/>
              <a:t>S obzirom da se za indeksiranje BHT koriste niži bitovi (a ne cela) adrese naredbe grananja,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hr-HR" altLang="en-US" dirty="0"/>
              <a:t>predvidjanje koje se koristi može biti i od neke druge naredbe grananja koja je imala iste niže bitove adrese.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hr-HR" altLang="en-US" dirty="0"/>
              <a:t>Pibavljanje nove instrukcije počinje od predvidjenog pravca</a:t>
            </a:r>
          </a:p>
          <a:p>
            <a:pPr>
              <a:defRPr/>
            </a:pPr>
            <a:r>
              <a:rPr lang="hr-HR" altLang="en-US" dirty="0"/>
              <a:t>Efikasnost tehnike zavisi od toga koliko često je reč o branch instrukciji koja je od interesa, i koliko je predvidjanje tačno kada se ostvari uparivanje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3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77356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Predvidjanje će biti pogrešno kod prve i poslednje iteracije Loop2:</a:t>
            </a:r>
          </a:p>
          <a:p>
            <a:pPr lvl="0">
              <a:buFontTx/>
              <a:buChar char="•"/>
              <a:defRPr/>
            </a:pP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pogrešno predvidjanje kod poslednje iteracije je neizbežno (jer će bit  biti postavljen na 1 – prethodno grananje se obavilo</a:t>
            </a:r>
          </a:p>
          <a:p>
            <a:pPr lvl="0">
              <a:buFontTx/>
              <a:buChar char="•"/>
              <a:defRPr/>
            </a:pP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Pogrešno predvidjanje kod prve iteracije nastaje jer je bit bio postavljen na 0 prethodnim </a:t>
            </a:r>
          </a:p>
          <a:p>
            <a:pPr lvl="0">
              <a:buFontTx/>
              <a:buChar char="•"/>
              <a:defRPr/>
            </a:pP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izvršenjem poslednje iteracije petlje, jer se grananje nije obavilo u toj iteraciji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5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0016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Opet se predikcija pamti </a:t>
            </a:r>
            <a:r>
              <a:rPr lang="en-US"/>
              <a:t>u B</a:t>
            </a:r>
            <a:r>
              <a:rPr lang="sr-Latn-RS"/>
              <a:t>PB </a:t>
            </a:r>
            <a:r>
              <a:rPr lang="sr-Latn-RS" dirty="0"/>
              <a:t>ili BHT, ali se sada koriste dva bita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7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98126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Grananje</a:t>
            </a:r>
            <a:r>
              <a:rPr kumimoji="1" lang="hr-HR" altLang="en-US" sz="1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B3 </a:t>
            </a: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zavisi od ponašanja grananja 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B1</a:t>
            </a: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B2.  </a:t>
            </a: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Ako se 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B1</a:t>
            </a: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 </a:t>
            </a:r>
          </a:p>
          <a:p>
            <a:pPr>
              <a:spcBef>
                <a:spcPct val="50000"/>
              </a:spcBef>
              <a:defRPr/>
            </a:pP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B2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hr-H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ne obave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, </a:t>
            </a: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tada će se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1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B3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hr-HR" altLang="en-US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obaviti</a:t>
            </a:r>
            <a:r>
              <a:rPr kumimoji="1" lang="en-US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. </a:t>
            </a: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(očigledno su aa i bb jednaki)</a:t>
            </a:r>
          </a:p>
          <a:p>
            <a:pPr>
              <a:spcBef>
                <a:spcPct val="50000"/>
              </a:spcBef>
              <a:defRPr/>
            </a:pPr>
            <a:endParaRPr kumimoji="1" lang="hr-HR" altLang="en-US" sz="12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Prediktor koji koristi ponašanje samo jedne (tekuće) branch instrukcije da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predvidi ishod date branch instrukcije nikada ne može uočiti ovo ponašanje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Prediktori koji koriste ponašanje drugih naredbi grananja da obave predvidjanje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za tekuću naredbu grananja zovu se </a:t>
            </a:r>
            <a:r>
              <a:rPr kumimoji="1" lang="hr-HR" altLang="en-US" sz="1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korelacioni  </a:t>
            </a:r>
            <a:r>
              <a:rPr kumimoji="1" lang="hr-H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ili</a:t>
            </a:r>
            <a:r>
              <a:rPr kumimoji="1" lang="hr-HR" altLang="en-US" sz="12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2-nivovski prediktori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14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178230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Posmatrajmo jednostavniji primer sa dve naredbe grananja.</a:t>
            </a:r>
          </a:p>
          <a:p>
            <a:r>
              <a:rPr lang="sr-Latn-RS" dirty="0"/>
              <a:t>Da vidimo kako bi izgledalo izvršenje programa za različite vrednosti</a:t>
            </a:r>
          </a:p>
          <a:p>
            <a:r>
              <a:rPr lang="sr-Latn-RS" dirty="0"/>
              <a:t>promenljive d, konkretno za d jednako 0, 1 i 2.</a:t>
            </a:r>
          </a:p>
          <a:p>
            <a:r>
              <a:rPr lang="sr-Latn-RS" dirty="0"/>
              <a:t>Ono što možemo uočiti je da kada se grananje b1 ne obavlja,</a:t>
            </a:r>
          </a:p>
          <a:p>
            <a:r>
              <a:rPr lang="sr-Latn-RS" dirty="0"/>
              <a:t>tada se ni b2 neće obaviti.</a:t>
            </a:r>
          </a:p>
          <a:p>
            <a:r>
              <a:rPr lang="sr-Latn-RS" dirty="0"/>
              <a:t>Ako se b1 obavlja, b2 može da se obavi ili 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15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52104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Da vidimo sada kako izgledaju korelacioni prediktor koji koristi ponašanje prethodne</a:t>
            </a:r>
          </a:p>
          <a:p>
            <a:r>
              <a:rPr lang="sr-Latn-RS" dirty="0"/>
              <a:t>naredbe grananja da bi predvideo ishod za tekuću naredbu grananja.</a:t>
            </a:r>
          </a:p>
          <a:p>
            <a:r>
              <a:rPr lang="sr-Latn-RS" dirty="0"/>
              <a:t>Razmotrimo najjednostavniju varijantu (1,1) prediktora:</a:t>
            </a:r>
          </a:p>
          <a:p>
            <a:r>
              <a:rPr lang="sr-Latn-RS" dirty="0"/>
              <a:t>jednobitni prediktor koji koristi jedan bit korelacije.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16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3094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Komentar</a:t>
            </a:r>
            <a:endParaRPr lang="en-US" dirty="0"/>
          </a:p>
          <a:p>
            <a:endParaRPr lang="en-US" dirty="0"/>
          </a:p>
          <a:p>
            <a:pPr>
              <a:defRPr/>
            </a:pPr>
            <a:r>
              <a:rPr lang="hr-HR" altLang="en-US" sz="1200" dirty="0"/>
              <a:t>Pogrešno predvidjanje je samo u prvoj iteraciji, kada je d=2.</a:t>
            </a:r>
          </a:p>
          <a:p>
            <a:pPr>
              <a:defRPr/>
            </a:pPr>
            <a:r>
              <a:rPr lang="hr-HR" altLang="en-US" sz="1200" dirty="0"/>
              <a:t>Korektno predvidjanje za b1 je zbog izbora vrednosti za d (jer b1 očigledno ne zavisi od b2)</a:t>
            </a:r>
          </a:p>
          <a:p>
            <a:pPr>
              <a:defRPr/>
            </a:pPr>
            <a:r>
              <a:rPr lang="hr-HR" altLang="en-US" sz="1200" dirty="0"/>
              <a:t>Korektno predvidjanje za b2 je posledica korelacije</a:t>
            </a:r>
          </a:p>
          <a:p>
            <a:pPr>
              <a:defRPr/>
            </a:pPr>
            <a:r>
              <a:rPr lang="hr-HR" altLang="en-US" sz="1200" dirty="0"/>
              <a:t>Da su odabrane druge vrednosti za d, predikcija za b2 bi uvek bila tačna kada je b1 NT.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64AAC-6B9C-4797-8F7E-41FB38C8361C}" type="slidenum">
              <a:rPr lang="en-US" altLang="sr-Latn-RS" smtClean="0"/>
              <a:pPr/>
              <a:t>18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32427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343BE87-6DF5-4F5C-987C-98B913B0C81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BC56A5C-C28B-4897-8D5F-A4A1F86E89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1900486-53C0-4206-A60C-A8B51CEFC8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AutoShape 10">
            <a:extLst>
              <a:ext uri="{FF2B5EF4-FFF2-40B4-BE49-F238E27FC236}">
                <a16:creationId xmlns:a16="http://schemas.microsoft.com/office/drawing/2014/main" id="{74B10323-82DA-4FE7-9A56-1080EFD1CB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3DF8268-93C4-497B-B2B7-A9E58DC9F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547342-E12D-4795-A23D-3055C99B10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84F07D-236D-4B9D-BD1D-A81DB1189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9133A1E-7C6E-4DC1-AB5B-51788A1C1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269171"/>
      </p:ext>
    </p:extLst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300CC2-2145-4519-8091-AA7476C0D7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3AA88-EFE1-4275-892E-8AF55E5874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277733"/>
      </p:ext>
    </p:extLst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DF174A-63F1-4C04-AEE4-F0BE2CD7A4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3022A-64D3-48A5-A9D2-AF9E07F7F1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284380"/>
      </p:ext>
    </p:extLst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1CC25A-119C-4870-87C5-9EE892565E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239EE-1BC5-493F-AE85-B69632896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108798"/>
      </p:ext>
    </p:extLst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CBFD94-3E7A-406B-9CD4-4F6B74A829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0CB87-335C-42DE-AD57-1507098C56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780745"/>
      </p:ext>
    </p:extLst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CAAB0-0D2C-4E05-B3AC-45266A7BF6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9D9F8-9528-4D99-8248-0CFF4B192C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265037"/>
      </p:ext>
    </p:extLst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FB7A0C-5E46-4F2A-B8D6-5F6397C1AF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758E1-6B23-48D0-9402-400082819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77005"/>
      </p:ext>
    </p:extLst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C26CD6E-3104-483F-904C-16A014FB89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DCE37-88FE-43FD-9F0B-3703B1AD36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02444"/>
      </p:ext>
    </p:extLst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DF7F7E8-7BC8-47C2-B39C-822442442E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3FB795-0A88-4D24-9A3E-0ACA616BC0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919921"/>
      </p:ext>
    </p:extLst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40DB-70B8-4242-8C58-17A9DDB543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B7ACE-ED01-43ED-98A9-EE9812CE9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015729"/>
      </p:ext>
    </p:extLst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AA88CC-8871-420C-86D3-52786A7DA3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9156A-FE10-4086-94F3-24F8E0EEFA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28018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D953B49-0A18-4AAE-AE4E-3281AE589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E10C01F-D001-442C-89C1-65BBC4184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42EF96C-5B56-46A1-A1D6-558C9F1BAB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panose="020B0606020202030204" pitchFamily="34" charset="0"/>
              </a:defRPr>
            </a:lvl1pPr>
          </a:lstStyle>
          <a:p>
            <a:fld id="{5F84BFB4-571F-4385-8DFC-D995012C4E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5F7A1-5454-4744-94E5-36419261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ã"/>
        <a:defRPr kumimoji="1" sz="2800" kern="12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kumimoji="1" sz="2300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05FDFF5-6AF2-40A1-A86B-CBA7D87AA0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2016272"/>
            <a:ext cx="8534400" cy="707878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Arhitektura</a:t>
            </a:r>
            <a:r>
              <a:rPr lang="en-US" altLang="en-US" dirty="0"/>
              <a:t> i </a:t>
            </a:r>
            <a:r>
              <a:rPr lang="en-US" altLang="en-US" dirty="0" err="1"/>
              <a:t>organizacija</a:t>
            </a:r>
            <a:r>
              <a:rPr lang="en-US" altLang="en-US" dirty="0"/>
              <a:t> </a:t>
            </a:r>
            <a:r>
              <a:rPr lang="sr-Latn-RS" altLang="en-US" dirty="0"/>
              <a:t>računara</a:t>
            </a: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EE86978-FFF1-4614-806C-4275C3B44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Dinami</a:t>
            </a:r>
            <a:r>
              <a:rPr lang="hr-HR" altLang="en-US"/>
              <a:t>čka predikcija grananja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F394DD8-3307-4E0E-BF63-B14A243C69B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75723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144F97CE-F876-430D-8526-FAE1095A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239713"/>
            <a:ext cx="4419600" cy="2057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7115BBE-0DC1-43B4-B1D5-58EA96E08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793750"/>
            <a:ext cx="4114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hr-HR" altLang="en-US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Pouzdanost predvidjanja 2-bitne šeme sa 4096 ulaza u BHT za SPEC89 benchmark</a:t>
            </a:r>
            <a:endParaRPr lang="en-US" altLang="en-US" sz="24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F6091A1D-5060-4A5E-BDDE-1CD506B4D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01938"/>
            <a:ext cx="28956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za bafere manje veličine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dobijaju se lošiji rezultati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 bafer veličine 4K ponaša se kao i bafer beskonačne veličine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4918E532-7922-4FCA-A82F-C7E55FB3EFB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63513"/>
            <a:ext cx="5092700" cy="62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7" name="Text Box 3">
            <a:extLst>
              <a:ext uri="{FF2B5EF4-FFF2-40B4-BE49-F238E27FC236}">
                <a16:creationId xmlns:a16="http://schemas.microsoft.com/office/drawing/2014/main" id="{5AF330FD-89BD-468C-B669-7527F77B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2192338"/>
            <a:ext cx="29876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Pouzdanost predvidjanja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BHTsa 4096 ulaza i sa neograničenim brojem ulaza sa 2-bitnom šemom za SPEC89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436B8D0-29F7-4889-9696-80A1E8881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79438"/>
          </a:xfrm>
        </p:spPr>
        <p:txBody>
          <a:bodyPr/>
          <a:lstStyle/>
          <a:p>
            <a:pPr>
              <a:defRPr/>
            </a:pPr>
            <a:r>
              <a:rPr lang="hr-HR" altLang="en-US" sz="3200"/>
              <a:t>Kako dalje poboljšati pouzdanost predvidjanja?</a:t>
            </a:r>
            <a:endParaRPr lang="en-US" altLang="en-US" sz="32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CEFCDCD-C123-4257-B4D5-96FB8F96B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/>
              <a:t>Pokazalo se da integer programi imaju mnogo veću učestalost pojavljivanja tvz. teško predvidivih branch instrukcija od FP programa koji se uglavnom sreću u naučno-tehničkim aplikacijama i koriste petlje.</a:t>
            </a:r>
          </a:p>
          <a:p>
            <a:pPr>
              <a:defRPr/>
            </a:pPr>
            <a:r>
              <a:rPr lang="hr-HR" altLang="en-US" dirty="0"/>
              <a:t>Predvidjanje se može poboljšati na dva načina:</a:t>
            </a:r>
          </a:p>
          <a:p>
            <a:pPr lvl="1">
              <a:defRPr/>
            </a:pPr>
            <a:r>
              <a:rPr lang="hr-HR" altLang="en-US" dirty="0"/>
              <a:t>povećanjem bafera</a:t>
            </a:r>
          </a:p>
          <a:p>
            <a:pPr lvl="2">
              <a:defRPr/>
            </a:pPr>
            <a:r>
              <a:rPr lang="hr-HR" altLang="en-US" dirty="0"/>
              <a:t>Pokazalo se da se bafer veličine 4K ponaša približno isto kao bafer beskonačne veličine (stopa pogotka nije ograničavajući faktor)</a:t>
            </a:r>
          </a:p>
          <a:p>
            <a:pPr lvl="2">
              <a:defRPr/>
            </a:pPr>
            <a:r>
              <a:rPr lang="hr-HR" altLang="en-US" dirty="0"/>
              <a:t>Povećanje broja bitova prediktora ima mali uticaj na pouzdanost predvidjanja</a:t>
            </a:r>
          </a:p>
          <a:p>
            <a:pPr lvl="1">
              <a:defRPr/>
            </a:pPr>
            <a:r>
              <a:rPr lang="hr-HR" altLang="en-US" dirty="0"/>
              <a:t>poboljšanjem šeme koja se koristi za predikciju</a:t>
            </a:r>
          </a:p>
          <a:p>
            <a:pPr lvl="2">
              <a:defRPr/>
            </a:pPr>
            <a:r>
              <a:rPr lang="hr-HR" altLang="en-US" dirty="0"/>
              <a:t>Pouzdanost predvidjanja moguće je poboljšati ako se posmatra ponašanje i drugih naredbi grananja, a ne samo one čije ponašanje želimo da predvidimo - korelacioni prediktori</a:t>
            </a:r>
          </a:p>
          <a:p>
            <a:pPr>
              <a:defRPr/>
            </a:pPr>
            <a:endParaRPr lang="hr-HR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F7D8927-B476-4036-A057-3E4A1278A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Korelacioni (dvo-nivovski) prediktori</a:t>
            </a: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1340A2E-FB27-4822-93AD-D4BEB5E19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/>
              <a:t>2-bit</a:t>
            </a:r>
            <a:r>
              <a:rPr lang="en-US" altLang="en-US" dirty="0"/>
              <a:t>n</a:t>
            </a:r>
            <a:r>
              <a:rPr lang="hr-HR" altLang="en-US" dirty="0"/>
              <a:t>a šema koristi ponašanje tekuće naredbe grananja da bi predvidela buduće ponašanje te iste naredbe</a:t>
            </a:r>
          </a:p>
          <a:p>
            <a:pPr>
              <a:defRPr/>
            </a:pPr>
            <a:r>
              <a:rPr lang="hr-HR" altLang="en-US" dirty="0"/>
              <a:t>Pouzdanost predvidjanja moguće je poboljšati ako se posmatra ponašanje i drugih naredbi grananja, a ne samo one čije ponašanje želimo da predvidimo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B48127E3-AAF2-4CE2-AE59-3C57AB0E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85825"/>
            <a:ext cx="81534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Primer</a:t>
            </a:r>
            <a:r>
              <a:rPr kumimoji="1" lang="en-US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</a:t>
            </a:r>
            <a:r>
              <a:rPr kumimoji="1" lang="hr-HR" altLang="en-US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Iz SPEC92 – najgori slučaj za 2-bitni prediktor</a:t>
            </a:r>
            <a:endParaRPr kumimoji="1" lang="en-US" altLang="en-US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3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9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7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en-US" altLang="en-US" sz="26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</a:t>
            </a:r>
            <a:r>
              <a:rPr kumimoji="1" lang="en-US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58AF9CF7-FCDF-41E0-8A99-5B0E6D83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1828800"/>
            <a:ext cx="2776538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B1	if (aa==2)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	   aa=0;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B2	if (bb==2)</a:t>
            </a:r>
          </a:p>
          <a:p>
            <a:pPr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       	  bb=0;</a:t>
            </a:r>
          </a:p>
          <a:p>
            <a:pPr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B3	if (aa!==bb){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B43D3109-C2FB-4356-9721-091A84096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1676400"/>
            <a:ext cx="5273675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SUBI     	R3, R1, #2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BN</a:t>
            </a: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Z	R3, L1           ;  b1   (aa!=2)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ADD	R1, R0, R0    ;  aa==0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L1:     SUBI 	R3, R2, #2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BNEZ	R3, L2           ; b2  (bb!=2)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ADD	R2, R0, R0    ; bb==0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L2:     SUBI 	R3, R1, R2    ; R3=aa-bb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BEQZ	R3, L3           ; b3   (aa==bb)</a:t>
            </a:r>
            <a:endParaRPr kumimoji="0"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61" name="Line 6">
            <a:extLst>
              <a:ext uri="{FF2B5EF4-FFF2-40B4-BE49-F238E27FC236}">
                <a16:creationId xmlns:a16="http://schemas.microsoft.com/office/drawing/2014/main" id="{F04F256C-3DDD-4C8C-B54F-44E710368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1371600" cy="10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9462" name="Line 7">
            <a:extLst>
              <a:ext uri="{FF2B5EF4-FFF2-40B4-BE49-F238E27FC236}">
                <a16:creationId xmlns:a16="http://schemas.microsoft.com/office/drawing/2014/main" id="{5E68DC71-7B93-404E-836A-B7804ABE5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1295400" cy="152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9463" name="Line 8">
            <a:extLst>
              <a:ext uri="{FF2B5EF4-FFF2-40B4-BE49-F238E27FC236}">
                <a16:creationId xmlns:a16="http://schemas.microsoft.com/office/drawing/2014/main" id="{43CED367-A54D-477C-9EF2-15B47B2C2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33800"/>
            <a:ext cx="990600" cy="76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9464" name="Rectangle 9">
            <a:extLst>
              <a:ext uri="{FF2B5EF4-FFF2-40B4-BE49-F238E27FC236}">
                <a16:creationId xmlns:a16="http://schemas.microsoft.com/office/drawing/2014/main" id="{243461D3-FD00-4D3A-B148-EFA8D0A9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1661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909CAF4D-6772-40B7-90C2-D0FA18AD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962400"/>
            <a:ext cx="84359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Grananje</a:t>
            </a:r>
            <a:r>
              <a:rPr kumimoji="1" lang="hr-HR" alt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B3 </a:t>
            </a: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zavisi od ponašanja grananja 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B1</a:t>
            </a: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B2.  </a:t>
            </a: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Ako se 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B1</a:t>
            </a: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                               </a:t>
            </a:r>
            <a:r>
              <a:rPr kumimoji="1" lang="en-US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B2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hr-HR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ne obave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, </a:t>
            </a: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tada će se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en-US" alt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B3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hr-HR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obaviti</a:t>
            </a:r>
            <a:r>
              <a:rPr kumimoji="1" lang="en-US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. </a:t>
            </a: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(očigledno su aa i bb jednaki)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Prediktor koji koristi ponašanje samo jedne (tekuće) branch instrukcije da predvidi ishod date branch instrukcije nikada ne može uočiti ovo ponašanje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Prediktori koji koriste ponašanje drugih naredbi grananja da obave predvidjanje za tekuću naredbu grananja zovu se </a:t>
            </a:r>
            <a:r>
              <a:rPr kumimoji="1" lang="hr-HR" altLang="en-US" sz="20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korelacioni  </a:t>
            </a:r>
            <a:r>
              <a:rPr kumimoji="1"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ili</a:t>
            </a:r>
            <a:r>
              <a:rPr kumimoji="1" lang="hr-HR" altLang="en-US" sz="20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2-nivovski prediktori</a:t>
            </a:r>
            <a:endParaRPr lang="en-US" altLang="en-US" sz="2400" b="1" i="1" dirty="0">
              <a:solidFill>
                <a:schemeClr val="hlink"/>
              </a:solidFill>
            </a:endParaRP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30E2905B-851B-453E-9F0E-3AC29AB6E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Korelacioni prediktori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BC24790-DF19-44CD-BB84-E5BD009E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596900"/>
            <a:ext cx="4876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BNEZ         R1, L1             ;  branch b1 (d!=0)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ADDI    </a:t>
            </a:r>
            <a:r>
              <a:rPr kumimoji="0" lang="hr-HR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R1, R0, #1       ;   d==0, </a:t>
            </a:r>
            <a:r>
              <a:rPr kumimoji="0" lang="hr-HR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pa je</a:t>
            </a: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d=1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L1:     </a:t>
            </a:r>
            <a:r>
              <a:rPr kumimoji="0" lang="hr-HR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SUBI</a:t>
            </a: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kumimoji="0" lang="hr-HR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R3, R1, #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BNEZ         R3, L2             ;   branch  b2   (d!=1)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. . 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L2: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BEAA20E-7612-4C20-844F-04186763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625475"/>
            <a:ext cx="16922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0" lang="hr-H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nami</a:t>
            </a:r>
            <a:r>
              <a:rPr kumimoji="0" lang="hr-H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čka</a:t>
            </a: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hr-H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predikcija</a:t>
            </a: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hr-H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grananja</a:t>
            </a: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kumimoji="0" lang="hr-H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Primer</a:t>
            </a:r>
            <a:endParaRPr kumimoji="0"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E6FD6810-3E37-44C8-BC2B-05B8080E94FD}"/>
              </a:ext>
            </a:extLst>
          </p:cNvPr>
          <p:cNvGrpSpPr>
            <a:grpSpLocks/>
          </p:cNvGrpSpPr>
          <p:nvPr/>
        </p:nvGrpSpPr>
        <p:grpSpPr bwMode="auto">
          <a:xfrm>
            <a:off x="242888" y="2138363"/>
            <a:ext cx="8647112" cy="2090737"/>
            <a:chOff x="153" y="1051"/>
            <a:chExt cx="5447" cy="1317"/>
          </a:xfrm>
        </p:grpSpPr>
        <p:pic>
          <p:nvPicPr>
            <p:cNvPr id="20495" name="Picture 5">
              <a:extLst>
                <a:ext uri="{FF2B5EF4-FFF2-40B4-BE49-F238E27FC236}">
                  <a16:creationId xmlns:a16="http://schemas.microsoft.com/office/drawing/2014/main" id="{534B3FE0-7228-4E0A-BFBB-9FD9E6B677E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168"/>
              <a:ext cx="5312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96" name="Picture 6">
              <a:extLst>
                <a:ext uri="{FF2B5EF4-FFF2-40B4-BE49-F238E27FC236}">
                  <a16:creationId xmlns:a16="http://schemas.microsoft.com/office/drawing/2014/main" id="{D9EEFA5B-1A0D-4A5A-9E38-FC4CCBBEF88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" y="1051"/>
              <a:ext cx="433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485" name="Group 7">
            <a:extLst>
              <a:ext uri="{FF2B5EF4-FFF2-40B4-BE49-F238E27FC236}">
                <a16:creationId xmlns:a16="http://schemas.microsoft.com/office/drawing/2014/main" id="{F200D852-77E1-441A-8E63-751789B3597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340225"/>
            <a:ext cx="8583613" cy="2365375"/>
            <a:chOff x="288" y="2438"/>
            <a:chExt cx="5407" cy="1490"/>
          </a:xfrm>
        </p:grpSpPr>
        <p:pic>
          <p:nvPicPr>
            <p:cNvPr id="20493" name="Picture 8">
              <a:extLst>
                <a:ext uri="{FF2B5EF4-FFF2-40B4-BE49-F238E27FC236}">
                  <a16:creationId xmlns:a16="http://schemas.microsoft.com/office/drawing/2014/main" id="{DC566F34-8FC3-4224-8A2D-96CA0A0681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500"/>
              <a:ext cx="5216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9">
              <a:extLst>
                <a:ext uri="{FF2B5EF4-FFF2-40B4-BE49-F238E27FC236}">
                  <a16:creationId xmlns:a16="http://schemas.microsoft.com/office/drawing/2014/main" id="{94BBA708-6004-437F-BA60-6B88E54F0DF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" y="2438"/>
              <a:ext cx="4391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486" name="Group 10">
            <a:extLst>
              <a:ext uri="{FF2B5EF4-FFF2-40B4-BE49-F238E27FC236}">
                <a16:creationId xmlns:a16="http://schemas.microsoft.com/office/drawing/2014/main" id="{E3D17C46-1C3C-4D07-B471-238949A7BF3E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723900"/>
            <a:ext cx="1498600" cy="1193800"/>
            <a:chOff x="1224" y="176"/>
            <a:chExt cx="944" cy="752"/>
          </a:xfrm>
        </p:grpSpPr>
        <p:sp>
          <p:nvSpPr>
            <p:cNvPr id="20491" name="Rectangle 11">
              <a:extLst>
                <a:ext uri="{FF2B5EF4-FFF2-40B4-BE49-F238E27FC236}">
                  <a16:creationId xmlns:a16="http://schemas.microsoft.com/office/drawing/2014/main" id="{8B58DE27-A9F9-4C33-8606-B0205E747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27"/>
              <a:ext cx="8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if  (d==0)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d=1;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if  (d==1)</a:t>
              </a:r>
            </a:p>
          </p:txBody>
        </p:sp>
        <p:sp>
          <p:nvSpPr>
            <p:cNvPr id="20492" name="Rectangle 12">
              <a:extLst>
                <a:ext uri="{FF2B5EF4-FFF2-40B4-BE49-F238E27FC236}">
                  <a16:creationId xmlns:a16="http://schemas.microsoft.com/office/drawing/2014/main" id="{3F2D83B1-82BB-4666-9448-98018E85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76"/>
              <a:ext cx="944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487" name="Rectangle 13">
            <a:extLst>
              <a:ext uri="{FF2B5EF4-FFF2-40B4-BE49-F238E27FC236}">
                <a16:creationId xmlns:a16="http://schemas.microsoft.com/office/drawing/2014/main" id="{663F5942-62F4-4EE9-A754-DD3375D0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46300"/>
            <a:ext cx="1371600" cy="2286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1305EC23-FFC4-482B-900F-BF30033A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4356100"/>
            <a:ext cx="6792912" cy="215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hr-HR" altLang="en-US" sz="16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ponašanje 1-bitnog prediktora inicijalizovanog na NT</a:t>
            </a:r>
            <a:endParaRPr lang="en-US" altLang="en-US" sz="1600" b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9" name="Rectangle 15">
            <a:extLst>
              <a:ext uri="{FF2B5EF4-FFF2-40B4-BE49-F238E27FC236}">
                <a16:creationId xmlns:a16="http://schemas.microsoft.com/office/drawing/2014/main" id="{9E6D242C-E5A6-4C49-AE9A-76977671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24200"/>
            <a:ext cx="1219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90" name="Rectangle 16">
            <a:extLst>
              <a:ext uri="{FF2B5EF4-FFF2-40B4-BE49-F238E27FC236}">
                <a16:creationId xmlns:a16="http://schemas.microsoft.com/office/drawing/2014/main" id="{3C9FC54E-77A7-4616-8BAB-6C8D64ED2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124200"/>
            <a:ext cx="1219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3324E3E-1C5E-4D41-9990-4C1503D0D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Korelacioni prediktori</a:t>
            </a: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B2D7B8D-97B1-4FED-B0AF-74DF93B6B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Razmotrimo jednobitni prediktor koji koristi jedan bit korelacije (1,1) prediktor</a:t>
            </a:r>
          </a:p>
          <a:p>
            <a:pPr lvl="1">
              <a:defRPr/>
            </a:pPr>
            <a:r>
              <a:rPr lang="hr-HR" altLang="en-US"/>
              <a:t>(1,1) prediktor se može shvatiti kao da svako grananje ima dva posebna predikciona bita:</a:t>
            </a:r>
          </a:p>
          <a:p>
            <a:pPr lvl="2">
              <a:defRPr/>
            </a:pPr>
            <a:r>
              <a:rPr lang="hr-HR" altLang="en-US"/>
              <a:t>jedno je predvidjanje koje se koristi ako se poslednje grananje nije obavilo (not taken)</a:t>
            </a:r>
          </a:p>
          <a:p>
            <a:pPr lvl="2">
              <a:defRPr/>
            </a:pPr>
            <a:r>
              <a:rPr lang="hr-HR" altLang="en-US"/>
              <a:t>drugo predvidjanje koje se koristi ako se poslednje grananje obavilo (taken)</a:t>
            </a:r>
          </a:p>
          <a:p>
            <a:pPr lvl="1">
              <a:defRPr/>
            </a:pPr>
            <a:r>
              <a:rPr lang="hr-HR" altLang="en-US"/>
              <a:t>U opštem slučaju poslednja naredba grananja koja se izvršila ne mora biti i naredba za koju se vrši predikcija (mada to može biti slučaj kod petlji)</a:t>
            </a:r>
          </a:p>
          <a:p>
            <a:pPr lvl="1">
              <a:defRPr/>
            </a:pPr>
            <a:r>
              <a:rPr lang="hr-HR" altLang="en-US"/>
              <a:t>Par predikcionih bitova se beleži zajedno:</a:t>
            </a:r>
          </a:p>
          <a:p>
            <a:pPr lvl="2">
              <a:defRPr/>
            </a:pPr>
            <a:r>
              <a:rPr lang="hr-HR" altLang="en-US"/>
              <a:t>prvi bit predstavlja predvidjanje koje se koristi ako se poslednje grananje nije obavilo</a:t>
            </a:r>
          </a:p>
          <a:p>
            <a:pPr lvl="2">
              <a:defRPr/>
            </a:pPr>
            <a:r>
              <a:rPr lang="hr-HR" altLang="en-US"/>
              <a:t>drugi bit predstavlja predvidjanje koje se koristi ako se poslednje grananje obavilo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AF9D586-5F48-492C-93BE-51702636F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4 moguće kombinacije (1,1) prediktora</a:t>
            </a:r>
            <a:endParaRPr lang="en-US" altLang="en-US"/>
          </a:p>
        </p:txBody>
      </p:sp>
      <p:graphicFrame>
        <p:nvGraphicFramePr>
          <p:cNvPr id="22570" name="Group 42">
            <a:extLst>
              <a:ext uri="{FF2B5EF4-FFF2-40B4-BE49-F238E27FC236}">
                <a16:creationId xmlns:a16="http://schemas.microsoft.com/office/drawing/2014/main" id="{74687819-97A3-4D3B-993A-939F5B31F48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4440237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6929205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64658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6100705"/>
                    </a:ext>
                  </a:extLst>
                </a:gridCol>
              </a:tblGrid>
              <a:tr h="1188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hr-H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predikcioni bitovi</a:t>
                      </a: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predvidjanje ako poslednje grananje nije obavljeno</a:t>
                      </a: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predvidjanje ako je poslednje grananje obavljeno</a:t>
                      </a:r>
                      <a:endParaRPr kumimoji="1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0576"/>
                  </a:ext>
                </a:extLst>
              </a:tr>
              <a:tr h="812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NT/NT (00)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NT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NT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763719"/>
                  </a:ext>
                </a:extLst>
              </a:tr>
              <a:tr h="812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NT/T   (01)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NT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615161"/>
                  </a:ext>
                </a:extLst>
              </a:tr>
              <a:tr h="812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T/NT   (10)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NT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823334"/>
                  </a:ext>
                </a:extLst>
              </a:tr>
              <a:tr h="8128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T/T    (11)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kumimoji="1" sz="2400"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kumimoji="1" sz="2100"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hr-H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</a:rPr>
                        <a:t>T</a:t>
                      </a:r>
                      <a:endParaRPr kumimoji="1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8702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0C7A1EDF-547C-4C80-9484-FC4B286B0CD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1082675"/>
            <a:ext cx="1498600" cy="1193800"/>
            <a:chOff x="1224" y="176"/>
            <a:chExt cx="944" cy="752"/>
          </a:xfrm>
        </p:grpSpPr>
        <p:sp>
          <p:nvSpPr>
            <p:cNvPr id="23568" name="Rectangle 3">
              <a:extLst>
                <a:ext uri="{FF2B5EF4-FFF2-40B4-BE49-F238E27FC236}">
                  <a16:creationId xmlns:a16="http://schemas.microsoft.com/office/drawing/2014/main" id="{C1C08D4B-5244-441F-BC4A-79865C368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27"/>
              <a:ext cx="86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if  (d==0)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d=1;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if  (d==1)</a:t>
              </a:r>
            </a:p>
          </p:txBody>
        </p:sp>
        <p:sp>
          <p:nvSpPr>
            <p:cNvPr id="23569" name="Rectangle 4">
              <a:extLst>
                <a:ext uri="{FF2B5EF4-FFF2-40B4-BE49-F238E27FC236}">
                  <a16:creationId xmlns:a16="http://schemas.microsoft.com/office/drawing/2014/main" id="{B0B24B70-C7AC-43F0-AAD3-92C7BE23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176"/>
              <a:ext cx="944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555" name="Rectangle 5">
            <a:extLst>
              <a:ext uri="{FF2B5EF4-FFF2-40B4-BE49-F238E27FC236}">
                <a16:creationId xmlns:a16="http://schemas.microsoft.com/office/drawing/2014/main" id="{54F301AB-3379-44B0-AE04-A9DD0747E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914400"/>
            <a:ext cx="1692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(1,1) prediktor</a:t>
            </a: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Primer</a:t>
            </a:r>
            <a:endParaRPr kumimoji="0"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56" name="Group 6">
            <a:extLst>
              <a:ext uri="{FF2B5EF4-FFF2-40B4-BE49-F238E27FC236}">
                <a16:creationId xmlns:a16="http://schemas.microsoft.com/office/drawing/2014/main" id="{C1DBD407-12BD-4793-8B97-29E7FC606A6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06675"/>
            <a:ext cx="8382000" cy="2054225"/>
            <a:chOff x="288" y="1168"/>
            <a:chExt cx="5280" cy="1294"/>
          </a:xfrm>
        </p:grpSpPr>
        <p:pic>
          <p:nvPicPr>
            <p:cNvPr id="23566" name="Picture 7">
              <a:extLst>
                <a:ext uri="{FF2B5EF4-FFF2-40B4-BE49-F238E27FC236}">
                  <a16:creationId xmlns:a16="http://schemas.microsoft.com/office/drawing/2014/main" id="{7729F2E4-B4AC-40D2-A745-E84175F76EF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268"/>
              <a:ext cx="5280" cy="1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7" name="Picture 8">
              <a:extLst>
                <a:ext uri="{FF2B5EF4-FFF2-40B4-BE49-F238E27FC236}">
                  <a16:creationId xmlns:a16="http://schemas.microsoft.com/office/drawing/2014/main" id="{1FB054F1-3B50-4A44-81B8-DC1FD0A4233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168"/>
              <a:ext cx="4799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3557" name="Group 9">
            <a:extLst>
              <a:ext uri="{FF2B5EF4-FFF2-40B4-BE49-F238E27FC236}">
                <a16:creationId xmlns:a16="http://schemas.microsoft.com/office/drawing/2014/main" id="{B423AF3B-EBB6-499B-8577-56BEBD49239A}"/>
              </a:ext>
            </a:extLst>
          </p:cNvPr>
          <p:cNvGrpSpPr>
            <a:grpSpLocks/>
          </p:cNvGrpSpPr>
          <p:nvPr/>
        </p:nvGrpSpPr>
        <p:grpSpPr bwMode="auto">
          <a:xfrm>
            <a:off x="0" y="4953000"/>
            <a:ext cx="9155113" cy="1778000"/>
            <a:chOff x="0" y="2712"/>
            <a:chExt cx="5767" cy="1120"/>
          </a:xfrm>
        </p:grpSpPr>
        <p:pic>
          <p:nvPicPr>
            <p:cNvPr id="23564" name="Picture 10">
              <a:extLst>
                <a:ext uri="{FF2B5EF4-FFF2-40B4-BE49-F238E27FC236}">
                  <a16:creationId xmlns:a16="http://schemas.microsoft.com/office/drawing/2014/main" id="{C851D8E2-5440-4C7C-97C3-54D91699502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798"/>
              <a:ext cx="5759" cy="10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65" name="Picture 11">
              <a:extLst>
                <a:ext uri="{FF2B5EF4-FFF2-40B4-BE49-F238E27FC236}">
                  <a16:creationId xmlns:a16="http://schemas.microsoft.com/office/drawing/2014/main" id="{1BF159F0-F1A2-4C24-A0C0-E6D1A2709A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712"/>
              <a:ext cx="5471" cy="14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558" name="Rectangle 12">
            <a:extLst>
              <a:ext uri="{FF2B5EF4-FFF2-40B4-BE49-F238E27FC236}">
                <a16:creationId xmlns:a16="http://schemas.microsoft.com/office/drawing/2014/main" id="{28CD1E35-2E22-4C7A-83B8-4DE26627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946150"/>
            <a:ext cx="4876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BNEZ         R1, L1             ;  branch b1 (d!=0)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ADDI</a:t>
            </a:r>
            <a:r>
              <a:rPr kumimoji="0" lang="hr-HR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R1, R0, #1       ;   d==0, </a:t>
            </a:r>
            <a:r>
              <a:rPr kumimoji="0" lang="hr-HR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pa je</a:t>
            </a: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d=1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L1:     </a:t>
            </a:r>
            <a:r>
              <a:rPr kumimoji="0" lang="hr-HR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SUBI      </a:t>
            </a: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R3, R1, #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BNEZ         R3, L2             ;   branch  b2   (d!=1)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. . 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>
                <a:solidFill>
                  <a:schemeClr val="tx1"/>
                </a:solidFill>
                <a:latin typeface="Times New Roman" panose="02020603050405020304" pitchFamily="18" charset="0"/>
              </a:rPr>
              <a:t>L2: </a:t>
            </a:r>
          </a:p>
        </p:txBody>
      </p:sp>
      <p:sp>
        <p:nvSpPr>
          <p:cNvPr id="23559" name="Rectangle 13">
            <a:extLst>
              <a:ext uri="{FF2B5EF4-FFF2-40B4-BE49-F238E27FC236}">
                <a16:creationId xmlns:a16="http://schemas.microsoft.com/office/drawing/2014/main" id="{82303D23-1FED-49A8-801F-C4B4714C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57475"/>
            <a:ext cx="1295400" cy="152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60" name="Rectangle 14">
            <a:extLst>
              <a:ext uri="{FF2B5EF4-FFF2-40B4-BE49-F238E27FC236}">
                <a16:creationId xmlns:a16="http://schemas.microsoft.com/office/drawing/2014/main" id="{90F13F54-F24D-4318-9922-F714FF6C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800600"/>
            <a:ext cx="8643937" cy="381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61" name="Text Box 15">
            <a:extLst>
              <a:ext uri="{FF2B5EF4-FFF2-40B4-BE49-F238E27FC236}">
                <a16:creationId xmlns:a16="http://schemas.microsoft.com/office/drawing/2014/main" id="{BEA4DCF3-8CD6-41B6-ACF9-B4EDE68DE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76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60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kumimoji="0" lang="hr-HR" altLang="en-US" sz="1600" b="1">
                <a:latin typeface="Arial" panose="020B0604020202020204" pitchFamily="34" charset="0"/>
              </a:rPr>
              <a:t>1,1) prediktor inicijalno postavljen na NT/NT</a:t>
            </a:r>
            <a:r>
              <a:rPr kumimoji="0" lang="en-US" altLang="en-US" sz="1600" b="1">
                <a:latin typeface="Arial" panose="020B0604020202020204" pitchFamily="34" charset="0"/>
              </a:rPr>
              <a:t>, pretp. Da se poslednje granaje nije obavilo</a:t>
            </a:r>
          </a:p>
        </p:txBody>
      </p:sp>
      <p:sp>
        <p:nvSpPr>
          <p:cNvPr id="23562" name="Rectangle 21">
            <a:extLst>
              <a:ext uri="{FF2B5EF4-FFF2-40B4-BE49-F238E27FC236}">
                <a16:creationId xmlns:a16="http://schemas.microsoft.com/office/drawing/2014/main" id="{C4910413-C8C7-4291-8BE8-B8B7E015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381000" cy="228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63" name="Rectangle 22">
            <a:extLst>
              <a:ext uri="{FF2B5EF4-FFF2-40B4-BE49-F238E27FC236}">
                <a16:creationId xmlns:a16="http://schemas.microsoft.com/office/drawing/2014/main" id="{C7B35B82-98FE-41A4-91C3-6772265F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900ACA5-7918-46C4-B9A2-2FA8E1677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/>
              <a:t>(</a:t>
            </a:r>
            <a:r>
              <a:rPr lang="en-US" altLang="en-US" dirty="0" err="1"/>
              <a:t>n,m</a:t>
            </a:r>
            <a:r>
              <a:rPr lang="hr-HR" altLang="en-US" dirty="0"/>
              <a:t>) prediktor - komentar</a:t>
            </a:r>
            <a:endParaRPr lang="en-US" altLang="en-US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DA63109-A861-4E4E-A332-BB316A977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sz="2400" dirty="0"/>
              <a:t>Korelaciona šema se može proširiti da koristi ponašanje m poslednjih naredbi grananja da odabere jedan </a:t>
            </a:r>
            <a:r>
              <a:rPr lang="en-US" altLang="en-US" sz="2400" dirty="0"/>
              <a:t>od 2</a:t>
            </a:r>
            <a:r>
              <a:rPr lang="en-US" altLang="en-US" sz="2400" baseline="30000" dirty="0"/>
              <a:t>m</a:t>
            </a:r>
            <a:r>
              <a:rPr lang="en-US" altLang="en-US" sz="2400" dirty="0"/>
              <a:t> </a:t>
            </a:r>
            <a:r>
              <a:rPr lang="hr-HR" altLang="en-US" sz="2400" dirty="0"/>
              <a:t>n-bitni</a:t>
            </a:r>
            <a:r>
              <a:rPr lang="en-US" altLang="en-US" sz="2400" dirty="0"/>
              <a:t>h</a:t>
            </a:r>
            <a:r>
              <a:rPr lang="hr-HR" altLang="en-US" sz="2400" dirty="0"/>
              <a:t> prediktor</a:t>
            </a:r>
            <a:r>
              <a:rPr lang="en-US" altLang="en-US" sz="2400" dirty="0"/>
              <a:t>a</a:t>
            </a:r>
            <a:r>
              <a:rPr lang="hr-HR" altLang="en-US" sz="2400" dirty="0"/>
              <a:t>: (m,n) prediktor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 err="1"/>
              <a:t>Korelacioni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prediktori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imaju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hr-HR" altLang="en-US" sz="2400" dirty="0"/>
              <a:t>ću pouzdanost predvidjanja od 2-bitnih prediktora a zahtevaju trivijalni dodatni hardver</a:t>
            </a:r>
          </a:p>
          <a:p>
            <a:pPr>
              <a:defRPr/>
            </a:pPr>
            <a:r>
              <a:rPr lang="hr-HR" altLang="en-US" sz="2400" dirty="0"/>
              <a:t>Globalna istorija m poslednjih grananja se može zapamtiti u m-bitnom pomeračkom registru, pri čemu svaki bit beleži da li je grananje bilo obavljeno ili ne.</a:t>
            </a:r>
            <a:endParaRPr lang="en-US" altLang="en-US" sz="2400" dirty="0"/>
          </a:p>
          <a:p>
            <a:pPr>
              <a:defRPr/>
            </a:pPr>
            <a:r>
              <a:rPr lang="hr-HR" altLang="en-US" sz="2400" dirty="0"/>
              <a:t>Bafer za predikciju grananja se može adresirati korišćenjem konkatenacije nižih bitova adrese naredbe grananja i m-bitne globalne istorije (m-bitnog pomeračkog registra)</a:t>
            </a:r>
            <a:endParaRPr lang="en-US" altLang="en-US" sz="2400" dirty="0"/>
          </a:p>
        </p:txBody>
      </p:sp>
    </p:spTree>
  </p:cSld>
  <p:clrMapOvr>
    <a:masterClrMapping/>
  </p:clrMapOvr>
  <p:transition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>
            <a:extLst>
              <a:ext uri="{FF2B5EF4-FFF2-40B4-BE49-F238E27FC236}">
                <a16:creationId xmlns:a16="http://schemas.microsoft.com/office/drawing/2014/main" id="{A172C4F5-388F-42F2-B658-C7D864BBA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hr-HR" altLang="en-US"/>
              <a:t>Dinamička predikcija grananja</a:t>
            </a: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AEFFB7B-493C-46CF-AC84-E53B2F96A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08025"/>
            <a:ext cx="9144000" cy="6149975"/>
          </a:xfrm>
        </p:spPr>
        <p:txBody>
          <a:bodyPr>
            <a:normAutofit fontScale="85000" lnSpcReduction="20000"/>
          </a:bodyPr>
          <a:lstStyle/>
          <a:p>
            <a:r>
              <a:rPr lang="hr-HR" altLang="en-US" dirty="0"/>
              <a:t>Dinamička predikcija grananja se razlikuje od statičke jer koristi ponašanje grananja u toku izvršenja programa da predvidi ishod grananja. </a:t>
            </a:r>
          </a:p>
          <a:p>
            <a:pPr lvl="1"/>
            <a:r>
              <a:rPr lang="hr-HR" altLang="en-US" dirty="0"/>
              <a:t>Cilj svih tehnika za predikciju grananja je da omoguće procesoru da razreši ishod grananja i tako spreči da kontroli hazardi izazovu zastoje</a:t>
            </a:r>
            <a:endParaRPr lang="en-US" altLang="en-US" dirty="0"/>
          </a:p>
          <a:p>
            <a:pPr lvl="1"/>
            <a:r>
              <a:rPr lang="en-US" altLang="en-US" dirty="0"/>
              <a:t> </a:t>
            </a:r>
            <a:r>
              <a:rPr lang="hr-HR" altLang="en-US" dirty="0"/>
              <a:t>Efikasnost tehnika za predvidjanje ishoda grananja ne zvisi samo od pouzdanosti predvidjanja, već i od “cene” grananja kada je predvidjanje tačno i kada nije.</a:t>
            </a:r>
          </a:p>
          <a:p>
            <a:r>
              <a:rPr lang="hr-HR" altLang="en-US" dirty="0"/>
              <a:t>Neke od predloženih tehnika za dinamičku predikciju grananja su</a:t>
            </a:r>
            <a:endParaRPr lang="en-US" altLang="en-US" dirty="0"/>
          </a:p>
          <a:p>
            <a:pPr lvl="1"/>
            <a:r>
              <a:rPr lang="hr-HR" altLang="en-US" dirty="0"/>
              <a:t>Jedno-nivovske ili bimodalne: </a:t>
            </a:r>
            <a:r>
              <a:rPr lang="hr-HR" altLang="en-US" dirty="0">
                <a:solidFill>
                  <a:srgbClr val="FF0000"/>
                </a:solidFill>
              </a:rPr>
              <a:t>koriste </a:t>
            </a:r>
            <a:r>
              <a:rPr lang="en-US" altLang="en-US" dirty="0">
                <a:solidFill>
                  <a:srgbClr val="FF0000"/>
                </a:solidFill>
              </a:rPr>
              <a:t>Branch History Table (BHT)</a:t>
            </a:r>
            <a:r>
              <a:rPr lang="hr-HR" altLang="en-US" dirty="0">
                <a:solidFill>
                  <a:srgbClr val="FF0000"/>
                </a:solidFill>
              </a:rPr>
              <a:t> ili Branch Prediction buffer (BPB)</a:t>
            </a:r>
            <a:r>
              <a:rPr lang="en-US" altLang="en-US" dirty="0"/>
              <a:t>,   </a:t>
            </a:r>
            <a:r>
              <a:rPr lang="hr-HR" altLang="en-US" dirty="0"/>
              <a:t>tabelu koja sadrži jedno ili dvo-bitne prediktore koji se indeksiraju nižim bitovima naredbe grananja.</a:t>
            </a:r>
            <a:r>
              <a:rPr lang="en-US" altLang="en-US" dirty="0"/>
              <a:t> </a:t>
            </a:r>
            <a:endParaRPr lang="hr-HR" altLang="en-US" dirty="0"/>
          </a:p>
          <a:p>
            <a:pPr lvl="1"/>
            <a:r>
              <a:rPr lang="hr-HR" altLang="en-US" dirty="0"/>
              <a:t>Dvo-nivovski ili korelacioni prediktori</a:t>
            </a:r>
          </a:p>
          <a:p>
            <a:pPr lvl="1"/>
            <a:r>
              <a:rPr lang="hr-HR" altLang="en-US" dirty="0"/>
              <a:t>Baferi ciljne adrese grananja (</a:t>
            </a:r>
            <a:r>
              <a:rPr lang="hr-HR" altLang="en-US" dirty="0">
                <a:solidFill>
                  <a:srgbClr val="FF0000"/>
                </a:solidFill>
              </a:rPr>
              <a:t>Branch Target Buffer – BTB</a:t>
            </a:r>
            <a:r>
              <a:rPr lang="hr-HR" altLang="en-US" dirty="0"/>
              <a:t>): sadrže adrese naredi grananja koje su se ostvarile zajedno sa adresom ciljne naredbe grananja</a:t>
            </a:r>
            <a:r>
              <a:rPr lang="en-US" altLang="en-US" dirty="0"/>
              <a:t> </a:t>
            </a:r>
            <a:endParaRPr lang="hr-HR" altLang="en-US" dirty="0"/>
          </a:p>
          <a:p>
            <a:pPr lvl="1"/>
            <a:r>
              <a:rPr lang="hr-HR" altLang="en-US" dirty="0"/>
              <a:t>Hibridni prediktori: koriste kombinaciju dve ili više šema (obično dve) za predikciju grananja.</a:t>
            </a:r>
          </a:p>
        </p:txBody>
      </p:sp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77F80B2D-FF7A-4584-A363-6D5B3019D75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863"/>
            <a:ext cx="5233988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7" name="Rectangle 3">
            <a:extLst>
              <a:ext uri="{FF2B5EF4-FFF2-40B4-BE49-F238E27FC236}">
                <a16:creationId xmlns:a16="http://schemas.microsoft.com/office/drawing/2014/main" id="{CF212916-79CD-4610-BA25-9693886B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06413"/>
            <a:ext cx="5649913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kumimoji="1" lang="en-US" altLang="en-US" sz="3200" b="1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7552DD56-4A0E-4807-9669-3305E3A74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068888"/>
            <a:ext cx="1560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Prvi nivo</a:t>
            </a:r>
            <a:endParaRPr kumimoji="0" lang="en-US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(2 bit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šift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regist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r)</a:t>
            </a:r>
            <a:endParaRPr kumimoji="0"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3417866E-BC37-4DF2-9A26-EA1A62AF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004888"/>
            <a:ext cx="1231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Drugi nivo</a:t>
            </a:r>
            <a:endParaRPr kumimoji="0"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Text Box 8">
            <a:extLst>
              <a:ext uri="{FF2B5EF4-FFF2-40B4-BE49-F238E27FC236}">
                <a16:creationId xmlns:a16="http://schemas.microsoft.com/office/drawing/2014/main" id="{6E47E840-72FB-4ECD-B25A-2AABA5FD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19413"/>
            <a:ext cx="3886200" cy="325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m = 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broj naredbi grananja koje se koriste u prvom nivou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 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Tako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 2</a:t>
            </a:r>
            <a:r>
              <a:rPr kumimoji="0" lang="en-US" altLang="en-US" sz="1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m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 =  2</a:t>
            </a:r>
            <a:r>
              <a:rPr kumimoji="0" lang="en-US" altLang="en-US" sz="1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= 4   tab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le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u 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drugom nivou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N =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broj bitova adrese branch naredbe koji se koristi 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= 4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svaka tabela u drugom nivou ima 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1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 = 2</a:t>
            </a:r>
            <a:r>
              <a:rPr kumimoji="0" lang="en-US" altLang="en-US" sz="1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= 16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vrsta (ulaza)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n = 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broj bitova u drugom nivou koji se koristi za predikciju 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=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4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Broj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bit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ova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hr-HR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u BPB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= 2</a:t>
            </a:r>
            <a:r>
              <a:rPr kumimoji="0" lang="en-US" altLang="en-US" sz="1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m 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x  n x 2</a:t>
            </a:r>
            <a:r>
              <a:rPr kumimoji="0" lang="en-US" altLang="en-US" sz="14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=  4 x  2 x  16 = 128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1" name="Text Box 9">
            <a:extLst>
              <a:ext uri="{FF2B5EF4-FFF2-40B4-BE49-F238E27FC236}">
                <a16:creationId xmlns:a16="http://schemas.microsoft.com/office/drawing/2014/main" id="{B3E4F0FB-399E-44CA-A8AE-CB5498E6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39875"/>
            <a:ext cx="1519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High bit determines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branch prediction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0  = 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1 =  Taken</a:t>
            </a:r>
          </a:p>
        </p:txBody>
      </p:sp>
      <p:sp>
        <p:nvSpPr>
          <p:cNvPr id="26632" name="Line 10">
            <a:extLst>
              <a:ext uri="{FF2B5EF4-FFF2-40B4-BE49-F238E27FC236}">
                <a16:creationId xmlns:a16="http://schemas.microsoft.com/office/drawing/2014/main" id="{846AF944-7524-424F-927C-4FA93F32C6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905000"/>
            <a:ext cx="533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6633" name="Text Box 11">
            <a:extLst>
              <a:ext uri="{FF2B5EF4-FFF2-40B4-BE49-F238E27FC236}">
                <a16:creationId xmlns:a16="http://schemas.microsoft.com/office/drawing/2014/main" id="{73E44CD9-95FD-4DBA-B89C-66E609F2C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58850"/>
            <a:ext cx="1562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Low 4 bits of address</a:t>
            </a:r>
          </a:p>
        </p:txBody>
      </p:sp>
      <p:sp>
        <p:nvSpPr>
          <p:cNvPr id="26634" name="Text Box 12">
            <a:extLst>
              <a:ext uri="{FF2B5EF4-FFF2-40B4-BE49-F238E27FC236}">
                <a16:creationId xmlns:a16="http://schemas.microsoft.com/office/drawing/2014/main" id="{A6092326-6638-4EA0-A3E3-3A2BDC53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64088"/>
            <a:ext cx="111918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Sele</a:t>
            </a: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ktuje</a:t>
            </a: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kumimoji="0" lang="hr-HR" altLang="en-US" sz="12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odgovarajuću</a:t>
            </a: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 tab</a:t>
            </a: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endParaRPr kumimoji="0" lang="en-US" altLang="en-US" sz="1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5" name="Text Box 13">
            <a:extLst>
              <a:ext uri="{FF2B5EF4-FFF2-40B4-BE49-F238E27FC236}">
                <a16:creationId xmlns:a16="http://schemas.microsoft.com/office/drawing/2014/main" id="{24B72AA8-DB3B-4E18-8B3C-B36E67825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3057525"/>
            <a:ext cx="111918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Sele</a:t>
            </a: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ktuje</a:t>
            </a: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odgovarajuću</a:t>
            </a: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vrestu</a:t>
            </a: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 tab</a:t>
            </a:r>
            <a:r>
              <a:rPr kumimoji="0" lang="hr-HR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le</a:t>
            </a:r>
          </a:p>
        </p:txBody>
      </p:sp>
      <p:sp>
        <p:nvSpPr>
          <p:cNvPr id="26636" name="Rectangle 15">
            <a:extLst>
              <a:ext uri="{FF2B5EF4-FFF2-40B4-BE49-F238E27FC236}">
                <a16:creationId xmlns:a16="http://schemas.microsoft.com/office/drawing/2014/main" id="{0EA84443-AF16-417B-AC0F-DFE02BC3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971800"/>
            <a:ext cx="3962400" cy="297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7" name="Text Box 23">
            <a:extLst>
              <a:ext uri="{FF2B5EF4-FFF2-40B4-BE49-F238E27FC236}">
                <a16:creationId xmlns:a16="http://schemas.microsoft.com/office/drawing/2014/main" id="{103C2601-9F19-49C8-85B4-27DCB6CBA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315913"/>
            <a:ext cx="2832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Primer: (2,2) prediktor</a:t>
            </a:r>
            <a:endParaRPr kumimoji="0" lang="en-US" altLang="en-US" sz="2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8" name="Text Box 25">
            <a:extLst>
              <a:ext uri="{FF2B5EF4-FFF2-40B4-BE49-F238E27FC236}">
                <a16:creationId xmlns:a16="http://schemas.microsoft.com/office/drawing/2014/main" id="{E5AA3A33-84C6-4128-B41C-6FBF65CA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988050"/>
            <a:ext cx="798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(2,2) BHT koristi 2-bitnu globalnu istoriju da odabere jedan od 4 prediktora za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svaku branch adresu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39" name="Rectangle 27">
            <a:extLst>
              <a:ext uri="{FF2B5EF4-FFF2-40B4-BE49-F238E27FC236}">
                <a16:creationId xmlns:a16="http://schemas.microsoft.com/office/drawing/2014/main" id="{1C35C7B5-A3A5-4A85-8FB9-A77403D9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19800"/>
            <a:ext cx="82296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4F0CC65-8FB8-42E2-9324-68A8B2B2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"/>
            <a:ext cx="7848600" cy="60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kumimoji="1" lang="hr-HR" altLang="en-US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Pouzdanost različitih šema</a:t>
            </a:r>
            <a:endParaRPr kumimoji="1" lang="en-US" altLang="en-US" sz="32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1464852E-AEB8-40DD-8456-1C532B193D56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371600"/>
            <a:ext cx="7721600" cy="5486400"/>
            <a:chOff x="407" y="562"/>
            <a:chExt cx="4864" cy="3440"/>
          </a:xfrm>
        </p:grpSpPr>
        <p:graphicFrame>
          <p:nvGraphicFramePr>
            <p:cNvPr id="27652" name="Object 4">
              <a:hlinkClick r:id="" action="ppaction://ole?verb=0"/>
              <a:extLst>
                <a:ext uri="{FF2B5EF4-FFF2-40B4-BE49-F238E27FC236}">
                  <a16:creationId xmlns:a16="http://schemas.microsoft.com/office/drawing/2014/main" id="{7E5DA01A-875E-4198-9EDC-069D16321FF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7" y="562"/>
            <a:ext cx="4864" cy="3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hart" r:id="rId4" imgW="7734300" imgH="5473700" progId="Excel.Chart.8">
                    <p:embed followColorScheme="full"/>
                  </p:oleObj>
                </mc:Choice>
                <mc:Fallback>
                  <p:oleObj name="Chart" r:id="rId4" imgW="7734300" imgH="5473700" progId="Excel.Chart.8">
                    <p:embed followColorScheme="full"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562"/>
                          <a:ext cx="4864" cy="3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pattFill prst="narHorz">
                                <a:fgClr>
                                  <a:schemeClr val="tx1"/>
                                </a:fgClr>
                                <a:bgClr>
                                  <a:schemeClr val="bg1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3" name="Rectangle 5">
              <a:extLst>
                <a:ext uri="{FF2B5EF4-FFF2-40B4-BE49-F238E27FC236}">
                  <a16:creationId xmlns:a16="http://schemas.microsoft.com/office/drawing/2014/main" id="{9089F648-71EC-4799-97C4-CE1F232F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816"/>
              <a:ext cx="2598" cy="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latin typeface="Arial" panose="020B0604020202020204" pitchFamily="34" charset="0"/>
                </a:rPr>
                <a:t>4096 Entries 2-bit BHT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9900"/>
                  </a:solidFill>
                  <a:latin typeface="Arial" panose="020B0604020202020204" pitchFamily="34" charset="0"/>
                </a:rPr>
                <a:t>Unlimited Entries 2-bit BHT</a:t>
              </a:r>
              <a:endParaRPr kumimoji="0" lang="en-US" altLang="en-US" sz="2400" b="1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>
                  <a:solidFill>
                    <a:srgbClr val="00279F"/>
                  </a:solidFill>
                  <a:latin typeface="Arial" panose="020B0604020202020204" pitchFamily="34" charset="0"/>
                </a:rPr>
                <a:t>1024 Entries (2,2) BHT</a:t>
              </a:r>
            </a:p>
          </p:txBody>
        </p:sp>
        <p:sp>
          <p:nvSpPr>
            <p:cNvPr id="27654" name="Rectangle 6">
              <a:extLst>
                <a:ext uri="{FF2B5EF4-FFF2-40B4-BE49-F238E27FC236}">
                  <a16:creationId xmlns:a16="http://schemas.microsoft.com/office/drawing/2014/main" id="{C4FA6BF0-2C7B-4078-82A6-58931FAB3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3094"/>
              <a:ext cx="322" cy="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0%</a:t>
              </a:r>
            </a:p>
          </p:txBody>
        </p:sp>
        <p:sp>
          <p:nvSpPr>
            <p:cNvPr id="27655" name="Rectangle 7">
              <a:extLst>
                <a:ext uri="{FF2B5EF4-FFF2-40B4-BE49-F238E27FC236}">
                  <a16:creationId xmlns:a16="http://schemas.microsoft.com/office/drawing/2014/main" id="{41FF76F5-F853-4860-977A-8AE23046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934"/>
              <a:ext cx="402" cy="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rPr>
                <a:t>18%</a:t>
              </a:r>
            </a:p>
          </p:txBody>
        </p:sp>
        <p:sp>
          <p:nvSpPr>
            <p:cNvPr id="27656" name="Rectangle 8">
              <a:extLst>
                <a:ext uri="{FF2B5EF4-FFF2-40B4-BE49-F238E27FC236}">
                  <a16:creationId xmlns:a16="http://schemas.microsoft.com/office/drawing/2014/main" id="{EB6270FA-79CE-4B8D-8ACF-1F3EBBCC24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460" y="2059"/>
              <a:ext cx="2098" cy="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 b="1">
                  <a:solidFill>
                    <a:schemeClr val="tx1"/>
                  </a:solidFill>
                  <a:latin typeface="Arial" panose="020B0604020202020204" pitchFamily="34" charset="0"/>
                </a:rPr>
                <a:t>Frequency of </a:t>
              </a:r>
              <a:r>
                <a:rPr kumimoji="0" lang="en-US" altLang="en-US" sz="1800" b="1" u="sng">
                  <a:latin typeface="Arial" panose="020B0604020202020204" pitchFamily="34" charset="0"/>
                </a:rPr>
                <a:t>Mispredictions</a:t>
              </a:r>
              <a:endParaRPr kumimoji="0" lang="en-US" altLang="en-US" sz="1800" b="1" u="sng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7" name="Rectangle 9">
              <a:extLst>
                <a:ext uri="{FF2B5EF4-FFF2-40B4-BE49-F238E27FC236}">
                  <a16:creationId xmlns:a16="http://schemas.microsoft.com/office/drawing/2014/main" id="{3C541CDF-A181-482F-A085-159BCB881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52"/>
              <a:ext cx="4704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pull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>
            <a:extLst>
              <a:ext uri="{FF2B5EF4-FFF2-40B4-BE49-F238E27FC236}">
                <a16:creationId xmlns:a16="http://schemas.microsoft.com/office/drawing/2014/main" id="{A6F574ED-DF16-4C14-8B67-B211243BA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6150"/>
          </a:xfrm>
        </p:spPr>
        <p:txBody>
          <a:bodyPr/>
          <a:lstStyle/>
          <a:p>
            <a:pPr>
              <a:defRPr/>
            </a:pPr>
            <a:r>
              <a:rPr lang="hr-HR" altLang="en-US" sz="2800"/>
              <a:t>Baferi ciljne adrese grananja (Branch Target Buffers – BTB)</a:t>
            </a:r>
            <a:endParaRPr lang="en-US" altLang="en-US" sz="280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A481574-E831-4774-B44E-03649B2AA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defRPr/>
            </a:pPr>
            <a:r>
              <a:rPr lang="hr-HR" altLang="en-US" sz="2400" dirty="0"/>
              <a:t>Da bi se redukovali zastoji zbog naredbi grananja kod analiziranog 5-to stepenog RISC procesora potrebno je znati sa koje adrese treba pribaviti instrukciju na kraju IF faze.</a:t>
            </a:r>
          </a:p>
          <a:p>
            <a:pPr lvl="1">
              <a:defRPr/>
            </a:pPr>
            <a:r>
              <a:rPr lang="hr-HR" altLang="en-US" sz="1900" dirty="0"/>
              <a:t>To znači da moramo znati da li je još nedekodirana instrukcija instrukcija grananja, i ako jeste, koji je sledeći sadržaj programskog brojača.</a:t>
            </a:r>
          </a:p>
          <a:p>
            <a:pPr lvl="2">
              <a:defRPr/>
            </a:pPr>
            <a:r>
              <a:rPr lang="hr-HR" altLang="en-US" dirty="0"/>
              <a:t>na taj način bi se zastoji uzrokovani naredbom grananja sveli na 0</a:t>
            </a:r>
          </a:p>
          <a:p>
            <a:pPr>
              <a:defRPr/>
            </a:pPr>
            <a:r>
              <a:rPr lang="hr-HR" altLang="en-US" sz="2400" dirty="0"/>
              <a:t>Bafer koji pamti predvidjene adrese za sledeću instrukciju nakon naredbe grananja zove se Branch Target Buffer – BTB ili branch target cache</a:t>
            </a:r>
          </a:p>
          <a:p>
            <a:pPr>
              <a:defRPr/>
            </a:pPr>
            <a:r>
              <a:rPr lang="hr-HR" altLang="en-US" sz="2400" dirty="0"/>
              <a:t>BTB se pristupa u toku IF faze, korišćenjem adrese pribavljene instrukcije (moguće branch) da bi se pristupilo baferu:</a:t>
            </a:r>
          </a:p>
          <a:p>
            <a:pPr lvl="1">
              <a:defRPr/>
            </a:pPr>
            <a:r>
              <a:rPr lang="hr-HR" altLang="en-US" dirty="0"/>
              <a:t>Ako postoji pogodak, onda se zna adresa sledeće instrukcije na kraju IF faze, što je 1 clk ciklus ranije nego kod BHT (BPB)</a:t>
            </a:r>
            <a:endParaRPr lang="en-US" altLang="en-US" sz="2100" dirty="0"/>
          </a:p>
        </p:txBody>
      </p:sp>
    </p:spTree>
  </p:cSld>
  <p:clrMapOvr>
    <a:masterClrMapping/>
  </p:clrMapOvr>
  <p:transition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0DE3C3-4A08-4AA3-9041-FF822CECC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BTB</a:t>
            </a:r>
            <a:endParaRPr lang="en-US" altLang="en-US"/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E3FC6613-96FB-44DC-B4DB-3F69517738F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899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sl">
            <a:extLst>
              <a:ext uri="{FF2B5EF4-FFF2-40B4-BE49-F238E27FC236}">
                <a16:creationId xmlns:a16="http://schemas.microsoft.com/office/drawing/2014/main" id="{7E6FFEC2-CAEF-4D98-A2E7-F01BA867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76200"/>
            <a:ext cx="51466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2A6AA1A-48C3-4CED-A61C-3ED17AB8C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 dirty="0"/>
              <a:t>Primer - BTB</a:t>
            </a:r>
            <a:endParaRPr lang="en-US" altLang="en-US" dirty="0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5CB5E45C-C4DA-4062-BC73-53A6A0C6AE7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342313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Text Box 4">
            <a:extLst>
              <a:ext uri="{FF2B5EF4-FFF2-40B4-BE49-F238E27FC236}">
                <a16:creationId xmlns:a16="http://schemas.microsoft.com/office/drawing/2014/main" id="{F04A2636-AEFF-4935-B458-4005B8B9F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879725"/>
            <a:ext cx="82772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buFontTx/>
              <a:buChar char="•"/>
              <a:defRPr/>
            </a:pPr>
            <a:r>
              <a:rPr lang="hr-HR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PRIMER</a:t>
            </a:r>
            <a:r>
              <a:rPr lang="hr-H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 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Odrediti srednje gubitke u clk za nardbu grananja ako se koristi</a:t>
            </a: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BTB usvajajući da je:</a:t>
            </a:r>
          </a:p>
          <a:p>
            <a:pPr lvl="1">
              <a:buFontTx/>
              <a:buChar char="•"/>
              <a:defRPr/>
            </a:pP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pouzdanost predvidjanja 90%</a:t>
            </a:r>
          </a:p>
          <a:p>
            <a:pPr lvl="1">
              <a:buFontTx/>
              <a:buChar char="•"/>
              <a:defRPr/>
            </a:pP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stopa pogotka u BTB 90%</a:t>
            </a:r>
          </a:p>
          <a:p>
            <a:pPr lvl="1">
              <a:buFontTx/>
              <a:buChar char="•"/>
              <a:defRPr/>
            </a:pPr>
            <a:r>
              <a:rPr lang="en-US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grananja se dešavaju u 60% slučajeva</a:t>
            </a:r>
          </a:p>
          <a:p>
            <a:pPr>
              <a:buFontTx/>
              <a:buChar char="•"/>
              <a:defRPr/>
            </a:pPr>
            <a:endParaRPr lang="hr-HR" altLang="en-US" sz="200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buFontTx/>
              <a:buChar char="•"/>
              <a:defRPr/>
            </a:pPr>
            <a:r>
              <a:rPr lang="hr-HR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ODGOVOR</a:t>
            </a:r>
            <a:r>
              <a:rPr lang="hr-H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:</a:t>
            </a:r>
          </a:p>
          <a:p>
            <a:pPr>
              <a:defRPr/>
            </a:pPr>
            <a:r>
              <a:rPr lang="hr-HR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gubitci</a:t>
            </a:r>
            <a:r>
              <a:rPr lang="hr-HR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= stopa_pogotka_u_BTB *procenat_pogrešnih_predikcija *2 +</a:t>
            </a:r>
          </a:p>
          <a:p>
            <a:pPr>
              <a:defRPr/>
            </a:pP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(1- stopa_pogotka_u_BTB ) * procenat_obavljenih grananja *2</a:t>
            </a:r>
          </a:p>
          <a:p>
            <a:pPr>
              <a:defRPr/>
            </a:pPr>
            <a:r>
              <a:rPr lang="hr-HR" altLang="en-US" sz="2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	= 0.9*0.1*2 + 0.1*0.6*2 = 0.3 clk</a:t>
            </a:r>
          </a:p>
          <a:p>
            <a:pPr>
              <a:defRPr/>
            </a:pPr>
            <a:endParaRPr lang="hr-HR" altLang="en-US" sz="20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defRPr/>
            </a:pPr>
            <a:r>
              <a:rPr lang="hr-HR" altLang="en-US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Gubitci zbog naredbi grananja su svedeni na 0.3 clk</a:t>
            </a:r>
            <a:endParaRPr lang="en-US" altLang="en-US" sz="20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C9D11818-5A33-46E8-B6E5-79D380671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A9DDCA-2D90-4116-BEBA-55252E4F1772}" type="slidenum">
              <a:rPr lang="en-GB" altLang="en-US">
                <a:latin typeface="Arial Narrow" panose="020B0606020202030204" pitchFamily="34" charset="0"/>
              </a:rPr>
              <a:pPr/>
              <a:t>26</a:t>
            </a:fld>
            <a:endParaRPr lang="en-GB" altLang="en-US">
              <a:latin typeface="Arial Narrow" panose="020B0606020202030204" pitchFamily="34" charset="0"/>
            </a:endParaRPr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18C51970-B13E-4D73-93C0-E58EC3919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113" y="1038225"/>
            <a:ext cx="8001000" cy="1322388"/>
          </a:xfrm>
        </p:spPr>
        <p:txBody>
          <a:bodyPr/>
          <a:lstStyle/>
          <a:p>
            <a:pPr>
              <a:defRPr/>
            </a:pPr>
            <a:r>
              <a:rPr lang="en-US" altLang="en-US"/>
              <a:t>Branch handling techniques and implementations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F1982A0B-2E42-4AB7-835B-511F8C89D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3113" y="2373313"/>
            <a:ext cx="8512175" cy="4502150"/>
          </a:xfrm>
        </p:spPr>
        <p:txBody>
          <a:bodyPr/>
          <a:lstStyle/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Technique	Implementation examples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No branch prediction	Intel 8086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Static prediction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	always not taken	Intel i486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	always taken	Sun </a:t>
            </a:r>
            <a:r>
              <a:rPr lang="en-US" altLang="en-US" sz="1477" b="1" dirty="0" err="1">
                <a:latin typeface="Arial Narrow" panose="020B0606020202030204" pitchFamily="34" charset="0"/>
              </a:rPr>
              <a:t>SuperSPARC</a:t>
            </a:r>
            <a:endParaRPr lang="en-US" altLang="en-US" sz="1477" b="1" dirty="0">
              <a:latin typeface="Arial Narrow" panose="020B0606020202030204" pitchFamily="34" charset="0"/>
            </a:endParaRP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	backward taken, forward not taken	HP PA-7x00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	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Dynamic prediction: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	1-bit	DEC Alpha 21064, AMD K5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	2-bit	PowerPC 604, MIPS R10000,</a:t>
            </a:r>
            <a:r>
              <a:rPr lang="sl-SI" altLang="en-US" sz="1477" b="1" dirty="0">
                <a:latin typeface="Arial Narrow" panose="020B0606020202030204" pitchFamily="34" charset="0"/>
              </a:rPr>
              <a:t> </a:t>
            </a:r>
            <a:r>
              <a:rPr lang="en-US" altLang="en-US" sz="1477" b="1" dirty="0">
                <a:latin typeface="Arial Narrow" panose="020B0606020202030204" pitchFamily="34" charset="0"/>
              </a:rPr>
              <a:t>Cyrix 6x86</a:t>
            </a:r>
            <a:r>
              <a:rPr lang="sl-SI" altLang="en-US" sz="1477" b="1" dirty="0">
                <a:latin typeface="Arial Narrow" panose="020B0606020202030204" pitchFamily="34" charset="0"/>
              </a:rPr>
              <a:t> &amp;</a:t>
            </a:r>
            <a:r>
              <a:rPr lang="en-US" altLang="en-US" sz="1477" b="1" dirty="0">
                <a:latin typeface="Arial Narrow" panose="020B0606020202030204" pitchFamily="34" charset="0"/>
              </a:rPr>
              <a:t> M2, </a:t>
            </a:r>
            <a:r>
              <a:rPr lang="en-US" altLang="en-US" sz="1477" b="1" dirty="0" err="1">
                <a:latin typeface="Arial Narrow" panose="020B0606020202030204" pitchFamily="34" charset="0"/>
              </a:rPr>
              <a:t>NexGen</a:t>
            </a:r>
            <a:r>
              <a:rPr lang="en-US" altLang="en-US" sz="1477" b="1" dirty="0">
                <a:latin typeface="Arial Narrow" panose="020B0606020202030204" pitchFamily="34" charset="0"/>
              </a:rPr>
              <a:t> 586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	two-level adaptive	Intel </a:t>
            </a:r>
            <a:r>
              <a:rPr lang="en-US" altLang="en-US" sz="1477" b="1" dirty="0" err="1">
                <a:latin typeface="Arial Narrow" panose="020B0606020202030204" pitchFamily="34" charset="0"/>
              </a:rPr>
              <a:t>PentiumPro</a:t>
            </a:r>
            <a:r>
              <a:rPr lang="en-US" altLang="en-US" sz="1477" b="1" dirty="0">
                <a:latin typeface="Arial Narrow" panose="020B0606020202030204" pitchFamily="34" charset="0"/>
              </a:rPr>
              <a:t>, Pentium II, AMD K6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r>
              <a:rPr lang="en-US" altLang="en-US" sz="1477" b="1" dirty="0">
                <a:latin typeface="Arial Narrow" panose="020B0606020202030204" pitchFamily="34" charset="0"/>
              </a:rPr>
              <a:t>Hybrid prediction	DEC Alpha 21264</a:t>
            </a:r>
          </a:p>
          <a:p>
            <a:pPr defTabSz="3345557">
              <a:buFont typeface="Wingdings 2" panose="05020102010507070707" pitchFamily="18" charset="2"/>
              <a:buNone/>
              <a:defRPr/>
            </a:pPr>
            <a:endParaRPr lang="en-US" altLang="en-US" sz="1477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66D7B8-7D37-4F2D-8341-A9CB26C9B8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4800" y="2192485"/>
            <a:ext cx="8534400" cy="707878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Protočno izvršenje instrukcija </a:t>
            </a:r>
            <a:endParaRPr lang="en-US" altLang="en-US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D855A07-F785-469F-B7A4-5A4E1F1BAD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1000" y="3500438"/>
            <a:ext cx="8458200" cy="1940719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FP </a:t>
            </a:r>
            <a:r>
              <a:rPr lang="en-US" altLang="en-US" dirty="0" err="1"/>
              <a:t>operacije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424113B0-386B-4B45-8FC9-1FA2CC1D9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FP operacije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45F3B3C-8383-456C-B5A9-6F63F1908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800"/>
              <a:t>Kompletna analiza hazarda sprove</a:t>
            </a:r>
            <a:r>
              <a:rPr lang="hr-HR" altLang="en-US" sz="1800"/>
              <a:t>dena je pod pretpostavkom da EXE faza traje 1 clk ciklus. (To je tačno za integer ALU)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 sz="1800"/>
              <a:t>FP operacije imaju različito vreme izvršenja (npr. sabiranje 4, množenje 7, deljenje 25)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 sz="1800"/>
              <a:t>Izvršenje FP operacija u 1 clk ciklusu je nepraktično iz nekoliko razloga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1575"/>
              <a:t>zahteva mnogo duži clk ciklus i/ili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1575"/>
              <a:t>složenu logiku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 sz="1800"/>
              <a:t>Zbog toga se dozvoljava da FP operacije imaju veću latentnost.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 sz="1800"/>
              <a:t>Izvršenje FP operacija ima iste faze u protočnom sistemu kao i integer instrukcije, sa sledećim razlikama: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1575"/>
              <a:t>EX ciklus se može ponavljati više puta (koliko je potrebno)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1575"/>
              <a:t>Može postojati više odvojenih funkcionalnih jedinica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sz="1575"/>
              <a:t>Do zaustavljanja instrukcije može doći zbog strukturnih hazarda ili hazarda po podacima</a:t>
            </a:r>
            <a:endParaRPr lang="en-US" altLang="en-US" sz="1575"/>
          </a:p>
        </p:txBody>
      </p:sp>
    </p:spTree>
  </p:cSld>
  <p:clrMapOvr>
    <a:masterClrMapping/>
  </p:clrMapOvr>
  <p:transition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A97591E-5EF2-4277-A4A7-CE5CA9EDD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857250"/>
            <a:ext cx="6858000" cy="461657"/>
          </a:xfrm>
        </p:spPr>
        <p:txBody>
          <a:bodyPr/>
          <a:lstStyle/>
          <a:p>
            <a:pPr>
              <a:defRPr/>
            </a:pPr>
            <a:r>
              <a:rPr lang="hr-HR" altLang="en-US" sz="2400"/>
              <a:t>Protočni sistem sa FP funkcionalnim jedinicama</a:t>
            </a:r>
            <a:endParaRPr lang="en-US" altLang="en-US" sz="240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E203A0F-9493-451F-BC16-C5E599A6BD0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771650"/>
            <a:ext cx="465296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 Box 4">
            <a:extLst>
              <a:ext uri="{FF2B5EF4-FFF2-40B4-BE49-F238E27FC236}">
                <a16:creationId xmlns:a16="http://schemas.microsoft.com/office/drawing/2014/main" id="{579937C8-640A-4AA3-8E14-FD3DAC2A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28589"/>
            <a:ext cx="2571750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hr-HR" altLang="en-US" dirty="0">
                <a:latin typeface="+mn-lt"/>
              </a:rPr>
              <a:t>  </a:t>
            </a:r>
            <a:r>
              <a:rPr lang="hr-H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više instrukcija može biti u EX fazi jednovremeno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hr-H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različito vreme izvršenja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Char char="•"/>
              <a:defRPr/>
            </a:pPr>
            <a:r>
              <a:rPr lang="hr-H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izvršenje van redosleda pribavljanja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en-US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13BD30E-35C2-412F-A3E4-F41C5C999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46150"/>
          </a:xfrm>
        </p:spPr>
        <p:txBody>
          <a:bodyPr/>
          <a:lstStyle/>
          <a:p>
            <a:pPr>
              <a:defRPr/>
            </a:pPr>
            <a:r>
              <a:rPr lang="hr-HR" altLang="en-US" sz="2800"/>
              <a:t>Baferi zapredikciju grananja (Branch prediction buffer –BTB ili Branch History Table –BHT)</a:t>
            </a:r>
            <a:endParaRPr lang="en-US" altLang="en-US" sz="28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497825-2DA8-4A31-BA6A-1A536DCC3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86400"/>
          </a:xfrm>
        </p:spPr>
        <p:txBody>
          <a:bodyPr/>
          <a:lstStyle/>
          <a:p>
            <a:pPr>
              <a:defRPr/>
            </a:pPr>
            <a:r>
              <a:rPr lang="hr-HR" altLang="en-US" sz="2000"/>
              <a:t>BPB je mala memorija indeksirana nižim bitovima adrese naredbe grananja</a:t>
            </a:r>
          </a:p>
          <a:p>
            <a:pPr>
              <a:defRPr/>
            </a:pPr>
            <a:r>
              <a:rPr lang="hr-HR" altLang="en-US" sz="2000"/>
              <a:t>Najjednostavnija varijanta koristi samo </a:t>
            </a:r>
            <a:r>
              <a:rPr lang="hr-HR" altLang="en-US" sz="2000" b="1">
                <a:solidFill>
                  <a:schemeClr val="hlink"/>
                </a:solidFill>
              </a:rPr>
              <a:t>jedan</a:t>
            </a:r>
            <a:r>
              <a:rPr lang="hr-HR" altLang="en-US" sz="2000"/>
              <a:t> bit za predikciju  koji ukazuje da li se grananje nedavno obavilo (</a:t>
            </a:r>
            <a:r>
              <a:rPr lang="hr-HR" altLang="en-US" sz="2000" b="1">
                <a:solidFill>
                  <a:schemeClr val="hlink"/>
                </a:solidFill>
              </a:rPr>
              <a:t>1</a:t>
            </a:r>
            <a:r>
              <a:rPr lang="hr-HR" altLang="en-US" sz="2000"/>
              <a:t>) ili ne (</a:t>
            </a:r>
            <a:r>
              <a:rPr lang="hr-HR" altLang="en-US" sz="2000" b="1">
                <a:solidFill>
                  <a:schemeClr val="hlink"/>
                </a:solidFill>
              </a:rPr>
              <a:t>0</a:t>
            </a:r>
            <a:r>
              <a:rPr lang="hr-HR" altLang="en-US" sz="2000"/>
              <a:t>)</a:t>
            </a:r>
            <a:endParaRPr lang="en-US" altLang="en-US" sz="2000"/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888DD30D-AB54-4F08-8928-411BBE12C94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352800"/>
            <a:ext cx="7289800" cy="2762250"/>
            <a:chOff x="240" y="3360"/>
            <a:chExt cx="4592" cy="1740"/>
          </a:xfrm>
        </p:grpSpPr>
        <p:grpSp>
          <p:nvGrpSpPr>
            <p:cNvPr id="8202" name="Group 5">
              <a:extLst>
                <a:ext uri="{FF2B5EF4-FFF2-40B4-BE49-F238E27FC236}">
                  <a16:creationId xmlns:a16="http://schemas.microsoft.com/office/drawing/2014/main" id="{20817F7C-F7A1-4960-A856-92AD5ADD5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360"/>
              <a:ext cx="4104" cy="1740"/>
              <a:chOff x="192" y="3818"/>
              <a:chExt cx="4104" cy="1740"/>
            </a:xfrm>
          </p:grpSpPr>
          <p:sp>
            <p:nvSpPr>
              <p:cNvPr id="8204" name="Rectangle 6">
                <a:extLst>
                  <a:ext uri="{FF2B5EF4-FFF2-40B4-BE49-F238E27FC236}">
                    <a16:creationId xmlns:a16="http://schemas.microsoft.com/office/drawing/2014/main" id="{9765D5CF-782A-44E2-B7FF-8D27F9B72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840"/>
                <a:ext cx="864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05" name="Line 7">
                <a:extLst>
                  <a:ext uri="{FF2B5EF4-FFF2-40B4-BE49-F238E27FC236}">
                    <a16:creationId xmlns:a16="http://schemas.microsoft.com/office/drawing/2014/main" id="{2576E9AF-0FD1-4701-A98C-AABCD59CC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4416"/>
                <a:ext cx="576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206" name="Text Box 8">
                <a:extLst>
                  <a:ext uri="{FF2B5EF4-FFF2-40B4-BE49-F238E27FC236}">
                    <a16:creationId xmlns:a16="http://schemas.microsoft.com/office/drawing/2014/main" id="{3C900BE7-C0CA-471F-9178-D3B73C2DB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5040"/>
                <a:ext cx="147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hr-H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Niži bitovi adrese</a:t>
                </a:r>
                <a:endPara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hr-H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naredbe grananja</a:t>
                </a:r>
                <a:endPara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Text Box 9">
                <a:extLst>
                  <a:ext uri="{FF2B5EF4-FFF2-40B4-BE49-F238E27FC236}">
                    <a16:creationId xmlns:a16="http://schemas.microsoft.com/office/drawing/2014/main" id="{5F781074-1EBE-48A0-89B0-6853594AC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3818"/>
                <a:ext cx="500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0000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0010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...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1111</a:t>
                </a:r>
              </a:p>
            </p:txBody>
          </p:sp>
          <p:sp>
            <p:nvSpPr>
              <p:cNvPr id="8208" name="Text Box 10">
                <a:extLst>
                  <a:ext uri="{FF2B5EF4-FFF2-40B4-BE49-F238E27FC236}">
                    <a16:creationId xmlns:a16="http://schemas.microsoft.com/office/drawing/2014/main" id="{F7C840C4-368D-4B0C-ABB0-BDE02D877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818"/>
                <a:ext cx="212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209" name="Line 11">
                <a:extLst>
                  <a:ext uri="{FF2B5EF4-FFF2-40B4-BE49-F238E27FC236}">
                    <a16:creationId xmlns:a16="http://schemas.microsoft.com/office/drawing/2014/main" id="{92DD225B-EA2A-4446-8899-3DE5728C1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39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210" name="Text Box 12">
                <a:extLst>
                  <a:ext uri="{FF2B5EF4-FFF2-40B4-BE49-F238E27FC236}">
                    <a16:creationId xmlns:a16="http://schemas.microsoft.com/office/drawing/2014/main" id="{60DEC9CF-FFD6-4C44-B4F0-34FB76528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962"/>
                <a:ext cx="15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hr-H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nedavno obavljeno</a:t>
                </a:r>
                <a:endParaRPr kumimoji="0" lang="en-US" altLang="en-US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11" name="Line 13">
                <a:extLst>
                  <a:ext uri="{FF2B5EF4-FFF2-40B4-BE49-F238E27FC236}">
                    <a16:creationId xmlns:a16="http://schemas.microsoft.com/office/drawing/2014/main" id="{711F1C70-7744-4914-A0CD-B41CB5EF7C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2" y="446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8203" name="Text Box 14">
              <a:extLst>
                <a:ext uri="{FF2B5EF4-FFF2-40B4-BE49-F238E27FC236}">
                  <a16:creationId xmlns:a16="http://schemas.microsoft.com/office/drawing/2014/main" id="{B646D15E-67FA-4787-AB75-CA7135F37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4032"/>
              <a:ext cx="1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hr-HR" altLang="en-US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Nije obavljeno nedavno</a:t>
              </a:r>
              <a:endPara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197" name="Text Box 15">
            <a:extLst>
              <a:ext uri="{FF2B5EF4-FFF2-40B4-BE49-F238E27FC236}">
                <a16:creationId xmlns:a16="http://schemas.microsoft.com/office/drawing/2014/main" id="{6F728A0A-0C20-4184-A4E9-5E3B9ADF4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293211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>
                <a:solidFill>
                  <a:schemeClr val="tx1"/>
                </a:solidFill>
                <a:latin typeface="Arial" panose="020B0604020202020204" pitchFamily="34" charset="0"/>
              </a:rPr>
              <a:t>BHT</a:t>
            </a: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Rectangle 17">
            <a:extLst>
              <a:ext uri="{FF2B5EF4-FFF2-40B4-BE49-F238E27FC236}">
                <a16:creationId xmlns:a16="http://schemas.microsoft.com/office/drawing/2014/main" id="{922835CF-919C-4CA6-B002-78C24C555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9400"/>
            <a:ext cx="914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9" name="Rectangle 18">
            <a:extLst>
              <a:ext uri="{FF2B5EF4-FFF2-40B4-BE49-F238E27FC236}">
                <a16:creationId xmlns:a16="http://schemas.microsoft.com/office/drawing/2014/main" id="{9B452044-6A09-44FB-83F5-31820EDD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4572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8200" name="AutoShape 20">
            <a:extLst>
              <a:ext uri="{FF2B5EF4-FFF2-40B4-BE49-F238E27FC236}">
                <a16:creationId xmlns:a16="http://schemas.microsoft.com/office/drawing/2014/main" id="{7EE1B799-3099-4759-9044-670E950C97B4}"/>
              </a:ext>
            </a:extLst>
          </p:cNvPr>
          <p:cNvCxnSpPr>
            <a:cxnSpLocks noChangeShapeType="1"/>
            <a:stCxn id="8199" idx="2"/>
            <a:endCxn id="8207" idx="0"/>
          </p:cNvCxnSpPr>
          <p:nvPr/>
        </p:nvCxnSpPr>
        <p:spPr bwMode="auto">
          <a:xfrm rot="16200000" flipH="1">
            <a:off x="2209800" y="2819400"/>
            <a:ext cx="304800" cy="762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1" name="Text Box 21">
            <a:extLst>
              <a:ext uri="{FF2B5EF4-FFF2-40B4-BE49-F238E27FC236}">
                <a16:creationId xmlns:a16="http://schemas.microsoft.com/office/drawing/2014/main" id="{3297CEDE-2E94-4554-917A-6B4D0167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70351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PC</a:t>
            </a:r>
          </a:p>
        </p:txBody>
      </p:sp>
    </p:spTree>
  </p:cSld>
  <p:clrMapOvr>
    <a:masterClrMapping/>
  </p:clrMapOvr>
  <p:transition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8AE2C1F-3A40-47B6-ABDE-EFAD1096C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Latentnost i interval iniciranja</a:t>
            </a:r>
            <a:endParaRPr lang="en-US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DFA0FB8-3354-4DA9-9232-D0F2A3D13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 i="1">
                <a:solidFill>
                  <a:schemeClr val="tx1"/>
                </a:solidFill>
              </a:rPr>
              <a:t>Latentnost funkcionalne</a:t>
            </a:r>
            <a:r>
              <a:rPr lang="hr-HR" altLang="en-US"/>
              <a:t> jedinice se definiše kao broj klok ciklusa</a:t>
            </a:r>
            <a:r>
              <a:rPr lang="en-US" altLang="en-US"/>
              <a:t> </a:t>
            </a:r>
            <a:r>
              <a:rPr lang="hr-HR" altLang="en-US"/>
              <a:t>koji mora da protekne izmedju instrukcije koja generiše rezultat i i instrukcije koja koristi rezultat (obično je jednaka kašnjenju sa upotrebom pribavljanje u napred)</a:t>
            </a:r>
          </a:p>
          <a:p>
            <a:pPr>
              <a:defRPr/>
            </a:pPr>
            <a:r>
              <a:rPr lang="hr-HR" altLang="en-US" i="1">
                <a:solidFill>
                  <a:schemeClr val="tx1"/>
                </a:solidFill>
              </a:rPr>
              <a:t>Interval inicijacije</a:t>
            </a:r>
            <a:r>
              <a:rPr lang="hr-HR" altLang="en-US"/>
              <a:t> </a:t>
            </a:r>
            <a:r>
              <a:rPr lang="hr-HR" altLang="en-US" i="1">
                <a:solidFill>
                  <a:schemeClr val="tx1"/>
                </a:solidFill>
              </a:rPr>
              <a:t>ili ponavljanja</a:t>
            </a:r>
            <a:r>
              <a:rPr lang="hr-HR" altLang="en-US"/>
              <a:t> funkcionalne jedinice jednak je broju klok ciklusa koji mora da protekne izmedju izdavanja dve instrukcije istog tipa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0F69E10-06C6-44D1-9887-099298B35B2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1795462"/>
            <a:ext cx="6393656" cy="338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Text Box 4">
            <a:extLst>
              <a:ext uri="{FF2B5EF4-FFF2-40B4-BE49-F238E27FC236}">
                <a16:creationId xmlns:a16="http://schemas.microsoft.com/office/drawing/2014/main" id="{CB8C2D82-C71C-4A29-BB08-DC00E0172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987028"/>
            <a:ext cx="6172200" cy="383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21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Latentnost i vreme iniciranja</a:t>
            </a:r>
            <a:endParaRPr lang="en-US" altLang="en-US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172" name="Text Box 5">
            <a:extLst>
              <a:ext uri="{FF2B5EF4-FFF2-40B4-BE49-F238E27FC236}">
                <a16:creationId xmlns:a16="http://schemas.microsoft.com/office/drawing/2014/main" id="{02B3F64F-EAAB-400A-938A-B2C6CCDF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57350"/>
            <a:ext cx="1486304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Laten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tnost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0</a:t>
            </a:r>
            <a:endParaRPr kumimoji="0" lang="hr-HR" altLang="en-US" sz="105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Interval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iniciranja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7173" name="Text Box 6">
            <a:extLst>
              <a:ext uri="{FF2B5EF4-FFF2-40B4-BE49-F238E27FC236}">
                <a16:creationId xmlns:a16="http://schemas.microsoft.com/office/drawing/2014/main" id="{9A5519EA-5F94-4BFD-B4B4-4F3C3214C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343400"/>
            <a:ext cx="1485900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Laten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tnost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Interval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iniciranja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Protočna FU</a:t>
            </a:r>
            <a:endParaRPr kumimoji="0" lang="en-US" altLang="en-US" sz="105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Text Box 7">
            <a:extLst>
              <a:ext uri="{FF2B5EF4-FFF2-40B4-BE49-F238E27FC236}">
                <a16:creationId xmlns:a16="http://schemas.microsoft.com/office/drawing/2014/main" id="{01B464E0-AC42-4DC5-9D18-B66345C2A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0" y="1685925"/>
            <a:ext cx="1452642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Laten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tnost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Interval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iniciranja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protočna FU</a:t>
            </a:r>
            <a:endParaRPr kumimoji="0" lang="en-US" altLang="en-US" sz="105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Text Box 8">
            <a:extLst>
              <a:ext uri="{FF2B5EF4-FFF2-40B4-BE49-F238E27FC236}">
                <a16:creationId xmlns:a16="http://schemas.microsoft.com/office/drawing/2014/main" id="{A73FAE55-9ED5-40EC-BDDC-E1290CBE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572000"/>
            <a:ext cx="1519968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Laten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tnost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24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Interval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iniciranja</a:t>
            </a: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 = 25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0" lang="hr-HR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e-protočna FU</a:t>
            </a:r>
            <a:endParaRPr kumimoji="0" lang="en-US" altLang="en-US" sz="105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Line 9">
            <a:extLst>
              <a:ext uri="{FF2B5EF4-FFF2-40B4-BE49-F238E27FC236}">
                <a16:creationId xmlns:a16="http://schemas.microsoft.com/office/drawing/2014/main" id="{B1CD3211-FB24-4AF8-895F-4FB568CBA8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71700" y="2228850"/>
            <a:ext cx="1828800" cy="3429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177" name="Text Box 10">
            <a:extLst>
              <a:ext uri="{FF2B5EF4-FFF2-40B4-BE49-F238E27FC236}">
                <a16:creationId xmlns:a16="http://schemas.microsoft.com/office/drawing/2014/main" id="{4C4856A4-BEA1-4761-B4D2-F6E8566F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1690688"/>
            <a:ext cx="989823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Integer Unit</a:t>
            </a:r>
          </a:p>
        </p:txBody>
      </p:sp>
      <p:sp>
        <p:nvSpPr>
          <p:cNvPr id="7178" name="Text Box 11">
            <a:extLst>
              <a:ext uri="{FF2B5EF4-FFF2-40B4-BE49-F238E27FC236}">
                <a16:creationId xmlns:a16="http://schemas.microsoft.com/office/drawing/2014/main" id="{95C7D913-AB1E-44DA-A898-E14987592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571751"/>
            <a:ext cx="2584810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Floating Point (FP)/Integer Multiply</a:t>
            </a:r>
          </a:p>
        </p:txBody>
      </p:sp>
      <p:sp>
        <p:nvSpPr>
          <p:cNvPr id="7179" name="Text Box 12">
            <a:extLst>
              <a:ext uri="{FF2B5EF4-FFF2-40B4-BE49-F238E27FC236}">
                <a16:creationId xmlns:a16="http://schemas.microsoft.com/office/drawing/2014/main" id="{DA0A5C5B-F932-462B-A103-7B2431651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575" y="4250532"/>
            <a:ext cx="1429046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tx1"/>
                </a:solidFill>
                <a:latin typeface="Times New Roman" panose="02020603050405020304" pitchFamily="18" charset="0"/>
              </a:rPr>
              <a:t>FP/Integer Divider</a:t>
            </a:r>
          </a:p>
        </p:txBody>
      </p:sp>
      <p:sp>
        <p:nvSpPr>
          <p:cNvPr id="7180" name="Text Box 13">
            <a:extLst>
              <a:ext uri="{FF2B5EF4-FFF2-40B4-BE49-F238E27FC236}">
                <a16:creationId xmlns:a16="http://schemas.microsoft.com/office/drawing/2014/main" id="{766B25B1-BDB3-48C2-8412-D94549F5C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7" y="3280173"/>
            <a:ext cx="377026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</a:rPr>
              <a:t>IF</a:t>
            </a:r>
            <a:endParaRPr kumimoji="0" lang="en-US" altLang="en-US" sz="15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817B7053-65AC-4BF1-B64A-D1CD8DAC6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781" y="3280173"/>
            <a:ext cx="39946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7182" name="Text Box 15">
            <a:extLst>
              <a:ext uri="{FF2B5EF4-FFF2-40B4-BE49-F238E27FC236}">
                <a16:creationId xmlns:a16="http://schemas.microsoft.com/office/drawing/2014/main" id="{C335849C-D8FB-41A2-9748-DB89B633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238" y="3314700"/>
            <a:ext cx="505267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</a:rPr>
              <a:t>WB</a:t>
            </a:r>
          </a:p>
        </p:txBody>
      </p:sp>
      <p:sp>
        <p:nvSpPr>
          <p:cNvPr id="7183" name="Text Box 16">
            <a:extLst>
              <a:ext uri="{FF2B5EF4-FFF2-40B4-BE49-F238E27FC236}">
                <a16:creationId xmlns:a16="http://schemas.microsoft.com/office/drawing/2014/main" id="{8D4F27F4-A5D0-422C-92EE-7A8060A3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457" y="3342085"/>
            <a:ext cx="553357" cy="2654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25" b="1">
                <a:solidFill>
                  <a:schemeClr val="hlink"/>
                </a:solidFill>
                <a:latin typeface="Times New Roman" panose="02020603050405020304" pitchFamily="18" charset="0"/>
              </a:rPr>
              <a:t>MEM</a:t>
            </a:r>
            <a:endParaRPr kumimoji="0" lang="en-US" altLang="en-US" sz="15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4" name="Line 17">
            <a:extLst>
              <a:ext uri="{FF2B5EF4-FFF2-40B4-BE49-F238E27FC236}">
                <a16:creationId xmlns:a16="http://schemas.microsoft.com/office/drawing/2014/main" id="{906CA841-19B2-4BA2-8FAE-96EEE2AEB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3524250"/>
            <a:ext cx="1828800" cy="8001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185" name="Text Box 18">
            <a:extLst>
              <a:ext uri="{FF2B5EF4-FFF2-40B4-BE49-F238E27FC236}">
                <a16:creationId xmlns:a16="http://schemas.microsoft.com/office/drawing/2014/main" id="{916B4AB5-D3ED-4A25-ABBF-F5AA6A95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452813"/>
            <a:ext cx="810816" cy="2539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050" b="1">
                <a:solidFill>
                  <a:schemeClr val="tx1"/>
                </a:solidFill>
                <a:latin typeface="Times New Roman" panose="02020603050405020304" pitchFamily="18" charset="0"/>
              </a:rPr>
              <a:t>FP Adder</a:t>
            </a:r>
          </a:p>
        </p:txBody>
      </p:sp>
      <p:sp>
        <p:nvSpPr>
          <p:cNvPr id="7186" name="Text Box 19">
            <a:extLst>
              <a:ext uri="{FF2B5EF4-FFF2-40B4-BE49-F238E27FC236}">
                <a16:creationId xmlns:a16="http://schemas.microsoft.com/office/drawing/2014/main" id="{A66BD5F2-4817-40F5-938B-CA3F6172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200400"/>
            <a:ext cx="452368" cy="3231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b="1">
                <a:solidFill>
                  <a:schemeClr val="hlink"/>
                </a:solidFill>
                <a:latin typeface="Times New Roman" panose="02020603050405020304" pitchFamily="18" charset="0"/>
              </a:rPr>
              <a:t>EX</a:t>
            </a:r>
          </a:p>
        </p:txBody>
      </p:sp>
      <p:sp>
        <p:nvSpPr>
          <p:cNvPr id="7187" name="Line 20">
            <a:extLst>
              <a:ext uri="{FF2B5EF4-FFF2-40B4-BE49-F238E27FC236}">
                <a16:creationId xmlns:a16="http://schemas.microsoft.com/office/drawing/2014/main" id="{89527C0E-8935-4C75-96B3-0E4A0520D2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4800600"/>
            <a:ext cx="5715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188" name="Line 21">
            <a:extLst>
              <a:ext uri="{FF2B5EF4-FFF2-40B4-BE49-F238E27FC236}">
                <a16:creationId xmlns:a16="http://schemas.microsoft.com/office/drawing/2014/main" id="{16578376-B89C-47DA-89A4-5C7F531A2D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2975" y="1943100"/>
            <a:ext cx="971550" cy="1143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7189" name="Rectangle 24">
            <a:extLst>
              <a:ext uri="{FF2B5EF4-FFF2-40B4-BE49-F238E27FC236}">
                <a16:creationId xmlns:a16="http://schemas.microsoft.com/office/drawing/2014/main" id="{AA867C71-D3D4-4A39-AEFF-09757465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143500"/>
            <a:ext cx="102870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635E8E3-EA73-4591-B6D3-466E5823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857250"/>
            <a:ext cx="6858000" cy="53090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37147" tIns="34287" rIns="137147" bIns="34287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hr-HR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FP</a:t>
            </a:r>
            <a:r>
              <a:rPr kumimoji="1" lang="en-US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Opera</a:t>
            </a:r>
            <a:r>
              <a:rPr kumimoji="1" lang="hr-HR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cije – posledice </a:t>
            </a:r>
            <a:endParaRPr kumimoji="1" lang="en-US" altLang="en-US" sz="3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8195" name="Line 3">
            <a:extLst>
              <a:ext uri="{FF2B5EF4-FFF2-40B4-BE49-F238E27FC236}">
                <a16:creationId xmlns:a16="http://schemas.microsoft.com/office/drawing/2014/main" id="{B2637091-D95B-4B20-B9D0-677DC3134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3613547"/>
            <a:ext cx="1268016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B1891A8A-58E1-4347-A828-2C10D6730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2840831"/>
            <a:ext cx="2978944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362A8C6-5E86-42EB-8013-CF57935D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82353"/>
            <a:ext cx="661988" cy="661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IF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3233DEA-84CC-4689-9CBA-ABC86B59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085" y="1682353"/>
            <a:ext cx="661988" cy="661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ID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1B04D455-83D3-4956-A6E2-ED23DFFE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2" y="4054078"/>
            <a:ext cx="661988" cy="661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MEM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FE45B51E-606F-40F4-8B03-4D4FC8A3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2" y="4881562"/>
            <a:ext cx="661988" cy="661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WB</a:t>
            </a:r>
          </a:p>
        </p:txBody>
      </p:sp>
      <p:grpSp>
        <p:nvGrpSpPr>
          <p:cNvPr id="8201" name="Group 9">
            <a:extLst>
              <a:ext uri="{FF2B5EF4-FFF2-40B4-BE49-F238E27FC236}">
                <a16:creationId xmlns:a16="http://schemas.microsoft.com/office/drawing/2014/main" id="{8B374448-A22C-4CB2-8FC4-B84F94679645}"/>
              </a:ext>
            </a:extLst>
          </p:cNvPr>
          <p:cNvGrpSpPr>
            <a:grpSpLocks/>
          </p:cNvGrpSpPr>
          <p:nvPr/>
        </p:nvGrpSpPr>
        <p:grpSpPr bwMode="auto">
          <a:xfrm>
            <a:off x="3192066" y="3337322"/>
            <a:ext cx="1599009" cy="551259"/>
            <a:chOff x="1728" y="1920"/>
            <a:chExt cx="1392" cy="480"/>
          </a:xfrm>
        </p:grpSpPr>
        <p:sp>
          <p:nvSpPr>
            <p:cNvPr id="8253" name="Rectangle 10">
              <a:extLst>
                <a:ext uri="{FF2B5EF4-FFF2-40B4-BE49-F238E27FC236}">
                  <a16:creationId xmlns:a16="http://schemas.microsoft.com/office/drawing/2014/main" id="{3FD2A660-E713-4568-9901-35F661FC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A1</a:t>
              </a:r>
            </a:p>
          </p:txBody>
        </p:sp>
        <p:sp>
          <p:nvSpPr>
            <p:cNvPr id="8254" name="Rectangle 11">
              <a:extLst>
                <a:ext uri="{FF2B5EF4-FFF2-40B4-BE49-F238E27FC236}">
                  <a16:creationId xmlns:a16="http://schemas.microsoft.com/office/drawing/2014/main" id="{A17B4EDC-6D5C-40EB-B12E-21B6D54E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A2</a:t>
              </a:r>
            </a:p>
          </p:txBody>
        </p:sp>
        <p:sp>
          <p:nvSpPr>
            <p:cNvPr id="8255" name="Rectangle 12">
              <a:extLst>
                <a:ext uri="{FF2B5EF4-FFF2-40B4-BE49-F238E27FC236}">
                  <a16:creationId xmlns:a16="http://schemas.microsoft.com/office/drawing/2014/main" id="{A35133CC-B057-4D77-9B5D-EE4E10A18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A3</a:t>
              </a:r>
            </a:p>
          </p:txBody>
        </p:sp>
        <p:sp>
          <p:nvSpPr>
            <p:cNvPr id="8256" name="Rectangle 13">
              <a:extLst>
                <a:ext uri="{FF2B5EF4-FFF2-40B4-BE49-F238E27FC236}">
                  <a16:creationId xmlns:a16="http://schemas.microsoft.com/office/drawing/2014/main" id="{B661C920-FFE7-4911-84D8-716F091EC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20"/>
              <a:ext cx="240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A4</a:t>
              </a:r>
            </a:p>
          </p:txBody>
        </p:sp>
      </p:grpSp>
      <p:grpSp>
        <p:nvGrpSpPr>
          <p:cNvPr id="8202" name="Group 14">
            <a:extLst>
              <a:ext uri="{FF2B5EF4-FFF2-40B4-BE49-F238E27FC236}">
                <a16:creationId xmlns:a16="http://schemas.microsoft.com/office/drawing/2014/main" id="{F0116A54-E700-408E-BC3E-E0FC101B5D4D}"/>
              </a:ext>
            </a:extLst>
          </p:cNvPr>
          <p:cNvGrpSpPr>
            <a:grpSpLocks/>
          </p:cNvGrpSpPr>
          <p:nvPr/>
        </p:nvGrpSpPr>
        <p:grpSpPr bwMode="auto">
          <a:xfrm>
            <a:off x="3192067" y="2564606"/>
            <a:ext cx="3364706" cy="552450"/>
            <a:chOff x="1680" y="1296"/>
            <a:chExt cx="2928" cy="480"/>
          </a:xfrm>
        </p:grpSpPr>
        <p:sp>
          <p:nvSpPr>
            <p:cNvPr id="8246" name="Rectangle 15">
              <a:extLst>
                <a:ext uri="{FF2B5EF4-FFF2-40B4-BE49-F238E27FC236}">
                  <a16:creationId xmlns:a16="http://schemas.microsoft.com/office/drawing/2014/main" id="{9004D895-7518-4839-843A-8DC0385F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M1</a:t>
              </a:r>
            </a:p>
          </p:txBody>
        </p:sp>
        <p:sp>
          <p:nvSpPr>
            <p:cNvPr id="8247" name="Rectangle 16">
              <a:extLst>
                <a:ext uri="{FF2B5EF4-FFF2-40B4-BE49-F238E27FC236}">
                  <a16:creationId xmlns:a16="http://schemas.microsoft.com/office/drawing/2014/main" id="{4FEE3820-D0C4-474F-A313-3E1AD2F1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M2</a:t>
              </a:r>
            </a:p>
          </p:txBody>
        </p:sp>
        <p:sp>
          <p:nvSpPr>
            <p:cNvPr id="8248" name="Rectangle 17">
              <a:extLst>
                <a:ext uri="{FF2B5EF4-FFF2-40B4-BE49-F238E27FC236}">
                  <a16:creationId xmlns:a16="http://schemas.microsoft.com/office/drawing/2014/main" id="{1BEA256F-B91B-44CA-8CB1-3C08FA56B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M3</a:t>
              </a:r>
            </a:p>
          </p:txBody>
        </p:sp>
        <p:sp>
          <p:nvSpPr>
            <p:cNvPr id="8249" name="Rectangle 18">
              <a:extLst>
                <a:ext uri="{FF2B5EF4-FFF2-40B4-BE49-F238E27FC236}">
                  <a16:creationId xmlns:a16="http://schemas.microsoft.com/office/drawing/2014/main" id="{858F60A4-C32E-47F6-920F-F2408F8F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M4</a:t>
              </a:r>
            </a:p>
          </p:txBody>
        </p:sp>
        <p:sp>
          <p:nvSpPr>
            <p:cNvPr id="8250" name="Rectangle 19">
              <a:extLst>
                <a:ext uri="{FF2B5EF4-FFF2-40B4-BE49-F238E27FC236}">
                  <a16:creationId xmlns:a16="http://schemas.microsoft.com/office/drawing/2014/main" id="{8D1CA1B1-D13D-415E-A338-1E421CBB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M5</a:t>
              </a:r>
            </a:p>
          </p:txBody>
        </p:sp>
        <p:sp>
          <p:nvSpPr>
            <p:cNvPr id="8251" name="Rectangle 20">
              <a:extLst>
                <a:ext uri="{FF2B5EF4-FFF2-40B4-BE49-F238E27FC236}">
                  <a16:creationId xmlns:a16="http://schemas.microsoft.com/office/drawing/2014/main" id="{9FF625DE-B8F4-44D7-9CD3-BBCE25DF0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M6</a:t>
              </a:r>
            </a:p>
          </p:txBody>
        </p:sp>
        <p:sp>
          <p:nvSpPr>
            <p:cNvPr id="8252" name="Rectangle 21">
              <a:extLst>
                <a:ext uri="{FF2B5EF4-FFF2-40B4-BE49-F238E27FC236}">
                  <a16:creationId xmlns:a16="http://schemas.microsoft.com/office/drawing/2014/main" id="{EE7B6E7E-751E-4E1B-A524-7F64A3A6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96"/>
              <a:ext cx="336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M7</a:t>
              </a:r>
            </a:p>
          </p:txBody>
        </p:sp>
      </p:grpSp>
      <p:sp>
        <p:nvSpPr>
          <p:cNvPr id="8203" name="Rectangle 22">
            <a:extLst>
              <a:ext uri="{FF2B5EF4-FFF2-40B4-BE49-F238E27FC236}">
                <a16:creationId xmlns:a16="http://schemas.microsoft.com/office/drawing/2014/main" id="{74932BD3-B6A4-4779-8035-45F9FD1D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44" y="1682353"/>
            <a:ext cx="661988" cy="6619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solidFill>
                  <a:srgbClr val="FFFF00"/>
                </a:solidFill>
                <a:latin typeface="Arial" panose="020B0604020202020204" pitchFamily="34" charset="0"/>
              </a:rPr>
              <a:t>EX</a:t>
            </a:r>
          </a:p>
        </p:txBody>
      </p:sp>
      <p:sp>
        <p:nvSpPr>
          <p:cNvPr id="8204" name="Line 23">
            <a:extLst>
              <a:ext uri="{FF2B5EF4-FFF2-40B4-BE49-F238E27FC236}">
                <a16:creationId xmlns:a16="http://schemas.microsoft.com/office/drawing/2014/main" id="{FF3951AB-F427-4289-A3D5-8B6257B81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588" y="2013347"/>
            <a:ext cx="16549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8205" name="Line 24">
            <a:extLst>
              <a:ext uri="{FF2B5EF4-FFF2-40B4-BE49-F238E27FC236}">
                <a16:creationId xmlns:a16="http://schemas.microsoft.com/office/drawing/2014/main" id="{133F2E75-7E18-4DC7-8E62-1FF147EC2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072" y="2013347"/>
            <a:ext cx="148947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cxnSp>
        <p:nvCxnSpPr>
          <p:cNvPr id="8206" name="AutoShape 25">
            <a:extLst>
              <a:ext uri="{FF2B5EF4-FFF2-40B4-BE49-F238E27FC236}">
                <a16:creationId xmlns:a16="http://schemas.microsoft.com/office/drawing/2014/main" id="{BC6B5C5F-7C5E-40F5-9BDD-726A6EBAE625}"/>
              </a:ext>
            </a:extLst>
          </p:cNvPr>
          <p:cNvCxnSpPr>
            <a:cxnSpLocks noChangeShapeType="1"/>
            <a:stCxn id="8203" idx="3"/>
            <a:endCxn id="8199" idx="1"/>
          </p:cNvCxnSpPr>
          <p:nvPr/>
        </p:nvCxnSpPr>
        <p:spPr bwMode="auto">
          <a:xfrm>
            <a:off x="5012532" y="2013347"/>
            <a:ext cx="2040731" cy="2371725"/>
          </a:xfrm>
          <a:prstGeom prst="bentConnector3">
            <a:avLst>
              <a:gd name="adj1" fmla="val 90764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7" name="Line 26">
            <a:extLst>
              <a:ext uri="{FF2B5EF4-FFF2-40B4-BE49-F238E27FC236}">
                <a16:creationId xmlns:a16="http://schemas.microsoft.com/office/drawing/2014/main" id="{6CDE8176-0AA4-4989-9F95-2FC1769B6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4256" y="4716066"/>
            <a:ext cx="0" cy="16549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cxnSp>
        <p:nvCxnSpPr>
          <p:cNvPr id="8208" name="AutoShape 27">
            <a:extLst>
              <a:ext uri="{FF2B5EF4-FFF2-40B4-BE49-F238E27FC236}">
                <a16:creationId xmlns:a16="http://schemas.microsoft.com/office/drawing/2014/main" id="{5AFC4038-93B4-4163-8A6D-647E89422453}"/>
              </a:ext>
            </a:extLst>
          </p:cNvPr>
          <p:cNvCxnSpPr>
            <a:cxnSpLocks noChangeShapeType="1"/>
            <a:stCxn id="8205" idx="0"/>
            <a:endCxn id="8222" idx="1"/>
          </p:cNvCxnSpPr>
          <p:nvPr/>
        </p:nvCxnSpPr>
        <p:spPr bwMode="auto">
          <a:xfrm rot="5400000" flipV="1">
            <a:off x="1819871" y="3040261"/>
            <a:ext cx="2413397" cy="330994"/>
          </a:xfrm>
          <a:prstGeom prst="bentConnector4">
            <a:avLst>
              <a:gd name="adj1" fmla="val 80315"/>
              <a:gd name="adj2" fmla="val 48204"/>
            </a:avLst>
          </a:pr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9" name="Line 28">
            <a:extLst>
              <a:ext uri="{FF2B5EF4-FFF2-40B4-BE49-F238E27FC236}">
                <a16:creationId xmlns:a16="http://schemas.microsoft.com/office/drawing/2014/main" id="{4D648EE1-0B9D-4F65-AADC-04CAABE45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41" y="2840831"/>
            <a:ext cx="2762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8210" name="Line 29">
            <a:extLst>
              <a:ext uri="{FF2B5EF4-FFF2-40B4-BE49-F238E27FC236}">
                <a16:creationId xmlns:a16="http://schemas.microsoft.com/office/drawing/2014/main" id="{6D3AEEF6-FFEB-4959-B9BB-B33AB5C80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41" y="3613547"/>
            <a:ext cx="2762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8211" name="Line 30">
            <a:extLst>
              <a:ext uri="{FF2B5EF4-FFF2-40B4-BE49-F238E27FC236}">
                <a16:creationId xmlns:a16="http://schemas.microsoft.com/office/drawing/2014/main" id="{6A0F9FBA-15A3-4A06-B21D-46CC4818F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1075" y="3613547"/>
            <a:ext cx="2096691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8212" name="Line 31">
            <a:extLst>
              <a:ext uri="{FF2B5EF4-FFF2-40B4-BE49-F238E27FC236}">
                <a16:creationId xmlns:a16="http://schemas.microsoft.com/office/drawing/2014/main" id="{C930567F-8CF8-4964-97C6-082FFFA8F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773" y="2840831"/>
            <a:ext cx="330994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8213" name="Line 32">
            <a:extLst>
              <a:ext uri="{FF2B5EF4-FFF2-40B4-BE49-F238E27FC236}">
                <a16:creationId xmlns:a16="http://schemas.microsoft.com/office/drawing/2014/main" id="{23C6B4E2-D10D-480F-867C-84B027936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016" y="4385072"/>
            <a:ext cx="10477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grpSp>
        <p:nvGrpSpPr>
          <p:cNvPr id="8214" name="Group 33">
            <a:extLst>
              <a:ext uri="{FF2B5EF4-FFF2-40B4-BE49-F238E27FC236}">
                <a16:creationId xmlns:a16="http://schemas.microsoft.com/office/drawing/2014/main" id="{03A77D2B-4808-4E29-AD54-CF9917817E6B}"/>
              </a:ext>
            </a:extLst>
          </p:cNvPr>
          <p:cNvGrpSpPr>
            <a:grpSpLocks/>
          </p:cNvGrpSpPr>
          <p:nvPr/>
        </p:nvGrpSpPr>
        <p:grpSpPr bwMode="auto">
          <a:xfrm>
            <a:off x="3192066" y="4108848"/>
            <a:ext cx="2647950" cy="607219"/>
            <a:chOff x="1680" y="2688"/>
            <a:chExt cx="2304" cy="528"/>
          </a:xfrm>
        </p:grpSpPr>
        <p:grpSp>
          <p:nvGrpSpPr>
            <p:cNvPr id="8220" name="Group 34">
              <a:extLst>
                <a:ext uri="{FF2B5EF4-FFF2-40B4-BE49-F238E27FC236}">
                  <a16:creationId xmlns:a16="http://schemas.microsoft.com/office/drawing/2014/main" id="{DF2EF7E3-F89D-4A03-84B0-ED2667E73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688"/>
              <a:ext cx="2304" cy="528"/>
              <a:chOff x="720" y="2832"/>
              <a:chExt cx="2304" cy="528"/>
            </a:xfrm>
          </p:grpSpPr>
          <p:sp>
            <p:nvSpPr>
              <p:cNvPr id="8222" name="Rectangle 35">
                <a:extLst>
                  <a:ext uri="{FF2B5EF4-FFF2-40B4-BE49-F238E27FC236}">
                    <a16:creationId xmlns:a16="http://schemas.microsoft.com/office/drawing/2014/main" id="{983B5DD1-F97F-47B8-BF97-21FAC431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3" name="Rectangle 36">
                <a:extLst>
                  <a:ext uri="{FF2B5EF4-FFF2-40B4-BE49-F238E27FC236}">
                    <a16:creationId xmlns:a16="http://schemas.microsoft.com/office/drawing/2014/main" id="{24247F9C-075B-4D00-B3F6-84A52E4ED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4" name="Rectangle 37">
                <a:extLst>
                  <a:ext uri="{FF2B5EF4-FFF2-40B4-BE49-F238E27FC236}">
                    <a16:creationId xmlns:a16="http://schemas.microsoft.com/office/drawing/2014/main" id="{EDEC93E1-8EB2-4E79-BB11-BF6B7D3F4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5" name="Rectangle 38">
                <a:extLst>
                  <a:ext uri="{FF2B5EF4-FFF2-40B4-BE49-F238E27FC236}">
                    <a16:creationId xmlns:a16="http://schemas.microsoft.com/office/drawing/2014/main" id="{A01E019F-8E70-4B23-8760-A049A42B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6" name="Rectangle 39">
                <a:extLst>
                  <a:ext uri="{FF2B5EF4-FFF2-40B4-BE49-F238E27FC236}">
                    <a16:creationId xmlns:a16="http://schemas.microsoft.com/office/drawing/2014/main" id="{70C3F907-4B6B-4D12-9BC6-E17CA25F2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7" name="Rectangle 40">
                <a:extLst>
                  <a:ext uri="{FF2B5EF4-FFF2-40B4-BE49-F238E27FC236}">
                    <a16:creationId xmlns:a16="http://schemas.microsoft.com/office/drawing/2014/main" id="{58BF9895-F2E9-4DF5-A7F9-526B8F00F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8" name="Rectangle 41">
                <a:extLst>
                  <a:ext uri="{FF2B5EF4-FFF2-40B4-BE49-F238E27FC236}">
                    <a16:creationId xmlns:a16="http://schemas.microsoft.com/office/drawing/2014/main" id="{185F623E-7CF8-4FA4-914C-23DFCAC2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9" name="Rectangle 42">
                <a:extLst>
                  <a:ext uri="{FF2B5EF4-FFF2-40B4-BE49-F238E27FC236}">
                    <a16:creationId xmlns:a16="http://schemas.microsoft.com/office/drawing/2014/main" id="{D1BC74A9-A5D7-4B11-B9D7-40F2429C4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0" name="Rectangle 43">
                <a:extLst>
                  <a:ext uri="{FF2B5EF4-FFF2-40B4-BE49-F238E27FC236}">
                    <a16:creationId xmlns:a16="http://schemas.microsoft.com/office/drawing/2014/main" id="{D1B5FB83-5489-40A8-8C37-1CAD220A0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1" name="Rectangle 44">
                <a:extLst>
                  <a:ext uri="{FF2B5EF4-FFF2-40B4-BE49-F238E27FC236}">
                    <a16:creationId xmlns:a16="http://schemas.microsoft.com/office/drawing/2014/main" id="{F9F6AA09-95ED-4ED2-9E35-1B3E6A93E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2" name="Rectangle 45">
                <a:extLst>
                  <a:ext uri="{FF2B5EF4-FFF2-40B4-BE49-F238E27FC236}">
                    <a16:creationId xmlns:a16="http://schemas.microsoft.com/office/drawing/2014/main" id="{6DD93BEA-39FE-467B-89F4-6ABF4185F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3" name="Rectangle 46">
                <a:extLst>
                  <a:ext uri="{FF2B5EF4-FFF2-40B4-BE49-F238E27FC236}">
                    <a16:creationId xmlns:a16="http://schemas.microsoft.com/office/drawing/2014/main" id="{F1A85A22-32FD-4F92-A927-2E1594698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4" name="Rectangle 47">
                <a:extLst>
                  <a:ext uri="{FF2B5EF4-FFF2-40B4-BE49-F238E27FC236}">
                    <a16:creationId xmlns:a16="http://schemas.microsoft.com/office/drawing/2014/main" id="{09969934-36E4-4FF2-A0C8-923B78DCF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5" name="Rectangle 48">
                <a:extLst>
                  <a:ext uri="{FF2B5EF4-FFF2-40B4-BE49-F238E27FC236}">
                    <a16:creationId xmlns:a16="http://schemas.microsoft.com/office/drawing/2014/main" id="{92A5CE2D-D034-46CD-AEA9-26D274E29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6" name="Rectangle 49">
                <a:extLst>
                  <a:ext uri="{FF2B5EF4-FFF2-40B4-BE49-F238E27FC236}">
                    <a16:creationId xmlns:a16="http://schemas.microsoft.com/office/drawing/2014/main" id="{03C1E8C2-944E-462D-B710-F04C61445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7" name="Rectangle 50">
                <a:extLst>
                  <a:ext uri="{FF2B5EF4-FFF2-40B4-BE49-F238E27FC236}">
                    <a16:creationId xmlns:a16="http://schemas.microsoft.com/office/drawing/2014/main" id="{5671E9D4-2439-4C0C-B71F-86FA1AE19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8" name="Rectangle 51">
                <a:extLst>
                  <a:ext uri="{FF2B5EF4-FFF2-40B4-BE49-F238E27FC236}">
                    <a16:creationId xmlns:a16="http://schemas.microsoft.com/office/drawing/2014/main" id="{2333B829-EF25-46C8-B1FD-EC6510D25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9" name="Rectangle 52">
                <a:extLst>
                  <a:ext uri="{FF2B5EF4-FFF2-40B4-BE49-F238E27FC236}">
                    <a16:creationId xmlns:a16="http://schemas.microsoft.com/office/drawing/2014/main" id="{A0E21601-9E24-45C1-A6A0-BDED0A83A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40" name="Rectangle 53">
                <a:extLst>
                  <a:ext uri="{FF2B5EF4-FFF2-40B4-BE49-F238E27FC236}">
                    <a16:creationId xmlns:a16="http://schemas.microsoft.com/office/drawing/2014/main" id="{38031F59-5327-4C22-B12A-4B70DAD8C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41" name="Rectangle 54">
                <a:extLst>
                  <a:ext uri="{FF2B5EF4-FFF2-40B4-BE49-F238E27FC236}">
                    <a16:creationId xmlns:a16="http://schemas.microsoft.com/office/drawing/2014/main" id="{EF7D38A9-E5D6-4FDB-B578-050B96E1E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42" name="Rectangle 55">
                <a:extLst>
                  <a:ext uri="{FF2B5EF4-FFF2-40B4-BE49-F238E27FC236}">
                    <a16:creationId xmlns:a16="http://schemas.microsoft.com/office/drawing/2014/main" id="{892BA350-AC3B-4248-A376-828C7F9F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43" name="Rectangle 56">
                <a:extLst>
                  <a:ext uri="{FF2B5EF4-FFF2-40B4-BE49-F238E27FC236}">
                    <a16:creationId xmlns:a16="http://schemas.microsoft.com/office/drawing/2014/main" id="{715C2BC1-1E96-45C5-B040-CB579A8C4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44" name="Rectangle 57">
                <a:extLst>
                  <a:ext uri="{FF2B5EF4-FFF2-40B4-BE49-F238E27FC236}">
                    <a16:creationId xmlns:a16="http://schemas.microsoft.com/office/drawing/2014/main" id="{C4481E31-1952-433D-B498-B3F4FFECA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45" name="Rectangle 58">
                <a:extLst>
                  <a:ext uri="{FF2B5EF4-FFF2-40B4-BE49-F238E27FC236}">
                    <a16:creationId xmlns:a16="http://schemas.microsoft.com/office/drawing/2014/main" id="{0F49E57D-EB6A-426F-A529-297CBB7AD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832"/>
                <a:ext cx="9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ã"/>
                  <a:defRPr kumimoji="1" sz="2800">
                    <a:solidFill>
                      <a:schemeClr val="accent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l"/>
                  <a:defRPr kumimoji="1" sz="2300">
                    <a:solidFill>
                      <a:schemeClr val="hlink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135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21" name="Text Box 59">
              <a:extLst>
                <a:ext uri="{FF2B5EF4-FFF2-40B4-BE49-F238E27FC236}">
                  <a16:creationId xmlns:a16="http://schemas.microsoft.com/office/drawing/2014/main" id="{64089DC2-09E3-44A9-A06C-595F9FBD0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8" y="2791"/>
              <a:ext cx="90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ã"/>
                <a:defRPr kumimoji="1" sz="2800">
                  <a:solidFill>
                    <a:schemeClr val="accent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l"/>
                <a:defRPr kumimoji="1" sz="2300">
                  <a:solidFill>
                    <a:schemeClr val="hlink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Ø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800">
                  <a:solidFill>
                    <a:schemeClr val="folHlink"/>
                  </a:solidFill>
                  <a:latin typeface="Arial" panose="020B0604020202020204" pitchFamily="34" charset="0"/>
                </a:rPr>
                <a:t>DIV (25)</a:t>
              </a:r>
            </a:p>
          </p:txBody>
        </p:sp>
      </p:grpSp>
      <p:sp>
        <p:nvSpPr>
          <p:cNvPr id="28732" name="AutoShape 60">
            <a:extLst>
              <a:ext uri="{FF2B5EF4-FFF2-40B4-BE49-F238E27FC236}">
                <a16:creationId xmlns:a16="http://schemas.microsoft.com/office/drawing/2014/main" id="{2890452C-019E-4F29-8787-CF2EF334AC6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57550" y="4972050"/>
            <a:ext cx="1371600" cy="571500"/>
          </a:xfrm>
          <a:prstGeom prst="wedgeRoundRectCallout">
            <a:avLst>
              <a:gd name="adj1" fmla="val -33157"/>
              <a:gd name="adj2" fmla="val 88750"/>
              <a:gd name="adj3" fmla="val 16667"/>
            </a:avLst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Stru</a:t>
            </a: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k</a:t>
            </a:r>
            <a:r>
              <a:rPr kumimoji="0" lang="en-US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tur</a:t>
            </a: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ni</a:t>
            </a:r>
            <a:r>
              <a:rPr kumimoji="0" lang="en-US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l hazard: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ako FU nije potpuno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protočna</a:t>
            </a:r>
            <a:endParaRPr kumimoji="0" lang="en-US" altLang="en-US" sz="1125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733" name="AutoShape 61">
            <a:extLst>
              <a:ext uri="{FF2B5EF4-FFF2-40B4-BE49-F238E27FC236}">
                <a16:creationId xmlns:a16="http://schemas.microsoft.com/office/drawing/2014/main" id="{7B64CEA5-6BB8-4F6F-81DF-8222879F38B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600700" y="4572000"/>
            <a:ext cx="800100" cy="1371600"/>
          </a:xfrm>
          <a:prstGeom prst="wedgeRoundRectCallout">
            <a:avLst>
              <a:gd name="adj1" fmla="val -38245"/>
              <a:gd name="adj2" fmla="val 76301"/>
              <a:gd name="adj3" fmla="val 16667"/>
            </a:avLst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Structur</a:t>
            </a: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ni</a:t>
            </a: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hazard: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instru</a:t>
            </a: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k</a:t>
            </a: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cti</a:t>
            </a: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je</a:t>
            </a: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imaju</a:t>
            </a:r>
            <a:endParaRPr kumimoji="0"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različita vremena</a:t>
            </a:r>
            <a:endParaRPr kumimoji="0"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izvršenja</a:t>
            </a:r>
            <a:endParaRPr kumimoji="0"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734" name="AutoShape 62">
            <a:extLst>
              <a:ext uri="{FF2B5EF4-FFF2-40B4-BE49-F238E27FC236}">
                <a16:creationId xmlns:a16="http://schemas.microsoft.com/office/drawing/2014/main" id="{DA08D0FF-BAA5-4DC0-9312-FAA862A2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2514600"/>
            <a:ext cx="1543050" cy="1085850"/>
          </a:xfrm>
          <a:prstGeom prst="cloudCallout">
            <a:avLst>
              <a:gd name="adj1" fmla="val -28472"/>
              <a:gd name="adj2" fmla="val 39037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WAW hazard</a:t>
            </a: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endParaRPr kumimoji="0"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su mogući</a:t>
            </a: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; WAR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hazard</a:t>
            </a: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n</a:t>
            </a: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isu</a:t>
            </a:r>
            <a:endParaRPr kumimoji="0"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mogući</a:t>
            </a:r>
            <a:endParaRPr kumimoji="0" lang="en-US" altLang="en-U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735" name="AutoShape 63">
            <a:extLst>
              <a:ext uri="{FF2B5EF4-FFF2-40B4-BE49-F238E27FC236}">
                <a16:creationId xmlns:a16="http://schemas.microsoft.com/office/drawing/2014/main" id="{F2127C56-B757-44C8-9328-32FAE436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3943350"/>
            <a:ext cx="1771650" cy="1314450"/>
          </a:xfrm>
          <a:prstGeom prst="cloudCallout">
            <a:avLst>
              <a:gd name="adj1" fmla="val -23588"/>
              <a:gd name="adj2" fmla="val 38495"/>
            </a:avLst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Veće latencije</a:t>
            </a:r>
            <a:endParaRPr kumimoji="0" lang="en-US" altLang="en-US" sz="1125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FP operacija-</a:t>
            </a:r>
            <a:endParaRPr kumimoji="0" lang="en-US" altLang="en-US" sz="1125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veće šanse za</a:t>
            </a:r>
            <a:endParaRPr kumimoji="0" lang="en-US" altLang="en-US" sz="1125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zaustavljanje</a:t>
            </a:r>
            <a:r>
              <a:rPr kumimoji="0" lang="en-US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kumimoji="0" lang="hr-HR" altLang="en-US" sz="1125" b="1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zbog </a:t>
            </a:r>
            <a:r>
              <a:rPr kumimoji="0" lang="en-US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RAW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hazard</a:t>
            </a:r>
            <a:r>
              <a:rPr kumimoji="0" lang="hr-HR" altLang="en-US" sz="1125" b="1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endParaRPr kumimoji="0" lang="en-US" altLang="en-US" sz="1125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736" name="AutoShape 64">
            <a:extLst>
              <a:ext uri="{FF2B5EF4-FFF2-40B4-BE49-F238E27FC236}">
                <a16:creationId xmlns:a16="http://schemas.microsoft.com/office/drawing/2014/main" id="{8651DC71-3E27-47D0-80E4-E8D47CB08A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00800" y="1714500"/>
            <a:ext cx="1371600" cy="800100"/>
          </a:xfrm>
          <a:prstGeom prst="wedgeRoundRectCallout">
            <a:avLst>
              <a:gd name="adj1" fmla="val -4514"/>
              <a:gd name="adj2" fmla="val 117407"/>
              <a:gd name="adj3" fmla="val 16667"/>
            </a:avLst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moguće izvršenje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200" b="1">
                <a:solidFill>
                  <a:schemeClr val="bg1"/>
                </a:solidFill>
                <a:latin typeface="Arial" panose="020B0604020202020204" pitchFamily="34" charset="0"/>
              </a:rPr>
              <a:t> van redosleda</a:t>
            </a:r>
            <a:endParaRPr kumimoji="0" lang="en-US" altLang="en-US" sz="1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2" grpId="0" animBg="1" autoUpdateAnimBg="0"/>
      <p:bldP spid="28733" grpId="0" animBg="1" autoUpdateAnimBg="0"/>
      <p:bldP spid="28734" grpId="0" animBg="1" autoUpdateAnimBg="0"/>
      <p:bldP spid="28735" grpId="0" animBg="1" autoUpdateAnimBg="0"/>
      <p:bldP spid="2873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>
            <a:extLst>
              <a:ext uri="{FF2B5EF4-FFF2-40B4-BE49-F238E27FC236}">
                <a16:creationId xmlns:a16="http://schemas.microsoft.com/office/drawing/2014/main" id="{96EF9E1E-A89F-4FDB-AEC1-AC71CA55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857251"/>
            <a:ext cx="6858000" cy="48474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37147" tIns="34287" rIns="137147" bIns="34287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hr-HR" altLang="en-US" sz="27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Primer – izvršenje instrukcija van redosleda</a:t>
            </a:r>
            <a:endParaRPr kumimoji="1" lang="en-US" altLang="en-US" sz="27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0724" name="Rectangle 1028">
            <a:extLst>
              <a:ext uri="{FF2B5EF4-FFF2-40B4-BE49-F238E27FC236}">
                <a16:creationId xmlns:a16="http://schemas.microsoft.com/office/drawing/2014/main" id="{AFCF80F2-D578-480C-B3BB-C55B2C17B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88269"/>
            <a:ext cx="6858000" cy="461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37147" tIns="102861" rIns="137147" bIns="102861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hr-HR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Usvojimo petostepeni protočni sistem</a:t>
            </a:r>
            <a:endParaRPr kumimoji="1" lang="en-US" altLang="en-US" sz="21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hr-HR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Treći stepen (EX) ima dve funkcionalne jedinice </a:t>
            </a:r>
            <a:r>
              <a:rPr kumimoji="1" lang="en-US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E1 </a:t>
            </a:r>
            <a:r>
              <a:rPr kumimoji="1" lang="hr-HR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</a:t>
            </a:r>
            <a:r>
              <a:rPr kumimoji="1" lang="en-US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E2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ct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ja prolazi ili kroz 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E1 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ili kroz 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E2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E1 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E2 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nisu protočno implementirane</a:t>
            </a:r>
            <a:endParaRPr kumimoji="1" lang="en-US" altLang="en-US" sz="1725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Kašnjenje kroz stepen 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of E1 = 2 c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lk</a:t>
            </a:r>
            <a:endParaRPr kumimoji="1" lang="en-US" altLang="en-US" sz="1725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Kašnjenje kroz stepen 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E2 = 4 cl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endParaRPr kumimoji="1" lang="en-US" altLang="en-US" sz="1725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hr-HR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Kašnjenje ostalih stepena </a:t>
            </a:r>
            <a:r>
              <a:rPr kumimoji="1" lang="en-US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= 1 cl</a:t>
            </a:r>
            <a:r>
              <a:rPr kumimoji="1" lang="hr-HR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endParaRPr kumimoji="1" lang="en-US" altLang="en-US" sz="21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hr-HR" altLang="en-US" sz="21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Razmotrimo izvršenje niza od pet instrukcija</a:t>
            </a:r>
            <a:endParaRPr kumimoji="1" lang="en-US" altLang="en-US" sz="21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ci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je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1, 3, 5 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koriste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E1</a:t>
            </a: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ci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je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2, 4 </a:t>
            </a:r>
            <a:r>
              <a:rPr kumimoji="1" lang="hr-HR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koriste</a:t>
            </a:r>
            <a:r>
              <a:rPr kumimoji="1" lang="en-US" altLang="en-US" sz="1725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E2</a:t>
            </a:r>
          </a:p>
        </p:txBody>
      </p:sp>
    </p:spTree>
  </p:cSld>
  <p:clrMapOvr>
    <a:masterClrMapping/>
  </p:clrMapOvr>
  <p:transition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5FC89A4-3170-47F2-A9C2-176A8FD3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857250"/>
            <a:ext cx="6858000" cy="39240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37147" tIns="34287" rIns="137147" bIns="34287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hr-HR" altLang="en-US" sz="21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Prostorno-vremensnki dijagram izvršenja FP operacija</a:t>
            </a:r>
            <a:endParaRPr kumimoji="1" lang="en-US" altLang="en-US" sz="21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FEE4A7AD-8A11-4716-82B2-76BE409E0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388269"/>
          <a:ext cx="6858000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4143835" imgH="1181603" progId="Excel.Sheet.8">
                  <p:embed/>
                </p:oleObj>
              </mc:Choice>
              <mc:Fallback>
                <p:oleObj name="Worksheet" r:id="rId4" imgW="4143835" imgH="1181603" progId="Excel.Sheet.8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FEE4A7AD-8A11-4716-82B2-76BE409E09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88269"/>
                        <a:ext cx="6858000" cy="2233613"/>
                      </a:xfrm>
                      <a:prstGeom prst="rect">
                        <a:avLst/>
                      </a:prstGeom>
                      <a:solidFill>
                        <a:srgbClr val="96969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>
            <a:extLst>
              <a:ext uri="{FF2B5EF4-FFF2-40B4-BE49-F238E27FC236}">
                <a16:creationId xmlns:a16="http://schemas.microsoft.com/office/drawing/2014/main" id="{598FA8E4-2D21-475F-9DFD-A08DA9963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67137"/>
            <a:ext cx="68580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37147" tIns="102861" rIns="137147" bIns="102861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hr-HR" altLang="en-US" sz="1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Izvršenje van redosleda</a:t>
            </a:r>
            <a:endParaRPr kumimoji="1" lang="en-US" altLang="en-US" sz="18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se završava pre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2,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5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pre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4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/>
            </a:pPr>
            <a:r>
              <a:rPr kumimoji="1" lang="en-US" altLang="en-US" sz="1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ci</a:t>
            </a:r>
            <a:r>
              <a:rPr kumimoji="1" lang="hr-HR" altLang="en-US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je mogu biti zaustavljene zbog </a:t>
            </a:r>
            <a:r>
              <a:rPr kumimoji="1" lang="hr-HR" altLang="en-US" sz="1800" dirty="0">
                <a:solidFill>
                  <a:srgbClr val="3366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strukturnih hazarda</a:t>
            </a:r>
            <a:endParaRPr kumimoji="1" lang="en-US" altLang="en-US" sz="1800" dirty="0">
              <a:solidFill>
                <a:srgbClr val="33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575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ije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2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4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zahtevaju 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E2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jedinicu u isto vreme</a:t>
            </a:r>
            <a:endParaRPr kumimoji="1" lang="en-US" altLang="en-US" sz="1575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en-US" altLang="en-US" sz="1575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Instru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k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c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ija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4 </a:t>
            </a:r>
            <a:r>
              <a:rPr kumimoji="1" lang="hr-HR" altLang="en-US" sz="1575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se zaustavlja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u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ID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stepenu</a:t>
            </a:r>
            <a:endParaRPr kumimoji="1" lang="en-US" altLang="en-US" sz="1575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lvl="1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/>
            </a:pP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Ovo ima za posledicu </a:t>
            </a:r>
            <a:r>
              <a:rPr kumimoji="1" lang="hr-HR" altLang="en-US" sz="1575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zaustavljanje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instrukcije 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5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u</a:t>
            </a:r>
            <a:r>
              <a:rPr kumimoji="1" lang="en-US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IF </a:t>
            </a:r>
            <a:r>
              <a:rPr kumimoji="1" lang="hr-HR" altLang="en-US" sz="1575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stepenu</a:t>
            </a:r>
            <a:endParaRPr kumimoji="1" lang="en-US" altLang="en-US" sz="1575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06C687E-5C4B-4B79-BBCC-3CEEA743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1705318"/>
            <a:ext cx="375047" cy="3231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500" b="1">
                <a:solidFill>
                  <a:srgbClr val="FFFF66"/>
                </a:solidFill>
                <a:latin typeface="Arial" panose="020B0604020202020204" pitchFamily="34" charset="0"/>
              </a:rPr>
              <a:t>4 </a:t>
            </a:r>
            <a:r>
              <a:rPr kumimoji="0" lang="hr-HR" altLang="en-US" sz="135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F637F52-7FA7-4606-A378-5792DEB1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938" y="2038693"/>
            <a:ext cx="397866" cy="3231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500" b="1">
                <a:solidFill>
                  <a:srgbClr val="FFFF66"/>
                </a:solidFill>
                <a:latin typeface="Arial" panose="020B0604020202020204" pitchFamily="34" charset="0"/>
              </a:rPr>
              <a:t>  4</a:t>
            </a:r>
            <a:endParaRPr kumimoji="0" lang="en-US" altLang="en-US" sz="1500" b="1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B2DF58E3-4450-493F-A3D5-C19559E46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547164"/>
            <a:ext cx="378619" cy="55399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500">
                <a:solidFill>
                  <a:srgbClr val="FFFF66"/>
                </a:solidFill>
                <a:latin typeface="Arial" panose="020B0604020202020204" pitchFamily="34" charset="0"/>
              </a:rPr>
              <a:t>  4</a:t>
            </a:r>
            <a:endParaRPr kumimoji="0" lang="en-US" altLang="en-US" sz="1500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ED3BE666-5F6E-4907-AF5B-9ED4F8368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202" y="2678884"/>
            <a:ext cx="280847" cy="3000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350" b="1">
                <a:solidFill>
                  <a:srgbClr val="FFFF66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350" b="1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91029F47-1E8B-4593-B076-62A70393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252" y="2678884"/>
            <a:ext cx="280847" cy="3000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350" b="1">
                <a:solidFill>
                  <a:srgbClr val="FFFF66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350" b="1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27A4DEBC-A4E8-492A-B14D-9E42E71D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302" y="2678884"/>
            <a:ext cx="280847" cy="3000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350" b="1">
                <a:solidFill>
                  <a:srgbClr val="FFFF66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350" b="1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BA9220A0-DCC8-40E9-A192-9DFC7CD8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352" y="2964634"/>
            <a:ext cx="280847" cy="3000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350" b="1">
                <a:solidFill>
                  <a:srgbClr val="FFFF66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350" b="1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F2CC569F-48C8-4F27-B856-3FF796371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8364"/>
            <a:ext cx="400050" cy="3000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350" b="1">
                <a:solidFill>
                  <a:srgbClr val="FFFF66"/>
                </a:solidFill>
                <a:latin typeface="Arial" panose="020B0604020202020204" pitchFamily="34" charset="0"/>
              </a:rPr>
              <a:t>4</a:t>
            </a:r>
            <a:endParaRPr kumimoji="0" lang="en-US" altLang="en-US" sz="1350" b="1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3AFEC6D-9370-45E7-A4E1-60869F03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Da li su WAW hazardi zaista mogući?</a:t>
            </a:r>
            <a:endParaRPr lang="en-US" altLang="en-US"/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DBE875E-EBA4-411B-A965-5CB9AF5D2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1538972"/>
            <a:ext cx="5955506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Primer</a:t>
            </a:r>
            <a:endParaRPr lang="hr-HR" altLang="en-US" sz="15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DIVD	</a:t>
            </a:r>
            <a:r>
              <a:rPr lang="hr-HR" alt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F0</a:t>
            </a: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F2, F4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SUBD	</a:t>
            </a:r>
            <a:r>
              <a:rPr lang="hr-HR" alt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F0</a:t>
            </a: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F8, F10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altLang="en-US" sz="15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fontAlgn="auto" hangingPunct="1">
              <a:spcBef>
                <a:spcPts val="0"/>
              </a:spcBef>
              <a:spcAft>
                <a:spcPct val="6000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Izmedju ove dve instrukcije postoji WAW hazard.</a:t>
            </a:r>
          </a:p>
          <a:p>
            <a:pPr eaLnBrk="1" fontAlgn="auto" hangingPunct="1">
              <a:spcBef>
                <a:spcPts val="0"/>
              </a:spcBef>
              <a:spcAft>
                <a:spcPct val="6000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instrukcija SUBD izvršava za kraće vreme od DIVD i upisaće rezultat u F0 pre DIVD i kreirati WAW hazard</a:t>
            </a:r>
          </a:p>
          <a:p>
            <a:pPr eaLnBrk="1" fontAlgn="auto" hangingPunct="1">
              <a:spcBef>
                <a:spcPts val="0"/>
              </a:spcBef>
              <a:spcAft>
                <a:spcPct val="6000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Ovaj hazard nastupa zato što se rezultat DIVD nigde ne koristi.</a:t>
            </a:r>
          </a:p>
          <a:p>
            <a:pPr eaLnBrk="1" fontAlgn="auto" hangingPunct="1">
              <a:spcBef>
                <a:spcPts val="0"/>
              </a:spcBef>
              <a:spcAft>
                <a:spcPct val="6000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Ako bi postojala instrukcija izmedju DIVD i SUBD koja koristi F0, sistem bi se zaustavio zbog  RAW zavisnosti i SUBD ne bi otpočela sa izvršenjem dok DIVD ne obavi upis u F0.</a:t>
            </a:r>
          </a:p>
          <a:p>
            <a:pPr eaLnBrk="1" fontAlgn="auto" hangingPunct="1">
              <a:spcBef>
                <a:spcPts val="0"/>
              </a:spcBef>
              <a:spcAft>
                <a:spcPct val="60000"/>
              </a:spcAft>
              <a:buFontTx/>
              <a:buChar char="•"/>
              <a:defRPr/>
            </a:pPr>
            <a:r>
              <a:rPr lang="hr-HR" altLang="en-US" sz="1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Zaključak</a:t>
            </a: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WAW hazard nastupa samo ako se izvršava neka instrukcija čiji se rezultat nigde ne koristi (u ovom primeru DIVD)</a:t>
            </a:r>
          </a:p>
          <a:p>
            <a:pPr eaLnBrk="1" fontAlgn="auto" hangingPunct="1">
              <a:spcBef>
                <a:spcPts val="0"/>
              </a:spcBef>
              <a:spcAft>
                <a:spcPct val="60000"/>
              </a:spcAft>
              <a:defRPr/>
            </a:pPr>
            <a:endParaRPr lang="en-US" altLang="en-US" sz="15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AF13F91-99C7-4031-85B8-A48450A8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22098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66F6C4E-BC68-40BF-823E-13FE35D85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Da li su WAW hazardi zaista mogući?</a:t>
            </a:r>
            <a:endParaRPr lang="en-US" altLang="en-US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6A61E6AF-931D-45D4-8E51-3FF376A4A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91884"/>
            <a:ext cx="6934200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r-HR" altLang="en-US" sz="1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Ipak, postoji mogućnost</a:t>
            </a: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hr-HR" altLang="en-US" sz="15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Primer: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Neka kompajler koristi tehniku zakašnjenog grananja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neka se preuredjenje koda obavlja pod pretpostavkom da se grananje neće obaviti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Neka se grananje obavi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hr-HR" altLang="en-US" sz="15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BNEZ	R1, ime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DIVD	F0, F2, F4		</a:t>
            </a:r>
            <a:r>
              <a:rPr lang="hr-H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instrukcija postavljena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.				u delay slot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ime:	SUBD	F0, F8, F4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r-HR" altLang="en-US" sz="15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Blip>
                <a:blip r:embed="rId3"/>
              </a:buBlip>
              <a:defRPr/>
            </a:pPr>
            <a:r>
              <a:rPr lang="hr-HR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	</a:t>
            </a:r>
            <a:r>
              <a:rPr lang="hr-HR" alt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Kreira se WAW hazard 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lang="en-US" altLang="en-US" sz="1500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350C3EF-6A63-4D6B-967E-2E52764F0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68304"/>
            <a:ext cx="1857377" cy="32149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043E4E76-F520-4B6E-ABF1-BF061F363B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90977" y="3829049"/>
            <a:ext cx="914400" cy="1143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9FC55F-8B1A-4F76-AF5E-62F706E78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Šta preduzeti?</a:t>
            </a: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FDD167F-4478-485C-BE1C-FC980A52F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Wingdings 2" panose="05020102010507070707" pitchFamily="18" charset="2"/>
              <a:buAutoNum type="arabicPeriod"/>
              <a:defRPr/>
            </a:pPr>
            <a:r>
              <a:rPr lang="hr-HR" altLang="en-US" dirty="0"/>
              <a:t>Zakasniti izdavanje SUBD dok DIVD ne udje u MEM fazu (jer se svi hazardi mogu detektovati u ID)</a:t>
            </a:r>
          </a:p>
          <a:p>
            <a:pPr marL="400050" indent="-400050">
              <a:buFont typeface="Wingdings 2" panose="05020102010507070707" pitchFamily="18" charset="2"/>
              <a:buAutoNum type="arabicPeriod"/>
              <a:defRPr/>
            </a:pPr>
            <a:r>
              <a:rPr lang="hr-HR" altLang="en-US" dirty="0"/>
              <a:t>Kada se detektuje hazard instrukciji DIVD (beskorisnoj) zabraniti upis u RF, a instrukcija SUBD može da se izda bez zakašnjenja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0C77538-BB14-431A-94CA-7CAC7D48F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Šta je sa prekidima?</a:t>
            </a:r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A232BE9-2C05-459D-A240-B9F925B4FA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  <a:defRPr/>
            </a:pPr>
            <a:r>
              <a:rPr lang="hr-HR" altLang="en-US" dirty="0"/>
              <a:t>		</a:t>
            </a:r>
            <a:r>
              <a:rPr lang="hr-HR" altLang="en-US" sz="1800" dirty="0"/>
              <a:t>DIVD	F0,   F2, F4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hr-HR" altLang="en-US" sz="1800" dirty="0"/>
              <a:t>		ADDD   	F10, F10, F8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hr-HR" altLang="en-US" sz="1800" dirty="0"/>
              <a:t>		SUBD    	F12, F12, F14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hr-HR" altLang="en-US" dirty="0">
                <a:solidFill>
                  <a:schemeClr val="tx1"/>
                </a:solidFill>
              </a:rPr>
              <a:t>	</a:t>
            </a:r>
          </a:p>
          <a:p>
            <a:pPr>
              <a:defRPr/>
            </a:pPr>
            <a:r>
              <a:rPr lang="hr-HR" altLang="en-US" dirty="0"/>
              <a:t>Instrukcije ADDD i SUBD se mogu izvršiti pre instrukcije DIVD koja je ranije počela sa izvršenjem.</a:t>
            </a:r>
          </a:p>
          <a:p>
            <a:pPr>
              <a:defRPr/>
            </a:pPr>
            <a:r>
              <a:rPr lang="hr-HR" altLang="en-US" dirty="0"/>
              <a:t>Zašto je ova situacija opasni i ako nema hazarda?</a:t>
            </a:r>
          </a:p>
          <a:p>
            <a:pPr lvl="1">
              <a:defRPr/>
            </a:pPr>
            <a:r>
              <a:rPr lang="hr-HR" altLang="en-US" dirty="0"/>
              <a:t>Šta se dešava ako u toku izvršenja DIVD nastupi prekid i to kada je ADDD već obavila upis u F10?</a:t>
            </a:r>
          </a:p>
          <a:p>
            <a:pPr lvl="2">
              <a:defRPr/>
            </a:pPr>
            <a:r>
              <a:rPr lang="hr-HR" altLang="en-US" dirty="0"/>
              <a:t>Nakon obrade prekida počinje se sa izvršenjem od instrukcije DIVD, što znači da će se i ADDD ponovo izvršiti</a:t>
            </a:r>
          </a:p>
          <a:p>
            <a:pPr lvl="2">
              <a:defRPr/>
            </a:pPr>
            <a:r>
              <a:rPr lang="hr-HR" altLang="en-US" dirty="0"/>
              <a:t>Doći će do greške jer je jedan operand ADDD izmenjen upisom (F10)!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8DDEC5F-ECFF-444F-A279-74C9757FD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Kako se re</a:t>
            </a:r>
            <a:r>
              <a:rPr lang="hr-HR" altLang="en-US"/>
              <a:t>š</a:t>
            </a:r>
            <a:r>
              <a:rPr lang="en-US" altLang="en-US"/>
              <a:t>ava problem</a:t>
            </a:r>
            <a:r>
              <a:rPr lang="hr-HR" altLang="en-US"/>
              <a:t>?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D39E943-EEB0-4E38-93BA-69956DBB7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defRPr/>
            </a:pPr>
            <a:r>
              <a:rPr lang="hr-HR" altLang="en-US" sz="1800" dirty="0"/>
              <a:t>Nekoliko načina je predloženo:</a:t>
            </a:r>
            <a:endParaRPr lang="en-US" altLang="en-US" sz="1800" dirty="0"/>
          </a:p>
          <a:p>
            <a:pPr marL="400050" indent="-400050">
              <a:buNone/>
              <a:defRPr/>
            </a:pPr>
            <a:endParaRPr lang="en-US" altLang="en-US" sz="300" dirty="0"/>
          </a:p>
          <a:p>
            <a:pPr marL="671513" lvl="1" indent="-328613">
              <a:buClr>
                <a:schemeClr val="tx1"/>
              </a:buClr>
              <a:buSzPct val="130000"/>
              <a:buFontTx/>
              <a:buAutoNum type="arabicPeriod"/>
              <a:defRPr/>
            </a:pPr>
            <a:r>
              <a:rPr lang="hr-HR" altLang="en-US" sz="1350" b="1" dirty="0"/>
              <a:t>Baferovanje  rezultata operacija dok se ne izvrše sve operacije koje su ranije počele sa izvršenjem (rešenje je moguće ali postaje dosta skupo ako su razlike u vremenu izvršenja FP operacija velika. Potreban je veliki baferski prostor za pamćenje rezultata. Zahteva se i dodatni hw za premošćavanje za rezultate koji se nalaze u redu čekanja a nisu upisani u RF. PowerPC i MIPS R10000 koriste ovo rešenje) </a:t>
            </a:r>
          </a:p>
          <a:p>
            <a:pPr marL="671513" lvl="1" indent="-328613">
              <a:buClr>
                <a:schemeClr val="tx1"/>
              </a:buClr>
              <a:buSzPct val="130000"/>
              <a:buFontTx/>
              <a:buAutoNum type="arabicPeriod"/>
              <a:defRPr/>
            </a:pPr>
            <a:r>
              <a:rPr lang="hr-HR" altLang="en-US" sz="1350" b="1" dirty="0"/>
              <a:t>Čuva se trag originalnih vrednosti registara svih instrukcija koje se nalaze u protočnom sistemu, tako da u slučaju prekida ima dovoljno informacija za restartovanje svih instrukcija iza one koja je izazvala prekid (History file - </a:t>
            </a:r>
            <a:r>
              <a:rPr lang="en-US" altLang="en-US" sz="1350" b="1" dirty="0"/>
              <a:t>CYBER180/190, VAX)</a:t>
            </a:r>
          </a:p>
          <a:p>
            <a:pPr marL="671513" lvl="1" indent="-328613">
              <a:buClr>
                <a:schemeClr val="tx1"/>
              </a:buClr>
              <a:buSzPct val="130000"/>
              <a:buFontTx/>
              <a:buAutoNum type="arabicPeriod"/>
              <a:defRPr/>
            </a:pPr>
            <a:r>
              <a:rPr lang="en-US" altLang="en-US" sz="1350" b="1" dirty="0"/>
              <a:t>A Future file</a:t>
            </a:r>
            <a:r>
              <a:rPr lang="hr-HR" altLang="en-US" sz="1350" b="1" dirty="0"/>
              <a:t>- pamti novije vrednosti registara; kada se ranije izdata instrukcija okonča registarski fajl se ažurira iz future fajla. U slučaju da nastupi prekid, glavni registarski fajl ima originalne vrednosti operanada. </a:t>
            </a:r>
            <a:r>
              <a:rPr lang="en-US" altLang="en-US" sz="1350" b="1" dirty="0"/>
              <a:t> (</a:t>
            </a:r>
            <a:r>
              <a:rPr lang="en-US" altLang="en-US" sz="1350" b="1" dirty="0" err="1"/>
              <a:t>PowrPC</a:t>
            </a:r>
            <a:r>
              <a:rPr lang="en-US" altLang="en-US" sz="1350" b="1" dirty="0"/>
              <a:t>, MIPS R10000)</a:t>
            </a:r>
          </a:p>
        </p:txBody>
      </p:sp>
    </p:spTree>
  </p:cSld>
  <p:clrMapOvr>
    <a:masterClrMapping/>
  </p:clrMapOvr>
  <p:transition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2C4A65-BAE0-4BD7-BA76-B21BD2128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</a:t>
            </a:r>
            <a:r>
              <a:rPr lang="hr-HR" altLang="en-US"/>
              <a:t>HT (ili BPB)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318993A-7F4F-4436-B6B0-C2B85A20F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Najjednostavnija</a:t>
            </a:r>
            <a:r>
              <a:rPr lang="en-US" altLang="en-US" dirty="0"/>
              <a:t> </a:t>
            </a:r>
            <a:r>
              <a:rPr lang="hr-HR" altLang="en-US" dirty="0"/>
              <a:t>šema</a:t>
            </a:r>
          </a:p>
          <a:p>
            <a:pPr>
              <a:defRPr/>
            </a:pPr>
            <a:r>
              <a:rPr lang="hr-HR" altLang="en-US" dirty="0"/>
              <a:t>Od koristi je u sistemima kod kojih je adresa grananja poznata ranije od uslova grananja</a:t>
            </a:r>
          </a:p>
          <a:p>
            <a:pPr>
              <a:defRPr/>
            </a:pPr>
            <a:r>
              <a:rPr lang="hr-HR" altLang="en-US" dirty="0"/>
              <a:t>BHTse pristupa u ID fazi</a:t>
            </a:r>
            <a:r>
              <a:rPr lang="en-US" altLang="en-US" dirty="0"/>
              <a:t> (</a:t>
            </a:r>
            <a:r>
              <a:rPr lang="en-US" altLang="en-US" dirty="0" err="1"/>
              <a:t>kada</a:t>
            </a:r>
            <a:r>
              <a:rPr lang="en-US" altLang="en-US" dirty="0"/>
              <a:t> se </a:t>
            </a:r>
            <a:r>
              <a:rPr lang="en-US" altLang="en-US" dirty="0" err="1"/>
              <a:t>obavi</a:t>
            </a:r>
            <a:r>
              <a:rPr lang="en-US" altLang="en-US" dirty="0"/>
              <a:t> </a:t>
            </a:r>
            <a:r>
              <a:rPr lang="en-US" altLang="en-US" dirty="0" err="1"/>
              <a:t>dekodiranje</a:t>
            </a:r>
            <a:r>
              <a:rPr lang="en-US" altLang="en-US" dirty="0"/>
              <a:t>)</a:t>
            </a:r>
            <a:endParaRPr lang="hr-HR" altLang="en-US" dirty="0"/>
          </a:p>
          <a:p>
            <a:pPr lvl="1">
              <a:defRPr/>
            </a:pPr>
            <a:r>
              <a:rPr lang="hr-HR" altLang="en-US" dirty="0"/>
              <a:t>S obzirom da se za indeksiranje BHT koriste niži bitovi (a ne cela) adrese naredbe grananja, predvidjanje koje se koristi može biti i od neke druge naredbe grananja koja je imala iste niže bitove adrese.</a:t>
            </a:r>
          </a:p>
          <a:p>
            <a:pPr>
              <a:defRPr/>
            </a:pPr>
            <a:r>
              <a:rPr lang="hr-HR" altLang="en-US" dirty="0"/>
              <a:t>Pibavljanje nove instrukcije počinje od predvidjenog pravca</a:t>
            </a:r>
          </a:p>
          <a:p>
            <a:pPr>
              <a:defRPr/>
            </a:pPr>
            <a:r>
              <a:rPr lang="hr-HR" altLang="en-US" dirty="0"/>
              <a:t>Efikasnost tehnike zavisi od toga koliko često je reč o branch instrukciji koja je od interesa, i koliko je predvidjanje tačno kada se ostvari uparivanje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693650B-F55C-4BEE-AB47-E8A810776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BHT – problemi </a:t>
            </a: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FB04527-5425-4A8D-8F42-4EA656385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altLang="en-US" sz="2400"/>
              <a:t>Čak i ako se grananje skoro uvek obavlja (petlje), ova šema će imati dva pogrešna predvidjanja (umesto jednom) kod ugnježđenih petlji</a:t>
            </a:r>
            <a:endParaRPr lang="en-US" altLang="en-US" sz="24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874DEE6-6872-4173-9E45-F4B043618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81200"/>
            <a:ext cx="24098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Loop1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	Loop2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end Loop2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end Loop1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BE266795-5C53-4281-8041-3A5B213EA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556125"/>
            <a:ext cx="8016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buFontTx/>
              <a:buChar char="•"/>
              <a:defRPr/>
            </a:pPr>
            <a:r>
              <a:rPr lang="hr-HR" altLang="en-US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Predvidjanje će biti pogrešno kod prve i poslednje iteracije Loop2:</a:t>
            </a:r>
          </a:p>
          <a:p>
            <a:pPr lvl="1">
              <a:buFontTx/>
              <a:buChar char="•"/>
              <a:defRPr/>
            </a:pP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pogrešno predvidjanje kod poslednje iteracije je neizbežno (jer će bit  biti postavljen na 1 – prethodno grananje se obavilo</a:t>
            </a:r>
          </a:p>
          <a:p>
            <a:pPr lvl="1">
              <a:buFontTx/>
              <a:buChar char="•"/>
              <a:defRPr/>
            </a:pPr>
            <a:r>
              <a:rPr lang="hr-HR" altLang="en-US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Pogrešno predvidjanje kod prve iteracije nastaje jer je bit bio postavljen na 0 prethodnim izvršenjem poslednje iteracije petlje, jer se grananje nije obavilo u toj iteraciji</a:t>
            </a:r>
            <a:endParaRPr lang="en-US" altLang="en-US" sz="200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0744316-D8D3-4B18-92FA-A4D58D1A9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BHT – 2-bitna šema</a:t>
            </a: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F058BB7-AC01-4FBF-BC0F-5A2176DAF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Da bi se poboljšala pouzdanost predvidjanja umesto 1-bitne koristi se 2-bitna šema.</a:t>
            </a:r>
          </a:p>
          <a:p>
            <a:pPr>
              <a:defRPr/>
            </a:pPr>
            <a:r>
              <a:rPr lang="hr-HR" altLang="en-US"/>
              <a:t>Kod 2-bitne šeme predvidjanje mora biti dva puta pogrešno da bi se promenila predikcija</a:t>
            </a:r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96A0922-F9EE-4367-8D53-A9D1E486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7918450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1" lang="en-US" altLang="en-US" sz="280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BAF39D6C-E08A-4D94-8906-271352612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341630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4E3D0891-7EFA-4397-9B1C-95899C63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341630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71" name="Rectangle 8">
            <a:extLst>
              <a:ext uri="{FF2B5EF4-FFF2-40B4-BE49-F238E27FC236}">
                <a16:creationId xmlns:a16="http://schemas.microsoft.com/office/drawing/2014/main" id="{E7B6E853-DA51-4450-A82E-889B0527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341630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72" name="Rectangle 9">
            <a:extLst>
              <a:ext uri="{FF2B5EF4-FFF2-40B4-BE49-F238E27FC236}">
                <a16:creationId xmlns:a16="http://schemas.microsoft.com/office/drawing/2014/main" id="{6C7AC7D8-84E7-459D-AB4D-8355DC87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3416300"/>
            <a:ext cx="1588" cy="15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6C1DB030-8F61-421A-9E5C-9489C3A9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26670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FF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1274" name="Rectangle 11">
            <a:extLst>
              <a:ext uri="{FF2B5EF4-FFF2-40B4-BE49-F238E27FC236}">
                <a16:creationId xmlns:a16="http://schemas.microsoft.com/office/drawing/2014/main" id="{47995E87-DB12-4B5E-AFEB-9D59FED4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085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FF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1275" name="Rectangle 12">
            <a:extLst>
              <a:ext uri="{FF2B5EF4-FFF2-40B4-BE49-F238E27FC236}">
                <a16:creationId xmlns:a16="http://schemas.microsoft.com/office/drawing/2014/main" id="{C92153F2-670C-4078-B756-914C0A641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03225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11276" name="Rectangle 13">
            <a:extLst>
              <a:ext uri="{FF2B5EF4-FFF2-40B4-BE49-F238E27FC236}">
                <a16:creationId xmlns:a16="http://schemas.microsoft.com/office/drawing/2014/main" id="{20AB1BE0-D9D2-4910-8533-45B7E68A1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0865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11277" name="Rectangle 14">
            <a:extLst>
              <a:ext uri="{FF2B5EF4-FFF2-40B4-BE49-F238E27FC236}">
                <a16:creationId xmlns:a16="http://schemas.microsoft.com/office/drawing/2014/main" id="{7B7D2D5D-4C20-4E46-985E-E915D76E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3657600"/>
            <a:ext cx="184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FF00"/>
                </a:solidFill>
                <a:latin typeface="Arial" panose="020B0604020202020204" pitchFamily="34" charset="0"/>
              </a:rPr>
              <a:t>Predict Taken</a:t>
            </a:r>
          </a:p>
        </p:txBody>
      </p:sp>
      <p:sp>
        <p:nvSpPr>
          <p:cNvPr id="11278" name="Rectangle 15">
            <a:extLst>
              <a:ext uri="{FF2B5EF4-FFF2-40B4-BE49-F238E27FC236}">
                <a16:creationId xmlns:a16="http://schemas.microsoft.com/office/drawing/2014/main" id="{630B2ABD-89BB-4058-9E1C-56A410A1B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175" y="4756150"/>
            <a:ext cx="160496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Predict 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Taken</a:t>
            </a:r>
          </a:p>
        </p:txBody>
      </p:sp>
      <p:sp>
        <p:nvSpPr>
          <p:cNvPr id="11279" name="Rectangle 16">
            <a:extLst>
              <a:ext uri="{FF2B5EF4-FFF2-40B4-BE49-F238E27FC236}">
                <a16:creationId xmlns:a16="http://schemas.microsoft.com/office/drawing/2014/main" id="{DCB97C21-D7AC-4432-9BB5-7C5687C5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3657600"/>
            <a:ext cx="184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FF00"/>
                </a:solidFill>
                <a:latin typeface="Arial" panose="020B0604020202020204" pitchFamily="34" charset="0"/>
              </a:rPr>
              <a:t>Predict Taken</a:t>
            </a:r>
          </a:p>
        </p:txBody>
      </p:sp>
      <p:sp>
        <p:nvSpPr>
          <p:cNvPr id="11280" name="Rectangle 17">
            <a:extLst>
              <a:ext uri="{FF2B5EF4-FFF2-40B4-BE49-F238E27FC236}">
                <a16:creationId xmlns:a16="http://schemas.microsoft.com/office/drawing/2014/main" id="{D90C7C4E-2EF8-460F-889C-B0F47017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075" y="4718050"/>
            <a:ext cx="1604963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Predict 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Taken</a:t>
            </a:r>
          </a:p>
        </p:txBody>
      </p:sp>
      <p:sp>
        <p:nvSpPr>
          <p:cNvPr id="11281" name="Oval 18">
            <a:extLst>
              <a:ext uri="{FF2B5EF4-FFF2-40B4-BE49-F238E27FC236}">
                <a16:creationId xmlns:a16="http://schemas.microsoft.com/office/drawing/2014/main" id="{BDA5859F-BF05-4330-883D-4BC6574D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581400"/>
            <a:ext cx="1270000" cy="508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11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82" name="Oval 19">
            <a:extLst>
              <a:ext uri="{FF2B5EF4-FFF2-40B4-BE49-F238E27FC236}">
                <a16:creationId xmlns:a16="http://schemas.microsoft.com/office/drawing/2014/main" id="{526F246B-DCB5-497E-901E-7844BD55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94100"/>
            <a:ext cx="1270000" cy="508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  <a:endParaRPr kumimoji="0" lang="en-US" altLang="en-US" sz="1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83" name="Oval 20">
            <a:extLst>
              <a:ext uri="{FF2B5EF4-FFF2-40B4-BE49-F238E27FC236}">
                <a16:creationId xmlns:a16="http://schemas.microsoft.com/office/drawing/2014/main" id="{FC319527-3993-449C-9081-8ABDD4632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4641850"/>
            <a:ext cx="1270000" cy="50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01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84" name="Oval 21">
            <a:extLst>
              <a:ext uri="{FF2B5EF4-FFF2-40B4-BE49-F238E27FC236}">
                <a16:creationId xmlns:a16="http://schemas.microsoft.com/office/drawing/2014/main" id="{19EDBAAA-256A-4FA4-8FE7-D569D5B7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1850"/>
            <a:ext cx="1270000" cy="50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2"/>
                </a:solidFill>
                <a:latin typeface="Arial" panose="020B0604020202020204" pitchFamily="34" charset="0"/>
              </a:rPr>
              <a:t>00</a:t>
            </a:r>
            <a:endParaRPr kumimoji="0" lang="en-US" altLang="en-US" sz="1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285" name="Arc 22">
            <a:extLst>
              <a:ext uri="{FF2B5EF4-FFF2-40B4-BE49-F238E27FC236}">
                <a16:creationId xmlns:a16="http://schemas.microsoft.com/office/drawing/2014/main" id="{9177EBBB-F8BF-48AB-831B-1F1C3A53C7A6}"/>
              </a:ext>
            </a:extLst>
          </p:cNvPr>
          <p:cNvSpPr>
            <a:spLocks/>
          </p:cNvSpPr>
          <p:nvPr/>
        </p:nvSpPr>
        <p:spPr bwMode="auto">
          <a:xfrm>
            <a:off x="3205163" y="3063875"/>
            <a:ext cx="762000" cy="554038"/>
          </a:xfrm>
          <a:custGeom>
            <a:avLst/>
            <a:gdLst>
              <a:gd name="T0" fmla="*/ 641544 w 43200"/>
              <a:gd name="T1" fmla="*/ 9556407 h 31458"/>
              <a:gd name="T2" fmla="*/ 12700035 w 43200"/>
              <a:gd name="T3" fmla="*/ 9757712 h 31458"/>
              <a:gd name="T4" fmla="*/ 6720417 w 43200"/>
              <a:gd name="T5" fmla="*/ 6699936 h 3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458" fill="none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5028"/>
                  <a:pt x="42383" y="28407"/>
                  <a:pt x="40819" y="31458"/>
                </a:cubicBezTo>
              </a:path>
              <a:path w="43200" h="31458" stroke="0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5028"/>
                  <a:pt x="42383" y="28407"/>
                  <a:pt x="40819" y="31458"/>
                </a:cubicBezTo>
                <a:lnTo>
                  <a:pt x="21600" y="21600"/>
                </a:lnTo>
                <a:lnTo>
                  <a:pt x="2061" y="3080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286" name="Arc 23">
            <a:extLst>
              <a:ext uri="{FF2B5EF4-FFF2-40B4-BE49-F238E27FC236}">
                <a16:creationId xmlns:a16="http://schemas.microsoft.com/office/drawing/2014/main" id="{46BAC634-D5AF-4B3E-89CE-EB45E430A928}"/>
              </a:ext>
            </a:extLst>
          </p:cNvPr>
          <p:cNvSpPr>
            <a:spLocks/>
          </p:cNvSpPr>
          <p:nvPr/>
        </p:nvSpPr>
        <p:spPr bwMode="auto">
          <a:xfrm flipH="1" flipV="1">
            <a:off x="5219700" y="5111750"/>
            <a:ext cx="762000" cy="554038"/>
          </a:xfrm>
          <a:custGeom>
            <a:avLst/>
            <a:gdLst>
              <a:gd name="T0" fmla="*/ 641544 w 43200"/>
              <a:gd name="T1" fmla="*/ 9556407 h 31458"/>
              <a:gd name="T2" fmla="*/ 12700035 w 43200"/>
              <a:gd name="T3" fmla="*/ 9757712 h 31458"/>
              <a:gd name="T4" fmla="*/ 6720417 w 43200"/>
              <a:gd name="T5" fmla="*/ 6699936 h 314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31458" fill="none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5028"/>
                  <a:pt x="42383" y="28407"/>
                  <a:pt x="40819" y="31458"/>
                </a:cubicBezTo>
              </a:path>
              <a:path w="43200" h="31458" stroke="0" extrusionOk="0">
                <a:moveTo>
                  <a:pt x="2061" y="30809"/>
                </a:moveTo>
                <a:cubicBezTo>
                  <a:pt x="703" y="27928"/>
                  <a:pt x="0" y="247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199" y="25028"/>
                  <a:pt x="42383" y="28407"/>
                  <a:pt x="40819" y="31458"/>
                </a:cubicBezTo>
                <a:lnTo>
                  <a:pt x="21600" y="21600"/>
                </a:lnTo>
                <a:lnTo>
                  <a:pt x="2061" y="3080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287" name="Line 24">
            <a:extLst>
              <a:ext uri="{FF2B5EF4-FFF2-40B4-BE49-F238E27FC236}">
                <a16:creationId xmlns:a16="http://schemas.microsoft.com/office/drawing/2014/main" id="{763C3D7B-0761-4ED4-A43A-CB86CBEA4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900" y="4959350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288" name="Rectangle 25">
            <a:extLst>
              <a:ext uri="{FF2B5EF4-FFF2-40B4-BE49-F238E27FC236}">
                <a16:creationId xmlns:a16="http://schemas.microsoft.com/office/drawing/2014/main" id="{7379451D-07A7-4CC4-A572-E7C15812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922838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FF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1289" name="Rectangle 26">
            <a:extLst>
              <a:ext uri="{FF2B5EF4-FFF2-40B4-BE49-F238E27FC236}">
                <a16:creationId xmlns:a16="http://schemas.microsoft.com/office/drawing/2014/main" id="{CD2FC4AD-5289-4921-A059-AA404CD4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4451350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11290" name="Line 27">
            <a:extLst>
              <a:ext uri="{FF2B5EF4-FFF2-40B4-BE49-F238E27FC236}">
                <a16:creationId xmlns:a16="http://schemas.microsoft.com/office/drawing/2014/main" id="{4B2C2900-4960-40DE-8E85-F8A0D1C49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4806950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291" name="Line 28">
            <a:extLst>
              <a:ext uri="{FF2B5EF4-FFF2-40B4-BE49-F238E27FC236}">
                <a16:creationId xmlns:a16="http://schemas.microsoft.com/office/drawing/2014/main" id="{C9EEE852-335B-49B7-AE54-0396733803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900" y="3903663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292" name="Rectangle 29">
            <a:extLst>
              <a:ext uri="{FF2B5EF4-FFF2-40B4-BE49-F238E27FC236}">
                <a16:creationId xmlns:a16="http://schemas.microsoft.com/office/drawing/2014/main" id="{26321EFF-64F8-478E-935E-8F39713E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386715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rgbClr val="00FF00"/>
                </a:solidFill>
                <a:latin typeface="Arial" panose="020B0604020202020204" pitchFamily="34" charset="0"/>
              </a:rPr>
              <a:t>T</a:t>
            </a:r>
          </a:p>
        </p:txBody>
      </p:sp>
      <p:sp>
        <p:nvSpPr>
          <p:cNvPr id="11293" name="Rectangle 30">
            <a:extLst>
              <a:ext uri="{FF2B5EF4-FFF2-40B4-BE49-F238E27FC236}">
                <a16:creationId xmlns:a16="http://schemas.microsoft.com/office/drawing/2014/main" id="{516F1721-5B40-443F-AA6C-4F266248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395663"/>
            <a:ext cx="520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latin typeface="Arial" panose="020B0604020202020204" pitchFamily="34" charset="0"/>
              </a:rPr>
              <a:t>NT</a:t>
            </a:r>
          </a:p>
        </p:txBody>
      </p:sp>
      <p:sp>
        <p:nvSpPr>
          <p:cNvPr id="11294" name="Line 31">
            <a:extLst>
              <a:ext uri="{FF2B5EF4-FFF2-40B4-BE49-F238E27FC236}">
                <a16:creationId xmlns:a16="http://schemas.microsoft.com/office/drawing/2014/main" id="{B12DDDCF-FB11-4C34-A4B9-1318C697D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3751263"/>
            <a:ext cx="762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295" name="Line 32">
            <a:extLst>
              <a:ext uri="{FF2B5EF4-FFF2-40B4-BE49-F238E27FC236}">
                <a16:creationId xmlns:a16="http://schemas.microsoft.com/office/drawing/2014/main" id="{1E3AD151-721D-45DB-9E21-0952D6DEC4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032250"/>
            <a:ext cx="990600" cy="6858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296" name="Line 33">
            <a:extLst>
              <a:ext uri="{FF2B5EF4-FFF2-40B4-BE49-F238E27FC236}">
                <a16:creationId xmlns:a16="http://schemas.microsoft.com/office/drawing/2014/main" id="{016D1AA7-23A4-4DB4-A7C7-0834A92C43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956050"/>
            <a:ext cx="9906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ecode">
            <a:extLst>
              <a:ext uri="{FF2B5EF4-FFF2-40B4-BE49-F238E27FC236}">
                <a16:creationId xmlns:a16="http://schemas.microsoft.com/office/drawing/2014/main" id="{08C8FE1C-3DC6-45E8-BFBF-1877F950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087438"/>
            <a:ext cx="607695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4">
            <a:extLst>
              <a:ext uri="{FF2B5EF4-FFF2-40B4-BE49-F238E27FC236}">
                <a16:creationId xmlns:a16="http://schemas.microsoft.com/office/drawing/2014/main" id="{F45A2ACC-BAAD-4CDD-90D7-1E1CB4B5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571750"/>
            <a:ext cx="17541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N  </a:t>
            </a:r>
            <a:r>
              <a:rPr kumimoji="0" lang="hr-HR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nižih bitova</a:t>
            </a:r>
            <a:r>
              <a:rPr kumimoji="0" lang="en-US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0DF68BFA-9E69-48FF-A699-D4125159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421063"/>
            <a:ext cx="30384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Tab</a:t>
            </a:r>
            <a:r>
              <a:rPr kumimoji="0" lang="hr-HR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kumimoji="0" lang="hr-HR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hr-HR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ima</a:t>
            </a:r>
            <a:r>
              <a:rPr kumimoji="0" lang="en-US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 2</a:t>
            </a:r>
            <a:r>
              <a:rPr kumimoji="0" lang="en-US" altLang="en-US" sz="19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kumimoji="0" lang="hr-HR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ulaza (vrsta)</a:t>
            </a:r>
            <a:r>
              <a:rPr kumimoji="0" lang="en-US" altLang="en-US" sz="19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E8F4D7FB-354D-493A-8067-B1F384326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3690938"/>
            <a:ext cx="8699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0     0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0     1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1     0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1     1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Line 7">
            <a:extLst>
              <a:ext uri="{FF2B5EF4-FFF2-40B4-BE49-F238E27FC236}">
                <a16:creationId xmlns:a16="http://schemas.microsoft.com/office/drawing/2014/main" id="{BB8D73A0-B5DC-412E-B17B-76C60BA31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775" y="4487863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CAC02D66-B867-493F-8523-7CC36BCD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3903663"/>
            <a:ext cx="1335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Not Taken</a:t>
            </a:r>
            <a:endParaRPr kumimoji="0"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B3C5059D-1B53-48C7-A40F-5D709AB6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4686300"/>
            <a:ext cx="87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Taken</a:t>
            </a:r>
            <a:endParaRPr kumimoji="0" lang="en-US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3DA6C0BD-4D3E-425C-A60C-04BDFF7D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266825"/>
            <a:ext cx="26797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Viši bit daje predvidjanje</a:t>
            </a:r>
            <a:endParaRPr kumimoji="0" lang="en-US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0  =  Not Taken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1 =  Taken</a:t>
            </a:r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FDAD5971-ED80-4179-BE14-4DE56CCC29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2563" y="2486025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312E35FE-0B08-44A5-AD10-FF46F750E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356100"/>
            <a:ext cx="43561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ã"/>
              <a:defRPr kumimoji="1" sz="2800">
                <a:solidFill>
                  <a:schemeClr val="accent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kumimoji="1" sz="2300">
                <a:solidFill>
                  <a:schemeClr val="hlink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Primer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Za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N =12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Tab</a:t>
            </a: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ima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2</a:t>
            </a:r>
            <a:r>
              <a:rPr kumimoji="0" lang="en-US" altLang="en-US" sz="1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=  2</a:t>
            </a:r>
            <a:r>
              <a:rPr kumimoji="0" lang="en-US" altLang="en-US" sz="1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vrsta</a:t>
            </a:r>
            <a:endParaRPr kumimoji="0" lang="en-US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=  4096 =  4k </a:t>
            </a: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vrsta</a:t>
            </a:r>
            <a:endParaRPr kumimoji="0" lang="en-US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Broj potrebnih bitova</a:t>
            </a:r>
            <a:r>
              <a:rPr kumimoji="0" lang="en-US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 =  2 x 4k = 8k bit</a:t>
            </a:r>
            <a:r>
              <a:rPr kumimoji="0" lang="hr-HR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ova</a:t>
            </a:r>
            <a:endParaRPr kumimoji="0" lang="en-US" altLang="en-US" sz="1800" b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1E6E2DC-DABD-48B5-B8DA-42CF2D173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n-bitni prediktori</a:t>
            </a:r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4F12AAD-295C-4A2C-9B34-F522B2F2B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r-HR" altLang="en-US" dirty="0"/>
              <a:t>2-bitni prediktor je specijalni slučaj n-bitne šeme koja koristi n-btni zasićeni brojač za pr</a:t>
            </a:r>
            <a:r>
              <a:rPr lang="en-US" altLang="en-US" dirty="0"/>
              <a:t>e</a:t>
            </a:r>
            <a:r>
              <a:rPr lang="hr-HR" altLang="en-US" dirty="0"/>
              <a:t>dikciju grananja.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dirty="0"/>
              <a:t>Vrednosti koje brojač može uzeti su u opsegu 0-2</a:t>
            </a:r>
            <a:r>
              <a:rPr lang="hr-HR" altLang="en-US" baseline="30000" dirty="0"/>
              <a:t>n</a:t>
            </a:r>
            <a:r>
              <a:rPr lang="hr-HR" altLang="en-US" dirty="0"/>
              <a:t>-1.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dirty="0"/>
              <a:t>Ako je vrednost brojača </a:t>
            </a:r>
            <a:r>
              <a:rPr lang="hr-HR" altLang="en-US" dirty="0">
                <a:sym typeface="Symbol" panose="05050102010706020507" pitchFamily="18" charset="2"/>
              </a:rPr>
              <a:t> 2</a:t>
            </a:r>
            <a:r>
              <a:rPr lang="hr-HR" altLang="en-US" baseline="30000" dirty="0">
                <a:sym typeface="Symbol" panose="05050102010706020507" pitchFamily="18" charset="2"/>
              </a:rPr>
              <a:t>n-1</a:t>
            </a:r>
            <a:r>
              <a:rPr lang="hr-HR" altLang="en-US" dirty="0">
                <a:sym typeface="Symbol" panose="05050102010706020507" pitchFamily="18" charset="2"/>
              </a:rPr>
              <a:t> predvidjanje je da će se grananjae obaviti (taken), u suprotnom da se ne obavlja (not taken).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dirty="0">
                <a:sym typeface="Symbol" panose="05050102010706020507" pitchFamily="18" charset="2"/>
              </a:rPr>
              <a:t>Brojač se inkrementira svaki put kada se grananje obavi, a dekrementira kada se grananje ne obavi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 dirty="0">
                <a:sym typeface="Symbol" panose="05050102010706020507" pitchFamily="18" charset="2"/>
              </a:rPr>
              <a:t>Kada je vrednost brojača </a:t>
            </a:r>
            <a:r>
              <a:rPr lang="hr-HR" altLang="en-US" dirty="0"/>
              <a:t>2</a:t>
            </a:r>
            <a:r>
              <a:rPr lang="hr-HR" altLang="en-US" baseline="30000" dirty="0"/>
              <a:t>n</a:t>
            </a:r>
            <a:r>
              <a:rPr lang="hr-HR" altLang="en-US" dirty="0"/>
              <a:t>-1, nema inkrementiranja</a:t>
            </a:r>
          </a:p>
          <a:p>
            <a:pPr lvl="2">
              <a:lnSpc>
                <a:spcPct val="90000"/>
              </a:lnSpc>
              <a:defRPr/>
            </a:pPr>
            <a:r>
              <a:rPr lang="hr-HR" altLang="en-US" dirty="0"/>
              <a:t>Kada je vrednost brojača 0, nema dekrementiranja</a:t>
            </a:r>
          </a:p>
          <a:p>
            <a:pPr>
              <a:lnSpc>
                <a:spcPct val="90000"/>
              </a:lnSpc>
              <a:defRPr/>
            </a:pPr>
            <a:r>
              <a:rPr lang="hr-HR" altLang="en-US" dirty="0"/>
              <a:t>Proučavanja n-bitnih prediktora su pokazala da se 2-</a:t>
            </a:r>
            <a:r>
              <a:rPr lang="en-US" altLang="en-US" dirty="0"/>
              <a:t>b</a:t>
            </a:r>
            <a:r>
              <a:rPr lang="hr-HR" altLang="en-US" dirty="0"/>
              <a:t>itni prediktori ponašaju skoro isto dobro kao n-bitni (n&gt;2) prediktori.</a:t>
            </a:r>
          </a:p>
          <a:p>
            <a:pPr lvl="1">
              <a:lnSpc>
                <a:spcPct val="90000"/>
              </a:lnSpc>
              <a:defRPr/>
            </a:pPr>
            <a:r>
              <a:rPr lang="hr-HR" altLang="en-US" dirty="0"/>
              <a:t>zbog toga većina sistema koristi 2-bitne prediktore</a:t>
            </a:r>
            <a:endParaRPr lang="en-US" altLang="en-US" dirty="0"/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027A4A8-7222-4C74-9243-38B1B1D8F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BHT</a:t>
            </a:r>
            <a:r>
              <a:rPr lang="en-US" altLang="en-US"/>
              <a:t> (nast.)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35044F4-18B6-45E2-92B1-F519B2787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hr-HR" altLang="en-US"/>
              <a:t>Predikcioni baferi se mogu implementirati kao mali, specijalni, keš kome se pristupa u toku </a:t>
            </a:r>
            <a:r>
              <a:rPr lang="en-US" altLang="en-US"/>
              <a:t>ID</a:t>
            </a:r>
            <a:r>
              <a:rPr lang="hr-HR" altLang="en-US"/>
              <a:t> faze.</a:t>
            </a:r>
          </a:p>
          <a:p>
            <a:pPr>
              <a:defRPr/>
            </a:pPr>
            <a:r>
              <a:rPr lang="hr-HR" altLang="en-US"/>
              <a:t>Ako se dekodira branch instrukcija i ako je predvidjanje da će se grananje obaviti, pribavljanje nove instrukcije  počinje čim je poznat sadržaj PC</a:t>
            </a:r>
          </a:p>
          <a:p>
            <a:pPr>
              <a:defRPr/>
            </a:pPr>
            <a:r>
              <a:rPr lang="hr-HR" altLang="en-US"/>
              <a:t>Ako je predvidjanje da se grananje neće obaviti, nastavlja se sa sekvencijalni pribavljanjem i izvršenjem</a:t>
            </a:r>
          </a:p>
          <a:p>
            <a:pPr>
              <a:defRPr/>
            </a:pPr>
            <a:r>
              <a:rPr lang="hr-HR" altLang="en-US"/>
              <a:t>Ako je predvidjanje bilo pogrešno, predikcioni bitovi se menjaju, pribavljena instrukcija se poništava i pribavlja korektna instrukcija</a:t>
            </a:r>
            <a:endParaRPr lang="en-US" altLang="en-US"/>
          </a:p>
        </p:txBody>
      </p:sp>
    </p:spTree>
  </p:cSld>
  <p:clrMapOvr>
    <a:masterClrMapping/>
  </p:clrMapOvr>
  <p:transition>
    <p:pull dir="d"/>
  </p:transition>
</p:sld>
</file>

<file path=ppt/theme/theme1.xml><?xml version="1.0" encoding="utf-8"?>
<a:theme xmlns:a="http://schemas.openxmlformats.org/drawingml/2006/main" name="pipelining">
  <a:themeElements>
    <a:clrScheme name="pipelining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ipelinin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pelining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pelining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pelining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D:\users\ema\paral-slajd\prezentacije\pipelining.ppt</Template>
  <TotalTime>1920</TotalTime>
  <Words>4724</Words>
  <Application>Microsoft Office PowerPoint</Application>
  <PresentationFormat>On-screen Show (4:3)</PresentationFormat>
  <Paragraphs>569</Paragraphs>
  <Slides>39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Calibri</vt:lpstr>
      <vt:lpstr>Tahoma</vt:lpstr>
      <vt:lpstr>Times New Roman</vt:lpstr>
      <vt:lpstr>Wingdings</vt:lpstr>
      <vt:lpstr>Wingdings 2</vt:lpstr>
      <vt:lpstr>pipelining</vt:lpstr>
      <vt:lpstr>Chart</vt:lpstr>
      <vt:lpstr>Worksheet</vt:lpstr>
      <vt:lpstr>Arhitektura i organizacija računara</vt:lpstr>
      <vt:lpstr>Dinamička predikcija grananja</vt:lpstr>
      <vt:lpstr>Baferi zapredikciju grananja (Branch prediction buffer –BTB ili Branch History Table –BHT)</vt:lpstr>
      <vt:lpstr>BHT (ili BPB)</vt:lpstr>
      <vt:lpstr>BHT – problemi </vt:lpstr>
      <vt:lpstr>BHT – 2-bitna šema</vt:lpstr>
      <vt:lpstr>PowerPoint Presentation</vt:lpstr>
      <vt:lpstr>n-bitni prediktori</vt:lpstr>
      <vt:lpstr>BHT (nast.)</vt:lpstr>
      <vt:lpstr>PowerPoint Presentation</vt:lpstr>
      <vt:lpstr>PowerPoint Presentation</vt:lpstr>
      <vt:lpstr>Kako dalje poboljšati pouzdanost predvidjanja?</vt:lpstr>
      <vt:lpstr>Korelacioni (dvo-nivovski) prediktori</vt:lpstr>
      <vt:lpstr>Korelacioni prediktori</vt:lpstr>
      <vt:lpstr>PowerPoint Presentation</vt:lpstr>
      <vt:lpstr>Korelacioni prediktori</vt:lpstr>
      <vt:lpstr>4 moguće kombinacije (1,1) prediktora</vt:lpstr>
      <vt:lpstr>PowerPoint Presentation</vt:lpstr>
      <vt:lpstr>(n,m) prediktor - komentar</vt:lpstr>
      <vt:lpstr>PowerPoint Presentation</vt:lpstr>
      <vt:lpstr>PowerPoint Presentation</vt:lpstr>
      <vt:lpstr>Baferi ciljne adrese grananja (Branch Target Buffers – BTB)</vt:lpstr>
      <vt:lpstr>BTB</vt:lpstr>
      <vt:lpstr>PowerPoint Presentation</vt:lpstr>
      <vt:lpstr>Primer - BTB</vt:lpstr>
      <vt:lpstr>Branch handling techniques and implementations</vt:lpstr>
      <vt:lpstr>Protočno izvršenje instrukcija </vt:lpstr>
      <vt:lpstr>FP operacije</vt:lpstr>
      <vt:lpstr>Protočni sistem sa FP funkcionalnim jedinicama</vt:lpstr>
      <vt:lpstr>Latentnost i interval iniciranja</vt:lpstr>
      <vt:lpstr>PowerPoint Presentation</vt:lpstr>
      <vt:lpstr>PowerPoint Presentation</vt:lpstr>
      <vt:lpstr>PowerPoint Presentation</vt:lpstr>
      <vt:lpstr>PowerPoint Presentation</vt:lpstr>
      <vt:lpstr>Da li su WAW hazardi zaista mogući?</vt:lpstr>
      <vt:lpstr>Da li su WAW hazardi zaista mogući?</vt:lpstr>
      <vt:lpstr>Šta preduzeti?</vt:lpstr>
      <vt:lpstr>Šta je sa prekidima?</vt:lpstr>
      <vt:lpstr>Kako se rešava problem?</vt:lpstr>
    </vt:vector>
  </TitlesOfParts>
  <Company>elef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Dinamička predikcija grananja</dc:title>
  <dc:creator>Emina Milovanovic</dc:creator>
  <cp:lastModifiedBy>Emina Milovanovic</cp:lastModifiedBy>
  <cp:revision>78</cp:revision>
  <dcterms:created xsi:type="dcterms:W3CDTF">2004-12-19T14:28:59Z</dcterms:created>
  <dcterms:modified xsi:type="dcterms:W3CDTF">2022-05-10T14:17:30Z</dcterms:modified>
</cp:coreProperties>
</file>