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32D6-38D0-4DD9-8FA3-709F99343E9E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38AC3-060B-45E4-8D0C-970F1C09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38AC3-060B-45E4-8D0C-970F1C09D36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fld id="{EE48E71F-124E-4CAF-84E0-2338CCF8CE7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960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3673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71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0761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4973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2992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7111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0089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5505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8777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4014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2D97A941-2959-4045-8AE6-FABBF0EEA63E}" type="slidenum">
              <a:rPr lang="en-US" smtClean="0"/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Dinami</a:t>
            </a:r>
            <a:r>
              <a:rPr lang="sr-Latn-RS" dirty="0"/>
              <a:t>čko preuređenje instrukcija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r-Latn-RS" dirty="0"/>
              <a:t>Scoreboard tehnika</a:t>
            </a:r>
          </a:p>
          <a:p>
            <a:pPr algn="l"/>
            <a:r>
              <a:rPr lang="sr-Latn-RS" dirty="0"/>
              <a:t>Tomasulov 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232"/>
      </p:ext>
    </p:extLst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r-Latn-CS" altLang="en-US">
                <a:solidFill>
                  <a:schemeClr val="accent1"/>
                </a:solidFill>
              </a:rPr>
              <a:t>Execution (izvršenje)</a:t>
            </a:r>
            <a:r>
              <a:rPr lang="sr-Latn-CS" altLang="en-US"/>
              <a:t> – Funkcionalna jedinica (FU) otpočinje izvršenje nakon pribavljanja operanada. Kada je rezultat spreman FU obaveštava Sc.</a:t>
            </a:r>
          </a:p>
          <a:p>
            <a:pPr lvl="1"/>
            <a:r>
              <a:rPr lang="sr-Latn-CS" altLang="en-US">
                <a:solidFill>
                  <a:schemeClr val="accent1"/>
                </a:solidFill>
              </a:rPr>
              <a:t>Write results (upis rezultata)-</a:t>
            </a:r>
            <a:r>
              <a:rPr lang="sr-Latn-CS" altLang="en-US"/>
              <a:t> kada je Sc. obavešten da je FU okončala sa izvršenjem, proverava </a:t>
            </a:r>
            <a:r>
              <a:rPr lang="sr-Latn-CS" altLang="en-US">
                <a:solidFill>
                  <a:srgbClr val="FF0000"/>
                </a:solidFill>
              </a:rPr>
              <a:t>WAR</a:t>
            </a:r>
            <a:r>
              <a:rPr lang="sr-Latn-CS" altLang="en-US"/>
              <a:t> hazarde i zaustavlja instrukciju ako je potrebno.</a:t>
            </a:r>
          </a:p>
          <a:p>
            <a:pPr lvl="2"/>
            <a:r>
              <a:rPr lang="sr-Latn-CS" altLang="en-US"/>
              <a:t>ako WAR ne postoji, ili se obriše, SC. kaže FU da upiše rezultat u odredišni registar.</a:t>
            </a:r>
          </a:p>
          <a:p>
            <a:r>
              <a:rPr lang="sr-Latn-CS" altLang="en-US"/>
              <a:t>Pošto se operandi instrukcije čitaju tek kada su oba dostupna Sc. ne koristi prednosti pribavljanja unapred. </a:t>
            </a:r>
            <a:endParaRPr lang="en-US" altLang="en-US"/>
          </a:p>
          <a:p>
            <a:pPr lvl="1"/>
            <a:r>
              <a:rPr lang="sr-Latn-CS" altLang="en-US"/>
              <a:t>Regisri se čitaju tek kada su oba operanda dostupna.</a:t>
            </a:r>
          </a:p>
          <a:p>
            <a:r>
              <a:rPr lang="sr-Latn-CS" altLang="en-US"/>
              <a:t>Na osnovu evidencije koju vodi, Sc kontroliše napredovanje instrukcije kroz protočni sistem.</a:t>
            </a:r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  <a:ln/>
        </p:spPr>
        <p:txBody>
          <a:bodyPr/>
          <a:lstStyle/>
          <a:p>
            <a:r>
              <a:rPr lang="sr-Latn-CS" altLang="en-US" sz="3200"/>
              <a:t>Faze izvršenja instrukcija kod Scoreboard- nast.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102381009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altLang="en-US" sz="3200"/>
              <a:t>Kako Sc. vodi evidenciju</a:t>
            </a:r>
            <a:endParaRPr lang="en-US" altLang="en-US" sz="32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Postoje tri tabele preko koji Sc. vodi evidenciju o statusu instrukcije, statusu FU, raspoloživosti operanada:</a:t>
            </a:r>
          </a:p>
          <a:p>
            <a:pPr lvl="1"/>
            <a:r>
              <a:rPr lang="sr-Latn-CS" altLang="en-US" b="1">
                <a:solidFill>
                  <a:schemeClr val="accent1"/>
                </a:solidFill>
              </a:rPr>
              <a:t>Status instrukcije (instruction status)-</a:t>
            </a:r>
            <a:r>
              <a:rPr lang="sr-Latn-CS" altLang="en-US"/>
              <a:t> govori u kojoj od 4 faze izvršenja se instrukcija nalazi.</a:t>
            </a:r>
          </a:p>
          <a:p>
            <a:pPr lvl="1"/>
            <a:r>
              <a:rPr lang="sr-Latn-CS" altLang="en-US" b="1">
                <a:solidFill>
                  <a:schemeClr val="accent1"/>
                </a:solidFill>
              </a:rPr>
              <a:t>Status funkcionalne jedinice</a:t>
            </a:r>
            <a:r>
              <a:rPr lang="sr-Latn-CS" altLang="en-US"/>
              <a:t> –ukazuje na stanje FU. Za svaku FU postoji 9 polja u tabeli statusa</a:t>
            </a: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Busy</a:t>
            </a:r>
            <a:r>
              <a:rPr lang="en-US" altLang="en-US" sz="1800" b="1">
                <a:solidFill>
                  <a:srgbClr val="000000"/>
                </a:solidFill>
              </a:rPr>
              <a:t>	</a:t>
            </a:r>
            <a:r>
              <a:rPr lang="sr-Latn-CS" altLang="en-US" sz="1800" b="1">
                <a:solidFill>
                  <a:srgbClr val="000000"/>
                </a:solidFill>
              </a:rPr>
              <a:t> 	govori da li je FU slobodna ili ne</a:t>
            </a:r>
            <a:endParaRPr lang="en-US" altLang="en-US" sz="1800" b="1">
              <a:solidFill>
                <a:srgbClr val="000000"/>
              </a:solidFill>
            </a:endParaRP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Op </a:t>
            </a:r>
            <a:r>
              <a:rPr lang="en-US" altLang="en-US" sz="1800" b="1">
                <a:solidFill>
                  <a:srgbClr val="0000FF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</a:rPr>
              <a:t>	</a:t>
            </a:r>
            <a:r>
              <a:rPr lang="sr-Latn-CS" altLang="en-US" sz="1800" b="1">
                <a:solidFill>
                  <a:srgbClr val="000000"/>
                </a:solidFill>
              </a:rPr>
              <a:t>	Operacija koju obavlja FU</a:t>
            </a:r>
            <a:r>
              <a:rPr lang="en-US" altLang="en-US" sz="1800" b="1">
                <a:solidFill>
                  <a:srgbClr val="000000"/>
                </a:solidFill>
              </a:rPr>
              <a:t> (</a:t>
            </a:r>
            <a:r>
              <a:rPr lang="sr-Latn-CS" altLang="en-US" sz="1800" b="1">
                <a:solidFill>
                  <a:srgbClr val="000000"/>
                </a:solidFill>
              </a:rPr>
              <a:t>npr</a:t>
            </a:r>
            <a:r>
              <a:rPr lang="en-US" altLang="en-US" sz="1800" b="1">
                <a:solidFill>
                  <a:srgbClr val="000000"/>
                </a:solidFill>
              </a:rPr>
              <a:t>., + </a:t>
            </a:r>
            <a:r>
              <a:rPr lang="sr-Latn-CS" altLang="en-US" sz="1800" b="1">
                <a:solidFill>
                  <a:srgbClr val="000000"/>
                </a:solidFill>
              </a:rPr>
              <a:t>ili</a:t>
            </a:r>
            <a:r>
              <a:rPr lang="en-US" altLang="en-US" sz="1800" b="1">
                <a:solidFill>
                  <a:srgbClr val="000000"/>
                </a:solidFill>
              </a:rPr>
              <a:t> –)</a:t>
            </a: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Fi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</a:rPr>
              <a:t>  	</a:t>
            </a:r>
            <a:r>
              <a:rPr lang="sr-Latn-CS" altLang="en-US" sz="1800" b="1">
                <a:solidFill>
                  <a:srgbClr val="000000"/>
                </a:solidFill>
              </a:rPr>
              <a:t>	Odredišni registar </a:t>
            </a:r>
            <a:endParaRPr lang="en-US" altLang="en-US" sz="1800" b="1">
              <a:solidFill>
                <a:srgbClr val="000000"/>
              </a:solidFill>
            </a:endParaRP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Fj, Fk</a:t>
            </a:r>
            <a:r>
              <a:rPr lang="en-US" altLang="en-US" sz="1800" b="1">
                <a:solidFill>
                  <a:srgbClr val="000000"/>
                </a:solidFill>
              </a:rPr>
              <a:t>  	</a:t>
            </a:r>
            <a:r>
              <a:rPr lang="sr-Latn-CS" altLang="en-US" sz="1800" b="1">
                <a:solidFill>
                  <a:srgbClr val="000000"/>
                </a:solidFill>
              </a:rPr>
              <a:t>Brojevi izvornih registara</a:t>
            </a:r>
            <a:endParaRPr lang="en-US" altLang="en-US" sz="1800" b="1">
              <a:solidFill>
                <a:srgbClr val="000000"/>
              </a:solidFill>
            </a:endParaRP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Qj, Qk</a:t>
            </a:r>
            <a:r>
              <a:rPr lang="en-US" altLang="en-US" sz="1800" b="1">
                <a:solidFill>
                  <a:srgbClr val="000000"/>
                </a:solidFill>
              </a:rPr>
              <a:t>   	</a:t>
            </a:r>
            <a:r>
              <a:rPr lang="sr-Latn-CS" altLang="en-US" sz="1800" b="1">
                <a:solidFill>
                  <a:srgbClr val="000000"/>
                </a:solidFill>
              </a:rPr>
              <a:t>FU koja proizvodi podatke za izvorne registre</a:t>
            </a:r>
            <a:r>
              <a:rPr lang="en-US" altLang="en-US" sz="1800" b="1">
                <a:solidFill>
                  <a:srgbClr val="000000"/>
                </a:solidFill>
              </a:rPr>
              <a:t> Fj, Fk</a:t>
            </a:r>
          </a:p>
          <a:p>
            <a:pPr lvl="2">
              <a:spcBef>
                <a:spcPct val="15000"/>
              </a:spcBef>
            </a:pPr>
            <a:r>
              <a:rPr lang="en-US" altLang="en-US" b="1">
                <a:solidFill>
                  <a:srgbClr val="0000FF"/>
                </a:solidFill>
              </a:rPr>
              <a:t>Rj, Rk</a:t>
            </a:r>
            <a:r>
              <a:rPr lang="en-US" altLang="en-US" sz="1800" b="1">
                <a:solidFill>
                  <a:srgbClr val="000000"/>
                </a:solidFill>
              </a:rPr>
              <a:t>   	</a:t>
            </a:r>
            <a:r>
              <a:rPr lang="sr-Latn-CS" altLang="en-US" sz="1800" b="1">
                <a:solidFill>
                  <a:srgbClr val="000000"/>
                </a:solidFill>
              </a:rPr>
              <a:t>Flegovi koji ukazuju kada su </a:t>
            </a:r>
            <a:r>
              <a:rPr lang="en-US" altLang="en-US" sz="1800" b="1">
                <a:solidFill>
                  <a:srgbClr val="000000"/>
                </a:solidFill>
              </a:rPr>
              <a:t>Fj, Fk</a:t>
            </a:r>
            <a:r>
              <a:rPr lang="sr-Latn-CS" altLang="en-US" sz="1800" b="1">
                <a:solidFill>
                  <a:srgbClr val="000000"/>
                </a:solidFill>
              </a:rPr>
              <a:t> spremni</a:t>
            </a:r>
            <a:endParaRPr lang="en-US" altLang="en-US" sz="1800" b="1">
              <a:solidFill>
                <a:srgbClr val="000000"/>
              </a:solidFill>
            </a:endParaRPr>
          </a:p>
          <a:p>
            <a:pPr lvl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100" b="1">
                <a:solidFill>
                  <a:srgbClr val="000000"/>
                </a:solidFill>
              </a:rPr>
              <a:t>                          </a:t>
            </a:r>
            <a:r>
              <a:rPr lang="en-US" altLang="en-US" sz="1800" b="1">
                <a:solidFill>
                  <a:srgbClr val="000000"/>
                </a:solidFill>
              </a:rPr>
              <a:t>(</a:t>
            </a:r>
            <a:r>
              <a:rPr lang="sr-Latn-CS" altLang="en-US" sz="1800" b="1">
                <a:solidFill>
                  <a:srgbClr val="000000"/>
                </a:solidFill>
              </a:rPr>
              <a:t>postavljaju se na</a:t>
            </a:r>
            <a:r>
              <a:rPr lang="en-US" altLang="en-US" sz="1800" b="1">
                <a:solidFill>
                  <a:srgbClr val="000000"/>
                </a:solidFill>
              </a:rPr>
              <a:t> Yes </a:t>
            </a:r>
            <a:r>
              <a:rPr lang="sr-Latn-CS" altLang="en-US" sz="1800" b="1">
                <a:solidFill>
                  <a:srgbClr val="000000"/>
                </a:solidFill>
              </a:rPr>
              <a:t>kada su operandi dostupni, 			brišu se – postavljaju na No kada se pročitaju 				operandi</a:t>
            </a:r>
            <a:r>
              <a:rPr lang="en-US" altLang="en-US" sz="1800" b="1">
                <a:solidFill>
                  <a:srgbClr val="0000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700">
              <a:solidFill>
                <a:srgbClr val="000000"/>
              </a:solidFill>
            </a:endParaRP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30889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r-Latn-CS" altLang="en-US" b="1">
                <a:solidFill>
                  <a:schemeClr val="accent1"/>
                </a:solidFill>
              </a:rPr>
              <a:t>Tabela statusa registra rezultata (Register result status)-</a:t>
            </a:r>
            <a:r>
              <a:rPr lang="sr-Latn-CS" altLang="en-US"/>
              <a:t> ukazuje koja će FU izvršiti upis u koji regstar, ako aktivna instrukcija ima registar kao odredište.</a:t>
            </a:r>
          </a:p>
          <a:p>
            <a:pPr lvl="3"/>
            <a:r>
              <a:rPr lang="sr-Latn-CS" altLang="en-US"/>
              <a:t>Ako ne postoji FU koja vrši upis u dati registar, odgovrajuće polje je prazno.</a:t>
            </a:r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sr-Latn-CS" altLang="en-US"/>
              <a:t>Kako Sc. vodi evidenciju- nast.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1597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685800"/>
            <a:ext cx="8001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sr-Latn-CS" altLang="en-US" sz="2000"/>
              <a:t>Primer</a:t>
            </a:r>
            <a:endParaRPr lang="en-US" altLang="en-US" sz="2000"/>
          </a:p>
          <a:p>
            <a:pPr>
              <a:buFont typeface="Wingdings 2" pitchFamily="18" charset="2"/>
              <a:buNone/>
            </a:pPr>
            <a:endParaRPr lang="en-US" altLang="en-US" sz="2000"/>
          </a:p>
          <a:p>
            <a:pPr>
              <a:buFont typeface="Wingdings 2" pitchFamily="18" charset="2"/>
              <a:buNone/>
            </a:pPr>
            <a:endParaRPr lang="en-US" altLang="en-US" sz="2000"/>
          </a:p>
          <a:p>
            <a:pPr>
              <a:buFont typeface="Wingdings 2" pitchFamily="18" charset="2"/>
              <a:buNone/>
            </a:pPr>
            <a:endParaRPr lang="en-US" altLang="en-US" sz="2000"/>
          </a:p>
          <a:p>
            <a:pPr>
              <a:buFont typeface="Wingdings 2" pitchFamily="18" charset="2"/>
              <a:buNone/>
            </a:pPr>
            <a:endParaRPr lang="en-US" altLang="en-US" sz="2000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LD 	        F6, 34(R2)</a:t>
            </a:r>
          </a:p>
          <a:p>
            <a:pPr lvl="3">
              <a:buFontTx/>
              <a:buNone/>
            </a:pPr>
            <a:endParaRPr lang="en-US" altLang="en-US" sz="900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LD 	        F2, 45(R3)</a:t>
            </a:r>
          </a:p>
          <a:p>
            <a:pPr lvl="3">
              <a:buFontTx/>
              <a:buNone/>
            </a:pPr>
            <a:endParaRPr lang="en-US" altLang="en-US" sz="900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MULD      </a:t>
            </a:r>
            <a:r>
              <a:rPr lang="sr-Latn-CS" altLang="en-US" sz="2400"/>
              <a:t>   </a:t>
            </a:r>
            <a:r>
              <a:rPr lang="en-US" altLang="en-US" sz="2400"/>
              <a:t>F0, F2, F4</a:t>
            </a:r>
          </a:p>
          <a:p>
            <a:pPr lvl="3">
              <a:buFontTx/>
              <a:buNone/>
            </a:pPr>
            <a:endParaRPr lang="en-US" altLang="en-US" sz="900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SUBD	        F8, F6, F2</a:t>
            </a:r>
          </a:p>
          <a:p>
            <a:pPr lvl="3">
              <a:buFontTx/>
              <a:buNone/>
            </a:pPr>
            <a:endParaRPr lang="en-US" altLang="en-US" sz="900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DIVD          F10, F0, F6</a:t>
            </a:r>
          </a:p>
          <a:p>
            <a:pPr lvl="3">
              <a:buFontTx/>
              <a:buNone/>
            </a:pPr>
            <a:endParaRPr lang="en-US" altLang="en-US" sz="900"/>
          </a:p>
          <a:p>
            <a:pPr lvl="2">
              <a:buFont typeface="Wingdings" pitchFamily="2" charset="2"/>
              <a:buNone/>
            </a:pPr>
            <a:r>
              <a:rPr lang="en-US" altLang="en-US" sz="2400"/>
              <a:t>ADDD         F6, F8, F2 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425700" y="1193800"/>
            <a:ext cx="5041900" cy="1371600"/>
            <a:chOff x="1440" y="816"/>
            <a:chExt cx="2880" cy="864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1536" y="864"/>
              <a:ext cx="2688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 dirty="0">
                  <a:effectLst/>
                  <a:latin typeface="Times New Roman" pitchFamily="18" charset="0"/>
                </a:rPr>
                <a:t>Functional Unit (FU)	       </a:t>
              </a:r>
              <a:r>
                <a:rPr lang="en-US" altLang="en-US" sz="1400" b="1" dirty="0" err="1">
                  <a:effectLst/>
                  <a:latin typeface="Times New Roman" pitchFamily="18" charset="0"/>
                </a:rPr>
                <a:t>broj</a:t>
              </a:r>
              <a:r>
                <a:rPr lang="en-US" altLang="en-US" sz="1400" b="1" dirty="0">
                  <a:effectLst/>
                  <a:latin typeface="Times New Roman" pitchFamily="18" charset="0"/>
                </a:rPr>
                <a:t>  FUs        </a:t>
              </a:r>
              <a:r>
                <a:rPr lang="en-US" altLang="en-US" sz="1400" b="1" dirty="0" err="1" smtClean="0">
                  <a:effectLst/>
                  <a:latin typeface="Times New Roman" pitchFamily="18" charset="0"/>
                </a:rPr>
                <a:t>trajanje</a:t>
              </a:r>
              <a:r>
                <a:rPr lang="en-US" altLang="en-US" sz="1400" b="1" dirty="0" smtClean="0">
                  <a:effectLst/>
                  <a:latin typeface="Times New Roman" pitchFamily="18" charset="0"/>
                </a:rPr>
                <a:t> </a:t>
              </a:r>
              <a:r>
                <a:rPr lang="en-US" altLang="en-US" sz="1400" b="1" smtClean="0">
                  <a:effectLst/>
                  <a:latin typeface="Times New Roman" pitchFamily="18" charset="0"/>
                </a:rPr>
                <a:t>EX faze </a:t>
              </a:r>
              <a:endParaRPr lang="en-US" altLang="en-US" sz="1400" b="1" dirty="0">
                <a:effectLst/>
                <a:latin typeface="Times New Roman" pitchFamily="18" charset="0"/>
              </a:endParaRPr>
            </a:p>
            <a:p>
              <a:r>
                <a:rPr lang="en-US" altLang="en-US" sz="1400" b="1" dirty="0">
                  <a:effectLst/>
                  <a:latin typeface="Times New Roman" pitchFamily="18" charset="0"/>
                </a:rPr>
                <a:t>Integer		               1                        </a:t>
              </a:r>
              <a:r>
                <a:rPr lang="en-US" altLang="en-US" sz="1400" b="1" dirty="0" smtClean="0">
                  <a:effectLst/>
                  <a:latin typeface="Times New Roman" pitchFamily="18" charset="0"/>
                </a:rPr>
                <a:t>1</a:t>
              </a:r>
              <a:endParaRPr lang="en-US" altLang="en-US" sz="1400" b="1" dirty="0">
                <a:effectLst/>
                <a:latin typeface="Times New Roman" pitchFamily="18" charset="0"/>
              </a:endParaRPr>
            </a:p>
            <a:p>
              <a:r>
                <a:rPr lang="en-US" altLang="en-US" sz="1400" b="1" dirty="0">
                  <a:effectLst/>
                  <a:latin typeface="Times New Roman" pitchFamily="18" charset="0"/>
                </a:rPr>
                <a:t>Floating Point Multiply                2                        10                        </a:t>
              </a:r>
            </a:p>
            <a:p>
              <a:r>
                <a:rPr lang="en-US" altLang="en-US" sz="1400" b="1" dirty="0">
                  <a:effectLst/>
                  <a:latin typeface="Times New Roman" pitchFamily="18" charset="0"/>
                </a:rPr>
                <a:t>Floating Point add                         1                        2</a:t>
              </a:r>
            </a:p>
            <a:p>
              <a:r>
                <a:rPr lang="en-US" altLang="en-US" sz="1400" b="1" dirty="0">
                  <a:effectLst/>
                  <a:latin typeface="Times New Roman" pitchFamily="18" charset="0"/>
                </a:rPr>
                <a:t>Floating point Divide                    1                        40</a:t>
              </a: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440" y="816"/>
              <a:ext cx="2880" cy="86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429000" y="3962400"/>
            <a:ext cx="4572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429000" y="3962400"/>
            <a:ext cx="9144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505200" y="4572000"/>
            <a:ext cx="6096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657600" y="3429000"/>
            <a:ext cx="457200" cy="144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657600" y="3429000"/>
            <a:ext cx="1143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505200" y="5181600"/>
            <a:ext cx="5334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3581400" y="5867400"/>
            <a:ext cx="1066800" cy="228600"/>
            <a:chOff x="2160" y="3504"/>
            <a:chExt cx="672" cy="144"/>
          </a:xfrm>
        </p:grpSpPr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H="1">
              <a:off x="2160" y="3504"/>
              <a:ext cx="672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544" y="3504"/>
              <a:ext cx="4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5105400" y="3886200"/>
            <a:ext cx="3581400" cy="1295400"/>
            <a:chOff x="3240" y="1848"/>
            <a:chExt cx="2256" cy="816"/>
          </a:xfrm>
        </p:grpSpPr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288" y="1896"/>
              <a:ext cx="180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effectLst/>
                  <a:latin typeface="Times New Roman" pitchFamily="18" charset="0"/>
                </a:rPr>
                <a:t>Real Data Dependence (RAW)</a:t>
              </a:r>
            </a:p>
            <a:p>
              <a:r>
                <a:rPr lang="en-US" altLang="en-US" sz="800" b="1">
                  <a:effectLst/>
                  <a:latin typeface="Times New Roman" pitchFamily="18" charset="0"/>
                </a:rPr>
                <a:t> </a:t>
              </a:r>
            </a:p>
            <a:p>
              <a:r>
                <a:rPr lang="en-US" altLang="en-US" sz="1600" b="1">
                  <a:effectLst/>
                  <a:latin typeface="Times New Roman" pitchFamily="18" charset="0"/>
                </a:rPr>
                <a:t>Anti-dependence          (WAR)</a:t>
              </a:r>
            </a:p>
            <a:p>
              <a:endParaRPr lang="en-US" altLang="en-US" sz="800" b="1">
                <a:effectLst/>
                <a:latin typeface="Times New Roman" pitchFamily="18" charset="0"/>
              </a:endParaRPr>
            </a:p>
            <a:p>
              <a:r>
                <a:rPr lang="en-US" altLang="en-US" sz="1600" b="1">
                  <a:effectLst/>
                  <a:latin typeface="Times New Roman" pitchFamily="18" charset="0"/>
                </a:rPr>
                <a:t>Output Dependence     (WAW)</a:t>
              </a: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5112" y="1992"/>
              <a:ext cx="24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5144" y="2240"/>
              <a:ext cx="2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5240" y="2192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5160" y="2472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Oval 21"/>
            <p:cNvSpPr>
              <a:spLocks noChangeAspect="1" noChangeArrowheads="1"/>
            </p:cNvSpPr>
            <p:nvPr/>
          </p:nvSpPr>
          <p:spPr bwMode="auto">
            <a:xfrm>
              <a:off x="5229" y="2432"/>
              <a:ext cx="69" cy="6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3240" y="1848"/>
              <a:ext cx="225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425450" y="6497638"/>
            <a:ext cx="160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effectLst/>
                <a:latin typeface="Times New Roman" pitchFamily="18" charset="0"/>
              </a:rPr>
              <a:t>(In  Appendix A.8)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259388" y="2743200"/>
            <a:ext cx="1466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effectLst/>
                <a:latin typeface="Times New Roman" pitchFamily="18" charset="0"/>
              </a:rPr>
              <a:t>Fu nisu proto</a:t>
            </a:r>
            <a:r>
              <a:rPr lang="hr-HR" altLang="en-US" sz="1400" b="1">
                <a:effectLst/>
                <a:latin typeface="Times New Roman" pitchFamily="18" charset="0"/>
              </a:rPr>
              <a:t>čne</a:t>
            </a:r>
            <a:endParaRPr lang="en-US" altLang="en-US" sz="1200"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5236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nimBg="1"/>
      <p:bldP spid="56329" grpId="0" animBg="1"/>
      <p:bldP spid="56330" grpId="0" animBg="1"/>
      <p:bldP spid="563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Grp="1"/>
          </p:cNvGraphicFramePr>
          <p:nvPr>
            <p:ph idx="1"/>
          </p:nvPr>
        </p:nvGraphicFramePr>
        <p:xfrm>
          <a:off x="490538" y="774700"/>
          <a:ext cx="8162925" cy="601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8168760" imgH="6019920" progId="Word.Document.8">
                  <p:embed/>
                </p:oleObj>
              </mc:Choice>
              <mc:Fallback>
                <p:oleObj name="Document" r:id="rId3" imgW="8168760" imgH="6019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774700"/>
                        <a:ext cx="8162925" cy="6015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0</a:t>
            </a:r>
          </a:p>
        </p:txBody>
      </p:sp>
    </p:spTree>
    <p:extLst>
      <p:ext uri="{BB962C8B-B14F-4D97-AF65-F5344CB8AC3E}">
        <p14:creationId xmlns:p14="http://schemas.microsoft.com/office/powerpoint/2010/main" val="1841895422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Grp="1"/>
          </p:cNvGraphicFramePr>
          <p:nvPr>
            <p:ph idx="1"/>
          </p:nvPr>
        </p:nvGraphicFramePr>
        <p:xfrm>
          <a:off x="488950" y="773113"/>
          <a:ext cx="81661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8165520" imgH="6019920" progId="Word.Document.8">
                  <p:embed/>
                </p:oleObj>
              </mc:Choice>
              <mc:Fallback>
                <p:oleObj name="Document" r:id="rId3" imgW="8165520" imgH="6019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3113"/>
                        <a:ext cx="8166100" cy="601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602038" y="6308725"/>
            <a:ext cx="2681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Prva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izdata (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issue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)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8623821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</a:t>
            </a:r>
            <a:r>
              <a:rPr lang="sr-Latn-CS" altLang="en-US"/>
              <a:t>2</a:t>
            </a:r>
            <a:endParaRPr lang="en-US" altLang="en-US"/>
          </a:p>
        </p:txBody>
      </p:sp>
      <p:graphicFrame>
        <p:nvGraphicFramePr>
          <p:cNvPr id="59395" name="Object 3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6308725"/>
            <a:ext cx="832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Strukturni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Integer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jedinici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druga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IF st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epenu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4043754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Grp="1"/>
          </p:cNvGraphicFramePr>
          <p:nvPr>
            <p:ph idx="1"/>
          </p:nvPr>
        </p:nvGraphicFramePr>
        <p:xfrm>
          <a:off x="533400" y="833438"/>
          <a:ext cx="8151813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8153385" imgH="6024198" progId="Word.Document.8">
                  <p:embed/>
                </p:oleObj>
              </mc:Choice>
              <mc:Fallback>
                <p:oleObj name="Document" r:id="rId3" imgW="8153385" imgH="602419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3438"/>
                        <a:ext cx="8151813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63875" y="6324600"/>
            <a:ext cx="375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Druga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još uvek zaustavljena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109498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4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401888" y="6308725"/>
            <a:ext cx="534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Druga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još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prva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okončana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330369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5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20700" y="6232525"/>
            <a:ext cx="795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Druga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 izdaje jer se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stru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kturni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Integer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jedinici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obrisao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981684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altLang="en-US" sz="3200"/>
              <a:t>Dinamičko planiranje izvršenja instrukcija</a:t>
            </a:r>
            <a:endParaRPr lang="en-US" altLang="en-US" sz="32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CS" altLang="en-US" sz="2400" dirty="0"/>
              <a:t>U dosadašnjoj analizi smo pretpostavljali da protočni sistem pribavlja i izdaje instrukcije sve dok ne detektuje zavisnost po podacima koja ne može biti prevazidjena pribavljanjem unapred.</a:t>
            </a:r>
          </a:p>
          <a:p>
            <a:pPr lvl="1">
              <a:lnSpc>
                <a:spcPct val="80000"/>
              </a:lnSpc>
            </a:pPr>
            <a:r>
              <a:rPr lang="sr-Latn-CS" altLang="en-US" sz="2100" dirty="0"/>
              <a:t>Logika za pribavljanje u napred redukije zastoje tako što izvesne zavisnosti ne dovode do hazarda.</a:t>
            </a:r>
          </a:p>
          <a:p>
            <a:pPr lvl="1">
              <a:lnSpc>
                <a:spcPct val="80000"/>
              </a:lnSpc>
            </a:pPr>
            <a:r>
              <a:rPr lang="sr-Latn-CS" altLang="en-US" sz="2100" dirty="0"/>
              <a:t>Ako postoji zavisnost koja ne može biti prevazidjena, tada hw za detekciju zavisnosti zaustavlja protočni sistem, počev od instrukcije koja koristi rezultat.</a:t>
            </a:r>
          </a:p>
          <a:p>
            <a:pPr lvl="1">
              <a:lnSpc>
                <a:spcPct val="80000"/>
              </a:lnSpc>
            </a:pPr>
            <a:r>
              <a:rPr lang="sr-Latn-CS" altLang="en-US" sz="2100" dirty="0"/>
              <a:t>Nove instrukcije se ne pribavljaju i ne izdaju dok se hazard ne obriše.</a:t>
            </a:r>
          </a:p>
          <a:p>
            <a:pPr>
              <a:lnSpc>
                <a:spcPct val="80000"/>
              </a:lnSpc>
            </a:pPr>
            <a:r>
              <a:rPr lang="sr-Latn-CS" altLang="en-US" sz="2400" dirty="0"/>
              <a:t>Kompajlerskim tehnikama (zakašnjeni load i zakašnjeno grananje) su se razdvajale instrukcije koje su medjusobno zavisne i na taj način se minimizirao broj hazarda i zastoji koji iz toga proističu.</a:t>
            </a:r>
          </a:p>
          <a:p>
            <a:pPr>
              <a:lnSpc>
                <a:spcPct val="80000"/>
              </a:lnSpc>
            </a:pPr>
            <a:r>
              <a:rPr lang="sr-Latn-CS" altLang="en-US" sz="2400" dirty="0"/>
              <a:t>Dinamičkim </a:t>
            </a:r>
            <a:r>
              <a:rPr lang="en-US" altLang="en-US" sz="2400" dirty="0" err="1"/>
              <a:t>preuredjenjem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instrukcija</a:t>
            </a:r>
            <a:r>
              <a:rPr lang="en-US" altLang="en-US" sz="2400" dirty="0"/>
              <a:t> u </a:t>
            </a:r>
            <a:r>
              <a:rPr lang="en-US" altLang="en-US" sz="2400" dirty="0" err="1"/>
              <a:t>toku</a:t>
            </a:r>
            <a:r>
              <a:rPr lang="sr-Latn-CS" altLang="en-US" sz="2400" dirty="0"/>
              <a:t> izvršenja </a:t>
            </a:r>
            <a:r>
              <a:rPr lang="en-US" altLang="en-US" sz="2400" dirty="0" err="1"/>
              <a:t>programa</a:t>
            </a:r>
            <a:r>
              <a:rPr lang="sr-Latn-CS" altLang="en-US" sz="2400" dirty="0"/>
              <a:t> se  mogu izbeći zastoji kada su zavisnosti </a:t>
            </a:r>
            <a:r>
              <a:rPr lang="en-US" altLang="en-US" sz="2400" dirty="0" err="1"/>
              <a:t>izmedju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instrukcija</a:t>
            </a:r>
            <a:r>
              <a:rPr lang="en-US" altLang="en-US" sz="2400" dirty="0"/>
              <a:t> </a:t>
            </a:r>
            <a:r>
              <a:rPr lang="sr-Latn-CS" altLang="en-US" sz="2400" dirty="0"/>
              <a:t>prisutne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zavisnosti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odr</a:t>
            </a:r>
            <a:r>
              <a:rPr lang="sr-Latn-RS" altLang="en-US" sz="2400" dirty="0"/>
              <a:t>žavaju, ali se izbegava zaustavljanje protočnog sistema)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931297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6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700463" y="6232525"/>
            <a:ext cx="194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 izdaje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6505380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7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76400" y="6308725"/>
            <a:ext cx="683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 izdaje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 zbog zavisnosti 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</a:t>
            </a:r>
          </a:p>
        </p:txBody>
      </p:sp>
    </p:spTree>
    <p:extLst>
      <p:ext uri="{BB962C8B-B14F-4D97-AF65-F5344CB8AC3E}">
        <p14:creationId xmlns:p14="http://schemas.microsoft.com/office/powerpoint/2010/main" val="2282508424"/>
      </p:ext>
    </p:extLst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8a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543175" y="6308725"/>
            <a:ext cx="548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seje izdaje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 zbog 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LD</a:t>
            </a:r>
          </a:p>
        </p:txBody>
      </p:sp>
    </p:spTree>
    <p:extLst>
      <p:ext uri="{BB962C8B-B14F-4D97-AF65-F5344CB8AC3E}">
        <p14:creationId xmlns:p14="http://schemas.microsoft.com/office/powerpoint/2010/main" val="3569618899"/>
      </p:ext>
    </p:extLst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8b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189163" y="6308725"/>
            <a:ext cx="5505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LD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upisuje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F2; 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mogu da nastave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110385"/>
      </p:ext>
    </p:extLst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9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457325" y="6232525"/>
            <a:ext cx="574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čitaju 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operand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 ulaze u izvršenje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4410393"/>
      </p:ext>
    </p:extLst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98613" y="6308725"/>
            <a:ext cx="699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Strukturni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Add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jedinici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zaustavlja poslednju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ADDD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10</a:t>
            </a:r>
          </a:p>
        </p:txBody>
      </p:sp>
    </p:spTree>
    <p:extLst>
      <p:ext uri="{BB962C8B-B14F-4D97-AF65-F5344CB8AC3E}">
        <p14:creationId xmlns:p14="http://schemas.microsoft.com/office/powerpoint/2010/main" val="2034833741"/>
      </p:ext>
    </p:extLst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309813" y="6308725"/>
            <a:ext cx="371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 još izvršavaju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11</a:t>
            </a:r>
          </a:p>
        </p:txBody>
      </p:sp>
    </p:spTree>
    <p:extLst>
      <p:ext uri="{BB962C8B-B14F-4D97-AF65-F5344CB8AC3E}">
        <p14:creationId xmlns:p14="http://schemas.microsoft.com/office/powerpoint/2010/main" val="3074912408"/>
      </p:ext>
    </p:extLst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2400" y="6232525"/>
            <a:ext cx="841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SUBD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upisuje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re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zultat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Add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jedinica slobodna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stru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kturni hazard otklonjen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12</a:t>
            </a:r>
          </a:p>
        </p:txBody>
      </p:sp>
    </p:spTree>
    <p:extLst>
      <p:ext uri="{BB962C8B-B14F-4D97-AF65-F5344CB8AC3E}">
        <p14:creationId xmlns:p14="http://schemas.microsoft.com/office/powerpoint/2010/main" val="3172920998"/>
      </p:ext>
    </p:extLst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920875" y="6308725"/>
            <a:ext cx="497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r-Latn-CS" altLang="en-US" sz="2000">
                <a:solidFill>
                  <a:srgbClr val="009900"/>
                </a:solidFill>
                <a:effectLst/>
              </a:rPr>
              <a:t>postoji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WAR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izmedju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i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ADDD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13</a:t>
            </a:r>
          </a:p>
        </p:txBody>
      </p:sp>
    </p:spTree>
    <p:extLst>
      <p:ext uri="{BB962C8B-B14F-4D97-AF65-F5344CB8AC3E}">
        <p14:creationId xmlns:p14="http://schemas.microsoft.com/office/powerpoint/2010/main" val="908259835"/>
      </p:ext>
    </p:extLst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066800" y="6308725"/>
            <a:ext cx="7507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s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e još izvršava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 zbog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F0 (RAW hazard)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14</a:t>
            </a:r>
          </a:p>
        </p:txBody>
      </p:sp>
    </p:spTree>
    <p:extLst>
      <p:ext uri="{BB962C8B-B14F-4D97-AF65-F5344CB8AC3E}">
        <p14:creationId xmlns:p14="http://schemas.microsoft.com/office/powerpoint/2010/main" val="711686457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Dinamičko planiranje – ideja </a:t>
            </a: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2400"/>
              <a:t>Osnovno ograničenje u protočnom sistemu koji smo do sada analizirali, je da se zahteva izdavanje instrukcija po redosledu pribavljanja</a:t>
            </a:r>
            <a:r>
              <a:rPr lang="sr-Latn-CS" altLang="en-US"/>
              <a:t>:</a:t>
            </a:r>
          </a:p>
          <a:p>
            <a:pPr lvl="1"/>
            <a:r>
              <a:rPr lang="sr-Latn-CS" altLang="en-US" sz="2000"/>
              <a:t>ako je neka instrukcija zaustavljena u protočnom sistemu, ni jedna koja je pribavljena iza nje ne može da produži sa izvršenjem.</a:t>
            </a:r>
          </a:p>
          <a:p>
            <a:pPr lvl="1"/>
            <a:r>
              <a:rPr lang="sr-Latn-CS" altLang="en-US" sz="2000"/>
              <a:t>ako postoji zavisnost izmedju dve prostorno bliske instrukcije, doći će do zaustavljanja protočnog sistema.</a:t>
            </a:r>
          </a:p>
          <a:p>
            <a:pPr lvl="1"/>
            <a:r>
              <a:rPr lang="sr-Latn-CS" altLang="en-US" sz="2000"/>
              <a:t>Ako postoji više funkcionalnih jedinica, ostaće neupošljene.</a:t>
            </a:r>
          </a:p>
          <a:p>
            <a:pPr lvl="1"/>
            <a:r>
              <a:rPr lang="sr-Latn-CS" altLang="en-US" sz="2000"/>
              <a:t>primer:</a:t>
            </a:r>
          </a:p>
          <a:p>
            <a:pPr lvl="2"/>
            <a:r>
              <a:rPr lang="sr-Latn-CS" altLang="en-US"/>
              <a:t>DIVD	 F0,  F2, F4</a:t>
            </a:r>
          </a:p>
          <a:p>
            <a:pPr lvl="2"/>
            <a:r>
              <a:rPr lang="sr-Latn-CS" altLang="en-US"/>
              <a:t>ADDD F10, F0, F8</a:t>
            </a:r>
          </a:p>
          <a:p>
            <a:pPr lvl="2"/>
            <a:r>
              <a:rPr lang="sr-Latn-CS" altLang="en-US"/>
              <a:t>SUBD  F12, F8, F14</a:t>
            </a:r>
            <a:endParaRPr lang="en-US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137025" y="3886200"/>
            <a:ext cx="48545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r-Latn-CS" altLang="en-US">
                <a:effectLst/>
              </a:rPr>
              <a:t>instrukcija SUBD se ne može izvršiti zato što zavisnost ADDD od DIVD uzrokuje zaustavljanje protočnog sistema.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 altLang="en-US">
                <a:effectLst/>
              </a:rPr>
              <a:t>SUBD ne zavisi ni od jedne druge instrukcije.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 altLang="en-US">
                <a:effectLst/>
              </a:rPr>
              <a:t>Zaustavljanje protočnog sistema se može eliminisati tako što se neće zahtevati da se instrukcije izvršavaju po redosledu pribavljanja</a:t>
            </a:r>
            <a:endParaRPr lang="en-US" altLang="en-US">
              <a:effectLst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14800" y="3962400"/>
            <a:ext cx="4800600" cy="2667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362200" y="4419600"/>
            <a:ext cx="3048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524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Grp="1"/>
          </p:cNvGraphicFramePr>
          <p:nvPr>
            <p:ph idx="1"/>
          </p:nvPr>
        </p:nvGraphicFramePr>
        <p:xfrm>
          <a:off x="488950" y="773113"/>
          <a:ext cx="81661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8165520" imgH="6019920" progId="Word.Document.8">
                  <p:embed/>
                </p:oleObj>
              </mc:Choice>
              <mc:Fallback>
                <p:oleObj name="Document" r:id="rId3" imgW="8165520" imgH="6019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3113"/>
                        <a:ext cx="8166100" cy="601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297238" y="6308725"/>
            <a:ext cx="3217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se još uvek izvršava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15</a:t>
            </a:r>
          </a:p>
        </p:txBody>
      </p:sp>
    </p:spTree>
    <p:extLst>
      <p:ext uri="{BB962C8B-B14F-4D97-AF65-F5344CB8AC3E}">
        <p14:creationId xmlns:p14="http://schemas.microsoft.com/office/powerpoint/2010/main" val="3387164089"/>
      </p:ext>
    </p:extLst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289050" y="6308725"/>
            <a:ext cx="677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ADDD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okončava izvršenje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,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spremna da upiše 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re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zultat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F6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16</a:t>
            </a:r>
          </a:p>
        </p:txBody>
      </p:sp>
    </p:spTree>
    <p:extLst>
      <p:ext uri="{BB962C8B-B14F-4D97-AF65-F5344CB8AC3E}">
        <p14:creationId xmlns:p14="http://schemas.microsoft.com/office/powerpoint/2010/main" val="931170194"/>
      </p:ext>
    </p:extLst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Grp="1"/>
          </p:cNvGraphicFramePr>
          <p:nvPr>
            <p:ph idx="1"/>
          </p:nvPr>
        </p:nvGraphicFramePr>
        <p:xfrm>
          <a:off x="488950" y="773113"/>
          <a:ext cx="81661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8165520" imgH="6019920" progId="Word.Document.8">
                  <p:embed/>
                </p:oleObj>
              </mc:Choice>
              <mc:Fallback>
                <p:oleObj name="Document" r:id="rId3" imgW="8165520" imgH="6019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3113"/>
                        <a:ext cx="8166100" cy="601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725613" y="6324600"/>
            <a:ext cx="667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WAR hazard : ADDD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 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Write Result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stepenu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17</a:t>
            </a:r>
          </a:p>
        </p:txBody>
      </p:sp>
    </p:spTree>
    <p:extLst>
      <p:ext uri="{BB962C8B-B14F-4D97-AF65-F5344CB8AC3E}">
        <p14:creationId xmlns:p14="http://schemas.microsoft.com/office/powerpoint/2010/main" val="1944739548"/>
      </p:ext>
    </p:extLst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Grp="1"/>
          </p:cNvGraphicFramePr>
          <p:nvPr>
            <p:ph idx="1"/>
          </p:nvPr>
        </p:nvGraphicFramePr>
        <p:xfrm>
          <a:off x="488950" y="773113"/>
          <a:ext cx="81661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8165520" imgH="6019920" progId="Word.Document.8">
                  <p:embed/>
                </p:oleObj>
              </mc:Choice>
              <mc:Fallback>
                <p:oleObj name="Document" r:id="rId3" imgW="8165520" imgH="6019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3113"/>
                        <a:ext cx="8166100" cy="601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04825" y="6156325"/>
            <a:ext cx="8258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(RAW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F0), ADDD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zaustavljena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(WAR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F6)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18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676400" y="2133600"/>
            <a:ext cx="457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1676400" y="2743200"/>
            <a:ext cx="1143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4014"/>
      </p:ext>
    </p:extLst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3" imgW="8165520" imgH="6021360" progId="Word.Document.8">
                  <p:embed/>
                </p:oleObj>
              </mc:Choice>
              <mc:Fallback>
                <p:oleObj name="Document" r:id="rId3" imgW="8165520" imgH="6021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903538" y="6308725"/>
            <a:ext cx="310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okončava izvršenje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19</a:t>
            </a:r>
          </a:p>
        </p:txBody>
      </p:sp>
    </p:spTree>
    <p:extLst>
      <p:ext uri="{BB962C8B-B14F-4D97-AF65-F5344CB8AC3E}">
        <p14:creationId xmlns:p14="http://schemas.microsoft.com/office/powerpoint/2010/main" val="707641132"/>
      </p:ext>
    </p:extLst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42925" y="6172200"/>
            <a:ext cx="8143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MULT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upisuje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re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ult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at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može da produži i pročita 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perand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u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sledećem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ciklusu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20</a:t>
            </a:r>
          </a:p>
        </p:txBody>
      </p:sp>
    </p:spTree>
    <p:extLst>
      <p:ext uri="{BB962C8B-B14F-4D97-AF65-F5344CB8AC3E}">
        <p14:creationId xmlns:p14="http://schemas.microsoft.com/office/powerpoint/2010/main" val="3424449067"/>
      </p:ext>
    </p:extLst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Grp="1"/>
          </p:cNvGraphicFramePr>
          <p:nvPr>
            <p:ph idx="1"/>
          </p:nvPr>
        </p:nvGraphicFramePr>
        <p:xfrm>
          <a:off x="488950" y="769938"/>
          <a:ext cx="8166100" cy="602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8165520" imgH="6024240" progId="Word.Document.8">
                  <p:embed/>
                </p:oleObj>
              </mc:Choice>
              <mc:Fallback>
                <p:oleObj name="Document" r:id="rId3" imgW="8165520" imgH="6024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69938"/>
                        <a:ext cx="8166100" cy="6024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428750" y="6308725"/>
            <a:ext cx="602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čita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operand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WAR hazard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po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F6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je razrešen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21</a:t>
            </a:r>
          </a:p>
        </p:txBody>
      </p:sp>
    </p:spTree>
    <p:extLst>
      <p:ext uri="{BB962C8B-B14F-4D97-AF65-F5344CB8AC3E}">
        <p14:creationId xmlns:p14="http://schemas.microsoft.com/office/powerpoint/2010/main" val="1168360801"/>
      </p:ext>
    </p:extLst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578100" y="6384925"/>
            <a:ext cx="364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ADDD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okončava upis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re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ult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ata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435850" y="2109788"/>
            <a:ext cx="10223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effectLst/>
              </a:rPr>
              <a:t>40 cycle</a:t>
            </a:r>
          </a:p>
          <a:p>
            <a:r>
              <a:rPr lang="en-US" altLang="en-US">
                <a:solidFill>
                  <a:schemeClr val="hlink"/>
                </a:solidFill>
                <a:effectLst/>
              </a:rPr>
              <a:t>Divide!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22</a:t>
            </a:r>
          </a:p>
        </p:txBody>
      </p:sp>
    </p:spTree>
    <p:extLst>
      <p:ext uri="{BB962C8B-B14F-4D97-AF65-F5344CB8AC3E}">
        <p14:creationId xmlns:p14="http://schemas.microsoft.com/office/powerpoint/2010/main" val="3519201557"/>
      </p:ext>
    </p:extLst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Grp="1"/>
          </p:cNvGraphicFramePr>
          <p:nvPr>
            <p:ph idx="1"/>
          </p:nvPr>
        </p:nvGraphicFramePr>
        <p:xfrm>
          <a:off x="488950" y="771525"/>
          <a:ext cx="8166100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3" imgW="8165520" imgH="6022800" progId="Word.Document.8">
                  <p:embed/>
                </p:oleObj>
              </mc:Choice>
              <mc:Fallback>
                <p:oleObj name="Document" r:id="rId3" imgW="8165520" imgH="602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771525"/>
                        <a:ext cx="8166100" cy="602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768475" y="6308725"/>
            <a:ext cx="608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9900"/>
                </a:solidFill>
                <a:effectLst/>
              </a:rPr>
              <a:t>DIVD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okončavaizvršenje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; 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spremna da upiše 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 re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z</a:t>
            </a:r>
            <a:r>
              <a:rPr lang="en-US" altLang="en-US" sz="2000">
                <a:solidFill>
                  <a:srgbClr val="009900"/>
                </a:solidFill>
                <a:effectLst/>
              </a:rPr>
              <a:t>ult</a:t>
            </a:r>
            <a:r>
              <a:rPr lang="sr-Latn-CS" altLang="en-US" sz="2000">
                <a:solidFill>
                  <a:srgbClr val="009900"/>
                </a:solidFill>
                <a:effectLst/>
              </a:rPr>
              <a:t>at</a:t>
            </a:r>
            <a:endParaRPr lang="en-US" altLang="en-US" sz="2000">
              <a:solidFill>
                <a:srgbClr val="009900"/>
              </a:solidFill>
              <a:effectLst/>
            </a:endParaRP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Example Cycle 61</a:t>
            </a:r>
          </a:p>
        </p:txBody>
      </p:sp>
    </p:spTree>
    <p:extLst>
      <p:ext uri="{BB962C8B-B14F-4D97-AF65-F5344CB8AC3E}">
        <p14:creationId xmlns:p14="http://schemas.microsoft.com/office/powerpoint/2010/main" val="2972288632"/>
      </p:ext>
    </p:extLst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55625" y="152400"/>
            <a:ext cx="803275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1"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Scoreboard Example:  Cycle 62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685800" y="1066800"/>
            <a:ext cx="8013700" cy="5237163"/>
            <a:chOff x="445" y="493"/>
            <a:chExt cx="5048" cy="3299"/>
          </a:xfrm>
        </p:grpSpPr>
        <p:sp>
          <p:nvSpPr>
            <p:cNvPr id="82948" name="Line 4"/>
            <p:cNvSpPr>
              <a:spLocks noChangeShapeType="1"/>
            </p:cNvSpPr>
            <p:nvPr/>
          </p:nvSpPr>
          <p:spPr bwMode="auto">
            <a:xfrm>
              <a:off x="1751" y="773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1751" y="1654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751" y="1947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751" y="2681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1751" y="3013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1751" y="3160"/>
              <a:ext cx="35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506" y="493"/>
              <a:ext cx="7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u="sng">
                  <a:solidFill>
                    <a:srgbClr val="000000"/>
                  </a:solidFill>
                  <a:effectLst/>
                  <a:latin typeface="Geneva"/>
                </a:rPr>
                <a:t>Instruction status 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2135" y="493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Read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56" name="Rectangle 12"/>
            <p:cNvSpPr>
              <a:spLocks noChangeArrowheads="1"/>
            </p:cNvSpPr>
            <p:nvPr/>
          </p:nvSpPr>
          <p:spPr bwMode="auto">
            <a:xfrm>
              <a:off x="2582" y="493"/>
              <a:ext cx="4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Execution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3023" y="493"/>
              <a:ext cx="2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Write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506" y="640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Instruction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1234" y="64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j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1534" y="640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1771" y="640"/>
              <a:ext cx="2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Issue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2135" y="640"/>
              <a:ext cx="4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operands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2582" y="640"/>
              <a:ext cx="4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complete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3023" y="640"/>
              <a:ext cx="2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Result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851" y="78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F6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1157" y="787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34+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1464" y="787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R2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1892" y="78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2301" y="78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2742" y="78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3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3119" y="78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4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851" y="933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DD0806"/>
                  </a:solidFill>
                  <a:effectLst/>
                  <a:latin typeface="Geneva"/>
                </a:rPr>
                <a:t>F2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1157" y="933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DD0806"/>
                  </a:solidFill>
                  <a:effectLst/>
                  <a:latin typeface="Geneva"/>
                </a:rPr>
                <a:t>45+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1464" y="933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DD0806"/>
                  </a:solidFill>
                  <a:effectLst/>
                  <a:latin typeface="Geneva"/>
                </a:rPr>
                <a:t>R3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1892" y="93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5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2301" y="93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2742" y="93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7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119" y="93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8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851" y="10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D4"/>
                  </a:solidFill>
                  <a:effectLst/>
                  <a:latin typeface="Geneva"/>
                </a:rPr>
                <a:t>F0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1157" y="10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D4"/>
                  </a:solidFill>
                  <a:effectLst/>
                  <a:latin typeface="Geneva"/>
                </a:rPr>
                <a:t>F2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1464" y="10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D4"/>
                  </a:solidFill>
                  <a:effectLst/>
                  <a:latin typeface="Geneva"/>
                </a:rPr>
                <a:t>F4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1892" y="108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2301" y="108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9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4" name="Rectangle 40"/>
            <p:cNvSpPr>
              <a:spLocks noChangeArrowheads="1"/>
            </p:cNvSpPr>
            <p:nvPr/>
          </p:nvSpPr>
          <p:spPr bwMode="auto">
            <a:xfrm>
              <a:off x="2703" y="108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19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5" name="Rectangle 41"/>
            <p:cNvSpPr>
              <a:spLocks noChangeArrowheads="1"/>
            </p:cNvSpPr>
            <p:nvPr/>
          </p:nvSpPr>
          <p:spPr bwMode="auto">
            <a:xfrm>
              <a:off x="3080" y="108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20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6" name="Rectangle 42"/>
            <p:cNvSpPr>
              <a:spLocks noChangeArrowheads="1"/>
            </p:cNvSpPr>
            <p:nvPr/>
          </p:nvSpPr>
          <p:spPr bwMode="auto">
            <a:xfrm>
              <a:off x="851" y="122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F20884"/>
                  </a:solidFill>
                  <a:effectLst/>
                  <a:latin typeface="Geneva"/>
                </a:rPr>
                <a:t>F8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7" name="Rectangle 43"/>
            <p:cNvSpPr>
              <a:spLocks noChangeArrowheads="1"/>
            </p:cNvSpPr>
            <p:nvPr/>
          </p:nvSpPr>
          <p:spPr bwMode="auto">
            <a:xfrm>
              <a:off x="1157" y="122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F20884"/>
                  </a:solidFill>
                  <a:effectLst/>
                  <a:latin typeface="Geneva"/>
                </a:rPr>
                <a:t>F6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8" name="Rectangle 44"/>
            <p:cNvSpPr>
              <a:spLocks noChangeArrowheads="1"/>
            </p:cNvSpPr>
            <p:nvPr/>
          </p:nvSpPr>
          <p:spPr bwMode="auto">
            <a:xfrm>
              <a:off x="1464" y="1227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F20884"/>
                  </a:solidFill>
                  <a:effectLst/>
                  <a:latin typeface="Geneva"/>
                </a:rPr>
                <a:t>F2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89" name="Rectangle 45"/>
            <p:cNvSpPr>
              <a:spLocks noChangeArrowheads="1"/>
            </p:cNvSpPr>
            <p:nvPr/>
          </p:nvSpPr>
          <p:spPr bwMode="auto">
            <a:xfrm>
              <a:off x="1892" y="122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7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0" name="Rectangle 46"/>
            <p:cNvSpPr>
              <a:spLocks noChangeArrowheads="1"/>
            </p:cNvSpPr>
            <p:nvPr/>
          </p:nvSpPr>
          <p:spPr bwMode="auto">
            <a:xfrm>
              <a:off x="2301" y="122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9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1" name="Rectangle 47"/>
            <p:cNvSpPr>
              <a:spLocks noChangeArrowheads="1"/>
            </p:cNvSpPr>
            <p:nvPr/>
          </p:nvSpPr>
          <p:spPr bwMode="auto">
            <a:xfrm>
              <a:off x="2703" y="122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2" name="Rectangle 48"/>
            <p:cNvSpPr>
              <a:spLocks noChangeArrowheads="1"/>
            </p:cNvSpPr>
            <p:nvPr/>
          </p:nvSpPr>
          <p:spPr bwMode="auto">
            <a:xfrm>
              <a:off x="3080" y="122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3" name="Rectangle 49"/>
            <p:cNvSpPr>
              <a:spLocks noChangeArrowheads="1"/>
            </p:cNvSpPr>
            <p:nvPr/>
          </p:nvSpPr>
          <p:spPr bwMode="auto">
            <a:xfrm>
              <a:off x="851" y="1374"/>
              <a:ext cx="1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8011"/>
                  </a:solidFill>
                  <a:effectLst/>
                  <a:latin typeface="Geneva"/>
                </a:rPr>
                <a:t>F10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4" name="Rectangle 50"/>
            <p:cNvSpPr>
              <a:spLocks noChangeArrowheads="1"/>
            </p:cNvSpPr>
            <p:nvPr/>
          </p:nvSpPr>
          <p:spPr bwMode="auto">
            <a:xfrm>
              <a:off x="1157" y="137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8011"/>
                  </a:solidFill>
                  <a:effectLst/>
                  <a:latin typeface="Geneva"/>
                </a:rPr>
                <a:t>F0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5" name="Rectangle 51"/>
            <p:cNvSpPr>
              <a:spLocks noChangeArrowheads="1"/>
            </p:cNvSpPr>
            <p:nvPr/>
          </p:nvSpPr>
          <p:spPr bwMode="auto">
            <a:xfrm>
              <a:off x="1464" y="137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8011"/>
                  </a:solidFill>
                  <a:effectLst/>
                  <a:latin typeface="Geneva"/>
                </a:rPr>
                <a:t>F6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6" name="Rectangle 52"/>
            <p:cNvSpPr>
              <a:spLocks noChangeArrowheads="1"/>
            </p:cNvSpPr>
            <p:nvPr/>
          </p:nvSpPr>
          <p:spPr bwMode="auto">
            <a:xfrm>
              <a:off x="1892" y="137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8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7" name="Rectangle 53"/>
            <p:cNvSpPr>
              <a:spLocks noChangeArrowheads="1"/>
            </p:cNvSpPr>
            <p:nvPr/>
          </p:nvSpPr>
          <p:spPr bwMode="auto">
            <a:xfrm>
              <a:off x="2263" y="137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21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8" name="Rectangle 54"/>
            <p:cNvSpPr>
              <a:spLocks noChangeArrowheads="1"/>
            </p:cNvSpPr>
            <p:nvPr/>
          </p:nvSpPr>
          <p:spPr bwMode="auto">
            <a:xfrm>
              <a:off x="2703" y="137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61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2999" name="Rectangle 55"/>
            <p:cNvSpPr>
              <a:spLocks noChangeArrowheads="1"/>
            </p:cNvSpPr>
            <p:nvPr/>
          </p:nvSpPr>
          <p:spPr bwMode="auto">
            <a:xfrm>
              <a:off x="3080" y="137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62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0" name="Rectangle 56"/>
            <p:cNvSpPr>
              <a:spLocks noChangeArrowheads="1"/>
            </p:cNvSpPr>
            <p:nvPr/>
          </p:nvSpPr>
          <p:spPr bwMode="auto">
            <a:xfrm>
              <a:off x="851" y="152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F6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1" name="Rectangle 57"/>
            <p:cNvSpPr>
              <a:spLocks noChangeArrowheads="1"/>
            </p:cNvSpPr>
            <p:nvPr/>
          </p:nvSpPr>
          <p:spPr bwMode="auto">
            <a:xfrm>
              <a:off x="1157" y="152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F8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2" name="Rectangle 58"/>
            <p:cNvSpPr>
              <a:spLocks noChangeArrowheads="1"/>
            </p:cNvSpPr>
            <p:nvPr/>
          </p:nvSpPr>
          <p:spPr bwMode="auto">
            <a:xfrm>
              <a:off x="1464" y="152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F2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3" name="Rectangle 59"/>
            <p:cNvSpPr>
              <a:spLocks noChangeArrowheads="1"/>
            </p:cNvSpPr>
            <p:nvPr/>
          </p:nvSpPr>
          <p:spPr bwMode="auto">
            <a:xfrm>
              <a:off x="1854" y="152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13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4" name="Rectangle 60"/>
            <p:cNvSpPr>
              <a:spLocks noChangeArrowheads="1"/>
            </p:cNvSpPr>
            <p:nvPr/>
          </p:nvSpPr>
          <p:spPr bwMode="auto">
            <a:xfrm>
              <a:off x="2263" y="152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14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5" name="Rectangle 61"/>
            <p:cNvSpPr>
              <a:spLocks noChangeArrowheads="1"/>
            </p:cNvSpPr>
            <p:nvPr/>
          </p:nvSpPr>
          <p:spPr bwMode="auto">
            <a:xfrm>
              <a:off x="2703" y="152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16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080" y="152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22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>
              <a:off x="506" y="1667"/>
              <a:ext cx="9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u="sng">
                  <a:solidFill>
                    <a:srgbClr val="000000"/>
                  </a:solidFill>
                  <a:effectLst/>
                  <a:latin typeface="Geneva"/>
                </a:rPr>
                <a:t>Functional unit status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8" name="Rectangle 64"/>
            <p:cNvSpPr>
              <a:spLocks noChangeArrowheads="1"/>
            </p:cNvSpPr>
            <p:nvPr/>
          </p:nvSpPr>
          <p:spPr bwMode="auto">
            <a:xfrm>
              <a:off x="2582" y="1667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dest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09" name="Rectangle 65"/>
            <p:cNvSpPr>
              <a:spLocks noChangeArrowheads="1"/>
            </p:cNvSpPr>
            <p:nvPr/>
          </p:nvSpPr>
          <p:spPr bwMode="auto">
            <a:xfrm>
              <a:off x="3023" y="166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S1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0" name="Rectangle 66"/>
            <p:cNvSpPr>
              <a:spLocks noChangeArrowheads="1"/>
            </p:cNvSpPr>
            <p:nvPr/>
          </p:nvSpPr>
          <p:spPr bwMode="auto">
            <a:xfrm>
              <a:off x="3330" y="1667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S2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1" name="Rectangle 67"/>
            <p:cNvSpPr>
              <a:spLocks noChangeArrowheads="1"/>
            </p:cNvSpPr>
            <p:nvPr/>
          </p:nvSpPr>
          <p:spPr bwMode="auto">
            <a:xfrm>
              <a:off x="3636" y="1667"/>
              <a:ext cx="3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FU for j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2" name="Rectangle 68"/>
            <p:cNvSpPr>
              <a:spLocks noChangeArrowheads="1"/>
            </p:cNvSpPr>
            <p:nvPr/>
          </p:nvSpPr>
          <p:spPr bwMode="auto">
            <a:xfrm>
              <a:off x="4071" y="1667"/>
              <a:ext cx="3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FU for 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3" name="Rectangle 69"/>
            <p:cNvSpPr>
              <a:spLocks noChangeArrowheads="1"/>
            </p:cNvSpPr>
            <p:nvPr/>
          </p:nvSpPr>
          <p:spPr bwMode="auto">
            <a:xfrm>
              <a:off x="4537" y="166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Fj?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4" name="Rectangle 70"/>
            <p:cNvSpPr>
              <a:spLocks noChangeArrowheads="1"/>
            </p:cNvSpPr>
            <p:nvPr/>
          </p:nvSpPr>
          <p:spPr bwMode="auto">
            <a:xfrm>
              <a:off x="4927" y="1667"/>
              <a:ext cx="1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Fk?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5" name="Rectangle 71"/>
            <p:cNvSpPr>
              <a:spLocks noChangeArrowheads="1"/>
            </p:cNvSpPr>
            <p:nvPr/>
          </p:nvSpPr>
          <p:spPr bwMode="auto">
            <a:xfrm>
              <a:off x="851" y="1814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Time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6" name="Rectangle 72"/>
            <p:cNvSpPr>
              <a:spLocks noChangeArrowheads="1"/>
            </p:cNvSpPr>
            <p:nvPr/>
          </p:nvSpPr>
          <p:spPr bwMode="auto">
            <a:xfrm>
              <a:off x="1157" y="1814"/>
              <a:ext cx="2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Name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7" name="Rectangle 73"/>
            <p:cNvSpPr>
              <a:spLocks noChangeArrowheads="1"/>
            </p:cNvSpPr>
            <p:nvPr/>
          </p:nvSpPr>
          <p:spPr bwMode="auto">
            <a:xfrm>
              <a:off x="1771" y="1814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Busy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8" name="Rectangle 74"/>
            <p:cNvSpPr>
              <a:spLocks noChangeArrowheads="1"/>
            </p:cNvSpPr>
            <p:nvPr/>
          </p:nvSpPr>
          <p:spPr bwMode="auto">
            <a:xfrm>
              <a:off x="2135" y="1814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Op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19" name="Rectangle 75"/>
            <p:cNvSpPr>
              <a:spLocks noChangeArrowheads="1"/>
            </p:cNvSpPr>
            <p:nvPr/>
          </p:nvSpPr>
          <p:spPr bwMode="auto">
            <a:xfrm>
              <a:off x="2582" y="181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Fi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0" name="Rectangle 76"/>
            <p:cNvSpPr>
              <a:spLocks noChangeArrowheads="1"/>
            </p:cNvSpPr>
            <p:nvPr/>
          </p:nvSpPr>
          <p:spPr bwMode="auto">
            <a:xfrm>
              <a:off x="3023" y="181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Fj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1" name="Rectangle 77"/>
            <p:cNvSpPr>
              <a:spLocks noChangeArrowheads="1"/>
            </p:cNvSpPr>
            <p:nvPr/>
          </p:nvSpPr>
          <p:spPr bwMode="auto">
            <a:xfrm>
              <a:off x="3330" y="181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2" name="Rectangle 78"/>
            <p:cNvSpPr>
              <a:spLocks noChangeArrowheads="1"/>
            </p:cNvSpPr>
            <p:nvPr/>
          </p:nvSpPr>
          <p:spPr bwMode="auto">
            <a:xfrm>
              <a:off x="3636" y="181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Qj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3" name="Rectangle 79"/>
            <p:cNvSpPr>
              <a:spLocks noChangeArrowheads="1"/>
            </p:cNvSpPr>
            <p:nvPr/>
          </p:nvSpPr>
          <p:spPr bwMode="auto">
            <a:xfrm>
              <a:off x="4071" y="1814"/>
              <a:ext cx="1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Qk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4" name="Rectangle 80"/>
            <p:cNvSpPr>
              <a:spLocks noChangeArrowheads="1"/>
            </p:cNvSpPr>
            <p:nvPr/>
          </p:nvSpPr>
          <p:spPr bwMode="auto">
            <a:xfrm>
              <a:off x="4537" y="181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Rj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5" name="Rectangle 81"/>
            <p:cNvSpPr>
              <a:spLocks noChangeArrowheads="1"/>
            </p:cNvSpPr>
            <p:nvPr/>
          </p:nvSpPr>
          <p:spPr bwMode="auto">
            <a:xfrm>
              <a:off x="4927" y="1814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Rk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6" name="Rectangle 82"/>
            <p:cNvSpPr>
              <a:spLocks noChangeArrowheads="1"/>
            </p:cNvSpPr>
            <p:nvPr/>
          </p:nvSpPr>
          <p:spPr bwMode="auto">
            <a:xfrm>
              <a:off x="1157" y="1961"/>
              <a:ext cx="3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Integer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7" name="Rectangle 83"/>
            <p:cNvSpPr>
              <a:spLocks noChangeArrowheads="1"/>
            </p:cNvSpPr>
            <p:nvPr/>
          </p:nvSpPr>
          <p:spPr bwMode="auto">
            <a:xfrm>
              <a:off x="1771" y="196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No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28" name="Line 84"/>
            <p:cNvSpPr>
              <a:spLocks noChangeShapeType="1"/>
            </p:cNvSpPr>
            <p:nvPr/>
          </p:nvSpPr>
          <p:spPr bwMode="auto">
            <a:xfrm>
              <a:off x="1745" y="77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29" name="Rectangle 85"/>
            <p:cNvSpPr>
              <a:spLocks noChangeArrowheads="1"/>
            </p:cNvSpPr>
            <p:nvPr/>
          </p:nvSpPr>
          <p:spPr bwMode="auto">
            <a:xfrm>
              <a:off x="1157" y="2107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Mult1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0" name="Rectangle 86"/>
            <p:cNvSpPr>
              <a:spLocks noChangeArrowheads="1"/>
            </p:cNvSpPr>
            <p:nvPr/>
          </p:nvSpPr>
          <p:spPr bwMode="auto">
            <a:xfrm>
              <a:off x="1771" y="21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No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1" name="Rectangle 87"/>
            <p:cNvSpPr>
              <a:spLocks noChangeArrowheads="1"/>
            </p:cNvSpPr>
            <p:nvPr/>
          </p:nvSpPr>
          <p:spPr bwMode="auto">
            <a:xfrm>
              <a:off x="1157" y="2254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Mult2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2" name="Rectangle 88"/>
            <p:cNvSpPr>
              <a:spLocks noChangeArrowheads="1"/>
            </p:cNvSpPr>
            <p:nvPr/>
          </p:nvSpPr>
          <p:spPr bwMode="auto">
            <a:xfrm>
              <a:off x="1771" y="2254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No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3" name="Rectangle 89"/>
            <p:cNvSpPr>
              <a:spLocks noChangeArrowheads="1"/>
            </p:cNvSpPr>
            <p:nvPr/>
          </p:nvSpPr>
          <p:spPr bwMode="auto">
            <a:xfrm>
              <a:off x="1157" y="2401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Add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4" name="Rectangle 90"/>
            <p:cNvSpPr>
              <a:spLocks noChangeArrowheads="1"/>
            </p:cNvSpPr>
            <p:nvPr/>
          </p:nvSpPr>
          <p:spPr bwMode="auto">
            <a:xfrm>
              <a:off x="1771" y="240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No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5" name="Rectangle 91"/>
            <p:cNvSpPr>
              <a:spLocks noChangeArrowheads="1"/>
            </p:cNvSpPr>
            <p:nvPr/>
          </p:nvSpPr>
          <p:spPr bwMode="auto">
            <a:xfrm>
              <a:off x="1036" y="254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6" name="Rectangle 92"/>
            <p:cNvSpPr>
              <a:spLocks noChangeArrowheads="1"/>
            </p:cNvSpPr>
            <p:nvPr/>
          </p:nvSpPr>
          <p:spPr bwMode="auto">
            <a:xfrm>
              <a:off x="1157" y="2548"/>
              <a:ext cx="3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Divide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7" name="Rectangle 93"/>
            <p:cNvSpPr>
              <a:spLocks noChangeArrowheads="1"/>
            </p:cNvSpPr>
            <p:nvPr/>
          </p:nvSpPr>
          <p:spPr bwMode="auto">
            <a:xfrm>
              <a:off x="1771" y="2548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effectLst/>
                  <a:latin typeface="Geneva"/>
                </a:rPr>
                <a:t>No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8" name="Rectangle 94"/>
            <p:cNvSpPr>
              <a:spLocks noChangeArrowheads="1"/>
            </p:cNvSpPr>
            <p:nvPr/>
          </p:nvSpPr>
          <p:spPr bwMode="auto">
            <a:xfrm>
              <a:off x="506" y="2694"/>
              <a:ext cx="9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u="sng">
                  <a:solidFill>
                    <a:srgbClr val="000000"/>
                  </a:solidFill>
                  <a:effectLst/>
                  <a:latin typeface="Geneva"/>
                </a:rPr>
                <a:t>Register result status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39" name="Rectangle 95"/>
            <p:cNvSpPr>
              <a:spLocks noChangeArrowheads="1"/>
            </p:cNvSpPr>
            <p:nvPr/>
          </p:nvSpPr>
          <p:spPr bwMode="auto">
            <a:xfrm>
              <a:off x="512" y="2841"/>
              <a:ext cx="3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effectLst/>
                  <a:latin typeface="Geneva"/>
                </a:rPr>
                <a:t>Clock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0" name="Rectangle 96"/>
            <p:cNvSpPr>
              <a:spLocks noChangeArrowheads="1"/>
            </p:cNvSpPr>
            <p:nvPr/>
          </p:nvSpPr>
          <p:spPr bwMode="auto">
            <a:xfrm>
              <a:off x="1777" y="283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1" name="Rectangle 97"/>
            <p:cNvSpPr>
              <a:spLocks noChangeArrowheads="1"/>
            </p:cNvSpPr>
            <p:nvPr/>
          </p:nvSpPr>
          <p:spPr bwMode="auto">
            <a:xfrm>
              <a:off x="2141" y="283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2" name="Rectangle 98"/>
            <p:cNvSpPr>
              <a:spLocks noChangeArrowheads="1"/>
            </p:cNvSpPr>
            <p:nvPr/>
          </p:nvSpPr>
          <p:spPr bwMode="auto">
            <a:xfrm>
              <a:off x="2588" y="283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F4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3" name="Rectangle 99"/>
            <p:cNvSpPr>
              <a:spLocks noChangeArrowheads="1"/>
            </p:cNvSpPr>
            <p:nvPr/>
          </p:nvSpPr>
          <p:spPr bwMode="auto">
            <a:xfrm>
              <a:off x="3029" y="283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F6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4" name="Rectangle 100"/>
            <p:cNvSpPr>
              <a:spLocks noChangeArrowheads="1"/>
            </p:cNvSpPr>
            <p:nvPr/>
          </p:nvSpPr>
          <p:spPr bwMode="auto">
            <a:xfrm>
              <a:off x="3336" y="283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F8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5" name="Rectangle 101"/>
            <p:cNvSpPr>
              <a:spLocks noChangeArrowheads="1"/>
            </p:cNvSpPr>
            <p:nvPr/>
          </p:nvSpPr>
          <p:spPr bwMode="auto">
            <a:xfrm>
              <a:off x="3643" y="283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F10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6" name="Rectangle 102"/>
            <p:cNvSpPr>
              <a:spLocks noChangeArrowheads="1"/>
            </p:cNvSpPr>
            <p:nvPr/>
          </p:nvSpPr>
          <p:spPr bwMode="auto">
            <a:xfrm>
              <a:off x="4077" y="283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F12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7" name="Rectangle 103"/>
            <p:cNvSpPr>
              <a:spLocks noChangeArrowheads="1"/>
            </p:cNvSpPr>
            <p:nvPr/>
          </p:nvSpPr>
          <p:spPr bwMode="auto">
            <a:xfrm>
              <a:off x="4544" y="2835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...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8" name="Rectangle 104"/>
            <p:cNvSpPr>
              <a:spLocks noChangeArrowheads="1"/>
            </p:cNvSpPr>
            <p:nvPr/>
          </p:nvSpPr>
          <p:spPr bwMode="auto">
            <a:xfrm>
              <a:off x="4933" y="2835"/>
              <a:ext cx="2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1">
                  <a:solidFill>
                    <a:srgbClr val="000000"/>
                  </a:solidFill>
                  <a:effectLst/>
                  <a:latin typeface="Geneva"/>
                </a:rPr>
                <a:t>F30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49" name="Rectangle 105"/>
            <p:cNvSpPr>
              <a:spLocks noChangeArrowheads="1"/>
            </p:cNvSpPr>
            <p:nvPr/>
          </p:nvSpPr>
          <p:spPr bwMode="auto">
            <a:xfrm>
              <a:off x="633" y="302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effectLst/>
                  <a:latin typeface="Geneva"/>
                </a:rPr>
                <a:t>62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50" name="Rectangle 106"/>
            <p:cNvSpPr>
              <a:spLocks noChangeArrowheads="1"/>
            </p:cNvSpPr>
            <p:nvPr/>
          </p:nvSpPr>
          <p:spPr bwMode="auto">
            <a:xfrm>
              <a:off x="1464" y="3026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1">
                  <a:solidFill>
                    <a:srgbClr val="000000"/>
                  </a:solidFill>
                  <a:effectLst/>
                  <a:latin typeface="Geneva"/>
                </a:rPr>
                <a:t>FU</a:t>
              </a:r>
              <a:endParaRPr lang="en-US" altLang="en-US" sz="1200">
                <a:effectLst/>
                <a:latin typeface="Times New Roman" pitchFamily="18" charset="0"/>
              </a:endParaRPr>
            </a:p>
          </p:txBody>
        </p:sp>
        <p:sp>
          <p:nvSpPr>
            <p:cNvPr id="83051" name="Line 107"/>
            <p:cNvSpPr>
              <a:spLocks noChangeShapeType="1"/>
            </p:cNvSpPr>
            <p:nvPr/>
          </p:nvSpPr>
          <p:spPr bwMode="auto">
            <a:xfrm>
              <a:off x="1745" y="1947"/>
              <a:ext cx="1" cy="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2" name="Line 108"/>
            <p:cNvSpPr>
              <a:spLocks noChangeShapeType="1"/>
            </p:cNvSpPr>
            <p:nvPr/>
          </p:nvSpPr>
          <p:spPr bwMode="auto">
            <a:xfrm>
              <a:off x="5349" y="1947"/>
              <a:ext cx="1" cy="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3" name="Line 109"/>
            <p:cNvSpPr>
              <a:spLocks noChangeShapeType="1"/>
            </p:cNvSpPr>
            <p:nvPr/>
          </p:nvSpPr>
          <p:spPr bwMode="auto">
            <a:xfrm>
              <a:off x="1745" y="3013"/>
              <a:ext cx="1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4" name="Line 110"/>
            <p:cNvSpPr>
              <a:spLocks noChangeShapeType="1"/>
            </p:cNvSpPr>
            <p:nvPr/>
          </p:nvSpPr>
          <p:spPr bwMode="auto">
            <a:xfrm>
              <a:off x="3304" y="773"/>
              <a:ext cx="1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5" name="Line 111"/>
            <p:cNvSpPr>
              <a:spLocks noChangeShapeType="1"/>
            </p:cNvSpPr>
            <p:nvPr/>
          </p:nvSpPr>
          <p:spPr bwMode="auto">
            <a:xfrm>
              <a:off x="5349" y="3013"/>
              <a:ext cx="1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6" name="AutoShape 112"/>
            <p:cNvSpPr>
              <a:spLocks noChangeArrowheads="1"/>
            </p:cNvSpPr>
            <p:nvPr/>
          </p:nvSpPr>
          <p:spPr bwMode="auto">
            <a:xfrm>
              <a:off x="3030" y="1063"/>
              <a:ext cx="244" cy="58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>
              <a:off x="2226" y="1063"/>
              <a:ext cx="676" cy="58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8" name="AutoShape 114"/>
            <p:cNvSpPr>
              <a:spLocks noChangeArrowheads="1"/>
            </p:cNvSpPr>
            <p:nvPr/>
          </p:nvSpPr>
          <p:spPr bwMode="auto">
            <a:xfrm>
              <a:off x="1830" y="799"/>
              <a:ext cx="244" cy="84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9" name="Text Box 115"/>
            <p:cNvSpPr txBox="1">
              <a:spLocks noChangeArrowheads="1"/>
            </p:cNvSpPr>
            <p:nvPr/>
          </p:nvSpPr>
          <p:spPr bwMode="auto">
            <a:xfrm>
              <a:off x="3771" y="622"/>
              <a:ext cx="172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>
                  <a:effectLst/>
                  <a:latin typeface="Times New Roman" pitchFamily="18" charset="0"/>
                </a:rPr>
                <a:t>Blok instrukcija </a:t>
              </a:r>
            </a:p>
            <a:p>
              <a:r>
                <a:rPr lang="en-US" altLang="en-US" sz="2800" b="1">
                  <a:effectLst/>
                  <a:latin typeface="Times New Roman" pitchFamily="18" charset="0"/>
                </a:rPr>
                <a:t>izvr</a:t>
              </a:r>
              <a:r>
                <a:rPr lang="hr-HR" altLang="en-US" sz="2800" b="1">
                  <a:effectLst/>
                  <a:latin typeface="Times New Roman" pitchFamily="18" charset="0"/>
                </a:rPr>
                <a:t>šen</a:t>
              </a:r>
              <a:endParaRPr lang="en-US" altLang="en-US" sz="2800" b="1">
                <a:effectLst/>
                <a:latin typeface="Times New Roman" pitchFamily="18" charset="0"/>
              </a:endParaRPr>
            </a:p>
          </p:txBody>
        </p:sp>
        <p:sp>
          <p:nvSpPr>
            <p:cNvPr id="83060" name="Rectangle 116"/>
            <p:cNvSpPr>
              <a:spLocks noChangeArrowheads="1"/>
            </p:cNvSpPr>
            <p:nvPr/>
          </p:nvSpPr>
          <p:spPr bwMode="auto">
            <a:xfrm>
              <a:off x="536" y="3320"/>
              <a:ext cx="436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 marL="285750" indent="-285750"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685800" indent="-228600"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543050" indent="-171450"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00250" indent="-171450"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457450" indent="-17145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14650" indent="-17145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371850" indent="-17145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29050" indent="-17145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657350" algn="l"/>
                  <a:tab pos="302895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2200" b="1">
                  <a:solidFill>
                    <a:schemeClr val="accent1"/>
                  </a:solidFill>
                  <a:effectLst/>
                </a:rPr>
                <a:t>Imamo: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b="1">
                  <a:solidFill>
                    <a:schemeClr val="accent1"/>
                  </a:solidFill>
                  <a:effectLst/>
                </a:rPr>
                <a:t>In-oder issue, 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b="1">
                  <a:solidFill>
                    <a:schemeClr val="accent1"/>
                  </a:solidFill>
                  <a:effectLst/>
                </a:rPr>
                <a:t>Out-of-order execute and commit</a:t>
              </a:r>
            </a:p>
          </p:txBody>
        </p:sp>
        <p:sp>
          <p:nvSpPr>
            <p:cNvPr id="83061" name="Line 117"/>
            <p:cNvSpPr>
              <a:spLocks noChangeShapeType="1"/>
            </p:cNvSpPr>
            <p:nvPr/>
          </p:nvSpPr>
          <p:spPr bwMode="auto">
            <a:xfrm flipH="1">
              <a:off x="1632" y="1632"/>
              <a:ext cx="336" cy="192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2" name="Line 118"/>
            <p:cNvSpPr>
              <a:spLocks noChangeShapeType="1"/>
            </p:cNvSpPr>
            <p:nvPr/>
          </p:nvSpPr>
          <p:spPr bwMode="auto">
            <a:xfrm flipH="1">
              <a:off x="2160" y="1632"/>
              <a:ext cx="384" cy="211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3" name="Line 119"/>
            <p:cNvSpPr>
              <a:spLocks noChangeShapeType="1"/>
            </p:cNvSpPr>
            <p:nvPr/>
          </p:nvSpPr>
          <p:spPr bwMode="auto">
            <a:xfrm flipH="1">
              <a:off x="2880" y="1632"/>
              <a:ext cx="240" cy="21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64" name="Group 120"/>
            <p:cNvGrpSpPr>
              <a:grpSpLocks/>
            </p:cNvGrpSpPr>
            <p:nvPr/>
          </p:nvGrpSpPr>
          <p:grpSpPr bwMode="auto">
            <a:xfrm>
              <a:off x="445" y="786"/>
              <a:ext cx="358" cy="867"/>
              <a:chOff x="519" y="1067"/>
              <a:chExt cx="358" cy="867"/>
            </a:xfrm>
          </p:grpSpPr>
          <p:sp>
            <p:nvSpPr>
              <p:cNvPr id="83065" name="Rectangle 121"/>
              <p:cNvSpPr>
                <a:spLocks noChangeArrowheads="1"/>
              </p:cNvSpPr>
              <p:nvPr/>
            </p:nvSpPr>
            <p:spPr bwMode="auto">
              <a:xfrm>
                <a:off x="519" y="1067"/>
                <a:ext cx="17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  <a:effectLst/>
                    <a:latin typeface="Geneva"/>
                  </a:rPr>
                  <a:t>L.D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066" name="Rectangle 122"/>
              <p:cNvSpPr>
                <a:spLocks noChangeArrowheads="1"/>
              </p:cNvSpPr>
              <p:nvPr/>
            </p:nvSpPr>
            <p:spPr bwMode="auto">
              <a:xfrm>
                <a:off x="519" y="1213"/>
                <a:ext cx="17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DD0806"/>
                    </a:solidFill>
                    <a:effectLst/>
                    <a:latin typeface="Geneva"/>
                  </a:rPr>
                  <a:t>L.D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067" name="Rectangle 123"/>
              <p:cNvSpPr>
                <a:spLocks noChangeArrowheads="1"/>
              </p:cNvSpPr>
              <p:nvPr/>
            </p:nvSpPr>
            <p:spPr bwMode="auto">
              <a:xfrm>
                <a:off x="519" y="1360"/>
                <a:ext cx="35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D4"/>
                    </a:solidFill>
                    <a:effectLst/>
                    <a:latin typeface="Geneva"/>
                  </a:rPr>
                  <a:t>MUL.D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068" name="Rectangle 124"/>
              <p:cNvSpPr>
                <a:spLocks noChangeArrowheads="1"/>
              </p:cNvSpPr>
              <p:nvPr/>
            </p:nvSpPr>
            <p:spPr bwMode="auto">
              <a:xfrm>
                <a:off x="519" y="1507"/>
                <a:ext cx="32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F20884"/>
                    </a:solidFill>
                    <a:effectLst/>
                    <a:latin typeface="Geneva"/>
                  </a:rPr>
                  <a:t>SUB.D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069" name="Rectangle 125"/>
              <p:cNvSpPr>
                <a:spLocks noChangeArrowheads="1"/>
              </p:cNvSpPr>
              <p:nvPr/>
            </p:nvSpPr>
            <p:spPr bwMode="auto">
              <a:xfrm>
                <a:off x="519" y="1654"/>
                <a:ext cx="30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8011"/>
                    </a:solidFill>
                    <a:effectLst/>
                    <a:latin typeface="Geneva"/>
                  </a:rPr>
                  <a:t>DIV.D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070" name="Rectangle 126"/>
              <p:cNvSpPr>
                <a:spLocks noChangeArrowheads="1"/>
              </p:cNvSpPr>
              <p:nvPr/>
            </p:nvSpPr>
            <p:spPr bwMode="auto">
              <a:xfrm>
                <a:off x="519" y="1800"/>
                <a:ext cx="35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  <a:effectLst/>
                    <a:latin typeface="Geneva"/>
                  </a:rPr>
                  <a:t>ADD.D</a:t>
                </a:r>
                <a:endParaRPr lang="en-US" altLang="en-US" sz="1200">
                  <a:effectLst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010520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Dinamičko planiranje – ideja</a:t>
            </a: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/>
              <a:t>U protočnom sistemu se svi hazardi (strukturni, po podacima, kontrolni) proveravaju u ID fazi (u toku dekodiranja)</a:t>
            </a:r>
          </a:p>
          <a:p>
            <a:pPr>
              <a:lnSpc>
                <a:spcPct val="90000"/>
              </a:lnSpc>
            </a:pPr>
            <a:r>
              <a:rPr lang="sr-Latn-CS" altLang="en-US"/>
              <a:t>Ako instrukcija može da se izvrši korektno (bez izazivanja hazarda), ona prelazi iz ID u EX fazu (izdaje se)</a:t>
            </a:r>
          </a:p>
          <a:p>
            <a:pPr>
              <a:lnSpc>
                <a:spcPct val="90000"/>
              </a:lnSpc>
            </a:pPr>
            <a:r>
              <a:rPr lang="sr-Latn-CS" altLang="en-US"/>
              <a:t>Da bi omogućili da izvršenje SUBD otpočne što ranije (jer ne zavisi od DIVD i ADDD) potrebno je </a:t>
            </a:r>
            <a:r>
              <a:rPr lang="en-US" altLang="en-US"/>
              <a:t>I</a:t>
            </a:r>
            <a:r>
              <a:rPr lang="sr-Latn-CS" altLang="en-US"/>
              <a:t>D fazu podeliti na dva dela: 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proveru strukturnih hazarda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proveru hazarda po podacima</a:t>
            </a:r>
          </a:p>
          <a:p>
            <a:pPr lvl="2">
              <a:lnSpc>
                <a:spcPct val="90000"/>
              </a:lnSpc>
            </a:pPr>
            <a:r>
              <a:rPr lang="sr-Latn-CS" altLang="en-US"/>
              <a:t>Ako nema strukturnih hazarda, cilj je da izvršenje instrkcije otpočne čim su dostupni njeni operandi.</a:t>
            </a:r>
          </a:p>
          <a:p>
            <a:pPr lvl="2">
              <a:lnSpc>
                <a:spcPct val="90000"/>
              </a:lnSpc>
            </a:pPr>
            <a:r>
              <a:rPr lang="sr-Latn-CS" altLang="en-US"/>
              <a:t>na taj način može doći do izvršenje instrukcija van redosleda, što će dovesti do završetka-van-redosleda.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841543"/>
      </p:ext>
    </p:extLst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Scoreboard </a:t>
            </a:r>
            <a:r>
              <a:rPr lang="hr-HR" altLang="en-US"/>
              <a:t>- zaključak</a:t>
            </a:r>
            <a:endParaRPr lang="en-US" alt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marL="1543050" indent="-1714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marL="2000250" indent="-17145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38290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hr-HR" altLang="en-US"/>
              <a:t>Projektanti </a:t>
            </a:r>
            <a:r>
              <a:rPr lang="en-US" altLang="en-US"/>
              <a:t>CDC </a:t>
            </a:r>
            <a:r>
              <a:rPr lang="hr-HR" altLang="en-US"/>
              <a:t> su zabeležili poboljšanje performansi od 1.7 puta za </a:t>
            </a:r>
            <a:r>
              <a:rPr lang="en-US" altLang="en-US"/>
              <a:t>FORTRAN code, </a:t>
            </a:r>
            <a:r>
              <a:rPr lang="hr-HR" altLang="en-US"/>
              <a:t>i </a:t>
            </a:r>
            <a:r>
              <a:rPr lang="en-US" altLang="en-US"/>
              <a:t>2.5 </a:t>
            </a:r>
            <a:r>
              <a:rPr lang="hr-HR" altLang="en-US"/>
              <a:t>za </a:t>
            </a:r>
            <a:r>
              <a:rPr lang="en-US" altLang="en-US"/>
              <a:t> </a:t>
            </a:r>
            <a:r>
              <a:rPr lang="hr-HR" altLang="en-US"/>
              <a:t>programe pisane na asembleru</a:t>
            </a:r>
            <a:r>
              <a:rPr lang="en-US" altLang="en-US"/>
              <a:t> </a:t>
            </a:r>
          </a:p>
          <a:p>
            <a:r>
              <a:rPr lang="hr-HR" altLang="en-US"/>
              <a:t>Ograničenja</a:t>
            </a:r>
            <a:r>
              <a:rPr lang="en-US" altLang="en-US"/>
              <a:t> 6600 scoreboard</a:t>
            </a:r>
          </a:p>
          <a:p>
            <a:pPr lvl="1"/>
            <a:r>
              <a:rPr lang="hr-HR" altLang="en-US"/>
              <a:t>Ne koristi prednosti pribavljanja u napred</a:t>
            </a:r>
            <a:endParaRPr lang="en-US" altLang="en-US"/>
          </a:p>
          <a:p>
            <a:pPr lvl="1"/>
            <a:r>
              <a:rPr lang="hr-HR" altLang="en-US"/>
              <a:t>Ograničen na instrukcije u osnovnom bloku (mali issue prozor)</a:t>
            </a:r>
            <a:endParaRPr lang="en-US" altLang="en-US"/>
          </a:p>
          <a:p>
            <a:pPr lvl="1"/>
            <a:r>
              <a:rPr lang="hr-HR" altLang="en-US"/>
              <a:t>Broj funkcionalnih jedinica</a:t>
            </a:r>
            <a:r>
              <a:rPr lang="en-US" altLang="en-US"/>
              <a:t> (stru</a:t>
            </a:r>
            <a:r>
              <a:rPr lang="hr-HR" altLang="en-US"/>
              <a:t>kturni </a:t>
            </a:r>
            <a:r>
              <a:rPr lang="en-US" altLang="en-US"/>
              <a:t> hazard</a:t>
            </a:r>
            <a:r>
              <a:rPr lang="hr-HR" altLang="en-US"/>
              <a:t>i</a:t>
            </a:r>
            <a:r>
              <a:rPr lang="en-US" altLang="en-US"/>
              <a:t>)</a:t>
            </a:r>
          </a:p>
          <a:p>
            <a:pPr lvl="1"/>
            <a:r>
              <a:rPr lang="hr-HR" altLang="en-US"/>
              <a:t>Čekanje zbog </a:t>
            </a:r>
            <a:r>
              <a:rPr lang="en-US" altLang="en-US"/>
              <a:t> WAR hazard</a:t>
            </a:r>
            <a:r>
              <a:rPr lang="hr-HR" altLang="en-US"/>
              <a:t>a</a:t>
            </a:r>
            <a:endParaRPr lang="en-US" altLang="en-US"/>
          </a:p>
          <a:p>
            <a:pPr lvl="1"/>
            <a:r>
              <a:rPr lang="hr-HR" altLang="en-US"/>
              <a:t>Sprečavanje </a:t>
            </a:r>
            <a:r>
              <a:rPr lang="en-US" altLang="en-US"/>
              <a:t> WAW hazard</a:t>
            </a:r>
            <a:r>
              <a:rPr lang="hr-HR" altLang="en-US"/>
              <a:t>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732630"/>
      </p:ext>
    </p:extLst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Scoreboard upravljanje</a:t>
            </a:r>
            <a:endParaRPr lang="en-US" altLang="en-US"/>
          </a:p>
        </p:txBody>
      </p:sp>
      <p:pic>
        <p:nvPicPr>
          <p:cNvPr id="84995" name="Picture 3" descr="score-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8001000" cy="4860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3" name="Group 11"/>
          <p:cNvGrpSpPr>
            <a:grpSpLocks/>
          </p:cNvGrpSpPr>
          <p:nvPr/>
        </p:nvGrpSpPr>
        <p:grpSpPr bwMode="auto">
          <a:xfrm>
            <a:off x="1752600" y="6400800"/>
            <a:ext cx="1981200" cy="366713"/>
            <a:chOff x="432" y="3936"/>
            <a:chExt cx="1248" cy="231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432" y="3984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480" y="3936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    D   S1   S2</a:t>
              </a:r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>
              <a:off x="816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1056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1344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04800" y="6477000"/>
            <a:ext cx="1333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format instrukcije</a:t>
            </a:r>
          </a:p>
        </p:txBody>
      </p:sp>
    </p:spTree>
    <p:extLst>
      <p:ext uri="{BB962C8B-B14F-4D97-AF65-F5344CB8AC3E}">
        <p14:creationId xmlns:p14="http://schemas.microsoft.com/office/powerpoint/2010/main" val="1868062597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5921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altLang="en-US" sz="2400" dirty="0"/>
              <a:t>ID faza se deli na dva dela:</a:t>
            </a:r>
          </a:p>
          <a:p>
            <a:pPr lvl="1">
              <a:lnSpc>
                <a:spcPct val="80000"/>
              </a:lnSpc>
            </a:pPr>
            <a:r>
              <a:rPr lang="sr-Latn-CS" altLang="en-US" dirty="0"/>
              <a:t>ISSUE(odluka, izdavanje) – dekodiranje instrukcije i provera strukturnih hazarda</a:t>
            </a:r>
          </a:p>
          <a:p>
            <a:pPr lvl="1">
              <a:lnSpc>
                <a:spcPct val="80000"/>
              </a:lnSpc>
            </a:pPr>
            <a:r>
              <a:rPr lang="sr-Latn-CS" altLang="en-US" dirty="0"/>
              <a:t>Read operands (čitanje operanada)- čekanje na brisanje data hazarda, zatim čitanje operanada</a:t>
            </a:r>
          </a:p>
          <a:p>
            <a:pPr>
              <a:lnSpc>
                <a:spcPct val="80000"/>
              </a:lnSpc>
            </a:pPr>
            <a:r>
              <a:rPr lang="sr-Latn-CS" altLang="en-US" sz="2600" dirty="0"/>
              <a:t>Sve instrukcije prolaze kroz Issue stepen u redosledu pribavljanja, ali u read operands stepenu mogu biti zaustavljene ili propuštene u izvršenje-van-redosleda 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sr-Latn-CS" altLang="en-US" sz="2400" dirty="0"/>
              <a:t>Pribavljanje instrukcije (IF) prethodi Issue stepenu. Instrukcije se pribavljaju u instrukcioni bafer veličine ≥1.</a:t>
            </a:r>
          </a:p>
          <a:p>
            <a:pPr>
              <a:lnSpc>
                <a:spcPct val="80000"/>
              </a:lnSpc>
            </a:pPr>
            <a:r>
              <a:rPr lang="sr-Latn-CS" altLang="en-US" sz="2400" dirty="0"/>
              <a:t>EX stepen sledi iza stepena u kome se čitaju operandi.</a:t>
            </a:r>
          </a:p>
          <a:p>
            <a:pPr>
              <a:lnSpc>
                <a:spcPct val="80000"/>
              </a:lnSpc>
            </a:pPr>
            <a:r>
              <a:rPr lang="sr-Latn-CS" altLang="en-US" sz="2400" dirty="0"/>
              <a:t>Kao i kod standardnog protočnog sistema izvršenje FP operacije može trajati više klok ciklusa i više instrukcija može biti u EX fazi jednovremeno.</a:t>
            </a:r>
          </a:p>
          <a:p>
            <a:pPr>
              <a:lnSpc>
                <a:spcPct val="80000"/>
              </a:lnSpc>
            </a:pPr>
            <a:r>
              <a:rPr lang="sr-Latn-CS" altLang="en-US" sz="2400" dirty="0"/>
              <a:t>dve hardverske tehnike za dinamičko planiranje izvršenja instrukcija postoje:</a:t>
            </a:r>
          </a:p>
          <a:p>
            <a:pPr lvl="1">
              <a:lnSpc>
                <a:spcPct val="80000"/>
              </a:lnSpc>
            </a:pPr>
            <a:r>
              <a:rPr lang="sr-Latn-CS" altLang="en-US" dirty="0"/>
              <a:t>Dinamičko planiranje sa Scoreboard tehnikom (CDC6600)</a:t>
            </a:r>
          </a:p>
          <a:p>
            <a:pPr lvl="1">
              <a:lnSpc>
                <a:spcPct val="80000"/>
              </a:lnSpc>
            </a:pPr>
            <a:r>
              <a:rPr lang="sr-Latn-CS" altLang="en-US" dirty="0"/>
              <a:t>Tomasulov algoritam (IBM 360/91)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sr-Latn-CS" altLang="en-US"/>
              <a:t>Dinamičko planiranje – ideja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04339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Scoreboard tehnika</a:t>
            </a: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Prvi put primenjena kod CDC6600.</a:t>
            </a:r>
            <a:r>
              <a:rPr lang="en-US" altLang="en-US"/>
              <a:t> (1963)</a:t>
            </a:r>
            <a:endParaRPr lang="sr-Latn-CS" altLang="en-US"/>
          </a:p>
          <a:p>
            <a:r>
              <a:rPr lang="sr-Latn-CS" altLang="en-US"/>
              <a:t>Scoreboard tehnika omogućava izvršenje instrukcija van redosleda kada ima dovoljno resursa i nema zavisnosti po podacima.</a:t>
            </a:r>
          </a:p>
          <a:p>
            <a:r>
              <a:rPr lang="sr-Latn-CS" altLang="en-US"/>
              <a:t>Cilj tehnike je obezbediti brzinu izvršenja od 1 clk po instrukciji, tako što će se instrukcije izvršavati što je ranije moguće</a:t>
            </a:r>
          </a:p>
          <a:p>
            <a:r>
              <a:rPr lang="sr-Latn-CS" altLang="en-US"/>
              <a:t>Ako se dozvoli izvršenje instrukcija van redosleda može doći i</a:t>
            </a:r>
            <a:r>
              <a:rPr lang="en-US" altLang="en-US"/>
              <a:t> </a:t>
            </a:r>
            <a:r>
              <a:rPr lang="sr-Latn-CS" altLang="en-US"/>
              <a:t>do WAR i WAW hazarda</a:t>
            </a:r>
          </a:p>
          <a:p>
            <a:pPr lvl="1"/>
            <a:r>
              <a:rPr lang="sr-Latn-CS" altLang="en-US"/>
              <a:t>Primer:</a:t>
            </a:r>
          </a:p>
          <a:p>
            <a:pPr lvl="2"/>
            <a:r>
              <a:rPr lang="sr-Latn-CS" altLang="en-US"/>
              <a:t>DIVD	 F0,  F2, F4</a:t>
            </a:r>
          </a:p>
          <a:p>
            <a:pPr lvl="2"/>
            <a:r>
              <a:rPr lang="sr-Latn-CS" altLang="en-US"/>
              <a:t>ADDD F10, F0, F8</a:t>
            </a:r>
          </a:p>
          <a:p>
            <a:pPr lvl="2"/>
            <a:r>
              <a:rPr lang="sr-Latn-CS" altLang="en-US"/>
              <a:t>SUBD  F8, F8, F14</a:t>
            </a:r>
          </a:p>
          <a:p>
            <a:pPr lvl="2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2286000" y="6019800"/>
            <a:ext cx="762000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984625" y="3984625"/>
            <a:ext cx="485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effectLst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191000" y="5210175"/>
            <a:ext cx="464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Postoji antizavisnost izmedju ADDD i SUBD. Ako se SUBD izvrši pre ADDD, narušiće se antizavisnost i izvršenje će biti nekorektno</a:t>
            </a:r>
            <a:endParaRPr lang="en-US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114800" y="5181600"/>
            <a:ext cx="47244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32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33400" y="838200"/>
            <a:ext cx="82423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sr-Latn-CS" altLang="en-US" sz="2000"/>
              <a:t>Svaka instrukcija prolazi kroz Scoreboard gde se beleži zapis o zavisnostima po podacima. </a:t>
            </a:r>
            <a:endParaRPr lang="en-US" altLang="en-US" sz="2000"/>
          </a:p>
          <a:p>
            <a:r>
              <a:rPr lang="sr-Latn-CS" altLang="en-US" sz="2000"/>
              <a:t>Scoreboard sistem ima više funkcionalnih jedinica. Status svake funkcionalne jedinice se beleži u Scoreboard. </a:t>
            </a:r>
            <a:endParaRPr lang="en-US" altLang="en-US" sz="2000"/>
          </a:p>
          <a:p>
            <a:r>
              <a:rPr lang="sr-Latn-CS" altLang="en-US" sz="2000"/>
              <a:t>Ako </a:t>
            </a:r>
            <a:r>
              <a:rPr lang="en-US" altLang="en-US" sz="2000"/>
              <a:t> scoreboard </a:t>
            </a:r>
            <a:r>
              <a:rPr lang="sr-Latn-CS" altLang="en-US" sz="2000"/>
              <a:t>utvrdi da se instrukcija ne može odma izvršiti, on izvršava sled</a:t>
            </a:r>
            <a:r>
              <a:rPr lang="en-US" altLang="en-US" sz="2000"/>
              <a:t>e</a:t>
            </a:r>
            <a:r>
              <a:rPr lang="sr-Latn-CS" altLang="en-US" sz="2000"/>
              <a:t>ću instrukciju koja čeka na izvršenje i nastavlja da nadgleda status funkcionalne jedinice da bi utvrdio kada instrukcija može da krene u izvršenje.  </a:t>
            </a:r>
            <a:endParaRPr lang="en-US" altLang="en-US" sz="2000"/>
          </a:p>
          <a:p>
            <a:r>
              <a:rPr lang="sr-Latn-CS" altLang="en-US" sz="2000"/>
              <a:t>S</a:t>
            </a:r>
            <a:r>
              <a:rPr lang="en-US" altLang="en-US" sz="2000"/>
              <a:t>coreboard </a:t>
            </a:r>
            <a:r>
              <a:rPr lang="sr-Latn-CS" altLang="en-US" sz="2000"/>
              <a:t>odlučuje kada instrukcija može izvršiti upis u regist</a:t>
            </a:r>
            <a:r>
              <a:rPr lang="en-US" altLang="en-US" sz="2000"/>
              <a:t>a</a:t>
            </a:r>
            <a:r>
              <a:rPr lang="sr-Latn-CS" altLang="en-US" sz="2000"/>
              <a:t>rski fajl (detekcija i razrešenje hazarda je centralizovano u </a:t>
            </a:r>
            <a:r>
              <a:rPr lang="en-US" altLang="en-US" sz="2000"/>
              <a:t>scoreboard).</a:t>
            </a:r>
            <a:endParaRPr lang="sr-Latn-CS" altLang="en-US" sz="2000"/>
          </a:p>
          <a:p>
            <a:endParaRPr lang="sr-Latn-CS" altLang="en-US" sz="2000"/>
          </a:p>
          <a:p>
            <a:r>
              <a:rPr lang="sr-Latn-CS" altLang="en-US" sz="2000"/>
              <a:t>Pretpostavke za analizu:</a:t>
            </a:r>
          </a:p>
          <a:p>
            <a:pPr lvl="1"/>
            <a:r>
              <a:rPr lang="sr-Latn-CS" altLang="en-US" sz="1800"/>
              <a:t>Sistem ima 2 FP množača</a:t>
            </a:r>
          </a:p>
          <a:p>
            <a:pPr lvl="1"/>
            <a:r>
              <a:rPr lang="sr-Latn-CS" altLang="en-US" sz="1800"/>
              <a:t>jedan FP sabirač,</a:t>
            </a:r>
          </a:p>
          <a:p>
            <a:pPr lvl="1"/>
            <a:r>
              <a:rPr lang="sr-Latn-CS" altLang="en-US" sz="1800"/>
              <a:t>jednu jedinicu za FP deljenje</a:t>
            </a:r>
          </a:p>
          <a:p>
            <a:pPr lvl="1"/>
            <a:r>
              <a:rPr lang="sr-Latn-CS" altLang="en-US" sz="1800"/>
              <a:t>jednu integer jedinicu za obraćanje memoriji, grananje i ALU operacije</a:t>
            </a:r>
            <a:endParaRPr lang="en-US" altLang="en-US" sz="18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Scoreboard (nast.)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3460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Primer sistema sa Scoreboard</a:t>
            </a:r>
            <a:endParaRPr lang="en-US" altLang="en-US"/>
          </a:p>
        </p:txBody>
      </p:sp>
      <p:pic>
        <p:nvPicPr>
          <p:cNvPr id="51203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838200"/>
            <a:ext cx="6781800" cy="563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45613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altLang="en-US" sz="3200"/>
              <a:t>Faze izvršenja instrukcija kod Scoreboard</a:t>
            </a:r>
            <a:endParaRPr lang="en-US" altLang="en-US" sz="32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 sz="2400"/>
              <a:t>Četiri koraka koji zamenjuju ID, Ex i WB su (ne razmatramo stepen za obraćanje memoriji):</a:t>
            </a:r>
          </a:p>
          <a:p>
            <a:pPr lvl="1">
              <a:lnSpc>
                <a:spcPct val="90000"/>
              </a:lnSpc>
            </a:pPr>
            <a:r>
              <a:rPr lang="sr-Latn-CS" altLang="en-US" sz="2100">
                <a:solidFill>
                  <a:schemeClr val="accent1"/>
                </a:solidFill>
              </a:rPr>
              <a:t>Issue</a:t>
            </a:r>
            <a:r>
              <a:rPr lang="sr-Latn-CS" altLang="en-US" sz="2100"/>
              <a:t> – ako je funkcionalna jedinica slobodna i ni jedna druga aktivna instrukcija nema isti odredišni registar, Sc. propušta instrukciju u funkcionalnu jedinicu i ažurira internu strukturu podataka. Ovde se detektuju </a:t>
            </a:r>
            <a:r>
              <a:rPr lang="sr-Latn-CS" altLang="en-US" sz="2100">
                <a:solidFill>
                  <a:srgbClr val="FF0000"/>
                </a:solidFill>
              </a:rPr>
              <a:t>strukurni</a:t>
            </a:r>
            <a:r>
              <a:rPr lang="sr-Latn-CS" altLang="en-US" sz="2100"/>
              <a:t> i </a:t>
            </a:r>
            <a:r>
              <a:rPr lang="sr-Latn-CS" altLang="en-US" sz="2100">
                <a:solidFill>
                  <a:srgbClr val="FF0000"/>
                </a:solidFill>
              </a:rPr>
              <a:t>WAW</a:t>
            </a:r>
            <a:r>
              <a:rPr lang="sr-Latn-CS" altLang="en-US" sz="2100"/>
              <a:t> hazardi. Ako strukturni ili WAW hazard postoji, onda se izdavanje svih instrukcija zaustavlja dok se hazard ne obriše.</a:t>
            </a:r>
          </a:p>
          <a:p>
            <a:pPr lvl="2">
              <a:lnSpc>
                <a:spcPct val="90000"/>
              </a:lnSpc>
            </a:pPr>
            <a:r>
              <a:rPr lang="sr-Latn-CS" altLang="en-US" sz="1800"/>
              <a:t>Kada se Issue stepen zaustavi, bafer izmedju IF i Issue stepena će se napuniti i prestaće da se pribavljaju nove instrukcije.</a:t>
            </a:r>
          </a:p>
          <a:p>
            <a:pPr lvl="2">
              <a:lnSpc>
                <a:spcPct val="90000"/>
              </a:lnSpc>
            </a:pPr>
            <a:r>
              <a:rPr lang="sr-Latn-CS" altLang="en-US" sz="1800"/>
              <a:t>ključno je uočiti da instrukcije kroz Issue stepen prolaze po redosledu pribavljanja</a:t>
            </a:r>
          </a:p>
          <a:p>
            <a:pPr lvl="1">
              <a:lnSpc>
                <a:spcPct val="90000"/>
              </a:lnSpc>
            </a:pPr>
            <a:r>
              <a:rPr lang="sr-Latn-CS" altLang="en-US" sz="2100">
                <a:solidFill>
                  <a:schemeClr val="accent1"/>
                </a:solidFill>
              </a:rPr>
              <a:t>Read operands</a:t>
            </a:r>
            <a:r>
              <a:rPr lang="sr-Latn-CS" altLang="en-US" sz="2100"/>
              <a:t> – Sc. nadgleda raspoloživost izvornih operanada. Izvorni operand je raspoloživ ako ni jedna druga aktivna instrukcija koja je prethodno izdata neće da ga generiše (upiše rezultat).</a:t>
            </a:r>
          </a:p>
          <a:p>
            <a:pPr lvl="2">
              <a:lnSpc>
                <a:spcPct val="90000"/>
              </a:lnSpc>
            </a:pPr>
            <a:r>
              <a:rPr lang="sr-Latn-CS" altLang="en-US" sz="1800"/>
              <a:t>kada su operandi dostupni, Sc. kaže funkcionalnoj jedinici da pročita operande iz RF i otpočne izvršenje.</a:t>
            </a:r>
          </a:p>
          <a:p>
            <a:pPr lvl="2">
              <a:lnSpc>
                <a:spcPct val="90000"/>
              </a:lnSpc>
            </a:pPr>
            <a:r>
              <a:rPr lang="sr-Latn-CS" altLang="en-US" sz="1800"/>
              <a:t>Sc. rešava </a:t>
            </a:r>
            <a:r>
              <a:rPr lang="sr-Latn-CS" altLang="en-US" sz="1800">
                <a:solidFill>
                  <a:srgbClr val="FF0000"/>
                </a:solidFill>
              </a:rPr>
              <a:t>RAW </a:t>
            </a:r>
            <a:r>
              <a:rPr lang="sr-Latn-CS" altLang="en-US" sz="1800"/>
              <a:t>hazarde dinamički u ovom koraku i instrukcija može biti poslata u izvršenje van redosleda.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2980267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lecture-2[1]">
  <a:themeElements>
    <a:clrScheme name="lecture-2[1]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lecture-2[1]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-2[1]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2[1]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2[1]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AOR2[2]-pipelining[1]</Template>
  <TotalTime>71</TotalTime>
  <Words>1733</Words>
  <Application>Microsoft Office PowerPoint</Application>
  <PresentationFormat>On-screen Show (4:3)</PresentationFormat>
  <Paragraphs>292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lecture-2[1]</vt:lpstr>
      <vt:lpstr>Document</vt:lpstr>
      <vt:lpstr>Dinamičko preuređenje instrukcija</vt:lpstr>
      <vt:lpstr>Dinamičko planiranje izvršenja instrukcija</vt:lpstr>
      <vt:lpstr>Dinamičko planiranje – ideja </vt:lpstr>
      <vt:lpstr>Dinamičko planiranje – ideja</vt:lpstr>
      <vt:lpstr>Dinamičko planiranje – ideja</vt:lpstr>
      <vt:lpstr>Scoreboard tehnika</vt:lpstr>
      <vt:lpstr>Scoreboard (nast.)</vt:lpstr>
      <vt:lpstr>Primer sistema sa Scoreboard</vt:lpstr>
      <vt:lpstr>Faze izvršenja instrukcija kod Scoreboard</vt:lpstr>
      <vt:lpstr>Faze izvršenja instrukcija kod Scoreboard- nast.</vt:lpstr>
      <vt:lpstr>Kako Sc. vodi evidenciju</vt:lpstr>
      <vt:lpstr>Kako Sc. vodi evidenciju- nast.</vt:lpstr>
      <vt:lpstr>PowerPoint Presentation</vt:lpstr>
      <vt:lpstr>Scoreboard Example Cycle 0</vt:lpstr>
      <vt:lpstr>Scoreboard Example Cycle 1</vt:lpstr>
      <vt:lpstr>Scoreboard Example Cycle 2</vt:lpstr>
      <vt:lpstr>Scoreboard Example Cycle 3</vt:lpstr>
      <vt:lpstr>Scoreboard Example Cycle 4</vt:lpstr>
      <vt:lpstr>Scoreboard Example Cycle 5</vt:lpstr>
      <vt:lpstr>Scoreboard Example Cycle 6</vt:lpstr>
      <vt:lpstr>Scoreboard Example Cycle 7</vt:lpstr>
      <vt:lpstr>Scoreboard Example Cycle 8a</vt:lpstr>
      <vt:lpstr>Scoreboard Example Cycle 8b</vt:lpstr>
      <vt:lpstr>Scoreboard Example Cycle 9</vt:lpstr>
      <vt:lpstr>Scoreboard Example Cycle 10</vt:lpstr>
      <vt:lpstr>Scoreboard Example Cycle 11</vt:lpstr>
      <vt:lpstr>Scoreboard Example Cycle 12</vt:lpstr>
      <vt:lpstr>Scoreboard Example Cycle 13</vt:lpstr>
      <vt:lpstr>Scoreboard Example Cycle 14</vt:lpstr>
      <vt:lpstr>Scoreboard Example Cycle 15</vt:lpstr>
      <vt:lpstr>Scoreboard Example Cycle 16</vt:lpstr>
      <vt:lpstr>Scoreboard Example Cycle 17</vt:lpstr>
      <vt:lpstr>Scoreboard Example Cycle 18</vt:lpstr>
      <vt:lpstr>Scoreboard Example Cycle 19</vt:lpstr>
      <vt:lpstr>Scoreboard Example Cycle 20</vt:lpstr>
      <vt:lpstr>Scoreboard Example Cycle 21</vt:lpstr>
      <vt:lpstr>Scoreboard Example Cycle 22</vt:lpstr>
      <vt:lpstr>Scoreboard Example Cycle 61</vt:lpstr>
      <vt:lpstr>PowerPoint Presentation</vt:lpstr>
      <vt:lpstr>Scoreboard - zaključak</vt:lpstr>
      <vt:lpstr>Scoreboard upravljanje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Protočno izvršenje instrukcija </dc:title>
  <dc:creator>ema</dc:creator>
  <cp:lastModifiedBy>ema</cp:lastModifiedBy>
  <cp:revision>6</cp:revision>
  <dcterms:created xsi:type="dcterms:W3CDTF">2022-03-16T11:11:16Z</dcterms:created>
  <dcterms:modified xsi:type="dcterms:W3CDTF">2023-06-09T09:51:45Z</dcterms:modified>
</cp:coreProperties>
</file>