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ink/ink2.xml" ContentType="application/inkml+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ink/ink4.xml" ContentType="application/inkml+xml"/>
  <Override PartName="/ppt/ink/ink5.xml" ContentType="application/inkml+xml"/>
  <Override PartName="/ppt/notesSlides/notesSlide7.xml" ContentType="application/vnd.openxmlformats-officedocument.presentationml.notesSlide+xml"/>
  <Override PartName="/ppt/ink/ink6.xml" ContentType="application/inkml+xml"/>
  <Override PartName="/ppt/notesSlides/notesSlide8.xml" ContentType="application/vnd.openxmlformats-officedocument.presentationml.notesSlide+xml"/>
  <Override PartName="/ppt/ink/ink7.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8.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62"/>
  </p:notesMasterIdLst>
  <p:sldIdLst>
    <p:sldId id="256" r:id="rId2"/>
    <p:sldId id="257" r:id="rId3"/>
    <p:sldId id="316" r:id="rId4"/>
    <p:sldId id="258" r:id="rId5"/>
    <p:sldId id="261" r:id="rId6"/>
    <p:sldId id="262" r:id="rId7"/>
    <p:sldId id="263" r:id="rId8"/>
    <p:sldId id="264" r:id="rId9"/>
    <p:sldId id="259"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3" r:id="rId30"/>
    <p:sldId id="345" r:id="rId31"/>
    <p:sldId id="285" r:id="rId32"/>
    <p:sldId id="286" r:id="rId33"/>
    <p:sldId id="287" r:id="rId34"/>
    <p:sldId id="315" r:id="rId35"/>
    <p:sldId id="288" r:id="rId36"/>
    <p:sldId id="317" r:id="rId37"/>
    <p:sldId id="318" r:id="rId38"/>
    <p:sldId id="341" r:id="rId39"/>
    <p:sldId id="320" r:id="rId40"/>
    <p:sldId id="342" r:id="rId41"/>
    <p:sldId id="319" r:id="rId42"/>
    <p:sldId id="321" r:id="rId43"/>
    <p:sldId id="322" r:id="rId44"/>
    <p:sldId id="323" r:id="rId45"/>
    <p:sldId id="324" r:id="rId46"/>
    <p:sldId id="325" r:id="rId47"/>
    <p:sldId id="326" r:id="rId48"/>
    <p:sldId id="327" r:id="rId49"/>
    <p:sldId id="328" r:id="rId50"/>
    <p:sldId id="329" r:id="rId51"/>
    <p:sldId id="331" r:id="rId52"/>
    <p:sldId id="332" r:id="rId53"/>
    <p:sldId id="333" r:id="rId54"/>
    <p:sldId id="334" r:id="rId55"/>
    <p:sldId id="335" r:id="rId56"/>
    <p:sldId id="336" r:id="rId57"/>
    <p:sldId id="337" r:id="rId58"/>
    <p:sldId id="338" r:id="rId59"/>
    <p:sldId id="339" r:id="rId60"/>
    <p:sldId id="340" r:id="rId6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00CC99"/>
    <a:srgbClr val="6666FF"/>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4" autoAdjust="0"/>
    <p:restoredTop sz="81775" autoAdjust="0"/>
  </p:normalViewPr>
  <p:slideViewPr>
    <p:cSldViewPr>
      <p:cViewPr>
        <p:scale>
          <a:sx n="99" d="100"/>
          <a:sy n="99" d="100"/>
        </p:scale>
        <p:origin x="340" y="-11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1.emf"/></Relationships>
</file>

<file path=ppt/ink/ink1.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10:38.957"/>
    </inkml:context>
    <inkml:brush xml:id="br0">
      <inkml:brushProperty name="width" value="0.05292" units="cm"/>
      <inkml:brushProperty name="height" value="0.05292" units="cm"/>
      <inkml:brushProperty name="color" value="#FF0000"/>
    </inkml:brush>
  </inkml:definitions>
  <inkml:trace contextRef="#ctx0" brushRef="#br0">5999 5176 460 0,'0'0'0'0,"0"0"0"16,0 0 0-16,0 0 8 0,0 0-8 0,0 0 8 16,0 0-8-16,0 0 26 0,0 0-26 0,0 0 26 0,0 0-26 15,0 0 35-15,0 0-35 0,6 19 35 16,-6-19-35-16,0 0 34 0,0 0-34 0,0 0 34 0,3 5-34 15,-3-5 25-15,0 0-25 0,0 0 26 0,0 0-26 16,0 0 24-16,0 0-24 0,5 7 24 0,-5-7-24 16,0 0 31-16,0 0-31 0,0 0 32 0,6 9-32 15,-6-9 34-15,0 0-34 0,0 0 35 0,0 5-35 16,0-5 40-16,0 0-40 0,0 0 41 0,0 12-41 16,0-12 38-16,0 0-38 0,0 0 38 0,0 11-38 15,0-11 36-15,0 0-36 0,0 0 36 0,0 0-36 0,0 0 31 16,0 0-31-16,3 8 32 0,-1-3-32 0,-2-5 28 15,0 0-28-15,0 7 29 0,0-7-29 0,0 0 26 16,0 0-26-16,4 12 27 0,-4 1-27 0,0-13 25 16,0 0-25-16,3 12 26 0,-1 0-26 0,-2-12 24 15,0 0-24-15,3 15 25 0,1-2-25 0,-4-13 22 0,0 0-22 16,5 12 22-16,4-4-22 0,-9-8 25 0,0 0-25 16,5 9 25-16,1 0-25 0,-6-9 24 0,0 0-24 15,7 10 25-15,-2-1-25 0,-5-9 24 0,0 0-24 0,5 7 25 16,-5-7-25-16,0 0 22 0,0 0-22 0,7 8 22 15,-7-8-22-15,0 0 25 0,0 0-25 0,14-3 25 16,-8-2-25-16,-6 5 24 0,0 0-24 0,9-4 25 16,-9 4-25-16,0 0 22 0,0 0-22 0,8-10 22 15,1 5-22-15,-9 5 20 0,0 0-20 0,11-6 21 16,-2 3-21-16,-9 3 18 0,0 0-18 0,12-11 19 16,6-2-19-16,-18 13 18 0,0 0-18 0,24-21 18 15,6-7-18-15,-30 28 13 0,0 0-13 0,37-36 14 0,16-16-14 16,-53 52 10-16,0 0-10 0,60-57 10 0,9-7-10 15,-2 3-1395-15</inkml:trace>
</inkml:ink>
</file>

<file path=ppt/ink/ink2.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18:14.514"/>
    </inkml:context>
    <inkml:brush xml:id="br0">
      <inkml:brushProperty name="width" value="0.05292" units="cm"/>
      <inkml:brushProperty name="height" value="0.05292" units="cm"/>
      <inkml:brushProperty name="color" value="#FF0000"/>
    </inkml:brush>
  </inkml:definitions>
  <inkml:trace contextRef="#ctx0" brushRef="#br0">5909 5313 606 0,'0'0'0'0,"0"0"0"0,0 0 0 0,0 0 18 15,0 0-18-15,0 0 18 0,0 0-18 0,0 0 66 0,0 0-66 16,0 0 67-16,0 0-67 0,0 0 70 0,0 0-70 16,0 0 71-16,0 0-71 0,0 0 61 0,0 0-61 15,23 28 62-15,-5-3-62 0,-18-25 32 0,0 0-32 16,18 35 32-16,4 7-32 0,-22-42 25 0,0 0-25 15,23 36 26-15,0-15-26 0,-23-21 28 0,0 0-28 0,29 3 29 16,2-18-29-16,-31 15 34 0,0 0-34 0,32-38 35 16,3-30-35-16,-35 68 24 0,0 0-24 0,39-88 24 15,2-23-24-15,-41 111 17 0,0 0-17 0,46-121 17 16,-1 5-17-16,5-2-962 0</inkml:trace>
  <inkml:trace contextRef="#ctx0" brushRef="#br0" timeOffset="1203.54">5932 5915 561 0,'0'0'0'0,"0"0"0"15,0 0 0-15,0 0 30 0,0 0-30 0,11 28 30 16,19 17-30-16,-30-45 58 0,0 0-58 0,40 55 58 16,1-10-58-16,-41-45 53 0,0 0-53 0,34 28 53 15,1-14-53-15,-35-14 42 0,0 0-42 0,39-14 42 16,3-35-42-16,-42 49 30 0,0 0-30 0,44-67 31 15,2-9-31-15,-46 76 22 0,0 0-22 0,49-87 23 16,9-10-23-16,1 0-715 0</inkml:trace>
</inkml:ink>
</file>

<file path=ppt/ink/ink3.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18:33.316"/>
    </inkml:context>
    <inkml:brush xml:id="br0">
      <inkml:brushProperty name="width" value="0.05292" units="cm"/>
      <inkml:brushProperty name="height" value="0.05292" units="cm"/>
      <inkml:brushProperty name="color" value="#FF0000"/>
    </inkml:brush>
  </inkml:definitions>
  <inkml:trace contextRef="#ctx0" brushRef="#br0">6022 5264 270 0,'0'0'0'0,"0"0"0"0,0 0 0 0,0 0 15 0,0 0-15 15,0 0 15-15,0 0-15 0,0 0 58 0,0 0-58 16,0 0 59-16,9 30-59 0,-9-30 89 0,0 0-89 15,5 19 89-15,1 9-89 0,-6-28 82 0,0 0-82 16,8 27 82-16,5 6-82 0,-13-33 50 0,0 0-50 16,16 26 50-16,1-7-50 0,-17-19 45 0,0 0-45 0,22 12 45 15,0-8-45-15,-22-4 45 0,0 0-45 0,23-11 45 16,7-15-45-16,-30 26 48 0,0 0-48 0,34-43 49 16,10-21-49-16,-44 64 42 0,0 0-42 0,46-73 43 15,7-5-43-15,-53 78 41 0,0 0-41 0,49-69 41 16,-12 26-41-16,-5 1-918 0</inkml:trace>
  <inkml:trace contextRef="#ctx0" brushRef="#br0" timeOffset="1115.71">6022 5825 337 0,'0'0'0'0,"0"0"0"0,6 9 0 0,-6-9 19 16,0 0-19-16,8 12 20 0,6 3-20 0,-14-15 46 15,0 0-46-15,13 14 46 0,-3-2-46 0,-10-12 33 0,0 0-33 16,13 11 33-16,-3 1-33 0,-10-12 51 0,0 0-51 16,18 2 52-16,3-8-52 0,-21 6 60 0,0 0-60 15,27-19 61-15,10-14-61 0,-37 33 54 0,0 0-54 16,40-45 55-16,10-15-55 0,-50 60 49 0,0 0-49 0,58-64 50 16,5-2-50-16,-63 66 52 0,0 0-52 0,60-59 52 15,-14 25-52-15,2 3-743 0</inkml:trace>
  <inkml:trace contextRef="#ctx0" brushRef="#br0" timeOffset="2448.6">6006 6346 315 0,'0'0'0'0,"0"0"0"15,0 0 0-15,0 0 8 0,0 0-8 0,4 17 8 16,5 16-8-16,-9-33 14 0,0 0-14 0,12 40 15 16,-3-4-15-16,-9-36 15 0,0 0-15 0,14 30 15 15,5 1-15-15,-19-31 23 0,0 0-23 0,23 19 24 16,2-10-24-16,-25-9 26 0,0 0-26 0,28-11 27 15,4-15-27-15,-32 26 37 0,0 0-37 0,35-40 38 0,-1-15-38 16,-34 55 37-16,0 0-37 0,44-62 37 0,7-2-37 16,-51 64 32-16,0 0-32 0,53-64 33 0,0 1-33 15,-53 63 22-15,0 0-22 0,40-58 22 0,-15 16-22 16,2-3-501-16</inkml:trace>
</inkml:ink>
</file>

<file path=ppt/ink/ink4.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40:30.707"/>
    </inkml:context>
    <inkml:brush xml:id="br0">
      <inkml:brushProperty name="width" value="0.05292" units="cm"/>
      <inkml:brushProperty name="height" value="0.05292" units="cm"/>
      <inkml:brushProperty name="color" value="#FF0000"/>
    </inkml:brush>
  </inkml:definitions>
  <inkml:trace contextRef="#ctx0" brushRef="#br0">5999 5240 337 0,'0'0'0'0,"0"0"0"16,0 0 0-16,0 0 32 0,0 0-32 0,0 0 32 15,6 36-32-15,-6-36 80 0,0 0-80 0,1 25 81 0,3-1-81 16,-4-24 96-16,0 0-96 0,3 28 97 0,3-4-97 15,-6-24 66-15,0 0-66 0,9 33 66 0,-1 3-66 16,-8-36 50-16,0 0-50 0,9 40 50 0,5-4-50 16,-14-36 35-16,0 0-35 0,9 28 35 0,-5-11-35 15,-4-17 38-15,0 0-38 0,8 0 39 0,12-12-39 16,-20 12 42-16,0 0-42 0,26-24 42 0,1-16-42 16,-27 40 41-16,0 0-41 0,32-45 41 0,1 0-41 15,-33 45 35-15,0 0-35 0,41-48 35 0,3 1-35 0,-44 47 31 16,0 0-31-16,49-42 31 0,6 6-31 0,-55 36 14 15,0 0-14-15,58-28 15 0,-12 13-15 0,3 1-1036 16</inkml:trace>
  <inkml:trace contextRef="#ctx0" brushRef="#br0" timeOffset="1065.59">5992 5938 438 0,'0'0'0'0,"4"8"0"16,-1 4 0-16,-3-12 17 0,0 0-17 0,6 25 18 16,-3 4-18-16,-3-29 36 0,0 0-36 0,2 31 37 15,1 2-37-15,-3-33 36 0,0 0-36 0,6 29 37 16,-1-1-37-16,-5-28 53 0,0 0-53 0,7 19 54 15,-2-7-54-15,-5-12 51 0,0 0-51 0,9 0 51 16,5-3-51-16,-14 3 46 0,0 0-46 0,27-21 47 0,6-19-47 16,-33 40 44-16,0 0-44 0,39-52 45 0,2-8-45 15,-41 60 33-15,0 0-33 0,40-57 33 0,3 0-33 16,-43 57 24-16,0 0-24 0,47-52 24 0,4-2-24 16,2 4-783-16</inkml:trace>
  <inkml:trace contextRef="#ctx0" brushRef="#br0" timeOffset="2017.1">5987 6393 539 0,'0'0'0'0,"0"10"0"0,0 11 0 0,0-21 10 16,0 0-10-16,0 28 10 0,0-3-10 0,0-25 28 16,0 0-28-16,0 28 29 0,3-5-29 0,-3-23 32 15,0 0-32-15,6 20 32 0,-1-6-32 0,-5-14 37 16,0 0-37-16,12 12 37 0,3-1-37 0,-15-11 37 16,0 0-37-16,22 2 38 0,5-8-38 0,-27 6 48 0,0 0-48 15,26-17 49-15,3-14-49 0,-29 31 45 0,0 0-45 16,26-42 46-16,1-1-46 0,-27 43 24 0,0 0-24 15,28-48 24-15,-2 8-24 0,-26 40 12 0,0 0-12 16,34-33 13-16,6 9-13 0,1-4-758 0</inkml:trace>
  <inkml:trace contextRef="#ctx0" brushRef="#br0" timeOffset="3016.93">5973 6933 662 0,'0'0'0'0,"0"7"0"16,5 10 0-16,-5-17 14 0,0 0-14 0,5 19 14 15,-1 2-14-15,-4-21 58 0,0 0-58 0,3 13 59 16,3 3-59-16,-6-16 70 0,0 0-70 0,9 19 71 16,1 2-71-16,-10-21 77 0,0 0-77 0,9 17 77 15,-2-3-77-15,-7-14 66 0,0 0-66 0,11 10 66 0,10 1-66 16,-21-11 53-16,0 0-53 0,25 5 54 0,1 2-54 16,-26-7 51-16,0 0-51 0,30 0 51 0,3-4-51 15,-33 4 39-15,0 0-39 0,32-15 40 0,-5-6-40 16,-27 21 30-16,0 0-30 0,30-33 30 0,7-14-30 15,-37 47 22-15,0 0-22 0,42-58 22 0,7-18-22 16,-49 76 13-16,0 0-13 0,53-85 14 0,-3-4-14 16,-1-4-1180-16</inkml:trace>
</inkml:ink>
</file>

<file path=ppt/ink/ink5.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44:47.712"/>
    </inkml:context>
    <inkml:brush xml:id="br0">
      <inkml:brushProperty name="width" value="0.05292" units="cm"/>
      <inkml:brushProperty name="height" value="0.05292" units="cm"/>
      <inkml:brushProperty name="color" value="#FF0000"/>
    </inkml:brush>
  </inkml:definitions>
  <inkml:trace contextRef="#ctx0" brushRef="#br0">6013 5257 460 0,'0'0'0'0,"0"0"0"0,0 0 0 0,0 0 49 0,0 0-49 16,0 0 49-16,0 0-49 0,0 0 140 0,0 0-140 15,0 0 141-15,0 0-141 0,0 0 104 0,0 0-104 0,0 0 105 16,15 23-105-16,-15-23 87 0,0 0-87 0,12 26 87 16,4 5-87-16,-16-31 47 0,0 0-47 0,21 29 48 15,2 3-48-15,-23-32 40 0,0 0-40 0,23 27 40 16,-2-2-40-16,-21-25 38 0,0 0-38 0,16 17 38 16,1-10-38-16,-17-7 38 0,0 0-38 0,22-11 38 15,1-15-38-15,-23 26 36 0,0 0-36 0,26-36 36 16,0-12-36-16,-26 48 28 0,0 0-28 0,29-59 29 15,-3-7-29-15,-26 66 15 0,0 0-15 0,27-67 16 0,-4 4-16 16,-1 3-1222-16</inkml:trace>
  <inkml:trace contextRef="#ctx0" brushRef="#br0" timeOffset="860.35">5938 5853 718 0,'0'0'0'0,"0"0"0"0,8 5 0 16,-8-5 9-16,0 0-9 0,9 7 9 16,18 5-9-16,-27-12 21 0,0 0-21 0,26 9 22 0,2-9-22 15,-28 0 58-15,0 0-58 0,23-11 59 0,4-6-59 16,-27 17 75-16,0 0-75 0,23-24 75 0,0-1-75 16,-23 25 75-16,0 0-75 0,17-24 75 0,-4-3-75 15,-13 27 67-15,0 0-67 0,14-26 67 0,0-2-67 16,-14 28 40-16,0 0-40 0,10-24 41 0,6 8-41 15,-2 1-999-15</inkml:trace>
  <inkml:trace contextRef="#ctx0" brushRef="#br0" timeOffset="1515.67">5902 6330 348 0,'0'0'0'0,"-1"9"0"0,-7 8 0 0,8-17 32 0,0 0-32 16,-5 28 33-16,5 5-33 0,0-33 53 0,0 0-53 0,5 31 54 16,3-15-54-16,-8-16 68 0,0 0-68 0,8 8 69 15,6-11-69-15,-14 3 78 0,0 0-78 0,20-14 79 16,5-17-79-16,-25 31 61 0,0 0-61 0,33-37 62 16,6 5-62-16,-39 32 55 0,0 0-55 0,40-25 56 15,-2 6-56-15,-38 19 52 0,0 0-52 0,35-12 52 16,-7 4-52-16,-28 8 23 0,0 0-23 0,26 0 24 15,-3 3-24-15,0 2-840 0</inkml:trace>
  <inkml:trace contextRef="#ctx0" brushRef="#br0" timeOffset="2299.85">5952 6744 931 0,'0'0'0'0,"0"0"0"0,0 0 0 0,0 0-2 0,0 0 2 16,0 10-1-16,0-10 1 0,0 0 19 0,0 0-19 15,0 12 20-15,3 9-20 0,-3-21 48 0,0 0-48 0,4 30 49 16,-2 4-49-16,-2-34 59 0,0 0-59 0,7 37 59 16,1 1-59-16,-8-38 69 0,0 0-69 0,11 34 70 15,1-13-70-15,-12-21 67 0,0 0-67 0,11 17 67 16,7-6-67-16,-18-11 66 0,0 0-66 0,17-4 66 15,6-15-66-15,-23 19 57 0,0 0-57 0,21-29 57 16,2-23-57-16,-23 52 42 0,0 0-42 0,25-54 43 16,1 6-43-16,-26 48 15 0,0 0-15 0,29-49 16 15,-3 4-16-15,-26 45 4 0,0 0-4 0,30-48 4 16,-4-1-4-16,3 1-1309 0</inkml:trace>
  <inkml:trace contextRef="#ctx0" brushRef="#br0" timeOffset="3249.7">6091 7353 796 0,'0'0'0'0,"4"9"0"0,1 10 0 16,-5-19 54-16,0 0-54 0,3 21 54 0,6 10-54 15,-9-31 91-15,0 0-91 0,6 29 92 0,-5 2-92 16,-1-31 86-16,0 0-86 0,4 30 86 0,-1-3-86 16,-3-27 65-16,0 0-65 0,6 21 65 0,2-2-65 15,-8-19 51-15,0 0-51 0,13 14 51 0,-8-7-51 16,-5-7 42-16,0 0-42 0,9 0 43 0,0 0-43 0,-9 0 44 16,0 0-44-16,16-9 44 0,8-3-44 0,-24 12 36 15,0 0-36-15,25-22 36 0,8-2-36 0,-33 24 31 16,0 0-31-16,39-30 31 0,5-11-31 15,-44 41 21-15,0 0-21 0,46-47 21 0,2-10-21 0,-2-4-1320 0</inkml:trace>
  <inkml:trace contextRef="#ctx0" brushRef="#br0" timeOffset="-165208.65">17623 14533 359 0,'0'0'0'0,"0"0"0"0,0 0 0 16,0 0 16-16,0 0-16 0,0 0 17 0,0 0-17 15,0 0 42-15,0 0-42 0,0 0 43 0,0 0-43 16,0 0 50-16,0 0-50 0,0 0 50 0,0 0-50 15,0 0 50-15,0 0-50 0,0 0 50 0,0 0-50 16,0 0 32-16,0 0-32 0,0 0 33 0,0 0-33 16,0 0 26-16,0 0-26 0,0 0 27 0,7 23-27 0,-7-23 24 15,0 0-24-15,9 15 25 0,2-3-25 0,-11-12 31 16,0 0-31-16,9 14 32 0,1 10-32 0,-10-24 38 16,0 0-38-16,9 23 38 0,-5-9-38 0,-4-14 46 15,0 0-46-15,1 8 46 0,-1-8-46 0,0 0 59 0,0 0-59 16,9 4 59-16,18-14-59 0,-27 10 54 0,0 0-54 15,38-33 55-15,17-37-55 0,-55 70 55 0,0 0-55 16,64-90 56-16,17-19-56 0,-81 109 45 0,0 0-45 16,72-122 46-16,-12-20-46 0,-2-2-1068 0</inkml:trace>
</inkml:ink>
</file>

<file path=ppt/ink/ink6.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10:03:13.948"/>
    </inkml:context>
    <inkml:brush xml:id="br0">
      <inkml:brushProperty name="width" value="0.05292" units="cm"/>
      <inkml:brushProperty name="height" value="0.05292" units="cm"/>
      <inkml:brushProperty name="color" value="#FF0000"/>
    </inkml:brush>
  </inkml:definitions>
  <inkml:trace contextRef="#ctx0" brushRef="#br0">5978 5148 561 0,'0'0'0'0,"0"0"0"0,18 32 0 15,-18-32 38-15,0 0-38 0,10 27 39 0,6-3-39 16,-16-24 83-16,0 0-83 0,14 26 83 0,4 9-83 15,-18-35 85-15,0 0-85 0,14 33 86 0,-2-5-86 16,-12-28 63-16,0 0-63 0,9 24 64 0,2 0-64 0,-11-24 41 16,0 0-41-16,9 21 41 0,-4-9-41 0,-5-12 33 15,0 0-33-15,9 0 34 0,8-7-34 0,-17 7 29 16,0 0-29-16,20-17 29 0,5-14-29 0,-25 31 29 0,0 0-29 16,24-38 30-16,6-14-30 0,-30 52 27 0,0 0-27 15,32-58 28-15,1-6-28 0,-33 64 23 0,0 0-23 16,39-57 24-16,4 9-24 0,-1-1-1043 0</inkml:trace>
  <inkml:trace contextRef="#ctx0" brushRef="#br0" timeOffset="949.88">5879 5764 651 0,'0'0'0'0,"0"0"0"0,0 0 0 0,0 0 12 0,0 0-12 16,4 13 12-16,-4-1-12 0,0-12 37 0,0 0-37 16,5 15 37-16,8 8-37 0,-13-23 55 0,0 0-55 0,10 24 56 15,2 4-56-15,-12-28 43 0,0 0-43 0,13 31 44 16,1-3-44-16,-14-28 36 0,0 0-36 0,9 26 36 16,5-2-36-16,-14-24 31 0,0 0-31 0,10 12 31 15,6-17-31-15,-16 5 33 0,0 0-33 0,20-16 33 16,6-8-33-16,-26 24 45 0,0 0-45 0,28-33 45 15,8-3-45-15,-36 36 50 0,0 0-50 0,31-37 51 16,-4 1-51-16,-27 36 43 0,0 0-43 0,25-31 44 16,-1 5-44-16,-24 26 28 0,0 0-28 0,23-16 28 15,-5 8-28-15,-18 8 16 0,0 0-16 0,14 1 17 0,9 10-17 16,-4 1-1076-16</inkml:trace>
  <inkml:trace contextRef="#ctx0" brushRef="#br0" timeOffset="1699.77">5932 6291 718 0,'0'0'0'0,"0"0"0"0,0 7 0 0,0-7-1 0,0 0 1 0,4 12 0 16,6 1 0-16,-10-13 12 0,0 0-12 0,13 23 13 16,1 3-13-16,-14-26 31 0,0 0-31 0,14 28 31 15,0-1-31-15,-14-27 54 0,0 0-54 0,14 25 55 16,-1-13-55-16,-13-12 59 0,0 0-59 0,12 3 60 15,-5 2-60-15,-7-5 63 0,0 0-63 0,12 0 63 16,1 0-63-16,-13 0 52 0,0 0-52 0,14-3 53 16,0-1-53-16,-14 4 40 0,0 0-40 0,21-12 41 15,4-10-41-15,-25 22 23 0,0 0-23 0,26-26 23 16,-3-4-23-16,0 1-983 0</inkml:trace>
  <inkml:trace contextRef="#ctx0" brushRef="#br0" timeOffset="2699.69">5909 6820 561 0,'0'0'0'0,"0"0"0"0,0 0 0 16,0 0 4-16,0 0-4 0,2 11 4 0,2-3-4 16,-4-8 20-16,0 0-20 0,3 14 21 0,6 17-21 15,-9-31 31-15,0 0-31 0,7 33 32 0,5 3-32 16,-12-36 40-16,0 0-40 0,15 32 40 0,0-7-40 16,-15-25 38-16,0 0-38 0,14 23 38 0,1-6-38 0,-15-17 36 15,0 0-36-15,10 12 36 0,3-5-36 0,-13-7 37 16,0 0-37-16,14-3 38 0,7-6-38 0,-21 9 41 15,0 0-41-15,23-12 41 0,-4-7-41 0,-19 19 41 16,0 0-41-16,21-17 41 0,2 1-41 0,-23 16 35 0,0 0-35 16,23-17 35-16,0 7-35 0,-23 10 23 0,0 0-23 15,21-9 23-15,-3-3-23 0,-18 12 10 0,0 0-10 16,23-12 11-16,10-6-11 0,3 3-898 0</inkml:trace>
  <inkml:trace contextRef="#ctx0" brushRef="#br0" timeOffset="3466.19">5952 7339 774 0,'0'0'0'0,"0"0"0"0,3 12 0 0,-3-12-7 16,0 0 7-16,4 23-7 0,3 24 7 16,-7-47 4-16,0 0-4 0,9 45 4 0,3-9-4 0,-12-36 25 15,0 0-25-15,9 28 26 0,1-11-26 0,-10-17 48 16,0 0-48-16,13 10 49 0,-4-1-49 0,-9-9 58 15,0 0-58-15,14 0 59 0,3-3-59 0,-17 3 48 16,0 0-48-16,21-13 48 0,2-4-48 0,-23 17 51 16,0 0-51-16,23-24 52 0,4-11-52 0,-27 35 42 0,0 0-42 15,23-36 43-15,0-2-43 0,-23 38 22 16,0 0-22-16,19-38 22 0,2 0-22 0,-21 38 8 0,0 0-8 16,23-31 9-16,5 10-9 0,2 0-974 0</inkml:trace>
  <inkml:trace contextRef="#ctx0" brushRef="#br0" timeOffset="4134.26">5987 7940 673 0,'0'0'0'0,"0"10"0"0,5 7 0 15,-5-17 0-15,0 0 0 0,9 26 0 16,5 4 0-16,-14-30 16 0,0 0-16 0,16 29 17 0,0-1-17 16,-16-28 35-16,0 0-35 0,18 24 35 0,3-5-35 15,-21-19 66-15,0 0-66 0,17 9 67 0,3-9-67 16,-20 0 86-16,0 0-86 0,21-17 87 0,2-15-87 16,-23 32 83-16,0 0-83 0,23-45 84 0,0-5-84 15,-23 50 70-15,0 0-70 0,17-53 70 0,1-10-70 16,-18 63 48-16,0 0-48 0,23-64 49 0,5 4-49 0,2-1-1055 15</inkml:trace>
</inkml:ink>
</file>

<file path=ppt/ink/ink7.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09:51:21.790"/>
    </inkml:context>
    <inkml:brush xml:id="br0">
      <inkml:brushProperty name="width" value="0.05292" units="cm"/>
      <inkml:brushProperty name="height" value="0.05292" units="cm"/>
      <inkml:brushProperty name="color" value="#FF0000"/>
    </inkml:brush>
  </inkml:definitions>
  <inkml:trace contextRef="#ctx0" brushRef="#br0">17708 13905 303 0,'0'0'0'0,"0"0"0"0,0 0 0 15,0 0 49-15,0 0-49 0,0 0 49 0,0 0-49 16,0 0 111-16,0 0-111 0,0 0 111 0,0 0-111 16,0 0 87-16,0 0-87 0,11 19 88 0,-6-10-88 15,-5-9 65-15,0 0-65 0,7 10 65 0,2 2-65 16,-9-12 38-16,0 0-38 0,12 14 39 0,8-4-39 16,-20-10 23-16,0 0-23 0,26 0 24 0,13-13-24 15,0-1-729-15</inkml:trace>
  <inkml:trace contextRef="#ctx0" brushRef="#br0" timeOffset="1011.28">17786 14528 214 0,'0'0'0'16,"0"0"0"-16,0 0 0 0,0 0 14 0,0 0-14 0,7 23 15 15,-4 6-15-15,-3-29 53 0,0 0-53 0,4 31 53 16,-1-7-53-16,-3-24 80 0,0 0-80 0,-3 21 80 16,-1 2-80-16,4-23 88 0,0 0-88 0,-3 19 89 15,1-9-89-15,2-10 58 0,0 0-58 0,0 0 59 16,0 0-59-16,0 0 50 0,0 0-50 0,14-16 51 16,9-16-51-16,-23 32 38 0,0 0-38 0,30-44 39 15,11-11-39-15,-1 1-676 0</inkml:trace>
  <inkml:trace contextRef="#ctx0" brushRef="#br0" timeOffset="4977.68">17757 13900 169 0,'0'0'0'16,"0"0"0"-16,0 0 0 0,0 0 13 0,0 0-13 0,0 0 14 16,0 0-14-16,0 0 33 0,0 0-33 0,0 0 33 15,0 0-33-15,0 0 42 0,0 0-42 0,0 0 42 16,0 0-42-16,0 0 19 0,0 0-19 0,0 0 20 15,0 0-20-15,0 0 17 0,0 0-17 0,0 0 17 16,0 0-17-16,0 0 11 0,0 0-11 0,0 0 12 16,0 0-12-16,0 0 11 0,0 0-11 0,20 14 12 15,-15-2-12-15,-5-12 9 0,0 0-9 0,9 14 10 16,3 0-10-16,-12-14 11 0,0 0-11 0,9 15 12 16,0 6-12-16,-9-21 15 0,0 0-15 0,7 21 15 15,-2-2-15-15,-5-19 20 0,0 0-20 0,4 12 20 0,-1-4-20 16,-3-8 24-16,0 0-24 0,0 0 24 0,6 9-24 15,-6-9 45-15,0 0-45 0,0 0 46 0,15 0-46 16,-15 0 59-16,0 0-59 0,23-14 60 0,9-20-60 16,-32 34 59-16,0 0-59 0,35-51 60 0,6-13-60 15,-41 64 51-15,0 0-51 0,41-72 52 0,4-4-52 16,-2-2-733-16</inkml:trace>
</inkml:ink>
</file>

<file path=ppt/ink/ink8.xml><?xml version="1.0" encoding="utf-8"?>
<inkml:ink xmlns:inkml="http://www.w3.org/2003/InkML">
  <inkml:definitions>
    <inkml:context xml:id="ctx0">
      <inkml:inkSource xml:id="inkSrc0">
        <inkml:traceFormat>
          <inkml:channel name="X" type="integer" max="19200" units="cm"/>
          <inkml:channel name="Y" type="integer" max="11008" units="cm"/>
          <inkml:channel name="F" type="integer" max="4096" units="dev"/>
          <inkml:channel name="T" type="integer" max="2.14748E9" units="dev"/>
        </inkml:traceFormat>
        <inkml:channelProperties>
          <inkml:channelProperty channel="X" name="resolution" value="621.35925" units="1/cm"/>
          <inkml:channelProperty channel="Y" name="resolution" value="636.3006" units="1/cm"/>
          <inkml:channelProperty channel="F" name="resolution" value="0" units="1/dev"/>
          <inkml:channelProperty channel="T" name="resolution" value="1" units="1/dev"/>
        </inkml:channelProperties>
      </inkml:inkSource>
      <inkml:timestamp xml:id="ts0" timeString="2022-05-24T10:02:46.931"/>
    </inkml:context>
    <inkml:brush xml:id="br0">
      <inkml:brushProperty name="width" value="0.05292" units="cm"/>
      <inkml:brushProperty name="height" value="0.05292" units="cm"/>
      <inkml:brushProperty name="color" value="#FF0000"/>
    </inkml:brush>
  </inkml:definitions>
  <inkml:trace contextRef="#ctx0" brushRef="#br0">17569 15142 135 0,'0'0'0'0,"0"0"0"0,0 0 0 0,0 0 20 0,0 0-20 16,0 0 20-16,0 0-20 0,0 0 62 0,0 0-62 15,0 0 62-15,0 0-62 0,0 0 68 0,0 0-68 16,0 0 68-16,0 0-68 0,0 0 58 0,0 0-58 16,0 0 58-16,0 0-58 0,0 0 39 0,0 0-39 0,0 0 40 15,17-1-40-15,-17 1 35 0,0 0-35 0,0 0 35 16,0 0-35-16,0 0 33 0,0 0-33 0,2 7 33 16,0 1-33-16,-2-8 35 0,0 0-35 0,2 12 35 15,-1 0-35-15,-1-12 37 0,0 0-37 0,2 13 37 16,0-1-37-16,-2-12 38 0,0 0-38 0,2 8 39 15,-2-1-39-15,0-7 42 0,0 0-42 0,0 0 43 16,0 9-43-16,0-9 45 0,0 0-45 0,0 0 45 16,5 19-45-16,-5-19 40 0,0 0-40 0,5 14 40 15,1-9-40-15,-6-5 40 0,0 0-40 0,14 2 40 16,16-7-40-16,-30 5 37 0,0 0-37 0,40-21 37 0,4-19-37 16,-44 40 29-16,0 0-29 0,53-59 29 15,9-22-29-15,-62 81 29 0,0 0-29 0,67-104 30 0,11-36-30 16,-1 1-1075-16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12EF038-10D3-BA12-2D96-7924B3A58C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sr-Latn-RS"/>
          </a:p>
        </p:txBody>
      </p:sp>
      <p:sp>
        <p:nvSpPr>
          <p:cNvPr id="3" name="Date Placeholder 2">
            <a:extLst>
              <a:ext uri="{FF2B5EF4-FFF2-40B4-BE49-F238E27FC236}">
                <a16:creationId xmlns:a16="http://schemas.microsoft.com/office/drawing/2014/main" id="{A87F9B70-51F8-CFF9-FDE5-124EA65FBBAA}"/>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111F001E-691B-4502-981A-73F2B90C24D3}" type="datetimeFigureOut">
              <a:rPr lang="sr-Latn-RS"/>
              <a:pPr>
                <a:defRPr/>
              </a:pPr>
              <a:t>24.5.2022.</a:t>
            </a:fld>
            <a:endParaRPr lang="sr-Latn-RS"/>
          </a:p>
        </p:txBody>
      </p:sp>
      <p:sp>
        <p:nvSpPr>
          <p:cNvPr id="4" name="Slide Image Placeholder 3">
            <a:extLst>
              <a:ext uri="{FF2B5EF4-FFF2-40B4-BE49-F238E27FC236}">
                <a16:creationId xmlns:a16="http://schemas.microsoft.com/office/drawing/2014/main" id="{966C9DDD-745E-7CDB-D501-82C421A7870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sr-Latn-RS" noProof="0"/>
          </a:p>
        </p:txBody>
      </p:sp>
      <p:sp>
        <p:nvSpPr>
          <p:cNvPr id="5" name="Notes Placeholder 4">
            <a:extLst>
              <a:ext uri="{FF2B5EF4-FFF2-40B4-BE49-F238E27FC236}">
                <a16:creationId xmlns:a16="http://schemas.microsoft.com/office/drawing/2014/main" id="{6379ACDF-B467-E8FA-AF1A-91083B0CC6BF}"/>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sr-Latn-RS" noProof="0"/>
          </a:p>
        </p:txBody>
      </p:sp>
      <p:sp>
        <p:nvSpPr>
          <p:cNvPr id="6" name="Footer Placeholder 5">
            <a:extLst>
              <a:ext uri="{FF2B5EF4-FFF2-40B4-BE49-F238E27FC236}">
                <a16:creationId xmlns:a16="http://schemas.microsoft.com/office/drawing/2014/main" id="{2F42D554-6C90-75FC-310F-AFB4C4BA2D2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sr-Latn-RS"/>
          </a:p>
        </p:txBody>
      </p:sp>
      <p:sp>
        <p:nvSpPr>
          <p:cNvPr id="7" name="Slide Number Placeholder 6">
            <a:extLst>
              <a:ext uri="{FF2B5EF4-FFF2-40B4-BE49-F238E27FC236}">
                <a16:creationId xmlns:a16="http://schemas.microsoft.com/office/drawing/2014/main" id="{9C5C6E11-9815-964C-CB74-B3CA966D063D}"/>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80B8ADB1-EF1C-467E-98FB-5840800B61DC}" type="slidenum">
              <a:rPr lang="sr-Latn-RS"/>
              <a:pPr>
                <a:defRPr/>
              </a:pPr>
              <a:t>‹#›</a:t>
            </a:fld>
            <a:endParaRPr lang="sr-Latn-R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Arhitektura sistema sa Tomasulavom algoritmim i ROB. Sve sto dolazi sa CDB se upisuje u ROB. Rezultat iz ROB se upisuje u RF tek kada instrukcija bude na vrhu reda čakanja.</a:t>
            </a:r>
          </a:p>
        </p:txBody>
      </p:sp>
      <p:sp>
        <p:nvSpPr>
          <p:cNvPr id="4" name="Slide Number Placeholder 3"/>
          <p:cNvSpPr>
            <a:spLocks noGrp="1"/>
          </p:cNvSpPr>
          <p:nvPr>
            <p:ph type="sldNum" sz="quarter" idx="5"/>
          </p:nvPr>
        </p:nvSpPr>
        <p:spPr/>
        <p:txBody>
          <a:bodyPr/>
          <a:lstStyle/>
          <a:p>
            <a:pPr>
              <a:defRPr/>
            </a:pPr>
            <a:fld id="{80B8ADB1-EF1C-467E-98FB-5840800B61DC}" type="slidenum">
              <a:rPr lang="sr-Latn-RS" smtClean="0"/>
              <a:pPr>
                <a:defRPr/>
              </a:pPr>
              <a:t>38</a:t>
            </a:fld>
            <a:endParaRPr lang="sr-Latn-RS"/>
          </a:p>
        </p:txBody>
      </p:sp>
    </p:spTree>
    <p:extLst>
      <p:ext uri="{BB962C8B-B14F-4D97-AF65-F5344CB8AC3E}">
        <p14:creationId xmlns:p14="http://schemas.microsoft.com/office/powerpoint/2010/main" val="861180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a:extLst>
              <a:ext uri="{FF2B5EF4-FFF2-40B4-BE49-F238E27FC236}">
                <a16:creationId xmlns:a16="http://schemas.microsoft.com/office/drawing/2014/main" id="{4CB72D3A-D40C-3B5D-B5DC-5F55614B9A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a:extLst>
              <a:ext uri="{FF2B5EF4-FFF2-40B4-BE49-F238E27FC236}">
                <a16:creationId xmlns:a16="http://schemas.microsoft.com/office/drawing/2014/main" id="{2F4A5F9F-CB3E-D2B1-AD68-2594A29D833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sr-Latn-RS" sz="1800">
                <a:latin typeface="Times New Roman" panose="02020603050405020304" pitchFamily="18" charset="0"/>
                <a:cs typeface="Times New Roman" panose="02020603050405020304" pitchFamily="18" charset="0"/>
              </a:rPr>
              <a:t>Sledeci interesantan je clk. Ciklus 24 kada MUL instrukcija okoncava izvrsenje. Na njen rezultat (ROB4) ceka SUB instrukcija. Rezultat iz ROB4 ce biti broadcastovan do svih RS. Ona koja nadje uparivanje sa svojim izvornim operandom ce upisati rezultat (operand u RS).</a:t>
            </a:r>
            <a:endParaRPr lang="sr-Latn-RS" altLang="sr-Latn-RS" sz="1800">
              <a:latin typeface="Times New Roman" panose="02020603050405020304" pitchFamily="18" charset="0"/>
              <a:cs typeface="Times New Roman" panose="02020603050405020304" pitchFamily="18" charset="0"/>
            </a:endParaRPr>
          </a:p>
          <a:p>
            <a:pPr eaLnBrk="1" hangingPunct="1">
              <a:spcBef>
                <a:spcPct val="0"/>
              </a:spcBef>
            </a:pPr>
            <a:endParaRPr lang="sr-Latn-RS" altLang="sr-Latn-RS"/>
          </a:p>
        </p:txBody>
      </p:sp>
      <p:sp>
        <p:nvSpPr>
          <p:cNvPr id="64516" name="Slide Number Placeholder 3">
            <a:extLst>
              <a:ext uri="{FF2B5EF4-FFF2-40B4-BE49-F238E27FC236}">
                <a16:creationId xmlns:a16="http://schemas.microsoft.com/office/drawing/2014/main" id="{A6523EF7-80DB-8B59-CCE2-5C4919C005D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5123E51-DC0E-4B34-87B0-150AA91BD875}" type="slidenum">
              <a:rPr lang="sr-Latn-RS" altLang="sr-Latn-RS" smtClean="0"/>
              <a:pPr/>
              <a:t>51</a:t>
            </a:fld>
            <a:endParaRPr lang="sr-Latn-RS" altLang="sr-Latn-R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9ADD2426-B62C-DD16-4062-E9D4B59FDFD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E3D76D8A-28B5-6F35-B9D9-9116F72D3B1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66564" name="Slide Number Placeholder 3">
            <a:extLst>
              <a:ext uri="{FF2B5EF4-FFF2-40B4-BE49-F238E27FC236}">
                <a16:creationId xmlns:a16="http://schemas.microsoft.com/office/drawing/2014/main" id="{AF40B6FC-A4D5-370D-1FF7-6FF1574807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8857783-48B6-4029-89F2-CEA9BA3695A9}" type="slidenum">
              <a:rPr lang="sr-Latn-RS" altLang="sr-Latn-RS" smtClean="0"/>
              <a:pPr/>
              <a:t>52</a:t>
            </a:fld>
            <a:endParaRPr lang="sr-Latn-RS" altLang="sr-Latn-R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a:extLst>
              <a:ext uri="{FF2B5EF4-FFF2-40B4-BE49-F238E27FC236}">
                <a16:creationId xmlns:a16="http://schemas.microsoft.com/office/drawing/2014/main" id="{79AE129D-87E2-65FF-08EE-E189A9C8B00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a:extLst>
              <a:ext uri="{FF2B5EF4-FFF2-40B4-BE49-F238E27FC236}">
                <a16:creationId xmlns:a16="http://schemas.microsoft.com/office/drawing/2014/main" id="{DDD4BF60-493B-3F21-D672-0E958AA16F49}"/>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sr-Latn-RS" sz="1800">
                <a:latin typeface="Times New Roman" panose="02020603050405020304" pitchFamily="18" charset="0"/>
                <a:cs typeface="Times New Roman" panose="02020603050405020304" pitchFamily="18" charset="0"/>
              </a:rPr>
              <a:t>Instrukcija ADD i dalje ne moze da krene u izvrsenje jer ceka na rezultat DIV instrukcije, tj. Na operand iz ROB1. Sledeci interesantan clk ciklus je kada DIV okoncava izvrsenje, a to je 42</a:t>
            </a:r>
            <a:endParaRPr lang="sr-Latn-RS" altLang="sr-Latn-RS" sz="1800">
              <a:latin typeface="Times New Roman" panose="02020603050405020304" pitchFamily="18" charset="0"/>
              <a:cs typeface="Times New Roman" panose="02020603050405020304" pitchFamily="18" charset="0"/>
            </a:endParaRPr>
          </a:p>
          <a:p>
            <a:pPr eaLnBrk="1" hangingPunct="1">
              <a:spcBef>
                <a:spcPct val="0"/>
              </a:spcBef>
            </a:pPr>
            <a:endParaRPr lang="sr-Latn-RS" altLang="sr-Latn-RS"/>
          </a:p>
        </p:txBody>
      </p:sp>
      <p:sp>
        <p:nvSpPr>
          <p:cNvPr id="68612" name="Slide Number Placeholder 3">
            <a:extLst>
              <a:ext uri="{FF2B5EF4-FFF2-40B4-BE49-F238E27FC236}">
                <a16:creationId xmlns:a16="http://schemas.microsoft.com/office/drawing/2014/main" id="{0FCFE639-E224-44E1-C64B-557E6DAC09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4893AE-6DDB-4972-A7FF-433E6D898566}" type="slidenum">
              <a:rPr lang="sr-Latn-RS" altLang="sr-Latn-RS" smtClean="0"/>
              <a:pPr/>
              <a:t>53</a:t>
            </a:fld>
            <a:endParaRPr lang="sr-Latn-RS" altLang="sr-Latn-R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a:extLst>
              <a:ext uri="{FF2B5EF4-FFF2-40B4-BE49-F238E27FC236}">
                <a16:creationId xmlns:a16="http://schemas.microsoft.com/office/drawing/2014/main" id="{6EC25CA8-4DA2-CEC3-862A-DD97B77DAE2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a:extLst>
              <a:ext uri="{FF2B5EF4-FFF2-40B4-BE49-F238E27FC236}">
                <a16:creationId xmlns:a16="http://schemas.microsoft.com/office/drawing/2014/main" id="{654866B0-8273-670B-0D85-735CD4309668}"/>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sr-Latn-RS" sz="1800">
                <a:latin typeface="Times New Roman" panose="02020603050405020304" pitchFamily="18" charset="0"/>
                <a:cs typeface="Times New Roman" panose="02020603050405020304" pitchFamily="18" charset="0"/>
              </a:rPr>
              <a:t>Instrukcija ADD i dalje ne moze da krene u izvrsenje jer ceka na rezultat DIV instrukcije, tj. Na operand iz ROB1. Sledeci interesantan clk ciklus je kada DIV okoncava izvrsenje, a to je 42</a:t>
            </a:r>
            <a:endParaRPr lang="sr-Latn-RS" altLang="sr-Latn-RS" sz="1800">
              <a:latin typeface="Times New Roman" panose="02020603050405020304" pitchFamily="18" charset="0"/>
              <a:cs typeface="Times New Roman" panose="02020603050405020304" pitchFamily="18" charset="0"/>
            </a:endParaRPr>
          </a:p>
          <a:p>
            <a:pPr eaLnBrk="1" hangingPunct="1">
              <a:spcBef>
                <a:spcPct val="0"/>
              </a:spcBef>
            </a:pPr>
            <a:endParaRPr lang="sr-Latn-RS" altLang="sr-Latn-RS"/>
          </a:p>
        </p:txBody>
      </p:sp>
      <p:sp>
        <p:nvSpPr>
          <p:cNvPr id="70660" name="Slide Number Placeholder 3">
            <a:extLst>
              <a:ext uri="{FF2B5EF4-FFF2-40B4-BE49-F238E27FC236}">
                <a16:creationId xmlns:a16="http://schemas.microsoft.com/office/drawing/2014/main" id="{49E0F7DA-34CB-8B67-BCC5-286B0203296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BD486C2-BB53-4501-98E2-119D7BBC3469}" type="slidenum">
              <a:rPr lang="sr-Latn-RS" altLang="sr-Latn-RS" smtClean="0"/>
              <a:pPr/>
              <a:t>54</a:t>
            </a:fld>
            <a:endParaRPr lang="sr-Latn-RS" altLang="sr-Latn-R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78090A9C-FC32-401F-DAAF-DCC0B70FD3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0EB1C302-6B58-9C11-4DAF-97E0F253A67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sr-Latn-RS" sz="1800">
                <a:latin typeface="Times New Roman" panose="02020603050405020304" pitchFamily="18" charset="0"/>
                <a:cs typeface="Times New Roman" panose="02020603050405020304" pitchFamily="18" charset="0"/>
              </a:rPr>
              <a:t>Instrukcija ADD</a:t>
            </a:r>
            <a:r>
              <a:rPr lang="sr-Latn-RS" altLang="sr-Latn-RS" sz="1800">
                <a:latin typeface="Times New Roman" panose="02020603050405020304" pitchFamily="18" charset="0"/>
                <a:cs typeface="Times New Roman" panose="02020603050405020304" pitchFamily="18" charset="0"/>
              </a:rPr>
              <a:t> kreće u izvršenje; DIV upisuje rezultat iz ROB1 u RF</a:t>
            </a:r>
            <a:endParaRPr lang="sr-Latn-RS" altLang="sr-Latn-RS"/>
          </a:p>
        </p:txBody>
      </p:sp>
      <p:sp>
        <p:nvSpPr>
          <p:cNvPr id="72708" name="Slide Number Placeholder 3">
            <a:extLst>
              <a:ext uri="{FF2B5EF4-FFF2-40B4-BE49-F238E27FC236}">
                <a16:creationId xmlns:a16="http://schemas.microsoft.com/office/drawing/2014/main" id="{E2857720-6FC1-657A-A723-636C9B09C19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D78FD0F-9732-40BE-A149-26F6E0032DBA}" type="slidenum">
              <a:rPr lang="sr-Latn-RS" altLang="sr-Latn-RS" smtClean="0"/>
              <a:pPr/>
              <a:t>55</a:t>
            </a:fld>
            <a:endParaRPr lang="sr-Latn-RS" altLang="sr-Latn-R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9D1C3075-3DB4-9C27-A826-9A55AE8342B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1F60BC6D-543A-46E7-8E1B-0D9925A4059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sr-Latn-RS" altLang="sr-Latn-RS"/>
              <a:t>ADD okončava izvršenje, upisuje rezultat u ROB6, i na CDB</a:t>
            </a:r>
          </a:p>
        </p:txBody>
      </p:sp>
      <p:sp>
        <p:nvSpPr>
          <p:cNvPr id="74756" name="Slide Number Placeholder 3">
            <a:extLst>
              <a:ext uri="{FF2B5EF4-FFF2-40B4-BE49-F238E27FC236}">
                <a16:creationId xmlns:a16="http://schemas.microsoft.com/office/drawing/2014/main" id="{55F98207-A4A0-B4B3-DDC7-7028F98D30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3585AE2-1A2B-44BA-87D4-1302D70A435C}" type="slidenum">
              <a:rPr lang="sr-Latn-RS" altLang="sr-Latn-RS" smtClean="0"/>
              <a:pPr/>
              <a:t>56</a:t>
            </a:fld>
            <a:endParaRPr lang="sr-Latn-RS" altLang="sr-Latn-R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a:extLst>
              <a:ext uri="{FF2B5EF4-FFF2-40B4-BE49-F238E27FC236}">
                <a16:creationId xmlns:a16="http://schemas.microsoft.com/office/drawing/2014/main" id="{67EB995A-D8FA-B950-D534-EC5FFAF9C78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Notes Placeholder 2">
            <a:extLst>
              <a:ext uri="{FF2B5EF4-FFF2-40B4-BE49-F238E27FC236}">
                <a16:creationId xmlns:a16="http://schemas.microsoft.com/office/drawing/2014/main" id="{F7FF407D-5C4D-4DB8-9F51-4B4E2250F42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76804" name="Slide Number Placeholder 3">
            <a:extLst>
              <a:ext uri="{FF2B5EF4-FFF2-40B4-BE49-F238E27FC236}">
                <a16:creationId xmlns:a16="http://schemas.microsoft.com/office/drawing/2014/main" id="{976C8671-212D-732E-0C99-19C8A3DC3E1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62227C7-8D14-449F-8CB6-F61CA2EFA789}" type="slidenum">
              <a:rPr lang="sr-Latn-RS" altLang="sr-Latn-RS" smtClean="0"/>
              <a:pPr/>
              <a:t>57</a:t>
            </a:fld>
            <a:endParaRPr lang="sr-Latn-RS" altLang="sr-Latn-R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a:extLst>
              <a:ext uri="{FF2B5EF4-FFF2-40B4-BE49-F238E27FC236}">
                <a16:creationId xmlns:a16="http://schemas.microsoft.com/office/drawing/2014/main" id="{DFBA6BEC-6E5C-CD9A-80C8-F80396A8665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a:extLst>
              <a:ext uri="{FF2B5EF4-FFF2-40B4-BE49-F238E27FC236}">
                <a16:creationId xmlns:a16="http://schemas.microsoft.com/office/drawing/2014/main" id="{6F0A2985-3D35-08C7-AE3E-2B5EEB67192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78852" name="Slide Number Placeholder 3">
            <a:extLst>
              <a:ext uri="{FF2B5EF4-FFF2-40B4-BE49-F238E27FC236}">
                <a16:creationId xmlns:a16="http://schemas.microsoft.com/office/drawing/2014/main" id="{4A9FF3D0-21A7-2317-6C62-2F21D6D1850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97B3AED-58CB-440F-9C2D-1DF938EDE76C}" type="slidenum">
              <a:rPr lang="sr-Latn-RS" altLang="sr-Latn-RS" smtClean="0"/>
              <a:pPr/>
              <a:t>58</a:t>
            </a:fld>
            <a:endParaRPr lang="sr-Latn-RS" altLang="sr-Latn-R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a:extLst>
              <a:ext uri="{FF2B5EF4-FFF2-40B4-BE49-F238E27FC236}">
                <a16:creationId xmlns:a16="http://schemas.microsoft.com/office/drawing/2014/main" id="{066217A8-E4E7-7D21-3292-7DF1E277ED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a:extLst>
              <a:ext uri="{FF2B5EF4-FFF2-40B4-BE49-F238E27FC236}">
                <a16:creationId xmlns:a16="http://schemas.microsoft.com/office/drawing/2014/main" id="{229F74BF-A921-86A8-95BE-9E9962567A2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80900" name="Slide Number Placeholder 3">
            <a:extLst>
              <a:ext uri="{FF2B5EF4-FFF2-40B4-BE49-F238E27FC236}">
                <a16:creationId xmlns:a16="http://schemas.microsoft.com/office/drawing/2014/main" id="{65911693-2BA3-E109-8CB7-E4F11400D31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01A359E-4C0B-45FA-80B5-D29BBFBDC8B4}" type="slidenum">
              <a:rPr lang="sr-Latn-RS" altLang="sr-Latn-RS" smtClean="0"/>
              <a:pPr/>
              <a:t>59</a:t>
            </a:fld>
            <a:endParaRPr lang="sr-Latn-RS" altLang="sr-Latn-R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a:extLst>
              <a:ext uri="{FF2B5EF4-FFF2-40B4-BE49-F238E27FC236}">
                <a16:creationId xmlns:a16="http://schemas.microsoft.com/office/drawing/2014/main" id="{CC5E92BA-E5B6-9D8A-0B94-7DC01F67EC0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a:extLst>
              <a:ext uri="{FF2B5EF4-FFF2-40B4-BE49-F238E27FC236}">
                <a16:creationId xmlns:a16="http://schemas.microsoft.com/office/drawing/2014/main" id="{458EEA75-5BAF-9E15-D415-CF6884A451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82948" name="Slide Number Placeholder 3">
            <a:extLst>
              <a:ext uri="{FF2B5EF4-FFF2-40B4-BE49-F238E27FC236}">
                <a16:creationId xmlns:a16="http://schemas.microsoft.com/office/drawing/2014/main" id="{1B385427-9186-D0C1-6EEE-A6711B6970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670535-9CAF-49B6-8A3A-9CDF90BDCBCE}" type="slidenum">
              <a:rPr lang="sr-Latn-RS" altLang="sr-Latn-RS" smtClean="0"/>
              <a:pPr/>
              <a:t>60</a:t>
            </a:fld>
            <a:endParaRPr lang="sr-Latn-RS" altLang="sr-Latn-R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8C0AD92-83E9-807C-260C-82341CFCB07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a:extLst>
              <a:ext uri="{FF2B5EF4-FFF2-40B4-BE49-F238E27FC236}">
                <a16:creationId xmlns:a16="http://schemas.microsoft.com/office/drawing/2014/main" id="{D86D4925-8A6B-A893-5689-9614BF3CF4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just" eaLnBrk="1" hangingPunct="1">
              <a:lnSpc>
                <a:spcPct val="115000"/>
              </a:lnSpc>
              <a:spcBef>
                <a:spcPts val="600"/>
              </a:spcBef>
            </a:pPr>
            <a:r>
              <a:rPr lang="sr-Latn-RS" altLang="sr-Latn-RS" sz="1800" dirty="0">
                <a:latin typeface="Times New Roman" panose="02020603050405020304" pitchFamily="18" charset="0"/>
                <a:cs typeface="Times New Roman" panose="02020603050405020304" pitchFamily="18" charset="0"/>
              </a:rPr>
              <a:t>Upravljanje se obavlja slično kao kod standardnog Tomasulovog algoritma. Rezervacione stanice i tabela registra rezultata sadrže iste osnovne informacije kao i kod originalnog Tomasulovog algoritma.</a:t>
            </a:r>
          </a:p>
          <a:p>
            <a:pPr algn="just" eaLnBrk="1" hangingPunct="1">
              <a:lnSpc>
                <a:spcPct val="115000"/>
              </a:lnSpc>
              <a:spcBef>
                <a:spcPts val="600"/>
              </a:spcBef>
            </a:pPr>
            <a:r>
              <a:rPr lang="sr-Latn-RS" altLang="sr-Latn-RS" sz="1800" dirty="0">
                <a:latin typeface="Times New Roman" panose="02020603050405020304" pitchFamily="18" charset="0"/>
                <a:cs typeface="Times New Roman" panose="02020603050405020304" pitchFamily="18" charset="0"/>
              </a:rPr>
              <a:t>Razlika je u tome da su oznake rezervacionih stanica Qj i  Qk zamenjene brojevima ROB vrsta. RS ima jedno dodatno polje: Destination koje sadrži broj ROB vrste u koju će biti upisan rezultat. </a:t>
            </a:r>
          </a:p>
          <a:p>
            <a:pPr algn="just" eaLnBrk="1" hangingPunct="1">
              <a:lnSpc>
                <a:spcPct val="115000"/>
              </a:lnSpc>
              <a:spcBef>
                <a:spcPts val="600"/>
              </a:spcBef>
            </a:pPr>
            <a:r>
              <a:rPr lang="sr-Latn-RS" altLang="sr-Latn-RS" sz="1800" dirty="0">
                <a:latin typeface="Times New Roman" panose="02020603050405020304" pitchFamily="18" charset="0"/>
                <a:cs typeface="Times New Roman" panose="02020603050405020304" pitchFamily="18" charset="0"/>
              </a:rPr>
              <a:t>Isto važi i za tabelu registra rezultata: umesto oznake rezervacione stanice, stoji broj vrste ROB tabele.</a:t>
            </a:r>
          </a:p>
          <a:p>
            <a:pPr algn="just" eaLnBrk="1" hangingPunct="1">
              <a:lnSpc>
                <a:spcPct val="115000"/>
              </a:lnSpc>
              <a:spcBef>
                <a:spcPts val="600"/>
              </a:spcBef>
            </a:pPr>
            <a:endParaRPr lang="sr-Latn-RS" altLang="sr-Latn-RS" dirty="0"/>
          </a:p>
        </p:txBody>
      </p:sp>
      <p:sp>
        <p:nvSpPr>
          <p:cNvPr id="44036" name="Slide Number Placeholder 3">
            <a:extLst>
              <a:ext uri="{FF2B5EF4-FFF2-40B4-BE49-F238E27FC236}">
                <a16:creationId xmlns:a16="http://schemas.microsoft.com/office/drawing/2014/main" id="{390EF65A-E00D-A41E-85C5-F2E2453AC8C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29E9F9-A3F3-4C0B-9EE9-8FE4F5AF988E}" type="slidenum">
              <a:rPr lang="sr-Latn-RS" altLang="sr-Latn-RS" smtClean="0"/>
              <a:pPr/>
              <a:t>40</a:t>
            </a:fld>
            <a:endParaRPr lang="sr-Latn-RS" altLang="sr-Latn-R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a:extLst>
              <a:ext uri="{FF2B5EF4-FFF2-40B4-BE49-F238E27FC236}">
                <a16:creationId xmlns:a16="http://schemas.microsoft.com/office/drawing/2014/main" id="{96C8032A-635D-6794-E5FE-4D46DCC1FAB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a:extLst>
              <a:ext uri="{FF2B5EF4-FFF2-40B4-BE49-F238E27FC236}">
                <a16:creationId xmlns:a16="http://schemas.microsoft.com/office/drawing/2014/main" id="{F2F6082A-8B52-3F06-BD4B-1FA56567AEE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r-Latn-RS" altLang="sr-Latn-RS" dirty="0"/>
          </a:p>
        </p:txBody>
      </p:sp>
      <p:sp>
        <p:nvSpPr>
          <p:cNvPr id="48132" name="Slide Number Placeholder 3">
            <a:extLst>
              <a:ext uri="{FF2B5EF4-FFF2-40B4-BE49-F238E27FC236}">
                <a16:creationId xmlns:a16="http://schemas.microsoft.com/office/drawing/2014/main" id="{54D353CF-BE24-E124-7866-AB31841339A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E4F3401-FC33-4559-8A31-55651E3081A6}" type="slidenum">
              <a:rPr lang="sr-Latn-RS" altLang="sr-Latn-RS" smtClean="0"/>
              <a:pPr/>
              <a:t>42</a:t>
            </a:fld>
            <a:endParaRPr lang="sr-Latn-RS" altLang="sr-Latn-R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729B59C8-7279-4818-0E39-DA0E92BE7B0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a:extLst>
              <a:ext uri="{FF2B5EF4-FFF2-40B4-BE49-F238E27FC236}">
                <a16:creationId xmlns:a16="http://schemas.microsoft.com/office/drawing/2014/main" id="{851B9EFF-D86E-7DE8-6231-D9D4D99DEEF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r-Latn-RS" altLang="sr-Latn-RS" dirty="0"/>
          </a:p>
        </p:txBody>
      </p:sp>
      <p:sp>
        <p:nvSpPr>
          <p:cNvPr id="50180" name="Slide Number Placeholder 3">
            <a:extLst>
              <a:ext uri="{FF2B5EF4-FFF2-40B4-BE49-F238E27FC236}">
                <a16:creationId xmlns:a16="http://schemas.microsoft.com/office/drawing/2014/main" id="{C2BB6F68-2D70-2888-3DD4-6250250FF84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A5B000-4079-4A87-B59A-1A78CB119F1F}" type="slidenum">
              <a:rPr lang="sr-Latn-RS" altLang="sr-Latn-RS" smtClean="0"/>
              <a:pPr/>
              <a:t>43</a:t>
            </a:fld>
            <a:endParaRPr lang="sr-Latn-RS" altLang="sr-Latn-R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B5CA0475-F2EC-E4CF-A133-D4433477782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a:extLst>
              <a:ext uri="{FF2B5EF4-FFF2-40B4-BE49-F238E27FC236}">
                <a16:creationId xmlns:a16="http://schemas.microsoft.com/office/drawing/2014/main" id="{D759E887-A19E-FB46-9666-39EF015F30A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sr-Latn-RS" altLang="sr-Latn-RS"/>
              <a:t>Napomena: Vrednosti koje se nalaze u trećoj koloni ROB predstavljaju vrednosti koje če operacije dobiti nakon što se izvrše </a:t>
            </a:r>
          </a:p>
        </p:txBody>
      </p:sp>
      <p:sp>
        <p:nvSpPr>
          <p:cNvPr id="52228" name="Slide Number Placeholder 3">
            <a:extLst>
              <a:ext uri="{FF2B5EF4-FFF2-40B4-BE49-F238E27FC236}">
                <a16:creationId xmlns:a16="http://schemas.microsoft.com/office/drawing/2014/main" id="{F99F792D-1254-4FDE-787C-E42B97B0BB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3D61BB2-37CD-4A9B-94B1-694C49169748}" type="slidenum">
              <a:rPr lang="sr-Latn-RS" altLang="sr-Latn-RS" smtClean="0"/>
              <a:pPr/>
              <a:t>44</a:t>
            </a:fld>
            <a:endParaRPr lang="sr-Latn-RS" altLang="sr-Latn-R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3D24B5F9-B851-79B1-8AA7-3E93C2346BF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a:extLst>
              <a:ext uri="{FF2B5EF4-FFF2-40B4-BE49-F238E27FC236}">
                <a16:creationId xmlns:a16="http://schemas.microsoft.com/office/drawing/2014/main" id="{2E2A476A-F840-E7DE-4589-9F1DE83318B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r-Latn-RS" altLang="sr-Latn-RS"/>
          </a:p>
        </p:txBody>
      </p:sp>
      <p:sp>
        <p:nvSpPr>
          <p:cNvPr id="54276" name="Slide Number Placeholder 3">
            <a:extLst>
              <a:ext uri="{FF2B5EF4-FFF2-40B4-BE49-F238E27FC236}">
                <a16:creationId xmlns:a16="http://schemas.microsoft.com/office/drawing/2014/main" id="{DB00D59C-4BCD-CAD9-4087-ECD8CC7847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D31B6F5-70BB-450F-88A8-0D79F315F4D6}" type="slidenum">
              <a:rPr lang="sr-Latn-RS" altLang="sr-Latn-RS" smtClean="0"/>
              <a:pPr/>
              <a:t>45</a:t>
            </a:fld>
            <a:endParaRPr lang="sr-Latn-RS" altLang="sr-Latn-R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C5CFB8D0-3950-5D15-790E-D1AF39253D2A}"/>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a:extLst>
              <a:ext uri="{FF2B5EF4-FFF2-40B4-BE49-F238E27FC236}">
                <a16:creationId xmlns:a16="http://schemas.microsoft.com/office/drawing/2014/main" id="{1024F232-CD8F-D58A-6316-454773426FF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sr-Latn-RS" altLang="sr-Latn-RS"/>
          </a:p>
        </p:txBody>
      </p:sp>
      <p:sp>
        <p:nvSpPr>
          <p:cNvPr id="57348" name="Slide Number Placeholder 3">
            <a:extLst>
              <a:ext uri="{FF2B5EF4-FFF2-40B4-BE49-F238E27FC236}">
                <a16:creationId xmlns:a16="http://schemas.microsoft.com/office/drawing/2014/main" id="{10DC7A2F-4F92-1A15-E843-9030CD87CC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F13E39-0E92-4A3D-BEC1-B6225409441C}" type="slidenum">
              <a:rPr lang="sr-Latn-RS" altLang="sr-Latn-RS" smtClean="0"/>
              <a:pPr/>
              <a:t>47</a:t>
            </a:fld>
            <a:endParaRPr lang="sr-Latn-RS" altLang="sr-Latn-R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F2C2EA54-E60E-4D65-A951-4994AE230CD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a:extLst>
              <a:ext uri="{FF2B5EF4-FFF2-40B4-BE49-F238E27FC236}">
                <a16:creationId xmlns:a16="http://schemas.microsoft.com/office/drawing/2014/main" id="{8BBA42B4-61A4-2CB5-5A54-07E626282DA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sr-Latn-RS" altLang="sr-Latn-RS"/>
          </a:p>
        </p:txBody>
      </p:sp>
      <p:sp>
        <p:nvSpPr>
          <p:cNvPr id="59396" name="Slide Number Placeholder 3">
            <a:extLst>
              <a:ext uri="{FF2B5EF4-FFF2-40B4-BE49-F238E27FC236}">
                <a16:creationId xmlns:a16="http://schemas.microsoft.com/office/drawing/2014/main" id="{96220A15-9877-0CEA-9F5F-0C489D250F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2E2BD5-97D0-4EDC-A5B3-913EA8D53BB5}" type="slidenum">
              <a:rPr lang="sr-Latn-RS" altLang="sr-Latn-RS" smtClean="0"/>
              <a:pPr/>
              <a:t>48</a:t>
            </a:fld>
            <a:endParaRPr lang="sr-Latn-RS" altLang="sr-Latn-R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a:extLst>
              <a:ext uri="{FF2B5EF4-FFF2-40B4-BE49-F238E27FC236}">
                <a16:creationId xmlns:a16="http://schemas.microsoft.com/office/drawing/2014/main" id="{B9ABBABC-8353-5559-0753-F6454F13AB6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a:extLst>
              <a:ext uri="{FF2B5EF4-FFF2-40B4-BE49-F238E27FC236}">
                <a16:creationId xmlns:a16="http://schemas.microsoft.com/office/drawing/2014/main" id="{4014D703-70F4-F699-4B57-ACB385009D2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sr-Latn-RS" sz="1800">
                <a:latin typeface="Times New Roman" panose="02020603050405020304" pitchFamily="18" charset="0"/>
                <a:cs typeface="Times New Roman" panose="02020603050405020304" pitchFamily="18" charset="0"/>
              </a:rPr>
              <a:t>Sledeci interesantan je clk. Ciklus 24 kada MUL instrukcija okoncava izvrsenje. Na njen rezultat (ROB4) ceka SUB instrukcija. Rezultat iz ROB4 ce biti broadcastovan do svih RS. Ona koja nadje uparivanje sa svojim izvornim operandom ce upisati rezultat (operand u RS).</a:t>
            </a:r>
            <a:endParaRPr lang="sr-Latn-RS" altLang="sr-Latn-RS" sz="1800">
              <a:latin typeface="Times New Roman" panose="02020603050405020304" pitchFamily="18" charset="0"/>
              <a:cs typeface="Times New Roman" panose="02020603050405020304" pitchFamily="18" charset="0"/>
            </a:endParaRPr>
          </a:p>
          <a:p>
            <a:pPr eaLnBrk="1" hangingPunct="1">
              <a:spcBef>
                <a:spcPct val="0"/>
              </a:spcBef>
            </a:pPr>
            <a:endParaRPr lang="sr-Latn-RS" altLang="sr-Latn-RS"/>
          </a:p>
        </p:txBody>
      </p:sp>
      <p:sp>
        <p:nvSpPr>
          <p:cNvPr id="62468" name="Slide Number Placeholder 3">
            <a:extLst>
              <a:ext uri="{FF2B5EF4-FFF2-40B4-BE49-F238E27FC236}">
                <a16:creationId xmlns:a16="http://schemas.microsoft.com/office/drawing/2014/main" id="{7CAC8496-59C1-0DD5-B6E6-BD7CC94B97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AC5C327-0A5F-47AC-B8F1-22DB4D0BDBC5}" type="slidenum">
              <a:rPr lang="sr-Latn-RS" altLang="sr-Latn-RS" smtClean="0"/>
              <a:pPr/>
              <a:t>50</a:t>
            </a:fld>
            <a:endParaRPr lang="sr-Latn-RS" altLang="sr-Latn-R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2239D898-09D3-70DD-2ED3-39FA65A15E4C}"/>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D3C9B70D-CF4A-B902-FEDF-D97624C68E15}"/>
                </a:ext>
              </a:extLst>
            </p:cNvPr>
            <p:cNvSpPr>
              <a:spLocks noChangeArrowheads="1"/>
            </p:cNvSpPr>
            <p:nvPr/>
          </p:nvSpPr>
          <p:spPr bwMode="hidden">
            <a:xfrm>
              <a:off x="0" y="0"/>
              <a:ext cx="5760" cy="535"/>
            </a:xfrm>
            <a:prstGeom prst="rect">
              <a:avLst/>
            </a:prstGeom>
            <a:gradFill rotWithShape="0">
              <a:gsLst>
                <a:gs pos="0">
                  <a:schemeClr val="folHlink"/>
                </a:gs>
                <a:gs pos="100000">
                  <a:schemeClr val="bg1"/>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sr-Latn-RS" altLang="sr-Latn-RS"/>
            </a:p>
          </p:txBody>
        </p:sp>
        <p:sp>
          <p:nvSpPr>
            <p:cNvPr id="6" name="Rectangle 4">
              <a:extLst>
                <a:ext uri="{FF2B5EF4-FFF2-40B4-BE49-F238E27FC236}">
                  <a16:creationId xmlns:a16="http://schemas.microsoft.com/office/drawing/2014/main" id="{DA67E0C2-41C7-7A85-9DC1-D8D26CC55E45}"/>
                </a:ext>
              </a:extLst>
            </p:cNvPr>
            <p:cNvSpPr>
              <a:spLocks noChangeArrowheads="1"/>
            </p:cNvSpPr>
            <p:nvPr/>
          </p:nvSpPr>
          <p:spPr bwMode="hidden">
            <a:xfrm>
              <a:off x="0" y="3147"/>
              <a:ext cx="5760" cy="1173"/>
            </a:xfrm>
            <a:prstGeom prst="rect">
              <a:avLst/>
            </a:prstGeom>
            <a:gradFill rotWithShape="0">
              <a:gsLst>
                <a:gs pos="0">
                  <a:schemeClr val="bg1"/>
                </a:gs>
                <a:gs pos="100000">
                  <a:schemeClr val="folHlink"/>
                </a:gs>
              </a:gsLst>
              <a:lin ang="540000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sr-Latn-RS" altLang="sr-Latn-RS"/>
            </a:p>
          </p:txBody>
        </p:sp>
      </p:grpSp>
      <p:sp>
        <p:nvSpPr>
          <p:cNvPr id="7" name="AutoShape 10">
            <a:extLst>
              <a:ext uri="{FF2B5EF4-FFF2-40B4-BE49-F238E27FC236}">
                <a16:creationId xmlns:a16="http://schemas.microsoft.com/office/drawing/2014/main" id="{0B24D012-3003-F406-B80D-D2A663F906FF}"/>
              </a:ext>
            </a:extLst>
          </p:cNvPr>
          <p:cNvSpPr>
            <a:spLocks noChangeArrowheads="1"/>
          </p:cNvSpPr>
          <p:nvPr/>
        </p:nvSpPr>
        <p:spPr bwMode="auto">
          <a:xfrm flipH="1">
            <a:off x="381000" y="2949575"/>
            <a:ext cx="8763000" cy="430213"/>
          </a:xfrm>
          <a:prstGeom prst="homePlate">
            <a:avLst>
              <a:gd name="adj" fmla="val 0"/>
            </a:avLst>
          </a:prstGeom>
          <a:gradFill rotWithShape="0">
            <a:gsLst>
              <a:gs pos="0">
                <a:schemeClr val="bg2"/>
              </a:gs>
              <a:gs pos="50000">
                <a:schemeClr val="folHlink"/>
              </a:gs>
              <a:gs pos="100000">
                <a:schemeClr val="bg2"/>
              </a:gs>
            </a:gsLst>
            <a:lin ang="5400000" scaled="1"/>
          </a:gradFill>
          <a:ln>
            <a:noFill/>
          </a:ln>
          <a:effectLst/>
        </p:spPr>
        <p:txBody>
          <a:bodyPr wrap="none" anchor="ctr"/>
          <a:lstStyle/>
          <a:p>
            <a:pPr>
              <a:defRPr/>
            </a:pPr>
            <a:endParaRPr lang="en-US">
              <a:latin typeface="Arial" charset="0"/>
            </a:endParaRPr>
          </a:p>
        </p:txBody>
      </p:sp>
      <p:sp>
        <p:nvSpPr>
          <p:cNvPr id="7173" name="Rectangle 5"/>
          <p:cNvSpPr>
            <a:spLocks noGrp="1" noChangeArrowheads="1"/>
          </p:cNvSpPr>
          <p:nvPr>
            <p:ph type="ctrTitle"/>
          </p:nvPr>
        </p:nvSpPr>
        <p:spPr>
          <a:xfrm>
            <a:off x="304800" y="946150"/>
            <a:ext cx="8534400" cy="1778000"/>
          </a:xfrm>
          <a:noFill/>
        </p:spPr>
        <p:txBody>
          <a:bodyPr lIns="91432" rIns="91432" anchor="b"/>
          <a:lstStyle>
            <a:lvl1pPr>
              <a:defRPr>
                <a:solidFill>
                  <a:schemeClr val="tx1"/>
                </a:solidFill>
                <a:effectLst>
                  <a:outerShdw blurRad="38100" dist="38100" dir="2700000" algn="tl">
                    <a:srgbClr val="C0C0C0"/>
                  </a:outerShdw>
                </a:effectLst>
              </a:defRPr>
            </a:lvl1pPr>
          </a:lstStyle>
          <a:p>
            <a:pPr lvl="0"/>
            <a:r>
              <a:rPr lang="en-US" altLang="en-US" noProof="0"/>
              <a:t>Click to edit Master title style</a:t>
            </a:r>
          </a:p>
        </p:txBody>
      </p:sp>
      <p:sp>
        <p:nvSpPr>
          <p:cNvPr id="7174" name="Rectangle 6"/>
          <p:cNvSpPr>
            <a:spLocks noGrp="1" noChangeArrowheads="1"/>
          </p:cNvSpPr>
          <p:nvPr>
            <p:ph type="subTitle" idx="1"/>
          </p:nvPr>
        </p:nvSpPr>
        <p:spPr>
          <a:xfrm>
            <a:off x="381000" y="3524250"/>
            <a:ext cx="8458200" cy="2587625"/>
          </a:xfrm>
        </p:spPr>
        <p:txBody>
          <a:bodyPr lIns="91432" tIns="45716" rIns="91432" bIns="45716"/>
          <a:lstStyle>
            <a:lvl1pPr marL="0" indent="0" algn="ctr">
              <a:buFont typeface="Wingdings 2" pitchFamily="18" charset="2"/>
              <a:buNone/>
              <a:defRPr/>
            </a:lvl1pPr>
          </a:lstStyle>
          <a:p>
            <a:pPr lvl="0"/>
            <a:r>
              <a:rPr lang="en-US" altLang="en-US" noProof="0"/>
              <a:t>Click to edit Master subtitle style</a:t>
            </a:r>
          </a:p>
        </p:txBody>
      </p:sp>
      <p:sp>
        <p:nvSpPr>
          <p:cNvPr id="8" name="Date Placeholder 7">
            <a:extLst>
              <a:ext uri="{FF2B5EF4-FFF2-40B4-BE49-F238E27FC236}">
                <a16:creationId xmlns:a16="http://schemas.microsoft.com/office/drawing/2014/main" id="{20EF3976-3501-0819-59B1-8CF15CAC0ED6}"/>
              </a:ext>
            </a:extLst>
          </p:cNvPr>
          <p:cNvSpPr>
            <a:spLocks noGrp="1" noChangeArrowheads="1"/>
          </p:cNvSpPr>
          <p:nvPr>
            <p:ph type="dt" sz="half" idx="10"/>
          </p:nvPr>
        </p:nvSpPr>
        <p:spPr bwMode="auto">
          <a:xfrm>
            <a:off x="1295400" y="6248400"/>
            <a:ext cx="1905000" cy="457200"/>
          </a:xfrm>
          <a:prstGeom prst="rect">
            <a:avLst/>
          </a:prstGeom>
        </p:spPr>
        <p:txBody>
          <a:bodyPr vert="horz" wrap="square" lIns="91432" tIns="45716" rIns="91432" bIns="45716" numCol="1" anchor="t" anchorCtr="0" compatLnSpc="1">
            <a:prstTxWarp prst="textNoShape">
              <a:avLst/>
            </a:prstTxWarp>
          </a:bodyPr>
          <a:lstStyle>
            <a:lvl1pPr>
              <a:spcBef>
                <a:spcPct val="50000"/>
              </a:spcBef>
              <a:defRPr sz="1400">
                <a:solidFill>
                  <a:srgbClr val="FFFFFF"/>
                </a:solidFill>
                <a:latin typeface="Arial Narrow" pitchFamily="34" charset="0"/>
              </a:defRPr>
            </a:lvl1pPr>
          </a:lstStyle>
          <a:p>
            <a:pPr>
              <a:defRPr/>
            </a:pPr>
            <a:endParaRPr lang="en-US" altLang="en-US"/>
          </a:p>
        </p:txBody>
      </p:sp>
      <p:sp>
        <p:nvSpPr>
          <p:cNvPr id="9" name="Footer Placeholder 8">
            <a:extLst>
              <a:ext uri="{FF2B5EF4-FFF2-40B4-BE49-F238E27FC236}">
                <a16:creationId xmlns:a16="http://schemas.microsoft.com/office/drawing/2014/main" id="{CB3FDD6E-704F-1857-3E4A-66D61E0F84E0}"/>
              </a:ext>
            </a:extLst>
          </p:cNvPr>
          <p:cNvSpPr>
            <a:spLocks noGrp="1" noChangeArrowheads="1"/>
          </p:cNvSpPr>
          <p:nvPr>
            <p:ph type="ftr" sz="quarter" idx="11"/>
          </p:nvPr>
        </p:nvSpPr>
        <p:spPr bwMode="auto">
          <a:xfrm>
            <a:off x="3733800" y="6248400"/>
            <a:ext cx="2895600" cy="457200"/>
          </a:xfrm>
          <a:prstGeom prst="rect">
            <a:avLst/>
          </a:prstGeom>
        </p:spPr>
        <p:txBody>
          <a:bodyPr vert="horz" wrap="square" lIns="91432" tIns="45716" rIns="91432" bIns="45716" numCol="1" anchor="t" anchorCtr="0" compatLnSpc="1">
            <a:prstTxWarp prst="textNoShape">
              <a:avLst/>
            </a:prstTxWarp>
          </a:bodyPr>
          <a:lstStyle>
            <a:lvl1pPr algn="ctr">
              <a:spcBef>
                <a:spcPct val="50000"/>
              </a:spcBef>
              <a:defRPr sz="1400">
                <a:solidFill>
                  <a:srgbClr val="FFFFFF"/>
                </a:solidFill>
                <a:latin typeface="Arial Narrow" pitchFamily="34" charset="0"/>
              </a:defRPr>
            </a:lvl1pPr>
          </a:lstStyle>
          <a:p>
            <a:pPr>
              <a:defRPr/>
            </a:pPr>
            <a:endParaRPr lang="en-US" altLang="en-US"/>
          </a:p>
        </p:txBody>
      </p:sp>
      <p:sp>
        <p:nvSpPr>
          <p:cNvPr id="10" name="Slide Number Placeholder 9">
            <a:extLst>
              <a:ext uri="{FF2B5EF4-FFF2-40B4-BE49-F238E27FC236}">
                <a16:creationId xmlns:a16="http://schemas.microsoft.com/office/drawing/2014/main" id="{198A68FC-2177-4050-0CD5-BD6ADA319B77}"/>
              </a:ext>
            </a:extLst>
          </p:cNvPr>
          <p:cNvSpPr>
            <a:spLocks noGrp="1" noChangeArrowheads="1"/>
          </p:cNvSpPr>
          <p:nvPr>
            <p:ph type="sldNum" sz="quarter" idx="12"/>
          </p:nvPr>
        </p:nvSpPr>
        <p:spPr>
          <a:xfrm>
            <a:off x="0" y="6400800"/>
            <a:ext cx="457200" cy="381000"/>
          </a:xfrm>
        </p:spPr>
        <p:txBody>
          <a:bodyPr/>
          <a:lstStyle>
            <a:lvl1pPr>
              <a:defRPr>
                <a:solidFill>
                  <a:srgbClr val="FFFFFF"/>
                </a:solidFill>
              </a:defRPr>
            </a:lvl1pPr>
          </a:lstStyle>
          <a:p>
            <a:pPr>
              <a:defRPr/>
            </a:pPr>
            <a:fld id="{F9F21F00-CCBD-4260-B0AD-4E99304E7B67}" type="slidenum">
              <a:rPr lang="en-US" altLang="en-US"/>
              <a:pPr>
                <a:defRPr/>
              </a:pPr>
              <a:t>‹#›</a:t>
            </a:fld>
            <a:endParaRPr lang="en-US" altLang="en-US"/>
          </a:p>
        </p:txBody>
      </p:sp>
    </p:spTree>
    <p:extLst>
      <p:ext uri="{BB962C8B-B14F-4D97-AF65-F5344CB8AC3E}">
        <p14:creationId xmlns:p14="http://schemas.microsoft.com/office/powerpoint/2010/main" val="1010947449"/>
      </p:ext>
    </p:extLst>
  </p:cSld>
  <p:clrMapOvr>
    <a:masterClrMapping/>
  </p:clrMapOvr>
  <p:transition>
    <p:pull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357C3A6-0D26-2050-F242-3356E107BDCE}"/>
              </a:ext>
            </a:extLst>
          </p:cNvPr>
          <p:cNvSpPr>
            <a:spLocks noGrp="1" noChangeArrowheads="1"/>
          </p:cNvSpPr>
          <p:nvPr>
            <p:ph type="sldNum" sz="quarter" idx="10"/>
          </p:nvPr>
        </p:nvSpPr>
        <p:spPr>
          <a:ln/>
        </p:spPr>
        <p:txBody>
          <a:bodyPr/>
          <a:lstStyle>
            <a:lvl1pPr>
              <a:defRPr/>
            </a:lvl1pPr>
          </a:lstStyle>
          <a:p>
            <a:pPr>
              <a:defRPr/>
            </a:pPr>
            <a:fld id="{59D65D08-A5B8-43D8-9070-2DA085ADBCBD}" type="slidenum">
              <a:rPr lang="en-US" altLang="en-US"/>
              <a:pPr>
                <a:defRPr/>
              </a:pPr>
              <a:t>‹#›</a:t>
            </a:fld>
            <a:endParaRPr lang="en-US" altLang="en-US"/>
          </a:p>
        </p:txBody>
      </p:sp>
    </p:spTree>
    <p:extLst>
      <p:ext uri="{BB962C8B-B14F-4D97-AF65-F5344CB8AC3E}">
        <p14:creationId xmlns:p14="http://schemas.microsoft.com/office/powerpoint/2010/main" val="2158008003"/>
      </p:ext>
    </p:extLst>
  </p:cSld>
  <p:clrMapOvr>
    <a:masterClrMapping/>
  </p:clrMapOvr>
  <p:transition>
    <p:pull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85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85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2EF155A-0B41-A6B6-E7F7-EC30C0010DEC}"/>
              </a:ext>
            </a:extLst>
          </p:cNvPr>
          <p:cNvSpPr>
            <a:spLocks noGrp="1" noChangeArrowheads="1"/>
          </p:cNvSpPr>
          <p:nvPr>
            <p:ph type="sldNum" sz="quarter" idx="10"/>
          </p:nvPr>
        </p:nvSpPr>
        <p:spPr>
          <a:ln/>
        </p:spPr>
        <p:txBody>
          <a:bodyPr/>
          <a:lstStyle>
            <a:lvl1pPr>
              <a:defRPr/>
            </a:lvl1pPr>
          </a:lstStyle>
          <a:p>
            <a:pPr>
              <a:defRPr/>
            </a:pPr>
            <a:fld id="{B64B3F78-5739-4647-9560-8E40E9130172}" type="slidenum">
              <a:rPr lang="en-US" altLang="en-US"/>
              <a:pPr>
                <a:defRPr/>
              </a:pPr>
              <a:t>‹#›</a:t>
            </a:fld>
            <a:endParaRPr lang="en-US" altLang="en-US"/>
          </a:p>
        </p:txBody>
      </p:sp>
    </p:spTree>
    <p:extLst>
      <p:ext uri="{BB962C8B-B14F-4D97-AF65-F5344CB8AC3E}">
        <p14:creationId xmlns:p14="http://schemas.microsoft.com/office/powerpoint/2010/main" val="4008967931"/>
      </p:ext>
    </p:extLst>
  </p:cSld>
  <p:clrMapOvr>
    <a:masterClrMapping/>
  </p:clrMapOvr>
  <p:transition>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F588E6E-3680-5DB9-6E42-7F46913CFB6B}"/>
              </a:ext>
            </a:extLst>
          </p:cNvPr>
          <p:cNvSpPr>
            <a:spLocks noGrp="1" noChangeArrowheads="1"/>
          </p:cNvSpPr>
          <p:nvPr>
            <p:ph type="sldNum" sz="quarter" idx="10"/>
          </p:nvPr>
        </p:nvSpPr>
        <p:spPr>
          <a:ln/>
        </p:spPr>
        <p:txBody>
          <a:bodyPr/>
          <a:lstStyle>
            <a:lvl1pPr>
              <a:defRPr/>
            </a:lvl1pPr>
          </a:lstStyle>
          <a:p>
            <a:pPr>
              <a:defRPr/>
            </a:pPr>
            <a:fld id="{6D829A1B-E38A-4891-9686-3E72BD1764C6}" type="slidenum">
              <a:rPr lang="en-US" altLang="en-US"/>
              <a:pPr>
                <a:defRPr/>
              </a:pPr>
              <a:t>‹#›</a:t>
            </a:fld>
            <a:endParaRPr lang="en-US" altLang="en-US"/>
          </a:p>
        </p:txBody>
      </p:sp>
    </p:spTree>
    <p:extLst>
      <p:ext uri="{BB962C8B-B14F-4D97-AF65-F5344CB8AC3E}">
        <p14:creationId xmlns:p14="http://schemas.microsoft.com/office/powerpoint/2010/main" val="1458610482"/>
      </p:ext>
    </p:extLst>
  </p:cSld>
  <p:clrMapOvr>
    <a:masterClrMapping/>
  </p:clrMapOvr>
  <p:transition>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839B2AEA-C225-D0C0-F30E-10AFE9B25637}"/>
              </a:ext>
            </a:extLst>
          </p:cNvPr>
          <p:cNvSpPr>
            <a:spLocks noGrp="1" noChangeArrowheads="1"/>
          </p:cNvSpPr>
          <p:nvPr>
            <p:ph type="sldNum" sz="quarter" idx="10"/>
          </p:nvPr>
        </p:nvSpPr>
        <p:spPr>
          <a:ln/>
        </p:spPr>
        <p:txBody>
          <a:bodyPr/>
          <a:lstStyle>
            <a:lvl1pPr>
              <a:defRPr/>
            </a:lvl1pPr>
          </a:lstStyle>
          <a:p>
            <a:pPr>
              <a:defRPr/>
            </a:pPr>
            <a:fld id="{A1498125-96DF-42BF-A5E4-094BCEE141A0}" type="slidenum">
              <a:rPr lang="en-US" altLang="en-US"/>
              <a:pPr>
                <a:defRPr/>
              </a:pPr>
              <a:t>‹#›</a:t>
            </a:fld>
            <a:endParaRPr lang="en-US" altLang="en-US"/>
          </a:p>
        </p:txBody>
      </p:sp>
    </p:spTree>
    <p:extLst>
      <p:ext uri="{BB962C8B-B14F-4D97-AF65-F5344CB8AC3E}">
        <p14:creationId xmlns:p14="http://schemas.microsoft.com/office/powerpoint/2010/main" val="3276222600"/>
      </p:ext>
    </p:extLst>
  </p:cSld>
  <p:clrMapOvr>
    <a:masterClrMapping/>
  </p:clrMapOvr>
  <p:transition>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708025"/>
            <a:ext cx="4495800" cy="614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98F923D1-B2F1-7EBC-C692-7D04E8E15F4F}"/>
              </a:ext>
            </a:extLst>
          </p:cNvPr>
          <p:cNvSpPr>
            <a:spLocks noGrp="1" noChangeArrowheads="1"/>
          </p:cNvSpPr>
          <p:nvPr>
            <p:ph type="sldNum" sz="quarter" idx="10"/>
          </p:nvPr>
        </p:nvSpPr>
        <p:spPr>
          <a:ln/>
        </p:spPr>
        <p:txBody>
          <a:bodyPr/>
          <a:lstStyle>
            <a:lvl1pPr>
              <a:defRPr/>
            </a:lvl1pPr>
          </a:lstStyle>
          <a:p>
            <a:pPr>
              <a:defRPr/>
            </a:pPr>
            <a:fld id="{D06782AF-EC51-4A44-AAF1-F270C7C3CAC7}" type="slidenum">
              <a:rPr lang="en-US" altLang="en-US"/>
              <a:pPr>
                <a:defRPr/>
              </a:pPr>
              <a:t>‹#›</a:t>
            </a:fld>
            <a:endParaRPr lang="en-US" altLang="en-US"/>
          </a:p>
        </p:txBody>
      </p:sp>
    </p:spTree>
    <p:extLst>
      <p:ext uri="{BB962C8B-B14F-4D97-AF65-F5344CB8AC3E}">
        <p14:creationId xmlns:p14="http://schemas.microsoft.com/office/powerpoint/2010/main" val="1548107332"/>
      </p:ext>
    </p:extLst>
  </p:cSld>
  <p:clrMapOvr>
    <a:masterClrMapping/>
  </p:clrMapOvr>
  <p:transition>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6BF12961-6109-776A-3991-3DAD11099162}"/>
              </a:ext>
            </a:extLst>
          </p:cNvPr>
          <p:cNvSpPr>
            <a:spLocks noGrp="1" noChangeArrowheads="1"/>
          </p:cNvSpPr>
          <p:nvPr>
            <p:ph type="sldNum" sz="quarter" idx="10"/>
          </p:nvPr>
        </p:nvSpPr>
        <p:spPr>
          <a:ln/>
        </p:spPr>
        <p:txBody>
          <a:bodyPr/>
          <a:lstStyle>
            <a:lvl1pPr>
              <a:defRPr/>
            </a:lvl1pPr>
          </a:lstStyle>
          <a:p>
            <a:pPr>
              <a:defRPr/>
            </a:pPr>
            <a:fld id="{D90DA6D0-0743-47E1-B6FD-6F03372F1674}" type="slidenum">
              <a:rPr lang="en-US" altLang="en-US"/>
              <a:pPr>
                <a:defRPr/>
              </a:pPr>
              <a:t>‹#›</a:t>
            </a:fld>
            <a:endParaRPr lang="en-US" altLang="en-US"/>
          </a:p>
        </p:txBody>
      </p:sp>
    </p:spTree>
    <p:extLst>
      <p:ext uri="{BB962C8B-B14F-4D97-AF65-F5344CB8AC3E}">
        <p14:creationId xmlns:p14="http://schemas.microsoft.com/office/powerpoint/2010/main" val="877091193"/>
      </p:ext>
    </p:extLst>
  </p:cSld>
  <p:clrMapOvr>
    <a:masterClrMapping/>
  </p:clrMapOvr>
  <p:transition>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30A60A5-8B03-FDC1-002D-739564899E28}"/>
              </a:ext>
            </a:extLst>
          </p:cNvPr>
          <p:cNvSpPr>
            <a:spLocks noGrp="1" noChangeArrowheads="1"/>
          </p:cNvSpPr>
          <p:nvPr>
            <p:ph type="sldNum" sz="quarter" idx="10"/>
          </p:nvPr>
        </p:nvSpPr>
        <p:spPr>
          <a:ln/>
        </p:spPr>
        <p:txBody>
          <a:bodyPr/>
          <a:lstStyle>
            <a:lvl1pPr>
              <a:defRPr/>
            </a:lvl1pPr>
          </a:lstStyle>
          <a:p>
            <a:pPr>
              <a:defRPr/>
            </a:pPr>
            <a:fld id="{E749031D-DB12-4130-8090-C0E5365237A8}" type="slidenum">
              <a:rPr lang="en-US" altLang="en-US"/>
              <a:pPr>
                <a:defRPr/>
              </a:pPr>
              <a:t>‹#›</a:t>
            </a:fld>
            <a:endParaRPr lang="en-US" altLang="en-US"/>
          </a:p>
        </p:txBody>
      </p:sp>
    </p:spTree>
    <p:extLst>
      <p:ext uri="{BB962C8B-B14F-4D97-AF65-F5344CB8AC3E}">
        <p14:creationId xmlns:p14="http://schemas.microsoft.com/office/powerpoint/2010/main" val="974595150"/>
      </p:ext>
    </p:extLst>
  </p:cSld>
  <p:clrMapOvr>
    <a:masterClrMapping/>
  </p:clrMapOvr>
  <p:transition>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8733D86D-0523-509B-5CE9-3B2E858E5A94}"/>
              </a:ext>
            </a:extLst>
          </p:cNvPr>
          <p:cNvSpPr>
            <a:spLocks noGrp="1" noChangeArrowheads="1"/>
          </p:cNvSpPr>
          <p:nvPr>
            <p:ph type="sldNum" sz="quarter" idx="10"/>
          </p:nvPr>
        </p:nvSpPr>
        <p:spPr>
          <a:ln/>
        </p:spPr>
        <p:txBody>
          <a:bodyPr/>
          <a:lstStyle>
            <a:lvl1pPr>
              <a:defRPr/>
            </a:lvl1pPr>
          </a:lstStyle>
          <a:p>
            <a:pPr>
              <a:defRPr/>
            </a:pPr>
            <a:fld id="{7B05A68D-47B0-452D-AF64-0299D694F7D8}" type="slidenum">
              <a:rPr lang="en-US" altLang="en-US"/>
              <a:pPr>
                <a:defRPr/>
              </a:pPr>
              <a:t>‹#›</a:t>
            </a:fld>
            <a:endParaRPr lang="en-US" altLang="en-US"/>
          </a:p>
        </p:txBody>
      </p:sp>
    </p:spTree>
    <p:extLst>
      <p:ext uri="{BB962C8B-B14F-4D97-AF65-F5344CB8AC3E}">
        <p14:creationId xmlns:p14="http://schemas.microsoft.com/office/powerpoint/2010/main" val="2696604144"/>
      </p:ext>
    </p:extLst>
  </p:cSld>
  <p:clrMapOvr>
    <a:masterClrMapping/>
  </p:clrMapOvr>
  <p:transition>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2487ED05-C0D2-5900-82F7-1CDABA37BAE9}"/>
              </a:ext>
            </a:extLst>
          </p:cNvPr>
          <p:cNvSpPr>
            <a:spLocks noGrp="1" noChangeArrowheads="1"/>
          </p:cNvSpPr>
          <p:nvPr>
            <p:ph type="sldNum" sz="quarter" idx="10"/>
          </p:nvPr>
        </p:nvSpPr>
        <p:spPr>
          <a:ln/>
        </p:spPr>
        <p:txBody>
          <a:bodyPr/>
          <a:lstStyle>
            <a:lvl1pPr>
              <a:defRPr/>
            </a:lvl1pPr>
          </a:lstStyle>
          <a:p>
            <a:pPr>
              <a:defRPr/>
            </a:pPr>
            <a:fld id="{818B5887-E087-4593-B2FF-6FEEA0EB3EF2}" type="slidenum">
              <a:rPr lang="en-US" altLang="en-US"/>
              <a:pPr>
                <a:defRPr/>
              </a:pPr>
              <a:t>‹#›</a:t>
            </a:fld>
            <a:endParaRPr lang="en-US" altLang="en-US"/>
          </a:p>
        </p:txBody>
      </p:sp>
    </p:spTree>
    <p:extLst>
      <p:ext uri="{BB962C8B-B14F-4D97-AF65-F5344CB8AC3E}">
        <p14:creationId xmlns:p14="http://schemas.microsoft.com/office/powerpoint/2010/main" val="1433322834"/>
      </p:ext>
    </p:extLst>
  </p:cSld>
  <p:clrMapOvr>
    <a:masterClrMapping/>
  </p:clrMapOvr>
  <p:transition>
    <p:pull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F3F4D60B-44B4-1485-A76E-8590545CBC68}"/>
              </a:ext>
            </a:extLst>
          </p:cNvPr>
          <p:cNvSpPr>
            <a:spLocks noGrp="1" noChangeArrowheads="1"/>
          </p:cNvSpPr>
          <p:nvPr>
            <p:ph type="sldNum" sz="quarter" idx="10"/>
          </p:nvPr>
        </p:nvSpPr>
        <p:spPr>
          <a:ln/>
        </p:spPr>
        <p:txBody>
          <a:bodyPr/>
          <a:lstStyle>
            <a:lvl1pPr>
              <a:defRPr/>
            </a:lvl1pPr>
          </a:lstStyle>
          <a:p>
            <a:pPr>
              <a:defRPr/>
            </a:pPr>
            <a:fld id="{FC1FDB3C-CA1B-4ECD-8FF9-AE4D915EDB88}" type="slidenum">
              <a:rPr lang="en-US" altLang="en-US"/>
              <a:pPr>
                <a:defRPr/>
              </a:pPr>
              <a:t>‹#›</a:t>
            </a:fld>
            <a:endParaRPr lang="en-US" altLang="en-US"/>
          </a:p>
        </p:txBody>
      </p:sp>
    </p:spTree>
    <p:extLst>
      <p:ext uri="{BB962C8B-B14F-4D97-AF65-F5344CB8AC3E}">
        <p14:creationId xmlns:p14="http://schemas.microsoft.com/office/powerpoint/2010/main" val="676067332"/>
      </p:ext>
    </p:extLst>
  </p:cSld>
  <p:clrMapOvr>
    <a:masterClrMapping/>
  </p:clrMapOvr>
  <p:transition>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A2211C6A-62C6-18CD-C22A-C821202BAEA2}"/>
              </a:ext>
            </a:extLst>
          </p:cNvPr>
          <p:cNvSpPr>
            <a:spLocks noGrp="1" noChangeArrowheads="1"/>
          </p:cNvSpPr>
          <p:nvPr>
            <p:ph type="title"/>
          </p:nvPr>
        </p:nvSpPr>
        <p:spPr bwMode="auto">
          <a:xfrm>
            <a:off x="0" y="0"/>
            <a:ext cx="9144000" cy="701675"/>
          </a:xfrm>
          <a:prstGeom prst="rect">
            <a:avLst/>
          </a:prstGeom>
          <a:solidFill>
            <a:schemeClr val="tx1"/>
          </a:solidFill>
          <a:ln>
            <a:noFill/>
          </a:ln>
        </p:spPr>
        <p:txBody>
          <a:bodyPr vert="horz" wrap="square" lIns="182863" tIns="45716" rIns="182863" bIns="45716" numCol="1" anchor="t" anchorCtr="0" compatLnSpc="1">
            <a:prstTxWarp prst="textNoShape">
              <a:avLst/>
            </a:prstTxWarp>
            <a:spAutoFit/>
          </a:bodyPr>
          <a:lstStyle/>
          <a:p>
            <a:pPr lvl="0"/>
            <a:r>
              <a:rPr lang="en-US" altLang="en-US"/>
              <a:t>Click to edit Master title style</a:t>
            </a:r>
          </a:p>
        </p:txBody>
      </p:sp>
      <p:sp>
        <p:nvSpPr>
          <p:cNvPr id="6147" name="Rectangle 3">
            <a:extLst>
              <a:ext uri="{FF2B5EF4-FFF2-40B4-BE49-F238E27FC236}">
                <a16:creationId xmlns:a16="http://schemas.microsoft.com/office/drawing/2014/main" id="{9A5B6641-C541-21C4-BBE9-D54BD1BBD74A}"/>
              </a:ext>
            </a:extLst>
          </p:cNvPr>
          <p:cNvSpPr>
            <a:spLocks noGrp="1" noChangeArrowheads="1"/>
          </p:cNvSpPr>
          <p:nvPr>
            <p:ph type="body" idx="1"/>
          </p:nvPr>
        </p:nvSpPr>
        <p:spPr bwMode="auto">
          <a:xfrm>
            <a:off x="0" y="708025"/>
            <a:ext cx="9144000" cy="6149975"/>
          </a:xfrm>
          <a:prstGeom prst="rect">
            <a:avLst/>
          </a:prstGeom>
          <a:noFill/>
          <a:ln>
            <a:noFill/>
          </a:ln>
        </p:spPr>
        <p:txBody>
          <a:bodyPr vert="horz" wrap="square" lIns="182863" tIns="137148" rIns="182863" bIns="13714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48" name="Rectangle 4">
            <a:extLst>
              <a:ext uri="{FF2B5EF4-FFF2-40B4-BE49-F238E27FC236}">
                <a16:creationId xmlns:a16="http://schemas.microsoft.com/office/drawing/2014/main" id="{8CF5F33D-6B91-F08C-78B1-F6110489A848}"/>
              </a:ext>
            </a:extLst>
          </p:cNvPr>
          <p:cNvSpPr>
            <a:spLocks noGrp="1" noChangeArrowheads="1"/>
          </p:cNvSpPr>
          <p:nvPr>
            <p:ph type="sldNum" sz="quarter" idx="4"/>
          </p:nvPr>
        </p:nvSpPr>
        <p:spPr bwMode="auto">
          <a:xfrm>
            <a:off x="8686800" y="6477000"/>
            <a:ext cx="381000" cy="304800"/>
          </a:xfrm>
          <a:prstGeom prst="rect">
            <a:avLst/>
          </a:prstGeom>
          <a:noFill/>
          <a:ln>
            <a:noFill/>
          </a:ln>
        </p:spPr>
        <p:txBody>
          <a:bodyPr vert="horz" wrap="square" lIns="91432" tIns="45716" rIns="91432" bIns="45716" numCol="1" anchor="t" anchorCtr="0" compatLnSpc="1">
            <a:prstTxWarp prst="textNoShape">
              <a:avLst/>
            </a:prstTxWarp>
          </a:bodyPr>
          <a:lstStyle>
            <a:lvl1pPr algn="r">
              <a:spcBef>
                <a:spcPct val="50000"/>
              </a:spcBef>
              <a:defRPr sz="1400">
                <a:latin typeface="Arial Narrow" panose="020B0606020202030204" pitchFamily="34" charset="0"/>
              </a:defRPr>
            </a:lvl1pPr>
          </a:lstStyle>
          <a:p>
            <a:pPr>
              <a:defRPr/>
            </a:pPr>
            <a:fld id="{E950CA6D-52D2-4C45-A452-0ED89B8EA97F}" type="slidenum">
              <a:rPr lang="en-US" altLang="en-US"/>
              <a:pPr>
                <a:defRPr/>
              </a:pPr>
              <a:t>‹#›</a:t>
            </a:fld>
            <a:endParaRPr lang="en-US" altLang="en-US"/>
          </a:p>
        </p:txBody>
      </p:sp>
      <p:sp>
        <p:nvSpPr>
          <p:cNvPr id="1029" name="Rectangle 5">
            <a:extLst>
              <a:ext uri="{FF2B5EF4-FFF2-40B4-BE49-F238E27FC236}">
                <a16:creationId xmlns:a16="http://schemas.microsoft.com/office/drawing/2014/main" id="{01D08D4D-A498-16C5-F75F-7A0C67015E22}"/>
              </a:ext>
            </a:extLst>
          </p:cNvPr>
          <p:cNvSpPr>
            <a:spLocks noChangeArrowheads="1"/>
          </p:cNvSpPr>
          <p:nvPr/>
        </p:nvSpPr>
        <p:spPr bwMode="auto">
          <a:xfrm>
            <a:off x="463550" y="1812925"/>
            <a:ext cx="190500" cy="4678363"/>
          </a:xfrm>
          <a:prstGeom prst="rect">
            <a:avLst/>
          </a:prstGeom>
          <a:no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defRPr/>
            </a:pPr>
            <a:endParaRPr lang="sr-Latn-RS" altLang="sr-Latn-RS"/>
          </a:p>
        </p:txBody>
      </p:sp>
    </p:spTree>
  </p:cSld>
  <p:clrMap bg1="lt1" tx1="dk1" bg2="lt2" tx2="dk2" accent1="accent1" accent2="accent2" accent3="accent3" accent4="accent4" accent5="accent5" accent6="accent6" hlink="hlink" folHlink="folHlink"/>
  <p:sldLayoutIdLst>
    <p:sldLayoutId id="2147483780"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p:pull dir="d"/>
  </p:transition>
  <p:txStyles>
    <p:titleStyle>
      <a:lvl1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2pPr>
      <a:lvl3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3pPr>
      <a:lvl4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4pPr>
      <a:lvl5pPr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5pPr>
      <a:lvl6pPr marL="4572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6pPr>
      <a:lvl7pPr marL="9144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7pPr>
      <a:lvl8pPr marL="13716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8pPr>
      <a:lvl9pPr marL="1828800" algn="l" rtl="0" eaLnBrk="0" fontAlgn="base" hangingPunct="0">
        <a:spcBef>
          <a:spcPct val="0"/>
        </a:spcBef>
        <a:spcAft>
          <a:spcPct val="0"/>
        </a:spcAft>
        <a:defRPr kumimoji="1" sz="4000">
          <a:solidFill>
            <a:schemeClr val="tx2"/>
          </a:solidFill>
          <a:effectLst>
            <a:outerShdw blurRad="38100" dist="38100" dir="2700000" algn="tl">
              <a:srgbClr val="000000"/>
            </a:outerShdw>
          </a:effectLst>
          <a:latin typeface="Tahoma" pitchFamily="34" charset="0"/>
        </a:defRPr>
      </a:lvl9pPr>
    </p:titleStyle>
    <p:bodyStyle>
      <a:lvl1pPr marL="342900" indent="-342900" algn="l" rtl="0" eaLnBrk="0" fontAlgn="base" hangingPunct="0">
        <a:spcBef>
          <a:spcPct val="20000"/>
        </a:spcBef>
        <a:spcAft>
          <a:spcPct val="0"/>
        </a:spcAft>
        <a:buClr>
          <a:schemeClr val="accent1"/>
        </a:buClr>
        <a:buSzPct val="85000"/>
        <a:buFont typeface="Wingdings 2" panose="05020102010507070707" pitchFamily="18" charset="2"/>
        <a:buChar char="ã"/>
        <a:defRPr kumimoji="1" sz="2800">
          <a:solidFill>
            <a:schemeClr val="accent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hlink"/>
        </a:buClr>
        <a:buSzPct val="85000"/>
        <a:buFont typeface="Wingdings" panose="05000000000000000000" pitchFamily="2" charset="2"/>
        <a:buChar char="l"/>
        <a:defRPr kumimoji="1" sz="2300">
          <a:solidFill>
            <a:schemeClr val="hlink"/>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1"/>
        </a:buClr>
        <a:buFont typeface="Wingdings" panose="05000000000000000000" pitchFamily="2" charset="2"/>
        <a:buChar char="Ø"/>
        <a:defRPr kumimoji="1" sz="2000">
          <a:solidFill>
            <a:schemeClr val="tx1"/>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5pPr>
      <a:lvl6pPr marL="25146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6pPr>
      <a:lvl7pPr marL="29718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7pPr>
      <a:lvl8pPr marL="34290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8pPr>
      <a:lvl9pPr marL="3886200" indent="-228600" algn="l" rtl="0" eaLnBrk="0" fontAlgn="base" hangingPunct="0">
        <a:spcBef>
          <a:spcPct val="20000"/>
        </a:spcBef>
        <a:spcAft>
          <a:spcPct val="0"/>
        </a:spcAft>
        <a:buChar char="»"/>
        <a:defRPr kumimoji="1">
          <a:solidFill>
            <a:schemeClr val="tx1"/>
          </a:solidFill>
          <a:effectLst>
            <a:outerShdw blurRad="38100" dist="38100" dir="2700000" algn="tl">
              <a:srgbClr val="C0C0C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5.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9.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13.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15.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14.vml"/><Relationship Id="rId4" Type="http://schemas.openxmlformats.org/officeDocument/2006/relationships/image" Target="../media/image16.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15.v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17.vml"/><Relationship Id="rId4" Type="http://schemas.openxmlformats.org/officeDocument/2006/relationships/image" Target="../media/image19.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20.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columbia.edu/acis/history/360-91-panel.jpg" TargetMode="Externa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19.vml"/><Relationship Id="rId4" Type="http://schemas.openxmlformats.org/officeDocument/2006/relationships/image" Target="../media/image20.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20.vml"/><Relationship Id="rId4" Type="http://schemas.openxmlformats.org/officeDocument/2006/relationships/image" Target="../media/image21.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21.v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customXml" Target="../ink/ink1.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28.png"/><Relationship Id="rId4" Type="http://schemas.openxmlformats.org/officeDocument/2006/relationships/customXml" Target="../ink/ink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9.png"/><Relationship Id="rId4" Type="http://schemas.openxmlformats.org/officeDocument/2006/relationships/customXml" Target="../ink/ink3.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customXml" Target="../ink/ink4.xml"/></Relationships>
</file>

<file path=ppt/slides/_rels/slide4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31.png"/></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customXml" Target="../ink/ink6.xml"/></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34.png"/><Relationship Id="rId4" Type="http://schemas.openxmlformats.org/officeDocument/2006/relationships/customXml" Target="../ink/ink8.xml"/></Relationships>
</file>

<file path=ppt/slides/_rels/slide5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4222F73-24B2-18ED-28FC-ECD56F3D5EAB}"/>
              </a:ext>
            </a:extLst>
          </p:cNvPr>
          <p:cNvSpPr>
            <a:spLocks noGrp="1" noChangeArrowheads="1"/>
          </p:cNvSpPr>
          <p:nvPr>
            <p:ph type="ctrTitle"/>
          </p:nvPr>
        </p:nvSpPr>
        <p:spPr>
          <a:xfrm>
            <a:off x="304800" y="2016125"/>
            <a:ext cx="8534400" cy="708025"/>
          </a:xfrm>
        </p:spPr>
        <p:txBody>
          <a:bodyPr/>
          <a:lstStyle/>
          <a:p>
            <a:pPr>
              <a:defRPr/>
            </a:pPr>
            <a:r>
              <a:rPr lang="en-US" dirty="0" err="1"/>
              <a:t>Dinami</a:t>
            </a:r>
            <a:r>
              <a:rPr lang="sr-Latn-RS" dirty="0"/>
              <a:t>čko preuređenje instrukcija</a:t>
            </a:r>
            <a:endParaRPr lang="en-US" altLang="en-US" dirty="0"/>
          </a:p>
        </p:txBody>
      </p:sp>
      <p:sp>
        <p:nvSpPr>
          <p:cNvPr id="2051" name="Rectangle 3">
            <a:extLst>
              <a:ext uri="{FF2B5EF4-FFF2-40B4-BE49-F238E27FC236}">
                <a16:creationId xmlns:a16="http://schemas.microsoft.com/office/drawing/2014/main" id="{01DB389A-036E-F138-D248-5D0CA3E44884}"/>
              </a:ext>
            </a:extLst>
          </p:cNvPr>
          <p:cNvSpPr>
            <a:spLocks noGrp="1" noChangeArrowheads="1"/>
          </p:cNvSpPr>
          <p:nvPr>
            <p:ph type="subTitle" idx="1"/>
          </p:nvPr>
        </p:nvSpPr>
        <p:spPr/>
        <p:txBody>
          <a:bodyPr/>
          <a:lstStyle/>
          <a:p>
            <a:pPr>
              <a:defRPr/>
            </a:pPr>
            <a:r>
              <a:rPr lang="en-US" altLang="en-US" dirty="0" err="1"/>
              <a:t>Tomasulov</a:t>
            </a:r>
            <a:r>
              <a:rPr lang="en-US" altLang="en-US" dirty="0"/>
              <a:t> </a:t>
            </a:r>
            <a:r>
              <a:rPr lang="en-US" altLang="en-US" dirty="0" err="1"/>
              <a:t>algoritam</a:t>
            </a: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a:extLst>
              <a:ext uri="{FF2B5EF4-FFF2-40B4-BE49-F238E27FC236}">
                <a16:creationId xmlns:a16="http://schemas.microsoft.com/office/drawing/2014/main" id="{EAE2AA6D-8644-9C46-15E0-EE36309BE7B2}"/>
              </a:ext>
            </a:extLst>
          </p:cNvPr>
          <p:cNvSpPr>
            <a:spLocks noGrp="1" noChangeArrowheads="1"/>
          </p:cNvSpPr>
          <p:nvPr>
            <p:ph type="title"/>
          </p:nvPr>
        </p:nvSpPr>
        <p:spPr/>
        <p:txBody>
          <a:bodyPr/>
          <a:lstStyle/>
          <a:p>
            <a:pPr>
              <a:defRPr/>
            </a:pPr>
            <a:r>
              <a:rPr lang="hr-HR" altLang="en-US"/>
              <a:t>Upravljanje</a:t>
            </a:r>
            <a:endParaRPr lang="en-US" altLang="en-US"/>
          </a:p>
        </p:txBody>
      </p:sp>
      <p:sp>
        <p:nvSpPr>
          <p:cNvPr id="15365" name="Rectangle 5">
            <a:extLst>
              <a:ext uri="{FF2B5EF4-FFF2-40B4-BE49-F238E27FC236}">
                <a16:creationId xmlns:a16="http://schemas.microsoft.com/office/drawing/2014/main" id="{8B4A4EDE-8EA6-F836-017D-23A6E3CF8EF5}"/>
              </a:ext>
            </a:extLst>
          </p:cNvPr>
          <p:cNvSpPr>
            <a:spLocks noGrp="1" noChangeArrowheads="1"/>
          </p:cNvSpPr>
          <p:nvPr>
            <p:ph type="body" idx="1"/>
          </p:nvPr>
        </p:nvSpPr>
        <p:spPr/>
        <p:txBody>
          <a:bodyPr/>
          <a:lstStyle/>
          <a:p>
            <a:pPr>
              <a:lnSpc>
                <a:spcPct val="80000"/>
              </a:lnSpc>
              <a:defRPr/>
            </a:pPr>
            <a:r>
              <a:rPr lang="hr-HR" altLang="en-US" sz="2400"/>
              <a:t>Svaka rezervaciona stanica ima </a:t>
            </a:r>
            <a:r>
              <a:rPr lang="en-US" altLang="en-US" sz="2400"/>
              <a:t>6</a:t>
            </a:r>
            <a:r>
              <a:rPr lang="hr-HR" altLang="en-US" sz="2400"/>
              <a:t> polja:</a:t>
            </a:r>
          </a:p>
          <a:p>
            <a:pPr lvl="1">
              <a:lnSpc>
                <a:spcPct val="80000"/>
              </a:lnSpc>
              <a:defRPr/>
            </a:pPr>
            <a:r>
              <a:rPr lang="hr-HR" altLang="en-US"/>
              <a:t>Busy – označava da li je RS i odgovarajuća FU slobodna </a:t>
            </a:r>
            <a:endParaRPr lang="en-US" altLang="en-US"/>
          </a:p>
          <a:p>
            <a:pPr lvl="1">
              <a:lnSpc>
                <a:spcPct val="80000"/>
              </a:lnSpc>
              <a:defRPr/>
            </a:pPr>
            <a:r>
              <a:rPr lang="hr-HR" altLang="en-US"/>
              <a:t>Op – operacija koja treba da se izvrši (npr. + ili -)</a:t>
            </a:r>
          </a:p>
          <a:p>
            <a:pPr lvl="1">
              <a:lnSpc>
                <a:spcPct val="80000"/>
              </a:lnSpc>
              <a:defRPr/>
            </a:pPr>
            <a:r>
              <a:rPr lang="hr-HR" altLang="en-US"/>
              <a:t>Vj, Vk – vrednosti izvornih operanada S1 i S2</a:t>
            </a:r>
          </a:p>
          <a:p>
            <a:pPr lvl="2">
              <a:lnSpc>
                <a:spcPct val="80000"/>
              </a:lnSpc>
              <a:defRPr/>
            </a:pPr>
            <a:r>
              <a:rPr lang="hr-HR" altLang="en-US" sz="1800"/>
              <a:t>Store baferi imaju smo jedno V polje u kome se pamti rezultat koji treba da se upiše u memoriju</a:t>
            </a:r>
          </a:p>
          <a:p>
            <a:pPr lvl="1">
              <a:lnSpc>
                <a:spcPct val="80000"/>
              </a:lnSpc>
              <a:defRPr/>
            </a:pPr>
            <a:r>
              <a:rPr lang="hr-HR" altLang="en-US"/>
              <a:t>Qj, Qk – rezervacione stanice koje koje generišu izvorne operande</a:t>
            </a:r>
          </a:p>
          <a:p>
            <a:pPr lvl="2">
              <a:lnSpc>
                <a:spcPct val="80000"/>
              </a:lnSpc>
              <a:defRPr/>
            </a:pPr>
            <a:r>
              <a:rPr lang="hr-HR" altLang="en-US" sz="1800"/>
              <a:t>nema ready flegova kao kod Sc; </a:t>
            </a:r>
            <a:r>
              <a:rPr lang="en-US" altLang="en-US" sz="1800"/>
              <a:t>Qj,Qk=0  =&gt;   ready</a:t>
            </a:r>
            <a:endParaRPr lang="hr-HR" altLang="en-US" sz="1800"/>
          </a:p>
          <a:p>
            <a:pPr lvl="2">
              <a:lnSpc>
                <a:spcPct val="80000"/>
              </a:lnSpc>
              <a:defRPr/>
            </a:pPr>
            <a:r>
              <a:rPr lang="hr-HR" altLang="en-US" sz="1800"/>
              <a:t>store baferi imaju samo jedno Q polje za oznaku RS koja proizvodi rezultat</a:t>
            </a:r>
          </a:p>
          <a:p>
            <a:pPr>
              <a:lnSpc>
                <a:spcPct val="80000"/>
              </a:lnSpc>
              <a:defRPr/>
            </a:pPr>
            <a:r>
              <a:rPr lang="en-US" altLang="en-US" sz="2500"/>
              <a:t>Za load i store</a:t>
            </a:r>
          </a:p>
          <a:p>
            <a:pPr lvl="1">
              <a:lnSpc>
                <a:spcPct val="80000"/>
              </a:lnSpc>
              <a:defRPr/>
            </a:pPr>
            <a:r>
              <a:rPr lang="hr-HR" altLang="en-US" sz="2200"/>
              <a:t>A – adresna informacija za load ili store. U startu sadrži neposredni operand, zatim efektivnu adresu kada se izračuna</a:t>
            </a:r>
            <a:endParaRPr lang="hr-HR" altLang="en-US"/>
          </a:p>
          <a:p>
            <a:pPr>
              <a:lnSpc>
                <a:spcPct val="80000"/>
              </a:lnSpc>
              <a:defRPr/>
            </a:pPr>
            <a:r>
              <a:rPr lang="hr-HR" altLang="en-US" sz="2400"/>
              <a:t>Register result status (status registra rezultata): </a:t>
            </a:r>
          </a:p>
          <a:p>
            <a:pPr lvl="1">
              <a:lnSpc>
                <a:spcPct val="80000"/>
              </a:lnSpc>
              <a:defRPr/>
            </a:pPr>
            <a:r>
              <a:rPr lang="hr-HR" altLang="en-US"/>
              <a:t>Qi ukazuje koja funkcionalna jedinica će izvršiti upis (ako postoji)</a:t>
            </a:r>
          </a:p>
          <a:p>
            <a:pPr lvl="2">
              <a:lnSpc>
                <a:spcPct val="80000"/>
              </a:lnSpc>
              <a:defRPr/>
            </a:pPr>
            <a:r>
              <a:rPr lang="hr-HR" altLang="en-US" sz="1800"/>
              <a:t>blanko ili 0 ako nema aktivne instrukcije koja će upisati rezultat (tj. podatak je prisutan u registru)</a:t>
            </a:r>
            <a:endParaRPr lang="en-US" altLang="en-US" sz="1800"/>
          </a:p>
        </p:txBody>
      </p:sp>
    </p:spTree>
  </p:cSld>
  <p:clrMapOvr>
    <a:masterClrMapping/>
  </p:clrMapOvr>
  <p:transition>
    <p:pull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8" name="Rectangle 74">
            <a:extLst>
              <a:ext uri="{FF2B5EF4-FFF2-40B4-BE49-F238E27FC236}">
                <a16:creationId xmlns:a16="http://schemas.microsoft.com/office/drawing/2014/main" id="{7BA01B9E-F96F-AA55-64CA-61550EA08FC5}"/>
              </a:ext>
            </a:extLst>
          </p:cNvPr>
          <p:cNvSpPr>
            <a:spLocks noGrp="1" noChangeArrowheads="1"/>
          </p:cNvSpPr>
          <p:nvPr>
            <p:ph type="title"/>
          </p:nvPr>
        </p:nvSpPr>
        <p:spPr/>
        <p:txBody>
          <a:bodyPr/>
          <a:lstStyle/>
          <a:p>
            <a:pPr>
              <a:defRPr/>
            </a:pPr>
            <a:r>
              <a:rPr lang="hr-HR" altLang="en-US"/>
              <a:t>Tomasulo primer – clk 0</a:t>
            </a:r>
            <a:endParaRPr lang="en-US" altLang="en-US"/>
          </a:p>
        </p:txBody>
      </p:sp>
      <p:graphicFrame>
        <p:nvGraphicFramePr>
          <p:cNvPr id="14339" name="Object 75">
            <a:extLst>
              <a:ext uri="{FF2B5EF4-FFF2-40B4-BE49-F238E27FC236}">
                <a16:creationId xmlns:a16="http://schemas.microsoft.com/office/drawing/2014/main" id="{D9B78197-08B2-2456-6937-8E86965C8740}"/>
              </a:ext>
            </a:extLst>
          </p:cNvPr>
          <p:cNvGraphicFramePr>
            <a:graphicFrameLocks/>
          </p:cNvGraphicFramePr>
          <p:nvPr/>
        </p:nvGraphicFramePr>
        <p:xfrm>
          <a:off x="212725" y="1100138"/>
          <a:ext cx="8774113" cy="4995862"/>
        </p:xfrm>
        <a:graphic>
          <a:graphicData uri="http://schemas.openxmlformats.org/presentationml/2006/ole">
            <mc:AlternateContent xmlns:mc="http://schemas.openxmlformats.org/markup-compatibility/2006">
              <mc:Choice xmlns:v="urn:schemas-microsoft-com:vml" Requires="v">
                <p:oleObj spid="_x0000_s14354" name="Worksheet" r:id="rId3" imgW="9696901" imgH="6639166" progId="Excel.Sheet.8">
                  <p:embed/>
                </p:oleObj>
              </mc:Choice>
              <mc:Fallback>
                <p:oleObj name="Worksheet" r:id="rId3" imgW="9696901" imgH="6639166" progId="Excel.Sheet.8">
                  <p:embed/>
                  <p:pic>
                    <p:nvPicPr>
                      <p:cNvPr id="0" name="Object 7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001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0" name="Line 76">
            <a:extLst>
              <a:ext uri="{FF2B5EF4-FFF2-40B4-BE49-F238E27FC236}">
                <a16:creationId xmlns:a16="http://schemas.microsoft.com/office/drawing/2014/main" id="{0EC4902A-5C85-C302-A64E-F6ABAF0925D1}"/>
              </a:ext>
            </a:extLst>
          </p:cNvPr>
          <p:cNvSpPr>
            <a:spLocks noChangeShapeType="1"/>
          </p:cNvSpPr>
          <p:nvPr/>
        </p:nvSpPr>
        <p:spPr bwMode="auto">
          <a:xfrm>
            <a:off x="1676400" y="1828800"/>
            <a:ext cx="4572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4341" name="Line 77">
            <a:extLst>
              <a:ext uri="{FF2B5EF4-FFF2-40B4-BE49-F238E27FC236}">
                <a16:creationId xmlns:a16="http://schemas.microsoft.com/office/drawing/2014/main" id="{ABBE9FC4-6928-4FE1-CB2E-D5590D5C7EC1}"/>
              </a:ext>
            </a:extLst>
          </p:cNvPr>
          <p:cNvSpPr>
            <a:spLocks noChangeShapeType="1"/>
          </p:cNvSpPr>
          <p:nvPr/>
        </p:nvSpPr>
        <p:spPr bwMode="auto">
          <a:xfrm>
            <a:off x="1676400" y="18288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4342" name="Line 78">
            <a:extLst>
              <a:ext uri="{FF2B5EF4-FFF2-40B4-BE49-F238E27FC236}">
                <a16:creationId xmlns:a16="http://schemas.microsoft.com/office/drawing/2014/main" id="{41725681-B9A3-6D37-B27A-12A8D4DA2C65}"/>
              </a:ext>
            </a:extLst>
          </p:cNvPr>
          <p:cNvSpPr>
            <a:spLocks noChangeShapeType="1"/>
          </p:cNvSpPr>
          <p:nvPr/>
        </p:nvSpPr>
        <p:spPr bwMode="auto">
          <a:xfrm>
            <a:off x="1676400" y="2057400"/>
            <a:ext cx="457200" cy="152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4343" name="Line 79">
            <a:extLst>
              <a:ext uri="{FF2B5EF4-FFF2-40B4-BE49-F238E27FC236}">
                <a16:creationId xmlns:a16="http://schemas.microsoft.com/office/drawing/2014/main" id="{991CDB70-E08C-00DF-6BE6-805060BBB957}"/>
              </a:ext>
            </a:extLst>
          </p:cNvPr>
          <p:cNvSpPr>
            <a:spLocks noChangeShapeType="1"/>
          </p:cNvSpPr>
          <p:nvPr/>
        </p:nvSpPr>
        <p:spPr bwMode="auto">
          <a:xfrm>
            <a:off x="1676400" y="2057400"/>
            <a:ext cx="99060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
        <p:nvSpPr>
          <p:cNvPr id="14344" name="Line 80">
            <a:extLst>
              <a:ext uri="{FF2B5EF4-FFF2-40B4-BE49-F238E27FC236}">
                <a16:creationId xmlns:a16="http://schemas.microsoft.com/office/drawing/2014/main" id="{182304A0-80F0-FECA-5165-0A4603B3D539}"/>
              </a:ext>
            </a:extLst>
          </p:cNvPr>
          <p:cNvSpPr>
            <a:spLocks noChangeShapeType="1"/>
          </p:cNvSpPr>
          <p:nvPr/>
        </p:nvSpPr>
        <p:spPr bwMode="auto">
          <a:xfrm flipH="1">
            <a:off x="1676400" y="2667000"/>
            <a:ext cx="990600" cy="228600"/>
          </a:xfrm>
          <a:prstGeom prst="line">
            <a:avLst/>
          </a:prstGeom>
          <a:noFill/>
          <a:ln w="9525">
            <a:solidFill>
              <a:srgbClr val="FF0066"/>
            </a:solidFill>
            <a:round/>
            <a:headEnd/>
            <a:tailEnd type="triangle" w="med" len="med"/>
          </a:ln>
          <a:extLst>
            <a:ext uri="{909E8E84-426E-40DD-AFC4-6F175D3DCCD1}">
              <a14:hiddenFill xmlns:a14="http://schemas.microsoft.com/office/drawing/2010/main">
                <a:noFill/>
              </a14:hiddenFill>
            </a:ext>
          </a:extLst>
        </p:spPr>
        <p:txBody>
          <a:bodyPr wrap="none" anchor="b">
            <a:spAutoFit/>
          </a:bodyPr>
          <a:lstStyle/>
          <a:p>
            <a:endParaRPr lang="sr-Latn-RS"/>
          </a:p>
        </p:txBody>
      </p:sp>
    </p:spTree>
  </p:cSld>
  <p:clrMapOvr>
    <a:masterClrMapping/>
  </p:clrMapOvr>
  <p:transition>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5BBDB74-4DB5-11FE-D13C-A62390B08733}"/>
              </a:ext>
            </a:extLst>
          </p:cNvPr>
          <p:cNvSpPr>
            <a:spLocks noGrp="1" noChangeArrowheads="1"/>
          </p:cNvSpPr>
          <p:nvPr>
            <p:ph type="title"/>
          </p:nvPr>
        </p:nvSpPr>
        <p:spPr/>
        <p:txBody>
          <a:bodyPr/>
          <a:lstStyle/>
          <a:p>
            <a:pPr>
              <a:defRPr/>
            </a:pPr>
            <a:r>
              <a:rPr lang="hr-HR" altLang="en-US"/>
              <a:t>Tomasulo primer – clk 1</a:t>
            </a:r>
            <a:endParaRPr lang="en-US" altLang="en-US"/>
          </a:p>
        </p:txBody>
      </p:sp>
      <p:graphicFrame>
        <p:nvGraphicFramePr>
          <p:cNvPr id="15363" name="Object 3">
            <a:extLst>
              <a:ext uri="{FF2B5EF4-FFF2-40B4-BE49-F238E27FC236}">
                <a16:creationId xmlns:a16="http://schemas.microsoft.com/office/drawing/2014/main" id="{0A813749-5561-FD02-8F84-46D752570AF4}"/>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15377" name="Worksheet" r:id="rId3" imgW="9696901" imgH="6639166" progId="Excel.Sheet.8">
                  <p:embed/>
                </p:oleObj>
              </mc:Choice>
              <mc:Fallback>
                <p:oleObj name="Worksheet" r:id="rId3" imgW="9696901" imgH="6639166"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4" name="AutoShape 4">
            <a:extLst>
              <a:ext uri="{FF2B5EF4-FFF2-40B4-BE49-F238E27FC236}">
                <a16:creationId xmlns:a16="http://schemas.microsoft.com/office/drawing/2014/main" id="{6835EECC-0213-8085-9BA8-11E2ADFCE1AB}"/>
              </a:ext>
            </a:extLst>
          </p:cNvPr>
          <p:cNvSpPr>
            <a:spLocks noChangeArrowheads="1"/>
          </p:cNvSpPr>
          <p:nvPr/>
        </p:nvSpPr>
        <p:spPr bwMode="auto">
          <a:xfrm>
            <a:off x="3124200" y="1371600"/>
            <a:ext cx="533400" cy="457200"/>
          </a:xfrm>
          <a:prstGeom prst="roundRect">
            <a:avLst>
              <a:gd name="adj" fmla="val 16667"/>
            </a:avLst>
          </a:prstGeom>
          <a:noFill/>
          <a:ln w="571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5365" name="AutoShape 5">
            <a:extLst>
              <a:ext uri="{FF2B5EF4-FFF2-40B4-BE49-F238E27FC236}">
                <a16:creationId xmlns:a16="http://schemas.microsoft.com/office/drawing/2014/main" id="{447FF2B3-459A-D0E2-5135-C58A61EEBF9F}"/>
              </a:ext>
            </a:extLst>
          </p:cNvPr>
          <p:cNvSpPr>
            <a:spLocks noChangeArrowheads="1"/>
          </p:cNvSpPr>
          <p:nvPr/>
        </p:nvSpPr>
        <p:spPr bwMode="auto">
          <a:xfrm>
            <a:off x="6248400" y="1295400"/>
            <a:ext cx="1676400" cy="457200"/>
          </a:xfrm>
          <a:prstGeom prst="roundRect">
            <a:avLst>
              <a:gd name="adj" fmla="val 16667"/>
            </a:avLst>
          </a:prstGeom>
          <a:noFill/>
          <a:ln w="571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5366" name="AutoShape 6">
            <a:extLst>
              <a:ext uri="{FF2B5EF4-FFF2-40B4-BE49-F238E27FC236}">
                <a16:creationId xmlns:a16="http://schemas.microsoft.com/office/drawing/2014/main" id="{5FC44239-D4AF-EE10-3828-721139FD4790}"/>
              </a:ext>
            </a:extLst>
          </p:cNvPr>
          <p:cNvSpPr>
            <a:spLocks noChangeArrowheads="1"/>
          </p:cNvSpPr>
          <p:nvPr/>
        </p:nvSpPr>
        <p:spPr bwMode="auto">
          <a:xfrm>
            <a:off x="4953000" y="5181600"/>
            <a:ext cx="762000" cy="457200"/>
          </a:xfrm>
          <a:prstGeom prst="roundRect">
            <a:avLst>
              <a:gd name="adj" fmla="val 16667"/>
            </a:avLst>
          </a:prstGeom>
          <a:noFill/>
          <a:ln w="57150">
            <a:solidFill>
              <a:srgbClr val="FF006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8439" name="Text Box 7">
            <a:extLst>
              <a:ext uri="{FF2B5EF4-FFF2-40B4-BE49-F238E27FC236}">
                <a16:creationId xmlns:a16="http://schemas.microsoft.com/office/drawing/2014/main" id="{9B83A263-D2C0-C7B1-A79E-FB626DF6D67E}"/>
              </a:ext>
            </a:extLst>
          </p:cNvPr>
          <p:cNvSpPr txBox="1">
            <a:spLocks noChangeArrowheads="1"/>
          </p:cNvSpPr>
          <p:nvPr/>
        </p:nvSpPr>
        <p:spPr bwMode="auto">
          <a:xfrm>
            <a:off x="746125" y="5961063"/>
            <a:ext cx="2274888" cy="396875"/>
          </a:xfrm>
          <a:prstGeom prst="rect">
            <a:avLst/>
          </a:prstGeom>
          <a:noFill/>
          <a:ln>
            <a:noFill/>
          </a:ln>
          <a:effectLst/>
        </p:spPr>
        <p:txBody>
          <a:bodyPr wrap="none" anchor="b">
            <a:spAutoFit/>
          </a:bodyPr>
          <a:lstStyle/>
          <a:p>
            <a:pPr>
              <a:defRPr/>
            </a:pPr>
            <a:r>
              <a:rPr lang="en-US" altLang="en-US" sz="2000">
                <a:solidFill>
                  <a:schemeClr val="accent1"/>
                </a:solidFill>
                <a:effectLst>
                  <a:outerShdw blurRad="38100" dist="38100" dir="2700000" algn="tl">
                    <a:srgbClr val="C0C0C0"/>
                  </a:outerShdw>
                </a:effectLst>
                <a:latin typeface="Comic Sans MS" pitchFamily="66" charset="0"/>
              </a:rPr>
              <a:t>* Prva load izdata</a:t>
            </a:r>
          </a:p>
        </p:txBody>
      </p:sp>
    </p:spTree>
  </p:cSld>
  <p:clrMapOvr>
    <a:masterClrMapping/>
  </p:clrMapOvr>
  <p:transition>
    <p:pull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3">
            <a:extLst>
              <a:ext uri="{FF2B5EF4-FFF2-40B4-BE49-F238E27FC236}">
                <a16:creationId xmlns:a16="http://schemas.microsoft.com/office/drawing/2014/main" id="{D7530370-CC0C-3DD9-E191-394F87CC6046}"/>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16401" name="Worksheet" r:id="rId3" imgW="9696602" imgH="6638849" progId="Excel.Sheet.8">
                  <p:embed/>
                </p:oleObj>
              </mc:Choice>
              <mc:Fallback>
                <p:oleObj name="Worksheet" r:id="rId3" imgW="9696602" imgH="6638849" progId="Excel.Sheet.8">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87" name="AutoShape 4">
            <a:extLst>
              <a:ext uri="{FF2B5EF4-FFF2-40B4-BE49-F238E27FC236}">
                <a16:creationId xmlns:a16="http://schemas.microsoft.com/office/drawing/2014/main" id="{ABB08499-B629-D2FA-98EC-5B4F605203DC}"/>
              </a:ext>
            </a:extLst>
          </p:cNvPr>
          <p:cNvSpPr>
            <a:spLocks noChangeArrowheads="1"/>
          </p:cNvSpPr>
          <p:nvPr/>
        </p:nvSpPr>
        <p:spPr bwMode="auto">
          <a:xfrm>
            <a:off x="3124200" y="1676400"/>
            <a:ext cx="533400" cy="304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6388" name="AutoShape 5">
            <a:extLst>
              <a:ext uri="{FF2B5EF4-FFF2-40B4-BE49-F238E27FC236}">
                <a16:creationId xmlns:a16="http://schemas.microsoft.com/office/drawing/2014/main" id="{B1BFF6D3-5E7E-F336-055A-8BADC499755A}"/>
              </a:ext>
            </a:extLst>
          </p:cNvPr>
          <p:cNvSpPr>
            <a:spLocks noChangeArrowheads="1"/>
          </p:cNvSpPr>
          <p:nvPr/>
        </p:nvSpPr>
        <p:spPr bwMode="auto">
          <a:xfrm>
            <a:off x="6248400" y="1600200"/>
            <a:ext cx="1676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6389" name="AutoShape 6">
            <a:extLst>
              <a:ext uri="{FF2B5EF4-FFF2-40B4-BE49-F238E27FC236}">
                <a16:creationId xmlns:a16="http://schemas.microsoft.com/office/drawing/2014/main" id="{A2EDB18A-63C6-8179-5EDC-3427B74049BE}"/>
              </a:ext>
            </a:extLst>
          </p:cNvPr>
          <p:cNvSpPr>
            <a:spLocks noChangeArrowheads="1"/>
          </p:cNvSpPr>
          <p:nvPr/>
        </p:nvSpPr>
        <p:spPr bwMode="auto">
          <a:xfrm>
            <a:off x="3633788" y="5132388"/>
            <a:ext cx="7620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9463" name="Rectangle 7">
            <a:extLst>
              <a:ext uri="{FF2B5EF4-FFF2-40B4-BE49-F238E27FC236}">
                <a16:creationId xmlns:a16="http://schemas.microsoft.com/office/drawing/2014/main" id="{586179C3-7740-056A-EB04-24AFB73CCBEC}"/>
              </a:ext>
            </a:extLst>
          </p:cNvPr>
          <p:cNvSpPr>
            <a:spLocks noChangeArrowheads="1"/>
          </p:cNvSpPr>
          <p:nvPr/>
        </p:nvSpPr>
        <p:spPr bwMode="auto">
          <a:xfrm>
            <a:off x="360363" y="5865813"/>
            <a:ext cx="8478837"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en-US" sz="2400" b="1">
                <a:latin typeface="Comic Sans MS" panose="030F0702030302020204" pitchFamily="66" charset="0"/>
              </a:rPr>
              <a:t>I druga load izdata (</a:t>
            </a:r>
            <a:r>
              <a:rPr kumimoji="0" lang="hr-HR" altLang="en-US" sz="2400" b="1">
                <a:latin typeface="Comic Sans MS" panose="030F0702030302020204" pitchFamily="66" charset="0"/>
              </a:rPr>
              <a:t>Za razliku od CDC </a:t>
            </a:r>
            <a:r>
              <a:rPr kumimoji="0" lang="en-US" altLang="en-US" sz="2400" b="1">
                <a:latin typeface="Comic Sans MS" panose="030F0702030302020204" pitchFamily="66" charset="0"/>
              </a:rPr>
              <a:t>6600, </a:t>
            </a:r>
            <a:r>
              <a:rPr kumimoji="0" lang="hr-HR" altLang="en-US" sz="2400" b="1">
                <a:latin typeface="Comic Sans MS" panose="030F0702030302020204" pitchFamily="66" charset="0"/>
              </a:rPr>
              <a:t>više </a:t>
            </a:r>
            <a:r>
              <a:rPr kumimoji="0" lang="en-US" altLang="en-US" sz="2400" b="1">
                <a:latin typeface="Comic Sans MS" panose="030F0702030302020204" pitchFamily="66" charset="0"/>
              </a:rPr>
              <a:t>load</a:t>
            </a:r>
            <a:r>
              <a:rPr kumimoji="0" lang="hr-HR" altLang="en-US" sz="2400" b="1">
                <a:latin typeface="Comic Sans MS" panose="030F0702030302020204" pitchFamily="66" charset="0"/>
              </a:rPr>
              <a:t> može biti izdato</a:t>
            </a:r>
            <a:r>
              <a:rPr kumimoji="0" lang="en-US" altLang="en-US" sz="2400" b="1">
                <a:latin typeface="Comic Sans MS" panose="030F0702030302020204" pitchFamily="66" charset="0"/>
              </a:rPr>
              <a:t>)</a:t>
            </a:r>
          </a:p>
        </p:txBody>
      </p:sp>
      <p:sp>
        <p:nvSpPr>
          <p:cNvPr id="19464" name="Rectangle 8">
            <a:extLst>
              <a:ext uri="{FF2B5EF4-FFF2-40B4-BE49-F238E27FC236}">
                <a16:creationId xmlns:a16="http://schemas.microsoft.com/office/drawing/2014/main" id="{B917D910-BE15-C1F6-B5E3-C4BF1B2AE4CF}"/>
              </a:ext>
            </a:extLst>
          </p:cNvPr>
          <p:cNvSpPr>
            <a:spLocks noChangeArrowheads="1"/>
          </p:cNvSpPr>
          <p:nvPr/>
        </p:nvSpPr>
        <p:spPr bwMode="auto">
          <a:xfrm>
            <a:off x="765175" y="230188"/>
            <a:ext cx="5127625" cy="600075"/>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600">
                <a:solidFill>
                  <a:schemeClr val="tx2"/>
                </a:solidFill>
                <a:effectLst>
                  <a:outerShdw blurRad="38100" dist="38100" dir="2700000" algn="tl">
                    <a:srgbClr val="000000"/>
                  </a:outerShdw>
                </a:effectLst>
                <a:latin typeface="Tahoma" pitchFamily="34" charset="0"/>
              </a:rPr>
              <a:t>Tomasulo </a:t>
            </a:r>
            <a:r>
              <a:rPr kumimoji="1" lang="hr-HR" altLang="en-US" sz="3600">
                <a:solidFill>
                  <a:schemeClr val="tx2"/>
                </a:solidFill>
                <a:effectLst>
                  <a:outerShdw blurRad="38100" dist="38100" dir="2700000" algn="tl">
                    <a:srgbClr val="000000"/>
                  </a:outerShdw>
                </a:effectLst>
                <a:latin typeface="Tahoma" pitchFamily="34" charset="0"/>
              </a:rPr>
              <a:t>primer</a:t>
            </a:r>
            <a:r>
              <a:rPr kumimoji="1" lang="en-US" altLang="en-US" sz="3600">
                <a:solidFill>
                  <a:schemeClr val="tx2"/>
                </a:solidFill>
                <a:effectLst>
                  <a:outerShdw blurRad="38100" dist="38100" dir="2700000" algn="tl">
                    <a:srgbClr val="000000"/>
                  </a:outerShdw>
                </a:effectLst>
                <a:latin typeface="Tahoma" pitchFamily="34" charset="0"/>
              </a:rPr>
              <a:t> Cycle 2</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9463"/>
                                        </p:tgtEl>
                                        <p:attrNameLst>
                                          <p:attrName>style.visibility</p:attrName>
                                        </p:attrNameLst>
                                      </p:cBhvr>
                                      <p:to>
                                        <p:strVal val="visible"/>
                                      </p:to>
                                    </p:set>
                                    <p:anim calcmode="lin" valueType="num">
                                      <p:cBhvr additive="base">
                                        <p:cTn id="7" dur="500" fill="hold"/>
                                        <p:tgtEl>
                                          <p:spTgt spid="19463"/>
                                        </p:tgtEl>
                                        <p:attrNameLst>
                                          <p:attrName>ppt_x</p:attrName>
                                        </p:attrNameLst>
                                      </p:cBhvr>
                                      <p:tavLst>
                                        <p:tav tm="0">
                                          <p:val>
                                            <p:strVal val="1+#ppt_w/2"/>
                                          </p:val>
                                        </p:tav>
                                        <p:tav tm="100000">
                                          <p:val>
                                            <p:strVal val="#ppt_x"/>
                                          </p:val>
                                        </p:tav>
                                      </p:tavLst>
                                    </p:anim>
                                    <p:anim calcmode="lin" valueType="num">
                                      <p:cBhvr additive="base">
                                        <p:cTn id="8" dur="500" fill="hold"/>
                                        <p:tgtEl>
                                          <p:spTgt spid="194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3"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2">
            <a:extLst>
              <a:ext uri="{FF2B5EF4-FFF2-40B4-BE49-F238E27FC236}">
                <a16:creationId xmlns:a16="http://schemas.microsoft.com/office/drawing/2014/main" id="{B8E5F205-DCAF-3046-7EAD-D621A371480C}"/>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17424"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1" name="AutoShape 3">
            <a:extLst>
              <a:ext uri="{FF2B5EF4-FFF2-40B4-BE49-F238E27FC236}">
                <a16:creationId xmlns:a16="http://schemas.microsoft.com/office/drawing/2014/main" id="{2A7D5DD6-9EBC-1140-CCDF-55FE842FFDEC}"/>
              </a:ext>
            </a:extLst>
          </p:cNvPr>
          <p:cNvSpPr>
            <a:spLocks noChangeArrowheads="1"/>
          </p:cNvSpPr>
          <p:nvPr/>
        </p:nvSpPr>
        <p:spPr bwMode="auto">
          <a:xfrm>
            <a:off x="2438400" y="4038600"/>
            <a:ext cx="39624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endParaRPr kumimoji="0" lang="en-US" altLang="en-US" sz="1800" b="1">
              <a:latin typeface="Arial" panose="020B0604020202020204" pitchFamily="34" charset="0"/>
            </a:endParaRPr>
          </a:p>
        </p:txBody>
      </p:sp>
      <p:sp>
        <p:nvSpPr>
          <p:cNvPr id="17412" name="AutoShape 4">
            <a:extLst>
              <a:ext uri="{FF2B5EF4-FFF2-40B4-BE49-F238E27FC236}">
                <a16:creationId xmlns:a16="http://schemas.microsoft.com/office/drawing/2014/main" id="{3B7F29C7-797D-DB5B-C6EA-3DD51D16D910}"/>
              </a:ext>
            </a:extLst>
          </p:cNvPr>
          <p:cNvSpPr>
            <a:spLocks noChangeArrowheads="1"/>
          </p:cNvSpPr>
          <p:nvPr/>
        </p:nvSpPr>
        <p:spPr bwMode="auto">
          <a:xfrm>
            <a:off x="2965450" y="5132388"/>
            <a:ext cx="762000" cy="457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endParaRPr kumimoji="0" lang="en-US" altLang="en-US" sz="1800" b="1">
              <a:latin typeface="Arial" panose="020B0604020202020204" pitchFamily="34" charset="0"/>
            </a:endParaRPr>
          </a:p>
        </p:txBody>
      </p:sp>
      <p:sp>
        <p:nvSpPr>
          <p:cNvPr id="17413" name="Rectangle 5">
            <a:extLst>
              <a:ext uri="{FF2B5EF4-FFF2-40B4-BE49-F238E27FC236}">
                <a16:creationId xmlns:a16="http://schemas.microsoft.com/office/drawing/2014/main" id="{B6107E27-6D8F-8CBA-ABAE-086DFB2F583A}"/>
              </a:ext>
            </a:extLst>
          </p:cNvPr>
          <p:cNvSpPr>
            <a:spLocks noChangeArrowheads="1"/>
          </p:cNvSpPr>
          <p:nvPr/>
        </p:nvSpPr>
        <p:spPr bwMode="auto">
          <a:xfrm>
            <a:off x="304800" y="5486400"/>
            <a:ext cx="84963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685800" indent="-22860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en-US" altLang="en-US" sz="2000" b="1">
                <a:latin typeface="Comic Sans MS" panose="030F0702030302020204" pitchFamily="66" charset="0"/>
              </a:rPr>
              <a:t>MULT </a:t>
            </a:r>
            <a:r>
              <a:rPr kumimoji="0" lang="hr-HR" altLang="en-US" sz="2000" b="1">
                <a:latin typeface="Comic Sans MS" panose="030F0702030302020204" pitchFamily="66" charset="0"/>
              </a:rPr>
              <a:t>izdata</a:t>
            </a:r>
            <a:r>
              <a:rPr kumimoji="0" lang="en-US" altLang="en-US" sz="2000" b="1">
                <a:latin typeface="Comic Sans MS" panose="030F0702030302020204" pitchFamily="66" charset="0"/>
              </a:rPr>
              <a:t> </a:t>
            </a:r>
            <a:r>
              <a:rPr kumimoji="0" lang="hr-HR" altLang="en-US" sz="2000" b="1">
                <a:latin typeface="Comic Sans MS" panose="030F0702030302020204" pitchFamily="66" charset="0"/>
              </a:rPr>
              <a:t>za razliku od</a:t>
            </a:r>
            <a:r>
              <a:rPr kumimoji="0" lang="en-US" altLang="en-US" sz="2000" b="1">
                <a:latin typeface="Comic Sans MS" panose="030F0702030302020204" pitchFamily="66" charset="0"/>
              </a:rPr>
              <a:t> scoreboard</a:t>
            </a:r>
            <a:r>
              <a:rPr kumimoji="0" lang="hr-HR" altLang="en-US" sz="2000" b="1">
                <a:latin typeface="Comic Sans MS" panose="030F0702030302020204" pitchFamily="66" charset="0"/>
              </a:rPr>
              <a:t> </a:t>
            </a:r>
            <a:endParaRPr kumimoji="0" lang="en-US" altLang="en-US" sz="2000" b="1">
              <a:latin typeface="Comic Sans MS" panose="030F0702030302020204" pitchFamily="66" charset="0"/>
            </a:endParaRPr>
          </a:p>
          <a:p>
            <a:pPr lvl="1">
              <a:lnSpc>
                <a:spcPct val="90000"/>
              </a:lnSpc>
              <a:spcBef>
                <a:spcPct val="30000"/>
              </a:spcBef>
              <a:buClrTx/>
              <a:buSzTx/>
              <a:buFontTx/>
              <a:buChar char="•"/>
            </a:pPr>
            <a:r>
              <a:rPr kumimoji="0" lang="hr-HR" altLang="en-US" sz="1800" b="1">
                <a:solidFill>
                  <a:schemeClr val="accent1"/>
                </a:solidFill>
                <a:latin typeface="Comic Sans MS" panose="030F0702030302020204" pitchFamily="66" charset="0"/>
              </a:rPr>
              <a:t>Napomena</a:t>
            </a:r>
            <a:r>
              <a:rPr kumimoji="0" lang="en-US" altLang="en-US" sz="1800" b="1">
                <a:solidFill>
                  <a:schemeClr val="accent1"/>
                </a:solidFill>
                <a:latin typeface="Comic Sans MS" panose="030F0702030302020204" pitchFamily="66" charset="0"/>
              </a:rPr>
              <a:t>: </a:t>
            </a:r>
            <a:r>
              <a:rPr kumimoji="0" lang="hr-HR" altLang="en-US" sz="1800" b="1">
                <a:solidFill>
                  <a:schemeClr val="accent1"/>
                </a:solidFill>
                <a:latin typeface="Comic Sans MS" panose="030F0702030302020204" pitchFamily="66" charset="0"/>
              </a:rPr>
              <a:t>imena registara su uklonjena</a:t>
            </a:r>
            <a:r>
              <a:rPr kumimoji="0" lang="en-US" altLang="en-US" sz="1800" b="1">
                <a:solidFill>
                  <a:schemeClr val="accent1"/>
                </a:solidFill>
                <a:latin typeface="Comic Sans MS" panose="030F0702030302020204" pitchFamily="66" charset="0"/>
              </a:rPr>
              <a:t> (“</a:t>
            </a:r>
            <a:r>
              <a:rPr kumimoji="0" lang="hr-HR" altLang="en-US" sz="1800" b="1">
                <a:solidFill>
                  <a:schemeClr val="accent1"/>
                </a:solidFill>
                <a:latin typeface="Comic Sans MS" panose="030F0702030302020204" pitchFamily="66" charset="0"/>
              </a:rPr>
              <a:t>preimenovana</a:t>
            </a:r>
            <a:r>
              <a:rPr kumimoji="0" lang="en-US" altLang="en-US" sz="1800" b="1">
                <a:solidFill>
                  <a:schemeClr val="accent1"/>
                </a:solidFill>
                <a:latin typeface="Comic Sans MS" panose="030F0702030302020204" pitchFamily="66" charset="0"/>
              </a:rPr>
              <a:t>”) </a:t>
            </a:r>
            <a:r>
              <a:rPr kumimoji="0" lang="hr-HR" altLang="en-US" sz="1800" b="1">
                <a:solidFill>
                  <a:schemeClr val="accent1"/>
                </a:solidFill>
                <a:latin typeface="Comic Sans MS" panose="030F0702030302020204" pitchFamily="66" charset="0"/>
              </a:rPr>
              <a:t>u rezervacionim</a:t>
            </a:r>
            <a:r>
              <a:rPr kumimoji="0" lang="en-US" altLang="en-US" sz="1800" b="1">
                <a:solidFill>
                  <a:schemeClr val="accent1"/>
                </a:solidFill>
                <a:latin typeface="Comic Sans MS" panose="030F0702030302020204" pitchFamily="66" charset="0"/>
              </a:rPr>
              <a:t> </a:t>
            </a:r>
            <a:r>
              <a:rPr kumimoji="0" lang="hr-HR" altLang="en-US" sz="1800" b="1">
                <a:solidFill>
                  <a:schemeClr val="accent1"/>
                </a:solidFill>
                <a:latin typeface="Comic Sans MS" panose="030F0702030302020204" pitchFamily="66" charset="0"/>
              </a:rPr>
              <a:t>s</a:t>
            </a:r>
            <a:r>
              <a:rPr kumimoji="0" lang="en-US" altLang="en-US" sz="1800" b="1">
                <a:solidFill>
                  <a:schemeClr val="accent1"/>
                </a:solidFill>
                <a:latin typeface="Comic Sans MS" panose="030F0702030302020204" pitchFamily="66" charset="0"/>
              </a:rPr>
              <a:t>ta</a:t>
            </a:r>
            <a:r>
              <a:rPr kumimoji="0" lang="hr-HR" altLang="en-US" sz="1800" b="1">
                <a:solidFill>
                  <a:schemeClr val="accent1"/>
                </a:solidFill>
                <a:latin typeface="Comic Sans MS" panose="030F0702030302020204" pitchFamily="66" charset="0"/>
              </a:rPr>
              <a:t>nicama</a:t>
            </a:r>
            <a:r>
              <a:rPr kumimoji="0" lang="en-US" altLang="en-US" sz="2000" b="1">
                <a:solidFill>
                  <a:schemeClr val="accent1"/>
                </a:solidFill>
                <a:latin typeface="Comic Sans MS" panose="030F0702030302020204" pitchFamily="66" charset="0"/>
              </a:rPr>
              <a:t>; </a:t>
            </a:r>
          </a:p>
          <a:p>
            <a:pPr>
              <a:lnSpc>
                <a:spcPct val="90000"/>
              </a:lnSpc>
              <a:spcBef>
                <a:spcPct val="30000"/>
              </a:spcBef>
              <a:buClrTx/>
              <a:buSzTx/>
              <a:buFontTx/>
              <a:buChar char="•"/>
            </a:pPr>
            <a:r>
              <a:rPr kumimoji="0" lang="en-US" altLang="en-US" sz="2000" b="1">
                <a:latin typeface="Comic Sans MS" panose="030F0702030302020204" pitchFamily="66" charset="0"/>
              </a:rPr>
              <a:t>Load1 </a:t>
            </a:r>
            <a:r>
              <a:rPr kumimoji="0" lang="hr-HR" altLang="en-US" sz="2000" b="1">
                <a:latin typeface="Comic Sans MS" panose="030F0702030302020204" pitchFamily="66" charset="0"/>
              </a:rPr>
              <a:t>okončana</a:t>
            </a:r>
            <a:r>
              <a:rPr kumimoji="0" lang="en-US" altLang="en-US" sz="2000" b="1">
                <a:latin typeface="Comic Sans MS" panose="030F0702030302020204" pitchFamily="66" charset="0"/>
              </a:rPr>
              <a:t>; </a:t>
            </a:r>
            <a:r>
              <a:rPr kumimoji="0" lang="hr-HR" altLang="en-US" sz="2000" b="1">
                <a:latin typeface="Comic Sans MS" panose="030F0702030302020204" pitchFamily="66" charset="0"/>
              </a:rPr>
              <a:t>ko čeka na rezultat</a:t>
            </a:r>
            <a:r>
              <a:rPr kumimoji="0" lang="en-US" altLang="en-US" sz="2000" b="1">
                <a:latin typeface="Comic Sans MS" panose="030F0702030302020204" pitchFamily="66" charset="0"/>
              </a:rPr>
              <a:t> Load1?</a:t>
            </a:r>
            <a:r>
              <a:rPr kumimoji="0" lang="en-US" altLang="en-US" sz="2400" b="1">
                <a:latin typeface="Comic Sans MS" panose="030F0702030302020204" pitchFamily="66" charset="0"/>
              </a:rPr>
              <a:t> </a:t>
            </a:r>
          </a:p>
        </p:txBody>
      </p:sp>
      <p:sp>
        <p:nvSpPr>
          <p:cNvPr id="21510" name="Rectangle 6">
            <a:extLst>
              <a:ext uri="{FF2B5EF4-FFF2-40B4-BE49-F238E27FC236}">
                <a16:creationId xmlns:a16="http://schemas.microsoft.com/office/drawing/2014/main" id="{DACD8F43-B37F-08DF-E819-AF3299BA8934}"/>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3</a:t>
            </a:r>
          </a:p>
        </p:txBody>
      </p:sp>
    </p:spTree>
  </p:cSld>
  <p:clrMapOvr>
    <a:masterClrMapping/>
  </p:clrMapOvr>
  <p:transition>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434" name="Object 2">
            <a:extLst>
              <a:ext uri="{FF2B5EF4-FFF2-40B4-BE49-F238E27FC236}">
                <a16:creationId xmlns:a16="http://schemas.microsoft.com/office/drawing/2014/main" id="{FEA77AE1-FDF0-BB8F-9D23-6807A585ECE9}"/>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18448"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Rectangle 3">
            <a:extLst>
              <a:ext uri="{FF2B5EF4-FFF2-40B4-BE49-F238E27FC236}">
                <a16:creationId xmlns:a16="http://schemas.microsoft.com/office/drawing/2014/main" id="{408232A6-5902-C873-12C9-0C12F3E7A372}"/>
              </a:ext>
            </a:extLst>
          </p:cNvPr>
          <p:cNvSpPr>
            <a:spLocks noChangeArrowheads="1"/>
          </p:cNvSpPr>
          <p:nvPr/>
        </p:nvSpPr>
        <p:spPr bwMode="auto">
          <a:xfrm>
            <a:off x="304800" y="5715000"/>
            <a:ext cx="84963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685800" indent="-22860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hr-HR" altLang="en-US" sz="2000" b="1">
                <a:latin typeface="Comic Sans MS" panose="030F0702030302020204" pitchFamily="66" charset="0"/>
              </a:rPr>
              <a:t>SUBD izdata</a:t>
            </a:r>
          </a:p>
          <a:p>
            <a:pPr>
              <a:lnSpc>
                <a:spcPct val="90000"/>
              </a:lnSpc>
              <a:spcBef>
                <a:spcPct val="30000"/>
              </a:spcBef>
              <a:buClrTx/>
              <a:buSzTx/>
              <a:buFontTx/>
              <a:buChar char="•"/>
            </a:pPr>
            <a:r>
              <a:rPr kumimoji="0" lang="en-US" altLang="en-US" sz="2000" b="1">
                <a:latin typeface="Comic Sans MS" panose="030F0702030302020204" pitchFamily="66" charset="0"/>
              </a:rPr>
              <a:t>Load2 </a:t>
            </a:r>
            <a:r>
              <a:rPr kumimoji="0" lang="hr-HR" altLang="en-US" sz="2000" b="1">
                <a:latin typeface="Comic Sans MS" panose="030F0702030302020204" pitchFamily="66" charset="0"/>
              </a:rPr>
              <a:t>okončana</a:t>
            </a:r>
            <a:r>
              <a:rPr kumimoji="0" lang="en-US" altLang="en-US" sz="2000" b="1">
                <a:latin typeface="Comic Sans MS" panose="030F0702030302020204" pitchFamily="66" charset="0"/>
              </a:rPr>
              <a:t>; </a:t>
            </a:r>
            <a:r>
              <a:rPr kumimoji="0" lang="hr-HR" altLang="en-US" sz="2000" b="1">
                <a:latin typeface="Comic Sans MS" panose="030F0702030302020204" pitchFamily="66" charset="0"/>
              </a:rPr>
              <a:t>ko čeka na rezultat</a:t>
            </a:r>
            <a:r>
              <a:rPr kumimoji="0" lang="en-US" altLang="en-US" sz="2000" b="1">
                <a:latin typeface="Comic Sans MS" panose="030F0702030302020204" pitchFamily="66" charset="0"/>
              </a:rPr>
              <a:t> Load</a:t>
            </a:r>
            <a:r>
              <a:rPr kumimoji="0" lang="hr-HR" altLang="en-US" sz="2000" b="1">
                <a:latin typeface="Comic Sans MS" panose="030F0702030302020204" pitchFamily="66" charset="0"/>
              </a:rPr>
              <a:t>2</a:t>
            </a:r>
            <a:r>
              <a:rPr kumimoji="0" lang="en-US" altLang="en-US" sz="2000" b="1">
                <a:latin typeface="Comic Sans MS" panose="030F0702030302020204" pitchFamily="66" charset="0"/>
              </a:rPr>
              <a:t>? </a:t>
            </a:r>
          </a:p>
          <a:p>
            <a:pPr lvl="1">
              <a:lnSpc>
                <a:spcPct val="90000"/>
              </a:lnSpc>
              <a:spcBef>
                <a:spcPct val="30000"/>
              </a:spcBef>
              <a:buClrTx/>
              <a:buSzTx/>
              <a:buFontTx/>
              <a:buNone/>
            </a:pPr>
            <a:endParaRPr kumimoji="0" lang="en-US" altLang="en-US" sz="2000" b="1">
              <a:solidFill>
                <a:schemeClr val="accent1"/>
              </a:solidFill>
              <a:latin typeface="Comic Sans MS" panose="030F0702030302020204" pitchFamily="66" charset="0"/>
            </a:endParaRPr>
          </a:p>
        </p:txBody>
      </p:sp>
      <p:sp>
        <p:nvSpPr>
          <p:cNvPr id="22532" name="Rectangle 4">
            <a:extLst>
              <a:ext uri="{FF2B5EF4-FFF2-40B4-BE49-F238E27FC236}">
                <a16:creationId xmlns:a16="http://schemas.microsoft.com/office/drawing/2014/main" id="{27B17283-BD78-B679-EC2D-A963ADBCAF90}"/>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4</a:t>
            </a:r>
          </a:p>
        </p:txBody>
      </p:sp>
      <p:sp>
        <p:nvSpPr>
          <p:cNvPr id="18437" name="Rectangle 5">
            <a:extLst>
              <a:ext uri="{FF2B5EF4-FFF2-40B4-BE49-F238E27FC236}">
                <a16:creationId xmlns:a16="http://schemas.microsoft.com/office/drawing/2014/main" id="{0FB6DC5C-5908-BE9F-123C-671CBD95F667}"/>
              </a:ext>
            </a:extLst>
          </p:cNvPr>
          <p:cNvSpPr>
            <a:spLocks noChangeArrowheads="1"/>
          </p:cNvSpPr>
          <p:nvPr/>
        </p:nvSpPr>
        <p:spPr bwMode="auto">
          <a:xfrm>
            <a:off x="2514600" y="3429000"/>
            <a:ext cx="3733800" cy="3048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8438" name="Rectangle 6">
            <a:extLst>
              <a:ext uri="{FF2B5EF4-FFF2-40B4-BE49-F238E27FC236}">
                <a16:creationId xmlns:a16="http://schemas.microsoft.com/office/drawing/2014/main" id="{286D9133-CA51-5892-1089-2D5571740F93}"/>
              </a:ext>
            </a:extLst>
          </p:cNvPr>
          <p:cNvSpPr>
            <a:spLocks noChangeArrowheads="1"/>
          </p:cNvSpPr>
          <p:nvPr/>
        </p:nvSpPr>
        <p:spPr bwMode="auto">
          <a:xfrm>
            <a:off x="5791200" y="5257800"/>
            <a:ext cx="457200" cy="3048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 calcmode="lin" valueType="num">
                                      <p:cBhvr additive="base">
                                        <p:cTn id="7" dur="500" fill="hold"/>
                                        <p:tgtEl>
                                          <p:spTgt spid="22531"/>
                                        </p:tgtEl>
                                        <p:attrNameLst>
                                          <p:attrName>ppt_x</p:attrName>
                                        </p:attrNameLst>
                                      </p:cBhvr>
                                      <p:tavLst>
                                        <p:tav tm="0">
                                          <p:val>
                                            <p:strVal val="1+#ppt_w/2"/>
                                          </p:val>
                                        </p:tav>
                                        <p:tav tm="100000">
                                          <p:val>
                                            <p:strVal val="#ppt_x"/>
                                          </p:val>
                                        </p:tav>
                                      </p:tavLst>
                                    </p:anim>
                                    <p:anim calcmode="lin" valueType="num">
                                      <p:cBhvr additive="base">
                                        <p:cTn id="8" dur="500" fill="hold"/>
                                        <p:tgtEl>
                                          <p:spTgt spid="225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a:extLst>
              <a:ext uri="{FF2B5EF4-FFF2-40B4-BE49-F238E27FC236}">
                <a16:creationId xmlns:a16="http://schemas.microsoft.com/office/drawing/2014/main" id="{D2F3FD90-8A4A-FA75-295C-A5CE2315DB50}"/>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19472"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Rectangle 3">
            <a:extLst>
              <a:ext uri="{FF2B5EF4-FFF2-40B4-BE49-F238E27FC236}">
                <a16:creationId xmlns:a16="http://schemas.microsoft.com/office/drawing/2014/main" id="{EA245914-247D-40C5-0033-2A35EA9530E3}"/>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sr-Latn-CS"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5</a:t>
            </a:r>
          </a:p>
        </p:txBody>
      </p:sp>
      <p:sp>
        <p:nvSpPr>
          <p:cNvPr id="23556" name="Rectangle 4">
            <a:extLst>
              <a:ext uri="{FF2B5EF4-FFF2-40B4-BE49-F238E27FC236}">
                <a16:creationId xmlns:a16="http://schemas.microsoft.com/office/drawing/2014/main" id="{98608DE3-F00C-3C37-B8E1-4EEFA847A697}"/>
              </a:ext>
            </a:extLst>
          </p:cNvPr>
          <p:cNvSpPr>
            <a:spLocks noChangeArrowheads="1"/>
          </p:cNvSpPr>
          <p:nvPr/>
        </p:nvSpPr>
        <p:spPr bwMode="auto">
          <a:xfrm>
            <a:off x="304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hr-HR" altLang="en-US" sz="2400" b="1">
                <a:latin typeface="Comic Sans MS" panose="030F0702030302020204" pitchFamily="66" charset="0"/>
              </a:rPr>
              <a:t>DIVD izdata</a:t>
            </a:r>
            <a:r>
              <a:rPr kumimoji="0" lang="en-US" altLang="en-US" sz="2400" b="1">
                <a:latin typeface="Comic Sans MS" panose="030F0702030302020204" pitchFamily="66" charset="0"/>
              </a:rPr>
              <a:t>, </a:t>
            </a:r>
            <a:r>
              <a:rPr kumimoji="0" lang="sr-Latn-CS" altLang="en-US" sz="2400" b="1">
                <a:latin typeface="Comic Sans MS" panose="030F0702030302020204" pitchFamily="66" charset="0"/>
              </a:rPr>
              <a:t>MULTD i </a:t>
            </a:r>
            <a:r>
              <a:rPr kumimoji="0" lang="en-US" altLang="en-US" sz="2400" b="1">
                <a:latin typeface="Comic Sans MS" panose="030F0702030302020204" pitchFamily="66" charset="0"/>
              </a:rPr>
              <a:t>SUBD dobijaju operande</a:t>
            </a:r>
            <a:endParaRPr kumimoji="0" lang="hr-HR" altLang="en-US" sz="2400" b="1">
              <a:latin typeface="Comic Sans MS" panose="030F0702030302020204" pitchFamily="66" charset="0"/>
            </a:endParaRPr>
          </a:p>
        </p:txBody>
      </p:sp>
      <p:sp>
        <p:nvSpPr>
          <p:cNvPr id="19461" name="Rectangle 5">
            <a:extLst>
              <a:ext uri="{FF2B5EF4-FFF2-40B4-BE49-F238E27FC236}">
                <a16:creationId xmlns:a16="http://schemas.microsoft.com/office/drawing/2014/main" id="{CEBACA3D-B7BF-F2A2-F180-1CED200964B9}"/>
              </a:ext>
            </a:extLst>
          </p:cNvPr>
          <p:cNvSpPr>
            <a:spLocks noChangeArrowheads="1"/>
          </p:cNvSpPr>
          <p:nvPr/>
        </p:nvSpPr>
        <p:spPr bwMode="auto">
          <a:xfrm>
            <a:off x="2590800" y="4343400"/>
            <a:ext cx="3429000" cy="3810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19462" name="Rectangle 6">
            <a:extLst>
              <a:ext uri="{FF2B5EF4-FFF2-40B4-BE49-F238E27FC236}">
                <a16:creationId xmlns:a16="http://schemas.microsoft.com/office/drawing/2014/main" id="{57D0AF58-A136-16A9-2E4F-DF1A90255B23}"/>
              </a:ext>
            </a:extLst>
          </p:cNvPr>
          <p:cNvSpPr>
            <a:spLocks noChangeArrowheads="1"/>
          </p:cNvSpPr>
          <p:nvPr/>
        </p:nvSpPr>
        <p:spPr bwMode="auto">
          <a:xfrm>
            <a:off x="6400800" y="5181600"/>
            <a:ext cx="533400" cy="4572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1+#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482" name="Object 2">
            <a:extLst>
              <a:ext uri="{FF2B5EF4-FFF2-40B4-BE49-F238E27FC236}">
                <a16:creationId xmlns:a16="http://schemas.microsoft.com/office/drawing/2014/main" id="{695B98B0-2003-1F9F-5DCB-6EEB40F9C718}"/>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20496"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Rectangle 3">
            <a:extLst>
              <a:ext uri="{FF2B5EF4-FFF2-40B4-BE49-F238E27FC236}">
                <a16:creationId xmlns:a16="http://schemas.microsoft.com/office/drawing/2014/main" id="{3149D486-86EA-1966-9390-192F87EABE32}"/>
              </a:ext>
            </a:extLst>
          </p:cNvPr>
          <p:cNvSpPr>
            <a:spLocks noChangeArrowheads="1"/>
          </p:cNvSpPr>
          <p:nvPr/>
        </p:nvSpPr>
        <p:spPr bwMode="auto">
          <a:xfrm>
            <a:off x="304800" y="5867400"/>
            <a:ext cx="849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en-US" altLang="en-US" sz="2000" b="1">
                <a:latin typeface="Comic Sans MS" panose="030F0702030302020204" pitchFamily="66" charset="0"/>
              </a:rPr>
              <a:t>ADDD </a:t>
            </a:r>
            <a:r>
              <a:rPr kumimoji="0" lang="hr-HR" altLang="en-US" sz="2000" b="1">
                <a:latin typeface="Comic Sans MS" panose="030F0702030302020204" pitchFamily="66" charset="0"/>
              </a:rPr>
              <a:t>je izdata za razliku od</a:t>
            </a:r>
            <a:r>
              <a:rPr kumimoji="0" lang="en-US" altLang="en-US" sz="2000" b="1">
                <a:latin typeface="Comic Sans MS" panose="030F0702030302020204" pitchFamily="66" charset="0"/>
              </a:rPr>
              <a:t> scoreboard</a:t>
            </a:r>
            <a:r>
              <a:rPr kumimoji="0" lang="sr-Latn-CS" altLang="en-US" sz="2000" b="1">
                <a:latin typeface="Comic Sans MS" panose="030F0702030302020204" pitchFamily="66" charset="0"/>
              </a:rPr>
              <a:t> -WAR hazard eliminisan preimenovanjem</a:t>
            </a:r>
            <a:r>
              <a:rPr kumimoji="0" lang="en-US" altLang="en-US" sz="2000" b="1">
                <a:latin typeface="Comic Sans MS" panose="030F0702030302020204" pitchFamily="66" charset="0"/>
              </a:rPr>
              <a:t> </a:t>
            </a:r>
            <a:endParaRPr kumimoji="0" lang="sr-Latn-CS" altLang="en-US" sz="2000" b="1">
              <a:latin typeface="Comic Sans MS" panose="030F0702030302020204" pitchFamily="66" charset="0"/>
            </a:endParaRPr>
          </a:p>
          <a:p>
            <a:pPr>
              <a:lnSpc>
                <a:spcPct val="90000"/>
              </a:lnSpc>
              <a:spcBef>
                <a:spcPct val="30000"/>
              </a:spcBef>
              <a:buClrTx/>
              <a:buSzTx/>
              <a:buFontTx/>
              <a:buChar char="•"/>
            </a:pPr>
            <a:r>
              <a:rPr kumimoji="0" lang="sr-Latn-CS" altLang="en-US" sz="2000" b="1">
                <a:latin typeface="Comic Sans MS" panose="030F0702030302020204" pitchFamily="66" charset="0"/>
              </a:rPr>
              <a:t>MULTD i SUBD </a:t>
            </a:r>
            <a:r>
              <a:rPr kumimoji="0" lang="en-US" altLang="en-US" sz="2000" b="1">
                <a:latin typeface="Comic Sans MS" panose="030F0702030302020204" pitchFamily="66" charset="0"/>
              </a:rPr>
              <a:t>kre</a:t>
            </a:r>
            <a:r>
              <a:rPr kumimoji="0" lang="sr-Latn-CS" altLang="en-US" sz="2000" b="1">
                <a:latin typeface="Comic Sans MS" panose="030F0702030302020204" pitchFamily="66" charset="0"/>
              </a:rPr>
              <a:t>ću sa  izvršenjem</a:t>
            </a:r>
            <a:endParaRPr kumimoji="0" lang="en-US" altLang="en-US" sz="2000" b="1">
              <a:latin typeface="Comic Sans MS" panose="030F0702030302020204" pitchFamily="66" charset="0"/>
            </a:endParaRPr>
          </a:p>
        </p:txBody>
      </p:sp>
      <p:sp>
        <p:nvSpPr>
          <p:cNvPr id="24580" name="Rectangle 4">
            <a:extLst>
              <a:ext uri="{FF2B5EF4-FFF2-40B4-BE49-F238E27FC236}">
                <a16:creationId xmlns:a16="http://schemas.microsoft.com/office/drawing/2014/main" id="{6D3F43F4-70E7-0C62-0D9B-AB9B8F46A8FD}"/>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sr-Latn-CS"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6</a:t>
            </a:r>
          </a:p>
        </p:txBody>
      </p:sp>
      <p:sp>
        <p:nvSpPr>
          <p:cNvPr id="20485" name="Rectangle 5">
            <a:extLst>
              <a:ext uri="{FF2B5EF4-FFF2-40B4-BE49-F238E27FC236}">
                <a16:creationId xmlns:a16="http://schemas.microsoft.com/office/drawing/2014/main" id="{F127D25E-5867-88A5-D628-2FA3B4737FFF}"/>
              </a:ext>
            </a:extLst>
          </p:cNvPr>
          <p:cNvSpPr>
            <a:spLocks noChangeArrowheads="1"/>
          </p:cNvSpPr>
          <p:nvPr/>
        </p:nvSpPr>
        <p:spPr bwMode="auto">
          <a:xfrm>
            <a:off x="2590800" y="3733800"/>
            <a:ext cx="3505200" cy="2286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20486" name="Rectangle 6">
            <a:extLst>
              <a:ext uri="{FF2B5EF4-FFF2-40B4-BE49-F238E27FC236}">
                <a16:creationId xmlns:a16="http://schemas.microsoft.com/office/drawing/2014/main" id="{D20BCD43-542A-95F2-5337-EC828F3C9D46}"/>
              </a:ext>
            </a:extLst>
          </p:cNvPr>
          <p:cNvSpPr>
            <a:spLocks noChangeArrowheads="1"/>
          </p:cNvSpPr>
          <p:nvPr/>
        </p:nvSpPr>
        <p:spPr bwMode="auto">
          <a:xfrm>
            <a:off x="5105400" y="5181600"/>
            <a:ext cx="457200" cy="4572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4579"/>
                                        </p:tgtEl>
                                        <p:attrNameLst>
                                          <p:attrName>style.visibility</p:attrName>
                                        </p:attrNameLst>
                                      </p:cBhvr>
                                      <p:to>
                                        <p:strVal val="visible"/>
                                      </p:to>
                                    </p:set>
                                    <p:anim calcmode="lin" valueType="num">
                                      <p:cBhvr additive="base">
                                        <p:cTn id="7" dur="500" fill="hold"/>
                                        <p:tgtEl>
                                          <p:spTgt spid="24579"/>
                                        </p:tgtEl>
                                        <p:attrNameLst>
                                          <p:attrName>ppt_x</p:attrName>
                                        </p:attrNameLst>
                                      </p:cBhvr>
                                      <p:tavLst>
                                        <p:tav tm="0">
                                          <p:val>
                                            <p:strVal val="1+#ppt_w/2"/>
                                          </p:val>
                                        </p:tav>
                                        <p:tav tm="100000">
                                          <p:val>
                                            <p:strVal val="#ppt_x"/>
                                          </p:val>
                                        </p:tav>
                                      </p:tavLst>
                                    </p:anim>
                                    <p:anim calcmode="lin" valueType="num">
                                      <p:cBhvr additive="base">
                                        <p:cTn id="8" dur="500" fill="hold"/>
                                        <p:tgtEl>
                                          <p:spTgt spid="245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6" name="Object 2">
            <a:extLst>
              <a:ext uri="{FF2B5EF4-FFF2-40B4-BE49-F238E27FC236}">
                <a16:creationId xmlns:a16="http://schemas.microsoft.com/office/drawing/2014/main" id="{B0D0CDF9-92B8-6B86-9E3E-1B16D8B4E2E2}"/>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21518"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Rectangle 3">
            <a:extLst>
              <a:ext uri="{FF2B5EF4-FFF2-40B4-BE49-F238E27FC236}">
                <a16:creationId xmlns:a16="http://schemas.microsoft.com/office/drawing/2014/main" id="{77099469-7B14-93CF-447E-88A526609609}"/>
              </a:ext>
            </a:extLst>
          </p:cNvPr>
          <p:cNvSpPr>
            <a:spLocks noChangeArrowheads="1"/>
          </p:cNvSpPr>
          <p:nvPr/>
        </p:nvSpPr>
        <p:spPr bwMode="auto">
          <a:xfrm>
            <a:off x="0" y="5943600"/>
            <a:ext cx="9144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sr-Latn-CS" altLang="en-US" sz="2000" b="1">
                <a:latin typeface="Comic Sans MS" panose="030F0702030302020204" pitchFamily="66" charset="0"/>
              </a:rPr>
              <a:t>SUBD (</a:t>
            </a:r>
            <a:r>
              <a:rPr kumimoji="0" lang="en-US" altLang="en-US" sz="2000" b="1">
                <a:latin typeface="Comic Sans MS" panose="030F0702030302020204" pitchFamily="66" charset="0"/>
              </a:rPr>
              <a:t>Add1</a:t>
            </a:r>
            <a:r>
              <a:rPr kumimoji="0" lang="sr-Latn-CS" altLang="en-US" sz="2000" b="1">
                <a:latin typeface="Comic Sans MS" panose="030F0702030302020204" pitchFamily="66" charset="0"/>
              </a:rPr>
              <a:t>)</a:t>
            </a:r>
            <a:r>
              <a:rPr kumimoji="0" lang="en-US" altLang="en-US" sz="2000" b="1">
                <a:latin typeface="Comic Sans MS" panose="030F0702030302020204" pitchFamily="66" charset="0"/>
              </a:rPr>
              <a:t> </a:t>
            </a:r>
            <a:r>
              <a:rPr kumimoji="0" lang="hr-HR" altLang="en-US" sz="2000" b="1">
                <a:latin typeface="Comic Sans MS" panose="030F0702030302020204" pitchFamily="66" charset="0"/>
              </a:rPr>
              <a:t>okončana</a:t>
            </a:r>
            <a:r>
              <a:rPr kumimoji="0" lang="en-US" altLang="en-US" sz="2000" b="1">
                <a:latin typeface="Comic Sans MS" panose="030F0702030302020204" pitchFamily="66" charset="0"/>
              </a:rPr>
              <a:t>; </a:t>
            </a:r>
            <a:r>
              <a:rPr kumimoji="0" lang="hr-HR" altLang="en-US" sz="2000" b="1">
                <a:latin typeface="Comic Sans MS" panose="030F0702030302020204" pitchFamily="66" charset="0"/>
              </a:rPr>
              <a:t>ko čeka na rezultat</a:t>
            </a:r>
            <a:r>
              <a:rPr kumimoji="0" lang="en-US" altLang="en-US" sz="2000" b="1">
                <a:latin typeface="Comic Sans MS" panose="030F0702030302020204" pitchFamily="66" charset="0"/>
              </a:rPr>
              <a:t>?</a:t>
            </a:r>
            <a:endParaRPr kumimoji="0" lang="sr-Latn-CS" altLang="en-US" sz="2000" b="1">
              <a:latin typeface="Comic Sans MS" panose="030F0702030302020204" pitchFamily="66" charset="0"/>
            </a:endParaRPr>
          </a:p>
          <a:p>
            <a:pPr>
              <a:lnSpc>
                <a:spcPct val="90000"/>
              </a:lnSpc>
              <a:spcBef>
                <a:spcPct val="30000"/>
              </a:spcBef>
              <a:buClrTx/>
              <a:buSzTx/>
              <a:buFontTx/>
              <a:buNone/>
            </a:pPr>
            <a:endParaRPr kumimoji="0" lang="en-US" altLang="en-US" sz="2000" b="1">
              <a:latin typeface="Comic Sans MS" panose="030F0702030302020204" pitchFamily="66" charset="0"/>
            </a:endParaRPr>
          </a:p>
        </p:txBody>
      </p:sp>
      <p:sp>
        <p:nvSpPr>
          <p:cNvPr id="25604" name="Rectangle 4">
            <a:extLst>
              <a:ext uri="{FF2B5EF4-FFF2-40B4-BE49-F238E27FC236}">
                <a16:creationId xmlns:a16="http://schemas.microsoft.com/office/drawing/2014/main" id="{AFF2CA4D-4659-C747-CF08-49E63A762543}"/>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sr-Latn-CS"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7</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 calcmode="lin" valueType="num">
                                      <p:cBhvr additive="base">
                                        <p:cTn id="7" dur="500" fill="hold"/>
                                        <p:tgtEl>
                                          <p:spTgt spid="25603"/>
                                        </p:tgtEl>
                                        <p:attrNameLst>
                                          <p:attrName>ppt_x</p:attrName>
                                        </p:attrNameLst>
                                      </p:cBhvr>
                                      <p:tavLst>
                                        <p:tav tm="0">
                                          <p:val>
                                            <p:strVal val="1+#ppt_w/2"/>
                                          </p:val>
                                        </p:tav>
                                        <p:tav tm="100000">
                                          <p:val>
                                            <p:strVal val="#ppt_x"/>
                                          </p:val>
                                        </p:tav>
                                      </p:tavLst>
                                    </p:anim>
                                    <p:anim calcmode="lin" valueType="num">
                                      <p:cBhvr additive="base">
                                        <p:cTn id="8" dur="500" fill="hold"/>
                                        <p:tgtEl>
                                          <p:spTgt spid="256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530" name="Object 2">
            <a:extLst>
              <a:ext uri="{FF2B5EF4-FFF2-40B4-BE49-F238E27FC236}">
                <a16:creationId xmlns:a16="http://schemas.microsoft.com/office/drawing/2014/main" id="{F60D3683-5623-19C4-F782-A88FF42893DD}"/>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22542"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627" name="Rectangle 3">
            <a:extLst>
              <a:ext uri="{FF2B5EF4-FFF2-40B4-BE49-F238E27FC236}">
                <a16:creationId xmlns:a16="http://schemas.microsoft.com/office/drawing/2014/main" id="{118C7F05-814A-7A32-6C3B-01D7464462BD}"/>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8</a:t>
            </a:r>
          </a:p>
        </p:txBody>
      </p:sp>
      <p:sp>
        <p:nvSpPr>
          <p:cNvPr id="22532" name="Text Box 4">
            <a:extLst>
              <a:ext uri="{FF2B5EF4-FFF2-40B4-BE49-F238E27FC236}">
                <a16:creationId xmlns:a16="http://schemas.microsoft.com/office/drawing/2014/main" id="{B4584E19-6F4C-2986-A630-6A8C16B31B19}"/>
              </a:ext>
            </a:extLst>
          </p:cNvPr>
          <p:cNvSpPr txBox="1">
            <a:spLocks noChangeArrowheads="1"/>
          </p:cNvSpPr>
          <p:nvPr/>
        </p:nvSpPr>
        <p:spPr bwMode="auto">
          <a:xfrm>
            <a:off x="517525" y="5808663"/>
            <a:ext cx="75771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a:latin typeface="Comic Sans MS" panose="030F0702030302020204" pitchFamily="66" charset="0"/>
              </a:rPr>
              <a:t>rezultat add1 je na CDB</a:t>
            </a:r>
          </a:p>
          <a:p>
            <a:pPr>
              <a:spcBef>
                <a:spcPct val="0"/>
              </a:spcBef>
              <a:buClrTx/>
              <a:buSzTx/>
              <a:buFontTx/>
              <a:buNone/>
            </a:pPr>
            <a:r>
              <a:rPr kumimoji="0" lang="sr-Latn-CS" altLang="en-US" sz="2000">
                <a:latin typeface="Comic Sans MS" panose="030F0702030302020204" pitchFamily="66" charset="0"/>
              </a:rPr>
              <a:t>ADDD može da krene u izvršenje;  MULTD se još uvek izvršava</a:t>
            </a:r>
            <a:endParaRPr kumimoji="0" lang="en-US" altLang="en-US" sz="2000">
              <a:latin typeface="Comic Sans MS" panose="030F0702030302020204" pitchFamily="66" charset="0"/>
            </a:endParaRPr>
          </a:p>
        </p:txBody>
      </p:sp>
    </p:spTree>
  </p:cSld>
  <p:clrMapOvr>
    <a:masterClrMapping/>
  </p:clrMapOvr>
  <p:transition>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6570EB15-4C66-B1DC-2B56-8B9AB28574A5}"/>
              </a:ext>
            </a:extLst>
          </p:cNvPr>
          <p:cNvSpPr>
            <a:spLocks noGrp="1" noChangeArrowheads="1"/>
          </p:cNvSpPr>
          <p:nvPr>
            <p:ph type="title"/>
          </p:nvPr>
        </p:nvSpPr>
        <p:spPr>
          <a:xfrm>
            <a:off x="0" y="0"/>
            <a:ext cx="9144000" cy="579438"/>
          </a:xfrm>
        </p:spPr>
        <p:txBody>
          <a:bodyPr/>
          <a:lstStyle/>
          <a:p>
            <a:pPr>
              <a:defRPr/>
            </a:pPr>
            <a:r>
              <a:rPr lang="hr-HR" altLang="en-US" sz="3200"/>
              <a:t>Drugi dinamički algoritam: Tomasulov algoritam</a:t>
            </a:r>
            <a:endParaRPr lang="en-US" altLang="en-US" sz="3200"/>
          </a:p>
        </p:txBody>
      </p:sp>
      <p:sp>
        <p:nvSpPr>
          <p:cNvPr id="3075" name="Rectangle 3">
            <a:extLst>
              <a:ext uri="{FF2B5EF4-FFF2-40B4-BE49-F238E27FC236}">
                <a16:creationId xmlns:a16="http://schemas.microsoft.com/office/drawing/2014/main" id="{2FAFB985-BF5C-6C3B-B58B-C0949372669F}"/>
              </a:ext>
            </a:extLst>
          </p:cNvPr>
          <p:cNvSpPr>
            <a:spLocks noGrp="1" noChangeArrowheads="1"/>
          </p:cNvSpPr>
          <p:nvPr>
            <p:ph type="body" idx="1"/>
          </p:nvPr>
        </p:nvSpPr>
        <p:spPr/>
        <p:txBody>
          <a:bodyPr>
            <a:normAutofit lnSpcReduction="10000"/>
          </a:bodyPr>
          <a:lstStyle/>
          <a:p>
            <a:pPr>
              <a:lnSpc>
                <a:spcPct val="80000"/>
              </a:lnSpc>
              <a:defRPr/>
            </a:pPr>
            <a:r>
              <a:rPr lang="hr-HR" altLang="en-US" sz="2500" dirty="0"/>
              <a:t>Razvijen u </a:t>
            </a:r>
            <a:r>
              <a:rPr lang="en-US" altLang="en-US" sz="2500" dirty="0"/>
              <a:t>IBM </a:t>
            </a:r>
            <a:r>
              <a:rPr lang="hr-HR" altLang="en-US" sz="2500" dirty="0"/>
              <a:t>i</a:t>
            </a:r>
            <a:r>
              <a:rPr lang="en-US" altLang="en-US" sz="2500" dirty="0"/>
              <a:t> </a:t>
            </a:r>
            <a:r>
              <a:rPr lang="hr-HR" altLang="en-US" sz="2500" dirty="0"/>
              <a:t>prvi put implementitan na</a:t>
            </a:r>
            <a:r>
              <a:rPr lang="en-US" altLang="en-US" sz="2500" dirty="0"/>
              <a:t> IBM</a:t>
            </a:r>
            <a:r>
              <a:rPr lang="hr-HR" altLang="en-US" sz="2500" dirty="0"/>
              <a:t> </a:t>
            </a:r>
            <a:r>
              <a:rPr lang="en-US" altLang="en-US" sz="2500" dirty="0"/>
              <a:t>360/91 1966, 3 </a:t>
            </a:r>
            <a:r>
              <a:rPr lang="hr-HR" altLang="en-US" sz="2500" dirty="0"/>
              <a:t>godine nakon </a:t>
            </a:r>
            <a:r>
              <a:rPr lang="en-US" altLang="en-US" sz="2500" dirty="0"/>
              <a:t> scoreboard </a:t>
            </a:r>
            <a:r>
              <a:rPr lang="hr-HR" altLang="en-US" sz="2500" dirty="0"/>
              <a:t>u</a:t>
            </a:r>
            <a:r>
              <a:rPr lang="en-US" altLang="en-US" sz="2500" dirty="0"/>
              <a:t> CDC 6600.</a:t>
            </a:r>
            <a:r>
              <a:rPr lang="hr-HR" altLang="en-US" sz="2500" dirty="0"/>
              <a:t> (autor Robert Tomasulo)</a:t>
            </a:r>
            <a:endParaRPr lang="en-US" altLang="en-US" sz="2500" dirty="0"/>
          </a:p>
          <a:p>
            <a:pPr>
              <a:lnSpc>
                <a:spcPct val="80000"/>
              </a:lnSpc>
              <a:defRPr/>
            </a:pPr>
            <a:r>
              <a:rPr lang="en-US" altLang="en-US" sz="2500" dirty="0" err="1"/>
              <a:t>Cilj</a:t>
            </a:r>
            <a:r>
              <a:rPr lang="en-US" altLang="en-US" sz="2500" dirty="0"/>
              <a:t>:</a:t>
            </a:r>
          </a:p>
          <a:p>
            <a:pPr lvl="1">
              <a:lnSpc>
                <a:spcPct val="80000"/>
              </a:lnSpc>
              <a:defRPr/>
            </a:pPr>
            <a:r>
              <a:rPr lang="en-US" altLang="en-US" sz="2000" dirty="0" err="1"/>
              <a:t>postizanje</a:t>
            </a:r>
            <a:r>
              <a:rPr lang="en-US" altLang="en-US" sz="2000" dirty="0"/>
              <a:t> </a:t>
            </a:r>
            <a:r>
              <a:rPr lang="en-US" altLang="en-US" sz="2000" dirty="0" err="1"/>
              <a:t>visokih</a:t>
            </a:r>
            <a:r>
              <a:rPr lang="en-US" altLang="en-US" sz="2000" dirty="0"/>
              <a:t> </a:t>
            </a:r>
            <a:r>
              <a:rPr lang="en-US" altLang="en-US" sz="2000" dirty="0" err="1"/>
              <a:t>performansi</a:t>
            </a:r>
            <a:r>
              <a:rPr lang="en-US" altLang="en-US" sz="2000" dirty="0"/>
              <a:t> </a:t>
            </a:r>
            <a:r>
              <a:rPr lang="en-US" altLang="en-US" sz="2000" dirty="0" err="1"/>
              <a:t>bez</a:t>
            </a:r>
            <a:r>
              <a:rPr lang="en-US" altLang="en-US" sz="2000" dirty="0"/>
              <a:t> </a:t>
            </a:r>
            <a:r>
              <a:rPr lang="en-US" altLang="en-US" sz="2000" dirty="0" err="1"/>
              <a:t>specijalnih</a:t>
            </a:r>
            <a:r>
              <a:rPr lang="en-US" altLang="en-US" sz="2000" dirty="0"/>
              <a:t> </a:t>
            </a:r>
            <a:r>
              <a:rPr lang="en-US" altLang="en-US" sz="2000" dirty="0" err="1"/>
              <a:t>kompajlera</a:t>
            </a:r>
            <a:endParaRPr lang="en-US" altLang="en-US" sz="2000" dirty="0"/>
          </a:p>
          <a:p>
            <a:pPr>
              <a:lnSpc>
                <a:spcPct val="80000"/>
              </a:lnSpc>
              <a:defRPr/>
            </a:pPr>
            <a:endParaRPr lang="en-US" altLang="en-US" sz="700" dirty="0"/>
          </a:p>
          <a:p>
            <a:pPr>
              <a:lnSpc>
                <a:spcPct val="80000"/>
              </a:lnSpc>
              <a:defRPr/>
            </a:pPr>
            <a:r>
              <a:rPr lang="hr-HR" altLang="en-US" sz="2500" dirty="0"/>
              <a:t>Kombinuje ključne elelmente Sc. šeme i tehnike preimenovanja registara radi eliminacije WAR i WAW hazarda.</a:t>
            </a:r>
          </a:p>
          <a:p>
            <a:pPr lvl="1">
              <a:lnSpc>
                <a:spcPct val="80000"/>
              </a:lnSpc>
              <a:defRPr/>
            </a:pPr>
            <a:r>
              <a:rPr lang="hr-HR" altLang="en-US" sz="2700" dirty="0"/>
              <a:t>jedna varijanta je da preimenovanje oba</a:t>
            </a:r>
            <a:r>
              <a:rPr lang="en-US" altLang="en-US" sz="2700" dirty="0"/>
              <a:t>v</a:t>
            </a:r>
            <a:r>
              <a:rPr lang="hr-HR" altLang="en-US" sz="2700" dirty="0"/>
              <a:t>i kompajler, ali to zahteva veći broj registara opšte namene</a:t>
            </a:r>
          </a:p>
          <a:p>
            <a:pPr lvl="1">
              <a:lnSpc>
                <a:spcPct val="80000"/>
              </a:lnSpc>
              <a:defRPr/>
            </a:pPr>
            <a:r>
              <a:rPr lang="hr-HR" altLang="en-US" sz="2700" dirty="0"/>
              <a:t>IBM 360/91 je imao samo 4 FP registra (8 kod CDC 6600)</a:t>
            </a:r>
            <a:endParaRPr lang="en-US" altLang="en-US" sz="1900" b="1" dirty="0"/>
          </a:p>
          <a:p>
            <a:pPr lvl="1">
              <a:lnSpc>
                <a:spcPct val="80000"/>
              </a:lnSpc>
              <a:defRPr/>
            </a:pPr>
            <a:endParaRPr lang="en-US" altLang="en-US" sz="500" b="1" dirty="0"/>
          </a:p>
          <a:p>
            <a:pPr>
              <a:lnSpc>
                <a:spcPct val="80000"/>
              </a:lnSpc>
              <a:defRPr/>
            </a:pPr>
            <a:r>
              <a:rPr lang="hr-HR" altLang="en-US" sz="2500" dirty="0"/>
              <a:t>Današnje </a:t>
            </a:r>
            <a:r>
              <a:rPr lang="en-US" altLang="en-US" sz="2500" dirty="0"/>
              <a:t> CPU </a:t>
            </a:r>
            <a:r>
              <a:rPr lang="en-US" altLang="en-US" sz="2500" dirty="0" err="1"/>
              <a:t>arhite</a:t>
            </a:r>
            <a:r>
              <a:rPr lang="hr-HR" altLang="en-US" sz="2500" dirty="0"/>
              <a:t>kture koje se mogu smatrati naslednicima </a:t>
            </a:r>
            <a:r>
              <a:rPr lang="en-US" altLang="en-US" sz="2500" dirty="0"/>
              <a:t> IBM 360/91 </a:t>
            </a:r>
            <a:r>
              <a:rPr lang="hr-HR" altLang="en-US" sz="2500" dirty="0"/>
              <a:t>koje implementiraju i koriste varijante </a:t>
            </a:r>
            <a:r>
              <a:rPr lang="en-US" altLang="en-US" sz="2500" dirty="0"/>
              <a:t> </a:t>
            </a:r>
            <a:r>
              <a:rPr lang="en-US" altLang="en-US" sz="2500" dirty="0" err="1"/>
              <a:t>Tomasulo</a:t>
            </a:r>
            <a:r>
              <a:rPr lang="en-US" altLang="en-US" sz="2500" dirty="0"/>
              <a:t> </a:t>
            </a:r>
            <a:r>
              <a:rPr lang="en-US" altLang="en-US" sz="2500" dirty="0" err="1"/>
              <a:t>Algoritm</a:t>
            </a:r>
            <a:r>
              <a:rPr lang="hr-HR" altLang="en-US" sz="2500" dirty="0"/>
              <a:t>a</a:t>
            </a:r>
            <a:r>
              <a:rPr lang="en-US" altLang="en-US" sz="2500" dirty="0"/>
              <a:t>:</a:t>
            </a:r>
          </a:p>
          <a:p>
            <a:pPr>
              <a:lnSpc>
                <a:spcPct val="80000"/>
              </a:lnSpc>
              <a:defRPr/>
            </a:pPr>
            <a:endParaRPr lang="en-US" altLang="en-US" sz="200" dirty="0"/>
          </a:p>
          <a:p>
            <a:pPr>
              <a:lnSpc>
                <a:spcPct val="80000"/>
              </a:lnSpc>
              <a:defRPr/>
            </a:pPr>
            <a:endParaRPr lang="en-US" altLang="en-US" sz="100" dirty="0"/>
          </a:p>
          <a:p>
            <a:pPr>
              <a:lnSpc>
                <a:spcPct val="80000"/>
              </a:lnSpc>
              <a:defRPr/>
            </a:pPr>
            <a:endParaRPr lang="en-US" altLang="en-US" sz="300" dirty="0"/>
          </a:p>
          <a:p>
            <a:pPr lvl="1">
              <a:lnSpc>
                <a:spcPct val="80000"/>
              </a:lnSpc>
              <a:buFont typeface="Wingdings" panose="05000000000000000000" pitchFamily="2" charset="2"/>
              <a:buNone/>
              <a:defRPr/>
            </a:pPr>
            <a:r>
              <a:rPr lang="en-US" altLang="en-US" sz="2700" dirty="0"/>
              <a:t> RISC CPUs:    </a:t>
            </a:r>
            <a:r>
              <a:rPr lang="en-US" altLang="en-US" sz="2600" dirty="0"/>
              <a:t>Alpha 21264,  HP 8600,  MIPS R12000, PowerPC G4</a:t>
            </a:r>
            <a:r>
              <a:rPr lang="hr-HR" altLang="en-US" sz="2600" dirty="0"/>
              <a:t>, </a:t>
            </a:r>
            <a:r>
              <a:rPr lang="en-US" altLang="en-US" sz="2600" dirty="0"/>
              <a:t>AMD </a:t>
            </a:r>
            <a:r>
              <a:rPr lang="en-US" altLang="en-US" sz="2600" dirty="0" err="1"/>
              <a:t>Athlon</a:t>
            </a:r>
            <a:r>
              <a:rPr lang="en-US" altLang="en-US" sz="2600" dirty="0"/>
              <a:t>, Pentium III, 4,  Xeon,   </a:t>
            </a:r>
          </a:p>
          <a:p>
            <a:pPr>
              <a:lnSpc>
                <a:spcPct val="80000"/>
              </a:lnSpc>
              <a:defRPr/>
            </a:pPr>
            <a:endParaRPr lang="en-US" alt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a:extLst>
              <a:ext uri="{FF2B5EF4-FFF2-40B4-BE49-F238E27FC236}">
                <a16:creationId xmlns:a16="http://schemas.microsoft.com/office/drawing/2014/main" id="{FECBC99C-B0B2-3643-24C4-ABCE56B3CD3F}"/>
              </a:ext>
            </a:extLst>
          </p:cNvPr>
          <p:cNvGraphicFramePr>
            <a:graphicFrameLocks/>
          </p:cNvGraphicFramePr>
          <p:nvPr/>
        </p:nvGraphicFramePr>
        <p:xfrm>
          <a:off x="207963" y="955675"/>
          <a:ext cx="8756650" cy="5929313"/>
        </p:xfrm>
        <a:graphic>
          <a:graphicData uri="http://schemas.openxmlformats.org/presentationml/2006/ole">
            <mc:AlternateContent xmlns:mc="http://schemas.openxmlformats.org/markup-compatibility/2006">
              <mc:Choice xmlns:v="urn:schemas-microsoft-com:vml" Requires="v">
                <p:oleObj spid="_x0000_s23567"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963" y="955675"/>
                        <a:ext cx="8756650" cy="59293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51" name="Rectangle 3">
            <a:extLst>
              <a:ext uri="{FF2B5EF4-FFF2-40B4-BE49-F238E27FC236}">
                <a16:creationId xmlns:a16="http://schemas.microsoft.com/office/drawing/2014/main" id="{5FA7BE58-6E78-78AB-5702-5CD65EAD741E}"/>
              </a:ext>
            </a:extLst>
          </p:cNvPr>
          <p:cNvSpPr>
            <a:spLocks noChangeArrowheads="1"/>
          </p:cNvSpPr>
          <p:nvPr/>
        </p:nvSpPr>
        <p:spPr bwMode="auto">
          <a:xfrm>
            <a:off x="765175" y="230188"/>
            <a:ext cx="457517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9</a:t>
            </a:r>
          </a:p>
        </p:txBody>
      </p:sp>
      <p:sp>
        <p:nvSpPr>
          <p:cNvPr id="23556" name="Text Box 4">
            <a:extLst>
              <a:ext uri="{FF2B5EF4-FFF2-40B4-BE49-F238E27FC236}">
                <a16:creationId xmlns:a16="http://schemas.microsoft.com/office/drawing/2014/main" id="{44E7858F-FA64-8A8E-E3E5-7AC52FF96169}"/>
              </a:ext>
            </a:extLst>
          </p:cNvPr>
          <p:cNvSpPr txBox="1">
            <a:spLocks noChangeArrowheads="1"/>
          </p:cNvSpPr>
          <p:nvPr/>
        </p:nvSpPr>
        <p:spPr bwMode="auto">
          <a:xfrm>
            <a:off x="669925" y="61325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23557" name="Text Box 5">
            <a:extLst>
              <a:ext uri="{FF2B5EF4-FFF2-40B4-BE49-F238E27FC236}">
                <a16:creationId xmlns:a16="http://schemas.microsoft.com/office/drawing/2014/main" id="{067F2B4E-4E63-C29D-E33C-6B28CEC3A86E}"/>
              </a:ext>
            </a:extLst>
          </p:cNvPr>
          <p:cNvSpPr txBox="1">
            <a:spLocks noChangeArrowheads="1"/>
          </p:cNvSpPr>
          <p:nvPr/>
        </p:nvSpPr>
        <p:spPr bwMode="auto">
          <a:xfrm>
            <a:off x="457200" y="6461125"/>
            <a:ext cx="466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a:latin typeface="Comic Sans MS" panose="030F0702030302020204" pitchFamily="66" charset="0"/>
              </a:rPr>
              <a:t>MULTD i ADDD se još uvek izvršavaju</a:t>
            </a:r>
            <a:endParaRPr kumimoji="0" lang="en-US" altLang="en-US" sz="2000">
              <a:latin typeface="Comic Sans MS" panose="030F0702030302020204" pitchFamily="66" charset="0"/>
            </a:endParaRPr>
          </a:p>
        </p:txBody>
      </p:sp>
    </p:spTree>
  </p:cSld>
  <p:clrMapOvr>
    <a:masterClrMapping/>
  </p:clrMapOvr>
  <p:transition>
    <p:pull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2">
            <a:extLst>
              <a:ext uri="{FF2B5EF4-FFF2-40B4-BE49-F238E27FC236}">
                <a16:creationId xmlns:a16="http://schemas.microsoft.com/office/drawing/2014/main" id="{A15CF743-B5C0-99E8-1312-417EE54AD3BD}"/>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24590"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675" name="Rectangle 3">
            <a:extLst>
              <a:ext uri="{FF2B5EF4-FFF2-40B4-BE49-F238E27FC236}">
                <a16:creationId xmlns:a16="http://schemas.microsoft.com/office/drawing/2014/main" id="{4F457847-2793-86EA-F926-B17A68BFE865}"/>
              </a:ext>
            </a:extLst>
          </p:cNvPr>
          <p:cNvSpPr>
            <a:spLocks noChangeArrowheads="1"/>
          </p:cNvSpPr>
          <p:nvPr/>
        </p:nvSpPr>
        <p:spPr bwMode="auto">
          <a:xfrm>
            <a:off x="304800" y="59436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en-US" altLang="en-US" sz="2400" b="1">
                <a:latin typeface="Comic Sans MS" panose="030F0702030302020204" pitchFamily="66" charset="0"/>
              </a:rPr>
              <a:t>Add2 </a:t>
            </a:r>
            <a:r>
              <a:rPr kumimoji="0" lang="hr-HR" altLang="en-US" sz="2400" b="1">
                <a:latin typeface="Comic Sans MS" panose="030F0702030302020204" pitchFamily="66" charset="0"/>
              </a:rPr>
              <a:t>okončana</a:t>
            </a:r>
            <a:r>
              <a:rPr kumimoji="0" lang="en-US" altLang="en-US" sz="2400" b="1">
                <a:latin typeface="Comic Sans MS" panose="030F0702030302020204" pitchFamily="66" charset="0"/>
              </a:rPr>
              <a:t>; </a:t>
            </a:r>
            <a:endParaRPr kumimoji="0" lang="sr-Latn-CS" altLang="en-US" sz="2400" b="1">
              <a:latin typeface="Comic Sans MS" panose="030F0702030302020204" pitchFamily="66" charset="0"/>
            </a:endParaRPr>
          </a:p>
          <a:p>
            <a:pPr>
              <a:lnSpc>
                <a:spcPct val="90000"/>
              </a:lnSpc>
              <a:spcBef>
                <a:spcPct val="30000"/>
              </a:spcBef>
              <a:buClrTx/>
              <a:buSzTx/>
              <a:buFontTx/>
              <a:buChar char="•"/>
            </a:pPr>
            <a:r>
              <a:rPr kumimoji="0" lang="sr-Latn-CS" altLang="en-US" sz="2400" b="1">
                <a:latin typeface="Comic Sans MS" panose="030F0702030302020204" pitchFamily="66" charset="0"/>
              </a:rPr>
              <a:t>MULTD se još uvek izvršava</a:t>
            </a:r>
            <a:endParaRPr kumimoji="0" lang="en-US" altLang="en-US" sz="2400" b="1">
              <a:latin typeface="Comic Sans MS" panose="030F0702030302020204" pitchFamily="66" charset="0"/>
            </a:endParaRPr>
          </a:p>
        </p:txBody>
      </p:sp>
      <p:sp>
        <p:nvSpPr>
          <p:cNvPr id="28676" name="Rectangle 4">
            <a:extLst>
              <a:ext uri="{FF2B5EF4-FFF2-40B4-BE49-F238E27FC236}">
                <a16:creationId xmlns:a16="http://schemas.microsoft.com/office/drawing/2014/main" id="{76AE5D7A-70C2-AD15-3917-ED5AB796932C}"/>
              </a:ext>
            </a:extLst>
          </p:cNvPr>
          <p:cNvSpPr>
            <a:spLocks noChangeArrowheads="1"/>
          </p:cNvSpPr>
          <p:nvPr/>
        </p:nvSpPr>
        <p:spPr bwMode="auto">
          <a:xfrm>
            <a:off x="765175" y="230188"/>
            <a:ext cx="479742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10</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1+#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49F447D9-B570-65D2-CB72-A7CA48CBE6A2}"/>
              </a:ext>
            </a:extLst>
          </p:cNvPr>
          <p:cNvGraphicFramePr>
            <a:graphicFrameLocks/>
          </p:cNvGraphicFramePr>
          <p:nvPr/>
        </p:nvGraphicFramePr>
        <p:xfrm>
          <a:off x="212725" y="952500"/>
          <a:ext cx="8774113" cy="4995863"/>
        </p:xfrm>
        <a:graphic>
          <a:graphicData uri="http://schemas.openxmlformats.org/presentationml/2006/ole">
            <mc:AlternateContent xmlns:mc="http://schemas.openxmlformats.org/markup-compatibility/2006">
              <mc:Choice xmlns:v="urn:schemas-microsoft-com:vml" Requires="v">
                <p:oleObj spid="_x0000_s25614"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9525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699" name="Rectangle 3">
            <a:extLst>
              <a:ext uri="{FF2B5EF4-FFF2-40B4-BE49-F238E27FC236}">
                <a16:creationId xmlns:a16="http://schemas.microsoft.com/office/drawing/2014/main" id="{21BAF8FB-43B9-C4F2-21BF-F88BE8900C4F}"/>
              </a:ext>
            </a:extLst>
          </p:cNvPr>
          <p:cNvSpPr>
            <a:spLocks noChangeArrowheads="1"/>
          </p:cNvSpPr>
          <p:nvPr/>
        </p:nvSpPr>
        <p:spPr bwMode="auto">
          <a:xfrm>
            <a:off x="212725" y="5781675"/>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hr-HR" altLang="en-US" sz="2400" b="1">
                <a:latin typeface="Comic Sans MS" panose="030F0702030302020204" pitchFamily="66" charset="0"/>
              </a:rPr>
              <a:t>upis rezultata</a:t>
            </a:r>
            <a:r>
              <a:rPr kumimoji="0" lang="en-US" altLang="en-US" sz="2400" b="1">
                <a:latin typeface="Comic Sans MS" panose="030F0702030302020204" pitchFamily="66" charset="0"/>
              </a:rPr>
              <a:t> ADDD </a:t>
            </a:r>
            <a:r>
              <a:rPr kumimoji="0" lang="hr-HR" altLang="en-US" sz="2400" b="1">
                <a:latin typeface="Comic Sans MS" panose="030F0702030302020204" pitchFamily="66" charset="0"/>
              </a:rPr>
              <a:t>za razliku od </a:t>
            </a:r>
            <a:r>
              <a:rPr kumimoji="0" lang="en-US" altLang="en-US" sz="2400" b="1">
                <a:latin typeface="Comic Sans MS" panose="030F0702030302020204" pitchFamily="66" charset="0"/>
              </a:rPr>
              <a:t> scoreboard</a:t>
            </a:r>
            <a:r>
              <a:rPr kumimoji="0" lang="hr-HR" altLang="en-US" sz="2400" b="1">
                <a:latin typeface="Comic Sans MS" panose="030F0702030302020204" pitchFamily="66" charset="0"/>
              </a:rPr>
              <a:t> kod koga je postojao WAR hazard</a:t>
            </a:r>
            <a:endParaRPr kumimoji="0" lang="en-US" altLang="en-US" sz="2400" b="1">
              <a:latin typeface="Comic Sans MS" panose="030F0702030302020204" pitchFamily="66" charset="0"/>
            </a:endParaRPr>
          </a:p>
        </p:txBody>
      </p:sp>
      <p:sp>
        <p:nvSpPr>
          <p:cNvPr id="29700" name="Rectangle 4">
            <a:extLst>
              <a:ext uri="{FF2B5EF4-FFF2-40B4-BE49-F238E27FC236}">
                <a16:creationId xmlns:a16="http://schemas.microsoft.com/office/drawing/2014/main" id="{51F276BE-BED7-5646-32D4-E8C33D6EDAEF}"/>
              </a:ext>
            </a:extLst>
          </p:cNvPr>
          <p:cNvSpPr>
            <a:spLocks noChangeArrowheads="1"/>
          </p:cNvSpPr>
          <p:nvPr/>
        </p:nvSpPr>
        <p:spPr bwMode="auto">
          <a:xfrm>
            <a:off x="765175" y="230188"/>
            <a:ext cx="479742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11</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anim calcmode="lin" valueType="num">
                                      <p:cBhvr additive="base">
                                        <p:cTn id="7" dur="500" fill="hold"/>
                                        <p:tgtEl>
                                          <p:spTgt spid="29699"/>
                                        </p:tgtEl>
                                        <p:attrNameLst>
                                          <p:attrName>ppt_x</p:attrName>
                                        </p:attrNameLst>
                                      </p:cBhvr>
                                      <p:tavLst>
                                        <p:tav tm="0">
                                          <p:val>
                                            <p:strVal val="1+#ppt_w/2"/>
                                          </p:val>
                                        </p:tav>
                                        <p:tav tm="100000">
                                          <p:val>
                                            <p:strVal val="#ppt_x"/>
                                          </p:val>
                                        </p:tav>
                                      </p:tavLst>
                                    </p:anim>
                                    <p:anim calcmode="lin" valueType="num">
                                      <p:cBhvr additive="base">
                                        <p:cTn id="8" dur="500" fill="hold"/>
                                        <p:tgtEl>
                                          <p:spTgt spid="296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
            <a:extLst>
              <a:ext uri="{FF2B5EF4-FFF2-40B4-BE49-F238E27FC236}">
                <a16:creationId xmlns:a16="http://schemas.microsoft.com/office/drawing/2014/main" id="{144A5216-88C4-2528-9EAA-A235B8E226A7}"/>
              </a:ext>
            </a:extLst>
          </p:cNvPr>
          <p:cNvGraphicFramePr>
            <a:graphicFrameLocks/>
          </p:cNvGraphicFramePr>
          <p:nvPr/>
        </p:nvGraphicFramePr>
        <p:xfrm>
          <a:off x="212725" y="1176338"/>
          <a:ext cx="8774113" cy="4995862"/>
        </p:xfrm>
        <a:graphic>
          <a:graphicData uri="http://schemas.openxmlformats.org/presentationml/2006/ole">
            <mc:AlternateContent xmlns:mc="http://schemas.openxmlformats.org/markup-compatibility/2006">
              <mc:Choice xmlns:v="urn:schemas-microsoft-com:vml" Requires="v">
                <p:oleObj spid="_x0000_s26639"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763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23" name="Rectangle 3">
            <a:extLst>
              <a:ext uri="{FF2B5EF4-FFF2-40B4-BE49-F238E27FC236}">
                <a16:creationId xmlns:a16="http://schemas.microsoft.com/office/drawing/2014/main" id="{505024B5-A2C0-4E53-99F3-1A02CC98D60B}"/>
              </a:ext>
            </a:extLst>
          </p:cNvPr>
          <p:cNvSpPr>
            <a:spLocks noChangeArrowheads="1"/>
          </p:cNvSpPr>
          <p:nvPr/>
        </p:nvSpPr>
        <p:spPr bwMode="auto">
          <a:xfrm>
            <a:off x="622300" y="317500"/>
            <a:ext cx="7162800" cy="685800"/>
          </a:xfrm>
          <a:prstGeom prst="rect">
            <a:avLst/>
          </a:prstGeom>
          <a:noFill/>
          <a:ln>
            <a:noFill/>
          </a:ln>
          <a:effectLst/>
        </p:spPr>
        <p:txBody>
          <a:bodyPr lIns="90487" tIns="44450" rIns="90487" bIns="44450" anchor="ctr"/>
          <a:lstStyle>
            <a:lvl1pPr>
              <a:defRPr kumimoji="1" sz="4000">
                <a:solidFill>
                  <a:schemeClr val="tx2"/>
                </a:solidFill>
                <a:effectLst>
                  <a:outerShdw blurRad="38100" dist="38100" dir="2700000" algn="tl">
                    <a:srgbClr val="C0C0C0"/>
                  </a:outerShdw>
                </a:effectLst>
                <a:latin typeface="Tahoma" pitchFamily="34" charset="0"/>
              </a:defRPr>
            </a:lvl1pPr>
            <a:lvl2pPr>
              <a:defRPr kumimoji="1" sz="4000">
                <a:solidFill>
                  <a:schemeClr val="tx2"/>
                </a:solidFill>
                <a:effectLst>
                  <a:outerShdw blurRad="38100" dist="38100" dir="2700000" algn="tl">
                    <a:srgbClr val="C0C0C0"/>
                  </a:outerShdw>
                </a:effectLst>
                <a:latin typeface="Tahoma" pitchFamily="34" charset="0"/>
              </a:defRPr>
            </a:lvl2pPr>
            <a:lvl3pPr>
              <a:defRPr kumimoji="1" sz="4000">
                <a:solidFill>
                  <a:schemeClr val="tx2"/>
                </a:solidFill>
                <a:effectLst>
                  <a:outerShdw blurRad="38100" dist="38100" dir="2700000" algn="tl">
                    <a:srgbClr val="C0C0C0"/>
                  </a:outerShdw>
                </a:effectLst>
                <a:latin typeface="Tahoma" pitchFamily="34" charset="0"/>
              </a:defRPr>
            </a:lvl3pPr>
            <a:lvl4pPr>
              <a:defRPr kumimoji="1" sz="4000">
                <a:solidFill>
                  <a:schemeClr val="tx2"/>
                </a:solidFill>
                <a:effectLst>
                  <a:outerShdw blurRad="38100" dist="38100" dir="2700000" algn="tl">
                    <a:srgbClr val="C0C0C0"/>
                  </a:outerShdw>
                </a:effectLst>
                <a:latin typeface="Tahoma" pitchFamily="34" charset="0"/>
              </a:defRPr>
            </a:lvl4pPr>
            <a:lvl5pPr>
              <a:defRPr kumimoji="1" sz="4000">
                <a:solidFill>
                  <a:schemeClr val="tx2"/>
                </a:solidFill>
                <a:effectLst>
                  <a:outerShdw blurRad="38100" dist="38100" dir="2700000" algn="tl">
                    <a:srgbClr val="C0C0C0"/>
                  </a:outerShdw>
                </a:effectLst>
                <a:latin typeface="Tahoma" pitchFamily="34" charset="0"/>
              </a:defRPr>
            </a:lvl5pPr>
            <a:lvl6pPr marL="45720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defRPr>
            </a:lvl6pPr>
            <a:lvl7pPr marL="91440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defRPr>
            </a:lvl7pPr>
            <a:lvl8pPr marL="137160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defRPr>
            </a:lvl8pPr>
            <a:lvl9pPr marL="1828800" eaLnBrk="0" fontAlgn="base" hangingPunct="0">
              <a:spcBef>
                <a:spcPct val="0"/>
              </a:spcBef>
              <a:spcAft>
                <a:spcPct val="0"/>
              </a:spcAft>
              <a:defRPr kumimoji="1" sz="4000">
                <a:solidFill>
                  <a:schemeClr val="tx2"/>
                </a:solidFill>
                <a:effectLst>
                  <a:outerShdw blurRad="38100" dist="38100" dir="2700000" algn="tl">
                    <a:srgbClr val="C0C0C0"/>
                  </a:outerShdw>
                </a:effectLst>
                <a:latin typeface="Tahoma" pitchFamily="34" charset="0"/>
              </a:defRPr>
            </a:lvl9pPr>
          </a:lstStyle>
          <a:p>
            <a:pPr>
              <a:defRPr/>
            </a:pPr>
            <a:endParaRPr lang="en-US" altLang="en-US"/>
          </a:p>
        </p:txBody>
      </p:sp>
      <p:sp>
        <p:nvSpPr>
          <p:cNvPr id="30724" name="Rectangle 4">
            <a:extLst>
              <a:ext uri="{FF2B5EF4-FFF2-40B4-BE49-F238E27FC236}">
                <a16:creationId xmlns:a16="http://schemas.microsoft.com/office/drawing/2014/main" id="{87FC3CFF-457F-02AB-390C-944DE8A22A6F}"/>
              </a:ext>
            </a:extLst>
          </p:cNvPr>
          <p:cNvSpPr>
            <a:spLocks noChangeArrowheads="1"/>
          </p:cNvSpPr>
          <p:nvPr/>
        </p:nvSpPr>
        <p:spPr bwMode="auto">
          <a:xfrm>
            <a:off x="765175" y="4540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12</a:t>
            </a:r>
          </a:p>
        </p:txBody>
      </p:sp>
      <p:sp>
        <p:nvSpPr>
          <p:cNvPr id="26629" name="Text Box 5">
            <a:extLst>
              <a:ext uri="{FF2B5EF4-FFF2-40B4-BE49-F238E27FC236}">
                <a16:creationId xmlns:a16="http://schemas.microsoft.com/office/drawing/2014/main" id="{4FD5D0FD-91DE-6807-2010-0002A4D071EF}"/>
              </a:ext>
            </a:extLst>
          </p:cNvPr>
          <p:cNvSpPr txBox="1">
            <a:spLocks noChangeArrowheads="1"/>
          </p:cNvSpPr>
          <p:nvPr/>
        </p:nvSpPr>
        <p:spPr bwMode="auto">
          <a:xfrm>
            <a:off x="365125" y="6113463"/>
            <a:ext cx="685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a:latin typeface="Comic Sans MS" panose="030F0702030302020204" pitchFamily="66" charset="0"/>
              </a:rPr>
              <a:t>Još uvek traje izvršenje MULTD; DIVD čeka na rezultat</a:t>
            </a:r>
            <a:endParaRPr kumimoji="0" lang="en-US" altLang="en-US" sz="2000">
              <a:latin typeface="Comic Sans MS" panose="030F0702030302020204" pitchFamily="66" charset="0"/>
            </a:endParaRPr>
          </a:p>
        </p:txBody>
      </p:sp>
    </p:spTree>
  </p:cSld>
  <p:clrMapOvr>
    <a:masterClrMapping/>
  </p:clrMapOvr>
  <p:transition>
    <p:pull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
            <a:extLst>
              <a:ext uri="{FF2B5EF4-FFF2-40B4-BE49-F238E27FC236}">
                <a16:creationId xmlns:a16="http://schemas.microsoft.com/office/drawing/2014/main" id="{E471D58A-7ADF-770C-C48D-D9DABBCEFADF}"/>
              </a:ext>
            </a:extLst>
          </p:cNvPr>
          <p:cNvGraphicFramePr>
            <a:graphicFrameLocks/>
          </p:cNvGraphicFramePr>
          <p:nvPr/>
        </p:nvGraphicFramePr>
        <p:xfrm>
          <a:off x="212725" y="1023938"/>
          <a:ext cx="8774113" cy="4995862"/>
        </p:xfrm>
        <a:graphic>
          <a:graphicData uri="http://schemas.openxmlformats.org/presentationml/2006/ole">
            <mc:AlternateContent xmlns:mc="http://schemas.openxmlformats.org/markup-compatibility/2006">
              <mc:Choice xmlns:v="urn:schemas-microsoft-com:vml" Requires="v">
                <p:oleObj spid="_x0000_s27662"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0239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47" name="Rectangle 3">
            <a:extLst>
              <a:ext uri="{FF2B5EF4-FFF2-40B4-BE49-F238E27FC236}">
                <a16:creationId xmlns:a16="http://schemas.microsoft.com/office/drawing/2014/main" id="{479B1BD9-8578-DA27-4186-2E40DB6EBB0D}"/>
              </a:ext>
            </a:extLst>
          </p:cNvPr>
          <p:cNvSpPr>
            <a:spLocks noChangeArrowheads="1"/>
          </p:cNvSpPr>
          <p:nvPr/>
        </p:nvSpPr>
        <p:spPr bwMode="auto">
          <a:xfrm>
            <a:off x="765175" y="3016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13</a:t>
            </a:r>
          </a:p>
        </p:txBody>
      </p:sp>
      <p:sp>
        <p:nvSpPr>
          <p:cNvPr id="27652" name="Text Box 4">
            <a:extLst>
              <a:ext uri="{FF2B5EF4-FFF2-40B4-BE49-F238E27FC236}">
                <a16:creationId xmlns:a16="http://schemas.microsoft.com/office/drawing/2014/main" id="{BD742726-2328-B9BB-F9B0-337322C292E9}"/>
              </a:ext>
            </a:extLst>
          </p:cNvPr>
          <p:cNvSpPr txBox="1">
            <a:spLocks noChangeArrowheads="1"/>
          </p:cNvSpPr>
          <p:nvPr/>
        </p:nvSpPr>
        <p:spPr bwMode="auto">
          <a:xfrm>
            <a:off x="365125" y="6113463"/>
            <a:ext cx="685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a:latin typeface="Comic Sans MS" panose="030F0702030302020204" pitchFamily="66" charset="0"/>
              </a:rPr>
              <a:t>Još uvek traje izvršenje MULTD; DIVD čeka na rezultat</a:t>
            </a:r>
            <a:endParaRPr kumimoji="0" lang="en-US" altLang="en-US" sz="2000">
              <a:latin typeface="Comic Sans MS" panose="030F0702030302020204" pitchFamily="66" charset="0"/>
            </a:endParaRPr>
          </a:p>
        </p:txBody>
      </p:sp>
    </p:spTree>
  </p:cSld>
  <p:clrMapOvr>
    <a:masterClrMapping/>
  </p:clrMapOvr>
  <p:transition>
    <p:pull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4" name="Object 2">
            <a:extLst>
              <a:ext uri="{FF2B5EF4-FFF2-40B4-BE49-F238E27FC236}">
                <a16:creationId xmlns:a16="http://schemas.microsoft.com/office/drawing/2014/main" id="{A54F2D0F-1989-6CCE-04D2-FAC9E0229974}"/>
              </a:ext>
            </a:extLst>
          </p:cNvPr>
          <p:cNvGraphicFramePr>
            <a:graphicFrameLocks/>
          </p:cNvGraphicFramePr>
          <p:nvPr/>
        </p:nvGraphicFramePr>
        <p:xfrm>
          <a:off x="212725" y="1100138"/>
          <a:ext cx="8774113" cy="4995862"/>
        </p:xfrm>
        <a:graphic>
          <a:graphicData uri="http://schemas.openxmlformats.org/presentationml/2006/ole">
            <mc:AlternateContent xmlns:mc="http://schemas.openxmlformats.org/markup-compatibility/2006">
              <mc:Choice xmlns:v="urn:schemas-microsoft-com:vml" Requires="v">
                <p:oleObj spid="_x0000_s28686"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001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1" name="Rectangle 3">
            <a:extLst>
              <a:ext uri="{FF2B5EF4-FFF2-40B4-BE49-F238E27FC236}">
                <a16:creationId xmlns:a16="http://schemas.microsoft.com/office/drawing/2014/main" id="{DDCB2C27-B6D6-D1C0-4709-3CCC4A1DC5FE}"/>
              </a:ext>
            </a:extLst>
          </p:cNvPr>
          <p:cNvSpPr>
            <a:spLocks noChangeArrowheads="1"/>
          </p:cNvSpPr>
          <p:nvPr/>
        </p:nvSpPr>
        <p:spPr bwMode="auto">
          <a:xfrm>
            <a:off x="765175" y="3778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14</a:t>
            </a:r>
          </a:p>
        </p:txBody>
      </p:sp>
      <p:sp>
        <p:nvSpPr>
          <p:cNvPr id="28676" name="Text Box 4">
            <a:extLst>
              <a:ext uri="{FF2B5EF4-FFF2-40B4-BE49-F238E27FC236}">
                <a16:creationId xmlns:a16="http://schemas.microsoft.com/office/drawing/2014/main" id="{BC5E058A-0D8E-10EC-B2F6-9BB1DD889E46}"/>
              </a:ext>
            </a:extLst>
          </p:cNvPr>
          <p:cNvSpPr txBox="1">
            <a:spLocks noChangeArrowheads="1"/>
          </p:cNvSpPr>
          <p:nvPr/>
        </p:nvSpPr>
        <p:spPr bwMode="auto">
          <a:xfrm>
            <a:off x="365125" y="6113463"/>
            <a:ext cx="68595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a:latin typeface="Comic Sans MS" panose="030F0702030302020204" pitchFamily="66" charset="0"/>
              </a:rPr>
              <a:t>Još uvek traje izvršenje MULTD; DIVD čeka na rezultat</a:t>
            </a:r>
            <a:endParaRPr kumimoji="0" lang="en-US" altLang="en-US" sz="2000">
              <a:latin typeface="Comic Sans MS" panose="030F0702030302020204" pitchFamily="66" charset="0"/>
            </a:endParaRPr>
          </a:p>
        </p:txBody>
      </p:sp>
    </p:spTree>
  </p:cSld>
  <p:clrMapOvr>
    <a:masterClrMapping/>
  </p:clrMapOvr>
  <p:transition>
    <p:pull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698" name="Object 2">
            <a:extLst>
              <a:ext uri="{FF2B5EF4-FFF2-40B4-BE49-F238E27FC236}">
                <a16:creationId xmlns:a16="http://schemas.microsoft.com/office/drawing/2014/main" id="{430E7D6E-F8E9-FBF6-545D-ACC96A1B54AB}"/>
              </a:ext>
            </a:extLst>
          </p:cNvPr>
          <p:cNvGraphicFramePr>
            <a:graphicFrameLocks/>
          </p:cNvGraphicFramePr>
          <p:nvPr/>
        </p:nvGraphicFramePr>
        <p:xfrm>
          <a:off x="212725" y="1023938"/>
          <a:ext cx="8774113" cy="4995862"/>
        </p:xfrm>
        <a:graphic>
          <a:graphicData uri="http://schemas.openxmlformats.org/presentationml/2006/ole">
            <mc:AlternateContent xmlns:mc="http://schemas.openxmlformats.org/markup-compatibility/2006">
              <mc:Choice xmlns:v="urn:schemas-microsoft-com:vml" Requires="v">
                <p:oleObj spid="_x0000_s29710"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0239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5" name="Rectangle 3">
            <a:extLst>
              <a:ext uri="{FF2B5EF4-FFF2-40B4-BE49-F238E27FC236}">
                <a16:creationId xmlns:a16="http://schemas.microsoft.com/office/drawing/2014/main" id="{062152E2-39C1-5FCC-25E2-D210F837B40E}"/>
              </a:ext>
            </a:extLst>
          </p:cNvPr>
          <p:cNvSpPr>
            <a:spLocks noChangeArrowheads="1"/>
          </p:cNvSpPr>
          <p:nvPr/>
        </p:nvSpPr>
        <p:spPr bwMode="auto">
          <a:xfrm>
            <a:off x="765175" y="3016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15</a:t>
            </a:r>
          </a:p>
        </p:txBody>
      </p:sp>
      <p:sp>
        <p:nvSpPr>
          <p:cNvPr id="29700" name="Text Box 4">
            <a:extLst>
              <a:ext uri="{FF2B5EF4-FFF2-40B4-BE49-F238E27FC236}">
                <a16:creationId xmlns:a16="http://schemas.microsoft.com/office/drawing/2014/main" id="{97FCB86A-F033-7CA6-E8AC-6C834DFD20A6}"/>
              </a:ext>
            </a:extLst>
          </p:cNvPr>
          <p:cNvSpPr txBox="1">
            <a:spLocks noChangeArrowheads="1"/>
          </p:cNvSpPr>
          <p:nvPr/>
        </p:nvSpPr>
        <p:spPr bwMode="auto">
          <a:xfrm>
            <a:off x="517525" y="6186428"/>
            <a:ext cx="344196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b">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CS" altLang="en-US" sz="2000" dirty="0">
                <a:latin typeface="Comic Sans MS" panose="030F0702030302020204" pitchFamily="66" charset="0"/>
              </a:rPr>
              <a:t>MULTD okončava izvršenje</a:t>
            </a:r>
            <a:endParaRPr kumimoji="0" lang="en-US" altLang="en-US" sz="2000" dirty="0">
              <a:latin typeface="Comic Sans MS" panose="030F0702030302020204" pitchFamily="66" charset="0"/>
            </a:endParaRPr>
          </a:p>
        </p:txBody>
      </p:sp>
    </p:spTree>
  </p:cSld>
  <p:clrMapOvr>
    <a:masterClrMapping/>
  </p:clrMapOvr>
  <p:transition>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82704B7A-B79C-CA3E-5144-2DCF336AFF41}"/>
              </a:ext>
            </a:extLst>
          </p:cNvPr>
          <p:cNvGraphicFramePr>
            <a:graphicFrameLocks/>
          </p:cNvGraphicFramePr>
          <p:nvPr/>
        </p:nvGraphicFramePr>
        <p:xfrm>
          <a:off x="212725" y="1100138"/>
          <a:ext cx="8774113" cy="4995862"/>
        </p:xfrm>
        <a:graphic>
          <a:graphicData uri="http://schemas.openxmlformats.org/presentationml/2006/ole">
            <mc:AlternateContent xmlns:mc="http://schemas.openxmlformats.org/markup-compatibility/2006">
              <mc:Choice xmlns:v="urn:schemas-microsoft-com:vml" Requires="v">
                <p:oleObj spid="_x0000_s30734"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001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819" name="Rectangle 3">
            <a:extLst>
              <a:ext uri="{FF2B5EF4-FFF2-40B4-BE49-F238E27FC236}">
                <a16:creationId xmlns:a16="http://schemas.microsoft.com/office/drawing/2014/main" id="{4C81F8A6-6EF7-23D2-DD00-B9CC3495E869}"/>
              </a:ext>
            </a:extLst>
          </p:cNvPr>
          <p:cNvSpPr>
            <a:spLocks noChangeArrowheads="1"/>
          </p:cNvSpPr>
          <p:nvPr/>
        </p:nvSpPr>
        <p:spPr bwMode="auto">
          <a:xfrm>
            <a:off x="765175" y="3778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16</a:t>
            </a:r>
          </a:p>
        </p:txBody>
      </p:sp>
      <p:sp>
        <p:nvSpPr>
          <p:cNvPr id="34820" name="Text Box 4">
            <a:extLst>
              <a:ext uri="{FF2B5EF4-FFF2-40B4-BE49-F238E27FC236}">
                <a16:creationId xmlns:a16="http://schemas.microsoft.com/office/drawing/2014/main" id="{DDE278ED-7007-BF35-5F9D-65B3D705FB8D}"/>
              </a:ext>
            </a:extLst>
          </p:cNvPr>
          <p:cNvSpPr txBox="1">
            <a:spLocks noChangeArrowheads="1"/>
          </p:cNvSpPr>
          <p:nvPr/>
        </p:nvSpPr>
        <p:spPr bwMode="auto">
          <a:xfrm>
            <a:off x="365125" y="5954852"/>
            <a:ext cx="7407275" cy="707886"/>
          </a:xfrm>
          <a:prstGeom prst="rect">
            <a:avLst/>
          </a:prstGeom>
          <a:noFill/>
          <a:ln>
            <a:noFill/>
          </a:ln>
          <a:effectLst/>
        </p:spPr>
        <p:txBody>
          <a:bodyPr anchor="b">
            <a:spAutoFit/>
          </a:bodyPr>
          <a:lstStyle/>
          <a:p>
            <a:pPr>
              <a:defRPr/>
            </a:pPr>
            <a:r>
              <a:rPr kumimoji="0" lang="en-US" altLang="en-US" sz="2000" dirty="0" err="1">
                <a:latin typeface="Comic Sans MS" panose="030F0702030302020204" pitchFamily="66" charset="0"/>
              </a:rPr>
              <a:t>Rezultat</a:t>
            </a:r>
            <a:r>
              <a:rPr kumimoji="0" lang="en-US" altLang="en-US" sz="2000" dirty="0">
                <a:latin typeface="Comic Sans MS" panose="030F0702030302020204" pitchFamily="66" charset="0"/>
              </a:rPr>
              <a:t> </a:t>
            </a:r>
            <a:r>
              <a:rPr kumimoji="0" lang="sr-Latn-CS" altLang="en-US" sz="2000" dirty="0">
                <a:latin typeface="Comic Sans MS" panose="030F0702030302020204" pitchFamily="66" charset="0"/>
              </a:rPr>
              <a:t>MULTD dostupan na CDB</a:t>
            </a:r>
            <a:r>
              <a:rPr kumimoji="0" lang="en-US" altLang="en-US" sz="2000" dirty="0">
                <a:latin typeface="Comic Sans MS" panose="030F0702030302020204" pitchFamily="66" charset="0"/>
              </a:rPr>
              <a:t>, DIV </a:t>
            </a:r>
            <a:r>
              <a:rPr kumimoji="0" lang="en-US" altLang="en-US" sz="2000" dirty="0" err="1">
                <a:latin typeface="Comic Sans MS" panose="030F0702030302020204" pitchFamily="66" charset="0"/>
              </a:rPr>
              <a:t>cita</a:t>
            </a:r>
            <a:r>
              <a:rPr kumimoji="0" lang="en-US" altLang="en-US" sz="2000" dirty="0">
                <a:latin typeface="Comic Sans MS" panose="030F0702030302020204" pitchFamily="66" charset="0"/>
              </a:rPr>
              <a:t> </a:t>
            </a:r>
            <a:r>
              <a:rPr kumimoji="0" lang="en-US" altLang="en-US" sz="2000" dirty="0" err="1">
                <a:latin typeface="Comic Sans MS" panose="030F0702030302020204" pitchFamily="66" charset="0"/>
              </a:rPr>
              <a:t>podatak</a:t>
            </a:r>
            <a:endParaRPr lang="en-US" altLang="en-US" sz="2000" dirty="0">
              <a:solidFill>
                <a:srgbClr val="FF0066"/>
              </a:solidFill>
              <a:effectLst>
                <a:outerShdw blurRad="38100" dist="38100" dir="2700000" algn="tl">
                  <a:srgbClr val="C0C0C0"/>
                </a:outerShdw>
              </a:effectLst>
              <a:latin typeface="Comic Sans MS" pitchFamily="66" charset="0"/>
            </a:endParaRPr>
          </a:p>
          <a:p>
            <a:pPr>
              <a:defRPr/>
            </a:pPr>
            <a:r>
              <a:rPr lang="hr-HR" altLang="en-US" sz="2000" dirty="0">
                <a:solidFill>
                  <a:srgbClr val="FF0066"/>
                </a:solidFill>
                <a:effectLst>
                  <a:outerShdw blurRad="38100" dist="38100" dir="2700000" algn="tl">
                    <a:srgbClr val="C0C0C0"/>
                  </a:outerShdw>
                </a:effectLst>
                <a:latin typeface="Comic Sans MS" pitchFamily="66" charset="0"/>
              </a:rPr>
              <a:t>Ostala je samo DIVD instrukcija (kreće u izvršenje)</a:t>
            </a:r>
            <a:endParaRPr lang="en-US" altLang="en-US" sz="2000" dirty="0">
              <a:solidFill>
                <a:srgbClr val="FF0066"/>
              </a:solidFill>
              <a:effectLst>
                <a:outerShdw blurRad="38100" dist="38100" dir="2700000" algn="tl">
                  <a:srgbClr val="C0C0C0"/>
                </a:outerShdw>
              </a:effectLst>
              <a:latin typeface="Comic Sans MS" pitchFamily="66" charset="0"/>
            </a:endParaRPr>
          </a:p>
        </p:txBody>
      </p:sp>
    </p:spTree>
  </p:cSld>
  <p:clrMapOvr>
    <a:masterClrMapping/>
  </p:clrMapOvr>
  <p:transition>
    <p:pull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8F6C02F9-E62B-77E7-F26A-F6E927028C20}"/>
              </a:ext>
            </a:extLst>
          </p:cNvPr>
          <p:cNvGraphicFramePr>
            <a:graphicFrameLocks/>
          </p:cNvGraphicFramePr>
          <p:nvPr/>
        </p:nvGraphicFramePr>
        <p:xfrm>
          <a:off x="212725" y="1100138"/>
          <a:ext cx="8774113" cy="4995862"/>
        </p:xfrm>
        <a:graphic>
          <a:graphicData uri="http://schemas.openxmlformats.org/presentationml/2006/ole">
            <mc:AlternateContent xmlns:mc="http://schemas.openxmlformats.org/markup-compatibility/2006">
              <mc:Choice xmlns:v="urn:schemas-microsoft-com:vml" Requires="v">
                <p:oleObj spid="_x0000_s32782"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001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7" name="Rectangle 3">
            <a:extLst>
              <a:ext uri="{FF2B5EF4-FFF2-40B4-BE49-F238E27FC236}">
                <a16:creationId xmlns:a16="http://schemas.microsoft.com/office/drawing/2014/main" id="{BC247574-3DE9-E4A8-AA58-5F5E68D3263C}"/>
              </a:ext>
            </a:extLst>
          </p:cNvPr>
          <p:cNvSpPr>
            <a:spLocks noChangeArrowheads="1"/>
          </p:cNvSpPr>
          <p:nvPr/>
        </p:nvSpPr>
        <p:spPr bwMode="auto">
          <a:xfrm>
            <a:off x="765175" y="377825"/>
            <a:ext cx="4799199" cy="543739"/>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dirty="0" err="1">
                <a:solidFill>
                  <a:schemeClr val="tx2"/>
                </a:solidFill>
                <a:effectLst>
                  <a:outerShdw blurRad="38100" dist="38100" dir="2700000" algn="tl">
                    <a:srgbClr val="000000"/>
                  </a:outerShdw>
                </a:effectLst>
                <a:latin typeface="Tahoma" pitchFamily="34" charset="0"/>
              </a:rPr>
              <a:t>Tomasulo</a:t>
            </a:r>
            <a:r>
              <a:rPr kumimoji="1" lang="en-US" altLang="en-US" sz="3200" dirty="0">
                <a:solidFill>
                  <a:schemeClr val="tx2"/>
                </a:solidFill>
                <a:effectLst>
                  <a:outerShdw blurRad="38100" dist="38100" dir="2700000" algn="tl">
                    <a:srgbClr val="000000"/>
                  </a:outerShdw>
                </a:effectLst>
                <a:latin typeface="Tahoma" pitchFamily="34" charset="0"/>
              </a:rPr>
              <a:t> </a:t>
            </a:r>
            <a:r>
              <a:rPr kumimoji="1" lang="hr-HR" altLang="en-US" sz="3200" dirty="0">
                <a:solidFill>
                  <a:schemeClr val="tx2"/>
                </a:solidFill>
                <a:effectLst>
                  <a:outerShdw blurRad="38100" dist="38100" dir="2700000" algn="tl">
                    <a:srgbClr val="000000"/>
                  </a:outerShdw>
                </a:effectLst>
                <a:latin typeface="Tahoma" pitchFamily="34" charset="0"/>
              </a:rPr>
              <a:t>primer</a:t>
            </a:r>
            <a:r>
              <a:rPr kumimoji="1" lang="en-US" altLang="en-US" sz="3200" dirty="0">
                <a:solidFill>
                  <a:schemeClr val="tx2"/>
                </a:solidFill>
                <a:effectLst>
                  <a:outerShdw blurRad="38100" dist="38100" dir="2700000" algn="tl">
                    <a:srgbClr val="000000"/>
                  </a:outerShdw>
                </a:effectLst>
                <a:latin typeface="Tahoma" pitchFamily="34" charset="0"/>
              </a:rPr>
              <a:t> Cycle 17</a:t>
            </a:r>
          </a:p>
        </p:txBody>
      </p:sp>
      <p:sp>
        <p:nvSpPr>
          <p:cNvPr id="36868" name="Rectangle 4">
            <a:extLst>
              <a:ext uri="{FF2B5EF4-FFF2-40B4-BE49-F238E27FC236}">
                <a16:creationId xmlns:a16="http://schemas.microsoft.com/office/drawing/2014/main" id="{884F1963-6AB0-4DC2-0016-F3F5CB262D16}"/>
              </a:ext>
            </a:extLst>
          </p:cNvPr>
          <p:cNvSpPr>
            <a:spLocks noChangeArrowheads="1"/>
          </p:cNvSpPr>
          <p:nvPr/>
        </p:nvSpPr>
        <p:spPr bwMode="auto">
          <a:xfrm>
            <a:off x="304800" y="58801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sr-Latn-CS" altLang="en-US" sz="2400" b="1" dirty="0">
                <a:latin typeface="Comic Sans MS" panose="030F0702030302020204" pitchFamily="66" charset="0"/>
              </a:rPr>
              <a:t>DIVD (Mult2) </a:t>
            </a:r>
            <a:r>
              <a:rPr kumimoji="0" lang="en-US" altLang="en-US" sz="2400" b="1" dirty="0" err="1">
                <a:latin typeface="Comic Sans MS" panose="030F0702030302020204" pitchFamily="66" charset="0"/>
              </a:rPr>
              <a:t>kre</a:t>
            </a:r>
            <a:r>
              <a:rPr kumimoji="0" lang="sr-Latn-RS" altLang="en-US" sz="2400" b="1" dirty="0">
                <a:latin typeface="Comic Sans MS" panose="030F0702030302020204" pitchFamily="66" charset="0"/>
              </a:rPr>
              <a:t>će u izvršenje </a:t>
            </a:r>
            <a:r>
              <a:rPr kumimoji="0" lang="en-US" altLang="en-US" sz="2400" b="1" dirty="0">
                <a:latin typeface="Comic Sans MS" panose="030F0702030302020204" pitchFamily="66" charset="0"/>
              </a:rPr>
              <a:t>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a:extLst>
              <a:ext uri="{FF2B5EF4-FFF2-40B4-BE49-F238E27FC236}">
                <a16:creationId xmlns:a16="http://schemas.microsoft.com/office/drawing/2014/main" id="{74128666-A43D-97CF-DBE7-A7148C549278}"/>
              </a:ext>
            </a:extLst>
          </p:cNvPr>
          <p:cNvSpPr txBox="1">
            <a:spLocks noChangeArrowheads="1"/>
          </p:cNvSpPr>
          <p:nvPr/>
        </p:nvSpPr>
        <p:spPr bwMode="auto">
          <a:xfrm>
            <a:off x="1279525" y="3055938"/>
            <a:ext cx="5892800" cy="579437"/>
          </a:xfrm>
          <a:prstGeom prst="rect">
            <a:avLst/>
          </a:prstGeom>
          <a:noFill/>
          <a:ln>
            <a:noFill/>
          </a:ln>
          <a:effectLst/>
        </p:spPr>
        <p:txBody>
          <a:bodyPr wrap="none" anchor="b">
            <a:spAutoFit/>
          </a:bodyPr>
          <a:lstStyle/>
          <a:p>
            <a:pPr>
              <a:defRPr/>
            </a:pPr>
            <a:r>
              <a:rPr lang="hr-HR" altLang="en-US" sz="3200">
                <a:solidFill>
                  <a:srgbClr val="6666FF"/>
                </a:solidFill>
                <a:effectLst>
                  <a:outerShdw blurRad="38100" dist="38100" dir="2700000" algn="tl">
                    <a:srgbClr val="C0C0C0"/>
                  </a:outerShdw>
                </a:effectLst>
                <a:latin typeface="Tahoma" pitchFamily="34" charset="0"/>
              </a:rPr>
              <a:t>preskočimo</a:t>
            </a:r>
            <a:r>
              <a:rPr lang="hr-HR" altLang="en-US" sz="3200">
                <a:solidFill>
                  <a:srgbClr val="6666FF"/>
                </a:solidFill>
                <a:latin typeface="Tahoma" pitchFamily="34" charset="0"/>
              </a:rPr>
              <a:t> </a:t>
            </a:r>
            <a:r>
              <a:rPr lang="hr-HR" altLang="en-US" sz="3200">
                <a:solidFill>
                  <a:srgbClr val="6666FF"/>
                </a:solidFill>
                <a:effectLst>
                  <a:outerShdw blurRad="38100" dist="38100" dir="2700000" algn="tl">
                    <a:srgbClr val="C0C0C0"/>
                  </a:outerShdw>
                </a:effectLst>
                <a:latin typeface="Tahoma" pitchFamily="34" charset="0"/>
              </a:rPr>
              <a:t>nekoliko</a:t>
            </a:r>
            <a:r>
              <a:rPr lang="hr-HR" altLang="en-US" sz="3200">
                <a:solidFill>
                  <a:srgbClr val="6666FF"/>
                </a:solidFill>
                <a:latin typeface="Tahoma" pitchFamily="34" charset="0"/>
              </a:rPr>
              <a:t> </a:t>
            </a:r>
            <a:r>
              <a:rPr lang="hr-HR" altLang="en-US" sz="3200">
                <a:solidFill>
                  <a:srgbClr val="6666FF"/>
                </a:solidFill>
                <a:effectLst>
                  <a:outerShdw blurRad="38100" dist="38100" dir="2700000" algn="tl">
                    <a:srgbClr val="C0C0C0"/>
                  </a:outerShdw>
                </a:effectLst>
                <a:latin typeface="Tahoma" pitchFamily="34" charset="0"/>
              </a:rPr>
              <a:t>clk</a:t>
            </a:r>
            <a:r>
              <a:rPr lang="hr-HR" altLang="en-US" sz="3200">
                <a:solidFill>
                  <a:srgbClr val="6666FF"/>
                </a:solidFill>
                <a:latin typeface="Tahoma" pitchFamily="34" charset="0"/>
              </a:rPr>
              <a:t> </a:t>
            </a:r>
            <a:r>
              <a:rPr lang="hr-HR" altLang="en-US" sz="3200">
                <a:solidFill>
                  <a:srgbClr val="6666FF"/>
                </a:solidFill>
                <a:effectLst>
                  <a:outerShdw blurRad="38100" dist="38100" dir="2700000" algn="tl">
                    <a:srgbClr val="C0C0C0"/>
                  </a:outerShdw>
                </a:effectLst>
                <a:latin typeface="Tahoma" pitchFamily="34" charset="0"/>
              </a:rPr>
              <a:t>ciklusa</a:t>
            </a:r>
            <a:r>
              <a:rPr lang="hr-HR" altLang="en-US" sz="3200">
                <a:solidFill>
                  <a:srgbClr val="6666FF"/>
                </a:solidFill>
                <a:latin typeface="Tahoma" pitchFamily="34" charset="0"/>
              </a:rPr>
              <a:t>!</a:t>
            </a:r>
            <a:endParaRPr lang="en-US" altLang="en-US" sz="3200">
              <a:solidFill>
                <a:srgbClr val="6666FF"/>
              </a:solidFill>
              <a:latin typeface="Tahoma" pitchFamily="34" charset="0"/>
            </a:endParaRPr>
          </a:p>
        </p:txBody>
      </p:sp>
    </p:spTree>
  </p:cSld>
  <p:clrMapOvr>
    <a:masterClrMapping/>
  </p:clrMapOvr>
  <p:transition>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4">
            <a:extLst>
              <a:ext uri="{FF2B5EF4-FFF2-40B4-BE49-F238E27FC236}">
                <a16:creationId xmlns:a16="http://schemas.microsoft.com/office/drawing/2014/main" id="{5F924508-D15A-3587-DC2B-E826B4AF088C}"/>
              </a:ext>
            </a:extLst>
          </p:cNvPr>
          <p:cNvSpPr>
            <a:spLocks noGrp="1" noChangeArrowheads="1"/>
          </p:cNvSpPr>
          <p:nvPr>
            <p:ph type="title"/>
          </p:nvPr>
        </p:nvSpPr>
        <p:spPr/>
        <p:txBody>
          <a:bodyPr/>
          <a:lstStyle/>
          <a:p>
            <a:pPr>
              <a:defRPr/>
            </a:pPr>
            <a:r>
              <a:rPr lang="en-US" altLang="en-US"/>
              <a:t>IBM 360/91</a:t>
            </a:r>
          </a:p>
        </p:txBody>
      </p:sp>
      <p:pic>
        <p:nvPicPr>
          <p:cNvPr id="6147" name="Picture 5" descr="360-91-panel">
            <a:hlinkClick r:id="rId2"/>
            <a:extLst>
              <a:ext uri="{FF2B5EF4-FFF2-40B4-BE49-F238E27FC236}">
                <a16:creationId xmlns:a16="http://schemas.microsoft.com/office/drawing/2014/main" id="{EFEFBAC5-2FF3-1E58-8C57-C188C9731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43000"/>
            <a:ext cx="7924800" cy="536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770" name="Object 2">
            <a:extLst>
              <a:ext uri="{FF2B5EF4-FFF2-40B4-BE49-F238E27FC236}">
                <a16:creationId xmlns:a16="http://schemas.microsoft.com/office/drawing/2014/main" id="{8F6C02F9-E62B-77E7-F26A-F6E927028C20}"/>
              </a:ext>
            </a:extLst>
          </p:cNvPr>
          <p:cNvGraphicFramePr>
            <a:graphicFrameLocks/>
          </p:cNvGraphicFramePr>
          <p:nvPr/>
        </p:nvGraphicFramePr>
        <p:xfrm>
          <a:off x="212725" y="1100138"/>
          <a:ext cx="8774113" cy="4995862"/>
        </p:xfrm>
        <a:graphic>
          <a:graphicData uri="http://schemas.openxmlformats.org/presentationml/2006/ole">
            <mc:AlternateContent xmlns:mc="http://schemas.openxmlformats.org/markup-compatibility/2006">
              <mc:Choice xmlns:v="urn:schemas-microsoft-com:vml" Requires="v">
                <p:oleObj spid="_x0000_s37899" name="Worksheet" r:id="rId3" imgW="9696602" imgH="6638849" progId="Excel.Sheet.8">
                  <p:embed/>
                </p:oleObj>
              </mc:Choice>
              <mc:Fallback>
                <p:oleObj name="Worksheet" r:id="rId3" imgW="9696602" imgH="6638849" progId="Excel.Sheet.8">
                  <p:embed/>
                  <p:pic>
                    <p:nvPicPr>
                      <p:cNvPr id="32770" name="Object 2">
                        <a:extLst>
                          <a:ext uri="{FF2B5EF4-FFF2-40B4-BE49-F238E27FC236}">
                            <a16:creationId xmlns:a16="http://schemas.microsoft.com/office/drawing/2014/main" id="{8F6C02F9-E62B-77E7-F26A-F6E927028C20}"/>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100138"/>
                        <a:ext cx="8774113" cy="49958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67" name="Rectangle 3">
            <a:extLst>
              <a:ext uri="{FF2B5EF4-FFF2-40B4-BE49-F238E27FC236}">
                <a16:creationId xmlns:a16="http://schemas.microsoft.com/office/drawing/2014/main" id="{BC247574-3DE9-E4A8-AA58-5F5E68D3263C}"/>
              </a:ext>
            </a:extLst>
          </p:cNvPr>
          <p:cNvSpPr>
            <a:spLocks noChangeArrowheads="1"/>
          </p:cNvSpPr>
          <p:nvPr/>
        </p:nvSpPr>
        <p:spPr bwMode="auto">
          <a:xfrm>
            <a:off x="765175" y="377825"/>
            <a:ext cx="4797425" cy="538163"/>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55</a:t>
            </a:r>
          </a:p>
        </p:txBody>
      </p:sp>
      <p:sp>
        <p:nvSpPr>
          <p:cNvPr id="36868" name="Rectangle 4">
            <a:extLst>
              <a:ext uri="{FF2B5EF4-FFF2-40B4-BE49-F238E27FC236}">
                <a16:creationId xmlns:a16="http://schemas.microsoft.com/office/drawing/2014/main" id="{884F1963-6AB0-4DC2-0016-F3F5CB262D16}"/>
              </a:ext>
            </a:extLst>
          </p:cNvPr>
          <p:cNvSpPr>
            <a:spLocks noChangeArrowheads="1"/>
          </p:cNvSpPr>
          <p:nvPr/>
        </p:nvSpPr>
        <p:spPr bwMode="auto">
          <a:xfrm>
            <a:off x="304800" y="58801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sr-Latn-CS" altLang="en-US" sz="2400" b="1">
                <a:latin typeface="Comic Sans MS" panose="030F0702030302020204" pitchFamily="66" charset="0"/>
              </a:rPr>
              <a:t>DIVD (Mult2) se još izvršava</a:t>
            </a:r>
            <a:r>
              <a:rPr kumimoji="0" lang="en-US" altLang="en-US" sz="2400" b="1">
                <a:latin typeface="Comic Sans MS" panose="030F0702030302020204" pitchFamily="66" charset="0"/>
              </a:rPr>
              <a:t> </a:t>
            </a:r>
          </a:p>
        </p:txBody>
      </p:sp>
    </p:spTree>
    <p:extLst>
      <p:ext uri="{BB962C8B-B14F-4D97-AF65-F5344CB8AC3E}">
        <p14:creationId xmlns:p14="http://schemas.microsoft.com/office/powerpoint/2010/main" val="1194514410"/>
      </p:ext>
    </p:extLst>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a:extLst>
              <a:ext uri="{FF2B5EF4-FFF2-40B4-BE49-F238E27FC236}">
                <a16:creationId xmlns:a16="http://schemas.microsoft.com/office/drawing/2014/main" id="{D8DFB3E0-2BFD-08CD-A514-0914BC3EDF15}"/>
              </a:ext>
            </a:extLst>
          </p:cNvPr>
          <p:cNvGraphicFramePr>
            <a:graphicFrameLocks/>
          </p:cNvGraphicFramePr>
          <p:nvPr/>
        </p:nvGraphicFramePr>
        <p:xfrm>
          <a:off x="212725" y="1041400"/>
          <a:ext cx="8774113" cy="4995863"/>
        </p:xfrm>
        <a:graphic>
          <a:graphicData uri="http://schemas.openxmlformats.org/presentationml/2006/ole">
            <mc:AlternateContent xmlns:mc="http://schemas.openxmlformats.org/markup-compatibility/2006">
              <mc:Choice xmlns:v="urn:schemas-microsoft-com:vml" Requires="v">
                <p:oleObj spid="_x0000_s33806" name="Worksheet" r:id="rId3" imgW="9696602" imgH="6638849" progId="Excel.Sheet.8">
                  <p:embed/>
                </p:oleObj>
              </mc:Choice>
              <mc:Fallback>
                <p:oleObj name="Worksheet" r:id="rId3" imgW="9696602" imgH="6638849"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0414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1" name="Rectangle 3">
            <a:extLst>
              <a:ext uri="{FF2B5EF4-FFF2-40B4-BE49-F238E27FC236}">
                <a16:creationId xmlns:a16="http://schemas.microsoft.com/office/drawing/2014/main" id="{5678AC86-CBF9-27A2-AA38-D939EAEB852C}"/>
              </a:ext>
            </a:extLst>
          </p:cNvPr>
          <p:cNvSpPr>
            <a:spLocks noChangeArrowheads="1"/>
          </p:cNvSpPr>
          <p:nvPr/>
        </p:nvSpPr>
        <p:spPr bwMode="auto">
          <a:xfrm>
            <a:off x="304800" y="5880100"/>
            <a:ext cx="88392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en-US" altLang="en-US" sz="2400" b="1">
                <a:latin typeface="Comic Sans MS" panose="030F0702030302020204" pitchFamily="66" charset="0"/>
              </a:rPr>
              <a:t>Mult2 </a:t>
            </a:r>
            <a:r>
              <a:rPr kumimoji="0" lang="hr-HR" altLang="en-US" sz="2400" b="1">
                <a:latin typeface="Comic Sans MS" panose="030F0702030302020204" pitchFamily="66" charset="0"/>
              </a:rPr>
              <a:t>je okončala izvršenje</a:t>
            </a:r>
            <a:endParaRPr kumimoji="0" lang="en-US" altLang="en-US" sz="2400" b="1">
              <a:latin typeface="Comic Sans MS" panose="030F0702030302020204" pitchFamily="66" charset="0"/>
            </a:endParaRPr>
          </a:p>
        </p:txBody>
      </p:sp>
      <p:sp>
        <p:nvSpPr>
          <p:cNvPr id="37892" name="Rectangle 4">
            <a:extLst>
              <a:ext uri="{FF2B5EF4-FFF2-40B4-BE49-F238E27FC236}">
                <a16:creationId xmlns:a16="http://schemas.microsoft.com/office/drawing/2014/main" id="{ACAE4542-E67E-F760-1611-E9DD3E0495AC}"/>
              </a:ext>
            </a:extLst>
          </p:cNvPr>
          <p:cNvSpPr>
            <a:spLocks noChangeArrowheads="1"/>
          </p:cNvSpPr>
          <p:nvPr/>
        </p:nvSpPr>
        <p:spPr bwMode="auto">
          <a:xfrm>
            <a:off x="765175" y="319088"/>
            <a:ext cx="479742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56</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7891"/>
                                        </p:tgtEl>
                                        <p:attrNameLst>
                                          <p:attrName>style.visibility</p:attrName>
                                        </p:attrNameLst>
                                      </p:cBhvr>
                                      <p:to>
                                        <p:strVal val="visible"/>
                                      </p:to>
                                    </p:set>
                                    <p:anim calcmode="lin" valueType="num">
                                      <p:cBhvr additive="base">
                                        <p:cTn id="7" dur="500" fill="hold"/>
                                        <p:tgtEl>
                                          <p:spTgt spid="37891"/>
                                        </p:tgtEl>
                                        <p:attrNameLst>
                                          <p:attrName>ppt_x</p:attrName>
                                        </p:attrNameLst>
                                      </p:cBhvr>
                                      <p:tavLst>
                                        <p:tav tm="0">
                                          <p:val>
                                            <p:strVal val="1+#ppt_w/2"/>
                                          </p:val>
                                        </p:tav>
                                        <p:tav tm="100000">
                                          <p:val>
                                            <p:strVal val="#ppt_x"/>
                                          </p:val>
                                        </p:tav>
                                      </p:tavLst>
                                    </p:anim>
                                    <p:anim calcmode="lin" valueType="num">
                                      <p:cBhvr additive="base">
                                        <p:cTn id="8" dur="500" fill="hold"/>
                                        <p:tgtEl>
                                          <p:spTgt spid="378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818" name="Object 2">
            <a:extLst>
              <a:ext uri="{FF2B5EF4-FFF2-40B4-BE49-F238E27FC236}">
                <a16:creationId xmlns:a16="http://schemas.microsoft.com/office/drawing/2014/main" id="{D8ED21CF-FEED-EF51-6FEB-CBD5468B5614}"/>
              </a:ext>
            </a:extLst>
          </p:cNvPr>
          <p:cNvGraphicFramePr>
            <a:graphicFrameLocks/>
          </p:cNvGraphicFramePr>
          <p:nvPr/>
        </p:nvGraphicFramePr>
        <p:xfrm>
          <a:off x="212725" y="1041400"/>
          <a:ext cx="8774113" cy="4995863"/>
        </p:xfrm>
        <a:graphic>
          <a:graphicData uri="http://schemas.openxmlformats.org/presentationml/2006/ole">
            <mc:AlternateContent xmlns:mc="http://schemas.openxmlformats.org/markup-compatibility/2006">
              <mc:Choice xmlns:v="urn:schemas-microsoft-com:vml" Requires="v">
                <p:oleObj spid="_x0000_s34834" name="Worksheet" r:id="rId3" imgW="9696901" imgH="6639166" progId="Excel.Sheet.8">
                  <p:embed/>
                </p:oleObj>
              </mc:Choice>
              <mc:Fallback>
                <p:oleObj name="Worksheet" r:id="rId3" imgW="9696901" imgH="6639166" progId="Excel.Shee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725" y="1041400"/>
                        <a:ext cx="8774113" cy="49958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5" name="Rectangle 3">
            <a:extLst>
              <a:ext uri="{FF2B5EF4-FFF2-40B4-BE49-F238E27FC236}">
                <a16:creationId xmlns:a16="http://schemas.microsoft.com/office/drawing/2014/main" id="{B1FD353B-5E9C-F2D0-2CB0-F57369102184}"/>
              </a:ext>
            </a:extLst>
          </p:cNvPr>
          <p:cNvSpPr>
            <a:spLocks noChangeArrowheads="1"/>
          </p:cNvSpPr>
          <p:nvPr/>
        </p:nvSpPr>
        <p:spPr bwMode="auto">
          <a:xfrm>
            <a:off x="228600" y="5803900"/>
            <a:ext cx="84963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914400" algn="l"/>
                <a:tab pos="1657350" algn="l"/>
                <a:tab pos="3028950" algn="l"/>
              </a:tabLst>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tabLst>
                <a:tab pos="914400"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914400"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914400"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914400"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hr-HR" altLang="en-US" sz="2400" b="1">
                <a:latin typeface="Comic Sans MS" panose="030F0702030302020204" pitchFamily="66" charset="0"/>
              </a:rPr>
              <a:t>ponovo imamo</a:t>
            </a:r>
            <a:r>
              <a:rPr kumimoji="0" lang="en-US" altLang="en-US" sz="2400" b="1">
                <a:latin typeface="Comic Sans MS" panose="030F0702030302020204" pitchFamily="66" charset="0"/>
              </a:rPr>
              <a:t>: In-order issue, out-of-order </a:t>
            </a:r>
            <a:r>
              <a:rPr kumimoji="0" lang="hr-HR" altLang="en-US" sz="2400" b="1">
                <a:latin typeface="Comic Sans MS" panose="030F0702030302020204" pitchFamily="66" charset="0"/>
              </a:rPr>
              <a:t>izvršenje i okončanje</a:t>
            </a:r>
            <a:r>
              <a:rPr kumimoji="0" lang="en-US" altLang="en-US" sz="2400" b="1">
                <a:latin typeface="Comic Sans MS" panose="030F0702030302020204" pitchFamily="66" charset="0"/>
              </a:rPr>
              <a:t>.</a:t>
            </a:r>
          </a:p>
        </p:txBody>
      </p:sp>
      <p:sp>
        <p:nvSpPr>
          <p:cNvPr id="34820" name="AutoShape 4">
            <a:extLst>
              <a:ext uri="{FF2B5EF4-FFF2-40B4-BE49-F238E27FC236}">
                <a16:creationId xmlns:a16="http://schemas.microsoft.com/office/drawing/2014/main" id="{649EB42F-1F37-0EED-B5FA-C56357943A86}"/>
              </a:ext>
            </a:extLst>
          </p:cNvPr>
          <p:cNvSpPr>
            <a:spLocks noChangeArrowheads="1"/>
          </p:cNvSpPr>
          <p:nvPr/>
        </p:nvSpPr>
        <p:spPr bwMode="auto">
          <a:xfrm>
            <a:off x="3124200" y="1384300"/>
            <a:ext cx="457200" cy="1676400"/>
          </a:xfrm>
          <a:prstGeom prst="roundRect">
            <a:avLst>
              <a:gd name="adj" fmla="val 16667"/>
            </a:avLst>
          </a:prstGeom>
          <a:noFill/>
          <a:ln w="57150">
            <a:solidFill>
              <a:schemeClr va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4821" name="AutoShape 5">
            <a:extLst>
              <a:ext uri="{FF2B5EF4-FFF2-40B4-BE49-F238E27FC236}">
                <a16:creationId xmlns:a16="http://schemas.microsoft.com/office/drawing/2014/main" id="{8512A0B6-7AF0-001A-2C63-7D0FB464E889}"/>
              </a:ext>
            </a:extLst>
          </p:cNvPr>
          <p:cNvSpPr>
            <a:spLocks noChangeArrowheads="1"/>
          </p:cNvSpPr>
          <p:nvPr/>
        </p:nvSpPr>
        <p:spPr bwMode="auto">
          <a:xfrm>
            <a:off x="3124200" y="1384300"/>
            <a:ext cx="457200" cy="16764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4822" name="AutoShape 6">
            <a:extLst>
              <a:ext uri="{FF2B5EF4-FFF2-40B4-BE49-F238E27FC236}">
                <a16:creationId xmlns:a16="http://schemas.microsoft.com/office/drawing/2014/main" id="{4DABA03E-4E3F-B576-56A9-A2D4F82DBCC7}"/>
              </a:ext>
            </a:extLst>
          </p:cNvPr>
          <p:cNvSpPr>
            <a:spLocks noChangeArrowheads="1"/>
          </p:cNvSpPr>
          <p:nvPr/>
        </p:nvSpPr>
        <p:spPr bwMode="auto">
          <a:xfrm>
            <a:off x="3810000" y="1993900"/>
            <a:ext cx="457200"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4823" name="AutoShape 7">
            <a:extLst>
              <a:ext uri="{FF2B5EF4-FFF2-40B4-BE49-F238E27FC236}">
                <a16:creationId xmlns:a16="http://schemas.microsoft.com/office/drawing/2014/main" id="{ED5B7C9F-F880-7E5B-C9EE-2DE77F70DC96}"/>
              </a:ext>
            </a:extLst>
          </p:cNvPr>
          <p:cNvSpPr>
            <a:spLocks noChangeArrowheads="1"/>
          </p:cNvSpPr>
          <p:nvPr/>
        </p:nvSpPr>
        <p:spPr bwMode="auto">
          <a:xfrm>
            <a:off x="4419600" y="1384300"/>
            <a:ext cx="457200" cy="16764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8920" name="Rectangle 8">
            <a:extLst>
              <a:ext uri="{FF2B5EF4-FFF2-40B4-BE49-F238E27FC236}">
                <a16:creationId xmlns:a16="http://schemas.microsoft.com/office/drawing/2014/main" id="{20112464-E212-7E2C-D230-8742CDFFC74F}"/>
              </a:ext>
            </a:extLst>
          </p:cNvPr>
          <p:cNvSpPr>
            <a:spLocks noChangeArrowheads="1"/>
          </p:cNvSpPr>
          <p:nvPr/>
        </p:nvSpPr>
        <p:spPr bwMode="auto">
          <a:xfrm>
            <a:off x="765175" y="319088"/>
            <a:ext cx="4797425" cy="538162"/>
          </a:xfrm>
          <a:prstGeom prst="rect">
            <a:avLst/>
          </a:prstGeom>
          <a:solidFill>
            <a:schemeClr val="bg2"/>
          </a:solidFill>
          <a:ln>
            <a:noFill/>
          </a:ln>
          <a:effectLst/>
        </p:spPr>
        <p:txBody>
          <a:bodyPr wrap="none"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Tomasulo </a:t>
            </a:r>
            <a:r>
              <a:rPr kumimoji="1" lang="hr-HR" altLang="en-US" sz="3200">
                <a:solidFill>
                  <a:schemeClr val="tx2"/>
                </a:solidFill>
                <a:effectLst>
                  <a:outerShdw blurRad="38100" dist="38100" dir="2700000" algn="tl">
                    <a:srgbClr val="000000"/>
                  </a:outerShdw>
                </a:effectLst>
                <a:latin typeface="Tahoma" pitchFamily="34" charset="0"/>
              </a:rPr>
              <a:t>primer</a:t>
            </a:r>
            <a:r>
              <a:rPr kumimoji="1" lang="en-US" altLang="en-US" sz="3200">
                <a:solidFill>
                  <a:schemeClr val="tx2"/>
                </a:solidFill>
                <a:effectLst>
                  <a:outerShdw blurRad="38100" dist="38100" dir="2700000" algn="tl">
                    <a:srgbClr val="000000"/>
                  </a:outerShdw>
                </a:effectLst>
                <a:latin typeface="Tahoma" pitchFamily="34" charset="0"/>
              </a:rPr>
              <a:t> Cycle 57</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1+#ppt_w/2"/>
                                          </p:val>
                                        </p:tav>
                                        <p:tav tm="100000">
                                          <p:val>
                                            <p:strVal val="#ppt_x"/>
                                          </p:val>
                                        </p:tav>
                                      </p:tavLst>
                                    </p:anim>
                                    <p:anim calcmode="lin" valueType="num">
                                      <p:cBhvr additive="base">
                                        <p:cTn id="8" dur="500" fill="hold"/>
                                        <p:tgtEl>
                                          <p:spTgt spid="389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2" name="Object 9">
            <a:extLst>
              <a:ext uri="{FF2B5EF4-FFF2-40B4-BE49-F238E27FC236}">
                <a16:creationId xmlns:a16="http://schemas.microsoft.com/office/drawing/2014/main" id="{133B350B-BDB1-C616-4A86-95A2D1FC5B1E}"/>
              </a:ext>
            </a:extLst>
          </p:cNvPr>
          <p:cNvGraphicFramePr>
            <a:graphicFrameLocks/>
          </p:cNvGraphicFramePr>
          <p:nvPr/>
        </p:nvGraphicFramePr>
        <p:xfrm>
          <a:off x="457200" y="1676400"/>
          <a:ext cx="8031163" cy="2217738"/>
        </p:xfrm>
        <a:graphic>
          <a:graphicData uri="http://schemas.openxmlformats.org/presentationml/2006/ole">
            <mc:AlternateContent xmlns:mc="http://schemas.openxmlformats.org/markup-compatibility/2006">
              <mc:Choice xmlns:v="urn:schemas-microsoft-com:vml" Requires="v">
                <p:oleObj spid="_x0000_s35862" name="Worksheet" r:id="rId3" imgW="8972821" imgH="2476982" progId="Excel.Sheet.8">
                  <p:embed/>
                </p:oleObj>
              </mc:Choice>
              <mc:Fallback>
                <p:oleObj name="Worksheet" r:id="rId3" imgW="8972821" imgH="2476982" progId="Excel.Sheet.8">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76400"/>
                        <a:ext cx="8031163" cy="22177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43" name="AutoShape 10">
            <a:extLst>
              <a:ext uri="{FF2B5EF4-FFF2-40B4-BE49-F238E27FC236}">
                <a16:creationId xmlns:a16="http://schemas.microsoft.com/office/drawing/2014/main" id="{5235ACF5-6312-BEED-D83B-4AA49D100622}"/>
              </a:ext>
            </a:extLst>
          </p:cNvPr>
          <p:cNvSpPr>
            <a:spLocks noChangeArrowheads="1"/>
          </p:cNvSpPr>
          <p:nvPr/>
        </p:nvSpPr>
        <p:spPr bwMode="auto">
          <a:xfrm>
            <a:off x="3048000" y="22860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5844" name="AutoShape 11">
            <a:extLst>
              <a:ext uri="{FF2B5EF4-FFF2-40B4-BE49-F238E27FC236}">
                <a16:creationId xmlns:a16="http://schemas.microsoft.com/office/drawing/2014/main" id="{BCB333A7-8A3A-37D1-4F89-80AA3EF68CAA}"/>
              </a:ext>
            </a:extLst>
          </p:cNvPr>
          <p:cNvSpPr>
            <a:spLocks noChangeArrowheads="1"/>
          </p:cNvSpPr>
          <p:nvPr/>
        </p:nvSpPr>
        <p:spPr bwMode="auto">
          <a:xfrm>
            <a:off x="3657600" y="2819400"/>
            <a:ext cx="1066800"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5845" name="AutoShape 12">
            <a:extLst>
              <a:ext uri="{FF2B5EF4-FFF2-40B4-BE49-F238E27FC236}">
                <a16:creationId xmlns:a16="http://schemas.microsoft.com/office/drawing/2014/main" id="{AE36E9C1-30F8-089C-8CBF-542F795F280E}"/>
              </a:ext>
            </a:extLst>
          </p:cNvPr>
          <p:cNvSpPr>
            <a:spLocks noChangeArrowheads="1"/>
          </p:cNvSpPr>
          <p:nvPr/>
        </p:nvSpPr>
        <p:spPr bwMode="auto">
          <a:xfrm>
            <a:off x="4876800" y="22860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9949" name="Rectangle 13">
            <a:extLst>
              <a:ext uri="{FF2B5EF4-FFF2-40B4-BE49-F238E27FC236}">
                <a16:creationId xmlns:a16="http://schemas.microsoft.com/office/drawing/2014/main" id="{CCC3AD5D-094F-9530-9FB7-ED69F3BF7864}"/>
              </a:ext>
            </a:extLst>
          </p:cNvPr>
          <p:cNvSpPr>
            <a:spLocks noChangeArrowheads="1"/>
          </p:cNvSpPr>
          <p:nvPr/>
        </p:nvSpPr>
        <p:spPr bwMode="auto">
          <a:xfrm>
            <a:off x="533400" y="4343400"/>
            <a:ext cx="77724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7" tIns="44450" rIns="90487" bIns="44450"/>
          <a:lstStyle>
            <a:lvl1pPr marL="285750" indent="-285750">
              <a:spcBef>
                <a:spcPct val="20000"/>
              </a:spcBef>
              <a:buClr>
                <a:schemeClr val="accent1"/>
              </a:buClr>
              <a:buSzPct val="85000"/>
              <a:buFont typeface="Wingdings 2" panose="05020102010507070707" pitchFamily="18" charset="2"/>
              <a:buChar char="ã"/>
              <a:tabLst>
                <a:tab pos="1084263" algn="l"/>
                <a:tab pos="1657350" algn="l"/>
                <a:tab pos="3028950" algn="l"/>
              </a:tabLst>
              <a:defRPr kumimoji="1" sz="2800">
                <a:solidFill>
                  <a:schemeClr val="accent1"/>
                </a:solidFill>
                <a:latin typeface="Tahoma" panose="020B0604030504040204" pitchFamily="34" charset="0"/>
              </a:defRPr>
            </a:lvl1pPr>
            <a:lvl2pPr marL="685800" indent="-228600">
              <a:spcBef>
                <a:spcPct val="20000"/>
              </a:spcBef>
              <a:buClr>
                <a:schemeClr val="hlink"/>
              </a:buClr>
              <a:buSzPct val="85000"/>
              <a:buFont typeface="Wingdings" panose="05000000000000000000" pitchFamily="2" charset="2"/>
              <a:buChar char="l"/>
              <a:tabLst>
                <a:tab pos="1084263" algn="l"/>
                <a:tab pos="1657350" algn="l"/>
                <a:tab pos="3028950" algn="l"/>
              </a:tabLst>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tabLst>
                <a:tab pos="1084263" algn="l"/>
                <a:tab pos="1657350" algn="l"/>
                <a:tab pos="3028950" algn="l"/>
              </a:tabLst>
              <a:defRPr kumimoji="1" sz="2000">
                <a:solidFill>
                  <a:schemeClr val="tx1"/>
                </a:solidFill>
                <a:latin typeface="Tahoma" panose="020B0604030504040204" pitchFamily="34" charset="0"/>
              </a:defRPr>
            </a:lvl3pPr>
            <a:lvl4pPr marL="1600200" indent="-228600">
              <a:spcBef>
                <a:spcPct val="20000"/>
              </a:spcBef>
              <a:buChar char="–"/>
              <a:tabLst>
                <a:tab pos="1084263" algn="l"/>
                <a:tab pos="1657350" algn="l"/>
                <a:tab pos="3028950" algn="l"/>
              </a:tabLst>
              <a:defRPr kumimoji="1">
                <a:solidFill>
                  <a:schemeClr val="tx1"/>
                </a:solidFill>
                <a:latin typeface="Tahoma" panose="020B0604030504040204" pitchFamily="34" charset="0"/>
              </a:defRPr>
            </a:lvl4pPr>
            <a:lvl5pPr marL="2057400" indent="-228600">
              <a:spcBef>
                <a:spcPct val="20000"/>
              </a:spcBef>
              <a:buChar char="»"/>
              <a:tabLst>
                <a:tab pos="1084263" algn="l"/>
                <a:tab pos="1657350" algn="l"/>
                <a:tab pos="3028950" algn="l"/>
              </a:tabLst>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tabLst>
                <a:tab pos="1084263" algn="l"/>
                <a:tab pos="1657350" algn="l"/>
                <a:tab pos="3028950" algn="l"/>
              </a:tabLst>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tabLst>
                <a:tab pos="1084263" algn="l"/>
                <a:tab pos="1657350" algn="l"/>
                <a:tab pos="3028950" algn="l"/>
              </a:tabLst>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tabLst>
                <a:tab pos="1084263" algn="l"/>
                <a:tab pos="1657350" algn="l"/>
                <a:tab pos="3028950" algn="l"/>
              </a:tabLst>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tabLst>
                <a:tab pos="1084263" algn="l"/>
                <a:tab pos="1657350" algn="l"/>
                <a:tab pos="3028950" algn="l"/>
              </a:tabLst>
              <a:defRPr kumimoji="1">
                <a:solidFill>
                  <a:schemeClr val="tx1"/>
                </a:solidFill>
                <a:latin typeface="Tahoma" panose="020B0604030504040204" pitchFamily="34" charset="0"/>
              </a:defRPr>
            </a:lvl9pPr>
          </a:lstStyle>
          <a:p>
            <a:pPr>
              <a:lnSpc>
                <a:spcPct val="90000"/>
              </a:lnSpc>
              <a:spcBef>
                <a:spcPct val="30000"/>
              </a:spcBef>
              <a:buClrTx/>
              <a:buSzTx/>
              <a:buFontTx/>
              <a:buChar char="•"/>
            </a:pPr>
            <a:r>
              <a:rPr kumimoji="0" lang="hr-HR" altLang="en-US" sz="2400" b="1">
                <a:latin typeface="Comic Sans MS" panose="030F0702030302020204" pitchFamily="66" charset="0"/>
              </a:rPr>
              <a:t>Zašto izvršenje sa </a:t>
            </a:r>
            <a:r>
              <a:rPr kumimoji="0" lang="en-US" altLang="en-US" sz="2400" b="1">
                <a:latin typeface="Comic Sans MS" panose="030F0702030302020204" pitchFamily="66" charset="0"/>
              </a:rPr>
              <a:t>scoreboard </a:t>
            </a:r>
            <a:r>
              <a:rPr kumimoji="0" lang="hr-HR" altLang="en-US" sz="2400" b="1">
                <a:latin typeface="Comic Sans MS" panose="030F0702030302020204" pitchFamily="66" charset="0"/>
              </a:rPr>
              <a:t>traje duže</a:t>
            </a:r>
            <a:r>
              <a:rPr kumimoji="0" lang="en-US" altLang="en-US" sz="2400" b="1">
                <a:latin typeface="Comic Sans MS" panose="030F0702030302020204" pitchFamily="66" charset="0"/>
              </a:rPr>
              <a:t>?</a:t>
            </a:r>
          </a:p>
          <a:p>
            <a:pPr lvl="1">
              <a:lnSpc>
                <a:spcPct val="90000"/>
              </a:lnSpc>
              <a:spcBef>
                <a:spcPct val="30000"/>
              </a:spcBef>
              <a:buClrTx/>
              <a:buSzTx/>
              <a:buFontTx/>
              <a:buNone/>
            </a:pPr>
            <a:r>
              <a:rPr kumimoji="0" lang="en-US" altLang="en-US" sz="2400" b="1">
                <a:solidFill>
                  <a:schemeClr val="accent1"/>
                </a:solidFill>
                <a:latin typeface="Comic Sans MS" panose="030F0702030302020204" pitchFamily="66" charset="0"/>
              </a:rPr>
              <a:t>	</a:t>
            </a:r>
            <a:r>
              <a:rPr kumimoji="0" lang="hr-HR" altLang="en-US" sz="2400" b="1">
                <a:solidFill>
                  <a:schemeClr val="accent1"/>
                </a:solidFill>
                <a:latin typeface="Comic Sans MS" panose="030F0702030302020204" pitchFamily="66" charset="0"/>
              </a:rPr>
              <a:t>Strukturni hazardi</a:t>
            </a:r>
          </a:p>
          <a:p>
            <a:pPr lvl="1">
              <a:lnSpc>
                <a:spcPct val="90000"/>
              </a:lnSpc>
              <a:spcBef>
                <a:spcPct val="30000"/>
              </a:spcBef>
              <a:buClrTx/>
              <a:buSzTx/>
              <a:buFontTx/>
              <a:buNone/>
            </a:pPr>
            <a:r>
              <a:rPr kumimoji="0" lang="hr-HR" altLang="en-US" sz="2400" b="1">
                <a:solidFill>
                  <a:schemeClr val="accent1"/>
                </a:solidFill>
                <a:latin typeface="Comic Sans MS" panose="030F0702030302020204" pitchFamily="66" charset="0"/>
              </a:rPr>
              <a:t>	WAW i WAR hazardi</a:t>
            </a:r>
            <a:endParaRPr kumimoji="0" lang="en-US" altLang="en-US" sz="2400" b="1">
              <a:solidFill>
                <a:schemeClr val="accent1"/>
              </a:solidFill>
              <a:latin typeface="Comic Sans MS" panose="030F0702030302020204" pitchFamily="66" charset="0"/>
            </a:endParaRPr>
          </a:p>
          <a:p>
            <a:pPr lvl="1">
              <a:lnSpc>
                <a:spcPct val="90000"/>
              </a:lnSpc>
              <a:spcBef>
                <a:spcPct val="30000"/>
              </a:spcBef>
              <a:buClrTx/>
              <a:buSzTx/>
              <a:buFontTx/>
              <a:buNone/>
            </a:pPr>
            <a:r>
              <a:rPr kumimoji="0" lang="en-US" altLang="en-US" sz="2400" b="1">
                <a:solidFill>
                  <a:schemeClr val="accent1"/>
                </a:solidFill>
                <a:latin typeface="Comic Sans MS" panose="030F0702030302020204" pitchFamily="66" charset="0"/>
              </a:rPr>
              <a:t>	</a:t>
            </a:r>
            <a:r>
              <a:rPr kumimoji="0" lang="hr-HR" altLang="en-US" sz="2400" b="1">
                <a:solidFill>
                  <a:schemeClr val="accent1"/>
                </a:solidFill>
                <a:latin typeface="Comic Sans MS" panose="030F0702030302020204" pitchFamily="66" charset="0"/>
              </a:rPr>
              <a:t>nema</a:t>
            </a:r>
            <a:r>
              <a:rPr kumimoji="0" lang="en-US" altLang="en-US" sz="2400" b="1">
                <a:solidFill>
                  <a:schemeClr val="accent1"/>
                </a:solidFill>
                <a:latin typeface="Comic Sans MS" panose="030F0702030302020204" pitchFamily="66" charset="0"/>
              </a:rPr>
              <a:t> forwarding</a:t>
            </a:r>
            <a:r>
              <a:rPr kumimoji="0" lang="hr-HR" altLang="en-US" sz="2400" b="1">
                <a:solidFill>
                  <a:schemeClr val="accent1"/>
                </a:solidFill>
                <a:latin typeface="Comic Sans MS" panose="030F0702030302020204" pitchFamily="66" charset="0"/>
              </a:rPr>
              <a:t>-a</a:t>
            </a:r>
            <a:r>
              <a:rPr kumimoji="0" lang="en-US" altLang="en-US" sz="2400" b="1">
                <a:solidFill>
                  <a:schemeClr val="accent1"/>
                </a:solidFill>
                <a:latin typeface="Comic Sans MS" panose="030F0702030302020204" pitchFamily="66" charset="0"/>
              </a:rPr>
              <a:t> </a:t>
            </a:r>
          </a:p>
        </p:txBody>
      </p:sp>
      <p:sp>
        <p:nvSpPr>
          <p:cNvPr id="35847" name="AutoShape 14">
            <a:extLst>
              <a:ext uri="{FF2B5EF4-FFF2-40B4-BE49-F238E27FC236}">
                <a16:creationId xmlns:a16="http://schemas.microsoft.com/office/drawing/2014/main" id="{400BA57D-D043-A72C-E8C3-788F3FF66AA2}"/>
              </a:ext>
            </a:extLst>
          </p:cNvPr>
          <p:cNvSpPr>
            <a:spLocks noChangeArrowheads="1"/>
          </p:cNvSpPr>
          <p:nvPr/>
        </p:nvSpPr>
        <p:spPr bwMode="auto">
          <a:xfrm>
            <a:off x="6019800" y="22860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5848" name="AutoShape 15">
            <a:extLst>
              <a:ext uri="{FF2B5EF4-FFF2-40B4-BE49-F238E27FC236}">
                <a16:creationId xmlns:a16="http://schemas.microsoft.com/office/drawing/2014/main" id="{C756DA01-646D-1FA4-A7E5-77C254DF1ADD}"/>
              </a:ext>
            </a:extLst>
          </p:cNvPr>
          <p:cNvSpPr>
            <a:spLocks noChangeArrowheads="1"/>
          </p:cNvSpPr>
          <p:nvPr/>
        </p:nvSpPr>
        <p:spPr bwMode="auto">
          <a:xfrm>
            <a:off x="7315200" y="2286000"/>
            <a:ext cx="461963" cy="16002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5849" name="AutoShape 16">
            <a:extLst>
              <a:ext uri="{FF2B5EF4-FFF2-40B4-BE49-F238E27FC236}">
                <a16:creationId xmlns:a16="http://schemas.microsoft.com/office/drawing/2014/main" id="{A2832878-787A-0C23-6A97-018851E6DFE4}"/>
              </a:ext>
            </a:extLst>
          </p:cNvPr>
          <p:cNvSpPr>
            <a:spLocks noChangeArrowheads="1"/>
          </p:cNvSpPr>
          <p:nvPr/>
        </p:nvSpPr>
        <p:spPr bwMode="auto">
          <a:xfrm>
            <a:off x="6705600" y="2819400"/>
            <a:ext cx="461963" cy="1066800"/>
          </a:xfrm>
          <a:prstGeom prst="roundRect">
            <a:avLst>
              <a:gd name="adj" fmla="val 16667"/>
            </a:avLst>
          </a:prstGeom>
          <a:noFill/>
          <a:ln w="5715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en-US" altLang="en-US" sz="1800">
              <a:solidFill>
                <a:schemeClr val="tx1"/>
              </a:solidFill>
              <a:latin typeface="Arial" panose="020B0604020202020204" pitchFamily="34" charset="0"/>
            </a:endParaRPr>
          </a:p>
        </p:txBody>
      </p:sp>
      <p:sp>
        <p:nvSpPr>
          <p:cNvPr id="39953" name="Rectangle 17">
            <a:extLst>
              <a:ext uri="{FF2B5EF4-FFF2-40B4-BE49-F238E27FC236}">
                <a16:creationId xmlns:a16="http://schemas.microsoft.com/office/drawing/2014/main" id="{2C3B4ECB-4DDD-8044-B01B-75FE087EA9E3}"/>
              </a:ext>
            </a:extLst>
          </p:cNvPr>
          <p:cNvSpPr>
            <a:spLocks noChangeArrowheads="1"/>
          </p:cNvSpPr>
          <p:nvPr/>
        </p:nvSpPr>
        <p:spPr bwMode="auto">
          <a:xfrm>
            <a:off x="228600" y="306388"/>
            <a:ext cx="8855075" cy="538162"/>
          </a:xfrm>
          <a:prstGeom prst="rect">
            <a:avLst/>
          </a:prstGeom>
          <a:solidFill>
            <a:schemeClr val="bg2"/>
          </a:solidFill>
          <a:ln>
            <a:noFill/>
          </a:ln>
          <a:effectLst/>
        </p:spPr>
        <p:txBody>
          <a:bodyPr lIns="63500" tIns="25400" rIns="63500" bIns="25400">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marL="457200" fontAlgn="base">
              <a:spcBef>
                <a:spcPct val="0"/>
              </a:spcBef>
              <a:spcAft>
                <a:spcPct val="0"/>
              </a:spcAft>
              <a:defRPr sz="2400">
                <a:solidFill>
                  <a:schemeClr val="tx1"/>
                </a:solidFill>
                <a:latin typeface="Times New Roman" pitchFamily="18" charset="0"/>
              </a:defRPr>
            </a:lvl6pPr>
            <a:lvl7pPr marL="914400" fontAlgn="base">
              <a:spcBef>
                <a:spcPct val="0"/>
              </a:spcBef>
              <a:spcAft>
                <a:spcPct val="0"/>
              </a:spcAft>
              <a:defRPr sz="2400">
                <a:solidFill>
                  <a:schemeClr val="tx1"/>
                </a:solidFill>
                <a:latin typeface="Times New Roman" pitchFamily="18" charset="0"/>
              </a:defRPr>
            </a:lvl7pPr>
            <a:lvl8pPr marL="1371600" fontAlgn="base">
              <a:spcBef>
                <a:spcPct val="0"/>
              </a:spcBef>
              <a:spcAft>
                <a:spcPct val="0"/>
              </a:spcAft>
              <a:defRPr sz="2400">
                <a:solidFill>
                  <a:schemeClr val="tx1"/>
                </a:solidFill>
                <a:latin typeface="Times New Roman" pitchFamily="18" charset="0"/>
              </a:defRPr>
            </a:lvl8pPr>
            <a:lvl9pPr marL="1828800" fontAlgn="base">
              <a:spcBef>
                <a:spcPct val="0"/>
              </a:spcBef>
              <a:spcAft>
                <a:spcPct val="0"/>
              </a:spcAft>
              <a:defRPr sz="2400">
                <a:solidFill>
                  <a:schemeClr val="tx1"/>
                </a:solidFill>
                <a:latin typeface="Times New Roman" pitchFamily="18" charset="0"/>
              </a:defRPr>
            </a:lvl9pPr>
          </a:lstStyle>
          <a:p>
            <a:pPr>
              <a:defRPr/>
            </a:pPr>
            <a:r>
              <a:rPr kumimoji="1" lang="en-US" altLang="en-US" sz="3200">
                <a:solidFill>
                  <a:schemeClr val="tx2"/>
                </a:solidFill>
                <a:effectLst>
                  <a:outerShdw blurRad="38100" dist="38100" dir="2700000" algn="tl">
                    <a:srgbClr val="000000"/>
                  </a:outerShdw>
                </a:effectLst>
                <a:latin typeface="Tahoma" pitchFamily="34" charset="0"/>
              </a:rPr>
              <a:t>Scoreboard </a:t>
            </a:r>
            <a:r>
              <a:rPr kumimoji="1" lang="hr-HR" altLang="en-US" sz="3200">
                <a:solidFill>
                  <a:schemeClr val="tx2"/>
                </a:solidFill>
                <a:effectLst>
                  <a:outerShdw blurRad="38100" dist="38100" dir="2700000" algn="tl">
                    <a:srgbClr val="000000"/>
                  </a:outerShdw>
                </a:effectLst>
                <a:latin typeface="Tahoma" pitchFamily="34" charset="0"/>
              </a:rPr>
              <a:t>je okončao izvršenje u</a:t>
            </a:r>
            <a:r>
              <a:rPr kumimoji="1" lang="en-US" altLang="en-US" sz="3200">
                <a:solidFill>
                  <a:schemeClr val="tx2"/>
                </a:solidFill>
                <a:effectLst>
                  <a:outerShdw blurRad="38100" dist="38100" dir="2700000" algn="tl">
                    <a:srgbClr val="000000"/>
                  </a:outerShdw>
                </a:effectLst>
                <a:latin typeface="Tahoma" pitchFamily="34" charset="0"/>
              </a:rPr>
              <a:t> 62</a:t>
            </a:r>
            <a:r>
              <a:rPr kumimoji="1" lang="hr-HR" altLang="en-US" sz="3200">
                <a:solidFill>
                  <a:schemeClr val="tx2"/>
                </a:solidFill>
                <a:effectLst>
                  <a:outerShdw blurRad="38100" dist="38100" dir="2700000" algn="tl">
                    <a:srgbClr val="000000"/>
                  </a:outerShdw>
                </a:effectLst>
                <a:latin typeface="Tahoma" pitchFamily="34" charset="0"/>
              </a:rPr>
              <a:t>. ciklusu</a:t>
            </a:r>
            <a:endParaRPr kumimoji="1" lang="en-US" altLang="en-US" sz="3200">
              <a:solidFill>
                <a:schemeClr val="tx2"/>
              </a:solidFill>
              <a:effectLst>
                <a:outerShdw blurRad="38100" dist="38100" dir="2700000" algn="tl">
                  <a:srgbClr val="000000"/>
                </a:outerShdw>
              </a:effectLst>
              <a:latin typeface="Tahoma" pitchFamily="34" charset="0"/>
            </a:endParaRPr>
          </a:p>
        </p:txBody>
      </p:sp>
      <p:sp>
        <p:nvSpPr>
          <p:cNvPr id="39954" name="Text Box 18">
            <a:extLst>
              <a:ext uri="{FF2B5EF4-FFF2-40B4-BE49-F238E27FC236}">
                <a16:creationId xmlns:a16="http://schemas.microsoft.com/office/drawing/2014/main" id="{BA399605-ADDE-E48B-2AE0-F976860E2ECF}"/>
              </a:ext>
            </a:extLst>
          </p:cNvPr>
          <p:cNvSpPr txBox="1">
            <a:spLocks noChangeArrowheads="1"/>
          </p:cNvSpPr>
          <p:nvPr/>
        </p:nvSpPr>
        <p:spPr bwMode="auto">
          <a:xfrm>
            <a:off x="3260725" y="1174750"/>
            <a:ext cx="1323975" cy="366713"/>
          </a:xfrm>
          <a:prstGeom prst="rect">
            <a:avLst/>
          </a:prstGeom>
          <a:noFill/>
          <a:ln>
            <a:noFill/>
          </a:ln>
          <a:effectLst/>
        </p:spPr>
        <p:txBody>
          <a:bodyPr wrap="none" anchor="b">
            <a:spAutoFit/>
          </a:bodyPr>
          <a:lstStyle/>
          <a:p>
            <a:pPr>
              <a:defRPr/>
            </a:pPr>
            <a:r>
              <a:rPr lang="en-US" altLang="en-US">
                <a:solidFill>
                  <a:schemeClr val="accent1"/>
                </a:solidFill>
                <a:effectLst>
                  <a:outerShdw blurRad="38100" dist="38100" dir="2700000" algn="tl">
                    <a:srgbClr val="C0C0C0"/>
                  </a:outerShdw>
                </a:effectLst>
                <a:latin typeface="Tahoma" pitchFamily="34" charset="0"/>
              </a:rPr>
              <a:t>Scoreboard</a:t>
            </a:r>
          </a:p>
        </p:txBody>
      </p:sp>
      <p:sp>
        <p:nvSpPr>
          <p:cNvPr id="39955" name="Text Box 19">
            <a:extLst>
              <a:ext uri="{FF2B5EF4-FFF2-40B4-BE49-F238E27FC236}">
                <a16:creationId xmlns:a16="http://schemas.microsoft.com/office/drawing/2014/main" id="{B23E5293-1932-C88B-338A-22391965E1AE}"/>
              </a:ext>
            </a:extLst>
          </p:cNvPr>
          <p:cNvSpPr txBox="1">
            <a:spLocks noChangeArrowheads="1"/>
          </p:cNvSpPr>
          <p:nvPr/>
        </p:nvSpPr>
        <p:spPr bwMode="auto">
          <a:xfrm>
            <a:off x="6384925" y="1250950"/>
            <a:ext cx="1158875" cy="366713"/>
          </a:xfrm>
          <a:prstGeom prst="rect">
            <a:avLst/>
          </a:prstGeom>
          <a:noFill/>
          <a:ln>
            <a:noFill/>
          </a:ln>
          <a:effectLst/>
        </p:spPr>
        <p:txBody>
          <a:bodyPr wrap="none" anchor="b">
            <a:spAutoFit/>
          </a:bodyPr>
          <a:lstStyle/>
          <a:p>
            <a:pPr>
              <a:defRPr/>
            </a:pPr>
            <a:r>
              <a:rPr lang="en-US" altLang="en-US">
                <a:solidFill>
                  <a:schemeClr val="accent1"/>
                </a:solidFill>
                <a:effectLst>
                  <a:outerShdw blurRad="38100" dist="38100" dir="2700000" algn="tl">
                    <a:srgbClr val="C0C0C0"/>
                  </a:outerShdw>
                </a:effectLst>
                <a:latin typeface="Tahoma" pitchFamily="34" charset="0"/>
              </a:rPr>
              <a:t>Tomasulo</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9949"/>
                                        </p:tgtEl>
                                        <p:attrNameLst>
                                          <p:attrName>style.visibility</p:attrName>
                                        </p:attrNameLst>
                                      </p:cBhvr>
                                      <p:to>
                                        <p:strVal val="visible"/>
                                      </p:to>
                                    </p:set>
                                    <p:anim calcmode="lin" valueType="num">
                                      <p:cBhvr additive="base">
                                        <p:cTn id="7" dur="500" fill="hold"/>
                                        <p:tgtEl>
                                          <p:spTgt spid="39949"/>
                                        </p:tgtEl>
                                        <p:attrNameLst>
                                          <p:attrName>ppt_x</p:attrName>
                                        </p:attrNameLst>
                                      </p:cBhvr>
                                      <p:tavLst>
                                        <p:tav tm="0">
                                          <p:val>
                                            <p:strVal val="1+#ppt_w/2"/>
                                          </p:val>
                                        </p:tav>
                                        <p:tav tm="100000">
                                          <p:val>
                                            <p:strVal val="#ppt_x"/>
                                          </p:val>
                                        </p:tav>
                                      </p:tavLst>
                                    </p:anim>
                                    <p:anim calcmode="lin" valueType="num">
                                      <p:cBhvr additive="base">
                                        <p:cTn id="8" dur="500" fill="hold"/>
                                        <p:tgtEl>
                                          <p:spTgt spid="399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9"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a:extLst>
              <a:ext uri="{FF2B5EF4-FFF2-40B4-BE49-F238E27FC236}">
                <a16:creationId xmlns:a16="http://schemas.microsoft.com/office/drawing/2014/main" id="{2671ED76-1B14-4444-A9A2-8B57B56B8CB3}"/>
              </a:ext>
            </a:extLst>
          </p:cNvPr>
          <p:cNvSpPr>
            <a:spLocks noGrp="1" noChangeArrowheads="1"/>
          </p:cNvSpPr>
          <p:nvPr>
            <p:ph type="title"/>
          </p:nvPr>
        </p:nvSpPr>
        <p:spPr>
          <a:xfrm>
            <a:off x="0" y="0"/>
            <a:ext cx="9144000" cy="457200"/>
          </a:xfrm>
        </p:spPr>
        <p:txBody>
          <a:bodyPr/>
          <a:lstStyle/>
          <a:p>
            <a:pPr>
              <a:defRPr/>
            </a:pPr>
            <a:r>
              <a:rPr lang="en-US" altLang="en-US" sz="2400">
                <a:solidFill>
                  <a:schemeClr val="bg1"/>
                </a:solidFill>
              </a:rPr>
              <a:t>IBM 360/91  (Tomasulo)  </a:t>
            </a:r>
            <a:r>
              <a:rPr lang="sr-Latn-CS" altLang="en-US" sz="2400">
                <a:solidFill>
                  <a:schemeClr val="bg1"/>
                </a:solidFill>
              </a:rPr>
              <a:t>naspram</a:t>
            </a:r>
            <a:r>
              <a:rPr lang="hr-HR" altLang="en-US" sz="2400">
                <a:solidFill>
                  <a:schemeClr val="bg1"/>
                </a:solidFill>
              </a:rPr>
              <a:t>   </a:t>
            </a:r>
            <a:r>
              <a:rPr lang="en-US" altLang="en-US" sz="2400">
                <a:solidFill>
                  <a:schemeClr val="bg1"/>
                </a:solidFill>
              </a:rPr>
              <a:t>CDC 6600 (scoreboard)</a:t>
            </a:r>
          </a:p>
        </p:txBody>
      </p:sp>
      <p:sp>
        <p:nvSpPr>
          <p:cNvPr id="69637" name="Rectangle 5">
            <a:extLst>
              <a:ext uri="{FF2B5EF4-FFF2-40B4-BE49-F238E27FC236}">
                <a16:creationId xmlns:a16="http://schemas.microsoft.com/office/drawing/2014/main" id="{A58E7C7B-A75A-B305-B619-6ED08BF91F4A}"/>
              </a:ext>
            </a:extLst>
          </p:cNvPr>
          <p:cNvSpPr>
            <a:spLocks noGrp="1" noChangeArrowheads="1"/>
          </p:cNvSpPr>
          <p:nvPr>
            <p:ph type="body" sz="half" idx="1"/>
          </p:nvPr>
        </p:nvSpPr>
        <p:spPr/>
        <p:txBody>
          <a:bodyPr/>
          <a:lstStyle/>
          <a:p>
            <a:pPr>
              <a:lnSpc>
                <a:spcPct val="90000"/>
              </a:lnSpc>
              <a:defRPr/>
            </a:pPr>
            <a:r>
              <a:rPr lang="hr-HR" altLang="en-US" sz="2400"/>
              <a:t>Protočne</a:t>
            </a:r>
            <a:r>
              <a:rPr lang="en-US" altLang="en-US" sz="2400"/>
              <a:t> Fun</a:t>
            </a:r>
            <a:r>
              <a:rPr lang="hr-HR" altLang="en-US" sz="2400"/>
              <a:t>k</a:t>
            </a:r>
            <a:r>
              <a:rPr lang="en-US" altLang="en-US" sz="2400"/>
              <a:t>cional</a:t>
            </a:r>
            <a:r>
              <a:rPr lang="hr-HR" altLang="en-US" sz="2400"/>
              <a:t>ne</a:t>
            </a:r>
            <a:r>
              <a:rPr lang="en-US" altLang="en-US" sz="2400"/>
              <a:t> </a:t>
            </a:r>
            <a:r>
              <a:rPr lang="hr-HR" altLang="en-US" sz="2400"/>
              <a:t>jedinice</a:t>
            </a:r>
            <a:r>
              <a:rPr lang="en-US" altLang="en-US" sz="2400"/>
              <a:t> (6 load, 3 store, 3 +, 2 x/÷) </a:t>
            </a:r>
          </a:p>
          <a:p>
            <a:pPr>
              <a:lnSpc>
                <a:spcPct val="90000"/>
              </a:lnSpc>
              <a:defRPr/>
            </a:pPr>
            <a:r>
              <a:rPr lang="hr-HR" altLang="en-US" sz="2400"/>
              <a:t>veličina</a:t>
            </a:r>
            <a:r>
              <a:rPr lang="en-US" altLang="en-US" sz="2400"/>
              <a:t> </a:t>
            </a:r>
            <a:r>
              <a:rPr lang="hr-HR" altLang="en-US" sz="2400"/>
              <a:t>prozora</a:t>
            </a:r>
            <a:r>
              <a:rPr lang="en-US" altLang="en-US" sz="2400"/>
              <a:t>: </a:t>
            </a:r>
            <a:r>
              <a:rPr lang="en-US" altLang="en-US" sz="2000">
                <a:latin typeface="Symbol" pitchFamily="18" charset="2"/>
              </a:rPr>
              <a:t>£</a:t>
            </a:r>
            <a:r>
              <a:rPr lang="en-US" altLang="en-US" sz="2400"/>
              <a:t> 14 instru</a:t>
            </a:r>
            <a:r>
              <a:rPr lang="hr-HR" altLang="en-US" sz="2400"/>
              <a:t>k</a:t>
            </a:r>
            <a:r>
              <a:rPr lang="en-US" altLang="en-US" sz="2400"/>
              <a:t>ci</a:t>
            </a:r>
            <a:r>
              <a:rPr lang="hr-HR" altLang="en-US" sz="2400"/>
              <a:t>ja</a:t>
            </a:r>
            <a:endParaRPr lang="en-US" altLang="en-US" sz="2400"/>
          </a:p>
          <a:p>
            <a:pPr>
              <a:lnSpc>
                <a:spcPct val="90000"/>
              </a:lnSpc>
              <a:defRPr/>
            </a:pPr>
            <a:r>
              <a:rPr lang="en-US" altLang="en-US" sz="2400"/>
              <a:t>N</a:t>
            </a:r>
            <a:r>
              <a:rPr lang="hr-HR" altLang="en-US" sz="2400"/>
              <a:t>ema izdavanja u slučaju</a:t>
            </a:r>
            <a:r>
              <a:rPr lang="en-US" altLang="en-US" sz="2400"/>
              <a:t> struktur</a:t>
            </a:r>
            <a:r>
              <a:rPr lang="hr-HR" altLang="en-US" sz="2400"/>
              <a:t>nih</a:t>
            </a:r>
            <a:r>
              <a:rPr lang="en-US" altLang="en-US" sz="2400"/>
              <a:t> hazar</a:t>
            </a:r>
            <a:r>
              <a:rPr lang="hr-HR" altLang="en-US" sz="2400"/>
              <a:t>a</a:t>
            </a:r>
            <a:endParaRPr lang="en-US" altLang="en-US" sz="2400"/>
          </a:p>
          <a:p>
            <a:pPr>
              <a:lnSpc>
                <a:spcPct val="90000"/>
              </a:lnSpc>
              <a:defRPr/>
            </a:pPr>
            <a:r>
              <a:rPr lang="en-US" altLang="en-US" sz="2400"/>
              <a:t>WAW: </a:t>
            </a:r>
            <a:r>
              <a:rPr lang="hr-HR" altLang="en-US" sz="2400"/>
              <a:t>izbegavaju se preimenovanjem</a:t>
            </a:r>
            <a:endParaRPr lang="en-US" altLang="en-US" sz="2400"/>
          </a:p>
          <a:p>
            <a:pPr>
              <a:lnSpc>
                <a:spcPct val="90000"/>
              </a:lnSpc>
              <a:defRPr/>
            </a:pPr>
            <a:r>
              <a:rPr lang="en-US" altLang="en-US" sz="2400"/>
              <a:t>WAR: </a:t>
            </a:r>
            <a:r>
              <a:rPr lang="hr-HR" altLang="en-US" sz="2400"/>
              <a:t>izbegavaju se preimenovanjem</a:t>
            </a:r>
            <a:endParaRPr lang="en-US" altLang="en-US" sz="2400"/>
          </a:p>
          <a:p>
            <a:pPr>
              <a:lnSpc>
                <a:spcPct val="90000"/>
              </a:lnSpc>
              <a:defRPr/>
            </a:pPr>
            <a:r>
              <a:rPr lang="hr-HR" altLang="en-US" sz="2400"/>
              <a:t>Emisija rezultata iz </a:t>
            </a:r>
            <a:r>
              <a:rPr lang="en-US" altLang="en-US" sz="2400"/>
              <a:t>FU</a:t>
            </a:r>
            <a:r>
              <a:rPr lang="hr-HR" altLang="en-US" sz="2400"/>
              <a:t> preko CDB</a:t>
            </a:r>
            <a:r>
              <a:rPr lang="en-US" altLang="en-US" sz="2400"/>
              <a:t> (</a:t>
            </a:r>
            <a:r>
              <a:rPr lang="hr-HR" altLang="en-US" sz="2400"/>
              <a:t>Implementira</a:t>
            </a:r>
            <a:r>
              <a:rPr lang="en-US" altLang="en-US" sz="2400"/>
              <a:t> forwarding)</a:t>
            </a:r>
          </a:p>
          <a:p>
            <a:pPr>
              <a:lnSpc>
                <a:spcPct val="90000"/>
              </a:lnSpc>
              <a:defRPr/>
            </a:pPr>
            <a:r>
              <a:rPr lang="hr-HR" altLang="en-US" sz="2400"/>
              <a:t>Upravljanje</a:t>
            </a:r>
            <a:r>
              <a:rPr lang="en-US" altLang="en-US" sz="2400"/>
              <a:t>: re</a:t>
            </a:r>
            <a:r>
              <a:rPr lang="hr-HR" altLang="en-US" sz="2400"/>
              <a:t>z</a:t>
            </a:r>
            <a:r>
              <a:rPr lang="en-US" altLang="en-US" sz="2400"/>
              <a:t>erva</a:t>
            </a:r>
            <a:r>
              <a:rPr lang="hr-HR" altLang="en-US" sz="2400"/>
              <a:t>c</a:t>
            </a:r>
            <a:r>
              <a:rPr lang="en-US" altLang="en-US" sz="2400"/>
              <a:t>ion</a:t>
            </a:r>
            <a:r>
              <a:rPr lang="hr-HR" altLang="en-US" sz="2400"/>
              <a:t>e</a:t>
            </a:r>
            <a:r>
              <a:rPr lang="en-US" altLang="en-US" sz="2400"/>
              <a:t> stan</a:t>
            </a:r>
            <a:r>
              <a:rPr lang="hr-HR" altLang="en-US" sz="2400"/>
              <a:t>ice</a:t>
            </a:r>
            <a:r>
              <a:rPr lang="en-US" altLang="en-US" sz="2400"/>
              <a:t> (distribuirano)</a:t>
            </a:r>
          </a:p>
          <a:p>
            <a:pPr>
              <a:lnSpc>
                <a:spcPct val="90000"/>
              </a:lnSpc>
              <a:defRPr/>
            </a:pPr>
            <a:endParaRPr lang="en-US" altLang="en-US" sz="2400"/>
          </a:p>
          <a:p>
            <a:pPr>
              <a:lnSpc>
                <a:spcPct val="90000"/>
              </a:lnSpc>
              <a:defRPr/>
            </a:pPr>
            <a:endParaRPr lang="en-US" altLang="en-US" sz="2400"/>
          </a:p>
        </p:txBody>
      </p:sp>
      <p:sp>
        <p:nvSpPr>
          <p:cNvPr id="69638" name="Rectangle 6">
            <a:extLst>
              <a:ext uri="{FF2B5EF4-FFF2-40B4-BE49-F238E27FC236}">
                <a16:creationId xmlns:a16="http://schemas.microsoft.com/office/drawing/2014/main" id="{53886230-59C0-8CE7-2E9C-5712ED2911C7}"/>
              </a:ext>
            </a:extLst>
          </p:cNvPr>
          <p:cNvSpPr>
            <a:spLocks noGrp="1" noChangeArrowheads="1"/>
          </p:cNvSpPr>
          <p:nvPr>
            <p:ph type="body" sz="half" idx="2"/>
          </p:nvPr>
        </p:nvSpPr>
        <p:spPr/>
        <p:txBody>
          <a:bodyPr/>
          <a:lstStyle/>
          <a:p>
            <a:pPr>
              <a:lnSpc>
                <a:spcPct val="90000"/>
              </a:lnSpc>
              <a:defRPr/>
            </a:pPr>
            <a:r>
              <a:rPr lang="hr-HR" altLang="en-US" sz="2400"/>
              <a:t>Više</a:t>
            </a:r>
            <a:r>
              <a:rPr lang="en-US" altLang="en-US" sz="2400"/>
              <a:t> FUs (</a:t>
            </a:r>
            <a:r>
              <a:rPr lang="hr-HR" altLang="en-US" sz="2400"/>
              <a:t>nisu protočne</a:t>
            </a:r>
            <a:r>
              <a:rPr lang="en-US" altLang="en-US" sz="2400"/>
              <a:t>) (1 load/store, 1 + , 2 x, 1 ÷)</a:t>
            </a:r>
          </a:p>
          <a:p>
            <a:pPr>
              <a:lnSpc>
                <a:spcPct val="90000"/>
              </a:lnSpc>
              <a:defRPr/>
            </a:pPr>
            <a:endParaRPr lang="en-US" altLang="en-US" sz="2400"/>
          </a:p>
          <a:p>
            <a:pPr>
              <a:lnSpc>
                <a:spcPct val="90000"/>
              </a:lnSpc>
              <a:defRPr/>
            </a:pPr>
            <a:r>
              <a:rPr lang="en-US" altLang="en-US" sz="2000">
                <a:latin typeface="Symbol" pitchFamily="18" charset="2"/>
              </a:rPr>
              <a:t>£</a:t>
            </a:r>
            <a:r>
              <a:rPr lang="en-US" altLang="en-US" sz="2400"/>
              <a:t> 5 instru</a:t>
            </a:r>
            <a:r>
              <a:rPr lang="hr-HR" altLang="en-US" sz="2400"/>
              <a:t>k</a:t>
            </a:r>
            <a:r>
              <a:rPr lang="en-US" altLang="en-US" sz="2400"/>
              <a:t>ci</a:t>
            </a:r>
            <a:r>
              <a:rPr lang="hr-HR" altLang="en-US" sz="2400"/>
              <a:t>ja</a:t>
            </a:r>
            <a:endParaRPr lang="en-US" altLang="en-US" sz="2400"/>
          </a:p>
          <a:p>
            <a:pPr>
              <a:lnSpc>
                <a:spcPct val="90000"/>
              </a:lnSpc>
              <a:defRPr/>
            </a:pPr>
            <a:endParaRPr lang="en-US" altLang="en-US" sz="2400"/>
          </a:p>
          <a:p>
            <a:pPr>
              <a:lnSpc>
                <a:spcPct val="90000"/>
              </a:lnSpc>
              <a:defRPr/>
            </a:pPr>
            <a:r>
              <a:rPr lang="en-US" altLang="en-US" sz="2400"/>
              <a:t>N</a:t>
            </a:r>
            <a:r>
              <a:rPr lang="hr-HR" altLang="en-US" sz="2400"/>
              <a:t>ema izdavanja u slučaju</a:t>
            </a:r>
            <a:r>
              <a:rPr lang="en-US" altLang="en-US" sz="2400"/>
              <a:t> struktur</a:t>
            </a:r>
            <a:r>
              <a:rPr lang="hr-HR" altLang="en-US" sz="2400"/>
              <a:t>nih</a:t>
            </a:r>
            <a:r>
              <a:rPr lang="en-US" altLang="en-US" sz="2400"/>
              <a:t> hazar</a:t>
            </a:r>
            <a:r>
              <a:rPr lang="hr-HR" altLang="en-US" sz="2400"/>
              <a:t>a</a:t>
            </a:r>
            <a:endParaRPr lang="en-US" altLang="en-US" sz="2400"/>
          </a:p>
          <a:p>
            <a:pPr>
              <a:lnSpc>
                <a:spcPct val="90000"/>
              </a:lnSpc>
              <a:defRPr/>
            </a:pPr>
            <a:r>
              <a:rPr lang="hr-HR" altLang="en-US" sz="2400"/>
              <a:t>zaustavlja se izdavanje</a:t>
            </a:r>
            <a:endParaRPr lang="en-US" altLang="en-US" sz="2400"/>
          </a:p>
          <a:p>
            <a:pPr>
              <a:lnSpc>
                <a:spcPct val="90000"/>
              </a:lnSpc>
              <a:defRPr/>
            </a:pPr>
            <a:endParaRPr lang="en-US" altLang="en-US" sz="2400"/>
          </a:p>
          <a:p>
            <a:pPr>
              <a:lnSpc>
                <a:spcPct val="90000"/>
              </a:lnSpc>
              <a:defRPr/>
            </a:pPr>
            <a:r>
              <a:rPr lang="hr-HR" altLang="en-US" sz="2400"/>
              <a:t>zaustavlja se okončanje</a:t>
            </a:r>
            <a:endParaRPr lang="en-US" altLang="en-US" sz="2400"/>
          </a:p>
          <a:p>
            <a:pPr>
              <a:lnSpc>
                <a:spcPct val="90000"/>
              </a:lnSpc>
              <a:defRPr/>
            </a:pPr>
            <a:endParaRPr lang="en-US" altLang="en-US" sz="2400"/>
          </a:p>
          <a:p>
            <a:pPr>
              <a:lnSpc>
                <a:spcPct val="90000"/>
              </a:lnSpc>
              <a:defRPr/>
            </a:pPr>
            <a:r>
              <a:rPr lang="en-US" altLang="en-US" sz="2400"/>
              <a:t>Write/read regist</a:t>
            </a:r>
            <a:r>
              <a:rPr lang="hr-HR" altLang="en-US" sz="2400"/>
              <a:t>ara</a:t>
            </a:r>
            <a:r>
              <a:rPr lang="en-US" altLang="en-US" sz="2400"/>
              <a:t> (Forwarding </a:t>
            </a:r>
            <a:r>
              <a:rPr lang="hr-HR" altLang="en-US" sz="2400" i="1"/>
              <a:t>nije</a:t>
            </a:r>
            <a:r>
              <a:rPr lang="en-US" altLang="en-US" sz="2400"/>
              <a:t> </a:t>
            </a:r>
            <a:r>
              <a:rPr lang="hr-HR" altLang="en-US" sz="2400"/>
              <a:t>podržan</a:t>
            </a:r>
            <a:r>
              <a:rPr lang="en-US" altLang="en-US" sz="2400"/>
              <a:t>)</a:t>
            </a:r>
          </a:p>
          <a:p>
            <a:pPr>
              <a:lnSpc>
                <a:spcPct val="90000"/>
              </a:lnSpc>
              <a:defRPr/>
            </a:pPr>
            <a:r>
              <a:rPr lang="hr-HR" altLang="en-US" sz="2400"/>
              <a:t>centralizovano u </a:t>
            </a:r>
            <a:r>
              <a:rPr lang="en-US" altLang="en-US" sz="2400"/>
              <a:t> scoreboard</a:t>
            </a:r>
          </a:p>
        </p:txBody>
      </p:sp>
    </p:spTree>
  </p:cSld>
  <p:clrMapOvr>
    <a:masterClrMapping/>
  </p:clrMapOvr>
  <p:transition>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6A9245A3-054E-8E94-5CB9-57047F302A46}"/>
              </a:ext>
            </a:extLst>
          </p:cNvPr>
          <p:cNvSpPr>
            <a:spLocks noGrp="1" noChangeArrowheads="1"/>
          </p:cNvSpPr>
          <p:nvPr>
            <p:ph type="title"/>
          </p:nvPr>
        </p:nvSpPr>
        <p:spPr>
          <a:xfrm>
            <a:off x="0" y="0"/>
            <a:ext cx="9144000" cy="579438"/>
          </a:xfrm>
        </p:spPr>
        <p:txBody>
          <a:bodyPr/>
          <a:lstStyle/>
          <a:p>
            <a:pPr>
              <a:defRPr/>
            </a:pPr>
            <a:r>
              <a:rPr lang="hr-HR" altLang="en-US" sz="3200"/>
              <a:t>Upravljanje kod Tomasulovog algoritma</a:t>
            </a:r>
            <a:endParaRPr lang="en-US" altLang="en-US" sz="3200"/>
          </a:p>
        </p:txBody>
      </p:sp>
      <p:pic>
        <p:nvPicPr>
          <p:cNvPr id="37891" name="Picture 3">
            <a:extLst>
              <a:ext uri="{FF2B5EF4-FFF2-40B4-BE49-F238E27FC236}">
                <a16:creationId xmlns:a16="http://schemas.microsoft.com/office/drawing/2014/main" id="{B8EDE6E4-EC4A-A017-A8CE-F9981041648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9144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AutoShape 4">
            <a:extLst>
              <a:ext uri="{FF2B5EF4-FFF2-40B4-BE49-F238E27FC236}">
                <a16:creationId xmlns:a16="http://schemas.microsoft.com/office/drawing/2014/main" id="{D6B498B9-267C-C06C-C130-B27E72137C9B}"/>
              </a:ext>
            </a:extLst>
          </p:cNvPr>
          <p:cNvSpPr>
            <a:spLocks noChangeArrowheads="1"/>
          </p:cNvSpPr>
          <p:nvPr/>
        </p:nvSpPr>
        <p:spPr bwMode="auto">
          <a:xfrm>
            <a:off x="5562600" y="762000"/>
            <a:ext cx="2819400" cy="609600"/>
          </a:xfrm>
          <a:prstGeom prst="wedgeRoundRectCallout">
            <a:avLst>
              <a:gd name="adj1" fmla="val -41162"/>
              <a:gd name="adj2" fmla="val 15078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en-US" altLang="en-US" sz="1400">
                <a:solidFill>
                  <a:schemeClr val="tx1"/>
                </a:solidFill>
                <a:latin typeface="Times New Roman" panose="02020603050405020304" pitchFamily="18" charset="0"/>
              </a:rPr>
              <a:t>da li postoji aktivna FU koja generi</a:t>
            </a:r>
            <a:r>
              <a:rPr kumimoji="0" lang="sr-Latn-CS" altLang="en-US" sz="1400">
                <a:solidFill>
                  <a:schemeClr val="tx1"/>
                </a:solidFill>
                <a:latin typeface="Times New Roman" panose="02020603050405020304" pitchFamily="18" charset="0"/>
              </a:rPr>
              <a:t>še prvi operand (S1)</a:t>
            </a:r>
            <a:endParaRPr kumimoji="0" lang="en-US" altLang="en-US" sz="1400">
              <a:solidFill>
                <a:schemeClr val="tx1"/>
              </a:solidFill>
              <a:latin typeface="Times New Roman" panose="02020603050405020304" pitchFamily="18" charset="0"/>
            </a:endParaRPr>
          </a:p>
        </p:txBody>
      </p:sp>
      <p:sp>
        <p:nvSpPr>
          <p:cNvPr id="40965" name="AutoShape 5">
            <a:extLst>
              <a:ext uri="{FF2B5EF4-FFF2-40B4-BE49-F238E27FC236}">
                <a16:creationId xmlns:a16="http://schemas.microsoft.com/office/drawing/2014/main" id="{23BDD802-6E46-32F2-C915-35DBE87F6676}"/>
              </a:ext>
            </a:extLst>
          </p:cNvPr>
          <p:cNvSpPr>
            <a:spLocks noChangeArrowheads="1"/>
          </p:cNvSpPr>
          <p:nvPr/>
        </p:nvSpPr>
        <p:spPr bwMode="auto">
          <a:xfrm>
            <a:off x="5410200" y="685800"/>
            <a:ext cx="2819400" cy="762000"/>
          </a:xfrm>
          <a:prstGeom prst="wedgeRoundRectCallout">
            <a:avLst>
              <a:gd name="adj1" fmla="val -39977"/>
              <a:gd name="adj2" fmla="val 217500"/>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400">
                <a:solidFill>
                  <a:schemeClr val="tx1"/>
                </a:solidFill>
                <a:latin typeface="Times New Roman" panose="02020603050405020304" pitchFamily="18" charset="0"/>
              </a:rPr>
              <a:t>da li postoji aktivna FU koja generiše drugi operand (S2)</a:t>
            </a:r>
            <a:endParaRPr kumimoji="0" lang="en-US" altLang="en-US" sz="1400">
              <a:solidFill>
                <a:schemeClr val="tx1"/>
              </a:solidFill>
              <a:latin typeface="Times New Roman" panose="02020603050405020304" pitchFamily="18" charset="0"/>
            </a:endParaRPr>
          </a:p>
        </p:txBody>
      </p:sp>
      <p:sp>
        <p:nvSpPr>
          <p:cNvPr id="40966" name="AutoShape 6">
            <a:extLst>
              <a:ext uri="{FF2B5EF4-FFF2-40B4-BE49-F238E27FC236}">
                <a16:creationId xmlns:a16="http://schemas.microsoft.com/office/drawing/2014/main" id="{3EDC287A-ADF6-CF5A-3607-15311089A661}"/>
              </a:ext>
            </a:extLst>
          </p:cNvPr>
          <p:cNvSpPr>
            <a:spLocks noChangeArrowheads="1"/>
          </p:cNvSpPr>
          <p:nvPr/>
        </p:nvSpPr>
        <p:spPr bwMode="auto">
          <a:xfrm>
            <a:off x="5562600" y="914400"/>
            <a:ext cx="3352800" cy="533400"/>
          </a:xfrm>
          <a:prstGeom prst="wedgeRoundRectCallout">
            <a:avLst>
              <a:gd name="adj1" fmla="val -53361"/>
              <a:gd name="adj2" fmla="val 438394"/>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400">
                <a:solidFill>
                  <a:schemeClr val="tx1"/>
                </a:solidFill>
                <a:latin typeface="Times New Roman" panose="02020603050405020304" pitchFamily="18" charset="0"/>
              </a:rPr>
              <a:t>u tabeli registra rezultata označiti da će FU r generisati rezultat za reg</a:t>
            </a:r>
            <a:r>
              <a:rPr kumimoji="0" lang="en-US" altLang="en-US" sz="1400">
                <a:solidFill>
                  <a:schemeClr val="tx1"/>
                </a:solidFill>
                <a:latin typeface="Times New Roman" panose="02020603050405020304" pitchFamily="18" charset="0"/>
              </a:rPr>
              <a:t>i</a:t>
            </a:r>
            <a:r>
              <a:rPr kumimoji="0" lang="sr-Latn-CS" altLang="en-US" sz="1400">
                <a:solidFill>
                  <a:schemeClr val="tx1"/>
                </a:solidFill>
                <a:latin typeface="Times New Roman" panose="02020603050405020304" pitchFamily="18" charset="0"/>
              </a:rPr>
              <a:t>star D</a:t>
            </a:r>
            <a:endParaRPr kumimoji="0" lang="en-US" altLang="en-US" sz="1400">
              <a:solidFill>
                <a:schemeClr val="tx1"/>
              </a:solidFill>
              <a:latin typeface="Times New Roman" panose="02020603050405020304" pitchFamily="18" charset="0"/>
            </a:endParaRPr>
          </a:p>
        </p:txBody>
      </p:sp>
      <p:sp>
        <p:nvSpPr>
          <p:cNvPr id="40967" name="AutoShape 7">
            <a:extLst>
              <a:ext uri="{FF2B5EF4-FFF2-40B4-BE49-F238E27FC236}">
                <a16:creationId xmlns:a16="http://schemas.microsoft.com/office/drawing/2014/main" id="{D2C43D38-CEA7-EF9C-DF68-7554FDB7A7D4}"/>
              </a:ext>
            </a:extLst>
          </p:cNvPr>
          <p:cNvSpPr>
            <a:spLocks noChangeArrowheads="1"/>
          </p:cNvSpPr>
          <p:nvPr/>
        </p:nvSpPr>
        <p:spPr bwMode="auto">
          <a:xfrm>
            <a:off x="533400" y="2819400"/>
            <a:ext cx="1752600" cy="609600"/>
          </a:xfrm>
          <a:prstGeom prst="wedgeRoundRectCallout">
            <a:avLst>
              <a:gd name="adj1" fmla="val 61685"/>
              <a:gd name="adj2" fmla="val 125523"/>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400">
                <a:solidFill>
                  <a:schemeClr val="tx1"/>
                </a:solidFill>
                <a:latin typeface="Times New Roman" panose="02020603050405020304" pitchFamily="18" charset="0"/>
              </a:rPr>
              <a:t>čeka se da operandi postanu dostupni</a:t>
            </a:r>
            <a:endParaRPr kumimoji="0" lang="en-US" altLang="en-US" sz="1400">
              <a:solidFill>
                <a:schemeClr val="tx1"/>
              </a:solidFill>
              <a:latin typeface="Times New Roman" panose="02020603050405020304" pitchFamily="18" charset="0"/>
            </a:endParaRPr>
          </a:p>
        </p:txBody>
      </p:sp>
      <p:sp>
        <p:nvSpPr>
          <p:cNvPr id="40968" name="AutoShape 8">
            <a:extLst>
              <a:ext uri="{FF2B5EF4-FFF2-40B4-BE49-F238E27FC236}">
                <a16:creationId xmlns:a16="http://schemas.microsoft.com/office/drawing/2014/main" id="{CDADF1BC-907E-C8DB-7455-53BA4C780ACD}"/>
              </a:ext>
            </a:extLst>
          </p:cNvPr>
          <p:cNvSpPr>
            <a:spLocks noChangeArrowheads="1"/>
          </p:cNvSpPr>
          <p:nvPr/>
        </p:nvSpPr>
        <p:spPr bwMode="auto">
          <a:xfrm>
            <a:off x="5715000" y="3429000"/>
            <a:ext cx="2667000" cy="685800"/>
          </a:xfrm>
          <a:prstGeom prst="wedgeRoundRectCallout">
            <a:avLst>
              <a:gd name="adj1" fmla="val -40236"/>
              <a:gd name="adj2" fmla="val 86574"/>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400">
                <a:solidFill>
                  <a:schemeClr val="tx1"/>
                </a:solidFill>
                <a:latin typeface="Times New Roman" panose="02020603050405020304" pitchFamily="18" charset="0"/>
              </a:rPr>
              <a:t>upisati rezultat u registar i obrisati odgovarajuće polje u tabeli registra rezultata</a:t>
            </a:r>
            <a:endParaRPr kumimoji="0" lang="en-US" altLang="en-US" sz="1400">
              <a:solidFill>
                <a:schemeClr val="tx1"/>
              </a:solidFill>
              <a:latin typeface="Times New Roman" panose="02020603050405020304" pitchFamily="18" charset="0"/>
            </a:endParaRPr>
          </a:p>
        </p:txBody>
      </p:sp>
      <p:sp>
        <p:nvSpPr>
          <p:cNvPr id="40969" name="AutoShape 9">
            <a:extLst>
              <a:ext uri="{FF2B5EF4-FFF2-40B4-BE49-F238E27FC236}">
                <a16:creationId xmlns:a16="http://schemas.microsoft.com/office/drawing/2014/main" id="{30FB6386-59F8-DB9C-CB40-DB5627A3DE02}"/>
              </a:ext>
            </a:extLst>
          </p:cNvPr>
          <p:cNvSpPr>
            <a:spLocks noChangeArrowheads="1"/>
          </p:cNvSpPr>
          <p:nvPr/>
        </p:nvSpPr>
        <p:spPr bwMode="auto">
          <a:xfrm>
            <a:off x="6096000" y="3962400"/>
            <a:ext cx="3048000" cy="609600"/>
          </a:xfrm>
          <a:prstGeom prst="wedgeRoundRectCallout">
            <a:avLst>
              <a:gd name="adj1" fmla="val -65625"/>
              <a:gd name="adj2" fmla="val 120051"/>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400">
                <a:solidFill>
                  <a:schemeClr val="tx1"/>
                </a:solidFill>
                <a:latin typeface="Times New Roman" panose="02020603050405020304" pitchFamily="18" charset="0"/>
              </a:rPr>
              <a:t>proveriti da li neka FU čeka na rezult; upisati rezultat u RS</a:t>
            </a:r>
            <a:endParaRPr kumimoji="0" lang="en-US" altLang="en-US" sz="1400">
              <a:solidFill>
                <a:schemeClr val="tx1"/>
              </a:solidFill>
              <a:latin typeface="Times New Roman" panose="02020603050405020304" pitchFamily="18" charset="0"/>
            </a:endParaRPr>
          </a:p>
        </p:txBody>
      </p:sp>
      <p:sp>
        <p:nvSpPr>
          <p:cNvPr id="40970" name="AutoShape 10">
            <a:extLst>
              <a:ext uri="{FF2B5EF4-FFF2-40B4-BE49-F238E27FC236}">
                <a16:creationId xmlns:a16="http://schemas.microsoft.com/office/drawing/2014/main" id="{AE9AAC93-D8EF-506C-AE51-33A538D82427}"/>
              </a:ext>
            </a:extLst>
          </p:cNvPr>
          <p:cNvSpPr>
            <a:spLocks noChangeArrowheads="1"/>
          </p:cNvSpPr>
          <p:nvPr/>
        </p:nvSpPr>
        <p:spPr bwMode="auto">
          <a:xfrm>
            <a:off x="6324600" y="5486400"/>
            <a:ext cx="1905000" cy="457200"/>
          </a:xfrm>
          <a:prstGeom prst="wedgeRoundRectCallout">
            <a:avLst>
              <a:gd name="adj1" fmla="val -75083"/>
              <a:gd name="adj2" fmla="val 95139"/>
              <a:gd name="adj3" fmla="val 16667"/>
            </a:avLst>
          </a:prstGeom>
          <a:solidFill>
            <a:srgbClr val="FFFF99"/>
          </a:solidFill>
          <a:ln w="9525">
            <a:solidFill>
              <a:schemeClr val="tx1"/>
            </a:solidFill>
            <a:miter lim="800000"/>
            <a:headEnd/>
            <a:tailEnd/>
          </a:ln>
        </p:spPr>
        <p:txBody>
          <a:bodyPr anchor="b"/>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lgn="ctr">
              <a:spcBef>
                <a:spcPct val="0"/>
              </a:spcBef>
              <a:buClrTx/>
              <a:buSzTx/>
              <a:buFontTx/>
              <a:buNone/>
            </a:pPr>
            <a:r>
              <a:rPr kumimoji="0" lang="sr-Latn-CS" altLang="en-US" sz="1600">
                <a:solidFill>
                  <a:schemeClr val="tx1"/>
                </a:solidFill>
                <a:latin typeface="Times New Roman" panose="02020603050405020304" pitchFamily="18" charset="0"/>
              </a:rPr>
              <a:t>osloboditi FU</a:t>
            </a:r>
            <a:endParaRPr kumimoji="0" lang="en-US" altLang="en-US" sz="1600">
              <a:solidFill>
                <a:schemeClr val="tx1"/>
              </a:solidFill>
              <a:latin typeface="Times New Roman" panose="02020603050405020304" pitchFamily="18"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box(in)">
                                      <p:cBhvr>
                                        <p:cTn id="7" dur="500"/>
                                        <p:tgtEl>
                                          <p:spTgt spid="409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1" nodeType="clickEffect">
                                  <p:stCondLst>
                                    <p:cond delay="0"/>
                                  </p:stCondLst>
                                  <p:childTnLst>
                                    <p:animEffect transition="out" filter="blinds(horizontal)">
                                      <p:cBhvr>
                                        <p:cTn id="11" dur="500"/>
                                        <p:tgtEl>
                                          <p:spTgt spid="40964"/>
                                        </p:tgtEl>
                                      </p:cBhvr>
                                    </p:animEffect>
                                    <p:set>
                                      <p:cBhvr>
                                        <p:cTn id="12" dur="1" fill="hold">
                                          <p:stCondLst>
                                            <p:cond delay="499"/>
                                          </p:stCondLst>
                                        </p:cTn>
                                        <p:tgtEl>
                                          <p:spTgt spid="40964"/>
                                        </p:tgtEl>
                                        <p:attrNameLst>
                                          <p:attrName>style.visibility</p:attrName>
                                        </p:attrNameLst>
                                      </p:cBhvr>
                                      <p:to>
                                        <p:strVal val="hidden"/>
                                      </p:to>
                                    </p:set>
                                  </p:childTnLst>
                                </p:cTn>
                              </p:par>
                              <p:par>
                                <p:cTn id="13" presetID="3" presetClass="entr" presetSubtype="10" fill="hold" grpId="0" nodeType="withEffect">
                                  <p:stCondLst>
                                    <p:cond delay="0"/>
                                  </p:stCondLst>
                                  <p:childTnLst>
                                    <p:set>
                                      <p:cBhvr>
                                        <p:cTn id="14" dur="1" fill="hold">
                                          <p:stCondLst>
                                            <p:cond delay="0"/>
                                          </p:stCondLst>
                                        </p:cTn>
                                        <p:tgtEl>
                                          <p:spTgt spid="40965"/>
                                        </p:tgtEl>
                                        <p:attrNameLst>
                                          <p:attrName>style.visibility</p:attrName>
                                        </p:attrNameLst>
                                      </p:cBhvr>
                                      <p:to>
                                        <p:strVal val="visible"/>
                                      </p:to>
                                    </p:set>
                                    <p:animEffect transition="in" filter="blinds(horizontal)">
                                      <p:cBhvr>
                                        <p:cTn id="15" dur="500"/>
                                        <p:tgtEl>
                                          <p:spTgt spid="409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xit" presetSubtype="10" fill="hold" grpId="1" nodeType="clickEffect">
                                  <p:stCondLst>
                                    <p:cond delay="0"/>
                                  </p:stCondLst>
                                  <p:childTnLst>
                                    <p:animEffect transition="out" filter="blinds(horizontal)">
                                      <p:cBhvr>
                                        <p:cTn id="19" dur="500"/>
                                        <p:tgtEl>
                                          <p:spTgt spid="40965"/>
                                        </p:tgtEl>
                                      </p:cBhvr>
                                    </p:animEffect>
                                    <p:set>
                                      <p:cBhvr>
                                        <p:cTn id="20" dur="1" fill="hold">
                                          <p:stCondLst>
                                            <p:cond delay="499"/>
                                          </p:stCondLst>
                                        </p:cTn>
                                        <p:tgtEl>
                                          <p:spTgt spid="40965"/>
                                        </p:tgtEl>
                                        <p:attrNameLst>
                                          <p:attrName>style.visibility</p:attrName>
                                        </p:attrNameLst>
                                      </p:cBhvr>
                                      <p:to>
                                        <p:strVal val="hidden"/>
                                      </p:to>
                                    </p:set>
                                  </p:childTnLst>
                                </p:cTn>
                              </p:par>
                              <p:par>
                                <p:cTn id="21" presetID="3" presetClass="entr" presetSubtype="10" fill="hold" grpId="0" nodeType="withEffect">
                                  <p:stCondLst>
                                    <p:cond delay="0"/>
                                  </p:stCondLst>
                                  <p:childTnLst>
                                    <p:set>
                                      <p:cBhvr>
                                        <p:cTn id="22" dur="1" fill="hold">
                                          <p:stCondLst>
                                            <p:cond delay="0"/>
                                          </p:stCondLst>
                                        </p:cTn>
                                        <p:tgtEl>
                                          <p:spTgt spid="40966"/>
                                        </p:tgtEl>
                                        <p:attrNameLst>
                                          <p:attrName>style.visibility</p:attrName>
                                        </p:attrNameLst>
                                      </p:cBhvr>
                                      <p:to>
                                        <p:strVal val="visible"/>
                                      </p:to>
                                    </p:set>
                                    <p:animEffect transition="in" filter="blinds(horizontal)">
                                      <p:cBhvr>
                                        <p:cTn id="23" dur="500"/>
                                        <p:tgtEl>
                                          <p:spTgt spid="4096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xit" presetSubtype="10" fill="hold" grpId="1" nodeType="clickEffect">
                                  <p:stCondLst>
                                    <p:cond delay="0"/>
                                  </p:stCondLst>
                                  <p:childTnLst>
                                    <p:animEffect transition="out" filter="blinds(horizontal)">
                                      <p:cBhvr>
                                        <p:cTn id="27" dur="500"/>
                                        <p:tgtEl>
                                          <p:spTgt spid="40966"/>
                                        </p:tgtEl>
                                      </p:cBhvr>
                                    </p:animEffect>
                                    <p:set>
                                      <p:cBhvr>
                                        <p:cTn id="28" dur="1" fill="hold">
                                          <p:stCondLst>
                                            <p:cond delay="499"/>
                                          </p:stCondLst>
                                        </p:cTn>
                                        <p:tgtEl>
                                          <p:spTgt spid="40966"/>
                                        </p:tgtEl>
                                        <p:attrNameLst>
                                          <p:attrName>style.visibility</p:attrName>
                                        </p:attrNameLst>
                                      </p:cBhvr>
                                      <p:to>
                                        <p:strVal val="hidden"/>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40967"/>
                                        </p:tgtEl>
                                        <p:attrNameLst>
                                          <p:attrName>style.visibility</p:attrName>
                                        </p:attrNameLst>
                                      </p:cBhvr>
                                      <p:to>
                                        <p:strVal val="visible"/>
                                      </p:to>
                                    </p:set>
                                    <p:animEffect transition="in" filter="blinds(horizontal)">
                                      <p:cBhvr>
                                        <p:cTn id="33" dur="500"/>
                                        <p:tgtEl>
                                          <p:spTgt spid="40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grpId="1" nodeType="clickEffect">
                                  <p:stCondLst>
                                    <p:cond delay="0"/>
                                  </p:stCondLst>
                                  <p:childTnLst>
                                    <p:animEffect transition="out" filter="blinds(horizontal)">
                                      <p:cBhvr>
                                        <p:cTn id="37" dur="500"/>
                                        <p:tgtEl>
                                          <p:spTgt spid="40967"/>
                                        </p:tgtEl>
                                      </p:cBhvr>
                                    </p:animEffect>
                                    <p:set>
                                      <p:cBhvr>
                                        <p:cTn id="38" dur="1" fill="hold">
                                          <p:stCondLst>
                                            <p:cond delay="499"/>
                                          </p:stCondLst>
                                        </p:cTn>
                                        <p:tgtEl>
                                          <p:spTgt spid="40967"/>
                                        </p:tgtEl>
                                        <p:attrNameLst>
                                          <p:attrName>style.visibility</p:attrName>
                                        </p:attrNameLst>
                                      </p:cBhvr>
                                      <p:to>
                                        <p:strVal val="hidden"/>
                                      </p:to>
                                    </p:set>
                                  </p:childTnLst>
                                </p:cTn>
                              </p:par>
                              <p:par>
                                <p:cTn id="39" presetID="3" presetClass="entr" presetSubtype="10" fill="hold" grpId="0" nodeType="withEffect">
                                  <p:stCondLst>
                                    <p:cond delay="0"/>
                                  </p:stCondLst>
                                  <p:childTnLst>
                                    <p:set>
                                      <p:cBhvr>
                                        <p:cTn id="40" dur="1" fill="hold">
                                          <p:stCondLst>
                                            <p:cond delay="0"/>
                                          </p:stCondLst>
                                        </p:cTn>
                                        <p:tgtEl>
                                          <p:spTgt spid="40968"/>
                                        </p:tgtEl>
                                        <p:attrNameLst>
                                          <p:attrName>style.visibility</p:attrName>
                                        </p:attrNameLst>
                                      </p:cBhvr>
                                      <p:to>
                                        <p:strVal val="visible"/>
                                      </p:to>
                                    </p:set>
                                    <p:animEffect transition="in" filter="blinds(horizontal)">
                                      <p:cBhvr>
                                        <p:cTn id="41" dur="500"/>
                                        <p:tgtEl>
                                          <p:spTgt spid="4096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xit" presetSubtype="10" fill="hold" grpId="1" nodeType="clickEffect">
                                  <p:stCondLst>
                                    <p:cond delay="0"/>
                                  </p:stCondLst>
                                  <p:childTnLst>
                                    <p:animEffect transition="out" filter="blinds(horizontal)">
                                      <p:cBhvr>
                                        <p:cTn id="45" dur="500"/>
                                        <p:tgtEl>
                                          <p:spTgt spid="40968"/>
                                        </p:tgtEl>
                                      </p:cBhvr>
                                    </p:animEffect>
                                    <p:set>
                                      <p:cBhvr>
                                        <p:cTn id="46" dur="1" fill="hold">
                                          <p:stCondLst>
                                            <p:cond delay="499"/>
                                          </p:stCondLst>
                                        </p:cTn>
                                        <p:tgtEl>
                                          <p:spTgt spid="40968"/>
                                        </p:tgtEl>
                                        <p:attrNameLst>
                                          <p:attrName>style.visibility</p:attrName>
                                        </p:attrNameLst>
                                      </p:cBhvr>
                                      <p:to>
                                        <p:strVal val="hidden"/>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40969"/>
                                        </p:tgtEl>
                                        <p:attrNameLst>
                                          <p:attrName>style.visibility</p:attrName>
                                        </p:attrNameLst>
                                      </p:cBhvr>
                                      <p:to>
                                        <p:strVal val="visible"/>
                                      </p:to>
                                    </p:set>
                                    <p:animEffect transition="in" filter="blinds(horizontal)">
                                      <p:cBhvr>
                                        <p:cTn id="51" dur="500"/>
                                        <p:tgtEl>
                                          <p:spTgt spid="40969"/>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3" presetClass="exit" presetSubtype="10" fill="hold" grpId="1" nodeType="clickEffect">
                                  <p:stCondLst>
                                    <p:cond delay="0"/>
                                  </p:stCondLst>
                                  <p:childTnLst>
                                    <p:animEffect transition="out" filter="blinds(horizontal)">
                                      <p:cBhvr>
                                        <p:cTn id="55" dur="500"/>
                                        <p:tgtEl>
                                          <p:spTgt spid="40969"/>
                                        </p:tgtEl>
                                      </p:cBhvr>
                                    </p:animEffect>
                                    <p:set>
                                      <p:cBhvr>
                                        <p:cTn id="56" dur="1" fill="hold">
                                          <p:stCondLst>
                                            <p:cond delay="499"/>
                                          </p:stCondLst>
                                        </p:cTn>
                                        <p:tgtEl>
                                          <p:spTgt spid="40969"/>
                                        </p:tgtEl>
                                        <p:attrNameLst>
                                          <p:attrName>style.visibility</p:attrName>
                                        </p:attrNameLst>
                                      </p:cBhvr>
                                      <p:to>
                                        <p:strVal val="hidden"/>
                                      </p:to>
                                    </p:set>
                                  </p:childTnLst>
                                </p:cTn>
                              </p:par>
                            </p:childTnLst>
                          </p:cTn>
                        </p:par>
                        <p:par>
                          <p:cTn id="57" fill="hold" nodeType="afterGroup">
                            <p:stCondLst>
                              <p:cond delay="500"/>
                            </p:stCondLst>
                            <p:childTnLst>
                              <p:par>
                                <p:cTn id="58" presetID="3" presetClass="entr" presetSubtype="10" fill="hold" grpId="0" nodeType="afterEffect">
                                  <p:stCondLst>
                                    <p:cond delay="0"/>
                                  </p:stCondLst>
                                  <p:childTnLst>
                                    <p:set>
                                      <p:cBhvr>
                                        <p:cTn id="59" dur="1" fill="hold">
                                          <p:stCondLst>
                                            <p:cond delay="0"/>
                                          </p:stCondLst>
                                        </p:cTn>
                                        <p:tgtEl>
                                          <p:spTgt spid="40970"/>
                                        </p:tgtEl>
                                        <p:attrNameLst>
                                          <p:attrName>style.visibility</p:attrName>
                                        </p:attrNameLst>
                                      </p:cBhvr>
                                      <p:to>
                                        <p:strVal val="visible"/>
                                      </p:to>
                                    </p:set>
                                    <p:animEffect transition="in" filter="blinds(horizontal)">
                                      <p:cBhvr>
                                        <p:cTn id="60" dur="500"/>
                                        <p:tgtEl>
                                          <p:spTgt spid="40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nimBg="1"/>
      <p:bldP spid="40964" grpId="1" animBg="1"/>
      <p:bldP spid="40965" grpId="0" animBg="1"/>
      <p:bldP spid="40965" grpId="1" animBg="1"/>
      <p:bldP spid="40966" grpId="0" animBg="1"/>
      <p:bldP spid="40966" grpId="1" animBg="1"/>
      <p:bldP spid="40967" grpId="0" animBg="1"/>
      <p:bldP spid="40967" grpId="1" animBg="1"/>
      <p:bldP spid="40968" grpId="0" animBg="1"/>
      <p:bldP spid="40968" grpId="1" animBg="1"/>
      <p:bldP spid="40969" grpId="0" animBg="1"/>
      <p:bldP spid="40969" grpId="1" animBg="1"/>
      <p:bldP spid="4097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79DDAF7-D0BD-7A8B-559E-462B788E3F2E}"/>
              </a:ext>
            </a:extLst>
          </p:cNvPr>
          <p:cNvSpPr>
            <a:spLocks noGrp="1"/>
          </p:cNvSpPr>
          <p:nvPr>
            <p:ph type="title"/>
          </p:nvPr>
        </p:nvSpPr>
        <p:spPr/>
        <p:txBody>
          <a:bodyPr/>
          <a:lstStyle/>
          <a:p>
            <a:pPr>
              <a:defRPr/>
            </a:pPr>
            <a:r>
              <a:rPr lang="en-US" dirty="0"/>
              <a:t>Reorder buffer</a:t>
            </a:r>
            <a:endParaRPr lang="sr-Latn-RS" dirty="0"/>
          </a:p>
        </p:txBody>
      </p:sp>
      <p:sp>
        <p:nvSpPr>
          <p:cNvPr id="4" name="Content Placeholder 3">
            <a:extLst>
              <a:ext uri="{FF2B5EF4-FFF2-40B4-BE49-F238E27FC236}">
                <a16:creationId xmlns:a16="http://schemas.microsoft.com/office/drawing/2014/main" id="{9AC03DF5-1F37-613E-BFD6-CB547CB36483}"/>
              </a:ext>
            </a:extLst>
          </p:cNvPr>
          <p:cNvSpPr>
            <a:spLocks noGrp="1"/>
          </p:cNvSpPr>
          <p:nvPr>
            <p:ph idx="1"/>
          </p:nvPr>
        </p:nvSpPr>
        <p:spPr/>
        <p:txBody>
          <a:bodyPr>
            <a:normAutofit fontScale="92500" lnSpcReduction="20000"/>
          </a:bodyPr>
          <a:lstStyle/>
          <a:p>
            <a:pPr>
              <a:defRPr/>
            </a:pPr>
            <a:r>
              <a:rPr lang="en-US" dirty="0"/>
              <a:t>I Sc i </a:t>
            </a:r>
            <a:r>
              <a:rPr lang="en-US" dirty="0" err="1"/>
              <a:t>Tomasulov</a:t>
            </a:r>
            <a:r>
              <a:rPr lang="en-US" dirty="0"/>
              <a:t> </a:t>
            </a:r>
            <a:r>
              <a:rPr lang="en-US" dirty="0" err="1"/>
              <a:t>algoritam</a:t>
            </a:r>
            <a:r>
              <a:rPr lang="en-US" dirty="0"/>
              <a:t> </a:t>
            </a:r>
            <a:r>
              <a:rPr lang="en-US" dirty="0" err="1"/>
              <a:t>dovode</a:t>
            </a:r>
            <a:r>
              <a:rPr lang="en-US" dirty="0"/>
              <a:t> do </a:t>
            </a:r>
            <a:r>
              <a:rPr lang="en-US" dirty="0" err="1"/>
              <a:t>okon</a:t>
            </a:r>
            <a:r>
              <a:rPr lang="sr-Latn-RS" dirty="0"/>
              <a:t>čanja instrukcija van originalnog programskog redosleda</a:t>
            </a:r>
          </a:p>
          <a:p>
            <a:pPr lvl="1">
              <a:defRPr/>
            </a:pPr>
            <a:r>
              <a:rPr lang="sr-Latn-RS" dirty="0"/>
              <a:t>To može dovesti do nepreciznih prekida, ili problema kod naredbi grananja, ako se grananje odvijalo u nepredvidjenom smeru</a:t>
            </a:r>
          </a:p>
          <a:p>
            <a:pPr>
              <a:defRPr/>
            </a:pPr>
            <a:r>
              <a:rPr lang="en-US" dirty="0" err="1"/>
              <a:t>Funkcija</a:t>
            </a:r>
            <a:r>
              <a:rPr lang="en-US" dirty="0"/>
              <a:t> </a:t>
            </a:r>
            <a:r>
              <a:rPr lang="en-US" dirty="0" err="1"/>
              <a:t>ROBa</a:t>
            </a:r>
            <a:r>
              <a:rPr lang="en-US" dirty="0"/>
              <a:t> je da </a:t>
            </a:r>
            <a:r>
              <a:rPr lang="en-US" dirty="0" err="1"/>
              <a:t>vrati</a:t>
            </a:r>
            <a:r>
              <a:rPr lang="en-US" dirty="0"/>
              <a:t> </a:t>
            </a:r>
            <a:r>
              <a:rPr lang="en-US" dirty="0" err="1"/>
              <a:t>instrukcije</a:t>
            </a:r>
            <a:r>
              <a:rPr lang="en-US" dirty="0"/>
              <a:t> u </a:t>
            </a:r>
            <a:r>
              <a:rPr lang="en-US" dirty="0" err="1"/>
              <a:t>originalni</a:t>
            </a:r>
            <a:r>
              <a:rPr lang="en-US" dirty="0"/>
              <a:t> </a:t>
            </a:r>
            <a:r>
              <a:rPr lang="en-US" dirty="0" err="1"/>
              <a:t>programski</a:t>
            </a:r>
            <a:r>
              <a:rPr lang="en-US" dirty="0"/>
              <a:t> </a:t>
            </a:r>
            <a:r>
              <a:rPr lang="en-US" dirty="0" err="1"/>
              <a:t>redosled</a:t>
            </a:r>
            <a:r>
              <a:rPr lang="en-US" dirty="0"/>
              <a:t> </a:t>
            </a:r>
            <a:r>
              <a:rPr lang="en-US" dirty="0" err="1"/>
              <a:t>nakon</a:t>
            </a:r>
            <a:r>
              <a:rPr lang="en-US" dirty="0"/>
              <a:t> (</a:t>
            </a:r>
            <a:r>
              <a:rPr lang="en-US" dirty="0" err="1"/>
              <a:t>eventualnog</a:t>
            </a:r>
            <a:r>
              <a:rPr lang="en-US" dirty="0"/>
              <a:t>) </a:t>
            </a:r>
            <a:r>
              <a:rPr lang="sr-Latn-RS" dirty="0"/>
              <a:t>izvršenja van redosleda.</a:t>
            </a:r>
          </a:p>
          <a:p>
            <a:pPr lvl="1">
              <a:defRPr/>
            </a:pPr>
            <a:r>
              <a:rPr lang="sr-Latn-RS" dirty="0"/>
              <a:t>ROB održava uređenu listu instrukcija. </a:t>
            </a:r>
          </a:p>
          <a:p>
            <a:pPr lvl="1">
              <a:defRPr/>
            </a:pPr>
            <a:r>
              <a:rPr lang="sr-Latn-RS" dirty="0"/>
              <a:t>ROB ima strukturu reda čekanja i funkcioniše po FIFO principu.</a:t>
            </a:r>
          </a:p>
          <a:p>
            <a:pPr lvl="2">
              <a:defRPr/>
            </a:pPr>
            <a:r>
              <a:rPr lang="sr-Latn-RS" dirty="0"/>
              <a:t>ima pointere na početak (head) i kraj (teil) reda</a:t>
            </a:r>
          </a:p>
          <a:p>
            <a:pPr lvl="1">
              <a:defRPr/>
            </a:pPr>
            <a:r>
              <a:rPr lang="sr-Latn-RS" dirty="0"/>
              <a:t>Instrukcija se dodaje na kraj reda u trenutku kada kreće njeno izvršenje.</a:t>
            </a:r>
          </a:p>
          <a:p>
            <a:pPr>
              <a:defRPr/>
            </a:pPr>
            <a:r>
              <a:rPr lang="sr-Latn-RS" dirty="0"/>
              <a:t>Instrukcija se uklanja iz reda čekanja kada okonča izvršenje i bude na čelu (vrhu reda) reda.</a:t>
            </a:r>
          </a:p>
          <a:p>
            <a:pPr lvl="1">
              <a:defRPr/>
            </a:pPr>
            <a:r>
              <a:rPr lang="sr-Latn-RS" dirty="0"/>
              <a:t>instrukcija tek tada ažurira RF. </a:t>
            </a:r>
          </a:p>
          <a:p>
            <a:pPr>
              <a:defRPr/>
            </a:pPr>
            <a:r>
              <a:rPr lang="sr-Latn-RS" dirty="0"/>
              <a:t>Na taj način će sve instrukcije okončati izvršenje (tj. Izvršiti upis u RF) u svom programskom redosledu</a:t>
            </a:r>
          </a:p>
        </p:txBody>
      </p:sp>
    </p:spTree>
  </p:cSld>
  <p:clrMapOvr>
    <a:masterClrMapping/>
  </p:clrMapOvr>
  <p:transition>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15B7C-158F-03EA-88E1-37499F202AC3}"/>
              </a:ext>
            </a:extLst>
          </p:cNvPr>
          <p:cNvSpPr>
            <a:spLocks noGrp="1"/>
          </p:cNvSpPr>
          <p:nvPr>
            <p:ph type="title"/>
          </p:nvPr>
        </p:nvSpPr>
        <p:spPr/>
        <p:txBody>
          <a:bodyPr/>
          <a:lstStyle/>
          <a:p>
            <a:pPr>
              <a:defRPr/>
            </a:pPr>
            <a:endParaRPr lang="sr-Latn-RS"/>
          </a:p>
        </p:txBody>
      </p:sp>
      <p:sp>
        <p:nvSpPr>
          <p:cNvPr id="3" name="Content Placeholder 2">
            <a:extLst>
              <a:ext uri="{FF2B5EF4-FFF2-40B4-BE49-F238E27FC236}">
                <a16:creationId xmlns:a16="http://schemas.microsoft.com/office/drawing/2014/main" id="{A8550B91-A332-E9D1-AA05-767A477D3FF0}"/>
              </a:ext>
            </a:extLst>
          </p:cNvPr>
          <p:cNvSpPr>
            <a:spLocks noGrp="1"/>
          </p:cNvSpPr>
          <p:nvPr>
            <p:ph idx="1"/>
          </p:nvPr>
        </p:nvSpPr>
        <p:spPr/>
        <p:txBody>
          <a:bodyPr/>
          <a:lstStyle/>
          <a:p>
            <a:pPr>
              <a:defRPr/>
            </a:pPr>
            <a:r>
              <a:rPr lang="sr-Latn-RS" dirty="0"/>
              <a:t>ROB se implementira kao kružni bafer, Ima dva pointera: </a:t>
            </a:r>
          </a:p>
          <a:p>
            <a:pPr lvl="1">
              <a:defRPr/>
            </a:pPr>
            <a:r>
              <a:rPr lang="sr-Latn-RS" dirty="0"/>
              <a:t>glavu (vrh) (head)</a:t>
            </a:r>
          </a:p>
          <a:p>
            <a:pPr lvl="1">
              <a:defRPr/>
            </a:pPr>
            <a:r>
              <a:rPr lang="sr-Latn-RS" dirty="0"/>
              <a:t>rep (tail)</a:t>
            </a:r>
          </a:p>
          <a:p>
            <a:pPr>
              <a:defRPr/>
            </a:pPr>
            <a:r>
              <a:rPr lang="sr-Latn-RS" dirty="0"/>
              <a:t>Kada se instrukcija ubacuje u ROB inkrementira se pointer na rep, a kada se uklanja iz reda </a:t>
            </a:r>
            <a:r>
              <a:rPr lang="en-US" dirty="0"/>
              <a:t>ink</a:t>
            </a:r>
            <a:r>
              <a:rPr lang="sr-Latn-RS" dirty="0"/>
              <a:t>rementira se pointer na glavu (vrh)</a:t>
            </a:r>
          </a:p>
        </p:txBody>
      </p:sp>
      <p:cxnSp>
        <p:nvCxnSpPr>
          <p:cNvPr id="39940" name="Straight Connector 4">
            <a:extLst>
              <a:ext uri="{FF2B5EF4-FFF2-40B4-BE49-F238E27FC236}">
                <a16:creationId xmlns:a16="http://schemas.microsoft.com/office/drawing/2014/main" id="{9B567D78-4762-68BF-8383-9134C2F7C00F}"/>
              </a:ext>
            </a:extLst>
          </p:cNvPr>
          <p:cNvCxnSpPr>
            <a:cxnSpLocks noChangeShapeType="1"/>
          </p:cNvCxnSpPr>
          <p:nvPr/>
        </p:nvCxnSpPr>
        <p:spPr bwMode="auto">
          <a:xfrm>
            <a:off x="1752600" y="4572000"/>
            <a:ext cx="0" cy="17526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Straight Connector 5">
            <a:extLst>
              <a:ext uri="{FF2B5EF4-FFF2-40B4-BE49-F238E27FC236}">
                <a16:creationId xmlns:a16="http://schemas.microsoft.com/office/drawing/2014/main" id="{4D67397D-4131-D624-7BF5-BA112C796513}"/>
              </a:ext>
            </a:extLst>
          </p:cNvPr>
          <p:cNvCxnSpPr/>
          <p:nvPr/>
        </p:nvCxnSpPr>
        <p:spPr bwMode="auto">
          <a:xfrm>
            <a:off x="3048000" y="4572000"/>
            <a:ext cx="0" cy="1752600"/>
          </a:xfrm>
          <a:prstGeom prst="line">
            <a:avLst/>
          </a:prstGeom>
          <a:ln>
            <a:headEnd type="none" w="med" len="med"/>
            <a:tailEnd type="none" w="med" len="med"/>
          </a:ln>
        </p:spPr>
        <p:style>
          <a:lnRef idx="1">
            <a:schemeClr val="accent4"/>
          </a:lnRef>
          <a:fillRef idx="0">
            <a:schemeClr val="accent4"/>
          </a:fillRef>
          <a:effectRef idx="0">
            <a:schemeClr val="accent4"/>
          </a:effectRef>
          <a:fontRef idx="minor">
            <a:schemeClr val="tx1"/>
          </a:fontRef>
        </p:style>
      </p:cxnSp>
      <p:cxnSp>
        <p:nvCxnSpPr>
          <p:cNvPr id="39942" name="Straight Connector 7">
            <a:extLst>
              <a:ext uri="{FF2B5EF4-FFF2-40B4-BE49-F238E27FC236}">
                <a16:creationId xmlns:a16="http://schemas.microsoft.com/office/drawing/2014/main" id="{9A447085-47FF-9A6E-D077-D9915AD82F4A}"/>
              </a:ext>
            </a:extLst>
          </p:cNvPr>
          <p:cNvCxnSpPr>
            <a:cxnSpLocks noChangeShapeType="1"/>
          </p:cNvCxnSpPr>
          <p:nvPr/>
        </p:nvCxnSpPr>
        <p:spPr bwMode="auto">
          <a:xfrm>
            <a:off x="1752600" y="4876800"/>
            <a:ext cx="1295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3" name="Straight Connector 9">
            <a:extLst>
              <a:ext uri="{FF2B5EF4-FFF2-40B4-BE49-F238E27FC236}">
                <a16:creationId xmlns:a16="http://schemas.microsoft.com/office/drawing/2014/main" id="{AF57CD81-F2FB-AE4F-ED1C-A921B1454D7F}"/>
              </a:ext>
            </a:extLst>
          </p:cNvPr>
          <p:cNvCxnSpPr>
            <a:cxnSpLocks noChangeShapeType="1"/>
          </p:cNvCxnSpPr>
          <p:nvPr/>
        </p:nvCxnSpPr>
        <p:spPr bwMode="auto">
          <a:xfrm>
            <a:off x="1752600" y="5181600"/>
            <a:ext cx="1295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4" name="Straight Connector 10">
            <a:extLst>
              <a:ext uri="{FF2B5EF4-FFF2-40B4-BE49-F238E27FC236}">
                <a16:creationId xmlns:a16="http://schemas.microsoft.com/office/drawing/2014/main" id="{E9DC0E2C-02DB-2113-05ED-F89496BB6419}"/>
              </a:ext>
            </a:extLst>
          </p:cNvPr>
          <p:cNvCxnSpPr>
            <a:cxnSpLocks noChangeShapeType="1"/>
          </p:cNvCxnSpPr>
          <p:nvPr/>
        </p:nvCxnSpPr>
        <p:spPr bwMode="auto">
          <a:xfrm>
            <a:off x="1752600" y="5486400"/>
            <a:ext cx="1295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5" name="Straight Connector 11">
            <a:extLst>
              <a:ext uri="{FF2B5EF4-FFF2-40B4-BE49-F238E27FC236}">
                <a16:creationId xmlns:a16="http://schemas.microsoft.com/office/drawing/2014/main" id="{2861EC2B-4266-7480-97CE-2B03996C0C2B}"/>
              </a:ext>
            </a:extLst>
          </p:cNvPr>
          <p:cNvCxnSpPr>
            <a:cxnSpLocks noChangeShapeType="1"/>
          </p:cNvCxnSpPr>
          <p:nvPr/>
        </p:nvCxnSpPr>
        <p:spPr bwMode="auto">
          <a:xfrm>
            <a:off x="1752600" y="5791200"/>
            <a:ext cx="1295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6" name="Straight Connector 12">
            <a:extLst>
              <a:ext uri="{FF2B5EF4-FFF2-40B4-BE49-F238E27FC236}">
                <a16:creationId xmlns:a16="http://schemas.microsoft.com/office/drawing/2014/main" id="{194B8BFB-2FB0-72F4-B7BA-E95A85BB38F4}"/>
              </a:ext>
            </a:extLst>
          </p:cNvPr>
          <p:cNvCxnSpPr>
            <a:cxnSpLocks noChangeShapeType="1"/>
          </p:cNvCxnSpPr>
          <p:nvPr/>
        </p:nvCxnSpPr>
        <p:spPr bwMode="auto">
          <a:xfrm>
            <a:off x="1752600" y="6096000"/>
            <a:ext cx="1295400" cy="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7" name="Straight Arrow Connector 14">
            <a:extLst>
              <a:ext uri="{FF2B5EF4-FFF2-40B4-BE49-F238E27FC236}">
                <a16:creationId xmlns:a16="http://schemas.microsoft.com/office/drawing/2014/main" id="{55AE38AC-1598-5842-CE9B-7C1EA2D4AEF3}"/>
              </a:ext>
            </a:extLst>
          </p:cNvPr>
          <p:cNvCxnSpPr>
            <a:cxnSpLocks noChangeShapeType="1"/>
          </p:cNvCxnSpPr>
          <p:nvPr/>
        </p:nvCxnSpPr>
        <p:spPr bwMode="auto">
          <a:xfrm flipH="1">
            <a:off x="3200400" y="6096000"/>
            <a:ext cx="457200" cy="0"/>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948" name="Straight Arrow Connector 15">
            <a:extLst>
              <a:ext uri="{FF2B5EF4-FFF2-40B4-BE49-F238E27FC236}">
                <a16:creationId xmlns:a16="http://schemas.microsoft.com/office/drawing/2014/main" id="{EAA08EE5-6F98-161B-CB47-B4D926BE43E6}"/>
              </a:ext>
            </a:extLst>
          </p:cNvPr>
          <p:cNvCxnSpPr>
            <a:cxnSpLocks noChangeShapeType="1"/>
          </p:cNvCxnSpPr>
          <p:nvPr/>
        </p:nvCxnSpPr>
        <p:spPr bwMode="auto">
          <a:xfrm flipH="1">
            <a:off x="3124200" y="4876800"/>
            <a:ext cx="457200" cy="0"/>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49" name="TextBox 16">
            <a:extLst>
              <a:ext uri="{FF2B5EF4-FFF2-40B4-BE49-F238E27FC236}">
                <a16:creationId xmlns:a16="http://schemas.microsoft.com/office/drawing/2014/main" id="{211952DC-6729-61C8-F388-A38CCAF37204}"/>
              </a:ext>
            </a:extLst>
          </p:cNvPr>
          <p:cNvSpPr txBox="1">
            <a:spLocks noChangeArrowheads="1"/>
          </p:cNvSpPr>
          <p:nvPr/>
        </p:nvSpPr>
        <p:spPr bwMode="auto">
          <a:xfrm>
            <a:off x="3805238" y="5911850"/>
            <a:ext cx="6080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a:t>upis</a:t>
            </a:r>
          </a:p>
        </p:txBody>
      </p:sp>
      <p:sp>
        <p:nvSpPr>
          <p:cNvPr id="39950" name="TextBox 17">
            <a:extLst>
              <a:ext uri="{FF2B5EF4-FFF2-40B4-BE49-F238E27FC236}">
                <a16:creationId xmlns:a16="http://schemas.microsoft.com/office/drawing/2014/main" id="{81BA1CAC-CB34-C720-CF55-33905E278D8A}"/>
              </a:ext>
            </a:extLst>
          </p:cNvPr>
          <p:cNvSpPr txBox="1">
            <a:spLocks noChangeArrowheads="1"/>
          </p:cNvSpPr>
          <p:nvPr/>
        </p:nvSpPr>
        <p:spPr bwMode="auto">
          <a:xfrm>
            <a:off x="3810000" y="4692650"/>
            <a:ext cx="8509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a:t>čitanje</a:t>
            </a:r>
          </a:p>
        </p:txBody>
      </p:sp>
      <p:cxnSp>
        <p:nvCxnSpPr>
          <p:cNvPr id="39951" name="Straight Arrow Connector 19">
            <a:extLst>
              <a:ext uri="{FF2B5EF4-FFF2-40B4-BE49-F238E27FC236}">
                <a16:creationId xmlns:a16="http://schemas.microsoft.com/office/drawing/2014/main" id="{3F5A0CC6-C773-4738-FC3B-7851BFEEC02E}"/>
              </a:ext>
            </a:extLst>
          </p:cNvPr>
          <p:cNvCxnSpPr>
            <a:cxnSpLocks noChangeShapeType="1"/>
          </p:cNvCxnSpPr>
          <p:nvPr/>
        </p:nvCxnSpPr>
        <p:spPr bwMode="auto">
          <a:xfrm flipV="1">
            <a:off x="5181600" y="4981575"/>
            <a:ext cx="0" cy="1038225"/>
          </a:xfrm>
          <a:prstGeom prst="straightConnector1">
            <a:avLst/>
          </a:prstGeom>
          <a:noFill/>
          <a:ln w="9525" algn="ctr">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952" name="TextBox 21">
            <a:extLst>
              <a:ext uri="{FF2B5EF4-FFF2-40B4-BE49-F238E27FC236}">
                <a16:creationId xmlns:a16="http://schemas.microsoft.com/office/drawing/2014/main" id="{9023CE88-7761-B0FE-1D4C-80A6DB2421EE}"/>
              </a:ext>
            </a:extLst>
          </p:cNvPr>
          <p:cNvSpPr txBox="1">
            <a:spLocks noChangeArrowheads="1"/>
          </p:cNvSpPr>
          <p:nvPr/>
        </p:nvSpPr>
        <p:spPr bwMode="auto">
          <a:xfrm>
            <a:off x="4910138" y="6096000"/>
            <a:ext cx="11557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200"/>
              <a:t>najnovija instr.</a:t>
            </a:r>
          </a:p>
        </p:txBody>
      </p:sp>
      <p:sp>
        <p:nvSpPr>
          <p:cNvPr id="39953" name="TextBox 22">
            <a:extLst>
              <a:ext uri="{FF2B5EF4-FFF2-40B4-BE49-F238E27FC236}">
                <a16:creationId xmlns:a16="http://schemas.microsoft.com/office/drawing/2014/main" id="{A0A5F654-FADE-D68C-7D09-78FC2F0326CA}"/>
              </a:ext>
            </a:extLst>
          </p:cNvPr>
          <p:cNvSpPr txBox="1">
            <a:spLocks noChangeArrowheads="1"/>
          </p:cNvSpPr>
          <p:nvPr/>
        </p:nvSpPr>
        <p:spPr bwMode="auto">
          <a:xfrm>
            <a:off x="4884738" y="4738688"/>
            <a:ext cx="11223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200"/>
              <a:t>najsarija instr.</a:t>
            </a:r>
          </a:p>
        </p:txBody>
      </p:sp>
    </p:spTree>
  </p:cSld>
  <p:clrMapOvr>
    <a:masterClrMapping/>
  </p:clrMapOvr>
  <p:transition>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D4B3DA-2692-04C4-2444-B880B65D32A4}"/>
              </a:ext>
            </a:extLst>
          </p:cNvPr>
          <p:cNvSpPr>
            <a:spLocks noGrp="1"/>
          </p:cNvSpPr>
          <p:nvPr>
            <p:ph type="title"/>
          </p:nvPr>
        </p:nvSpPr>
        <p:spPr/>
        <p:txBody>
          <a:bodyPr/>
          <a:lstStyle/>
          <a:p>
            <a:pPr>
              <a:defRPr/>
            </a:pPr>
            <a:r>
              <a:rPr lang="sr-Latn-RS" dirty="0"/>
              <a:t>Tomasulo sa ROB</a:t>
            </a:r>
          </a:p>
        </p:txBody>
      </p:sp>
      <p:pic>
        <p:nvPicPr>
          <p:cNvPr id="40963" name="Picture 4">
            <a:extLst>
              <a:ext uri="{FF2B5EF4-FFF2-40B4-BE49-F238E27FC236}">
                <a16:creationId xmlns:a16="http://schemas.microsoft.com/office/drawing/2014/main" id="{C69EACDD-F425-0F91-FFEE-F07D885CAB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575" y="846138"/>
            <a:ext cx="52768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C9C0-B833-0B0A-1CD4-572B8152B5AC}"/>
              </a:ext>
            </a:extLst>
          </p:cNvPr>
          <p:cNvSpPr>
            <a:spLocks noGrp="1"/>
          </p:cNvSpPr>
          <p:nvPr>
            <p:ph type="title"/>
          </p:nvPr>
        </p:nvSpPr>
        <p:spPr/>
        <p:txBody>
          <a:bodyPr/>
          <a:lstStyle/>
          <a:p>
            <a:pPr>
              <a:defRPr/>
            </a:pPr>
            <a:r>
              <a:rPr lang="sr-Latn-RS" dirty="0"/>
              <a:t>Faze izvršenja sa ROB</a:t>
            </a:r>
          </a:p>
        </p:txBody>
      </p:sp>
      <p:sp>
        <p:nvSpPr>
          <p:cNvPr id="3" name="Content Placeholder 2">
            <a:extLst>
              <a:ext uri="{FF2B5EF4-FFF2-40B4-BE49-F238E27FC236}">
                <a16:creationId xmlns:a16="http://schemas.microsoft.com/office/drawing/2014/main" id="{6814BA5F-CFD3-C499-8154-669CC3E4CAA2}"/>
              </a:ext>
            </a:extLst>
          </p:cNvPr>
          <p:cNvSpPr>
            <a:spLocks noGrp="1"/>
          </p:cNvSpPr>
          <p:nvPr>
            <p:ph idx="1"/>
          </p:nvPr>
        </p:nvSpPr>
        <p:spPr/>
        <p:txBody>
          <a:bodyPr>
            <a:normAutofit fontScale="92500" lnSpcReduction="20000"/>
          </a:bodyPr>
          <a:lstStyle/>
          <a:p>
            <a:pPr>
              <a:defRPr/>
            </a:pPr>
            <a:r>
              <a:rPr lang="sr-Latn-RS" dirty="0"/>
              <a:t>Da bi se postiglo okončanje instrukcija u programskom redosledu, dodaje se još jedna faza kod izvršenja instrukcija:</a:t>
            </a:r>
          </a:p>
          <a:p>
            <a:pPr>
              <a:defRPr/>
            </a:pPr>
            <a:r>
              <a:rPr lang="sr-Latn-RS" dirty="0"/>
              <a:t>Issue</a:t>
            </a:r>
          </a:p>
          <a:p>
            <a:pPr lvl="1">
              <a:defRPr/>
            </a:pPr>
            <a:r>
              <a:rPr lang="sr-Latn-RS" dirty="0"/>
              <a:t>Proverava se dostupnost RS i ulaza u ROB. </a:t>
            </a:r>
          </a:p>
          <a:p>
            <a:pPr lvl="1">
              <a:defRPr/>
            </a:pPr>
            <a:r>
              <a:rPr lang="sr-Latn-RS" dirty="0"/>
              <a:t>Ako neki operand nije dostupan, nadgleda se CDB</a:t>
            </a:r>
          </a:p>
          <a:p>
            <a:pPr lvl="1">
              <a:defRPr/>
            </a:pPr>
            <a:r>
              <a:rPr lang="sr-Latn-RS" dirty="0"/>
              <a:t>Kada su oba operanda u RS prelazi se na izvršenje (execute).</a:t>
            </a:r>
          </a:p>
          <a:p>
            <a:pPr>
              <a:defRPr/>
            </a:pPr>
            <a:r>
              <a:rPr lang="sr-Latn-RS" dirty="0"/>
              <a:t> Execute </a:t>
            </a:r>
          </a:p>
          <a:p>
            <a:pPr lvl="1">
              <a:defRPr/>
            </a:pPr>
            <a:r>
              <a:rPr lang="sr-Latn-RS" dirty="0"/>
              <a:t>rezervaciona stanica se oslobadja</a:t>
            </a:r>
          </a:p>
          <a:p>
            <a:pPr lvl="1">
              <a:defRPr/>
            </a:pPr>
            <a:r>
              <a:rPr lang="sr-Latn-RS" dirty="0"/>
              <a:t>instrukcija se izvršava u FU</a:t>
            </a:r>
          </a:p>
          <a:p>
            <a:pPr>
              <a:defRPr/>
            </a:pPr>
            <a:r>
              <a:rPr lang="en-US" dirty="0"/>
              <a:t> Write result—</a:t>
            </a:r>
            <a:r>
              <a:rPr lang="sr-Latn-RS" dirty="0"/>
              <a:t> </a:t>
            </a:r>
          </a:p>
          <a:p>
            <a:pPr lvl="1">
              <a:defRPr/>
            </a:pPr>
            <a:r>
              <a:rPr lang="sr-Latn-RS" dirty="0"/>
              <a:t>instrukcija okončava izvršenje i upisuje rezultat na CDB, a odatle u ROB i sve RS koje čekaju na rezultat. </a:t>
            </a:r>
          </a:p>
          <a:p>
            <a:pPr>
              <a:defRPr/>
            </a:pPr>
            <a:r>
              <a:rPr lang="en-US" dirty="0"/>
              <a:t>Commit</a:t>
            </a:r>
            <a:r>
              <a:rPr lang="sr-Latn-RS" dirty="0"/>
              <a:t> (graduate)</a:t>
            </a:r>
          </a:p>
          <a:p>
            <a:pPr lvl="1">
              <a:defRPr/>
            </a:pPr>
            <a:r>
              <a:rPr lang="sr-Latn-RS" dirty="0"/>
              <a:t>registarski fajl se ažurira iz ROB kada se instrukcija nadje na čelu bafera i kada je okončala izvršenje</a:t>
            </a:r>
          </a:p>
          <a:p>
            <a:pPr lvl="1">
              <a:defRPr/>
            </a:pPr>
            <a:r>
              <a:rPr lang="sr-Latn-RS" dirty="0"/>
              <a:t>instrukcija se uklanja iz ROB</a:t>
            </a:r>
          </a:p>
          <a:p>
            <a:pPr>
              <a:defRPr/>
            </a:pPr>
            <a:endParaRPr lang="sr-Latn-RS" dirty="0"/>
          </a:p>
        </p:txBody>
      </p:sp>
    </p:spTree>
  </p:cSld>
  <p:clrMapOvr>
    <a:masterClrMapping/>
  </p:clrMapOvr>
  <p:transition>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51A687D-6D0E-6CCF-0560-F7EEB38E314D}"/>
              </a:ext>
            </a:extLst>
          </p:cNvPr>
          <p:cNvSpPr>
            <a:spLocks noGrp="1" noChangeArrowheads="1"/>
          </p:cNvSpPr>
          <p:nvPr>
            <p:ph type="title"/>
          </p:nvPr>
        </p:nvSpPr>
        <p:spPr/>
        <p:txBody>
          <a:bodyPr/>
          <a:lstStyle/>
          <a:p>
            <a:pPr>
              <a:defRPr/>
            </a:pPr>
            <a:r>
              <a:rPr lang="hr-HR" altLang="en-US"/>
              <a:t>Arhitektura staze podataka </a:t>
            </a:r>
            <a:endParaRPr lang="en-US" altLang="en-US"/>
          </a:p>
        </p:txBody>
      </p:sp>
      <p:pic>
        <p:nvPicPr>
          <p:cNvPr id="7171" name="Picture 3">
            <a:extLst>
              <a:ext uri="{FF2B5EF4-FFF2-40B4-BE49-F238E27FC236}">
                <a16:creationId xmlns:a16="http://schemas.microsoft.com/office/drawing/2014/main" id="{6271195E-380A-0CCD-C8BE-D7D2526FB2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838200"/>
            <a:ext cx="7162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ransition>
    <p:pull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10346-D2B9-291B-2427-54DAB84269B1}"/>
              </a:ext>
            </a:extLst>
          </p:cNvPr>
          <p:cNvSpPr>
            <a:spLocks noGrp="1"/>
          </p:cNvSpPr>
          <p:nvPr>
            <p:ph type="title"/>
          </p:nvPr>
        </p:nvSpPr>
        <p:spPr/>
        <p:txBody>
          <a:bodyPr/>
          <a:lstStyle/>
          <a:p>
            <a:pPr>
              <a:defRPr/>
            </a:pPr>
            <a:r>
              <a:rPr lang="sr-Latn-RS" dirty="0"/>
              <a:t>Tabele</a:t>
            </a:r>
          </a:p>
        </p:txBody>
      </p:sp>
      <p:sp>
        <p:nvSpPr>
          <p:cNvPr id="3" name="Content Placeholder 2">
            <a:extLst>
              <a:ext uri="{FF2B5EF4-FFF2-40B4-BE49-F238E27FC236}">
                <a16:creationId xmlns:a16="http://schemas.microsoft.com/office/drawing/2014/main" id="{8DD8D6CC-11DB-1397-3F7F-8A9DBECAEE34}"/>
              </a:ext>
            </a:extLst>
          </p:cNvPr>
          <p:cNvSpPr>
            <a:spLocks noGrp="1"/>
          </p:cNvSpPr>
          <p:nvPr>
            <p:ph idx="4294967295"/>
          </p:nvPr>
        </p:nvSpPr>
        <p:spPr/>
        <p:txBody>
          <a:bodyPr>
            <a:normAutofit fontScale="70000" lnSpcReduction="20000"/>
          </a:bodyPr>
          <a:lstStyle/>
          <a:p>
            <a:pPr>
              <a:defRPr/>
            </a:pPr>
            <a:r>
              <a:rPr lang="sr-Latn-RS" dirty="0"/>
              <a:t>Tabela statusa FU, tj. RS</a:t>
            </a:r>
          </a:p>
          <a:p>
            <a:pPr lvl="1">
              <a:defRPr/>
            </a:pPr>
            <a:r>
              <a:rPr lang="sr-Latn-RS" dirty="0"/>
              <a:t>RS ima još jedno polje – destination, koje sadrži oznaku ROB ulaza gde će biti upisan rezultat</a:t>
            </a:r>
          </a:p>
          <a:p>
            <a:pPr>
              <a:defRPr/>
            </a:pPr>
            <a:endParaRPr lang="sr-Latn-RS" dirty="0"/>
          </a:p>
          <a:p>
            <a:pPr lvl="2">
              <a:defRPr/>
            </a:pPr>
            <a:endParaRPr lang="sr-Latn-RS" dirty="0"/>
          </a:p>
          <a:p>
            <a:pPr lvl="2">
              <a:defRPr/>
            </a:pPr>
            <a:r>
              <a:rPr lang="sr-Latn-RS" dirty="0"/>
              <a:t>Op – operacija</a:t>
            </a:r>
          </a:p>
          <a:p>
            <a:pPr lvl="2">
              <a:defRPr/>
            </a:pPr>
            <a:r>
              <a:rPr lang="sr-Latn-RS" dirty="0"/>
              <a:t>Dest-tag – na koju poziciju (vrstu) ROB će se upisati rezultat</a:t>
            </a:r>
          </a:p>
          <a:p>
            <a:pPr lvl="2">
              <a:defRPr/>
            </a:pPr>
            <a:r>
              <a:rPr lang="sr-Latn-RS" dirty="0"/>
              <a:t>Tag 1- oznaka ROB vrste iz koje će  doći prvi operand, ako nije dostupan</a:t>
            </a:r>
          </a:p>
          <a:p>
            <a:pPr lvl="2">
              <a:defRPr/>
            </a:pPr>
            <a:r>
              <a:rPr lang="sr-Latn-RS" dirty="0"/>
              <a:t>Tag 2- oznaka ROB vrste iz koje će  doći drugi operand, ako nije dostupan</a:t>
            </a:r>
          </a:p>
          <a:p>
            <a:pPr lvl="2">
              <a:defRPr/>
            </a:pPr>
            <a:r>
              <a:rPr lang="sr-Latn-RS" dirty="0"/>
              <a:t>Value 1 – vrednost prvog operanda</a:t>
            </a:r>
          </a:p>
          <a:p>
            <a:pPr lvl="2">
              <a:defRPr/>
            </a:pPr>
            <a:r>
              <a:rPr lang="sr-Latn-RS" dirty="0"/>
              <a:t>Value 2 – vrednost drugog operanda</a:t>
            </a:r>
          </a:p>
          <a:p>
            <a:pPr>
              <a:defRPr/>
            </a:pPr>
            <a:r>
              <a:rPr lang="sr-Latn-RS" dirty="0"/>
              <a:t>Svaka vrsta u ROB </a:t>
            </a:r>
          </a:p>
          <a:p>
            <a:pPr>
              <a:defRPr/>
            </a:pPr>
            <a:endParaRPr lang="sr-Latn-RS" dirty="0"/>
          </a:p>
          <a:p>
            <a:pPr lvl="1">
              <a:defRPr/>
            </a:pPr>
            <a:endParaRPr lang="sr-Latn-RS" dirty="0"/>
          </a:p>
          <a:p>
            <a:pPr lvl="2">
              <a:defRPr/>
            </a:pPr>
            <a:r>
              <a:rPr lang="sr-Latn-RS" dirty="0"/>
              <a:t>type – instrukcija koja se izvršava</a:t>
            </a:r>
          </a:p>
          <a:p>
            <a:pPr lvl="2">
              <a:defRPr/>
            </a:pPr>
            <a:r>
              <a:rPr lang="sr-Latn-RS" dirty="0"/>
              <a:t>Dest – odredišni registar</a:t>
            </a:r>
          </a:p>
          <a:p>
            <a:pPr lvl="2">
              <a:defRPr/>
            </a:pPr>
            <a:r>
              <a:rPr lang="sr-Latn-RS" dirty="0"/>
              <a:t>Value – vrednost koja se dobija izvršenjem instrukcije</a:t>
            </a:r>
          </a:p>
          <a:p>
            <a:pPr lvl="2">
              <a:defRPr/>
            </a:pPr>
            <a:r>
              <a:rPr lang="sr-Latn-RS" dirty="0"/>
              <a:t>Done – da li se instrukcija izvršila (da li je FU okončala izvršenje)</a:t>
            </a:r>
          </a:p>
          <a:p>
            <a:pPr lvl="2">
              <a:defRPr/>
            </a:pPr>
            <a:endParaRPr lang="sr-Latn-RS" dirty="0"/>
          </a:p>
          <a:p>
            <a:pPr lvl="2">
              <a:defRPr/>
            </a:pPr>
            <a:endParaRPr lang="sr-Latn-RS" dirty="0"/>
          </a:p>
          <a:p>
            <a:pPr>
              <a:defRPr/>
            </a:pPr>
            <a:r>
              <a:rPr lang="sr-Latn-RS" dirty="0"/>
              <a:t>Tabela statusa registra rezultata sadrži oznake ROB vrste odakle će doći rezultat.</a:t>
            </a:r>
          </a:p>
          <a:p>
            <a:pPr lvl="2">
              <a:defRPr/>
            </a:pPr>
            <a:r>
              <a:rPr lang="sr-Latn-RS" dirty="0"/>
              <a:t>kada se okonča izvršenje instrukcije u FU, rezultat se upisuje u ROB a ne u Registarski fajl.</a:t>
            </a:r>
          </a:p>
          <a:p>
            <a:pPr lvl="2">
              <a:defRPr/>
            </a:pPr>
            <a:r>
              <a:rPr lang="sr-Latn-RS" dirty="0"/>
              <a:t>Registarski fajl se ažurira iz ROB</a:t>
            </a:r>
          </a:p>
          <a:p>
            <a:pPr marL="914400" lvl="2" indent="0">
              <a:buFont typeface="Wingdings" panose="05000000000000000000" pitchFamily="2" charset="2"/>
              <a:buNone/>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lvl="2">
              <a:defRPr/>
            </a:pPr>
            <a:endParaRPr lang="sr-Latn-RS" dirty="0"/>
          </a:p>
          <a:p>
            <a:pPr>
              <a:defRPr/>
            </a:pPr>
            <a:endParaRPr lang="sr-Latn-RS" dirty="0"/>
          </a:p>
        </p:txBody>
      </p:sp>
      <p:grpSp>
        <p:nvGrpSpPr>
          <p:cNvPr id="43012" name="Group 25">
            <a:extLst>
              <a:ext uri="{FF2B5EF4-FFF2-40B4-BE49-F238E27FC236}">
                <a16:creationId xmlns:a16="http://schemas.microsoft.com/office/drawing/2014/main" id="{FED57304-9F8C-790F-CE82-549F958E261C}"/>
              </a:ext>
            </a:extLst>
          </p:cNvPr>
          <p:cNvGrpSpPr>
            <a:grpSpLocks/>
          </p:cNvGrpSpPr>
          <p:nvPr/>
        </p:nvGrpSpPr>
        <p:grpSpPr bwMode="auto">
          <a:xfrm>
            <a:off x="1600200" y="1600200"/>
            <a:ext cx="4562475" cy="381000"/>
            <a:chOff x="838200" y="1828800"/>
            <a:chExt cx="4562800" cy="381000"/>
          </a:xfrm>
        </p:grpSpPr>
        <p:sp>
          <p:nvSpPr>
            <p:cNvPr id="27" name="Rectangle 26">
              <a:extLst>
                <a:ext uri="{FF2B5EF4-FFF2-40B4-BE49-F238E27FC236}">
                  <a16:creationId xmlns:a16="http://schemas.microsoft.com/office/drawing/2014/main" id="{C4D15E02-8C05-E049-D761-EF4A95E234DF}"/>
                </a:ext>
              </a:extLst>
            </p:cNvPr>
            <p:cNvSpPr/>
            <p:nvPr/>
          </p:nvSpPr>
          <p:spPr bwMode="auto">
            <a:xfrm>
              <a:off x="838200" y="1828800"/>
              <a:ext cx="4419915" cy="381000"/>
            </a:xfrm>
            <a:prstGeom prst="rect">
              <a:avLst/>
            </a:prstGeom>
            <a:solidFill>
              <a:schemeClr val="tx2">
                <a:lumMod val="95000"/>
              </a:schemeClr>
            </a:solidFill>
            <a:ln w="9525" cap="flat" cmpd="sng" algn="ctr">
              <a:solidFill>
                <a:schemeClr val="tx1"/>
              </a:solidFill>
              <a:prstDash val="solid"/>
              <a:round/>
              <a:headEnd type="none" w="med" len="med"/>
              <a:tailEnd type="none" w="med" len="med"/>
            </a:ln>
            <a:effectLst/>
          </p:spPr>
          <p:txBody>
            <a:bodyPr wrap="none" anchor="b">
              <a:spAutoFit/>
            </a:bodyPr>
            <a:lstStyle/>
            <a:p>
              <a:pPr>
                <a:defRPr/>
              </a:pPr>
              <a:endParaRPr lang="sr-Latn-RS">
                <a:latin typeface="Arial" charset="0"/>
              </a:endParaRPr>
            </a:p>
          </p:txBody>
        </p:sp>
        <p:sp>
          <p:nvSpPr>
            <p:cNvPr id="43020" name="TextBox 27">
              <a:extLst>
                <a:ext uri="{FF2B5EF4-FFF2-40B4-BE49-F238E27FC236}">
                  <a16:creationId xmlns:a16="http://schemas.microsoft.com/office/drawing/2014/main" id="{36F3AFBA-997E-8718-241B-A951F361BC39}"/>
                </a:ext>
              </a:extLst>
            </p:cNvPr>
            <p:cNvSpPr txBox="1">
              <a:spLocks noChangeArrowheads="1"/>
            </p:cNvSpPr>
            <p:nvPr/>
          </p:nvSpPr>
          <p:spPr bwMode="auto">
            <a:xfrm>
              <a:off x="888033" y="1876363"/>
              <a:ext cx="45129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400"/>
                <a:t>Op     Dest-tag     Tag1      Tag 2     value 1    value 2    </a:t>
              </a:r>
            </a:p>
          </p:txBody>
        </p:sp>
        <p:cxnSp>
          <p:nvCxnSpPr>
            <p:cNvPr id="43021" name="Straight Connector 28">
              <a:extLst>
                <a:ext uri="{FF2B5EF4-FFF2-40B4-BE49-F238E27FC236}">
                  <a16:creationId xmlns:a16="http://schemas.microsoft.com/office/drawing/2014/main" id="{CF47F1FC-9DD5-82D0-673C-80EF7844C790}"/>
                </a:ext>
              </a:extLst>
            </p:cNvPr>
            <p:cNvCxnSpPr>
              <a:cxnSpLocks noChangeShapeType="1"/>
            </p:cNvCxnSpPr>
            <p:nvPr/>
          </p:nvCxnSpPr>
          <p:spPr bwMode="auto">
            <a:xfrm>
              <a:off x="1295400" y="1828800"/>
              <a:ext cx="0" cy="3810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2" name="Straight Connector 29">
              <a:extLst>
                <a:ext uri="{FF2B5EF4-FFF2-40B4-BE49-F238E27FC236}">
                  <a16:creationId xmlns:a16="http://schemas.microsoft.com/office/drawing/2014/main" id="{63447C55-A0C9-3036-D077-75AA72D97C4E}"/>
                </a:ext>
              </a:extLst>
            </p:cNvPr>
            <p:cNvCxnSpPr>
              <a:cxnSpLocks noChangeShapeType="1"/>
            </p:cNvCxnSpPr>
            <p:nvPr/>
          </p:nvCxnSpPr>
          <p:spPr bwMode="auto">
            <a:xfrm>
              <a:off x="2209800" y="1828800"/>
              <a:ext cx="0" cy="3810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3" name="Straight Connector 30">
              <a:extLst>
                <a:ext uri="{FF2B5EF4-FFF2-40B4-BE49-F238E27FC236}">
                  <a16:creationId xmlns:a16="http://schemas.microsoft.com/office/drawing/2014/main" id="{476576F4-3EB7-1041-F843-7A78BB726FBE}"/>
                </a:ext>
              </a:extLst>
            </p:cNvPr>
            <p:cNvCxnSpPr>
              <a:cxnSpLocks noChangeShapeType="1"/>
            </p:cNvCxnSpPr>
            <p:nvPr/>
          </p:nvCxnSpPr>
          <p:spPr bwMode="auto">
            <a:xfrm>
              <a:off x="2895600" y="1828800"/>
              <a:ext cx="0" cy="3810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4" name="Straight Connector 31">
              <a:extLst>
                <a:ext uri="{FF2B5EF4-FFF2-40B4-BE49-F238E27FC236}">
                  <a16:creationId xmlns:a16="http://schemas.microsoft.com/office/drawing/2014/main" id="{AC58CDC2-0737-0BF9-E1B8-EEF3021F6506}"/>
                </a:ext>
              </a:extLst>
            </p:cNvPr>
            <p:cNvCxnSpPr>
              <a:cxnSpLocks noChangeShapeType="1"/>
            </p:cNvCxnSpPr>
            <p:nvPr/>
          </p:nvCxnSpPr>
          <p:spPr bwMode="auto">
            <a:xfrm>
              <a:off x="3581400" y="1828800"/>
              <a:ext cx="0" cy="3810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25" name="Straight Connector 32">
              <a:extLst>
                <a:ext uri="{FF2B5EF4-FFF2-40B4-BE49-F238E27FC236}">
                  <a16:creationId xmlns:a16="http://schemas.microsoft.com/office/drawing/2014/main" id="{0F829AAF-1393-45E8-7490-A78C953EB892}"/>
                </a:ext>
              </a:extLst>
            </p:cNvPr>
            <p:cNvCxnSpPr>
              <a:cxnSpLocks noChangeShapeType="1"/>
            </p:cNvCxnSpPr>
            <p:nvPr/>
          </p:nvCxnSpPr>
          <p:spPr bwMode="auto">
            <a:xfrm>
              <a:off x="4343400" y="1828800"/>
              <a:ext cx="0" cy="381000"/>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3013" name="Group 33">
            <a:extLst>
              <a:ext uri="{FF2B5EF4-FFF2-40B4-BE49-F238E27FC236}">
                <a16:creationId xmlns:a16="http://schemas.microsoft.com/office/drawing/2014/main" id="{A3BF75E4-4D1B-D74E-CFCC-5A310435C3EF}"/>
              </a:ext>
            </a:extLst>
          </p:cNvPr>
          <p:cNvGrpSpPr>
            <a:grpSpLocks/>
          </p:cNvGrpSpPr>
          <p:nvPr/>
        </p:nvGrpSpPr>
        <p:grpSpPr bwMode="auto">
          <a:xfrm>
            <a:off x="1282700" y="3733800"/>
            <a:ext cx="2603500" cy="314325"/>
            <a:chOff x="977397" y="4922065"/>
            <a:chExt cx="2604004" cy="314393"/>
          </a:xfrm>
        </p:grpSpPr>
        <p:sp>
          <p:nvSpPr>
            <p:cNvPr id="35" name="Rectangle 34">
              <a:extLst>
                <a:ext uri="{FF2B5EF4-FFF2-40B4-BE49-F238E27FC236}">
                  <a16:creationId xmlns:a16="http://schemas.microsoft.com/office/drawing/2014/main" id="{7DAE950D-7D63-15E1-B78C-439A328EFD1F}"/>
                </a:ext>
              </a:extLst>
            </p:cNvPr>
            <p:cNvSpPr/>
            <p:nvPr/>
          </p:nvSpPr>
          <p:spPr bwMode="auto">
            <a:xfrm>
              <a:off x="1066314" y="4928416"/>
              <a:ext cx="2438872" cy="308042"/>
            </a:xfrm>
            <a:prstGeom prst="rect">
              <a:avLst/>
            </a:prstGeom>
            <a:solidFill>
              <a:schemeClr val="tx2">
                <a:lumMod val="95000"/>
              </a:schemeClr>
            </a:solidFill>
            <a:ln w="9525" cap="flat" cmpd="sng" algn="ctr">
              <a:solidFill>
                <a:schemeClr val="tx1"/>
              </a:solidFill>
              <a:prstDash val="solid"/>
              <a:round/>
              <a:headEnd type="none" w="med" len="med"/>
              <a:tailEnd type="none" w="med" len="med"/>
            </a:ln>
            <a:effectLst/>
          </p:spPr>
          <p:txBody>
            <a:bodyPr wrap="none" anchor="b">
              <a:spAutoFit/>
            </a:bodyPr>
            <a:lstStyle/>
            <a:p>
              <a:pPr>
                <a:defRPr/>
              </a:pPr>
              <a:endParaRPr lang="sr-Latn-RS">
                <a:latin typeface="Arial" charset="0"/>
              </a:endParaRPr>
            </a:p>
          </p:txBody>
        </p:sp>
        <p:sp>
          <p:nvSpPr>
            <p:cNvPr id="43015" name="TextBox 35">
              <a:extLst>
                <a:ext uri="{FF2B5EF4-FFF2-40B4-BE49-F238E27FC236}">
                  <a16:creationId xmlns:a16="http://schemas.microsoft.com/office/drawing/2014/main" id="{78A2CE88-9104-CCFE-1BF6-CFDF32D40169}"/>
                </a:ext>
              </a:extLst>
            </p:cNvPr>
            <p:cNvSpPr txBox="1">
              <a:spLocks noChangeArrowheads="1"/>
            </p:cNvSpPr>
            <p:nvPr/>
          </p:nvSpPr>
          <p:spPr bwMode="auto">
            <a:xfrm>
              <a:off x="977397" y="4928681"/>
              <a:ext cx="260400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400"/>
                <a:t>Type    Dest     Value     Done </a:t>
              </a:r>
            </a:p>
          </p:txBody>
        </p:sp>
        <p:cxnSp>
          <p:nvCxnSpPr>
            <p:cNvPr id="43016" name="Straight Connector 36">
              <a:extLst>
                <a:ext uri="{FF2B5EF4-FFF2-40B4-BE49-F238E27FC236}">
                  <a16:creationId xmlns:a16="http://schemas.microsoft.com/office/drawing/2014/main" id="{B1429935-9553-D486-1BF0-83B937CE6CBE}"/>
                </a:ext>
              </a:extLst>
            </p:cNvPr>
            <p:cNvCxnSpPr>
              <a:cxnSpLocks noChangeShapeType="1"/>
            </p:cNvCxnSpPr>
            <p:nvPr/>
          </p:nvCxnSpPr>
          <p:spPr bwMode="auto">
            <a:xfrm>
              <a:off x="1524000" y="4928681"/>
              <a:ext cx="0" cy="30777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7" name="Straight Connector 37">
              <a:extLst>
                <a:ext uri="{FF2B5EF4-FFF2-40B4-BE49-F238E27FC236}">
                  <a16:creationId xmlns:a16="http://schemas.microsoft.com/office/drawing/2014/main" id="{4F205DEC-3C5E-E793-341D-F18CEBE76A3D}"/>
                </a:ext>
              </a:extLst>
            </p:cNvPr>
            <p:cNvCxnSpPr>
              <a:cxnSpLocks noChangeShapeType="1"/>
            </p:cNvCxnSpPr>
            <p:nvPr/>
          </p:nvCxnSpPr>
          <p:spPr bwMode="auto">
            <a:xfrm>
              <a:off x="2133600" y="4925841"/>
              <a:ext cx="0" cy="30777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018" name="Straight Connector 38">
              <a:extLst>
                <a:ext uri="{FF2B5EF4-FFF2-40B4-BE49-F238E27FC236}">
                  <a16:creationId xmlns:a16="http://schemas.microsoft.com/office/drawing/2014/main" id="{B9C80432-4D7A-35F1-B756-57981187F68A}"/>
                </a:ext>
              </a:extLst>
            </p:cNvPr>
            <p:cNvCxnSpPr>
              <a:cxnSpLocks noChangeShapeType="1"/>
            </p:cNvCxnSpPr>
            <p:nvPr/>
          </p:nvCxnSpPr>
          <p:spPr bwMode="auto">
            <a:xfrm>
              <a:off x="2779412" y="4922065"/>
              <a:ext cx="0" cy="307777"/>
            </a:xfrm>
            <a:prstGeom prst="line">
              <a:avLst/>
            </a:prstGeom>
            <a:no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C93A7A-AFC7-9F91-9568-E70B86BAE19B}"/>
              </a:ext>
            </a:extLst>
          </p:cNvPr>
          <p:cNvSpPr>
            <a:spLocks noGrp="1"/>
          </p:cNvSpPr>
          <p:nvPr>
            <p:ph type="title"/>
          </p:nvPr>
        </p:nvSpPr>
        <p:spPr/>
        <p:txBody>
          <a:bodyPr/>
          <a:lstStyle/>
          <a:p>
            <a:pPr>
              <a:defRPr/>
            </a:pPr>
            <a:r>
              <a:rPr lang="en-US" dirty="0"/>
              <a:t>Primer: </a:t>
            </a:r>
            <a:r>
              <a:rPr lang="en-US" dirty="0" err="1"/>
              <a:t>clk</a:t>
            </a:r>
            <a:r>
              <a:rPr lang="en-US" dirty="0"/>
              <a:t> 0</a:t>
            </a:r>
            <a:endParaRPr lang="sr-Latn-RS" dirty="0"/>
          </a:p>
        </p:txBody>
      </p:sp>
      <p:sp>
        <p:nvSpPr>
          <p:cNvPr id="46083" name="TextBox 5">
            <a:extLst>
              <a:ext uri="{FF2B5EF4-FFF2-40B4-BE49-F238E27FC236}">
                <a16:creationId xmlns:a16="http://schemas.microsoft.com/office/drawing/2014/main" id="{187FE978-D089-1283-A9A7-A36D42A34EBC}"/>
              </a:ext>
            </a:extLst>
          </p:cNvPr>
          <p:cNvSpPr txBox="1">
            <a:spLocks noChangeArrowheads="1"/>
          </p:cNvSpPr>
          <p:nvPr/>
        </p:nvSpPr>
        <p:spPr bwMode="auto">
          <a:xfrm>
            <a:off x="381000" y="6400800"/>
            <a:ext cx="81534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en-US" altLang="sr-Latn-RS" sz="1400">
                <a:solidFill>
                  <a:schemeClr val="tx1"/>
                </a:solidFill>
                <a:latin typeface="Arial" panose="020B0604020202020204" pitchFamily="34" charset="0"/>
              </a:rPr>
              <a:t>Inicijalni sadr</a:t>
            </a:r>
            <a:r>
              <a:rPr kumimoji="0" lang="sr-Latn-RS" altLang="sr-Latn-RS" sz="1400">
                <a:solidFill>
                  <a:schemeClr val="tx1"/>
                </a:solidFill>
                <a:latin typeface="Arial" panose="020B0604020202020204" pitchFamily="34" charset="0"/>
              </a:rPr>
              <a:t>žaji registara. Da bi se instrukcija izdala, mora da postoji slobodna RS i ulaz u ROB</a:t>
            </a:r>
          </a:p>
        </p:txBody>
      </p:sp>
      <p:grpSp>
        <p:nvGrpSpPr>
          <p:cNvPr id="46084" name="Group 1">
            <a:extLst>
              <a:ext uri="{FF2B5EF4-FFF2-40B4-BE49-F238E27FC236}">
                <a16:creationId xmlns:a16="http://schemas.microsoft.com/office/drawing/2014/main" id="{8BBE463C-379D-1D23-DA5C-B3382E7D8D49}"/>
              </a:ext>
            </a:extLst>
          </p:cNvPr>
          <p:cNvGrpSpPr>
            <a:grpSpLocks/>
          </p:cNvGrpSpPr>
          <p:nvPr/>
        </p:nvGrpSpPr>
        <p:grpSpPr bwMode="auto">
          <a:xfrm>
            <a:off x="1066800" y="914400"/>
            <a:ext cx="7067550" cy="5486400"/>
            <a:chOff x="1066800" y="914400"/>
            <a:chExt cx="7067550" cy="5486400"/>
          </a:xfrm>
        </p:grpSpPr>
        <p:pic>
          <p:nvPicPr>
            <p:cNvPr id="46086" name="Picture 4" descr="Table&#10;&#10;Description automatically generated">
              <a:extLst>
                <a:ext uri="{FF2B5EF4-FFF2-40B4-BE49-F238E27FC236}">
                  <a16:creationId xmlns:a16="http://schemas.microsoft.com/office/drawing/2014/main" id="{4D3EAE01-9291-E1CA-7D13-2737ABDB0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914400"/>
              <a:ext cx="7067550"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7" name="Rectangle 4">
              <a:extLst>
                <a:ext uri="{FF2B5EF4-FFF2-40B4-BE49-F238E27FC236}">
                  <a16:creationId xmlns:a16="http://schemas.microsoft.com/office/drawing/2014/main" id="{B8BF27C2-685F-2529-F0CE-7E9139C38374}"/>
                </a:ext>
              </a:extLst>
            </p:cNvPr>
            <p:cNvSpPr>
              <a:spLocks noChangeArrowheads="1"/>
            </p:cNvSpPr>
            <p:nvPr/>
          </p:nvSpPr>
          <p:spPr bwMode="auto">
            <a:xfrm>
              <a:off x="1066800" y="5877580"/>
              <a:ext cx="2590800" cy="52322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b">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sr-Latn-RS" sz="1400" dirty="0"/>
                <a:t>A</a:t>
              </a:r>
              <a:r>
                <a:rPr lang="sr-Latn-RS" altLang="sr-Latn-RS" sz="1400" dirty="0"/>
                <a:t>RF  </a:t>
              </a:r>
              <a:r>
                <a:rPr lang="en-US" altLang="sr-Latn-RS" sz="1400" dirty="0"/>
                <a:t>-</a:t>
              </a:r>
              <a:r>
                <a:rPr lang="en-US" altLang="sr-Latn-RS" sz="1400" dirty="0" err="1"/>
                <a:t>registarski</a:t>
              </a:r>
              <a:r>
                <a:rPr lang="en-US" altLang="sr-Latn-RS" sz="1400" dirty="0"/>
                <a:t> </a:t>
              </a:r>
              <a:r>
                <a:rPr lang="en-US" altLang="sr-Latn-RS" sz="1400" dirty="0" err="1"/>
                <a:t>fajl</a:t>
              </a:r>
              <a:r>
                <a:rPr lang="sr-Latn-RS" altLang="sr-Latn-RS" sz="1400" dirty="0"/>
                <a:t>                </a:t>
              </a:r>
              <a:r>
                <a:rPr lang="en-US" altLang="sr-Latn-RS" sz="1400" dirty="0"/>
                <a:t>RAT –</a:t>
              </a:r>
              <a:r>
                <a:rPr lang="sr-Latn-RS" altLang="sr-Latn-RS" sz="1400" dirty="0"/>
                <a:t>Tab</a:t>
              </a:r>
              <a:r>
                <a:rPr lang="en-US" altLang="sr-Latn-RS" sz="1400" dirty="0" err="1"/>
                <a:t>ela</a:t>
              </a:r>
              <a:r>
                <a:rPr lang="en-US" altLang="sr-Latn-RS" sz="1400" dirty="0"/>
                <a:t> </a:t>
              </a:r>
              <a:r>
                <a:rPr lang="sr-Latn-RS" altLang="sr-Latn-RS" sz="1400" dirty="0"/>
                <a:t>reg</a:t>
              </a:r>
              <a:r>
                <a:rPr lang="en-US" altLang="sr-Latn-RS" sz="1400" dirty="0" err="1"/>
                <a:t>istra</a:t>
              </a:r>
              <a:r>
                <a:rPr lang="en-US" altLang="sr-Latn-RS" sz="1400" dirty="0"/>
                <a:t> </a:t>
              </a:r>
              <a:r>
                <a:rPr lang="sr-Latn-RS" altLang="sr-Latn-RS" sz="1400" dirty="0"/>
                <a:t>rez</a:t>
              </a:r>
              <a:r>
                <a:rPr lang="en-US" altLang="sr-Latn-RS" sz="1400" dirty="0" err="1"/>
                <a:t>ultata</a:t>
              </a:r>
              <a:r>
                <a:rPr lang="sr-Latn-RS" altLang="sr-Latn-RS" sz="1400" dirty="0"/>
                <a:t>          </a:t>
              </a:r>
            </a:p>
          </p:txBody>
        </p:sp>
      </p:grpSp>
      <p:sp>
        <p:nvSpPr>
          <p:cNvPr id="46085" name="TextBox 2">
            <a:extLst>
              <a:ext uri="{FF2B5EF4-FFF2-40B4-BE49-F238E27FC236}">
                <a16:creationId xmlns:a16="http://schemas.microsoft.com/office/drawing/2014/main" id="{5C7C3969-79B7-11EA-153E-37270531173E}"/>
              </a:ext>
            </a:extLst>
          </p:cNvPr>
          <p:cNvSpPr txBox="1">
            <a:spLocks noChangeArrowheads="1"/>
          </p:cNvSpPr>
          <p:nvPr/>
        </p:nvSpPr>
        <p:spPr bwMode="auto">
          <a:xfrm>
            <a:off x="7467600" y="5534025"/>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a:t>0</a:t>
            </a:r>
          </a:p>
        </p:txBody>
      </p:sp>
    </p:spTree>
  </p:cSld>
  <p:clrMapOvr>
    <a:masterClrMapping/>
  </p:clrMapOvr>
  <p:transition>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7074-BB57-412B-C0F1-136F897D2756}"/>
              </a:ext>
            </a:extLst>
          </p:cNvPr>
          <p:cNvSpPr>
            <a:spLocks noGrp="1"/>
          </p:cNvSpPr>
          <p:nvPr>
            <p:ph type="title"/>
          </p:nvPr>
        </p:nvSpPr>
        <p:spPr/>
        <p:txBody>
          <a:bodyPr/>
          <a:lstStyle/>
          <a:p>
            <a:pPr>
              <a:defRPr/>
            </a:pPr>
            <a:r>
              <a:rPr lang="sr-Latn-RS" dirty="0"/>
              <a:t>clk 1: izdaje se DIV</a:t>
            </a:r>
          </a:p>
        </p:txBody>
      </p:sp>
      <p:grpSp>
        <p:nvGrpSpPr>
          <p:cNvPr id="47107" name="Group 2">
            <a:extLst>
              <a:ext uri="{FF2B5EF4-FFF2-40B4-BE49-F238E27FC236}">
                <a16:creationId xmlns:a16="http://schemas.microsoft.com/office/drawing/2014/main" id="{E204D1B3-7B1F-692F-5C98-C73FBD42D8A2}"/>
              </a:ext>
            </a:extLst>
          </p:cNvPr>
          <p:cNvGrpSpPr>
            <a:grpSpLocks/>
          </p:cNvGrpSpPr>
          <p:nvPr/>
        </p:nvGrpSpPr>
        <p:grpSpPr bwMode="auto">
          <a:xfrm>
            <a:off x="361950" y="914400"/>
            <a:ext cx="7772400" cy="5486400"/>
            <a:chOff x="361950" y="914400"/>
            <a:chExt cx="7772400" cy="5486400"/>
          </a:xfrm>
        </p:grpSpPr>
        <p:pic>
          <p:nvPicPr>
            <p:cNvPr id="47108" name="Picture 2" descr="Table&#10;&#10;Description automatically generated">
              <a:extLst>
                <a:ext uri="{FF2B5EF4-FFF2-40B4-BE49-F238E27FC236}">
                  <a16:creationId xmlns:a16="http://schemas.microsoft.com/office/drawing/2014/main" id="{BABF1374-876B-FE45-A1AE-2CD3440FF4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9" name="TextBox 3">
              <a:extLst>
                <a:ext uri="{FF2B5EF4-FFF2-40B4-BE49-F238E27FC236}">
                  <a16:creationId xmlns:a16="http://schemas.microsoft.com/office/drawing/2014/main" id="{3970E0BC-CA65-A662-E50C-DCD6FCC43C4D}"/>
                </a:ext>
              </a:extLst>
            </p:cNvPr>
            <p:cNvSpPr txBox="1">
              <a:spLocks noChangeArrowheads="1"/>
            </p:cNvSpPr>
            <p:nvPr/>
          </p:nvSpPr>
          <p:spPr bwMode="auto">
            <a:xfrm>
              <a:off x="4191000" y="3700463"/>
              <a:ext cx="30194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DIV     ROB1                                45            5</a:t>
              </a:r>
            </a:p>
          </p:txBody>
        </p:sp>
        <p:sp>
          <p:nvSpPr>
            <p:cNvPr id="47110" name="TextBox 4">
              <a:extLst>
                <a:ext uri="{FF2B5EF4-FFF2-40B4-BE49-F238E27FC236}">
                  <a16:creationId xmlns:a16="http://schemas.microsoft.com/office/drawing/2014/main" id="{DD77C2A4-FA12-2CFF-E7F5-C5BE663FE4D8}"/>
                </a:ext>
              </a:extLst>
            </p:cNvPr>
            <p:cNvSpPr txBox="1">
              <a:spLocks noChangeArrowheads="1"/>
            </p:cNvSpPr>
            <p:nvPr/>
          </p:nvSpPr>
          <p:spPr bwMode="auto">
            <a:xfrm>
              <a:off x="4419600" y="4691063"/>
              <a:ext cx="16002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DIV     R2       9</a:t>
              </a:r>
            </a:p>
          </p:txBody>
        </p:sp>
        <p:sp>
          <p:nvSpPr>
            <p:cNvPr id="47111" name="TextBox 5">
              <a:extLst>
                <a:ext uri="{FF2B5EF4-FFF2-40B4-BE49-F238E27FC236}">
                  <a16:creationId xmlns:a16="http://schemas.microsoft.com/office/drawing/2014/main" id="{F44E3F8F-3F6D-C688-380B-0D9DD8A9EB15}"/>
                </a:ext>
              </a:extLst>
            </p:cNvPr>
            <p:cNvSpPr txBox="1">
              <a:spLocks noChangeArrowheads="1"/>
            </p:cNvSpPr>
            <p:nvPr/>
          </p:nvSpPr>
          <p:spPr bwMode="auto">
            <a:xfrm>
              <a:off x="2514600" y="4919663"/>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p:txBody>
        </p:sp>
        <p:sp>
          <p:nvSpPr>
            <p:cNvPr id="47112" name="TextBox 6">
              <a:extLst>
                <a:ext uri="{FF2B5EF4-FFF2-40B4-BE49-F238E27FC236}">
                  <a16:creationId xmlns:a16="http://schemas.microsoft.com/office/drawing/2014/main" id="{8AFB185A-AEEB-A146-94F7-6A3C31468C6F}"/>
                </a:ext>
              </a:extLst>
            </p:cNvPr>
            <p:cNvSpPr txBox="1">
              <a:spLocks noChangeArrowheads="1"/>
            </p:cNvSpPr>
            <p:nvPr/>
          </p:nvSpPr>
          <p:spPr bwMode="auto">
            <a:xfrm>
              <a:off x="7391400" y="5943600"/>
              <a:ext cx="274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1</a:t>
              </a:r>
            </a:p>
          </p:txBody>
        </p:sp>
        <p:sp>
          <p:nvSpPr>
            <p:cNvPr id="8" name="TextBox 7">
              <a:extLst>
                <a:ext uri="{FF2B5EF4-FFF2-40B4-BE49-F238E27FC236}">
                  <a16:creationId xmlns:a16="http://schemas.microsoft.com/office/drawing/2014/main" id="{A3254538-BCD1-B585-9059-34F0F388C682}"/>
                </a:ext>
              </a:extLst>
            </p:cNvPr>
            <p:cNvSpPr txBox="1"/>
            <p:nvPr/>
          </p:nvSpPr>
          <p:spPr>
            <a:xfrm flipH="1">
              <a:off x="6951663" y="4552950"/>
              <a:ext cx="1049337" cy="461963"/>
            </a:xfrm>
            <a:prstGeom prst="rect">
              <a:avLst/>
            </a:prstGeom>
            <a:noFill/>
          </p:spPr>
          <p:txBody>
            <a:bodyPr>
              <a:spAutoFit/>
            </a:bodyPr>
            <a:lstStyle/>
            <a:p>
              <a:pPr>
                <a:defRPr/>
              </a:pPr>
              <a:r>
                <a:rPr lang="sr-Latn-RS" sz="1200" dirty="0"/>
                <a:t>1</a:t>
              </a:r>
            </a:p>
            <a:p>
              <a:pPr>
                <a:defRPr/>
              </a:pPr>
              <a:r>
                <a:rPr lang="sr-Latn-RS" sz="1200" dirty="0"/>
                <a:t>  </a:t>
              </a:r>
            </a:p>
          </p:txBody>
        </p:sp>
        <p:sp>
          <p:nvSpPr>
            <p:cNvPr id="47114" name="Rectangle 8">
              <a:extLst>
                <a:ext uri="{FF2B5EF4-FFF2-40B4-BE49-F238E27FC236}">
                  <a16:creationId xmlns:a16="http://schemas.microsoft.com/office/drawing/2014/main" id="{ACD3EBD9-5E1B-08D8-F31E-21569811E99B}"/>
                </a:ext>
              </a:extLst>
            </p:cNvPr>
            <p:cNvSpPr>
              <a:spLocks noChangeArrowheads="1"/>
            </p:cNvSpPr>
            <p:nvPr/>
          </p:nvSpPr>
          <p:spPr bwMode="auto">
            <a:xfrm>
              <a:off x="972864" y="4399161"/>
              <a:ext cx="2590800" cy="307777"/>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anchor="b">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400"/>
                <a:t>RF                  Tab.reg. rez.          </a:t>
              </a:r>
            </a:p>
          </p:txBody>
        </p:sp>
      </p:gr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EAAF09C2-C7E3-D4A8-07DB-B2D01E29EADE}"/>
                  </a:ext>
                </a:extLst>
              </p14:cNvPr>
              <p14:cNvContentPartPr/>
              <p14:nvPr/>
            </p14:nvContentPartPr>
            <p14:xfrm>
              <a:off x="2159640" y="1812240"/>
              <a:ext cx="189720" cy="136800"/>
            </p14:xfrm>
          </p:contentPart>
        </mc:Choice>
        <mc:Fallback>
          <p:pic>
            <p:nvPicPr>
              <p:cNvPr id="3" name="Ink 2">
                <a:extLst>
                  <a:ext uri="{FF2B5EF4-FFF2-40B4-BE49-F238E27FC236}">
                    <a16:creationId xmlns:a16="http://schemas.microsoft.com/office/drawing/2014/main" id="{EAAF09C2-C7E3-D4A8-07DB-B2D01E29EADE}"/>
                  </a:ext>
                </a:extLst>
              </p:cNvPr>
              <p:cNvPicPr/>
              <p:nvPr/>
            </p:nvPicPr>
            <p:blipFill>
              <a:blip r:embed="rId5"/>
              <a:stretch>
                <a:fillRect/>
              </a:stretch>
            </p:blipFill>
            <p:spPr>
              <a:xfrm>
                <a:off x="2150280" y="1802880"/>
                <a:ext cx="208440" cy="155520"/>
              </a:xfrm>
              <a:prstGeom prst="rect">
                <a:avLst/>
              </a:prstGeom>
            </p:spPr>
          </p:pic>
        </mc:Fallback>
      </mc:AlternateContent>
    </p:spTree>
  </p:cSld>
  <p:clrMapOvr>
    <a:masterClrMapping/>
  </p:clrMapOvr>
  <p:transition>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250BB-FEAE-2727-97EA-9697213B26C0}"/>
              </a:ext>
            </a:extLst>
          </p:cNvPr>
          <p:cNvSpPr>
            <a:spLocks noGrp="1"/>
          </p:cNvSpPr>
          <p:nvPr>
            <p:ph type="title"/>
          </p:nvPr>
        </p:nvSpPr>
        <p:spPr>
          <a:xfrm>
            <a:off x="0" y="0"/>
            <a:ext cx="9144000" cy="400050"/>
          </a:xfrm>
        </p:spPr>
        <p:txBody>
          <a:bodyPr/>
          <a:lstStyle/>
          <a:p>
            <a:pPr>
              <a:defRPr/>
            </a:pPr>
            <a:r>
              <a:rPr lang="sr-Latn-RS" sz="2000" dirty="0"/>
              <a:t>clk 2: izdaje se MUL, a DIV prelazi u izvršenjee,  RS se oslobadja</a:t>
            </a:r>
          </a:p>
        </p:txBody>
      </p:sp>
      <p:grpSp>
        <p:nvGrpSpPr>
          <p:cNvPr id="49155" name="Group 2">
            <a:extLst>
              <a:ext uri="{FF2B5EF4-FFF2-40B4-BE49-F238E27FC236}">
                <a16:creationId xmlns:a16="http://schemas.microsoft.com/office/drawing/2014/main" id="{AC1E5C01-1466-D7A3-2863-6E28CB9384CE}"/>
              </a:ext>
            </a:extLst>
          </p:cNvPr>
          <p:cNvGrpSpPr>
            <a:grpSpLocks/>
          </p:cNvGrpSpPr>
          <p:nvPr/>
        </p:nvGrpSpPr>
        <p:grpSpPr bwMode="auto">
          <a:xfrm>
            <a:off x="361950" y="914400"/>
            <a:ext cx="7772400" cy="5486400"/>
            <a:chOff x="361950" y="914400"/>
            <a:chExt cx="7772400" cy="5486400"/>
          </a:xfrm>
        </p:grpSpPr>
        <p:pic>
          <p:nvPicPr>
            <p:cNvPr id="49156" name="Picture 2" descr="Table&#10;&#10;Description automatically generated">
              <a:extLst>
                <a:ext uri="{FF2B5EF4-FFF2-40B4-BE49-F238E27FC236}">
                  <a16:creationId xmlns:a16="http://schemas.microsoft.com/office/drawing/2014/main" id="{7004387A-A1FA-BAC9-37E7-432D5BFFE8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TextBox 3">
              <a:extLst>
                <a:ext uri="{FF2B5EF4-FFF2-40B4-BE49-F238E27FC236}">
                  <a16:creationId xmlns:a16="http://schemas.microsoft.com/office/drawing/2014/main" id="{7EE61867-AA8A-97B7-2C96-0332EE6B3BFD}"/>
                </a:ext>
              </a:extLst>
            </p:cNvPr>
            <p:cNvSpPr txBox="1">
              <a:spLocks noChangeArrowheads="1"/>
            </p:cNvSpPr>
            <p:nvPr/>
          </p:nvSpPr>
          <p:spPr bwMode="auto">
            <a:xfrm>
              <a:off x="4114800" y="3830637"/>
              <a:ext cx="3048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  MUL     ROB2                               3               4</a:t>
              </a:r>
            </a:p>
          </p:txBody>
        </p:sp>
        <p:sp>
          <p:nvSpPr>
            <p:cNvPr id="49158" name="TextBox 4">
              <a:extLst>
                <a:ext uri="{FF2B5EF4-FFF2-40B4-BE49-F238E27FC236}">
                  <a16:creationId xmlns:a16="http://schemas.microsoft.com/office/drawing/2014/main" id="{A9CDD478-D9DE-A48C-CF47-B6E52490645B}"/>
                </a:ext>
              </a:extLst>
            </p:cNvPr>
            <p:cNvSpPr txBox="1">
              <a:spLocks noChangeArrowheads="1"/>
            </p:cNvSpPr>
            <p:nvPr/>
          </p:nvSpPr>
          <p:spPr bwMode="auto">
            <a:xfrm>
              <a:off x="4419600" y="4751388"/>
              <a:ext cx="2057400"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DIV     R2       9                 N</a:t>
              </a:r>
            </a:p>
            <a:p>
              <a:pPr>
                <a:spcBef>
                  <a:spcPct val="0"/>
                </a:spcBef>
                <a:buClrTx/>
                <a:buSzTx/>
                <a:buFontTx/>
                <a:buNone/>
              </a:pPr>
              <a:r>
                <a:rPr kumimoji="0" lang="sr-Latn-RS" altLang="sr-Latn-RS" sz="1100">
                  <a:solidFill>
                    <a:schemeClr val="tx1"/>
                  </a:solidFill>
                  <a:latin typeface="Arial" panose="020B0604020202020204" pitchFamily="34" charset="0"/>
                </a:rPr>
                <a:t>MUL    R1      12               N</a:t>
              </a:r>
            </a:p>
          </p:txBody>
        </p:sp>
        <p:sp>
          <p:nvSpPr>
            <p:cNvPr id="49159" name="TextBox 5">
              <a:extLst>
                <a:ext uri="{FF2B5EF4-FFF2-40B4-BE49-F238E27FC236}">
                  <a16:creationId xmlns:a16="http://schemas.microsoft.com/office/drawing/2014/main" id="{AE982981-C3CD-B3FC-257E-09211602BA48}"/>
                </a:ext>
              </a:extLst>
            </p:cNvPr>
            <p:cNvSpPr txBox="1">
              <a:spLocks noChangeArrowheads="1"/>
            </p:cNvSpPr>
            <p:nvPr/>
          </p:nvSpPr>
          <p:spPr bwMode="auto">
            <a:xfrm>
              <a:off x="2514600" y="4919663"/>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p:txBody>
        </p:sp>
        <p:sp>
          <p:nvSpPr>
            <p:cNvPr id="49160" name="TextBox 6">
              <a:extLst>
                <a:ext uri="{FF2B5EF4-FFF2-40B4-BE49-F238E27FC236}">
                  <a16:creationId xmlns:a16="http://schemas.microsoft.com/office/drawing/2014/main" id="{13168C28-40A3-57DB-C806-7F89A43217C8}"/>
                </a:ext>
              </a:extLst>
            </p:cNvPr>
            <p:cNvSpPr txBox="1">
              <a:spLocks noChangeArrowheads="1"/>
            </p:cNvSpPr>
            <p:nvPr/>
          </p:nvSpPr>
          <p:spPr bwMode="auto">
            <a:xfrm>
              <a:off x="2514600" y="4724400"/>
              <a:ext cx="609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ROB2</a:t>
              </a:r>
            </a:p>
          </p:txBody>
        </p:sp>
        <p:sp>
          <p:nvSpPr>
            <p:cNvPr id="11" name="TextBox 10">
              <a:extLst>
                <a:ext uri="{FF2B5EF4-FFF2-40B4-BE49-F238E27FC236}">
                  <a16:creationId xmlns:a16="http://schemas.microsoft.com/office/drawing/2014/main" id="{51F882E1-3D48-5FE8-858C-2B00ED4023F0}"/>
                </a:ext>
              </a:extLst>
            </p:cNvPr>
            <p:cNvSpPr txBox="1"/>
            <p:nvPr/>
          </p:nvSpPr>
          <p:spPr>
            <a:xfrm>
              <a:off x="6934200" y="4572000"/>
              <a:ext cx="1200150" cy="461963"/>
            </a:xfrm>
            <a:prstGeom prst="rect">
              <a:avLst/>
            </a:prstGeom>
            <a:noFill/>
          </p:spPr>
          <p:txBody>
            <a:bodyPr>
              <a:spAutoFit/>
            </a:bodyPr>
            <a:lstStyle/>
            <a:p>
              <a:pPr marL="228600" indent="-228600">
                <a:buFontTx/>
                <a:buAutoNum type="arabicPlain"/>
                <a:defRPr/>
              </a:pPr>
              <a:r>
                <a:rPr lang="sr-Latn-RS" sz="1200" dirty="0">
                  <a:solidFill>
                    <a:srgbClr val="000000"/>
                  </a:solidFill>
                </a:rPr>
                <a:t>2     42</a:t>
              </a:r>
            </a:p>
            <a:p>
              <a:pPr>
                <a:defRPr/>
              </a:pPr>
              <a:r>
                <a:rPr lang="sr-Latn-RS" sz="1200" dirty="0">
                  <a:solidFill>
                    <a:srgbClr val="000000"/>
                  </a:solidFill>
                </a:rPr>
                <a:t>2</a:t>
              </a:r>
            </a:p>
          </p:txBody>
        </p:sp>
        <p:sp>
          <p:nvSpPr>
            <p:cNvPr id="49162" name="TextBox 11">
              <a:extLst>
                <a:ext uri="{FF2B5EF4-FFF2-40B4-BE49-F238E27FC236}">
                  <a16:creationId xmlns:a16="http://schemas.microsoft.com/office/drawing/2014/main" id="{E0E46C03-44C1-818F-0EAD-E25E2E3587C5}"/>
                </a:ext>
              </a:extLst>
            </p:cNvPr>
            <p:cNvSpPr txBox="1">
              <a:spLocks noChangeArrowheads="1"/>
            </p:cNvSpPr>
            <p:nvPr/>
          </p:nvSpPr>
          <p:spPr bwMode="auto">
            <a:xfrm flipH="1">
              <a:off x="7366000" y="6030913"/>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2</a:t>
              </a:r>
            </a:p>
          </p:txBody>
        </p:sp>
      </p:grpSp>
      <p:sp>
        <p:nvSpPr>
          <p:cNvPr id="12" name="TextBox 3">
            <a:extLst>
              <a:ext uri="{FF2B5EF4-FFF2-40B4-BE49-F238E27FC236}">
                <a16:creationId xmlns:a16="http://schemas.microsoft.com/office/drawing/2014/main" id="{11E350C6-6468-835A-DB8B-C80C64244618}"/>
              </a:ext>
            </a:extLst>
          </p:cNvPr>
          <p:cNvSpPr txBox="1">
            <a:spLocks noChangeArrowheads="1"/>
          </p:cNvSpPr>
          <p:nvPr/>
        </p:nvSpPr>
        <p:spPr bwMode="auto">
          <a:xfrm>
            <a:off x="4191000" y="3687763"/>
            <a:ext cx="30194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DIV     ROB1                                45            5</a:t>
            </a:r>
          </a:p>
        </p:txBody>
      </p:sp>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57C69AE-E7D0-E180-FB16-740123EA14A1}"/>
                  </a:ext>
                </a:extLst>
              </p14:cNvPr>
              <p14:cNvContentPartPr/>
              <p14:nvPr/>
            </p14:nvContentPartPr>
            <p14:xfrm>
              <a:off x="2127240" y="1738080"/>
              <a:ext cx="198720" cy="469080"/>
            </p14:xfrm>
          </p:contentPart>
        </mc:Choice>
        <mc:Fallback>
          <p:pic>
            <p:nvPicPr>
              <p:cNvPr id="4" name="Ink 3">
                <a:extLst>
                  <a:ext uri="{FF2B5EF4-FFF2-40B4-BE49-F238E27FC236}">
                    <a16:creationId xmlns:a16="http://schemas.microsoft.com/office/drawing/2014/main" id="{157C69AE-E7D0-E180-FB16-740123EA14A1}"/>
                  </a:ext>
                </a:extLst>
              </p:cNvPr>
              <p:cNvPicPr/>
              <p:nvPr/>
            </p:nvPicPr>
            <p:blipFill>
              <a:blip r:embed="rId5"/>
              <a:stretch>
                <a:fillRect/>
              </a:stretch>
            </p:blipFill>
            <p:spPr>
              <a:xfrm>
                <a:off x="2117880" y="1728720"/>
                <a:ext cx="217440" cy="487800"/>
              </a:xfrm>
              <a:prstGeom prst="rect">
                <a:avLst/>
              </a:prstGeom>
            </p:spPr>
          </p:pic>
        </mc:Fallback>
      </mc:AlternateContent>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9B6B1-D611-EFF9-3C0C-1D00CE644BF9}"/>
              </a:ext>
            </a:extLst>
          </p:cNvPr>
          <p:cNvSpPr>
            <a:spLocks noGrp="1"/>
          </p:cNvSpPr>
          <p:nvPr>
            <p:ph type="title"/>
          </p:nvPr>
        </p:nvSpPr>
        <p:spPr>
          <a:xfrm>
            <a:off x="0" y="0"/>
            <a:ext cx="9144000" cy="400050"/>
          </a:xfrm>
        </p:spPr>
        <p:txBody>
          <a:bodyPr/>
          <a:lstStyle/>
          <a:p>
            <a:pPr>
              <a:defRPr/>
            </a:pPr>
            <a:r>
              <a:rPr lang="sr-Latn-RS" sz="2000" dirty="0"/>
              <a:t>clk3: izdaje se ADD, MUL prelazi u izvršenje, RS za mul se oslobadja</a:t>
            </a:r>
          </a:p>
        </p:txBody>
      </p:sp>
      <p:grpSp>
        <p:nvGrpSpPr>
          <p:cNvPr id="51203" name="Group 2">
            <a:extLst>
              <a:ext uri="{FF2B5EF4-FFF2-40B4-BE49-F238E27FC236}">
                <a16:creationId xmlns:a16="http://schemas.microsoft.com/office/drawing/2014/main" id="{BF43EFA1-D2F8-ACA1-0F18-71D9B3977BBB}"/>
              </a:ext>
            </a:extLst>
          </p:cNvPr>
          <p:cNvGrpSpPr>
            <a:grpSpLocks/>
          </p:cNvGrpSpPr>
          <p:nvPr/>
        </p:nvGrpSpPr>
        <p:grpSpPr bwMode="auto">
          <a:xfrm>
            <a:off x="361950" y="914400"/>
            <a:ext cx="7772400" cy="5486400"/>
            <a:chOff x="361950" y="914400"/>
            <a:chExt cx="7772400" cy="5486400"/>
          </a:xfrm>
        </p:grpSpPr>
        <p:pic>
          <p:nvPicPr>
            <p:cNvPr id="51204" name="Picture 2" descr="Table&#10;&#10;Description automatically generated">
              <a:extLst>
                <a:ext uri="{FF2B5EF4-FFF2-40B4-BE49-F238E27FC236}">
                  <a16:creationId xmlns:a16="http://schemas.microsoft.com/office/drawing/2014/main" id="{C77495D6-00FB-EED4-BC7E-7AE55CD1B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TextBox 3">
              <a:extLst>
                <a:ext uri="{FF2B5EF4-FFF2-40B4-BE49-F238E27FC236}">
                  <a16:creationId xmlns:a16="http://schemas.microsoft.com/office/drawing/2014/main" id="{2DF8669B-A094-B185-5BC4-4CDE0E94C9A7}"/>
                </a:ext>
              </a:extLst>
            </p:cNvPr>
            <p:cNvSpPr txBox="1">
              <a:spLocks noChangeArrowheads="1"/>
            </p:cNvSpPr>
            <p:nvPr/>
          </p:nvSpPr>
          <p:spPr bwMode="auto">
            <a:xfrm>
              <a:off x="609600" y="3617913"/>
              <a:ext cx="28336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ADD   ROB3                            1                2</a:t>
              </a:r>
            </a:p>
          </p:txBody>
        </p:sp>
        <p:sp>
          <p:nvSpPr>
            <p:cNvPr id="51206" name="TextBox 4">
              <a:extLst>
                <a:ext uri="{FF2B5EF4-FFF2-40B4-BE49-F238E27FC236}">
                  <a16:creationId xmlns:a16="http://schemas.microsoft.com/office/drawing/2014/main" id="{69644A71-0D6A-8475-5C89-36C9F3E39FAC}"/>
                </a:ext>
              </a:extLst>
            </p:cNvPr>
            <p:cNvSpPr txBox="1">
              <a:spLocks noChangeArrowheads="1"/>
            </p:cNvSpPr>
            <p:nvPr/>
          </p:nvSpPr>
          <p:spPr bwMode="auto">
            <a:xfrm>
              <a:off x="2514600" y="4919663"/>
              <a:ext cx="60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51207" name="TextBox 5">
              <a:extLst>
                <a:ext uri="{FF2B5EF4-FFF2-40B4-BE49-F238E27FC236}">
                  <a16:creationId xmlns:a16="http://schemas.microsoft.com/office/drawing/2014/main" id="{D41BB5B1-A8F0-454B-01EB-1DFC9CFDD1E6}"/>
                </a:ext>
              </a:extLst>
            </p:cNvPr>
            <p:cNvSpPr txBox="1">
              <a:spLocks noChangeArrowheads="1"/>
            </p:cNvSpPr>
            <p:nvPr/>
          </p:nvSpPr>
          <p:spPr bwMode="auto">
            <a:xfrm>
              <a:off x="2514600" y="4724400"/>
              <a:ext cx="609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ROB2</a:t>
              </a:r>
            </a:p>
          </p:txBody>
        </p:sp>
        <p:sp>
          <p:nvSpPr>
            <p:cNvPr id="51208" name="TextBox 6">
              <a:extLst>
                <a:ext uri="{FF2B5EF4-FFF2-40B4-BE49-F238E27FC236}">
                  <a16:creationId xmlns:a16="http://schemas.microsoft.com/office/drawing/2014/main" id="{9E3B4AAC-3881-3CCE-0E77-6FCE0A0CCFDD}"/>
                </a:ext>
              </a:extLst>
            </p:cNvPr>
            <p:cNvSpPr txBox="1">
              <a:spLocks noChangeArrowheads="1"/>
            </p:cNvSpPr>
            <p:nvPr/>
          </p:nvSpPr>
          <p:spPr bwMode="auto">
            <a:xfrm>
              <a:off x="4419600" y="4751388"/>
              <a:ext cx="2057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DIV     R2       9                 N</a:t>
              </a:r>
            </a:p>
            <a:p>
              <a:pPr>
                <a:spcBef>
                  <a:spcPct val="0"/>
                </a:spcBef>
                <a:buClrTx/>
                <a:buSzTx/>
                <a:buFontTx/>
                <a:buNone/>
              </a:pPr>
              <a:r>
                <a:rPr kumimoji="0" lang="sr-Latn-RS" altLang="sr-Latn-RS" sz="1100">
                  <a:solidFill>
                    <a:schemeClr val="tx1"/>
                  </a:solidFill>
                  <a:latin typeface="Arial" panose="020B0604020202020204" pitchFamily="34" charset="0"/>
                </a:rPr>
                <a:t>MUL    R1      12               N</a:t>
              </a:r>
            </a:p>
            <a:p>
              <a:pPr>
                <a:spcBef>
                  <a:spcPct val="0"/>
                </a:spcBef>
                <a:buClrTx/>
                <a:buSzTx/>
                <a:buFontTx/>
                <a:buNone/>
              </a:pPr>
              <a:r>
                <a:rPr kumimoji="0" lang="sr-Latn-RS" altLang="sr-Latn-RS" sz="1100">
                  <a:solidFill>
                    <a:schemeClr val="tx1"/>
                  </a:solidFill>
                  <a:latin typeface="Arial" panose="020B0604020202020204" pitchFamily="34" charset="0"/>
                </a:rPr>
                <a:t>ADD    R3       3                N</a:t>
              </a:r>
            </a:p>
          </p:txBody>
        </p:sp>
        <p:sp>
          <p:nvSpPr>
            <p:cNvPr id="11" name="TextBox 10">
              <a:extLst>
                <a:ext uri="{FF2B5EF4-FFF2-40B4-BE49-F238E27FC236}">
                  <a16:creationId xmlns:a16="http://schemas.microsoft.com/office/drawing/2014/main" id="{68A4B1DB-C61E-00DA-E4DE-908C4127C0B9}"/>
                </a:ext>
              </a:extLst>
            </p:cNvPr>
            <p:cNvSpPr txBox="1"/>
            <p:nvPr/>
          </p:nvSpPr>
          <p:spPr>
            <a:xfrm>
              <a:off x="6934200" y="4586288"/>
              <a:ext cx="1066800" cy="830262"/>
            </a:xfrm>
            <a:prstGeom prst="rect">
              <a:avLst/>
            </a:prstGeom>
            <a:noFill/>
          </p:spPr>
          <p:txBody>
            <a:bodyPr>
              <a:spAutoFit/>
            </a:bodyPr>
            <a:lstStyle/>
            <a:p>
              <a:pPr marL="228600" indent="-228600">
                <a:buFontTx/>
                <a:buAutoNum type="arabicPlain"/>
                <a:defRPr/>
              </a:pPr>
              <a:r>
                <a:rPr lang="sr-Latn-RS" sz="1200" dirty="0">
                  <a:solidFill>
                    <a:srgbClr val="000000"/>
                  </a:solidFill>
                </a:rPr>
                <a:t>2     42</a:t>
              </a:r>
            </a:p>
            <a:p>
              <a:pPr marL="228600" indent="-228600">
                <a:buFontTx/>
                <a:buAutoNum type="arabicPlain" startAt="2"/>
                <a:defRPr/>
              </a:pPr>
              <a:r>
                <a:rPr lang="sr-Latn-RS" sz="1200" dirty="0">
                  <a:solidFill>
                    <a:srgbClr val="000000"/>
                  </a:solidFill>
                </a:rPr>
                <a:t>3     13</a:t>
              </a:r>
            </a:p>
            <a:p>
              <a:pPr>
                <a:defRPr/>
              </a:pPr>
              <a:r>
                <a:rPr lang="sr-Latn-RS" sz="1200" dirty="0">
                  <a:solidFill>
                    <a:srgbClr val="000000"/>
                  </a:solidFill>
                </a:rPr>
                <a:t>3</a:t>
              </a:r>
            </a:p>
            <a:p>
              <a:pPr marL="228600" indent="-228600">
                <a:buFontTx/>
                <a:buAutoNum type="arabicPlain"/>
                <a:defRPr/>
              </a:pPr>
              <a:endParaRPr lang="sr-Latn-RS" sz="1200" dirty="0">
                <a:solidFill>
                  <a:srgbClr val="000000"/>
                </a:solidFill>
              </a:endParaRPr>
            </a:p>
          </p:txBody>
        </p:sp>
        <p:sp>
          <p:nvSpPr>
            <p:cNvPr id="51210" name="TextBox 11">
              <a:extLst>
                <a:ext uri="{FF2B5EF4-FFF2-40B4-BE49-F238E27FC236}">
                  <a16:creationId xmlns:a16="http://schemas.microsoft.com/office/drawing/2014/main" id="{8DAC4F51-6A77-E8F3-CA13-4A8F2AB74C5A}"/>
                </a:ext>
              </a:extLst>
            </p:cNvPr>
            <p:cNvSpPr txBox="1">
              <a:spLocks noChangeArrowheads="1"/>
            </p:cNvSpPr>
            <p:nvPr/>
          </p:nvSpPr>
          <p:spPr bwMode="auto">
            <a:xfrm flipH="1">
              <a:off x="7366000" y="6030913"/>
              <a:ext cx="336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3</a:t>
              </a:r>
            </a:p>
          </p:txBody>
        </p:sp>
      </p:gr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15772801-F2CF-D60D-9641-E765663D6968}"/>
                  </a:ext>
                </a:extLst>
              </p14:cNvPr>
              <p14:cNvContentPartPr/>
              <p14:nvPr/>
            </p14:nvContentPartPr>
            <p14:xfrm>
              <a:off x="2162160" y="1804680"/>
              <a:ext cx="201240" cy="557640"/>
            </p14:xfrm>
          </p:contentPart>
        </mc:Choice>
        <mc:Fallback>
          <p:pic>
            <p:nvPicPr>
              <p:cNvPr id="3" name="Ink 2">
                <a:extLst>
                  <a:ext uri="{FF2B5EF4-FFF2-40B4-BE49-F238E27FC236}">
                    <a16:creationId xmlns:a16="http://schemas.microsoft.com/office/drawing/2014/main" id="{15772801-F2CF-D60D-9641-E765663D6968}"/>
                  </a:ext>
                </a:extLst>
              </p:cNvPr>
              <p:cNvPicPr/>
              <p:nvPr/>
            </p:nvPicPr>
            <p:blipFill>
              <a:blip r:embed="rId5"/>
              <a:stretch>
                <a:fillRect/>
              </a:stretch>
            </p:blipFill>
            <p:spPr>
              <a:xfrm>
                <a:off x="2152800" y="1795320"/>
                <a:ext cx="219960" cy="576360"/>
              </a:xfrm>
              <a:prstGeom prst="rect">
                <a:avLst/>
              </a:prstGeom>
            </p:spPr>
          </p:pic>
        </mc:Fallback>
      </mc:AlternateContent>
      <p:sp>
        <p:nvSpPr>
          <p:cNvPr id="12" name="TextBox 3">
            <a:extLst>
              <a:ext uri="{FF2B5EF4-FFF2-40B4-BE49-F238E27FC236}">
                <a16:creationId xmlns:a16="http://schemas.microsoft.com/office/drawing/2014/main" id="{2952DB72-B7E0-751E-71B4-80DDD5253A1B}"/>
              </a:ext>
            </a:extLst>
          </p:cNvPr>
          <p:cNvSpPr txBox="1">
            <a:spLocks noChangeArrowheads="1"/>
          </p:cNvSpPr>
          <p:nvPr/>
        </p:nvSpPr>
        <p:spPr bwMode="auto">
          <a:xfrm>
            <a:off x="4101922" y="3830637"/>
            <a:ext cx="30480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  MUL     ROB2                               3               4</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511D6-DEFA-6E72-8BA6-50EF4E574FCC}"/>
              </a:ext>
            </a:extLst>
          </p:cNvPr>
          <p:cNvSpPr>
            <a:spLocks noGrp="1"/>
          </p:cNvSpPr>
          <p:nvPr>
            <p:ph type="title"/>
          </p:nvPr>
        </p:nvSpPr>
        <p:spPr>
          <a:xfrm>
            <a:off x="0" y="0"/>
            <a:ext cx="9144000" cy="707878"/>
          </a:xfrm>
        </p:spPr>
        <p:txBody>
          <a:bodyPr/>
          <a:lstStyle/>
          <a:p>
            <a:pPr>
              <a:defRPr/>
            </a:pPr>
            <a:r>
              <a:rPr lang="sr-Latn-RS" sz="2000" dirty="0"/>
              <a:t>clk 4: izdaje se MUL, ADD ulazi u izvršenje, RS za ADD se oslobadja.</a:t>
            </a:r>
            <a:br>
              <a:rPr lang="sr-Latn-RS" sz="2000" dirty="0"/>
            </a:br>
            <a:r>
              <a:rPr lang="sr-Latn-RS" sz="2000" dirty="0"/>
              <a:t>U RAT se menja oznaka za ROB koji će generisati rezultat.</a:t>
            </a:r>
          </a:p>
        </p:txBody>
      </p:sp>
      <p:pic>
        <p:nvPicPr>
          <p:cNvPr id="53251" name="Picture 2" descr="Table&#10;&#10;Description automatically generated">
            <a:extLst>
              <a:ext uri="{FF2B5EF4-FFF2-40B4-BE49-F238E27FC236}">
                <a16:creationId xmlns:a16="http://schemas.microsoft.com/office/drawing/2014/main" id="{7C3FCBDD-6771-2710-3C2B-3904F54D7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Box 3">
            <a:extLst>
              <a:ext uri="{FF2B5EF4-FFF2-40B4-BE49-F238E27FC236}">
                <a16:creationId xmlns:a16="http://schemas.microsoft.com/office/drawing/2014/main" id="{F29673A8-B4BE-3B9F-F7F2-7D594C2E2154}"/>
              </a:ext>
            </a:extLst>
          </p:cNvPr>
          <p:cNvSpPr txBox="1">
            <a:spLocks noChangeArrowheads="1"/>
          </p:cNvSpPr>
          <p:nvPr/>
        </p:nvSpPr>
        <p:spPr bwMode="auto">
          <a:xfrm>
            <a:off x="4419600" y="4751388"/>
            <a:ext cx="2057400"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DIV     R2       9                 N</a:t>
            </a:r>
          </a:p>
          <a:p>
            <a:pPr>
              <a:spcBef>
                <a:spcPct val="0"/>
              </a:spcBef>
              <a:buClrTx/>
              <a:buSzTx/>
              <a:buFontTx/>
              <a:buNone/>
            </a:pPr>
            <a:r>
              <a:rPr kumimoji="0" lang="sr-Latn-RS" altLang="sr-Latn-RS" sz="1100">
                <a:solidFill>
                  <a:schemeClr val="tx1"/>
                </a:solidFill>
                <a:latin typeface="Arial" panose="020B0604020202020204" pitchFamily="34" charset="0"/>
              </a:rPr>
              <a:t>MUL    R1      12               N</a:t>
            </a:r>
          </a:p>
          <a:p>
            <a:pPr>
              <a:spcBef>
                <a:spcPct val="0"/>
              </a:spcBef>
              <a:buClrTx/>
              <a:buSzTx/>
              <a:buFontTx/>
              <a:buNone/>
            </a:pPr>
            <a:r>
              <a:rPr kumimoji="0" lang="sr-Latn-RS" altLang="sr-Latn-RS" sz="1100">
                <a:solidFill>
                  <a:schemeClr val="tx1"/>
                </a:solidFill>
                <a:latin typeface="Arial" panose="020B0604020202020204" pitchFamily="34" charset="0"/>
              </a:rPr>
              <a:t>ADD    R3       3                N</a:t>
            </a:r>
          </a:p>
          <a:p>
            <a:pPr>
              <a:spcBef>
                <a:spcPct val="0"/>
              </a:spcBef>
              <a:buClrTx/>
              <a:buSzTx/>
              <a:buFontTx/>
              <a:buNone/>
            </a:pPr>
            <a:r>
              <a:rPr kumimoji="0" lang="sr-Latn-RS" altLang="sr-Latn-RS" sz="1100">
                <a:solidFill>
                  <a:schemeClr val="tx1"/>
                </a:solidFill>
                <a:latin typeface="Arial" panose="020B0604020202020204" pitchFamily="34" charset="0"/>
              </a:rPr>
              <a:t>MUL    R1                         N</a:t>
            </a:r>
          </a:p>
        </p:txBody>
      </p:sp>
      <p:sp>
        <p:nvSpPr>
          <p:cNvPr id="53253" name="TextBox 4">
            <a:extLst>
              <a:ext uri="{FF2B5EF4-FFF2-40B4-BE49-F238E27FC236}">
                <a16:creationId xmlns:a16="http://schemas.microsoft.com/office/drawing/2014/main" id="{CC379E5D-BCA6-C667-2730-E252E172C062}"/>
              </a:ext>
            </a:extLst>
          </p:cNvPr>
          <p:cNvSpPr txBox="1">
            <a:spLocks noChangeArrowheads="1"/>
          </p:cNvSpPr>
          <p:nvPr/>
        </p:nvSpPr>
        <p:spPr bwMode="auto">
          <a:xfrm>
            <a:off x="4114800" y="3657600"/>
            <a:ext cx="3048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MUL      ROB4   ROB2  ROB3                                  </a:t>
            </a:r>
          </a:p>
        </p:txBody>
      </p:sp>
      <p:sp>
        <p:nvSpPr>
          <p:cNvPr id="53254" name="TextBox 5">
            <a:extLst>
              <a:ext uri="{FF2B5EF4-FFF2-40B4-BE49-F238E27FC236}">
                <a16:creationId xmlns:a16="http://schemas.microsoft.com/office/drawing/2014/main" id="{ED43AFA6-944B-F0D8-D748-1815FF407978}"/>
              </a:ext>
            </a:extLst>
          </p:cNvPr>
          <p:cNvSpPr txBox="1">
            <a:spLocks noChangeArrowheads="1"/>
          </p:cNvSpPr>
          <p:nvPr/>
        </p:nvSpPr>
        <p:spPr bwMode="auto">
          <a:xfrm>
            <a:off x="2457450" y="4919663"/>
            <a:ext cx="6096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7" name="TextBox 6">
            <a:extLst>
              <a:ext uri="{FF2B5EF4-FFF2-40B4-BE49-F238E27FC236}">
                <a16:creationId xmlns:a16="http://schemas.microsoft.com/office/drawing/2014/main" id="{36917A9F-1EF7-CBCA-9B93-388826BBA86D}"/>
              </a:ext>
            </a:extLst>
          </p:cNvPr>
          <p:cNvSpPr txBox="1">
            <a:spLocks noChangeArrowheads="1"/>
          </p:cNvSpPr>
          <p:nvPr/>
        </p:nvSpPr>
        <p:spPr bwMode="auto">
          <a:xfrm>
            <a:off x="2514600" y="4724400"/>
            <a:ext cx="609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ROB2</a:t>
            </a:r>
          </a:p>
        </p:txBody>
      </p:sp>
      <p:sp>
        <p:nvSpPr>
          <p:cNvPr id="9" name="TextBox 8">
            <a:extLst>
              <a:ext uri="{FF2B5EF4-FFF2-40B4-BE49-F238E27FC236}">
                <a16:creationId xmlns:a16="http://schemas.microsoft.com/office/drawing/2014/main" id="{EA7DF939-B4D4-CBA4-50A3-AE988F61342F}"/>
              </a:ext>
            </a:extLst>
          </p:cNvPr>
          <p:cNvSpPr txBox="1">
            <a:spLocks noChangeArrowheads="1"/>
          </p:cNvSpPr>
          <p:nvPr/>
        </p:nvSpPr>
        <p:spPr bwMode="auto">
          <a:xfrm>
            <a:off x="2535238" y="4724400"/>
            <a:ext cx="5683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ROB4</a:t>
            </a:r>
          </a:p>
        </p:txBody>
      </p:sp>
      <p:sp>
        <p:nvSpPr>
          <p:cNvPr id="53257" name="TextBox 9">
            <a:extLst>
              <a:ext uri="{FF2B5EF4-FFF2-40B4-BE49-F238E27FC236}">
                <a16:creationId xmlns:a16="http://schemas.microsoft.com/office/drawing/2014/main" id="{853E5DC9-2B4F-C883-B5DC-BF7D80A50CE1}"/>
              </a:ext>
            </a:extLst>
          </p:cNvPr>
          <p:cNvSpPr txBox="1">
            <a:spLocks noChangeArrowheads="1"/>
          </p:cNvSpPr>
          <p:nvPr/>
        </p:nvSpPr>
        <p:spPr bwMode="auto">
          <a:xfrm>
            <a:off x="7391400" y="6032500"/>
            <a:ext cx="3127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a:t>
            </a:r>
          </a:p>
        </p:txBody>
      </p:sp>
      <p:sp>
        <p:nvSpPr>
          <p:cNvPr id="11" name="TextBox 10">
            <a:extLst>
              <a:ext uri="{FF2B5EF4-FFF2-40B4-BE49-F238E27FC236}">
                <a16:creationId xmlns:a16="http://schemas.microsoft.com/office/drawing/2014/main" id="{EFD07D12-60D1-DB11-DB25-1C8F65A23045}"/>
              </a:ext>
            </a:extLst>
          </p:cNvPr>
          <p:cNvSpPr txBox="1"/>
          <p:nvPr/>
        </p:nvSpPr>
        <p:spPr>
          <a:xfrm>
            <a:off x="6934200" y="4586288"/>
            <a:ext cx="1066800" cy="830262"/>
          </a:xfrm>
          <a:prstGeom prst="rect">
            <a:avLst/>
          </a:prstGeom>
          <a:noFill/>
        </p:spPr>
        <p:txBody>
          <a:bodyPr>
            <a:spAutoFit/>
          </a:bodyPr>
          <a:lstStyle/>
          <a:p>
            <a:pPr marL="228600" indent="-228600">
              <a:buFontTx/>
              <a:buAutoNum type="arabicPlain"/>
              <a:defRPr/>
            </a:pPr>
            <a:r>
              <a:rPr lang="sr-Latn-RS" sz="1200" dirty="0">
                <a:solidFill>
                  <a:srgbClr val="000000"/>
                </a:solidFill>
              </a:rPr>
              <a:t>2     42</a:t>
            </a:r>
          </a:p>
          <a:p>
            <a:pPr marL="228600" indent="-228600">
              <a:buFontTx/>
              <a:buAutoNum type="arabicPlain" startAt="2"/>
              <a:defRPr/>
            </a:pPr>
            <a:r>
              <a:rPr lang="sr-Latn-RS" sz="1200" dirty="0">
                <a:solidFill>
                  <a:srgbClr val="000000"/>
                </a:solidFill>
              </a:rPr>
              <a:t>3     13</a:t>
            </a:r>
          </a:p>
          <a:p>
            <a:pPr>
              <a:defRPr/>
            </a:pPr>
            <a:r>
              <a:rPr lang="sr-Latn-RS" sz="1200" dirty="0">
                <a:solidFill>
                  <a:srgbClr val="000000"/>
                </a:solidFill>
              </a:rPr>
              <a:t>3    4     5</a:t>
            </a:r>
          </a:p>
          <a:p>
            <a:pPr>
              <a:defRPr/>
            </a:pPr>
            <a:r>
              <a:rPr lang="sr-Latn-RS" sz="1200" dirty="0">
                <a:solidFill>
                  <a:srgbClr val="000000"/>
                </a:solidFill>
              </a:rPr>
              <a:t>4</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D27376BF-C285-FBAB-D9DD-74BF34A583C9}"/>
                  </a:ext>
                </a:extLst>
              </p14:cNvPr>
              <p14:cNvContentPartPr/>
              <p14:nvPr/>
            </p14:nvContentPartPr>
            <p14:xfrm>
              <a:off x="2150280" y="1861560"/>
              <a:ext cx="211680" cy="705600"/>
            </p14:xfrm>
          </p:contentPart>
        </mc:Choice>
        <mc:Fallback>
          <p:pic>
            <p:nvPicPr>
              <p:cNvPr id="3" name="Ink 2">
                <a:extLst>
                  <a:ext uri="{FF2B5EF4-FFF2-40B4-BE49-F238E27FC236}">
                    <a16:creationId xmlns:a16="http://schemas.microsoft.com/office/drawing/2014/main" id="{D27376BF-C285-FBAB-D9DD-74BF34A583C9}"/>
                  </a:ext>
                </a:extLst>
              </p:cNvPr>
              <p:cNvPicPr/>
              <p:nvPr/>
            </p:nvPicPr>
            <p:blipFill>
              <a:blip r:embed="rId5"/>
              <a:stretch>
                <a:fillRect/>
              </a:stretch>
            </p:blipFill>
            <p:spPr>
              <a:xfrm>
                <a:off x="2140920" y="1852200"/>
                <a:ext cx="230400" cy="724320"/>
              </a:xfrm>
              <a:prstGeom prst="rect">
                <a:avLst/>
              </a:prstGeom>
            </p:spPr>
          </p:pic>
        </mc:Fallback>
      </mc:AlternateContent>
      <p:sp>
        <p:nvSpPr>
          <p:cNvPr id="12" name="TextBox 3">
            <a:extLst>
              <a:ext uri="{FF2B5EF4-FFF2-40B4-BE49-F238E27FC236}">
                <a16:creationId xmlns:a16="http://schemas.microsoft.com/office/drawing/2014/main" id="{2110FE2C-2861-9CE1-74AC-5A2D775FA91C}"/>
              </a:ext>
            </a:extLst>
          </p:cNvPr>
          <p:cNvSpPr txBox="1">
            <a:spLocks noChangeArrowheads="1"/>
          </p:cNvSpPr>
          <p:nvPr/>
        </p:nvSpPr>
        <p:spPr bwMode="auto">
          <a:xfrm>
            <a:off x="590283" y="3617913"/>
            <a:ext cx="2833688"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ADD   ROB3                            1                2</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grpId="0" nodeType="clickEffect">
                                  <p:stCondLst>
                                    <p:cond delay="0"/>
                                  </p:stCondLst>
                                  <p:childTnLst>
                                    <p:animEffect transition="out" filter="fad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B037-4415-E44E-9DCA-0D93835AA200}"/>
              </a:ext>
            </a:extLst>
          </p:cNvPr>
          <p:cNvSpPr>
            <a:spLocks noGrp="1"/>
          </p:cNvSpPr>
          <p:nvPr>
            <p:ph type="title"/>
          </p:nvPr>
        </p:nvSpPr>
        <p:spPr>
          <a:xfrm>
            <a:off x="0" y="17463"/>
            <a:ext cx="9144000" cy="584200"/>
          </a:xfrm>
        </p:spPr>
        <p:txBody>
          <a:bodyPr/>
          <a:lstStyle/>
          <a:p>
            <a:pPr>
              <a:defRPr/>
            </a:pPr>
            <a:r>
              <a:rPr lang="sr-Latn-RS" sz="1600" dirty="0"/>
              <a:t>clk 5: izdaje se SUB, okončava ADD. Rezultat ADD se upisuje u ROB3, na CDB i upisan u RS za množenje</a:t>
            </a:r>
          </a:p>
        </p:txBody>
      </p:sp>
      <p:pic>
        <p:nvPicPr>
          <p:cNvPr id="55299" name="Picture 2" descr="Table&#10;&#10;Description automatically generated">
            <a:extLst>
              <a:ext uri="{FF2B5EF4-FFF2-40B4-BE49-F238E27FC236}">
                <a16:creationId xmlns:a16="http://schemas.microsoft.com/office/drawing/2014/main" id="{9AEEE349-2428-D6E5-E1E8-78815743A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TextBox 3">
            <a:extLst>
              <a:ext uri="{FF2B5EF4-FFF2-40B4-BE49-F238E27FC236}">
                <a16:creationId xmlns:a16="http://schemas.microsoft.com/office/drawing/2014/main" id="{80A1F944-82DE-3884-1860-3344EC618A01}"/>
              </a:ext>
            </a:extLst>
          </p:cNvPr>
          <p:cNvSpPr txBox="1">
            <a:spLocks noChangeArrowheads="1"/>
          </p:cNvSpPr>
          <p:nvPr/>
        </p:nvSpPr>
        <p:spPr bwMode="auto">
          <a:xfrm>
            <a:off x="609600" y="3617913"/>
            <a:ext cx="29781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SUB   ROB5   ROB4                                     3</a:t>
            </a:r>
          </a:p>
        </p:txBody>
      </p:sp>
      <p:sp>
        <p:nvSpPr>
          <p:cNvPr id="55301" name="TextBox 4">
            <a:extLst>
              <a:ext uri="{FF2B5EF4-FFF2-40B4-BE49-F238E27FC236}">
                <a16:creationId xmlns:a16="http://schemas.microsoft.com/office/drawing/2014/main" id="{DB43BC91-CE06-A05C-C662-B3F0ECF05C2B}"/>
              </a:ext>
            </a:extLst>
          </p:cNvPr>
          <p:cNvSpPr txBox="1">
            <a:spLocks noChangeArrowheads="1"/>
          </p:cNvSpPr>
          <p:nvPr/>
        </p:nvSpPr>
        <p:spPr bwMode="auto">
          <a:xfrm>
            <a:off x="4114800" y="3657600"/>
            <a:ext cx="2667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MUL      ROB4   ROB2   ROB3                      </a:t>
            </a:r>
          </a:p>
        </p:txBody>
      </p:sp>
      <p:sp>
        <p:nvSpPr>
          <p:cNvPr id="55302" name="TextBox 5">
            <a:extLst>
              <a:ext uri="{FF2B5EF4-FFF2-40B4-BE49-F238E27FC236}">
                <a16:creationId xmlns:a16="http://schemas.microsoft.com/office/drawing/2014/main" id="{EDE6826E-1B6D-CF28-13B1-448C07346DAC}"/>
              </a:ext>
            </a:extLst>
          </p:cNvPr>
          <p:cNvSpPr txBox="1">
            <a:spLocks noChangeArrowheads="1"/>
          </p:cNvSpPr>
          <p:nvPr/>
        </p:nvSpPr>
        <p:spPr bwMode="auto">
          <a:xfrm>
            <a:off x="4419600" y="4699000"/>
            <a:ext cx="2057400" cy="109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chemeClr val="tx1"/>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chemeClr val="tx1"/>
                </a:solidFill>
                <a:latin typeface="Arial" panose="020B0604020202020204" pitchFamily="34" charset="0"/>
              </a:rPr>
              <a:t>MUL    R1      12               N</a:t>
            </a:r>
          </a:p>
          <a:p>
            <a:pPr>
              <a:spcBef>
                <a:spcPct val="0"/>
              </a:spcBef>
              <a:spcAft>
                <a:spcPts val="300"/>
              </a:spcAft>
              <a:buClrTx/>
              <a:buSzTx/>
              <a:buFontTx/>
              <a:buNone/>
            </a:pPr>
            <a:r>
              <a:rPr kumimoji="0" lang="sr-Latn-RS" altLang="sr-Latn-RS" sz="1100">
                <a:solidFill>
                  <a:schemeClr val="tx1"/>
                </a:solidFill>
                <a:latin typeface="Arial" panose="020B0604020202020204" pitchFamily="34" charset="0"/>
              </a:rPr>
              <a:t>ADD    R3       </a:t>
            </a:r>
            <a:r>
              <a:rPr kumimoji="0" lang="sr-Latn-RS" altLang="sr-Latn-RS" sz="1100">
                <a:solidFill>
                  <a:srgbClr val="C00000"/>
                </a:solidFill>
                <a:latin typeface="Arial" panose="020B0604020202020204" pitchFamily="34" charset="0"/>
              </a:rPr>
              <a:t>3</a:t>
            </a:r>
            <a:r>
              <a:rPr kumimoji="0" lang="sr-Latn-RS" altLang="sr-Latn-RS" sz="1100">
                <a:solidFill>
                  <a:schemeClr val="tx1"/>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chemeClr val="tx1"/>
                </a:solidFill>
                <a:latin typeface="Arial" panose="020B0604020202020204" pitchFamily="34" charset="0"/>
              </a:rPr>
              <a:t>MUL    R1                        N</a:t>
            </a:r>
          </a:p>
          <a:p>
            <a:pPr>
              <a:spcBef>
                <a:spcPct val="0"/>
              </a:spcBef>
              <a:spcAft>
                <a:spcPts val="300"/>
              </a:spcAft>
              <a:buClrTx/>
              <a:buSzTx/>
              <a:buFontTx/>
              <a:buNone/>
            </a:pPr>
            <a:r>
              <a:rPr kumimoji="0" lang="sr-Latn-RS" altLang="sr-Latn-RS" sz="1100">
                <a:solidFill>
                  <a:schemeClr val="tx1"/>
                </a:solidFill>
                <a:latin typeface="Arial" panose="020B0604020202020204" pitchFamily="34" charset="0"/>
              </a:rPr>
              <a:t>SUB    R4                        N       </a:t>
            </a:r>
          </a:p>
        </p:txBody>
      </p:sp>
      <p:sp>
        <p:nvSpPr>
          <p:cNvPr id="55303" name="TextBox 6">
            <a:extLst>
              <a:ext uri="{FF2B5EF4-FFF2-40B4-BE49-F238E27FC236}">
                <a16:creationId xmlns:a16="http://schemas.microsoft.com/office/drawing/2014/main" id="{79A3EF0F-DF6F-A0E4-376C-19E39C56C2EB}"/>
              </a:ext>
            </a:extLst>
          </p:cNvPr>
          <p:cNvSpPr txBox="1">
            <a:spLocks noChangeArrowheads="1"/>
          </p:cNvSpPr>
          <p:nvPr/>
        </p:nvSpPr>
        <p:spPr bwMode="auto">
          <a:xfrm>
            <a:off x="2535238" y="4724400"/>
            <a:ext cx="5683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ROB4</a:t>
            </a:r>
          </a:p>
        </p:txBody>
      </p:sp>
      <p:sp>
        <p:nvSpPr>
          <p:cNvPr id="55304" name="TextBox 7">
            <a:extLst>
              <a:ext uri="{FF2B5EF4-FFF2-40B4-BE49-F238E27FC236}">
                <a16:creationId xmlns:a16="http://schemas.microsoft.com/office/drawing/2014/main" id="{2C93731C-475A-D31F-032C-93D00531ECF6}"/>
              </a:ext>
            </a:extLst>
          </p:cNvPr>
          <p:cNvSpPr txBox="1">
            <a:spLocks noChangeArrowheads="1"/>
          </p:cNvSpPr>
          <p:nvPr/>
        </p:nvSpPr>
        <p:spPr bwMode="auto">
          <a:xfrm>
            <a:off x="2457450" y="4919663"/>
            <a:ext cx="60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55305" name="TextBox 8">
            <a:extLst>
              <a:ext uri="{FF2B5EF4-FFF2-40B4-BE49-F238E27FC236}">
                <a16:creationId xmlns:a16="http://schemas.microsoft.com/office/drawing/2014/main" id="{2EBB27BD-2C24-D053-C8E1-89E911A9EB63}"/>
              </a:ext>
            </a:extLst>
          </p:cNvPr>
          <p:cNvSpPr txBox="1">
            <a:spLocks noChangeArrowheads="1"/>
          </p:cNvSpPr>
          <p:nvPr/>
        </p:nvSpPr>
        <p:spPr bwMode="auto">
          <a:xfrm>
            <a:off x="2478088" y="5351463"/>
            <a:ext cx="568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10" name="TextBox 9">
            <a:extLst>
              <a:ext uri="{FF2B5EF4-FFF2-40B4-BE49-F238E27FC236}">
                <a16:creationId xmlns:a16="http://schemas.microsoft.com/office/drawing/2014/main" id="{12E764E2-B551-1B0E-AADF-8FFB690E6694}"/>
              </a:ext>
            </a:extLst>
          </p:cNvPr>
          <p:cNvSpPr txBox="1"/>
          <p:nvPr/>
        </p:nvSpPr>
        <p:spPr>
          <a:xfrm>
            <a:off x="6934200" y="4495800"/>
            <a:ext cx="1066800" cy="116998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a:t>
            </a:r>
          </a:p>
          <a:p>
            <a:pPr>
              <a:spcAft>
                <a:spcPts val="300"/>
              </a:spcAft>
              <a:defRPr/>
            </a:pPr>
            <a:r>
              <a:rPr lang="sr-Latn-RS" sz="1200" dirty="0">
                <a:solidFill>
                  <a:srgbClr val="000000"/>
                </a:solidFill>
              </a:rPr>
              <a:t>5</a:t>
            </a:r>
          </a:p>
        </p:txBody>
      </p:sp>
      <p:sp>
        <p:nvSpPr>
          <p:cNvPr id="55307" name="TextBox 10">
            <a:extLst>
              <a:ext uri="{FF2B5EF4-FFF2-40B4-BE49-F238E27FC236}">
                <a16:creationId xmlns:a16="http://schemas.microsoft.com/office/drawing/2014/main" id="{D136888A-3A0F-7AAD-5F2A-C3CF50283E10}"/>
              </a:ext>
            </a:extLst>
          </p:cNvPr>
          <p:cNvSpPr txBox="1">
            <a:spLocks noChangeArrowheads="1"/>
          </p:cNvSpPr>
          <p:nvPr/>
        </p:nvSpPr>
        <p:spPr bwMode="auto">
          <a:xfrm>
            <a:off x="7310438" y="601503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5</a:t>
            </a:r>
          </a:p>
        </p:txBody>
      </p:sp>
      <p:sp>
        <p:nvSpPr>
          <p:cNvPr id="19" name="TextBox 18">
            <a:extLst>
              <a:ext uri="{FF2B5EF4-FFF2-40B4-BE49-F238E27FC236}">
                <a16:creationId xmlns:a16="http://schemas.microsoft.com/office/drawing/2014/main" id="{DBF1BE0F-3408-D0EE-A9A0-382692FEE327}"/>
              </a:ext>
            </a:extLst>
          </p:cNvPr>
          <p:cNvSpPr txBox="1">
            <a:spLocks noChangeArrowheads="1"/>
          </p:cNvSpPr>
          <p:nvPr/>
        </p:nvSpPr>
        <p:spPr bwMode="auto">
          <a:xfrm>
            <a:off x="5683250" y="3617913"/>
            <a:ext cx="355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2000">
                <a:solidFill>
                  <a:srgbClr val="FF0000"/>
                </a:solidFill>
                <a:latin typeface="Arial" panose="020B0604020202020204" pitchFamily="34" charset="0"/>
              </a:rPr>
              <a:t>X</a:t>
            </a:r>
          </a:p>
        </p:txBody>
      </p:sp>
      <p:sp>
        <p:nvSpPr>
          <p:cNvPr id="20" name="TextBox 19">
            <a:extLst>
              <a:ext uri="{FF2B5EF4-FFF2-40B4-BE49-F238E27FC236}">
                <a16:creationId xmlns:a16="http://schemas.microsoft.com/office/drawing/2014/main" id="{E47CABF4-2F8A-6A88-2E82-6E45B2CDCB66}"/>
              </a:ext>
            </a:extLst>
          </p:cNvPr>
          <p:cNvSpPr txBox="1">
            <a:spLocks noChangeArrowheads="1"/>
          </p:cNvSpPr>
          <p:nvPr/>
        </p:nvSpPr>
        <p:spPr bwMode="auto">
          <a:xfrm>
            <a:off x="6986588" y="3686175"/>
            <a:ext cx="263525"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rgbClr val="FF0000"/>
                </a:solidFill>
                <a:latin typeface="Arial" panose="020B0604020202020204" pitchFamily="34" charset="0"/>
              </a:rPr>
              <a:t>3</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FDDA042A-4F96-C203-A6ED-F09BA98CCC80}"/>
                  </a:ext>
                </a:extLst>
              </p14:cNvPr>
              <p14:cNvContentPartPr/>
              <p14:nvPr/>
            </p14:nvContentPartPr>
            <p14:xfrm>
              <a:off x="2119680" y="1813680"/>
              <a:ext cx="4413600" cy="3467880"/>
            </p14:xfrm>
          </p:contentPart>
        </mc:Choice>
        <mc:Fallback>
          <p:pic>
            <p:nvPicPr>
              <p:cNvPr id="3" name="Ink 2">
                <a:extLst>
                  <a:ext uri="{FF2B5EF4-FFF2-40B4-BE49-F238E27FC236}">
                    <a16:creationId xmlns:a16="http://schemas.microsoft.com/office/drawing/2014/main" id="{FDDA042A-4F96-C203-A6ED-F09BA98CCC80}"/>
                  </a:ext>
                </a:extLst>
              </p:cNvPr>
              <p:cNvPicPr/>
              <p:nvPr/>
            </p:nvPicPr>
            <p:blipFill>
              <a:blip r:embed="rId4"/>
              <a:stretch>
                <a:fillRect/>
              </a:stretch>
            </p:blipFill>
            <p:spPr>
              <a:xfrm>
                <a:off x="2110320" y="1804320"/>
                <a:ext cx="4432320" cy="3486600"/>
              </a:xfrm>
              <a:prstGeom prst="rect">
                <a:avLst/>
              </a:prstGeom>
            </p:spPr>
          </p:pic>
        </mc:Fallback>
      </mc:AlternateContent>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4F2A-5DA7-7711-1011-C167C4BA5B5D}"/>
              </a:ext>
            </a:extLst>
          </p:cNvPr>
          <p:cNvSpPr>
            <a:spLocks noGrp="1"/>
          </p:cNvSpPr>
          <p:nvPr>
            <p:ph type="title"/>
          </p:nvPr>
        </p:nvSpPr>
        <p:spPr>
          <a:xfrm>
            <a:off x="0" y="0"/>
            <a:ext cx="9144000" cy="307975"/>
          </a:xfrm>
        </p:spPr>
        <p:txBody>
          <a:bodyPr/>
          <a:lstStyle/>
          <a:p>
            <a:pPr>
              <a:defRPr/>
            </a:pPr>
            <a:r>
              <a:rPr lang="sr-Latn-RS" sz="1400" dirty="0"/>
              <a:t>clk 6: izdaje se ADD. MUL čeka na rezultat iz ROB2; SUB čeka na rezultat iz ROB4; u R1 će upisati ROB6</a:t>
            </a:r>
          </a:p>
        </p:txBody>
      </p:sp>
      <p:pic>
        <p:nvPicPr>
          <p:cNvPr id="56323" name="Picture 2" descr="Table&#10;&#10;Description automatically generated">
            <a:extLst>
              <a:ext uri="{FF2B5EF4-FFF2-40B4-BE49-F238E27FC236}">
                <a16:creationId xmlns:a16="http://schemas.microsoft.com/office/drawing/2014/main" id="{4E971F6A-2342-A869-A481-3C0483BDDE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Box 3">
            <a:extLst>
              <a:ext uri="{FF2B5EF4-FFF2-40B4-BE49-F238E27FC236}">
                <a16:creationId xmlns:a16="http://schemas.microsoft.com/office/drawing/2014/main" id="{D43BD4C3-0D1E-C843-F528-2E82DDF06DE9}"/>
              </a:ext>
            </a:extLst>
          </p:cNvPr>
          <p:cNvSpPr txBox="1">
            <a:spLocks noChangeArrowheads="1"/>
          </p:cNvSpPr>
          <p:nvPr/>
        </p:nvSpPr>
        <p:spPr bwMode="auto">
          <a:xfrm>
            <a:off x="609600" y="3617913"/>
            <a:ext cx="297815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SUB   ROB5   ROB4                                     3</a:t>
            </a:r>
          </a:p>
        </p:txBody>
      </p:sp>
      <p:sp>
        <p:nvSpPr>
          <p:cNvPr id="56325" name="TextBox 4">
            <a:extLst>
              <a:ext uri="{FF2B5EF4-FFF2-40B4-BE49-F238E27FC236}">
                <a16:creationId xmlns:a16="http://schemas.microsoft.com/office/drawing/2014/main" id="{01493152-ED00-A2BD-0039-5371DB9FDA27}"/>
              </a:ext>
            </a:extLst>
          </p:cNvPr>
          <p:cNvSpPr txBox="1">
            <a:spLocks noChangeArrowheads="1"/>
          </p:cNvSpPr>
          <p:nvPr/>
        </p:nvSpPr>
        <p:spPr bwMode="auto">
          <a:xfrm>
            <a:off x="4114800" y="3657600"/>
            <a:ext cx="35052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MUL      ROB4   ROB2                                  3    </a:t>
            </a:r>
          </a:p>
        </p:txBody>
      </p:sp>
      <p:sp>
        <p:nvSpPr>
          <p:cNvPr id="56326" name="TextBox 6">
            <a:extLst>
              <a:ext uri="{FF2B5EF4-FFF2-40B4-BE49-F238E27FC236}">
                <a16:creationId xmlns:a16="http://schemas.microsoft.com/office/drawing/2014/main" id="{DBCC4FB1-A643-AE13-05F0-2B761AF58746}"/>
              </a:ext>
            </a:extLst>
          </p:cNvPr>
          <p:cNvSpPr txBox="1">
            <a:spLocks noChangeArrowheads="1"/>
          </p:cNvSpPr>
          <p:nvPr/>
        </p:nvSpPr>
        <p:spPr bwMode="auto">
          <a:xfrm>
            <a:off x="587375" y="3781425"/>
            <a:ext cx="32226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56327" name="TextBox 10">
            <a:extLst>
              <a:ext uri="{FF2B5EF4-FFF2-40B4-BE49-F238E27FC236}">
                <a16:creationId xmlns:a16="http://schemas.microsoft.com/office/drawing/2014/main" id="{3B98E5AD-6B9D-4C31-11C3-3512557CFAF2}"/>
              </a:ext>
            </a:extLst>
          </p:cNvPr>
          <p:cNvSpPr txBox="1">
            <a:spLocks noChangeArrowheads="1"/>
          </p:cNvSpPr>
          <p:nvPr/>
        </p:nvSpPr>
        <p:spPr bwMode="auto">
          <a:xfrm>
            <a:off x="4419600" y="4724400"/>
            <a:ext cx="19050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12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3</a:t>
            </a:r>
            <a:r>
              <a:rPr kumimoji="0" lang="sr-Latn-RS" altLang="sr-Latn-RS" sz="1100">
                <a:solidFill>
                  <a:srgbClr val="000000"/>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p>
        </p:txBody>
      </p:sp>
      <p:sp>
        <p:nvSpPr>
          <p:cNvPr id="56328" name="TextBox 15">
            <a:extLst>
              <a:ext uri="{FF2B5EF4-FFF2-40B4-BE49-F238E27FC236}">
                <a16:creationId xmlns:a16="http://schemas.microsoft.com/office/drawing/2014/main" id="{BA32B632-5772-E6FC-6099-70BDDDAFF404}"/>
              </a:ext>
            </a:extLst>
          </p:cNvPr>
          <p:cNvSpPr txBox="1">
            <a:spLocks noChangeArrowheads="1"/>
          </p:cNvSpPr>
          <p:nvPr/>
        </p:nvSpPr>
        <p:spPr bwMode="auto">
          <a:xfrm>
            <a:off x="2457450" y="4919663"/>
            <a:ext cx="609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17" name="TextBox 16">
            <a:extLst>
              <a:ext uri="{FF2B5EF4-FFF2-40B4-BE49-F238E27FC236}">
                <a16:creationId xmlns:a16="http://schemas.microsoft.com/office/drawing/2014/main" id="{439CCBDC-9C8A-9FD1-775B-1B0FB4DB2EAA}"/>
              </a:ext>
            </a:extLst>
          </p:cNvPr>
          <p:cNvSpPr txBox="1">
            <a:spLocks noChangeArrowheads="1"/>
          </p:cNvSpPr>
          <p:nvPr/>
        </p:nvSpPr>
        <p:spPr bwMode="auto">
          <a:xfrm>
            <a:off x="2443163" y="4724400"/>
            <a:ext cx="5699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ROB4</a:t>
            </a:r>
          </a:p>
        </p:txBody>
      </p:sp>
      <p:sp>
        <p:nvSpPr>
          <p:cNvPr id="56330" name="TextBox 17">
            <a:extLst>
              <a:ext uri="{FF2B5EF4-FFF2-40B4-BE49-F238E27FC236}">
                <a16:creationId xmlns:a16="http://schemas.microsoft.com/office/drawing/2014/main" id="{9D4B7883-53E5-F168-2E71-482467061768}"/>
              </a:ext>
            </a:extLst>
          </p:cNvPr>
          <p:cNvSpPr txBox="1">
            <a:spLocks noChangeArrowheads="1"/>
          </p:cNvSpPr>
          <p:nvPr/>
        </p:nvSpPr>
        <p:spPr bwMode="auto">
          <a:xfrm>
            <a:off x="2478088" y="5351463"/>
            <a:ext cx="568325"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19" name="TextBox 18">
            <a:extLst>
              <a:ext uri="{FF2B5EF4-FFF2-40B4-BE49-F238E27FC236}">
                <a16:creationId xmlns:a16="http://schemas.microsoft.com/office/drawing/2014/main" id="{7436C021-3F31-2491-7D3B-230DA62949E1}"/>
              </a:ext>
            </a:extLst>
          </p:cNvPr>
          <p:cNvSpPr txBox="1">
            <a:spLocks noChangeArrowheads="1"/>
          </p:cNvSpPr>
          <p:nvPr/>
        </p:nvSpPr>
        <p:spPr bwMode="auto">
          <a:xfrm>
            <a:off x="2443163" y="4729163"/>
            <a:ext cx="5683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20" name="TextBox 19">
            <a:extLst>
              <a:ext uri="{FF2B5EF4-FFF2-40B4-BE49-F238E27FC236}">
                <a16:creationId xmlns:a16="http://schemas.microsoft.com/office/drawing/2014/main" id="{1F4009C1-A27E-AA63-A74C-0F5796AAB3F5}"/>
              </a:ext>
            </a:extLst>
          </p:cNvPr>
          <p:cNvSpPr txBox="1"/>
          <p:nvPr/>
        </p:nvSpPr>
        <p:spPr>
          <a:xfrm>
            <a:off x="6934200" y="4495800"/>
            <a:ext cx="1066800"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a:t>
            </a:r>
          </a:p>
          <a:p>
            <a:pPr>
              <a:spcAft>
                <a:spcPts val="300"/>
              </a:spcAft>
              <a:defRPr/>
            </a:pPr>
            <a:r>
              <a:rPr lang="sr-Latn-RS" sz="1200" dirty="0">
                <a:solidFill>
                  <a:srgbClr val="000000"/>
                </a:solidFill>
              </a:rPr>
              <a:t>5</a:t>
            </a:r>
          </a:p>
          <a:p>
            <a:pPr>
              <a:spcAft>
                <a:spcPts val="300"/>
              </a:spcAft>
              <a:defRPr/>
            </a:pPr>
            <a:r>
              <a:rPr lang="sr-Latn-RS" sz="1200" dirty="0">
                <a:solidFill>
                  <a:srgbClr val="000000"/>
                </a:solidFill>
              </a:rPr>
              <a:t>6</a:t>
            </a:r>
          </a:p>
        </p:txBody>
      </p:sp>
      <p:sp>
        <p:nvSpPr>
          <p:cNvPr id="56333" name="TextBox 20">
            <a:extLst>
              <a:ext uri="{FF2B5EF4-FFF2-40B4-BE49-F238E27FC236}">
                <a16:creationId xmlns:a16="http://schemas.microsoft.com/office/drawing/2014/main" id="{7E92C965-0164-A6AD-1002-5A894BA4B901}"/>
              </a:ext>
            </a:extLst>
          </p:cNvPr>
          <p:cNvSpPr txBox="1">
            <a:spLocks noChangeArrowheads="1"/>
          </p:cNvSpPr>
          <p:nvPr/>
        </p:nvSpPr>
        <p:spPr bwMode="auto">
          <a:xfrm>
            <a:off x="7310438" y="601503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6</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893F166-8B4D-4E85-A026-7DB4B5D79612}"/>
                  </a:ext>
                </a:extLst>
              </p14:cNvPr>
              <p14:cNvContentPartPr/>
              <p14:nvPr/>
            </p14:nvContentPartPr>
            <p14:xfrm>
              <a:off x="2116440" y="1804680"/>
              <a:ext cx="198000" cy="1123200"/>
            </p14:xfrm>
          </p:contentPart>
        </mc:Choice>
        <mc:Fallback>
          <p:pic>
            <p:nvPicPr>
              <p:cNvPr id="3" name="Ink 2">
                <a:extLst>
                  <a:ext uri="{FF2B5EF4-FFF2-40B4-BE49-F238E27FC236}">
                    <a16:creationId xmlns:a16="http://schemas.microsoft.com/office/drawing/2014/main" id="{7893F166-8B4D-4E85-A026-7DB4B5D79612}"/>
                  </a:ext>
                </a:extLst>
              </p:cNvPr>
              <p:cNvPicPr/>
              <p:nvPr/>
            </p:nvPicPr>
            <p:blipFill>
              <a:blip r:embed="rId5"/>
              <a:stretch>
                <a:fillRect/>
              </a:stretch>
            </p:blipFill>
            <p:spPr>
              <a:xfrm>
                <a:off x="2107080" y="1795320"/>
                <a:ext cx="216720" cy="1141920"/>
              </a:xfrm>
              <a:prstGeom prst="rect">
                <a:avLst/>
              </a:prstGeom>
            </p:spPr>
          </p:pic>
        </mc:Fallback>
      </mc:AlternateContent>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 calcmode="lin" valueType="num">
                                      <p:cBhvr>
                                        <p:cTn id="12" dur="500" fill="hold"/>
                                        <p:tgtEl>
                                          <p:spTgt spid="19"/>
                                        </p:tgtEl>
                                        <p:attrNameLst>
                                          <p:attrName>ppt_w</p:attrName>
                                        </p:attrNameLst>
                                      </p:cBhvr>
                                      <p:tavLst>
                                        <p:tav tm="0">
                                          <p:val>
                                            <p:fltVal val="0"/>
                                          </p:val>
                                        </p:tav>
                                        <p:tav tm="100000">
                                          <p:val>
                                            <p:strVal val="#ppt_w"/>
                                          </p:val>
                                        </p:tav>
                                      </p:tavLst>
                                    </p:anim>
                                    <p:anim calcmode="lin" valueType="num">
                                      <p:cBhvr>
                                        <p:cTn id="13" dur="500" fill="hold"/>
                                        <p:tgtEl>
                                          <p:spTgt spid="19"/>
                                        </p:tgtEl>
                                        <p:attrNameLst>
                                          <p:attrName>ppt_h</p:attrName>
                                        </p:attrNameLst>
                                      </p:cBhvr>
                                      <p:tavLst>
                                        <p:tav tm="0">
                                          <p:val>
                                            <p:fltVal val="0"/>
                                          </p:val>
                                        </p:tav>
                                        <p:tav tm="100000">
                                          <p:val>
                                            <p:strVal val="#ppt_h"/>
                                          </p:val>
                                        </p:tav>
                                      </p:tavLst>
                                    </p:anim>
                                    <p:animEffect transition="in" filter="fade">
                                      <p:cBhvr>
                                        <p:cTn id="1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A7D12-E224-A29E-0B96-0ACBCD1F6E27}"/>
              </a:ext>
            </a:extLst>
          </p:cNvPr>
          <p:cNvSpPr>
            <a:spLocks noGrp="1"/>
          </p:cNvSpPr>
          <p:nvPr>
            <p:ph type="title"/>
          </p:nvPr>
        </p:nvSpPr>
        <p:spPr>
          <a:xfrm>
            <a:off x="0" y="0"/>
            <a:ext cx="9144000" cy="400050"/>
          </a:xfrm>
        </p:spPr>
        <p:txBody>
          <a:bodyPr/>
          <a:lstStyle/>
          <a:p>
            <a:pPr>
              <a:defRPr/>
            </a:pPr>
            <a:r>
              <a:rPr lang="sr-Latn-RS" sz="2000" dirty="0"/>
              <a:t>Do 13. clk se ništa neće promeniti</a:t>
            </a:r>
          </a:p>
        </p:txBody>
      </p:sp>
      <p:grpSp>
        <p:nvGrpSpPr>
          <p:cNvPr id="58371" name="Group 2">
            <a:extLst>
              <a:ext uri="{FF2B5EF4-FFF2-40B4-BE49-F238E27FC236}">
                <a16:creationId xmlns:a16="http://schemas.microsoft.com/office/drawing/2014/main" id="{F38CE187-A209-4D04-9CFB-23BE5715AB5E}"/>
              </a:ext>
            </a:extLst>
          </p:cNvPr>
          <p:cNvGrpSpPr>
            <a:grpSpLocks/>
          </p:cNvGrpSpPr>
          <p:nvPr/>
        </p:nvGrpSpPr>
        <p:grpSpPr bwMode="auto">
          <a:xfrm>
            <a:off x="361950" y="914400"/>
            <a:ext cx="7772400" cy="5486400"/>
            <a:chOff x="361823" y="914400"/>
            <a:chExt cx="7772632" cy="5486400"/>
          </a:xfrm>
        </p:grpSpPr>
        <p:pic>
          <p:nvPicPr>
            <p:cNvPr id="58373" name="Picture 3" descr="Table&#10;&#10;Description automatically generated">
              <a:extLst>
                <a:ext uri="{FF2B5EF4-FFF2-40B4-BE49-F238E27FC236}">
                  <a16:creationId xmlns:a16="http://schemas.microsoft.com/office/drawing/2014/main" id="{6C8595E7-5A4C-0023-3B72-E6EA1C658C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4" name="TextBox 4">
              <a:extLst>
                <a:ext uri="{FF2B5EF4-FFF2-40B4-BE49-F238E27FC236}">
                  <a16:creationId xmlns:a16="http://schemas.microsoft.com/office/drawing/2014/main" id="{DD5D4D33-0DB3-FC92-998B-029FF7ABC0AD}"/>
                </a:ext>
              </a:extLst>
            </p:cNvPr>
            <p:cNvSpPr txBox="1">
              <a:spLocks noChangeArrowheads="1"/>
            </p:cNvSpPr>
            <p:nvPr/>
          </p:nvSpPr>
          <p:spPr bwMode="auto">
            <a:xfrm>
              <a:off x="609600" y="3617612"/>
              <a:ext cx="29787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SUB   ROB5   ROB4                                     3</a:t>
              </a:r>
            </a:p>
          </p:txBody>
        </p:sp>
        <p:sp>
          <p:nvSpPr>
            <p:cNvPr id="58375" name="TextBox 5">
              <a:extLst>
                <a:ext uri="{FF2B5EF4-FFF2-40B4-BE49-F238E27FC236}">
                  <a16:creationId xmlns:a16="http://schemas.microsoft.com/office/drawing/2014/main" id="{40F05231-3441-0034-15C7-C07E762534B0}"/>
                </a:ext>
              </a:extLst>
            </p:cNvPr>
            <p:cNvSpPr txBox="1">
              <a:spLocks noChangeArrowheads="1"/>
            </p:cNvSpPr>
            <p:nvPr/>
          </p:nvSpPr>
          <p:spPr bwMode="auto">
            <a:xfrm>
              <a:off x="4114800" y="3657600"/>
              <a:ext cx="3505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MUL      ROB4   ROB2                                  3    </a:t>
              </a:r>
            </a:p>
          </p:txBody>
        </p:sp>
        <p:sp>
          <p:nvSpPr>
            <p:cNvPr id="58376" name="TextBox 6">
              <a:extLst>
                <a:ext uri="{FF2B5EF4-FFF2-40B4-BE49-F238E27FC236}">
                  <a16:creationId xmlns:a16="http://schemas.microsoft.com/office/drawing/2014/main" id="{0EEB1105-70D7-3819-175F-A0682D7C1383}"/>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58377" name="TextBox 7">
              <a:extLst>
                <a:ext uri="{FF2B5EF4-FFF2-40B4-BE49-F238E27FC236}">
                  <a16:creationId xmlns:a16="http://schemas.microsoft.com/office/drawing/2014/main" id="{732E56C0-1A03-1F98-6FB7-D72995EF5C99}"/>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12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3</a:t>
              </a:r>
              <a:r>
                <a:rPr kumimoji="0" lang="sr-Latn-RS" altLang="sr-Latn-RS" sz="1100">
                  <a:solidFill>
                    <a:srgbClr val="000000"/>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58378" name="TextBox 8">
              <a:extLst>
                <a:ext uri="{FF2B5EF4-FFF2-40B4-BE49-F238E27FC236}">
                  <a16:creationId xmlns:a16="http://schemas.microsoft.com/office/drawing/2014/main" id="{384232A3-3079-5D62-D982-842A22CAA870}"/>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58379" name="TextBox 9">
              <a:extLst>
                <a:ext uri="{FF2B5EF4-FFF2-40B4-BE49-F238E27FC236}">
                  <a16:creationId xmlns:a16="http://schemas.microsoft.com/office/drawing/2014/main" id="{93627643-8AB5-DDEC-A250-4A8FA626C03B}"/>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58380" name="TextBox 10">
              <a:extLst>
                <a:ext uri="{FF2B5EF4-FFF2-40B4-BE49-F238E27FC236}">
                  <a16:creationId xmlns:a16="http://schemas.microsoft.com/office/drawing/2014/main" id="{A408176A-D5E9-633F-CC3A-E750F7EEF84B}"/>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58381" name="TextBox 11">
              <a:extLst>
                <a:ext uri="{FF2B5EF4-FFF2-40B4-BE49-F238E27FC236}">
                  <a16:creationId xmlns:a16="http://schemas.microsoft.com/office/drawing/2014/main" id="{6DF0424E-E87B-C6C9-54FD-D02A12E761F4}"/>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3DE92531-4F56-956A-99FF-DD6823DEF138}"/>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a:t>
              </a:r>
            </a:p>
            <a:p>
              <a:pPr>
                <a:spcAft>
                  <a:spcPts val="300"/>
                </a:spcAft>
                <a:defRPr/>
              </a:pPr>
              <a:r>
                <a:rPr lang="sr-Latn-RS" sz="1200" dirty="0">
                  <a:solidFill>
                    <a:srgbClr val="000000"/>
                  </a:solidFill>
                </a:rPr>
                <a:t>5</a:t>
              </a:r>
            </a:p>
            <a:p>
              <a:pPr>
                <a:spcAft>
                  <a:spcPts val="300"/>
                </a:spcAft>
                <a:defRPr/>
              </a:pPr>
              <a:r>
                <a:rPr lang="sr-Latn-RS" sz="1200" dirty="0">
                  <a:solidFill>
                    <a:srgbClr val="000000"/>
                  </a:solidFill>
                </a:rPr>
                <a:t>6</a:t>
              </a:r>
            </a:p>
          </p:txBody>
        </p:sp>
        <p:sp>
          <p:nvSpPr>
            <p:cNvPr id="58383" name="TextBox 13">
              <a:extLst>
                <a:ext uri="{FF2B5EF4-FFF2-40B4-BE49-F238E27FC236}">
                  <a16:creationId xmlns:a16="http://schemas.microsoft.com/office/drawing/2014/main" id="{F97F60DA-8360-3ACD-D72A-AA33689223FB}"/>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12</a:t>
              </a:r>
            </a:p>
          </p:txBody>
        </p:sp>
      </p:grpSp>
    </p:spTree>
  </p:cSld>
  <p:clrMapOvr>
    <a:masterClrMapping/>
  </p:clrMapOvr>
  <p:transition>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1E661-146E-0319-967A-EC1BB6F81932}"/>
              </a:ext>
            </a:extLst>
          </p:cNvPr>
          <p:cNvSpPr>
            <a:spLocks noGrp="1"/>
          </p:cNvSpPr>
          <p:nvPr>
            <p:ph type="title"/>
          </p:nvPr>
        </p:nvSpPr>
        <p:spPr>
          <a:xfrm>
            <a:off x="0" y="0"/>
            <a:ext cx="9144000" cy="646113"/>
          </a:xfrm>
        </p:spPr>
        <p:txBody>
          <a:bodyPr/>
          <a:lstStyle/>
          <a:p>
            <a:pPr>
              <a:defRPr/>
            </a:pPr>
            <a:r>
              <a:rPr lang="sr-Latn-RS" sz="1800" dirty="0"/>
              <a:t>clk 13. MUL okončava izvršenje, upisuje rezultat u ROB2, CDB i sve RS koje čekaju rezultat</a:t>
            </a:r>
          </a:p>
        </p:txBody>
      </p:sp>
      <p:grpSp>
        <p:nvGrpSpPr>
          <p:cNvPr id="60419" name="Group 2">
            <a:extLst>
              <a:ext uri="{FF2B5EF4-FFF2-40B4-BE49-F238E27FC236}">
                <a16:creationId xmlns:a16="http://schemas.microsoft.com/office/drawing/2014/main" id="{0FA6925B-CB68-6A09-BFCD-AFA7F16B46A9}"/>
              </a:ext>
            </a:extLst>
          </p:cNvPr>
          <p:cNvGrpSpPr>
            <a:grpSpLocks/>
          </p:cNvGrpSpPr>
          <p:nvPr/>
        </p:nvGrpSpPr>
        <p:grpSpPr bwMode="auto">
          <a:xfrm>
            <a:off x="361950" y="914400"/>
            <a:ext cx="7772400" cy="5486400"/>
            <a:chOff x="361823" y="914400"/>
            <a:chExt cx="7772632" cy="5486400"/>
          </a:xfrm>
        </p:grpSpPr>
        <p:pic>
          <p:nvPicPr>
            <p:cNvPr id="60422" name="Picture 3" descr="Table&#10;&#10;Description automatically generated">
              <a:extLst>
                <a:ext uri="{FF2B5EF4-FFF2-40B4-BE49-F238E27FC236}">
                  <a16:creationId xmlns:a16="http://schemas.microsoft.com/office/drawing/2014/main" id="{BF911E41-182E-4C38-5170-5E4811DA45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3" name="TextBox 4">
              <a:extLst>
                <a:ext uri="{FF2B5EF4-FFF2-40B4-BE49-F238E27FC236}">
                  <a16:creationId xmlns:a16="http://schemas.microsoft.com/office/drawing/2014/main" id="{13C83A78-3EBF-A924-9F12-6BF4B04A3DD7}"/>
                </a:ext>
              </a:extLst>
            </p:cNvPr>
            <p:cNvSpPr txBox="1">
              <a:spLocks noChangeArrowheads="1"/>
            </p:cNvSpPr>
            <p:nvPr/>
          </p:nvSpPr>
          <p:spPr bwMode="auto">
            <a:xfrm>
              <a:off x="609600" y="3617612"/>
              <a:ext cx="29787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SUB   ROB5   ROB4                                     3</a:t>
              </a:r>
            </a:p>
          </p:txBody>
        </p:sp>
        <p:sp>
          <p:nvSpPr>
            <p:cNvPr id="60424" name="TextBox 5">
              <a:extLst>
                <a:ext uri="{FF2B5EF4-FFF2-40B4-BE49-F238E27FC236}">
                  <a16:creationId xmlns:a16="http://schemas.microsoft.com/office/drawing/2014/main" id="{B0859BBB-EFC4-7B42-AD71-549BE28D3258}"/>
                </a:ext>
              </a:extLst>
            </p:cNvPr>
            <p:cNvSpPr txBox="1">
              <a:spLocks noChangeArrowheads="1"/>
            </p:cNvSpPr>
            <p:nvPr/>
          </p:nvSpPr>
          <p:spPr bwMode="auto">
            <a:xfrm>
              <a:off x="4114800" y="3657600"/>
              <a:ext cx="35052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MUL      ROB4   ROB2                                    3    </a:t>
              </a:r>
            </a:p>
          </p:txBody>
        </p:sp>
        <p:sp>
          <p:nvSpPr>
            <p:cNvPr id="60425" name="TextBox 6">
              <a:extLst>
                <a:ext uri="{FF2B5EF4-FFF2-40B4-BE49-F238E27FC236}">
                  <a16:creationId xmlns:a16="http://schemas.microsoft.com/office/drawing/2014/main" id="{9F1E7DD3-49C9-3EE1-F822-50A1C327B62F}"/>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60426" name="TextBox 7">
              <a:extLst>
                <a:ext uri="{FF2B5EF4-FFF2-40B4-BE49-F238E27FC236}">
                  <a16:creationId xmlns:a16="http://schemas.microsoft.com/office/drawing/2014/main" id="{F77C7EAF-9412-E275-32AA-C838F3DABA8A}"/>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a:t>
              </a:r>
              <a:r>
                <a:rPr kumimoji="0" lang="sr-Latn-RS" altLang="sr-Latn-RS" sz="1100">
                  <a:solidFill>
                    <a:srgbClr val="000000"/>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3</a:t>
              </a:r>
              <a:r>
                <a:rPr kumimoji="0" lang="sr-Latn-RS" altLang="sr-Latn-RS" sz="1100">
                  <a:solidFill>
                    <a:srgbClr val="000000"/>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60427" name="TextBox 8">
              <a:extLst>
                <a:ext uri="{FF2B5EF4-FFF2-40B4-BE49-F238E27FC236}">
                  <a16:creationId xmlns:a16="http://schemas.microsoft.com/office/drawing/2014/main" id="{07D477F1-3416-7ED9-34AC-34BE6B4333DD}"/>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0428" name="TextBox 9">
              <a:extLst>
                <a:ext uri="{FF2B5EF4-FFF2-40B4-BE49-F238E27FC236}">
                  <a16:creationId xmlns:a16="http://schemas.microsoft.com/office/drawing/2014/main" id="{B2F11C4D-0831-650B-2999-DBBF0A0A5B83}"/>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0429" name="TextBox 10">
              <a:extLst>
                <a:ext uri="{FF2B5EF4-FFF2-40B4-BE49-F238E27FC236}">
                  <a16:creationId xmlns:a16="http://schemas.microsoft.com/office/drawing/2014/main" id="{0FF0FF6B-CB24-F827-6913-E5A0D395172C}"/>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0430" name="TextBox 11">
              <a:extLst>
                <a:ext uri="{FF2B5EF4-FFF2-40B4-BE49-F238E27FC236}">
                  <a16:creationId xmlns:a16="http://schemas.microsoft.com/office/drawing/2014/main" id="{E895AEDA-D7F4-8754-977D-8E5A59BCA54D}"/>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5B8C0554-554A-852B-14B0-EB99269BC794}"/>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a:t>
              </a:r>
            </a:p>
            <a:p>
              <a:pPr>
                <a:spcAft>
                  <a:spcPts val="300"/>
                </a:spcAft>
                <a:defRPr/>
              </a:pPr>
              <a:r>
                <a:rPr lang="sr-Latn-RS" sz="1200" dirty="0">
                  <a:solidFill>
                    <a:srgbClr val="000000"/>
                  </a:solidFill>
                </a:rPr>
                <a:t>5</a:t>
              </a:r>
            </a:p>
            <a:p>
              <a:pPr>
                <a:spcAft>
                  <a:spcPts val="300"/>
                </a:spcAft>
                <a:defRPr/>
              </a:pPr>
              <a:r>
                <a:rPr lang="sr-Latn-RS" sz="1200" dirty="0">
                  <a:solidFill>
                    <a:srgbClr val="000000"/>
                  </a:solidFill>
                </a:rPr>
                <a:t>6</a:t>
              </a:r>
            </a:p>
          </p:txBody>
        </p:sp>
        <p:sp>
          <p:nvSpPr>
            <p:cNvPr id="60432" name="TextBox 13">
              <a:extLst>
                <a:ext uri="{FF2B5EF4-FFF2-40B4-BE49-F238E27FC236}">
                  <a16:creationId xmlns:a16="http://schemas.microsoft.com/office/drawing/2014/main" id="{61D57CB8-F05D-68DB-79A7-ECAAC7F2D246}"/>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13</a:t>
              </a:r>
            </a:p>
          </p:txBody>
        </p:sp>
      </p:grpSp>
      <p:sp>
        <p:nvSpPr>
          <p:cNvPr id="60420" name="TextBox 14">
            <a:extLst>
              <a:ext uri="{FF2B5EF4-FFF2-40B4-BE49-F238E27FC236}">
                <a16:creationId xmlns:a16="http://schemas.microsoft.com/office/drawing/2014/main" id="{596F6C36-87F6-4BA2-02B2-8718D6E155F2}"/>
              </a:ext>
            </a:extLst>
          </p:cNvPr>
          <p:cNvSpPr txBox="1">
            <a:spLocks noChangeArrowheads="1"/>
          </p:cNvSpPr>
          <p:nvPr/>
        </p:nvSpPr>
        <p:spPr bwMode="auto">
          <a:xfrm>
            <a:off x="5256213" y="3636963"/>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dirty="0">
                <a:solidFill>
                  <a:srgbClr val="FF0000"/>
                </a:solidFill>
                <a:latin typeface="Arial" panose="020B0604020202020204" pitchFamily="34" charset="0"/>
              </a:rPr>
              <a:t>X</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F9AD1A9-AC46-A158-EBFD-05AEAF8CF2D9}"/>
                  </a:ext>
                </a:extLst>
              </p14:cNvPr>
              <p14:cNvContentPartPr/>
              <p14:nvPr/>
            </p14:nvContentPartPr>
            <p14:xfrm>
              <a:off x="6374880" y="4921200"/>
              <a:ext cx="149040" cy="374040"/>
            </p14:xfrm>
          </p:contentPart>
        </mc:Choice>
        <mc:Fallback>
          <p:pic>
            <p:nvPicPr>
              <p:cNvPr id="3" name="Ink 2">
                <a:extLst>
                  <a:ext uri="{FF2B5EF4-FFF2-40B4-BE49-F238E27FC236}">
                    <a16:creationId xmlns:a16="http://schemas.microsoft.com/office/drawing/2014/main" id="{0F9AD1A9-AC46-A158-EBFD-05AEAF8CF2D9}"/>
                  </a:ext>
                </a:extLst>
              </p:cNvPr>
              <p:cNvPicPr/>
              <p:nvPr/>
            </p:nvPicPr>
            <p:blipFill>
              <a:blip r:embed="rId4"/>
              <a:stretch>
                <a:fillRect/>
              </a:stretch>
            </p:blipFill>
            <p:spPr>
              <a:xfrm>
                <a:off x="6365520" y="4911840"/>
                <a:ext cx="167760" cy="392760"/>
              </a:xfrm>
              <a:prstGeom prst="rect">
                <a:avLst/>
              </a:prstGeom>
            </p:spPr>
          </p:pic>
        </mc:Fallback>
      </mc:AlternateContent>
      <p:sp>
        <p:nvSpPr>
          <p:cNvPr id="4" name="TextBox 3">
            <a:extLst>
              <a:ext uri="{FF2B5EF4-FFF2-40B4-BE49-F238E27FC236}">
                <a16:creationId xmlns:a16="http://schemas.microsoft.com/office/drawing/2014/main" id="{AAA774AD-F794-38DB-C2F1-0DA156BA0114}"/>
              </a:ext>
            </a:extLst>
          </p:cNvPr>
          <p:cNvSpPr txBox="1"/>
          <p:nvPr/>
        </p:nvSpPr>
        <p:spPr>
          <a:xfrm>
            <a:off x="6321819" y="3678237"/>
            <a:ext cx="341760" cy="261610"/>
          </a:xfrm>
          <a:prstGeom prst="rect">
            <a:avLst/>
          </a:prstGeom>
          <a:noFill/>
        </p:spPr>
        <p:txBody>
          <a:bodyPr wrap="none" rtlCol="0">
            <a:spAutoFit/>
          </a:bodyPr>
          <a:lstStyle/>
          <a:p>
            <a:r>
              <a:rPr kumimoji="0" lang="sr-Latn-RS" altLang="sr-Latn-RS" sz="1100" dirty="0">
                <a:solidFill>
                  <a:srgbClr val="C00000"/>
                </a:solidFill>
                <a:latin typeface="Arial" panose="020B0604020202020204" pitchFamily="34" charset="0"/>
              </a:rPr>
              <a:t>12</a:t>
            </a:r>
            <a:endParaRPr lang="sr-Latn-RS" sz="11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0"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D9173E3-FBF1-0684-2A4D-BA4C97D3A745}"/>
              </a:ext>
            </a:extLst>
          </p:cNvPr>
          <p:cNvSpPr>
            <a:spLocks noGrp="1" noChangeArrowheads="1"/>
          </p:cNvSpPr>
          <p:nvPr>
            <p:ph type="title"/>
          </p:nvPr>
        </p:nvSpPr>
        <p:spPr/>
        <p:txBody>
          <a:bodyPr/>
          <a:lstStyle/>
          <a:p>
            <a:pPr>
              <a:defRPr/>
            </a:pPr>
            <a:r>
              <a:rPr lang="hr-HR" altLang="en-US"/>
              <a:t>Arhitektura staze podataka</a:t>
            </a:r>
            <a:endParaRPr lang="en-US" altLang="en-US"/>
          </a:p>
        </p:txBody>
      </p:sp>
      <p:sp>
        <p:nvSpPr>
          <p:cNvPr id="11267" name="Rectangle 3">
            <a:extLst>
              <a:ext uri="{FF2B5EF4-FFF2-40B4-BE49-F238E27FC236}">
                <a16:creationId xmlns:a16="http://schemas.microsoft.com/office/drawing/2014/main" id="{D9CCC5FD-EE01-3BB2-CD42-983A0D89122F}"/>
              </a:ext>
            </a:extLst>
          </p:cNvPr>
          <p:cNvSpPr>
            <a:spLocks noGrp="1" noChangeArrowheads="1"/>
          </p:cNvSpPr>
          <p:nvPr>
            <p:ph type="body" idx="1"/>
          </p:nvPr>
        </p:nvSpPr>
        <p:spPr/>
        <p:txBody>
          <a:bodyPr>
            <a:normAutofit fontScale="85000" lnSpcReduction="10000"/>
          </a:bodyPr>
          <a:lstStyle/>
          <a:p>
            <a:pPr>
              <a:defRPr/>
            </a:pPr>
            <a:r>
              <a:rPr lang="hr-HR" altLang="en-US" dirty="0"/>
              <a:t>Instrukcije se smeštaju u FIFO bafer, odakle se vrši izdavanje instrukcija</a:t>
            </a:r>
          </a:p>
          <a:p>
            <a:pPr>
              <a:defRPr/>
            </a:pPr>
            <a:r>
              <a:rPr lang="hr-HR" altLang="en-US" dirty="0"/>
              <a:t>Svakoj funkcionalnoj jedinici (FU) je pridružena “rezervaciona stanica” koja upravlja radom FU i izvršenjem instrukcije.</a:t>
            </a:r>
          </a:p>
          <a:p>
            <a:pPr>
              <a:defRPr/>
            </a:pPr>
            <a:r>
              <a:rPr lang="hr-HR" altLang="en-US" dirty="0"/>
              <a:t>rezervaciona stanica pamti instrukciju koja je izdata i čeka na izvršenje u FU, operande (vrednosti, a ne imena registara) ako su dostupni, ili imena FU koje će generisati rezultat.</a:t>
            </a:r>
          </a:p>
          <a:p>
            <a:pPr>
              <a:defRPr/>
            </a:pPr>
            <a:r>
              <a:rPr lang="hr-HR" altLang="en-US" dirty="0"/>
              <a:t>load i store baferi pamte podatke ili adrese (u zavisnosti dokle se stiglo sa izvršenjem instrukcije</a:t>
            </a:r>
            <a:r>
              <a:rPr lang="en-US" altLang="en-US" dirty="0"/>
              <a:t>)</a:t>
            </a:r>
            <a:r>
              <a:rPr lang="hr-HR" altLang="en-US" dirty="0"/>
              <a:t> load i store baferi se ponašaju slično kao rezervacione stanice</a:t>
            </a:r>
          </a:p>
          <a:p>
            <a:pPr lvl="1">
              <a:defRPr/>
            </a:pPr>
            <a:r>
              <a:rPr lang="hr-HR" altLang="en-US" dirty="0"/>
              <a:t>load baferi</a:t>
            </a:r>
          </a:p>
          <a:p>
            <a:pPr lvl="2">
              <a:defRPr/>
            </a:pPr>
            <a:r>
              <a:rPr lang="hr-HR" altLang="en-US" dirty="0"/>
              <a:t>pamte komponente efektivne adrese dok se ona ne izračuna</a:t>
            </a:r>
          </a:p>
          <a:p>
            <a:pPr lvl="2">
              <a:defRPr/>
            </a:pPr>
            <a:r>
              <a:rPr lang="hr-HR" altLang="en-US" dirty="0"/>
              <a:t>pamte status aktivnih load instrukcija koje čekaju na pristup memoriji</a:t>
            </a:r>
          </a:p>
          <a:p>
            <a:pPr lvl="2">
              <a:defRPr/>
            </a:pPr>
            <a:r>
              <a:rPr lang="hr-HR" altLang="en-US" dirty="0"/>
              <a:t>pamte rezultat load instrukcije koja čeka na CDB</a:t>
            </a:r>
          </a:p>
          <a:p>
            <a:pPr lvl="1">
              <a:defRPr/>
            </a:pPr>
            <a:r>
              <a:rPr lang="hr-HR" altLang="en-US" dirty="0"/>
              <a:t>Store buferi </a:t>
            </a:r>
          </a:p>
          <a:p>
            <a:pPr lvl="2">
              <a:defRPr/>
            </a:pPr>
            <a:r>
              <a:rPr lang="hr-HR" altLang="en-US" dirty="0"/>
              <a:t>pamte komponente efektivne adrese dok se ona ne izračuna</a:t>
            </a:r>
          </a:p>
          <a:p>
            <a:pPr lvl="2">
              <a:defRPr/>
            </a:pPr>
            <a:r>
              <a:rPr lang="hr-HR" altLang="en-US" dirty="0"/>
              <a:t>pamti adresu i podatak koji treba da se upiše u memoriju</a:t>
            </a:r>
            <a:endParaRPr lang="en-US" altLang="en-US" dirty="0"/>
          </a:p>
        </p:txBody>
      </p:sp>
    </p:spTree>
  </p:cSld>
  <p:clrMapOvr>
    <a:masterClrMapping/>
  </p:clrMapOvr>
  <p:transition>
    <p:pull dir="d"/>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F657-5E4E-DACD-8CFA-92FB0562A6AB}"/>
              </a:ext>
            </a:extLst>
          </p:cNvPr>
          <p:cNvSpPr>
            <a:spLocks noGrp="1"/>
          </p:cNvSpPr>
          <p:nvPr>
            <p:ph type="title"/>
          </p:nvPr>
        </p:nvSpPr>
        <p:spPr>
          <a:xfrm>
            <a:off x="0" y="0"/>
            <a:ext cx="9144000" cy="307975"/>
          </a:xfrm>
        </p:spPr>
        <p:txBody>
          <a:bodyPr/>
          <a:lstStyle/>
          <a:p>
            <a:pPr>
              <a:defRPr/>
            </a:pPr>
            <a:r>
              <a:rPr lang="sr-Latn-RS" sz="1400" dirty="0"/>
              <a:t>clk 14. MUL kreće u izvršenje oslobadja se RS za MUL</a:t>
            </a:r>
          </a:p>
        </p:txBody>
      </p:sp>
      <p:grpSp>
        <p:nvGrpSpPr>
          <p:cNvPr id="61443" name="Group 2">
            <a:extLst>
              <a:ext uri="{FF2B5EF4-FFF2-40B4-BE49-F238E27FC236}">
                <a16:creationId xmlns:a16="http://schemas.microsoft.com/office/drawing/2014/main" id="{5FD08C02-B55E-379A-309A-8494888F1D5C}"/>
              </a:ext>
            </a:extLst>
          </p:cNvPr>
          <p:cNvGrpSpPr>
            <a:grpSpLocks/>
          </p:cNvGrpSpPr>
          <p:nvPr/>
        </p:nvGrpSpPr>
        <p:grpSpPr bwMode="auto">
          <a:xfrm>
            <a:off x="361950" y="914400"/>
            <a:ext cx="7772400" cy="5486400"/>
            <a:chOff x="361823" y="914400"/>
            <a:chExt cx="7772632" cy="5486400"/>
          </a:xfrm>
        </p:grpSpPr>
        <p:pic>
          <p:nvPicPr>
            <p:cNvPr id="61445" name="Picture 3" descr="Table&#10;&#10;Description automatically generated">
              <a:extLst>
                <a:ext uri="{FF2B5EF4-FFF2-40B4-BE49-F238E27FC236}">
                  <a16:creationId xmlns:a16="http://schemas.microsoft.com/office/drawing/2014/main" id="{A64916FA-74DA-A7B4-F251-FCF0F698FE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6" name="TextBox 4">
              <a:extLst>
                <a:ext uri="{FF2B5EF4-FFF2-40B4-BE49-F238E27FC236}">
                  <a16:creationId xmlns:a16="http://schemas.microsoft.com/office/drawing/2014/main" id="{FBEC769D-0F40-BD2A-B4F5-5DACFB480203}"/>
                </a:ext>
              </a:extLst>
            </p:cNvPr>
            <p:cNvSpPr txBox="1">
              <a:spLocks noChangeArrowheads="1"/>
            </p:cNvSpPr>
            <p:nvPr/>
          </p:nvSpPr>
          <p:spPr bwMode="auto">
            <a:xfrm>
              <a:off x="609600" y="3617612"/>
              <a:ext cx="297870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SUB   ROB5   ROB4                                     3</a:t>
              </a:r>
            </a:p>
          </p:txBody>
        </p:sp>
        <p:sp>
          <p:nvSpPr>
            <p:cNvPr id="61447" name="TextBox 6">
              <a:extLst>
                <a:ext uri="{FF2B5EF4-FFF2-40B4-BE49-F238E27FC236}">
                  <a16:creationId xmlns:a16="http://schemas.microsoft.com/office/drawing/2014/main" id="{F8B7DC8B-4529-4F2B-D16D-E27D78C2539F}"/>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61448" name="TextBox 7">
              <a:extLst>
                <a:ext uri="{FF2B5EF4-FFF2-40B4-BE49-F238E27FC236}">
                  <a16:creationId xmlns:a16="http://schemas.microsoft.com/office/drawing/2014/main" id="{384DD601-2849-8807-CE4B-535530220251}"/>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N </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61449" name="TextBox 8">
              <a:extLst>
                <a:ext uri="{FF2B5EF4-FFF2-40B4-BE49-F238E27FC236}">
                  <a16:creationId xmlns:a16="http://schemas.microsoft.com/office/drawing/2014/main" id="{3038C183-3B12-6D62-439F-FC673A42EB9B}"/>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1450" name="TextBox 9">
              <a:extLst>
                <a:ext uri="{FF2B5EF4-FFF2-40B4-BE49-F238E27FC236}">
                  <a16:creationId xmlns:a16="http://schemas.microsoft.com/office/drawing/2014/main" id="{070CFBFE-B59C-289F-6CDB-3A871A97F780}"/>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1451" name="TextBox 10">
              <a:extLst>
                <a:ext uri="{FF2B5EF4-FFF2-40B4-BE49-F238E27FC236}">
                  <a16:creationId xmlns:a16="http://schemas.microsoft.com/office/drawing/2014/main" id="{7987BE88-0206-C427-3544-436C701EA7FF}"/>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1452" name="TextBox 11">
              <a:extLst>
                <a:ext uri="{FF2B5EF4-FFF2-40B4-BE49-F238E27FC236}">
                  <a16:creationId xmlns:a16="http://schemas.microsoft.com/office/drawing/2014/main" id="{C8EA3E30-93E1-8209-534D-2D0AF7E061C3}"/>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56AF4533-FA52-B123-1712-D7AD0F3DB13C}"/>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a:t>
              </a:r>
            </a:p>
            <a:p>
              <a:pPr>
                <a:spcAft>
                  <a:spcPts val="300"/>
                </a:spcAft>
                <a:defRPr/>
              </a:pPr>
              <a:r>
                <a:rPr lang="sr-Latn-RS" sz="1200" dirty="0">
                  <a:solidFill>
                    <a:srgbClr val="000000"/>
                  </a:solidFill>
                </a:rPr>
                <a:t>6</a:t>
              </a:r>
            </a:p>
          </p:txBody>
        </p:sp>
        <p:sp>
          <p:nvSpPr>
            <p:cNvPr id="61454" name="TextBox 13">
              <a:extLst>
                <a:ext uri="{FF2B5EF4-FFF2-40B4-BE49-F238E27FC236}">
                  <a16:creationId xmlns:a16="http://schemas.microsoft.com/office/drawing/2014/main" id="{996BEFF4-8255-BA20-41F4-3FF63581CA1C}"/>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14</a:t>
              </a:r>
            </a:p>
          </p:txBody>
        </p:sp>
      </p:grpSp>
      <p:sp>
        <p:nvSpPr>
          <p:cNvPr id="14" name="TextBox 5">
            <a:extLst>
              <a:ext uri="{FF2B5EF4-FFF2-40B4-BE49-F238E27FC236}">
                <a16:creationId xmlns:a16="http://schemas.microsoft.com/office/drawing/2014/main" id="{43469FB4-31BF-34FA-1A4F-AE7B0A0A3C68}"/>
              </a:ext>
            </a:extLst>
          </p:cNvPr>
          <p:cNvSpPr txBox="1">
            <a:spLocks noChangeArrowheads="1"/>
          </p:cNvSpPr>
          <p:nvPr/>
        </p:nvSpPr>
        <p:spPr bwMode="auto">
          <a:xfrm>
            <a:off x="4114815" y="3657600"/>
            <a:ext cx="350509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MUL      ROB4                              12                3    </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E653-C5C7-BB2B-A82E-D51273E4540E}"/>
              </a:ext>
            </a:extLst>
          </p:cNvPr>
          <p:cNvSpPr>
            <a:spLocks noGrp="1"/>
          </p:cNvSpPr>
          <p:nvPr>
            <p:ph type="title"/>
          </p:nvPr>
        </p:nvSpPr>
        <p:spPr>
          <a:xfrm>
            <a:off x="0" y="0"/>
            <a:ext cx="9144000" cy="307975"/>
          </a:xfrm>
        </p:spPr>
        <p:txBody>
          <a:bodyPr/>
          <a:lstStyle/>
          <a:p>
            <a:pPr>
              <a:defRPr/>
            </a:pPr>
            <a:r>
              <a:rPr lang="sr-Latn-RS" sz="1400" dirty="0"/>
              <a:t>clk 24. MUL okončava izvršenje, upisuje rezultat u ROB4, CDB i sve RS koje čekaju rezultat (to je SUB).</a:t>
            </a:r>
          </a:p>
        </p:txBody>
      </p:sp>
      <p:grpSp>
        <p:nvGrpSpPr>
          <p:cNvPr id="63491" name="Group 2">
            <a:extLst>
              <a:ext uri="{FF2B5EF4-FFF2-40B4-BE49-F238E27FC236}">
                <a16:creationId xmlns:a16="http://schemas.microsoft.com/office/drawing/2014/main" id="{E1988DA8-9342-052A-A5F8-EA4365751DEB}"/>
              </a:ext>
            </a:extLst>
          </p:cNvPr>
          <p:cNvGrpSpPr>
            <a:grpSpLocks/>
          </p:cNvGrpSpPr>
          <p:nvPr/>
        </p:nvGrpSpPr>
        <p:grpSpPr bwMode="auto">
          <a:xfrm>
            <a:off x="361950" y="914400"/>
            <a:ext cx="7772400" cy="5486400"/>
            <a:chOff x="361823" y="914400"/>
            <a:chExt cx="7772632" cy="5486400"/>
          </a:xfrm>
        </p:grpSpPr>
        <p:pic>
          <p:nvPicPr>
            <p:cNvPr id="63494" name="Picture 3" descr="Table&#10;&#10;Description automatically generated">
              <a:extLst>
                <a:ext uri="{FF2B5EF4-FFF2-40B4-BE49-F238E27FC236}">
                  <a16:creationId xmlns:a16="http://schemas.microsoft.com/office/drawing/2014/main" id="{0E1AD641-09DA-C2CE-E51B-F87B972FDA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5" name="TextBox 4">
              <a:extLst>
                <a:ext uri="{FF2B5EF4-FFF2-40B4-BE49-F238E27FC236}">
                  <a16:creationId xmlns:a16="http://schemas.microsoft.com/office/drawing/2014/main" id="{B76E458D-EDD6-5D79-D28C-042CDFAE698C}"/>
                </a:ext>
              </a:extLst>
            </p:cNvPr>
            <p:cNvSpPr txBox="1">
              <a:spLocks noChangeArrowheads="1"/>
            </p:cNvSpPr>
            <p:nvPr/>
          </p:nvSpPr>
          <p:spPr bwMode="auto">
            <a:xfrm>
              <a:off x="609600" y="3617612"/>
              <a:ext cx="294031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dirty="0">
                  <a:solidFill>
                    <a:schemeClr val="tx1"/>
                  </a:solidFill>
                  <a:latin typeface="Arial" panose="020B0604020202020204" pitchFamily="34" charset="0"/>
                </a:rPr>
                <a:t>SUB   ROB5   ROB4                                    3</a:t>
              </a:r>
            </a:p>
          </p:txBody>
        </p:sp>
        <p:sp>
          <p:nvSpPr>
            <p:cNvPr id="63496" name="TextBox 6">
              <a:extLst>
                <a:ext uri="{FF2B5EF4-FFF2-40B4-BE49-F238E27FC236}">
                  <a16:creationId xmlns:a16="http://schemas.microsoft.com/office/drawing/2014/main" id="{02682F15-A1A8-1A05-BC46-6B49956F5FC8}"/>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63497" name="TextBox 7">
              <a:extLst>
                <a:ext uri="{FF2B5EF4-FFF2-40B4-BE49-F238E27FC236}">
                  <a16:creationId xmlns:a16="http://schemas.microsoft.com/office/drawing/2014/main" id="{FA06A085-5C69-AC90-22D7-F1F995126CE5}"/>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63498" name="TextBox 8">
              <a:extLst>
                <a:ext uri="{FF2B5EF4-FFF2-40B4-BE49-F238E27FC236}">
                  <a16:creationId xmlns:a16="http://schemas.microsoft.com/office/drawing/2014/main" id="{7ECB0F7B-53B8-5947-1A15-397148D31A7C}"/>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3499" name="TextBox 9">
              <a:extLst>
                <a:ext uri="{FF2B5EF4-FFF2-40B4-BE49-F238E27FC236}">
                  <a16:creationId xmlns:a16="http://schemas.microsoft.com/office/drawing/2014/main" id="{F5587731-321A-FD28-0B2D-07848C6B8484}"/>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3500" name="TextBox 10">
              <a:extLst>
                <a:ext uri="{FF2B5EF4-FFF2-40B4-BE49-F238E27FC236}">
                  <a16:creationId xmlns:a16="http://schemas.microsoft.com/office/drawing/2014/main" id="{1AF300EA-4A4D-E5C8-509C-6CD604C1D55E}"/>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3501" name="TextBox 11">
              <a:extLst>
                <a:ext uri="{FF2B5EF4-FFF2-40B4-BE49-F238E27FC236}">
                  <a16:creationId xmlns:a16="http://schemas.microsoft.com/office/drawing/2014/main" id="{334F247A-84E1-8BD3-B0DD-318681C86A05}"/>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A12AA285-FAFE-A5AD-7959-5079AA91F281}"/>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a:t>
              </a:r>
            </a:p>
            <a:p>
              <a:pPr>
                <a:spcAft>
                  <a:spcPts val="300"/>
                </a:spcAft>
                <a:defRPr/>
              </a:pPr>
              <a:r>
                <a:rPr lang="sr-Latn-RS" sz="1200" dirty="0">
                  <a:solidFill>
                    <a:srgbClr val="000000"/>
                  </a:solidFill>
                </a:rPr>
                <a:t>6</a:t>
              </a:r>
            </a:p>
          </p:txBody>
        </p:sp>
        <p:sp>
          <p:nvSpPr>
            <p:cNvPr id="63503" name="TextBox 13">
              <a:extLst>
                <a:ext uri="{FF2B5EF4-FFF2-40B4-BE49-F238E27FC236}">
                  <a16:creationId xmlns:a16="http://schemas.microsoft.com/office/drawing/2014/main" id="{4E3AF7BB-4653-0FE0-DEA3-8E4728E1E1F2}"/>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24</a:t>
              </a:r>
            </a:p>
          </p:txBody>
        </p:sp>
      </p:grpSp>
      <p:sp>
        <p:nvSpPr>
          <p:cNvPr id="63492" name="TextBox 5">
            <a:extLst>
              <a:ext uri="{FF2B5EF4-FFF2-40B4-BE49-F238E27FC236}">
                <a16:creationId xmlns:a16="http://schemas.microsoft.com/office/drawing/2014/main" id="{97C539A5-C6BB-5D87-126E-07E5D4F9FCDE}"/>
              </a:ext>
            </a:extLst>
          </p:cNvPr>
          <p:cNvSpPr txBox="1">
            <a:spLocks noChangeArrowheads="1"/>
          </p:cNvSpPr>
          <p:nvPr/>
        </p:nvSpPr>
        <p:spPr bwMode="auto">
          <a:xfrm>
            <a:off x="1600200" y="3563938"/>
            <a:ext cx="338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dirty="0">
                <a:solidFill>
                  <a:srgbClr val="FF0000"/>
                </a:solidFill>
                <a:latin typeface="Arial" panose="020B0604020202020204" pitchFamily="34" charset="0"/>
              </a:rPr>
              <a:t>X</a:t>
            </a:r>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C070B714-566C-A1DF-0CD2-48B8EC7E0A67}"/>
                  </a:ext>
                </a:extLst>
              </p14:cNvPr>
              <p14:cNvContentPartPr/>
              <p14:nvPr/>
            </p14:nvContentPartPr>
            <p14:xfrm>
              <a:off x="6324840" y="5284800"/>
              <a:ext cx="184320" cy="212400"/>
            </p14:xfrm>
          </p:contentPart>
        </mc:Choice>
        <mc:Fallback>
          <p:pic>
            <p:nvPicPr>
              <p:cNvPr id="3" name="Ink 2">
                <a:extLst>
                  <a:ext uri="{FF2B5EF4-FFF2-40B4-BE49-F238E27FC236}">
                    <a16:creationId xmlns:a16="http://schemas.microsoft.com/office/drawing/2014/main" id="{C070B714-566C-A1DF-0CD2-48B8EC7E0A67}"/>
                  </a:ext>
                </a:extLst>
              </p:cNvPr>
              <p:cNvPicPr/>
              <p:nvPr/>
            </p:nvPicPr>
            <p:blipFill>
              <a:blip r:embed="rId5"/>
              <a:stretch>
                <a:fillRect/>
              </a:stretch>
            </p:blipFill>
            <p:spPr>
              <a:xfrm>
                <a:off x="6315480" y="5275440"/>
                <a:ext cx="203040" cy="231120"/>
              </a:xfrm>
              <a:prstGeom prst="rect">
                <a:avLst/>
              </a:prstGeom>
            </p:spPr>
          </p:pic>
        </mc:Fallback>
      </mc:AlternateContent>
      <p:sp>
        <p:nvSpPr>
          <p:cNvPr id="4" name="TextBox 3">
            <a:extLst>
              <a:ext uri="{FF2B5EF4-FFF2-40B4-BE49-F238E27FC236}">
                <a16:creationId xmlns:a16="http://schemas.microsoft.com/office/drawing/2014/main" id="{3CFBFD29-901F-F692-5F20-92AF2DD8620F}"/>
              </a:ext>
            </a:extLst>
          </p:cNvPr>
          <p:cNvSpPr txBox="1"/>
          <p:nvPr/>
        </p:nvSpPr>
        <p:spPr>
          <a:xfrm>
            <a:off x="2608940" y="3604169"/>
            <a:ext cx="341760" cy="261610"/>
          </a:xfrm>
          <a:prstGeom prst="rect">
            <a:avLst/>
          </a:prstGeom>
          <a:noFill/>
        </p:spPr>
        <p:txBody>
          <a:bodyPr wrap="none" rtlCol="0">
            <a:spAutoFit/>
          </a:bodyPr>
          <a:lstStyle/>
          <a:p>
            <a:r>
              <a:rPr kumimoji="0" lang="sr-Latn-RS" altLang="sr-Latn-RS" sz="1100" dirty="0">
                <a:solidFill>
                  <a:srgbClr val="C00000"/>
                </a:solidFill>
                <a:latin typeface="Arial" panose="020B0604020202020204" pitchFamily="34" charset="0"/>
              </a:rPr>
              <a:t>36</a:t>
            </a:r>
            <a:endParaRPr lang="sr-Latn-RS" sz="1100" dirty="0"/>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3492"/>
                                        </p:tgtEl>
                                        <p:attrNameLst>
                                          <p:attrName>style.visibility</p:attrName>
                                        </p:attrNameLst>
                                      </p:cBhvr>
                                      <p:to>
                                        <p:strVal val="visible"/>
                                      </p:to>
                                    </p:set>
                                    <p:animEffect transition="in" filter="fade">
                                      <p:cBhvr>
                                        <p:cTn id="10"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p:bldP spid="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ECB9-4774-9A96-7A58-F7B94B10D257}"/>
              </a:ext>
            </a:extLst>
          </p:cNvPr>
          <p:cNvSpPr>
            <a:spLocks noGrp="1"/>
          </p:cNvSpPr>
          <p:nvPr>
            <p:ph type="title"/>
          </p:nvPr>
        </p:nvSpPr>
        <p:spPr>
          <a:xfrm>
            <a:off x="0" y="0"/>
            <a:ext cx="9144000" cy="307975"/>
          </a:xfrm>
        </p:spPr>
        <p:txBody>
          <a:bodyPr/>
          <a:lstStyle/>
          <a:p>
            <a:pPr>
              <a:defRPr/>
            </a:pPr>
            <a:r>
              <a:rPr lang="sr-Latn-RS" sz="1400" dirty="0"/>
              <a:t>clk 25. SUB kreće u izvršenje; oslobadja se RS za SUB</a:t>
            </a:r>
          </a:p>
        </p:txBody>
      </p:sp>
      <p:grpSp>
        <p:nvGrpSpPr>
          <p:cNvPr id="65539" name="Group 2">
            <a:extLst>
              <a:ext uri="{FF2B5EF4-FFF2-40B4-BE49-F238E27FC236}">
                <a16:creationId xmlns:a16="http://schemas.microsoft.com/office/drawing/2014/main" id="{CF66F57F-8E7B-4D9F-1286-829E8222BA58}"/>
              </a:ext>
            </a:extLst>
          </p:cNvPr>
          <p:cNvGrpSpPr>
            <a:grpSpLocks/>
          </p:cNvGrpSpPr>
          <p:nvPr/>
        </p:nvGrpSpPr>
        <p:grpSpPr bwMode="auto">
          <a:xfrm>
            <a:off x="361950" y="914400"/>
            <a:ext cx="7772400" cy="5486400"/>
            <a:chOff x="361823" y="914400"/>
            <a:chExt cx="7772632" cy="5486400"/>
          </a:xfrm>
        </p:grpSpPr>
        <p:pic>
          <p:nvPicPr>
            <p:cNvPr id="65541" name="Picture 3" descr="Table&#10;&#10;Description automatically generated">
              <a:extLst>
                <a:ext uri="{FF2B5EF4-FFF2-40B4-BE49-F238E27FC236}">
                  <a16:creationId xmlns:a16="http://schemas.microsoft.com/office/drawing/2014/main" id="{FFF9E4F8-C190-3BD8-1541-B21BDA2706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2" name="TextBox 6">
              <a:extLst>
                <a:ext uri="{FF2B5EF4-FFF2-40B4-BE49-F238E27FC236}">
                  <a16:creationId xmlns:a16="http://schemas.microsoft.com/office/drawing/2014/main" id="{299B0263-D56F-6BBE-118E-60C5289253E0}"/>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p>
          </p:txBody>
        </p:sp>
        <p:sp>
          <p:nvSpPr>
            <p:cNvPr id="65543" name="TextBox 7">
              <a:extLst>
                <a:ext uri="{FF2B5EF4-FFF2-40B4-BE49-F238E27FC236}">
                  <a16:creationId xmlns:a16="http://schemas.microsoft.com/office/drawing/2014/main" id="{B71402EB-9B54-0F2C-B160-D9BAE3543DE0}"/>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N </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 </a:t>
              </a:r>
            </a:p>
          </p:txBody>
        </p:sp>
        <p:sp>
          <p:nvSpPr>
            <p:cNvPr id="65544" name="TextBox 8">
              <a:extLst>
                <a:ext uri="{FF2B5EF4-FFF2-40B4-BE49-F238E27FC236}">
                  <a16:creationId xmlns:a16="http://schemas.microsoft.com/office/drawing/2014/main" id="{C78D6EF0-B512-57AC-CC1E-F09A7C6EF87E}"/>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5545" name="TextBox 9">
              <a:extLst>
                <a:ext uri="{FF2B5EF4-FFF2-40B4-BE49-F238E27FC236}">
                  <a16:creationId xmlns:a16="http://schemas.microsoft.com/office/drawing/2014/main" id="{19579E3D-2352-CF34-016D-18498C203369}"/>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5546" name="TextBox 10">
              <a:extLst>
                <a:ext uri="{FF2B5EF4-FFF2-40B4-BE49-F238E27FC236}">
                  <a16:creationId xmlns:a16="http://schemas.microsoft.com/office/drawing/2014/main" id="{EAAD13DE-371B-6FE2-1E5F-AFD3531BBDAC}"/>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5547" name="TextBox 11">
              <a:extLst>
                <a:ext uri="{FF2B5EF4-FFF2-40B4-BE49-F238E27FC236}">
                  <a16:creationId xmlns:a16="http://schemas.microsoft.com/office/drawing/2014/main" id="{2FECB6A3-6D34-D942-C540-4C3F0A8798A2}"/>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FC769E0B-BBA5-0A89-A09E-BEF3A01EF8ED}"/>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a:t>
              </a:r>
            </a:p>
            <a:p>
              <a:pPr>
                <a:spcAft>
                  <a:spcPts val="300"/>
                </a:spcAft>
                <a:defRPr/>
              </a:pPr>
              <a:r>
                <a:rPr lang="sr-Latn-RS" sz="1200" dirty="0">
                  <a:solidFill>
                    <a:srgbClr val="000000"/>
                  </a:solidFill>
                </a:rPr>
                <a:t>6</a:t>
              </a:r>
            </a:p>
          </p:txBody>
        </p:sp>
        <p:sp>
          <p:nvSpPr>
            <p:cNvPr id="65549" name="TextBox 13">
              <a:extLst>
                <a:ext uri="{FF2B5EF4-FFF2-40B4-BE49-F238E27FC236}">
                  <a16:creationId xmlns:a16="http://schemas.microsoft.com/office/drawing/2014/main" id="{33BF4C43-6D37-6FC3-555F-1F954C6C4A24}"/>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25</a:t>
              </a:r>
            </a:p>
          </p:txBody>
        </p:sp>
      </p:grpSp>
    </p:spTree>
  </p:cSld>
  <p:clrMapOvr>
    <a:masterClrMapping/>
  </p:clrMapOvr>
  <p:transition>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17C65-E514-01CF-36AB-12A1C7CC7CB6}"/>
              </a:ext>
            </a:extLst>
          </p:cNvPr>
          <p:cNvSpPr>
            <a:spLocks noGrp="1"/>
          </p:cNvSpPr>
          <p:nvPr>
            <p:ph type="title"/>
          </p:nvPr>
        </p:nvSpPr>
        <p:spPr>
          <a:xfrm>
            <a:off x="0" y="0"/>
            <a:ext cx="9144000" cy="307975"/>
          </a:xfrm>
        </p:spPr>
        <p:txBody>
          <a:bodyPr/>
          <a:lstStyle/>
          <a:p>
            <a:pPr>
              <a:defRPr/>
            </a:pPr>
            <a:r>
              <a:rPr lang="sr-Latn-RS" sz="1400" dirty="0"/>
              <a:t>clk 26. SUB okončava izvršenje, upisuje rezultat u ROB5, na CDB i RS koja čeka na rezultat ROB4</a:t>
            </a:r>
          </a:p>
        </p:txBody>
      </p:sp>
      <p:grpSp>
        <p:nvGrpSpPr>
          <p:cNvPr id="67587" name="Group 2">
            <a:extLst>
              <a:ext uri="{FF2B5EF4-FFF2-40B4-BE49-F238E27FC236}">
                <a16:creationId xmlns:a16="http://schemas.microsoft.com/office/drawing/2014/main" id="{F516BC29-1AA0-9B2A-B4C7-447B5276844E}"/>
              </a:ext>
            </a:extLst>
          </p:cNvPr>
          <p:cNvGrpSpPr>
            <a:grpSpLocks/>
          </p:cNvGrpSpPr>
          <p:nvPr/>
        </p:nvGrpSpPr>
        <p:grpSpPr bwMode="auto">
          <a:xfrm>
            <a:off x="361950" y="914400"/>
            <a:ext cx="7772400" cy="5486400"/>
            <a:chOff x="361823" y="914400"/>
            <a:chExt cx="7772632" cy="5486400"/>
          </a:xfrm>
        </p:grpSpPr>
        <p:pic>
          <p:nvPicPr>
            <p:cNvPr id="67590" name="Picture 3" descr="Table&#10;&#10;Description automatically generated">
              <a:extLst>
                <a:ext uri="{FF2B5EF4-FFF2-40B4-BE49-F238E27FC236}">
                  <a16:creationId xmlns:a16="http://schemas.microsoft.com/office/drawing/2014/main" id="{2C8B7E24-F19E-D8A0-47E0-1ADE22BE3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591" name="TextBox 6">
              <a:extLst>
                <a:ext uri="{FF2B5EF4-FFF2-40B4-BE49-F238E27FC236}">
                  <a16:creationId xmlns:a16="http://schemas.microsoft.com/office/drawing/2014/main" id="{0A2B9377-74E2-B953-1275-9C6423E16CB1}"/>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ROB5   ROB1         </a:t>
              </a:r>
              <a:r>
                <a:rPr kumimoji="0" lang="sr-Latn-RS" altLang="sr-Latn-RS" sz="1100">
                  <a:solidFill>
                    <a:srgbClr val="C00000"/>
                  </a:solidFill>
                  <a:latin typeface="Arial" panose="020B0604020202020204" pitchFamily="34" charset="0"/>
                </a:rPr>
                <a:t>33</a:t>
              </a:r>
              <a:r>
                <a:rPr kumimoji="0" lang="sr-Latn-RS" altLang="sr-Latn-RS" sz="1100">
                  <a:solidFill>
                    <a:schemeClr val="tx1"/>
                  </a:solidFill>
                  <a:latin typeface="Arial" panose="020B0604020202020204" pitchFamily="34" charset="0"/>
                </a:rPr>
                <a:t>            </a:t>
              </a:r>
            </a:p>
          </p:txBody>
        </p:sp>
        <p:sp>
          <p:nvSpPr>
            <p:cNvPr id="67592" name="TextBox 7">
              <a:extLst>
                <a:ext uri="{FF2B5EF4-FFF2-40B4-BE49-F238E27FC236}">
                  <a16:creationId xmlns:a16="http://schemas.microsoft.com/office/drawing/2014/main" id="{C78218F8-F22A-C8DC-A0D1-ED56C20A0E37}"/>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9                 N</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 </a:t>
              </a:r>
            </a:p>
          </p:txBody>
        </p:sp>
        <p:sp>
          <p:nvSpPr>
            <p:cNvPr id="67593" name="TextBox 8">
              <a:extLst>
                <a:ext uri="{FF2B5EF4-FFF2-40B4-BE49-F238E27FC236}">
                  <a16:creationId xmlns:a16="http://schemas.microsoft.com/office/drawing/2014/main" id="{3F7BB75F-F507-CD1C-8D1F-C01AF2972882}"/>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7594" name="TextBox 9">
              <a:extLst>
                <a:ext uri="{FF2B5EF4-FFF2-40B4-BE49-F238E27FC236}">
                  <a16:creationId xmlns:a16="http://schemas.microsoft.com/office/drawing/2014/main" id="{FFF60737-EFE1-1DF3-18EF-B97B2427ADF7}"/>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7595" name="TextBox 10">
              <a:extLst>
                <a:ext uri="{FF2B5EF4-FFF2-40B4-BE49-F238E27FC236}">
                  <a16:creationId xmlns:a16="http://schemas.microsoft.com/office/drawing/2014/main" id="{CA078393-50F4-D894-3892-08374A0ACBB9}"/>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7596" name="TextBox 11">
              <a:extLst>
                <a:ext uri="{FF2B5EF4-FFF2-40B4-BE49-F238E27FC236}">
                  <a16:creationId xmlns:a16="http://schemas.microsoft.com/office/drawing/2014/main" id="{E7C4B173-E911-D1F8-0525-34F85AD9B203}"/>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375D1226-5652-2B11-A838-C7A9F7274847}"/>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a:t>
              </a:r>
            </a:p>
          </p:txBody>
        </p:sp>
        <p:sp>
          <p:nvSpPr>
            <p:cNvPr id="67598" name="TextBox 13">
              <a:extLst>
                <a:ext uri="{FF2B5EF4-FFF2-40B4-BE49-F238E27FC236}">
                  <a16:creationId xmlns:a16="http://schemas.microsoft.com/office/drawing/2014/main" id="{F8B86BFE-6708-05D3-F5C8-BCA5465989B0}"/>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26</a:t>
              </a:r>
            </a:p>
          </p:txBody>
        </p:sp>
      </p:grpSp>
      <p:sp>
        <p:nvSpPr>
          <p:cNvPr id="67588" name="TextBox 4">
            <a:extLst>
              <a:ext uri="{FF2B5EF4-FFF2-40B4-BE49-F238E27FC236}">
                <a16:creationId xmlns:a16="http://schemas.microsoft.com/office/drawing/2014/main" id="{154D60F7-FA19-7F3E-870A-54B41892E246}"/>
              </a:ext>
            </a:extLst>
          </p:cNvPr>
          <p:cNvSpPr txBox="1">
            <a:spLocks noChangeArrowheads="1"/>
          </p:cNvSpPr>
          <p:nvPr/>
        </p:nvSpPr>
        <p:spPr bwMode="auto">
          <a:xfrm>
            <a:off x="1600200" y="372745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a:t>
            </a:r>
          </a:p>
        </p:txBody>
      </p:sp>
    </p:spTree>
  </p:cSld>
  <p:clrMapOvr>
    <a:masterClrMapping/>
  </p:clrMapOvr>
  <p:transition>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3147-8662-D1E5-8671-542F957CA6BC}"/>
              </a:ext>
            </a:extLst>
          </p:cNvPr>
          <p:cNvSpPr>
            <a:spLocks noGrp="1"/>
          </p:cNvSpPr>
          <p:nvPr>
            <p:ph type="title"/>
          </p:nvPr>
        </p:nvSpPr>
        <p:spPr>
          <a:xfrm>
            <a:off x="0" y="0"/>
            <a:ext cx="9144000" cy="523875"/>
          </a:xfrm>
        </p:spPr>
        <p:txBody>
          <a:bodyPr/>
          <a:lstStyle/>
          <a:p>
            <a:pPr>
              <a:defRPr/>
            </a:pPr>
            <a:r>
              <a:rPr lang="sr-Latn-RS" sz="1400" dirty="0"/>
              <a:t>clk 42. DIV okončava izvršenje, upisuje rezultat u ROB1, na CDB i RS koja čeka na rezultat ROB1 (ADD); ADD spremna za izvršenje</a:t>
            </a:r>
          </a:p>
        </p:txBody>
      </p:sp>
      <p:grpSp>
        <p:nvGrpSpPr>
          <p:cNvPr id="69635" name="Group 2">
            <a:extLst>
              <a:ext uri="{FF2B5EF4-FFF2-40B4-BE49-F238E27FC236}">
                <a16:creationId xmlns:a16="http://schemas.microsoft.com/office/drawing/2014/main" id="{C761E80B-70D6-C94E-99E2-EB3655E9A9A9}"/>
              </a:ext>
            </a:extLst>
          </p:cNvPr>
          <p:cNvGrpSpPr>
            <a:grpSpLocks/>
          </p:cNvGrpSpPr>
          <p:nvPr/>
        </p:nvGrpSpPr>
        <p:grpSpPr bwMode="auto">
          <a:xfrm>
            <a:off x="361950" y="914400"/>
            <a:ext cx="7772400" cy="5486400"/>
            <a:chOff x="361823" y="914400"/>
            <a:chExt cx="7772632" cy="5486400"/>
          </a:xfrm>
        </p:grpSpPr>
        <p:pic>
          <p:nvPicPr>
            <p:cNvPr id="69638" name="Picture 3" descr="Table&#10;&#10;Description automatically generated">
              <a:extLst>
                <a:ext uri="{FF2B5EF4-FFF2-40B4-BE49-F238E27FC236}">
                  <a16:creationId xmlns:a16="http://schemas.microsoft.com/office/drawing/2014/main" id="{DFB6D45A-7265-ACB7-45C4-B442C1EA69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9" name="TextBox 6">
              <a:extLst>
                <a:ext uri="{FF2B5EF4-FFF2-40B4-BE49-F238E27FC236}">
                  <a16:creationId xmlns:a16="http://schemas.microsoft.com/office/drawing/2014/main" id="{461728B2-CFB3-0BDB-72B3-A6DC3A386800}"/>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ROB1                 </a:t>
              </a:r>
              <a:r>
                <a:rPr kumimoji="0" lang="sr-Latn-RS" altLang="sr-Latn-RS" sz="1100">
                  <a:solidFill>
                    <a:srgbClr val="C00000"/>
                  </a:solidFill>
                  <a:latin typeface="Arial" panose="020B0604020202020204" pitchFamily="34" charset="0"/>
                </a:rPr>
                <a:t>33                9</a:t>
              </a:r>
              <a:r>
                <a:rPr kumimoji="0" lang="sr-Latn-RS" altLang="sr-Latn-RS" sz="1100">
                  <a:solidFill>
                    <a:schemeClr val="tx1"/>
                  </a:solidFill>
                  <a:latin typeface="Arial" panose="020B0604020202020204" pitchFamily="34" charset="0"/>
                </a:rPr>
                <a:t>            </a:t>
              </a:r>
            </a:p>
          </p:txBody>
        </p:sp>
        <p:sp>
          <p:nvSpPr>
            <p:cNvPr id="69640" name="TextBox 7">
              <a:extLst>
                <a:ext uri="{FF2B5EF4-FFF2-40B4-BE49-F238E27FC236}">
                  <a16:creationId xmlns:a16="http://schemas.microsoft.com/office/drawing/2014/main" id="{A38B1DC2-4C8F-6462-064C-BBE41ABEBBD4}"/>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DIV     R2      </a:t>
              </a:r>
              <a:r>
                <a:rPr kumimoji="0" lang="sr-Latn-RS" altLang="sr-Latn-RS" sz="1100">
                  <a:solidFill>
                    <a:srgbClr val="C00000"/>
                  </a:solidFill>
                  <a:latin typeface="Arial" panose="020B0604020202020204" pitchFamily="34" charset="0"/>
                </a:rPr>
                <a:t> 9</a:t>
              </a:r>
              <a:r>
                <a:rPr kumimoji="0" lang="sr-Latn-RS" altLang="sr-Latn-RS" sz="1100">
                  <a:solidFill>
                    <a:srgbClr val="000000"/>
                  </a:solidFill>
                  <a:latin typeface="Arial" panose="020B0604020202020204" pitchFamily="34" charset="0"/>
                </a:rPr>
                <a:t>                 </a:t>
              </a:r>
              <a:r>
                <a:rPr kumimoji="0" lang="sr-Latn-RS" altLang="sr-Latn-RS" sz="1100">
                  <a:solidFill>
                    <a:srgbClr val="C00000"/>
                  </a:solidFill>
                  <a:latin typeface="Arial" panose="020B0604020202020204" pitchFamily="34" charset="0"/>
                </a:rPr>
                <a:t>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69641" name="TextBox 8">
              <a:extLst>
                <a:ext uri="{FF2B5EF4-FFF2-40B4-BE49-F238E27FC236}">
                  <a16:creationId xmlns:a16="http://schemas.microsoft.com/office/drawing/2014/main" id="{AE71241A-E460-D4F6-261E-E9CDBE9BD6E0}"/>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69642" name="TextBox 9">
              <a:extLst>
                <a:ext uri="{FF2B5EF4-FFF2-40B4-BE49-F238E27FC236}">
                  <a16:creationId xmlns:a16="http://schemas.microsoft.com/office/drawing/2014/main" id="{61ECC8A4-A7B8-7565-C2CF-C5B22A4B7D66}"/>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69643" name="TextBox 10">
              <a:extLst>
                <a:ext uri="{FF2B5EF4-FFF2-40B4-BE49-F238E27FC236}">
                  <a16:creationId xmlns:a16="http://schemas.microsoft.com/office/drawing/2014/main" id="{371AEACA-D232-0CF4-9A67-FC7AF8E03721}"/>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69644" name="TextBox 11">
              <a:extLst>
                <a:ext uri="{FF2B5EF4-FFF2-40B4-BE49-F238E27FC236}">
                  <a16:creationId xmlns:a16="http://schemas.microsoft.com/office/drawing/2014/main" id="{18F63A86-528E-9532-BC8B-5066C8698082}"/>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17282E51-A8BF-79F1-42E7-4B41FDAA93DA}"/>
                </a:ext>
              </a:extLst>
            </p:cNvPr>
            <p:cNvSpPr txBox="1"/>
            <p:nvPr/>
          </p:nvSpPr>
          <p:spPr>
            <a:xfrm>
              <a:off x="6934269" y="4495800"/>
              <a:ext cx="1066832"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a:t>
              </a:r>
            </a:p>
          </p:txBody>
        </p:sp>
        <p:sp>
          <p:nvSpPr>
            <p:cNvPr id="69646" name="TextBox 13">
              <a:extLst>
                <a:ext uri="{FF2B5EF4-FFF2-40B4-BE49-F238E27FC236}">
                  <a16:creationId xmlns:a16="http://schemas.microsoft.com/office/drawing/2014/main" id="{B669A9D7-D080-1B51-766A-646B6DFEFDDD}"/>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42</a:t>
              </a:r>
            </a:p>
          </p:txBody>
        </p:sp>
      </p:grpSp>
      <p:sp>
        <p:nvSpPr>
          <p:cNvPr id="69636" name="TextBox 5">
            <a:extLst>
              <a:ext uri="{FF2B5EF4-FFF2-40B4-BE49-F238E27FC236}">
                <a16:creationId xmlns:a16="http://schemas.microsoft.com/office/drawing/2014/main" id="{CAD6409D-1191-5320-7041-4D8D6C14B124}"/>
              </a:ext>
            </a:extLst>
          </p:cNvPr>
          <p:cNvSpPr txBox="1">
            <a:spLocks noChangeArrowheads="1"/>
          </p:cNvSpPr>
          <p:nvPr/>
        </p:nvSpPr>
        <p:spPr bwMode="auto">
          <a:xfrm>
            <a:off x="1600200" y="372745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a:t>
            </a:r>
          </a:p>
        </p:txBody>
      </p:sp>
    </p:spTree>
  </p:cSld>
  <p:clrMapOvr>
    <a:masterClrMapping/>
  </p:clrMapOvr>
  <p:transition>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7C326-997D-272E-3C52-75059C85BBF5}"/>
              </a:ext>
            </a:extLst>
          </p:cNvPr>
          <p:cNvSpPr>
            <a:spLocks noGrp="1"/>
          </p:cNvSpPr>
          <p:nvPr>
            <p:ph type="title"/>
          </p:nvPr>
        </p:nvSpPr>
        <p:spPr>
          <a:xfrm>
            <a:off x="0" y="0"/>
            <a:ext cx="9144000" cy="307975"/>
          </a:xfrm>
        </p:spPr>
        <p:txBody>
          <a:bodyPr/>
          <a:lstStyle/>
          <a:p>
            <a:pPr>
              <a:defRPr/>
            </a:pPr>
            <a:r>
              <a:rPr lang="sr-Latn-RS" sz="1400" dirty="0"/>
              <a:t>clk 43.  ADD kreće u izvršenje; DIV ulazi u commit (upisuje rezultat u R2); oslobadja ulaz ROB1</a:t>
            </a:r>
          </a:p>
        </p:txBody>
      </p:sp>
      <p:grpSp>
        <p:nvGrpSpPr>
          <p:cNvPr id="71683" name="Group 2">
            <a:extLst>
              <a:ext uri="{FF2B5EF4-FFF2-40B4-BE49-F238E27FC236}">
                <a16:creationId xmlns:a16="http://schemas.microsoft.com/office/drawing/2014/main" id="{A9E688C6-2222-10DB-06CC-06173CA11B37}"/>
              </a:ext>
            </a:extLst>
          </p:cNvPr>
          <p:cNvGrpSpPr>
            <a:grpSpLocks/>
          </p:cNvGrpSpPr>
          <p:nvPr/>
        </p:nvGrpSpPr>
        <p:grpSpPr bwMode="auto">
          <a:xfrm>
            <a:off x="361950" y="914400"/>
            <a:ext cx="7786688" cy="5486400"/>
            <a:chOff x="361823" y="914400"/>
            <a:chExt cx="7787019" cy="5486400"/>
          </a:xfrm>
        </p:grpSpPr>
        <p:pic>
          <p:nvPicPr>
            <p:cNvPr id="71686" name="Picture 3" descr="Table&#10;&#10;Description automatically generated">
              <a:extLst>
                <a:ext uri="{FF2B5EF4-FFF2-40B4-BE49-F238E27FC236}">
                  <a16:creationId xmlns:a16="http://schemas.microsoft.com/office/drawing/2014/main" id="{B644C2FF-873C-916C-65D8-6E38706F85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87" name="TextBox 7">
              <a:extLst>
                <a:ext uri="{FF2B5EF4-FFF2-40B4-BE49-F238E27FC236}">
                  <a16:creationId xmlns:a16="http://schemas.microsoft.com/office/drawing/2014/main" id="{B07CA8D6-D7C0-9642-8DCA-454BF0F12471}"/>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N</a:t>
              </a:r>
            </a:p>
          </p:txBody>
        </p:sp>
        <p:sp>
          <p:nvSpPr>
            <p:cNvPr id="71688" name="TextBox 8">
              <a:extLst>
                <a:ext uri="{FF2B5EF4-FFF2-40B4-BE49-F238E27FC236}">
                  <a16:creationId xmlns:a16="http://schemas.microsoft.com/office/drawing/2014/main" id="{72B58EE9-DBCB-C41F-383F-13750AED4DA2}"/>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ROB1</a:t>
              </a: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71689" name="TextBox 9">
              <a:extLst>
                <a:ext uri="{FF2B5EF4-FFF2-40B4-BE49-F238E27FC236}">
                  <a16:creationId xmlns:a16="http://schemas.microsoft.com/office/drawing/2014/main" id="{DC2A83F5-F986-8E76-D1E4-772314F8C099}"/>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71690" name="TextBox 10">
              <a:extLst>
                <a:ext uri="{FF2B5EF4-FFF2-40B4-BE49-F238E27FC236}">
                  <a16:creationId xmlns:a16="http://schemas.microsoft.com/office/drawing/2014/main" id="{AC0E8830-F1D9-E612-6825-A6BBFBBB7264}"/>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71691" name="TextBox 11">
              <a:extLst>
                <a:ext uri="{FF2B5EF4-FFF2-40B4-BE49-F238E27FC236}">
                  <a16:creationId xmlns:a16="http://schemas.microsoft.com/office/drawing/2014/main" id="{9A7B1362-8E4A-AFFD-845F-8D25030881B4}"/>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059E3313-0C2E-F98C-1974-22F1B2B6DD8F}"/>
                </a:ext>
              </a:extLst>
            </p:cNvPr>
            <p:cNvSpPr txBox="1"/>
            <p:nvPr/>
          </p:nvSpPr>
          <p:spPr>
            <a:xfrm>
              <a:off x="6934352" y="4495800"/>
              <a:ext cx="1214490"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6    43</a:t>
              </a:r>
            </a:p>
          </p:txBody>
        </p:sp>
        <p:sp>
          <p:nvSpPr>
            <p:cNvPr id="71693" name="TextBox 13">
              <a:extLst>
                <a:ext uri="{FF2B5EF4-FFF2-40B4-BE49-F238E27FC236}">
                  <a16:creationId xmlns:a16="http://schemas.microsoft.com/office/drawing/2014/main" id="{3257B5A5-E2DC-4F94-61FA-761226453C28}"/>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43</a:t>
              </a:r>
            </a:p>
          </p:txBody>
        </p:sp>
      </p:grpSp>
      <p:sp>
        <p:nvSpPr>
          <p:cNvPr id="71684" name="TextBox 4">
            <a:extLst>
              <a:ext uri="{FF2B5EF4-FFF2-40B4-BE49-F238E27FC236}">
                <a16:creationId xmlns:a16="http://schemas.microsoft.com/office/drawing/2014/main" id="{953C1798-68FF-384B-617C-EE84CFF9C7D7}"/>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Tree>
  </p:cSld>
  <p:clrMapOvr>
    <a:masterClrMapping/>
  </p:clrMapOvr>
  <p:transition>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05ABF-AFC8-C89A-2434-BBC29E49BAC7}"/>
              </a:ext>
            </a:extLst>
          </p:cNvPr>
          <p:cNvSpPr>
            <a:spLocks noGrp="1"/>
          </p:cNvSpPr>
          <p:nvPr>
            <p:ph type="title"/>
          </p:nvPr>
        </p:nvSpPr>
        <p:spPr>
          <a:xfrm>
            <a:off x="0" y="0"/>
            <a:ext cx="9144000" cy="307975"/>
          </a:xfrm>
        </p:spPr>
        <p:txBody>
          <a:bodyPr/>
          <a:lstStyle/>
          <a:p>
            <a:pPr>
              <a:defRPr/>
            </a:pPr>
            <a:r>
              <a:rPr lang="sr-Latn-RS" sz="1400" dirty="0"/>
              <a:t>clk 44.  ADD okončava; MUL ulazi u commit (upisuje rezultat u R1); oslobadja ulaz ROB2; briše se u RAT ROB1</a:t>
            </a:r>
          </a:p>
        </p:txBody>
      </p:sp>
      <p:grpSp>
        <p:nvGrpSpPr>
          <p:cNvPr id="73731" name="Group 2">
            <a:extLst>
              <a:ext uri="{FF2B5EF4-FFF2-40B4-BE49-F238E27FC236}">
                <a16:creationId xmlns:a16="http://schemas.microsoft.com/office/drawing/2014/main" id="{29FDF2B6-50E0-3147-D0C0-5E422AE0084C}"/>
              </a:ext>
            </a:extLst>
          </p:cNvPr>
          <p:cNvGrpSpPr>
            <a:grpSpLocks/>
          </p:cNvGrpSpPr>
          <p:nvPr/>
        </p:nvGrpSpPr>
        <p:grpSpPr bwMode="auto">
          <a:xfrm>
            <a:off x="361950" y="914400"/>
            <a:ext cx="7905750" cy="5486400"/>
            <a:chOff x="361823" y="914400"/>
            <a:chExt cx="7905747" cy="5486400"/>
          </a:xfrm>
        </p:grpSpPr>
        <p:pic>
          <p:nvPicPr>
            <p:cNvPr id="73737" name="Picture 3" descr="Table&#10;&#10;Description automatically generated">
              <a:extLst>
                <a:ext uri="{FF2B5EF4-FFF2-40B4-BE49-F238E27FC236}">
                  <a16:creationId xmlns:a16="http://schemas.microsoft.com/office/drawing/2014/main" id="{DB6D6B4D-A2F5-8FD7-0159-04A7FEB97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8" name="TextBox 6">
              <a:extLst>
                <a:ext uri="{FF2B5EF4-FFF2-40B4-BE49-F238E27FC236}">
                  <a16:creationId xmlns:a16="http://schemas.microsoft.com/office/drawing/2014/main" id="{12D28135-C15E-CF5D-A35A-BD6FA27373C7}"/>
                </a:ext>
              </a:extLst>
            </p:cNvPr>
            <p:cNvSpPr txBox="1">
              <a:spLocks noChangeArrowheads="1"/>
            </p:cNvSpPr>
            <p:nvPr/>
          </p:nvSpPr>
          <p:spPr bwMode="auto">
            <a:xfrm>
              <a:off x="587718" y="3780766"/>
              <a:ext cx="322228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ADD   ROB6   ROB1                 </a:t>
              </a:r>
              <a:r>
                <a:rPr kumimoji="0" lang="sr-Latn-RS" altLang="sr-Latn-RS" sz="1100">
                  <a:solidFill>
                    <a:srgbClr val="C00000"/>
                  </a:solidFill>
                  <a:latin typeface="Arial" panose="020B0604020202020204" pitchFamily="34" charset="0"/>
                </a:rPr>
                <a:t>33                9</a:t>
              </a:r>
              <a:r>
                <a:rPr kumimoji="0" lang="sr-Latn-RS" altLang="sr-Latn-RS" sz="1100">
                  <a:solidFill>
                    <a:schemeClr val="tx1"/>
                  </a:solidFill>
                  <a:latin typeface="Arial" panose="020B0604020202020204" pitchFamily="34" charset="0"/>
                </a:rPr>
                <a:t>            </a:t>
              </a:r>
            </a:p>
          </p:txBody>
        </p:sp>
        <p:sp>
          <p:nvSpPr>
            <p:cNvPr id="73739" name="TextBox 7">
              <a:extLst>
                <a:ext uri="{FF2B5EF4-FFF2-40B4-BE49-F238E27FC236}">
                  <a16:creationId xmlns:a16="http://schemas.microsoft.com/office/drawing/2014/main" id="{3F1484B7-93A4-5F8B-BB1F-61167C1EDD96}"/>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12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r>
                <a:rPr kumimoji="0" lang="sr-Latn-RS" altLang="sr-Latn-RS" sz="1100">
                  <a:solidFill>
                    <a:srgbClr val="C00000"/>
                  </a:solidFill>
                  <a:latin typeface="Arial" panose="020B0604020202020204" pitchFamily="34" charset="0"/>
                </a:rPr>
                <a:t>42             Y</a:t>
              </a:r>
            </a:p>
          </p:txBody>
        </p:sp>
        <p:sp>
          <p:nvSpPr>
            <p:cNvPr id="73740" name="TextBox 8">
              <a:extLst>
                <a:ext uri="{FF2B5EF4-FFF2-40B4-BE49-F238E27FC236}">
                  <a16:creationId xmlns:a16="http://schemas.microsoft.com/office/drawing/2014/main" id="{4D627802-CE6E-2D2C-249E-2F4CAFEE37F0}"/>
                </a:ext>
              </a:extLst>
            </p:cNvPr>
            <p:cNvSpPr txBox="1">
              <a:spLocks noChangeArrowheads="1"/>
            </p:cNvSpPr>
            <p:nvPr/>
          </p:nvSpPr>
          <p:spPr bwMode="auto">
            <a:xfrm>
              <a:off x="2457347" y="4919990"/>
              <a:ext cx="6096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a:p>
              <a:pPr>
                <a:spcBef>
                  <a:spcPct val="0"/>
                </a:spcBef>
                <a:buClrTx/>
                <a:buSzTx/>
                <a:buFontTx/>
                <a:buNone/>
              </a:pPr>
              <a:r>
                <a:rPr kumimoji="0" lang="sr-Latn-RS" altLang="sr-Latn-RS" sz="1100">
                  <a:solidFill>
                    <a:schemeClr val="tx1"/>
                  </a:solidFill>
                  <a:latin typeface="Arial" panose="020B0604020202020204" pitchFamily="34" charset="0"/>
                </a:rPr>
                <a:t>ROB3</a:t>
              </a:r>
            </a:p>
          </p:txBody>
        </p:sp>
        <p:sp>
          <p:nvSpPr>
            <p:cNvPr id="73741" name="TextBox 9">
              <a:extLst>
                <a:ext uri="{FF2B5EF4-FFF2-40B4-BE49-F238E27FC236}">
                  <a16:creationId xmlns:a16="http://schemas.microsoft.com/office/drawing/2014/main" id="{2AEDB04D-A059-68D9-D1BE-A6E41A3F0AEB}"/>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73742" name="TextBox 10">
              <a:extLst>
                <a:ext uri="{FF2B5EF4-FFF2-40B4-BE49-F238E27FC236}">
                  <a16:creationId xmlns:a16="http://schemas.microsoft.com/office/drawing/2014/main" id="{17108274-5AA6-404D-3134-AFA81CD9B5D5}"/>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73743" name="TextBox 11">
              <a:extLst>
                <a:ext uri="{FF2B5EF4-FFF2-40B4-BE49-F238E27FC236}">
                  <a16:creationId xmlns:a16="http://schemas.microsoft.com/office/drawing/2014/main" id="{05FD562C-D5C2-5856-F25B-F695CABE6D8D}"/>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403DAD16-B96E-ED65-6A74-DA9991295F50}"/>
                </a:ext>
              </a:extLst>
            </p:cNvPr>
            <p:cNvSpPr txBox="1"/>
            <p:nvPr/>
          </p:nvSpPr>
          <p:spPr>
            <a:xfrm>
              <a:off x="6934071" y="4495800"/>
              <a:ext cx="1333499"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3     13  44</a:t>
              </a:r>
            </a:p>
            <a:p>
              <a:pPr>
                <a:spcAft>
                  <a:spcPts val="300"/>
                </a:spcAft>
                <a:defRPr/>
              </a:pPr>
              <a:r>
                <a:rPr lang="sr-Latn-RS" sz="1200" dirty="0">
                  <a:solidFill>
                    <a:srgbClr val="000000"/>
                  </a:solidFill>
                </a:rPr>
                <a:t>3    4     5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6    43   44</a:t>
              </a:r>
            </a:p>
          </p:txBody>
        </p:sp>
        <p:sp>
          <p:nvSpPr>
            <p:cNvPr id="73745" name="TextBox 13">
              <a:extLst>
                <a:ext uri="{FF2B5EF4-FFF2-40B4-BE49-F238E27FC236}">
                  <a16:creationId xmlns:a16="http://schemas.microsoft.com/office/drawing/2014/main" id="{DEE0E386-747C-0185-2EC2-9375F1A08BF4}"/>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44</a:t>
              </a:r>
            </a:p>
          </p:txBody>
        </p:sp>
      </p:grpSp>
      <p:sp>
        <p:nvSpPr>
          <p:cNvPr id="73732" name="TextBox 5">
            <a:extLst>
              <a:ext uri="{FF2B5EF4-FFF2-40B4-BE49-F238E27FC236}">
                <a16:creationId xmlns:a16="http://schemas.microsoft.com/office/drawing/2014/main" id="{A4FEB35F-37C6-FA0C-A528-9E27639D606D}"/>
              </a:ext>
            </a:extLst>
          </p:cNvPr>
          <p:cNvSpPr txBox="1">
            <a:spLocks noChangeArrowheads="1"/>
          </p:cNvSpPr>
          <p:nvPr/>
        </p:nvSpPr>
        <p:spPr bwMode="auto">
          <a:xfrm>
            <a:off x="1600200" y="3727450"/>
            <a:ext cx="3381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a:t>
            </a:r>
          </a:p>
        </p:txBody>
      </p:sp>
      <p:sp>
        <p:nvSpPr>
          <p:cNvPr id="73733" name="TextBox 4">
            <a:extLst>
              <a:ext uri="{FF2B5EF4-FFF2-40B4-BE49-F238E27FC236}">
                <a16:creationId xmlns:a16="http://schemas.microsoft.com/office/drawing/2014/main" id="{E08FEBE0-567C-014B-7186-3DED4BEC8568}"/>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
        <p:nvSpPr>
          <p:cNvPr id="73734" name="TextBox 14">
            <a:extLst>
              <a:ext uri="{FF2B5EF4-FFF2-40B4-BE49-F238E27FC236}">
                <a16:creationId xmlns:a16="http://schemas.microsoft.com/office/drawing/2014/main" id="{3F7EAD73-BC33-6208-8374-E9E2C81C065E}"/>
              </a:ext>
            </a:extLst>
          </p:cNvPr>
          <p:cNvSpPr txBox="1">
            <a:spLocks noChangeArrowheads="1"/>
          </p:cNvSpPr>
          <p:nvPr/>
        </p:nvSpPr>
        <p:spPr bwMode="auto">
          <a:xfrm>
            <a:off x="941388" y="4649788"/>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12</a:t>
            </a:r>
          </a:p>
        </p:txBody>
      </p:sp>
      <p:sp>
        <p:nvSpPr>
          <p:cNvPr id="16" name="Rectangle 15">
            <a:extLst>
              <a:ext uri="{FF2B5EF4-FFF2-40B4-BE49-F238E27FC236}">
                <a16:creationId xmlns:a16="http://schemas.microsoft.com/office/drawing/2014/main" id="{A1FFE7B6-4E11-3204-D947-188695C9DB9E}"/>
              </a:ext>
            </a:extLst>
          </p:cNvPr>
          <p:cNvSpPr/>
          <p:nvPr/>
        </p:nvSpPr>
        <p:spPr bwMode="auto">
          <a:xfrm>
            <a:off x="4473575" y="4986338"/>
            <a:ext cx="1774825" cy="119062"/>
          </a:xfrm>
          <a:prstGeom prst="rect">
            <a:avLst/>
          </a:prstGeom>
          <a:solidFill>
            <a:schemeClr val="tx2">
              <a:lumMod val="85000"/>
            </a:schemeClr>
          </a:solidFill>
          <a:ln w="9525" cap="flat" cmpd="sng" algn="ctr">
            <a:noFill/>
            <a:prstDash val="solid"/>
            <a:round/>
            <a:headEnd type="none" w="med" len="med"/>
            <a:tailEnd type="none" w="med" len="med"/>
          </a:ln>
          <a:effectLst/>
        </p:spPr>
        <p:txBody>
          <a:bodyPr anchor="b">
            <a:spAutoFit/>
          </a:bodyPr>
          <a:lstStyle/>
          <a:p>
            <a:pPr>
              <a:defRPr/>
            </a:pPr>
            <a:endParaRPr lang="sr-Latn-RS">
              <a:latin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A83C8-78E2-9FF4-EC79-4EC07740EF4F}"/>
              </a:ext>
            </a:extLst>
          </p:cNvPr>
          <p:cNvSpPr>
            <a:spLocks noGrp="1"/>
          </p:cNvSpPr>
          <p:nvPr>
            <p:ph type="title"/>
          </p:nvPr>
        </p:nvSpPr>
        <p:spPr>
          <a:xfrm>
            <a:off x="0" y="0"/>
            <a:ext cx="9144000" cy="307975"/>
          </a:xfrm>
        </p:spPr>
        <p:txBody>
          <a:bodyPr/>
          <a:lstStyle/>
          <a:p>
            <a:pPr>
              <a:defRPr/>
            </a:pPr>
            <a:r>
              <a:rPr lang="sr-Latn-RS" sz="1400" dirty="0"/>
              <a:t>clk 45.  ADD ulazi u commit (upisuje rezultat u R3); oslobadja ulaz ROB3; briše se u RAT ROB3</a:t>
            </a:r>
          </a:p>
        </p:txBody>
      </p:sp>
      <p:grpSp>
        <p:nvGrpSpPr>
          <p:cNvPr id="75779" name="Group 2">
            <a:extLst>
              <a:ext uri="{FF2B5EF4-FFF2-40B4-BE49-F238E27FC236}">
                <a16:creationId xmlns:a16="http://schemas.microsoft.com/office/drawing/2014/main" id="{49DB365E-C082-DF50-55EE-9CE8850F3E71}"/>
              </a:ext>
            </a:extLst>
          </p:cNvPr>
          <p:cNvGrpSpPr>
            <a:grpSpLocks/>
          </p:cNvGrpSpPr>
          <p:nvPr/>
        </p:nvGrpSpPr>
        <p:grpSpPr bwMode="auto">
          <a:xfrm>
            <a:off x="361950" y="914400"/>
            <a:ext cx="7905750" cy="5486400"/>
            <a:chOff x="361823" y="914400"/>
            <a:chExt cx="7905747" cy="5486400"/>
          </a:xfrm>
        </p:grpSpPr>
        <p:pic>
          <p:nvPicPr>
            <p:cNvPr id="75786" name="Picture 3" descr="Table&#10;&#10;Description automatically generated">
              <a:extLst>
                <a:ext uri="{FF2B5EF4-FFF2-40B4-BE49-F238E27FC236}">
                  <a16:creationId xmlns:a16="http://schemas.microsoft.com/office/drawing/2014/main" id="{2659B13B-A964-2C30-F3EE-B89D4702F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7" name="TextBox 7">
              <a:extLst>
                <a:ext uri="{FF2B5EF4-FFF2-40B4-BE49-F238E27FC236}">
                  <a16:creationId xmlns:a16="http://schemas.microsoft.com/office/drawing/2014/main" id="{0B675805-3EBD-BD6E-13D9-3F5774A761B9}"/>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R3      </a:t>
              </a:r>
              <a:r>
                <a:rPr kumimoji="0" lang="sr-Latn-RS" altLang="sr-Latn-RS" sz="1100">
                  <a:solidFill>
                    <a:srgbClr val="C00000"/>
                  </a:solidFill>
                  <a:latin typeface="Arial" panose="020B0604020202020204" pitchFamily="34" charset="0"/>
                </a:rPr>
                <a:t> 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r>
                <a:rPr kumimoji="0" lang="sr-Latn-RS" altLang="sr-Latn-RS" sz="1100">
                  <a:solidFill>
                    <a:srgbClr val="C00000"/>
                  </a:solidFill>
                  <a:latin typeface="Arial" panose="020B0604020202020204" pitchFamily="34" charset="0"/>
                </a:rPr>
                <a:t>42             Y</a:t>
              </a:r>
            </a:p>
          </p:txBody>
        </p:sp>
        <p:sp>
          <p:nvSpPr>
            <p:cNvPr id="75788" name="TextBox 8">
              <a:extLst>
                <a:ext uri="{FF2B5EF4-FFF2-40B4-BE49-F238E27FC236}">
                  <a16:creationId xmlns:a16="http://schemas.microsoft.com/office/drawing/2014/main" id="{3509C465-4B1C-425E-810C-E52C7C695FCB}"/>
                </a:ext>
              </a:extLst>
            </p:cNvPr>
            <p:cNvSpPr txBox="1">
              <a:spLocks noChangeArrowheads="1"/>
            </p:cNvSpPr>
            <p:nvPr/>
          </p:nvSpPr>
          <p:spPr bwMode="auto">
            <a:xfrm>
              <a:off x="2457347" y="4919990"/>
              <a:ext cx="609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75789" name="TextBox 9">
              <a:extLst>
                <a:ext uri="{FF2B5EF4-FFF2-40B4-BE49-F238E27FC236}">
                  <a16:creationId xmlns:a16="http://schemas.microsoft.com/office/drawing/2014/main" id="{DC17B0A7-7DA4-7530-8606-33A901198D25}"/>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75790" name="TextBox 10">
              <a:extLst>
                <a:ext uri="{FF2B5EF4-FFF2-40B4-BE49-F238E27FC236}">
                  <a16:creationId xmlns:a16="http://schemas.microsoft.com/office/drawing/2014/main" id="{1F0D755F-EA61-296E-5D19-8E0CFDBEFBE6}"/>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75791" name="TextBox 11">
              <a:extLst>
                <a:ext uri="{FF2B5EF4-FFF2-40B4-BE49-F238E27FC236}">
                  <a16:creationId xmlns:a16="http://schemas.microsoft.com/office/drawing/2014/main" id="{237FA2DE-80DA-02D7-2603-E286DE3FD580}"/>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A62D47D5-37A7-DAE1-3AA4-CD44EA3127CE}"/>
                </a:ext>
              </a:extLst>
            </p:cNvPr>
            <p:cNvSpPr txBox="1"/>
            <p:nvPr/>
          </p:nvSpPr>
          <p:spPr>
            <a:xfrm>
              <a:off x="6934071" y="4495800"/>
              <a:ext cx="1333499"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3     13  44</a:t>
              </a:r>
            </a:p>
            <a:p>
              <a:pPr>
                <a:spcAft>
                  <a:spcPts val="300"/>
                </a:spcAft>
                <a:defRPr/>
              </a:pPr>
              <a:r>
                <a:rPr lang="sr-Latn-RS" sz="1200" dirty="0">
                  <a:solidFill>
                    <a:srgbClr val="000000"/>
                  </a:solidFill>
                </a:rPr>
                <a:t>3    4     5    45</a:t>
              </a:r>
            </a:p>
            <a:p>
              <a:pPr>
                <a:spcAft>
                  <a:spcPts val="300"/>
                </a:spcAft>
                <a:defRPr/>
              </a:pPr>
              <a:r>
                <a:rPr lang="sr-Latn-RS" sz="1200" dirty="0">
                  <a:solidFill>
                    <a:srgbClr val="000000"/>
                  </a:solidFill>
                </a:rPr>
                <a:t>4    14   24</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6    43   44</a:t>
              </a:r>
            </a:p>
          </p:txBody>
        </p:sp>
        <p:sp>
          <p:nvSpPr>
            <p:cNvPr id="75793" name="TextBox 13">
              <a:extLst>
                <a:ext uri="{FF2B5EF4-FFF2-40B4-BE49-F238E27FC236}">
                  <a16:creationId xmlns:a16="http://schemas.microsoft.com/office/drawing/2014/main" id="{BB51E3C7-48E8-CE15-2E53-A5AABDB391F9}"/>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45</a:t>
              </a:r>
            </a:p>
          </p:txBody>
        </p:sp>
      </p:grpSp>
      <p:sp>
        <p:nvSpPr>
          <p:cNvPr id="75780" name="TextBox 4">
            <a:extLst>
              <a:ext uri="{FF2B5EF4-FFF2-40B4-BE49-F238E27FC236}">
                <a16:creationId xmlns:a16="http://schemas.microsoft.com/office/drawing/2014/main" id="{01AC5EEF-AB69-C9D2-23EA-7E99327C1AF3}"/>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
        <p:nvSpPr>
          <p:cNvPr id="75781" name="TextBox 14">
            <a:extLst>
              <a:ext uri="{FF2B5EF4-FFF2-40B4-BE49-F238E27FC236}">
                <a16:creationId xmlns:a16="http://schemas.microsoft.com/office/drawing/2014/main" id="{84B56639-D81A-8555-E3F0-BE5AF92325C8}"/>
              </a:ext>
            </a:extLst>
          </p:cNvPr>
          <p:cNvSpPr txBox="1">
            <a:spLocks noChangeArrowheads="1"/>
          </p:cNvSpPr>
          <p:nvPr/>
        </p:nvSpPr>
        <p:spPr bwMode="auto">
          <a:xfrm>
            <a:off x="941388" y="4649788"/>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12</a:t>
            </a:r>
          </a:p>
        </p:txBody>
      </p:sp>
      <p:sp>
        <p:nvSpPr>
          <p:cNvPr id="16" name="Rectangle 15">
            <a:extLst>
              <a:ext uri="{FF2B5EF4-FFF2-40B4-BE49-F238E27FC236}">
                <a16:creationId xmlns:a16="http://schemas.microsoft.com/office/drawing/2014/main" id="{16C30000-BB41-C9C1-6962-AFAB6DFC6FA6}"/>
              </a:ext>
            </a:extLst>
          </p:cNvPr>
          <p:cNvSpPr/>
          <p:nvPr/>
        </p:nvSpPr>
        <p:spPr bwMode="auto">
          <a:xfrm>
            <a:off x="4468813" y="5203825"/>
            <a:ext cx="1774825" cy="119063"/>
          </a:xfrm>
          <a:prstGeom prst="rect">
            <a:avLst/>
          </a:prstGeom>
          <a:solidFill>
            <a:schemeClr val="tx2">
              <a:lumMod val="85000"/>
            </a:schemeClr>
          </a:solidFill>
          <a:ln w="9525" cap="flat" cmpd="sng" algn="ctr">
            <a:noFill/>
            <a:prstDash val="solid"/>
            <a:round/>
            <a:headEnd type="none" w="med" len="med"/>
            <a:tailEnd type="none" w="med" len="med"/>
          </a:ln>
          <a:effectLst/>
        </p:spPr>
        <p:txBody>
          <a:bodyPr anchor="b">
            <a:spAutoFit/>
          </a:bodyPr>
          <a:lstStyle/>
          <a:p>
            <a:pPr>
              <a:defRPr/>
            </a:pPr>
            <a:endParaRPr lang="sr-Latn-RS">
              <a:latin typeface="Arial" charset="0"/>
            </a:endParaRPr>
          </a:p>
        </p:txBody>
      </p:sp>
      <p:sp>
        <p:nvSpPr>
          <p:cNvPr id="75783" name="TextBox 16">
            <a:extLst>
              <a:ext uri="{FF2B5EF4-FFF2-40B4-BE49-F238E27FC236}">
                <a16:creationId xmlns:a16="http://schemas.microsoft.com/office/drawing/2014/main" id="{30B54FC7-B408-6923-7E51-EAB605339FBB}"/>
              </a:ext>
            </a:extLst>
          </p:cNvPr>
          <p:cNvSpPr txBox="1">
            <a:spLocks noChangeArrowheads="1"/>
          </p:cNvSpPr>
          <p:nvPr/>
        </p:nvSpPr>
        <p:spPr bwMode="auto">
          <a:xfrm>
            <a:off x="839788" y="50879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a:t>
            </a:r>
          </a:p>
        </p:txBody>
      </p:sp>
      <p:sp>
        <p:nvSpPr>
          <p:cNvPr id="3" name="TextBox 2">
            <a:extLst>
              <a:ext uri="{FF2B5EF4-FFF2-40B4-BE49-F238E27FC236}">
                <a16:creationId xmlns:a16="http://schemas.microsoft.com/office/drawing/2014/main" id="{B183D2FB-5AE8-E914-D36D-6A7252E3B2F8}"/>
              </a:ext>
            </a:extLst>
          </p:cNvPr>
          <p:cNvSpPr txBox="1">
            <a:spLocks noChangeArrowheads="1"/>
          </p:cNvSpPr>
          <p:nvPr/>
        </p:nvSpPr>
        <p:spPr bwMode="auto">
          <a:xfrm>
            <a:off x="2457450" y="5140325"/>
            <a:ext cx="5699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sr-Latn-RS" altLang="sr-Latn-RS" sz="1100"/>
              <a:t>ROB3</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0" presetClass="exit" presetSubtype="0" fill="hold" grpId="0" nodeType="clickEffect">
                                  <p:stCondLst>
                                    <p:cond delay="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EA22D-CD15-C21F-DD02-EBACD153C8D2}"/>
              </a:ext>
            </a:extLst>
          </p:cNvPr>
          <p:cNvSpPr>
            <a:spLocks noGrp="1"/>
          </p:cNvSpPr>
          <p:nvPr>
            <p:ph type="title"/>
          </p:nvPr>
        </p:nvSpPr>
        <p:spPr>
          <a:xfrm>
            <a:off x="0" y="0"/>
            <a:ext cx="9144000" cy="307975"/>
          </a:xfrm>
        </p:spPr>
        <p:txBody>
          <a:bodyPr/>
          <a:lstStyle/>
          <a:p>
            <a:pPr>
              <a:defRPr/>
            </a:pPr>
            <a:r>
              <a:rPr lang="sr-Latn-RS" sz="1400" dirty="0"/>
              <a:t>clk 46.  MUL ulazi u commit (upisuje rezultat u R1); oslobadja ulaz ROB4; u RAT ostaje ROB6 za R1</a:t>
            </a:r>
          </a:p>
        </p:txBody>
      </p:sp>
      <p:grpSp>
        <p:nvGrpSpPr>
          <p:cNvPr id="77827" name="Group 2">
            <a:extLst>
              <a:ext uri="{FF2B5EF4-FFF2-40B4-BE49-F238E27FC236}">
                <a16:creationId xmlns:a16="http://schemas.microsoft.com/office/drawing/2014/main" id="{BCB2AEE2-BDFD-6148-629E-821CA9A230A5}"/>
              </a:ext>
            </a:extLst>
          </p:cNvPr>
          <p:cNvGrpSpPr>
            <a:grpSpLocks/>
          </p:cNvGrpSpPr>
          <p:nvPr/>
        </p:nvGrpSpPr>
        <p:grpSpPr bwMode="auto">
          <a:xfrm>
            <a:off x="361950" y="914400"/>
            <a:ext cx="7905750" cy="5486400"/>
            <a:chOff x="361823" y="914400"/>
            <a:chExt cx="7905747" cy="5486400"/>
          </a:xfrm>
        </p:grpSpPr>
        <p:pic>
          <p:nvPicPr>
            <p:cNvPr id="77834" name="Picture 3" descr="Table&#10;&#10;Description automatically generated">
              <a:extLst>
                <a:ext uri="{FF2B5EF4-FFF2-40B4-BE49-F238E27FC236}">
                  <a16:creationId xmlns:a16="http://schemas.microsoft.com/office/drawing/2014/main" id="{C767538B-FE20-841F-66E1-20D63E209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5" name="TextBox 7">
              <a:extLst>
                <a:ext uri="{FF2B5EF4-FFF2-40B4-BE49-F238E27FC236}">
                  <a16:creationId xmlns:a16="http://schemas.microsoft.com/office/drawing/2014/main" id="{1ACD3865-1AB9-BA9B-8B12-899FCC168950}"/>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MUL    R1       </a:t>
              </a:r>
              <a:r>
                <a:rPr kumimoji="0" lang="sr-Latn-RS" altLang="sr-Latn-RS" sz="1100">
                  <a:solidFill>
                    <a:srgbClr val="C00000"/>
                  </a:solidFill>
                  <a:latin typeface="Arial" panose="020B0604020202020204" pitchFamily="34" charset="0"/>
                </a:rPr>
                <a:t>36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r>
                <a:rPr kumimoji="0" lang="sr-Latn-RS" altLang="sr-Latn-RS" sz="1100">
                  <a:solidFill>
                    <a:srgbClr val="C00000"/>
                  </a:solidFill>
                  <a:latin typeface="Arial" panose="020B0604020202020204" pitchFamily="34" charset="0"/>
                </a:rPr>
                <a:t>42             Y</a:t>
              </a:r>
            </a:p>
          </p:txBody>
        </p:sp>
        <p:sp>
          <p:nvSpPr>
            <p:cNvPr id="77836" name="TextBox 8">
              <a:extLst>
                <a:ext uri="{FF2B5EF4-FFF2-40B4-BE49-F238E27FC236}">
                  <a16:creationId xmlns:a16="http://schemas.microsoft.com/office/drawing/2014/main" id="{9E456664-3832-85FB-4696-4D1C5708909E}"/>
                </a:ext>
              </a:extLst>
            </p:cNvPr>
            <p:cNvSpPr txBox="1">
              <a:spLocks noChangeArrowheads="1"/>
            </p:cNvSpPr>
            <p:nvPr/>
          </p:nvSpPr>
          <p:spPr bwMode="auto">
            <a:xfrm>
              <a:off x="2457347" y="4919990"/>
              <a:ext cx="609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77837" name="TextBox 9">
              <a:extLst>
                <a:ext uri="{FF2B5EF4-FFF2-40B4-BE49-F238E27FC236}">
                  <a16:creationId xmlns:a16="http://schemas.microsoft.com/office/drawing/2014/main" id="{3AFCF0E5-BF5B-D7EF-ED0D-2217B0314E05}"/>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77838" name="TextBox 10">
              <a:extLst>
                <a:ext uri="{FF2B5EF4-FFF2-40B4-BE49-F238E27FC236}">
                  <a16:creationId xmlns:a16="http://schemas.microsoft.com/office/drawing/2014/main" id="{EA5B7DEE-4036-4513-F5E5-FB2F8D3BF316}"/>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77839" name="TextBox 11">
              <a:extLst>
                <a:ext uri="{FF2B5EF4-FFF2-40B4-BE49-F238E27FC236}">
                  <a16:creationId xmlns:a16="http://schemas.microsoft.com/office/drawing/2014/main" id="{6D164862-7069-1C6D-8004-75A4401F50A2}"/>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4D0475C4-0B65-4838-7846-142BB3705628}"/>
                </a:ext>
              </a:extLst>
            </p:cNvPr>
            <p:cNvSpPr txBox="1"/>
            <p:nvPr/>
          </p:nvSpPr>
          <p:spPr>
            <a:xfrm>
              <a:off x="6934071" y="4495800"/>
              <a:ext cx="1333499"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3     13  44</a:t>
              </a:r>
            </a:p>
            <a:p>
              <a:pPr>
                <a:spcAft>
                  <a:spcPts val="300"/>
                </a:spcAft>
                <a:defRPr/>
              </a:pPr>
              <a:r>
                <a:rPr lang="sr-Latn-RS" sz="1200" dirty="0">
                  <a:solidFill>
                    <a:srgbClr val="000000"/>
                  </a:solidFill>
                </a:rPr>
                <a:t>3    4     5    45</a:t>
              </a:r>
            </a:p>
            <a:p>
              <a:pPr>
                <a:spcAft>
                  <a:spcPts val="300"/>
                </a:spcAft>
                <a:defRPr/>
              </a:pPr>
              <a:r>
                <a:rPr lang="sr-Latn-RS" sz="1200" dirty="0">
                  <a:solidFill>
                    <a:srgbClr val="000000"/>
                  </a:solidFill>
                </a:rPr>
                <a:t>4    14   24  46</a:t>
              </a:r>
            </a:p>
            <a:p>
              <a:pPr>
                <a:spcAft>
                  <a:spcPts val="300"/>
                </a:spcAft>
                <a:defRPr/>
              </a:pPr>
              <a:r>
                <a:rPr lang="sr-Latn-RS" sz="1200" dirty="0">
                  <a:solidFill>
                    <a:srgbClr val="000000"/>
                  </a:solidFill>
                </a:rPr>
                <a:t>5    25   26</a:t>
              </a:r>
            </a:p>
            <a:p>
              <a:pPr>
                <a:spcAft>
                  <a:spcPts val="300"/>
                </a:spcAft>
                <a:defRPr/>
              </a:pPr>
              <a:r>
                <a:rPr lang="sr-Latn-RS" sz="1200" dirty="0">
                  <a:solidFill>
                    <a:srgbClr val="000000"/>
                  </a:solidFill>
                </a:rPr>
                <a:t>6    43   44</a:t>
              </a:r>
            </a:p>
          </p:txBody>
        </p:sp>
        <p:sp>
          <p:nvSpPr>
            <p:cNvPr id="77841" name="TextBox 13">
              <a:extLst>
                <a:ext uri="{FF2B5EF4-FFF2-40B4-BE49-F238E27FC236}">
                  <a16:creationId xmlns:a16="http://schemas.microsoft.com/office/drawing/2014/main" id="{29A26988-94A5-D209-2413-505D093E9A47}"/>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46</a:t>
              </a:r>
            </a:p>
          </p:txBody>
        </p:sp>
      </p:grpSp>
      <p:sp>
        <p:nvSpPr>
          <p:cNvPr id="77828" name="TextBox 4">
            <a:extLst>
              <a:ext uri="{FF2B5EF4-FFF2-40B4-BE49-F238E27FC236}">
                <a16:creationId xmlns:a16="http://schemas.microsoft.com/office/drawing/2014/main" id="{17EEBA3E-6542-C0D4-1C3A-26E18F3E6A00}"/>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
        <p:nvSpPr>
          <p:cNvPr id="77829" name="TextBox 14">
            <a:extLst>
              <a:ext uri="{FF2B5EF4-FFF2-40B4-BE49-F238E27FC236}">
                <a16:creationId xmlns:a16="http://schemas.microsoft.com/office/drawing/2014/main" id="{0DF07C3E-FDE4-8AA3-2573-EAC508599FD3}"/>
              </a:ext>
            </a:extLst>
          </p:cNvPr>
          <p:cNvSpPr txBox="1">
            <a:spLocks noChangeArrowheads="1"/>
          </p:cNvSpPr>
          <p:nvPr/>
        </p:nvSpPr>
        <p:spPr bwMode="auto">
          <a:xfrm>
            <a:off x="941388" y="4649788"/>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12</a:t>
            </a:r>
          </a:p>
        </p:txBody>
      </p:sp>
      <p:sp>
        <p:nvSpPr>
          <p:cNvPr id="77830" name="TextBox 16">
            <a:extLst>
              <a:ext uri="{FF2B5EF4-FFF2-40B4-BE49-F238E27FC236}">
                <a16:creationId xmlns:a16="http://schemas.microsoft.com/office/drawing/2014/main" id="{8B59F47E-291B-AF69-DBB6-41C59BC36713}"/>
              </a:ext>
            </a:extLst>
          </p:cNvPr>
          <p:cNvSpPr txBox="1">
            <a:spLocks noChangeArrowheads="1"/>
          </p:cNvSpPr>
          <p:nvPr/>
        </p:nvSpPr>
        <p:spPr bwMode="auto">
          <a:xfrm>
            <a:off x="839788" y="50879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a:t>
            </a:r>
          </a:p>
        </p:txBody>
      </p:sp>
      <p:sp>
        <p:nvSpPr>
          <p:cNvPr id="77831" name="TextBox 18">
            <a:extLst>
              <a:ext uri="{FF2B5EF4-FFF2-40B4-BE49-F238E27FC236}">
                <a16:creationId xmlns:a16="http://schemas.microsoft.com/office/drawing/2014/main" id="{959EA967-5C28-1F52-F01E-A006C947C1D1}"/>
              </a:ext>
            </a:extLst>
          </p:cNvPr>
          <p:cNvSpPr txBox="1">
            <a:spLocks noChangeArrowheads="1"/>
          </p:cNvSpPr>
          <p:nvPr/>
        </p:nvSpPr>
        <p:spPr bwMode="auto">
          <a:xfrm>
            <a:off x="1212850" y="4649788"/>
            <a:ext cx="766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X  </a:t>
            </a:r>
            <a:r>
              <a:rPr kumimoji="0" lang="sr-Latn-RS" altLang="sr-Latn-RS" sz="1800">
                <a:solidFill>
                  <a:srgbClr val="C00000"/>
                </a:solidFill>
                <a:latin typeface="Arial" panose="020B0604020202020204" pitchFamily="34" charset="0"/>
              </a:rPr>
              <a:t>36</a:t>
            </a:r>
          </a:p>
        </p:txBody>
      </p:sp>
      <p:sp>
        <p:nvSpPr>
          <p:cNvPr id="20" name="Rectangle 19">
            <a:extLst>
              <a:ext uri="{FF2B5EF4-FFF2-40B4-BE49-F238E27FC236}">
                <a16:creationId xmlns:a16="http://schemas.microsoft.com/office/drawing/2014/main" id="{C181D9E4-FE0A-1E18-6D2B-95C50CDF28EF}"/>
              </a:ext>
            </a:extLst>
          </p:cNvPr>
          <p:cNvSpPr/>
          <p:nvPr/>
        </p:nvSpPr>
        <p:spPr bwMode="auto">
          <a:xfrm>
            <a:off x="4419600" y="5376863"/>
            <a:ext cx="1828800" cy="214312"/>
          </a:xfrm>
          <a:prstGeom prst="rect">
            <a:avLst/>
          </a:prstGeom>
          <a:solidFill>
            <a:schemeClr val="tx2">
              <a:lumMod val="85000"/>
            </a:schemeClr>
          </a:solidFill>
          <a:ln w="9525" cap="flat" cmpd="sng" algn="ctr">
            <a:noFill/>
            <a:prstDash val="solid"/>
            <a:round/>
            <a:headEnd type="none" w="med" len="med"/>
            <a:tailEnd type="none" w="med" len="med"/>
          </a:ln>
          <a:effectLst/>
        </p:spPr>
        <p:txBody>
          <a:bodyPr anchor="b">
            <a:spAutoFit/>
          </a:bodyPr>
          <a:lstStyle/>
          <a:p>
            <a:pPr>
              <a:defRPr/>
            </a:pPr>
            <a:endParaRPr lang="sr-Latn-RS">
              <a:latin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ACF0-0FCE-E6B2-4F65-7DCEB24C19B4}"/>
              </a:ext>
            </a:extLst>
          </p:cNvPr>
          <p:cNvSpPr>
            <a:spLocks noGrp="1"/>
          </p:cNvSpPr>
          <p:nvPr>
            <p:ph type="title"/>
          </p:nvPr>
        </p:nvSpPr>
        <p:spPr>
          <a:xfrm>
            <a:off x="0" y="0"/>
            <a:ext cx="9144000" cy="523875"/>
          </a:xfrm>
        </p:spPr>
        <p:txBody>
          <a:bodyPr/>
          <a:lstStyle/>
          <a:p>
            <a:pPr>
              <a:defRPr/>
            </a:pPr>
            <a:r>
              <a:rPr lang="sr-Latn-RS" sz="1400" dirty="0"/>
              <a:t>clk 47.  SUB  ulazi u commit (upisuje rezultat u R4); briše se ROB5 u RAT; oslobadja ulaz ROB5; u RAT ostaje ROB6 za R1</a:t>
            </a:r>
          </a:p>
        </p:txBody>
      </p:sp>
      <p:grpSp>
        <p:nvGrpSpPr>
          <p:cNvPr id="79875" name="Group 2">
            <a:extLst>
              <a:ext uri="{FF2B5EF4-FFF2-40B4-BE49-F238E27FC236}">
                <a16:creationId xmlns:a16="http://schemas.microsoft.com/office/drawing/2014/main" id="{6A79FDB9-9015-088F-90EC-E9FBAC5895D9}"/>
              </a:ext>
            </a:extLst>
          </p:cNvPr>
          <p:cNvGrpSpPr>
            <a:grpSpLocks/>
          </p:cNvGrpSpPr>
          <p:nvPr/>
        </p:nvGrpSpPr>
        <p:grpSpPr bwMode="auto">
          <a:xfrm>
            <a:off x="361950" y="914400"/>
            <a:ext cx="7905750" cy="5486400"/>
            <a:chOff x="361823" y="914400"/>
            <a:chExt cx="7905747" cy="5486400"/>
          </a:xfrm>
        </p:grpSpPr>
        <p:pic>
          <p:nvPicPr>
            <p:cNvPr id="79884" name="Picture 3" descr="Table&#10;&#10;Description automatically generated">
              <a:extLst>
                <a:ext uri="{FF2B5EF4-FFF2-40B4-BE49-F238E27FC236}">
                  <a16:creationId xmlns:a16="http://schemas.microsoft.com/office/drawing/2014/main" id="{1A438A31-715D-F7D0-E802-3DE5B8C6DC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823" y="914400"/>
              <a:ext cx="7772632"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85" name="TextBox 7">
              <a:extLst>
                <a:ext uri="{FF2B5EF4-FFF2-40B4-BE49-F238E27FC236}">
                  <a16:creationId xmlns:a16="http://schemas.microsoft.com/office/drawing/2014/main" id="{A1622CED-0536-CD9F-AB8F-2379F34F6F22}"/>
                </a:ext>
              </a:extLst>
            </p:cNvPr>
            <p:cNvSpPr txBox="1">
              <a:spLocks noChangeArrowheads="1"/>
            </p:cNvSpPr>
            <p:nvPr/>
          </p:nvSpPr>
          <p:spPr bwMode="auto">
            <a:xfrm>
              <a:off x="4419600" y="4724400"/>
              <a:ext cx="1905000" cy="130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SUB    R4       </a:t>
              </a:r>
              <a:r>
                <a:rPr kumimoji="0" lang="sr-Latn-RS" altLang="sr-Latn-RS" sz="1100">
                  <a:solidFill>
                    <a:srgbClr val="C00000"/>
                  </a:solidFill>
                  <a:latin typeface="Arial" panose="020B0604020202020204" pitchFamily="34" charset="0"/>
                </a:rPr>
                <a:t>33              Y</a:t>
              </a: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r>
                <a:rPr kumimoji="0" lang="sr-Latn-RS" altLang="sr-Latn-RS" sz="1100">
                  <a:solidFill>
                    <a:srgbClr val="C00000"/>
                  </a:solidFill>
                  <a:latin typeface="Arial" panose="020B0604020202020204" pitchFamily="34" charset="0"/>
                </a:rPr>
                <a:t>42             Y</a:t>
              </a:r>
            </a:p>
          </p:txBody>
        </p:sp>
        <p:sp>
          <p:nvSpPr>
            <p:cNvPr id="79886" name="TextBox 8">
              <a:extLst>
                <a:ext uri="{FF2B5EF4-FFF2-40B4-BE49-F238E27FC236}">
                  <a16:creationId xmlns:a16="http://schemas.microsoft.com/office/drawing/2014/main" id="{F868C2C6-F207-081F-276B-A79255C457D8}"/>
                </a:ext>
              </a:extLst>
            </p:cNvPr>
            <p:cNvSpPr txBox="1">
              <a:spLocks noChangeArrowheads="1"/>
            </p:cNvSpPr>
            <p:nvPr/>
          </p:nvSpPr>
          <p:spPr bwMode="auto">
            <a:xfrm>
              <a:off x="2457347" y="4919990"/>
              <a:ext cx="60960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79887" name="TextBox 9">
              <a:extLst>
                <a:ext uri="{FF2B5EF4-FFF2-40B4-BE49-F238E27FC236}">
                  <a16:creationId xmlns:a16="http://schemas.microsoft.com/office/drawing/2014/main" id="{1AC24517-2D6A-F6DC-DF09-2452B2AC91D5}"/>
                </a:ext>
              </a:extLst>
            </p:cNvPr>
            <p:cNvSpPr txBox="1">
              <a:spLocks noChangeArrowheads="1"/>
            </p:cNvSpPr>
            <p:nvPr/>
          </p:nvSpPr>
          <p:spPr bwMode="auto">
            <a:xfrm>
              <a:off x="2442959" y="4724400"/>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79888" name="TextBox 10">
              <a:extLst>
                <a:ext uri="{FF2B5EF4-FFF2-40B4-BE49-F238E27FC236}">
                  <a16:creationId xmlns:a16="http://schemas.microsoft.com/office/drawing/2014/main" id="{F66FB549-5C68-256D-78BD-D57896643DF1}"/>
                </a:ext>
              </a:extLst>
            </p:cNvPr>
            <p:cNvSpPr txBox="1">
              <a:spLocks noChangeArrowheads="1"/>
            </p:cNvSpPr>
            <p:nvPr/>
          </p:nvSpPr>
          <p:spPr bwMode="auto">
            <a:xfrm>
              <a:off x="2477453" y="5350877"/>
              <a:ext cx="569387"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ROB5</a:t>
              </a:r>
            </a:p>
          </p:txBody>
        </p:sp>
        <p:sp>
          <p:nvSpPr>
            <p:cNvPr id="79889" name="TextBox 11">
              <a:extLst>
                <a:ext uri="{FF2B5EF4-FFF2-40B4-BE49-F238E27FC236}">
                  <a16:creationId xmlns:a16="http://schemas.microsoft.com/office/drawing/2014/main" id="{D1D79D74-52D9-9862-6698-C3B98E08E27D}"/>
                </a:ext>
              </a:extLst>
            </p:cNvPr>
            <p:cNvSpPr txBox="1">
              <a:spLocks noChangeArrowheads="1"/>
            </p:cNvSpPr>
            <p:nvPr/>
          </p:nvSpPr>
          <p:spPr bwMode="auto">
            <a:xfrm>
              <a:off x="2441730" y="4737843"/>
              <a:ext cx="18473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F58DAA0C-D0FF-6178-1475-BDDB9CE7B125}"/>
                </a:ext>
              </a:extLst>
            </p:cNvPr>
            <p:cNvSpPr txBox="1"/>
            <p:nvPr/>
          </p:nvSpPr>
          <p:spPr>
            <a:xfrm>
              <a:off x="6934071" y="4495800"/>
              <a:ext cx="1333499"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3     13  44</a:t>
              </a:r>
            </a:p>
            <a:p>
              <a:pPr>
                <a:spcAft>
                  <a:spcPts val="300"/>
                </a:spcAft>
                <a:defRPr/>
              </a:pPr>
              <a:r>
                <a:rPr lang="sr-Latn-RS" sz="1200" dirty="0">
                  <a:solidFill>
                    <a:srgbClr val="000000"/>
                  </a:solidFill>
                </a:rPr>
                <a:t>3    4     5    45</a:t>
              </a:r>
            </a:p>
            <a:p>
              <a:pPr>
                <a:spcAft>
                  <a:spcPts val="300"/>
                </a:spcAft>
                <a:defRPr/>
              </a:pPr>
              <a:r>
                <a:rPr lang="sr-Latn-RS" sz="1200" dirty="0">
                  <a:solidFill>
                    <a:srgbClr val="000000"/>
                  </a:solidFill>
                </a:rPr>
                <a:t>4    14   24  46</a:t>
              </a:r>
            </a:p>
            <a:p>
              <a:pPr>
                <a:spcAft>
                  <a:spcPts val="300"/>
                </a:spcAft>
                <a:defRPr/>
              </a:pPr>
              <a:r>
                <a:rPr lang="sr-Latn-RS" sz="1200" dirty="0">
                  <a:solidFill>
                    <a:srgbClr val="000000"/>
                  </a:solidFill>
                </a:rPr>
                <a:t>5    25   26  47</a:t>
              </a:r>
            </a:p>
            <a:p>
              <a:pPr>
                <a:spcAft>
                  <a:spcPts val="300"/>
                </a:spcAft>
                <a:defRPr/>
              </a:pPr>
              <a:r>
                <a:rPr lang="sr-Latn-RS" sz="1200" dirty="0">
                  <a:solidFill>
                    <a:srgbClr val="000000"/>
                  </a:solidFill>
                </a:rPr>
                <a:t>6    43   44</a:t>
              </a:r>
            </a:p>
          </p:txBody>
        </p:sp>
        <p:sp>
          <p:nvSpPr>
            <p:cNvPr id="79891" name="TextBox 13">
              <a:extLst>
                <a:ext uri="{FF2B5EF4-FFF2-40B4-BE49-F238E27FC236}">
                  <a16:creationId xmlns:a16="http://schemas.microsoft.com/office/drawing/2014/main" id="{99CB293A-64DF-B1E6-90E2-374CD003392C}"/>
                </a:ext>
              </a:extLst>
            </p:cNvPr>
            <p:cNvSpPr txBox="1">
              <a:spLocks noChangeArrowheads="1"/>
            </p:cNvSpPr>
            <p:nvPr/>
          </p:nvSpPr>
          <p:spPr bwMode="auto">
            <a:xfrm>
              <a:off x="7311147" y="6014870"/>
              <a:ext cx="4411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47</a:t>
              </a:r>
            </a:p>
          </p:txBody>
        </p:sp>
      </p:grpSp>
      <p:sp>
        <p:nvSpPr>
          <p:cNvPr id="79876" name="TextBox 4">
            <a:extLst>
              <a:ext uri="{FF2B5EF4-FFF2-40B4-BE49-F238E27FC236}">
                <a16:creationId xmlns:a16="http://schemas.microsoft.com/office/drawing/2014/main" id="{31887826-C363-03E2-F050-E43E6A440B27}"/>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
        <p:nvSpPr>
          <p:cNvPr id="79877" name="TextBox 14">
            <a:extLst>
              <a:ext uri="{FF2B5EF4-FFF2-40B4-BE49-F238E27FC236}">
                <a16:creationId xmlns:a16="http://schemas.microsoft.com/office/drawing/2014/main" id="{AA22BD92-F207-29F7-26E2-4458194C2173}"/>
              </a:ext>
            </a:extLst>
          </p:cNvPr>
          <p:cNvSpPr txBox="1">
            <a:spLocks noChangeArrowheads="1"/>
          </p:cNvSpPr>
          <p:nvPr/>
        </p:nvSpPr>
        <p:spPr bwMode="auto">
          <a:xfrm>
            <a:off x="941388" y="4649788"/>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12</a:t>
            </a:r>
          </a:p>
        </p:txBody>
      </p:sp>
      <p:sp>
        <p:nvSpPr>
          <p:cNvPr id="79878" name="TextBox 16">
            <a:extLst>
              <a:ext uri="{FF2B5EF4-FFF2-40B4-BE49-F238E27FC236}">
                <a16:creationId xmlns:a16="http://schemas.microsoft.com/office/drawing/2014/main" id="{BA37448C-CF87-0151-3922-019D82990828}"/>
              </a:ext>
            </a:extLst>
          </p:cNvPr>
          <p:cNvSpPr txBox="1">
            <a:spLocks noChangeArrowheads="1"/>
          </p:cNvSpPr>
          <p:nvPr/>
        </p:nvSpPr>
        <p:spPr bwMode="auto">
          <a:xfrm>
            <a:off x="839788" y="50879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a:t>
            </a:r>
          </a:p>
        </p:txBody>
      </p:sp>
      <p:sp>
        <p:nvSpPr>
          <p:cNvPr id="79879" name="TextBox 18">
            <a:extLst>
              <a:ext uri="{FF2B5EF4-FFF2-40B4-BE49-F238E27FC236}">
                <a16:creationId xmlns:a16="http://schemas.microsoft.com/office/drawing/2014/main" id="{A8C564FE-CF9E-0D14-47A5-9AED2AFFE774}"/>
              </a:ext>
            </a:extLst>
          </p:cNvPr>
          <p:cNvSpPr txBox="1">
            <a:spLocks noChangeArrowheads="1"/>
          </p:cNvSpPr>
          <p:nvPr/>
        </p:nvSpPr>
        <p:spPr bwMode="auto">
          <a:xfrm>
            <a:off x="1212850" y="4649788"/>
            <a:ext cx="7667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X  </a:t>
            </a:r>
            <a:r>
              <a:rPr kumimoji="0" lang="sr-Latn-RS" altLang="sr-Latn-RS" sz="1800">
                <a:solidFill>
                  <a:srgbClr val="C00000"/>
                </a:solidFill>
                <a:latin typeface="Arial" panose="020B0604020202020204" pitchFamily="34" charset="0"/>
              </a:rPr>
              <a:t>36</a:t>
            </a:r>
          </a:p>
        </p:txBody>
      </p:sp>
      <p:sp>
        <p:nvSpPr>
          <p:cNvPr id="79880" name="TextBox 20">
            <a:extLst>
              <a:ext uri="{FF2B5EF4-FFF2-40B4-BE49-F238E27FC236}">
                <a16:creationId xmlns:a16="http://schemas.microsoft.com/office/drawing/2014/main" id="{498EE0EA-E8B2-891A-72B8-DB27F4FF5DEF}"/>
              </a:ext>
            </a:extLst>
          </p:cNvPr>
          <p:cNvSpPr txBox="1">
            <a:spLocks noChangeArrowheads="1"/>
          </p:cNvSpPr>
          <p:nvPr/>
        </p:nvSpPr>
        <p:spPr bwMode="auto">
          <a:xfrm>
            <a:off x="760413" y="5284788"/>
            <a:ext cx="65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33</a:t>
            </a:r>
          </a:p>
        </p:txBody>
      </p:sp>
      <p:sp>
        <p:nvSpPr>
          <p:cNvPr id="22" name="Rectangle 21">
            <a:extLst>
              <a:ext uri="{FF2B5EF4-FFF2-40B4-BE49-F238E27FC236}">
                <a16:creationId xmlns:a16="http://schemas.microsoft.com/office/drawing/2014/main" id="{40619DD7-90CE-87D2-72C0-4D86CD3919AA}"/>
              </a:ext>
            </a:extLst>
          </p:cNvPr>
          <p:cNvSpPr/>
          <p:nvPr/>
        </p:nvSpPr>
        <p:spPr bwMode="auto">
          <a:xfrm>
            <a:off x="4419600" y="5603875"/>
            <a:ext cx="1774825" cy="120650"/>
          </a:xfrm>
          <a:prstGeom prst="rect">
            <a:avLst/>
          </a:prstGeom>
          <a:solidFill>
            <a:schemeClr val="tx2">
              <a:lumMod val="85000"/>
            </a:schemeClr>
          </a:solidFill>
          <a:ln w="9525" cap="flat" cmpd="sng" algn="ctr">
            <a:noFill/>
            <a:prstDash val="solid"/>
            <a:round/>
            <a:headEnd type="none" w="med" len="med"/>
            <a:tailEnd type="none" w="med" len="med"/>
          </a:ln>
          <a:effectLst/>
        </p:spPr>
        <p:txBody>
          <a:bodyPr anchor="b">
            <a:spAutoFit/>
          </a:bodyPr>
          <a:lstStyle/>
          <a:p>
            <a:pPr>
              <a:defRPr/>
            </a:pPr>
            <a:endParaRPr lang="sr-Latn-RS">
              <a:latin typeface="Arial" charset="0"/>
            </a:endParaRPr>
          </a:p>
        </p:txBody>
      </p:sp>
      <p:sp>
        <p:nvSpPr>
          <p:cNvPr id="23" name="Rectangle 22">
            <a:extLst>
              <a:ext uri="{FF2B5EF4-FFF2-40B4-BE49-F238E27FC236}">
                <a16:creationId xmlns:a16="http://schemas.microsoft.com/office/drawing/2014/main" id="{32EEC49D-E497-4026-F8E6-B3CEC97B1BE5}"/>
              </a:ext>
            </a:extLst>
          </p:cNvPr>
          <p:cNvSpPr/>
          <p:nvPr/>
        </p:nvSpPr>
        <p:spPr bwMode="auto">
          <a:xfrm>
            <a:off x="2513013" y="5357813"/>
            <a:ext cx="533400" cy="228600"/>
          </a:xfrm>
          <a:prstGeom prst="rect">
            <a:avLst/>
          </a:prstGeom>
          <a:solidFill>
            <a:schemeClr val="tx2">
              <a:lumMod val="85000"/>
            </a:schemeClr>
          </a:solidFill>
          <a:ln w="9525" cap="flat" cmpd="sng" algn="ctr">
            <a:noFill/>
            <a:prstDash val="solid"/>
            <a:round/>
            <a:headEnd type="none" w="med" len="med"/>
            <a:tailEnd type="none" w="med" len="med"/>
          </a:ln>
          <a:effectLst/>
        </p:spPr>
        <p:txBody>
          <a:bodyPr wrap="none" anchor="b">
            <a:spAutoFit/>
          </a:bodyPr>
          <a:lstStyle/>
          <a:p>
            <a:pPr>
              <a:defRPr/>
            </a:pPr>
            <a:endParaRPr lang="sr-Latn-RS">
              <a:latin typeface="Arial" charset="0"/>
            </a:endParaRP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1D1CE223-ABC1-A40A-8EE3-48051BBF2F40}"/>
              </a:ext>
            </a:extLst>
          </p:cNvPr>
          <p:cNvSpPr>
            <a:spLocks noGrp="1" noChangeArrowheads="1"/>
          </p:cNvSpPr>
          <p:nvPr>
            <p:ph type="title"/>
          </p:nvPr>
        </p:nvSpPr>
        <p:spPr/>
        <p:txBody>
          <a:bodyPr/>
          <a:lstStyle/>
          <a:p>
            <a:pPr>
              <a:defRPr/>
            </a:pPr>
            <a:r>
              <a:rPr lang="hr-HR" altLang="en-US"/>
              <a:t>Arhitektura staze podataka-nast.</a:t>
            </a:r>
            <a:endParaRPr lang="en-US" altLang="en-US"/>
          </a:p>
        </p:txBody>
      </p:sp>
      <p:sp>
        <p:nvSpPr>
          <p:cNvPr id="12291" name="Rectangle 3">
            <a:extLst>
              <a:ext uri="{FF2B5EF4-FFF2-40B4-BE49-F238E27FC236}">
                <a16:creationId xmlns:a16="http://schemas.microsoft.com/office/drawing/2014/main" id="{75FCED1F-47F2-AEF8-5AD2-72A313A5DA0B}"/>
              </a:ext>
            </a:extLst>
          </p:cNvPr>
          <p:cNvSpPr>
            <a:spLocks noGrp="1" noChangeArrowheads="1"/>
          </p:cNvSpPr>
          <p:nvPr>
            <p:ph type="body" idx="1"/>
          </p:nvPr>
        </p:nvSpPr>
        <p:spPr/>
        <p:txBody>
          <a:bodyPr>
            <a:normAutofit fontScale="92500" lnSpcReduction="20000"/>
          </a:bodyPr>
          <a:lstStyle/>
          <a:p>
            <a:pPr>
              <a:defRPr/>
            </a:pPr>
            <a:r>
              <a:rPr lang="hr-HR" altLang="en-US" dirty="0"/>
              <a:t>Svi rezultati, bilo da dolaze iz  FP funkcionalnih jedinica ili load bafera, se smeštaju na CDB (Common data bus), koji dolazi do svih FP registara, rezervacionih stanica i store bafera.</a:t>
            </a:r>
            <a:endParaRPr lang="en-US" altLang="en-US" dirty="0"/>
          </a:p>
          <a:p>
            <a:pPr>
              <a:defRPr/>
            </a:pPr>
            <a:r>
              <a:rPr lang="en-US" dirty="0" err="1"/>
              <a:t>Svakoj</a:t>
            </a:r>
            <a:r>
              <a:rPr lang="en-US" dirty="0"/>
              <a:t> FU </a:t>
            </a:r>
            <a:r>
              <a:rPr lang="en-US" dirty="0" err="1"/>
              <a:t>i</a:t>
            </a:r>
            <a:r>
              <a:rPr lang="en-US" dirty="0"/>
              <a:t> load </a:t>
            </a:r>
            <a:r>
              <a:rPr lang="en-US" dirty="0" err="1"/>
              <a:t>baferu</a:t>
            </a:r>
            <a:r>
              <a:rPr lang="en-US" dirty="0"/>
              <a:t> je </a:t>
            </a:r>
            <a:r>
              <a:rPr lang="en-US" dirty="0" err="1"/>
              <a:t>dodeljen</a:t>
            </a:r>
            <a:r>
              <a:rPr lang="en-US" dirty="0"/>
              <a:t> </a:t>
            </a:r>
            <a:r>
              <a:rPr lang="en-US" dirty="0" err="1"/>
              <a:t>jedinstveni</a:t>
            </a:r>
            <a:r>
              <a:rPr lang="en-US" dirty="0"/>
              <a:t> 4</a:t>
            </a:r>
            <a:r>
              <a:rPr lang="sr-Latn-RS" dirty="0"/>
              <a:t>-</a:t>
            </a:r>
            <a:r>
              <a:rPr lang="en-US" dirty="0" err="1"/>
              <a:t>bitni</a:t>
            </a:r>
            <a:r>
              <a:rPr lang="en-US" dirty="0"/>
              <a:t> tag (</a:t>
            </a:r>
            <a:r>
              <a:rPr lang="en-US" dirty="0" err="1"/>
              <a:t>oznaka</a:t>
            </a:r>
            <a:r>
              <a:rPr lang="en-US" dirty="0"/>
              <a:t>)</a:t>
            </a:r>
          </a:p>
          <a:p>
            <a:pPr lvl="1">
              <a:defRPr/>
            </a:pPr>
            <a:r>
              <a:rPr lang="en-US" dirty="0"/>
              <a:t>1, 2, 3, 4, 5, 6 </a:t>
            </a:r>
            <a:r>
              <a:rPr lang="en-US" dirty="0" err="1"/>
              <a:t>za</a:t>
            </a:r>
            <a:r>
              <a:rPr lang="en-US" dirty="0"/>
              <a:t> load </a:t>
            </a:r>
            <a:r>
              <a:rPr lang="en-US" dirty="0" err="1"/>
              <a:t>bufere</a:t>
            </a:r>
            <a:endParaRPr lang="en-US" dirty="0"/>
          </a:p>
          <a:p>
            <a:pPr lvl="1">
              <a:defRPr/>
            </a:pPr>
            <a:r>
              <a:rPr lang="en-US" dirty="0"/>
              <a:t>8, 9 </a:t>
            </a:r>
            <a:r>
              <a:rPr lang="en-US" dirty="0" err="1"/>
              <a:t>za</a:t>
            </a:r>
            <a:r>
              <a:rPr lang="en-US" dirty="0"/>
              <a:t> </a:t>
            </a:r>
            <a:r>
              <a:rPr lang="en-US" dirty="0" err="1"/>
              <a:t>jedinice</a:t>
            </a:r>
            <a:r>
              <a:rPr lang="en-US" dirty="0"/>
              <a:t> </a:t>
            </a:r>
            <a:r>
              <a:rPr lang="en-US" dirty="0" err="1"/>
              <a:t>koje</a:t>
            </a:r>
            <a:r>
              <a:rPr lang="en-US" dirty="0"/>
              <a:t> </a:t>
            </a:r>
            <a:r>
              <a:rPr lang="en-US" dirty="0" err="1"/>
              <a:t>ovavljaju</a:t>
            </a:r>
            <a:r>
              <a:rPr lang="en-US" dirty="0"/>
              <a:t> </a:t>
            </a:r>
            <a:r>
              <a:rPr lang="sr-Latn-RS" dirty="0"/>
              <a:t>množenje/deljenje</a:t>
            </a:r>
            <a:endParaRPr lang="en-US" dirty="0"/>
          </a:p>
          <a:p>
            <a:pPr lvl="1">
              <a:defRPr/>
            </a:pPr>
            <a:r>
              <a:rPr lang="en-US" dirty="0"/>
              <a:t>10, 11, 12 </a:t>
            </a:r>
            <a:r>
              <a:rPr lang="sr-Latn-RS" dirty="0"/>
              <a:t>za jedinice koje obavljaju sabiranje/oduzimanje</a:t>
            </a:r>
            <a:endParaRPr lang="en-US" dirty="0"/>
          </a:p>
          <a:p>
            <a:pPr lvl="1">
              <a:defRPr/>
            </a:pPr>
            <a:r>
              <a:rPr lang="en-US" dirty="0"/>
              <a:t>Tag 0 </a:t>
            </a:r>
            <a:r>
              <a:rPr lang="en-US" dirty="0" err="1"/>
              <a:t>ukazuje</a:t>
            </a:r>
            <a:r>
              <a:rPr lang="en-US" dirty="0"/>
              <a:t> </a:t>
            </a:r>
            <a:r>
              <a:rPr lang="en-US" dirty="0" err="1"/>
              <a:t>na</a:t>
            </a:r>
            <a:r>
              <a:rPr lang="en-US" dirty="0"/>
              <a:t> </a:t>
            </a:r>
            <a:r>
              <a:rPr lang="en-US" dirty="0" err="1"/>
              <a:t>prisustvo</a:t>
            </a:r>
            <a:r>
              <a:rPr lang="en-US" dirty="0"/>
              <a:t> </a:t>
            </a:r>
            <a:r>
              <a:rPr lang="en-US" dirty="0" err="1"/>
              <a:t>validnog</a:t>
            </a:r>
            <a:r>
              <a:rPr lang="en-US" dirty="0"/>
              <a:t> </a:t>
            </a:r>
            <a:r>
              <a:rPr lang="en-US" dirty="0" err="1"/>
              <a:t>podataka</a:t>
            </a:r>
            <a:r>
              <a:rPr lang="en-US" dirty="0"/>
              <a:t> u </a:t>
            </a:r>
            <a:r>
              <a:rPr lang="en-US" dirty="0" err="1"/>
              <a:t>registru</a:t>
            </a:r>
            <a:endParaRPr lang="en-US" dirty="0"/>
          </a:p>
          <a:p>
            <a:pPr>
              <a:defRPr/>
            </a:pPr>
            <a:r>
              <a:rPr lang="hr-HR" altLang="en-US" dirty="0"/>
              <a:t>CDB omogućava da sve FU koje čekaju na isti operand mogu jednovremeno da ga pribave, za razliku od Sc. trhnike gde se rezultat prvo upisuje u registre, kojima zatim sukcesivno pristupaju FU.</a:t>
            </a:r>
          </a:p>
          <a:p>
            <a:pPr>
              <a:defRPr/>
            </a:pPr>
            <a:r>
              <a:rPr lang="hr-HR" altLang="en-US" dirty="0"/>
              <a:t>FP registri su povezani parom magistrala sa rezervacionim stanicama i jednom magistralom sa store baferima</a:t>
            </a:r>
            <a:endParaRPr lang="en-US" altLang="en-US" dirty="0"/>
          </a:p>
        </p:txBody>
      </p:sp>
    </p:spTree>
  </p:cSld>
  <p:clrMapOvr>
    <a:masterClrMapping/>
  </p:clrMapOvr>
  <p:transition>
    <p:pull dir="d"/>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2D64-DFC9-C514-306F-89BE4147DACD}"/>
              </a:ext>
            </a:extLst>
          </p:cNvPr>
          <p:cNvSpPr>
            <a:spLocks noGrp="1"/>
          </p:cNvSpPr>
          <p:nvPr>
            <p:ph type="title"/>
          </p:nvPr>
        </p:nvSpPr>
        <p:spPr>
          <a:xfrm>
            <a:off x="0" y="0"/>
            <a:ext cx="9144000" cy="307975"/>
          </a:xfrm>
        </p:spPr>
        <p:txBody>
          <a:bodyPr/>
          <a:lstStyle/>
          <a:p>
            <a:pPr>
              <a:defRPr/>
            </a:pPr>
            <a:r>
              <a:rPr lang="sr-Latn-RS" sz="1400" dirty="0"/>
              <a:t>clk 48.  ADD  ulazi u commit (upisuje rezultat u R1); briše se ROB6 u RAT; oslobadja ulaz ROB6; </a:t>
            </a:r>
          </a:p>
        </p:txBody>
      </p:sp>
      <p:pic>
        <p:nvPicPr>
          <p:cNvPr id="81923" name="Picture 3" descr="Table&#10;&#10;Description automatically generated">
            <a:extLst>
              <a:ext uri="{FF2B5EF4-FFF2-40B4-BE49-F238E27FC236}">
                <a16:creationId xmlns:a16="http://schemas.microsoft.com/office/drawing/2014/main" id="{4448BFA1-1974-B0FD-6D25-73C2B5721A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950" y="914400"/>
            <a:ext cx="77724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80297962-C6F3-787A-D9EF-36E0C20E71D7}"/>
              </a:ext>
            </a:extLst>
          </p:cNvPr>
          <p:cNvSpPr txBox="1">
            <a:spLocks noChangeArrowheads="1"/>
          </p:cNvSpPr>
          <p:nvPr/>
        </p:nvSpPr>
        <p:spPr bwMode="auto">
          <a:xfrm>
            <a:off x="4419600" y="4724400"/>
            <a:ext cx="1905000" cy="130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spcAft>
                <a:spcPts val="300"/>
              </a:spcAft>
              <a:buClrTx/>
              <a:buSzTx/>
              <a:buFontTx/>
              <a:buNone/>
            </a:pPr>
            <a:endParaRPr kumimoji="0" lang="sr-Latn-RS" altLang="sr-Latn-RS" sz="1100">
              <a:solidFill>
                <a:srgbClr val="0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C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C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C00000"/>
              </a:solidFill>
              <a:latin typeface="Arial" panose="020B0604020202020204" pitchFamily="34" charset="0"/>
            </a:endParaRPr>
          </a:p>
          <a:p>
            <a:pPr>
              <a:spcBef>
                <a:spcPct val="0"/>
              </a:spcBef>
              <a:spcAft>
                <a:spcPts val="300"/>
              </a:spcAft>
              <a:buClrTx/>
              <a:buSzTx/>
              <a:buFontTx/>
              <a:buNone/>
            </a:pPr>
            <a:endParaRPr kumimoji="0" lang="sr-Latn-RS" altLang="sr-Latn-RS" sz="1100">
              <a:solidFill>
                <a:srgbClr val="C00000"/>
              </a:solidFill>
              <a:latin typeface="Arial" panose="020B0604020202020204" pitchFamily="34" charset="0"/>
            </a:endParaRPr>
          </a:p>
          <a:p>
            <a:pPr>
              <a:spcBef>
                <a:spcPct val="0"/>
              </a:spcBef>
              <a:spcAft>
                <a:spcPts val="300"/>
              </a:spcAft>
              <a:buClrTx/>
              <a:buSzTx/>
              <a:buFontTx/>
              <a:buNone/>
            </a:pPr>
            <a:r>
              <a:rPr kumimoji="0" lang="sr-Latn-RS" altLang="sr-Latn-RS" sz="1100">
                <a:solidFill>
                  <a:srgbClr val="000000"/>
                </a:solidFill>
                <a:latin typeface="Arial" panose="020B0604020202020204" pitchFamily="34" charset="0"/>
              </a:rPr>
              <a:t>ADD    R1       </a:t>
            </a:r>
            <a:r>
              <a:rPr kumimoji="0" lang="sr-Latn-RS" altLang="sr-Latn-RS" sz="1100">
                <a:solidFill>
                  <a:srgbClr val="C00000"/>
                </a:solidFill>
                <a:latin typeface="Arial" panose="020B0604020202020204" pitchFamily="34" charset="0"/>
              </a:rPr>
              <a:t>42             Y</a:t>
            </a:r>
          </a:p>
        </p:txBody>
      </p:sp>
      <p:sp>
        <p:nvSpPr>
          <p:cNvPr id="81925" name="TextBox 8">
            <a:extLst>
              <a:ext uri="{FF2B5EF4-FFF2-40B4-BE49-F238E27FC236}">
                <a16:creationId xmlns:a16="http://schemas.microsoft.com/office/drawing/2014/main" id="{6EB8C28D-7272-41A0-A5F3-A17370026BBD}"/>
              </a:ext>
            </a:extLst>
          </p:cNvPr>
          <p:cNvSpPr txBox="1">
            <a:spLocks noChangeArrowheads="1"/>
          </p:cNvSpPr>
          <p:nvPr/>
        </p:nvSpPr>
        <p:spPr bwMode="auto">
          <a:xfrm>
            <a:off x="2457450" y="4919663"/>
            <a:ext cx="609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0" name="TextBox 9">
            <a:extLst>
              <a:ext uri="{FF2B5EF4-FFF2-40B4-BE49-F238E27FC236}">
                <a16:creationId xmlns:a16="http://schemas.microsoft.com/office/drawing/2014/main" id="{4B5EF00F-923E-ADC1-97E9-DA4E2CDCA012}"/>
              </a:ext>
            </a:extLst>
          </p:cNvPr>
          <p:cNvSpPr txBox="1">
            <a:spLocks noChangeArrowheads="1"/>
          </p:cNvSpPr>
          <p:nvPr/>
        </p:nvSpPr>
        <p:spPr bwMode="auto">
          <a:xfrm>
            <a:off x="2443163" y="4724400"/>
            <a:ext cx="5699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100">
                <a:solidFill>
                  <a:schemeClr val="tx1"/>
                </a:solidFill>
                <a:latin typeface="Arial" panose="020B0604020202020204" pitchFamily="34" charset="0"/>
              </a:rPr>
              <a:t>ROB6</a:t>
            </a:r>
          </a:p>
        </p:txBody>
      </p:sp>
      <p:sp>
        <p:nvSpPr>
          <p:cNvPr id="81927" name="TextBox 11">
            <a:extLst>
              <a:ext uri="{FF2B5EF4-FFF2-40B4-BE49-F238E27FC236}">
                <a16:creationId xmlns:a16="http://schemas.microsoft.com/office/drawing/2014/main" id="{9DF7F5A2-A8FD-F42A-B3F0-945FCEA5C029}"/>
              </a:ext>
            </a:extLst>
          </p:cNvPr>
          <p:cNvSpPr txBox="1">
            <a:spLocks noChangeArrowheads="1"/>
          </p:cNvSpPr>
          <p:nvPr/>
        </p:nvSpPr>
        <p:spPr bwMode="auto">
          <a:xfrm>
            <a:off x="2441575" y="4737100"/>
            <a:ext cx="18415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endParaRPr kumimoji="0" lang="sr-Latn-RS" altLang="sr-Latn-RS" sz="1100">
              <a:solidFill>
                <a:schemeClr val="tx1"/>
              </a:solidFill>
              <a:latin typeface="Arial" panose="020B0604020202020204" pitchFamily="34" charset="0"/>
            </a:endParaRPr>
          </a:p>
        </p:txBody>
      </p:sp>
      <p:sp>
        <p:nvSpPr>
          <p:cNvPr id="13" name="TextBox 12">
            <a:extLst>
              <a:ext uri="{FF2B5EF4-FFF2-40B4-BE49-F238E27FC236}">
                <a16:creationId xmlns:a16="http://schemas.microsoft.com/office/drawing/2014/main" id="{6EE98681-8818-D186-386A-ACEFDC57764D}"/>
              </a:ext>
            </a:extLst>
          </p:cNvPr>
          <p:cNvSpPr txBox="1"/>
          <p:nvPr/>
        </p:nvSpPr>
        <p:spPr>
          <a:xfrm>
            <a:off x="6934200" y="4495800"/>
            <a:ext cx="1333500" cy="1392238"/>
          </a:xfrm>
          <a:prstGeom prst="rect">
            <a:avLst/>
          </a:prstGeom>
          <a:noFill/>
        </p:spPr>
        <p:txBody>
          <a:bodyPr>
            <a:spAutoFit/>
          </a:bodyPr>
          <a:lstStyle/>
          <a:p>
            <a:pPr marL="228600" indent="-228600">
              <a:spcAft>
                <a:spcPts val="300"/>
              </a:spcAft>
              <a:buFontTx/>
              <a:buAutoNum type="arabicPlain"/>
              <a:defRPr/>
            </a:pPr>
            <a:r>
              <a:rPr lang="sr-Latn-RS" sz="1200" dirty="0">
                <a:solidFill>
                  <a:srgbClr val="000000"/>
                </a:solidFill>
              </a:rPr>
              <a:t>2     42  43</a:t>
            </a:r>
          </a:p>
          <a:p>
            <a:pPr marL="228600" indent="-228600">
              <a:spcAft>
                <a:spcPts val="300"/>
              </a:spcAft>
              <a:buFontTx/>
              <a:buAutoNum type="arabicPlain" startAt="2"/>
              <a:defRPr/>
            </a:pPr>
            <a:r>
              <a:rPr lang="sr-Latn-RS" sz="1200" dirty="0">
                <a:solidFill>
                  <a:srgbClr val="000000"/>
                </a:solidFill>
              </a:rPr>
              <a:t>3     13  44</a:t>
            </a:r>
          </a:p>
          <a:p>
            <a:pPr>
              <a:spcAft>
                <a:spcPts val="300"/>
              </a:spcAft>
              <a:defRPr/>
            </a:pPr>
            <a:r>
              <a:rPr lang="sr-Latn-RS" sz="1200" dirty="0">
                <a:solidFill>
                  <a:srgbClr val="000000"/>
                </a:solidFill>
              </a:rPr>
              <a:t>3    4     5    45</a:t>
            </a:r>
          </a:p>
          <a:p>
            <a:pPr>
              <a:spcAft>
                <a:spcPts val="300"/>
              </a:spcAft>
              <a:defRPr/>
            </a:pPr>
            <a:r>
              <a:rPr lang="sr-Latn-RS" sz="1200" dirty="0">
                <a:solidFill>
                  <a:srgbClr val="000000"/>
                </a:solidFill>
              </a:rPr>
              <a:t>4    14   24  46</a:t>
            </a:r>
          </a:p>
          <a:p>
            <a:pPr>
              <a:spcAft>
                <a:spcPts val="300"/>
              </a:spcAft>
              <a:defRPr/>
            </a:pPr>
            <a:r>
              <a:rPr lang="sr-Latn-RS" sz="1200" dirty="0">
                <a:solidFill>
                  <a:srgbClr val="000000"/>
                </a:solidFill>
              </a:rPr>
              <a:t>5    25   26  47</a:t>
            </a:r>
          </a:p>
          <a:p>
            <a:pPr>
              <a:spcAft>
                <a:spcPts val="300"/>
              </a:spcAft>
              <a:defRPr/>
            </a:pPr>
            <a:r>
              <a:rPr lang="sr-Latn-RS" sz="1200" dirty="0">
                <a:solidFill>
                  <a:srgbClr val="000000"/>
                </a:solidFill>
              </a:rPr>
              <a:t>6    43   44  48</a:t>
            </a:r>
          </a:p>
        </p:txBody>
      </p:sp>
      <p:sp>
        <p:nvSpPr>
          <p:cNvPr id="81929" name="TextBox 13">
            <a:extLst>
              <a:ext uri="{FF2B5EF4-FFF2-40B4-BE49-F238E27FC236}">
                <a16:creationId xmlns:a16="http://schemas.microsoft.com/office/drawing/2014/main" id="{78ADCDDD-88C6-5069-E2EF-B2AF82177E11}"/>
              </a:ext>
            </a:extLst>
          </p:cNvPr>
          <p:cNvSpPr txBox="1">
            <a:spLocks noChangeArrowheads="1"/>
          </p:cNvSpPr>
          <p:nvPr/>
        </p:nvSpPr>
        <p:spPr bwMode="auto">
          <a:xfrm>
            <a:off x="7310438" y="6015038"/>
            <a:ext cx="441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48</a:t>
            </a:r>
          </a:p>
        </p:txBody>
      </p:sp>
      <p:sp>
        <p:nvSpPr>
          <p:cNvPr id="81930" name="TextBox 4">
            <a:extLst>
              <a:ext uri="{FF2B5EF4-FFF2-40B4-BE49-F238E27FC236}">
                <a16:creationId xmlns:a16="http://schemas.microsoft.com/office/drawing/2014/main" id="{8DA5CB7D-94F4-71BC-7CFF-950F142D5E18}"/>
              </a:ext>
            </a:extLst>
          </p:cNvPr>
          <p:cNvSpPr txBox="1">
            <a:spLocks noChangeArrowheads="1"/>
          </p:cNvSpPr>
          <p:nvPr/>
        </p:nvSpPr>
        <p:spPr bwMode="auto">
          <a:xfrm flipH="1">
            <a:off x="876300" y="4868863"/>
            <a:ext cx="609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9</a:t>
            </a:r>
          </a:p>
        </p:txBody>
      </p:sp>
      <p:sp>
        <p:nvSpPr>
          <p:cNvPr id="81931" name="TextBox 14">
            <a:extLst>
              <a:ext uri="{FF2B5EF4-FFF2-40B4-BE49-F238E27FC236}">
                <a16:creationId xmlns:a16="http://schemas.microsoft.com/office/drawing/2014/main" id="{AE86B49E-2ECC-C917-1579-153E93F15F71}"/>
              </a:ext>
            </a:extLst>
          </p:cNvPr>
          <p:cNvSpPr txBox="1">
            <a:spLocks noChangeArrowheads="1"/>
          </p:cNvSpPr>
          <p:nvPr/>
        </p:nvSpPr>
        <p:spPr bwMode="auto">
          <a:xfrm>
            <a:off x="941388" y="4649788"/>
            <a:ext cx="6588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12</a:t>
            </a:r>
          </a:p>
        </p:txBody>
      </p:sp>
      <p:sp>
        <p:nvSpPr>
          <p:cNvPr id="81932" name="TextBox 16">
            <a:extLst>
              <a:ext uri="{FF2B5EF4-FFF2-40B4-BE49-F238E27FC236}">
                <a16:creationId xmlns:a16="http://schemas.microsoft.com/office/drawing/2014/main" id="{A3C7DC22-16C3-6A80-654B-A9194214C2C2}"/>
              </a:ext>
            </a:extLst>
          </p:cNvPr>
          <p:cNvSpPr txBox="1">
            <a:spLocks noChangeArrowheads="1"/>
          </p:cNvSpPr>
          <p:nvPr/>
        </p:nvSpPr>
        <p:spPr bwMode="auto">
          <a:xfrm>
            <a:off x="839788" y="5087938"/>
            <a:ext cx="6302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a:t>
            </a:r>
          </a:p>
        </p:txBody>
      </p:sp>
      <p:sp>
        <p:nvSpPr>
          <p:cNvPr id="81933" name="TextBox 18">
            <a:extLst>
              <a:ext uri="{FF2B5EF4-FFF2-40B4-BE49-F238E27FC236}">
                <a16:creationId xmlns:a16="http://schemas.microsoft.com/office/drawing/2014/main" id="{917F9DF9-6199-4D6D-CDC1-C8E134E8CE95}"/>
              </a:ext>
            </a:extLst>
          </p:cNvPr>
          <p:cNvSpPr txBox="1">
            <a:spLocks noChangeArrowheads="1"/>
          </p:cNvSpPr>
          <p:nvPr/>
        </p:nvSpPr>
        <p:spPr bwMode="auto">
          <a:xfrm>
            <a:off x="1212850" y="4649788"/>
            <a:ext cx="787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X  </a:t>
            </a:r>
            <a:r>
              <a:rPr kumimoji="0" lang="sr-Latn-RS" altLang="sr-Latn-RS" sz="1800">
                <a:solidFill>
                  <a:srgbClr val="C00000"/>
                </a:solidFill>
                <a:latin typeface="Arial" panose="020B0604020202020204" pitchFamily="34" charset="0"/>
              </a:rPr>
              <a:t>36</a:t>
            </a:r>
          </a:p>
        </p:txBody>
      </p:sp>
      <p:sp>
        <p:nvSpPr>
          <p:cNvPr id="81934" name="TextBox 20">
            <a:extLst>
              <a:ext uri="{FF2B5EF4-FFF2-40B4-BE49-F238E27FC236}">
                <a16:creationId xmlns:a16="http://schemas.microsoft.com/office/drawing/2014/main" id="{3295B038-D211-8A6C-C8F9-A52F425E89B0}"/>
              </a:ext>
            </a:extLst>
          </p:cNvPr>
          <p:cNvSpPr txBox="1">
            <a:spLocks noChangeArrowheads="1"/>
          </p:cNvSpPr>
          <p:nvPr/>
        </p:nvSpPr>
        <p:spPr bwMode="auto">
          <a:xfrm>
            <a:off x="760413" y="5284788"/>
            <a:ext cx="65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rgbClr val="C00000"/>
                </a:solidFill>
                <a:latin typeface="Arial" panose="020B0604020202020204" pitchFamily="34" charset="0"/>
              </a:rPr>
              <a:t>X 33</a:t>
            </a:r>
          </a:p>
        </p:txBody>
      </p:sp>
      <p:sp>
        <p:nvSpPr>
          <p:cNvPr id="81935" name="TextBox 23">
            <a:extLst>
              <a:ext uri="{FF2B5EF4-FFF2-40B4-BE49-F238E27FC236}">
                <a16:creationId xmlns:a16="http://schemas.microsoft.com/office/drawing/2014/main" id="{C3B2A824-5230-F083-05F5-6439DAB85143}"/>
              </a:ext>
            </a:extLst>
          </p:cNvPr>
          <p:cNvSpPr txBox="1">
            <a:spLocks noChangeArrowheads="1"/>
          </p:cNvSpPr>
          <p:nvPr/>
        </p:nvSpPr>
        <p:spPr bwMode="auto">
          <a:xfrm>
            <a:off x="1539875" y="4659313"/>
            <a:ext cx="6604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5000"/>
              <a:buFont typeface="Wingdings 2" panose="05020102010507070707" pitchFamily="18" charset="2"/>
              <a:buChar char="ã"/>
              <a:defRPr kumimoji="1" sz="2800">
                <a:solidFill>
                  <a:schemeClr val="accent1"/>
                </a:solidFill>
                <a:latin typeface="Tahoma" panose="020B0604030504040204" pitchFamily="34" charset="0"/>
              </a:defRPr>
            </a:lvl1pPr>
            <a:lvl2pPr marL="742950" indent="-285750">
              <a:spcBef>
                <a:spcPct val="20000"/>
              </a:spcBef>
              <a:buClr>
                <a:schemeClr val="hlink"/>
              </a:buClr>
              <a:buSzPct val="85000"/>
              <a:buFont typeface="Wingdings" panose="05000000000000000000" pitchFamily="2" charset="2"/>
              <a:buChar char="l"/>
              <a:defRPr kumimoji="1" sz="2300">
                <a:solidFill>
                  <a:schemeClr val="hlink"/>
                </a:solidFill>
                <a:latin typeface="Tahoma" panose="020B0604030504040204" pitchFamily="34" charset="0"/>
              </a:defRPr>
            </a:lvl2pPr>
            <a:lvl3pPr marL="1143000" indent="-228600">
              <a:spcBef>
                <a:spcPct val="20000"/>
              </a:spcBef>
              <a:buClr>
                <a:schemeClr val="tx1"/>
              </a:buClr>
              <a:buFont typeface="Wingdings" panose="05000000000000000000" pitchFamily="2" charset="2"/>
              <a:buChar char="Ø"/>
              <a:defRPr kumimoji="1" sz="2000">
                <a:solidFill>
                  <a:schemeClr val="tx1"/>
                </a:solidFill>
                <a:latin typeface="Tahoma" panose="020B0604030504040204" pitchFamily="34" charset="0"/>
              </a:defRPr>
            </a:lvl3pPr>
            <a:lvl4pPr marL="1600200" indent="-228600">
              <a:spcBef>
                <a:spcPct val="20000"/>
              </a:spcBef>
              <a:buChar char="–"/>
              <a:defRPr kumimoji="1">
                <a:solidFill>
                  <a:schemeClr val="tx1"/>
                </a:solidFill>
                <a:latin typeface="Tahoma" panose="020B0604030504040204" pitchFamily="34" charset="0"/>
              </a:defRPr>
            </a:lvl4pPr>
            <a:lvl5pPr marL="2057400" indent="-228600">
              <a:spcBef>
                <a:spcPct val="20000"/>
              </a:spcBef>
              <a:buChar char="»"/>
              <a:defRPr kumimoji="1">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kumimoji="1">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kumimoji="1">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kumimoji="1">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kumimoji="1">
                <a:solidFill>
                  <a:schemeClr val="tx1"/>
                </a:solidFill>
                <a:latin typeface="Tahoma" panose="020B0604030504040204" pitchFamily="34" charset="0"/>
              </a:defRPr>
            </a:lvl9pPr>
          </a:lstStyle>
          <a:p>
            <a:pPr>
              <a:spcBef>
                <a:spcPct val="0"/>
              </a:spcBef>
              <a:buClrTx/>
              <a:buSzTx/>
              <a:buFontTx/>
              <a:buNone/>
            </a:pPr>
            <a:r>
              <a:rPr kumimoji="0" lang="sr-Latn-RS" altLang="sr-Latn-RS" sz="1800">
                <a:solidFill>
                  <a:schemeClr val="tx1"/>
                </a:solidFill>
                <a:latin typeface="Arial" panose="020B0604020202020204" pitchFamily="34" charset="0"/>
              </a:rPr>
              <a:t>X </a:t>
            </a:r>
            <a:r>
              <a:rPr kumimoji="0" lang="sr-Latn-RS" altLang="sr-Latn-RS" sz="1800">
                <a:solidFill>
                  <a:srgbClr val="C00000"/>
                </a:solidFill>
                <a:latin typeface="Arial" panose="020B0604020202020204" pitchFamily="34" charset="0"/>
              </a:rPr>
              <a:t>42</a:t>
            </a:r>
          </a:p>
        </p:txBody>
      </p:sp>
    </p:spTree>
  </p:cSld>
  <p:clrMapOvr>
    <a:masterClrMapping/>
  </p:clrMapOvr>
  <p:transition>
    <p:pull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97FFA221-64F0-9FE5-7F2A-427DFE37B4C9}"/>
              </a:ext>
            </a:extLst>
          </p:cNvPr>
          <p:cNvSpPr>
            <a:spLocks noGrp="1" noChangeArrowheads="1"/>
          </p:cNvSpPr>
          <p:nvPr>
            <p:ph type="title"/>
          </p:nvPr>
        </p:nvSpPr>
        <p:spPr>
          <a:xfrm>
            <a:off x="0" y="0"/>
            <a:ext cx="9144000" cy="641350"/>
          </a:xfrm>
        </p:spPr>
        <p:txBody>
          <a:bodyPr/>
          <a:lstStyle/>
          <a:p>
            <a:pPr>
              <a:defRPr/>
            </a:pPr>
            <a:r>
              <a:rPr lang="hr-HR" altLang="en-US" sz="3600"/>
              <a:t>Faze u izvršenju instrukcija</a:t>
            </a:r>
            <a:endParaRPr lang="en-US" altLang="en-US" sz="3600"/>
          </a:p>
        </p:txBody>
      </p:sp>
      <p:sp>
        <p:nvSpPr>
          <p:cNvPr id="13315" name="Rectangle 3">
            <a:extLst>
              <a:ext uri="{FF2B5EF4-FFF2-40B4-BE49-F238E27FC236}">
                <a16:creationId xmlns:a16="http://schemas.microsoft.com/office/drawing/2014/main" id="{787B5409-85A7-8E33-6488-B3060F4ACA9F}"/>
              </a:ext>
            </a:extLst>
          </p:cNvPr>
          <p:cNvSpPr>
            <a:spLocks noGrp="1" noChangeArrowheads="1"/>
          </p:cNvSpPr>
          <p:nvPr>
            <p:ph type="body" idx="1"/>
          </p:nvPr>
        </p:nvSpPr>
        <p:spPr>
          <a:xfrm>
            <a:off x="0" y="457200"/>
            <a:ext cx="9144000" cy="6149975"/>
          </a:xfrm>
        </p:spPr>
        <p:txBody>
          <a:bodyPr/>
          <a:lstStyle/>
          <a:p>
            <a:pPr>
              <a:lnSpc>
                <a:spcPct val="90000"/>
              </a:lnSpc>
              <a:defRPr/>
            </a:pPr>
            <a:r>
              <a:rPr lang="hr-HR" altLang="en-US" sz="2200"/>
              <a:t>Issue – instrukcija se pribavlja iz reda čekanja.</a:t>
            </a:r>
          </a:p>
          <a:p>
            <a:pPr lvl="1">
              <a:lnSpc>
                <a:spcPct val="90000"/>
              </a:lnSpc>
              <a:defRPr/>
            </a:pPr>
            <a:r>
              <a:rPr lang="hr-HR" altLang="en-US" sz="1800"/>
              <a:t>Ako je u pitanju FP operacija, instrukcija se izdaje ako postoji slobodna rezervaciona stanica i šalju se operandi, ako su u registrima.</a:t>
            </a:r>
          </a:p>
          <a:p>
            <a:pPr lvl="1">
              <a:lnSpc>
                <a:spcPct val="90000"/>
              </a:lnSpc>
              <a:defRPr/>
            </a:pPr>
            <a:r>
              <a:rPr lang="hr-HR" altLang="en-US" sz="1800"/>
              <a:t>Ako je u pitanju load ili store instrukcija, ona se izdaje ako postoji slobodan load ili store bafer</a:t>
            </a:r>
          </a:p>
          <a:p>
            <a:pPr lvl="1">
              <a:lnSpc>
                <a:spcPct val="90000"/>
              </a:lnSpc>
              <a:defRPr/>
            </a:pPr>
            <a:r>
              <a:rPr lang="hr-HR" altLang="en-US" sz="1800"/>
              <a:t>Ako nema slobodne rezervacione stanice ili load/store bafera onda postoji strukturni hazard i instrukcija se zaustavlja</a:t>
            </a:r>
          </a:p>
          <a:p>
            <a:pPr lvl="1">
              <a:lnSpc>
                <a:spcPct val="90000"/>
              </a:lnSpc>
              <a:defRPr/>
            </a:pPr>
            <a:r>
              <a:rPr lang="hr-HR" altLang="en-US" sz="1800"/>
              <a:t>u ovom koraku se vrši i proces preimenovanja registara</a:t>
            </a:r>
          </a:p>
          <a:p>
            <a:pPr>
              <a:lnSpc>
                <a:spcPct val="90000"/>
              </a:lnSpc>
              <a:defRPr/>
            </a:pPr>
            <a:r>
              <a:rPr lang="hr-HR" altLang="en-US" sz="2200"/>
              <a:t>Execution (izvršenje) – Ako neki operand nije dostupan, nadgleda se CDB</a:t>
            </a:r>
            <a:r>
              <a:rPr lang="hr-HR" altLang="en-US" sz="2400"/>
              <a:t>. </a:t>
            </a:r>
          </a:p>
          <a:p>
            <a:pPr lvl="1">
              <a:lnSpc>
                <a:spcPct val="90000"/>
              </a:lnSpc>
              <a:defRPr/>
            </a:pPr>
            <a:r>
              <a:rPr lang="hr-HR" altLang="en-US" sz="2200"/>
              <a:t>Kada operand postane dostupan smešta se u odgovarajuću RS</a:t>
            </a:r>
          </a:p>
          <a:p>
            <a:pPr lvl="1">
              <a:lnSpc>
                <a:spcPct val="90000"/>
              </a:lnSpc>
              <a:defRPr/>
            </a:pPr>
            <a:r>
              <a:rPr lang="hr-HR" altLang="en-US" sz="2200"/>
              <a:t>Kada su oba operanda dostupna, izvršava se FP operacija</a:t>
            </a:r>
          </a:p>
          <a:p>
            <a:pPr lvl="1">
              <a:lnSpc>
                <a:spcPct val="90000"/>
              </a:lnSpc>
              <a:defRPr/>
            </a:pPr>
            <a:r>
              <a:rPr lang="hr-HR" altLang="en-US" sz="2200"/>
              <a:t>Vrši se provera RAW hazarda (čekanjem da operandi postanu dostupni razrešavaju se RAW hazardi)</a:t>
            </a:r>
          </a:p>
          <a:p>
            <a:pPr lvl="1">
              <a:lnSpc>
                <a:spcPct val="90000"/>
              </a:lnSpc>
              <a:defRPr/>
            </a:pPr>
            <a:r>
              <a:rPr lang="hr-HR" altLang="en-US" sz="2200"/>
              <a:t>Load i store zahtevaju dvostepeno izvršenje:</a:t>
            </a:r>
          </a:p>
          <a:p>
            <a:pPr lvl="2">
              <a:lnSpc>
                <a:spcPct val="90000"/>
              </a:lnSpc>
              <a:defRPr/>
            </a:pPr>
            <a:r>
              <a:rPr lang="hr-HR" altLang="en-US" sz="1800"/>
              <a:t>u prvom koraku se izračunava efektivna adresa. a zatim se pamti u load/store bafer</a:t>
            </a:r>
          </a:p>
          <a:p>
            <a:pPr lvl="2">
              <a:lnSpc>
                <a:spcPct val="90000"/>
              </a:lnSpc>
              <a:defRPr/>
            </a:pPr>
            <a:r>
              <a:rPr lang="hr-HR" altLang="en-US" sz="1800"/>
              <a:t>Pribavljanje u load bafer se obavlja čim je memorijska jedinica raspoloživa</a:t>
            </a:r>
          </a:p>
          <a:p>
            <a:pPr lvl="2">
              <a:lnSpc>
                <a:spcPct val="90000"/>
              </a:lnSpc>
              <a:defRPr/>
            </a:pPr>
            <a:r>
              <a:rPr lang="hr-HR" altLang="en-US" sz="1800"/>
              <a:t>upisi u store bafere čekaju na podatak pre nego što se obavi upis u memoriju</a:t>
            </a:r>
            <a:endParaRPr lang="en-US" altLang="en-US" sz="180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9FA6C73-6CB7-15E1-6F77-F7300998B0AB}"/>
              </a:ext>
            </a:extLst>
          </p:cNvPr>
          <p:cNvSpPr>
            <a:spLocks noGrp="1" noChangeArrowheads="1"/>
          </p:cNvSpPr>
          <p:nvPr>
            <p:ph type="title"/>
          </p:nvPr>
        </p:nvSpPr>
        <p:spPr>
          <a:xfrm>
            <a:off x="0" y="0"/>
            <a:ext cx="9144000" cy="641350"/>
          </a:xfrm>
        </p:spPr>
        <p:txBody>
          <a:bodyPr/>
          <a:lstStyle/>
          <a:p>
            <a:pPr>
              <a:defRPr/>
            </a:pPr>
            <a:r>
              <a:rPr lang="hr-HR" altLang="en-US" sz="3600"/>
              <a:t>Faze u izvršenju instrukcija</a:t>
            </a:r>
            <a:endParaRPr lang="en-US" altLang="en-US" sz="3600"/>
          </a:p>
        </p:txBody>
      </p:sp>
      <p:sp>
        <p:nvSpPr>
          <p:cNvPr id="14339" name="Rectangle 3">
            <a:extLst>
              <a:ext uri="{FF2B5EF4-FFF2-40B4-BE49-F238E27FC236}">
                <a16:creationId xmlns:a16="http://schemas.microsoft.com/office/drawing/2014/main" id="{A90D077F-DA56-98C9-2581-3776077BF52D}"/>
              </a:ext>
            </a:extLst>
          </p:cNvPr>
          <p:cNvSpPr>
            <a:spLocks noGrp="1" noChangeArrowheads="1"/>
          </p:cNvSpPr>
          <p:nvPr>
            <p:ph type="body" idx="1"/>
          </p:nvPr>
        </p:nvSpPr>
        <p:spPr/>
        <p:txBody>
          <a:bodyPr/>
          <a:lstStyle/>
          <a:p>
            <a:pPr>
              <a:defRPr/>
            </a:pPr>
            <a:r>
              <a:rPr lang="hr-HR" altLang="en-US" dirty="0"/>
              <a:t>Write result (upis rezultata) – </a:t>
            </a:r>
            <a:endParaRPr lang="en-US" altLang="en-US" dirty="0"/>
          </a:p>
          <a:p>
            <a:pPr lvl="1">
              <a:defRPr/>
            </a:pPr>
            <a:r>
              <a:rPr lang="en-US" altLang="en-US" dirty="0" err="1"/>
              <a:t>ako</a:t>
            </a:r>
            <a:r>
              <a:rPr lang="en-US" altLang="en-US" dirty="0"/>
              <a:t> je CDB </a:t>
            </a:r>
            <a:r>
              <a:rPr lang="en-US" altLang="en-US" dirty="0" err="1"/>
              <a:t>slobodan</a:t>
            </a:r>
            <a:r>
              <a:rPr lang="en-US" altLang="en-US" dirty="0"/>
              <a:t>, </a:t>
            </a:r>
            <a:r>
              <a:rPr lang="hr-HR" altLang="en-US" dirty="0"/>
              <a:t>rezultat se upisuje na CDB, a odatle u registre i bilo koju FU koja čeka taj rezultat</a:t>
            </a:r>
            <a:endParaRPr lang="en-US" altLang="en-US" dirty="0"/>
          </a:p>
          <a:p>
            <a:pPr lvl="1">
              <a:defRPr/>
            </a:pPr>
            <a:r>
              <a:rPr lang="en-US" altLang="en-US" dirty="0"/>
              <a:t>Normal data bus:    data + destination    (“go to” bus)</a:t>
            </a:r>
          </a:p>
          <a:p>
            <a:pPr lvl="1">
              <a:defRPr/>
            </a:pPr>
            <a:r>
              <a:rPr lang="en-US" altLang="en-US" dirty="0">
                <a:solidFill>
                  <a:srgbClr val="FF0000"/>
                </a:solidFill>
              </a:rPr>
              <a:t>Common data bus</a:t>
            </a:r>
            <a:r>
              <a:rPr lang="en-US" altLang="en-US" dirty="0"/>
              <a:t>: data + source  (“come from” bus)</a:t>
            </a:r>
          </a:p>
          <a:p>
            <a:pPr lvl="2">
              <a:defRPr/>
            </a:pPr>
            <a:r>
              <a:rPr lang="en-US" altLang="en-US" dirty="0"/>
              <a:t>64 bits of data + 4 bits of Functional Unit  source address</a:t>
            </a:r>
          </a:p>
          <a:p>
            <a:pPr lvl="1">
              <a:defRPr/>
            </a:pPr>
            <a:r>
              <a:rPr lang="hr-HR" altLang="en-US" dirty="0"/>
              <a:t>označiti da je FU slobodna</a:t>
            </a:r>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652AC7D-7E1E-D798-0179-3BA444690DF9}"/>
              </a:ext>
            </a:extLst>
          </p:cNvPr>
          <p:cNvSpPr>
            <a:spLocks noGrp="1" noChangeArrowheads="1"/>
          </p:cNvSpPr>
          <p:nvPr>
            <p:ph type="title"/>
          </p:nvPr>
        </p:nvSpPr>
        <p:spPr/>
        <p:txBody>
          <a:bodyPr/>
          <a:lstStyle/>
          <a:p>
            <a:pPr>
              <a:defRPr/>
            </a:pPr>
            <a:r>
              <a:rPr lang="hr-HR" altLang="en-US"/>
              <a:t>Tomasulo i Scoreboard - razlike</a:t>
            </a:r>
            <a:endParaRPr lang="en-US" altLang="en-US"/>
          </a:p>
        </p:txBody>
      </p:sp>
      <p:sp>
        <p:nvSpPr>
          <p:cNvPr id="9220" name="Rectangle 4">
            <a:extLst>
              <a:ext uri="{FF2B5EF4-FFF2-40B4-BE49-F238E27FC236}">
                <a16:creationId xmlns:a16="http://schemas.microsoft.com/office/drawing/2014/main" id="{C75555C4-71CD-4128-4591-B367099C1293}"/>
              </a:ext>
            </a:extLst>
          </p:cNvPr>
          <p:cNvSpPr>
            <a:spLocks noChangeArrowheads="1"/>
          </p:cNvSpPr>
          <p:nvPr/>
        </p:nvSpPr>
        <p:spPr bwMode="auto">
          <a:xfrm>
            <a:off x="457200" y="898525"/>
            <a:ext cx="8382000" cy="6950075"/>
          </a:xfrm>
          <a:prstGeom prst="rect">
            <a:avLst/>
          </a:prstGeom>
          <a:noFill/>
          <a:ln>
            <a:noFill/>
          </a:ln>
          <a:effectLst/>
        </p:spPr>
        <p:txBody>
          <a:bodyPr lIns="92075" tIns="46038" rIns="92075" bIns="46038"/>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fontAlgn="base">
              <a:spcBef>
                <a:spcPct val="0"/>
              </a:spcBef>
              <a:spcAft>
                <a:spcPct val="0"/>
              </a:spcAft>
              <a:defRPr sz="2400">
                <a:solidFill>
                  <a:schemeClr val="tx1"/>
                </a:solidFill>
                <a:latin typeface="Times New Roman" pitchFamily="18" charset="0"/>
              </a:defRPr>
            </a:lvl6pPr>
            <a:lvl7pPr marL="2971800" indent="-228600" fontAlgn="base">
              <a:spcBef>
                <a:spcPct val="0"/>
              </a:spcBef>
              <a:spcAft>
                <a:spcPct val="0"/>
              </a:spcAft>
              <a:defRPr sz="2400">
                <a:solidFill>
                  <a:schemeClr val="tx1"/>
                </a:solidFill>
                <a:latin typeface="Times New Roman" pitchFamily="18" charset="0"/>
              </a:defRPr>
            </a:lvl7pPr>
            <a:lvl8pPr marL="3429000" indent="-228600" fontAlgn="base">
              <a:spcBef>
                <a:spcPct val="0"/>
              </a:spcBef>
              <a:spcAft>
                <a:spcPct val="0"/>
              </a:spcAft>
              <a:defRPr sz="2400">
                <a:solidFill>
                  <a:schemeClr val="tx1"/>
                </a:solidFill>
                <a:latin typeface="Times New Roman" pitchFamily="18" charset="0"/>
              </a:defRPr>
            </a:lvl8pPr>
            <a:lvl9pPr marL="3886200" indent="-228600" fontAlgn="base">
              <a:spcBef>
                <a:spcPct val="0"/>
              </a:spcBef>
              <a:spcAft>
                <a:spcPct val="0"/>
              </a:spcAft>
              <a:defRPr sz="2400">
                <a:solidFill>
                  <a:schemeClr val="tx1"/>
                </a:solidFill>
                <a:latin typeface="Times New Roman" pitchFamily="18" charset="0"/>
              </a:defRPr>
            </a:lvl9pPr>
          </a:lstStyle>
          <a:p>
            <a:pPr>
              <a:spcBef>
                <a:spcPct val="10000"/>
              </a:spcBef>
              <a:buClr>
                <a:schemeClr val="accent1"/>
              </a:buClr>
              <a:buSzPct val="85000"/>
              <a:buFont typeface="Wingdings 2" pitchFamily="18" charset="2"/>
              <a:buChar char="ã"/>
              <a:defRPr/>
            </a:pPr>
            <a:r>
              <a:rPr kumimoji="1" lang="hr-HR" altLang="en-US">
                <a:solidFill>
                  <a:srgbClr val="000000"/>
                </a:solidFill>
                <a:effectLst>
                  <a:outerShdw blurRad="38100" dist="38100" dir="2700000" algn="tl">
                    <a:srgbClr val="C0C0C0"/>
                  </a:outerShdw>
                </a:effectLst>
                <a:latin typeface="Tahoma" pitchFamily="34" charset="0"/>
              </a:rPr>
              <a:t>Upravljanje</a:t>
            </a:r>
            <a:r>
              <a:rPr kumimoji="1" lang="en-US" altLang="en-US">
                <a:solidFill>
                  <a:srgbClr val="000000"/>
                </a:solidFill>
                <a:effectLst>
                  <a:outerShdw blurRad="38100" dist="38100" dir="2700000" algn="tl">
                    <a:srgbClr val="C0C0C0"/>
                  </a:outerShdw>
                </a:effectLst>
                <a:latin typeface="Tahoma" pitchFamily="34" charset="0"/>
              </a:rPr>
              <a:t> </a:t>
            </a:r>
            <a:r>
              <a:rPr kumimoji="1" lang="en-US" altLang="en-US" i="1">
                <a:solidFill>
                  <a:srgbClr val="FD0129"/>
                </a:solidFill>
                <a:effectLst>
                  <a:outerShdw blurRad="38100" dist="38100" dir="2700000" algn="tl">
                    <a:srgbClr val="C0C0C0"/>
                  </a:outerShdw>
                </a:effectLst>
                <a:latin typeface="Tahoma" pitchFamily="34" charset="0"/>
              </a:rPr>
              <a:t>distribu</a:t>
            </a:r>
            <a:r>
              <a:rPr kumimoji="1" lang="hr-HR" altLang="en-US" i="1">
                <a:solidFill>
                  <a:srgbClr val="FD0129"/>
                </a:solidFill>
                <a:effectLst>
                  <a:outerShdw blurRad="38100" dist="38100" dir="2700000" algn="tl">
                    <a:srgbClr val="C0C0C0"/>
                  </a:outerShdw>
                </a:effectLst>
                <a:latin typeface="Tahoma" pitchFamily="34" charset="0"/>
              </a:rPr>
              <a:t>irano</a:t>
            </a:r>
            <a:r>
              <a:rPr kumimoji="1" lang="en-US" altLang="en-US">
                <a:solidFill>
                  <a:srgbClr val="FD0129"/>
                </a:solidFill>
                <a:effectLst>
                  <a:outerShdw blurRad="38100" dist="38100" dir="2700000" algn="tl">
                    <a:srgbClr val="C0C0C0"/>
                  </a:outerShdw>
                </a:effectLst>
                <a:latin typeface="Tahoma" pitchFamily="34" charset="0"/>
              </a:rPr>
              <a:t>  </a:t>
            </a:r>
            <a:r>
              <a:rPr kumimoji="1" lang="hr-HR" altLang="en-US">
                <a:solidFill>
                  <a:srgbClr val="000000"/>
                </a:solidFill>
                <a:effectLst>
                  <a:outerShdw blurRad="38100" dist="38100" dir="2700000" algn="tl">
                    <a:srgbClr val="C0C0C0"/>
                  </a:outerShdw>
                </a:effectLst>
                <a:latin typeface="Tahoma" pitchFamily="34" charset="0"/>
              </a:rPr>
              <a:t>po</a:t>
            </a:r>
            <a:r>
              <a:rPr kumimoji="1" lang="en-US" altLang="en-US">
                <a:solidFill>
                  <a:srgbClr val="000000"/>
                </a:solidFill>
                <a:effectLst>
                  <a:outerShdw blurRad="38100" dist="38100" dir="2700000" algn="tl">
                    <a:srgbClr val="C0C0C0"/>
                  </a:outerShdw>
                </a:effectLst>
                <a:latin typeface="Tahoma" pitchFamily="34" charset="0"/>
              </a:rPr>
              <a:t> </a:t>
            </a:r>
            <a:r>
              <a:rPr kumimoji="1" lang="hr-HR" altLang="en-US">
                <a:solidFill>
                  <a:srgbClr val="000000"/>
                </a:solidFill>
                <a:effectLst>
                  <a:outerShdw blurRad="38100" dist="38100" dir="2700000" algn="tl">
                    <a:srgbClr val="C0C0C0"/>
                  </a:outerShdw>
                </a:effectLst>
                <a:latin typeface="Tahoma" pitchFamily="34" charset="0"/>
              </a:rPr>
              <a:t>Rezervacionim stanicama</a:t>
            </a:r>
            <a:r>
              <a:rPr kumimoji="1" lang="en-US" altLang="en-US">
                <a:solidFill>
                  <a:srgbClr val="000000"/>
                </a:solidFill>
                <a:effectLst>
                  <a:outerShdw blurRad="38100" dist="38100" dir="2700000" algn="tl">
                    <a:srgbClr val="C0C0C0"/>
                  </a:outerShdw>
                </a:effectLst>
                <a:latin typeface="Tahoma" pitchFamily="34" charset="0"/>
              </a:rPr>
              <a:t> </a:t>
            </a:r>
            <a:r>
              <a:rPr kumimoji="1" lang="hr-HR" altLang="en-US">
                <a:solidFill>
                  <a:srgbClr val="000000"/>
                </a:solidFill>
                <a:effectLst>
                  <a:outerShdw blurRad="38100" dist="38100" dir="2700000" algn="tl">
                    <a:srgbClr val="C0C0C0"/>
                  </a:outerShdw>
                </a:effectLst>
                <a:latin typeface="Tahoma" pitchFamily="34" charset="0"/>
              </a:rPr>
              <a:t>naspram centralizovanog upravljanja kod </a:t>
            </a:r>
            <a:r>
              <a:rPr kumimoji="1" lang="en-US" altLang="en-US">
                <a:solidFill>
                  <a:srgbClr val="000000"/>
                </a:solidFill>
                <a:effectLst>
                  <a:outerShdw blurRad="38100" dist="38100" dir="2700000" algn="tl">
                    <a:srgbClr val="C0C0C0"/>
                  </a:outerShdw>
                </a:effectLst>
                <a:latin typeface="Tahoma" pitchFamily="34" charset="0"/>
              </a:rPr>
              <a:t>Scoreboard</a:t>
            </a:r>
            <a:r>
              <a:rPr kumimoji="1" lang="hr-HR" altLang="en-US">
                <a:solidFill>
                  <a:srgbClr val="000000"/>
                </a:solidFill>
                <a:effectLst>
                  <a:outerShdw blurRad="38100" dist="38100" dir="2700000" algn="tl">
                    <a:srgbClr val="C0C0C0"/>
                  </a:outerShdw>
                </a:effectLst>
                <a:latin typeface="Tahoma" pitchFamily="34" charset="0"/>
              </a:rPr>
              <a:t>.</a:t>
            </a:r>
            <a:endParaRPr kumimoji="1" lang="hr-HR" altLang="en-US" b="1">
              <a:solidFill>
                <a:srgbClr val="000000"/>
              </a:solidFill>
              <a:effectLst>
                <a:outerShdw blurRad="38100" dist="38100" dir="2700000" algn="tl">
                  <a:srgbClr val="C0C0C0"/>
                </a:outerShdw>
              </a:effectLst>
              <a:latin typeface="Tahoma" pitchFamily="34" charset="0"/>
            </a:endParaRPr>
          </a:p>
          <a:p>
            <a:pPr>
              <a:spcBef>
                <a:spcPct val="10000"/>
              </a:spcBef>
              <a:buClr>
                <a:schemeClr val="hlink"/>
              </a:buClr>
              <a:buSzPct val="85000"/>
              <a:buFont typeface="Wingdings" pitchFamily="2" charset="2"/>
              <a:buChar char="l"/>
              <a:defRPr/>
            </a:pPr>
            <a:r>
              <a:rPr kumimoji="1" lang="hr-HR" altLang="en-US">
                <a:solidFill>
                  <a:srgbClr val="000000"/>
                </a:solidFill>
                <a:effectLst>
                  <a:outerShdw blurRad="38100" dist="38100" dir="2700000" algn="tl">
                    <a:srgbClr val="C0C0C0"/>
                  </a:outerShdw>
                </a:effectLst>
                <a:latin typeface="Tahoma" pitchFamily="34" charset="0"/>
              </a:rPr>
              <a:t>FP registri opšte namene u instrukcijama su zamenjeni vrednostima (ako su dostupne) ili oznakama rezervacionih stanica (RS) koje će generisati rezultat</a:t>
            </a:r>
            <a:r>
              <a:rPr kumimoji="1" lang="en-US" altLang="en-US">
                <a:solidFill>
                  <a:srgbClr val="000000"/>
                </a:solidFill>
                <a:effectLst>
                  <a:outerShdw blurRad="38100" dist="38100" dir="2700000" algn="tl">
                    <a:srgbClr val="C0C0C0"/>
                  </a:outerShdw>
                </a:effectLst>
                <a:latin typeface="Tahoma" pitchFamily="34" charset="0"/>
              </a:rPr>
              <a:t>:</a:t>
            </a:r>
          </a:p>
          <a:p>
            <a:pPr lvl="1">
              <a:spcBef>
                <a:spcPct val="20000"/>
              </a:spcBef>
              <a:buClr>
                <a:schemeClr val="hlink"/>
              </a:buClr>
              <a:buSzPct val="85000"/>
              <a:buFont typeface="Wingdings" pitchFamily="2" charset="2"/>
              <a:buChar char="l"/>
              <a:defRPr/>
            </a:pPr>
            <a:r>
              <a:rPr kumimoji="1" lang="hr-HR" altLang="en-US" sz="1700" b="1">
                <a:solidFill>
                  <a:srgbClr val="000000"/>
                </a:solidFill>
                <a:effectLst>
                  <a:outerShdw blurRad="38100" dist="38100" dir="2700000" algn="tl">
                    <a:srgbClr val="C0C0C0"/>
                  </a:outerShdw>
                </a:effectLst>
                <a:latin typeface="Tahoma" pitchFamily="34" charset="0"/>
              </a:rPr>
              <a:t>Ovaj proces se zove </a:t>
            </a:r>
            <a:r>
              <a:rPr kumimoji="1" lang="en-US" altLang="en-US" sz="1700" b="1">
                <a:solidFill>
                  <a:srgbClr val="000000"/>
                </a:solidFill>
                <a:effectLst>
                  <a:outerShdw blurRad="38100" dist="38100" dir="2700000" algn="tl">
                    <a:srgbClr val="C0C0C0"/>
                  </a:outerShdw>
                </a:effectLst>
                <a:latin typeface="Tahoma" pitchFamily="34" charset="0"/>
              </a:rPr>
              <a:t> </a:t>
            </a:r>
            <a:r>
              <a:rPr kumimoji="1" lang="hr-HR" altLang="en-US" sz="1700" b="1" i="1">
                <a:solidFill>
                  <a:srgbClr val="FD0129"/>
                </a:solidFill>
                <a:effectLst>
                  <a:outerShdw blurRad="38100" dist="38100" dir="2700000" algn="tl">
                    <a:srgbClr val="C0C0C0"/>
                  </a:outerShdw>
                </a:effectLst>
                <a:latin typeface="Tahoma" pitchFamily="34" charset="0"/>
              </a:rPr>
              <a:t>preimenovanje registara</a:t>
            </a:r>
            <a:endParaRPr kumimoji="1" lang="en-US" altLang="en-US" sz="1700" b="1">
              <a:solidFill>
                <a:srgbClr val="000000"/>
              </a:solidFill>
              <a:effectLst>
                <a:outerShdw blurRad="38100" dist="38100" dir="2700000" algn="tl">
                  <a:srgbClr val="C0C0C0"/>
                </a:outerShdw>
              </a:effectLst>
              <a:latin typeface="Tahoma" pitchFamily="34" charset="0"/>
            </a:endParaRPr>
          </a:p>
          <a:p>
            <a:pPr lvl="1">
              <a:spcBef>
                <a:spcPct val="20000"/>
              </a:spcBef>
              <a:buClr>
                <a:schemeClr val="hlink"/>
              </a:buClr>
              <a:buSzPct val="85000"/>
              <a:buFont typeface="Wingdings" pitchFamily="2" charset="2"/>
              <a:buChar char="l"/>
              <a:defRPr/>
            </a:pPr>
            <a:r>
              <a:rPr kumimoji="1" lang="hr-HR" altLang="en-US" sz="1700" b="1">
                <a:solidFill>
                  <a:srgbClr val="000000"/>
                </a:solidFill>
                <a:effectLst>
                  <a:outerShdw blurRad="38100" dist="38100" dir="2700000" algn="tl">
                    <a:srgbClr val="C0C0C0"/>
                  </a:outerShdw>
                </a:effectLst>
                <a:latin typeface="Tahoma" pitchFamily="34" charset="0"/>
              </a:rPr>
              <a:t>Izbegavaju se </a:t>
            </a:r>
            <a:r>
              <a:rPr kumimoji="1" lang="en-US" altLang="en-US" sz="1700" b="1">
                <a:solidFill>
                  <a:srgbClr val="000000"/>
                </a:solidFill>
                <a:effectLst>
                  <a:outerShdw blurRad="38100" dist="38100" dir="2700000" algn="tl">
                    <a:srgbClr val="C0C0C0"/>
                  </a:outerShdw>
                </a:effectLst>
                <a:latin typeface="Tahoma" pitchFamily="34" charset="0"/>
              </a:rPr>
              <a:t> WAR, WAW hazard</a:t>
            </a:r>
            <a:r>
              <a:rPr kumimoji="1" lang="hr-HR" altLang="en-US" sz="1700" b="1">
                <a:solidFill>
                  <a:srgbClr val="000000"/>
                </a:solidFill>
                <a:effectLst>
                  <a:outerShdw blurRad="38100" dist="38100" dir="2700000" algn="tl">
                    <a:srgbClr val="C0C0C0"/>
                  </a:outerShdw>
                </a:effectLst>
                <a:latin typeface="Tahoma" pitchFamily="34" charset="0"/>
              </a:rPr>
              <a:t>i</a:t>
            </a:r>
            <a:r>
              <a:rPr kumimoji="1" lang="en-US" altLang="en-US" sz="1700" b="1">
                <a:solidFill>
                  <a:srgbClr val="000000"/>
                </a:solidFill>
                <a:effectLst>
                  <a:outerShdw blurRad="38100" dist="38100" dir="2700000" algn="tl">
                    <a:srgbClr val="C0C0C0"/>
                  </a:outerShdw>
                </a:effectLst>
                <a:latin typeface="Tahoma" pitchFamily="34" charset="0"/>
              </a:rPr>
              <a:t>.</a:t>
            </a:r>
          </a:p>
          <a:p>
            <a:pPr lvl="1">
              <a:spcBef>
                <a:spcPct val="20000"/>
              </a:spcBef>
              <a:buClr>
                <a:schemeClr val="hlink"/>
              </a:buClr>
              <a:buSzPct val="85000"/>
              <a:buFont typeface="Wingdings" pitchFamily="2" charset="2"/>
              <a:buChar char="l"/>
              <a:defRPr/>
            </a:pPr>
            <a:r>
              <a:rPr kumimoji="1" lang="hr-HR" altLang="en-US" sz="1700" b="1">
                <a:solidFill>
                  <a:srgbClr val="000000"/>
                </a:solidFill>
                <a:effectLst>
                  <a:outerShdw blurRad="38100" dist="38100" dir="2700000" algn="tl">
                    <a:srgbClr val="C0C0C0"/>
                  </a:outerShdw>
                </a:effectLst>
                <a:latin typeface="Tahoma" pitchFamily="34" charset="0"/>
              </a:rPr>
              <a:t>Omogućava hardversko odmotavanje petlji</a:t>
            </a:r>
            <a:r>
              <a:rPr kumimoji="1" lang="en-US" altLang="en-US" sz="1700" b="1">
                <a:solidFill>
                  <a:srgbClr val="000000"/>
                </a:solidFill>
                <a:effectLst>
                  <a:outerShdw blurRad="38100" dist="38100" dir="2700000" algn="tl">
                    <a:srgbClr val="C0C0C0"/>
                  </a:outerShdw>
                </a:effectLst>
                <a:latin typeface="Tahoma" pitchFamily="34" charset="0"/>
              </a:rPr>
              <a:t>.</a:t>
            </a:r>
          </a:p>
          <a:p>
            <a:pPr lvl="1">
              <a:spcBef>
                <a:spcPct val="10000"/>
              </a:spcBef>
              <a:buClr>
                <a:schemeClr val="hlink"/>
              </a:buClr>
              <a:buSzPct val="85000"/>
              <a:buFont typeface="Wingdings" pitchFamily="2" charset="2"/>
              <a:buChar char="l"/>
              <a:defRPr/>
            </a:pPr>
            <a:r>
              <a:rPr kumimoji="1" lang="hr-HR" altLang="en-US" sz="1700" b="1">
                <a:solidFill>
                  <a:srgbClr val="000000"/>
                </a:solidFill>
                <a:effectLst>
                  <a:outerShdw blurRad="38100" dist="38100" dir="2700000" algn="tl">
                    <a:srgbClr val="C0C0C0"/>
                  </a:outerShdw>
                </a:effectLst>
                <a:latin typeface="Tahoma" pitchFamily="34" charset="0"/>
              </a:rPr>
              <a:t>Ima više RS nego registara opšte namene, što omogućava optimizacije koje kompajler ne može postići, pa se broj registara opšte namene ne javlja kao usko grlo.</a:t>
            </a:r>
            <a:r>
              <a:rPr kumimoji="1" lang="en-US" altLang="en-US" sz="1700" b="1">
                <a:solidFill>
                  <a:srgbClr val="000000"/>
                </a:solidFill>
                <a:effectLst>
                  <a:outerShdw blurRad="38100" dist="38100" dir="2700000" algn="tl">
                    <a:srgbClr val="C0C0C0"/>
                  </a:outerShdw>
                </a:effectLst>
                <a:latin typeface="Tahoma" pitchFamily="34" charset="0"/>
              </a:rPr>
              <a:t> </a:t>
            </a:r>
            <a:endParaRPr kumimoji="1" lang="hr-HR" altLang="en-US" sz="1700" b="1">
              <a:solidFill>
                <a:srgbClr val="000000"/>
              </a:solidFill>
              <a:effectLst>
                <a:outerShdw blurRad="38100" dist="38100" dir="2700000" algn="tl">
                  <a:srgbClr val="C0C0C0"/>
                </a:outerShdw>
              </a:effectLst>
              <a:latin typeface="Tahoma" pitchFamily="34" charset="0"/>
            </a:endParaRPr>
          </a:p>
          <a:p>
            <a:pPr>
              <a:spcBef>
                <a:spcPct val="10000"/>
              </a:spcBef>
              <a:buClr>
                <a:schemeClr val="hlink"/>
              </a:buClr>
              <a:buSzPct val="85000"/>
              <a:buFont typeface="Wingdings" pitchFamily="2" charset="2"/>
              <a:buChar char="l"/>
              <a:defRPr/>
            </a:pPr>
            <a:r>
              <a:rPr kumimoji="1" lang="hr-HR" altLang="en-US">
                <a:solidFill>
                  <a:srgbClr val="000000"/>
                </a:solidFill>
                <a:effectLst>
                  <a:outerShdw blurRad="38100" dist="38100" dir="2700000" algn="tl">
                    <a:srgbClr val="C0C0C0"/>
                  </a:outerShdw>
                </a:effectLst>
                <a:latin typeface="Tahoma" pitchFamily="34" charset="0"/>
              </a:rPr>
              <a:t>Rezultati instrukcija se prosledjuju FU iz RS preko </a:t>
            </a:r>
            <a:r>
              <a:rPr kumimoji="1" lang="en-US" altLang="en-US" i="1">
                <a:solidFill>
                  <a:srgbClr val="FD0129"/>
                </a:solidFill>
                <a:effectLst>
                  <a:outerShdw blurRad="38100" dist="38100" dir="2700000" algn="tl">
                    <a:srgbClr val="C0C0C0"/>
                  </a:outerShdw>
                </a:effectLst>
                <a:latin typeface="Tahoma" pitchFamily="34" charset="0"/>
              </a:rPr>
              <a:t>Common Data Bus (CDB)</a:t>
            </a:r>
            <a:r>
              <a:rPr kumimoji="1" lang="en-US" altLang="en-US">
                <a:solidFill>
                  <a:srgbClr val="FD0129"/>
                </a:solidFill>
                <a:effectLst>
                  <a:outerShdw blurRad="38100" dist="38100" dir="2700000" algn="tl">
                    <a:srgbClr val="C0C0C0"/>
                  </a:outerShdw>
                </a:effectLst>
                <a:latin typeface="Tahoma" pitchFamily="34" charset="0"/>
              </a:rPr>
              <a:t> </a:t>
            </a:r>
            <a:r>
              <a:rPr kumimoji="1" lang="hr-HR" altLang="en-US">
                <a:solidFill>
                  <a:srgbClr val="000000"/>
                </a:solidFill>
                <a:effectLst>
                  <a:outerShdw blurRad="38100" dist="38100" dir="2700000" algn="tl">
                    <a:srgbClr val="C0C0C0"/>
                  </a:outerShdw>
                </a:effectLst>
                <a:latin typeface="Tahoma" pitchFamily="34" charset="0"/>
              </a:rPr>
              <a:t>, </a:t>
            </a:r>
            <a:r>
              <a:rPr kumimoji="1" lang="en-US" altLang="en-US">
                <a:solidFill>
                  <a:srgbClr val="000000"/>
                </a:solidFill>
                <a:effectLst>
                  <a:outerShdw blurRad="38100" dist="38100" dir="2700000" algn="tl">
                    <a:srgbClr val="C0C0C0"/>
                  </a:outerShdw>
                </a:effectLst>
                <a:latin typeface="Tahoma" pitchFamily="34" charset="0"/>
              </a:rPr>
              <a:t>(</a:t>
            </a:r>
            <a:r>
              <a:rPr kumimoji="1" lang="hr-HR" altLang="en-US" i="1">
                <a:solidFill>
                  <a:srgbClr val="FF0066"/>
                </a:solidFill>
                <a:effectLst>
                  <a:outerShdw blurRad="38100" dist="38100" dir="2700000" algn="tl">
                    <a:srgbClr val="C0C0C0"/>
                  </a:outerShdw>
                </a:effectLst>
                <a:latin typeface="Tahoma" pitchFamily="34" charset="0"/>
              </a:rPr>
              <a:t>a ne preko registara</a:t>
            </a:r>
            <a:r>
              <a:rPr kumimoji="1" lang="en-US" altLang="en-US">
                <a:effectLst>
                  <a:outerShdw blurRad="38100" dist="38100" dir="2700000" algn="tl">
                    <a:srgbClr val="C0C0C0"/>
                  </a:outerShdw>
                </a:effectLst>
                <a:latin typeface="Tahoma" pitchFamily="34" charset="0"/>
              </a:rPr>
              <a:t>)</a:t>
            </a:r>
            <a:r>
              <a:rPr kumimoji="1" lang="hr-HR" altLang="en-US">
                <a:solidFill>
                  <a:srgbClr val="000000"/>
                </a:solidFill>
                <a:effectLst>
                  <a:outerShdw blurRad="38100" dist="38100" dir="2700000" algn="tl">
                    <a:srgbClr val="C0C0C0"/>
                  </a:outerShdw>
                </a:effectLst>
                <a:latin typeface="Tahoma" pitchFamily="34" charset="0"/>
              </a:rPr>
              <a:t>,</a:t>
            </a:r>
            <a:r>
              <a:rPr kumimoji="1" lang="en-US" altLang="en-US">
                <a:solidFill>
                  <a:srgbClr val="000000"/>
                </a:solidFill>
                <a:effectLst>
                  <a:outerShdw blurRad="38100" dist="38100" dir="2700000" algn="tl">
                    <a:srgbClr val="C0C0C0"/>
                  </a:outerShdw>
                </a:effectLst>
                <a:latin typeface="Tahoma" pitchFamily="34" charset="0"/>
              </a:rPr>
              <a:t> </a:t>
            </a:r>
          </a:p>
          <a:p>
            <a:pPr>
              <a:spcBef>
                <a:spcPct val="10000"/>
              </a:spcBef>
              <a:buClr>
                <a:schemeClr val="hlink"/>
              </a:buClr>
              <a:buSzPct val="85000"/>
              <a:buFont typeface="Wingdings" pitchFamily="2" charset="2"/>
              <a:buChar char="l"/>
              <a:defRPr/>
            </a:pPr>
            <a:r>
              <a:rPr kumimoji="1" lang="en-US" altLang="en-US">
                <a:solidFill>
                  <a:srgbClr val="000000"/>
                </a:solidFill>
                <a:effectLst>
                  <a:outerShdw blurRad="38100" dist="38100" dir="2700000" algn="tl">
                    <a:srgbClr val="C0C0C0"/>
                  </a:outerShdw>
                </a:effectLst>
                <a:latin typeface="Tahoma" pitchFamily="34" charset="0"/>
              </a:rPr>
              <a:t>Load </a:t>
            </a:r>
            <a:r>
              <a:rPr kumimoji="1" lang="hr-HR" altLang="en-US">
                <a:solidFill>
                  <a:srgbClr val="000000"/>
                </a:solidFill>
                <a:effectLst>
                  <a:outerShdw blurRad="38100" dist="38100" dir="2700000" algn="tl">
                    <a:srgbClr val="C0C0C0"/>
                  </a:outerShdw>
                </a:effectLst>
                <a:latin typeface="Tahoma" pitchFamily="34" charset="0"/>
              </a:rPr>
              <a:t>i</a:t>
            </a:r>
            <a:r>
              <a:rPr kumimoji="1" lang="en-US" altLang="en-US">
                <a:solidFill>
                  <a:srgbClr val="000000"/>
                </a:solidFill>
                <a:effectLst>
                  <a:outerShdw blurRad="38100" dist="38100" dir="2700000" algn="tl">
                    <a:srgbClr val="C0C0C0"/>
                  </a:outerShdw>
                </a:effectLst>
                <a:latin typeface="Tahoma" pitchFamily="34" charset="0"/>
              </a:rPr>
              <a:t> Store </a:t>
            </a:r>
            <a:r>
              <a:rPr kumimoji="1" lang="hr-HR" altLang="en-US">
                <a:solidFill>
                  <a:srgbClr val="000000"/>
                </a:solidFill>
                <a:effectLst>
                  <a:outerShdw blurRad="38100" dist="38100" dir="2700000" algn="tl">
                    <a:srgbClr val="C0C0C0"/>
                  </a:outerShdw>
                </a:effectLst>
                <a:latin typeface="Tahoma" pitchFamily="34" charset="0"/>
              </a:rPr>
              <a:t>se tretiraju kao FU sa svojim RS</a:t>
            </a:r>
            <a:r>
              <a:rPr kumimoji="1" lang="en-US" altLang="en-US">
                <a:solidFill>
                  <a:srgbClr val="000000"/>
                </a:solidFill>
                <a:effectLst>
                  <a:outerShdw blurRad="38100" dist="38100" dir="2700000" algn="tl">
                    <a:srgbClr val="C0C0C0"/>
                  </a:outerShdw>
                </a:effectLst>
                <a:latin typeface="Tahoma" pitchFamily="34" charset="0"/>
              </a:rPr>
              <a:t>.</a:t>
            </a:r>
          </a:p>
        </p:txBody>
      </p:sp>
    </p:spTree>
  </p:cSld>
  <p:clrMapOvr>
    <a:masterClrMapping/>
  </p:clrMapOvr>
  <p:transition>
    <p:pull dir="d"/>
  </p:transition>
</p:sld>
</file>

<file path=ppt/theme/theme1.xml><?xml version="1.0" encoding="utf-8"?>
<a:theme xmlns:a="http://schemas.openxmlformats.org/drawingml/2006/main" name="pipelining">
  <a:themeElements>
    <a:clrScheme name="pipelining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fontScheme name="pipelining">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b"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charset="0"/>
          </a:defRPr>
        </a:defPPr>
      </a:lstStyle>
    </a:lnDef>
  </a:objectDefaults>
  <a:extraClrSchemeLst>
    <a:extraClrScheme>
      <a:clrScheme name="pipelining 1">
        <a:dk1>
          <a:srgbClr val="001932"/>
        </a:dk1>
        <a:lt1>
          <a:srgbClr val="FFFFFF"/>
        </a:lt1>
        <a:dk2>
          <a:srgbClr val="2181B7"/>
        </a:dk2>
        <a:lt2>
          <a:srgbClr val="CCFFFF"/>
        </a:lt2>
        <a:accent1>
          <a:srgbClr val="99FFCC"/>
        </a:accent1>
        <a:accent2>
          <a:srgbClr val="01B0FF"/>
        </a:accent2>
        <a:accent3>
          <a:srgbClr val="ABC1D8"/>
        </a:accent3>
        <a:accent4>
          <a:srgbClr val="DADADA"/>
        </a:accent4>
        <a:accent5>
          <a:srgbClr val="CAFFE2"/>
        </a:accent5>
        <a:accent6>
          <a:srgbClr val="019FE7"/>
        </a:accent6>
        <a:hlink>
          <a:srgbClr val="6666FF"/>
        </a:hlink>
        <a:folHlink>
          <a:srgbClr val="1C6D9A"/>
        </a:folHlink>
      </a:clrScheme>
      <a:clrMap bg1="dk2" tx1="lt1" bg2="dk1" tx2="lt2" accent1="accent1" accent2="accent2" accent3="accent3" accent4="accent4" accent5="accent5" accent6="accent6" hlink="hlink" folHlink="folHlink"/>
    </a:extraClrScheme>
    <a:extraClrScheme>
      <a:clrScheme name="pipelining 2">
        <a:dk1>
          <a:srgbClr val="000000"/>
        </a:dk1>
        <a:lt1>
          <a:srgbClr val="FFFFFF"/>
        </a:lt1>
        <a:dk2>
          <a:srgbClr val="000066"/>
        </a:dk2>
        <a:lt2>
          <a:srgbClr val="969696"/>
        </a:lt2>
        <a:accent1>
          <a:srgbClr val="666699"/>
        </a:accent1>
        <a:accent2>
          <a:srgbClr val="CCCCFF"/>
        </a:accent2>
        <a:accent3>
          <a:srgbClr val="FFFFFF"/>
        </a:accent3>
        <a:accent4>
          <a:srgbClr val="000000"/>
        </a:accent4>
        <a:accent5>
          <a:srgbClr val="B8B8CA"/>
        </a:accent5>
        <a:accent6>
          <a:srgbClr val="B9B9E7"/>
        </a:accent6>
        <a:hlink>
          <a:srgbClr val="CC00CC"/>
        </a:hlink>
        <a:folHlink>
          <a:srgbClr val="EAEAEA"/>
        </a:folHlink>
      </a:clrScheme>
      <a:clrMap bg1="lt1" tx1="dk1" bg2="lt2" tx2="dk2" accent1="accent1" accent2="accent2" accent3="accent3" accent4="accent4" accent5="accent5" accent6="accent6" hlink="hlink" folHlink="folHlink"/>
    </a:extraClrScheme>
    <a:extraClrScheme>
      <a:clrScheme name="pipelining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ipelining 4">
        <a:dk1>
          <a:srgbClr val="000000"/>
        </a:dk1>
        <a:lt1>
          <a:srgbClr val="FFFFCC"/>
        </a:lt1>
        <a:dk2>
          <a:srgbClr val="FF6600"/>
        </a:dk2>
        <a:lt2>
          <a:srgbClr val="333300"/>
        </a:lt2>
        <a:accent1>
          <a:srgbClr val="800000"/>
        </a:accent1>
        <a:accent2>
          <a:srgbClr val="CC6600"/>
        </a:accent2>
        <a:accent3>
          <a:srgbClr val="FFFFE2"/>
        </a:accent3>
        <a:accent4>
          <a:srgbClr val="000000"/>
        </a:accent4>
        <a:accent5>
          <a:srgbClr val="C0AAAA"/>
        </a:accent5>
        <a:accent6>
          <a:srgbClr val="B95C00"/>
        </a:accent6>
        <a:hlink>
          <a:srgbClr val="808000"/>
        </a:hlink>
        <a:folHlink>
          <a:srgbClr val="FFCC66"/>
        </a:folHlink>
      </a:clrScheme>
      <a:clrMap bg1="lt1" tx1="dk1" bg2="lt2" tx2="dk2" accent1="accent1" accent2="accent2" accent3="accent3" accent4="accent4" accent5="accent5" accent6="accent6" hlink="hlink" folHlink="folHlink"/>
    </a:extraClrScheme>
    <a:extraClrScheme>
      <a:clrScheme name="pipelining 5">
        <a:dk1>
          <a:srgbClr val="1C3956"/>
        </a:dk1>
        <a:lt1>
          <a:srgbClr val="FFFFFF"/>
        </a:lt1>
        <a:dk2>
          <a:srgbClr val="003366"/>
        </a:dk2>
        <a:lt2>
          <a:srgbClr val="DDDDDD"/>
        </a:lt2>
        <a:accent1>
          <a:srgbClr val="3D7CBB"/>
        </a:accent1>
        <a:accent2>
          <a:srgbClr val="00152A"/>
        </a:accent2>
        <a:accent3>
          <a:srgbClr val="AAADB8"/>
        </a:accent3>
        <a:accent4>
          <a:srgbClr val="DADADA"/>
        </a:accent4>
        <a:accent5>
          <a:srgbClr val="AFBFDA"/>
        </a:accent5>
        <a:accent6>
          <a:srgbClr val="001225"/>
        </a:accent6>
        <a:hlink>
          <a:srgbClr val="33CCCC"/>
        </a:hlink>
        <a:folHlink>
          <a:srgbClr val="96B9DC"/>
        </a:folHlink>
      </a:clrScheme>
      <a:clrMap bg1="dk2" tx1="lt1" bg2="dk1" tx2="lt2" accent1="accent1" accent2="accent2" accent3="accent3" accent4="accent4" accent5="accent5" accent6="accent6" hlink="hlink" folHlink="folHlink"/>
    </a:extraClrScheme>
    <a:extraClrScheme>
      <a:clrScheme name="pipelining 6">
        <a:dk1>
          <a:srgbClr val="000000"/>
        </a:dk1>
        <a:lt1>
          <a:srgbClr val="FFFFFF"/>
        </a:lt1>
        <a:dk2>
          <a:srgbClr val="440044"/>
        </a:dk2>
        <a:lt2>
          <a:srgbClr val="491D49"/>
        </a:lt2>
        <a:accent1>
          <a:srgbClr val="9D9DBD"/>
        </a:accent1>
        <a:accent2>
          <a:srgbClr val="14213C"/>
        </a:accent2>
        <a:accent3>
          <a:srgbClr val="FFFFFF"/>
        </a:accent3>
        <a:accent4>
          <a:srgbClr val="000000"/>
        </a:accent4>
        <a:accent5>
          <a:srgbClr val="CCCCDB"/>
        </a:accent5>
        <a:accent6>
          <a:srgbClr val="111D35"/>
        </a:accent6>
        <a:hlink>
          <a:srgbClr val="666699"/>
        </a:hlink>
        <a:folHlink>
          <a:srgbClr val="DBDBF1"/>
        </a:folHlink>
      </a:clrScheme>
      <a:clrMap bg1="lt1" tx1="dk1" bg2="lt2" tx2="dk2" accent1="accent1" accent2="accent2" accent3="accent3" accent4="accent4" accent5="accent5" accent6="accent6" hlink="hlink" folHlink="folHlink"/>
    </a:extraClrScheme>
    <a:extraClrScheme>
      <a:clrScheme name="pipelining 7">
        <a:dk1>
          <a:srgbClr val="000000"/>
        </a:dk1>
        <a:lt1>
          <a:srgbClr val="FFFFFF"/>
        </a:lt1>
        <a:dk2>
          <a:srgbClr val="000000"/>
        </a:dk2>
        <a:lt2>
          <a:srgbClr val="001A00"/>
        </a:lt2>
        <a:accent1>
          <a:srgbClr val="339966"/>
        </a:accent1>
        <a:accent2>
          <a:srgbClr val="003300"/>
        </a:accent2>
        <a:accent3>
          <a:srgbClr val="FFFFFF"/>
        </a:accent3>
        <a:accent4>
          <a:srgbClr val="000000"/>
        </a:accent4>
        <a:accent5>
          <a:srgbClr val="ADCAB8"/>
        </a:accent5>
        <a:accent6>
          <a:srgbClr val="002D00"/>
        </a:accent6>
        <a:hlink>
          <a:srgbClr val="FF9933"/>
        </a:hlink>
        <a:folHlink>
          <a:srgbClr val="AFE9CC"/>
        </a:folHlink>
      </a:clrScheme>
      <a:clrMap bg1="lt1" tx1="dk1" bg2="lt2" tx2="dk2" accent1="accent1" accent2="accent2" accent3="accent3" accent4="accent4" accent5="accent5" accent6="accent6" hlink="hlink" folHlink="folHlink"/>
    </a:extraClrScheme>
    <a:extraClrScheme>
      <a:clrScheme name="pipelining 8">
        <a:dk1>
          <a:srgbClr val="000000"/>
        </a:dk1>
        <a:lt1>
          <a:srgbClr val="FFFFFF"/>
        </a:lt1>
        <a:dk2>
          <a:srgbClr val="000000"/>
        </a:dk2>
        <a:lt2>
          <a:srgbClr val="FFCC00"/>
        </a:lt2>
        <a:accent1>
          <a:srgbClr val="FF9900"/>
        </a:accent1>
        <a:accent2>
          <a:srgbClr val="D60093"/>
        </a:accent2>
        <a:accent3>
          <a:srgbClr val="AAAAAA"/>
        </a:accent3>
        <a:accent4>
          <a:srgbClr val="DADADA"/>
        </a:accent4>
        <a:accent5>
          <a:srgbClr val="FFCAAA"/>
        </a:accent5>
        <a:accent6>
          <a:srgbClr val="C20085"/>
        </a:accent6>
        <a:hlink>
          <a:srgbClr val="9966FF"/>
        </a:hlink>
        <a:folHlink>
          <a:srgbClr val="808080"/>
        </a:folHlink>
      </a:clrScheme>
      <a:clrMap bg1="dk2" tx1="lt1" bg2="dk1" tx2="lt2" accent1="accent1" accent2="accent2" accent3="accent3" accent4="accent4" accent5="accent5" accent6="accent6" hlink="hlink" folHlink="folHlink"/>
    </a:extraClrScheme>
    <a:extraClrScheme>
      <a:clrScheme name="pipelining 9">
        <a:dk1>
          <a:srgbClr val="001932"/>
        </a:dk1>
        <a:lt1>
          <a:srgbClr val="FFFFFF"/>
        </a:lt1>
        <a:dk2>
          <a:srgbClr val="1A6690"/>
        </a:dk2>
        <a:lt2>
          <a:srgbClr val="CCFFFF"/>
        </a:lt2>
        <a:accent1>
          <a:srgbClr val="99FFCC"/>
        </a:accent1>
        <a:accent2>
          <a:srgbClr val="01B0FF"/>
        </a:accent2>
        <a:accent3>
          <a:srgbClr val="ABB8C6"/>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ipelining 10">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CDC0"/>
        </a:hlink>
        <a:folHlink>
          <a:srgbClr val="165476"/>
        </a:folHlink>
      </a:clrScheme>
      <a:clrMap bg1="dk2" tx1="lt1" bg2="dk1" tx2="lt2" accent1="accent1" accent2="accent2" accent3="accent3" accent4="accent4" accent5="accent5" accent6="accent6" hlink="hlink" folHlink="folHlink"/>
    </a:extraClrScheme>
    <a:extraClrScheme>
      <a:clrScheme name="pipelining 11">
        <a:dk1>
          <a:srgbClr val="000000"/>
        </a:dk1>
        <a:lt1>
          <a:srgbClr val="FFFFFF"/>
        </a:lt1>
        <a:dk2>
          <a:srgbClr val="114663"/>
        </a:dk2>
        <a:lt2>
          <a:srgbClr val="CCFFFF"/>
        </a:lt2>
        <a:accent1>
          <a:srgbClr val="99FFCC"/>
        </a:accent1>
        <a:accent2>
          <a:srgbClr val="01B0FF"/>
        </a:accent2>
        <a:accent3>
          <a:srgbClr val="AAB0B7"/>
        </a:accent3>
        <a:accent4>
          <a:srgbClr val="DADADA"/>
        </a:accent4>
        <a:accent5>
          <a:srgbClr val="CAFFE2"/>
        </a:accent5>
        <a:accent6>
          <a:srgbClr val="019FE7"/>
        </a:accent6>
        <a:hlink>
          <a:srgbClr val="FFBFAD"/>
        </a:hlink>
        <a:folHlink>
          <a:srgbClr val="0E364C"/>
        </a:folHlink>
      </a:clrScheme>
      <a:clrMap bg1="dk2" tx1="lt1" bg2="dk1" tx2="lt2" accent1="accent1" accent2="accent2" accent3="accent3" accent4="accent4" accent5="accent5" accent6="accent6" hlink="hlink" folHlink="folHlink"/>
    </a:extraClrScheme>
    <a:extraClrScheme>
      <a:clrScheme name="pipelining 12">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CC"/>
        </a:hlink>
        <a:folHlink>
          <a:srgbClr val="0E364C"/>
        </a:folHlink>
      </a:clrScheme>
      <a:clrMap bg1="lt1" tx1="dk1" bg2="lt2" tx2="dk2" accent1="accent1" accent2="accent2" accent3="accent3" accent4="accent4" accent5="accent5" accent6="accent6" hlink="hlink" folHlink="folHlink"/>
    </a:extraClrScheme>
    <a:extraClrScheme>
      <a:clrScheme name="pipelining 13">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0E364C"/>
        </a:folHlink>
      </a:clrScheme>
      <a:clrMap bg1="lt1" tx1="dk1" bg2="lt2" tx2="dk2" accent1="accent1" accent2="accent2" accent3="accent3" accent4="accent4" accent5="accent5" accent6="accent6" hlink="hlink" folHlink="folHlink"/>
    </a:extraClrScheme>
    <a:extraClrScheme>
      <a:clrScheme name="pipelining 14">
        <a:dk1>
          <a:srgbClr val="000000"/>
        </a:dk1>
        <a:lt1>
          <a:srgbClr val="FFFFFF"/>
        </a:lt1>
        <a:dk2>
          <a:srgbClr val="FFFFFF"/>
        </a:dk2>
        <a:lt2>
          <a:srgbClr val="000000"/>
        </a:lt2>
        <a:accent1>
          <a:srgbClr val="A50021"/>
        </a:accent1>
        <a:accent2>
          <a:srgbClr val="01B0FF"/>
        </a:accent2>
        <a:accent3>
          <a:srgbClr val="FFFFFF"/>
        </a:accent3>
        <a:accent4>
          <a:srgbClr val="000000"/>
        </a:accent4>
        <a:accent5>
          <a:srgbClr val="CFAAAB"/>
        </a:accent5>
        <a:accent6>
          <a:srgbClr val="019FE7"/>
        </a:accent6>
        <a:hlink>
          <a:srgbClr val="003399"/>
        </a:hlink>
        <a:folHlink>
          <a:srgbClr val="DDDDDD"/>
        </a:folHlink>
      </a:clrScheme>
      <a:clrMap bg1="lt1" tx1="dk1" bg2="lt2" tx2="dk2" accent1="accent1" accent2="accent2" accent3="accent3" accent4="accent4" accent5="accent5" accent6="accent6" hlink="hlink" folHlink="folHlink"/>
    </a:extraClrScheme>
    <a:extraClrScheme>
      <a:clrScheme name="pipelining 15">
        <a:dk1>
          <a:srgbClr val="000000"/>
        </a:dk1>
        <a:lt1>
          <a:srgbClr val="FFFFFF"/>
        </a:lt1>
        <a:dk2>
          <a:srgbClr val="FFFFFF"/>
        </a:dk2>
        <a:lt2>
          <a:srgbClr val="000000"/>
        </a:lt2>
        <a:accent1>
          <a:srgbClr val="A50021"/>
        </a:accent1>
        <a:accent2>
          <a:srgbClr val="009900"/>
        </a:accent2>
        <a:accent3>
          <a:srgbClr val="FFFFFF"/>
        </a:accent3>
        <a:accent4>
          <a:srgbClr val="000000"/>
        </a:accent4>
        <a:accent5>
          <a:srgbClr val="CFAAAB"/>
        </a:accent5>
        <a:accent6>
          <a:srgbClr val="008A00"/>
        </a:accent6>
        <a:hlink>
          <a:srgbClr val="003399"/>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D:\users\ema\paral-slajd\prezentacije\pipelining.ppt</Template>
  <TotalTime>1538</TotalTime>
  <Words>3623</Words>
  <Application>Microsoft Office PowerPoint</Application>
  <PresentationFormat>On-screen Show (4:3)</PresentationFormat>
  <Paragraphs>626</Paragraphs>
  <Slides>60</Slides>
  <Notes>19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1" baseType="lpstr">
      <vt:lpstr>Arial</vt:lpstr>
      <vt:lpstr>Arial Narrow</vt:lpstr>
      <vt:lpstr>Calibri</vt:lpstr>
      <vt:lpstr>Comic Sans MS</vt:lpstr>
      <vt:lpstr>Symbol</vt:lpstr>
      <vt:lpstr>Tahoma</vt:lpstr>
      <vt:lpstr>Times New Roman</vt:lpstr>
      <vt:lpstr>Wingdings</vt:lpstr>
      <vt:lpstr>Wingdings 2</vt:lpstr>
      <vt:lpstr>pipelining</vt:lpstr>
      <vt:lpstr>Worksheet</vt:lpstr>
      <vt:lpstr>Dinamičko preuređenje instrukcija</vt:lpstr>
      <vt:lpstr>Drugi dinamički algoritam: Tomasulov algoritam</vt:lpstr>
      <vt:lpstr>IBM 360/91</vt:lpstr>
      <vt:lpstr>Arhitektura staze podataka </vt:lpstr>
      <vt:lpstr>Arhitektura staze podataka</vt:lpstr>
      <vt:lpstr>Arhitektura staze podataka-nast.</vt:lpstr>
      <vt:lpstr>Faze u izvršenju instrukcija</vt:lpstr>
      <vt:lpstr>Faze u izvršenju instrukcija</vt:lpstr>
      <vt:lpstr>Tomasulo i Scoreboard - razlike</vt:lpstr>
      <vt:lpstr>Upravljanje</vt:lpstr>
      <vt:lpstr>Tomasulo primer – clk 0</vt:lpstr>
      <vt:lpstr>Tomasulo primer – clk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IBM 360/91  (Tomasulo)  naspram   CDC 6600 (scoreboard)</vt:lpstr>
      <vt:lpstr>Upravljanje kod Tomasulovog algoritma</vt:lpstr>
      <vt:lpstr>Reorder buffer</vt:lpstr>
      <vt:lpstr>PowerPoint Presentation</vt:lpstr>
      <vt:lpstr>Tomasulo sa ROB</vt:lpstr>
      <vt:lpstr>Faze izvršenja sa ROB</vt:lpstr>
      <vt:lpstr>Tabele</vt:lpstr>
      <vt:lpstr>Primer: clk 0</vt:lpstr>
      <vt:lpstr>clk 1: izdaje se DIV</vt:lpstr>
      <vt:lpstr>clk 2: izdaje se MUL, a DIV prelazi u izvršenjee,  RS se oslobadja</vt:lpstr>
      <vt:lpstr>clk3: izdaje se ADD, MUL prelazi u izvršenje, RS za mul se oslobadja</vt:lpstr>
      <vt:lpstr>clk 4: izdaje se MUL, ADD ulazi u izvršenje, RS za ADD se oslobadja. U RAT se menja oznaka za ROB koji će generisati rezultat.</vt:lpstr>
      <vt:lpstr>clk 5: izdaje se SUB, okončava ADD. Rezultat ADD se upisuje u ROB3, na CDB i upisan u RS za množenje</vt:lpstr>
      <vt:lpstr>clk 6: izdaje se ADD. MUL čeka na rezultat iz ROB2; SUB čeka na rezultat iz ROB4; u R1 će upisati ROB6</vt:lpstr>
      <vt:lpstr>Do 13. clk se ništa neće promeniti</vt:lpstr>
      <vt:lpstr>clk 13. MUL okončava izvršenje, upisuje rezultat u ROB2, CDB i sve RS koje čekaju rezultat</vt:lpstr>
      <vt:lpstr>clk 14. MUL kreće u izvršenje oslobadja se RS za MUL</vt:lpstr>
      <vt:lpstr>clk 24. MUL okončava izvršenje, upisuje rezultat u ROB4, CDB i sve RS koje čekaju rezultat (to je SUB).</vt:lpstr>
      <vt:lpstr>clk 25. SUB kreće u izvršenje; oslobadja se RS za SUB</vt:lpstr>
      <vt:lpstr>clk 26. SUB okončava izvršenje, upisuje rezultat u ROB5, na CDB i RS koja čeka na rezultat ROB4</vt:lpstr>
      <vt:lpstr>clk 42. DIV okončava izvršenje, upisuje rezultat u ROB1, na CDB i RS koja čeka na rezultat ROB1 (ADD); ADD spremna za izvršenje</vt:lpstr>
      <vt:lpstr>clk 43.  ADD kreće u izvršenje; DIV ulazi u commit (upisuje rezultat u R2); oslobadja ulaz ROB1</vt:lpstr>
      <vt:lpstr>clk 44.  ADD okončava; MUL ulazi u commit (upisuje rezultat u R1); oslobadja ulaz ROB2; briše se u RAT ROB1</vt:lpstr>
      <vt:lpstr>clk 45.  ADD ulazi u commit (upisuje rezultat u R3); oslobadja ulaz ROB3; briše se u RAT ROB3</vt:lpstr>
      <vt:lpstr>clk 46.  MUL ulazi u commit (upisuje rezultat u R1); oslobadja ulaz ROB4; u RAT ostaje ROB6 za R1</vt:lpstr>
      <vt:lpstr>clk 47.  SUB  ulazi u commit (upisuje rezultat u R4); briše se ROB5 u RAT; oslobadja ulaz ROB5; u RAT ostaje ROB6 za R1</vt:lpstr>
      <vt:lpstr>clk 48.  ADD  ulazi u commit (upisuje rezultat u R1); briše se ROB6 u RAT; oslobadja ulaz ROB6; </vt:lpstr>
    </vt:vector>
  </TitlesOfParts>
  <Company>elef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Tomasulov algoritam</dc:title>
  <dc:creator>Emina Milovanovic</dc:creator>
  <cp:lastModifiedBy>Emina Milovanovic</cp:lastModifiedBy>
  <cp:revision>144</cp:revision>
  <dcterms:created xsi:type="dcterms:W3CDTF">2004-12-13T17:41:24Z</dcterms:created>
  <dcterms:modified xsi:type="dcterms:W3CDTF">2022-05-24T10:07:29Z</dcterms:modified>
</cp:coreProperties>
</file>