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101"/>
  </p:notesMasterIdLst>
  <p:handoutMasterIdLst>
    <p:handoutMasterId r:id="rId102"/>
  </p:handoutMasterIdLst>
  <p:sldIdLst>
    <p:sldId id="256" r:id="rId2"/>
    <p:sldId id="314" r:id="rId3"/>
    <p:sldId id="259" r:id="rId4"/>
    <p:sldId id="260" r:id="rId5"/>
    <p:sldId id="263" r:id="rId6"/>
    <p:sldId id="265" r:id="rId7"/>
    <p:sldId id="267" r:id="rId8"/>
    <p:sldId id="268" r:id="rId9"/>
    <p:sldId id="269" r:id="rId10"/>
    <p:sldId id="270" r:id="rId11"/>
    <p:sldId id="271" r:id="rId12"/>
    <p:sldId id="273" r:id="rId13"/>
    <p:sldId id="275" r:id="rId14"/>
    <p:sldId id="276" r:id="rId15"/>
    <p:sldId id="277" r:id="rId16"/>
    <p:sldId id="278" r:id="rId17"/>
    <p:sldId id="279" r:id="rId18"/>
    <p:sldId id="280" r:id="rId19"/>
    <p:sldId id="281" r:id="rId20"/>
    <p:sldId id="282" r:id="rId21"/>
    <p:sldId id="318" r:id="rId22"/>
    <p:sldId id="284" r:id="rId23"/>
    <p:sldId id="291" r:id="rId24"/>
    <p:sldId id="393" r:id="rId25"/>
    <p:sldId id="293" r:id="rId26"/>
    <p:sldId id="261" r:id="rId27"/>
    <p:sldId id="294" r:id="rId28"/>
    <p:sldId id="319" r:id="rId29"/>
    <p:sldId id="320" r:id="rId30"/>
    <p:sldId id="295" r:id="rId31"/>
    <p:sldId id="297" r:id="rId32"/>
    <p:sldId id="321" r:id="rId33"/>
    <p:sldId id="298" r:id="rId34"/>
    <p:sldId id="322" r:id="rId35"/>
    <p:sldId id="299" r:id="rId36"/>
    <p:sldId id="300" r:id="rId37"/>
    <p:sldId id="301" r:id="rId38"/>
    <p:sldId id="302" r:id="rId39"/>
    <p:sldId id="323" r:id="rId40"/>
    <p:sldId id="324" r:id="rId41"/>
    <p:sldId id="303" r:id="rId42"/>
    <p:sldId id="304" r:id="rId43"/>
    <p:sldId id="305" r:id="rId44"/>
    <p:sldId id="395" r:id="rId45"/>
    <p:sldId id="386" r:id="rId46"/>
    <p:sldId id="262" r:id="rId47"/>
    <p:sldId id="317" r:id="rId48"/>
    <p:sldId id="310" r:id="rId49"/>
    <p:sldId id="311" r:id="rId50"/>
    <p:sldId id="312" r:id="rId51"/>
    <p:sldId id="327" r:id="rId52"/>
    <p:sldId id="328" r:id="rId53"/>
    <p:sldId id="387" r:id="rId54"/>
    <p:sldId id="329" r:id="rId55"/>
    <p:sldId id="331" r:id="rId56"/>
    <p:sldId id="332" r:id="rId57"/>
    <p:sldId id="333" r:id="rId58"/>
    <p:sldId id="334" r:id="rId59"/>
    <p:sldId id="335" r:id="rId60"/>
    <p:sldId id="336" r:id="rId61"/>
    <p:sldId id="337" r:id="rId62"/>
    <p:sldId id="338" r:id="rId63"/>
    <p:sldId id="396" r:id="rId64"/>
    <p:sldId id="339" r:id="rId65"/>
    <p:sldId id="389" r:id="rId66"/>
    <p:sldId id="390" r:id="rId67"/>
    <p:sldId id="391" r:id="rId68"/>
    <p:sldId id="392" r:id="rId69"/>
    <p:sldId id="344" r:id="rId70"/>
    <p:sldId id="347" r:id="rId71"/>
    <p:sldId id="348" r:id="rId72"/>
    <p:sldId id="349" r:id="rId73"/>
    <p:sldId id="350" r:id="rId74"/>
    <p:sldId id="351" r:id="rId75"/>
    <p:sldId id="352" r:id="rId76"/>
    <p:sldId id="354" r:id="rId77"/>
    <p:sldId id="388" r:id="rId78"/>
    <p:sldId id="355" r:id="rId79"/>
    <p:sldId id="356" r:id="rId80"/>
    <p:sldId id="357" r:id="rId81"/>
    <p:sldId id="359" r:id="rId82"/>
    <p:sldId id="360" r:id="rId83"/>
    <p:sldId id="361" r:id="rId84"/>
    <p:sldId id="362" r:id="rId85"/>
    <p:sldId id="363" r:id="rId86"/>
    <p:sldId id="364" r:id="rId87"/>
    <p:sldId id="365" r:id="rId88"/>
    <p:sldId id="368" r:id="rId89"/>
    <p:sldId id="369" r:id="rId90"/>
    <p:sldId id="371" r:id="rId91"/>
    <p:sldId id="372" r:id="rId92"/>
    <p:sldId id="374" r:id="rId93"/>
    <p:sldId id="375" r:id="rId94"/>
    <p:sldId id="376" r:id="rId95"/>
    <p:sldId id="377" r:id="rId96"/>
    <p:sldId id="378" r:id="rId97"/>
    <p:sldId id="379" r:id="rId98"/>
    <p:sldId id="383" r:id="rId99"/>
    <p:sldId id="384" r:id="rId10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99FF"/>
    <a:srgbClr val="FF00FF"/>
    <a:srgbClr val="000099"/>
    <a:srgbClr val="404040"/>
    <a:srgbClr val="66FF33"/>
    <a:srgbClr val="1728A9"/>
    <a:srgbClr val="497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285" autoAdjust="0"/>
    <p:restoredTop sz="86387" autoAdjust="0"/>
  </p:normalViewPr>
  <p:slideViewPr>
    <p:cSldViewPr>
      <p:cViewPr varScale="1">
        <p:scale>
          <a:sx n="125" d="100"/>
          <a:sy n="125" d="100"/>
        </p:scale>
        <p:origin x="792" y="102"/>
      </p:cViewPr>
      <p:guideLst>
        <p:guide orient="horz" pos="2160"/>
        <p:guide pos="2880"/>
      </p:guideLst>
    </p:cSldViewPr>
  </p:slideViewPr>
  <p:outlineViewPr>
    <p:cViewPr>
      <p:scale>
        <a:sx n="33" d="100"/>
        <a:sy n="33" d="100"/>
      </p:scale>
      <p:origin x="0" y="52013"/>
    </p:cViewPr>
  </p:outlineViewPr>
  <p:notesTextViewPr>
    <p:cViewPr>
      <p:scale>
        <a:sx n="100" d="100"/>
        <a:sy n="100" d="100"/>
      </p:scale>
      <p:origin x="0" y="0"/>
    </p:cViewPr>
  </p:notesTextViewPr>
  <p:notesViewPr>
    <p:cSldViewPr>
      <p:cViewPr varScale="1">
        <p:scale>
          <a:sx n="71" d="100"/>
          <a:sy n="71" d="100"/>
        </p:scale>
        <p:origin x="-289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C418BD-B5EB-4C2E-95A8-6AC8D1CA33C1}"/>
              </a:ext>
            </a:extLst>
          </p:cNvPr>
          <p:cNvSpPr>
            <a:spLocks noGrp="1"/>
          </p:cNvSpPr>
          <p:nvPr>
            <p:ph type="ftr" sz="quarter" idx="2"/>
          </p:nvPr>
        </p:nvSpPr>
        <p:spPr>
          <a:xfrm>
            <a:off x="0" y="8685213"/>
            <a:ext cx="3500438" cy="457200"/>
          </a:xfrm>
          <a:prstGeom prst="rect">
            <a:avLst/>
          </a:prstGeom>
        </p:spPr>
        <p:txBody>
          <a:bodyPr vert="horz" lIns="91440" tIns="45720" rIns="91440" bIns="45720" rtlCol="0" anchor="b"/>
          <a:lstStyle>
            <a:lvl1pPr algn="l">
              <a:defRPr sz="1200">
                <a:solidFill>
                  <a:schemeClr val="bg1"/>
                </a:solidFill>
                <a:latin typeface="Tw Cen MT" pitchFamily="34" charset="0"/>
              </a:defRPr>
            </a:lvl1pPr>
          </a:lstStyle>
          <a:p>
            <a:pPr>
              <a:defRPr/>
            </a:pPr>
            <a:r>
              <a:rPr lang="sr-Latn-RS"/>
              <a:t>Elektronski fakultet Niš – Katedra za računarstvo</a:t>
            </a:r>
            <a:endParaRPr lang="en-US"/>
          </a:p>
        </p:txBody>
      </p:sp>
      <p:sp>
        <p:nvSpPr>
          <p:cNvPr id="6" name="Slide Number Placeholder 5">
            <a:extLst>
              <a:ext uri="{FF2B5EF4-FFF2-40B4-BE49-F238E27FC236}">
                <a16:creationId xmlns:a16="http://schemas.microsoft.com/office/drawing/2014/main" id="{51444A1C-0E85-48C9-979B-3DD93147AA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3DEAFE-1265-4ABF-950F-2B6466B47A6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40068B4-B90A-4739-910C-86C237B35C2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3187" name="Rectangle 3">
            <a:extLst>
              <a:ext uri="{FF2B5EF4-FFF2-40B4-BE49-F238E27FC236}">
                <a16:creationId xmlns:a16="http://schemas.microsoft.com/office/drawing/2014/main" id="{51443F71-FC89-4C61-95DF-CF1C19D19E6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9572" name="Rectangle 4">
            <a:extLst>
              <a:ext uri="{FF2B5EF4-FFF2-40B4-BE49-F238E27FC236}">
                <a16:creationId xmlns:a16="http://schemas.microsoft.com/office/drawing/2014/main" id="{D93FB1FE-74AC-4ACB-823A-0BD380614C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a:extLst>
              <a:ext uri="{FF2B5EF4-FFF2-40B4-BE49-F238E27FC236}">
                <a16:creationId xmlns:a16="http://schemas.microsoft.com/office/drawing/2014/main" id="{EA30F79D-D0D2-4402-AF06-71CED3D1275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3190" name="Rectangle 6">
            <a:extLst>
              <a:ext uri="{FF2B5EF4-FFF2-40B4-BE49-F238E27FC236}">
                <a16:creationId xmlns:a16="http://schemas.microsoft.com/office/drawing/2014/main" id="{1552EFEE-13D0-48EB-8892-0D5E05FD679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3191" name="Rectangle 7">
            <a:extLst>
              <a:ext uri="{FF2B5EF4-FFF2-40B4-BE49-F238E27FC236}">
                <a16:creationId xmlns:a16="http://schemas.microsoft.com/office/drawing/2014/main" id="{4DCED607-A28E-4684-AE5E-E057D391411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EDA9C90-AAFD-403A-849B-66DC1C00AA5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C9F74AD-1BEC-4DD1-9D7F-972A3F718CD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36D52F-688E-4B4A-8DC9-D0DC7A01E0C6}" type="slidenum">
              <a:rPr lang="en-US" altLang="en-US"/>
              <a:pPr/>
              <a:t>7</a:t>
            </a:fld>
            <a:endParaRPr lang="en-US" altLang="en-US"/>
          </a:p>
        </p:txBody>
      </p:sp>
      <p:sp>
        <p:nvSpPr>
          <p:cNvPr id="110595" name="Rectangle 2">
            <a:extLst>
              <a:ext uri="{FF2B5EF4-FFF2-40B4-BE49-F238E27FC236}">
                <a16:creationId xmlns:a16="http://schemas.microsoft.com/office/drawing/2014/main" id="{1875A085-F774-4274-B5DF-D47457660B60}"/>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B106198-BE59-45CC-8A36-EB5C1C773127}"/>
              </a:ext>
            </a:extLst>
          </p:cNvPr>
          <p:cNvSpPr>
            <a:spLocks noGrp="1" noChangeArrowheads="1"/>
          </p:cNvSpPr>
          <p:nvPr>
            <p:ph type="body" idx="1"/>
          </p:nvPr>
        </p:nvSpPr>
        <p:spPr>
          <a:noFill/>
        </p:spPr>
        <p:txBody>
          <a:bodyPr/>
          <a:lstStyle/>
          <a:p>
            <a:pPr eaLnBrk="1" hangingPunct="1"/>
            <a:r>
              <a:rPr lang="sl-SI" altLang="en-US">
                <a:latin typeface="Arial" panose="020B0604020202020204" pitchFamily="34" charset="0"/>
              </a:rPr>
              <a:t>Razlika od v01: Ispravio sam formalnu definiciju identifikatora: može da počinje i </a:t>
            </a:r>
            <a:r>
              <a:rPr lang="sl-SI" altLang="en-US" b="1">
                <a:latin typeface="Arial" panose="020B0604020202020204" pitchFamily="34" charset="0"/>
              </a:rPr>
              <a:t>slovom</a:t>
            </a:r>
            <a:r>
              <a:rPr lang="sl-SI" altLang="en-US">
                <a:latin typeface="Arial" panose="020B0604020202020204" pitchFamily="34" charset="0"/>
              </a:rPr>
              <a:t>, pa sam naveo i takve primere.</a:t>
            </a:r>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3DFCC1E-88E2-414A-9DCA-7E7191C5392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33973-D73C-477D-9C73-6DB9C3147FE4}" type="slidenum">
              <a:rPr lang="en-US" altLang="en-US"/>
              <a:pPr/>
              <a:t>11</a:t>
            </a:fld>
            <a:endParaRPr lang="en-US" altLang="en-US"/>
          </a:p>
        </p:txBody>
      </p:sp>
      <p:sp>
        <p:nvSpPr>
          <p:cNvPr id="111619" name="Rectangle 2">
            <a:extLst>
              <a:ext uri="{FF2B5EF4-FFF2-40B4-BE49-F238E27FC236}">
                <a16:creationId xmlns:a16="http://schemas.microsoft.com/office/drawing/2014/main" id="{73E367E3-E440-47B7-A036-2DD5C55F152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D8269ED-4821-4D4A-8038-15874C4F96A8}"/>
              </a:ext>
            </a:extLst>
          </p:cNvPr>
          <p:cNvSpPr>
            <a:spLocks noGrp="1" noChangeArrowheads="1"/>
          </p:cNvSpPr>
          <p:nvPr>
            <p:ph type="body" idx="1"/>
          </p:nvPr>
        </p:nvSpPr>
        <p:spPr>
          <a:noFill/>
        </p:spPr>
        <p:txBody>
          <a:bodyPr/>
          <a:lstStyle/>
          <a:p>
            <a:pPr eaLnBrk="1" hangingPunct="1"/>
            <a:r>
              <a:rPr lang="sl-SI" altLang="en-US">
                <a:latin typeface="Arial" panose="020B0604020202020204" pitchFamily="34" charset="0"/>
              </a:rPr>
              <a:t>Ispravka od v01: Uneo sam opseg za int. Popravio sam stavku oko "probijanja" opsega za ing. Primer za broj je provereno van int opsega.</a:t>
            </a:r>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C30414F4-0FD6-4EB1-9031-827FF627E54B}"/>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8574F732-090A-4E85-8D2D-932D3E1854B9}"/>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
        <p:nvSpPr>
          <p:cNvPr id="112644" name="Slide Number Placeholder 3">
            <a:extLst>
              <a:ext uri="{FF2B5EF4-FFF2-40B4-BE49-F238E27FC236}">
                <a16:creationId xmlns:a16="http://schemas.microsoft.com/office/drawing/2014/main" id="{2AD0F190-31C4-49CA-B21D-7A4B9D2A9EE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2FABAE-315D-4D0D-B4E9-A653AE953844}" type="slidenum">
              <a:rPr lang="en-US" altLang="en-US"/>
              <a:pPr/>
              <a:t>16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F0785DF-EED5-45AC-B7E7-5ECEEAFD850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6A1C0F-926D-4428-9CE6-AFCF140ACE9E}" type="slidenum">
              <a:rPr lang="en-US" altLang="en-US"/>
              <a:pPr/>
              <a:t>22</a:t>
            </a:fld>
            <a:endParaRPr lang="en-US" altLang="en-US"/>
          </a:p>
        </p:txBody>
      </p:sp>
      <p:sp>
        <p:nvSpPr>
          <p:cNvPr id="113667" name="Rectangle 2">
            <a:extLst>
              <a:ext uri="{FF2B5EF4-FFF2-40B4-BE49-F238E27FC236}">
                <a16:creationId xmlns:a16="http://schemas.microsoft.com/office/drawing/2014/main" id="{E33A4ACF-CFAB-47C8-BDA8-3A01AD39BCE7}"/>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E1AC9CE0-F903-41FD-AD33-8857B43790A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Ispravke od v01:</a:t>
            </a:r>
            <a:endParaRPr lang="sl-SI" altLang="en-US">
              <a:latin typeface="Arial" panose="020B0604020202020204" pitchFamily="34" charset="0"/>
            </a:endParaRPr>
          </a:p>
          <a:p>
            <a:pPr eaLnBrk="1" hangingPunct="1">
              <a:buFontTx/>
              <a:buChar char="-"/>
            </a:pPr>
            <a:r>
              <a:rPr lang="en-US" altLang="en-US">
                <a:latin typeface="Arial" panose="020B0604020202020204" pitchFamily="34" charset="0"/>
              </a:rPr>
              <a:t>operatore sam naglasio </a:t>
            </a:r>
            <a:r>
              <a:rPr lang="en-US" altLang="en-US" b="1">
                <a:latin typeface="Arial" panose="020B0604020202020204" pitchFamily="34" charset="0"/>
              </a:rPr>
              <a:t>bold crveno</a:t>
            </a:r>
            <a:r>
              <a:rPr lang="en-US" altLang="en-US">
                <a:latin typeface="Arial" panose="020B0604020202020204" pitchFamily="34" charset="0"/>
              </a:rPr>
              <a:t>. Dodao sam malo obja</a:t>
            </a:r>
            <a:r>
              <a:rPr lang="sl-SI" altLang="en-US">
                <a:latin typeface="Arial" panose="020B0604020202020204" pitchFamily="34" charset="0"/>
              </a:rPr>
              <a:t>šnjenja na operatore "/" i "%".</a:t>
            </a:r>
          </a:p>
          <a:p>
            <a:pPr eaLnBrk="1" hangingPunct="1">
              <a:buFontTx/>
              <a:buChar char="-"/>
            </a:pPr>
            <a:r>
              <a:rPr lang="sl-SI" altLang="en-US">
                <a:latin typeface="Arial" panose="020B0604020202020204" pitchFamily="34" charset="0"/>
              </a:rPr>
              <a:t>kod posebnog slučaja operatora "+" (konkatenacija) izbacio sam drugu stavku, jer obe strane operatora mogu biti bilo kog tipa, i izvršiće se konverzija u String (probao sam).</a:t>
            </a: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4C6707D-697D-4981-9F23-1D182B44362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DEA9A0-DFE0-413D-83F4-E6F1AF395275}" type="slidenum">
              <a:rPr lang="en-US" altLang="en-US"/>
              <a:pPr/>
              <a:t>24</a:t>
            </a:fld>
            <a:endParaRPr lang="en-US" altLang="en-US"/>
          </a:p>
        </p:txBody>
      </p:sp>
      <p:sp>
        <p:nvSpPr>
          <p:cNvPr id="114691" name="Rectangle 2">
            <a:extLst>
              <a:ext uri="{FF2B5EF4-FFF2-40B4-BE49-F238E27FC236}">
                <a16:creationId xmlns:a16="http://schemas.microsoft.com/office/drawing/2014/main" id="{5309A473-4DC4-48E8-9EDE-B02ADA92D360}"/>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0E0D47F4-63C5-4A54-AE5B-1652F1E5836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1B36DA59-8538-45E5-A146-EDAC37699F7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F78332-6A3D-42A6-A64E-D511020D85E8}" type="slidenum">
              <a:rPr lang="en-US" altLang="en-US"/>
              <a:pPr/>
              <a:t>25</a:t>
            </a:fld>
            <a:endParaRPr lang="en-US" altLang="en-US"/>
          </a:p>
        </p:txBody>
      </p:sp>
      <p:sp>
        <p:nvSpPr>
          <p:cNvPr id="115715" name="Rectangle 2">
            <a:extLst>
              <a:ext uri="{FF2B5EF4-FFF2-40B4-BE49-F238E27FC236}">
                <a16:creationId xmlns:a16="http://schemas.microsoft.com/office/drawing/2014/main" id="{DFA29FB1-5BAC-4E07-B169-C2C6C56DD7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AB4B0699-1E91-4666-8770-63087A968781}"/>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Ispravka od v01: obojio sam operatore u crveno.</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60A8C896-D1B4-4F48-84F0-CA5B3CD0FC96}"/>
              </a:ext>
            </a:extLst>
          </p:cNvPr>
          <p:cNvGrpSpPr>
            <a:grpSpLocks/>
          </p:cNvGrpSpPr>
          <p:nvPr/>
        </p:nvGrpSpPr>
        <p:grpSpPr bwMode="auto">
          <a:xfrm>
            <a:off x="0" y="-7938"/>
            <a:ext cx="9144000" cy="6865938"/>
            <a:chOff x="0" y="-8467"/>
            <a:chExt cx="12192000" cy="6866467"/>
          </a:xfrm>
        </p:grpSpPr>
        <p:cxnSp>
          <p:nvCxnSpPr>
            <p:cNvPr id="5" name="Straight Connector 4">
              <a:extLst>
                <a:ext uri="{FF2B5EF4-FFF2-40B4-BE49-F238E27FC236}">
                  <a16:creationId xmlns:a16="http://schemas.microsoft.com/office/drawing/2014/main" id="{55D9A91A-8478-40E9-B473-2721FA3E1D2C}"/>
                </a:ext>
              </a:extLst>
            </p:cNvPr>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12356E3-2094-4BB3-A747-920FCE70B32F}"/>
                </a:ext>
              </a:extLst>
            </p:cNvPr>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8AA69624-A185-4A86-8CF0-78724701ED5D}"/>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13BBF103-EC05-4460-861D-BF438C786D24}"/>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a:extLst>
                <a:ext uri="{FF2B5EF4-FFF2-40B4-BE49-F238E27FC236}">
                  <a16:creationId xmlns:a16="http://schemas.microsoft.com/office/drawing/2014/main" id="{FAE00FCD-2938-45E4-B4A0-FD4E3AFD1C02}"/>
                </a:ext>
              </a:extLst>
            </p:cNvPr>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a:extLst>
                <a:ext uri="{FF2B5EF4-FFF2-40B4-BE49-F238E27FC236}">
                  <a16:creationId xmlns:a16="http://schemas.microsoft.com/office/drawing/2014/main" id="{3704B6B1-7EAD-448F-86AC-303BB54B8202}"/>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a:extLst>
                <a:ext uri="{FF2B5EF4-FFF2-40B4-BE49-F238E27FC236}">
                  <a16:creationId xmlns:a16="http://schemas.microsoft.com/office/drawing/2014/main" id="{FE320738-BE56-49F0-8398-28CA0A577560}"/>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a:extLst>
                <a:ext uri="{FF2B5EF4-FFF2-40B4-BE49-F238E27FC236}">
                  <a16:creationId xmlns:a16="http://schemas.microsoft.com/office/drawing/2014/main" id="{C34275B6-08FC-49F8-BB75-6D23F77E9552}"/>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26DAE01E-322A-42A8-85D7-B5FCBBF01A2C}"/>
                </a:ext>
              </a:extLst>
            </p:cNvPr>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F04406FC-48C9-487C-AE3A-7DA36A51C93E}"/>
                </a:ext>
              </a:extLst>
            </p:cNvPr>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Footer Placeholder 4">
            <a:extLst>
              <a:ext uri="{FF2B5EF4-FFF2-40B4-BE49-F238E27FC236}">
                <a16:creationId xmlns:a16="http://schemas.microsoft.com/office/drawing/2014/main" id="{940C049A-AAD5-4F30-B3F4-F3F88EFF9DF5}"/>
              </a:ext>
            </a:extLst>
          </p:cNvPr>
          <p:cNvSpPr>
            <a:spLocks noGrp="1"/>
          </p:cNvSpPr>
          <p:nvPr>
            <p:ph type="ftr" sz="quarter" idx="11"/>
          </p:nvPr>
        </p:nvSpPr>
        <p:spPr>
          <a:xfrm>
            <a:off x="508000" y="6042025"/>
            <a:ext cx="6447502"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51208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20149F0-7CC3-4985-A5CB-A45E48A8ECA7}"/>
              </a:ext>
            </a:extLst>
          </p:cNvPr>
          <p:cNvSpPr>
            <a:spLocks noGrp="1"/>
          </p:cNvSpPr>
          <p:nvPr>
            <p:ph type="ftr" sz="quarter" idx="11"/>
          </p:nvPr>
        </p:nvSpPr>
        <p:spPr>
          <a:xfrm>
            <a:off x="508000" y="604202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91154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126D60-A306-4F77-A874-BEAEECB77245}"/>
              </a:ext>
            </a:extLst>
          </p:cNvPr>
          <p:cNvSpPr txBox="1">
            <a:spLocks noChangeArrowheads="1"/>
          </p:cNvSpPr>
          <p:nvPr/>
        </p:nvSpPr>
        <p:spPr bwMode="auto">
          <a:xfrm>
            <a:off x="4064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6" name="TextBox 5">
            <a:extLst>
              <a:ext uri="{FF2B5EF4-FFF2-40B4-BE49-F238E27FC236}">
                <a16:creationId xmlns:a16="http://schemas.microsoft.com/office/drawing/2014/main" id="{5E361522-BEB2-44BB-809B-7D59D56D6F23}"/>
              </a:ext>
            </a:extLst>
          </p:cNvPr>
          <p:cNvSpPr txBox="1">
            <a:spLocks noChangeArrowheads="1"/>
          </p:cNvSpPr>
          <p:nvPr/>
        </p:nvSpPr>
        <p:spPr bwMode="auto">
          <a:xfrm>
            <a:off x="6669088"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endParaRPr lang="en-US">
              <a:solidFill>
                <a:srgbClr val="83D3FE"/>
              </a:solidFil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2267FB7C-E904-4029-986F-9F2978EEFEDA}"/>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24938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2D7B074-80A0-4211-9108-DBA4E7E855D9}"/>
              </a:ext>
            </a:extLst>
          </p:cNvPr>
          <p:cNvSpPr>
            <a:spLocks noGrp="1"/>
          </p:cNvSpPr>
          <p:nvPr>
            <p:ph type="ftr" sz="quarter" idx="11"/>
          </p:nvPr>
        </p:nvSpPr>
        <p:spPr>
          <a:xfrm>
            <a:off x="508000" y="604202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39192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6EDC9F-1839-4EF6-87DE-2FAF4A4A752D}"/>
              </a:ext>
            </a:extLst>
          </p:cNvPr>
          <p:cNvSpPr txBox="1">
            <a:spLocks noChangeArrowheads="1"/>
          </p:cNvSpPr>
          <p:nvPr/>
        </p:nvSpPr>
        <p:spPr bwMode="auto">
          <a:xfrm>
            <a:off x="4064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6" name="TextBox 5">
            <a:extLst>
              <a:ext uri="{FF2B5EF4-FFF2-40B4-BE49-F238E27FC236}">
                <a16:creationId xmlns:a16="http://schemas.microsoft.com/office/drawing/2014/main" id="{F0106875-33C8-4D26-A059-A8AD5F69A1A1}"/>
              </a:ext>
            </a:extLst>
          </p:cNvPr>
          <p:cNvSpPr txBox="1">
            <a:spLocks noChangeArrowheads="1"/>
          </p:cNvSpPr>
          <p:nvPr/>
        </p:nvSpPr>
        <p:spPr bwMode="auto">
          <a:xfrm>
            <a:off x="6669088"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30DE5198-EC65-47B4-9992-BF16E868936A}"/>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08241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5773A759-655B-4A40-9F7D-4CD3A774335C}"/>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60377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5C230FD-3980-4EAD-8322-CE0B151ECC83}"/>
              </a:ext>
            </a:extLst>
          </p:cNvPr>
          <p:cNvSpPr>
            <a:spLocks noGrp="1"/>
          </p:cNvSpPr>
          <p:nvPr>
            <p:ph type="ftr" sz="quarter" idx="11"/>
          </p:nvPr>
        </p:nvSpPr>
        <p:spPr>
          <a:xfrm>
            <a:off x="508000" y="6042025"/>
            <a:ext cx="6446838"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303102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1BBB64D-E48A-4253-A7AE-28D1B729CF9D}"/>
              </a:ext>
            </a:extLst>
          </p:cNvPr>
          <p:cNvSpPr>
            <a:spLocks noGrp="1"/>
          </p:cNvSpPr>
          <p:nvPr>
            <p:ph type="ftr" sz="quarter" idx="11"/>
          </p:nvPr>
        </p:nvSpPr>
        <p:spPr>
          <a:xfrm>
            <a:off x="508000" y="6042025"/>
            <a:ext cx="6446312"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3238179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60350"/>
            <a:ext cx="7696200" cy="663575"/>
          </a:xfrm>
        </p:spPr>
        <p:txBody>
          <a:bodyPr/>
          <a:lstStyle/>
          <a:p>
            <a:r>
              <a:rPr lang="en-US"/>
              <a:t>Click to edit Master title style</a:t>
            </a:r>
          </a:p>
        </p:txBody>
      </p:sp>
      <p:sp>
        <p:nvSpPr>
          <p:cNvPr id="3" name="Text Placeholder 2"/>
          <p:cNvSpPr>
            <a:spLocks noGrp="1"/>
          </p:cNvSpPr>
          <p:nvPr>
            <p:ph type="body" sz="half" idx="1"/>
          </p:nvPr>
        </p:nvSpPr>
        <p:spPr>
          <a:xfrm>
            <a:off x="762000" y="981075"/>
            <a:ext cx="37719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81075"/>
            <a:ext cx="37719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08F0BDF-49BB-42AF-AF70-FB590F554A71}"/>
              </a:ext>
            </a:extLst>
          </p:cNvPr>
          <p:cNvSpPr>
            <a:spLocks noGrp="1" noChangeArrowheads="1"/>
          </p:cNvSpPr>
          <p:nvPr>
            <p:ph type="ftr" sz="quarter" idx="10"/>
          </p:nvPr>
        </p:nvSpPr>
        <p:spPr>
          <a:xfrm>
            <a:off x="508000" y="6376243"/>
            <a:ext cx="7950200"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336345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6838" cy="731168"/>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484784"/>
            <a:ext cx="6446838" cy="4819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BACA920-45CA-4AE2-9B36-D9ED860820B6}"/>
              </a:ext>
            </a:extLst>
          </p:cNvPr>
          <p:cNvSpPr>
            <a:spLocks noGrp="1"/>
          </p:cNvSpPr>
          <p:nvPr>
            <p:ph type="ftr" sz="quarter" idx="11"/>
          </p:nvPr>
        </p:nvSpPr>
        <p:spPr>
          <a:xfrm>
            <a:off x="508000" y="6304235"/>
            <a:ext cx="6446838"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348985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D05D8C0-309F-483F-B048-99FD76653422}"/>
              </a:ext>
            </a:extLst>
          </p:cNvPr>
          <p:cNvSpPr>
            <a:spLocks noGrp="1"/>
          </p:cNvSpPr>
          <p:nvPr>
            <p:ph type="ftr" sz="quarter" idx="11"/>
          </p:nvPr>
        </p:nvSpPr>
        <p:spPr>
          <a:xfrm>
            <a:off x="508000" y="6376243"/>
            <a:ext cx="6447501"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59338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38615ECF-93A5-43E8-ADF8-EAC39D1DC3AC}"/>
              </a:ext>
            </a:extLst>
          </p:cNvPr>
          <p:cNvSpPr>
            <a:spLocks noGrp="1"/>
          </p:cNvSpPr>
          <p:nvPr>
            <p:ph type="ftr" sz="quarter" idx="11"/>
          </p:nvPr>
        </p:nvSpPr>
        <p:spPr>
          <a:xfrm>
            <a:off x="508000" y="6304235"/>
            <a:ext cx="4722813"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71817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E4E83A8A-0A73-421B-99F9-0D08E962C4BE}"/>
              </a:ext>
            </a:extLst>
          </p:cNvPr>
          <p:cNvSpPr>
            <a:spLocks noGrp="1"/>
          </p:cNvSpPr>
          <p:nvPr>
            <p:ph type="ftr" sz="quarter" idx="11"/>
          </p:nvPr>
        </p:nvSpPr>
        <p:spPr>
          <a:xfrm>
            <a:off x="508000" y="6304235"/>
            <a:ext cx="4722813"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245291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D87DA06E-4758-471D-A57D-72686B07E06A}"/>
              </a:ext>
            </a:extLst>
          </p:cNvPr>
          <p:cNvSpPr>
            <a:spLocks noGrp="1"/>
          </p:cNvSpPr>
          <p:nvPr>
            <p:ph type="ftr" sz="quarter" idx="11"/>
          </p:nvPr>
        </p:nvSpPr>
        <p:spPr>
          <a:xfrm>
            <a:off x="508000" y="6304235"/>
            <a:ext cx="6447501"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14680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490AC9C7-740D-448F-8B4B-BCEB08FEB0EA}"/>
              </a:ext>
            </a:extLst>
          </p:cNvPr>
          <p:cNvSpPr>
            <a:spLocks noGrp="1"/>
          </p:cNvSpPr>
          <p:nvPr>
            <p:ph type="ftr" sz="quarter" idx="11"/>
          </p:nvPr>
        </p:nvSpPr>
        <p:spPr>
          <a:xfrm>
            <a:off x="508000" y="6304235"/>
            <a:ext cx="7016328"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259961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6" name="Footer Placeholder 4">
            <a:extLst>
              <a:ext uri="{FF2B5EF4-FFF2-40B4-BE49-F238E27FC236}">
                <a16:creationId xmlns:a16="http://schemas.microsoft.com/office/drawing/2014/main" id="{22EC4C0F-A995-4BBD-8D4A-B55ADE8A356D}"/>
              </a:ext>
            </a:extLst>
          </p:cNvPr>
          <p:cNvSpPr>
            <a:spLocks noGrp="1"/>
          </p:cNvSpPr>
          <p:nvPr>
            <p:ph type="ftr" sz="quarter" idx="11"/>
          </p:nvPr>
        </p:nvSpPr>
        <p:spPr>
          <a:xfrm>
            <a:off x="508000" y="6304235"/>
            <a:ext cx="6447502"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63990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a:extLst>
              <a:ext uri="{FF2B5EF4-FFF2-40B4-BE49-F238E27FC236}">
                <a16:creationId xmlns:a16="http://schemas.microsoft.com/office/drawing/2014/main" id="{3565A846-5FA2-48A3-A858-B32E4F178173}"/>
              </a:ext>
            </a:extLst>
          </p:cNvPr>
          <p:cNvSpPr>
            <a:spLocks noGrp="1"/>
          </p:cNvSpPr>
          <p:nvPr>
            <p:ph type="ftr" sz="quarter" idx="11"/>
          </p:nvPr>
        </p:nvSpPr>
        <p:spPr>
          <a:xfrm>
            <a:off x="508000" y="6042025"/>
            <a:ext cx="6447500"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307191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a:extLst>
              <a:ext uri="{FF2B5EF4-FFF2-40B4-BE49-F238E27FC236}">
                <a16:creationId xmlns:a16="http://schemas.microsoft.com/office/drawing/2014/main" id="{EDABA9B9-910D-4961-9CB6-03D1EDE16C20}"/>
              </a:ext>
            </a:extLst>
          </p:cNvPr>
          <p:cNvGrpSpPr>
            <a:grpSpLocks/>
          </p:cNvGrpSpPr>
          <p:nvPr/>
        </p:nvGrpSpPr>
        <p:grpSpPr bwMode="auto">
          <a:xfrm>
            <a:off x="0" y="-7938"/>
            <a:ext cx="9144000" cy="6865938"/>
            <a:chOff x="0" y="-8467"/>
            <a:chExt cx="12192000" cy="6866467"/>
          </a:xfrm>
        </p:grpSpPr>
        <p:cxnSp>
          <p:nvCxnSpPr>
            <p:cNvPr id="20" name="Straight Connector 19">
              <a:extLst>
                <a:ext uri="{FF2B5EF4-FFF2-40B4-BE49-F238E27FC236}">
                  <a16:creationId xmlns:a16="http://schemas.microsoft.com/office/drawing/2014/main" id="{F12CCC7F-803C-458F-B5E1-3F84FC50BFF2}"/>
                </a:ext>
              </a:extLst>
            </p:cNvPr>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17EA4EC-65B3-4C30-B88B-F93C2A960FE2}"/>
                </a:ext>
              </a:extLst>
            </p:cNvPr>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3270E371-5347-421A-AF62-EFE1B5FF5F4C}"/>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01718201-F437-4F1C-9378-8F94BE3B7DB8}"/>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9F1D277-4C4A-46C0-A410-DF115E962F69}"/>
                </a:ext>
              </a:extLst>
            </p:cNvPr>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D4C5CD93-814F-4DB6-827E-3229E9EFB649}"/>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D90C6C70-EF0B-4289-BA1B-DBBFE401DB4A}"/>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4E5DC9E5-E134-4730-A4AA-2B950E96DC37}"/>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3A4A998-BD51-49BC-981E-BDE754D3A38A}"/>
                </a:ext>
              </a:extLst>
            </p:cNvPr>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9882A6B-75BB-447F-BA22-BD54C9152354}"/>
                </a:ext>
              </a:extLst>
            </p:cNvPr>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CFAB3627-3D61-42EB-814E-F708858F74C0}"/>
              </a:ext>
            </a:extLst>
          </p:cNvPr>
          <p:cNvSpPr>
            <a:spLocks noGrp="1"/>
          </p:cNvSpPr>
          <p:nvPr>
            <p:ph type="title"/>
          </p:nvPr>
        </p:nvSpPr>
        <p:spPr bwMode="auto">
          <a:xfrm>
            <a:off x="508000" y="609600"/>
            <a:ext cx="644683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C551108-26A9-4156-8D69-DFD9F708544D}"/>
              </a:ext>
            </a:extLst>
          </p:cNvPr>
          <p:cNvSpPr>
            <a:spLocks noGrp="1"/>
          </p:cNvSpPr>
          <p:nvPr>
            <p:ph type="body" idx="1"/>
          </p:nvPr>
        </p:nvSpPr>
        <p:spPr bwMode="auto">
          <a:xfrm>
            <a:off x="508000" y="2160588"/>
            <a:ext cx="6446838"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DE389A8-C0D0-4CDB-AA93-60E1DDDEA02D}"/>
              </a:ext>
            </a:extLst>
          </p:cNvPr>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lumMod val="50000"/>
                    <a:lumOff val="50000"/>
                  </a:schemeClr>
                </a:solidFill>
                <a:latin typeface="Arial" charset="0"/>
              </a:defRPr>
            </a:lvl1pPr>
          </a:lstStyle>
          <a:p>
            <a:pPr>
              <a:defRPr/>
            </a:pPr>
            <a:r>
              <a:rPr lang="en-US"/>
              <a:t>Elektronski fakulte u Nišu - Katedra za računarstvo - Programski jezici - Java</a:t>
            </a: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101" r:id="rId11"/>
    <p:sldLayoutId id="2147484095" r:id="rId12"/>
    <p:sldLayoutId id="2147484102" r:id="rId13"/>
    <p:sldLayoutId id="2147484096" r:id="rId14"/>
    <p:sldLayoutId id="2147484097" r:id="rId15"/>
    <p:sldLayoutId id="2147484098" r:id="rId16"/>
    <p:sldLayoutId id="2147484103" r:id="rId17"/>
  </p:sldLayoutIdLst>
  <p:hf sldNum="0" hd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javase-jdk8-download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88BC9B5-44BD-4769-9CED-48C7FFF84C17}"/>
              </a:ext>
            </a:extLst>
          </p:cNvPr>
          <p:cNvSpPr>
            <a:spLocks noGrp="1" noChangeArrowheads="1"/>
          </p:cNvSpPr>
          <p:nvPr>
            <p:ph type="ctrTitle"/>
          </p:nvPr>
        </p:nvSpPr>
        <p:spPr>
          <a:xfrm>
            <a:off x="611188" y="908050"/>
            <a:ext cx="6619875" cy="2678113"/>
          </a:xfrm>
        </p:spPr>
        <p:txBody>
          <a:bodyPr/>
          <a:lstStyle/>
          <a:p>
            <a:pPr eaLnBrk="1" hangingPunct="1"/>
            <a:r>
              <a:rPr lang="en-US" altLang="en-US" sz="8100"/>
              <a:t>Programski je</a:t>
            </a:r>
            <a:r>
              <a:rPr lang="sl-SI" altLang="en-US" sz="8100"/>
              <a:t>zici</a:t>
            </a:r>
            <a:endParaRPr lang="en-US" altLang="en-US" sz="8100"/>
          </a:p>
        </p:txBody>
      </p:sp>
      <p:sp>
        <p:nvSpPr>
          <p:cNvPr id="2051" name="Rectangle 3">
            <a:extLst>
              <a:ext uri="{FF2B5EF4-FFF2-40B4-BE49-F238E27FC236}">
                <a16:creationId xmlns:a16="http://schemas.microsoft.com/office/drawing/2014/main" id="{D0DDA522-600C-4D02-9F36-AE08DE77A9D3}"/>
              </a:ext>
            </a:extLst>
          </p:cNvPr>
          <p:cNvSpPr>
            <a:spLocks noGrp="1" noChangeArrowheads="1"/>
          </p:cNvSpPr>
          <p:nvPr>
            <p:ph type="subTitle" idx="1"/>
          </p:nvPr>
        </p:nvSpPr>
        <p:spPr>
          <a:xfrm>
            <a:off x="323850" y="3933825"/>
            <a:ext cx="6769100" cy="2232025"/>
          </a:xfrm>
        </p:spPr>
        <p:txBody>
          <a:bodyPr rtlCol="0">
            <a:normAutofit/>
          </a:bodyPr>
          <a:lstStyle/>
          <a:p>
            <a:pPr eaLnBrk="1" fontAlgn="auto" hangingPunct="1">
              <a:spcAft>
                <a:spcPts val="0"/>
              </a:spcAft>
              <a:buFont typeface="Arial" panose="020B0604020202020204" pitchFamily="34" charset="0"/>
              <a:buNone/>
              <a:defRPr/>
            </a:pPr>
            <a:r>
              <a:rPr lang="sl-SI" sz="2900" dirty="0">
                <a:effectLst>
                  <a:outerShdw blurRad="38100" dist="38100" dir="2700000" algn="tl">
                    <a:srgbClr val="C0C0C0"/>
                  </a:outerShdw>
                </a:effectLst>
              </a:rPr>
              <a:t>ELEMENTI PROGRAMSKOG JEZIKA </a:t>
            </a:r>
            <a:r>
              <a:rPr lang="sl-SI" sz="2900" b="1" dirty="0">
                <a:effectLst>
                  <a:outerShdw blurRad="38100" dist="38100" dir="2700000" algn="tl">
                    <a:srgbClr val="C0C0C0"/>
                  </a:outerShdw>
                </a:effectLst>
              </a:rPr>
              <a:t>JAVA</a:t>
            </a:r>
            <a:endParaRPr lang="en-US" sz="2900" b="1" dirty="0">
              <a:effectLst>
                <a:outerShdw blurRad="38100" dist="38100" dir="2700000" algn="tl">
                  <a:srgbClr val="C0C0C0"/>
                </a:outerShdw>
              </a:effectLst>
            </a:endParaRPr>
          </a:p>
          <a:p>
            <a:pPr eaLnBrk="1" fontAlgn="auto" hangingPunct="1">
              <a:spcAft>
                <a:spcPts val="0"/>
              </a:spcAft>
              <a:buFont typeface="Arial" panose="020B0604020202020204" pitchFamily="34" charset="0"/>
              <a:buNone/>
              <a:defRPr/>
            </a:pPr>
            <a:r>
              <a:rPr lang="sr-Latn-RS" sz="1100" dirty="0"/>
              <a:t>P</a:t>
            </a:r>
            <a:r>
              <a:rPr lang="en-US" sz="1100" dirty="0" err="1"/>
              <a:t>rof</a:t>
            </a:r>
            <a:r>
              <a:rPr lang="sr-Latn-RS" sz="1100" dirty="0"/>
              <a:t>. </a:t>
            </a:r>
            <a:r>
              <a:rPr lang="en-US" sz="1100" dirty="0" err="1"/>
              <a:t>Dr</a:t>
            </a:r>
            <a:r>
              <a:rPr lang="en-US" sz="1100" dirty="0"/>
              <a:t> Su</a:t>
            </a:r>
            <a:r>
              <a:rPr lang="sl-SI" sz="1100" dirty="0"/>
              <a:t>zana Stojković</a:t>
            </a:r>
          </a:p>
          <a:p>
            <a:pPr eaLnBrk="1" fontAlgn="auto" hangingPunct="1">
              <a:spcAft>
                <a:spcPts val="0"/>
              </a:spcAft>
              <a:buFont typeface="Arial" panose="020B0604020202020204" pitchFamily="34" charset="0"/>
              <a:buNone/>
              <a:defRPr/>
            </a:pPr>
            <a:r>
              <a:rPr lang="sl-SI" sz="1100" dirty="0"/>
              <a:t>Dr Martin Jovanović</a:t>
            </a:r>
          </a:p>
          <a:p>
            <a:pPr eaLnBrk="1" fontAlgn="auto" hangingPunct="1">
              <a:spcAft>
                <a:spcPts val="0"/>
              </a:spcAft>
              <a:buFont typeface="Arial" panose="020B0604020202020204" pitchFamily="34" charset="0"/>
              <a:buNone/>
              <a:defRPr/>
            </a:pPr>
            <a:r>
              <a:rPr lang="en-US" sz="1100" dirty="0"/>
              <a:t>Dipl. In</a:t>
            </a:r>
            <a:r>
              <a:rPr lang="sr-Latn-RS" sz="1100" dirty="0"/>
              <a:t>ž. </a:t>
            </a:r>
            <a:r>
              <a:rPr lang="sl-SI" sz="1100" dirty="0"/>
              <a:t>Ivica </a:t>
            </a:r>
            <a:r>
              <a:rPr lang="en-US" sz="1100" dirty="0"/>
              <a:t>M</a:t>
            </a:r>
            <a:r>
              <a:rPr lang="sl-SI" sz="1100" dirty="0"/>
              <a:t>arković</a:t>
            </a:r>
          </a:p>
          <a:p>
            <a:pPr eaLnBrk="1" fontAlgn="auto" hangingPunct="1">
              <a:spcAft>
                <a:spcPts val="0"/>
              </a:spcAft>
              <a:defRPr/>
            </a:pPr>
            <a:r>
              <a:rPr lang="en-US" sz="1100" dirty="0"/>
              <a:t>Dipl. In</a:t>
            </a:r>
            <a:r>
              <a:rPr lang="sr-Latn-RS" sz="1100" dirty="0"/>
              <a:t>ž. </a:t>
            </a:r>
            <a:r>
              <a:rPr lang="sl-SI" sz="1100" dirty="0"/>
              <a:t>Teodora </a:t>
            </a:r>
            <a:r>
              <a:rPr lang="sr-Latn-RS" sz="1100" dirty="0"/>
              <a:t>Đ</a:t>
            </a:r>
            <a:r>
              <a:rPr lang="sl-SI" sz="1100" dirty="0"/>
              <a:t>orđević</a:t>
            </a:r>
          </a:p>
        </p:txBody>
      </p:sp>
      <p:sp>
        <p:nvSpPr>
          <p:cNvPr id="5" name="Footer Placeholder 3">
            <a:extLst>
              <a:ext uri="{FF2B5EF4-FFF2-40B4-BE49-F238E27FC236}">
                <a16:creationId xmlns:a16="http://schemas.microsoft.com/office/drawing/2014/main" id="{0F7F7D84-FF72-41AA-B708-B7E466C28415}"/>
              </a:ext>
            </a:extLst>
          </p:cNvPr>
          <p:cNvSpPr>
            <a:spLocks noGrp="1"/>
          </p:cNvSpPr>
          <p:nvPr>
            <p:ph type="ftr" sz="quarter" idx="11"/>
          </p:nvPr>
        </p:nvSpPr>
        <p:spPr>
          <a:xfrm>
            <a:off x="395288" y="6492875"/>
            <a:ext cx="4679950" cy="365125"/>
          </a:xfrm>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b="1">
                <a:solidFill>
                  <a:schemeClr val="tx1">
                    <a:lumMod val="65000"/>
                    <a:lumOff val="35000"/>
                  </a:schemeClr>
                </a:solidFill>
                <a:latin typeface="+mj-lt"/>
              </a:rPr>
              <a:t>Elektronski fakulte u Nišu - Katedra za računarstvo - Programski jezici - Java</a:t>
            </a:r>
            <a:endParaRPr lang="en-US" altLang="en-US" b="1" dirty="0">
              <a:solidFill>
                <a:schemeClr val="tx1">
                  <a:lumMod val="65000"/>
                  <a:lumOff val="3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BE45EA0-A6D4-4FC5-90B5-43E0CD532DA8}"/>
              </a:ext>
            </a:extLst>
          </p:cNvPr>
          <p:cNvSpPr>
            <a:spLocks noGrp="1" noChangeArrowheads="1"/>
          </p:cNvSpPr>
          <p:nvPr>
            <p:ph type="title"/>
          </p:nvPr>
        </p:nvSpPr>
        <p:spPr>
          <a:xfrm>
            <a:off x="468313" y="188913"/>
            <a:ext cx="7429500" cy="1477962"/>
          </a:xfrm>
        </p:spPr>
        <p:txBody>
          <a:bodyPr/>
          <a:lstStyle/>
          <a:p>
            <a:pPr eaLnBrk="1" hangingPunct="1"/>
            <a:r>
              <a:rPr lang="sl-SI" altLang="en-US"/>
              <a:t>Numerički literali</a:t>
            </a:r>
            <a:endParaRPr lang="en-US" altLang="en-US"/>
          </a:p>
        </p:txBody>
      </p:sp>
      <p:sp>
        <p:nvSpPr>
          <p:cNvPr id="16389" name="Content Placeholder 1">
            <a:extLst>
              <a:ext uri="{FF2B5EF4-FFF2-40B4-BE49-F238E27FC236}">
                <a16:creationId xmlns:a16="http://schemas.microsoft.com/office/drawing/2014/main" id="{7CC3A464-994C-4F0E-8575-216FE1E02A71}"/>
              </a:ext>
            </a:extLst>
          </p:cNvPr>
          <p:cNvSpPr>
            <a:spLocks noGrp="1" noRot="1" noChangeAspect="1" noMove="1" noResize="1" noEditPoints="1" noAdjustHandles="1" noChangeArrowheads="1" noChangeShapeType="1" noTextEdit="1"/>
          </p:cNvSpPr>
          <p:nvPr>
            <p:ph idx="1"/>
          </p:nvPr>
        </p:nvSpPr>
        <p:spPr>
          <a:xfrm>
            <a:off x="539552" y="908720"/>
            <a:ext cx="6446838" cy="5328592"/>
          </a:xfrm>
          <a:blipFill rotWithShape="1">
            <a:blip r:embed="rId2"/>
            <a:stretch>
              <a:fillRect l="-284" t="-686" b="-2288"/>
            </a:stretch>
          </a:blipFill>
        </p:spPr>
        <p:txBody>
          <a:bodyPr/>
          <a:lstStyle/>
          <a:p>
            <a:pPr>
              <a:defRPr/>
            </a:pPr>
            <a:r>
              <a:rPr lang="en-US">
                <a:noFill/>
              </a:rPr>
              <a:t> </a:t>
            </a:r>
          </a:p>
        </p:txBody>
      </p:sp>
      <p:sp>
        <p:nvSpPr>
          <p:cNvPr id="2" name="Footer Placeholder 1">
            <a:extLst>
              <a:ext uri="{FF2B5EF4-FFF2-40B4-BE49-F238E27FC236}">
                <a16:creationId xmlns:a16="http://schemas.microsoft.com/office/drawing/2014/main" id="{899DEE16-6294-4670-93BD-8104BE7BF08A}"/>
              </a:ext>
            </a:extLst>
          </p:cNvPr>
          <p:cNvSpPr>
            <a:spLocks noGrp="1"/>
          </p:cNvSpPr>
          <p:nvPr>
            <p:ph type="ftr" sz="quarter" idx="11"/>
          </p:nvPr>
        </p:nvSpPr>
        <p:spPr>
          <a:xfrm>
            <a:off x="501426" y="6309320"/>
            <a:ext cx="6446838" cy="365125"/>
          </a:xfrm>
        </p:spPr>
        <p:txBody>
          <a:bodyPr/>
          <a:lstStyle/>
          <a:p>
            <a:pPr>
              <a:defRPr/>
            </a:pPr>
            <a:r>
              <a:rPr lang="en-US"/>
              <a:t>Elektronski fakulte u Nišu - Katedra za računarstvo - Programski jezici -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DDA3F69-2161-498E-8860-BA5F0853AD06}"/>
              </a:ext>
            </a:extLst>
          </p:cNvPr>
          <p:cNvSpPr>
            <a:spLocks noGrp="1" noChangeArrowheads="1"/>
          </p:cNvSpPr>
          <p:nvPr>
            <p:ph type="title"/>
          </p:nvPr>
        </p:nvSpPr>
        <p:spPr>
          <a:xfrm>
            <a:off x="755650" y="404813"/>
            <a:ext cx="7429500" cy="1477962"/>
          </a:xfrm>
        </p:spPr>
        <p:txBody>
          <a:bodyPr/>
          <a:lstStyle/>
          <a:p>
            <a:pPr eaLnBrk="1" hangingPunct="1"/>
            <a:r>
              <a:rPr lang="sl-SI" altLang="en-US" sz="2900"/>
              <a:t>Numerički literali</a:t>
            </a:r>
            <a:endParaRPr lang="en-US" altLang="en-US" sz="2900"/>
          </a:p>
        </p:txBody>
      </p:sp>
      <p:sp>
        <p:nvSpPr>
          <p:cNvPr id="17411" name="Rectangle 3">
            <a:extLst>
              <a:ext uri="{FF2B5EF4-FFF2-40B4-BE49-F238E27FC236}">
                <a16:creationId xmlns:a16="http://schemas.microsoft.com/office/drawing/2014/main" id="{ACB64880-F83E-4C0F-85A7-FA275B4C1E5C}"/>
              </a:ext>
            </a:extLst>
          </p:cNvPr>
          <p:cNvSpPr>
            <a:spLocks noGrp="1" noChangeArrowheads="1"/>
          </p:cNvSpPr>
          <p:nvPr>
            <p:ph idx="1"/>
          </p:nvPr>
        </p:nvSpPr>
        <p:spPr>
          <a:xfrm>
            <a:off x="395288" y="1441450"/>
            <a:ext cx="6769100" cy="5040313"/>
          </a:xfrm>
        </p:spPr>
        <p:txBody>
          <a:bodyPr/>
          <a:lstStyle/>
          <a:p>
            <a:pPr eaLnBrk="1" hangingPunct="1"/>
            <a:r>
              <a:rPr lang="sl-SI" altLang="en-US"/>
              <a:t>Celobrojni literali (konstante) su, by default, tipa </a:t>
            </a:r>
            <a:r>
              <a:rPr lang="sl-SI" altLang="en-US">
                <a:latin typeface="Consolas" panose="020B0609020204030204" pitchFamily="49" charset="0"/>
                <a:cs typeface="Courier New" panose="02070309020205020404" pitchFamily="49" charset="0"/>
              </a:rPr>
              <a:t>int</a:t>
            </a:r>
            <a:r>
              <a:rPr lang="sl-SI" altLang="en-US"/>
              <a:t>, osim ako:</a:t>
            </a:r>
          </a:p>
          <a:p>
            <a:pPr lvl="1" eaLnBrk="1" hangingPunct="1"/>
            <a:r>
              <a:rPr lang="sl-SI" altLang="en-US"/>
              <a:t>njihova vrednost prevaziđe opseg tipa int,</a:t>
            </a:r>
          </a:p>
          <a:p>
            <a:pPr lvl="1" eaLnBrk="1" hangingPunct="1"/>
            <a:r>
              <a:rPr lang="sl-SI" altLang="en-US"/>
              <a:t>ili ako se posebno naglasi da su oni tipa long, dodavanjem slova "</a:t>
            </a:r>
            <a:r>
              <a:rPr lang="sl-SI" altLang="en-US">
                <a:solidFill>
                  <a:schemeClr val="tx2"/>
                </a:solidFill>
              </a:rPr>
              <a:t>L</a:t>
            </a:r>
            <a:r>
              <a:rPr lang="sl-SI" altLang="en-US"/>
              <a:t>" (svejedno malo ili veliko) iza broja, npr. </a:t>
            </a:r>
            <a:r>
              <a:rPr lang="sl-SI" altLang="en-US">
                <a:latin typeface="Consolas" panose="020B0609020204030204" pitchFamily="49" charset="0"/>
                <a:cs typeface="Courier New" panose="02070309020205020404" pitchFamily="49" charset="0"/>
              </a:rPr>
              <a:t>34</a:t>
            </a:r>
            <a:r>
              <a:rPr lang="sl-SI" altLang="en-US">
                <a:solidFill>
                  <a:schemeClr val="tx2"/>
                </a:solidFill>
                <a:latin typeface="Consolas" panose="020B0609020204030204" pitchFamily="49" charset="0"/>
                <a:cs typeface="Courier New" panose="02070309020205020404" pitchFamily="49" charset="0"/>
              </a:rPr>
              <a:t>L</a:t>
            </a:r>
            <a:r>
              <a:rPr lang="sl-SI" altLang="en-US"/>
              <a:t> ili </a:t>
            </a:r>
            <a:r>
              <a:rPr lang="sl-SI" altLang="en-US">
                <a:latin typeface="Consolas" panose="020B0609020204030204" pitchFamily="49" charset="0"/>
                <a:cs typeface="Courier New" panose="02070309020205020404" pitchFamily="49" charset="0"/>
              </a:rPr>
              <a:t>236</a:t>
            </a:r>
            <a:r>
              <a:rPr lang="sl-SI" altLang="en-US">
                <a:solidFill>
                  <a:schemeClr val="tx2"/>
                </a:solidFill>
                <a:latin typeface="Consolas" panose="020B0609020204030204" pitchFamily="49" charset="0"/>
                <a:cs typeface="Courier New" panose="02070309020205020404" pitchFamily="49" charset="0"/>
              </a:rPr>
              <a:t>l</a:t>
            </a:r>
            <a:r>
              <a:rPr lang="sl-SI" altLang="en-US"/>
              <a:t>.</a:t>
            </a:r>
          </a:p>
          <a:p>
            <a:pPr lvl="1" eaLnBrk="1" hangingPunct="1"/>
            <a:r>
              <a:rPr lang="en-US" altLang="en-US">
                <a:solidFill>
                  <a:schemeClr val="tx2"/>
                </a:solidFill>
              </a:rPr>
              <a:t>Opseg tipa </a:t>
            </a:r>
            <a:r>
              <a:rPr lang="en-US" altLang="en-US">
                <a:solidFill>
                  <a:schemeClr val="tx2"/>
                </a:solidFill>
                <a:latin typeface="Consolas" panose="020B0609020204030204" pitchFamily="49" charset="0"/>
              </a:rPr>
              <a:t>long</a:t>
            </a:r>
            <a:r>
              <a:rPr lang="en-US" altLang="en-US">
                <a:solidFill>
                  <a:schemeClr val="tx2"/>
                </a:solidFill>
              </a:rPr>
              <a:t> u Javi je 64-bitni.</a:t>
            </a:r>
            <a:endParaRPr lang="sl-SI" altLang="en-US">
              <a:solidFill>
                <a:schemeClr val="tx2"/>
              </a:solidFill>
            </a:endParaRPr>
          </a:p>
          <a:p>
            <a:pPr eaLnBrk="1" hangingPunct="1"/>
            <a:r>
              <a:rPr lang="sl-SI" altLang="en-US"/>
              <a:t>Konkretno:</a:t>
            </a:r>
          </a:p>
          <a:p>
            <a:pPr lvl="1" eaLnBrk="1" hangingPunct="1"/>
            <a:r>
              <a:rPr lang="sl-SI" altLang="en-US"/>
              <a:t>Ceo broj, npr 25, Java će automatski shvatiti kao literal (konstantu) tipa </a:t>
            </a:r>
            <a:r>
              <a:rPr lang="sl-SI" altLang="en-US">
                <a:latin typeface="Consolas" panose="020B0609020204030204" pitchFamily="49" charset="0"/>
                <a:cs typeface="Courier New" panose="02070309020205020404" pitchFamily="49" charset="0"/>
              </a:rPr>
              <a:t>int</a:t>
            </a:r>
            <a:r>
              <a:rPr lang="sl-SI" altLang="en-US"/>
              <a:t>.</a:t>
            </a:r>
          </a:p>
          <a:p>
            <a:pPr lvl="1" eaLnBrk="1" hangingPunct="1"/>
            <a:r>
              <a:rPr lang="sl-SI" altLang="en-US"/>
              <a:t>Ceo broj, ali koji veliki (ako "probije" van opsega za </a:t>
            </a:r>
            <a:r>
              <a:rPr lang="sl-SI" altLang="en-US">
                <a:latin typeface="Consolas" panose="020B0609020204030204" pitchFamily="49" charset="0"/>
              </a:rPr>
              <a:t>int</a:t>
            </a:r>
            <a:r>
              <a:rPr lang="sl-SI" altLang="en-US"/>
              <a:t>), na primer 2200000000, Java će automatski shvatiti kao </a:t>
            </a:r>
            <a:r>
              <a:rPr lang="sl-SI" altLang="en-US">
                <a:latin typeface="Consolas" panose="020B0609020204030204" pitchFamily="49" charset="0"/>
                <a:cs typeface="Courier New" panose="02070309020205020404" pitchFamily="49" charset="0"/>
              </a:rPr>
              <a:t>long</a:t>
            </a:r>
            <a:r>
              <a:rPr lang="sl-SI" altLang="en-US"/>
              <a:t>.</a:t>
            </a:r>
          </a:p>
          <a:p>
            <a:pPr lvl="1" eaLnBrk="1" hangingPunct="1"/>
            <a:r>
              <a:rPr lang="sl-SI" altLang="en-US"/>
              <a:t>Broj </a:t>
            </a:r>
            <a:r>
              <a:rPr lang="sl-SI" altLang="en-US">
                <a:latin typeface="Consolas" panose="020B0609020204030204" pitchFamily="49" charset="0"/>
                <a:cs typeface="Courier New" panose="02070309020205020404" pitchFamily="49" charset="0"/>
              </a:rPr>
              <a:t>25</a:t>
            </a:r>
            <a:r>
              <a:rPr lang="sl-SI" altLang="en-US">
                <a:solidFill>
                  <a:schemeClr val="tx2"/>
                </a:solidFill>
                <a:latin typeface="Consolas" panose="020B0609020204030204" pitchFamily="49" charset="0"/>
                <a:cs typeface="Courier New" panose="02070309020205020404" pitchFamily="49" charset="0"/>
              </a:rPr>
              <a:t>L</a:t>
            </a:r>
            <a:r>
              <a:rPr lang="sl-SI" altLang="en-US">
                <a:latin typeface="Consolas" panose="020B0609020204030204" pitchFamily="49" charset="0"/>
              </a:rPr>
              <a:t> </a:t>
            </a:r>
            <a:r>
              <a:rPr lang="sl-SI" altLang="en-US"/>
              <a:t>ili </a:t>
            </a:r>
            <a:r>
              <a:rPr lang="sl-SI" altLang="en-US">
                <a:latin typeface="Consolas" panose="020B0609020204030204" pitchFamily="49" charset="0"/>
                <a:cs typeface="Courier New" panose="02070309020205020404" pitchFamily="49" charset="0"/>
              </a:rPr>
              <a:t>25</a:t>
            </a:r>
            <a:r>
              <a:rPr lang="sl-SI" altLang="en-US">
                <a:solidFill>
                  <a:schemeClr val="tx2"/>
                </a:solidFill>
                <a:latin typeface="Consolas" panose="020B0609020204030204" pitchFamily="49" charset="0"/>
                <a:cs typeface="Courier New" panose="02070309020205020404" pitchFamily="49" charset="0"/>
              </a:rPr>
              <a:t>l</a:t>
            </a:r>
            <a:r>
              <a:rPr lang="sl-SI" altLang="en-US"/>
              <a:t> Java će shvatiti kao tip </a:t>
            </a:r>
            <a:r>
              <a:rPr lang="sl-SI" altLang="en-US">
                <a:latin typeface="Consolas" panose="020B0609020204030204" pitchFamily="49" charset="0"/>
                <a:cs typeface="Courier New" panose="02070309020205020404" pitchFamily="49" charset="0"/>
              </a:rPr>
              <a:t>long</a:t>
            </a:r>
            <a:r>
              <a:rPr lang="sl-SI" altLang="en-US"/>
              <a:t>.</a:t>
            </a:r>
            <a:endParaRPr lang="en-US" altLang="en-US"/>
          </a:p>
        </p:txBody>
      </p:sp>
      <p:sp>
        <p:nvSpPr>
          <p:cNvPr id="2" name="Footer Placeholder 1">
            <a:extLst>
              <a:ext uri="{FF2B5EF4-FFF2-40B4-BE49-F238E27FC236}">
                <a16:creationId xmlns:a16="http://schemas.microsoft.com/office/drawing/2014/main" id="{10202E53-89CE-47EE-B68F-A37660A0E22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B0F31F5-76C6-4A15-BCDB-9C2589C62C13}"/>
              </a:ext>
            </a:extLst>
          </p:cNvPr>
          <p:cNvSpPr>
            <a:spLocks noGrp="1" noChangeArrowheads="1"/>
          </p:cNvSpPr>
          <p:nvPr>
            <p:ph type="title"/>
          </p:nvPr>
        </p:nvSpPr>
        <p:spPr>
          <a:xfrm>
            <a:off x="467544" y="333375"/>
            <a:ext cx="7429500" cy="1479550"/>
          </a:xfrm>
        </p:spPr>
        <p:txBody>
          <a:bodyPr/>
          <a:lstStyle/>
          <a:p>
            <a:pPr eaLnBrk="1" hangingPunct="1"/>
            <a:r>
              <a:rPr lang="sl-SI" altLang="en-US" sz="2900"/>
              <a:t>Numerički literali</a:t>
            </a:r>
            <a:endParaRPr lang="en-US" altLang="en-US" sz="2900"/>
          </a:p>
        </p:txBody>
      </p:sp>
      <p:sp>
        <p:nvSpPr>
          <p:cNvPr id="18435" name="Rectangle 3">
            <a:extLst>
              <a:ext uri="{FF2B5EF4-FFF2-40B4-BE49-F238E27FC236}">
                <a16:creationId xmlns:a16="http://schemas.microsoft.com/office/drawing/2014/main" id="{DA8DE24F-2948-47F1-AF61-47F3AAF66990}"/>
              </a:ext>
            </a:extLst>
          </p:cNvPr>
          <p:cNvSpPr>
            <a:spLocks noGrp="1" noChangeArrowheads="1"/>
          </p:cNvSpPr>
          <p:nvPr>
            <p:ph idx="1"/>
          </p:nvPr>
        </p:nvSpPr>
        <p:spPr>
          <a:xfrm>
            <a:off x="468313" y="1268413"/>
            <a:ext cx="6767983" cy="4752975"/>
          </a:xfrm>
        </p:spPr>
        <p:txBody>
          <a:bodyPr/>
          <a:lstStyle/>
          <a:p>
            <a:pPr eaLnBrk="1" hangingPunct="1"/>
            <a:r>
              <a:rPr lang="sl-SI" altLang="en-US"/>
              <a:t>Numeričke konstante (literali) realnog tipa Java automatski doživljava kao tip </a:t>
            </a:r>
            <a:r>
              <a:rPr lang="sl-SI" altLang="en-US">
                <a:latin typeface="Consolas" panose="020B0609020204030204" pitchFamily="49" charset="0"/>
                <a:cs typeface="Courier New" panose="02070309020205020404" pitchFamily="49" charset="0"/>
              </a:rPr>
              <a:t>double</a:t>
            </a:r>
            <a:r>
              <a:rPr lang="sl-SI" altLang="en-US"/>
              <a:t>.</a:t>
            </a:r>
          </a:p>
          <a:p>
            <a:pPr eaLnBrk="1" hangingPunct="1"/>
            <a:r>
              <a:rPr lang="sl-SI" altLang="en-US"/>
              <a:t>Za razliku od celobrojnih, kod realnih konstanti je obrnuto: Java u startu pretpostavlja da su "većeg" tipa (</a:t>
            </a:r>
            <a:r>
              <a:rPr lang="sl-SI" altLang="en-US">
                <a:latin typeface="Consolas" panose="020B0609020204030204" pitchFamily="49" charset="0"/>
              </a:rPr>
              <a:t>double</a:t>
            </a:r>
            <a:r>
              <a:rPr lang="sl-SI" altLang="en-US"/>
              <a:t>), osim ako joj se posebno ne naglasi da je u pitanju "manji" tip (</a:t>
            </a:r>
            <a:r>
              <a:rPr lang="sl-SI" altLang="en-US">
                <a:latin typeface="Consolas" panose="020B0609020204030204" pitchFamily="49" charset="0"/>
              </a:rPr>
              <a:t>float</a:t>
            </a:r>
            <a:r>
              <a:rPr lang="sl-SI" altLang="en-US"/>
              <a:t>).</a:t>
            </a:r>
          </a:p>
          <a:p>
            <a:pPr eaLnBrk="1" hangingPunct="1"/>
            <a:r>
              <a:rPr lang="sl-SI" altLang="en-US"/>
              <a:t>Naglašavanje da je u pitanju tip </a:t>
            </a:r>
            <a:r>
              <a:rPr lang="sl-SI" altLang="en-US">
                <a:latin typeface="Consolas" panose="020B0609020204030204" pitchFamily="49" charset="0"/>
                <a:cs typeface="Courier New" panose="02070309020205020404" pitchFamily="49" charset="0"/>
              </a:rPr>
              <a:t>float</a:t>
            </a:r>
            <a:r>
              <a:rPr lang="sl-SI" altLang="en-US"/>
              <a:t> se radi tako što se iza broja doda slovo "</a:t>
            </a:r>
            <a:r>
              <a:rPr lang="sl-SI" altLang="en-US">
                <a:latin typeface="Consolas" panose="020B0609020204030204" pitchFamily="49" charset="0"/>
                <a:cs typeface="Courier New" panose="02070309020205020404" pitchFamily="49" charset="0"/>
              </a:rPr>
              <a:t>f</a:t>
            </a:r>
            <a:r>
              <a:rPr lang="sl-SI" altLang="en-US"/>
              <a:t>" ili "</a:t>
            </a:r>
            <a:r>
              <a:rPr lang="sl-SI" altLang="en-US">
                <a:latin typeface="Consolas" panose="020B0609020204030204" pitchFamily="49" charset="0"/>
                <a:cs typeface="Courier New" panose="02070309020205020404" pitchFamily="49" charset="0"/>
              </a:rPr>
              <a:t>F</a:t>
            </a:r>
            <a:r>
              <a:rPr lang="sl-SI" altLang="en-US"/>
              <a:t>".</a:t>
            </a:r>
          </a:p>
          <a:p>
            <a:pPr eaLnBrk="1" hangingPunct="1"/>
            <a:r>
              <a:rPr lang="sl-SI" altLang="en-US">
                <a:solidFill>
                  <a:schemeClr val="tx2"/>
                </a:solidFill>
              </a:rPr>
              <a:t>Primer:</a:t>
            </a:r>
          </a:p>
          <a:p>
            <a:pPr lvl="1" eaLnBrk="1" hangingPunct="1"/>
            <a:r>
              <a:rPr lang="sl-SI" altLang="en-US">
                <a:solidFill>
                  <a:schemeClr val="tx2"/>
                </a:solidFill>
              </a:rPr>
              <a:t>2.5 Java kompajler automatski shvata kao literal (konstantu) tipa </a:t>
            </a:r>
            <a:r>
              <a:rPr lang="sl-SI" altLang="en-US">
                <a:solidFill>
                  <a:schemeClr val="tx2"/>
                </a:solidFill>
                <a:latin typeface="Consolas" panose="020B0609020204030204" pitchFamily="49" charset="0"/>
                <a:cs typeface="Courier New" panose="02070309020205020404" pitchFamily="49" charset="0"/>
              </a:rPr>
              <a:t>double</a:t>
            </a:r>
            <a:r>
              <a:rPr lang="sl-SI" altLang="en-US">
                <a:solidFill>
                  <a:schemeClr val="tx2"/>
                </a:solidFill>
              </a:rPr>
              <a:t>.</a:t>
            </a:r>
          </a:p>
          <a:p>
            <a:pPr lvl="1" eaLnBrk="1" hangingPunct="1"/>
            <a:r>
              <a:rPr lang="sl-SI" altLang="en-US">
                <a:solidFill>
                  <a:schemeClr val="tx2"/>
                </a:solidFill>
              </a:rPr>
              <a:t>Ukoliko Java kompajler naiđe na </a:t>
            </a:r>
            <a:r>
              <a:rPr lang="sl-SI" altLang="en-US">
                <a:solidFill>
                  <a:schemeClr val="tx2"/>
                </a:solidFill>
                <a:latin typeface="Consolas" panose="020B0609020204030204" pitchFamily="49" charset="0"/>
                <a:cs typeface="Courier New" panose="02070309020205020404" pitchFamily="49" charset="0"/>
              </a:rPr>
              <a:t>2.5f</a:t>
            </a:r>
            <a:r>
              <a:rPr lang="sl-SI" altLang="en-US">
                <a:solidFill>
                  <a:schemeClr val="tx2"/>
                </a:solidFill>
              </a:rPr>
              <a:t> ili </a:t>
            </a:r>
            <a:r>
              <a:rPr lang="sl-SI" altLang="en-US">
                <a:solidFill>
                  <a:schemeClr val="tx2"/>
                </a:solidFill>
                <a:latin typeface="Consolas" panose="020B0609020204030204" pitchFamily="49" charset="0"/>
                <a:cs typeface="Courier New" panose="02070309020205020404" pitchFamily="49" charset="0"/>
              </a:rPr>
              <a:t>2.5F</a:t>
            </a:r>
            <a:r>
              <a:rPr lang="sl-SI" altLang="en-US">
                <a:solidFill>
                  <a:schemeClr val="tx2"/>
                </a:solidFill>
              </a:rPr>
              <a:t>, on će onda znati da to treba da shvati kao numeričku konstantu (literal) tipa </a:t>
            </a:r>
            <a:r>
              <a:rPr lang="sl-SI" altLang="en-US">
                <a:solidFill>
                  <a:schemeClr val="tx2"/>
                </a:solidFill>
                <a:latin typeface="Consolas" panose="020B0609020204030204" pitchFamily="49" charset="0"/>
                <a:cs typeface="Courier New" panose="02070309020205020404" pitchFamily="49" charset="0"/>
              </a:rPr>
              <a:t>float</a:t>
            </a:r>
            <a:endParaRPr lang="en-US" altLang="en-US" sz="2000">
              <a:latin typeface="Consolas" panose="020B0609020204030204" pitchFamily="49" charset="0"/>
            </a:endParaRPr>
          </a:p>
        </p:txBody>
      </p:sp>
      <p:sp>
        <p:nvSpPr>
          <p:cNvPr id="2" name="Footer Placeholder 1">
            <a:extLst>
              <a:ext uri="{FF2B5EF4-FFF2-40B4-BE49-F238E27FC236}">
                <a16:creationId xmlns:a16="http://schemas.microsoft.com/office/drawing/2014/main" id="{EC7067B5-05ED-4552-9C88-55D6B5D93114}"/>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6AB356-5560-4833-93AE-F99D28F73CFA}"/>
              </a:ext>
            </a:extLst>
          </p:cNvPr>
          <p:cNvSpPr>
            <a:spLocks noGrp="1" noChangeArrowheads="1"/>
          </p:cNvSpPr>
          <p:nvPr>
            <p:ph type="title"/>
          </p:nvPr>
        </p:nvSpPr>
        <p:spPr>
          <a:xfrm>
            <a:off x="357410" y="609600"/>
            <a:ext cx="6446838" cy="1320800"/>
          </a:xfrm>
        </p:spPr>
        <p:txBody>
          <a:bodyPr/>
          <a:lstStyle/>
          <a:p>
            <a:pPr eaLnBrk="1" hangingPunct="1"/>
            <a:r>
              <a:rPr lang="sl-SI" altLang="en-US"/>
              <a:t>Logički literali</a:t>
            </a:r>
            <a:endParaRPr lang="en-US" altLang="en-US"/>
          </a:p>
        </p:txBody>
      </p:sp>
      <p:sp>
        <p:nvSpPr>
          <p:cNvPr id="19459" name="Rectangle 3">
            <a:extLst>
              <a:ext uri="{FF2B5EF4-FFF2-40B4-BE49-F238E27FC236}">
                <a16:creationId xmlns:a16="http://schemas.microsoft.com/office/drawing/2014/main" id="{27BD85E4-FEBD-4BE1-9359-F980C53B680B}"/>
              </a:ext>
            </a:extLst>
          </p:cNvPr>
          <p:cNvSpPr>
            <a:spLocks noGrp="1" noChangeArrowheads="1"/>
          </p:cNvSpPr>
          <p:nvPr>
            <p:ph idx="1"/>
          </p:nvPr>
        </p:nvSpPr>
        <p:spPr>
          <a:xfrm>
            <a:off x="395288" y="1484784"/>
            <a:ext cx="7016750" cy="3881437"/>
          </a:xfrm>
        </p:spPr>
        <p:txBody>
          <a:bodyPr rtlCol="0">
            <a:normAutofit/>
          </a:bodyPr>
          <a:lstStyle/>
          <a:p>
            <a:pPr eaLnBrk="1" fontAlgn="auto" hangingPunct="1">
              <a:spcAft>
                <a:spcPts val="0"/>
              </a:spcAft>
              <a:defRPr/>
            </a:pPr>
            <a:r>
              <a:rPr lang="sl-SI" altLang="en-US" dirty="0">
                <a:solidFill>
                  <a:schemeClr val="tx2"/>
                </a:solidFill>
              </a:rPr>
              <a:t>Logički literali su logičke vrednosti, a njih ima samo dve: "istinito" i "neistinito".</a:t>
            </a:r>
          </a:p>
          <a:p>
            <a:pPr eaLnBrk="1" fontAlgn="auto" hangingPunct="1">
              <a:spcAft>
                <a:spcPts val="0"/>
              </a:spcAft>
              <a:defRPr/>
            </a:pPr>
            <a:r>
              <a:rPr lang="sl-SI" altLang="en-US" dirty="0">
                <a:solidFill>
                  <a:schemeClr val="tx2"/>
                </a:solidFill>
              </a:rPr>
              <a:t>Oni mogu biti dodeljivani samo promenljivama logičkog tipa.</a:t>
            </a:r>
          </a:p>
          <a:p>
            <a:pPr eaLnBrk="1" fontAlgn="auto" hangingPunct="1">
              <a:spcAft>
                <a:spcPts val="0"/>
              </a:spcAft>
              <a:defRPr/>
            </a:pPr>
            <a:r>
              <a:rPr lang="sl-SI" altLang="en-US" dirty="0">
                <a:solidFill>
                  <a:schemeClr val="tx2"/>
                </a:solidFill>
              </a:rPr>
              <a:t>Njihov zapis u Javi je:</a:t>
            </a:r>
          </a:p>
          <a:p>
            <a:pPr lvl="1" eaLnBrk="1" fontAlgn="auto" hangingPunct="1">
              <a:spcAft>
                <a:spcPts val="0"/>
              </a:spcAft>
              <a:defRPr/>
            </a:pPr>
            <a:r>
              <a:rPr lang="sl-SI" altLang="en-US" dirty="0">
                <a:solidFill>
                  <a:schemeClr val="tx2"/>
                </a:solidFill>
              </a:rPr>
              <a:t>"istinito" se zapisuje kao </a:t>
            </a:r>
            <a:r>
              <a:rPr lang="sl-SI" altLang="en-US" dirty="0">
                <a:solidFill>
                  <a:schemeClr val="tx2"/>
                </a:solidFill>
                <a:latin typeface="Consolas" pitchFamily="49" charset="0"/>
              </a:rPr>
              <a:t>true</a:t>
            </a:r>
            <a:r>
              <a:rPr lang="sl-SI" altLang="en-US" dirty="0">
                <a:solidFill>
                  <a:schemeClr val="tx2"/>
                </a:solidFill>
              </a:rPr>
              <a:t>, a</a:t>
            </a:r>
          </a:p>
          <a:p>
            <a:pPr lvl="1" eaLnBrk="1" fontAlgn="auto" hangingPunct="1">
              <a:spcAft>
                <a:spcPts val="0"/>
              </a:spcAft>
              <a:defRPr/>
            </a:pPr>
            <a:r>
              <a:rPr lang="sl-SI" altLang="en-US" dirty="0">
                <a:solidFill>
                  <a:schemeClr val="tx2"/>
                </a:solidFill>
              </a:rPr>
              <a:t>"neistinito" se zapisuje kao </a:t>
            </a:r>
            <a:r>
              <a:rPr lang="sl-SI" altLang="en-US" dirty="0">
                <a:solidFill>
                  <a:schemeClr val="tx2"/>
                </a:solidFill>
                <a:latin typeface="Consolas" pitchFamily="49" charset="0"/>
              </a:rPr>
              <a:t>false</a:t>
            </a:r>
            <a:r>
              <a:rPr lang="sl-SI" altLang="en-US" dirty="0">
                <a:solidFill>
                  <a:schemeClr val="tx2"/>
                </a:solidFill>
              </a:rPr>
              <a:t>.</a:t>
            </a:r>
          </a:p>
          <a:p>
            <a:pPr eaLnBrk="1" fontAlgn="auto" hangingPunct="1">
              <a:spcAft>
                <a:spcPts val="0"/>
              </a:spcAft>
              <a:defRPr/>
            </a:pPr>
            <a:r>
              <a:rPr lang="sl-SI" altLang="en-US" dirty="0">
                <a:solidFill>
                  <a:schemeClr val="tx1">
                    <a:lumMod val="75000"/>
                    <a:lumOff val="25000"/>
                  </a:schemeClr>
                </a:solidFill>
              </a:rPr>
              <a:t>Primer:</a:t>
            </a:r>
          </a:p>
          <a:p>
            <a:pPr eaLnBrk="1" fontAlgn="auto" hangingPunct="1">
              <a:spcAft>
                <a:spcPts val="0"/>
              </a:spcAft>
              <a:buFont typeface="Wingdings" pitchFamily="2" charset="2"/>
              <a:buNone/>
              <a:defRPr/>
            </a:pPr>
            <a:r>
              <a:rPr lang="en-US" altLang="en-US" sz="2100" dirty="0" err="1">
                <a:solidFill>
                  <a:schemeClr val="accent1"/>
                </a:solidFill>
                <a:latin typeface="Consolas" pitchFamily="49" charset="0"/>
              </a:rPr>
              <a:t>boolean</a:t>
            </a:r>
            <a:r>
              <a:rPr lang="sl-SI" altLang="en-US" sz="2100" dirty="0">
                <a:solidFill>
                  <a:schemeClr val="accent1"/>
                </a:solidFill>
                <a:latin typeface="Consolas" pitchFamily="49" charset="0"/>
              </a:rPr>
              <a:t> </a:t>
            </a:r>
            <a:r>
              <a:rPr lang="sl-SI" altLang="en-US" sz="2100" dirty="0">
                <a:solidFill>
                  <a:schemeClr val="tx1">
                    <a:lumMod val="75000"/>
                    <a:lumOff val="25000"/>
                  </a:schemeClr>
                </a:solidFill>
                <a:latin typeface="Consolas" pitchFamily="49" charset="0"/>
              </a:rPr>
              <a:t>prolece_je;</a:t>
            </a:r>
            <a:r>
              <a:rPr lang="sl-SI" altLang="en-US" sz="2100" dirty="0">
                <a:solidFill>
                  <a:schemeClr val="tx1">
                    <a:lumMod val="75000"/>
                    <a:lumOff val="25000"/>
                  </a:schemeClr>
                </a:solidFill>
              </a:rPr>
              <a:t> </a:t>
            </a:r>
            <a:r>
              <a:rPr lang="sl-SI" altLang="en-US" sz="2100" dirty="0">
                <a:solidFill>
                  <a:schemeClr val="accent3">
                    <a:lumMod val="75000"/>
                  </a:schemeClr>
                </a:solidFill>
              </a:rPr>
              <a:t>// nova promenljiva log</a:t>
            </a:r>
            <a:r>
              <a:rPr lang="en-US" altLang="en-US" sz="2100" dirty="0">
                <a:solidFill>
                  <a:schemeClr val="accent3">
                    <a:lumMod val="75000"/>
                  </a:schemeClr>
                </a:solidFill>
              </a:rPr>
              <a:t>.</a:t>
            </a:r>
            <a:r>
              <a:rPr lang="sl-SI" altLang="en-US" sz="2100" dirty="0">
                <a:solidFill>
                  <a:schemeClr val="accent3">
                    <a:lumMod val="75000"/>
                  </a:schemeClr>
                </a:solidFill>
              </a:rPr>
              <a:t> tipa</a:t>
            </a:r>
          </a:p>
          <a:p>
            <a:pPr eaLnBrk="1" fontAlgn="auto" hangingPunct="1">
              <a:spcAft>
                <a:spcPts val="0"/>
              </a:spcAft>
              <a:buFont typeface="Wingdings" pitchFamily="2" charset="2"/>
              <a:buNone/>
              <a:defRPr/>
            </a:pPr>
            <a:r>
              <a:rPr lang="sl-SI" altLang="en-US" sz="2100" dirty="0">
                <a:solidFill>
                  <a:schemeClr val="tx1">
                    <a:lumMod val="75000"/>
                    <a:lumOff val="25000"/>
                  </a:schemeClr>
                </a:solidFill>
                <a:latin typeface="Consolas" pitchFamily="49" charset="0"/>
              </a:rPr>
              <a:t>prolece_je = true;</a:t>
            </a:r>
            <a:r>
              <a:rPr lang="sl-SI" altLang="en-US" sz="2100" dirty="0">
                <a:solidFill>
                  <a:schemeClr val="tx1">
                    <a:lumMod val="75000"/>
                    <a:lumOff val="25000"/>
                  </a:schemeClr>
                </a:solidFill>
              </a:rPr>
              <a:t>	 </a:t>
            </a:r>
            <a:r>
              <a:rPr lang="sl-SI" altLang="en-US" sz="2100" dirty="0">
                <a:solidFill>
                  <a:schemeClr val="accent3">
                    <a:lumMod val="75000"/>
                  </a:schemeClr>
                </a:solidFill>
              </a:rPr>
              <a:t>// dodeljujemo </a:t>
            </a:r>
            <a:r>
              <a:rPr lang="sl-SI" altLang="en-US" sz="2100">
                <a:solidFill>
                  <a:schemeClr val="accent3">
                    <a:lumMod val="75000"/>
                  </a:schemeClr>
                </a:solidFill>
              </a:rPr>
              <a:t>joj vr</a:t>
            </a:r>
            <a:r>
              <a:rPr lang="en-US" altLang="en-US" sz="2100">
                <a:solidFill>
                  <a:schemeClr val="accent3">
                    <a:lumMod val="75000"/>
                  </a:schemeClr>
                </a:solidFill>
              </a:rPr>
              <a:t>.</a:t>
            </a:r>
            <a:r>
              <a:rPr lang="sl-SI" altLang="en-US" sz="2100">
                <a:solidFill>
                  <a:schemeClr val="accent3">
                    <a:lumMod val="75000"/>
                  </a:schemeClr>
                </a:solidFill>
              </a:rPr>
              <a:t> </a:t>
            </a:r>
            <a:r>
              <a:rPr lang="sl-SI" altLang="en-US" sz="2100" dirty="0">
                <a:solidFill>
                  <a:schemeClr val="accent3">
                    <a:lumMod val="75000"/>
                  </a:schemeClr>
                </a:solidFill>
              </a:rPr>
              <a:t>"istina"</a:t>
            </a:r>
            <a:endParaRPr lang="en-US" altLang="en-US" sz="2100" dirty="0">
              <a:solidFill>
                <a:schemeClr val="accent3">
                  <a:lumMod val="75000"/>
                </a:schemeClr>
              </a:solidFill>
            </a:endParaRPr>
          </a:p>
        </p:txBody>
      </p:sp>
      <p:sp>
        <p:nvSpPr>
          <p:cNvPr id="2" name="Footer Placeholder 1">
            <a:extLst>
              <a:ext uri="{FF2B5EF4-FFF2-40B4-BE49-F238E27FC236}">
                <a16:creationId xmlns:a16="http://schemas.microsoft.com/office/drawing/2014/main" id="{1D0656ED-2AA6-472B-B1C4-F393E5D15DA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EEC6649-2594-4375-A524-9B813B0BE2A8}"/>
              </a:ext>
            </a:extLst>
          </p:cNvPr>
          <p:cNvSpPr>
            <a:spLocks noGrp="1" noChangeArrowheads="1"/>
          </p:cNvSpPr>
          <p:nvPr>
            <p:ph type="title"/>
          </p:nvPr>
        </p:nvSpPr>
        <p:spPr/>
        <p:txBody>
          <a:bodyPr/>
          <a:lstStyle/>
          <a:p>
            <a:pPr eaLnBrk="1" hangingPunct="1"/>
            <a:r>
              <a:rPr lang="sl-SI" altLang="en-US"/>
              <a:t>Znakovni literali</a:t>
            </a:r>
            <a:endParaRPr lang="en-US" altLang="en-US"/>
          </a:p>
        </p:txBody>
      </p:sp>
      <p:sp>
        <p:nvSpPr>
          <p:cNvPr id="20483" name="Rectangle 3">
            <a:extLst>
              <a:ext uri="{FF2B5EF4-FFF2-40B4-BE49-F238E27FC236}">
                <a16:creationId xmlns:a16="http://schemas.microsoft.com/office/drawing/2014/main" id="{AD427FDC-2DB8-4A05-8277-B40FB35CC39B}"/>
              </a:ext>
            </a:extLst>
          </p:cNvPr>
          <p:cNvSpPr>
            <a:spLocks noGrp="1" noChangeArrowheads="1"/>
          </p:cNvSpPr>
          <p:nvPr>
            <p:ph idx="1"/>
          </p:nvPr>
        </p:nvSpPr>
        <p:spPr>
          <a:xfrm>
            <a:off x="539750" y="1340768"/>
            <a:ext cx="6446838" cy="3881438"/>
          </a:xfrm>
        </p:spPr>
        <p:txBody>
          <a:bodyPr/>
          <a:lstStyle/>
          <a:p>
            <a:pPr eaLnBrk="1" hangingPunct="1">
              <a:defRPr/>
            </a:pPr>
            <a:r>
              <a:rPr lang="sl-SI" altLang="en-US" sz="2400" dirty="0"/>
              <a:t>Konstanta (literal) znakovnog tipa je bilo koji znak (slovo, broj...), ili niz znakova.</a:t>
            </a:r>
          </a:p>
          <a:p>
            <a:pPr marL="0" indent="0" eaLnBrk="1" hangingPunct="1">
              <a:buFont typeface="Wingdings 3" panose="05040102010807070707" pitchFamily="18" charset="2"/>
              <a:buNone/>
              <a:defRPr/>
            </a:pPr>
            <a:endParaRPr lang="sl-SI" altLang="en-US" sz="2400" dirty="0"/>
          </a:p>
          <a:p>
            <a:pPr lvl="1" eaLnBrk="1" hangingPunct="1">
              <a:defRPr/>
            </a:pPr>
            <a:r>
              <a:rPr lang="sl-SI" altLang="en-US" sz="2000" dirty="0"/>
              <a:t>Ako se znakovna konstanta sastoji samo od jednog znaka on se omeđuje apostrofima: </a:t>
            </a:r>
            <a:r>
              <a:rPr lang="sl-SI" altLang="en-US" sz="2000" b="1" dirty="0">
                <a:latin typeface="Consolas" pitchFamily="49" charset="0"/>
                <a:cs typeface="Courier New" pitchFamily="49" charset="0"/>
              </a:rPr>
              <a:t>'a'</a:t>
            </a:r>
            <a:r>
              <a:rPr lang="sr-Cyrl-CS" altLang="en-US" sz="2000" dirty="0"/>
              <a:t>.</a:t>
            </a:r>
            <a:endParaRPr lang="sl-SI" altLang="en-US" sz="2000" dirty="0"/>
          </a:p>
          <a:p>
            <a:pPr lvl="1" eaLnBrk="1" hangingPunct="1">
              <a:defRPr/>
            </a:pPr>
            <a:r>
              <a:rPr lang="sl-SI" altLang="en-US" sz="2000" dirty="0"/>
              <a:t>Ako se sastoji od niza znakova, omeđuje se klasičnim navodnicima: </a:t>
            </a:r>
            <a:r>
              <a:rPr lang="sl-SI" altLang="en-US" sz="2000" b="1" dirty="0">
                <a:latin typeface="Consolas" pitchFamily="49" charset="0"/>
                <a:cs typeface="Courier New" pitchFamily="49" charset="0"/>
              </a:rPr>
              <a:t>"abc"</a:t>
            </a:r>
            <a:r>
              <a:rPr lang="en-US" altLang="en-US" sz="2000" dirty="0"/>
              <a:t>.</a:t>
            </a:r>
          </a:p>
        </p:txBody>
      </p:sp>
      <p:sp>
        <p:nvSpPr>
          <p:cNvPr id="2" name="Footer Placeholder 1">
            <a:extLst>
              <a:ext uri="{FF2B5EF4-FFF2-40B4-BE49-F238E27FC236}">
                <a16:creationId xmlns:a16="http://schemas.microsoft.com/office/drawing/2014/main" id="{F032167C-F9E2-47CB-AE69-C3C966FB41A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C7A2C-E362-4697-9295-D7D90F97E6B6}"/>
              </a:ext>
            </a:extLst>
          </p:cNvPr>
          <p:cNvSpPr>
            <a:spLocks noGrp="1" noChangeArrowheads="1"/>
          </p:cNvSpPr>
          <p:nvPr>
            <p:ph type="title"/>
          </p:nvPr>
        </p:nvSpPr>
        <p:spPr>
          <a:xfrm>
            <a:off x="454868" y="549275"/>
            <a:ext cx="7429500" cy="1079500"/>
          </a:xfrm>
        </p:spPr>
        <p:txBody>
          <a:bodyPr/>
          <a:lstStyle/>
          <a:p>
            <a:pPr eaLnBrk="1" hangingPunct="1"/>
            <a:r>
              <a:rPr lang="sl-SI" altLang="en-US" sz="3300"/>
              <a:t>Znakovni literali</a:t>
            </a:r>
            <a:endParaRPr lang="en-US" altLang="en-US" sz="3300"/>
          </a:p>
        </p:txBody>
      </p:sp>
      <p:sp>
        <p:nvSpPr>
          <p:cNvPr id="22531" name="Rectangle 3">
            <a:extLst>
              <a:ext uri="{FF2B5EF4-FFF2-40B4-BE49-F238E27FC236}">
                <a16:creationId xmlns:a16="http://schemas.microsoft.com/office/drawing/2014/main" id="{8463E489-3C7A-49B7-A763-989A08C488BC}"/>
              </a:ext>
            </a:extLst>
          </p:cNvPr>
          <p:cNvSpPr>
            <a:spLocks noGrp="1" noChangeArrowheads="1"/>
          </p:cNvSpPr>
          <p:nvPr>
            <p:ph idx="1"/>
          </p:nvPr>
        </p:nvSpPr>
        <p:spPr>
          <a:xfrm>
            <a:off x="467545" y="1268759"/>
            <a:ext cx="6768752" cy="5039965"/>
          </a:xfrm>
        </p:spPr>
        <p:txBody>
          <a:bodyPr rtlCol="0">
            <a:normAutofit/>
          </a:bodyPr>
          <a:lstStyle/>
          <a:p>
            <a:pPr eaLnBrk="1" fontAlgn="auto" hangingPunct="1">
              <a:lnSpc>
                <a:spcPct val="90000"/>
              </a:lnSpc>
              <a:spcAft>
                <a:spcPts val="0"/>
              </a:spcAft>
              <a:buFont typeface="Wingdings 3" charset="2"/>
              <a:buChar char=""/>
              <a:defRPr/>
            </a:pPr>
            <a:r>
              <a:rPr lang="sl-SI" altLang="en-US" sz="2400" dirty="0">
                <a:solidFill>
                  <a:schemeClr val="tx1">
                    <a:lumMod val="75000"/>
                    <a:lumOff val="25000"/>
                  </a:schemeClr>
                </a:solidFill>
              </a:rPr>
              <a:t>Specijalni slučajevi znakovnih konstanti:</a:t>
            </a:r>
          </a:p>
          <a:p>
            <a:pPr marL="0" indent="0" eaLnBrk="1" fontAlgn="auto" hangingPunct="1">
              <a:lnSpc>
                <a:spcPct val="90000"/>
              </a:lnSpc>
              <a:spcAft>
                <a:spcPts val="0"/>
              </a:spcAft>
              <a:buFont typeface="Wingdings 3" panose="05040102010807070707" pitchFamily="18" charset="2"/>
              <a:buNone/>
              <a:defRPr/>
            </a:pPr>
            <a:endParaRPr lang="sl-SI" altLang="en-US" sz="2400" dirty="0">
              <a:solidFill>
                <a:schemeClr val="tx1">
                  <a:lumMod val="75000"/>
                  <a:lumOff val="25000"/>
                </a:schemeClr>
              </a:solidFill>
            </a:endParaRP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PRIMER: treba napisati znakovnu konstantu koja u sebi sadrži navodnike.</a:t>
            </a:r>
          </a:p>
          <a:p>
            <a:pPr algn="ctr" eaLnBrk="1" fontAlgn="auto" hangingPunct="1">
              <a:lnSpc>
                <a:spcPct val="90000"/>
              </a:lnSpc>
              <a:spcAft>
                <a:spcPts val="0"/>
              </a:spcAft>
              <a:buFont typeface="Wingdings" pitchFamily="2" charset="2"/>
              <a:buNone/>
              <a:defRPr/>
            </a:pPr>
            <a:r>
              <a:rPr lang="sl-SI" altLang="en-US" sz="2400" dirty="0">
                <a:solidFill>
                  <a:schemeClr val="tx1">
                    <a:lumMod val="75000"/>
                    <a:lumOff val="25000"/>
                  </a:schemeClr>
                </a:solidFill>
              </a:rPr>
              <a:t>on kaže "zdravo"</a:t>
            </a: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INICIJALNO REŠENJE:</a:t>
            </a:r>
          </a:p>
          <a:p>
            <a:pPr algn="ctr" eaLnBrk="1" fontAlgn="auto" hangingPunct="1">
              <a:lnSpc>
                <a:spcPct val="90000"/>
              </a:lnSpc>
              <a:spcAft>
                <a:spcPts val="0"/>
              </a:spcAft>
              <a:buFont typeface="Wingdings" pitchFamily="2" charset="2"/>
              <a:buNone/>
              <a:defRPr/>
            </a:pPr>
            <a:r>
              <a:rPr lang="sl-SI" altLang="en-US" sz="2400" dirty="0">
                <a:solidFill>
                  <a:srgbClr val="FF0000"/>
                </a:solidFill>
              </a:rPr>
              <a:t>"</a:t>
            </a:r>
            <a:r>
              <a:rPr lang="sl-SI" altLang="en-US" sz="2400" dirty="0">
                <a:solidFill>
                  <a:schemeClr val="tx1">
                    <a:lumMod val="75000"/>
                    <a:lumOff val="25000"/>
                  </a:schemeClr>
                </a:solidFill>
              </a:rPr>
              <a:t>on kaže </a:t>
            </a:r>
            <a:r>
              <a:rPr lang="sl-SI" altLang="en-US" sz="2400" dirty="0">
                <a:solidFill>
                  <a:srgbClr val="00B050"/>
                </a:solidFill>
              </a:rPr>
              <a:t>"</a:t>
            </a:r>
            <a:r>
              <a:rPr lang="sl-SI" altLang="en-US" sz="2400" dirty="0">
                <a:solidFill>
                  <a:schemeClr val="tx1">
                    <a:lumMod val="75000"/>
                    <a:lumOff val="25000"/>
                  </a:schemeClr>
                </a:solidFill>
              </a:rPr>
              <a:t>zdravo</a:t>
            </a:r>
            <a:r>
              <a:rPr lang="sl-SI" altLang="en-US" sz="2400" dirty="0">
                <a:solidFill>
                  <a:srgbClr val="00B050"/>
                </a:solidFill>
              </a:rPr>
              <a:t>"</a:t>
            </a:r>
            <a:r>
              <a:rPr lang="sl-SI" altLang="en-US" sz="2400" dirty="0">
                <a:solidFill>
                  <a:srgbClr val="FF0000"/>
                </a:solidFill>
              </a:rPr>
              <a:t>"</a:t>
            </a: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NEUSPEH: Nakon prvog crvenog navodnika (spoljnog), kompajler će shvatiti da se radi o znakovnoj konstanti. Ali čim naiđe na prvi plavi (unutrašnji) navodnik, on će smatrati da se tu ta konstanta završava. Ostatak (zdravo"") će </a:t>
            </a:r>
            <a:r>
              <a:rPr lang="sl-SI" altLang="en-US" sz="2000">
                <a:solidFill>
                  <a:schemeClr val="tx1">
                    <a:lumMod val="75000"/>
                    <a:lumOff val="25000"/>
                  </a:schemeClr>
                </a:solidFill>
              </a:rPr>
              <a:t>ga zbuniti </a:t>
            </a:r>
            <a:r>
              <a:rPr lang="sl-SI" altLang="en-US" sz="2000" dirty="0">
                <a:solidFill>
                  <a:schemeClr val="tx1">
                    <a:lumMod val="75000"/>
                    <a:lumOff val="25000"/>
                  </a:schemeClr>
                </a:solidFill>
              </a:rPr>
              <a:t>i prijaviće grešku.</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22A3A25A-C053-4C7C-84BF-3A4391A69C5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DFDFD8B-8EAE-46DE-B916-3E0B127F29D1}"/>
              </a:ext>
            </a:extLst>
          </p:cNvPr>
          <p:cNvSpPr>
            <a:spLocks noGrp="1" noChangeArrowheads="1"/>
          </p:cNvSpPr>
          <p:nvPr>
            <p:ph type="title"/>
          </p:nvPr>
        </p:nvSpPr>
        <p:spPr>
          <a:xfrm>
            <a:off x="683568" y="476250"/>
            <a:ext cx="7429500" cy="1479550"/>
          </a:xfrm>
        </p:spPr>
        <p:txBody>
          <a:bodyPr/>
          <a:lstStyle/>
          <a:p>
            <a:pPr eaLnBrk="1" hangingPunct="1"/>
            <a:r>
              <a:rPr lang="sl-SI" altLang="en-US" sz="3300"/>
              <a:t>Znakovni literali</a:t>
            </a:r>
            <a:endParaRPr lang="en-US" altLang="en-US" sz="3300"/>
          </a:p>
        </p:txBody>
      </p:sp>
      <p:sp>
        <p:nvSpPr>
          <p:cNvPr id="22531" name="Rectangle 3">
            <a:extLst>
              <a:ext uri="{FF2B5EF4-FFF2-40B4-BE49-F238E27FC236}">
                <a16:creationId xmlns:a16="http://schemas.microsoft.com/office/drawing/2014/main" id="{562CB10F-8A25-466D-83C0-A0940FAB69C4}"/>
              </a:ext>
            </a:extLst>
          </p:cNvPr>
          <p:cNvSpPr>
            <a:spLocks noGrp="1" noChangeArrowheads="1"/>
          </p:cNvSpPr>
          <p:nvPr>
            <p:ph idx="1"/>
          </p:nvPr>
        </p:nvSpPr>
        <p:spPr>
          <a:xfrm>
            <a:off x="683568" y="1196752"/>
            <a:ext cx="6120680" cy="4968552"/>
          </a:xfrm>
        </p:spPr>
        <p:txBody>
          <a:bodyPr/>
          <a:lstStyle/>
          <a:p>
            <a:pPr eaLnBrk="1" hangingPunct="1">
              <a:lnSpc>
                <a:spcPct val="90000"/>
              </a:lnSpc>
              <a:defRPr/>
            </a:pPr>
            <a:r>
              <a:rPr lang="sl-SI" altLang="en-US" sz="2000" dirty="0"/>
              <a:t>REŠENJE: Kada želimo da imamo takav "nezgodni" znak (bilo u nekom nizu ili kao jedan znak), koristimo kontra-kosu crtu (</a:t>
            </a:r>
            <a:r>
              <a:rPr lang="sl-SI" altLang="en-US" sz="2000" i="1" dirty="0"/>
              <a:t>backslash</a:t>
            </a:r>
            <a:r>
              <a:rPr lang="sl-SI" altLang="en-US" sz="2000" dirty="0"/>
              <a:t>) da njome kompajleru naznačimo da taj znak posmatra samo kao znak i ništa više.</a:t>
            </a:r>
          </a:p>
          <a:p>
            <a:pPr eaLnBrk="1" hangingPunct="1">
              <a:lnSpc>
                <a:spcPct val="90000"/>
              </a:lnSpc>
              <a:defRPr/>
            </a:pPr>
            <a:r>
              <a:rPr lang="sl-SI" altLang="en-US" sz="2000" dirty="0"/>
              <a:t>PRIMER: "on kaže </a:t>
            </a:r>
            <a:r>
              <a:rPr lang="en-US" altLang="en-US" sz="2000" b="1" dirty="0">
                <a:solidFill>
                  <a:schemeClr val="accent3">
                    <a:lumMod val="75000"/>
                  </a:schemeClr>
                </a:solidFill>
              </a:rPr>
              <a:t>\"</a:t>
            </a:r>
            <a:r>
              <a:rPr lang="en-US" altLang="en-US" sz="2000" dirty="0" err="1"/>
              <a:t>zdravo</a:t>
            </a:r>
            <a:r>
              <a:rPr lang="en-US" altLang="en-US" sz="2000" b="1" dirty="0">
                <a:solidFill>
                  <a:schemeClr val="accent3">
                    <a:lumMod val="75000"/>
                  </a:schemeClr>
                </a:solidFill>
              </a:rPr>
              <a:t>\"</a:t>
            </a:r>
            <a:r>
              <a:rPr lang="en-US" altLang="en-US" sz="2000" dirty="0"/>
              <a:t>"</a:t>
            </a:r>
          </a:p>
          <a:p>
            <a:pPr eaLnBrk="1" hangingPunct="1">
              <a:lnSpc>
                <a:spcPct val="90000"/>
              </a:lnSpc>
              <a:defRPr/>
            </a:pPr>
            <a:r>
              <a:rPr lang="sl-SI" altLang="en-US" sz="2000" dirty="0"/>
              <a:t>PRIMER: "ovo je backslash: </a:t>
            </a:r>
            <a:r>
              <a:rPr lang="en-US" altLang="en-US" sz="2000" b="1" dirty="0">
                <a:solidFill>
                  <a:schemeClr val="accent3">
                    <a:lumMod val="75000"/>
                  </a:schemeClr>
                </a:solidFill>
              </a:rPr>
              <a:t>\\</a:t>
            </a:r>
            <a:r>
              <a:rPr lang="en-US" altLang="en-US" sz="2000" dirty="0"/>
              <a:t>". </a:t>
            </a:r>
            <a:r>
              <a:rPr lang="en-US" altLang="en-US" sz="2000" dirty="0" err="1"/>
              <a:t>Kompajler</a:t>
            </a:r>
            <a:r>
              <a:rPr lang="en-US" altLang="en-US" sz="2000" dirty="0"/>
              <a:t> </a:t>
            </a:r>
            <a:r>
              <a:rPr lang="sl-SI" altLang="en-US" sz="2000" dirty="0"/>
              <a:t>će ovde shvatiti da postoji </a:t>
            </a:r>
            <a:r>
              <a:rPr lang="sl-SI" altLang="en-US" sz="2000" i="1" dirty="0"/>
              <a:t>samo jedan</a:t>
            </a:r>
            <a:r>
              <a:rPr lang="sl-SI" altLang="en-US" sz="2000" dirty="0"/>
              <a:t> backslash: </a:t>
            </a:r>
            <a:r>
              <a:rPr lang="sl-SI" altLang="en-US" sz="2000" dirty="0">
                <a:solidFill>
                  <a:schemeClr val="accent3">
                    <a:lumMod val="75000"/>
                  </a:schemeClr>
                </a:solidFill>
              </a:rPr>
              <a:t>prvi </a:t>
            </a:r>
            <a:r>
              <a:rPr lang="sl-SI" altLang="en-US" sz="2000" dirty="0"/>
              <a:t>služi da označi da je onaj iza njega samo običan znak, a </a:t>
            </a:r>
            <a:r>
              <a:rPr lang="sl-SI" altLang="en-US" sz="2000" dirty="0">
                <a:solidFill>
                  <a:schemeClr val="accent3">
                    <a:lumMod val="75000"/>
                  </a:schemeClr>
                </a:solidFill>
              </a:rPr>
              <a:t>drugi</a:t>
            </a:r>
            <a:r>
              <a:rPr lang="sl-SI" altLang="en-US" sz="2000" dirty="0">
                <a:solidFill>
                  <a:srgbClr val="66FF33"/>
                </a:solidFill>
              </a:rPr>
              <a:t> </a:t>
            </a:r>
            <a:r>
              <a:rPr lang="sl-SI" altLang="en-US" sz="2000" dirty="0"/>
              <a:t>je – samo običan znak.</a:t>
            </a:r>
          </a:p>
          <a:p>
            <a:pPr eaLnBrk="1" hangingPunct="1">
              <a:lnSpc>
                <a:spcPct val="90000"/>
              </a:lnSpc>
              <a:defRPr/>
            </a:pPr>
            <a:r>
              <a:rPr lang="sl-SI" altLang="en-US" sz="2000" dirty="0"/>
              <a:t>NAZIV ZA OVO: </a:t>
            </a:r>
            <a:r>
              <a:rPr lang="en-US" altLang="en-US" sz="2000" dirty="0" err="1"/>
              <a:t>po</a:t>
            </a:r>
            <a:r>
              <a:rPr lang="sl-SI" altLang="en-US" sz="2000" dirty="0"/>
              <a:t>što backslash služi da se "pobegne" od kompajlerovog tumačenja znakova, ovaj znak se naziva – "escape character". Kaže se: </a:t>
            </a:r>
            <a:r>
              <a:rPr lang="sl-SI" altLang="en-US" sz="2000" i="1" dirty="0"/>
              <a:t>we use backslash to escape special characters in a string</a:t>
            </a:r>
            <a:r>
              <a:rPr lang="sl-SI" altLang="en-US" sz="2000" dirty="0"/>
              <a:t>.</a:t>
            </a:r>
            <a:endParaRPr lang="en-US" altLang="en-US" sz="2000" dirty="0"/>
          </a:p>
        </p:txBody>
      </p:sp>
      <p:sp>
        <p:nvSpPr>
          <p:cNvPr id="2" name="Footer Placeholder 1">
            <a:extLst>
              <a:ext uri="{FF2B5EF4-FFF2-40B4-BE49-F238E27FC236}">
                <a16:creationId xmlns:a16="http://schemas.microsoft.com/office/drawing/2014/main" id="{73E314AB-72A9-47D1-A7D9-81060D68650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4F75942-BB13-45F7-A2BD-2FD8A24D2667}"/>
              </a:ext>
            </a:extLst>
          </p:cNvPr>
          <p:cNvSpPr>
            <a:spLocks noGrp="1" noChangeArrowheads="1"/>
          </p:cNvSpPr>
          <p:nvPr>
            <p:ph type="title"/>
          </p:nvPr>
        </p:nvSpPr>
        <p:spPr/>
        <p:txBody>
          <a:bodyPr/>
          <a:lstStyle/>
          <a:p>
            <a:pPr eaLnBrk="1" hangingPunct="1"/>
            <a:r>
              <a:rPr lang="sl-SI" altLang="en-US" sz="3300"/>
              <a:t>Znakovni literali</a:t>
            </a:r>
            <a:endParaRPr lang="en-US" altLang="en-US" sz="3300"/>
          </a:p>
        </p:txBody>
      </p:sp>
      <p:sp>
        <p:nvSpPr>
          <p:cNvPr id="23555" name="Rectangle 3">
            <a:extLst>
              <a:ext uri="{FF2B5EF4-FFF2-40B4-BE49-F238E27FC236}">
                <a16:creationId xmlns:a16="http://schemas.microsoft.com/office/drawing/2014/main" id="{5ABB1EFF-C2C1-4722-AF77-49DFFACED221}"/>
              </a:ext>
            </a:extLst>
          </p:cNvPr>
          <p:cNvSpPr>
            <a:spLocks noGrp="1" noChangeArrowheads="1"/>
          </p:cNvSpPr>
          <p:nvPr>
            <p:ph idx="1"/>
          </p:nvPr>
        </p:nvSpPr>
        <p:spPr>
          <a:xfrm>
            <a:off x="539552" y="1268636"/>
            <a:ext cx="6119812" cy="4392612"/>
          </a:xfrm>
        </p:spPr>
        <p:txBody>
          <a:bodyPr/>
          <a:lstStyle/>
          <a:p>
            <a:pPr eaLnBrk="1" hangingPunct="1"/>
            <a:r>
              <a:rPr lang="sl-SI" altLang="en-US"/>
              <a:t>Backslash služi i za označavanje specijalnih upravljačkih znaka, koji (suprotno onome do sada) </a:t>
            </a:r>
            <a:r>
              <a:rPr lang="sl-SI" altLang="en-US" b="1"/>
              <a:t>ne treba</a:t>
            </a:r>
            <a:r>
              <a:rPr lang="sl-SI" altLang="en-US"/>
              <a:t> da se interpretiraju kao obični znaci!</a:t>
            </a:r>
            <a:endParaRPr lang="en-US" altLang="en-US"/>
          </a:p>
          <a:p>
            <a:pPr eaLnBrk="1" hangingPunct="1"/>
            <a:r>
              <a:rPr lang="en-US" altLang="en-US"/>
              <a:t>Primer ovih upravlja</a:t>
            </a:r>
            <a:r>
              <a:rPr lang="sl-SI" altLang="en-US"/>
              <a:t>čkih znakova:</a:t>
            </a:r>
          </a:p>
          <a:p>
            <a:pPr lvl="1" eaLnBrk="1" hangingPunct="1"/>
            <a:r>
              <a:rPr lang="en-US" altLang="en-US"/>
              <a:t>\n	new line</a:t>
            </a:r>
          </a:p>
          <a:p>
            <a:pPr lvl="1" eaLnBrk="1" hangingPunct="1"/>
            <a:r>
              <a:rPr lang="en-US" altLang="en-US"/>
              <a:t>\t	</a:t>
            </a:r>
            <a:r>
              <a:rPr lang="sr-Latn-RS" altLang="en-US"/>
              <a:t>	</a:t>
            </a:r>
            <a:r>
              <a:rPr lang="en-US" altLang="en-US"/>
              <a:t>horizontal tab</a:t>
            </a:r>
            <a:endParaRPr lang="sr-Latn-RS" altLang="en-US"/>
          </a:p>
          <a:p>
            <a:pPr lvl="1" eaLnBrk="1" hangingPunct="1"/>
            <a:r>
              <a:rPr lang="en-US" altLang="en-US"/>
              <a:t>\b	</a:t>
            </a:r>
            <a:r>
              <a:rPr lang="sl-SI" altLang="en-US"/>
              <a:t>backspace</a:t>
            </a:r>
            <a:endParaRPr lang="en-US" altLang="en-US"/>
          </a:p>
          <a:p>
            <a:pPr lvl="1" eaLnBrk="1" hangingPunct="1"/>
            <a:r>
              <a:rPr lang="en-US" altLang="en-US"/>
              <a:t>itd</a:t>
            </a:r>
            <a:r>
              <a:rPr lang="sl-SI" altLang="en-US"/>
              <a:t>	</a:t>
            </a:r>
            <a:r>
              <a:rPr lang="en-US" altLang="en-US"/>
              <a:t>(sli</a:t>
            </a:r>
            <a:r>
              <a:rPr lang="sl-SI" altLang="en-US"/>
              <a:t>čno kao kod C-a).</a:t>
            </a:r>
          </a:p>
          <a:p>
            <a:pPr eaLnBrk="1" hangingPunct="1"/>
            <a:r>
              <a:rPr lang="sl-SI" altLang="en-US"/>
              <a:t>Zaključak: u znakovnim konstantama (znakovnim literalima) kontra-kosa crta (backslash) služi za označavanje specijalnih znaka ili za escape-ovanje onih koje kompajler treba da shvati kao obične.</a:t>
            </a:r>
            <a:endParaRPr lang="en-US" altLang="en-US"/>
          </a:p>
        </p:txBody>
      </p:sp>
      <p:sp>
        <p:nvSpPr>
          <p:cNvPr id="2" name="Footer Placeholder 1">
            <a:extLst>
              <a:ext uri="{FF2B5EF4-FFF2-40B4-BE49-F238E27FC236}">
                <a16:creationId xmlns:a16="http://schemas.microsoft.com/office/drawing/2014/main" id="{8BE20187-0A67-4D7D-883C-152FF384F12D}"/>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D736E10-11A6-4421-A2EB-1C47CD78361F}"/>
              </a:ext>
            </a:extLst>
          </p:cNvPr>
          <p:cNvSpPr>
            <a:spLocks noGrp="1" noChangeArrowheads="1"/>
          </p:cNvSpPr>
          <p:nvPr>
            <p:ph type="title"/>
          </p:nvPr>
        </p:nvSpPr>
        <p:spPr>
          <a:xfrm>
            <a:off x="827088" y="333375"/>
            <a:ext cx="7429500" cy="1477963"/>
          </a:xfrm>
        </p:spPr>
        <p:txBody>
          <a:bodyPr/>
          <a:lstStyle/>
          <a:p>
            <a:pPr eaLnBrk="1" hangingPunct="1"/>
            <a:r>
              <a:rPr lang="sl-SI" altLang="en-US"/>
              <a:t>Specijalni literal:  </a:t>
            </a:r>
            <a:r>
              <a:rPr lang="sl-SI" altLang="en-US" b="1"/>
              <a:t>null</a:t>
            </a:r>
            <a:endParaRPr lang="en-US" altLang="en-US" b="1"/>
          </a:p>
        </p:txBody>
      </p:sp>
      <p:sp>
        <p:nvSpPr>
          <p:cNvPr id="77827" name="Rectangle 3">
            <a:extLst>
              <a:ext uri="{FF2B5EF4-FFF2-40B4-BE49-F238E27FC236}">
                <a16:creationId xmlns:a16="http://schemas.microsoft.com/office/drawing/2014/main" id="{DB929329-5395-4E70-86D9-DC461378F6D9}"/>
              </a:ext>
            </a:extLst>
          </p:cNvPr>
          <p:cNvSpPr>
            <a:spLocks noGrp="1" noChangeArrowheads="1"/>
          </p:cNvSpPr>
          <p:nvPr>
            <p:ph idx="1"/>
          </p:nvPr>
        </p:nvSpPr>
        <p:spPr>
          <a:xfrm>
            <a:off x="468313" y="1484313"/>
            <a:ext cx="6696075" cy="4752975"/>
          </a:xfrm>
        </p:spPr>
        <p:txBody>
          <a:bodyPr rtlCol="0">
            <a:normAutofit fontScale="85000" lnSpcReduction="10000"/>
          </a:bodyPr>
          <a:lstStyle/>
          <a:p>
            <a:pPr eaLnBrk="1" fontAlgn="auto" hangingPunct="1">
              <a:spcAft>
                <a:spcPts val="0"/>
              </a:spcAft>
              <a:defRPr/>
            </a:pPr>
            <a:r>
              <a:rPr lang="sl-SI" sz="2600" dirty="0">
                <a:solidFill>
                  <a:schemeClr val="tx2"/>
                </a:solidFill>
              </a:rPr>
              <a:t>On biva dodeljen automatski svakoj promenljivoj bilo kog referentnog (ne-primitivnog) tipa prilikom kreiranja (uvođenja) te promenljive.</a:t>
            </a:r>
          </a:p>
          <a:p>
            <a:pPr lvl="1" eaLnBrk="1" fontAlgn="auto" hangingPunct="1">
              <a:spcAft>
                <a:spcPts val="0"/>
              </a:spcAft>
              <a:defRPr/>
            </a:pPr>
            <a:r>
              <a:rPr lang="sl-SI" sz="2300" dirty="0">
                <a:solidFill>
                  <a:schemeClr val="tx2"/>
                </a:solidFill>
              </a:rPr>
              <a:t>Naime, kada se u Javi </a:t>
            </a:r>
            <a:r>
              <a:rPr lang="en-US" sz="2300" dirty="0" err="1">
                <a:solidFill>
                  <a:schemeClr val="tx2"/>
                </a:solidFill>
              </a:rPr>
              <a:t>defini</a:t>
            </a:r>
            <a:r>
              <a:rPr lang="sr-Latn-RS" sz="2300" dirty="0">
                <a:solidFill>
                  <a:schemeClr val="tx2"/>
                </a:solidFill>
              </a:rPr>
              <a:t>š</a:t>
            </a:r>
            <a:r>
              <a:rPr lang="en-US" sz="2300" dirty="0">
                <a:solidFill>
                  <a:schemeClr val="tx2"/>
                </a:solidFill>
              </a:rPr>
              <a:t>e </a:t>
            </a:r>
            <a:r>
              <a:rPr lang="en-US" sz="2300" dirty="0" err="1">
                <a:solidFill>
                  <a:schemeClr val="tx2"/>
                </a:solidFill>
              </a:rPr>
              <a:t>promenljiva</a:t>
            </a:r>
            <a:r>
              <a:rPr lang="sl-SI" sz="2300" dirty="0">
                <a:solidFill>
                  <a:schemeClr val="tx2"/>
                </a:solidFill>
              </a:rPr>
              <a:t> nekog referentnog tipa, npr.</a:t>
            </a:r>
            <a:r>
              <a:rPr lang="en-US" sz="2300" dirty="0">
                <a:solidFill>
                  <a:schemeClr val="tx2"/>
                </a:solidFill>
              </a:rPr>
              <a:t> </a:t>
            </a:r>
            <a:r>
              <a:rPr lang="sl-SI" sz="2300" dirty="0">
                <a:solidFill>
                  <a:schemeClr val="tx2"/>
                </a:solidFill>
              </a:rPr>
              <a:t>tipa klase </a:t>
            </a:r>
            <a:r>
              <a:rPr lang="sl-SI" sz="2300" b="1" dirty="0">
                <a:solidFill>
                  <a:schemeClr val="tx2"/>
                </a:solidFill>
                <a:latin typeface="Consolas" pitchFamily="49" charset="0"/>
              </a:rPr>
              <a:t>String</a:t>
            </a:r>
            <a:r>
              <a:rPr lang="sl-SI" sz="2300" dirty="0">
                <a:solidFill>
                  <a:schemeClr val="tx2"/>
                </a:solidFill>
              </a:rPr>
              <a:t>:</a:t>
            </a:r>
          </a:p>
          <a:p>
            <a:pPr marL="0" indent="0" eaLnBrk="1" fontAlgn="auto" hangingPunct="1">
              <a:spcAft>
                <a:spcPts val="0"/>
              </a:spcAft>
              <a:buFont typeface="Wingdings 3" panose="05040102010807070707" pitchFamily="18" charset="2"/>
              <a:buNone/>
              <a:defRPr/>
            </a:pPr>
            <a:r>
              <a:rPr lang="sl-SI" sz="1600" dirty="0">
                <a:solidFill>
                  <a:schemeClr val="tx2"/>
                </a:solidFill>
              </a:rPr>
              <a:t> </a:t>
            </a:r>
            <a:r>
              <a:rPr lang="sl-SI" sz="1050" dirty="0">
                <a:solidFill>
                  <a:schemeClr val="tx2"/>
                </a:solidFill>
              </a:rPr>
              <a:t> </a:t>
            </a:r>
            <a:r>
              <a:rPr lang="en-US" sz="2800" b="1" dirty="0">
                <a:solidFill>
                  <a:schemeClr val="tx2"/>
                </a:solidFill>
                <a:latin typeface="Courier New" pitchFamily="49" charset="0"/>
              </a:rPr>
              <a:t>	</a:t>
            </a:r>
            <a:r>
              <a:rPr lang="en-US" sz="2800" b="1" dirty="0">
                <a:solidFill>
                  <a:schemeClr val="tx2"/>
                </a:solidFill>
                <a:latin typeface="Consolas" pitchFamily="49" charset="0"/>
              </a:rPr>
              <a:t>	</a:t>
            </a:r>
            <a:r>
              <a:rPr lang="sl-SI" sz="2800" b="1" dirty="0">
                <a:solidFill>
                  <a:schemeClr val="tx2"/>
                </a:solidFill>
                <a:latin typeface="Consolas" pitchFamily="49" charset="0"/>
              </a:rPr>
              <a:t>String s</a:t>
            </a:r>
            <a:r>
              <a:rPr lang="en-US" sz="2800" b="1" dirty="0">
                <a:solidFill>
                  <a:schemeClr val="tx2"/>
                </a:solidFill>
                <a:latin typeface="Consolas" pitchFamily="49" charset="0"/>
              </a:rPr>
              <a:t>;</a:t>
            </a:r>
            <a:endParaRPr lang="sl-SI" sz="1600" dirty="0">
              <a:solidFill>
                <a:schemeClr val="tx2"/>
              </a:solidFill>
              <a:latin typeface="Consolas" pitchFamily="49" charset="0"/>
            </a:endParaRPr>
          </a:p>
          <a:p>
            <a:pPr lvl="1" eaLnBrk="1" fontAlgn="auto" hangingPunct="1">
              <a:spcAft>
                <a:spcPts val="0"/>
              </a:spcAft>
              <a:defRPr/>
            </a:pPr>
            <a:r>
              <a:rPr lang="sl-SI" sz="2300" dirty="0">
                <a:solidFill>
                  <a:schemeClr val="tx2"/>
                </a:solidFill>
              </a:rPr>
              <a:t>...smatra se da ta promenljiva </a:t>
            </a:r>
            <a:r>
              <a:rPr lang="sl-SI" sz="2300" b="1" dirty="0">
                <a:solidFill>
                  <a:schemeClr val="tx2"/>
                </a:solidFill>
                <a:latin typeface="Consolas" pitchFamily="49" charset="0"/>
                <a:cs typeface="Courier New" pitchFamily="49" charset="0"/>
              </a:rPr>
              <a:t>s</a:t>
            </a:r>
            <a:r>
              <a:rPr lang="sl-SI" sz="2300" dirty="0">
                <a:solidFill>
                  <a:schemeClr val="tx2"/>
                </a:solidFill>
              </a:rPr>
              <a:t> u startu, odmah nakon izvšenja ove naredbe, ima vrednost </a:t>
            </a:r>
            <a:r>
              <a:rPr lang="sl-SI" sz="2300" b="1" dirty="0">
                <a:solidFill>
                  <a:schemeClr val="tx2"/>
                </a:solidFill>
                <a:latin typeface="Consolas" pitchFamily="49" charset="0"/>
              </a:rPr>
              <a:t>null</a:t>
            </a:r>
            <a:r>
              <a:rPr lang="en-US" sz="2300" dirty="0">
                <a:solidFill>
                  <a:schemeClr val="tx2"/>
                </a:solidFill>
              </a:rPr>
              <a:t>.</a:t>
            </a:r>
          </a:p>
          <a:p>
            <a:pPr lvl="1" eaLnBrk="1" fontAlgn="auto" hangingPunct="1">
              <a:spcAft>
                <a:spcPts val="0"/>
              </a:spcAft>
              <a:defRPr/>
            </a:pPr>
            <a:r>
              <a:rPr lang="en-US" sz="2300" dirty="0">
                <a:solidFill>
                  <a:schemeClr val="tx2"/>
                </a:solidFill>
              </a:rPr>
              <a:t>Ova </a:t>
            </a:r>
            <a:r>
              <a:rPr lang="en-US" sz="2300" dirty="0" err="1">
                <a:solidFill>
                  <a:schemeClr val="tx2"/>
                </a:solidFill>
              </a:rPr>
              <a:t>promenljiva</a:t>
            </a:r>
            <a:r>
              <a:rPr lang="en-US" sz="2300" dirty="0">
                <a:solidFill>
                  <a:schemeClr val="tx2"/>
                </a:solidFill>
              </a:rPr>
              <a:t>, </a:t>
            </a:r>
            <a:r>
              <a:rPr lang="en-US" sz="2300" dirty="0" err="1">
                <a:solidFill>
                  <a:schemeClr val="tx2"/>
                </a:solidFill>
              </a:rPr>
              <a:t>dakle</a:t>
            </a:r>
            <a:r>
              <a:rPr lang="en-US" sz="2300" dirty="0">
                <a:solidFill>
                  <a:schemeClr val="tx2"/>
                </a:solidFill>
              </a:rPr>
              <a:t>, </a:t>
            </a:r>
            <a:r>
              <a:rPr lang="en-US" sz="2300" i="1" dirty="0" err="1">
                <a:solidFill>
                  <a:schemeClr val="tx2"/>
                </a:solidFill>
              </a:rPr>
              <a:t>nije</a:t>
            </a:r>
            <a:r>
              <a:rPr lang="en-US" sz="2300" i="1" dirty="0">
                <a:solidFill>
                  <a:schemeClr val="tx2"/>
                </a:solidFill>
              </a:rPr>
              <a:t> </a:t>
            </a:r>
            <a:r>
              <a:rPr lang="en-US" sz="2300" i="1" dirty="0" err="1">
                <a:solidFill>
                  <a:schemeClr val="tx2"/>
                </a:solidFill>
              </a:rPr>
              <a:t>objekat</a:t>
            </a:r>
            <a:r>
              <a:rPr lang="sl-SI" sz="2300" dirty="0">
                <a:solidFill>
                  <a:schemeClr val="tx2"/>
                </a:solidFill>
              </a:rPr>
              <a:t> klase String,</a:t>
            </a:r>
            <a:r>
              <a:rPr lang="en-US" sz="2300" dirty="0">
                <a:solidFill>
                  <a:schemeClr val="tx2"/>
                </a:solidFill>
              </a:rPr>
              <a:t> </a:t>
            </a:r>
            <a:r>
              <a:rPr lang="en-US" sz="2300" dirty="0" err="1">
                <a:solidFill>
                  <a:schemeClr val="tx2"/>
                </a:solidFill>
              </a:rPr>
              <a:t>ve</a:t>
            </a:r>
            <a:r>
              <a:rPr lang="sl-SI" sz="2300" dirty="0">
                <a:solidFill>
                  <a:schemeClr val="tx2"/>
                </a:solidFill>
              </a:rPr>
              <a:t>ć je samo </a:t>
            </a:r>
            <a:r>
              <a:rPr lang="sl-SI" sz="2300" i="1" dirty="0">
                <a:solidFill>
                  <a:schemeClr val="tx2"/>
                </a:solidFill>
              </a:rPr>
              <a:t>referenca</a:t>
            </a:r>
            <a:r>
              <a:rPr lang="sl-SI" sz="2300" dirty="0">
                <a:solidFill>
                  <a:schemeClr val="tx2"/>
                </a:solidFill>
              </a:rPr>
              <a:t> na objekat – ali na objekat koji još uvek ne postoji! Promenljiva </a:t>
            </a:r>
            <a:r>
              <a:rPr lang="sl-SI" sz="2300" b="1" dirty="0">
                <a:solidFill>
                  <a:schemeClr val="tx2"/>
                </a:solidFill>
                <a:latin typeface="Consolas" pitchFamily="49" charset="0"/>
                <a:cs typeface="Courier New" pitchFamily="49" charset="0"/>
              </a:rPr>
              <a:t>s</a:t>
            </a:r>
            <a:r>
              <a:rPr lang="sl-SI" sz="2300" dirty="0">
                <a:solidFill>
                  <a:schemeClr val="tx2"/>
                </a:solidFill>
              </a:rPr>
              <a:t> je za sada referenca koja je spremna da počne da ukazuje na nešto, ali još uvek ne ukazuje ni na šta – zato sadrži vrednost </a:t>
            </a:r>
            <a:r>
              <a:rPr lang="sl-SI" sz="2300" b="1" dirty="0">
                <a:solidFill>
                  <a:schemeClr val="tx2"/>
                </a:solidFill>
                <a:latin typeface="Consolas" pitchFamily="49" charset="0"/>
              </a:rPr>
              <a:t>null</a:t>
            </a:r>
            <a:r>
              <a:rPr lang="sl-SI" sz="2300" dirty="0">
                <a:solidFill>
                  <a:schemeClr val="tx2"/>
                </a:solidFill>
              </a:rPr>
              <a:t>.</a:t>
            </a:r>
            <a:endParaRPr lang="en-US" sz="2300" dirty="0">
              <a:solidFill>
                <a:schemeClr val="tx2"/>
              </a:solidFill>
            </a:endParaRPr>
          </a:p>
        </p:txBody>
      </p:sp>
      <p:sp>
        <p:nvSpPr>
          <p:cNvPr id="2" name="Footer Placeholder 1">
            <a:extLst>
              <a:ext uri="{FF2B5EF4-FFF2-40B4-BE49-F238E27FC236}">
                <a16:creationId xmlns:a16="http://schemas.microsoft.com/office/drawing/2014/main" id="{BFB477F7-9EEB-4800-BF20-BD3ECE0E2F3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FD6CA6C-712D-43EB-80AC-937C618870B7}"/>
              </a:ext>
            </a:extLst>
          </p:cNvPr>
          <p:cNvSpPr>
            <a:spLocks noGrp="1" noChangeArrowheads="1"/>
          </p:cNvSpPr>
          <p:nvPr>
            <p:ph type="title"/>
          </p:nvPr>
        </p:nvSpPr>
        <p:spPr>
          <a:xfrm>
            <a:off x="755650" y="476250"/>
            <a:ext cx="7429500" cy="1477963"/>
          </a:xfrm>
        </p:spPr>
        <p:txBody>
          <a:bodyPr/>
          <a:lstStyle/>
          <a:p>
            <a:pPr eaLnBrk="1" hangingPunct="1"/>
            <a:r>
              <a:rPr lang="sl-SI" altLang="en-US" sz="3300" b="1"/>
              <a:t>null</a:t>
            </a:r>
            <a:endParaRPr lang="en-US" altLang="en-US" sz="3300" b="1"/>
          </a:p>
        </p:txBody>
      </p:sp>
      <p:sp>
        <p:nvSpPr>
          <p:cNvPr id="25603" name="Rectangle 3">
            <a:extLst>
              <a:ext uri="{FF2B5EF4-FFF2-40B4-BE49-F238E27FC236}">
                <a16:creationId xmlns:a16="http://schemas.microsoft.com/office/drawing/2014/main" id="{2CA22326-F3E4-41A9-B5E6-DCC79142E823}"/>
              </a:ext>
            </a:extLst>
          </p:cNvPr>
          <p:cNvSpPr>
            <a:spLocks noGrp="1" noChangeArrowheads="1"/>
          </p:cNvSpPr>
          <p:nvPr>
            <p:ph idx="1"/>
          </p:nvPr>
        </p:nvSpPr>
        <p:spPr>
          <a:xfrm>
            <a:off x="762000" y="1196752"/>
            <a:ext cx="6546304" cy="4606925"/>
          </a:xfrm>
        </p:spPr>
        <p:txBody>
          <a:bodyPr/>
          <a:lstStyle/>
          <a:p>
            <a:pPr eaLnBrk="1" hangingPunct="1"/>
            <a:r>
              <a:rPr lang="sl-SI" altLang="en-US" sz="2400">
                <a:solidFill>
                  <a:schemeClr val="tx2"/>
                </a:solidFill>
              </a:rPr>
              <a:t>Promenljive referentnog tipa </a:t>
            </a:r>
            <a:r>
              <a:rPr lang="en-US" altLang="en-US" sz="2400">
                <a:solidFill>
                  <a:schemeClr val="tx2"/>
                </a:solidFill>
              </a:rPr>
              <a:t>mo</a:t>
            </a:r>
            <a:r>
              <a:rPr lang="sl-SI" altLang="en-US" sz="2400">
                <a:solidFill>
                  <a:schemeClr val="tx2"/>
                </a:solidFill>
              </a:rPr>
              <a:t>žda</a:t>
            </a:r>
            <a:r>
              <a:rPr lang="en-US" altLang="en-US" sz="2400">
                <a:solidFill>
                  <a:schemeClr val="tx2"/>
                </a:solidFill>
              </a:rPr>
              <a:t> </a:t>
            </a:r>
            <a:r>
              <a:rPr lang="sl-SI" altLang="en-US" sz="2400">
                <a:solidFill>
                  <a:schemeClr val="tx2"/>
                </a:solidFill>
              </a:rPr>
              <a:t>nalikuju pokazivačima iz jezika C i C++,</a:t>
            </a:r>
            <a:r>
              <a:rPr lang="en-US" altLang="en-US" sz="2400">
                <a:solidFill>
                  <a:schemeClr val="tx2"/>
                </a:solidFill>
              </a:rPr>
              <a:t> ali nije u pitanju isti koncept.</a:t>
            </a:r>
          </a:p>
          <a:p>
            <a:pPr eaLnBrk="1" hangingPunct="1"/>
            <a:r>
              <a:rPr lang="en-US" altLang="en-US" sz="2400">
                <a:solidFill>
                  <a:schemeClr val="tx2"/>
                </a:solidFill>
              </a:rPr>
              <a:t>U</a:t>
            </a:r>
            <a:r>
              <a:rPr lang="sl-SI" altLang="en-US" sz="2400">
                <a:solidFill>
                  <a:schemeClr val="tx2"/>
                </a:solidFill>
              </a:rPr>
              <a:t> Javi </a:t>
            </a:r>
            <a:r>
              <a:rPr lang="sl-SI" altLang="en-US" sz="2400" b="1">
                <a:solidFill>
                  <a:schemeClr val="tx2"/>
                </a:solidFill>
              </a:rPr>
              <a:t>ne postoje pokazivači</a:t>
            </a:r>
            <a:r>
              <a:rPr lang="sl-SI" altLang="en-US" sz="2400">
                <a:solidFill>
                  <a:schemeClr val="tx2"/>
                </a:solidFill>
              </a:rPr>
              <a:t> (razlog zbog koga je mnogi vole)...</a:t>
            </a:r>
          </a:p>
          <a:p>
            <a:pPr eaLnBrk="1" hangingPunct="1"/>
            <a:r>
              <a:rPr lang="sl-SI" altLang="en-US" sz="2400">
                <a:solidFill>
                  <a:schemeClr val="tx2"/>
                </a:solidFill>
              </a:rPr>
              <a:t>Najbolje je razmišljati ovako: u Javi su sve promenljive (osim primitivnih tipova) dinamičke.</a:t>
            </a:r>
          </a:p>
          <a:p>
            <a:pPr eaLnBrk="1" hangingPunct="1"/>
            <a:r>
              <a:rPr lang="sl-SI" altLang="en-US" sz="2400">
                <a:solidFill>
                  <a:schemeClr val="tx2"/>
                </a:solidFill>
              </a:rPr>
              <a:t>Na sledećem slajdu biće razjašnjeni pojmovi primitivnih i referentnih tipova podataka u Javi.</a:t>
            </a:r>
            <a:endParaRPr lang="sr-Cyrl-CS" altLang="en-US" sz="2400">
              <a:solidFill>
                <a:schemeClr val="tx2"/>
              </a:solidFill>
            </a:endParaRPr>
          </a:p>
        </p:txBody>
      </p:sp>
      <p:sp>
        <p:nvSpPr>
          <p:cNvPr id="2" name="Footer Placeholder 1">
            <a:extLst>
              <a:ext uri="{FF2B5EF4-FFF2-40B4-BE49-F238E27FC236}">
                <a16:creationId xmlns:a16="http://schemas.microsoft.com/office/drawing/2014/main" id="{E06A15DE-2E84-4EF1-B666-AEB9DD73BE3D}"/>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318A26A-4134-41F8-A544-E404132EF873}"/>
              </a:ext>
            </a:extLst>
          </p:cNvPr>
          <p:cNvSpPr>
            <a:spLocks noGrp="1"/>
          </p:cNvSpPr>
          <p:nvPr>
            <p:ph type="title"/>
          </p:nvPr>
        </p:nvSpPr>
        <p:spPr>
          <a:xfrm>
            <a:off x="819150" y="404813"/>
            <a:ext cx="7429500" cy="1477962"/>
          </a:xfrm>
        </p:spPr>
        <p:txBody>
          <a:bodyPr/>
          <a:lstStyle/>
          <a:p>
            <a:pPr eaLnBrk="1" hangingPunct="1"/>
            <a:r>
              <a:rPr lang="en-US" altLang="en-US"/>
              <a:t>Alat </a:t>
            </a:r>
            <a:r>
              <a:rPr lang="sl-SI" altLang="en-US"/>
              <a:t>za rad</a:t>
            </a:r>
            <a:endParaRPr lang="en-US" altLang="en-US"/>
          </a:p>
        </p:txBody>
      </p:sp>
      <p:sp>
        <p:nvSpPr>
          <p:cNvPr id="3" name="Content Placeholder 2">
            <a:extLst>
              <a:ext uri="{FF2B5EF4-FFF2-40B4-BE49-F238E27FC236}">
                <a16:creationId xmlns:a16="http://schemas.microsoft.com/office/drawing/2014/main" id="{0088C701-CC4B-41D7-960D-175A740123D8}"/>
              </a:ext>
            </a:extLst>
          </p:cNvPr>
          <p:cNvSpPr>
            <a:spLocks noGrp="1"/>
          </p:cNvSpPr>
          <p:nvPr>
            <p:ph idx="1"/>
          </p:nvPr>
        </p:nvSpPr>
        <p:spPr>
          <a:xfrm>
            <a:off x="539750" y="1557338"/>
            <a:ext cx="7429500" cy="4679950"/>
          </a:xfrm>
        </p:spPr>
        <p:txBody>
          <a:bodyPr rtlCol="0">
            <a:normAutofit/>
          </a:bodyPr>
          <a:lstStyle/>
          <a:p>
            <a:pPr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Java Development Kit, Standard Edition</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Tip Jave: J2SE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Šta je potrebno instalirati na svom računaru: JDK</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JDK instalacija uključuje i JRE (runtime environment)</a:t>
            </a:r>
          </a:p>
          <a:p>
            <a:pPr lvl="1" eaLnBrk="1" fontAlgn="auto" hangingPunct="1">
              <a:spcAft>
                <a:spcPts val="0"/>
              </a:spcAft>
              <a:buFont typeface="Arial" panose="020B0604020202020204" pitchFamily="34" charset="0"/>
              <a:buChar char="•"/>
              <a:defRPr/>
            </a:pPr>
            <a:r>
              <a:rPr lang="sl-SI">
                <a:solidFill>
                  <a:schemeClr val="tx1">
                    <a:lumMod val="75000"/>
                    <a:lumOff val="25000"/>
                  </a:schemeClr>
                </a:solidFill>
              </a:rPr>
              <a:t>Link: </a:t>
            </a:r>
            <a:r>
              <a:rPr lang="en-US" sz="1200">
                <a:solidFill>
                  <a:schemeClr val="tx1">
                    <a:lumMod val="75000"/>
                    <a:lumOff val="25000"/>
                  </a:schemeClr>
                </a:solidFill>
                <a:hlinkClick r:id="rId2"/>
              </a:rPr>
              <a:t>https</a:t>
            </a:r>
            <a:r>
              <a:rPr lang="en-US" sz="1200" dirty="0">
                <a:solidFill>
                  <a:schemeClr val="tx1">
                    <a:lumMod val="75000"/>
                    <a:lumOff val="25000"/>
                  </a:schemeClr>
                </a:solidFill>
                <a:hlinkClick r:id="rId2"/>
              </a:rPr>
              <a:t>://www.oracle.com/java/technologies/javase-jdk8-downloads.html</a:t>
            </a:r>
            <a:endParaRPr lang="en-US" dirty="0">
              <a:solidFill>
                <a:schemeClr val="tx1">
                  <a:lumMod val="75000"/>
                  <a:lumOff val="25000"/>
                </a:schemeClr>
              </a:solidFill>
            </a:endParaRP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Aktuelna verzija (02.20</a:t>
            </a:r>
            <a:r>
              <a:rPr lang="en-US" dirty="0">
                <a:solidFill>
                  <a:schemeClr val="tx1">
                    <a:lumMod val="75000"/>
                    <a:lumOff val="25000"/>
                  </a:schemeClr>
                </a:solidFill>
              </a:rPr>
              <a:t>20</a:t>
            </a:r>
            <a:r>
              <a:rPr lang="sl-SI" dirty="0">
                <a:solidFill>
                  <a:schemeClr val="tx1">
                    <a:lumMod val="75000"/>
                    <a:lumOff val="25000"/>
                  </a:schemeClr>
                </a:solidFill>
              </a:rPr>
              <a:t>.): JDK </a:t>
            </a:r>
            <a:r>
              <a:rPr lang="en-US" dirty="0">
                <a:solidFill>
                  <a:schemeClr val="tx1">
                    <a:lumMod val="75000"/>
                    <a:lumOff val="25000"/>
                  </a:schemeClr>
                </a:solidFill>
              </a:rPr>
              <a:t>8</a:t>
            </a:r>
            <a:r>
              <a:rPr lang="sl-SI" dirty="0">
                <a:solidFill>
                  <a:schemeClr val="tx1">
                    <a:lumMod val="75000"/>
                    <a:lumOff val="25000"/>
                  </a:schemeClr>
                </a:solidFill>
              </a:rPr>
              <a:t> </a:t>
            </a:r>
            <a:r>
              <a:rPr lang="sl-SI">
                <a:solidFill>
                  <a:schemeClr val="tx1">
                    <a:lumMod val="75000"/>
                    <a:lumOff val="25000"/>
                  </a:schemeClr>
                </a:solidFill>
              </a:rPr>
              <a:t>Update </a:t>
            </a:r>
            <a:r>
              <a:rPr lang="en-US">
                <a:solidFill>
                  <a:schemeClr val="tx1">
                    <a:lumMod val="75000"/>
                    <a:lumOff val="25000"/>
                  </a:schemeClr>
                </a:solidFill>
              </a:rPr>
              <a:t>241</a:t>
            </a:r>
            <a:endParaRPr lang="sl-SI"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Razvojno okruženje: </a:t>
            </a:r>
            <a:r>
              <a:rPr lang="sl-SI" b="1" dirty="0">
                <a:solidFill>
                  <a:schemeClr val="tx1">
                    <a:lumMod val="75000"/>
                    <a:lumOff val="25000"/>
                  </a:schemeClr>
                </a:solidFill>
              </a:rPr>
              <a:t>Eclipse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Tip: Eclipse Classic IDE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Odakle skinuti: </a:t>
            </a:r>
            <a:r>
              <a:rPr lang="en-US" dirty="0">
                <a:solidFill>
                  <a:schemeClr val="tx1">
                    <a:lumMod val="75000"/>
                    <a:lumOff val="25000"/>
                  </a:schemeClr>
                </a:solidFill>
                <a:hlinkClick r:id="rId3"/>
              </a:rPr>
              <a:t>https://www.eclipse.org/downloads/</a:t>
            </a:r>
            <a:endParaRPr lang="en-US" dirty="0">
              <a:solidFill>
                <a:schemeClr val="tx1">
                  <a:lumMod val="75000"/>
                  <a:lumOff val="25000"/>
                </a:schemeClr>
              </a:solidFill>
            </a:endParaRP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Aktuelna ver. (02.20</a:t>
            </a:r>
            <a:r>
              <a:rPr lang="en-US" dirty="0">
                <a:solidFill>
                  <a:schemeClr val="tx1">
                    <a:lumMod val="75000"/>
                    <a:lumOff val="25000"/>
                  </a:schemeClr>
                </a:solidFill>
              </a:rPr>
              <a:t>20</a:t>
            </a:r>
            <a:r>
              <a:rPr lang="sl-SI" dirty="0">
                <a:solidFill>
                  <a:schemeClr val="tx1">
                    <a:lumMod val="75000"/>
                    <a:lumOff val="25000"/>
                  </a:schemeClr>
                </a:solidFill>
              </a:rPr>
              <a:t>.): </a:t>
            </a:r>
            <a:r>
              <a:rPr lang="en-US" dirty="0">
                <a:solidFill>
                  <a:schemeClr val="tx1">
                    <a:lumMod val="75000"/>
                    <a:lumOff val="25000"/>
                  </a:schemeClr>
                </a:solidFill>
              </a:rPr>
              <a:t>Eclipse IDE for Java developers </a:t>
            </a:r>
            <a:r>
              <a:rPr lang="sl-SI" dirty="0">
                <a:solidFill>
                  <a:schemeClr val="tx1">
                    <a:lumMod val="75000"/>
                    <a:lumOff val="25000"/>
                  </a:schemeClr>
                </a:solidFill>
              </a:rPr>
              <a:t>4</a:t>
            </a:r>
            <a:r>
              <a:rPr lang="en-US" dirty="0">
                <a:solidFill>
                  <a:schemeClr val="tx1">
                    <a:lumMod val="75000"/>
                    <a:lumOff val="25000"/>
                  </a:schemeClr>
                </a:solidFill>
              </a:rPr>
              <a:t>.14</a:t>
            </a:r>
          </a:p>
          <a:p>
            <a:pPr eaLnBrk="1" fontAlgn="auto" hangingPunct="1">
              <a:spcAft>
                <a:spcPts val="0"/>
              </a:spcAft>
              <a:buFont typeface="Arial" panose="020B0604020202020204" pitchFamily="34" charset="0"/>
              <a:buChar char="•"/>
              <a:defRPr/>
            </a:pPr>
            <a:r>
              <a:rPr lang="en-US" dirty="0" err="1">
                <a:solidFill>
                  <a:schemeClr val="tx1">
                    <a:lumMod val="75000"/>
                    <a:lumOff val="25000"/>
                  </a:schemeClr>
                </a:solidFill>
              </a:rPr>
              <a:t>Alternativa</a:t>
            </a:r>
            <a:r>
              <a:rPr lang="en-US" dirty="0">
                <a:solidFill>
                  <a:schemeClr val="tx1">
                    <a:lumMod val="75000"/>
                    <a:lumOff val="25000"/>
                  </a:schemeClr>
                </a:solidFill>
              </a:rPr>
              <a:t>: </a:t>
            </a:r>
            <a:r>
              <a:rPr lang="en-US" b="1" dirty="0" err="1">
                <a:solidFill>
                  <a:schemeClr val="tx1">
                    <a:lumMod val="75000"/>
                    <a:lumOff val="25000"/>
                  </a:schemeClr>
                </a:solidFill>
              </a:rPr>
              <a:t>IntelliJ</a:t>
            </a:r>
            <a:endParaRPr lang="sl-SI" b="1" dirty="0">
              <a:solidFill>
                <a:schemeClr val="tx1">
                  <a:lumMod val="75000"/>
                  <a:lumOff val="25000"/>
                </a:schemeClr>
              </a:solidFill>
            </a:endParaRPr>
          </a:p>
        </p:txBody>
      </p:sp>
      <p:pic>
        <p:nvPicPr>
          <p:cNvPr id="8197" name="Picture 4">
            <a:extLst>
              <a:ext uri="{FF2B5EF4-FFF2-40B4-BE49-F238E27FC236}">
                <a16:creationId xmlns:a16="http://schemas.microsoft.com/office/drawing/2014/main" id="{000168B6-8BC1-46FE-932F-94794FDC4834}"/>
              </a:ext>
            </a:extLst>
          </p:cNvPr>
          <p:cNvPicPr>
            <a:picLocks noChangeAspect="1"/>
          </p:cNvPicPr>
          <p:nvPr/>
        </p:nvPicPr>
        <p:blipFill rotWithShape="1">
          <a:blip r:embed="rId4">
            <a:extLst>
              <a:ext uri="{28A0092B-C50C-407E-A947-70E740481C1C}">
                <a14:useLocalDpi xmlns:a14="http://schemas.microsoft.com/office/drawing/2010/main" val="0"/>
              </a:ext>
            </a:extLst>
          </a:blip>
          <a:srcRect l="4776" r="49992" b="9003"/>
          <a:stretch/>
        </p:blipFill>
        <p:spPr bwMode="auto">
          <a:xfrm>
            <a:off x="6191684" y="1570540"/>
            <a:ext cx="792336" cy="108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a:extLst>
              <a:ext uri="{FF2B5EF4-FFF2-40B4-BE49-F238E27FC236}">
                <a16:creationId xmlns:a16="http://schemas.microsoft.com/office/drawing/2014/main" id="{BDC7E98A-3509-432C-A2D2-D246F79042A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15496" y="3573853"/>
            <a:ext cx="1944712" cy="97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40C8052-1425-4946-BE82-6DA0B21C0FE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907F41B-69C7-4A58-97FB-4675FF6B9F61}"/>
              </a:ext>
            </a:extLst>
          </p:cNvPr>
          <p:cNvSpPr>
            <a:spLocks noGrp="1" noChangeArrowheads="1"/>
          </p:cNvSpPr>
          <p:nvPr>
            <p:ph type="title"/>
          </p:nvPr>
        </p:nvSpPr>
        <p:spPr>
          <a:xfrm>
            <a:off x="827088" y="260350"/>
            <a:ext cx="7429500" cy="1479550"/>
          </a:xfrm>
        </p:spPr>
        <p:txBody>
          <a:bodyPr/>
          <a:lstStyle/>
          <a:p>
            <a:pPr eaLnBrk="1" hangingPunct="1"/>
            <a:r>
              <a:rPr lang="sl-SI" altLang="en-US" sz="3300" b="1"/>
              <a:t>null</a:t>
            </a:r>
            <a:endParaRPr lang="en-US" altLang="en-US" sz="3300" b="1"/>
          </a:p>
        </p:txBody>
      </p:sp>
      <p:sp>
        <p:nvSpPr>
          <p:cNvPr id="79875" name="Rectangle 3">
            <a:extLst>
              <a:ext uri="{FF2B5EF4-FFF2-40B4-BE49-F238E27FC236}">
                <a16:creationId xmlns:a16="http://schemas.microsoft.com/office/drawing/2014/main" id="{49D30263-46FB-4516-A2BE-4821CFFD2C7C}"/>
              </a:ext>
            </a:extLst>
          </p:cNvPr>
          <p:cNvSpPr>
            <a:spLocks noGrp="1" noChangeArrowheads="1"/>
          </p:cNvSpPr>
          <p:nvPr>
            <p:ph idx="1"/>
          </p:nvPr>
        </p:nvSpPr>
        <p:spPr>
          <a:xfrm>
            <a:off x="755650" y="980728"/>
            <a:ext cx="6264275" cy="5328591"/>
          </a:xfrm>
        </p:spPr>
        <p:txBody>
          <a:bodyPr rtlCol="0">
            <a:normAutofit/>
          </a:bodyPr>
          <a:lstStyle/>
          <a:p>
            <a:pPr eaLnBrk="1" fontAlgn="auto" hangingPunct="1">
              <a:spcAft>
                <a:spcPts val="0"/>
              </a:spcAft>
              <a:defRPr/>
            </a:pPr>
            <a:r>
              <a:rPr lang="sl-SI" sz="2000" b="1" dirty="0">
                <a:solidFill>
                  <a:schemeClr val="tx2"/>
                </a:solidFill>
              </a:rPr>
              <a:t>Referentni</a:t>
            </a:r>
            <a:r>
              <a:rPr lang="sl-SI" sz="2000" dirty="0">
                <a:solidFill>
                  <a:schemeClr val="tx2"/>
                </a:solidFill>
              </a:rPr>
              <a:t> tipovi podataka u Javi su:</a:t>
            </a:r>
          </a:p>
          <a:p>
            <a:pPr lvl="2" eaLnBrk="1" fontAlgn="auto" hangingPunct="1">
              <a:spcAft>
                <a:spcPts val="0"/>
              </a:spcAft>
              <a:defRPr/>
            </a:pPr>
            <a:r>
              <a:rPr lang="sl-SI" sz="1600" dirty="0">
                <a:solidFill>
                  <a:schemeClr val="tx2"/>
                </a:solidFill>
              </a:rPr>
              <a:t>KLASE, </a:t>
            </a:r>
          </a:p>
          <a:p>
            <a:pPr lvl="2" eaLnBrk="1" fontAlgn="auto" hangingPunct="1">
              <a:spcAft>
                <a:spcPts val="0"/>
              </a:spcAft>
              <a:defRPr/>
            </a:pPr>
            <a:r>
              <a:rPr lang="sl-SI" sz="1600" dirty="0">
                <a:solidFill>
                  <a:schemeClr val="tx2"/>
                </a:solidFill>
              </a:rPr>
              <a:t>INTERFEJSI i</a:t>
            </a:r>
          </a:p>
          <a:p>
            <a:pPr lvl="2" eaLnBrk="1" fontAlgn="auto" hangingPunct="1">
              <a:spcAft>
                <a:spcPts val="0"/>
              </a:spcAft>
              <a:defRPr/>
            </a:pPr>
            <a:r>
              <a:rPr lang="sl-SI" sz="1600" dirty="0">
                <a:solidFill>
                  <a:schemeClr val="tx2"/>
                </a:solidFill>
              </a:rPr>
              <a:t>NIZOVI</a:t>
            </a:r>
          </a:p>
          <a:p>
            <a:pPr lvl="2" eaLnBrk="1" fontAlgn="auto" hangingPunct="1">
              <a:spcAft>
                <a:spcPts val="0"/>
              </a:spcAft>
              <a:defRPr/>
            </a:pPr>
            <a:r>
              <a:rPr lang="sl-SI" sz="1600">
                <a:solidFill>
                  <a:schemeClr val="tx2"/>
                </a:solidFill>
              </a:rPr>
              <a:t>ENUMERACIJE.</a:t>
            </a:r>
            <a:endParaRPr lang="sl-SI" sz="1600" dirty="0">
              <a:solidFill>
                <a:schemeClr val="tx2"/>
              </a:solidFill>
            </a:endParaRPr>
          </a:p>
          <a:p>
            <a:pPr eaLnBrk="1" fontAlgn="auto" hangingPunct="1">
              <a:spcAft>
                <a:spcPts val="0"/>
              </a:spcAft>
              <a:defRPr/>
            </a:pPr>
            <a:r>
              <a:rPr lang="sl-SI" sz="2000" dirty="0">
                <a:solidFill>
                  <a:schemeClr val="tx2"/>
                </a:solidFill>
              </a:rPr>
              <a:t>Koji tipovi podataka onda nisu referentni? Nisu referentni </a:t>
            </a:r>
            <a:r>
              <a:rPr lang="sl-SI" sz="2000" b="1" dirty="0">
                <a:solidFill>
                  <a:schemeClr val="tx2"/>
                </a:solidFill>
              </a:rPr>
              <a:t>primitivni</a:t>
            </a:r>
            <a:r>
              <a:rPr lang="sl-SI" sz="2000" dirty="0">
                <a:solidFill>
                  <a:schemeClr val="tx2"/>
                </a:solidFill>
              </a:rPr>
              <a:t> tipovi. To su oni tipovi podataka koji su ugradjeni u sam programski jezik:</a:t>
            </a:r>
          </a:p>
          <a:p>
            <a:pPr lvl="2" eaLnBrk="1" fontAlgn="auto" hangingPunct="1">
              <a:spcAft>
                <a:spcPts val="0"/>
              </a:spcAft>
              <a:defRPr/>
            </a:pPr>
            <a:r>
              <a:rPr lang="sl-SI" sz="1600" dirty="0">
                <a:solidFill>
                  <a:schemeClr val="tx2"/>
                </a:solidFill>
              </a:rPr>
              <a:t>celobrojni (</a:t>
            </a:r>
            <a:r>
              <a:rPr lang="sl-SI" sz="1600" dirty="0">
                <a:solidFill>
                  <a:schemeClr val="tx2"/>
                </a:solidFill>
                <a:latin typeface="Consolas" pitchFamily="49" charset="0"/>
              </a:rPr>
              <a:t>int</a:t>
            </a:r>
            <a:r>
              <a:rPr lang="sl-SI" sz="1600" dirty="0">
                <a:solidFill>
                  <a:schemeClr val="tx2"/>
                </a:solidFill>
              </a:rPr>
              <a:t>, </a:t>
            </a:r>
            <a:r>
              <a:rPr lang="sl-SI" sz="1600" dirty="0">
                <a:solidFill>
                  <a:schemeClr val="tx2"/>
                </a:solidFill>
                <a:latin typeface="Consolas" pitchFamily="49" charset="0"/>
              </a:rPr>
              <a:t>short</a:t>
            </a:r>
            <a:r>
              <a:rPr lang="sl-SI" sz="1600" dirty="0">
                <a:solidFill>
                  <a:schemeClr val="tx2"/>
                </a:solidFill>
              </a:rPr>
              <a:t>...)</a:t>
            </a:r>
          </a:p>
          <a:p>
            <a:pPr lvl="2" eaLnBrk="1" fontAlgn="auto" hangingPunct="1">
              <a:spcAft>
                <a:spcPts val="0"/>
              </a:spcAft>
              <a:defRPr/>
            </a:pPr>
            <a:r>
              <a:rPr lang="sl-SI" sz="1600" dirty="0">
                <a:solidFill>
                  <a:schemeClr val="tx2"/>
                </a:solidFill>
              </a:rPr>
              <a:t>realni (</a:t>
            </a:r>
            <a:r>
              <a:rPr lang="sl-SI" sz="1600" dirty="0">
                <a:solidFill>
                  <a:schemeClr val="tx2"/>
                </a:solidFill>
                <a:latin typeface="Consolas" pitchFamily="49" charset="0"/>
              </a:rPr>
              <a:t>float</a:t>
            </a:r>
            <a:r>
              <a:rPr lang="sl-SI" sz="1600" dirty="0">
                <a:solidFill>
                  <a:schemeClr val="tx2"/>
                </a:solidFill>
              </a:rPr>
              <a:t>, </a:t>
            </a:r>
            <a:r>
              <a:rPr lang="sl-SI" sz="1600" dirty="0">
                <a:solidFill>
                  <a:schemeClr val="tx2"/>
                </a:solidFill>
                <a:latin typeface="Consolas" pitchFamily="49" charset="0"/>
              </a:rPr>
              <a:t>double</a:t>
            </a:r>
            <a:r>
              <a:rPr lang="sl-SI" sz="1600" dirty="0">
                <a:solidFill>
                  <a:schemeClr val="tx2"/>
                </a:solidFill>
              </a:rPr>
              <a:t>)</a:t>
            </a:r>
          </a:p>
          <a:p>
            <a:pPr lvl="2" eaLnBrk="1" fontAlgn="auto" hangingPunct="1">
              <a:spcAft>
                <a:spcPts val="0"/>
              </a:spcAft>
              <a:defRPr/>
            </a:pPr>
            <a:r>
              <a:rPr lang="sl-SI" sz="1600" dirty="0">
                <a:solidFill>
                  <a:schemeClr val="tx2"/>
                </a:solidFill>
              </a:rPr>
              <a:t>znakovni, za pojedinačni znak (</a:t>
            </a:r>
            <a:r>
              <a:rPr lang="sl-SI" sz="1600" dirty="0">
                <a:solidFill>
                  <a:schemeClr val="tx2"/>
                </a:solidFill>
                <a:latin typeface="Consolas" pitchFamily="49" charset="0"/>
              </a:rPr>
              <a:t>char</a:t>
            </a:r>
            <a:r>
              <a:rPr lang="sl-SI" sz="1600" dirty="0">
                <a:solidFill>
                  <a:schemeClr val="tx2"/>
                </a:solidFill>
              </a:rPr>
              <a:t>) i</a:t>
            </a:r>
          </a:p>
          <a:p>
            <a:pPr lvl="2" eaLnBrk="1" fontAlgn="auto" hangingPunct="1">
              <a:spcAft>
                <a:spcPts val="0"/>
              </a:spcAft>
              <a:defRPr/>
            </a:pPr>
            <a:r>
              <a:rPr lang="sl-SI" sz="1600" dirty="0">
                <a:solidFill>
                  <a:schemeClr val="tx2"/>
                </a:solidFill>
              </a:rPr>
              <a:t>logički (</a:t>
            </a:r>
            <a:r>
              <a:rPr lang="sl-SI" sz="1600">
                <a:solidFill>
                  <a:schemeClr val="tx2"/>
                </a:solidFill>
                <a:latin typeface="Consolas" pitchFamily="49" charset="0"/>
              </a:rPr>
              <a:t>boolean</a:t>
            </a:r>
            <a:r>
              <a:rPr lang="sl-SI" sz="1600">
                <a:solidFill>
                  <a:schemeClr val="tx2"/>
                </a:solidFill>
              </a:rPr>
              <a:t>).</a:t>
            </a:r>
            <a:endParaRPr lang="sl-SI" sz="1800" dirty="0">
              <a:solidFill>
                <a:schemeClr val="tx2"/>
              </a:solidFill>
            </a:endParaRPr>
          </a:p>
          <a:p>
            <a:pPr eaLnBrk="1" fontAlgn="auto" hangingPunct="1">
              <a:spcAft>
                <a:spcPts val="0"/>
              </a:spcAft>
              <a:defRPr/>
            </a:pPr>
            <a:r>
              <a:rPr lang="sl-SI" sz="2000" dirty="0">
                <a:solidFill>
                  <a:schemeClr val="tx2"/>
                </a:solidFill>
              </a:rPr>
              <a:t>Više o njima u poglavlju o tipovima podataka.</a:t>
            </a:r>
          </a:p>
          <a:p>
            <a:pPr eaLnBrk="1" fontAlgn="auto" hangingPunct="1">
              <a:spcAft>
                <a:spcPts val="0"/>
              </a:spcAft>
              <a:defRPr/>
            </a:pPr>
            <a:endParaRPr lang="en-US" sz="2000" dirty="0">
              <a:solidFill>
                <a:schemeClr val="tx2"/>
              </a:solidFill>
            </a:endParaRPr>
          </a:p>
        </p:txBody>
      </p:sp>
      <p:sp>
        <p:nvSpPr>
          <p:cNvPr id="2" name="Footer Placeholder 1">
            <a:extLst>
              <a:ext uri="{FF2B5EF4-FFF2-40B4-BE49-F238E27FC236}">
                <a16:creationId xmlns:a16="http://schemas.microsoft.com/office/drawing/2014/main" id="{270F76BD-54AA-416C-8B54-25630240434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ADAFEE3-6303-4AC5-9BF9-11EB0B5A8630}"/>
              </a:ext>
            </a:extLst>
          </p:cNvPr>
          <p:cNvSpPr>
            <a:spLocks noGrp="1"/>
          </p:cNvSpPr>
          <p:nvPr>
            <p:ph type="title"/>
          </p:nvPr>
        </p:nvSpPr>
        <p:spPr>
          <a:xfrm>
            <a:off x="468313" y="115888"/>
            <a:ext cx="7053262" cy="1401762"/>
          </a:xfrm>
        </p:spPr>
        <p:txBody>
          <a:bodyPr/>
          <a:lstStyle/>
          <a:p>
            <a:pPr eaLnBrk="1" hangingPunct="1"/>
            <a:r>
              <a:rPr lang="sr-Latn-RS" altLang="en-US"/>
              <a:t>Operatori u Javi</a:t>
            </a:r>
            <a:endParaRPr lang="en-US" altLang="en-US"/>
          </a:p>
        </p:txBody>
      </p:sp>
      <p:graphicFrame>
        <p:nvGraphicFramePr>
          <p:cNvPr id="6" name="Content Placeholder 5">
            <a:extLst>
              <a:ext uri="{FF2B5EF4-FFF2-40B4-BE49-F238E27FC236}">
                <a16:creationId xmlns:a16="http://schemas.microsoft.com/office/drawing/2014/main" id="{6C6EA2D5-674A-4BDF-BAFA-AB5E33D40996}"/>
              </a:ext>
            </a:extLst>
          </p:cNvPr>
          <p:cNvGraphicFramePr>
            <a:graphicFrameLocks noGrp="1"/>
          </p:cNvGraphicFramePr>
          <p:nvPr>
            <p:ph idx="1"/>
            <p:extLst>
              <p:ext uri="{D42A27DB-BD31-4B8C-83A1-F6EECF244321}">
                <p14:modId xmlns:p14="http://schemas.microsoft.com/office/powerpoint/2010/main" val="2812871549"/>
              </p:ext>
            </p:extLst>
          </p:nvPr>
        </p:nvGraphicFramePr>
        <p:xfrm>
          <a:off x="0" y="981075"/>
          <a:ext cx="9144000" cy="5639216"/>
        </p:xfrm>
        <a:graphic>
          <a:graphicData uri="http://schemas.openxmlformats.org/drawingml/2006/table">
            <a:tbl>
              <a:tblPr firstRow="1" bandRow="1">
                <a:tableStyleId>{5C22544A-7EE6-4342-B048-85BDC9FD1C3A}</a:tableStyleId>
              </a:tblPr>
              <a:tblGrid>
                <a:gridCol w="4716016">
                  <a:extLst>
                    <a:ext uri="{9D8B030D-6E8A-4147-A177-3AD203B41FA5}">
                      <a16:colId xmlns:a16="http://schemas.microsoft.com/office/drawing/2014/main" val="20000"/>
                    </a:ext>
                  </a:extLst>
                </a:gridCol>
                <a:gridCol w="4427984">
                  <a:extLst>
                    <a:ext uri="{9D8B030D-6E8A-4147-A177-3AD203B41FA5}">
                      <a16:colId xmlns:a16="http://schemas.microsoft.com/office/drawing/2014/main" val="20001"/>
                    </a:ext>
                  </a:extLst>
                </a:gridCol>
              </a:tblGrid>
              <a:tr h="348923">
                <a:tc>
                  <a:txBody>
                    <a:bodyPr/>
                    <a:lstStyle/>
                    <a:p>
                      <a:r>
                        <a:rPr lang="sr-Latn-RS" sz="1800" dirty="0">
                          <a:solidFill>
                            <a:schemeClr val="bg2">
                              <a:lumMod val="25000"/>
                            </a:schemeClr>
                          </a:solidFill>
                        </a:rPr>
                        <a:t>Kategorija operatora</a:t>
                      </a:r>
                      <a:endParaRPr lang="en-US" sz="1800" dirty="0">
                        <a:solidFill>
                          <a:schemeClr val="bg2">
                            <a:lumMod val="25000"/>
                          </a:schemeClr>
                        </a:solidFill>
                      </a:endParaRPr>
                    </a:p>
                  </a:txBody>
                  <a:tcPr marT="45715" marB="45715"/>
                </a:tc>
                <a:tc>
                  <a:txBody>
                    <a:bodyPr/>
                    <a:lstStyle/>
                    <a:p>
                      <a:r>
                        <a:rPr lang="sr-Latn-RS" sz="1800" dirty="0">
                          <a:solidFill>
                            <a:schemeClr val="bg2">
                              <a:lumMod val="25000"/>
                            </a:schemeClr>
                          </a:solidFill>
                        </a:rPr>
                        <a:t>Operatori koji joj pripadaju</a:t>
                      </a:r>
                      <a:endParaRPr lang="en-US" sz="1800" dirty="0">
                        <a:solidFill>
                          <a:schemeClr val="bg2">
                            <a:lumMod val="25000"/>
                          </a:schemeClr>
                        </a:solidFill>
                      </a:endParaRPr>
                    </a:p>
                  </a:txBody>
                  <a:tcPr marT="45715" marB="45715"/>
                </a:tc>
                <a:extLst>
                  <a:ext uri="{0D108BD9-81ED-4DB2-BD59-A6C34878D82A}">
                    <a16:rowId xmlns:a16="http://schemas.microsoft.com/office/drawing/2014/main" val="10000"/>
                  </a:ext>
                </a:extLst>
              </a:tr>
              <a:tr h="319845">
                <a:tc>
                  <a:txBody>
                    <a:bodyPr/>
                    <a:lstStyle/>
                    <a:p>
                      <a:r>
                        <a:rPr lang="sr-Latn-RS" sz="1600" dirty="0">
                          <a:solidFill>
                            <a:schemeClr val="bg2">
                              <a:lumMod val="25000"/>
                            </a:schemeClr>
                          </a:solidFill>
                        </a:rPr>
                        <a:t>Aritmetički</a:t>
                      </a:r>
                      <a:r>
                        <a:rPr lang="sr-Latn-RS" sz="1600" baseline="0" dirty="0">
                          <a:solidFill>
                            <a:schemeClr val="bg2">
                              <a:lumMod val="25000"/>
                            </a:schemeClr>
                          </a:solidFill>
                        </a:rPr>
                        <a:t> operatori</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 </a:t>
                      </a:r>
                      <a:r>
                        <a:rPr lang="en-US" sz="1600" dirty="0">
                          <a:solidFill>
                            <a:schemeClr val="bg2">
                              <a:lumMod val="25000"/>
                            </a:schemeClr>
                          </a:solidFill>
                        </a:rPr>
                        <a:t>-,</a:t>
                      </a:r>
                      <a:r>
                        <a:rPr lang="en-US" sz="1600" baseline="0" dirty="0">
                          <a:solidFill>
                            <a:schemeClr val="bg2">
                              <a:lumMod val="25000"/>
                            </a:schemeClr>
                          </a:solidFill>
                        </a:rPr>
                        <a:t> *, /,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1"/>
                  </a:ext>
                </a:extLst>
              </a:tr>
              <a:tr h="319845">
                <a:tc>
                  <a:txBody>
                    <a:bodyPr/>
                    <a:lstStyle/>
                    <a:p>
                      <a:r>
                        <a:rPr lang="en-US" sz="1600" dirty="0" err="1">
                          <a:solidFill>
                            <a:schemeClr val="bg2">
                              <a:lumMod val="25000"/>
                            </a:schemeClr>
                          </a:solidFill>
                        </a:rPr>
                        <a:t>Operatori</a:t>
                      </a:r>
                      <a:r>
                        <a:rPr lang="en-US" sz="1600" baseline="0" dirty="0">
                          <a:solidFill>
                            <a:schemeClr val="bg2">
                              <a:lumMod val="25000"/>
                            </a:schemeClr>
                          </a:solidFill>
                        </a:rPr>
                        <a:t> </a:t>
                      </a:r>
                      <a:r>
                        <a:rPr lang="en-US" sz="1600" baseline="0" dirty="0" err="1">
                          <a:solidFill>
                            <a:schemeClr val="bg2">
                              <a:lumMod val="25000"/>
                            </a:schemeClr>
                          </a:solidFill>
                        </a:rPr>
                        <a:t>dodele</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r>
                        <a:rPr lang="en-US" sz="1600" baseline="0" dirty="0">
                          <a:solidFill>
                            <a:schemeClr val="bg2">
                              <a:lumMod val="25000"/>
                            </a:schemeClr>
                          </a:solidFill>
                        </a:rPr>
                        <a:t> +=, *=, /=, &amp;=, |=, ^=, &lt;&lt;=, &gt;&gt;=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2"/>
                  </a:ext>
                </a:extLst>
              </a:tr>
              <a:tr h="319845">
                <a:tc>
                  <a:txBody>
                    <a:bodyPr/>
                    <a:lstStyle/>
                    <a:p>
                      <a:r>
                        <a:rPr lang="en-US" sz="1600" dirty="0" err="1">
                          <a:solidFill>
                            <a:schemeClr val="bg2">
                              <a:lumMod val="25000"/>
                            </a:schemeClr>
                          </a:solidFill>
                        </a:rPr>
                        <a:t>Operatori</a:t>
                      </a:r>
                      <a:r>
                        <a:rPr lang="en-US" sz="1600" dirty="0">
                          <a:solidFill>
                            <a:schemeClr val="bg2">
                              <a:lumMod val="25000"/>
                            </a:schemeClr>
                          </a:solidFill>
                        </a:rPr>
                        <a:t> </a:t>
                      </a:r>
                      <a:r>
                        <a:rPr lang="en-US" sz="1600" dirty="0" err="1">
                          <a:solidFill>
                            <a:schemeClr val="bg2">
                              <a:lumMod val="25000"/>
                            </a:schemeClr>
                          </a:solidFill>
                        </a:rPr>
                        <a:t>za</a:t>
                      </a:r>
                      <a:r>
                        <a:rPr lang="en-US" sz="1600" dirty="0">
                          <a:solidFill>
                            <a:schemeClr val="bg2">
                              <a:lumMod val="25000"/>
                            </a:schemeClr>
                          </a:solidFill>
                        </a:rPr>
                        <a:t> </a:t>
                      </a:r>
                      <a:r>
                        <a:rPr lang="en-US" sz="1600" dirty="0" err="1">
                          <a:solidFill>
                            <a:schemeClr val="bg2">
                              <a:lumMod val="25000"/>
                            </a:schemeClr>
                          </a:solidFill>
                        </a:rPr>
                        <a:t>inkrementiranje</a:t>
                      </a:r>
                      <a:r>
                        <a:rPr lang="en-US" sz="1600" dirty="0">
                          <a:solidFill>
                            <a:schemeClr val="bg2">
                              <a:lumMod val="25000"/>
                            </a:schemeClr>
                          </a:solidFill>
                        </a:rPr>
                        <a:t> i </a:t>
                      </a:r>
                      <a:r>
                        <a:rPr lang="en-US" sz="1600" dirty="0" err="1">
                          <a:solidFill>
                            <a:schemeClr val="bg2">
                              <a:lumMod val="25000"/>
                            </a:schemeClr>
                          </a:solidFill>
                        </a:rPr>
                        <a:t>dekrementiranje</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 --</a:t>
                      </a:r>
                    </a:p>
                  </a:txBody>
                  <a:tcPr marT="45715" marB="45715"/>
                </a:tc>
                <a:extLst>
                  <a:ext uri="{0D108BD9-81ED-4DB2-BD59-A6C34878D82A}">
                    <a16:rowId xmlns:a16="http://schemas.microsoft.com/office/drawing/2014/main" val="10003"/>
                  </a:ext>
                </a:extLst>
              </a:tr>
              <a:tr h="319845">
                <a:tc>
                  <a:txBody>
                    <a:bodyPr/>
                    <a:lstStyle/>
                    <a:p>
                      <a:r>
                        <a:rPr lang="en-US" sz="1600" dirty="0" err="1">
                          <a:solidFill>
                            <a:schemeClr val="bg2">
                              <a:lumMod val="25000"/>
                            </a:schemeClr>
                          </a:solidFill>
                        </a:rPr>
                        <a:t>Logi</a:t>
                      </a:r>
                      <a:r>
                        <a:rPr lang="sr-Latn-RS" sz="1600" dirty="0">
                          <a:solidFill>
                            <a:schemeClr val="bg2">
                              <a:lumMod val="25000"/>
                            </a:schemeClr>
                          </a:solidFill>
                        </a:rPr>
                        <a:t>čki</a:t>
                      </a:r>
                      <a:r>
                        <a:rPr lang="sr-Latn-RS" sz="1600" baseline="0" dirty="0">
                          <a:solidFill>
                            <a:schemeClr val="bg2">
                              <a:lumMod val="25000"/>
                            </a:schemeClr>
                          </a:solidFill>
                        </a:rPr>
                        <a:t> operatori</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&amp;&amp;</a:t>
                      </a:r>
                      <a:r>
                        <a:rPr lang="en-US" sz="1600" baseline="0" dirty="0">
                          <a:solidFill>
                            <a:schemeClr val="bg2">
                              <a:lumMod val="25000"/>
                            </a:schemeClr>
                          </a:solidFill>
                        </a:rPr>
                        <a:t>, ||,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4"/>
                  </a:ext>
                </a:extLst>
              </a:tr>
              <a:tr h="319845">
                <a:tc>
                  <a:txBody>
                    <a:bodyPr/>
                    <a:lstStyle/>
                    <a:p>
                      <a:r>
                        <a:rPr lang="en-US" sz="1600" dirty="0">
                          <a:solidFill>
                            <a:schemeClr val="bg2">
                              <a:lumMod val="25000"/>
                            </a:schemeClr>
                          </a:solidFill>
                        </a:rPr>
                        <a:t>Bitwise </a:t>
                      </a:r>
                      <a:r>
                        <a:rPr lang="en-US" sz="1600" dirty="0" err="1">
                          <a:solidFill>
                            <a:schemeClr val="bg2">
                              <a:lumMod val="25000"/>
                            </a:schemeClr>
                          </a:solidFill>
                        </a:rPr>
                        <a:t>operatori</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&amp;, |, ^,</a:t>
                      </a:r>
                      <a:r>
                        <a:rPr lang="en-US" sz="1600" baseline="0" dirty="0">
                          <a:solidFill>
                            <a:schemeClr val="bg2">
                              <a:lumMod val="25000"/>
                            </a:schemeClr>
                          </a:solidFill>
                        </a:rPr>
                        <a:t>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5"/>
                  </a:ext>
                </a:extLst>
              </a:tr>
              <a:tr h="319845">
                <a:tc>
                  <a:txBody>
                    <a:bodyPr/>
                    <a:lstStyle/>
                    <a:p>
                      <a:r>
                        <a:rPr lang="en-US" sz="1600" dirty="0" err="1">
                          <a:solidFill>
                            <a:schemeClr val="bg2">
                              <a:lumMod val="25000"/>
                            </a:schemeClr>
                          </a:solidFill>
                        </a:rPr>
                        <a:t>Operatori</a:t>
                      </a:r>
                      <a:r>
                        <a:rPr lang="en-US" sz="1600" dirty="0">
                          <a:solidFill>
                            <a:schemeClr val="bg2">
                              <a:lumMod val="25000"/>
                            </a:schemeClr>
                          </a:solidFill>
                        </a:rPr>
                        <a:t> pore</a:t>
                      </a:r>
                      <a:r>
                        <a:rPr lang="sr-Latn-RS" sz="1600" dirty="0">
                          <a:solidFill>
                            <a:schemeClr val="bg2">
                              <a:lumMod val="25000"/>
                            </a:schemeClr>
                          </a:solidFill>
                        </a:rPr>
                        <a:t>đenja</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r>
                        <a:rPr lang="en-US" sz="1600" baseline="0" dirty="0">
                          <a:solidFill>
                            <a:schemeClr val="bg2">
                              <a:lumMod val="25000"/>
                            </a:schemeClr>
                          </a:solidFill>
                        </a:rPr>
                        <a:t> !=, &lt;, &gt;, &lt;=, &gt;=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6"/>
                  </a:ext>
                </a:extLst>
              </a:tr>
              <a:tr h="319845">
                <a:tc>
                  <a:txBody>
                    <a:bodyPr/>
                    <a:lstStyle/>
                    <a:p>
                      <a:r>
                        <a:rPr lang="en-US" sz="1600" dirty="0">
                          <a:solidFill>
                            <a:schemeClr val="bg2">
                              <a:lumMod val="25000"/>
                            </a:schemeClr>
                          </a:solidFill>
                        </a:rPr>
                        <a:t>Operator</a:t>
                      </a:r>
                      <a:r>
                        <a:rPr lang="en-US" sz="1600" baseline="0" dirty="0">
                          <a:solidFill>
                            <a:schemeClr val="bg2">
                              <a:lumMod val="25000"/>
                            </a:schemeClr>
                          </a:solidFill>
                        </a:rPr>
                        <a:t> </a:t>
                      </a:r>
                      <a:r>
                        <a:rPr lang="en-US" sz="1600" baseline="0" dirty="0" err="1">
                          <a:solidFill>
                            <a:schemeClr val="bg2">
                              <a:lumMod val="25000"/>
                            </a:schemeClr>
                          </a:solidFill>
                        </a:rPr>
                        <a:t>za</a:t>
                      </a:r>
                      <a:r>
                        <a:rPr lang="en-US" sz="1600" baseline="0" dirty="0">
                          <a:solidFill>
                            <a:schemeClr val="bg2">
                              <a:lumMod val="25000"/>
                            </a:schemeClr>
                          </a:solidFill>
                        </a:rPr>
                        <a:t> </a:t>
                      </a:r>
                      <a:r>
                        <a:rPr lang="en-US" sz="1600" baseline="0" dirty="0" err="1">
                          <a:solidFill>
                            <a:schemeClr val="bg2">
                              <a:lumMod val="25000"/>
                            </a:schemeClr>
                          </a:solidFill>
                        </a:rPr>
                        <a:t>pristup</a:t>
                      </a:r>
                      <a:r>
                        <a:rPr lang="en-US" sz="1600" baseline="0" dirty="0">
                          <a:solidFill>
                            <a:schemeClr val="bg2">
                              <a:lumMod val="25000"/>
                            </a:schemeClr>
                          </a:solidFill>
                        </a:rPr>
                        <a:t> </a:t>
                      </a:r>
                      <a:r>
                        <a:rPr lang="sr-Latn-RS" sz="1600" baseline="0" dirty="0">
                          <a:solidFill>
                            <a:schemeClr val="bg2">
                              <a:lumMod val="25000"/>
                            </a:schemeClr>
                          </a:solidFill>
                        </a:rPr>
                        <a:t>članovima niza</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p>
                  </a:txBody>
                  <a:tcPr marT="45715" marB="45715"/>
                </a:tc>
                <a:extLst>
                  <a:ext uri="{0D108BD9-81ED-4DB2-BD59-A6C34878D82A}">
                    <a16:rowId xmlns:a16="http://schemas.microsoft.com/office/drawing/2014/main" val="10007"/>
                  </a:ext>
                </a:extLst>
              </a:tr>
              <a:tr h="552467">
                <a:tc>
                  <a:txBody>
                    <a:bodyPr/>
                    <a:lstStyle/>
                    <a:p>
                      <a:r>
                        <a:rPr lang="en-US" sz="1600" dirty="0">
                          <a:solidFill>
                            <a:schemeClr val="bg2">
                              <a:lumMod val="25000"/>
                            </a:schemeClr>
                          </a:solidFill>
                        </a:rPr>
                        <a:t>Operator </a:t>
                      </a:r>
                      <a:r>
                        <a:rPr lang="en-US" sz="1600" dirty="0" err="1">
                          <a:solidFill>
                            <a:schemeClr val="bg2">
                              <a:lumMod val="25000"/>
                            </a:schemeClr>
                          </a:solidFill>
                        </a:rPr>
                        <a:t>za</a:t>
                      </a:r>
                      <a:r>
                        <a:rPr lang="en-US" sz="1600" dirty="0">
                          <a:solidFill>
                            <a:schemeClr val="bg2">
                              <a:lumMod val="25000"/>
                            </a:schemeClr>
                          </a:solidFill>
                        </a:rPr>
                        <a:t> </a:t>
                      </a:r>
                      <a:r>
                        <a:rPr lang="en-US" sz="1600" dirty="0" err="1">
                          <a:solidFill>
                            <a:schemeClr val="bg2">
                              <a:lumMod val="25000"/>
                            </a:schemeClr>
                          </a:solidFill>
                        </a:rPr>
                        <a:t>pristup</a:t>
                      </a:r>
                      <a:r>
                        <a:rPr lang="en-US" sz="1600" dirty="0">
                          <a:solidFill>
                            <a:schemeClr val="bg2">
                              <a:lumMod val="25000"/>
                            </a:schemeClr>
                          </a:solidFill>
                        </a:rPr>
                        <a:t> </a:t>
                      </a:r>
                      <a:r>
                        <a:rPr lang="sr-Latn-RS" sz="1600" dirty="0">
                          <a:solidFill>
                            <a:schemeClr val="bg2">
                              <a:lumMod val="25000"/>
                            </a:schemeClr>
                          </a:solidFill>
                        </a:rPr>
                        <a:t>članovima</a:t>
                      </a:r>
                      <a:r>
                        <a:rPr lang="sr-Latn-RS" sz="1600" baseline="0" dirty="0">
                          <a:solidFill>
                            <a:schemeClr val="bg2">
                              <a:lumMod val="25000"/>
                            </a:schemeClr>
                          </a:solidFill>
                        </a:rPr>
                        <a:t> klase, interfejsa ili paketa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8"/>
                  </a:ext>
                </a:extLst>
              </a:tr>
              <a:tr h="319845">
                <a:tc>
                  <a:txBody>
                    <a:bodyPr/>
                    <a:lstStyle/>
                    <a:p>
                      <a:r>
                        <a:rPr lang="sr-Latn-RS" sz="1600" dirty="0">
                          <a:solidFill>
                            <a:schemeClr val="bg2">
                              <a:lumMod val="25000"/>
                            </a:schemeClr>
                          </a:solidFill>
                        </a:rPr>
                        <a:t>Operator poziva</a:t>
                      </a:r>
                      <a:r>
                        <a:rPr lang="sr-Latn-RS" sz="1600" baseline="0" dirty="0">
                          <a:solidFill>
                            <a:schemeClr val="bg2">
                              <a:lumMod val="25000"/>
                            </a:schemeClr>
                          </a:solidFill>
                        </a:rPr>
                        <a:t> funkcije</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p>
                  </a:txBody>
                  <a:tcPr marT="45715" marB="45715"/>
                </a:tc>
                <a:extLst>
                  <a:ext uri="{0D108BD9-81ED-4DB2-BD59-A6C34878D82A}">
                    <a16:rowId xmlns:a16="http://schemas.microsoft.com/office/drawing/2014/main" val="10009"/>
                  </a:ext>
                </a:extLst>
              </a:tr>
              <a:tr h="464242">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 konverziju tipova – cast operator</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(tip)</a:t>
                      </a:r>
                      <a:endParaRPr lang="en-US" sz="1600" dirty="0">
                        <a:solidFill>
                          <a:schemeClr val="bg2">
                            <a:lumMod val="25000"/>
                          </a:schemeClr>
                        </a:solidFill>
                      </a:endParaRPr>
                    </a:p>
                  </a:txBody>
                  <a:tcPr marT="45715" marB="45715"/>
                </a:tc>
                <a:extLst>
                  <a:ext uri="{0D108BD9-81ED-4DB2-BD59-A6C34878D82A}">
                    <a16:rowId xmlns:a16="http://schemas.microsoft.com/office/drawing/2014/main" val="10010"/>
                  </a:ext>
                </a:extLst>
              </a:tr>
              <a:tr h="319845">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 kreiranje novog objekta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new</a:t>
                      </a:r>
                    </a:p>
                  </a:txBody>
                  <a:tcPr marT="45715" marB="45715"/>
                </a:tc>
                <a:extLst>
                  <a:ext uri="{0D108BD9-81ED-4DB2-BD59-A6C34878D82A}">
                    <a16:rowId xmlns:a16="http://schemas.microsoft.com/office/drawing/2014/main" val="10011"/>
                  </a:ext>
                </a:extLst>
              </a:tr>
              <a:tr h="319845">
                <a:tc>
                  <a:txBody>
                    <a:bodyPr/>
                    <a:lstStyle/>
                    <a:p>
                      <a:r>
                        <a:rPr lang="sr-Latn-RS" sz="1600" dirty="0">
                          <a:solidFill>
                            <a:schemeClr val="bg2">
                              <a:lumMod val="25000"/>
                            </a:schemeClr>
                          </a:solidFill>
                        </a:rPr>
                        <a:t>Operator za</a:t>
                      </a:r>
                      <a:r>
                        <a:rPr lang="sr-Latn-RS" sz="1600" baseline="0" dirty="0">
                          <a:solidFill>
                            <a:schemeClr val="bg2">
                              <a:lumMod val="25000"/>
                            </a:schemeClr>
                          </a:solidFill>
                        </a:rPr>
                        <a:t> ispitivanje tipa objekta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instanceof</a:t>
                      </a:r>
                    </a:p>
                  </a:txBody>
                  <a:tcPr marT="45715" marB="45715"/>
                </a:tc>
                <a:extLst>
                  <a:ext uri="{0D108BD9-81ED-4DB2-BD59-A6C34878D82A}">
                    <a16:rowId xmlns:a16="http://schemas.microsoft.com/office/drawing/2014/main" val="10012"/>
                  </a:ext>
                </a:extLst>
              </a:tr>
              <a:tr h="319845">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zarez</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p>
                  </a:txBody>
                  <a:tcPr marT="45715" marB="45715"/>
                </a:tc>
                <a:extLst>
                  <a:ext uri="{0D108BD9-81ED-4DB2-BD59-A6C34878D82A}">
                    <a16:rowId xmlns:a16="http://schemas.microsoft.com/office/drawing/2014/main" val="10013"/>
                  </a:ext>
                </a:extLst>
              </a:tr>
              <a:tr h="542144">
                <a:tc>
                  <a:txBody>
                    <a:bodyPr/>
                    <a:lstStyle/>
                    <a:p>
                      <a:r>
                        <a:rPr lang="sr-Latn-RS" sz="1600" dirty="0">
                          <a:solidFill>
                            <a:schemeClr val="bg2">
                              <a:lumMod val="25000"/>
                            </a:schemeClr>
                          </a:solidFill>
                        </a:rPr>
                        <a:t>Ternarni operator</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u</a:t>
                      </a:r>
                      <a:r>
                        <a:rPr lang="sr-Latn-RS" sz="1600" dirty="0">
                          <a:solidFill>
                            <a:schemeClr val="bg2">
                              <a:lumMod val="25000"/>
                            </a:schemeClr>
                          </a:solidFill>
                        </a:rPr>
                        <a:t>slov</a:t>
                      </a:r>
                      <a:r>
                        <a:rPr lang="sr-Latn-RS" sz="1600" baseline="0" dirty="0">
                          <a:solidFill>
                            <a:schemeClr val="bg2">
                              <a:lumMod val="25000"/>
                            </a:schemeClr>
                          </a:solidFill>
                        </a:rPr>
                        <a:t> </a:t>
                      </a:r>
                      <a:r>
                        <a:rPr lang="en-US" sz="1600" baseline="0" dirty="0">
                          <a:solidFill>
                            <a:schemeClr val="bg2">
                              <a:lumMod val="25000"/>
                            </a:schemeClr>
                          </a:solidFill>
                        </a:rPr>
                        <a:t>?: {</a:t>
                      </a:r>
                      <a:r>
                        <a:rPr lang="en-US" sz="1600" baseline="0" dirty="0" err="1">
                          <a:solidFill>
                            <a:schemeClr val="bg2">
                              <a:lumMod val="25000"/>
                            </a:schemeClr>
                          </a:solidFill>
                        </a:rPr>
                        <a:t>ako</a:t>
                      </a:r>
                      <a:r>
                        <a:rPr lang="en-US" sz="1600" baseline="0" dirty="0">
                          <a:solidFill>
                            <a:schemeClr val="bg2">
                              <a:lumMod val="25000"/>
                            </a:schemeClr>
                          </a:solidFill>
                        </a:rPr>
                        <a:t> je </a:t>
                      </a:r>
                      <a:r>
                        <a:rPr lang="en-US" sz="1600" baseline="0" dirty="0" err="1">
                          <a:solidFill>
                            <a:schemeClr val="bg2">
                              <a:lumMod val="25000"/>
                            </a:schemeClr>
                          </a:solidFill>
                        </a:rPr>
                        <a:t>uslov</a:t>
                      </a:r>
                      <a:r>
                        <a:rPr lang="en-US" sz="1600" baseline="0" dirty="0">
                          <a:solidFill>
                            <a:schemeClr val="bg2">
                              <a:lumMod val="25000"/>
                            </a:schemeClr>
                          </a:solidFill>
                        </a:rPr>
                        <a:t> true} : {</a:t>
                      </a:r>
                      <a:r>
                        <a:rPr lang="en-US" sz="1600" baseline="0" dirty="0" err="1">
                          <a:solidFill>
                            <a:schemeClr val="bg2">
                              <a:lumMod val="25000"/>
                            </a:schemeClr>
                          </a:solidFill>
                        </a:rPr>
                        <a:t>ako</a:t>
                      </a:r>
                      <a:r>
                        <a:rPr lang="en-US" sz="1600" baseline="0" dirty="0">
                          <a:solidFill>
                            <a:schemeClr val="bg2">
                              <a:lumMod val="25000"/>
                            </a:schemeClr>
                          </a:solidFill>
                        </a:rPr>
                        <a:t> </a:t>
                      </a:r>
                      <a:r>
                        <a:rPr lang="en-US" sz="1600" baseline="0">
                          <a:solidFill>
                            <a:schemeClr val="bg2">
                              <a:lumMod val="25000"/>
                            </a:schemeClr>
                          </a:solidFill>
                        </a:rPr>
                        <a:t>je false</a:t>
                      </a:r>
                      <a:r>
                        <a:rPr lang="en-US" sz="1600" baseline="0" dirty="0">
                          <a:solidFill>
                            <a:schemeClr val="bg2">
                              <a:lumMod val="25000"/>
                            </a:schemeClr>
                          </a:solidFill>
                        </a:rPr>
                        <a:t>}</a:t>
                      </a:r>
                      <a:endParaRPr lang="sr-Latn-RS" sz="1600" dirty="0">
                        <a:solidFill>
                          <a:schemeClr val="bg2">
                            <a:lumMod val="25000"/>
                          </a:schemeClr>
                        </a:solidFill>
                      </a:endParaRPr>
                    </a:p>
                  </a:txBody>
                  <a:tcPr marT="45715" marB="45715"/>
                </a:tc>
                <a:extLst>
                  <a:ext uri="{0D108BD9-81ED-4DB2-BD59-A6C34878D82A}">
                    <a16:rowId xmlns:a16="http://schemas.microsoft.com/office/drawing/2014/main" val="10014"/>
                  </a:ext>
                </a:extLst>
              </a:tr>
            </a:tbl>
          </a:graphicData>
        </a:graphic>
      </p:graphicFrame>
      <p:sp>
        <p:nvSpPr>
          <p:cNvPr id="2" name="Footer Placeholder 1">
            <a:extLst>
              <a:ext uri="{FF2B5EF4-FFF2-40B4-BE49-F238E27FC236}">
                <a16:creationId xmlns:a16="http://schemas.microsoft.com/office/drawing/2014/main" id="{0EADDC37-F63D-4892-8787-BC8B6C4F1351}"/>
              </a:ext>
            </a:extLst>
          </p:cNvPr>
          <p:cNvSpPr>
            <a:spLocks noGrp="1"/>
          </p:cNvSpPr>
          <p:nvPr>
            <p:ph type="ftr" sz="quarter" idx="11"/>
          </p:nvPr>
        </p:nvSpPr>
        <p:spPr>
          <a:xfrm>
            <a:off x="323528" y="6643042"/>
            <a:ext cx="6446838" cy="170334"/>
          </a:xfrm>
        </p:spPr>
        <p:txBody>
          <a:bodyPr/>
          <a:lstStyle/>
          <a:p>
            <a:pPr>
              <a:defRPr/>
            </a:pPr>
            <a:r>
              <a:rPr lang="en-US"/>
              <a:t>Elektronski fakulte u Nišu - Katedra za računarstvo - Programski jezici - Java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6369B1-94BA-47DA-A13D-3691573F106B}"/>
              </a:ext>
            </a:extLst>
          </p:cNvPr>
          <p:cNvSpPr>
            <a:spLocks noGrp="1" noChangeArrowheads="1"/>
          </p:cNvSpPr>
          <p:nvPr>
            <p:ph type="title"/>
          </p:nvPr>
        </p:nvSpPr>
        <p:spPr>
          <a:xfrm>
            <a:off x="467544" y="620713"/>
            <a:ext cx="7429500" cy="1477962"/>
          </a:xfrm>
        </p:spPr>
        <p:txBody>
          <a:bodyPr/>
          <a:lstStyle/>
          <a:p>
            <a:pPr eaLnBrk="1" hangingPunct="1"/>
            <a:r>
              <a:rPr lang="sl-SI" altLang="en-US" sz="2900"/>
              <a:t>Operatori u Javi - napomena</a:t>
            </a:r>
            <a:endParaRPr lang="en-US" altLang="en-US" sz="2900"/>
          </a:p>
        </p:txBody>
      </p:sp>
      <p:sp>
        <p:nvSpPr>
          <p:cNvPr id="28675" name="Rectangle 3">
            <a:extLst>
              <a:ext uri="{FF2B5EF4-FFF2-40B4-BE49-F238E27FC236}">
                <a16:creationId xmlns:a16="http://schemas.microsoft.com/office/drawing/2014/main" id="{385E4219-58FA-496B-B9F9-1397B999942E}"/>
              </a:ext>
            </a:extLst>
          </p:cNvPr>
          <p:cNvSpPr>
            <a:spLocks noGrp="1" noChangeArrowheads="1"/>
          </p:cNvSpPr>
          <p:nvPr>
            <p:ph idx="1"/>
          </p:nvPr>
        </p:nvSpPr>
        <p:spPr>
          <a:xfrm>
            <a:off x="468313" y="1412776"/>
            <a:ext cx="6551612" cy="3598863"/>
          </a:xfrm>
        </p:spPr>
        <p:txBody>
          <a:bodyPr/>
          <a:lstStyle/>
          <a:p>
            <a:pPr eaLnBrk="1" hangingPunct="1"/>
            <a:r>
              <a:rPr lang="en-US" altLang="en-US" sz="2400">
                <a:solidFill>
                  <a:schemeClr val="tx1">
                    <a:lumMod val="75000"/>
                    <a:lumOff val="25000"/>
                  </a:schemeClr>
                </a:solidFill>
              </a:rPr>
              <a:t>Kada se radi o aritmeti</a:t>
            </a:r>
            <a:r>
              <a:rPr lang="sr-Latn-RS" altLang="en-US" sz="2400">
                <a:solidFill>
                  <a:schemeClr val="tx1">
                    <a:lumMod val="75000"/>
                    <a:lumOff val="25000"/>
                  </a:schemeClr>
                </a:solidFill>
              </a:rPr>
              <a:t>čkom deljenju treba obratiti pažnju na sledeće:</a:t>
            </a:r>
            <a:endParaRPr lang="sl-SI" altLang="en-US" sz="2400">
              <a:solidFill>
                <a:schemeClr val="tx1">
                  <a:lumMod val="75000"/>
                  <a:lumOff val="25000"/>
                </a:schemeClr>
              </a:solidFill>
            </a:endParaRPr>
          </a:p>
          <a:p>
            <a:pPr lvl="2" eaLnBrk="1" hangingPunct="1"/>
            <a:r>
              <a:rPr lang="sl-SI" altLang="en-US" sz="1800">
                <a:solidFill>
                  <a:schemeClr val="tx1">
                    <a:lumMod val="75000"/>
                    <a:lumOff val="25000"/>
                  </a:schemeClr>
                </a:solidFill>
              </a:rPr>
              <a:t>kada su operandi celobrojni, ovo deljenje je celobrojno, i razlomljeni deo se odseca;</a:t>
            </a:r>
          </a:p>
          <a:p>
            <a:pPr lvl="2" eaLnBrk="1" hangingPunct="1"/>
            <a:r>
              <a:rPr lang="sl-SI" altLang="en-US" sz="1800">
                <a:solidFill>
                  <a:schemeClr val="tx1">
                    <a:lumMod val="75000"/>
                    <a:lumOff val="25000"/>
                  </a:schemeClr>
                </a:solidFill>
              </a:rPr>
              <a:t>kada je makar jedan operand realan, deljenje je realno.</a:t>
            </a:r>
          </a:p>
        </p:txBody>
      </p:sp>
      <p:sp>
        <p:nvSpPr>
          <p:cNvPr id="2" name="Footer Placeholder 1">
            <a:extLst>
              <a:ext uri="{FF2B5EF4-FFF2-40B4-BE49-F238E27FC236}">
                <a16:creationId xmlns:a16="http://schemas.microsoft.com/office/drawing/2014/main" id="{FB59586D-A450-4D5C-94A3-1DD4CCD74E5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2722DD8-3026-4F64-9431-ECE1E34238C2}"/>
              </a:ext>
            </a:extLst>
          </p:cNvPr>
          <p:cNvSpPr>
            <a:spLocks noGrp="1" noChangeArrowheads="1"/>
          </p:cNvSpPr>
          <p:nvPr>
            <p:ph type="title"/>
          </p:nvPr>
        </p:nvSpPr>
        <p:spPr>
          <a:xfrm>
            <a:off x="611188" y="260350"/>
            <a:ext cx="7224712" cy="1477963"/>
          </a:xfrm>
        </p:spPr>
        <p:txBody>
          <a:bodyPr/>
          <a:lstStyle/>
          <a:p>
            <a:pPr eaLnBrk="1" hangingPunct="1"/>
            <a:br>
              <a:rPr lang="sr-Latn-RS" altLang="en-US"/>
            </a:br>
            <a:r>
              <a:rPr lang="en-US" altLang="en-US"/>
              <a:t>Klju</a:t>
            </a:r>
            <a:r>
              <a:rPr lang="sl-SI" altLang="en-US"/>
              <a:t>čne reči jezika Java</a:t>
            </a:r>
            <a:endParaRPr lang="en-US" altLang="en-US"/>
          </a:p>
        </p:txBody>
      </p:sp>
      <p:sp>
        <p:nvSpPr>
          <p:cNvPr id="29699" name="Rectangle 3">
            <a:extLst>
              <a:ext uri="{FF2B5EF4-FFF2-40B4-BE49-F238E27FC236}">
                <a16:creationId xmlns:a16="http://schemas.microsoft.com/office/drawing/2014/main" id="{9EF2B244-EC4D-448E-A925-6CF3AC638B25}"/>
              </a:ext>
            </a:extLst>
          </p:cNvPr>
          <p:cNvSpPr>
            <a:spLocks noGrp="1" noChangeArrowheads="1"/>
          </p:cNvSpPr>
          <p:nvPr>
            <p:ph idx="1"/>
          </p:nvPr>
        </p:nvSpPr>
        <p:spPr>
          <a:xfrm>
            <a:off x="468313" y="2060575"/>
            <a:ext cx="6335712" cy="4249738"/>
          </a:xfrm>
        </p:spPr>
        <p:txBody>
          <a:bodyPr/>
          <a:lstStyle/>
          <a:p>
            <a:pPr eaLnBrk="1" hangingPunct="1">
              <a:spcBef>
                <a:spcPts val="600"/>
              </a:spcBef>
            </a:pPr>
            <a:r>
              <a:rPr lang="sl-SI" altLang="en-US" sz="2400">
                <a:solidFill>
                  <a:schemeClr val="tx1">
                    <a:lumMod val="75000"/>
                    <a:lumOff val="25000"/>
                  </a:schemeClr>
                </a:solidFill>
              </a:rPr>
              <a:t>Po definiciji, ključne reči programskog jezika su reči (nizovi znakova, ali ne pod navodnicima ili apostrofima) koji imaju unapred definisano sintaksno i semantičko značenje u programu.</a:t>
            </a:r>
          </a:p>
          <a:p>
            <a:pPr eaLnBrk="1" hangingPunct="1">
              <a:spcBef>
                <a:spcPts val="600"/>
              </a:spcBef>
            </a:pPr>
            <a:r>
              <a:rPr lang="sl-SI" altLang="en-US" sz="2400"/>
              <a:t>Koncept </a:t>
            </a:r>
            <a:r>
              <a:rPr lang="sl-SI" altLang="en-US" sz="2400" i="1"/>
              <a:t>zaštite ključnih reči</a:t>
            </a:r>
            <a:r>
              <a:rPr lang="sl-SI" altLang="en-US" sz="2400"/>
              <a:t> (prisutan kod svih viših programskih jezika, pa i kod Jave) znači da se ključne reči ne mogu koristiti kao identifikatori</a:t>
            </a:r>
            <a:r>
              <a:rPr lang="sl-SI" altLang="en-US" sz="2800"/>
              <a:t>.</a:t>
            </a:r>
          </a:p>
        </p:txBody>
      </p:sp>
      <p:sp>
        <p:nvSpPr>
          <p:cNvPr id="2" name="Footer Placeholder 1">
            <a:extLst>
              <a:ext uri="{FF2B5EF4-FFF2-40B4-BE49-F238E27FC236}">
                <a16:creationId xmlns:a16="http://schemas.microsoft.com/office/drawing/2014/main" id="{0522D771-7CF3-474D-BA42-1C8AB7FC973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B1B1688-C190-4B37-B75E-28E9ED0F7F85}"/>
              </a:ext>
            </a:extLst>
          </p:cNvPr>
          <p:cNvSpPr>
            <a:spLocks noGrp="1" noChangeArrowheads="1"/>
          </p:cNvSpPr>
          <p:nvPr>
            <p:ph type="title"/>
          </p:nvPr>
        </p:nvSpPr>
        <p:spPr/>
        <p:txBody>
          <a:bodyPr/>
          <a:lstStyle/>
          <a:p>
            <a:pPr eaLnBrk="1" hangingPunct="1"/>
            <a:r>
              <a:rPr lang="en-US" altLang="en-US" sz="2900"/>
              <a:t>Klju</a:t>
            </a:r>
            <a:r>
              <a:rPr lang="sl-SI" altLang="en-US" sz="2900"/>
              <a:t>čne reči jezika Java</a:t>
            </a:r>
            <a:endParaRPr lang="en-US" altLang="en-US" sz="2900"/>
          </a:p>
        </p:txBody>
      </p:sp>
      <p:graphicFrame>
        <p:nvGraphicFramePr>
          <p:cNvPr id="2" name="Table 1">
            <a:extLst>
              <a:ext uri="{FF2B5EF4-FFF2-40B4-BE49-F238E27FC236}">
                <a16:creationId xmlns:a16="http://schemas.microsoft.com/office/drawing/2014/main" id="{4E502C98-F0A6-4100-B040-9E1A73A0BEBE}"/>
              </a:ext>
            </a:extLst>
          </p:cNvPr>
          <p:cNvGraphicFramePr>
            <a:graphicFrameLocks noGrp="1"/>
          </p:cNvGraphicFramePr>
          <p:nvPr>
            <p:extLst>
              <p:ext uri="{D42A27DB-BD31-4B8C-83A1-F6EECF244321}">
                <p14:modId xmlns:p14="http://schemas.microsoft.com/office/powerpoint/2010/main" val="1172494399"/>
              </p:ext>
            </p:extLst>
          </p:nvPr>
        </p:nvGraphicFramePr>
        <p:xfrm>
          <a:off x="611560" y="1340768"/>
          <a:ext cx="6096000" cy="444976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abstract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default</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if</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private</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boolean</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do</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implements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protected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break</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double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import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a:ln>
                            <a:noFill/>
                          </a:ln>
                          <a:solidFill>
                            <a:schemeClr val="tx2">
                              <a:lumMod val="75000"/>
                            </a:schemeClr>
                          </a:solidFill>
                          <a:effectLst/>
                          <a:latin typeface="Consolas" pitchFamily="49" charset="0"/>
                        </a:rPr>
                        <a:t>public</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byte</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else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instanceof</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return</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case</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extends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int</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static</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catch</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final</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interface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super</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char</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finally</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long</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switch</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class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float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native</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synchronized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const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for</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a:ln>
                            <a:noFill/>
                          </a:ln>
                          <a:solidFill>
                            <a:schemeClr val="tx2">
                              <a:lumMod val="75000"/>
                            </a:schemeClr>
                          </a:solidFill>
                          <a:effectLst/>
                          <a:latin typeface="Consolas" pitchFamily="49" charset="0"/>
                        </a:rPr>
                        <a:t>new</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this</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continue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goto</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package</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a:t>
                      </a:r>
                      <a:r>
                        <a:rPr kumimoji="0" lang="en-US" sz="1600" b="1" i="0" u="none" strike="noStrike" cap="none" normalizeH="0" baseline="0" dirty="0" err="1">
                          <a:ln>
                            <a:noFill/>
                          </a:ln>
                          <a:solidFill>
                            <a:schemeClr val="tx2">
                              <a:lumMod val="75000"/>
                            </a:schemeClr>
                          </a:solidFill>
                          <a:effectLst/>
                          <a:latin typeface="Consolas" pitchFamily="49" charset="0"/>
                        </a:rPr>
                        <a:t>hrow</a:t>
                      </a:r>
                      <a:endParaRPr kumimoji="0" lang="sr-Latn-R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throws</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transient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try</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void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volatile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while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sr-Latn-RS" sz="1600" b="1" dirty="0">
                          <a:solidFill>
                            <a:schemeClr val="tx2">
                              <a:lumMod val="75000"/>
                            </a:schemeClr>
                          </a:solidFill>
                          <a:latin typeface="Consolas" pitchFamily="49" charset="0"/>
                        </a:rPr>
                        <a:t>short</a:t>
                      </a:r>
                      <a:endParaRPr lang="en-US" sz="1600" b="1" dirty="0">
                        <a:solidFill>
                          <a:schemeClr val="tx2">
                            <a:lumMod val="75000"/>
                          </a:schemeClr>
                        </a:solidFill>
                        <a:latin typeface="Consolas" pitchFamily="49" charset="0"/>
                      </a:endParaRPr>
                    </a:p>
                  </a:txBody>
                  <a:tcPr marT="45717" marB="4571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800" b="1" dirty="0">
                        <a:solidFill>
                          <a:schemeClr val="tx2">
                            <a:lumMod val="75000"/>
                          </a:schemeClr>
                        </a:solidFill>
                      </a:endParaRPr>
                    </a:p>
                  </a:txBody>
                  <a:tcPr marT="45717" marB="45717">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bl>
          </a:graphicData>
        </a:graphic>
      </p:graphicFrame>
      <p:sp>
        <p:nvSpPr>
          <p:cNvPr id="3" name="Footer Placeholder 2">
            <a:extLst>
              <a:ext uri="{FF2B5EF4-FFF2-40B4-BE49-F238E27FC236}">
                <a16:creationId xmlns:a16="http://schemas.microsoft.com/office/drawing/2014/main" id="{E3BC35D8-7325-4EA6-91E0-BA66765E504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2A4478-18E4-4C99-9AE8-4570A1FF072C}"/>
              </a:ext>
            </a:extLst>
          </p:cNvPr>
          <p:cNvSpPr>
            <a:spLocks noGrp="1" noChangeArrowheads="1"/>
          </p:cNvSpPr>
          <p:nvPr>
            <p:ph type="title"/>
          </p:nvPr>
        </p:nvSpPr>
        <p:spPr>
          <a:xfrm>
            <a:off x="611560" y="260648"/>
            <a:ext cx="7429500" cy="648370"/>
          </a:xfrm>
        </p:spPr>
        <p:txBody>
          <a:bodyPr/>
          <a:lstStyle/>
          <a:p>
            <a:pPr eaLnBrk="1" hangingPunct="1"/>
            <a:r>
              <a:rPr lang="en-US" altLang="en-US"/>
              <a:t>Separatori</a:t>
            </a:r>
          </a:p>
        </p:txBody>
      </p:sp>
      <p:sp>
        <p:nvSpPr>
          <p:cNvPr id="31747" name="Rectangle 3">
            <a:extLst>
              <a:ext uri="{FF2B5EF4-FFF2-40B4-BE49-F238E27FC236}">
                <a16:creationId xmlns:a16="http://schemas.microsoft.com/office/drawing/2014/main" id="{2C6015B9-6487-4CEC-B844-DB818DC69F56}"/>
              </a:ext>
            </a:extLst>
          </p:cNvPr>
          <p:cNvSpPr>
            <a:spLocks noGrp="1" noChangeArrowheads="1"/>
          </p:cNvSpPr>
          <p:nvPr>
            <p:ph idx="1"/>
          </p:nvPr>
        </p:nvSpPr>
        <p:spPr>
          <a:xfrm>
            <a:off x="611560" y="1052736"/>
            <a:ext cx="6192688" cy="5256212"/>
          </a:xfrm>
        </p:spPr>
        <p:txBody>
          <a:bodyPr/>
          <a:lstStyle/>
          <a:p>
            <a:pPr eaLnBrk="1" hangingPunct="1"/>
            <a:r>
              <a:rPr lang="en-US" altLang="en-US" sz="2400"/>
              <a:t>Separatori su specijalni </a:t>
            </a:r>
            <a:r>
              <a:rPr lang="sl-SI" altLang="en-US" sz="2400"/>
              <a:t>znaci koji ne označavaju operaciju, a </a:t>
            </a:r>
            <a:r>
              <a:rPr lang="en-US" altLang="en-US" sz="2400"/>
              <a:t>imaju funkciju da odvoje odre</a:t>
            </a:r>
            <a:r>
              <a:rPr lang="sl-SI" altLang="en-US" sz="2400"/>
              <a:t>đene logične celine u kôdu.</a:t>
            </a:r>
          </a:p>
          <a:p>
            <a:pPr eaLnBrk="1" hangingPunct="1"/>
            <a:r>
              <a:rPr lang="sl-SI" altLang="en-US" sz="2400"/>
              <a:t>U separatore spadaju:</a:t>
            </a:r>
          </a:p>
          <a:p>
            <a:pPr lvl="1" eaLnBrk="1" hangingPunct="1"/>
            <a:r>
              <a:rPr lang="sl-SI" altLang="en-US" sz="2000" b="1">
                <a:solidFill>
                  <a:schemeClr val="tx2"/>
                </a:solidFill>
              </a:rPr>
              <a:t>()</a:t>
            </a:r>
            <a:endParaRPr lang="en-US" altLang="en-US" sz="2000" b="1">
              <a:solidFill>
                <a:schemeClr val="tx2"/>
              </a:solidFill>
            </a:endParaRPr>
          </a:p>
          <a:p>
            <a:pPr lvl="2" eaLnBrk="1" hangingPunct="1"/>
            <a:r>
              <a:rPr lang="en-US" altLang="en-US" sz="1800"/>
              <a:t>ome</a:t>
            </a:r>
            <a:r>
              <a:rPr lang="sl-SI" altLang="en-US" sz="1800"/>
              <a:t>đuju logički uslov u if, while</a:t>
            </a:r>
          </a:p>
          <a:p>
            <a:pPr lvl="2" eaLnBrk="1" hangingPunct="1"/>
            <a:r>
              <a:rPr lang="sl-SI" altLang="en-US" sz="1800"/>
              <a:t>omeđuju postavljanje brojača for petlje itd</a:t>
            </a:r>
          </a:p>
          <a:p>
            <a:pPr lvl="1" eaLnBrk="1" hangingPunct="1"/>
            <a:r>
              <a:rPr lang="en-US" altLang="en-US" sz="2000" b="1">
                <a:solidFill>
                  <a:schemeClr val="tx2"/>
                </a:solidFill>
              </a:rPr>
              <a:t>{}</a:t>
            </a:r>
            <a:endParaRPr lang="sl-SI" altLang="en-US" sz="2000" b="1">
              <a:solidFill>
                <a:schemeClr val="tx2"/>
              </a:solidFill>
            </a:endParaRPr>
          </a:p>
          <a:p>
            <a:pPr lvl="2" eaLnBrk="1" hangingPunct="1"/>
            <a:r>
              <a:rPr lang="sl-SI" altLang="en-US" sz="1800"/>
              <a:t>omeđuju jedan blok kôda</a:t>
            </a:r>
            <a:endParaRPr lang="en-US" altLang="en-US" sz="1800"/>
          </a:p>
          <a:p>
            <a:pPr lvl="1" eaLnBrk="1" hangingPunct="1"/>
            <a:r>
              <a:rPr lang="en-US" altLang="en-US" sz="2000" b="1">
                <a:solidFill>
                  <a:schemeClr val="tx2"/>
                </a:solidFill>
              </a:rPr>
              <a:t>;</a:t>
            </a:r>
            <a:r>
              <a:rPr lang="sl-SI" altLang="en-US" sz="2000">
                <a:solidFill>
                  <a:schemeClr val="tx2"/>
                </a:solidFill>
              </a:rPr>
              <a:t>	</a:t>
            </a:r>
          </a:p>
          <a:p>
            <a:pPr lvl="2" eaLnBrk="1" hangingPunct="1"/>
            <a:r>
              <a:rPr lang="sl-SI" altLang="en-US" sz="1800"/>
              <a:t>označavaju kraj jedne elementarne "naredbe" u kôdu</a:t>
            </a:r>
            <a:endParaRPr lang="en-US" altLang="en-US" sz="1800"/>
          </a:p>
        </p:txBody>
      </p:sp>
      <p:sp>
        <p:nvSpPr>
          <p:cNvPr id="2" name="Footer Placeholder 1">
            <a:extLst>
              <a:ext uri="{FF2B5EF4-FFF2-40B4-BE49-F238E27FC236}">
                <a16:creationId xmlns:a16="http://schemas.microsoft.com/office/drawing/2014/main" id="{2DC7178D-F42E-4192-B2A5-857E17131DE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DB032C-9E34-49D5-859F-B3038107D432}"/>
              </a:ext>
            </a:extLst>
          </p:cNvPr>
          <p:cNvSpPr>
            <a:spLocks noGrp="1" noChangeArrowheads="1"/>
          </p:cNvSpPr>
          <p:nvPr>
            <p:ph type="title"/>
          </p:nvPr>
        </p:nvSpPr>
        <p:spPr>
          <a:xfrm>
            <a:off x="514995" y="476250"/>
            <a:ext cx="7945437" cy="1479550"/>
          </a:xfrm>
        </p:spPr>
        <p:txBody>
          <a:bodyPr/>
          <a:lstStyle/>
          <a:p>
            <a:pPr eaLnBrk="1" hangingPunct="1"/>
            <a:r>
              <a:rPr lang="sl-SI" altLang="en-US" sz="3800"/>
              <a:t>Promenljive i tipovi podataka</a:t>
            </a:r>
            <a:endParaRPr lang="en-US" altLang="en-US" sz="3800"/>
          </a:p>
        </p:txBody>
      </p:sp>
      <p:sp>
        <p:nvSpPr>
          <p:cNvPr id="32771" name="Rectangle 3">
            <a:extLst>
              <a:ext uri="{FF2B5EF4-FFF2-40B4-BE49-F238E27FC236}">
                <a16:creationId xmlns:a16="http://schemas.microsoft.com/office/drawing/2014/main" id="{F264EBEA-3021-4679-B53C-2A93367A5099}"/>
              </a:ext>
            </a:extLst>
          </p:cNvPr>
          <p:cNvSpPr>
            <a:spLocks noGrp="1" noChangeArrowheads="1"/>
          </p:cNvSpPr>
          <p:nvPr>
            <p:ph idx="1"/>
          </p:nvPr>
        </p:nvSpPr>
        <p:spPr>
          <a:xfrm>
            <a:off x="539973" y="1556792"/>
            <a:ext cx="6264275" cy="4103687"/>
          </a:xfrm>
        </p:spPr>
        <p:txBody>
          <a:bodyPr/>
          <a:lstStyle/>
          <a:p>
            <a:pPr eaLnBrk="1" hangingPunct="1">
              <a:lnSpc>
                <a:spcPct val="90000"/>
              </a:lnSpc>
            </a:pPr>
            <a:r>
              <a:rPr lang="en-US" altLang="en-US" sz="2400"/>
              <a:t>Podacima koji su sme</a:t>
            </a:r>
            <a:r>
              <a:rPr lang="sr-Latn-RS" altLang="en-US" sz="2400"/>
              <a:t>šteni u memoriji računara, obično, mogu da se promene vrednosti u toku izvršenja programa.</a:t>
            </a:r>
          </a:p>
          <a:p>
            <a:pPr eaLnBrk="1" hangingPunct="1">
              <a:lnSpc>
                <a:spcPct val="90000"/>
              </a:lnSpc>
            </a:pPr>
            <a:r>
              <a:rPr lang="sr-Latn-RS" altLang="en-US" sz="2400"/>
              <a:t>Ovakvi podaci se nazivaju promenljivim ili kraće promenljive (variables).</a:t>
            </a:r>
          </a:p>
          <a:p>
            <a:pPr eaLnBrk="1" hangingPunct="1">
              <a:lnSpc>
                <a:spcPct val="90000"/>
              </a:lnSpc>
            </a:pPr>
            <a:r>
              <a:rPr lang="sr-Latn-RS" altLang="en-US" sz="2400"/>
              <a:t>Podaci mogu da budu:</a:t>
            </a:r>
          </a:p>
          <a:p>
            <a:pPr lvl="1" eaLnBrk="1" hangingPunct="1">
              <a:lnSpc>
                <a:spcPct val="90000"/>
              </a:lnSpc>
            </a:pPr>
            <a:r>
              <a:rPr lang="sr-Latn-RS" altLang="en-US" sz="2800"/>
              <a:t>prosti</a:t>
            </a:r>
          </a:p>
          <a:p>
            <a:pPr lvl="1" eaLnBrk="1" hangingPunct="1">
              <a:lnSpc>
                <a:spcPct val="90000"/>
              </a:lnSpc>
            </a:pPr>
            <a:r>
              <a:rPr lang="sr-Latn-RS" altLang="en-US" sz="2800"/>
              <a:t>složeni.</a:t>
            </a:r>
          </a:p>
        </p:txBody>
      </p:sp>
      <p:sp>
        <p:nvSpPr>
          <p:cNvPr id="2" name="Footer Placeholder 1">
            <a:extLst>
              <a:ext uri="{FF2B5EF4-FFF2-40B4-BE49-F238E27FC236}">
                <a16:creationId xmlns:a16="http://schemas.microsoft.com/office/drawing/2014/main" id="{DA037819-B8BA-4F72-94D1-2206713A814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425EB3-E157-47CA-BD99-E5956D36611D}"/>
              </a:ext>
            </a:extLst>
          </p:cNvPr>
          <p:cNvSpPr>
            <a:spLocks noGrp="1" noChangeArrowheads="1"/>
          </p:cNvSpPr>
          <p:nvPr>
            <p:ph type="title"/>
          </p:nvPr>
        </p:nvSpPr>
        <p:spPr>
          <a:xfrm>
            <a:off x="539750" y="476250"/>
            <a:ext cx="7820025" cy="1477963"/>
          </a:xfrm>
        </p:spPr>
        <p:txBody>
          <a:bodyPr/>
          <a:lstStyle/>
          <a:p>
            <a:pPr eaLnBrk="1" hangingPunct="1"/>
            <a:r>
              <a:rPr lang="sl-SI" altLang="en-US" sz="3800"/>
              <a:t>Promenljive i tipovi podataka</a:t>
            </a:r>
            <a:endParaRPr lang="en-US" altLang="en-US" sz="3800"/>
          </a:p>
        </p:txBody>
      </p:sp>
      <p:sp>
        <p:nvSpPr>
          <p:cNvPr id="33795" name="Rectangle 3">
            <a:extLst>
              <a:ext uri="{FF2B5EF4-FFF2-40B4-BE49-F238E27FC236}">
                <a16:creationId xmlns:a16="http://schemas.microsoft.com/office/drawing/2014/main" id="{E3A7CA5B-07F4-4B9E-8241-9D5044D98B9C}"/>
              </a:ext>
            </a:extLst>
          </p:cNvPr>
          <p:cNvSpPr>
            <a:spLocks noGrp="1" noChangeArrowheads="1"/>
          </p:cNvSpPr>
          <p:nvPr>
            <p:ph idx="1"/>
          </p:nvPr>
        </p:nvSpPr>
        <p:spPr>
          <a:xfrm>
            <a:off x="539552" y="1412776"/>
            <a:ext cx="6264275" cy="4248150"/>
          </a:xfrm>
        </p:spPr>
        <p:txBody>
          <a:bodyPr/>
          <a:lstStyle/>
          <a:p>
            <a:pPr eaLnBrk="1" hangingPunct="1"/>
            <a:r>
              <a:rPr lang="sr-Latn-RS" altLang="en-US" sz="2400"/>
              <a:t>Podaci prostih ili primitivnih tipova ne mogu da se rastave na manje elemente.</a:t>
            </a:r>
          </a:p>
          <a:p>
            <a:pPr eaLnBrk="1" hangingPunct="1"/>
            <a:r>
              <a:rPr lang="sr-Latn-RS" altLang="en-US" sz="2400"/>
              <a:t>Oni nemaju strukturu – nestruktuirani ili skalarni podaci.</a:t>
            </a:r>
          </a:p>
          <a:p>
            <a:pPr eaLnBrk="1" hangingPunct="1"/>
            <a:r>
              <a:rPr lang="sr-Latn-RS" altLang="en-US" sz="2400"/>
              <a:t>U Javi su prosti podaci:</a:t>
            </a:r>
          </a:p>
          <a:p>
            <a:pPr lvl="1" eaLnBrk="1" hangingPunct="1"/>
            <a:r>
              <a:rPr lang="sr-Latn-RS" altLang="en-US" sz="2000"/>
              <a:t>numerički(celobrojni i realni),</a:t>
            </a:r>
          </a:p>
          <a:p>
            <a:pPr lvl="1" eaLnBrk="1" hangingPunct="1"/>
            <a:r>
              <a:rPr lang="sr-Latn-RS" altLang="en-US" sz="2000"/>
              <a:t>znakovni i</a:t>
            </a:r>
          </a:p>
          <a:p>
            <a:pPr lvl="1" eaLnBrk="1" hangingPunct="1"/>
            <a:r>
              <a:rPr lang="sr-Latn-RS" altLang="en-US" sz="2000"/>
              <a:t>logički.</a:t>
            </a:r>
            <a:endParaRPr lang="en-US" altLang="en-US" sz="2000"/>
          </a:p>
        </p:txBody>
      </p:sp>
      <p:sp>
        <p:nvSpPr>
          <p:cNvPr id="2" name="Footer Placeholder 1">
            <a:extLst>
              <a:ext uri="{FF2B5EF4-FFF2-40B4-BE49-F238E27FC236}">
                <a16:creationId xmlns:a16="http://schemas.microsoft.com/office/drawing/2014/main" id="{2A50C96D-1C5F-43B9-98FC-1CC6204A46B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2A0C2BE-DA46-4301-AB13-7FBD39BEFD6E}"/>
              </a:ext>
            </a:extLst>
          </p:cNvPr>
          <p:cNvSpPr>
            <a:spLocks noGrp="1"/>
          </p:cNvSpPr>
          <p:nvPr>
            <p:ph type="title"/>
          </p:nvPr>
        </p:nvSpPr>
        <p:spPr>
          <a:xfrm>
            <a:off x="508000" y="609600"/>
            <a:ext cx="6728296" cy="659160"/>
          </a:xfrm>
        </p:spPr>
        <p:txBody>
          <a:bodyPr>
            <a:normAutofit fontScale="90000"/>
          </a:bodyPr>
          <a:lstStyle/>
          <a:p>
            <a:pPr eaLnBrk="1" hangingPunct="1"/>
            <a:r>
              <a:rPr lang="sl-SI" altLang="en-US" sz="3800"/>
              <a:t>Promenljive i tipovi podataka</a:t>
            </a:r>
            <a:endParaRPr lang="en-US" altLang="en-US" sz="3800"/>
          </a:p>
        </p:txBody>
      </p:sp>
      <p:sp>
        <p:nvSpPr>
          <p:cNvPr id="34819" name="Content Placeholder 2">
            <a:extLst>
              <a:ext uri="{FF2B5EF4-FFF2-40B4-BE49-F238E27FC236}">
                <a16:creationId xmlns:a16="http://schemas.microsoft.com/office/drawing/2014/main" id="{9BBB2155-0BCB-466A-B21B-73D40462F93A}"/>
              </a:ext>
            </a:extLst>
          </p:cNvPr>
          <p:cNvSpPr>
            <a:spLocks noGrp="1"/>
          </p:cNvSpPr>
          <p:nvPr>
            <p:ph idx="1"/>
          </p:nvPr>
        </p:nvSpPr>
        <p:spPr>
          <a:xfrm>
            <a:off x="539552" y="1412776"/>
            <a:ext cx="6049044" cy="3927475"/>
          </a:xfrm>
        </p:spPr>
        <p:txBody>
          <a:bodyPr/>
          <a:lstStyle/>
          <a:p>
            <a:pPr eaLnBrk="1" hangingPunct="1"/>
            <a:r>
              <a:rPr lang="sr-Latn-RS" altLang="en-US" sz="2400"/>
              <a:t>Podaci složenih tipova ili složeni podaci sastoje se od nekoliko elemenata koji mogu </a:t>
            </a:r>
            <a:r>
              <a:rPr lang="en-US" altLang="en-US" sz="2400"/>
              <a:t>nezavisno da </a:t>
            </a:r>
            <a:r>
              <a:rPr lang="sr-Latn-RS" altLang="en-US" sz="2400"/>
              <a:t>se obrađuju.</a:t>
            </a:r>
          </a:p>
          <a:p>
            <a:pPr eaLnBrk="1" hangingPunct="1"/>
            <a:r>
              <a:rPr lang="sr-Latn-RS" altLang="en-US" sz="2400"/>
              <a:t>Elementi složenih podataka mogu da budu prosti, ali i složeni tipovi podataka. </a:t>
            </a:r>
          </a:p>
          <a:p>
            <a:pPr eaLnBrk="1" hangingPunct="1"/>
            <a:r>
              <a:rPr lang="sr-Latn-RS" altLang="en-US" sz="2400"/>
              <a:t>Pošto ovi podaci imaju određenu strukturu nazivaju se struktuirani podaci.</a:t>
            </a:r>
            <a:endParaRPr lang="en-US" altLang="en-US" sz="2400"/>
          </a:p>
        </p:txBody>
      </p:sp>
      <p:sp>
        <p:nvSpPr>
          <p:cNvPr id="2" name="Footer Placeholder 1">
            <a:extLst>
              <a:ext uri="{FF2B5EF4-FFF2-40B4-BE49-F238E27FC236}">
                <a16:creationId xmlns:a16="http://schemas.microsoft.com/office/drawing/2014/main" id="{B9B94B82-6DF8-4379-B22D-61DEAB4D661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CA2E693-DA8F-4B0F-B545-81C3273DE365}"/>
              </a:ext>
            </a:extLst>
          </p:cNvPr>
          <p:cNvSpPr>
            <a:spLocks noGrp="1" noChangeArrowheads="1"/>
          </p:cNvSpPr>
          <p:nvPr>
            <p:ph type="title"/>
          </p:nvPr>
        </p:nvSpPr>
        <p:spPr>
          <a:xfrm>
            <a:off x="539750" y="333375"/>
            <a:ext cx="7820025" cy="1477963"/>
          </a:xfrm>
        </p:spPr>
        <p:txBody>
          <a:bodyPr/>
          <a:lstStyle/>
          <a:p>
            <a:pPr eaLnBrk="1" hangingPunct="1"/>
            <a:r>
              <a:rPr lang="sl-SI" altLang="en-US" sz="3800"/>
              <a:t>Promenljive i tipovi podataka</a:t>
            </a:r>
            <a:endParaRPr lang="en-US" altLang="en-US" sz="3800"/>
          </a:p>
        </p:txBody>
      </p:sp>
      <p:sp>
        <p:nvSpPr>
          <p:cNvPr id="35843" name="Rectangle 3">
            <a:extLst>
              <a:ext uri="{FF2B5EF4-FFF2-40B4-BE49-F238E27FC236}">
                <a16:creationId xmlns:a16="http://schemas.microsoft.com/office/drawing/2014/main" id="{87F89001-5367-4E5A-9B6A-76901E26114C}"/>
              </a:ext>
            </a:extLst>
          </p:cNvPr>
          <p:cNvSpPr>
            <a:spLocks noGrp="1" noChangeArrowheads="1"/>
          </p:cNvSpPr>
          <p:nvPr>
            <p:ph idx="1"/>
          </p:nvPr>
        </p:nvSpPr>
        <p:spPr>
          <a:xfrm>
            <a:off x="610840" y="1124744"/>
            <a:ext cx="6121400" cy="5296123"/>
          </a:xfrm>
        </p:spPr>
        <p:txBody>
          <a:bodyPr/>
          <a:lstStyle/>
          <a:p>
            <a:pPr eaLnBrk="1" hangingPunct="1"/>
            <a:r>
              <a:rPr lang="sr-Latn-RS" altLang="en-US" sz="2000"/>
              <a:t>Prema načinu skladištenja i pristupanja podaci se u Javi dele na:</a:t>
            </a:r>
          </a:p>
          <a:p>
            <a:pPr lvl="1" eaLnBrk="1" hangingPunct="1"/>
            <a:r>
              <a:rPr lang="sr-Latn-RS" altLang="en-US" sz="1800"/>
              <a:t>vrednosne i</a:t>
            </a:r>
          </a:p>
          <a:p>
            <a:pPr lvl="1" eaLnBrk="1" hangingPunct="1"/>
            <a:r>
              <a:rPr lang="sr-Latn-RS" altLang="en-US" sz="1800"/>
              <a:t>referentne.</a:t>
            </a:r>
          </a:p>
          <a:p>
            <a:pPr eaLnBrk="1" hangingPunct="1"/>
            <a:r>
              <a:rPr lang="sr-Latn-RS" altLang="en-US" sz="2000"/>
              <a:t>Promenljiva vrednosnog tipa sadrži vrednost podatka koga predstavlja. </a:t>
            </a:r>
          </a:p>
          <a:p>
            <a:pPr lvl="1" eaLnBrk="1" hangingPunct="1"/>
            <a:r>
              <a:rPr lang="sr-Latn-RS" altLang="en-US" sz="1800"/>
              <a:t>Operacije nad promenljivom ovog tipa obrađuju taj podatak koji ona sadrži.</a:t>
            </a:r>
          </a:p>
          <a:p>
            <a:pPr eaLnBrk="1" hangingPunct="1"/>
            <a:r>
              <a:rPr lang="sr-Latn-RS" altLang="en-US" sz="2000"/>
              <a:t>Promenljiva referentnog tipa sadrži samo adresu mesta (reference) u memoriji gde se zapravo nalazi vrednost podatka. </a:t>
            </a:r>
          </a:p>
          <a:p>
            <a:pPr lvl="1" eaLnBrk="1" hangingPunct="1"/>
            <a:r>
              <a:rPr lang="sr-Latn-RS" altLang="en-US" sz="1800"/>
              <a:t>Više promenljivih mogu da upućuju na isti podatak, pa će promena vrednosti jedne promenljive izazvati promene u svim ostalim koje upućuju na isti podatak.</a:t>
            </a:r>
          </a:p>
        </p:txBody>
      </p:sp>
      <p:sp>
        <p:nvSpPr>
          <p:cNvPr id="2" name="Footer Placeholder 1">
            <a:extLst>
              <a:ext uri="{FF2B5EF4-FFF2-40B4-BE49-F238E27FC236}">
                <a16:creationId xmlns:a16="http://schemas.microsoft.com/office/drawing/2014/main" id="{31087691-803C-42C2-AFA3-52F519695782}"/>
              </a:ext>
            </a:extLst>
          </p:cNvPr>
          <p:cNvSpPr>
            <a:spLocks noGrp="1"/>
          </p:cNvSpPr>
          <p:nvPr>
            <p:ph type="ftr" sz="quarter" idx="11"/>
          </p:nvPr>
        </p:nvSpPr>
        <p:spPr>
          <a:xfrm>
            <a:off x="508000" y="6304235"/>
            <a:ext cx="6446838" cy="365125"/>
          </a:xfrm>
        </p:spPr>
        <p:txBody>
          <a:bodyPr/>
          <a:lstStyle/>
          <a:p>
            <a:pPr>
              <a:defRPr/>
            </a:pPr>
            <a:r>
              <a:rPr lang="en-US"/>
              <a:t>Elektronski fakulte u Nišu - Katedra za računarstvo - Programski jezici - 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E16D844-57B0-46AC-95D5-B95CDDE568B1}"/>
              </a:ext>
            </a:extLst>
          </p:cNvPr>
          <p:cNvSpPr>
            <a:spLocks noGrp="1" noChangeArrowheads="1"/>
          </p:cNvSpPr>
          <p:nvPr>
            <p:ph type="title"/>
          </p:nvPr>
        </p:nvSpPr>
        <p:spPr>
          <a:xfrm>
            <a:off x="827088" y="333375"/>
            <a:ext cx="7429500" cy="1477963"/>
          </a:xfrm>
        </p:spPr>
        <p:txBody>
          <a:bodyPr/>
          <a:lstStyle/>
          <a:p>
            <a:pPr eaLnBrk="1" hangingPunct="1"/>
            <a:r>
              <a:rPr lang="sl-SI" altLang="en-US"/>
              <a:t>Pregled predavanja</a:t>
            </a:r>
            <a:endParaRPr lang="en-US" altLang="en-US"/>
          </a:p>
        </p:txBody>
      </p:sp>
      <p:sp>
        <p:nvSpPr>
          <p:cNvPr id="5123" name="Rectangle 3">
            <a:extLst>
              <a:ext uri="{FF2B5EF4-FFF2-40B4-BE49-F238E27FC236}">
                <a16:creationId xmlns:a16="http://schemas.microsoft.com/office/drawing/2014/main" id="{60B701F1-4188-4761-ACFD-E31061CD4A89}"/>
              </a:ext>
            </a:extLst>
          </p:cNvPr>
          <p:cNvSpPr>
            <a:spLocks noGrp="1" noChangeArrowheads="1"/>
          </p:cNvSpPr>
          <p:nvPr>
            <p:ph idx="1"/>
          </p:nvPr>
        </p:nvSpPr>
        <p:spPr>
          <a:xfrm>
            <a:off x="755650" y="1268413"/>
            <a:ext cx="7696200" cy="4968875"/>
          </a:xfrm>
        </p:spPr>
        <p:txBody>
          <a:bodyPr rtlCol="0">
            <a:normAutofit/>
          </a:bodyPr>
          <a:lstStyle/>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Leksički elementi jezika Java</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Identifikatori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Literali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Operatori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Ključne reči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Separatori</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Promenljive i tipovi podataka</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Primitivni tipovi podataka</a:t>
            </a:r>
          </a:p>
          <a:p>
            <a:pPr lvl="2" eaLnBrk="1" fontAlgn="auto" hangingPunct="1">
              <a:spcAft>
                <a:spcPts val="0"/>
              </a:spcAft>
              <a:buFont typeface="Arial" panose="020B0604020202020204" pitchFamily="34" charset="0"/>
              <a:buChar char="•"/>
              <a:defRPr/>
            </a:pPr>
            <a:r>
              <a:rPr lang="sl-SI" altLang="en-US" dirty="0">
                <a:solidFill>
                  <a:schemeClr val="tx2">
                    <a:lumMod val="75000"/>
                  </a:schemeClr>
                </a:solidFill>
              </a:rPr>
              <a:t>Klase</a:t>
            </a:r>
          </a:p>
          <a:p>
            <a:pPr lvl="2" eaLnBrk="1" fontAlgn="auto" hangingPunct="1">
              <a:spcAft>
                <a:spcPts val="0"/>
              </a:spcAft>
              <a:buFont typeface="Arial" panose="020B0604020202020204" pitchFamily="34" charset="0"/>
              <a:buChar char="•"/>
              <a:defRPr/>
            </a:pPr>
            <a:r>
              <a:rPr lang="sl-SI" altLang="en-US" dirty="0">
                <a:solidFill>
                  <a:schemeClr val="tx2">
                    <a:lumMod val="75000"/>
                  </a:schemeClr>
                </a:solidFill>
              </a:rPr>
              <a:t>Nizovi </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Upravljačke strukture</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Klase u Javi</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Enumeracije</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3D6821E8-D32F-4FF4-B517-04DEC953986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00F820-B266-40B4-877D-92DF39866B86}"/>
              </a:ext>
            </a:extLst>
          </p:cNvPr>
          <p:cNvSpPr>
            <a:spLocks noGrp="1" noChangeArrowheads="1"/>
          </p:cNvSpPr>
          <p:nvPr>
            <p:ph type="title"/>
          </p:nvPr>
        </p:nvSpPr>
        <p:spPr/>
        <p:txBody>
          <a:bodyPr/>
          <a:lstStyle/>
          <a:p>
            <a:pPr eaLnBrk="1" hangingPunct="1"/>
            <a:r>
              <a:rPr lang="sl-SI" altLang="en-US" sz="2900"/>
              <a:t>Promenljive i tipovi podataka</a:t>
            </a:r>
            <a:endParaRPr lang="en-US" altLang="en-US" sz="2900"/>
          </a:p>
        </p:txBody>
      </p:sp>
      <p:sp>
        <p:nvSpPr>
          <p:cNvPr id="36867" name="Rectangle 3">
            <a:extLst>
              <a:ext uri="{FF2B5EF4-FFF2-40B4-BE49-F238E27FC236}">
                <a16:creationId xmlns:a16="http://schemas.microsoft.com/office/drawing/2014/main" id="{069D67EE-ECE8-4BAD-A3C8-281DC554C7C7}"/>
              </a:ext>
            </a:extLst>
          </p:cNvPr>
          <p:cNvSpPr>
            <a:spLocks noGrp="1" noChangeArrowheads="1"/>
          </p:cNvSpPr>
          <p:nvPr>
            <p:ph idx="1"/>
          </p:nvPr>
        </p:nvSpPr>
        <p:spPr>
          <a:xfrm>
            <a:off x="539552" y="1412776"/>
            <a:ext cx="6342063" cy="4321175"/>
          </a:xfrm>
        </p:spPr>
        <p:txBody>
          <a:bodyPr/>
          <a:lstStyle/>
          <a:p>
            <a:pPr marL="0" indent="0" eaLnBrk="1" hangingPunct="1">
              <a:buFont typeface="Wingdings 3" panose="05040102010807070707" pitchFamily="18" charset="2"/>
              <a:buNone/>
              <a:defRPr/>
            </a:pPr>
            <a:r>
              <a:rPr lang="sr-Latn-RS" altLang="en-US" b="1" dirty="0">
                <a:solidFill>
                  <a:schemeClr val="tx2"/>
                </a:solidFill>
              </a:rPr>
              <a:t>U jeziku Java prosti ili primitivni tipovi su vrednosni, a složeni tipovi referentni.</a:t>
            </a:r>
          </a:p>
          <a:p>
            <a:pPr eaLnBrk="1" hangingPunct="1">
              <a:buFont typeface="Arial" charset="0"/>
              <a:buChar char="•"/>
              <a:defRPr/>
            </a:pPr>
            <a:endParaRPr lang="sr-Latn-RS" altLang="en-US" dirty="0">
              <a:solidFill>
                <a:schemeClr val="tx2"/>
              </a:solidFill>
            </a:endParaRPr>
          </a:p>
          <a:p>
            <a:pPr eaLnBrk="1" hangingPunct="1">
              <a:defRPr/>
            </a:pPr>
            <a:r>
              <a:rPr lang="sr-Latn-RS" altLang="en-US" dirty="0">
                <a:solidFill>
                  <a:schemeClr val="tx2"/>
                </a:solidFill>
              </a:rPr>
              <a:t>x: </a:t>
            </a:r>
          </a:p>
          <a:p>
            <a:pPr eaLnBrk="1" hangingPunct="1">
              <a:defRPr/>
            </a:pPr>
            <a:r>
              <a:rPr lang="sr-Latn-RS" altLang="en-US" dirty="0">
                <a:solidFill>
                  <a:schemeClr val="tx2"/>
                </a:solidFill>
              </a:rPr>
              <a:t>y:             			</a:t>
            </a:r>
            <a:r>
              <a:rPr lang="sr-Latn-RS" altLang="en-US" i="1" dirty="0">
                <a:solidFill>
                  <a:schemeClr val="tx2"/>
                </a:solidFill>
              </a:rPr>
              <a:t>podaci vrednosnog tipa</a:t>
            </a:r>
            <a:endParaRPr lang="en-US" altLang="en-US" i="1" dirty="0">
              <a:solidFill>
                <a:schemeClr val="tx2"/>
              </a:solidFill>
            </a:endParaRPr>
          </a:p>
          <a:p>
            <a:pPr eaLnBrk="1" hangingPunct="1">
              <a:defRPr/>
            </a:pPr>
            <a:r>
              <a:rPr lang="sr-Latn-RS" altLang="en-US" dirty="0">
                <a:solidFill>
                  <a:schemeClr val="tx2"/>
                </a:solidFill>
              </a:rPr>
              <a:t>z:              </a:t>
            </a:r>
          </a:p>
          <a:p>
            <a:pPr eaLnBrk="1" hangingPunct="1">
              <a:defRPr/>
            </a:pPr>
            <a:endParaRPr lang="sr-Latn-RS" altLang="en-US" dirty="0">
              <a:solidFill>
                <a:schemeClr val="tx2"/>
              </a:solidFill>
            </a:endParaRPr>
          </a:p>
          <a:p>
            <a:pPr eaLnBrk="1" hangingPunct="1">
              <a:defRPr/>
            </a:pPr>
            <a:r>
              <a:rPr lang="sr-Latn-RS" altLang="en-US" dirty="0">
                <a:solidFill>
                  <a:schemeClr val="tx2"/>
                </a:solidFill>
              </a:rPr>
              <a:t>a:</a:t>
            </a:r>
          </a:p>
          <a:p>
            <a:pPr eaLnBrk="1" hangingPunct="1">
              <a:defRPr/>
            </a:pPr>
            <a:r>
              <a:rPr lang="sr-Latn-RS" altLang="en-US" dirty="0">
                <a:solidFill>
                  <a:schemeClr val="tx2"/>
                </a:solidFill>
              </a:rPr>
              <a:t>b: 					      </a:t>
            </a:r>
            <a:r>
              <a:rPr lang="sr-Latn-RS" altLang="en-US" i="1" dirty="0">
                <a:solidFill>
                  <a:schemeClr val="tx2"/>
                </a:solidFill>
              </a:rPr>
              <a:t>podaci referentnog tipa</a:t>
            </a:r>
          </a:p>
          <a:p>
            <a:pPr eaLnBrk="1" hangingPunct="1">
              <a:defRPr/>
            </a:pPr>
            <a:r>
              <a:rPr lang="sr-Latn-RS" altLang="en-US" dirty="0">
                <a:solidFill>
                  <a:schemeClr val="tx2"/>
                </a:solidFill>
              </a:rPr>
              <a:t>c:            </a:t>
            </a:r>
            <a:endParaRPr lang="en-US" altLang="en-US" dirty="0">
              <a:solidFill>
                <a:schemeClr val="tx2"/>
              </a:solidFill>
            </a:endParaRPr>
          </a:p>
        </p:txBody>
      </p:sp>
      <p:grpSp>
        <p:nvGrpSpPr>
          <p:cNvPr id="3" name="Group 2">
            <a:extLst>
              <a:ext uri="{FF2B5EF4-FFF2-40B4-BE49-F238E27FC236}">
                <a16:creationId xmlns:a16="http://schemas.microsoft.com/office/drawing/2014/main" id="{44D432DB-7CB6-4554-A95E-9A7E25E88ADC}"/>
              </a:ext>
            </a:extLst>
          </p:cNvPr>
          <p:cNvGrpSpPr/>
          <p:nvPr/>
        </p:nvGrpSpPr>
        <p:grpSpPr>
          <a:xfrm>
            <a:off x="1248743" y="2523902"/>
            <a:ext cx="2243137" cy="2776141"/>
            <a:chOff x="1639888" y="2956322"/>
            <a:chExt cx="2243137" cy="2776141"/>
          </a:xfrm>
        </p:grpSpPr>
        <p:sp>
          <p:nvSpPr>
            <p:cNvPr id="2" name="Rectangle 1">
              <a:extLst>
                <a:ext uri="{FF2B5EF4-FFF2-40B4-BE49-F238E27FC236}">
                  <a16:creationId xmlns:a16="http://schemas.microsoft.com/office/drawing/2014/main" id="{8C56A7F1-95C7-4F9C-9512-B1B8AC1FB2CA}"/>
                </a:ext>
              </a:extLst>
            </p:cNvPr>
            <p:cNvSpPr/>
            <p:nvPr/>
          </p:nvSpPr>
          <p:spPr>
            <a:xfrm>
              <a:off x="1639888" y="2956322"/>
              <a:ext cx="4032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8</a:t>
              </a:r>
              <a:endParaRPr lang="en-US" dirty="0"/>
            </a:p>
          </p:txBody>
        </p:sp>
        <p:sp>
          <p:nvSpPr>
            <p:cNvPr id="8" name="Rectangle 7">
              <a:extLst>
                <a:ext uri="{FF2B5EF4-FFF2-40B4-BE49-F238E27FC236}">
                  <a16:creationId xmlns:a16="http://schemas.microsoft.com/office/drawing/2014/main" id="{13ADECE4-722F-4176-8737-0805542D3C6F}"/>
                </a:ext>
              </a:extLst>
            </p:cNvPr>
            <p:cNvSpPr/>
            <p:nvPr/>
          </p:nvSpPr>
          <p:spPr>
            <a:xfrm>
              <a:off x="1639888" y="3361135"/>
              <a:ext cx="403225"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7</a:t>
              </a:r>
              <a:endParaRPr lang="en-US" dirty="0"/>
            </a:p>
          </p:txBody>
        </p:sp>
        <p:sp>
          <p:nvSpPr>
            <p:cNvPr id="9" name="Rectangle 8">
              <a:extLst>
                <a:ext uri="{FF2B5EF4-FFF2-40B4-BE49-F238E27FC236}">
                  <a16:creationId xmlns:a16="http://schemas.microsoft.com/office/drawing/2014/main" id="{7B51919A-A3D5-4926-9092-6C3B29DC91D1}"/>
                </a:ext>
              </a:extLst>
            </p:cNvPr>
            <p:cNvSpPr/>
            <p:nvPr/>
          </p:nvSpPr>
          <p:spPr>
            <a:xfrm>
              <a:off x="1647825" y="3799285"/>
              <a:ext cx="4032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6</a:t>
              </a:r>
              <a:endParaRPr lang="en-US" dirty="0"/>
            </a:p>
          </p:txBody>
        </p:sp>
        <p:sp>
          <p:nvSpPr>
            <p:cNvPr id="10" name="Rectangle 9">
              <a:extLst>
                <a:ext uri="{FF2B5EF4-FFF2-40B4-BE49-F238E27FC236}">
                  <a16:creationId xmlns:a16="http://schemas.microsoft.com/office/drawing/2014/main" id="{38D59DE7-D00D-4F4A-8DA1-DD1662412147}"/>
                </a:ext>
              </a:extLst>
            </p:cNvPr>
            <p:cNvSpPr/>
            <p:nvPr/>
          </p:nvSpPr>
          <p:spPr>
            <a:xfrm>
              <a:off x="1647825"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sp>
          <p:nvSpPr>
            <p:cNvPr id="11" name="Rectangle 10">
              <a:extLst>
                <a:ext uri="{FF2B5EF4-FFF2-40B4-BE49-F238E27FC236}">
                  <a16:creationId xmlns:a16="http://schemas.microsoft.com/office/drawing/2014/main" id="{A41B9593-9948-4415-B6B7-FACFFDC8218B}"/>
                </a:ext>
              </a:extLst>
            </p:cNvPr>
            <p:cNvSpPr/>
            <p:nvPr/>
          </p:nvSpPr>
          <p:spPr>
            <a:xfrm>
              <a:off x="2268538"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1</a:t>
              </a:r>
              <a:endParaRPr lang="en-US" dirty="0"/>
            </a:p>
          </p:txBody>
        </p:sp>
        <p:sp>
          <p:nvSpPr>
            <p:cNvPr id="12" name="Rectangle 11">
              <a:extLst>
                <a:ext uri="{FF2B5EF4-FFF2-40B4-BE49-F238E27FC236}">
                  <a16:creationId xmlns:a16="http://schemas.microsoft.com/office/drawing/2014/main" id="{C6FBDB64-B734-4305-935A-9B993CB1B5D4}"/>
                </a:ext>
              </a:extLst>
            </p:cNvPr>
            <p:cNvSpPr/>
            <p:nvPr/>
          </p:nvSpPr>
          <p:spPr>
            <a:xfrm>
              <a:off x="2670175" y="4581525"/>
              <a:ext cx="404813"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2</a:t>
              </a:r>
              <a:endParaRPr lang="en-US" dirty="0"/>
            </a:p>
          </p:txBody>
        </p:sp>
        <p:sp>
          <p:nvSpPr>
            <p:cNvPr id="13" name="Rectangle 12">
              <a:extLst>
                <a:ext uri="{FF2B5EF4-FFF2-40B4-BE49-F238E27FC236}">
                  <a16:creationId xmlns:a16="http://schemas.microsoft.com/office/drawing/2014/main" id="{96710B60-E5D2-4FAD-84CB-A0B3BFBEB966}"/>
                </a:ext>
              </a:extLst>
            </p:cNvPr>
            <p:cNvSpPr/>
            <p:nvPr/>
          </p:nvSpPr>
          <p:spPr>
            <a:xfrm>
              <a:off x="3074988" y="4581525"/>
              <a:ext cx="404812"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3</a:t>
              </a:r>
              <a:endParaRPr lang="en-US" dirty="0"/>
            </a:p>
          </p:txBody>
        </p:sp>
        <p:sp>
          <p:nvSpPr>
            <p:cNvPr id="14" name="Rectangle 13">
              <a:extLst>
                <a:ext uri="{FF2B5EF4-FFF2-40B4-BE49-F238E27FC236}">
                  <a16:creationId xmlns:a16="http://schemas.microsoft.com/office/drawing/2014/main" id="{7B43B2CE-897A-4D92-B938-3D246844596C}"/>
                </a:ext>
              </a:extLst>
            </p:cNvPr>
            <p:cNvSpPr/>
            <p:nvPr/>
          </p:nvSpPr>
          <p:spPr>
            <a:xfrm>
              <a:off x="3479800"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4</a:t>
              </a:r>
              <a:endParaRPr lang="en-US" dirty="0"/>
            </a:p>
          </p:txBody>
        </p:sp>
        <p:sp>
          <p:nvSpPr>
            <p:cNvPr id="15" name="Rectangle 14">
              <a:extLst>
                <a:ext uri="{FF2B5EF4-FFF2-40B4-BE49-F238E27FC236}">
                  <a16:creationId xmlns:a16="http://schemas.microsoft.com/office/drawing/2014/main" id="{1E54B67C-A406-4673-8459-7AF406322307}"/>
                </a:ext>
              </a:extLst>
            </p:cNvPr>
            <p:cNvSpPr/>
            <p:nvPr/>
          </p:nvSpPr>
          <p:spPr>
            <a:xfrm>
              <a:off x="1647825" y="50133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sp>
          <p:nvSpPr>
            <p:cNvPr id="16" name="Rectangle 15">
              <a:extLst>
                <a:ext uri="{FF2B5EF4-FFF2-40B4-BE49-F238E27FC236}">
                  <a16:creationId xmlns:a16="http://schemas.microsoft.com/office/drawing/2014/main" id="{4D28F8C1-79E8-465C-8FCA-3776ADC4FFB0}"/>
                </a:ext>
              </a:extLst>
            </p:cNvPr>
            <p:cNvSpPr/>
            <p:nvPr/>
          </p:nvSpPr>
          <p:spPr>
            <a:xfrm>
              <a:off x="2268538" y="50133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5</a:t>
              </a:r>
              <a:endParaRPr lang="en-US" dirty="0"/>
            </a:p>
          </p:txBody>
        </p:sp>
        <p:sp>
          <p:nvSpPr>
            <p:cNvPr id="17" name="Rectangle 16">
              <a:extLst>
                <a:ext uri="{FF2B5EF4-FFF2-40B4-BE49-F238E27FC236}">
                  <a16:creationId xmlns:a16="http://schemas.microsoft.com/office/drawing/2014/main" id="{64D2A4A3-39C1-4A2A-83BE-A05428DBD1AE}"/>
                </a:ext>
              </a:extLst>
            </p:cNvPr>
            <p:cNvSpPr/>
            <p:nvPr/>
          </p:nvSpPr>
          <p:spPr>
            <a:xfrm>
              <a:off x="2671763" y="5013325"/>
              <a:ext cx="404812"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6</a:t>
              </a:r>
              <a:endParaRPr lang="en-US" dirty="0"/>
            </a:p>
          </p:txBody>
        </p:sp>
        <p:sp>
          <p:nvSpPr>
            <p:cNvPr id="18" name="Rectangle 17">
              <a:extLst>
                <a:ext uri="{FF2B5EF4-FFF2-40B4-BE49-F238E27FC236}">
                  <a16:creationId xmlns:a16="http://schemas.microsoft.com/office/drawing/2014/main" id="{064A876C-4038-42E2-B74E-F44AA012CF86}"/>
                </a:ext>
              </a:extLst>
            </p:cNvPr>
            <p:cNvSpPr/>
            <p:nvPr/>
          </p:nvSpPr>
          <p:spPr>
            <a:xfrm>
              <a:off x="1647825" y="54451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cxnSp>
          <p:nvCxnSpPr>
            <p:cNvPr id="4" name="Straight Arrow Connector 3">
              <a:extLst>
                <a:ext uri="{FF2B5EF4-FFF2-40B4-BE49-F238E27FC236}">
                  <a16:creationId xmlns:a16="http://schemas.microsoft.com/office/drawing/2014/main" id="{61E0E31E-F899-4349-A4DE-94DD3F5B349A}"/>
                </a:ext>
              </a:extLst>
            </p:cNvPr>
            <p:cNvCxnSpPr/>
            <p:nvPr/>
          </p:nvCxnSpPr>
          <p:spPr>
            <a:xfrm>
              <a:off x="2051050" y="4724400"/>
              <a:ext cx="217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7976C1-CC27-4B50-B650-2431F6D86A19}"/>
                </a:ext>
              </a:extLst>
            </p:cNvPr>
            <p:cNvCxnSpPr>
              <a:endCxn id="16" idx="1"/>
            </p:cNvCxnSpPr>
            <p:nvPr/>
          </p:nvCxnSpPr>
          <p:spPr>
            <a:xfrm>
              <a:off x="2051050" y="5157788"/>
              <a:ext cx="217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1" name="Elbow Connector 20">
            <a:extLst>
              <a:ext uri="{FF2B5EF4-FFF2-40B4-BE49-F238E27FC236}">
                <a16:creationId xmlns:a16="http://schemas.microsoft.com/office/drawing/2014/main" id="{1A43F23C-30FF-46D5-B3F9-95B10F37E954}"/>
              </a:ext>
            </a:extLst>
          </p:cNvPr>
          <p:cNvCxnSpPr>
            <a:stCxn id="18" idx="3"/>
            <a:endCxn id="16" idx="1"/>
          </p:cNvCxnSpPr>
          <p:nvPr/>
        </p:nvCxnSpPr>
        <p:spPr>
          <a:xfrm flipV="1">
            <a:off x="1659905" y="4724574"/>
            <a:ext cx="217488" cy="431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C931E70-90B7-436F-A1A9-775EC1FE289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7DE218-0C8A-4B50-85C2-0D04C18D1593}"/>
              </a:ext>
            </a:extLst>
          </p:cNvPr>
          <p:cNvSpPr>
            <a:spLocks noGrp="1" noChangeArrowheads="1"/>
          </p:cNvSpPr>
          <p:nvPr>
            <p:ph type="title"/>
          </p:nvPr>
        </p:nvSpPr>
        <p:spPr>
          <a:xfrm>
            <a:off x="670892" y="582886"/>
            <a:ext cx="7429500" cy="542205"/>
          </a:xfrm>
        </p:spPr>
        <p:txBody>
          <a:bodyPr/>
          <a:lstStyle/>
          <a:p>
            <a:pPr eaLnBrk="1" hangingPunct="1"/>
            <a:r>
              <a:rPr lang="sl-SI" altLang="en-US" sz="2900"/>
              <a:t>Promenljive i tipovi podataka</a:t>
            </a:r>
            <a:endParaRPr lang="en-US" altLang="en-US" sz="2900"/>
          </a:p>
        </p:txBody>
      </p:sp>
      <p:sp>
        <p:nvSpPr>
          <p:cNvPr id="37891" name="Rectangle 3">
            <a:extLst>
              <a:ext uri="{FF2B5EF4-FFF2-40B4-BE49-F238E27FC236}">
                <a16:creationId xmlns:a16="http://schemas.microsoft.com/office/drawing/2014/main" id="{A3B6FA0C-12E8-457A-9067-DC65BFD67F95}"/>
              </a:ext>
            </a:extLst>
          </p:cNvPr>
          <p:cNvSpPr>
            <a:spLocks noGrp="1" noChangeArrowheads="1"/>
          </p:cNvSpPr>
          <p:nvPr>
            <p:ph idx="1"/>
          </p:nvPr>
        </p:nvSpPr>
        <p:spPr>
          <a:xfrm>
            <a:off x="683568" y="1125091"/>
            <a:ext cx="6046787" cy="4896197"/>
          </a:xfrm>
        </p:spPr>
        <p:txBody>
          <a:bodyPr/>
          <a:lstStyle/>
          <a:p>
            <a:pPr eaLnBrk="1" hangingPunct="1"/>
            <a:r>
              <a:rPr lang="sr-Latn-RS" altLang="en-US" sz="2400">
                <a:solidFill>
                  <a:schemeClr val="tx1">
                    <a:lumMod val="75000"/>
                    <a:lumOff val="25000"/>
                  </a:schemeClr>
                </a:solidFill>
              </a:rPr>
              <a:t>Da bismo uveli promenljivu u program, odnosno, da bismo mogli da je koristimo u ostatku programa, potrebno je da je deklarišemo.</a:t>
            </a:r>
          </a:p>
          <a:p>
            <a:pPr eaLnBrk="1" hangingPunct="1"/>
            <a:r>
              <a:rPr lang="sr-Latn-RS" altLang="en-US" sz="2400">
                <a:solidFill>
                  <a:schemeClr val="tx1">
                    <a:lumMod val="75000"/>
                    <a:lumOff val="25000"/>
                  </a:schemeClr>
                </a:solidFill>
              </a:rPr>
              <a:t>Deklaracija promenljive se odvija tako što se prvo navede tip, a iza toga identifikator pomoću koga ćemo pristupati promenljivoj.</a:t>
            </a:r>
          </a:p>
          <a:p>
            <a:pPr eaLnBrk="1" hangingPunct="1"/>
            <a:r>
              <a:rPr lang="sr-Latn-RS" altLang="en-US" sz="2400">
                <a:solidFill>
                  <a:schemeClr val="tx1">
                    <a:lumMod val="75000"/>
                    <a:lumOff val="25000"/>
                  </a:schemeClr>
                </a:solidFill>
              </a:rPr>
              <a:t>Tip promenljive u Javi može biti – jedan od prostih tipova ili referentni tip.</a:t>
            </a:r>
          </a:p>
          <a:p>
            <a:pPr eaLnBrk="1" hangingPunct="1">
              <a:buFont typeface="Arial" panose="020B0604020202020204" pitchFamily="34" charset="0"/>
              <a:buChar char="•"/>
            </a:pPr>
            <a:endParaRPr lang="en-US" altLang="en-US" sz="240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8829BD25-6436-40D4-AF93-3628A17B1E0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85448249-E745-4739-8DA9-763DB433C8A6}"/>
              </a:ext>
            </a:extLst>
          </p:cNvPr>
          <p:cNvSpPr>
            <a:spLocks noGrp="1" noChangeArrowheads="1"/>
          </p:cNvSpPr>
          <p:nvPr>
            <p:ph idx="1"/>
          </p:nvPr>
        </p:nvSpPr>
        <p:spPr>
          <a:xfrm>
            <a:off x="467544" y="404664"/>
            <a:ext cx="6192838" cy="5832648"/>
          </a:xfrm>
        </p:spPr>
        <p:txBody>
          <a:bodyPr/>
          <a:lstStyle/>
          <a:p>
            <a:pPr eaLnBrk="1" hangingPunct="1"/>
            <a:r>
              <a:rPr lang="sl-SI" altLang="en-US" sz="2000" b="1">
                <a:solidFill>
                  <a:schemeClr val="tx2"/>
                </a:solidFill>
              </a:rPr>
              <a:t>Razlika</a:t>
            </a:r>
            <a:r>
              <a:rPr lang="sl-SI" altLang="en-US" sz="2000">
                <a:solidFill>
                  <a:schemeClr val="tx2"/>
                </a:solidFill>
              </a:rPr>
              <a:t> između vrednosnih i referentnih promenljivih:</a:t>
            </a:r>
          </a:p>
          <a:p>
            <a:pPr lvl="1" eaLnBrk="1" hangingPunct="1"/>
            <a:r>
              <a:rPr lang="sl-SI" altLang="en-US" sz="1800">
                <a:solidFill>
                  <a:schemeClr val="tx2"/>
                </a:solidFill>
              </a:rPr>
              <a:t>Kada se deklariše promenljiva vrednosnog tipa, u memoriji se odmah odvoji prostor za sakldištenje njene vrednosti.</a:t>
            </a:r>
          </a:p>
          <a:p>
            <a:pPr lvl="1" eaLnBrk="1" hangingPunct="1"/>
            <a:r>
              <a:rPr lang="sl-SI" altLang="en-US" sz="1800">
                <a:solidFill>
                  <a:schemeClr val="tx2"/>
                </a:solidFill>
              </a:rPr>
              <a:t>Kada se deklariše promenljiva referentnog tipa, u memoriji se ne rezerviše nikakav prostor. Prostor se rezerviše kada se sâm objekat kreira operatorom </a:t>
            </a:r>
            <a:r>
              <a:rPr lang="sl-SI" altLang="en-US" sz="1800" b="1">
                <a:solidFill>
                  <a:schemeClr val="tx2"/>
                </a:solidFill>
                <a:latin typeface="Consolas" panose="020B0609020204030204" pitchFamily="49" charset="0"/>
              </a:rPr>
              <a:t>new</a:t>
            </a:r>
            <a:r>
              <a:rPr lang="sl-SI" altLang="en-US" sz="1800">
                <a:solidFill>
                  <a:schemeClr val="tx2"/>
                </a:solidFill>
              </a:rPr>
              <a:t>.</a:t>
            </a:r>
          </a:p>
          <a:p>
            <a:pPr lvl="2" eaLnBrk="1" hangingPunct="1"/>
            <a:r>
              <a:rPr lang="sl-SI" altLang="en-US" sz="1600">
                <a:solidFill>
                  <a:schemeClr val="tx2"/>
                </a:solidFill>
              </a:rPr>
              <a:t>Ovo poslednje ima sledeći razlog: kada se deklariše podatak tipa neke klase, ne zna se unapred koliko će biti potrebno memorijskog prostora za konkretan objekat, jer on ne mora biti tipa te klase – već može biti i tipa bilo koje njene podklase, a oni mogu zahtevati i više memorijskog prostora, što se ne može znati unapred.</a:t>
            </a:r>
          </a:p>
          <a:p>
            <a:pPr lvl="2" eaLnBrk="1" hangingPunct="1"/>
            <a:r>
              <a:rPr lang="sl-SI" altLang="en-US" sz="1600">
                <a:solidFill>
                  <a:schemeClr val="tx2"/>
                </a:solidFill>
              </a:rPr>
              <a:t>Takođe, pošto objekti mogu da zauzmu dosta memorije, nema svrhe odvajati je za njih dok se ne pojavi potreba.</a:t>
            </a:r>
            <a:endParaRPr lang="en-US" altLang="en-US" sz="1600">
              <a:solidFill>
                <a:schemeClr val="tx2"/>
              </a:solidFill>
            </a:endParaRPr>
          </a:p>
          <a:p>
            <a:pPr eaLnBrk="1" hangingPunct="1">
              <a:buFont typeface="Arial" panose="020B0604020202020204" pitchFamily="34" charset="0"/>
              <a:buChar char="•"/>
            </a:pPr>
            <a:endParaRPr lang="en-US" altLang="en-US" sz="2000">
              <a:solidFill>
                <a:schemeClr val="tx2"/>
              </a:solidFill>
            </a:endParaRPr>
          </a:p>
        </p:txBody>
      </p:sp>
      <p:sp>
        <p:nvSpPr>
          <p:cNvPr id="4" name="Footer Placeholder 3">
            <a:extLst>
              <a:ext uri="{FF2B5EF4-FFF2-40B4-BE49-F238E27FC236}">
                <a16:creationId xmlns:a16="http://schemas.microsoft.com/office/drawing/2014/main" id="{728C7AA2-1EE8-4DC4-866F-513B0842942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94041BB-398B-4EE9-8484-35C5DE821A6B}"/>
              </a:ext>
            </a:extLst>
          </p:cNvPr>
          <p:cNvSpPr>
            <a:spLocks noGrp="1" noChangeArrowheads="1"/>
          </p:cNvSpPr>
          <p:nvPr>
            <p:ph type="title"/>
          </p:nvPr>
        </p:nvSpPr>
        <p:spPr>
          <a:xfrm>
            <a:off x="539750" y="549275"/>
            <a:ext cx="7429500" cy="1477963"/>
          </a:xfrm>
        </p:spPr>
        <p:txBody>
          <a:bodyPr/>
          <a:lstStyle/>
          <a:p>
            <a:pPr eaLnBrk="1" hangingPunct="1"/>
            <a:r>
              <a:rPr lang="sl-SI" altLang="en-US" sz="2900"/>
              <a:t>Promenljive i tipovi podataka</a:t>
            </a:r>
            <a:endParaRPr lang="en-US" altLang="en-US" sz="2900"/>
          </a:p>
        </p:txBody>
      </p:sp>
      <p:sp>
        <p:nvSpPr>
          <p:cNvPr id="36867" name="Rectangle 3">
            <a:extLst>
              <a:ext uri="{FF2B5EF4-FFF2-40B4-BE49-F238E27FC236}">
                <a16:creationId xmlns:a16="http://schemas.microsoft.com/office/drawing/2014/main" id="{3F3610AE-E473-432A-9D61-E0191CE27811}"/>
              </a:ext>
            </a:extLst>
          </p:cNvPr>
          <p:cNvSpPr>
            <a:spLocks noGrp="1" noChangeArrowheads="1"/>
          </p:cNvSpPr>
          <p:nvPr>
            <p:ph idx="1"/>
          </p:nvPr>
        </p:nvSpPr>
        <p:spPr>
          <a:xfrm>
            <a:off x="468313" y="1268760"/>
            <a:ext cx="7050087" cy="4608512"/>
          </a:xfrm>
        </p:spPr>
        <p:txBody>
          <a:bodyPr rtlCol="0">
            <a:normAutofit/>
          </a:bodyPr>
          <a:lstStyle/>
          <a:p>
            <a:pPr eaLnBrk="1" fontAlgn="auto" hangingPunct="1">
              <a:spcAft>
                <a:spcPts val="0"/>
              </a:spcAft>
              <a:buFont typeface="Wingdings 3" charset="2"/>
              <a:buChar char=""/>
              <a:defRPr/>
            </a:pPr>
            <a:r>
              <a:rPr lang="sl-SI" dirty="0">
                <a:solidFill>
                  <a:schemeClr val="tx1">
                    <a:lumMod val="75000"/>
                    <a:lumOff val="25000"/>
                  </a:schemeClr>
                </a:solidFill>
              </a:rPr>
              <a:t>Primer za deklarisanje promenljivih primitivnih tipova:</a:t>
            </a:r>
          </a:p>
          <a:p>
            <a:pPr marL="0" indent="0" eaLnBrk="1" fontAlgn="auto" hangingPunct="1">
              <a:spcAft>
                <a:spcPts val="0"/>
              </a:spcAft>
              <a:buFont typeface="Wingdings 3" panose="05040102010807070707" pitchFamily="18" charset="2"/>
              <a:buNone/>
              <a:defRPr/>
            </a:pPr>
            <a:endParaRPr lang="sl-SI" sz="1600" dirty="0">
              <a:solidFill>
                <a:schemeClr val="tx1">
                  <a:lumMod val="75000"/>
                  <a:lumOff val="25000"/>
                </a:schemeClr>
              </a:solidFill>
            </a:endParaRPr>
          </a:p>
          <a:p>
            <a:pPr eaLnBrk="1" fontAlgn="auto" hangingPunct="1">
              <a:spcAft>
                <a:spcPts val="0"/>
              </a:spcAft>
              <a:buFont typeface="Wingdings" pitchFamily="2" charset="2"/>
              <a:buNone/>
              <a:defRPr/>
            </a:pPr>
            <a:r>
              <a:rPr lang="en-US" sz="2100" dirty="0">
                <a:solidFill>
                  <a:schemeClr val="accent1"/>
                </a:solidFill>
                <a:latin typeface="Consolas" pitchFamily="49" charset="0"/>
              </a:rPr>
              <a:t>byte a, b=1;</a:t>
            </a:r>
            <a:r>
              <a:rPr lang="sl-SI" sz="2100" dirty="0">
                <a:solidFill>
                  <a:srgbClr val="0000FF"/>
                </a:solidFill>
              </a:rPr>
              <a:t>	</a:t>
            </a:r>
            <a:r>
              <a:rPr lang="sl-SI" sz="2100" dirty="0">
                <a:solidFill>
                  <a:schemeClr val="accent3">
                    <a:lumMod val="75000"/>
                  </a:schemeClr>
                </a:solidFill>
              </a:rPr>
              <a:t>// a se ne inicijalizuje, a b se inic. na 1</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dirty="0" err="1">
                <a:solidFill>
                  <a:schemeClr val="accent1"/>
                </a:solidFill>
                <a:latin typeface="Consolas" pitchFamily="49" charset="0"/>
              </a:rPr>
              <a:t>int</a:t>
            </a:r>
            <a:r>
              <a:rPr lang="en-US" sz="2100" dirty="0">
                <a:solidFill>
                  <a:schemeClr val="accent1"/>
                </a:solidFill>
                <a:latin typeface="Consolas" pitchFamily="49" charset="0"/>
              </a:rPr>
              <a:t> </a:t>
            </a:r>
            <a:r>
              <a:rPr lang="en-US" sz="2100" dirty="0" err="1">
                <a:solidFill>
                  <a:schemeClr val="accent1"/>
                </a:solidFill>
                <a:latin typeface="Consolas" pitchFamily="49" charset="0"/>
              </a:rPr>
              <a:t>a,b</a:t>
            </a:r>
            <a:r>
              <a:rPr lang="en-US" sz="2100" dirty="0">
                <a:solidFill>
                  <a:schemeClr val="accent1"/>
                </a:solidFill>
                <a:latin typeface="Consolas" pitchFamily="49" charset="0"/>
              </a:rPr>
              <a:t>;</a:t>
            </a:r>
            <a:r>
              <a:rPr lang="sl-SI" sz="2100" dirty="0">
                <a:solidFill>
                  <a:srgbClr val="0000FF"/>
                </a:solidFill>
              </a:rPr>
              <a:t> </a:t>
            </a:r>
            <a:r>
              <a:rPr lang="sl-SI" sz="2100" dirty="0">
                <a:solidFill>
                  <a:schemeClr val="accent3">
                    <a:lumMod val="75000"/>
                  </a:schemeClr>
                </a:solidFill>
              </a:rPr>
              <a:t>// ovde se ništa ne inicijalizuje</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dirty="0" err="1">
                <a:solidFill>
                  <a:schemeClr val="accent1"/>
                </a:solidFill>
                <a:latin typeface="Consolas" pitchFamily="49" charset="0"/>
              </a:rPr>
              <a:t>boolean</a:t>
            </a:r>
            <a:r>
              <a:rPr lang="en-US" sz="2100" dirty="0">
                <a:solidFill>
                  <a:schemeClr val="accent1"/>
                </a:solidFill>
                <a:latin typeface="Consolas" pitchFamily="49" charset="0"/>
              </a:rPr>
              <a:t> </a:t>
            </a:r>
            <a:r>
              <a:rPr lang="sl-SI" sz="2100" dirty="0">
                <a:solidFill>
                  <a:schemeClr val="accent1"/>
                </a:solidFill>
                <a:latin typeface="Consolas" pitchFamily="49" charset="0"/>
              </a:rPr>
              <a:t>leto=false;</a:t>
            </a:r>
            <a:r>
              <a:rPr lang="sl-SI" sz="2100" dirty="0">
                <a:solidFill>
                  <a:srgbClr val="0000FF"/>
                </a:solidFill>
              </a:rPr>
              <a:t> </a:t>
            </a:r>
            <a:r>
              <a:rPr lang="sl-SI" sz="2100">
                <a:solidFill>
                  <a:schemeClr val="accent3">
                    <a:lumMod val="75000"/>
                  </a:schemeClr>
                </a:solidFill>
              </a:rPr>
              <a:t>// ovo, </a:t>
            </a:r>
            <a:r>
              <a:rPr lang="sl-SI" sz="2100" dirty="0">
                <a:solidFill>
                  <a:schemeClr val="accent3">
                    <a:lumMod val="75000"/>
                  </a:schemeClr>
                </a:solidFill>
              </a:rPr>
              <a:t>nadam se</a:t>
            </a:r>
            <a:r>
              <a:rPr lang="sl-SI" sz="2100">
                <a:solidFill>
                  <a:schemeClr val="accent3">
                    <a:lumMod val="75000"/>
                  </a:schemeClr>
                </a:solidFill>
              </a:rPr>
              <a:t>, jasno</a:t>
            </a:r>
            <a:endParaRPr lang="sl-SI" sz="2100" dirty="0">
              <a:solidFill>
                <a:schemeClr val="accent3">
                  <a:lumMod val="75000"/>
                </a:schemeClr>
              </a:solidFill>
            </a:endParaRPr>
          </a:p>
          <a:p>
            <a:pPr eaLnBrk="1" fontAlgn="auto" hangingPunct="1">
              <a:spcAft>
                <a:spcPts val="0"/>
              </a:spcAft>
              <a:buFont typeface="Wingdings" pitchFamily="2" charset="2"/>
              <a:buNone/>
              <a:defRPr/>
            </a:pPr>
            <a:endParaRPr lang="sl-SI" sz="2100" dirty="0">
              <a:solidFill>
                <a:schemeClr val="accent3">
                  <a:lumMod val="75000"/>
                </a:schemeClr>
              </a:solidFill>
            </a:endParaRPr>
          </a:p>
          <a:p>
            <a:pPr eaLnBrk="1" fontAlgn="auto" hangingPunct="1">
              <a:spcAft>
                <a:spcPts val="0"/>
              </a:spcAft>
              <a:buFont typeface="Wingdings 3" charset="2"/>
              <a:buChar char=""/>
              <a:defRPr/>
            </a:pPr>
            <a:r>
              <a:rPr lang="sl-SI" dirty="0">
                <a:solidFill>
                  <a:schemeClr val="tx2"/>
                </a:solidFill>
              </a:rPr>
              <a:t>Ukoliko se pri deklaraciji promenljiva ne inicijalizuje nikakvom konkretnom vrednošću, promenljive numeričkih tipova se automatski inicijalizuju na vrednost </a:t>
            </a:r>
            <a:r>
              <a:rPr lang="sl-SI" b="1" dirty="0">
                <a:solidFill>
                  <a:schemeClr val="tx2"/>
                </a:solidFill>
                <a:latin typeface="Consolas" pitchFamily="49" charset="0"/>
                <a:cs typeface="Courier New" pitchFamily="49" charset="0"/>
              </a:rPr>
              <a:t>0</a:t>
            </a:r>
            <a:r>
              <a:rPr lang="sl-SI" dirty="0">
                <a:solidFill>
                  <a:schemeClr val="tx2"/>
                </a:solidFill>
              </a:rPr>
              <a:t>, znakovne na </a:t>
            </a:r>
            <a:r>
              <a:rPr lang="sl-SI" b="1" dirty="0">
                <a:solidFill>
                  <a:schemeClr val="tx2"/>
                </a:solidFill>
                <a:latin typeface="Consolas" pitchFamily="49" charset="0"/>
                <a:cs typeface="Courier New" pitchFamily="49" charset="0"/>
              </a:rPr>
              <a:t>'</a:t>
            </a:r>
            <a:r>
              <a:rPr lang="en-US" b="1" dirty="0">
                <a:solidFill>
                  <a:schemeClr val="tx2"/>
                </a:solidFill>
                <a:latin typeface="Consolas" pitchFamily="49" charset="0"/>
                <a:cs typeface="Courier New" pitchFamily="49" charset="0"/>
              </a:rPr>
              <a:t>\0'</a:t>
            </a:r>
            <a:r>
              <a:rPr lang="en-US" dirty="0">
                <a:solidFill>
                  <a:schemeClr val="tx2"/>
                </a:solidFill>
              </a:rPr>
              <a:t>, a </a:t>
            </a:r>
            <a:r>
              <a:rPr lang="sl-SI" dirty="0">
                <a:solidFill>
                  <a:schemeClr val="tx2"/>
                </a:solidFill>
              </a:rPr>
              <a:t>logičke na </a:t>
            </a:r>
            <a:r>
              <a:rPr lang="sl-SI" b="1" dirty="0">
                <a:solidFill>
                  <a:schemeClr val="tx2"/>
                </a:solidFill>
                <a:latin typeface="Consolas" pitchFamily="49" charset="0"/>
              </a:rPr>
              <a:t>false</a:t>
            </a:r>
            <a:r>
              <a:rPr lang="sl-SI" dirty="0">
                <a:solidFill>
                  <a:schemeClr val="tx2"/>
                </a:solidFill>
              </a:rPr>
              <a:t>.</a:t>
            </a:r>
            <a:endParaRPr lang="en-US" dirty="0">
              <a:solidFill>
                <a:schemeClr val="tx2"/>
              </a:solidFill>
            </a:endParaRPr>
          </a:p>
        </p:txBody>
      </p:sp>
      <p:sp>
        <p:nvSpPr>
          <p:cNvPr id="2" name="Footer Placeholder 1">
            <a:extLst>
              <a:ext uri="{FF2B5EF4-FFF2-40B4-BE49-F238E27FC236}">
                <a16:creationId xmlns:a16="http://schemas.microsoft.com/office/drawing/2014/main" id="{B26DEF22-0C02-43BD-B099-856696019220}"/>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D192827-E638-4C2E-82EE-27B06320B3A7}"/>
              </a:ext>
            </a:extLst>
          </p:cNvPr>
          <p:cNvSpPr>
            <a:spLocks noGrp="1" noChangeArrowheads="1"/>
          </p:cNvSpPr>
          <p:nvPr>
            <p:ph type="title"/>
          </p:nvPr>
        </p:nvSpPr>
        <p:spPr>
          <a:xfrm>
            <a:off x="395288" y="620713"/>
            <a:ext cx="7429500" cy="1477962"/>
          </a:xfrm>
        </p:spPr>
        <p:txBody>
          <a:bodyPr/>
          <a:lstStyle/>
          <a:p>
            <a:pPr eaLnBrk="1" hangingPunct="1"/>
            <a:r>
              <a:rPr lang="sl-SI" altLang="en-US" sz="2900"/>
              <a:t>Promenljive i tipovi podataka</a:t>
            </a:r>
            <a:endParaRPr lang="en-US" altLang="en-US" sz="2900"/>
          </a:p>
        </p:txBody>
      </p:sp>
      <p:sp>
        <p:nvSpPr>
          <p:cNvPr id="40963" name="Rectangle 3">
            <a:extLst>
              <a:ext uri="{FF2B5EF4-FFF2-40B4-BE49-F238E27FC236}">
                <a16:creationId xmlns:a16="http://schemas.microsoft.com/office/drawing/2014/main" id="{BEDD2BD4-D753-4CA2-824A-3E999EEBBDD8}"/>
              </a:ext>
            </a:extLst>
          </p:cNvPr>
          <p:cNvSpPr>
            <a:spLocks noGrp="1" noChangeArrowheads="1"/>
          </p:cNvSpPr>
          <p:nvPr>
            <p:ph idx="1"/>
          </p:nvPr>
        </p:nvSpPr>
        <p:spPr>
          <a:xfrm>
            <a:off x="474712" y="1268760"/>
            <a:ext cx="5753472" cy="4176464"/>
          </a:xfrm>
        </p:spPr>
        <p:txBody>
          <a:bodyPr/>
          <a:lstStyle/>
          <a:p>
            <a:pPr eaLnBrk="1" hangingPunct="1"/>
            <a:r>
              <a:rPr lang="sr-Latn-RS" altLang="en-US" sz="2400"/>
              <a:t>Referentni tipovi mogu da budu:</a:t>
            </a:r>
          </a:p>
          <a:p>
            <a:pPr lvl="1" eaLnBrk="1" hangingPunct="1"/>
            <a:r>
              <a:rPr lang="sr-Latn-RS" altLang="en-US" sz="2000">
                <a:solidFill>
                  <a:schemeClr val="tx2"/>
                </a:solidFill>
              </a:rPr>
              <a:t>KLASE</a:t>
            </a:r>
          </a:p>
          <a:p>
            <a:pPr lvl="1" eaLnBrk="1" hangingPunct="1"/>
            <a:r>
              <a:rPr lang="sr-Latn-RS" altLang="en-US" sz="2000">
                <a:solidFill>
                  <a:schemeClr val="tx2"/>
                </a:solidFill>
              </a:rPr>
              <a:t>INTERFEJSI</a:t>
            </a:r>
          </a:p>
          <a:p>
            <a:pPr lvl="1" eaLnBrk="1" hangingPunct="1"/>
            <a:r>
              <a:rPr lang="sr-Latn-RS" altLang="en-US" sz="2000">
                <a:solidFill>
                  <a:schemeClr val="tx2"/>
                </a:solidFill>
              </a:rPr>
              <a:t>NIZOVI</a:t>
            </a:r>
          </a:p>
          <a:p>
            <a:pPr lvl="1" eaLnBrk="1" hangingPunct="1"/>
            <a:r>
              <a:rPr lang="sr-Latn-RS" altLang="en-US" sz="2000">
                <a:solidFill>
                  <a:schemeClr val="tx2"/>
                </a:solidFill>
              </a:rPr>
              <a:t>ENUMERACIJE.</a:t>
            </a:r>
            <a:endParaRPr lang="en-US" altLang="en-US" sz="2000">
              <a:solidFill>
                <a:schemeClr val="tx2"/>
              </a:solidFill>
            </a:endParaRPr>
          </a:p>
        </p:txBody>
      </p:sp>
      <p:sp>
        <p:nvSpPr>
          <p:cNvPr id="2" name="Footer Placeholder 1">
            <a:extLst>
              <a:ext uri="{FF2B5EF4-FFF2-40B4-BE49-F238E27FC236}">
                <a16:creationId xmlns:a16="http://schemas.microsoft.com/office/drawing/2014/main" id="{0EE59526-904D-49BE-8EF9-471D604C043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B535407-2BCD-41C4-8C3D-34CA934F4CEB}"/>
              </a:ext>
            </a:extLst>
          </p:cNvPr>
          <p:cNvSpPr>
            <a:spLocks noGrp="1" noChangeArrowheads="1"/>
          </p:cNvSpPr>
          <p:nvPr>
            <p:ph type="title"/>
          </p:nvPr>
        </p:nvSpPr>
        <p:spPr>
          <a:xfrm>
            <a:off x="755576" y="582885"/>
            <a:ext cx="7429500" cy="1477963"/>
          </a:xfrm>
        </p:spPr>
        <p:txBody>
          <a:bodyPr/>
          <a:lstStyle/>
          <a:p>
            <a:pPr eaLnBrk="1" hangingPunct="1"/>
            <a:r>
              <a:rPr lang="sl-SI" altLang="en-US"/>
              <a:t>Klasa kao tip podataka</a:t>
            </a:r>
            <a:endParaRPr lang="en-US" altLang="en-US"/>
          </a:p>
        </p:txBody>
      </p:sp>
      <p:sp>
        <p:nvSpPr>
          <p:cNvPr id="41987" name="Rectangle 3">
            <a:extLst>
              <a:ext uri="{FF2B5EF4-FFF2-40B4-BE49-F238E27FC236}">
                <a16:creationId xmlns:a16="http://schemas.microsoft.com/office/drawing/2014/main" id="{A2EE900F-6EDC-4425-B40A-094B797A5D6D}"/>
              </a:ext>
            </a:extLst>
          </p:cNvPr>
          <p:cNvSpPr>
            <a:spLocks noGrp="1" noChangeArrowheads="1"/>
          </p:cNvSpPr>
          <p:nvPr>
            <p:ph idx="1"/>
          </p:nvPr>
        </p:nvSpPr>
        <p:spPr>
          <a:xfrm>
            <a:off x="762000" y="1412330"/>
            <a:ext cx="6330280" cy="4392934"/>
          </a:xfrm>
        </p:spPr>
        <p:txBody>
          <a:bodyPr/>
          <a:lstStyle/>
          <a:p>
            <a:pPr eaLnBrk="1" hangingPunct="1"/>
            <a:r>
              <a:rPr lang="sl-SI" altLang="en-US" sz="2000">
                <a:solidFill>
                  <a:schemeClr val="tx2"/>
                </a:solidFill>
              </a:rPr>
              <a:t>Kada je tip neke promenljive klasa, onda se toj promenljivoj može dodeliti:</a:t>
            </a:r>
          </a:p>
          <a:p>
            <a:pPr lvl="1" eaLnBrk="1" hangingPunct="1"/>
            <a:r>
              <a:rPr lang="sl-SI" altLang="en-US" sz="1800">
                <a:solidFill>
                  <a:schemeClr val="tx2"/>
                </a:solidFill>
              </a:rPr>
              <a:t>objekat te klase, ali i</a:t>
            </a:r>
          </a:p>
          <a:p>
            <a:pPr lvl="1" eaLnBrk="1" hangingPunct="1"/>
            <a:r>
              <a:rPr lang="sl-SI" altLang="en-US" sz="1800">
                <a:solidFill>
                  <a:schemeClr val="tx2"/>
                </a:solidFill>
              </a:rPr>
              <a:t>objekat bilo koje njene izvedene klase (podklase)!</a:t>
            </a:r>
          </a:p>
          <a:p>
            <a:pPr eaLnBrk="1" hangingPunct="1"/>
            <a:r>
              <a:rPr lang="sl-SI" altLang="en-US" sz="2000">
                <a:solidFill>
                  <a:schemeClr val="tx2"/>
                </a:solidFill>
              </a:rPr>
              <a:t>Prilikom deklarisanja ovakve promenljive, njoj kompajler automatski dodeljuje početnu vrednost </a:t>
            </a:r>
            <a:r>
              <a:rPr lang="sl-SI" altLang="en-US" sz="2000" b="1">
                <a:solidFill>
                  <a:schemeClr val="tx2"/>
                </a:solidFill>
                <a:latin typeface="Consolas" panose="020B0609020204030204" pitchFamily="49" charset="0"/>
              </a:rPr>
              <a:t>null</a:t>
            </a:r>
            <a:r>
              <a:rPr lang="sl-SI" altLang="en-US" sz="2000">
                <a:solidFill>
                  <a:schemeClr val="tx2"/>
                </a:solidFill>
              </a:rPr>
              <a:t>.</a:t>
            </a:r>
          </a:p>
          <a:p>
            <a:pPr eaLnBrk="1" hangingPunct="1"/>
            <a:r>
              <a:rPr lang="sl-SI" altLang="en-US" sz="2000">
                <a:solidFill>
                  <a:schemeClr val="tx2"/>
                </a:solidFill>
              </a:rPr>
              <a:t>Kada se takvoj promenljivoj dodeli neki objekat (da počne da "pokazuje" na njega) – tek tada ta promenljiva postaje "upotrebljiva".</a:t>
            </a:r>
            <a:endParaRPr lang="en-US" altLang="en-US" sz="2000">
              <a:solidFill>
                <a:schemeClr val="tx2"/>
              </a:solidFill>
            </a:endParaRPr>
          </a:p>
        </p:txBody>
      </p:sp>
      <p:sp>
        <p:nvSpPr>
          <p:cNvPr id="2" name="Footer Placeholder 1">
            <a:extLst>
              <a:ext uri="{FF2B5EF4-FFF2-40B4-BE49-F238E27FC236}">
                <a16:creationId xmlns:a16="http://schemas.microsoft.com/office/drawing/2014/main" id="{3BEC4C52-E27C-4527-A85E-D2F33A96BDE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EB005D8-0717-499C-969E-FDA05D386AA4}"/>
              </a:ext>
            </a:extLst>
          </p:cNvPr>
          <p:cNvSpPr>
            <a:spLocks noGrp="1" noChangeArrowheads="1"/>
          </p:cNvSpPr>
          <p:nvPr>
            <p:ph type="title"/>
          </p:nvPr>
        </p:nvSpPr>
        <p:spPr>
          <a:xfrm>
            <a:off x="742900" y="404813"/>
            <a:ext cx="7429500" cy="1477962"/>
          </a:xfrm>
        </p:spPr>
        <p:txBody>
          <a:bodyPr/>
          <a:lstStyle/>
          <a:p>
            <a:pPr eaLnBrk="1" hangingPunct="1"/>
            <a:r>
              <a:rPr lang="sl-SI" altLang="en-US"/>
              <a:t>Klasa kao tip podataka</a:t>
            </a:r>
            <a:endParaRPr lang="en-US" altLang="en-US"/>
          </a:p>
        </p:txBody>
      </p:sp>
      <p:sp>
        <p:nvSpPr>
          <p:cNvPr id="43011" name="Rectangle 3">
            <a:extLst>
              <a:ext uri="{FF2B5EF4-FFF2-40B4-BE49-F238E27FC236}">
                <a16:creationId xmlns:a16="http://schemas.microsoft.com/office/drawing/2014/main" id="{6842DA65-09A9-4094-AF91-6CE86ABF4371}"/>
              </a:ext>
            </a:extLst>
          </p:cNvPr>
          <p:cNvSpPr>
            <a:spLocks noGrp="1" noChangeArrowheads="1"/>
          </p:cNvSpPr>
          <p:nvPr>
            <p:ph idx="1"/>
          </p:nvPr>
        </p:nvSpPr>
        <p:spPr>
          <a:xfrm>
            <a:off x="762000" y="1196752"/>
            <a:ext cx="6114256" cy="4606925"/>
          </a:xfrm>
        </p:spPr>
        <p:txBody>
          <a:bodyPr/>
          <a:lstStyle/>
          <a:p>
            <a:pPr eaLnBrk="1" hangingPunct="1"/>
            <a:r>
              <a:rPr lang="sl-SI" altLang="en-US" sz="2000">
                <a:solidFill>
                  <a:schemeClr val="tx2"/>
                </a:solidFill>
              </a:rPr>
              <a:t>Za razliku od jezika C++, u Javi programer ne mora da vodi računa o tome da svi objekti budu na vreme izbrisani iz memorije.</a:t>
            </a:r>
          </a:p>
          <a:p>
            <a:pPr eaLnBrk="1" hangingPunct="1"/>
            <a:r>
              <a:rPr lang="sl-SI" altLang="en-US" sz="2000">
                <a:solidFill>
                  <a:schemeClr val="tx2"/>
                </a:solidFill>
              </a:rPr>
              <a:t>U trenutku kada ni jedna referenca (promenljiva referentnog tipa) više ne ukazuje na neki objekat, taj objekat automatski biva uklonjen iz memorije.</a:t>
            </a:r>
          </a:p>
          <a:p>
            <a:pPr eaLnBrk="1" hangingPunct="1"/>
            <a:r>
              <a:rPr lang="sl-SI" altLang="en-US" sz="2000">
                <a:solidFill>
                  <a:schemeClr val="tx2"/>
                </a:solidFill>
              </a:rPr>
              <a:t>Ovaj mehanizam se kod Jave naziva </a:t>
            </a:r>
            <a:r>
              <a:rPr lang="sl-SI" altLang="en-US" sz="2000" b="1">
                <a:solidFill>
                  <a:schemeClr val="tx2"/>
                </a:solidFill>
              </a:rPr>
              <a:t>garbage collector</a:t>
            </a:r>
            <a:r>
              <a:rPr lang="sl-SI" altLang="en-US" sz="2000">
                <a:solidFill>
                  <a:schemeClr val="tx2"/>
                </a:solidFill>
              </a:rPr>
              <a:t>.</a:t>
            </a:r>
          </a:p>
          <a:p>
            <a:pPr lvl="1" eaLnBrk="1" hangingPunct="1"/>
            <a:r>
              <a:rPr lang="sl-SI" altLang="en-US" sz="1800">
                <a:solidFill>
                  <a:schemeClr val="tx2"/>
                </a:solidFill>
              </a:rPr>
              <a:t>On čini programiranje komotnijim, ali programeru ukida preciznu kontrolu nad životom objekta, što može da dovede do problema kod vremenski kritičnih aplikacija.</a:t>
            </a:r>
            <a:endParaRPr lang="en-US" altLang="en-US" sz="1800">
              <a:solidFill>
                <a:schemeClr val="tx2"/>
              </a:solidFill>
            </a:endParaRPr>
          </a:p>
        </p:txBody>
      </p:sp>
      <p:sp>
        <p:nvSpPr>
          <p:cNvPr id="6" name="Footer Placeholder 3">
            <a:extLst>
              <a:ext uri="{FF2B5EF4-FFF2-40B4-BE49-F238E27FC236}">
                <a16:creationId xmlns:a16="http://schemas.microsoft.com/office/drawing/2014/main" id="{C781CA4C-9616-4C61-8767-19DFBCF73DF3}"/>
              </a:ext>
            </a:extLst>
          </p:cNvPr>
          <p:cNvSpPr txBox="1">
            <a:spLocks/>
          </p:cNvSpPr>
          <p:nvPr/>
        </p:nvSpPr>
        <p:spPr>
          <a:xfrm>
            <a:off x="755650" y="6492875"/>
            <a:ext cx="4679950" cy="365125"/>
          </a:xfrm>
          <a:prstGeom prst="rect">
            <a:avLst/>
          </a:prstGeom>
          <a:noFill/>
        </p:spPr>
        <p:txBody>
          <a:bodyPr anchor="ctr"/>
          <a:lstStyle>
            <a:defPPr>
              <a:defRPr lang="en-US"/>
            </a:defPPr>
            <a:lvl1pPr algn="l" rtl="0" eaLnBrk="0" fontAlgn="base" hangingPunct="0">
              <a:spcBef>
                <a:spcPct val="0"/>
              </a:spcBef>
              <a:spcAft>
                <a:spcPct val="0"/>
              </a:spcAft>
              <a:defRPr sz="1050" kern="1200" cap="all" baseline="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defRPr/>
            </a:pPr>
            <a:r>
              <a:rPr lang="en-US" altLang="en-US" b="1">
                <a:latin typeface="+mj-lt"/>
              </a:rPr>
              <a:t>Elektronski fakulte</a:t>
            </a:r>
            <a:r>
              <a:rPr lang="sr-Latn-RS" altLang="en-US" b="1">
                <a:latin typeface="+mj-lt"/>
              </a:rPr>
              <a:t>T</a:t>
            </a:r>
            <a:r>
              <a:rPr lang="en-US" altLang="en-US" b="1">
                <a:latin typeface="+mj-lt"/>
              </a:rPr>
              <a:t> u Nišu - Katedra za računarstvo</a:t>
            </a:r>
            <a:endParaRPr lang="sr-Latn-RS" altLang="en-US" b="1">
              <a:latin typeface="+mj-lt"/>
            </a:endParaRPr>
          </a:p>
          <a:p>
            <a:pPr>
              <a:defRPr/>
            </a:pPr>
            <a:r>
              <a:rPr lang="en-US" altLang="en-US" b="1">
                <a:latin typeface="+mj-lt"/>
              </a:rPr>
              <a:t>Programski jezici 20</a:t>
            </a:r>
            <a:r>
              <a:rPr lang="sr-Latn-RS" altLang="en-US" b="1">
                <a:latin typeface="+mj-lt"/>
              </a:rPr>
              <a:t>20</a:t>
            </a:r>
            <a:endParaRPr lang="en-US" altLang="en-US" b="1" dirty="0">
              <a:latin typeface="+mj-lt"/>
            </a:endParaRPr>
          </a:p>
        </p:txBody>
      </p:sp>
      <p:sp>
        <p:nvSpPr>
          <p:cNvPr id="2" name="Footer Placeholder 1">
            <a:extLst>
              <a:ext uri="{FF2B5EF4-FFF2-40B4-BE49-F238E27FC236}">
                <a16:creationId xmlns:a16="http://schemas.microsoft.com/office/drawing/2014/main" id="{3D1AE4B5-5B2A-43F7-A0BD-BE530E50739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599F57B-3E46-4936-85D9-120F469B2D2D}"/>
              </a:ext>
            </a:extLst>
          </p:cNvPr>
          <p:cNvSpPr>
            <a:spLocks noGrp="1" noChangeArrowheads="1"/>
          </p:cNvSpPr>
          <p:nvPr>
            <p:ph type="title"/>
          </p:nvPr>
        </p:nvSpPr>
        <p:spPr>
          <a:xfrm>
            <a:off x="825500" y="333375"/>
            <a:ext cx="7429500" cy="1477963"/>
          </a:xfrm>
        </p:spPr>
        <p:txBody>
          <a:bodyPr/>
          <a:lstStyle/>
          <a:p>
            <a:pPr eaLnBrk="1" hangingPunct="1"/>
            <a:r>
              <a:rPr lang="sl-SI" altLang="en-US" sz="2900"/>
              <a:t>Klasa kao tip podataka</a:t>
            </a:r>
            <a:endParaRPr lang="en-US" altLang="en-US" sz="2900"/>
          </a:p>
        </p:txBody>
      </p:sp>
      <p:sp>
        <p:nvSpPr>
          <p:cNvPr id="48131" name="Rectangle 3">
            <a:extLst>
              <a:ext uri="{FF2B5EF4-FFF2-40B4-BE49-F238E27FC236}">
                <a16:creationId xmlns:a16="http://schemas.microsoft.com/office/drawing/2014/main" id="{8FE0303A-85D9-4DBF-B504-E369DC69F73D}"/>
              </a:ext>
            </a:extLst>
          </p:cNvPr>
          <p:cNvSpPr>
            <a:spLocks noGrp="1" noChangeArrowheads="1"/>
          </p:cNvSpPr>
          <p:nvPr>
            <p:ph idx="1"/>
          </p:nvPr>
        </p:nvSpPr>
        <p:spPr>
          <a:xfrm>
            <a:off x="762000" y="1196751"/>
            <a:ext cx="8131175" cy="5296123"/>
          </a:xfrm>
        </p:spPr>
        <p:txBody>
          <a:bodyPr rtlCol="0">
            <a:normAutofit fontScale="92500" lnSpcReduction="20000"/>
          </a:bodyPr>
          <a:lstStyle/>
          <a:p>
            <a:pPr marL="0" indent="0" eaLnBrk="1" fontAlgn="auto" hangingPunct="1">
              <a:lnSpc>
                <a:spcPct val="90000"/>
              </a:lnSpc>
              <a:spcAft>
                <a:spcPts val="0"/>
              </a:spcAft>
              <a:buFont typeface="Wingdings 3" panose="05040102010807070707" pitchFamily="18" charset="2"/>
              <a:buNone/>
              <a:defRPr/>
            </a:pPr>
            <a:r>
              <a:rPr lang="sl-SI" altLang="en-US" sz="2200" dirty="0">
                <a:solidFill>
                  <a:schemeClr val="tx2"/>
                </a:solidFill>
              </a:rPr>
              <a:t>Primer za promenljivu tipa klase:</a:t>
            </a:r>
          </a:p>
          <a:p>
            <a:pPr marL="0" indent="0" eaLnBrk="1" fontAlgn="auto" hangingPunct="1">
              <a:lnSpc>
                <a:spcPct val="90000"/>
              </a:lnSpc>
              <a:spcAft>
                <a:spcPts val="0"/>
              </a:spcAft>
              <a:buNone/>
              <a:defRPr/>
            </a:pPr>
            <a:r>
              <a:rPr lang="sl-SI" altLang="en-US" sz="2200">
                <a:solidFill>
                  <a:schemeClr val="tx2"/>
                </a:solidFill>
              </a:rPr>
              <a:t>(</a:t>
            </a:r>
            <a:r>
              <a:rPr lang="sl-SI" altLang="en-US" sz="2200" dirty="0">
                <a:solidFill>
                  <a:schemeClr val="tx2"/>
                </a:solidFill>
              </a:rPr>
              <a:t>zamislimo da imamo neku klasu </a:t>
            </a:r>
            <a:r>
              <a:rPr lang="sl-SI" altLang="en-US" sz="3000" b="1" dirty="0">
                <a:solidFill>
                  <a:schemeClr val="tx2"/>
                </a:solidFill>
                <a:latin typeface="Consolas" pitchFamily="49" charset="0"/>
              </a:rPr>
              <a:t>Message</a:t>
            </a:r>
            <a:r>
              <a:rPr lang="sl-SI" altLang="en-US" sz="2200" dirty="0">
                <a:solidFill>
                  <a:schemeClr val="tx2"/>
                </a:solidFill>
              </a:rPr>
              <a:t>)</a:t>
            </a:r>
          </a:p>
          <a:p>
            <a:pPr lvl="1" eaLnBrk="1" fontAlgn="auto" hangingPunct="1">
              <a:lnSpc>
                <a:spcPct val="90000"/>
              </a:lnSpc>
              <a:spcAft>
                <a:spcPts val="0"/>
              </a:spcAft>
              <a:buFontTx/>
              <a:buNone/>
              <a:defRPr/>
            </a:pPr>
            <a:r>
              <a:rPr lang="sl-SI" altLang="en-US" dirty="0">
                <a:solidFill>
                  <a:schemeClr val="tx1">
                    <a:lumMod val="75000"/>
                    <a:lumOff val="25000"/>
                  </a:schemeClr>
                </a:solidFill>
              </a:rPr>
              <a:t> </a:t>
            </a:r>
          </a:p>
          <a:p>
            <a:pPr eaLnBrk="1" fontAlgn="auto" hangingPunct="1">
              <a:lnSpc>
                <a:spcPct val="90000"/>
              </a:lnSpc>
              <a:spcAft>
                <a:spcPts val="0"/>
              </a:spcAft>
              <a:buFont typeface="Wingdings" pitchFamily="2" charset="2"/>
              <a:buNone/>
              <a:defRPr/>
            </a:pPr>
            <a:r>
              <a:rPr lang="sl-SI" altLang="en-US" sz="2200" dirty="0">
                <a:solidFill>
                  <a:schemeClr val="tx2"/>
                </a:solidFill>
                <a:latin typeface="Consolas" pitchFamily="49" charset="0"/>
              </a:rPr>
              <a:t>Message m1;</a:t>
            </a:r>
            <a:r>
              <a:rPr lang="sl-SI" altLang="en-US" sz="2200" dirty="0">
                <a:solidFill>
                  <a:srgbClr val="FF0000"/>
                </a:solidFill>
                <a:latin typeface="Consolas" pitchFamily="49" charset="0"/>
              </a:rPr>
              <a:t>	</a:t>
            </a:r>
            <a:r>
              <a:rPr lang="sl-SI" altLang="en-US" sz="2200" dirty="0">
                <a:solidFill>
                  <a:schemeClr val="accent3">
                    <a:lumMod val="75000"/>
                  </a:schemeClr>
                </a:solidFill>
                <a:latin typeface="Consolas" pitchFamily="49" charset="0"/>
              </a:rPr>
              <a:t>// </a:t>
            </a:r>
            <a:r>
              <a:rPr lang="sl-SI" altLang="en-US" sz="2200">
                <a:solidFill>
                  <a:schemeClr val="accent3">
                    <a:lumMod val="75000"/>
                  </a:schemeClr>
                </a:solidFill>
                <a:latin typeface="Consolas" pitchFamily="49" charset="0"/>
              </a:rPr>
              <a:t>deklarišemo prom. </a:t>
            </a:r>
            <a:r>
              <a:rPr lang="sl-SI" altLang="en-US" sz="2200" dirty="0">
                <a:solidFill>
                  <a:schemeClr val="accent3">
                    <a:lumMod val="75000"/>
                  </a:schemeClr>
                </a:solidFill>
                <a:latin typeface="Consolas" pitchFamily="49" charset="0"/>
              </a:rPr>
              <a:t>m1 tipa</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klase Message; ona sada ima vrednost</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null (ne pokazuje ni na šta).</a:t>
            </a:r>
          </a:p>
          <a:p>
            <a:pPr eaLnBrk="1" fontAlgn="auto" hangingPunct="1">
              <a:lnSpc>
                <a:spcPct val="90000"/>
              </a:lnSpc>
              <a:spcAft>
                <a:spcPts val="0"/>
              </a:spcAft>
              <a:buFont typeface="Wingdings" pitchFamily="2" charset="2"/>
              <a:buNone/>
              <a:defRPr/>
            </a:pPr>
            <a:r>
              <a:rPr lang="sl-SI" altLang="en-US" sz="2200" dirty="0">
                <a:solidFill>
                  <a:schemeClr val="tx2"/>
                </a:solidFill>
                <a:latin typeface="Consolas" pitchFamily="49" charset="0"/>
              </a:rPr>
              <a:t>m1 </a:t>
            </a:r>
            <a:r>
              <a:rPr lang="en-US" altLang="en-US" sz="2200" dirty="0">
                <a:solidFill>
                  <a:schemeClr val="tx2"/>
                </a:solidFill>
                <a:latin typeface="Consolas" pitchFamily="49" charset="0"/>
              </a:rPr>
              <a:t>= new Message();</a:t>
            </a:r>
            <a:r>
              <a:rPr lang="sl-SI" altLang="en-US" sz="2200" dirty="0">
                <a:solidFill>
                  <a:schemeClr val="tx2"/>
                </a:solidFill>
                <a:latin typeface="Consolas" pitchFamily="49" charset="0"/>
              </a:rPr>
              <a:t>  </a:t>
            </a:r>
            <a:r>
              <a:rPr lang="sl-SI" altLang="en-US" sz="2200" dirty="0">
                <a:solidFill>
                  <a:schemeClr val="accent3">
                    <a:lumMod val="75000"/>
                  </a:schemeClr>
                </a:solidFill>
                <a:latin typeface="Consolas" pitchFamily="49" charset="0"/>
              </a:rPr>
              <a:t>// operator new kreira u</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memoriji novi objekat klase</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Message i njegovu adresu</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daje promenljivoj m1.</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Od tog trenutka promenljiva</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m1 pokazuje na taj objekat.</a:t>
            </a:r>
          </a:p>
          <a:p>
            <a:pPr eaLnBrk="1" fontAlgn="auto" hangingPunct="1">
              <a:lnSpc>
                <a:spcPct val="90000"/>
              </a:lnSpc>
              <a:spcAft>
                <a:spcPts val="0"/>
              </a:spcAft>
              <a:buFont typeface="Wingdings" pitchFamily="2" charset="2"/>
              <a:buNone/>
              <a:defRPr/>
            </a:pPr>
            <a:r>
              <a:rPr lang="sl-SI" altLang="en-US" sz="1000" b="1" dirty="0">
                <a:solidFill>
                  <a:srgbClr val="00B050"/>
                </a:solidFill>
                <a:latin typeface="Consolas" pitchFamily="49" charset="0"/>
              </a:rPr>
              <a:t> </a:t>
            </a:r>
            <a:endParaRPr lang="en-US" altLang="en-US" b="1" dirty="0">
              <a:solidFill>
                <a:srgbClr val="00B050"/>
              </a:solidFill>
              <a:latin typeface="Consolas" pitchFamily="49" charset="0"/>
            </a:endParaRPr>
          </a:p>
          <a:p>
            <a:pPr eaLnBrk="1" fontAlgn="auto" hangingPunct="1">
              <a:lnSpc>
                <a:spcPct val="90000"/>
              </a:lnSpc>
              <a:spcAft>
                <a:spcPts val="0"/>
              </a:spcAft>
              <a:buFont typeface="Wingdings" pitchFamily="2" charset="2"/>
              <a:buNone/>
              <a:defRPr/>
            </a:pPr>
            <a:r>
              <a:rPr lang="sl-SI" altLang="en-US" sz="900" dirty="0">
                <a:solidFill>
                  <a:schemeClr val="tx2"/>
                </a:solidFill>
                <a:latin typeface="+mj-lt"/>
              </a:rPr>
              <a:t> </a:t>
            </a:r>
            <a:r>
              <a:rPr lang="sl-SI" altLang="en-US" sz="2200" dirty="0">
                <a:solidFill>
                  <a:schemeClr val="tx2"/>
                </a:solidFill>
                <a:latin typeface="Trebuchet MS (Body)"/>
              </a:rPr>
              <a:t>Ovo se može zapisati i u skraćenoj formi:</a:t>
            </a:r>
            <a:r>
              <a:rPr lang="en-US" altLang="en-US" sz="900" dirty="0">
                <a:solidFill>
                  <a:schemeClr val="tx2"/>
                </a:solidFill>
                <a:latin typeface="Trebuchet MS (Body)"/>
              </a:rPr>
              <a:t> </a:t>
            </a:r>
            <a:endParaRPr lang="sl-SI" altLang="en-US" sz="900" dirty="0">
              <a:solidFill>
                <a:schemeClr val="tx2"/>
              </a:solidFill>
              <a:latin typeface="Trebuchet MS (Body)"/>
            </a:endParaRPr>
          </a:p>
          <a:p>
            <a:pPr eaLnBrk="1" fontAlgn="auto" hangingPunct="1">
              <a:lnSpc>
                <a:spcPct val="90000"/>
              </a:lnSpc>
              <a:spcAft>
                <a:spcPts val="0"/>
              </a:spcAft>
              <a:defRPr/>
            </a:pPr>
            <a:r>
              <a:rPr lang="sl-SI" altLang="en-US" sz="2100" b="1" dirty="0">
                <a:solidFill>
                  <a:schemeClr val="tx2"/>
                </a:solidFill>
                <a:latin typeface="Consolas" pitchFamily="49" charset="0"/>
              </a:rPr>
              <a:t>Message m1 = new Message();</a:t>
            </a:r>
            <a:endParaRPr lang="en-US" altLang="en-US" dirty="0">
              <a:solidFill>
                <a:schemeClr val="tx2"/>
              </a:solidFill>
              <a:latin typeface="Consolas" pitchFamily="49" charset="0"/>
            </a:endParaRPr>
          </a:p>
        </p:txBody>
      </p:sp>
      <p:sp>
        <p:nvSpPr>
          <p:cNvPr id="2" name="Footer Placeholder 1">
            <a:extLst>
              <a:ext uri="{FF2B5EF4-FFF2-40B4-BE49-F238E27FC236}">
                <a16:creationId xmlns:a16="http://schemas.microsoft.com/office/drawing/2014/main" id="{BCD0F1E8-1154-42B4-A4BA-6B7CF0840B6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2D6DBDE-E6B8-41A4-9499-2710E7F85486}"/>
              </a:ext>
            </a:extLst>
          </p:cNvPr>
          <p:cNvSpPr>
            <a:spLocks noGrp="1" noChangeArrowheads="1"/>
          </p:cNvSpPr>
          <p:nvPr>
            <p:ph type="title"/>
          </p:nvPr>
        </p:nvSpPr>
        <p:spPr>
          <a:xfrm>
            <a:off x="755576" y="476250"/>
            <a:ext cx="7429500" cy="1479550"/>
          </a:xfrm>
        </p:spPr>
        <p:txBody>
          <a:bodyPr/>
          <a:lstStyle/>
          <a:p>
            <a:pPr eaLnBrk="1" hangingPunct="1"/>
            <a:r>
              <a:rPr lang="sl-SI" altLang="en-US" sz="2900"/>
              <a:t>Klasa kao tip podataka</a:t>
            </a:r>
            <a:endParaRPr lang="en-US" altLang="en-US" sz="2900"/>
          </a:p>
        </p:txBody>
      </p:sp>
      <p:sp>
        <p:nvSpPr>
          <p:cNvPr id="49155" name="Rectangle 3">
            <a:extLst>
              <a:ext uri="{FF2B5EF4-FFF2-40B4-BE49-F238E27FC236}">
                <a16:creationId xmlns:a16="http://schemas.microsoft.com/office/drawing/2014/main" id="{E801630A-8491-4167-BDD0-745EA3863C2E}"/>
              </a:ext>
            </a:extLst>
          </p:cNvPr>
          <p:cNvSpPr>
            <a:spLocks noGrp="1" noChangeArrowheads="1"/>
          </p:cNvSpPr>
          <p:nvPr>
            <p:ph idx="1"/>
          </p:nvPr>
        </p:nvSpPr>
        <p:spPr>
          <a:xfrm>
            <a:off x="776288" y="1196752"/>
            <a:ext cx="6604024" cy="5184998"/>
          </a:xfrm>
        </p:spPr>
        <p:txBody>
          <a:bodyPr rtlCol="0">
            <a:normAutofit/>
          </a:bodyPr>
          <a:lstStyle/>
          <a:p>
            <a:pPr eaLnBrk="1" fontAlgn="auto" hangingPunct="1">
              <a:spcAft>
                <a:spcPts val="0"/>
              </a:spcAft>
              <a:buFont typeface="Wingdings 3" charset="2"/>
              <a:buChar char=""/>
              <a:defRPr/>
            </a:pPr>
            <a:r>
              <a:rPr lang="sl-SI" altLang="en-US" sz="2000" dirty="0">
                <a:solidFill>
                  <a:schemeClr val="tx2"/>
                </a:solidFill>
              </a:rPr>
              <a:t>Pošto među primitivnim tipovima u Javi ne postoji tip za </a:t>
            </a:r>
            <a:r>
              <a:rPr lang="sl-SI" altLang="en-US" sz="2000" b="1" dirty="0">
                <a:solidFill>
                  <a:schemeClr val="tx2"/>
                </a:solidFill>
              </a:rPr>
              <a:t>znakovni niz</a:t>
            </a:r>
            <a:r>
              <a:rPr lang="sl-SI" altLang="en-US" sz="2000" dirty="0">
                <a:solidFill>
                  <a:schemeClr val="tx2"/>
                </a:solidFill>
              </a:rPr>
              <a:t> (već samo za pojedinačni znak – tip </a:t>
            </a:r>
            <a:r>
              <a:rPr lang="sl-SI" altLang="en-US" sz="2000" b="1" dirty="0">
                <a:solidFill>
                  <a:schemeClr val="tx2"/>
                </a:solidFill>
                <a:latin typeface="Consolas" pitchFamily="49" charset="0"/>
              </a:rPr>
              <a:t>char</a:t>
            </a:r>
            <a:r>
              <a:rPr lang="sl-SI" altLang="en-US" sz="2000" dirty="0">
                <a:solidFill>
                  <a:schemeClr val="tx2"/>
                </a:solidFill>
              </a:rPr>
              <a:t>), specijalno je uveden tip </a:t>
            </a:r>
            <a:r>
              <a:rPr lang="sl-SI" altLang="en-US" sz="2000" b="1" dirty="0">
                <a:solidFill>
                  <a:schemeClr val="tx2"/>
                </a:solidFill>
              </a:rPr>
              <a:t>String</a:t>
            </a:r>
            <a:r>
              <a:rPr lang="sl-SI" altLang="en-US" sz="2000" dirty="0">
                <a:solidFill>
                  <a:schemeClr val="tx2"/>
                </a:solidFill>
              </a:rPr>
              <a:t>, kao referentni tip.</a:t>
            </a:r>
            <a:endParaRPr lang="sl-SI" altLang="en-US" sz="1600" dirty="0">
              <a:solidFill>
                <a:schemeClr val="tx2"/>
              </a:solidFill>
            </a:endParaRPr>
          </a:p>
          <a:p>
            <a:pPr lvl="1" eaLnBrk="1" fontAlgn="auto" hangingPunct="1">
              <a:spcAft>
                <a:spcPts val="0"/>
              </a:spcAft>
              <a:buFont typeface="Wingdings 3" charset="2"/>
              <a:buChar char=""/>
              <a:defRPr/>
            </a:pPr>
            <a:r>
              <a:rPr lang="sl-SI" altLang="en-US" sz="1800" dirty="0">
                <a:solidFill>
                  <a:schemeClr val="tx2"/>
                </a:solidFill>
              </a:rPr>
              <a:t>Pomoću operatora </a:t>
            </a:r>
            <a:r>
              <a:rPr lang="sl-SI" altLang="en-US" sz="1800" b="1" dirty="0">
                <a:solidFill>
                  <a:schemeClr val="tx2"/>
                </a:solidFill>
              </a:rPr>
              <a:t>new</a:t>
            </a:r>
            <a:r>
              <a:rPr lang="sl-SI" altLang="en-US" sz="1800" dirty="0">
                <a:solidFill>
                  <a:schemeClr val="tx2"/>
                </a:solidFill>
              </a:rPr>
              <a:t> - na ovaj način može se pozvati bilo koji od njegovih konstruktora</a:t>
            </a:r>
            <a:r>
              <a:rPr lang="sr-Cyrl-CS" altLang="en-US" sz="1800" dirty="0">
                <a:solidFill>
                  <a:schemeClr val="tx2"/>
                </a:solidFill>
              </a:rPr>
              <a:t> </a:t>
            </a:r>
            <a:r>
              <a:rPr lang="sl-SI" altLang="en-US" sz="1800" dirty="0">
                <a:solidFill>
                  <a:schemeClr val="tx2"/>
                </a:solidFill>
              </a:rPr>
              <a:t>i time inicijalizovati </a:t>
            </a:r>
            <a:r>
              <a:rPr lang="sl-SI" altLang="en-US" sz="1800">
                <a:solidFill>
                  <a:schemeClr val="tx2"/>
                </a:solidFill>
              </a:rPr>
              <a:t>objekat.</a:t>
            </a:r>
            <a:endParaRPr lang="sl-SI" altLang="en-US" sz="1200" dirty="0">
              <a:solidFill>
                <a:schemeClr val="tx2"/>
              </a:solidFill>
            </a:endParaRPr>
          </a:p>
          <a:p>
            <a:pPr marL="457200" lvl="1" indent="0" eaLnBrk="1" fontAlgn="auto" hangingPunct="1">
              <a:spcAft>
                <a:spcPts val="0"/>
              </a:spcAft>
              <a:buNone/>
              <a:defRPr/>
            </a:pPr>
            <a:r>
              <a:rPr lang="sl-SI" altLang="en-US" sz="2400">
                <a:solidFill>
                  <a:schemeClr val="tx2"/>
                </a:solidFill>
                <a:latin typeface="Consolas" pitchFamily="49" charset="0"/>
              </a:rPr>
              <a:t>String </a:t>
            </a:r>
            <a:r>
              <a:rPr lang="sl-SI" altLang="en-US" sz="2400" dirty="0">
                <a:solidFill>
                  <a:schemeClr val="tx2"/>
                </a:solidFill>
                <a:latin typeface="Consolas" pitchFamily="49" charset="0"/>
              </a:rPr>
              <a:t>s = new String("Niz");</a:t>
            </a:r>
            <a:endParaRPr lang="sl-SI" altLang="en-US" sz="1200" dirty="0">
              <a:solidFill>
                <a:schemeClr val="tx2"/>
              </a:solidFill>
              <a:latin typeface="Consolas" pitchFamily="49" charset="0"/>
            </a:endParaRPr>
          </a:p>
          <a:p>
            <a:pPr lvl="1" eaLnBrk="1" fontAlgn="auto" hangingPunct="1">
              <a:spcAft>
                <a:spcPts val="0"/>
              </a:spcAft>
              <a:buFont typeface="Wingdings 3" charset="2"/>
              <a:buChar char=""/>
              <a:defRPr/>
            </a:pPr>
            <a:r>
              <a:rPr lang="sl-SI" altLang="en-US" sz="1800" dirty="0">
                <a:solidFill>
                  <a:schemeClr val="tx2"/>
                </a:solidFill>
              </a:rPr>
              <a:t>Direktno dodeljivanjem konstantne vrednosti (konstantnog znakovnog niza):</a:t>
            </a:r>
            <a:endParaRPr lang="sr-Latn-RS" altLang="en-US" sz="1000" dirty="0">
              <a:solidFill>
                <a:schemeClr val="tx2"/>
              </a:solidFill>
            </a:endParaRPr>
          </a:p>
          <a:p>
            <a:pPr marL="457200" lvl="1" indent="0" eaLnBrk="1" fontAlgn="auto" hangingPunct="1">
              <a:spcAft>
                <a:spcPts val="0"/>
              </a:spcAft>
              <a:buFont typeface="Wingdings 3" panose="05040102010807070707" pitchFamily="18" charset="2"/>
              <a:buNone/>
              <a:defRPr/>
            </a:pPr>
            <a:r>
              <a:rPr lang="sl-SI" altLang="en-US" sz="2000" b="1" dirty="0">
                <a:solidFill>
                  <a:schemeClr val="tx2"/>
                </a:solidFill>
                <a:latin typeface="Courier New" pitchFamily="49" charset="0"/>
              </a:rPr>
              <a:t> </a:t>
            </a:r>
            <a:r>
              <a:rPr lang="sl-SI" altLang="en-US" sz="2000" dirty="0">
                <a:solidFill>
                  <a:schemeClr val="tx2"/>
                </a:solidFill>
                <a:latin typeface="Consolas" pitchFamily="49" charset="0"/>
              </a:rPr>
              <a:t>String s = "Ovo je obj</a:t>
            </a:r>
            <a:r>
              <a:rPr lang="sr-Cyrl-CS" altLang="en-US" sz="2000" dirty="0">
                <a:solidFill>
                  <a:schemeClr val="tx2"/>
                </a:solidFill>
                <a:latin typeface="Consolas" pitchFamily="49" charset="0"/>
              </a:rPr>
              <a:t>е</a:t>
            </a:r>
            <a:r>
              <a:rPr lang="sl-SI" altLang="en-US" sz="2000" dirty="0">
                <a:solidFill>
                  <a:schemeClr val="tx2"/>
                </a:solidFill>
                <a:latin typeface="Consolas" pitchFamily="49" charset="0"/>
              </a:rPr>
              <a:t>kat klase String";</a:t>
            </a:r>
          </a:p>
          <a:p>
            <a:pPr eaLnBrk="1" fontAlgn="auto" hangingPunct="1">
              <a:spcAft>
                <a:spcPts val="0"/>
              </a:spcAft>
              <a:buFont typeface="Wingdings 3" charset="2"/>
              <a:buChar char=""/>
              <a:defRPr/>
            </a:pPr>
            <a:r>
              <a:rPr lang="sl-SI" altLang="en-US" sz="2000" dirty="0">
                <a:solidFill>
                  <a:schemeClr val="tx2"/>
                </a:solidFill>
              </a:rPr>
              <a:t>U svojstvu klase </a:t>
            </a:r>
            <a:r>
              <a:rPr lang="sl-SI" altLang="en-US" sz="2000" b="1" dirty="0">
                <a:solidFill>
                  <a:schemeClr val="tx2"/>
                </a:solidFill>
                <a:latin typeface="Consolas" pitchFamily="49" charset="0"/>
              </a:rPr>
              <a:t>String</a:t>
            </a:r>
            <a:r>
              <a:rPr lang="sl-SI" altLang="en-US" sz="2000" dirty="0">
                <a:solidFill>
                  <a:schemeClr val="tx2"/>
                </a:solidFill>
              </a:rPr>
              <a:t> operator </a:t>
            </a:r>
            <a:r>
              <a:rPr lang="en-US" altLang="en-US" sz="2000" b="1" dirty="0">
                <a:solidFill>
                  <a:schemeClr val="tx2"/>
                </a:solidFill>
              </a:rPr>
              <a:t>+</a:t>
            </a:r>
            <a:r>
              <a:rPr lang="en-US" altLang="en-US" sz="2000" dirty="0">
                <a:solidFill>
                  <a:schemeClr val="tx2"/>
                </a:solidFill>
              </a:rPr>
              <a:t> </a:t>
            </a:r>
            <a:r>
              <a:rPr lang="en-US" altLang="en-US" sz="2000" dirty="0" err="1">
                <a:solidFill>
                  <a:schemeClr val="tx2"/>
                </a:solidFill>
              </a:rPr>
              <a:t>ima</a:t>
            </a:r>
            <a:r>
              <a:rPr lang="en-US" altLang="en-US" sz="2000" dirty="0">
                <a:solidFill>
                  <a:schemeClr val="tx2"/>
                </a:solidFill>
              </a:rPr>
              <a:t> </a:t>
            </a:r>
            <a:r>
              <a:rPr lang="en-US" altLang="en-US" sz="2000" dirty="0" err="1">
                <a:solidFill>
                  <a:schemeClr val="tx2"/>
                </a:solidFill>
              </a:rPr>
              <a:t>sasvim</a:t>
            </a:r>
            <a:r>
              <a:rPr lang="en-US" altLang="en-US" sz="2000" dirty="0">
                <a:solidFill>
                  <a:schemeClr val="tx2"/>
                </a:solidFill>
              </a:rPr>
              <a:t> novo </a:t>
            </a:r>
            <a:r>
              <a:rPr lang="en-US" altLang="en-US" sz="2000" dirty="0" err="1">
                <a:solidFill>
                  <a:schemeClr val="tx2"/>
                </a:solidFill>
              </a:rPr>
              <a:t>svojstvo</a:t>
            </a:r>
            <a:r>
              <a:rPr lang="en-US" altLang="en-US" sz="2000" dirty="0">
                <a:solidFill>
                  <a:schemeClr val="tx2"/>
                </a:solidFill>
              </a:rPr>
              <a:t> – </a:t>
            </a:r>
            <a:r>
              <a:rPr lang="en-US" altLang="en-US" sz="2000" dirty="0" err="1">
                <a:solidFill>
                  <a:schemeClr val="tx2"/>
                </a:solidFill>
              </a:rPr>
              <a:t>obavlja</a:t>
            </a:r>
            <a:r>
              <a:rPr lang="en-US" altLang="en-US" sz="2000" dirty="0">
                <a:solidFill>
                  <a:schemeClr val="tx2"/>
                </a:solidFill>
              </a:rPr>
              <a:t> </a:t>
            </a:r>
            <a:r>
              <a:rPr lang="en-US" altLang="en-US" sz="2000" dirty="0" err="1">
                <a:solidFill>
                  <a:schemeClr val="tx2"/>
                </a:solidFill>
              </a:rPr>
              <a:t>konkatenaciju</a:t>
            </a:r>
            <a:r>
              <a:rPr lang="en-US" altLang="en-US" sz="2000" dirty="0">
                <a:solidFill>
                  <a:schemeClr val="tx2"/>
                </a:solidFill>
              </a:rPr>
              <a:t>!</a:t>
            </a:r>
            <a:endParaRPr lang="en-US" altLang="en-US" dirty="0">
              <a:solidFill>
                <a:schemeClr val="tx2"/>
              </a:solidFill>
            </a:endParaRPr>
          </a:p>
        </p:txBody>
      </p:sp>
      <p:sp>
        <p:nvSpPr>
          <p:cNvPr id="2" name="Footer Placeholder 1">
            <a:extLst>
              <a:ext uri="{FF2B5EF4-FFF2-40B4-BE49-F238E27FC236}">
                <a16:creationId xmlns:a16="http://schemas.microsoft.com/office/drawing/2014/main" id="{4CF76AF4-F192-49E7-9F93-63D110444FD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AD9F86-6788-4BB3-BBEF-DCE48E42457B}"/>
              </a:ext>
            </a:extLst>
          </p:cNvPr>
          <p:cNvSpPr>
            <a:spLocks noGrp="1" noChangeArrowheads="1"/>
          </p:cNvSpPr>
          <p:nvPr>
            <p:ph type="title"/>
          </p:nvPr>
        </p:nvSpPr>
        <p:spPr>
          <a:xfrm>
            <a:off x="683568" y="476250"/>
            <a:ext cx="7429500" cy="1479550"/>
          </a:xfrm>
        </p:spPr>
        <p:txBody>
          <a:bodyPr/>
          <a:lstStyle/>
          <a:p>
            <a:pPr eaLnBrk="1" hangingPunct="1"/>
            <a:r>
              <a:rPr lang="en-US" altLang="en-US" sz="2900"/>
              <a:t>Klasa String</a:t>
            </a:r>
          </a:p>
        </p:txBody>
      </p:sp>
      <p:sp>
        <p:nvSpPr>
          <p:cNvPr id="46083" name="Rectangle 3">
            <a:extLst>
              <a:ext uri="{FF2B5EF4-FFF2-40B4-BE49-F238E27FC236}">
                <a16:creationId xmlns:a16="http://schemas.microsoft.com/office/drawing/2014/main" id="{FCB0D394-22F7-49D2-98C3-A253AAE0E1B0}"/>
              </a:ext>
            </a:extLst>
          </p:cNvPr>
          <p:cNvSpPr>
            <a:spLocks noGrp="1" noChangeArrowheads="1"/>
          </p:cNvSpPr>
          <p:nvPr>
            <p:ph idx="1"/>
          </p:nvPr>
        </p:nvSpPr>
        <p:spPr>
          <a:xfrm>
            <a:off x="720725" y="1124744"/>
            <a:ext cx="6434138" cy="5040560"/>
          </a:xfrm>
        </p:spPr>
        <p:txBody>
          <a:bodyPr/>
          <a:lstStyle/>
          <a:p>
            <a:pPr eaLnBrk="1" hangingPunct="1"/>
            <a:r>
              <a:rPr lang="sl-SI" altLang="en-US" sz="2000">
                <a:solidFill>
                  <a:schemeClr val="tx2"/>
                </a:solidFill>
              </a:rPr>
              <a:t>Metodi k</a:t>
            </a:r>
            <a:r>
              <a:rPr lang="en-US" altLang="en-US" sz="2000">
                <a:solidFill>
                  <a:schemeClr val="tx2"/>
                </a:solidFill>
              </a:rPr>
              <a:t>las</a:t>
            </a:r>
            <a:r>
              <a:rPr lang="sl-SI" altLang="en-US" sz="2000">
                <a:solidFill>
                  <a:schemeClr val="tx2"/>
                </a:solidFill>
              </a:rPr>
              <a:t>e</a:t>
            </a:r>
            <a:r>
              <a:rPr lang="en-US" altLang="en-US" sz="2000">
                <a:solidFill>
                  <a:schemeClr val="tx2"/>
                </a:solidFill>
              </a:rPr>
              <a:t> </a:t>
            </a:r>
            <a:r>
              <a:rPr lang="en-US" altLang="en-US" sz="2000" b="1">
                <a:solidFill>
                  <a:schemeClr val="tx2"/>
                </a:solidFill>
              </a:rPr>
              <a:t>String</a:t>
            </a:r>
            <a:endParaRPr lang="sl-SI" altLang="en-US" sz="2000" b="1">
              <a:solidFill>
                <a:schemeClr val="tx2"/>
              </a:solidFill>
            </a:endParaRPr>
          </a:p>
          <a:p>
            <a:pPr lvl="1" eaLnBrk="1" hangingPunct="1"/>
            <a:r>
              <a:rPr lang="en-US" altLang="en-US" sz="1800" b="1">
                <a:solidFill>
                  <a:schemeClr val="tx2"/>
                </a:solidFill>
                <a:latin typeface="Consolas" panose="020B0609020204030204" pitchFamily="49" charset="0"/>
              </a:rPr>
              <a:t>String</a:t>
            </a:r>
            <a:r>
              <a:rPr lang="sl-SI" altLang="en-US" sz="1800" b="1">
                <a:solidFill>
                  <a:schemeClr val="tx2"/>
                </a:solidFill>
                <a:latin typeface="Consolas" panose="020B0609020204030204" pitchFamily="49" charset="0"/>
              </a:rPr>
              <a:t> concat(String)</a:t>
            </a:r>
          </a:p>
          <a:p>
            <a:pPr lvl="2" eaLnBrk="1" hangingPunct="1"/>
            <a:r>
              <a:rPr lang="sl-SI" altLang="en-US" sz="1600">
                <a:solidFill>
                  <a:schemeClr val="tx2"/>
                </a:solidFill>
              </a:rPr>
              <a:t>Nadovezuje nizove i to: na postojeći niz (koji se čuva u objektu za koji se poziva ovaj metod) dodaje niz koji stoji u argumentu. Ovaj metod VRAĆA novokreirani niz, ali ga ne dodaje automatski objektu za koji je pozvan! Objekat za koji je pozvan ovaj metod ostaje nepromenjen.</a:t>
            </a:r>
            <a:endParaRPr lang="en-US" altLang="en-US" sz="1600">
              <a:solidFill>
                <a:schemeClr val="tx2"/>
              </a:solidFill>
            </a:endParaRPr>
          </a:p>
          <a:p>
            <a:pPr lvl="2" eaLnBrk="1" hangingPunct="1"/>
            <a:r>
              <a:rPr lang="sl-SI" altLang="en-US" sz="1600">
                <a:solidFill>
                  <a:schemeClr val="tx2"/>
                </a:solidFill>
              </a:rPr>
              <a:t>Ako želimo da na neki objekat </a:t>
            </a:r>
            <a:r>
              <a:rPr lang="sl-SI" altLang="en-US" sz="1600" b="1">
                <a:solidFill>
                  <a:schemeClr val="tx2"/>
                </a:solidFill>
                <a:latin typeface="Consolas" panose="020B0609020204030204" pitchFamily="49" charset="0"/>
              </a:rPr>
              <a:t>String s</a:t>
            </a:r>
            <a:r>
              <a:rPr lang="sl-SI" altLang="en-US" sz="1600">
                <a:solidFill>
                  <a:schemeClr val="tx2"/>
                </a:solidFill>
              </a:rPr>
              <a:t> nadovežemo neki drugi string, </a:t>
            </a:r>
            <a:r>
              <a:rPr lang="en-US" altLang="en-US" sz="1600">
                <a:solidFill>
                  <a:schemeClr val="tx2"/>
                </a:solidFill>
              </a:rPr>
              <a:t>onda</a:t>
            </a:r>
            <a:r>
              <a:rPr lang="sl-SI" altLang="en-US" sz="1600">
                <a:solidFill>
                  <a:schemeClr val="tx2"/>
                </a:solidFill>
              </a:rPr>
              <a:t> ovako</a:t>
            </a:r>
            <a:r>
              <a:rPr lang="sl-SI" altLang="en-US" sz="1600">
                <a:solidFill>
                  <a:schemeClr val="tx2"/>
                </a:solidFill>
                <a:latin typeface="Consolas" panose="020B0609020204030204" pitchFamily="49" charset="0"/>
              </a:rPr>
              <a:t>: </a:t>
            </a:r>
            <a:r>
              <a:rPr lang="sl-SI" altLang="en-US" sz="1600" b="1">
                <a:solidFill>
                  <a:schemeClr val="tx2"/>
                </a:solidFill>
                <a:latin typeface="Consolas" panose="020B0609020204030204" pitchFamily="49" charset="0"/>
              </a:rPr>
              <a:t>s = s.concat("dodatak");</a:t>
            </a:r>
            <a:endParaRPr lang="en-US" altLang="en-US" sz="1600">
              <a:solidFill>
                <a:schemeClr val="tx2"/>
              </a:solidFill>
              <a:latin typeface="Consolas" panose="020B0609020204030204" pitchFamily="49" charset="0"/>
            </a:endParaRPr>
          </a:p>
          <a:p>
            <a:pPr lvl="1" eaLnBrk="1" hangingPunct="1"/>
            <a:r>
              <a:rPr lang="en-US" altLang="en-US" sz="1800" b="1">
                <a:solidFill>
                  <a:schemeClr val="tx2"/>
                </a:solidFill>
                <a:latin typeface="Consolas" panose="020B0609020204030204" pitchFamily="49" charset="0"/>
              </a:rPr>
              <a:t>long length()</a:t>
            </a:r>
          </a:p>
          <a:p>
            <a:pPr lvl="2" eaLnBrk="1" hangingPunct="1"/>
            <a:r>
              <a:rPr lang="en-US" altLang="en-US" sz="1600">
                <a:solidFill>
                  <a:schemeClr val="tx2"/>
                </a:solidFill>
              </a:rPr>
              <a:t>Vra</a:t>
            </a:r>
            <a:r>
              <a:rPr lang="sl-SI" altLang="en-US" sz="1600">
                <a:solidFill>
                  <a:schemeClr val="tx2"/>
                </a:solidFill>
              </a:rPr>
              <a:t>ća dužinu objekta za koji je pozvana.</a:t>
            </a:r>
          </a:p>
          <a:p>
            <a:pPr lvl="1" eaLnBrk="1" hangingPunct="1"/>
            <a:r>
              <a:rPr lang="sl-SI" altLang="en-US" sz="1800" b="1">
                <a:solidFill>
                  <a:schemeClr val="tx2"/>
                </a:solidFill>
                <a:latin typeface="Consolas" panose="020B0609020204030204" pitchFamily="49" charset="0"/>
              </a:rPr>
              <a:t>void replace(char, char)</a:t>
            </a:r>
          </a:p>
          <a:p>
            <a:pPr lvl="2" eaLnBrk="1" hangingPunct="1"/>
            <a:r>
              <a:rPr lang="sl-SI" altLang="en-US" sz="1600">
                <a:solidFill>
                  <a:schemeClr val="tx2"/>
                </a:solidFill>
              </a:rPr>
              <a:t>Zamenjuje sve pojave jednog znaka (prvi argument) drugim znakom (drugi argument).</a:t>
            </a:r>
            <a:endParaRPr lang="sl-SI" altLang="en-US" sz="1600" b="1">
              <a:solidFill>
                <a:schemeClr val="tx2"/>
              </a:solidFill>
              <a:latin typeface="Courier New" panose="02070309020205020404" pitchFamily="49" charset="0"/>
            </a:endParaRPr>
          </a:p>
        </p:txBody>
      </p:sp>
      <p:sp>
        <p:nvSpPr>
          <p:cNvPr id="6" name="Footer Placeholder 3">
            <a:extLst>
              <a:ext uri="{FF2B5EF4-FFF2-40B4-BE49-F238E27FC236}">
                <a16:creationId xmlns:a16="http://schemas.microsoft.com/office/drawing/2014/main" id="{5A6C67B0-AD6C-4C29-9A8C-E53C61BA9094}"/>
              </a:ext>
            </a:extLst>
          </p:cNvPr>
          <p:cNvSpPr txBox="1">
            <a:spLocks/>
          </p:cNvSpPr>
          <p:nvPr/>
        </p:nvSpPr>
        <p:spPr>
          <a:xfrm>
            <a:off x="755650" y="6492875"/>
            <a:ext cx="4679950" cy="365125"/>
          </a:xfrm>
          <a:prstGeom prst="rect">
            <a:avLst/>
          </a:prstGeom>
          <a:noFill/>
        </p:spPr>
        <p:txBody>
          <a:bodyPr anchor="ctr"/>
          <a:lstStyle>
            <a:defPPr>
              <a:defRPr lang="en-US"/>
            </a:defPPr>
            <a:lvl1pPr algn="l" rtl="0" eaLnBrk="0" fontAlgn="base" hangingPunct="0">
              <a:spcBef>
                <a:spcPct val="0"/>
              </a:spcBef>
              <a:spcAft>
                <a:spcPct val="0"/>
              </a:spcAft>
              <a:defRPr sz="1050" kern="1200" cap="all" baseline="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defRPr/>
            </a:pPr>
            <a:r>
              <a:rPr lang="en-US" altLang="en-US" b="1">
                <a:latin typeface="+mj-lt"/>
              </a:rPr>
              <a:t>Elektronski fakulte</a:t>
            </a:r>
            <a:r>
              <a:rPr lang="sr-Latn-RS" altLang="en-US" b="1">
                <a:latin typeface="+mj-lt"/>
              </a:rPr>
              <a:t>T</a:t>
            </a:r>
            <a:r>
              <a:rPr lang="en-US" altLang="en-US" b="1">
                <a:latin typeface="+mj-lt"/>
              </a:rPr>
              <a:t> u Nišu - Katedra za računarstvo</a:t>
            </a:r>
            <a:endParaRPr lang="sr-Latn-RS" altLang="en-US" b="1">
              <a:latin typeface="+mj-lt"/>
            </a:endParaRPr>
          </a:p>
          <a:p>
            <a:pPr>
              <a:defRPr/>
            </a:pPr>
            <a:r>
              <a:rPr lang="en-US" altLang="en-US" b="1">
                <a:latin typeface="+mj-lt"/>
              </a:rPr>
              <a:t>Programski jezici 20</a:t>
            </a:r>
            <a:r>
              <a:rPr lang="sr-Latn-RS" altLang="en-US" b="1">
                <a:latin typeface="+mj-lt"/>
              </a:rPr>
              <a:t>20</a:t>
            </a:r>
            <a:endParaRPr lang="en-US" altLang="en-US" b="1" dirty="0">
              <a:latin typeface="+mj-lt"/>
            </a:endParaRPr>
          </a:p>
        </p:txBody>
      </p:sp>
      <p:sp>
        <p:nvSpPr>
          <p:cNvPr id="2" name="Footer Placeholder 1">
            <a:extLst>
              <a:ext uri="{FF2B5EF4-FFF2-40B4-BE49-F238E27FC236}">
                <a16:creationId xmlns:a16="http://schemas.microsoft.com/office/drawing/2014/main" id="{77CAD7C7-A9FE-41FC-AD80-32733E1D96C4}"/>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A803CDA-C3FA-4E3D-906E-3DDCAF1EBE92}"/>
              </a:ext>
            </a:extLst>
          </p:cNvPr>
          <p:cNvSpPr>
            <a:spLocks noGrp="1" noChangeArrowheads="1"/>
          </p:cNvSpPr>
          <p:nvPr>
            <p:ph type="title"/>
          </p:nvPr>
        </p:nvSpPr>
        <p:spPr>
          <a:xfrm>
            <a:off x="755650" y="549275"/>
            <a:ext cx="7429500" cy="1477963"/>
          </a:xfrm>
        </p:spPr>
        <p:txBody>
          <a:bodyPr/>
          <a:lstStyle/>
          <a:p>
            <a:pPr eaLnBrk="1" hangingPunct="1"/>
            <a:r>
              <a:rPr lang="en-US" altLang="en-US"/>
              <a:t>Leksi</a:t>
            </a:r>
            <a:r>
              <a:rPr lang="sl-SI" altLang="en-US"/>
              <a:t>čki elementi Jave</a:t>
            </a:r>
            <a:endParaRPr lang="en-US" altLang="en-US"/>
          </a:p>
        </p:txBody>
      </p:sp>
      <p:sp>
        <p:nvSpPr>
          <p:cNvPr id="10243" name="Rectangle 3">
            <a:extLst>
              <a:ext uri="{FF2B5EF4-FFF2-40B4-BE49-F238E27FC236}">
                <a16:creationId xmlns:a16="http://schemas.microsoft.com/office/drawing/2014/main" id="{977CEC5B-3BC3-40C8-A962-0D2DC3F1E365}"/>
              </a:ext>
            </a:extLst>
          </p:cNvPr>
          <p:cNvSpPr>
            <a:spLocks noGrp="1" noChangeArrowheads="1"/>
          </p:cNvSpPr>
          <p:nvPr>
            <p:ph idx="1"/>
          </p:nvPr>
        </p:nvSpPr>
        <p:spPr>
          <a:xfrm>
            <a:off x="755650" y="1268760"/>
            <a:ext cx="6480646" cy="3541712"/>
          </a:xfrm>
        </p:spPr>
        <p:txBody>
          <a:bodyPr/>
          <a:lstStyle/>
          <a:p>
            <a:pPr eaLnBrk="1" hangingPunct="1">
              <a:buFont typeface="Arial" panose="020B0604020202020204" pitchFamily="34" charset="0"/>
              <a:buChar char="•"/>
            </a:pPr>
            <a:endParaRPr lang="sl-SI" altLang="en-US" sz="2400"/>
          </a:p>
          <a:p>
            <a:pPr eaLnBrk="1" hangingPunct="1">
              <a:buFont typeface="Arial" panose="020B0604020202020204" pitchFamily="34" charset="0"/>
              <a:buChar char="•"/>
            </a:pPr>
            <a:r>
              <a:rPr lang="sl-SI" altLang="en-US" sz="2400"/>
              <a:t>U svim programskim jezicima razlikujemo sledeće leksičke elemente:</a:t>
            </a:r>
          </a:p>
          <a:p>
            <a:pPr lvl="1" eaLnBrk="1" hangingPunct="1">
              <a:buFont typeface="Arial" panose="020B0604020202020204" pitchFamily="34" charset="0"/>
              <a:buChar char="•"/>
            </a:pPr>
            <a:r>
              <a:rPr lang="sl-SI" altLang="en-US" sz="2000" b="1"/>
              <a:t>BELE SIMBOLE</a:t>
            </a:r>
            <a:r>
              <a:rPr lang="sl-SI" altLang="en-US" sz="2000"/>
              <a:t>,</a:t>
            </a:r>
          </a:p>
          <a:p>
            <a:pPr lvl="1" eaLnBrk="1" hangingPunct="1">
              <a:buFont typeface="Arial" panose="020B0604020202020204" pitchFamily="34" charset="0"/>
              <a:buChar char="•"/>
            </a:pPr>
            <a:r>
              <a:rPr lang="sl-SI" altLang="en-US" sz="2000" b="1"/>
              <a:t>KOMENTARE</a:t>
            </a:r>
            <a:r>
              <a:rPr lang="sl-SI" altLang="en-US" sz="2000"/>
              <a:t> i</a:t>
            </a:r>
          </a:p>
          <a:p>
            <a:pPr lvl="1" eaLnBrk="1" hangingPunct="1">
              <a:buFont typeface="Arial" panose="020B0604020202020204" pitchFamily="34" charset="0"/>
              <a:buChar char="•"/>
            </a:pPr>
            <a:r>
              <a:rPr lang="sl-SI" altLang="en-US" sz="2000" b="1"/>
              <a:t>TOKENE</a:t>
            </a:r>
            <a:r>
              <a:rPr lang="sl-SI" altLang="en-US" sz="2000"/>
              <a:t>.</a:t>
            </a:r>
          </a:p>
        </p:txBody>
      </p:sp>
      <p:sp>
        <p:nvSpPr>
          <p:cNvPr id="2" name="Footer Placeholder 1">
            <a:extLst>
              <a:ext uri="{FF2B5EF4-FFF2-40B4-BE49-F238E27FC236}">
                <a16:creationId xmlns:a16="http://schemas.microsoft.com/office/drawing/2014/main" id="{6E39C8BE-36E0-4527-905D-E7032CB94F4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3009E6-E359-4C67-BF71-72EC06DC1D6D}"/>
              </a:ext>
            </a:extLst>
          </p:cNvPr>
          <p:cNvSpPr>
            <a:spLocks noGrp="1" noChangeArrowheads="1"/>
          </p:cNvSpPr>
          <p:nvPr>
            <p:ph type="title"/>
          </p:nvPr>
        </p:nvSpPr>
        <p:spPr>
          <a:xfrm>
            <a:off x="830263" y="476250"/>
            <a:ext cx="7429500" cy="1479550"/>
          </a:xfrm>
        </p:spPr>
        <p:txBody>
          <a:bodyPr/>
          <a:lstStyle/>
          <a:p>
            <a:pPr eaLnBrk="1" hangingPunct="1"/>
            <a:r>
              <a:rPr lang="en-US" altLang="en-US" sz="2900"/>
              <a:t>Klasa String</a:t>
            </a:r>
          </a:p>
        </p:txBody>
      </p:sp>
      <p:sp>
        <p:nvSpPr>
          <p:cNvPr id="47107" name="Rectangle 3">
            <a:extLst>
              <a:ext uri="{FF2B5EF4-FFF2-40B4-BE49-F238E27FC236}">
                <a16:creationId xmlns:a16="http://schemas.microsoft.com/office/drawing/2014/main" id="{F63D691E-D169-400F-A671-3FFF0E832938}"/>
              </a:ext>
            </a:extLst>
          </p:cNvPr>
          <p:cNvSpPr>
            <a:spLocks noGrp="1" noChangeArrowheads="1"/>
          </p:cNvSpPr>
          <p:nvPr>
            <p:ph idx="1"/>
          </p:nvPr>
        </p:nvSpPr>
        <p:spPr>
          <a:xfrm>
            <a:off x="755650" y="1052736"/>
            <a:ext cx="6216650" cy="5440139"/>
          </a:xfrm>
        </p:spPr>
        <p:txBody>
          <a:bodyPr/>
          <a:lstStyle/>
          <a:p>
            <a:pPr eaLnBrk="1" hangingPunct="1">
              <a:lnSpc>
                <a:spcPct val="90000"/>
              </a:lnSpc>
            </a:pPr>
            <a:r>
              <a:rPr lang="sl-SI" altLang="en-US" sz="2000">
                <a:solidFill>
                  <a:schemeClr val="tx2"/>
                </a:solidFill>
              </a:rPr>
              <a:t>Metodi klase String - nastavak</a:t>
            </a:r>
          </a:p>
          <a:p>
            <a:pPr lvl="1" eaLnBrk="1" hangingPunct="1">
              <a:lnSpc>
                <a:spcPct val="90000"/>
              </a:lnSpc>
            </a:pPr>
            <a:r>
              <a:rPr lang="sl-SI" altLang="en-US" sz="1800" b="1">
                <a:solidFill>
                  <a:schemeClr val="tx2"/>
                </a:solidFill>
                <a:latin typeface="Consolas" panose="020B0609020204030204" pitchFamily="49" charset="0"/>
              </a:rPr>
              <a:t>char charAt(int)</a:t>
            </a:r>
          </a:p>
          <a:p>
            <a:pPr lvl="2" eaLnBrk="1" hangingPunct="1">
              <a:lnSpc>
                <a:spcPct val="90000"/>
              </a:lnSpc>
            </a:pPr>
            <a:r>
              <a:rPr lang="sl-SI" altLang="en-US" sz="1600">
                <a:solidFill>
                  <a:schemeClr val="tx2"/>
                </a:solidFill>
              </a:rPr>
              <a:t>vraća znak koji se nalazi na zadatoj poziciji.</a:t>
            </a:r>
          </a:p>
          <a:p>
            <a:pPr lvl="1" eaLnBrk="1" hangingPunct="1">
              <a:lnSpc>
                <a:spcPct val="90000"/>
              </a:lnSpc>
            </a:pPr>
            <a:r>
              <a:rPr lang="sl-SI" altLang="en-US" sz="1800" b="1">
                <a:solidFill>
                  <a:schemeClr val="tx2"/>
                </a:solidFill>
                <a:latin typeface="Consolas" panose="020B0609020204030204" pitchFamily="49" charset="0"/>
              </a:rPr>
              <a:t>long indexOf(char)</a:t>
            </a:r>
          </a:p>
          <a:p>
            <a:pPr lvl="1" eaLnBrk="1" hangingPunct="1">
              <a:lnSpc>
                <a:spcPct val="90000"/>
              </a:lnSpc>
            </a:pPr>
            <a:r>
              <a:rPr lang="sl-SI" altLang="en-US" sz="1800" b="1">
                <a:solidFill>
                  <a:schemeClr val="tx2"/>
                </a:solidFill>
                <a:latin typeface="Consolas" panose="020B0609020204030204" pitchFamily="49" charset="0"/>
              </a:rPr>
              <a:t>long indexOf(String)</a:t>
            </a:r>
          </a:p>
          <a:p>
            <a:pPr lvl="2" eaLnBrk="1" hangingPunct="1">
              <a:lnSpc>
                <a:spcPct val="90000"/>
              </a:lnSpc>
            </a:pPr>
            <a:r>
              <a:rPr lang="sl-SI" altLang="en-US" sz="1600">
                <a:solidFill>
                  <a:schemeClr val="tx2"/>
                </a:solidFill>
              </a:rPr>
              <a:t>vraća poziciju na kojoj se </a:t>
            </a:r>
            <a:r>
              <a:rPr lang="sl-SI" altLang="en-US" sz="1600" b="1">
                <a:solidFill>
                  <a:schemeClr val="tx2"/>
                </a:solidFill>
              </a:rPr>
              <a:t>prvi</a:t>
            </a:r>
            <a:r>
              <a:rPr lang="sl-SI" altLang="en-US" sz="1600">
                <a:solidFill>
                  <a:schemeClr val="tx2"/>
                </a:solidFill>
              </a:rPr>
              <a:t> put pojavljuje zadati znak, odnosno zadati string</a:t>
            </a:r>
            <a:r>
              <a:rPr lang="en-US" altLang="en-US" sz="1600">
                <a:solidFill>
                  <a:schemeClr val="tx2"/>
                </a:solidFill>
              </a:rPr>
              <a:t> (tj. podstring)</a:t>
            </a:r>
            <a:r>
              <a:rPr lang="sl-SI" altLang="en-US" sz="1600">
                <a:solidFill>
                  <a:schemeClr val="tx2"/>
                </a:solidFill>
              </a:rPr>
              <a:t>.</a:t>
            </a:r>
          </a:p>
          <a:p>
            <a:pPr lvl="1" eaLnBrk="1" hangingPunct="1">
              <a:lnSpc>
                <a:spcPct val="90000"/>
              </a:lnSpc>
            </a:pPr>
            <a:r>
              <a:rPr lang="sl-SI" altLang="en-US" sz="1800" b="1">
                <a:solidFill>
                  <a:schemeClr val="tx2"/>
                </a:solidFill>
                <a:latin typeface="Consolas" panose="020B0609020204030204" pitchFamily="49" charset="0"/>
              </a:rPr>
              <a:t>long lastInfexOf(char)</a:t>
            </a:r>
          </a:p>
          <a:p>
            <a:pPr lvl="1" eaLnBrk="1" hangingPunct="1">
              <a:lnSpc>
                <a:spcPct val="90000"/>
              </a:lnSpc>
            </a:pPr>
            <a:r>
              <a:rPr lang="sl-SI" altLang="en-US" sz="1800" b="1">
                <a:solidFill>
                  <a:schemeClr val="tx2"/>
                </a:solidFill>
                <a:latin typeface="Consolas" panose="020B0609020204030204" pitchFamily="49" charset="0"/>
              </a:rPr>
              <a:t>long lastIndexOf(String)</a:t>
            </a:r>
          </a:p>
          <a:p>
            <a:pPr lvl="2" eaLnBrk="1" hangingPunct="1">
              <a:lnSpc>
                <a:spcPct val="90000"/>
              </a:lnSpc>
            </a:pPr>
            <a:r>
              <a:rPr lang="sl-SI" altLang="en-US" sz="1600">
                <a:solidFill>
                  <a:schemeClr val="tx2"/>
                </a:solidFill>
              </a:rPr>
              <a:t>vraća poziciju na kojoj se </a:t>
            </a:r>
            <a:r>
              <a:rPr lang="sl-SI" altLang="en-US" sz="1600" b="1">
                <a:solidFill>
                  <a:schemeClr val="tx2"/>
                </a:solidFill>
              </a:rPr>
              <a:t>poslednji</a:t>
            </a:r>
            <a:r>
              <a:rPr lang="sl-SI" altLang="en-US" sz="1600">
                <a:solidFill>
                  <a:schemeClr val="tx2"/>
                </a:solidFill>
              </a:rPr>
              <a:t> put pojavljuje zadati znak, odnosno zadati string.</a:t>
            </a:r>
            <a:endParaRPr lang="sr-Cyrl-CS" altLang="en-US" sz="1600">
              <a:solidFill>
                <a:schemeClr val="tx2"/>
              </a:solidFill>
            </a:endParaRPr>
          </a:p>
          <a:p>
            <a:pPr lvl="1" eaLnBrk="1" hangingPunct="1">
              <a:lnSpc>
                <a:spcPct val="90000"/>
              </a:lnSpc>
            </a:pPr>
            <a:r>
              <a:rPr lang="sl-SI" altLang="en-US" sz="1800" b="1">
                <a:solidFill>
                  <a:schemeClr val="tx2"/>
                </a:solidFill>
                <a:latin typeface="Consolas" panose="020B0609020204030204" pitchFamily="49" charset="0"/>
              </a:rPr>
              <a:t>int compareTo(String)</a:t>
            </a:r>
          </a:p>
          <a:p>
            <a:pPr lvl="2" eaLnBrk="1" hangingPunct="1">
              <a:lnSpc>
                <a:spcPct val="90000"/>
              </a:lnSpc>
            </a:pPr>
            <a:r>
              <a:rPr lang="sl-SI" altLang="en-US" sz="1600">
                <a:solidFill>
                  <a:schemeClr val="tx2"/>
                </a:solidFill>
              </a:rPr>
              <a:t>poredi string u objektu sa stringom prosleđenim u argumentu; kad naiđe na prvi znak koji im se razlikuje, vraća njihovu razliku (razliku u njihovom ASCII kôdu).</a:t>
            </a:r>
            <a:endParaRPr lang="en-US" altLang="en-US" sz="1600">
              <a:solidFill>
                <a:schemeClr val="tx2"/>
              </a:solidFill>
            </a:endParaRPr>
          </a:p>
        </p:txBody>
      </p:sp>
      <p:sp>
        <p:nvSpPr>
          <p:cNvPr id="2" name="Footer Placeholder 1">
            <a:extLst>
              <a:ext uri="{FF2B5EF4-FFF2-40B4-BE49-F238E27FC236}">
                <a16:creationId xmlns:a16="http://schemas.microsoft.com/office/drawing/2014/main" id="{E72EE853-F1E6-47E2-84A8-C60A827FD2A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869778-20F8-4286-BA97-068929E06760}"/>
              </a:ext>
            </a:extLst>
          </p:cNvPr>
          <p:cNvSpPr>
            <a:spLocks noGrp="1" noChangeArrowheads="1"/>
          </p:cNvSpPr>
          <p:nvPr>
            <p:ph type="title"/>
          </p:nvPr>
        </p:nvSpPr>
        <p:spPr>
          <a:xfrm>
            <a:off x="683568" y="333375"/>
            <a:ext cx="7429500" cy="1477963"/>
          </a:xfrm>
        </p:spPr>
        <p:txBody>
          <a:bodyPr/>
          <a:lstStyle/>
          <a:p>
            <a:pPr eaLnBrk="1" hangingPunct="1"/>
            <a:r>
              <a:rPr lang="sl-SI" altLang="en-US"/>
              <a:t>Polja (nizovi)</a:t>
            </a:r>
            <a:endParaRPr lang="en-US" altLang="en-US"/>
          </a:p>
        </p:txBody>
      </p:sp>
      <p:sp>
        <p:nvSpPr>
          <p:cNvPr id="50179" name="Rectangle 3">
            <a:extLst>
              <a:ext uri="{FF2B5EF4-FFF2-40B4-BE49-F238E27FC236}">
                <a16:creationId xmlns:a16="http://schemas.microsoft.com/office/drawing/2014/main" id="{7A92CF70-66FC-498E-B682-93758C72B6DB}"/>
              </a:ext>
            </a:extLst>
          </p:cNvPr>
          <p:cNvSpPr>
            <a:spLocks noGrp="1" noChangeArrowheads="1"/>
          </p:cNvSpPr>
          <p:nvPr>
            <p:ph idx="1"/>
          </p:nvPr>
        </p:nvSpPr>
        <p:spPr>
          <a:xfrm>
            <a:off x="733425" y="1052736"/>
            <a:ext cx="6381750" cy="5184576"/>
          </a:xfrm>
        </p:spPr>
        <p:txBody>
          <a:bodyPr rtlCol="0">
            <a:normAutofit fontScale="92500" lnSpcReduction="10000"/>
          </a:bodyPr>
          <a:lstStyle/>
          <a:p>
            <a:pPr eaLnBrk="1" fontAlgn="auto" hangingPunct="1">
              <a:spcAft>
                <a:spcPts val="0"/>
              </a:spcAft>
              <a:defRPr/>
            </a:pPr>
            <a:r>
              <a:rPr lang="sl-SI" altLang="en-US" sz="2300" dirty="0">
                <a:solidFill>
                  <a:schemeClr val="tx2"/>
                </a:solidFill>
              </a:rPr>
              <a:t>Da bi se koristio jedan niz u Java programu:</a:t>
            </a:r>
          </a:p>
          <a:p>
            <a:pPr lvl="1" eaLnBrk="1" fontAlgn="auto" hangingPunct="1">
              <a:spcAft>
                <a:spcPts val="0"/>
              </a:spcAft>
              <a:defRPr/>
            </a:pPr>
            <a:r>
              <a:rPr lang="sl-SI" altLang="en-US" sz="1800" dirty="0">
                <a:solidFill>
                  <a:schemeClr val="tx2"/>
                </a:solidFill>
              </a:rPr>
              <a:t>treba </a:t>
            </a:r>
            <a:r>
              <a:rPr lang="sl-SI" altLang="en-US" sz="1800" b="1" dirty="0">
                <a:solidFill>
                  <a:schemeClr val="tx2"/>
                </a:solidFill>
              </a:rPr>
              <a:t>deklarisati promenljivu</a:t>
            </a:r>
            <a:r>
              <a:rPr lang="sl-SI" altLang="en-US" sz="1800" dirty="0">
                <a:solidFill>
                  <a:schemeClr val="tx2"/>
                </a:solidFill>
              </a:rPr>
              <a:t> tipa niza, i</a:t>
            </a:r>
          </a:p>
          <a:p>
            <a:pPr lvl="1" eaLnBrk="1" fontAlgn="auto" hangingPunct="1">
              <a:spcAft>
                <a:spcPts val="0"/>
              </a:spcAft>
              <a:defRPr/>
            </a:pPr>
            <a:r>
              <a:rPr lang="sl-SI" altLang="en-US" sz="1800" dirty="0">
                <a:solidFill>
                  <a:schemeClr val="tx2"/>
                </a:solidFill>
              </a:rPr>
              <a:t>treba </a:t>
            </a:r>
            <a:r>
              <a:rPr lang="sl-SI" altLang="en-US" sz="1800" b="1" dirty="0">
                <a:solidFill>
                  <a:schemeClr val="tx2"/>
                </a:solidFill>
              </a:rPr>
              <a:t>kreirati objekat</a:t>
            </a:r>
            <a:r>
              <a:rPr lang="sl-SI" altLang="en-US" sz="1800" dirty="0">
                <a:solidFill>
                  <a:schemeClr val="tx2"/>
                </a:solidFill>
              </a:rPr>
              <a:t> tipa niz, i </a:t>
            </a:r>
            <a:r>
              <a:rPr lang="sl-SI" altLang="en-US" sz="1800" b="1" dirty="0">
                <a:solidFill>
                  <a:schemeClr val="tx2"/>
                </a:solidFill>
              </a:rPr>
              <a:t>dodeliti</a:t>
            </a:r>
            <a:r>
              <a:rPr lang="sl-SI" altLang="en-US" sz="1800" dirty="0">
                <a:solidFill>
                  <a:schemeClr val="tx2"/>
                </a:solidFill>
              </a:rPr>
              <a:t> ga </a:t>
            </a:r>
            <a:r>
              <a:rPr lang="sl-SI" altLang="en-US" sz="1800">
                <a:solidFill>
                  <a:schemeClr val="tx2"/>
                </a:solidFill>
              </a:rPr>
              <a:t>njoj.</a:t>
            </a:r>
          </a:p>
          <a:p>
            <a:pPr eaLnBrk="1" fontAlgn="auto" hangingPunct="1">
              <a:spcAft>
                <a:spcPts val="0"/>
              </a:spcAft>
              <a:defRPr/>
            </a:pPr>
            <a:r>
              <a:rPr lang="sl-SI" altLang="en-US" sz="2000">
                <a:solidFill>
                  <a:schemeClr val="tx2"/>
                </a:solidFill>
              </a:rPr>
              <a:t>Termin "niz" koristi se za jednodimenzionalno polje.</a:t>
            </a:r>
          </a:p>
          <a:p>
            <a:pPr lvl="1" eaLnBrk="1" fontAlgn="auto" hangingPunct="1">
              <a:spcAft>
                <a:spcPts val="0"/>
              </a:spcAft>
              <a:defRPr/>
            </a:pPr>
            <a:r>
              <a:rPr lang="sl-SI" altLang="en-US" sz="1800">
                <a:solidFill>
                  <a:schemeClr val="tx2"/>
                </a:solidFill>
              </a:rPr>
              <a:t>Međutim u upotrebi je i izraz "višedimenzionalni niz".</a:t>
            </a:r>
          </a:p>
          <a:p>
            <a:pPr lvl="1" eaLnBrk="1" fontAlgn="auto" hangingPunct="1">
              <a:spcAft>
                <a:spcPts val="0"/>
              </a:spcAft>
              <a:defRPr/>
            </a:pPr>
            <a:r>
              <a:rPr lang="sl-SI" altLang="en-US" sz="1800">
                <a:solidFill>
                  <a:schemeClr val="tx2"/>
                </a:solidFill>
              </a:rPr>
              <a:t>Preporučuje se upotreba termina "polje".</a:t>
            </a:r>
            <a:endParaRPr lang="sl-SI" altLang="en-US" sz="1800" dirty="0">
              <a:solidFill>
                <a:schemeClr val="tx2"/>
              </a:solidFill>
            </a:endParaRPr>
          </a:p>
          <a:p>
            <a:pPr lvl="1" eaLnBrk="1" fontAlgn="auto" hangingPunct="1">
              <a:spcAft>
                <a:spcPts val="0"/>
              </a:spcAft>
              <a:defRPr/>
            </a:pPr>
            <a:endParaRPr lang="sl-SI" altLang="en-US" sz="600" dirty="0">
              <a:solidFill>
                <a:schemeClr val="tx2"/>
              </a:solidFill>
            </a:endParaRPr>
          </a:p>
          <a:p>
            <a:pPr eaLnBrk="1" fontAlgn="auto" hangingPunct="1">
              <a:spcAft>
                <a:spcPts val="0"/>
              </a:spcAft>
              <a:defRPr/>
            </a:pPr>
            <a:r>
              <a:rPr lang="sl-SI" altLang="en-US" sz="2300" b="1" dirty="0">
                <a:solidFill>
                  <a:schemeClr val="tx2"/>
                </a:solidFill>
              </a:rPr>
              <a:t>Deklaracija </a:t>
            </a:r>
            <a:r>
              <a:rPr lang="sl-SI" altLang="en-US" sz="2300" b="1">
                <a:solidFill>
                  <a:schemeClr val="tx2"/>
                </a:solidFill>
              </a:rPr>
              <a:t>promenljive polja/niza</a:t>
            </a:r>
            <a:r>
              <a:rPr lang="sl-SI" altLang="en-US" sz="2300" dirty="0">
                <a:solidFill>
                  <a:schemeClr val="tx2"/>
                </a:solidFill>
              </a:rPr>
              <a:t>:</a:t>
            </a:r>
          </a:p>
          <a:p>
            <a:pPr marL="0" indent="0" eaLnBrk="1" fontAlgn="auto" hangingPunct="1">
              <a:spcAft>
                <a:spcPts val="0"/>
              </a:spcAft>
              <a:buFont typeface="Wingdings 3" panose="05040102010807070707" pitchFamily="18" charset="2"/>
              <a:buNone/>
              <a:defRPr/>
            </a:pPr>
            <a:r>
              <a:rPr lang="sr-Latn-RS" altLang="en-US" sz="2300" b="1" dirty="0">
                <a:solidFill>
                  <a:schemeClr val="tx2"/>
                </a:solidFill>
                <a:latin typeface="Courier New" pitchFamily="49" charset="0"/>
              </a:rPr>
              <a:t>	</a:t>
            </a:r>
            <a:r>
              <a:rPr lang="en-US" altLang="en-US" sz="2300" i="1" dirty="0">
                <a:solidFill>
                  <a:schemeClr val="tx2"/>
                </a:solidFill>
                <a:latin typeface="Consolas" pitchFamily="49" charset="0"/>
              </a:rPr>
              <a:t>tip[] </a:t>
            </a:r>
            <a:r>
              <a:rPr lang="en-US" altLang="en-US" sz="2300" i="1" dirty="0" err="1">
                <a:solidFill>
                  <a:schemeClr val="tx2"/>
                </a:solidFill>
                <a:latin typeface="Consolas" pitchFamily="49" charset="0"/>
              </a:rPr>
              <a:t>ime_promenljive</a:t>
            </a:r>
            <a:endParaRPr lang="en-US" altLang="en-US" sz="2300" i="1" dirty="0">
              <a:solidFill>
                <a:schemeClr val="tx2"/>
              </a:solidFill>
              <a:latin typeface="Consolas" pitchFamily="49" charset="0"/>
            </a:endParaRPr>
          </a:p>
          <a:p>
            <a:pPr marL="0" indent="0" eaLnBrk="1" fontAlgn="auto" hangingPunct="1">
              <a:spcAft>
                <a:spcPts val="0"/>
              </a:spcAft>
              <a:buFont typeface="Wingdings 3" panose="05040102010807070707" pitchFamily="18" charset="2"/>
              <a:buNone/>
              <a:defRPr/>
            </a:pPr>
            <a:r>
              <a:rPr lang="sr-Latn-RS" altLang="en-US" sz="2300" dirty="0">
                <a:solidFill>
                  <a:schemeClr val="tx2"/>
                </a:solidFill>
              </a:rPr>
              <a:t>	</a:t>
            </a:r>
            <a:r>
              <a:rPr lang="en-US" altLang="en-US" sz="2300" dirty="0" err="1">
                <a:solidFill>
                  <a:schemeClr val="tx2"/>
                </a:solidFill>
              </a:rPr>
              <a:t>ili</a:t>
            </a:r>
            <a:endParaRPr lang="en-US" altLang="en-US" sz="2300" dirty="0">
              <a:solidFill>
                <a:schemeClr val="tx2"/>
              </a:solidFill>
            </a:endParaRPr>
          </a:p>
          <a:p>
            <a:pPr marL="0" indent="0" eaLnBrk="1" fontAlgn="auto" hangingPunct="1">
              <a:spcAft>
                <a:spcPts val="0"/>
              </a:spcAft>
              <a:buFont typeface="Wingdings 3" panose="05040102010807070707" pitchFamily="18" charset="2"/>
              <a:buNone/>
              <a:defRPr/>
            </a:pPr>
            <a:r>
              <a:rPr lang="sr-Latn-RS" altLang="en-US" sz="2300" b="1" dirty="0">
                <a:solidFill>
                  <a:schemeClr val="tx2"/>
                </a:solidFill>
                <a:latin typeface="Consolas" pitchFamily="49" charset="0"/>
              </a:rPr>
              <a:t>	</a:t>
            </a:r>
            <a:r>
              <a:rPr lang="en-US" altLang="en-US" sz="2300" i="1" dirty="0">
                <a:solidFill>
                  <a:schemeClr val="tx2"/>
                </a:solidFill>
                <a:latin typeface="Consolas" pitchFamily="49" charset="0"/>
              </a:rPr>
              <a:t>tip </a:t>
            </a:r>
            <a:r>
              <a:rPr lang="en-US" altLang="en-US" sz="2300" i="1" dirty="0" err="1">
                <a:solidFill>
                  <a:schemeClr val="tx2"/>
                </a:solidFill>
                <a:latin typeface="Consolas" pitchFamily="49" charset="0"/>
              </a:rPr>
              <a:t>ime_promenljive</a:t>
            </a:r>
            <a:r>
              <a:rPr lang="en-US" altLang="en-US" sz="2300" i="1" dirty="0">
                <a:solidFill>
                  <a:schemeClr val="tx2"/>
                </a:solidFill>
                <a:latin typeface="Consolas" pitchFamily="49" charset="0"/>
              </a:rPr>
              <a:t>[]</a:t>
            </a:r>
            <a:endParaRPr lang="sl-SI" altLang="en-US" sz="2300" i="1" dirty="0">
              <a:solidFill>
                <a:schemeClr val="tx2"/>
              </a:solidFill>
              <a:latin typeface="Consolas" pitchFamily="49" charset="0"/>
            </a:endParaRPr>
          </a:p>
          <a:p>
            <a:pPr eaLnBrk="1" fontAlgn="auto" hangingPunct="1">
              <a:spcAft>
                <a:spcPts val="0"/>
              </a:spcAft>
              <a:defRPr/>
            </a:pPr>
            <a:r>
              <a:rPr lang="en-US" altLang="en-US" sz="2300" dirty="0" err="1">
                <a:solidFill>
                  <a:schemeClr val="tx2"/>
                </a:solidFill>
              </a:rPr>
              <a:t>Bitne</a:t>
            </a:r>
            <a:r>
              <a:rPr lang="en-US" altLang="en-US" sz="2300" dirty="0">
                <a:solidFill>
                  <a:schemeClr val="tx2"/>
                </a:solidFill>
              </a:rPr>
              <a:t> </a:t>
            </a:r>
            <a:r>
              <a:rPr lang="en-US" altLang="en-US" sz="2300" dirty="0" err="1">
                <a:solidFill>
                  <a:schemeClr val="tx2"/>
                </a:solidFill>
              </a:rPr>
              <a:t>su</a:t>
            </a:r>
            <a:r>
              <a:rPr lang="en-US" altLang="en-US" sz="2300" dirty="0">
                <a:solidFill>
                  <a:schemeClr val="tx2"/>
                </a:solidFill>
              </a:rPr>
              <a:t> </a:t>
            </a:r>
            <a:r>
              <a:rPr lang="en-US" altLang="en-US" sz="2300" dirty="0" err="1">
                <a:solidFill>
                  <a:schemeClr val="tx2"/>
                </a:solidFill>
              </a:rPr>
              <a:t>uglaste</a:t>
            </a:r>
            <a:r>
              <a:rPr lang="en-US" altLang="en-US" sz="2300" dirty="0">
                <a:solidFill>
                  <a:schemeClr val="tx2"/>
                </a:solidFill>
              </a:rPr>
              <a:t> </a:t>
            </a:r>
            <a:r>
              <a:rPr lang="sl-SI" altLang="en-US" sz="2300" dirty="0">
                <a:solidFill>
                  <a:schemeClr val="tx2"/>
                </a:solidFill>
              </a:rPr>
              <a:t>zagrade!</a:t>
            </a:r>
          </a:p>
          <a:p>
            <a:pPr lvl="1" eaLnBrk="1" fontAlgn="auto" hangingPunct="1">
              <a:spcAft>
                <a:spcPts val="0"/>
              </a:spcAft>
              <a:defRPr/>
            </a:pPr>
            <a:r>
              <a:rPr lang="sl-SI" altLang="en-US" sz="1800" dirty="0">
                <a:solidFill>
                  <a:schemeClr val="tx2"/>
                </a:solidFill>
              </a:rPr>
              <a:t>One stoje baš tako ("</a:t>
            </a:r>
            <a:r>
              <a:rPr lang="en-US" altLang="en-US" sz="1800" dirty="0">
                <a:solidFill>
                  <a:schemeClr val="tx2"/>
                </a:solidFill>
              </a:rPr>
              <a:t>[]</a:t>
            </a:r>
            <a:r>
              <a:rPr lang="sl-SI" altLang="en-US" sz="1800" dirty="0">
                <a:solidFill>
                  <a:schemeClr val="tx2"/>
                </a:solidFill>
              </a:rPr>
              <a:t>"); sada, dok smo još u fazi </a:t>
            </a:r>
            <a:r>
              <a:rPr lang="sl-SI" altLang="en-US" sz="1800">
                <a:solidFill>
                  <a:schemeClr val="tx2"/>
                </a:solidFill>
              </a:rPr>
              <a:t>deklarisanja polja, </a:t>
            </a:r>
            <a:r>
              <a:rPr lang="sl-SI" altLang="en-US" sz="1800" dirty="0">
                <a:solidFill>
                  <a:schemeClr val="tx2"/>
                </a:solidFill>
              </a:rPr>
              <a:t>između njih se ne stavlja ništa!</a:t>
            </a:r>
            <a:endParaRPr lang="en-US" altLang="en-US" sz="1800" dirty="0">
              <a:solidFill>
                <a:schemeClr val="tx2"/>
              </a:solidFill>
            </a:endParaRPr>
          </a:p>
        </p:txBody>
      </p:sp>
      <p:sp>
        <p:nvSpPr>
          <p:cNvPr id="2" name="Footer Placeholder 1">
            <a:extLst>
              <a:ext uri="{FF2B5EF4-FFF2-40B4-BE49-F238E27FC236}">
                <a16:creationId xmlns:a16="http://schemas.microsoft.com/office/drawing/2014/main" id="{7B4F9D39-561B-439A-831E-046A0830BB1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8472B4D-078A-4CFF-B4A0-43E5162AE282}"/>
              </a:ext>
            </a:extLst>
          </p:cNvPr>
          <p:cNvSpPr>
            <a:spLocks noGrp="1" noChangeArrowheads="1"/>
          </p:cNvSpPr>
          <p:nvPr>
            <p:ph type="title"/>
          </p:nvPr>
        </p:nvSpPr>
        <p:spPr>
          <a:xfrm>
            <a:off x="611560" y="333375"/>
            <a:ext cx="7429500" cy="575345"/>
          </a:xfrm>
        </p:spPr>
        <p:txBody>
          <a:bodyPr>
            <a:normAutofit fontScale="90000"/>
          </a:bodyPr>
          <a:lstStyle/>
          <a:p>
            <a:pPr eaLnBrk="1" hangingPunct="1"/>
            <a:r>
              <a:rPr lang="sl-SI" altLang="en-US" sz="3200"/>
              <a:t>Polja</a:t>
            </a:r>
            <a:endParaRPr lang="en-US" altLang="en-US" sz="2900"/>
          </a:p>
        </p:txBody>
      </p:sp>
      <p:sp>
        <p:nvSpPr>
          <p:cNvPr id="50181" name="Rectangle 3">
            <a:extLst>
              <a:ext uri="{FF2B5EF4-FFF2-40B4-BE49-F238E27FC236}">
                <a16:creationId xmlns:a16="http://schemas.microsoft.com/office/drawing/2014/main" id="{DA5B1F14-4AD9-4DF0-B245-2FDAE3202A4E}"/>
              </a:ext>
            </a:extLst>
          </p:cNvPr>
          <p:cNvSpPr>
            <a:spLocks noGrp="1" noChangeArrowheads="1"/>
          </p:cNvSpPr>
          <p:nvPr>
            <p:ph idx="1"/>
          </p:nvPr>
        </p:nvSpPr>
        <p:spPr>
          <a:xfrm>
            <a:off x="611188" y="1052737"/>
            <a:ext cx="6553200" cy="4968652"/>
          </a:xfrm>
        </p:spPr>
        <p:txBody>
          <a:bodyPr rtlCol="0">
            <a:normAutofit/>
          </a:bodyPr>
          <a:lstStyle/>
          <a:p>
            <a:pPr eaLnBrk="1" fontAlgn="auto" hangingPunct="1">
              <a:spcAft>
                <a:spcPts val="0"/>
              </a:spcAft>
              <a:defRPr/>
            </a:pPr>
            <a:r>
              <a:rPr lang="sl-SI" sz="2000" b="1" dirty="0">
                <a:solidFill>
                  <a:schemeClr val="tx2"/>
                </a:solidFill>
              </a:rPr>
              <a:t>Kreiranje niza</a:t>
            </a:r>
            <a:r>
              <a:rPr lang="sl-SI" sz="2000" dirty="0">
                <a:solidFill>
                  <a:schemeClr val="tx2"/>
                </a:solidFill>
              </a:rPr>
              <a:t> može se izvršiti na dva načina:</a:t>
            </a:r>
            <a:endParaRPr lang="sl-SI" sz="1200" dirty="0">
              <a:solidFill>
                <a:schemeClr val="tx2"/>
              </a:solidFill>
            </a:endParaRPr>
          </a:p>
          <a:p>
            <a:pPr lvl="1" eaLnBrk="1" fontAlgn="auto" hangingPunct="1">
              <a:spcAft>
                <a:spcPts val="0"/>
              </a:spcAft>
              <a:defRPr/>
            </a:pPr>
            <a:r>
              <a:rPr lang="sl-SI" sz="1800" dirty="0">
                <a:solidFill>
                  <a:schemeClr val="tx2"/>
                </a:solidFill>
              </a:rPr>
              <a:t>Korišćenjem operatora new:</a:t>
            </a:r>
          </a:p>
          <a:p>
            <a:pPr marL="914400" lvl="2" indent="0" eaLnBrk="1" fontAlgn="auto" hangingPunct="1">
              <a:spcAft>
                <a:spcPts val="0"/>
              </a:spcAft>
              <a:buFont typeface="Wingdings 3" panose="05040102010807070707" pitchFamily="18" charset="2"/>
              <a:buNone/>
              <a:defRPr/>
            </a:pPr>
            <a:r>
              <a:rPr lang="sl-SI" sz="2400" dirty="0">
                <a:solidFill>
                  <a:schemeClr val="tx2"/>
                </a:solidFill>
                <a:latin typeface="Consolas" pitchFamily="49" charset="0"/>
              </a:rPr>
              <a:t>int</a:t>
            </a:r>
            <a:r>
              <a:rPr lang="en-US" sz="2400" dirty="0">
                <a:solidFill>
                  <a:schemeClr val="tx2"/>
                </a:solidFill>
                <a:latin typeface="Consolas" pitchFamily="49" charset="0"/>
              </a:rPr>
              <a:t>[] a</a:t>
            </a:r>
            <a:r>
              <a:rPr lang="sl-SI" sz="2400" dirty="0">
                <a:solidFill>
                  <a:schemeClr val="tx2"/>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sl-SI" sz="2400" dirty="0">
                <a:solidFill>
                  <a:schemeClr val="tx2"/>
                </a:solidFill>
                <a:latin typeface="Consolas" pitchFamily="49" charset="0"/>
              </a:rPr>
              <a:t>a </a:t>
            </a:r>
            <a:r>
              <a:rPr lang="en-US" sz="2400" dirty="0">
                <a:solidFill>
                  <a:schemeClr val="tx2"/>
                </a:solidFill>
                <a:latin typeface="Consolas" pitchFamily="49" charset="0"/>
              </a:rPr>
              <a:t>= new </a:t>
            </a:r>
            <a:r>
              <a:rPr lang="en-US" sz="2400" dirty="0" err="1">
                <a:solidFill>
                  <a:schemeClr val="tx2"/>
                </a:solidFill>
                <a:latin typeface="Consolas" pitchFamily="49" charset="0"/>
              </a:rPr>
              <a:t>int</a:t>
            </a:r>
            <a:r>
              <a:rPr lang="en-US" sz="2400" dirty="0">
                <a:solidFill>
                  <a:schemeClr val="tx2"/>
                </a:solidFill>
                <a:latin typeface="Consolas" pitchFamily="49" charset="0"/>
              </a:rPr>
              <a:t>[50];</a:t>
            </a:r>
            <a:endParaRPr lang="sl-SI" sz="2400" dirty="0">
              <a:solidFill>
                <a:schemeClr val="tx2"/>
              </a:solidFill>
              <a:latin typeface="Consolas" pitchFamily="49" charset="0"/>
            </a:endParaRPr>
          </a:p>
          <a:p>
            <a:pPr lvl="2" eaLnBrk="1" fontAlgn="auto" hangingPunct="1">
              <a:spcAft>
                <a:spcPts val="0"/>
              </a:spcAft>
              <a:defRPr/>
            </a:pPr>
            <a:r>
              <a:rPr lang="en-US" sz="1600" dirty="0" err="1">
                <a:solidFill>
                  <a:schemeClr val="tx2"/>
                </a:solidFill>
              </a:rPr>
              <a:t>Tek</a:t>
            </a:r>
            <a:r>
              <a:rPr lang="en-US" sz="1600" dirty="0">
                <a:solidFill>
                  <a:schemeClr val="tx2"/>
                </a:solidFill>
              </a:rPr>
              <a:t> </a:t>
            </a:r>
            <a:r>
              <a:rPr lang="en-US" sz="1600" dirty="0" err="1">
                <a:solidFill>
                  <a:schemeClr val="tx2"/>
                </a:solidFill>
              </a:rPr>
              <a:t>tada</a:t>
            </a:r>
            <a:r>
              <a:rPr lang="en-US" sz="1600" dirty="0">
                <a:solidFill>
                  <a:schemeClr val="tx2"/>
                </a:solidFill>
              </a:rPr>
              <a:t> se </a:t>
            </a:r>
            <a:r>
              <a:rPr lang="en-US" sz="1600" dirty="0" err="1">
                <a:solidFill>
                  <a:schemeClr val="tx2"/>
                </a:solidFill>
              </a:rPr>
              <a:t>defini</a:t>
            </a:r>
            <a:r>
              <a:rPr lang="sl-SI" sz="1600" dirty="0">
                <a:solidFill>
                  <a:schemeClr val="tx2"/>
                </a:solidFill>
              </a:rPr>
              <a:t>še broj elemenata niza!</a:t>
            </a:r>
            <a:endParaRPr lang="en-US" sz="1600" dirty="0">
              <a:solidFill>
                <a:schemeClr val="tx2"/>
              </a:solidFill>
            </a:endParaRPr>
          </a:p>
          <a:p>
            <a:pPr marL="914400" lvl="2" indent="0" eaLnBrk="1" fontAlgn="auto" hangingPunct="1">
              <a:spcAft>
                <a:spcPts val="0"/>
              </a:spcAft>
              <a:buFont typeface="Wingdings 3" panose="05040102010807070707" pitchFamily="18" charset="2"/>
              <a:buNone/>
              <a:defRPr/>
            </a:pPr>
            <a:r>
              <a:rPr lang="sr-Cyrl-CS" sz="1050" dirty="0">
                <a:solidFill>
                  <a:schemeClr val="tx2"/>
                </a:solidFill>
              </a:rPr>
              <a:t> </a:t>
            </a:r>
            <a:endParaRPr lang="en-US" sz="1050" dirty="0">
              <a:solidFill>
                <a:schemeClr val="tx2"/>
              </a:solidFill>
            </a:endParaRPr>
          </a:p>
          <a:p>
            <a:pPr lvl="1" eaLnBrk="1" fontAlgn="auto" hangingPunct="1">
              <a:spcAft>
                <a:spcPts val="0"/>
              </a:spcAft>
              <a:defRPr/>
            </a:pPr>
            <a:r>
              <a:rPr lang="sl-SI" sz="1800" dirty="0">
                <a:solidFill>
                  <a:schemeClr val="tx2"/>
                </a:solidFill>
              </a:rPr>
              <a:t>Direktnom inicijalizacijom (kao kod klase String): </a:t>
            </a:r>
            <a:endParaRPr lang="en-US" sz="1800" dirty="0">
              <a:solidFill>
                <a:schemeClr val="tx2"/>
              </a:solidFill>
            </a:endParaRPr>
          </a:p>
          <a:p>
            <a:pPr marL="0" indent="0" eaLnBrk="1" fontAlgn="auto" hangingPunct="1">
              <a:spcAft>
                <a:spcPts val="0"/>
              </a:spcAft>
              <a:buFont typeface="Wingdings 3" panose="05040102010807070707" pitchFamily="18" charset="2"/>
              <a:buNone/>
              <a:defRPr/>
            </a:pPr>
            <a:r>
              <a:rPr lang="en-US" sz="2400" b="1" dirty="0">
                <a:solidFill>
                  <a:schemeClr val="tx2"/>
                </a:solidFill>
                <a:latin typeface="Courier New" pitchFamily="49" charset="0"/>
              </a:rPr>
              <a:t>	</a:t>
            </a:r>
            <a:r>
              <a:rPr lang="sr-Latn-RS" sz="2400" b="1" dirty="0">
                <a:solidFill>
                  <a:schemeClr val="tx2"/>
                </a:solidFill>
                <a:latin typeface="Courier New" pitchFamily="49" charset="0"/>
              </a:rPr>
              <a:t>  </a:t>
            </a:r>
            <a:r>
              <a:rPr lang="en-US" sz="2400" dirty="0" err="1">
                <a:solidFill>
                  <a:schemeClr val="tx2"/>
                </a:solidFill>
                <a:latin typeface="Consolas" pitchFamily="49" charset="0"/>
              </a:rPr>
              <a:t>int</a:t>
            </a:r>
            <a:r>
              <a:rPr lang="en-US" sz="2400" dirty="0">
                <a:solidFill>
                  <a:schemeClr val="tx2"/>
                </a:solidFill>
                <a:latin typeface="Consolas" pitchFamily="49" charset="0"/>
              </a:rPr>
              <a:t>[] b = {1, 2, 3, 6, 8, 12};</a:t>
            </a:r>
            <a:endParaRPr lang="sl-SI" sz="2400" dirty="0">
              <a:solidFill>
                <a:schemeClr val="tx2"/>
              </a:solidFill>
              <a:latin typeface="Consolas" pitchFamily="49" charset="0"/>
            </a:endParaRPr>
          </a:p>
          <a:p>
            <a:pPr lvl="2" eaLnBrk="1" fontAlgn="auto" hangingPunct="1">
              <a:spcAft>
                <a:spcPts val="0"/>
              </a:spcAft>
              <a:defRPr/>
            </a:pPr>
            <a:r>
              <a:rPr lang="sl-SI" sz="1600" dirty="0">
                <a:solidFill>
                  <a:schemeClr val="tx2"/>
                </a:solidFill>
              </a:rPr>
              <a:t>Na ovaj način kompajler prebroji koliko ima elemenata između vitičastih zagrada i tako odredi broj elemenata niza; onda rezerviše odgovarajući prostor u memoriji i popuni ga vrednostima između vitičastih zagrada.</a:t>
            </a:r>
          </a:p>
        </p:txBody>
      </p:sp>
      <p:sp>
        <p:nvSpPr>
          <p:cNvPr id="2" name="Footer Placeholder 1">
            <a:extLst>
              <a:ext uri="{FF2B5EF4-FFF2-40B4-BE49-F238E27FC236}">
                <a16:creationId xmlns:a16="http://schemas.microsoft.com/office/drawing/2014/main" id="{EF06B01D-9B61-4D5A-A9CE-ADE6887C92F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349BA58-04A1-407B-81D4-3F488B33BC8A}"/>
              </a:ext>
            </a:extLst>
          </p:cNvPr>
          <p:cNvSpPr>
            <a:spLocks noGrp="1" noChangeArrowheads="1"/>
          </p:cNvSpPr>
          <p:nvPr>
            <p:ph type="title"/>
          </p:nvPr>
        </p:nvSpPr>
        <p:spPr>
          <a:xfrm>
            <a:off x="828675" y="476250"/>
            <a:ext cx="7429500" cy="1479550"/>
          </a:xfrm>
        </p:spPr>
        <p:txBody>
          <a:bodyPr/>
          <a:lstStyle/>
          <a:p>
            <a:pPr eaLnBrk="1" hangingPunct="1"/>
            <a:r>
              <a:rPr lang="sl-SI" altLang="en-US" sz="3200"/>
              <a:t>Polja</a:t>
            </a:r>
            <a:endParaRPr lang="en-US" altLang="en-US" sz="2900"/>
          </a:p>
        </p:txBody>
      </p:sp>
      <p:sp>
        <p:nvSpPr>
          <p:cNvPr id="50179" name="Rectangle 3">
            <a:extLst>
              <a:ext uri="{FF2B5EF4-FFF2-40B4-BE49-F238E27FC236}">
                <a16:creationId xmlns:a16="http://schemas.microsoft.com/office/drawing/2014/main" id="{B2CBCC27-574D-4867-BF79-56926C1D3377}"/>
              </a:ext>
            </a:extLst>
          </p:cNvPr>
          <p:cNvSpPr>
            <a:spLocks noGrp="1" noChangeArrowheads="1"/>
          </p:cNvSpPr>
          <p:nvPr>
            <p:ph idx="1"/>
          </p:nvPr>
        </p:nvSpPr>
        <p:spPr>
          <a:xfrm>
            <a:off x="855663" y="1124744"/>
            <a:ext cx="5876925" cy="5112568"/>
          </a:xfrm>
        </p:spPr>
        <p:txBody>
          <a:bodyPr/>
          <a:lstStyle/>
          <a:p>
            <a:pPr eaLnBrk="1" hangingPunct="1"/>
            <a:r>
              <a:rPr lang="sl-SI" altLang="en-US" sz="2400">
                <a:solidFill>
                  <a:schemeClr val="tx2"/>
                </a:solidFill>
              </a:rPr>
              <a:t>Dvodimenzionalna polja se definišu kao nizovi čiji su elementi nizovi:</a:t>
            </a:r>
            <a:endParaRPr lang="en-US" altLang="en-US" sz="2400">
              <a:solidFill>
                <a:schemeClr val="tx2"/>
              </a:solidFill>
            </a:endParaRPr>
          </a:p>
          <a:p>
            <a:pPr eaLnBrk="1" hangingPunct="1">
              <a:buFont typeface="Wingdings" panose="05000000000000000000" pitchFamily="2" charset="2"/>
              <a:buNone/>
            </a:pPr>
            <a:r>
              <a:rPr lang="en-US" altLang="en-US" sz="1600">
                <a:solidFill>
                  <a:schemeClr val="tx2"/>
                </a:solidFill>
              </a:rPr>
              <a:t> </a:t>
            </a:r>
            <a:endParaRPr lang="sl-SI" altLang="en-US" sz="1600">
              <a:solidFill>
                <a:schemeClr val="tx2"/>
              </a:solidFill>
            </a:endParaRPr>
          </a:p>
          <a:p>
            <a:pPr eaLnBrk="1" hangingPunct="1">
              <a:buFont typeface="Wingdings" panose="05000000000000000000" pitchFamily="2" charset="2"/>
              <a:buNone/>
            </a:pPr>
            <a:r>
              <a:rPr lang="sl-SI" altLang="en-US" sz="2400" b="1">
                <a:solidFill>
                  <a:schemeClr val="tx2"/>
                </a:solidFill>
                <a:latin typeface="Consolas" panose="020B0609020204030204" pitchFamily="49" charset="0"/>
              </a:rPr>
              <a:t>int</a:t>
            </a:r>
            <a:r>
              <a:rPr lang="en-US" altLang="en-US" sz="2400" b="1">
                <a:solidFill>
                  <a:schemeClr val="tx2"/>
                </a:solidFill>
                <a:latin typeface="Consolas" panose="020B0609020204030204" pitchFamily="49" charset="0"/>
              </a:rPr>
              <a:t>[][] </a:t>
            </a:r>
            <a:r>
              <a:rPr lang="sl-SI" altLang="en-US" sz="2400" b="1">
                <a:solidFill>
                  <a:schemeClr val="tx2"/>
                </a:solidFill>
                <a:latin typeface="Consolas" panose="020B0609020204030204" pitchFamily="49" charset="0"/>
              </a:rPr>
              <a:t>matrica;</a:t>
            </a:r>
          </a:p>
          <a:p>
            <a:pPr eaLnBrk="1" hangingPunct="1">
              <a:buFont typeface="Wingdings" panose="05000000000000000000" pitchFamily="2" charset="2"/>
              <a:buNone/>
            </a:pPr>
            <a:r>
              <a:rPr lang="sl-SI" altLang="en-US" sz="2400" b="1">
                <a:solidFill>
                  <a:schemeClr val="tx2"/>
                </a:solidFill>
                <a:latin typeface="Consolas" panose="020B0609020204030204" pitchFamily="49" charset="0"/>
              </a:rPr>
              <a:t>matrica </a:t>
            </a:r>
            <a:r>
              <a:rPr lang="en-US" altLang="en-US" sz="2400" b="1">
                <a:solidFill>
                  <a:schemeClr val="tx2"/>
                </a:solidFill>
                <a:latin typeface="Consolas" panose="020B0609020204030204" pitchFamily="49" charset="0"/>
              </a:rPr>
              <a:t>= new int[12][12];</a:t>
            </a:r>
            <a:endParaRPr lang="sl-SI" altLang="en-US" sz="2400" b="1">
              <a:solidFill>
                <a:schemeClr val="tx2"/>
              </a:solidFill>
              <a:latin typeface="Consolas" panose="020B0609020204030204" pitchFamily="49" charset="0"/>
            </a:endParaRPr>
          </a:p>
          <a:p>
            <a:pPr eaLnBrk="1" hangingPunct="1">
              <a:buFont typeface="Wingdings" panose="05000000000000000000" pitchFamily="2" charset="2"/>
              <a:buNone/>
            </a:pPr>
            <a:r>
              <a:rPr lang="en-US" altLang="en-US">
                <a:solidFill>
                  <a:schemeClr val="tx2"/>
                </a:solidFill>
              </a:rPr>
              <a:t> </a:t>
            </a:r>
          </a:p>
          <a:p>
            <a:pPr eaLnBrk="1" hangingPunct="1"/>
            <a:r>
              <a:rPr lang="en-US" altLang="en-US" sz="2400" b="1">
                <a:solidFill>
                  <a:schemeClr val="tx2"/>
                </a:solidFill>
              </a:rPr>
              <a:t>Tip podataka elemenata ni</a:t>
            </a:r>
            <a:r>
              <a:rPr lang="sl-SI" altLang="en-US" sz="2400" b="1">
                <a:solidFill>
                  <a:schemeClr val="tx2"/>
                </a:solidFill>
              </a:rPr>
              <a:t>za</a:t>
            </a:r>
            <a:r>
              <a:rPr lang="sl-SI" altLang="en-US" sz="2400">
                <a:solidFill>
                  <a:schemeClr val="tx2"/>
                </a:solidFill>
              </a:rPr>
              <a:t> može biti:</a:t>
            </a:r>
          </a:p>
          <a:p>
            <a:pPr lvl="1" eaLnBrk="1" hangingPunct="1"/>
            <a:r>
              <a:rPr lang="sl-SI" altLang="en-US" sz="2000">
                <a:solidFill>
                  <a:schemeClr val="tx2"/>
                </a:solidFill>
              </a:rPr>
              <a:t>neki od </a:t>
            </a:r>
            <a:r>
              <a:rPr lang="sl-SI" altLang="en-US" sz="2000" b="1">
                <a:solidFill>
                  <a:schemeClr val="tx2"/>
                </a:solidFill>
              </a:rPr>
              <a:t>primtivnih</a:t>
            </a:r>
            <a:r>
              <a:rPr lang="sl-SI" altLang="en-US" sz="2000">
                <a:solidFill>
                  <a:schemeClr val="tx2"/>
                </a:solidFill>
              </a:rPr>
              <a:t> tipova, ili</a:t>
            </a:r>
          </a:p>
          <a:p>
            <a:pPr lvl="1" eaLnBrk="1" hangingPunct="1"/>
            <a:r>
              <a:rPr lang="sl-SI" altLang="en-US" sz="2000">
                <a:solidFill>
                  <a:schemeClr val="tx2"/>
                </a:solidFill>
              </a:rPr>
              <a:t>tip neke </a:t>
            </a:r>
            <a:r>
              <a:rPr lang="sl-SI" altLang="en-US" sz="2000" b="1">
                <a:solidFill>
                  <a:schemeClr val="tx2"/>
                </a:solidFill>
              </a:rPr>
              <a:t>klase</a:t>
            </a:r>
            <a:r>
              <a:rPr lang="en-US" altLang="en-US" sz="2000" b="1">
                <a:solidFill>
                  <a:schemeClr val="tx2"/>
                </a:solidFill>
              </a:rPr>
              <a:t>, interfejsa, enumeracije</a:t>
            </a:r>
            <a:r>
              <a:rPr lang="sl-SI" altLang="en-US" sz="2000">
                <a:solidFill>
                  <a:schemeClr val="tx2"/>
                </a:solidFill>
              </a:rPr>
              <a:t>.</a:t>
            </a:r>
            <a:endParaRPr lang="en-US" altLang="en-US" sz="2000">
              <a:solidFill>
                <a:schemeClr val="tx2"/>
              </a:solidFill>
            </a:endParaRPr>
          </a:p>
        </p:txBody>
      </p:sp>
      <p:sp>
        <p:nvSpPr>
          <p:cNvPr id="2" name="Footer Placeholder 1">
            <a:extLst>
              <a:ext uri="{FF2B5EF4-FFF2-40B4-BE49-F238E27FC236}">
                <a16:creationId xmlns:a16="http://schemas.microsoft.com/office/drawing/2014/main" id="{38421CB5-65B3-4796-9E50-F81C3803620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8E1A29B-9CE5-4499-A3FE-3ABA117116D5}"/>
              </a:ext>
            </a:extLst>
          </p:cNvPr>
          <p:cNvSpPr>
            <a:spLocks noGrp="1" noChangeArrowheads="1"/>
          </p:cNvSpPr>
          <p:nvPr>
            <p:ph type="title"/>
          </p:nvPr>
        </p:nvSpPr>
        <p:spPr>
          <a:xfrm>
            <a:off x="742900" y="476250"/>
            <a:ext cx="7429500" cy="1479550"/>
          </a:xfrm>
        </p:spPr>
        <p:txBody>
          <a:bodyPr/>
          <a:lstStyle/>
          <a:p>
            <a:pPr eaLnBrk="1" hangingPunct="1"/>
            <a:r>
              <a:rPr lang="sl-SI" altLang="en-US" sz="3200"/>
              <a:t>Nazubljena polja</a:t>
            </a:r>
            <a:endParaRPr lang="en-US" altLang="en-US" sz="2900"/>
          </a:p>
        </p:txBody>
      </p:sp>
      <p:sp>
        <p:nvSpPr>
          <p:cNvPr id="8" name="Rectangle 3">
            <a:extLst>
              <a:ext uri="{FF2B5EF4-FFF2-40B4-BE49-F238E27FC236}">
                <a16:creationId xmlns:a16="http://schemas.microsoft.com/office/drawing/2014/main" id="{84E4FC18-3729-4B03-A39B-FCDAE3DE0A35}"/>
              </a:ext>
            </a:extLst>
          </p:cNvPr>
          <p:cNvSpPr txBox="1">
            <a:spLocks noChangeArrowheads="1"/>
          </p:cNvSpPr>
          <p:nvPr/>
        </p:nvSpPr>
        <p:spPr bwMode="auto">
          <a:xfrm>
            <a:off x="733425" y="1196330"/>
            <a:ext cx="6381750" cy="53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defRPr/>
            </a:pPr>
            <a:r>
              <a:rPr lang="en-US" altLang="en-US" sz="2000">
                <a:solidFill>
                  <a:schemeClr val="tx2"/>
                </a:solidFill>
              </a:rPr>
              <a:t>Kod višedimenzionalnih nizova nekoliko zadnjih parova uglastih zagrada može da se ostavi prazno.</a:t>
            </a:r>
            <a:endParaRPr lang="sl-SI" altLang="en-US" sz="2000">
              <a:solidFill>
                <a:schemeClr val="tx2"/>
              </a:solidFill>
            </a:endParaRPr>
          </a:p>
          <a:p>
            <a:pPr marL="0" indent="0" eaLnBrk="1" fontAlgn="auto" hangingPunct="1">
              <a:spcAft>
                <a:spcPts val="0"/>
              </a:spcAft>
              <a:buNone/>
              <a:defRPr/>
            </a:pPr>
            <a:endParaRPr lang="sl-SI" altLang="en-US" sz="1100">
              <a:solidFill>
                <a:schemeClr val="tx2"/>
              </a:solidFill>
            </a:endParaRPr>
          </a:p>
          <a:p>
            <a:pPr marL="0" indent="0" eaLnBrk="1" fontAlgn="auto" hangingPunct="1">
              <a:spcAft>
                <a:spcPts val="0"/>
              </a:spcAft>
              <a:buNone/>
              <a:defRPr/>
            </a:pPr>
            <a:r>
              <a:rPr lang="en-US" altLang="en-US" sz="2000">
                <a:solidFill>
                  <a:schemeClr val="tx2"/>
                </a:solidFill>
                <a:latin typeface="Consolas" panose="020B0609020204030204" pitchFamily="49" charset="0"/>
                <a:cs typeface="Consolas" panose="020B0609020204030204" pitchFamily="49" charset="0"/>
              </a:rPr>
              <a:t>new tip [dužina] … [dužina] [ ] … [ ]  </a:t>
            </a:r>
            <a:endParaRPr lang="sl-SI" altLang="en-US" sz="2000">
              <a:solidFill>
                <a:schemeClr val="tx2"/>
              </a:solidFill>
              <a:latin typeface="Consolas" panose="020B0609020204030204" pitchFamily="49" charset="0"/>
              <a:cs typeface="Consolas" panose="020B0609020204030204" pitchFamily="49" charset="0"/>
            </a:endParaRPr>
          </a:p>
          <a:p>
            <a:pPr marL="0" indent="0" eaLnBrk="1" fontAlgn="auto" hangingPunct="1">
              <a:spcAft>
                <a:spcPts val="0"/>
              </a:spcAft>
              <a:buNone/>
              <a:defRPr/>
            </a:pPr>
            <a:endParaRPr lang="en-US" altLang="en-US" sz="800">
              <a:solidFill>
                <a:schemeClr val="tx2"/>
              </a:solidFill>
            </a:endParaRPr>
          </a:p>
          <a:p>
            <a:pPr eaLnBrk="1" fontAlgn="auto" hangingPunct="1">
              <a:spcAft>
                <a:spcPts val="0"/>
              </a:spcAft>
              <a:defRPr/>
            </a:pPr>
            <a:r>
              <a:rPr lang="en-US" altLang="en-US" sz="2000">
                <a:solidFill>
                  <a:schemeClr val="tx2"/>
                </a:solidFill>
              </a:rPr>
              <a:t>Vrednost ovog izraza je niz čiji su elementi nizovi. </a:t>
            </a:r>
          </a:p>
          <a:p>
            <a:pPr eaLnBrk="1" fontAlgn="auto" hangingPunct="1">
              <a:spcAft>
                <a:spcPts val="0"/>
              </a:spcAft>
              <a:defRPr/>
            </a:pPr>
            <a:r>
              <a:rPr lang="en-US" altLang="en-US" sz="2000">
                <a:solidFill>
                  <a:schemeClr val="tx2"/>
                </a:solidFill>
              </a:rPr>
              <a:t>Dodeljena memorija se popunjava nulama, odnosno, null vrednostima.</a:t>
            </a:r>
          </a:p>
          <a:p>
            <a:pPr eaLnBrk="1" fontAlgn="auto" hangingPunct="1">
              <a:spcAft>
                <a:spcPts val="0"/>
              </a:spcAft>
              <a:defRPr/>
            </a:pPr>
            <a:r>
              <a:rPr lang="en-US" altLang="en-US" sz="2000">
                <a:solidFill>
                  <a:schemeClr val="tx2"/>
                </a:solidFill>
              </a:rPr>
              <a:t>Elementi dobijenog niza mogu kasnije da se popunjavaju podnizovima odgovarajuće dimenzionalnosti.</a:t>
            </a:r>
          </a:p>
          <a:p>
            <a:pPr eaLnBrk="1" fontAlgn="auto" hangingPunct="1">
              <a:spcAft>
                <a:spcPts val="0"/>
              </a:spcAft>
              <a:defRPr/>
            </a:pPr>
            <a:r>
              <a:rPr lang="en-US" altLang="en-US" sz="2000">
                <a:solidFill>
                  <a:schemeClr val="tx2"/>
                </a:solidFill>
              </a:rPr>
              <a:t>Veličine tih podnizova ne moraju biti iste!</a:t>
            </a:r>
          </a:p>
          <a:p>
            <a:pPr eaLnBrk="1" fontAlgn="auto" hangingPunct="1">
              <a:spcAft>
                <a:spcPts val="0"/>
              </a:spcAft>
              <a:defRPr/>
            </a:pPr>
            <a:r>
              <a:rPr lang="en-US" altLang="en-US" sz="2000">
                <a:solidFill>
                  <a:schemeClr val="tx2"/>
                </a:solidFill>
              </a:rPr>
              <a:t>Ovakvi nizovi imaju nepravilnu strukturu.</a:t>
            </a:r>
            <a:endParaRPr lang="en-US" altLang="en-US" sz="2000" dirty="0">
              <a:solidFill>
                <a:schemeClr val="tx2"/>
              </a:solidFill>
            </a:endParaRPr>
          </a:p>
        </p:txBody>
      </p:sp>
      <p:sp>
        <p:nvSpPr>
          <p:cNvPr id="4" name="Footer Placeholder 3">
            <a:extLst>
              <a:ext uri="{FF2B5EF4-FFF2-40B4-BE49-F238E27FC236}">
                <a16:creationId xmlns:a16="http://schemas.microsoft.com/office/drawing/2014/main" id="{2A46B55D-A217-45A0-BD65-CCCAFE7DCF6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891373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B951EAD-F70F-4D98-8567-4A738353ABBB}"/>
              </a:ext>
            </a:extLst>
          </p:cNvPr>
          <p:cNvSpPr>
            <a:spLocks noGrp="1" noChangeArrowheads="1"/>
          </p:cNvSpPr>
          <p:nvPr>
            <p:ph type="title"/>
          </p:nvPr>
        </p:nvSpPr>
        <p:spPr>
          <a:xfrm>
            <a:off x="828675" y="476250"/>
            <a:ext cx="7429500" cy="576486"/>
          </a:xfrm>
        </p:spPr>
        <p:txBody>
          <a:bodyPr>
            <a:normAutofit fontScale="90000"/>
          </a:bodyPr>
          <a:lstStyle/>
          <a:p>
            <a:pPr eaLnBrk="1" hangingPunct="1"/>
            <a:r>
              <a:rPr lang="sl-SI" altLang="en-US" sz="3200"/>
              <a:t>Nazubljena polja</a:t>
            </a:r>
            <a:endParaRPr lang="en-US" altLang="en-US" sz="2900"/>
          </a:p>
        </p:txBody>
      </p:sp>
      <p:sp>
        <p:nvSpPr>
          <p:cNvPr id="52227" name="Rectangle 3">
            <a:extLst>
              <a:ext uri="{FF2B5EF4-FFF2-40B4-BE49-F238E27FC236}">
                <a16:creationId xmlns:a16="http://schemas.microsoft.com/office/drawing/2014/main" id="{A7FAE8D4-EE88-43A5-8124-7FC554DCAB74}"/>
              </a:ext>
            </a:extLst>
          </p:cNvPr>
          <p:cNvSpPr>
            <a:spLocks noGrp="1" noChangeArrowheads="1"/>
          </p:cNvSpPr>
          <p:nvPr>
            <p:ph idx="1"/>
          </p:nvPr>
        </p:nvSpPr>
        <p:spPr>
          <a:xfrm>
            <a:off x="827088" y="1052736"/>
            <a:ext cx="6192837" cy="5112567"/>
          </a:xfrm>
        </p:spPr>
        <p:txBody>
          <a:bodyPr/>
          <a:lstStyle/>
          <a:p>
            <a:pPr eaLnBrk="1" hangingPunct="1"/>
            <a:r>
              <a:rPr lang="sr-Latn-RS" altLang="en-US">
                <a:solidFill>
                  <a:schemeClr val="tx2"/>
                </a:solidFill>
              </a:rPr>
              <a:t>Primer</a:t>
            </a:r>
            <a:r>
              <a:rPr lang="en-US" altLang="en-US">
                <a:solidFill>
                  <a:schemeClr val="tx2"/>
                </a:solidFill>
              </a:rPr>
              <a:t> – trougaona matrica</a:t>
            </a:r>
            <a:r>
              <a:rPr lang="sr-Latn-RS" altLang="en-US">
                <a:solidFill>
                  <a:schemeClr val="tx2"/>
                </a:solidFill>
              </a:rPr>
              <a:t>:</a:t>
            </a:r>
          </a:p>
          <a:p>
            <a:pPr marL="857250" lvl="2" indent="0" eaLnBrk="1" hangingPunct="1">
              <a:buFont typeface="Wingdings 3" panose="05040102010807070707" pitchFamily="18" charset="2"/>
              <a:buNone/>
            </a:pPr>
            <a:r>
              <a:rPr lang="en-US" altLang="en-US" sz="2000" b="1">
                <a:solidFill>
                  <a:schemeClr val="tx2"/>
                </a:solidFill>
                <a:latin typeface="Consolas" panose="020B0609020204030204" pitchFamily="49" charset="0"/>
              </a:rPr>
              <a:t>i</a:t>
            </a:r>
            <a:r>
              <a:rPr lang="sr-Latn-RS" altLang="en-US" sz="2000" b="1">
                <a:solidFill>
                  <a:schemeClr val="tx2"/>
                </a:solidFill>
                <a:latin typeface="Consolas" panose="020B0609020204030204" pitchFamily="49" charset="0"/>
              </a:rPr>
              <a:t>nt</a:t>
            </a:r>
            <a:r>
              <a:rPr lang="en-US" altLang="en-US" sz="2000" b="1">
                <a:solidFill>
                  <a:schemeClr val="tx2"/>
                </a:solidFill>
                <a:latin typeface="Consolas" panose="020B0609020204030204" pitchFamily="49" charset="0"/>
              </a:rPr>
              <a:t>[][] a = new int[5][];</a:t>
            </a:r>
          </a:p>
          <a:p>
            <a:pPr marL="857250" lvl="2" indent="0" eaLnBrk="1" hangingPunct="1">
              <a:buFont typeface="Wingdings 3" panose="05040102010807070707" pitchFamily="18" charset="2"/>
              <a:buNone/>
            </a:pPr>
            <a:r>
              <a:rPr lang="en-US" altLang="en-US" sz="2000" b="1">
                <a:solidFill>
                  <a:schemeClr val="tx2"/>
                </a:solidFill>
                <a:latin typeface="Consolas" panose="020B0609020204030204" pitchFamily="49" charset="0"/>
              </a:rPr>
              <a:t>for (int i=0; i&lt;a.length; i++) {</a:t>
            </a:r>
          </a:p>
          <a:p>
            <a:pPr marL="1371600" lvl="3"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a[i] = new int[i+1];</a:t>
            </a:r>
          </a:p>
          <a:p>
            <a:pPr marL="1371600" lvl="3"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for (int j=0; j&lt;a[i].length; j++)</a:t>
            </a:r>
          </a:p>
          <a:p>
            <a:pPr marL="1828800" lvl="4"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a[i][j] = 1;</a:t>
            </a:r>
          </a:p>
          <a:p>
            <a:pPr eaLnBrk="1" hangingPunct="1"/>
            <a:r>
              <a:rPr lang="en-US" altLang="en-US" sz="1600" i="1">
                <a:solidFill>
                  <a:schemeClr val="tx2"/>
                </a:solidFill>
              </a:rPr>
              <a:t>Obja</a:t>
            </a:r>
            <a:r>
              <a:rPr lang="sr-Latn-RS" altLang="en-US" sz="1600" i="1">
                <a:solidFill>
                  <a:schemeClr val="tx2"/>
                </a:solidFill>
              </a:rPr>
              <a:t>šnjenje – prvom naredbom dodeljuje se memorija za niz referenci na nizove celih brojeva čiji se elementi automatski popunjavaju sa </a:t>
            </a:r>
            <a:r>
              <a:rPr lang="sr-Latn-RS" altLang="en-US" sz="1600" b="1" i="1">
                <a:solidFill>
                  <a:schemeClr val="tx2"/>
                </a:solidFill>
              </a:rPr>
              <a:t>null</a:t>
            </a:r>
            <a:r>
              <a:rPr lang="sr-Latn-RS" altLang="en-US" sz="1600" i="1">
                <a:solidFill>
                  <a:schemeClr val="tx2"/>
                </a:solidFill>
              </a:rPr>
              <a:t>. Tip elemenata je </a:t>
            </a:r>
            <a:r>
              <a:rPr lang="sr-Latn-RS" altLang="en-US" sz="1600" b="1" i="1">
                <a:solidFill>
                  <a:schemeClr val="tx2"/>
                </a:solidFill>
              </a:rPr>
              <a:t>int</a:t>
            </a:r>
            <a:r>
              <a:rPr lang="en-US" altLang="en-US" sz="1600" i="1">
                <a:solidFill>
                  <a:schemeClr val="tx2"/>
                </a:solidFill>
              </a:rPr>
              <a:t>[], jer u izrazu </a:t>
            </a:r>
            <a:r>
              <a:rPr lang="en-US" altLang="en-US" sz="1600" b="1" i="1">
                <a:solidFill>
                  <a:schemeClr val="tx2"/>
                </a:solidFill>
              </a:rPr>
              <a:t>new</a:t>
            </a:r>
            <a:r>
              <a:rPr lang="en-US" altLang="en-US" sz="1600" i="1">
                <a:solidFill>
                  <a:schemeClr val="tx2"/>
                </a:solidFill>
              </a:rPr>
              <a:t> postoji jedan par praznih zagrada. U spolja</a:t>
            </a:r>
            <a:r>
              <a:rPr lang="sr-Latn-RS" altLang="en-US" sz="1600" i="1">
                <a:solidFill>
                  <a:schemeClr val="tx2"/>
                </a:solidFill>
              </a:rPr>
              <a:t>šnjoj </a:t>
            </a:r>
            <a:r>
              <a:rPr lang="sr-Latn-RS" altLang="en-US" sz="1600" b="1" i="1">
                <a:solidFill>
                  <a:schemeClr val="tx2"/>
                </a:solidFill>
              </a:rPr>
              <a:t>for</a:t>
            </a:r>
            <a:r>
              <a:rPr lang="sr-Latn-RS" altLang="en-US" sz="1600" i="1">
                <a:solidFill>
                  <a:schemeClr val="tx2"/>
                </a:solidFill>
              </a:rPr>
              <a:t> petlji svakom elementu niza </a:t>
            </a:r>
            <a:r>
              <a:rPr lang="sr-Latn-RS" altLang="en-US" sz="1600" b="1" i="1">
                <a:solidFill>
                  <a:schemeClr val="tx2"/>
                </a:solidFill>
              </a:rPr>
              <a:t>a</a:t>
            </a:r>
            <a:r>
              <a:rPr lang="sr-Latn-RS" altLang="en-US" sz="1600" i="1">
                <a:solidFill>
                  <a:schemeClr val="tx2"/>
                </a:solidFill>
              </a:rPr>
              <a:t> dodeljuje se referenca na niz elemenata tipa </a:t>
            </a:r>
            <a:r>
              <a:rPr lang="sr-Latn-RS" altLang="en-US" sz="1600" b="1" i="1">
                <a:solidFill>
                  <a:schemeClr val="tx2"/>
                </a:solidFill>
              </a:rPr>
              <a:t>int</a:t>
            </a:r>
            <a:r>
              <a:rPr lang="sr-Latn-RS" altLang="en-US" sz="1600" i="1">
                <a:solidFill>
                  <a:schemeClr val="tx2"/>
                </a:solidFill>
              </a:rPr>
              <a:t> različite dužine. Elementi tih podnizova automatski se popunjavaju nulama. Njihov broj je </a:t>
            </a:r>
            <a:r>
              <a:rPr lang="sr-Latn-RS" altLang="en-US" sz="1600" b="1" i="1">
                <a:solidFill>
                  <a:schemeClr val="tx2"/>
                </a:solidFill>
              </a:rPr>
              <a:t>a.length</a:t>
            </a:r>
            <a:r>
              <a:rPr lang="sr-Latn-RS" altLang="en-US" sz="1600" i="1">
                <a:solidFill>
                  <a:schemeClr val="tx2"/>
                </a:solidFill>
              </a:rPr>
              <a:t>. Po dodeli memorije i-toj</a:t>
            </a:r>
            <a:r>
              <a:rPr lang="sr-Latn-RS" altLang="en-US" sz="1600" b="1">
                <a:solidFill>
                  <a:schemeClr val="tx2"/>
                </a:solidFill>
              </a:rPr>
              <a:t> </a:t>
            </a:r>
            <a:r>
              <a:rPr lang="sr-Latn-RS" altLang="en-US" sz="1600" i="1">
                <a:solidFill>
                  <a:schemeClr val="tx2"/>
                </a:solidFill>
              </a:rPr>
              <a:t>vrsti u ugnježdenoj </a:t>
            </a:r>
            <a:r>
              <a:rPr lang="sr-Latn-RS" altLang="en-US" sz="1600" b="1" i="1">
                <a:solidFill>
                  <a:schemeClr val="tx2"/>
                </a:solidFill>
              </a:rPr>
              <a:t>for</a:t>
            </a:r>
            <a:r>
              <a:rPr lang="sr-Latn-RS" altLang="en-US" sz="1600" i="1">
                <a:solidFill>
                  <a:schemeClr val="tx2"/>
                </a:solidFill>
              </a:rPr>
              <a:t> petlji u svaki element te vrste upisuje se broj 1.</a:t>
            </a:r>
            <a:endParaRPr lang="sr-Latn-RS" altLang="en-US" sz="1600" b="1">
              <a:solidFill>
                <a:schemeClr val="tx2"/>
              </a:solidFill>
            </a:endParaRPr>
          </a:p>
        </p:txBody>
      </p:sp>
      <p:sp>
        <p:nvSpPr>
          <p:cNvPr id="2" name="Footer Placeholder 1">
            <a:extLst>
              <a:ext uri="{FF2B5EF4-FFF2-40B4-BE49-F238E27FC236}">
                <a16:creationId xmlns:a16="http://schemas.microsoft.com/office/drawing/2014/main" id="{43B7094E-8EB4-47B2-AB60-0D94C06A063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44AE1E6-DED1-4EB7-B1B4-BB634AF51444}"/>
              </a:ext>
            </a:extLst>
          </p:cNvPr>
          <p:cNvSpPr>
            <a:spLocks noGrp="1" noChangeArrowheads="1"/>
          </p:cNvSpPr>
          <p:nvPr>
            <p:ph type="title"/>
          </p:nvPr>
        </p:nvSpPr>
        <p:spPr>
          <a:xfrm>
            <a:off x="755576" y="333375"/>
            <a:ext cx="7429500" cy="1477963"/>
          </a:xfrm>
        </p:spPr>
        <p:txBody>
          <a:bodyPr/>
          <a:lstStyle/>
          <a:p>
            <a:pPr eaLnBrk="1" hangingPunct="1"/>
            <a:r>
              <a:rPr lang="sl-SI" altLang="en-US"/>
              <a:t>Upravljačke strukture</a:t>
            </a:r>
            <a:endParaRPr lang="en-US" altLang="en-US"/>
          </a:p>
        </p:txBody>
      </p:sp>
      <p:sp>
        <p:nvSpPr>
          <p:cNvPr id="53251" name="Rectangle 3">
            <a:extLst>
              <a:ext uri="{FF2B5EF4-FFF2-40B4-BE49-F238E27FC236}">
                <a16:creationId xmlns:a16="http://schemas.microsoft.com/office/drawing/2014/main" id="{63ED32C0-0E62-4024-829B-6D68227C2533}"/>
              </a:ext>
            </a:extLst>
          </p:cNvPr>
          <p:cNvSpPr>
            <a:spLocks noGrp="1" noChangeArrowheads="1"/>
          </p:cNvSpPr>
          <p:nvPr>
            <p:ph idx="1"/>
          </p:nvPr>
        </p:nvSpPr>
        <p:spPr>
          <a:xfrm>
            <a:off x="762000" y="1268413"/>
            <a:ext cx="6330950" cy="5040312"/>
          </a:xfrm>
        </p:spPr>
        <p:txBody>
          <a:bodyPr rtlCol="0">
            <a:normAutofit fontScale="92500" lnSpcReduction="10000"/>
          </a:bodyPr>
          <a:lstStyle/>
          <a:p>
            <a:pPr eaLnBrk="1" fontAlgn="auto" hangingPunct="1">
              <a:lnSpc>
                <a:spcPct val="90000"/>
              </a:lnSpc>
              <a:spcAft>
                <a:spcPts val="0"/>
              </a:spcAft>
              <a:defRPr/>
            </a:pPr>
            <a:r>
              <a:rPr lang="en-US" altLang="en-US" dirty="0">
                <a:solidFill>
                  <a:schemeClr val="tx1">
                    <a:lumMod val="75000"/>
                    <a:lumOff val="25000"/>
                  </a:schemeClr>
                </a:solidFill>
              </a:rPr>
              <a:t>Ra</a:t>
            </a:r>
            <a:r>
              <a:rPr lang="sl-SI" altLang="en-US" dirty="0">
                <a:solidFill>
                  <a:schemeClr val="tx1">
                    <a:lumMod val="75000"/>
                    <a:lumOff val="25000"/>
                  </a:schemeClr>
                </a:solidFill>
              </a:rPr>
              <a:t>zlikujemo sledeće upravljačke strukture:</a:t>
            </a:r>
          </a:p>
          <a:p>
            <a:pPr lvl="1" eaLnBrk="1" fontAlgn="auto" hangingPunct="1">
              <a:lnSpc>
                <a:spcPct val="90000"/>
              </a:lnSpc>
              <a:spcAft>
                <a:spcPts val="0"/>
              </a:spcAft>
              <a:defRPr/>
            </a:pPr>
            <a:r>
              <a:rPr lang="sl-SI" altLang="en-US" dirty="0">
                <a:solidFill>
                  <a:schemeClr val="tx1">
                    <a:lumMod val="75000"/>
                    <a:lumOff val="25000"/>
                  </a:schemeClr>
                </a:solidFill>
              </a:rPr>
              <a:t>linearnu</a:t>
            </a:r>
            <a:r>
              <a:rPr lang="en-US" altLang="en-US" dirty="0">
                <a:solidFill>
                  <a:schemeClr val="tx1">
                    <a:lumMod val="75000"/>
                    <a:lumOff val="25000"/>
                  </a:schemeClr>
                </a:solidFill>
              </a:rPr>
              <a:t> -</a:t>
            </a:r>
            <a:r>
              <a:rPr lang="sl-SI" altLang="en-US" dirty="0">
                <a:solidFill>
                  <a:schemeClr val="tx1">
                    <a:lumMod val="75000"/>
                    <a:lumOff val="25000"/>
                  </a:schemeClr>
                </a:solidFill>
              </a:rPr>
              <a:t> </a:t>
            </a:r>
            <a:r>
              <a:rPr lang="en-US" altLang="en-US" dirty="0">
                <a:solidFill>
                  <a:schemeClr val="tx1">
                    <a:lumMod val="75000"/>
                    <a:lumOff val="25000"/>
                  </a:schemeClr>
                </a:solidFill>
              </a:rPr>
              <a:t>{}</a:t>
            </a:r>
            <a:endParaRPr lang="sl-SI" altLang="en-US" dirty="0">
              <a:solidFill>
                <a:schemeClr val="tx1">
                  <a:lumMod val="75000"/>
                  <a:lumOff val="25000"/>
                </a:schemeClr>
              </a:solidFill>
            </a:endParaRPr>
          </a:p>
          <a:p>
            <a:pPr lvl="1" eaLnBrk="1" fontAlgn="auto" hangingPunct="1">
              <a:lnSpc>
                <a:spcPct val="90000"/>
              </a:lnSpc>
              <a:spcAft>
                <a:spcPts val="0"/>
              </a:spcAft>
              <a:defRPr/>
            </a:pPr>
            <a:r>
              <a:rPr lang="sl-SI" altLang="en-US" dirty="0">
                <a:solidFill>
                  <a:schemeClr val="tx1">
                    <a:lumMod val="75000"/>
                    <a:lumOff val="25000"/>
                  </a:schemeClr>
                </a:solidFill>
              </a:rPr>
              <a:t>grananje</a:t>
            </a:r>
          </a:p>
          <a:p>
            <a:pPr lvl="3" eaLnBrk="1" fontAlgn="auto" hangingPunct="1">
              <a:lnSpc>
                <a:spcPct val="90000"/>
              </a:lnSpc>
              <a:spcAft>
                <a:spcPts val="0"/>
              </a:spcAft>
              <a:defRPr/>
            </a:pPr>
            <a:r>
              <a:rPr lang="sl-SI" altLang="en-US" dirty="0">
                <a:solidFill>
                  <a:schemeClr val="tx1">
                    <a:lumMod val="75000"/>
                    <a:lumOff val="25000"/>
                  </a:schemeClr>
                </a:solidFill>
              </a:rPr>
              <a:t>if</a:t>
            </a:r>
            <a:r>
              <a:rPr lang="en-US" altLang="en-US" dirty="0">
                <a:solidFill>
                  <a:schemeClr val="tx1">
                    <a:lumMod val="75000"/>
                    <a:lumOff val="25000"/>
                  </a:schemeClr>
                </a:solidFill>
              </a:rPr>
              <a:t> (if-else)</a:t>
            </a:r>
            <a:endParaRPr lang="sl-SI" altLang="en-US" dirty="0">
              <a:solidFill>
                <a:schemeClr val="tx1">
                  <a:lumMod val="75000"/>
                  <a:lumOff val="25000"/>
                </a:schemeClr>
              </a:solidFill>
            </a:endParaRPr>
          </a:p>
          <a:p>
            <a:pPr lvl="3" eaLnBrk="1" fontAlgn="auto" hangingPunct="1">
              <a:lnSpc>
                <a:spcPct val="90000"/>
              </a:lnSpc>
              <a:spcAft>
                <a:spcPts val="0"/>
              </a:spcAft>
              <a:defRPr/>
            </a:pPr>
            <a:r>
              <a:rPr lang="sl-SI" altLang="en-US" dirty="0">
                <a:solidFill>
                  <a:schemeClr val="tx1">
                    <a:lumMod val="75000"/>
                    <a:lumOff val="25000"/>
                  </a:schemeClr>
                </a:solidFill>
              </a:rPr>
              <a:t>switch-case-default</a:t>
            </a:r>
          </a:p>
          <a:p>
            <a:pPr lvl="3" eaLnBrk="1" fontAlgn="auto" hangingPunct="1">
              <a:lnSpc>
                <a:spcPct val="90000"/>
              </a:lnSpc>
              <a:spcAft>
                <a:spcPts val="0"/>
              </a:spcAft>
              <a:defRPr/>
            </a:pPr>
            <a:r>
              <a:rPr lang="sl-SI" altLang="en-US" dirty="0">
                <a:solidFill>
                  <a:schemeClr val="tx1">
                    <a:lumMod val="75000"/>
                    <a:lumOff val="25000"/>
                  </a:schemeClr>
                </a:solidFill>
              </a:rPr>
              <a:t>try-catch (ovo se koristi kod obrade izuzetaka, o tome će biti reči u okviru odgovarajuće tematske celine)</a:t>
            </a:r>
          </a:p>
          <a:p>
            <a:pPr lvl="1" eaLnBrk="1" fontAlgn="auto" hangingPunct="1">
              <a:lnSpc>
                <a:spcPct val="90000"/>
              </a:lnSpc>
              <a:spcAft>
                <a:spcPts val="0"/>
              </a:spcAft>
              <a:defRPr/>
            </a:pPr>
            <a:r>
              <a:rPr lang="sl-SI" altLang="en-US" dirty="0">
                <a:solidFill>
                  <a:schemeClr val="tx1">
                    <a:lumMod val="75000"/>
                    <a:lumOff val="25000"/>
                  </a:schemeClr>
                </a:solidFill>
              </a:rPr>
              <a:t>petlju i</a:t>
            </a:r>
          </a:p>
          <a:p>
            <a:pPr lvl="3" eaLnBrk="1" fontAlgn="auto" hangingPunct="1">
              <a:lnSpc>
                <a:spcPct val="90000"/>
              </a:lnSpc>
              <a:spcAft>
                <a:spcPts val="0"/>
              </a:spcAft>
              <a:defRPr/>
            </a:pPr>
            <a:r>
              <a:rPr lang="sl-SI" altLang="en-US" dirty="0">
                <a:solidFill>
                  <a:schemeClr val="tx1">
                    <a:lumMod val="75000"/>
                    <a:lumOff val="25000"/>
                  </a:schemeClr>
                </a:solidFill>
              </a:rPr>
              <a:t>for</a:t>
            </a:r>
          </a:p>
          <a:p>
            <a:pPr lvl="3" eaLnBrk="1" fontAlgn="auto" hangingPunct="1">
              <a:lnSpc>
                <a:spcPct val="90000"/>
              </a:lnSpc>
              <a:spcAft>
                <a:spcPts val="0"/>
              </a:spcAft>
              <a:defRPr/>
            </a:pPr>
            <a:r>
              <a:rPr lang="sl-SI" altLang="en-US" dirty="0">
                <a:solidFill>
                  <a:schemeClr val="tx1">
                    <a:lumMod val="75000"/>
                    <a:lumOff val="25000"/>
                  </a:schemeClr>
                </a:solidFill>
              </a:rPr>
              <a:t>while</a:t>
            </a:r>
          </a:p>
          <a:p>
            <a:pPr lvl="3" eaLnBrk="1" fontAlgn="auto" hangingPunct="1">
              <a:lnSpc>
                <a:spcPct val="90000"/>
              </a:lnSpc>
              <a:spcAft>
                <a:spcPts val="0"/>
              </a:spcAft>
              <a:defRPr/>
            </a:pPr>
            <a:r>
              <a:rPr lang="sl-SI" altLang="en-US" dirty="0">
                <a:solidFill>
                  <a:schemeClr val="tx1">
                    <a:lumMod val="75000"/>
                    <a:lumOff val="25000"/>
                  </a:schemeClr>
                </a:solidFill>
              </a:rPr>
              <a:t>do-while</a:t>
            </a:r>
          </a:p>
          <a:p>
            <a:pPr lvl="1" eaLnBrk="1" fontAlgn="auto" hangingPunct="1">
              <a:lnSpc>
                <a:spcPct val="90000"/>
              </a:lnSpc>
              <a:spcAft>
                <a:spcPts val="0"/>
              </a:spcAft>
              <a:defRPr/>
            </a:pPr>
            <a:r>
              <a:rPr lang="sl-SI" altLang="en-US" dirty="0">
                <a:solidFill>
                  <a:schemeClr val="tx1">
                    <a:lumMod val="75000"/>
                    <a:lumOff val="25000"/>
                  </a:schemeClr>
                </a:solidFill>
              </a:rPr>
              <a:t>skok</a:t>
            </a:r>
          </a:p>
          <a:p>
            <a:pPr lvl="3" eaLnBrk="1" fontAlgn="auto" hangingPunct="1">
              <a:lnSpc>
                <a:spcPct val="90000"/>
              </a:lnSpc>
              <a:spcAft>
                <a:spcPts val="0"/>
              </a:spcAft>
              <a:defRPr/>
            </a:pPr>
            <a:r>
              <a:rPr lang="sl-SI" altLang="en-US" dirty="0">
                <a:solidFill>
                  <a:schemeClr val="tx1">
                    <a:lumMod val="75000"/>
                    <a:lumOff val="25000"/>
                  </a:schemeClr>
                </a:solidFill>
              </a:rPr>
              <a:t>break</a:t>
            </a:r>
          </a:p>
          <a:p>
            <a:pPr lvl="3" eaLnBrk="1" fontAlgn="auto" hangingPunct="1">
              <a:lnSpc>
                <a:spcPct val="90000"/>
              </a:lnSpc>
              <a:spcAft>
                <a:spcPts val="0"/>
              </a:spcAft>
              <a:defRPr/>
            </a:pPr>
            <a:r>
              <a:rPr lang="sl-SI" altLang="en-US" dirty="0">
                <a:solidFill>
                  <a:schemeClr val="tx1">
                    <a:lumMod val="75000"/>
                    <a:lumOff val="25000"/>
                  </a:schemeClr>
                </a:solidFill>
              </a:rPr>
              <a:t>continue</a:t>
            </a:r>
          </a:p>
          <a:p>
            <a:pPr lvl="3" eaLnBrk="1" fontAlgn="auto" hangingPunct="1">
              <a:lnSpc>
                <a:spcPct val="90000"/>
              </a:lnSpc>
              <a:spcAft>
                <a:spcPts val="0"/>
              </a:spcAft>
              <a:defRPr/>
            </a:pPr>
            <a:r>
              <a:rPr lang="sl-SI" altLang="en-US" dirty="0">
                <a:solidFill>
                  <a:schemeClr val="tx1">
                    <a:lumMod val="75000"/>
                    <a:lumOff val="25000"/>
                  </a:schemeClr>
                </a:solidFill>
              </a:rPr>
              <a:t>return</a:t>
            </a:r>
          </a:p>
          <a:p>
            <a:pPr lvl="3" eaLnBrk="1" fontAlgn="auto" hangingPunct="1">
              <a:lnSpc>
                <a:spcPct val="90000"/>
              </a:lnSpc>
              <a:spcAft>
                <a:spcPts val="0"/>
              </a:spcAft>
              <a:defRPr/>
            </a:pPr>
            <a:r>
              <a:rPr lang="sl-SI" altLang="en-US" dirty="0">
                <a:solidFill>
                  <a:schemeClr val="tx1">
                    <a:lumMod val="75000"/>
                    <a:lumOff val="25000"/>
                  </a:schemeClr>
                </a:solidFill>
              </a:rPr>
              <a:t>throw (kod obrade izuzetaka)</a:t>
            </a:r>
            <a:endParaRPr lang="en-US" altLang="en-US" dirty="0">
              <a:solidFill>
                <a:schemeClr val="tx1">
                  <a:lumMod val="75000"/>
                  <a:lumOff val="25000"/>
                </a:schemeClr>
              </a:solidFill>
            </a:endParaRPr>
          </a:p>
          <a:p>
            <a:pPr eaLnBrk="1" fontAlgn="auto" hangingPunct="1">
              <a:lnSpc>
                <a:spcPct val="90000"/>
              </a:lnSpc>
              <a:spcAft>
                <a:spcPts val="0"/>
              </a:spcAft>
              <a:defRPr/>
            </a:pPr>
            <a:r>
              <a:rPr lang="en-US" altLang="en-US" dirty="0" err="1">
                <a:solidFill>
                  <a:schemeClr val="tx1">
                    <a:lumMod val="75000"/>
                    <a:lumOff val="25000"/>
                  </a:schemeClr>
                </a:solidFill>
              </a:rPr>
              <a:t>Ve</a:t>
            </a:r>
            <a:r>
              <a:rPr lang="sr-Latn-RS" altLang="en-US" dirty="0">
                <a:solidFill>
                  <a:schemeClr val="tx1">
                    <a:lumMod val="75000"/>
                    <a:lumOff val="25000"/>
                  </a:schemeClr>
                </a:solidFill>
              </a:rPr>
              <a:t>ćina navedenih upravljačkih struktura je ista kao u C++, pa ćemo obratiti pažnju samo na novine u Javi.</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D8C29346-237A-49D0-86ED-D99019D4992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4CBECC2-0397-451D-A231-3FCC8CB7E12B}"/>
              </a:ext>
            </a:extLst>
          </p:cNvPr>
          <p:cNvSpPr>
            <a:spLocks noGrp="1" noChangeArrowheads="1"/>
          </p:cNvSpPr>
          <p:nvPr>
            <p:ph type="title"/>
          </p:nvPr>
        </p:nvSpPr>
        <p:spPr>
          <a:xfrm>
            <a:off x="395536" y="333375"/>
            <a:ext cx="7429500" cy="1477963"/>
          </a:xfrm>
        </p:spPr>
        <p:txBody>
          <a:bodyPr/>
          <a:lstStyle/>
          <a:p>
            <a:pPr eaLnBrk="1" hangingPunct="1"/>
            <a:r>
              <a:rPr lang="sl-SI" altLang="en-US" sz="2900"/>
              <a:t>Upravljačke strukture</a:t>
            </a:r>
            <a:endParaRPr lang="en-US" altLang="en-US" sz="2900"/>
          </a:p>
        </p:txBody>
      </p:sp>
      <p:sp>
        <p:nvSpPr>
          <p:cNvPr id="56325" name="Rectangle 3">
            <a:extLst>
              <a:ext uri="{FF2B5EF4-FFF2-40B4-BE49-F238E27FC236}">
                <a16:creationId xmlns:a16="http://schemas.microsoft.com/office/drawing/2014/main" id="{DCABA578-16FA-4A98-8A8F-E1A6E7EE017E}"/>
              </a:ext>
            </a:extLst>
          </p:cNvPr>
          <p:cNvSpPr>
            <a:spLocks noGrp="1" noChangeArrowheads="1"/>
          </p:cNvSpPr>
          <p:nvPr>
            <p:ph idx="1"/>
          </p:nvPr>
        </p:nvSpPr>
        <p:spPr>
          <a:xfrm>
            <a:off x="323850" y="1052513"/>
            <a:ext cx="7920038" cy="5113337"/>
          </a:xfrm>
        </p:spPr>
        <p:txBody>
          <a:bodyPr rtlCol="0">
            <a:normAutofit fontScale="92500" lnSpcReduction="10000"/>
          </a:bodyPr>
          <a:lstStyle/>
          <a:p>
            <a:pPr marL="0" indent="0" eaLnBrk="1" fontAlgn="auto" hangingPunct="1">
              <a:spcAft>
                <a:spcPts val="0"/>
              </a:spcAft>
              <a:buNone/>
              <a:defRPr/>
            </a:pPr>
            <a:r>
              <a:rPr lang="sl-SI" dirty="0">
                <a:solidFill>
                  <a:schemeClr val="tx2"/>
                </a:solidFill>
              </a:rPr>
              <a:t>Jedna malo drugačija </a:t>
            </a:r>
            <a:r>
              <a:rPr lang="sl-SI" b="1" dirty="0">
                <a:solidFill>
                  <a:schemeClr val="tx2"/>
                </a:solidFill>
              </a:rPr>
              <a:t>for</a:t>
            </a:r>
            <a:r>
              <a:rPr lang="sl-SI" dirty="0">
                <a:solidFill>
                  <a:schemeClr val="tx2"/>
                </a:solidFill>
              </a:rPr>
              <a:t> petlja:</a:t>
            </a:r>
          </a:p>
          <a:p>
            <a:pPr eaLnBrk="1" fontAlgn="auto" hangingPunct="1">
              <a:spcAft>
                <a:spcPts val="0"/>
              </a:spcAft>
              <a:buFont typeface="Arial" panose="020B0604020202020204" pitchFamily="34" charset="0"/>
              <a:buChar char="•"/>
              <a:defRPr/>
            </a:pPr>
            <a:endParaRPr lang="sl-SI" sz="700" dirty="0">
              <a:solidFill>
                <a:schemeClr val="tx2"/>
              </a:solidFill>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cs typeface="Courier New" pitchFamily="49" charset="0"/>
              </a:rPr>
              <a:t>for(</a:t>
            </a:r>
            <a:r>
              <a:rPr lang="sr-Latn-RS" sz="2100" b="1" dirty="0">
                <a:solidFill>
                  <a:schemeClr val="tx2"/>
                </a:solidFill>
                <a:latin typeface="Consolas" pitchFamily="49" charset="0"/>
                <a:cs typeface="Courier New" pitchFamily="49" charset="0"/>
              </a:rPr>
              <a:t>&lt;</a:t>
            </a:r>
            <a:r>
              <a:rPr lang="en-US" sz="2100" b="1" dirty="0">
                <a:solidFill>
                  <a:schemeClr val="tx2"/>
                </a:solidFill>
                <a:latin typeface="Consolas" pitchFamily="49" charset="0"/>
                <a:cs typeface="Courier New" pitchFamily="49" charset="0"/>
              </a:rPr>
              <a:t>de</a:t>
            </a:r>
            <a:r>
              <a:rPr lang="sr-Latn-RS" sz="2100" b="1" dirty="0">
                <a:solidFill>
                  <a:schemeClr val="tx2"/>
                </a:solidFill>
                <a:latin typeface="Consolas" pitchFamily="49" charset="0"/>
                <a:cs typeface="Courier New" pitchFamily="49" charset="0"/>
              </a:rPr>
              <a:t>klaracija&gt;</a:t>
            </a:r>
            <a:r>
              <a:rPr lang="en-US" sz="2100" b="1" dirty="0">
                <a:solidFill>
                  <a:schemeClr val="tx2"/>
                </a:solidFill>
                <a:latin typeface="Consolas" pitchFamily="49" charset="0"/>
                <a:cs typeface="Courier New" pitchFamily="49" charset="0"/>
              </a:rPr>
              <a:t> : </a:t>
            </a:r>
            <a:r>
              <a:rPr lang="sr-Latn-RS" sz="2100" b="1" dirty="0">
                <a:solidFill>
                  <a:schemeClr val="tx2"/>
                </a:solidFill>
                <a:latin typeface="Consolas" pitchFamily="49" charset="0"/>
                <a:cs typeface="Courier New" pitchFamily="49" charset="0"/>
              </a:rPr>
              <a:t>&lt;izraz&gt;</a:t>
            </a:r>
            <a:r>
              <a:rPr lang="en-US" sz="2100" b="1" dirty="0">
                <a:solidFill>
                  <a:schemeClr val="tx2"/>
                </a:solidFill>
                <a:latin typeface="Consolas" pitchFamily="49" charset="0"/>
                <a:cs typeface="Courier New" pitchFamily="49" charset="0"/>
              </a:rPr>
              <a:t>) &lt;</a:t>
            </a:r>
            <a:r>
              <a:rPr lang="en-US" sz="2100" b="1" dirty="0" err="1">
                <a:solidFill>
                  <a:schemeClr val="tx2"/>
                </a:solidFill>
                <a:latin typeface="Consolas" pitchFamily="49" charset="0"/>
                <a:cs typeface="Courier New" pitchFamily="49" charset="0"/>
              </a:rPr>
              <a:t>naredba</a:t>
            </a:r>
            <a:r>
              <a:rPr lang="en-US" sz="2100" b="1" dirty="0">
                <a:solidFill>
                  <a:schemeClr val="tx2"/>
                </a:solidFill>
                <a:latin typeface="Consolas" pitchFamily="49" charset="0"/>
                <a:cs typeface="Courier New" pitchFamily="49" charset="0"/>
              </a:rPr>
              <a:t>&gt;;</a:t>
            </a:r>
            <a:endParaRPr lang="sl-SI" sz="2100" b="1" dirty="0">
              <a:solidFill>
                <a:schemeClr val="tx2"/>
              </a:solidFill>
              <a:latin typeface="Consolas" pitchFamily="49" charset="0"/>
              <a:cs typeface="Courier New" pitchFamily="49" charset="0"/>
            </a:endParaRPr>
          </a:p>
          <a:p>
            <a:pPr marL="0" indent="0" eaLnBrk="1" fontAlgn="auto" hangingPunct="1">
              <a:spcAft>
                <a:spcPts val="0"/>
              </a:spcAft>
              <a:buNone/>
              <a:defRPr/>
            </a:pPr>
            <a:endParaRPr lang="sl-SI">
              <a:solidFill>
                <a:schemeClr val="tx2"/>
              </a:solidFill>
            </a:endParaRPr>
          </a:p>
          <a:p>
            <a:pPr marL="0" indent="0" eaLnBrk="1" fontAlgn="auto" hangingPunct="1">
              <a:spcAft>
                <a:spcPts val="0"/>
              </a:spcAft>
              <a:buNone/>
              <a:defRPr/>
            </a:pPr>
            <a:r>
              <a:rPr lang="sl-SI">
                <a:solidFill>
                  <a:schemeClr val="tx2"/>
                </a:solidFill>
              </a:rPr>
              <a:t>Ova </a:t>
            </a:r>
            <a:r>
              <a:rPr lang="sl-SI" dirty="0">
                <a:solidFill>
                  <a:schemeClr val="tx2"/>
                </a:solidFill>
              </a:rPr>
              <a:t>petlja ima istu strukturu kao </a:t>
            </a:r>
            <a:r>
              <a:rPr lang="sl-SI" b="1" dirty="0">
                <a:solidFill>
                  <a:schemeClr val="tx2"/>
                </a:solidFill>
              </a:rPr>
              <a:t>foreach</a:t>
            </a:r>
            <a:r>
              <a:rPr lang="sl-SI" dirty="0">
                <a:solidFill>
                  <a:schemeClr val="tx2"/>
                </a:solidFill>
              </a:rPr>
              <a:t> petlja u jezicima kao PHP i JavaScript – ona prolazi kroz sve elemente jednog niza.</a:t>
            </a:r>
          </a:p>
          <a:p>
            <a:pPr lvl="1" eaLnBrk="1" fontAlgn="auto" hangingPunct="1">
              <a:spcAft>
                <a:spcPts val="0"/>
              </a:spcAft>
              <a:buFont typeface="Arial" panose="020B0604020202020204" pitchFamily="34" charset="0"/>
              <a:buChar char="•"/>
              <a:defRPr/>
            </a:pPr>
            <a:r>
              <a:rPr lang="sl-SI" sz="1500" dirty="0">
                <a:solidFill>
                  <a:schemeClr val="tx2"/>
                </a:solidFill>
              </a:rPr>
              <a:t>Programer ne mora da zna broj elemenata.</a:t>
            </a:r>
          </a:p>
          <a:p>
            <a:pPr lvl="1" eaLnBrk="1" fontAlgn="auto" hangingPunct="1">
              <a:spcAft>
                <a:spcPts val="0"/>
              </a:spcAft>
              <a:buFont typeface="Arial" panose="020B0604020202020204" pitchFamily="34" charset="0"/>
              <a:buChar char="•"/>
              <a:defRPr/>
            </a:pPr>
            <a:r>
              <a:rPr lang="sl-SI" sz="1500" dirty="0">
                <a:solidFill>
                  <a:schemeClr val="tx2"/>
                </a:solidFill>
              </a:rPr>
              <a:t>Dve tačke možemo čitati kao "u"... npr: za svako x u nizu niz štampaj x.</a:t>
            </a:r>
          </a:p>
          <a:p>
            <a:pPr lvl="1" eaLnBrk="1" fontAlgn="auto" hangingPunct="1">
              <a:spcAft>
                <a:spcPts val="0"/>
              </a:spcAft>
              <a:buFont typeface="Arial" panose="020B0604020202020204" pitchFamily="34" charset="0"/>
              <a:buChar char="•"/>
              <a:defRPr/>
            </a:pPr>
            <a:r>
              <a:rPr lang="sl-SI" sz="1500" dirty="0">
                <a:solidFill>
                  <a:schemeClr val="tx2"/>
                </a:solidFill>
              </a:rPr>
              <a:t>Primer: uzmimo celobrojni niz sa imenom niz i odštampajmo svaki njegov član:</a:t>
            </a:r>
            <a:br>
              <a:rPr lang="sl-SI" sz="1500" dirty="0">
                <a:solidFill>
                  <a:schemeClr val="tx2"/>
                </a:solidFill>
              </a:rPr>
            </a:br>
            <a:endParaRPr lang="sl-SI" sz="700" dirty="0">
              <a:solidFill>
                <a:schemeClr val="tx2"/>
              </a:solidFill>
            </a:endParaRPr>
          </a:p>
          <a:p>
            <a:pPr marL="0" indent="0" eaLnBrk="1" fontAlgn="auto" hangingPunct="1">
              <a:spcAft>
                <a:spcPts val="0"/>
              </a:spcAft>
              <a:buFont typeface="Wingdings" pitchFamily="2" charset="2"/>
              <a:buNone/>
              <a:defRPr/>
            </a:pPr>
            <a:r>
              <a:rPr lang="sl-SI" dirty="0">
                <a:solidFill>
                  <a:schemeClr val="tx2"/>
                </a:solidFill>
              </a:rPr>
              <a:t>Pomoću klasične </a:t>
            </a:r>
            <a:r>
              <a:rPr lang="sl-SI" b="1" dirty="0">
                <a:solidFill>
                  <a:schemeClr val="tx2"/>
                </a:solidFill>
              </a:rPr>
              <a:t>for</a:t>
            </a:r>
            <a:r>
              <a:rPr lang="sl-SI" dirty="0">
                <a:solidFill>
                  <a:schemeClr val="tx2"/>
                </a:solidFill>
              </a:rPr>
              <a:t> petlje:</a:t>
            </a:r>
          </a:p>
          <a:p>
            <a:pPr marL="0" indent="0" eaLnBrk="1" fontAlgn="auto" hangingPunct="1">
              <a:spcAft>
                <a:spcPts val="0"/>
              </a:spcAft>
              <a:buFont typeface="Wingdings" pitchFamily="2" charset="2"/>
              <a:buNone/>
              <a:defRPr/>
            </a:pPr>
            <a:br>
              <a:rPr lang="sl-SI" sz="700" dirty="0">
                <a:solidFill>
                  <a:schemeClr val="tx2"/>
                </a:solidFill>
              </a:rPr>
            </a:br>
            <a:r>
              <a:rPr lang="sl-SI" sz="1600" b="1" dirty="0">
                <a:solidFill>
                  <a:schemeClr val="tx2"/>
                </a:solidFill>
                <a:latin typeface="Consolas" pitchFamily="49" charset="0"/>
                <a:cs typeface="Courier New" pitchFamily="49" charset="0"/>
              </a:rPr>
              <a:t>int duzinaNiza = niz</a:t>
            </a:r>
            <a:r>
              <a:rPr lang="en-US" sz="1600" b="1" dirty="0">
                <a:solidFill>
                  <a:schemeClr val="tx2"/>
                </a:solidFill>
                <a:latin typeface="Consolas" pitchFamily="49" charset="0"/>
                <a:cs typeface="Courier New" pitchFamily="49" charset="0"/>
              </a:rPr>
              <a:t>.length</a:t>
            </a:r>
            <a:r>
              <a:rPr lang="sl-SI" sz="1600" b="1" dirty="0">
                <a:solidFill>
                  <a:schemeClr val="tx2"/>
                </a:solidFill>
                <a:latin typeface="Consolas" pitchFamily="49" charset="0"/>
                <a:cs typeface="Courier New" pitchFamily="49" charset="0"/>
              </a:rPr>
              <a:t>;</a:t>
            </a:r>
            <a:br>
              <a:rPr lang="sl-SI" sz="1600" b="1" dirty="0">
                <a:solidFill>
                  <a:schemeClr val="tx2"/>
                </a:solidFill>
                <a:latin typeface="Consolas" pitchFamily="49" charset="0"/>
                <a:cs typeface="Courier New" pitchFamily="49" charset="0"/>
              </a:rPr>
            </a:br>
            <a:r>
              <a:rPr lang="en-US" sz="1600" b="1" dirty="0">
                <a:solidFill>
                  <a:schemeClr val="tx2"/>
                </a:solidFill>
                <a:latin typeface="Consolas" pitchFamily="49" charset="0"/>
                <a:cs typeface="Courier New" pitchFamily="49" charset="0"/>
              </a:rPr>
              <a:t>for(</a:t>
            </a:r>
            <a:r>
              <a:rPr lang="en-US" sz="1600" b="1" dirty="0" err="1">
                <a:solidFill>
                  <a:schemeClr val="tx2"/>
                </a:solidFill>
                <a:latin typeface="Consolas" pitchFamily="49" charset="0"/>
                <a:cs typeface="Courier New" pitchFamily="49" charset="0"/>
              </a:rPr>
              <a:t>int</a:t>
            </a:r>
            <a:r>
              <a:rPr lang="en-US" sz="1600" b="1" dirty="0">
                <a:solidFill>
                  <a:schemeClr val="tx2"/>
                </a:solidFill>
                <a:latin typeface="Consolas" pitchFamily="49" charset="0"/>
                <a:cs typeface="Courier New" pitchFamily="49" charset="0"/>
              </a:rPr>
              <a:t> i=0; i&lt;</a:t>
            </a:r>
            <a:r>
              <a:rPr lang="sl-SI" sz="1600" b="1" dirty="0">
                <a:solidFill>
                  <a:schemeClr val="tx2"/>
                </a:solidFill>
                <a:latin typeface="Consolas" pitchFamily="49" charset="0"/>
                <a:cs typeface="Courier New" pitchFamily="49" charset="0"/>
              </a:rPr>
              <a:t>duzinaNiza</a:t>
            </a:r>
            <a:r>
              <a:rPr lang="en-US" sz="1600" b="1" dirty="0">
                <a:solidFill>
                  <a:schemeClr val="tx2"/>
                </a:solidFill>
                <a:latin typeface="Consolas" pitchFamily="49" charset="0"/>
                <a:cs typeface="Courier New" pitchFamily="49" charset="0"/>
              </a:rPr>
              <a:t>; i++</a:t>
            </a:r>
            <a:r>
              <a:rPr lang="sl-SI" sz="1600" b="1" dirty="0">
                <a:solidFill>
                  <a:schemeClr val="tx2"/>
                </a:solidFill>
                <a:latin typeface="Consolas" pitchFamily="49" charset="0"/>
                <a:cs typeface="Courier New" pitchFamily="49" charset="0"/>
              </a:rPr>
              <a:t>)</a:t>
            </a:r>
            <a:br>
              <a:rPr lang="sl-SI" sz="1600" b="1" dirty="0">
                <a:solidFill>
                  <a:schemeClr val="tx2"/>
                </a:solidFill>
                <a:latin typeface="Consolas" pitchFamily="49" charset="0"/>
                <a:cs typeface="Courier New" pitchFamily="49" charset="0"/>
              </a:rPr>
            </a:br>
            <a:r>
              <a:rPr lang="sl-SI" sz="1600" b="1" dirty="0">
                <a:solidFill>
                  <a:schemeClr val="tx2"/>
                </a:solidFill>
                <a:latin typeface="Consolas" pitchFamily="49" charset="0"/>
                <a:cs typeface="Courier New" pitchFamily="49" charset="0"/>
              </a:rPr>
              <a:t>	</a:t>
            </a:r>
            <a:r>
              <a:rPr lang="en-US" sz="1600" b="1" dirty="0" err="1">
                <a:solidFill>
                  <a:schemeClr val="tx2"/>
                </a:solidFill>
                <a:latin typeface="Consolas" pitchFamily="49" charset="0"/>
                <a:cs typeface="Courier New" pitchFamily="49" charset="0"/>
              </a:rPr>
              <a:t>System.out.print</a:t>
            </a:r>
            <a:r>
              <a:rPr lang="en-US" sz="1600" b="1" dirty="0">
                <a:solidFill>
                  <a:schemeClr val="tx2"/>
                </a:solidFill>
                <a:latin typeface="Consolas" pitchFamily="49" charset="0"/>
                <a:cs typeface="Courier New" pitchFamily="49" charset="0"/>
              </a:rPr>
              <a:t>(</a:t>
            </a:r>
            <a:r>
              <a:rPr lang="sl-SI" sz="1600" b="1" dirty="0">
                <a:solidFill>
                  <a:schemeClr val="tx2"/>
                </a:solidFill>
                <a:latin typeface="Consolas" pitchFamily="49" charset="0"/>
                <a:cs typeface="Courier New" pitchFamily="49" charset="0"/>
              </a:rPr>
              <a:t>niz</a:t>
            </a:r>
            <a:r>
              <a:rPr lang="en-US" sz="1600" b="1" dirty="0">
                <a:solidFill>
                  <a:schemeClr val="tx2"/>
                </a:solidFill>
                <a:latin typeface="Consolas" pitchFamily="49" charset="0"/>
                <a:cs typeface="Courier New" pitchFamily="49" charset="0"/>
              </a:rPr>
              <a:t>[i]);</a:t>
            </a:r>
            <a:endParaRPr lang="sl-SI" sz="600" b="1" dirty="0">
              <a:solidFill>
                <a:schemeClr val="tx2"/>
              </a:solidFill>
              <a:latin typeface="Consolas" pitchFamily="49" charset="0"/>
            </a:endParaRPr>
          </a:p>
          <a:p>
            <a:pPr marL="0" indent="0" eaLnBrk="1" fontAlgn="auto" hangingPunct="1">
              <a:spcAft>
                <a:spcPts val="0"/>
              </a:spcAft>
              <a:buFont typeface="Wingdings" pitchFamily="2" charset="2"/>
              <a:buNone/>
              <a:defRPr/>
            </a:pPr>
            <a:r>
              <a:rPr lang="sl-SI" dirty="0">
                <a:solidFill>
                  <a:schemeClr val="tx2"/>
                </a:solidFill>
              </a:rPr>
              <a:t>Pomoću ove "drugačije" for petlje ("</a:t>
            </a:r>
            <a:r>
              <a:rPr lang="sl-SI" b="1" dirty="0">
                <a:solidFill>
                  <a:schemeClr val="tx2"/>
                </a:solidFill>
              </a:rPr>
              <a:t>foreach</a:t>
            </a:r>
            <a:r>
              <a:rPr lang="sl-SI" dirty="0">
                <a:solidFill>
                  <a:schemeClr val="tx2"/>
                </a:solidFill>
              </a:rPr>
              <a:t>" petlje):</a:t>
            </a:r>
          </a:p>
          <a:p>
            <a:pPr marL="0" indent="0" eaLnBrk="1" fontAlgn="auto" hangingPunct="1">
              <a:spcAft>
                <a:spcPts val="0"/>
              </a:spcAft>
              <a:buFont typeface="Wingdings" pitchFamily="2" charset="2"/>
              <a:buNone/>
              <a:defRPr/>
            </a:pPr>
            <a:r>
              <a:rPr lang="en-US" sz="1600" b="1" dirty="0">
                <a:solidFill>
                  <a:schemeClr val="tx2"/>
                </a:solidFill>
                <a:latin typeface="Consolas" pitchFamily="49" charset="0"/>
                <a:cs typeface="Courier New" pitchFamily="49" charset="0"/>
              </a:rPr>
              <a:t>for(</a:t>
            </a:r>
            <a:r>
              <a:rPr lang="sl-SI" sz="1600" b="1" dirty="0">
                <a:solidFill>
                  <a:schemeClr val="tx2"/>
                </a:solidFill>
                <a:latin typeface="Consolas" pitchFamily="49" charset="0"/>
                <a:cs typeface="Courier New" pitchFamily="49" charset="0"/>
              </a:rPr>
              <a:t>int</a:t>
            </a:r>
            <a:r>
              <a:rPr lang="en-US" sz="1600" b="1" dirty="0">
                <a:solidFill>
                  <a:schemeClr val="tx2"/>
                </a:solidFill>
                <a:latin typeface="Consolas" pitchFamily="49" charset="0"/>
                <a:cs typeface="Courier New" pitchFamily="49" charset="0"/>
              </a:rPr>
              <a:t> </a:t>
            </a:r>
            <a:r>
              <a:rPr lang="sl-SI" sz="1600" b="1" dirty="0">
                <a:solidFill>
                  <a:schemeClr val="tx2"/>
                </a:solidFill>
                <a:latin typeface="Consolas" pitchFamily="49" charset="0"/>
                <a:cs typeface="Courier New" pitchFamily="49" charset="0"/>
              </a:rPr>
              <a:t>x</a:t>
            </a:r>
            <a:r>
              <a:rPr lang="en-US" sz="1600" b="1" dirty="0">
                <a:solidFill>
                  <a:schemeClr val="tx2"/>
                </a:solidFill>
                <a:latin typeface="Consolas" pitchFamily="49" charset="0"/>
                <a:cs typeface="Courier New" pitchFamily="49" charset="0"/>
              </a:rPr>
              <a:t> : </a:t>
            </a:r>
            <a:r>
              <a:rPr lang="sl-SI" sz="1600" b="1" dirty="0">
                <a:solidFill>
                  <a:schemeClr val="tx2"/>
                </a:solidFill>
                <a:latin typeface="Consolas" pitchFamily="49" charset="0"/>
                <a:cs typeface="Courier New" pitchFamily="49" charset="0"/>
              </a:rPr>
              <a:t>niz</a:t>
            </a:r>
            <a:r>
              <a:rPr lang="en-US" sz="1600" b="1" dirty="0">
                <a:solidFill>
                  <a:schemeClr val="tx2"/>
                </a:solidFill>
                <a:latin typeface="Consolas" pitchFamily="49" charset="0"/>
                <a:cs typeface="Courier New" pitchFamily="49" charset="0"/>
              </a:rPr>
              <a:t>) </a:t>
            </a:r>
            <a:r>
              <a:rPr lang="sl-SI" sz="1600" b="1" dirty="0">
                <a:solidFill>
                  <a:schemeClr val="tx2"/>
                </a:solidFill>
                <a:latin typeface="Consolas" pitchFamily="49" charset="0"/>
                <a:cs typeface="Courier New" pitchFamily="49" charset="0"/>
              </a:rPr>
              <a:t> </a:t>
            </a:r>
            <a:r>
              <a:rPr lang="sl-SI" sz="1600" dirty="0">
                <a:solidFill>
                  <a:schemeClr val="tx2"/>
                </a:solidFill>
                <a:latin typeface="Courier New" pitchFamily="49" charset="0"/>
                <a:cs typeface="Courier New" pitchFamily="49" charset="0"/>
              </a:rPr>
              <a:t>// </a:t>
            </a:r>
            <a:r>
              <a:rPr lang="sl-SI" sz="1600" dirty="0">
                <a:solidFill>
                  <a:schemeClr val="tx2"/>
                </a:solidFill>
                <a:cs typeface="Courier New" pitchFamily="49" charset="0"/>
              </a:rPr>
              <a:t>za svako x u nizu niz (x će uzimati trenutni element niza)</a:t>
            </a:r>
            <a:br>
              <a:rPr lang="sl-SI" dirty="0">
                <a:solidFill>
                  <a:schemeClr val="tx2"/>
                </a:solidFill>
              </a:rPr>
            </a:br>
            <a:r>
              <a:rPr lang="sl-SI" b="1" dirty="0">
                <a:solidFill>
                  <a:schemeClr val="tx2"/>
                </a:solidFill>
                <a:latin typeface="Consolas" pitchFamily="49" charset="0"/>
              </a:rPr>
              <a:t>	</a:t>
            </a:r>
            <a:r>
              <a:rPr lang="en-US" sz="1600" b="1" dirty="0" err="1">
                <a:solidFill>
                  <a:schemeClr val="tx2"/>
                </a:solidFill>
                <a:latin typeface="Consolas" pitchFamily="49" charset="0"/>
                <a:cs typeface="Courier New" pitchFamily="49" charset="0"/>
              </a:rPr>
              <a:t>System.out.print</a:t>
            </a:r>
            <a:r>
              <a:rPr lang="en-US" sz="1600" b="1" dirty="0">
                <a:solidFill>
                  <a:schemeClr val="tx2"/>
                </a:solidFill>
                <a:latin typeface="Consolas" pitchFamily="49" charset="0"/>
                <a:cs typeface="Courier New" pitchFamily="49" charset="0"/>
              </a:rPr>
              <a:t>(</a:t>
            </a:r>
            <a:r>
              <a:rPr lang="sl-SI" sz="1600" b="1" dirty="0">
                <a:solidFill>
                  <a:schemeClr val="tx2"/>
                </a:solidFill>
                <a:latin typeface="Consolas" pitchFamily="49" charset="0"/>
                <a:cs typeface="Courier New" pitchFamily="49" charset="0"/>
              </a:rPr>
              <a:t>x</a:t>
            </a:r>
            <a:r>
              <a:rPr lang="en-US" sz="1600" b="1" dirty="0">
                <a:solidFill>
                  <a:schemeClr val="tx2"/>
                </a:solidFill>
                <a:latin typeface="Consolas" pitchFamily="49" charset="0"/>
                <a:cs typeface="Courier New" pitchFamily="49" charset="0"/>
              </a:rPr>
              <a:t>); </a:t>
            </a:r>
            <a:r>
              <a:rPr lang="en-US" sz="1600" dirty="0">
                <a:solidFill>
                  <a:schemeClr val="tx2"/>
                </a:solidFill>
                <a:latin typeface="Courier New" pitchFamily="49" charset="0"/>
                <a:cs typeface="Courier New" pitchFamily="49" charset="0"/>
              </a:rPr>
              <a:t>// </a:t>
            </a:r>
            <a:r>
              <a:rPr lang="sl-SI" sz="1600" dirty="0">
                <a:solidFill>
                  <a:schemeClr val="tx2"/>
                </a:solidFill>
                <a:cs typeface="Courier New" pitchFamily="49" charset="0"/>
              </a:rPr>
              <a:t>štampaj trenutni element niza, i tako do kraja niza</a:t>
            </a:r>
          </a:p>
        </p:txBody>
      </p:sp>
      <p:sp>
        <p:nvSpPr>
          <p:cNvPr id="2" name="Footer Placeholder 1">
            <a:extLst>
              <a:ext uri="{FF2B5EF4-FFF2-40B4-BE49-F238E27FC236}">
                <a16:creationId xmlns:a16="http://schemas.microsoft.com/office/drawing/2014/main" id="{CB18C9EB-9626-4CC1-8CA7-BBEC67F40A2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64E5EB1-B297-41AA-9A9C-DDF5989F374F}"/>
              </a:ext>
            </a:extLst>
          </p:cNvPr>
          <p:cNvSpPr>
            <a:spLocks noGrp="1" noChangeArrowheads="1"/>
          </p:cNvSpPr>
          <p:nvPr>
            <p:ph type="title"/>
          </p:nvPr>
        </p:nvSpPr>
        <p:spPr>
          <a:xfrm>
            <a:off x="251520" y="404664"/>
            <a:ext cx="7429500" cy="648816"/>
          </a:xfrm>
        </p:spPr>
        <p:txBody>
          <a:bodyPr/>
          <a:lstStyle/>
          <a:p>
            <a:pPr eaLnBrk="1" hangingPunct="1"/>
            <a:r>
              <a:rPr lang="sl-SI" altLang="en-US" sz="2900"/>
              <a:t>Upravljačke strukture</a:t>
            </a:r>
            <a:endParaRPr lang="en-US" altLang="en-US" sz="2900"/>
          </a:p>
        </p:txBody>
      </p:sp>
      <p:sp>
        <p:nvSpPr>
          <p:cNvPr id="57349" name="Rectangle 3">
            <a:extLst>
              <a:ext uri="{FF2B5EF4-FFF2-40B4-BE49-F238E27FC236}">
                <a16:creationId xmlns:a16="http://schemas.microsoft.com/office/drawing/2014/main" id="{A7AAA2C4-06C5-431F-B633-ACD85B157B78}"/>
              </a:ext>
            </a:extLst>
          </p:cNvPr>
          <p:cNvSpPr>
            <a:spLocks noGrp="1" noChangeArrowheads="1"/>
          </p:cNvSpPr>
          <p:nvPr>
            <p:ph idx="1"/>
          </p:nvPr>
        </p:nvSpPr>
        <p:spPr>
          <a:xfrm>
            <a:off x="250825" y="1052736"/>
            <a:ext cx="7634288" cy="4967288"/>
          </a:xfrm>
        </p:spPr>
        <p:txBody>
          <a:bodyPr rtlCol="0">
            <a:normAutofit/>
          </a:bodyPr>
          <a:lstStyle/>
          <a:p>
            <a:pPr eaLnBrk="1" fontAlgn="auto" hangingPunct="1">
              <a:spcAft>
                <a:spcPts val="0"/>
              </a:spcAft>
              <a:defRPr/>
            </a:pPr>
            <a:r>
              <a:rPr lang="sl-SI" sz="2400" dirty="0">
                <a:solidFill>
                  <a:schemeClr val="tx1">
                    <a:lumMod val="75000"/>
                    <a:lumOff val="25000"/>
                  </a:schemeClr>
                </a:solidFill>
              </a:rPr>
              <a:t>Naredbe </a:t>
            </a:r>
            <a:r>
              <a:rPr lang="sl-SI" sz="2400" b="1">
                <a:solidFill>
                  <a:schemeClr val="tx1">
                    <a:lumMod val="75000"/>
                    <a:lumOff val="25000"/>
                  </a:schemeClr>
                </a:solidFill>
              </a:rPr>
              <a:t>skoka</a:t>
            </a:r>
            <a:r>
              <a:rPr lang="sl-SI" sz="2400">
                <a:solidFill>
                  <a:schemeClr val="tx1">
                    <a:lumMod val="75000"/>
                    <a:lumOff val="25000"/>
                  </a:schemeClr>
                </a:solidFill>
              </a:rPr>
              <a:t>:</a:t>
            </a:r>
          </a:p>
          <a:p>
            <a:pPr marL="0" indent="0" eaLnBrk="1" fontAlgn="auto" hangingPunct="1">
              <a:spcAft>
                <a:spcPts val="0"/>
              </a:spcAft>
              <a:buNone/>
              <a:defRPr/>
            </a:pPr>
            <a:endParaRPr lang="sl-SI" sz="800">
              <a:solidFill>
                <a:schemeClr val="tx1">
                  <a:lumMod val="75000"/>
                  <a:lumOff val="25000"/>
                </a:schemeClr>
              </a:solidFill>
            </a:endParaRPr>
          </a:p>
          <a:p>
            <a:pPr lvl="1" eaLnBrk="1" fontAlgn="auto" hangingPunct="1">
              <a:spcAft>
                <a:spcPts val="0"/>
              </a:spcAft>
              <a:defRPr/>
            </a:pPr>
            <a:r>
              <a:rPr lang="sl-SI" sz="2000">
                <a:solidFill>
                  <a:schemeClr val="tx1">
                    <a:lumMod val="75000"/>
                    <a:lumOff val="25000"/>
                  </a:schemeClr>
                </a:solidFill>
              </a:rPr>
              <a:t>break:</a:t>
            </a:r>
            <a:endParaRPr lang="en-US" sz="2000">
              <a:solidFill>
                <a:schemeClr val="tx1">
                  <a:lumMod val="75000"/>
                  <a:lumOff val="25000"/>
                </a:schemeClr>
              </a:solidFill>
            </a:endParaRPr>
          </a:p>
          <a:p>
            <a:pPr marL="0" indent="0" eaLnBrk="1" fontAlgn="auto" hangingPunct="1">
              <a:spcAft>
                <a:spcPts val="0"/>
              </a:spcAft>
              <a:buFont typeface="Wingdings" pitchFamily="2" charset="2"/>
              <a:buNone/>
              <a:defRPr/>
            </a:pPr>
            <a:r>
              <a:rPr lang="en-US" sz="1100">
                <a:solidFill>
                  <a:schemeClr val="tx1">
                    <a:lumMod val="75000"/>
                    <a:lumOff val="25000"/>
                  </a:schemeClr>
                </a:solidFill>
              </a:rPr>
              <a:t> </a:t>
            </a:r>
            <a:r>
              <a:rPr lang="en-US" sz="2100" b="1">
                <a:solidFill>
                  <a:schemeClr val="tx2"/>
                </a:solidFill>
                <a:latin typeface="Consolas" pitchFamily="49" charset="0"/>
              </a:rPr>
              <a:t>break</a:t>
            </a:r>
            <a:r>
              <a:rPr lang="en-US" sz="2100" b="1" dirty="0">
                <a:solidFill>
                  <a:schemeClr val="tx1">
                    <a:lumMod val="75000"/>
                    <a:lumOff val="25000"/>
                  </a:schemeClr>
                </a:solidFill>
                <a:latin typeface="Consolas" pitchFamily="49" charset="0"/>
              </a:rPr>
              <a:t>;</a:t>
            </a:r>
            <a:r>
              <a:rPr lang="en-US" sz="2100" dirty="0">
                <a:solidFill>
                  <a:schemeClr val="tx1">
                    <a:lumMod val="75000"/>
                    <a:lumOff val="25000"/>
                  </a:schemeClr>
                </a:solidFill>
                <a:latin typeface="Consolas" pitchFamily="49" charset="0"/>
              </a:rPr>
              <a:t> </a:t>
            </a:r>
            <a:r>
              <a:rPr lang="en-US" sz="2100" dirty="0">
                <a:solidFill>
                  <a:schemeClr val="accent3">
                    <a:lumMod val="75000"/>
                  </a:schemeClr>
                </a:solidFill>
              </a:rPr>
              <a:t>// </a:t>
            </a:r>
            <a:r>
              <a:rPr lang="en-US" sz="2100" dirty="0" err="1">
                <a:solidFill>
                  <a:schemeClr val="accent3">
                    <a:lumMod val="75000"/>
                  </a:schemeClr>
                </a:solidFill>
              </a:rPr>
              <a:t>prekida</a:t>
            </a:r>
            <a:r>
              <a:rPr lang="en-US" sz="2100" dirty="0">
                <a:solidFill>
                  <a:schemeClr val="accent3">
                    <a:lumMod val="75000"/>
                  </a:schemeClr>
                </a:solidFill>
              </a:rPr>
              <a:t> </a:t>
            </a:r>
            <a:r>
              <a:rPr lang="en-US" sz="2100" b="1" dirty="0" err="1">
                <a:solidFill>
                  <a:schemeClr val="accent3">
                    <a:lumMod val="75000"/>
                  </a:schemeClr>
                </a:solidFill>
              </a:rPr>
              <a:t>teku</a:t>
            </a:r>
            <a:r>
              <a:rPr lang="sl-SI" sz="2100" b="1" dirty="0">
                <a:solidFill>
                  <a:schemeClr val="accent3">
                    <a:lumMod val="75000"/>
                  </a:schemeClr>
                </a:solidFill>
              </a:rPr>
              <a:t>ću</a:t>
            </a:r>
            <a:r>
              <a:rPr lang="sl-SI" sz="2100" dirty="0">
                <a:solidFill>
                  <a:schemeClr val="accent3">
                    <a:lumMod val="75000"/>
                  </a:schemeClr>
                </a:solidFill>
              </a:rPr>
              <a:t> prog. strukturu</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rPr>
              <a:t>break </a:t>
            </a:r>
            <a:r>
              <a:rPr lang="en-US" sz="2100" b="1" dirty="0">
                <a:solidFill>
                  <a:schemeClr val="accent1"/>
                </a:solidFill>
                <a:latin typeface="Consolas" pitchFamily="49" charset="0"/>
              </a:rPr>
              <a:t>o</a:t>
            </a:r>
            <a:r>
              <a:rPr lang="sl-SI" sz="2100" b="1" dirty="0">
                <a:solidFill>
                  <a:schemeClr val="accent1"/>
                </a:solidFill>
                <a:latin typeface="Consolas" pitchFamily="49" charset="0"/>
              </a:rPr>
              <a:t>znaka</a:t>
            </a:r>
            <a:r>
              <a:rPr lang="en-US" sz="2100" b="1" dirty="0">
                <a:solidFill>
                  <a:schemeClr val="tx2"/>
                </a:solidFill>
                <a:latin typeface="Consolas" pitchFamily="49" charset="0"/>
              </a:rPr>
              <a:t>;</a:t>
            </a:r>
            <a:r>
              <a:rPr lang="en-US" sz="2100" b="1" dirty="0">
                <a:solidFill>
                  <a:srgbClr val="FF0000"/>
                </a:solidFill>
              </a:rPr>
              <a:t> </a:t>
            </a:r>
            <a:r>
              <a:rPr lang="sl-SI" sz="2100" dirty="0">
                <a:solidFill>
                  <a:schemeClr val="accent3">
                    <a:lumMod val="75000"/>
                  </a:schemeClr>
                </a:solidFill>
              </a:rPr>
              <a:t>//</a:t>
            </a:r>
            <a:r>
              <a:rPr lang="en-US" sz="2100" dirty="0">
                <a:solidFill>
                  <a:schemeClr val="accent3">
                    <a:lumMod val="75000"/>
                  </a:schemeClr>
                </a:solidFill>
              </a:rPr>
              <a:t> </a:t>
            </a:r>
            <a:r>
              <a:rPr lang="en-US" sz="2100" dirty="0" err="1">
                <a:solidFill>
                  <a:schemeClr val="accent3">
                    <a:lumMod val="75000"/>
                  </a:schemeClr>
                </a:solidFill>
              </a:rPr>
              <a:t>prekida</a:t>
            </a:r>
            <a:r>
              <a:rPr lang="en-US" sz="2100" dirty="0">
                <a:solidFill>
                  <a:schemeClr val="accent3">
                    <a:lumMod val="75000"/>
                  </a:schemeClr>
                </a:solidFill>
              </a:rPr>
              <a:t> </a:t>
            </a:r>
            <a:r>
              <a:rPr lang="en-US" sz="2100" dirty="0" err="1">
                <a:solidFill>
                  <a:schemeClr val="accent3">
                    <a:lumMod val="75000"/>
                  </a:schemeClr>
                </a:solidFill>
              </a:rPr>
              <a:t>strukturu</a:t>
            </a:r>
            <a:r>
              <a:rPr lang="en-US" sz="2100" dirty="0">
                <a:solidFill>
                  <a:schemeClr val="accent3">
                    <a:lumMod val="75000"/>
                  </a:schemeClr>
                </a:solidFill>
              </a:rPr>
              <a:t> </a:t>
            </a:r>
            <a:r>
              <a:rPr lang="en-US" sz="2100" b="1" dirty="0" err="1">
                <a:solidFill>
                  <a:schemeClr val="accent3">
                    <a:lumMod val="75000"/>
                  </a:schemeClr>
                </a:solidFill>
              </a:rPr>
              <a:t>obele</a:t>
            </a:r>
            <a:r>
              <a:rPr lang="sl-SI" sz="2100" b="1" dirty="0">
                <a:solidFill>
                  <a:schemeClr val="accent3">
                    <a:lumMod val="75000"/>
                  </a:schemeClr>
                </a:solidFill>
              </a:rPr>
              <a:t>ženu</a:t>
            </a:r>
            <a:r>
              <a:rPr lang="sl-SI" sz="2100" dirty="0">
                <a:solidFill>
                  <a:schemeClr val="accent3">
                    <a:lumMod val="75000"/>
                  </a:schemeClr>
                </a:solidFill>
              </a:rPr>
              <a:t> oznakom</a:t>
            </a:r>
          </a:p>
          <a:p>
            <a:pPr marL="457200" lvl="1" indent="0" eaLnBrk="1" fontAlgn="auto" hangingPunct="1">
              <a:spcAft>
                <a:spcPts val="0"/>
              </a:spcAft>
              <a:buClr>
                <a:srgbClr val="31B6FD"/>
              </a:buClr>
              <a:buNone/>
              <a:defRPr/>
            </a:pPr>
            <a:endParaRPr lang="sl-SI" sz="600">
              <a:solidFill>
                <a:prstClr val="black">
                  <a:lumMod val="75000"/>
                  <a:lumOff val="25000"/>
                </a:prstClr>
              </a:solidFill>
            </a:endParaRPr>
          </a:p>
          <a:p>
            <a:pPr lvl="1" eaLnBrk="1" fontAlgn="auto" hangingPunct="1">
              <a:spcAft>
                <a:spcPts val="0"/>
              </a:spcAft>
              <a:buClr>
                <a:srgbClr val="31B6FD"/>
              </a:buClr>
              <a:defRPr/>
            </a:pPr>
            <a:r>
              <a:rPr lang="sl-SI" sz="2000">
                <a:solidFill>
                  <a:prstClr val="black">
                    <a:lumMod val="75000"/>
                    <a:lumOff val="25000"/>
                  </a:prstClr>
                </a:solidFill>
              </a:rPr>
              <a:t>continue:</a:t>
            </a:r>
            <a:endParaRPr lang="en-US" sz="2000">
              <a:solidFill>
                <a:prstClr val="black">
                  <a:lumMod val="75000"/>
                  <a:lumOff val="25000"/>
                </a:prstClr>
              </a:solidFill>
            </a:endParaRPr>
          </a:p>
          <a:p>
            <a:pPr eaLnBrk="1" fontAlgn="auto" hangingPunct="1">
              <a:spcAft>
                <a:spcPts val="0"/>
              </a:spcAft>
              <a:buFont typeface="Wingdings" pitchFamily="2" charset="2"/>
              <a:buNone/>
              <a:defRPr/>
            </a:pPr>
            <a:r>
              <a:rPr lang="en-US" sz="2100" b="1">
                <a:solidFill>
                  <a:schemeClr val="tx2"/>
                </a:solidFill>
                <a:latin typeface="Consolas" pitchFamily="49" charset="0"/>
              </a:rPr>
              <a:t>continue</a:t>
            </a:r>
            <a:r>
              <a:rPr lang="en-US" sz="2100" b="1" dirty="0">
                <a:solidFill>
                  <a:schemeClr val="tx1">
                    <a:lumMod val="75000"/>
                    <a:lumOff val="25000"/>
                  </a:schemeClr>
                </a:solidFill>
                <a:latin typeface="Consolas" pitchFamily="49" charset="0"/>
              </a:rPr>
              <a:t>;</a:t>
            </a:r>
            <a:r>
              <a:rPr lang="en-US" sz="2100" dirty="0">
                <a:solidFill>
                  <a:srgbClr val="FF0000"/>
                </a:solidFill>
                <a:latin typeface="Consolas" pitchFamily="49" charset="0"/>
              </a:rPr>
              <a:t>  </a:t>
            </a:r>
            <a:r>
              <a:rPr lang="en-US" sz="2100" dirty="0">
                <a:solidFill>
                  <a:schemeClr val="accent3">
                    <a:lumMod val="75000"/>
                  </a:schemeClr>
                </a:solidFill>
              </a:rPr>
              <a:t>// </a:t>
            </a:r>
            <a:r>
              <a:rPr lang="sl-SI" sz="2100" dirty="0">
                <a:solidFill>
                  <a:schemeClr val="accent3">
                    <a:lumMod val="75000"/>
                  </a:schemeClr>
                </a:solidFill>
              </a:rPr>
              <a:t>prekida tekuću </a:t>
            </a:r>
            <a:r>
              <a:rPr lang="sl-SI" sz="2100" b="1" dirty="0">
                <a:solidFill>
                  <a:schemeClr val="accent3">
                    <a:lumMod val="75000"/>
                  </a:schemeClr>
                </a:solidFill>
              </a:rPr>
              <a:t>iteraciju</a:t>
            </a:r>
            <a:r>
              <a:rPr lang="sl-SI" sz="2100" dirty="0">
                <a:solidFill>
                  <a:schemeClr val="accent3">
                    <a:lumMod val="75000"/>
                  </a:schemeClr>
                </a:solidFill>
              </a:rPr>
              <a:t> aktuelne petlje</a:t>
            </a:r>
            <a:endParaRPr lang="en-US" sz="2100" b="1" dirty="0">
              <a:solidFill>
                <a:schemeClr val="accent3">
                  <a:lumMod val="75000"/>
                </a:schemeClr>
              </a:solidFill>
              <a:latin typeface="Courier New" pitchFamily="49" charset="0"/>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rPr>
              <a:t>continue </a:t>
            </a:r>
            <a:r>
              <a:rPr lang="sl-SI" sz="2100" b="1" dirty="0">
                <a:solidFill>
                  <a:schemeClr val="accent1"/>
                </a:solidFill>
                <a:latin typeface="Consolas" pitchFamily="49" charset="0"/>
              </a:rPr>
              <a:t>oznaka</a:t>
            </a:r>
            <a:r>
              <a:rPr lang="en-US" sz="2100" b="1" dirty="0">
                <a:solidFill>
                  <a:schemeClr val="tx2"/>
                </a:solidFill>
                <a:latin typeface="Consolas" pitchFamily="49" charset="0"/>
              </a:rPr>
              <a:t>;</a:t>
            </a:r>
            <a:r>
              <a:rPr lang="sl-SI" sz="2100" dirty="0">
                <a:solidFill>
                  <a:schemeClr val="tx2"/>
                </a:solidFill>
                <a:latin typeface="Consolas" pitchFamily="49" charset="0"/>
              </a:rPr>
              <a:t> </a:t>
            </a:r>
            <a:r>
              <a:rPr lang="sl-SI" sz="2100" dirty="0">
                <a:solidFill>
                  <a:schemeClr val="accent3">
                    <a:lumMod val="75000"/>
                  </a:schemeClr>
                </a:solidFill>
              </a:rPr>
              <a:t>// isto, samo za petlju obel. oznakom</a:t>
            </a:r>
            <a:endParaRPr lang="sl-SI" sz="2100" b="1" dirty="0">
              <a:solidFill>
                <a:schemeClr val="accent3">
                  <a:lumMod val="75000"/>
                </a:schemeClr>
              </a:solidFill>
              <a:latin typeface="Courier New" pitchFamily="49" charset="0"/>
            </a:endParaRPr>
          </a:p>
        </p:txBody>
      </p:sp>
      <p:sp>
        <p:nvSpPr>
          <p:cNvPr id="2" name="Footer Placeholder 1">
            <a:extLst>
              <a:ext uri="{FF2B5EF4-FFF2-40B4-BE49-F238E27FC236}">
                <a16:creationId xmlns:a16="http://schemas.microsoft.com/office/drawing/2014/main" id="{F08C2A85-51B9-42D2-9123-643E0BC711C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00F3F9A-61E4-4CF9-8BBC-53E723742422}"/>
              </a:ext>
            </a:extLst>
          </p:cNvPr>
          <p:cNvSpPr>
            <a:spLocks noGrp="1" noChangeArrowheads="1"/>
          </p:cNvSpPr>
          <p:nvPr>
            <p:ph type="title"/>
          </p:nvPr>
        </p:nvSpPr>
        <p:spPr>
          <a:xfrm>
            <a:off x="900113" y="188913"/>
            <a:ext cx="7429500" cy="1477962"/>
          </a:xfrm>
        </p:spPr>
        <p:txBody>
          <a:bodyPr/>
          <a:lstStyle/>
          <a:p>
            <a:pPr eaLnBrk="1" hangingPunct="1"/>
            <a:r>
              <a:rPr lang="sl-SI" altLang="en-US" sz="2900"/>
              <a:t>Upravljačke strukture</a:t>
            </a:r>
            <a:endParaRPr lang="en-US" altLang="en-US" sz="2900"/>
          </a:p>
        </p:txBody>
      </p:sp>
      <p:sp>
        <p:nvSpPr>
          <p:cNvPr id="60419" name="Rectangle 3">
            <a:extLst>
              <a:ext uri="{FF2B5EF4-FFF2-40B4-BE49-F238E27FC236}">
                <a16:creationId xmlns:a16="http://schemas.microsoft.com/office/drawing/2014/main" id="{DB17CCA9-7EBF-4C55-8988-47C0F73CF63D}"/>
              </a:ext>
            </a:extLst>
          </p:cNvPr>
          <p:cNvSpPr>
            <a:spLocks noGrp="1" noChangeArrowheads="1"/>
          </p:cNvSpPr>
          <p:nvPr>
            <p:ph idx="1"/>
          </p:nvPr>
        </p:nvSpPr>
        <p:spPr>
          <a:xfrm>
            <a:off x="754063" y="1124744"/>
            <a:ext cx="8131175" cy="4824536"/>
          </a:xfrm>
        </p:spPr>
        <p:txBody>
          <a:bodyPr rtlCol="0">
            <a:normAutofit lnSpcReduction="10000"/>
          </a:bodyPr>
          <a:lstStyle/>
          <a:p>
            <a:pPr marL="0" indent="0" eaLnBrk="1" fontAlgn="auto" hangingPunct="1">
              <a:spcAft>
                <a:spcPts val="0"/>
              </a:spcAft>
              <a:buNone/>
              <a:defRPr/>
            </a:pPr>
            <a:r>
              <a:rPr lang="sl-SI" altLang="en-US" sz="2000" dirty="0">
                <a:solidFill>
                  <a:schemeClr val="tx1">
                    <a:lumMod val="75000"/>
                    <a:lumOff val="25000"/>
                  </a:schemeClr>
                </a:solidFill>
              </a:rPr>
              <a:t>Primer za </a:t>
            </a:r>
            <a:r>
              <a:rPr lang="sl-SI" altLang="en-US" sz="2000" b="1" dirty="0">
                <a:solidFill>
                  <a:schemeClr val="tx1">
                    <a:lumMod val="75000"/>
                    <a:lumOff val="25000"/>
                  </a:schemeClr>
                </a:solidFill>
                <a:latin typeface="Consolas" pitchFamily="49" charset="0"/>
                <a:cs typeface="Courier New" pitchFamily="49" charset="0"/>
              </a:rPr>
              <a:t>break</a:t>
            </a:r>
            <a:r>
              <a:rPr lang="sl-SI" altLang="en-US" sz="2000" dirty="0">
                <a:solidFill>
                  <a:schemeClr val="tx1">
                    <a:lumMod val="75000"/>
                    <a:lumOff val="25000"/>
                  </a:schemeClr>
                </a:solidFill>
              </a:rPr>
              <a:t> </a:t>
            </a:r>
            <a:r>
              <a:rPr lang="sl-SI" altLang="en-US" sz="2000">
                <a:solidFill>
                  <a:schemeClr val="tx1">
                    <a:lumMod val="75000"/>
                    <a:lumOff val="25000"/>
                  </a:schemeClr>
                </a:solidFill>
              </a:rPr>
              <a:t>i  </a:t>
            </a:r>
            <a:r>
              <a:rPr lang="sl-SI" altLang="en-US" sz="2000" b="1">
                <a:solidFill>
                  <a:schemeClr val="tx1">
                    <a:lumMod val="75000"/>
                    <a:lumOff val="25000"/>
                  </a:schemeClr>
                </a:solidFill>
              </a:rPr>
              <a:t>označeni </a:t>
            </a:r>
            <a:r>
              <a:rPr lang="sl-SI" altLang="en-US" sz="2000" b="1">
                <a:solidFill>
                  <a:schemeClr val="tx1">
                    <a:lumMod val="75000"/>
                    <a:lumOff val="25000"/>
                  </a:schemeClr>
                </a:solidFill>
                <a:latin typeface="Consolas" pitchFamily="49" charset="0"/>
                <a:cs typeface="Courier New" pitchFamily="49" charset="0"/>
              </a:rPr>
              <a:t>break</a:t>
            </a:r>
            <a:r>
              <a:rPr lang="en-US" altLang="en-US" sz="2000">
                <a:solidFill>
                  <a:schemeClr val="tx1">
                    <a:lumMod val="75000"/>
                    <a:lumOff val="25000"/>
                  </a:schemeClr>
                </a:solidFill>
              </a:rPr>
              <a:t>– </a:t>
            </a:r>
            <a:r>
              <a:rPr lang="en-US" altLang="en-US" sz="2000" err="1">
                <a:solidFill>
                  <a:schemeClr val="tx1">
                    <a:lumMod val="75000"/>
                    <a:lumOff val="25000"/>
                  </a:schemeClr>
                </a:solidFill>
              </a:rPr>
              <a:t>razlika</a:t>
            </a:r>
            <a:r>
              <a:rPr lang="en-US" altLang="en-US" sz="2000">
                <a:solidFill>
                  <a:schemeClr val="tx1">
                    <a:lumMod val="75000"/>
                    <a:lumOff val="25000"/>
                  </a:schemeClr>
                </a:solidFill>
              </a:rPr>
              <a:t>:</a:t>
            </a:r>
            <a:endParaRPr lang="sl-SI" altLang="en-US" sz="2000" b="1" dirty="0">
              <a:solidFill>
                <a:schemeClr val="tx1">
                  <a:lumMod val="75000"/>
                  <a:lumOff val="25000"/>
                </a:schemeClr>
              </a:solidFill>
            </a:endParaRPr>
          </a:p>
          <a:p>
            <a:pPr marL="0" indent="0" eaLnBrk="1" fontAlgn="auto" hangingPunct="1">
              <a:spcAft>
                <a:spcPts val="0"/>
              </a:spcAft>
              <a:buNone/>
              <a:defRPr/>
            </a:pPr>
            <a:r>
              <a:rPr lang="sl-SI" altLang="en-US" sz="2000" b="1">
                <a:solidFill>
                  <a:schemeClr val="tx1">
                    <a:lumMod val="75000"/>
                    <a:lumOff val="25000"/>
                  </a:schemeClr>
                </a:solidFill>
              </a:rPr>
              <a:t>Break bez oznake</a:t>
            </a:r>
            <a:r>
              <a:rPr lang="en-US" altLang="en-US" b="1">
                <a:solidFill>
                  <a:schemeClr val="tx1">
                    <a:lumMod val="75000"/>
                    <a:lumOff val="25000"/>
                  </a:schemeClr>
                </a:solidFill>
              </a:rPr>
              <a:t> </a:t>
            </a:r>
            <a:r>
              <a:rPr lang="sl-SI" altLang="en-US" b="1">
                <a:solidFill>
                  <a:schemeClr val="tx1">
                    <a:lumMod val="75000"/>
                    <a:lumOff val="25000"/>
                  </a:schemeClr>
                </a:solidFill>
              </a:rPr>
              <a:t>(kao u jeziku C++)</a:t>
            </a:r>
            <a:r>
              <a:rPr lang="sl-SI" altLang="en-US">
                <a:solidFill>
                  <a:schemeClr val="tx1">
                    <a:lumMod val="75000"/>
                    <a:lumOff val="25000"/>
                  </a:schemeClr>
                </a:solidFill>
              </a:rPr>
              <a:t>:</a:t>
            </a:r>
            <a:endParaRPr lang="en-US" altLang="en-US" dirty="0">
              <a:solidFill>
                <a:schemeClr val="tx1">
                  <a:lumMod val="75000"/>
                  <a:lumOff val="25000"/>
                </a:schemeClr>
              </a:solidFill>
            </a:endParaRPr>
          </a:p>
          <a:p>
            <a:pPr lvl="1" eaLnBrk="1" fontAlgn="auto" hangingPunct="1">
              <a:spcAft>
                <a:spcPts val="0"/>
              </a:spcAft>
              <a:buFontTx/>
              <a:buNone/>
              <a:defRPr/>
            </a:pPr>
            <a:r>
              <a:rPr lang="en-US" altLang="en-US" sz="900" dirty="0">
                <a:solidFill>
                  <a:schemeClr val="tx1">
                    <a:lumMod val="75000"/>
                    <a:lumOff val="25000"/>
                  </a:schemeClr>
                </a:solidFill>
              </a:rPr>
              <a:t> </a:t>
            </a:r>
            <a:endParaRPr lang="sl-SI" altLang="en-US" sz="900" dirty="0">
              <a:solidFill>
                <a:schemeClr val="tx1">
                  <a:lumMod val="75000"/>
                  <a:lumOff val="25000"/>
                </a:schemeClr>
              </a:solidFill>
            </a:endParaRPr>
          </a:p>
          <a:p>
            <a:pPr eaLnBrk="1" fontAlgn="auto" hangingPunct="1">
              <a:spcAft>
                <a:spcPts val="0"/>
              </a:spcAft>
              <a:buFont typeface="Wingdings" pitchFamily="2" charset="2"/>
              <a:buNone/>
              <a:defRPr/>
            </a:pPr>
            <a:r>
              <a:rPr lang="sl-SI" altLang="en-US" sz="2100" dirty="0">
                <a:solidFill>
                  <a:schemeClr val="tx1">
                    <a:lumMod val="75000"/>
                    <a:lumOff val="25000"/>
                  </a:schemeClr>
                </a:solidFill>
                <a:latin typeface="Consolas" pitchFamily="49" charset="0"/>
              </a:rPr>
              <a:t>for (int i</a:t>
            </a:r>
            <a:r>
              <a:rPr lang="en-US" altLang="en-US" sz="2100" dirty="0">
                <a:solidFill>
                  <a:schemeClr val="tx1">
                    <a:lumMod val="75000"/>
                    <a:lumOff val="25000"/>
                  </a:schemeClr>
                </a:solidFill>
                <a:latin typeface="Consolas" pitchFamily="49" charset="0"/>
              </a:rPr>
              <a:t>=0;i&lt;10;i++)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while (x&lt;50)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if (i*x &gt; 400)</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break;</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endParaRPr lang="sl-SI" altLang="en-US" sz="2100" dirty="0">
              <a:solidFill>
                <a:schemeClr val="tx1">
                  <a:lumMod val="75000"/>
                  <a:lumOff val="25000"/>
                </a:schemeClr>
              </a:solidFill>
              <a:latin typeface="Consolas" pitchFamily="49" charset="0"/>
            </a:endParaRPr>
          </a:p>
          <a:p>
            <a:pPr eaLnBrk="1" fontAlgn="auto" hangingPunct="1">
              <a:spcAft>
                <a:spcPts val="0"/>
              </a:spcAft>
              <a:buFont typeface="Wingdings" pitchFamily="2" charset="2"/>
              <a:buNone/>
              <a:defRPr/>
            </a:pPr>
            <a:r>
              <a:rPr lang="sl-SI" altLang="en-US" dirty="0">
                <a:solidFill>
                  <a:schemeClr val="accent3">
                    <a:lumMod val="75000"/>
                  </a:schemeClr>
                </a:solidFill>
                <a:latin typeface="Consolas" pitchFamily="49" charset="0"/>
              </a:rPr>
              <a:t>// Naredbom break skače se iza ovog komentara</a:t>
            </a:r>
            <a:endParaRPr lang="en-US" altLang="en-US" dirty="0">
              <a:solidFill>
                <a:schemeClr val="accent3">
                  <a:lumMod val="75000"/>
                </a:schemeClr>
              </a:solidFill>
              <a:latin typeface="Consolas" pitchFamily="49" charset="0"/>
            </a:endParaRP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a:t>
            </a:r>
            <a:endParaRPr lang="en-US" altLang="en-US" dirty="0">
              <a:solidFill>
                <a:schemeClr val="tx2"/>
              </a:solidFill>
              <a:latin typeface="Consolas" pitchFamily="49" charset="0"/>
            </a:endParaRPr>
          </a:p>
        </p:txBody>
      </p:sp>
      <p:sp>
        <p:nvSpPr>
          <p:cNvPr id="2" name="Footer Placeholder 1">
            <a:extLst>
              <a:ext uri="{FF2B5EF4-FFF2-40B4-BE49-F238E27FC236}">
                <a16:creationId xmlns:a16="http://schemas.microsoft.com/office/drawing/2014/main" id="{A3C0F899-1774-4DFE-BC6A-C2443A6E2FD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F717D9-D071-4213-8620-7EB35603CB92}"/>
              </a:ext>
            </a:extLst>
          </p:cNvPr>
          <p:cNvSpPr>
            <a:spLocks noGrp="1" noChangeArrowheads="1"/>
          </p:cNvSpPr>
          <p:nvPr>
            <p:ph type="title"/>
          </p:nvPr>
        </p:nvSpPr>
        <p:spPr>
          <a:xfrm>
            <a:off x="468313" y="549275"/>
            <a:ext cx="7053262" cy="1401763"/>
          </a:xfrm>
        </p:spPr>
        <p:txBody>
          <a:bodyPr/>
          <a:lstStyle/>
          <a:p>
            <a:pPr eaLnBrk="1" hangingPunct="1"/>
            <a:r>
              <a:rPr lang="sr-Latn-RS" altLang="en-US" sz="2900"/>
              <a:t>Komentari</a:t>
            </a:r>
            <a:endParaRPr lang="en-US" altLang="en-US" sz="2900"/>
          </a:p>
        </p:txBody>
      </p:sp>
      <p:sp>
        <p:nvSpPr>
          <p:cNvPr id="7171" name="Rectangle 3">
            <a:extLst>
              <a:ext uri="{FF2B5EF4-FFF2-40B4-BE49-F238E27FC236}">
                <a16:creationId xmlns:a16="http://schemas.microsoft.com/office/drawing/2014/main" id="{DA100A2F-0274-45BD-AA2B-4961DF7C506D}"/>
              </a:ext>
            </a:extLst>
          </p:cNvPr>
          <p:cNvSpPr>
            <a:spLocks noGrp="1" noChangeArrowheads="1"/>
          </p:cNvSpPr>
          <p:nvPr>
            <p:ph idx="1"/>
          </p:nvPr>
        </p:nvSpPr>
        <p:spPr>
          <a:xfrm>
            <a:off x="468313" y="1340768"/>
            <a:ext cx="6767983" cy="4195762"/>
          </a:xfrm>
        </p:spPr>
        <p:txBody>
          <a:bodyPr rtlCol="0">
            <a:normAutofit/>
          </a:bodyPr>
          <a:lstStyle/>
          <a:p>
            <a:pPr eaLnBrk="1" fontAlgn="auto" hangingPunct="1">
              <a:spcAft>
                <a:spcPts val="0"/>
              </a:spcAft>
              <a:buFont typeface="Wingdings 3" charset="2"/>
              <a:buChar char=""/>
              <a:defRPr/>
            </a:pPr>
            <a:r>
              <a:rPr lang="en-US" altLang="en-US" sz="2000" dirty="0" err="1">
                <a:solidFill>
                  <a:schemeClr val="tx1">
                    <a:lumMod val="75000"/>
                    <a:lumOff val="25000"/>
                  </a:schemeClr>
                </a:solidFill>
              </a:rPr>
              <a:t>Komentari</a:t>
            </a:r>
            <a:r>
              <a:rPr lang="en-US" altLang="en-US" sz="2000" dirty="0">
                <a:solidFill>
                  <a:schemeClr val="tx1">
                    <a:lumMod val="75000"/>
                    <a:lumOff val="25000"/>
                  </a:schemeClr>
                </a:solidFill>
              </a:rPr>
              <a:t> se u </a:t>
            </a:r>
            <a:r>
              <a:rPr lang="en-US" altLang="en-US" sz="2000" dirty="0" err="1">
                <a:solidFill>
                  <a:schemeClr val="tx1">
                    <a:lumMod val="75000"/>
                    <a:lumOff val="25000"/>
                  </a:schemeClr>
                </a:solidFill>
              </a:rPr>
              <a:t>Javi</a:t>
            </a:r>
            <a:r>
              <a:rPr lang="en-US" altLang="en-US" sz="2000" dirty="0">
                <a:solidFill>
                  <a:schemeClr val="tx1">
                    <a:lumMod val="75000"/>
                    <a:lumOff val="25000"/>
                  </a:schemeClr>
                </a:solidFill>
              </a:rPr>
              <a:t> </a:t>
            </a:r>
            <a:r>
              <a:rPr lang="en-US" altLang="en-US" sz="2000" dirty="0" err="1">
                <a:solidFill>
                  <a:schemeClr val="tx1">
                    <a:lumMod val="75000"/>
                    <a:lumOff val="25000"/>
                  </a:schemeClr>
                </a:solidFill>
              </a:rPr>
              <a:t>obele</a:t>
            </a:r>
            <a:r>
              <a:rPr lang="sl-SI" altLang="en-US" sz="2000" dirty="0">
                <a:solidFill>
                  <a:schemeClr val="tx1">
                    <a:lumMod val="75000"/>
                    <a:lumOff val="25000"/>
                  </a:schemeClr>
                </a:solidFill>
              </a:rPr>
              <a:t>žavaju na isti način kao kod jezika C i C++.</a:t>
            </a:r>
          </a:p>
          <a:p>
            <a:pPr eaLnBrk="1" fontAlgn="auto" hangingPunct="1">
              <a:spcAft>
                <a:spcPts val="0"/>
              </a:spcAft>
              <a:buFont typeface="Wingdings 3" charset="2"/>
              <a:buChar char=""/>
              <a:defRPr/>
            </a:pPr>
            <a:r>
              <a:rPr lang="sl-SI" altLang="en-US" sz="2000" b="1" dirty="0">
                <a:solidFill>
                  <a:schemeClr val="tx2">
                    <a:lumMod val="75000"/>
                  </a:schemeClr>
                </a:solidFill>
              </a:rPr>
              <a:t>Specijalna vrsta komentara: dokumentacioni komentari.</a:t>
            </a:r>
          </a:p>
          <a:p>
            <a:pPr lvl="1" eaLnBrk="1" fontAlgn="auto" hangingPunct="1">
              <a:spcAft>
                <a:spcPts val="0"/>
              </a:spcAft>
              <a:buFont typeface="Wingdings 3" charset="2"/>
              <a:buChar char=""/>
              <a:defRPr/>
            </a:pPr>
            <a:r>
              <a:rPr lang="sl-SI" altLang="en-US" sz="1800" b="1" dirty="0">
                <a:solidFill>
                  <a:schemeClr val="tx2">
                    <a:lumMod val="75000"/>
                  </a:schemeClr>
                </a:solidFill>
              </a:rPr>
              <a:t>Oni stoje između znakova /** i */</a:t>
            </a:r>
            <a:endParaRPr lang="en-US" altLang="en-US" sz="1800" b="1" dirty="0">
              <a:solidFill>
                <a:schemeClr val="tx2">
                  <a:lumMod val="75000"/>
                </a:schemeClr>
              </a:solidFill>
            </a:endParaRPr>
          </a:p>
          <a:p>
            <a:pPr lvl="2" eaLnBrk="1" fontAlgn="auto" hangingPunct="1">
              <a:spcAft>
                <a:spcPts val="0"/>
              </a:spcAft>
              <a:buFont typeface="Wingdings 3" charset="2"/>
              <a:buChar char=""/>
              <a:defRPr/>
            </a:pPr>
            <a:r>
              <a:rPr lang="en-US" altLang="en-US" sz="1600" b="1" dirty="0">
                <a:solidFill>
                  <a:schemeClr val="tx2">
                    <a:lumMod val="75000"/>
                  </a:schemeClr>
                </a:solidFill>
              </a:rPr>
              <a:t>R</a:t>
            </a:r>
            <a:r>
              <a:rPr lang="sl-SI" altLang="en-US" sz="1600" b="1" dirty="0">
                <a:solidFill>
                  <a:schemeClr val="tx2">
                    <a:lumMod val="75000"/>
                  </a:schemeClr>
                </a:solidFill>
              </a:rPr>
              <a:t>azlika: </a:t>
            </a:r>
            <a:r>
              <a:rPr lang="en-US" altLang="en-US" sz="1600" b="1" dirty="0" err="1">
                <a:solidFill>
                  <a:schemeClr val="tx2">
                    <a:lumMod val="75000"/>
                  </a:schemeClr>
                </a:solidFill>
              </a:rPr>
              <a:t>prvi</a:t>
            </a:r>
            <a:r>
              <a:rPr lang="en-US" altLang="en-US" sz="1600" b="1" dirty="0">
                <a:solidFill>
                  <a:schemeClr val="tx2">
                    <a:lumMod val="75000"/>
                  </a:schemeClr>
                </a:solidFill>
              </a:rPr>
              <a:t> </a:t>
            </a:r>
            <a:r>
              <a:rPr lang="en-US" altLang="en-US" sz="1600" b="1" dirty="0" err="1">
                <a:solidFill>
                  <a:schemeClr val="tx2">
                    <a:lumMod val="75000"/>
                  </a:schemeClr>
                </a:solidFill>
              </a:rPr>
              <a:t>ima</a:t>
            </a:r>
            <a:r>
              <a:rPr lang="en-US" altLang="en-US" sz="1600" b="1" dirty="0">
                <a:solidFill>
                  <a:schemeClr val="tx2">
                    <a:lumMod val="75000"/>
                  </a:schemeClr>
                </a:solidFill>
              </a:rPr>
              <a:t> 2 </a:t>
            </a:r>
            <a:r>
              <a:rPr lang="sl-SI" altLang="en-US" sz="1600" b="1" dirty="0">
                <a:solidFill>
                  <a:schemeClr val="tx2">
                    <a:lumMod val="75000"/>
                  </a:schemeClr>
                </a:solidFill>
              </a:rPr>
              <a:t>zvezdice a ne jednu</a:t>
            </a:r>
            <a:r>
              <a:rPr lang="en-US" altLang="en-US" sz="1600" b="1" dirty="0">
                <a:solidFill>
                  <a:schemeClr val="tx2">
                    <a:lumMod val="75000"/>
                  </a:schemeClr>
                </a:solidFill>
              </a:rPr>
              <a:t>.</a:t>
            </a:r>
            <a:endParaRPr lang="sl-SI" altLang="en-US" sz="1600" b="1" dirty="0">
              <a:solidFill>
                <a:schemeClr val="tx2">
                  <a:lumMod val="75000"/>
                </a:schemeClr>
              </a:solidFill>
            </a:endParaRPr>
          </a:p>
          <a:p>
            <a:pPr lvl="1" eaLnBrk="1" fontAlgn="auto" hangingPunct="1">
              <a:spcAft>
                <a:spcPts val="0"/>
              </a:spcAft>
              <a:buFont typeface="Wingdings 3" charset="2"/>
              <a:buChar char=""/>
              <a:defRPr/>
            </a:pPr>
            <a:r>
              <a:rPr lang="sl-SI" altLang="en-US" sz="1800" b="1" dirty="0">
                <a:solidFill>
                  <a:schemeClr val="tx2">
                    <a:lumMod val="75000"/>
                  </a:schemeClr>
                </a:solidFill>
              </a:rPr>
              <a:t>Oni služe da ih Javin generator tehničke dokumentacije (Javadoc) automatski uključi u dokumentaciju o projektu koju generiše</a:t>
            </a:r>
            <a:r>
              <a:rPr lang="sl-SI" altLang="en-US" sz="1800" b="1" dirty="0">
                <a:solidFill>
                  <a:schemeClr val="tx1">
                    <a:lumMod val="75000"/>
                    <a:lumOff val="25000"/>
                  </a:schemeClr>
                </a:solidFill>
              </a:rPr>
              <a:t>.</a:t>
            </a:r>
          </a:p>
          <a:p>
            <a:pPr eaLnBrk="1" fontAlgn="auto" hangingPunct="1">
              <a:spcAft>
                <a:spcPts val="0"/>
              </a:spcAft>
              <a:buFont typeface="Wingdings 3" charset="2"/>
              <a:buChar char=""/>
              <a:defRPr/>
            </a:pPr>
            <a:r>
              <a:rPr lang="sl-SI" altLang="en-US" sz="2000" dirty="0">
                <a:solidFill>
                  <a:schemeClr val="tx1">
                    <a:lumMod val="75000"/>
                    <a:lumOff val="25000"/>
                  </a:schemeClr>
                </a:solidFill>
              </a:rPr>
              <a:t>Značaj tehničke dokumentacije pri izradi projekta nije potrebno posebno naglašavati</a:t>
            </a:r>
            <a:r>
              <a:rPr lang="en-US" altLang="en-US" sz="2000" dirty="0">
                <a:solidFill>
                  <a:schemeClr val="tx1">
                    <a:lumMod val="75000"/>
                    <a:lumOff val="25000"/>
                  </a:schemeClr>
                </a:solidFill>
              </a:rPr>
              <a:t>!</a:t>
            </a:r>
          </a:p>
          <a:p>
            <a:pPr eaLnBrk="1" fontAlgn="auto" hangingPunct="1">
              <a:spcAft>
                <a:spcPts val="0"/>
              </a:spcAft>
              <a:buFont typeface="Arial" panose="020B0604020202020204" pitchFamily="34" charset="0"/>
              <a:buChar char="•"/>
              <a:defRPr/>
            </a:pPr>
            <a:endParaRPr lang="sl-SI" altLang="en-US" sz="2000" b="1" dirty="0">
              <a:solidFill>
                <a:srgbClr val="66FF33"/>
              </a:solidFill>
            </a:endParaRPr>
          </a:p>
          <a:p>
            <a:pPr eaLnBrk="1" fontAlgn="auto" hangingPunct="1">
              <a:spcAft>
                <a:spcPts val="0"/>
              </a:spcAft>
              <a:buFont typeface="Arial" panose="020B0604020202020204" pitchFamily="34" charset="0"/>
              <a:buChar char="•"/>
              <a:defRPr/>
            </a:pP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C348DBB1-BCDF-40EB-AC10-193768FAFBF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97C6ED1-DA5B-4405-8305-4A9AD0846B63}"/>
              </a:ext>
            </a:extLst>
          </p:cNvPr>
          <p:cNvSpPr>
            <a:spLocks noGrp="1" noChangeArrowheads="1"/>
          </p:cNvSpPr>
          <p:nvPr>
            <p:ph type="title"/>
          </p:nvPr>
        </p:nvSpPr>
        <p:spPr>
          <a:xfrm>
            <a:off x="755576" y="260350"/>
            <a:ext cx="7429500" cy="576262"/>
          </a:xfrm>
        </p:spPr>
        <p:txBody>
          <a:bodyPr>
            <a:normAutofit/>
          </a:bodyPr>
          <a:lstStyle/>
          <a:p>
            <a:pPr eaLnBrk="1" hangingPunct="1"/>
            <a:r>
              <a:rPr lang="sl-SI" altLang="en-US" sz="2900"/>
              <a:t>Upravljačke strukture</a:t>
            </a:r>
            <a:endParaRPr lang="en-US" altLang="en-US" sz="2900"/>
          </a:p>
        </p:txBody>
      </p:sp>
      <p:sp>
        <p:nvSpPr>
          <p:cNvPr id="61444" name="Rectangle 3">
            <a:extLst>
              <a:ext uri="{FF2B5EF4-FFF2-40B4-BE49-F238E27FC236}">
                <a16:creationId xmlns:a16="http://schemas.microsoft.com/office/drawing/2014/main" id="{99209ED3-D838-425E-B5A3-232B9FCF455B}"/>
              </a:ext>
            </a:extLst>
          </p:cNvPr>
          <p:cNvSpPr>
            <a:spLocks noGrp="1" noChangeArrowheads="1"/>
          </p:cNvSpPr>
          <p:nvPr>
            <p:ph idx="1"/>
          </p:nvPr>
        </p:nvSpPr>
        <p:spPr>
          <a:xfrm>
            <a:off x="755650" y="908720"/>
            <a:ext cx="7696200" cy="5112668"/>
          </a:xfrm>
        </p:spPr>
        <p:txBody>
          <a:bodyPr rtlCol="0">
            <a:normAutofit fontScale="92500" lnSpcReduction="20000"/>
          </a:bodyPr>
          <a:lstStyle/>
          <a:p>
            <a:pPr eaLnBrk="1" fontAlgn="auto" hangingPunct="1">
              <a:spcAft>
                <a:spcPts val="0"/>
              </a:spcAft>
              <a:buNone/>
              <a:defRPr/>
            </a:pPr>
            <a:r>
              <a:rPr lang="sl-SI" altLang="en-US" sz="2800" b="1">
                <a:solidFill>
                  <a:schemeClr val="accent2">
                    <a:lumMod val="50000"/>
                  </a:schemeClr>
                </a:solidFill>
              </a:rPr>
              <a:t>Break sa oznakom (labelom), Java:</a:t>
            </a:r>
          </a:p>
          <a:p>
            <a:pPr eaLnBrk="1" fontAlgn="auto" hangingPunct="1">
              <a:spcAft>
                <a:spcPts val="0"/>
              </a:spcAft>
              <a:buNone/>
              <a:defRPr/>
            </a:pPr>
            <a:r>
              <a:rPr lang="sl-SI" altLang="en-US" sz="1200">
                <a:solidFill>
                  <a:schemeClr val="tx1">
                    <a:lumMod val="75000"/>
                    <a:lumOff val="25000"/>
                  </a:schemeClr>
                </a:solidFill>
              </a:rPr>
              <a:t> </a:t>
            </a:r>
            <a:endParaRPr lang="en-US" altLang="en-US" sz="2400">
              <a:solidFill>
                <a:schemeClr val="tx1">
                  <a:lumMod val="75000"/>
                  <a:lumOff val="25000"/>
                </a:schemeClr>
              </a:solidFill>
            </a:endParaRPr>
          </a:p>
          <a:p>
            <a:pPr eaLnBrk="1" fontAlgn="auto" hangingPunct="1">
              <a:spcAft>
                <a:spcPts val="0"/>
              </a:spcAft>
              <a:buFont typeface="Wingdings" pitchFamily="2" charset="2"/>
              <a:buNone/>
              <a:defRPr/>
            </a:pPr>
            <a:r>
              <a:rPr lang="sl-SI" altLang="en-US" sz="2100">
                <a:solidFill>
                  <a:schemeClr val="tx2"/>
                </a:solidFill>
                <a:latin typeface="Consolas" pitchFamily="49" charset="0"/>
              </a:rPr>
              <a:t>spoljna</a:t>
            </a:r>
            <a:r>
              <a:rPr lang="sl-SI" altLang="en-US" sz="2100" dirty="0">
                <a:solidFill>
                  <a:schemeClr val="tx2"/>
                </a:solidFill>
                <a:latin typeface="Consolas" pitchFamily="49" charset="0"/>
              </a:rPr>
              <a:t>_petlja:</a:t>
            </a:r>
            <a:r>
              <a:rPr lang="en-US" altLang="en-US" sz="2100" dirty="0">
                <a:solidFill>
                  <a:schemeClr val="tx2"/>
                </a:solidFill>
                <a:latin typeface="Consolas" pitchFamily="49" charset="0"/>
              </a:rPr>
              <a:t>	</a:t>
            </a:r>
            <a:r>
              <a:rPr lang="en-US" altLang="en-US" sz="2100" dirty="0">
                <a:solidFill>
                  <a:schemeClr val="accent3">
                    <a:lumMod val="75000"/>
                  </a:schemeClr>
                </a:solidFill>
                <a:latin typeface="Consolas" pitchFamily="49" charset="0"/>
              </a:rPr>
              <a:t>// </a:t>
            </a:r>
            <a:r>
              <a:rPr lang="en-US" altLang="en-US" sz="2100" dirty="0" err="1">
                <a:solidFill>
                  <a:schemeClr val="accent3">
                    <a:lumMod val="75000"/>
                  </a:schemeClr>
                </a:solidFill>
                <a:latin typeface="Consolas" pitchFamily="49" charset="0"/>
              </a:rPr>
              <a:t>ovo</a:t>
            </a:r>
            <a:r>
              <a:rPr lang="en-US" altLang="en-US" sz="2100" dirty="0">
                <a:solidFill>
                  <a:schemeClr val="accent3">
                    <a:lumMod val="75000"/>
                  </a:schemeClr>
                </a:solidFill>
                <a:latin typeface="Consolas" pitchFamily="49" charset="0"/>
              </a:rPr>
              <a:t> je </a:t>
            </a:r>
            <a:r>
              <a:rPr lang="sl-SI" altLang="en-US" sz="2100" dirty="0">
                <a:solidFill>
                  <a:schemeClr val="accent3">
                    <a:lumMod val="75000"/>
                  </a:schemeClr>
                </a:solidFill>
                <a:latin typeface="Consolas" pitchFamily="49" charset="0"/>
              </a:rPr>
              <a:t>oznaka</a:t>
            </a:r>
            <a:r>
              <a:rPr lang="en-US" altLang="en-US" sz="2100" dirty="0">
                <a:solidFill>
                  <a:schemeClr val="accent3">
                    <a:lumMod val="75000"/>
                  </a:schemeClr>
                </a:solidFill>
                <a:latin typeface="Consolas" pitchFamily="49" charset="0"/>
              </a:rPr>
              <a:t>!</a:t>
            </a:r>
            <a:endParaRPr lang="sl-SI" altLang="en-US" sz="2100" dirty="0">
              <a:solidFill>
                <a:schemeClr val="accent3">
                  <a:lumMod val="75000"/>
                </a:schemeClr>
              </a:solidFill>
              <a:latin typeface="Consolas" pitchFamily="49" charset="0"/>
            </a:endParaRPr>
          </a:p>
          <a:p>
            <a:pPr eaLnBrk="1" fontAlgn="auto" hangingPunct="1">
              <a:spcAft>
                <a:spcPts val="0"/>
              </a:spcAft>
              <a:buFont typeface="Wingdings" pitchFamily="2" charset="2"/>
              <a:buNone/>
              <a:defRPr/>
            </a:pPr>
            <a:r>
              <a:rPr lang="sl-SI" altLang="en-US" sz="2100" dirty="0">
                <a:solidFill>
                  <a:schemeClr val="tx2"/>
                </a:solidFill>
                <a:latin typeface="Consolas" pitchFamily="49" charset="0"/>
              </a:rPr>
              <a:t>	for (int i</a:t>
            </a:r>
            <a:r>
              <a:rPr lang="en-US" altLang="en-US" sz="2100" dirty="0">
                <a:solidFill>
                  <a:schemeClr val="tx2"/>
                </a:solidFill>
                <a:latin typeface="Consolas" pitchFamily="49" charset="0"/>
              </a:rPr>
              <a:t>=0; i&lt;10; i++)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while (x&lt;50)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if (i*x &gt; 400)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break </a:t>
            </a:r>
            <a:r>
              <a:rPr lang="en-US" altLang="en-US" sz="2100" dirty="0" err="1">
                <a:solidFill>
                  <a:schemeClr val="tx2"/>
                </a:solidFill>
                <a:latin typeface="Consolas" pitchFamily="49" charset="0"/>
              </a:rPr>
              <a:t>spoljna_petlja</a:t>
            </a:r>
            <a:r>
              <a:rPr lang="en-US" altLang="en-US" sz="2100" dirty="0">
                <a:solidFill>
                  <a:schemeClr val="tx2"/>
                </a:solidFill>
                <a:latin typeface="Consolas" pitchFamily="49" charset="0"/>
              </a:rPr>
              <a:t>;</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endParaRPr lang="sl-SI" altLang="en-US" sz="2100" dirty="0">
              <a:solidFill>
                <a:schemeClr val="tx2"/>
              </a:solidFill>
              <a:latin typeface="Consolas" pitchFamily="49" charset="0"/>
            </a:endParaRPr>
          </a:p>
          <a:p>
            <a:pPr eaLnBrk="1" fontAlgn="auto" hangingPunct="1">
              <a:spcAft>
                <a:spcPts val="0"/>
              </a:spcAft>
              <a:buFont typeface="Wingdings" pitchFamily="2" charset="2"/>
              <a:buNone/>
              <a:defRPr/>
            </a:pPr>
            <a:r>
              <a:rPr lang="en-US" altLang="en-US" sz="2100" dirty="0">
                <a:solidFill>
                  <a:schemeClr val="accent3">
                    <a:lumMod val="75000"/>
                  </a:schemeClr>
                </a:solidFill>
                <a:latin typeface="Consolas" pitchFamily="49" charset="0"/>
              </a:rPr>
              <a:t>// </a:t>
            </a:r>
            <a:r>
              <a:rPr lang="sl-SI" altLang="en-US" sz="2100" dirty="0">
                <a:solidFill>
                  <a:schemeClr val="accent3">
                    <a:lumMod val="75000"/>
                  </a:schemeClr>
                </a:solidFill>
                <a:latin typeface="Consolas" pitchFamily="49" charset="0"/>
              </a:rPr>
              <a:t>izvršenje nastavlja odavde</a:t>
            </a:r>
          </a:p>
          <a:p>
            <a:pPr lvl="1" eaLnBrk="1" fontAlgn="auto" hangingPunct="1">
              <a:spcAft>
                <a:spcPts val="0"/>
              </a:spcAft>
              <a:buFont typeface="Arial" panose="020B0604020202020204" pitchFamily="34" charset="0"/>
              <a:buChar char="•"/>
              <a:defRPr/>
            </a:pPr>
            <a:endParaRPr lang="en-US" altLang="en-US" b="1" dirty="0">
              <a:solidFill>
                <a:srgbClr val="0000FF"/>
              </a:solidFill>
              <a:latin typeface="Consolas" pitchFamily="49" charset="0"/>
            </a:endParaRPr>
          </a:p>
        </p:txBody>
      </p:sp>
      <p:sp>
        <p:nvSpPr>
          <p:cNvPr id="2" name="Footer Placeholder 1">
            <a:extLst>
              <a:ext uri="{FF2B5EF4-FFF2-40B4-BE49-F238E27FC236}">
                <a16:creationId xmlns:a16="http://schemas.microsoft.com/office/drawing/2014/main" id="{986A030F-A846-401F-BAB6-FF9158748DB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3ED184E-0DC1-451B-82AC-94AF205E4146}"/>
              </a:ext>
            </a:extLst>
          </p:cNvPr>
          <p:cNvSpPr>
            <a:spLocks noGrp="1" noChangeArrowheads="1"/>
          </p:cNvSpPr>
          <p:nvPr>
            <p:ph type="title"/>
          </p:nvPr>
        </p:nvSpPr>
        <p:spPr>
          <a:xfrm>
            <a:off x="755576" y="333375"/>
            <a:ext cx="7429500" cy="719361"/>
          </a:xfrm>
        </p:spPr>
        <p:txBody>
          <a:bodyPr>
            <a:normAutofit/>
          </a:bodyPr>
          <a:lstStyle/>
          <a:p>
            <a:pPr eaLnBrk="1" hangingPunct="1"/>
            <a:r>
              <a:rPr lang="sl-SI" altLang="en-US"/>
              <a:t>Klase u Javi</a:t>
            </a:r>
            <a:endParaRPr lang="en-US" altLang="en-US"/>
          </a:p>
        </p:txBody>
      </p:sp>
      <p:sp>
        <p:nvSpPr>
          <p:cNvPr id="56325" name="Rectangle 3">
            <a:extLst>
              <a:ext uri="{FF2B5EF4-FFF2-40B4-BE49-F238E27FC236}">
                <a16:creationId xmlns:a16="http://schemas.microsoft.com/office/drawing/2014/main" id="{73BDE641-EA35-4280-A894-D533F8CE6C39}"/>
              </a:ext>
            </a:extLst>
          </p:cNvPr>
          <p:cNvSpPr>
            <a:spLocks noGrp="1" noChangeArrowheads="1"/>
          </p:cNvSpPr>
          <p:nvPr>
            <p:ph idx="1"/>
          </p:nvPr>
        </p:nvSpPr>
        <p:spPr>
          <a:xfrm>
            <a:off x="762000" y="2564929"/>
            <a:ext cx="6330950" cy="2808287"/>
          </a:xfrm>
        </p:spPr>
        <p:txBody>
          <a:bodyPr rtlCol="0">
            <a:normAutofit/>
          </a:bodyPr>
          <a:lstStyle/>
          <a:p>
            <a:pPr marL="0" indent="0" eaLnBrk="1" fontAlgn="auto" hangingPunct="1">
              <a:spcAft>
                <a:spcPts val="0"/>
              </a:spcAft>
              <a:buFont typeface="Wingdings 3" panose="05040102010807070707" pitchFamily="18" charset="2"/>
              <a:buNone/>
              <a:defRPr/>
            </a:pPr>
            <a:r>
              <a:rPr lang="en-US" sz="2800">
                <a:solidFill>
                  <a:schemeClr val="accent1"/>
                </a:solidFill>
                <a:latin typeface="Consolas" pitchFamily="49" charset="0"/>
              </a:rPr>
              <a:t>c</a:t>
            </a:r>
            <a:r>
              <a:rPr lang="sr-Latn-RS" sz="2800" dirty="0">
                <a:solidFill>
                  <a:schemeClr val="accent1"/>
                </a:solidFill>
                <a:latin typeface="Consolas" pitchFamily="49" charset="0"/>
              </a:rPr>
              <a:t>lass</a:t>
            </a:r>
            <a:r>
              <a:rPr lang="sr-Latn-RS" sz="2800" dirty="0">
                <a:solidFill>
                  <a:schemeClr val="bg2">
                    <a:lumMod val="40000"/>
                    <a:lumOff val="60000"/>
                  </a:schemeClr>
                </a:solidFill>
                <a:latin typeface="Consolas" pitchFamily="49" charset="0"/>
              </a:rPr>
              <a:t> </a:t>
            </a:r>
            <a:r>
              <a:rPr lang="en-US" sz="2800" dirty="0">
                <a:solidFill>
                  <a:schemeClr val="accent3">
                    <a:lumMod val="75000"/>
                  </a:schemeClr>
                </a:solidFill>
                <a:latin typeface="Consolas" pitchFamily="49" charset="0"/>
              </a:rPr>
              <a:t>I</a:t>
            </a:r>
            <a:r>
              <a:rPr lang="sr-Latn-RS" sz="2800" dirty="0">
                <a:solidFill>
                  <a:schemeClr val="accent3">
                    <a:lumMod val="75000"/>
                  </a:schemeClr>
                </a:solidFill>
                <a:latin typeface="Consolas" pitchFamily="49" charset="0"/>
              </a:rPr>
              <a:t>meKlase</a:t>
            </a:r>
            <a:r>
              <a:rPr lang="sr-Latn-RS" sz="2800" dirty="0">
                <a:solidFill>
                  <a:srgbClr val="66FF33"/>
                </a:solidFill>
                <a:latin typeface="Consolas" pitchFamily="49" charset="0"/>
              </a:rPr>
              <a:t> </a:t>
            </a:r>
          </a:p>
          <a:p>
            <a:pPr marL="0" indent="0" eaLnBrk="1" fontAlgn="auto" hangingPunct="1">
              <a:spcAft>
                <a:spcPts val="0"/>
              </a:spcAft>
              <a:buFont typeface="Wingdings 3" panose="05040102010807070707" pitchFamily="18" charset="2"/>
              <a:buNone/>
              <a:defRPr/>
            </a:pPr>
            <a:r>
              <a:rPr lang="en-US" sz="2800" dirty="0">
                <a:solidFill>
                  <a:schemeClr val="tx2"/>
                </a:solidFill>
                <a:latin typeface="Consolas" pitchFamily="49" charset="0"/>
                <a:cs typeface="Courier New" pitchFamily="49" charset="0"/>
              </a:rPr>
              <a:t>{</a:t>
            </a:r>
          </a:p>
          <a:p>
            <a:pPr marL="457200" lvl="1" indent="0" eaLnBrk="1" fontAlgn="auto" hangingPunct="1">
              <a:spcAft>
                <a:spcPts val="0"/>
              </a:spcAft>
              <a:buFont typeface="Wingdings 3" panose="05040102010807070707" pitchFamily="18" charset="2"/>
              <a:buNone/>
              <a:defRPr/>
            </a:pPr>
            <a:r>
              <a:rPr lang="en-US" sz="2800" dirty="0" err="1">
                <a:solidFill>
                  <a:schemeClr val="tx2"/>
                </a:solidFill>
                <a:latin typeface="Consolas" pitchFamily="49" charset="0"/>
                <a:cs typeface="Courier New" pitchFamily="49" charset="0"/>
              </a:rPr>
              <a:t>Telo</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definicija</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a:t>
            </a:r>
          </a:p>
          <a:p>
            <a:pPr marL="0" indent="0" eaLnBrk="1" fontAlgn="auto" hangingPunct="1">
              <a:spcAft>
                <a:spcPts val="0"/>
              </a:spcAft>
              <a:buFont typeface="Wingdings 3" panose="05040102010807070707" pitchFamily="18" charset="2"/>
              <a:buNone/>
              <a:defRPr/>
            </a:pPr>
            <a:r>
              <a:rPr lang="en-US" sz="2800" dirty="0">
                <a:solidFill>
                  <a:schemeClr val="tx2"/>
                </a:solidFill>
                <a:latin typeface="Consolas" pitchFamily="49" charset="0"/>
                <a:cs typeface="Courier New" pitchFamily="49" charset="0"/>
              </a:rPr>
              <a:t>}</a:t>
            </a:r>
            <a:endParaRPr lang="sl-SI" sz="2800" dirty="0">
              <a:solidFill>
                <a:schemeClr val="tx2"/>
              </a:solidFill>
              <a:latin typeface="Consolas" pitchFamily="49" charset="0"/>
              <a:cs typeface="Courier New" pitchFamily="49" charset="0"/>
            </a:endParaRPr>
          </a:p>
        </p:txBody>
      </p:sp>
      <p:sp>
        <p:nvSpPr>
          <p:cNvPr id="8" name="Rectangle 3">
            <a:extLst>
              <a:ext uri="{FF2B5EF4-FFF2-40B4-BE49-F238E27FC236}">
                <a16:creationId xmlns:a16="http://schemas.microsoft.com/office/drawing/2014/main" id="{86722474-4757-4AC9-A226-B1B40D19030A}"/>
              </a:ext>
            </a:extLst>
          </p:cNvPr>
          <p:cNvSpPr txBox="1">
            <a:spLocks noChangeArrowheads="1"/>
          </p:cNvSpPr>
          <p:nvPr/>
        </p:nvSpPr>
        <p:spPr bwMode="auto">
          <a:xfrm>
            <a:off x="755576" y="1387859"/>
            <a:ext cx="7339013" cy="6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Wingdings 3" charset="2"/>
              <a:buChar char=""/>
              <a:defRPr/>
            </a:pPr>
            <a:r>
              <a:rPr lang="sl-SI" altLang="en-US" sz="2400">
                <a:solidFill>
                  <a:schemeClr val="tx1">
                    <a:lumMod val="75000"/>
                    <a:lumOff val="25000"/>
                  </a:schemeClr>
                </a:solidFill>
              </a:rPr>
              <a:t>Definicija klase:</a:t>
            </a:r>
            <a:endParaRPr lang="en-US" altLang="en-US" b="1">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758B523-6710-47E6-9BA6-004FD96FF90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F49F4EA-203E-45E8-A7EB-4EFC3B4D231F}"/>
              </a:ext>
            </a:extLst>
          </p:cNvPr>
          <p:cNvSpPr>
            <a:spLocks noGrp="1" noChangeArrowheads="1"/>
          </p:cNvSpPr>
          <p:nvPr>
            <p:ph type="title"/>
          </p:nvPr>
        </p:nvSpPr>
        <p:spPr>
          <a:xfrm>
            <a:off x="755576" y="333375"/>
            <a:ext cx="7429500" cy="1477963"/>
          </a:xfrm>
        </p:spPr>
        <p:txBody>
          <a:bodyPr/>
          <a:lstStyle/>
          <a:p>
            <a:pPr eaLnBrk="1" hangingPunct="1"/>
            <a:r>
              <a:rPr lang="sl-SI" altLang="en-US" sz="3200"/>
              <a:t>Šta sve sadrži opis klase?</a:t>
            </a:r>
            <a:endParaRPr lang="en-US" altLang="en-US" sz="2900"/>
          </a:p>
        </p:txBody>
      </p:sp>
      <p:sp>
        <p:nvSpPr>
          <p:cNvPr id="56325" name="Rectangle 3">
            <a:extLst>
              <a:ext uri="{FF2B5EF4-FFF2-40B4-BE49-F238E27FC236}">
                <a16:creationId xmlns:a16="http://schemas.microsoft.com/office/drawing/2014/main" id="{F66902C5-1F35-48C9-9270-CDEEC6564F22}"/>
              </a:ext>
            </a:extLst>
          </p:cNvPr>
          <p:cNvSpPr>
            <a:spLocks noGrp="1" noChangeArrowheads="1"/>
          </p:cNvSpPr>
          <p:nvPr>
            <p:ph idx="1"/>
          </p:nvPr>
        </p:nvSpPr>
        <p:spPr>
          <a:xfrm>
            <a:off x="762000" y="1052736"/>
            <a:ext cx="7339013" cy="5184576"/>
          </a:xfrm>
        </p:spPr>
        <p:txBody>
          <a:bodyPr rtlCol="0">
            <a:normAutofit/>
          </a:bodyPr>
          <a:lstStyle/>
          <a:p>
            <a:pPr eaLnBrk="1" fontAlgn="auto" hangingPunct="1">
              <a:spcAft>
                <a:spcPts val="0"/>
              </a:spcAft>
              <a:buFont typeface="Wingdings 3" charset="2"/>
              <a:buChar char=""/>
              <a:defRPr/>
            </a:pPr>
            <a:r>
              <a:rPr lang="sl-SI" altLang="en-US" sz="2800" dirty="0">
                <a:solidFill>
                  <a:schemeClr val="tx1">
                    <a:lumMod val="75000"/>
                    <a:lumOff val="25000"/>
                  </a:schemeClr>
                </a:solidFill>
              </a:rPr>
              <a:t>U telu klase definišemo</a:t>
            </a:r>
            <a:r>
              <a:rPr lang="sl-SI" altLang="en-US" sz="2000" dirty="0">
                <a:solidFill>
                  <a:schemeClr val="tx1">
                    <a:lumMod val="75000"/>
                    <a:lumOff val="25000"/>
                  </a:schemeClr>
                </a:solidFill>
              </a:rPr>
              <a:t>:</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Promenljive (podatke-članove), odnosno </a:t>
            </a:r>
            <a:r>
              <a:rPr lang="sl-SI" altLang="en-US" sz="1800" b="1" dirty="0">
                <a:solidFill>
                  <a:schemeClr val="tx1">
                    <a:lumMod val="75000"/>
                    <a:lumOff val="25000"/>
                  </a:schemeClr>
                </a:solidFill>
              </a:rPr>
              <a:t>atribute</a:t>
            </a:r>
            <a:endParaRPr lang="en-US" altLang="en-US" sz="1800" b="1"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b="1" dirty="0" err="1">
                <a:solidFill>
                  <a:schemeClr val="tx1">
                    <a:lumMod val="75000"/>
                    <a:lumOff val="25000"/>
                  </a:schemeClr>
                </a:solidFill>
              </a:rPr>
              <a:t>Konstante</a:t>
            </a:r>
            <a:r>
              <a:rPr lang="sl-SI" altLang="en-US" sz="1800" dirty="0">
                <a:solidFill>
                  <a:schemeClr val="tx1">
                    <a:lumMod val="75000"/>
                    <a:lumOff val="25000"/>
                  </a:schemeClr>
                </a:solidFill>
              </a:rPr>
              <a:t> (ako ih ima)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Funkcije-članice, odnosno </a:t>
            </a:r>
            <a:r>
              <a:rPr lang="sl-SI" altLang="en-US" sz="1800" b="1" dirty="0">
                <a:solidFill>
                  <a:schemeClr val="tx1">
                    <a:lumMod val="75000"/>
                    <a:lumOff val="25000"/>
                  </a:schemeClr>
                </a:solidFill>
              </a:rPr>
              <a:t>metode</a:t>
            </a:r>
          </a:p>
          <a:p>
            <a:pPr lvl="1" eaLnBrk="1" fontAlgn="auto" hangingPunct="1">
              <a:spcAft>
                <a:spcPts val="0"/>
              </a:spcAft>
              <a:buFont typeface="Wingdings 3" charset="2"/>
              <a:buChar char=""/>
              <a:defRPr/>
            </a:pPr>
            <a:r>
              <a:rPr lang="sl-SI" altLang="en-US" sz="1800" b="1" dirty="0">
                <a:solidFill>
                  <a:schemeClr val="accent1"/>
                </a:solidFill>
              </a:rPr>
              <a:t>Atributi</a:t>
            </a:r>
            <a:r>
              <a:rPr lang="sl-SI" altLang="en-US" sz="1800" dirty="0">
                <a:solidFill>
                  <a:schemeClr val="accent1"/>
                </a:solidFill>
              </a:rPr>
              <a:t> i </a:t>
            </a:r>
            <a:r>
              <a:rPr lang="sl-SI" altLang="en-US" sz="1800" b="1" dirty="0">
                <a:solidFill>
                  <a:schemeClr val="accent1"/>
                </a:solidFill>
              </a:rPr>
              <a:t>metodi</a:t>
            </a:r>
            <a:r>
              <a:rPr lang="sl-SI" altLang="en-US" sz="1800" dirty="0">
                <a:solidFill>
                  <a:schemeClr val="accent1"/>
                </a:solidFill>
              </a:rPr>
              <a:t> su termini korišćeni kod Jave</a:t>
            </a:r>
            <a:endParaRPr lang="en-US" altLang="en-US" sz="1050" b="1" dirty="0">
              <a:solidFill>
                <a:schemeClr val="accent1"/>
              </a:solidFill>
            </a:endParaRPr>
          </a:p>
          <a:p>
            <a:pPr eaLnBrk="1" fontAlgn="auto" hangingPunct="1">
              <a:spcAft>
                <a:spcPts val="0"/>
              </a:spcAft>
              <a:buFont typeface="Wingdings 3" charset="2"/>
              <a:buChar char=""/>
              <a:defRPr/>
            </a:pPr>
            <a:r>
              <a:rPr lang="sl-SI" altLang="en-US" sz="2000" dirty="0">
                <a:solidFill>
                  <a:schemeClr val="tx1">
                    <a:lumMod val="75000"/>
                    <a:lumOff val="25000"/>
                  </a:schemeClr>
                </a:solidFill>
              </a:rPr>
              <a:t>Članovi klase se dele na:</a:t>
            </a:r>
            <a:endParaRPr lang="sl-SI" altLang="en-US" sz="2000" b="1"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Atribute</a:t>
            </a:r>
            <a:r>
              <a:rPr lang="sl-SI" altLang="en-US" sz="1800" dirty="0">
                <a:solidFill>
                  <a:schemeClr val="tx1">
                    <a:lumMod val="75000"/>
                    <a:lumOff val="25000"/>
                  </a:schemeClr>
                </a:solidFill>
              </a:rPr>
              <a:t>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Konstante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Metode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Atribute</a:t>
            </a:r>
            <a:r>
              <a:rPr lang="sl-SI" altLang="en-US" sz="1800" dirty="0">
                <a:solidFill>
                  <a:schemeClr val="tx1">
                    <a:lumMod val="75000"/>
                    <a:lumOff val="25000"/>
                  </a:schemeClr>
                </a:solidFill>
              </a:rPr>
              <a:t> </a:t>
            </a:r>
            <a:r>
              <a:rPr lang="sl-SI" altLang="en-US" sz="1800" b="1" dirty="0">
                <a:solidFill>
                  <a:schemeClr val="tx1">
                    <a:lumMod val="75000"/>
                    <a:lumOff val="25000"/>
                  </a:schemeClr>
                </a:solidFill>
              </a:rPr>
              <a:t>objekta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Konstante </a:t>
            </a:r>
            <a:r>
              <a:rPr lang="sl-SI" altLang="en-US" sz="1800" b="1" dirty="0">
                <a:solidFill>
                  <a:schemeClr val="tx1">
                    <a:lumMod val="75000"/>
                    <a:lumOff val="25000"/>
                  </a:schemeClr>
                </a:solidFill>
              </a:rPr>
              <a:t>objekta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Metode </a:t>
            </a:r>
            <a:r>
              <a:rPr lang="sl-SI" altLang="en-US" sz="1800" b="1" dirty="0">
                <a:solidFill>
                  <a:schemeClr val="tx1">
                    <a:lumMod val="75000"/>
                    <a:lumOff val="25000"/>
                  </a:schemeClr>
                </a:solidFill>
              </a:rPr>
              <a:t>objekta</a:t>
            </a:r>
            <a:endParaRPr lang="en-US" altLang="en-US" sz="1800" b="1"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563C5F1A-5C3D-4DA3-8A90-440CFFA9D4B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1D803AE-F492-46BB-AA54-CC4000CD9027}"/>
              </a:ext>
            </a:extLst>
          </p:cNvPr>
          <p:cNvSpPr>
            <a:spLocks noGrp="1" noChangeArrowheads="1"/>
          </p:cNvSpPr>
          <p:nvPr>
            <p:ph type="title"/>
          </p:nvPr>
        </p:nvSpPr>
        <p:spPr>
          <a:xfrm>
            <a:off x="755576" y="333375"/>
            <a:ext cx="7429500" cy="1477963"/>
          </a:xfrm>
        </p:spPr>
        <p:txBody>
          <a:bodyPr/>
          <a:lstStyle/>
          <a:p>
            <a:pPr eaLnBrk="1" hangingPunct="1"/>
            <a:r>
              <a:rPr lang="en-US" altLang="en-US" sz="3200"/>
              <a:t>Klase</a:t>
            </a:r>
            <a:endParaRPr lang="en-US" altLang="en-US" sz="2900"/>
          </a:p>
        </p:txBody>
      </p:sp>
      <p:sp>
        <p:nvSpPr>
          <p:cNvPr id="60419" name="Rectangle 3">
            <a:extLst>
              <a:ext uri="{FF2B5EF4-FFF2-40B4-BE49-F238E27FC236}">
                <a16:creationId xmlns:a16="http://schemas.microsoft.com/office/drawing/2014/main" id="{CCEEACF2-F0FB-4822-8FAC-9B27275C8BE2}"/>
              </a:ext>
            </a:extLst>
          </p:cNvPr>
          <p:cNvSpPr>
            <a:spLocks noGrp="1" noChangeArrowheads="1"/>
          </p:cNvSpPr>
          <p:nvPr>
            <p:ph idx="1"/>
          </p:nvPr>
        </p:nvSpPr>
        <p:spPr>
          <a:xfrm>
            <a:off x="755650" y="1196975"/>
            <a:ext cx="6553200" cy="5040313"/>
          </a:xfrm>
        </p:spPr>
        <p:txBody>
          <a:bodyPr rtlCol="0">
            <a:normAutofit/>
          </a:bodyPr>
          <a:lstStyle/>
          <a:p>
            <a:pPr eaLnBrk="1" fontAlgn="auto" hangingPunct="1">
              <a:spcAft>
                <a:spcPts val="0"/>
              </a:spcAft>
              <a:buFont typeface="Wingdings 3" charset="2"/>
              <a:buChar char=""/>
              <a:defRPr/>
            </a:pPr>
            <a:r>
              <a:rPr lang="en-US" altLang="en-US" sz="2400" dirty="0" err="1">
                <a:solidFill>
                  <a:schemeClr val="tx1">
                    <a:lumMod val="75000"/>
                    <a:lumOff val="25000"/>
                  </a:schemeClr>
                </a:solidFill>
              </a:rPr>
              <a:t>Unutar</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klase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objekat</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kome</a:t>
            </a:r>
            <a:r>
              <a:rPr lang="en-US" altLang="en-US" sz="2400" dirty="0">
                <a:solidFill>
                  <a:schemeClr val="tx1">
                    <a:lumMod val="75000"/>
                    <a:lumOff val="25000"/>
                  </a:schemeClr>
                </a:solidFill>
              </a:rPr>
              <a:t> se </a:t>
            </a:r>
            <a:r>
              <a:rPr lang="en-US" altLang="en-US" sz="2400" dirty="0" err="1">
                <a:solidFill>
                  <a:schemeClr val="tx1">
                    <a:lumMod val="75000"/>
                    <a:lumOff val="25000"/>
                  </a:schemeClr>
                </a:solidFill>
              </a:rPr>
              <a:t>pristupa</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mo</a:t>
            </a:r>
            <a:r>
              <a:rPr lang="sr-Latn-RS" altLang="en-US" sz="2400" dirty="0">
                <a:solidFill>
                  <a:schemeClr val="tx1">
                    <a:lumMod val="75000"/>
                    <a:lumOff val="25000"/>
                  </a:schemeClr>
                </a:solidFill>
              </a:rPr>
              <a:t>že da se predstavi ključnom reči </a:t>
            </a:r>
            <a:r>
              <a:rPr lang="sr-Latn-RS" altLang="en-US" sz="2400" b="1" dirty="0">
                <a:solidFill>
                  <a:schemeClr val="accent1"/>
                </a:solidFill>
                <a:latin typeface="Consolas" pitchFamily="49" charset="0"/>
              </a:rPr>
              <a:t>this</a:t>
            </a:r>
            <a:r>
              <a:rPr lang="sr-Latn-RS" altLang="en-US" sz="2400" dirty="0">
                <a:solidFill>
                  <a:schemeClr val="tx1">
                    <a:lumMod val="75000"/>
                    <a:lumOff val="25000"/>
                  </a:schemeClr>
                </a:solidFill>
              </a:rPr>
              <a:t>. </a:t>
            </a:r>
          </a:p>
          <a:p>
            <a:pPr eaLnBrk="1" fontAlgn="auto" hangingPunct="1">
              <a:spcAft>
                <a:spcPts val="0"/>
              </a:spcAft>
              <a:buFont typeface="Wingdings 3" charset="2"/>
              <a:buChar char=""/>
              <a:defRPr/>
            </a:pPr>
            <a:r>
              <a:rPr lang="sr-Latn-RS" altLang="en-US" sz="2400" dirty="0">
                <a:solidFill>
                  <a:schemeClr val="tx1">
                    <a:lumMod val="75000"/>
                    <a:lumOff val="25000"/>
                  </a:schemeClr>
                </a:solidFill>
              </a:rPr>
              <a:t>Time se označava da se pristupa članu tekućeg objekta (objekta koji se obrađuje).</a:t>
            </a:r>
          </a:p>
          <a:p>
            <a:pPr eaLnBrk="1" fontAlgn="auto" hangingPunct="1">
              <a:spcAft>
                <a:spcPts val="0"/>
              </a:spcAft>
              <a:buFont typeface="Wingdings 3" charset="2"/>
              <a:buChar char=""/>
              <a:defRPr/>
            </a:pPr>
            <a:r>
              <a:rPr lang="sr-Latn-RS" altLang="en-US" dirty="0">
                <a:solidFill>
                  <a:schemeClr val="tx1">
                    <a:lumMod val="75000"/>
                    <a:lumOff val="25000"/>
                  </a:schemeClr>
                </a:solidFill>
              </a:rPr>
              <a:t>Primer: </a:t>
            </a:r>
          </a:p>
          <a:p>
            <a:pPr lvl="1" eaLnBrk="1" fontAlgn="auto" hangingPunct="1">
              <a:spcAft>
                <a:spcPts val="0"/>
              </a:spcAft>
              <a:buFont typeface="Wingdings 3" charset="2"/>
              <a:buChar char=""/>
              <a:defRPr/>
            </a:pPr>
            <a:r>
              <a:rPr lang="sr-Latn-RS" altLang="en-US" sz="2200" b="1">
                <a:solidFill>
                  <a:schemeClr val="accent1"/>
                </a:solidFill>
                <a:latin typeface="Consolas" pitchFamily="49" charset="0"/>
              </a:rPr>
              <a:t>this</a:t>
            </a:r>
            <a:r>
              <a:rPr lang="sr-Latn-RS" altLang="en-US" sz="2200">
                <a:solidFill>
                  <a:schemeClr val="tx1">
                    <a:lumMod val="75000"/>
                    <a:lumOff val="25000"/>
                  </a:schemeClr>
                </a:solidFill>
                <a:latin typeface="Consolas" pitchFamily="49" charset="0"/>
              </a:rPr>
              <a:t>.član</a:t>
            </a:r>
            <a:endParaRPr lang="sr-Latn-RS" altLang="en-US" sz="2200" dirty="0">
              <a:solidFill>
                <a:schemeClr val="tx1">
                  <a:lumMod val="75000"/>
                  <a:lumOff val="25000"/>
                </a:schemeClr>
              </a:solidFill>
              <a:latin typeface="Consolas" pitchFamily="49" charset="0"/>
            </a:endParaRPr>
          </a:p>
          <a:p>
            <a:pPr eaLnBrk="1" fontAlgn="auto" hangingPunct="1">
              <a:spcAft>
                <a:spcPts val="0"/>
              </a:spcAft>
              <a:buFont typeface="Wingdings 3" charset="2"/>
              <a:buChar char=""/>
              <a:defRPr/>
            </a:pPr>
            <a:r>
              <a:rPr lang="sr-Latn-RS" altLang="en-US" sz="2400" dirty="0">
                <a:solidFill>
                  <a:schemeClr val="tx1">
                    <a:lumMod val="75000"/>
                    <a:lumOff val="25000"/>
                  </a:schemeClr>
                </a:solidFill>
              </a:rPr>
              <a:t>Za pristup članu sopstvene klase dovoljno je i navođenje samo člana, tj. </a:t>
            </a:r>
            <a:r>
              <a:rPr lang="sr-Latn-RS" altLang="en-US" sz="2400" b="1" dirty="0">
                <a:solidFill>
                  <a:schemeClr val="accent1"/>
                </a:solidFill>
                <a:latin typeface="Consolas" pitchFamily="49" charset="0"/>
              </a:rPr>
              <a:t>this</a:t>
            </a:r>
            <a:r>
              <a:rPr lang="sr-Latn-RS" altLang="en-US" sz="2400" dirty="0">
                <a:solidFill>
                  <a:schemeClr val="accent1"/>
                </a:solidFill>
              </a:rPr>
              <a:t> </a:t>
            </a:r>
            <a:r>
              <a:rPr lang="sr-Latn-RS" altLang="en-US" sz="2400" dirty="0">
                <a:solidFill>
                  <a:schemeClr val="tx1">
                    <a:lumMod val="75000"/>
                    <a:lumOff val="25000"/>
                  </a:schemeClr>
                </a:solidFill>
              </a:rPr>
              <a:t>se podrazumeva. Ponekad je, ipak, zgodno da se napiše to neobavezno </a:t>
            </a:r>
            <a:r>
              <a:rPr lang="sr-Latn-RS" altLang="en-US" sz="2400" b="1" dirty="0">
                <a:solidFill>
                  <a:schemeClr val="accent1"/>
                </a:solidFill>
                <a:latin typeface="Consolas" pitchFamily="49" charset="0"/>
              </a:rPr>
              <a:t>this</a:t>
            </a:r>
            <a:r>
              <a:rPr lang="sr-Latn-RS" altLang="en-US" sz="2400" dirty="0">
                <a:solidFill>
                  <a:schemeClr val="tx1">
                    <a:lumMod val="75000"/>
                    <a:lumOff val="25000"/>
                  </a:schemeClr>
                </a:solidFill>
              </a:rPr>
              <a:t>, naročito ako se u metodi, pored tekućeg, koristi još i veći broj objekata.</a:t>
            </a:r>
          </a:p>
        </p:txBody>
      </p:sp>
      <p:sp>
        <p:nvSpPr>
          <p:cNvPr id="2" name="Footer Placeholder 1">
            <a:extLst>
              <a:ext uri="{FF2B5EF4-FFF2-40B4-BE49-F238E27FC236}">
                <a16:creationId xmlns:a16="http://schemas.microsoft.com/office/drawing/2014/main" id="{7C56A72A-B5EF-4662-80D3-983BC9EEFE0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FEB766-D5E1-4F5E-A383-0F5210FD0B30}"/>
              </a:ext>
            </a:extLst>
          </p:cNvPr>
          <p:cNvSpPr>
            <a:spLocks noGrp="1" noChangeArrowheads="1"/>
          </p:cNvSpPr>
          <p:nvPr>
            <p:ph type="title"/>
          </p:nvPr>
        </p:nvSpPr>
        <p:spPr>
          <a:xfrm>
            <a:off x="830263" y="333375"/>
            <a:ext cx="7429500" cy="1477963"/>
          </a:xfrm>
        </p:spPr>
        <p:txBody>
          <a:bodyPr/>
          <a:lstStyle/>
          <a:p>
            <a:pPr eaLnBrk="1" hangingPunct="1"/>
            <a:r>
              <a:rPr lang="sl-SI" altLang="en-US" sz="3200"/>
              <a:t>Vlasništvo objekta ili klase?</a:t>
            </a:r>
            <a:endParaRPr lang="en-US" altLang="en-US" sz="2900"/>
          </a:p>
        </p:txBody>
      </p:sp>
      <p:sp>
        <p:nvSpPr>
          <p:cNvPr id="8" name="TextBox 7">
            <a:extLst>
              <a:ext uri="{FF2B5EF4-FFF2-40B4-BE49-F238E27FC236}">
                <a16:creationId xmlns:a16="http://schemas.microsoft.com/office/drawing/2014/main" id="{415BC6C3-41C4-4C10-B488-CEC9D2534272}"/>
              </a:ext>
            </a:extLst>
          </p:cNvPr>
          <p:cNvSpPr txBox="1"/>
          <p:nvPr/>
        </p:nvSpPr>
        <p:spPr>
          <a:xfrm>
            <a:off x="452438" y="1068388"/>
            <a:ext cx="3832225" cy="1076325"/>
          </a:xfrm>
          <a:prstGeom prst="rect">
            <a:avLst/>
          </a:prstGeom>
          <a:noFill/>
        </p:spPr>
        <p:txBody>
          <a:bodyPr>
            <a:spAutoFit/>
          </a:bodyPr>
          <a:lstStyle/>
          <a:p>
            <a:pPr>
              <a:defRPr/>
            </a:pPr>
            <a:r>
              <a:rPr lang="sl-SI" sz="2400" b="1" dirty="0">
                <a:solidFill>
                  <a:schemeClr val="accent1"/>
                </a:solidFill>
                <a:latin typeface="+mn-lt"/>
              </a:rPr>
              <a:t>Promenljiva objekta</a:t>
            </a:r>
          </a:p>
          <a:p>
            <a:pPr>
              <a:defRPr/>
            </a:pPr>
            <a:r>
              <a:rPr lang="sl-SI" sz="2000" dirty="0">
                <a:solidFill>
                  <a:schemeClr val="accent1"/>
                </a:solidFill>
                <a:latin typeface="+mn-lt"/>
              </a:rPr>
              <a:t>Svaki objekat ima svoj lični primerak promenljive.</a:t>
            </a:r>
          </a:p>
        </p:txBody>
      </p:sp>
      <p:sp>
        <p:nvSpPr>
          <p:cNvPr id="9" name="TextBox 8">
            <a:extLst>
              <a:ext uri="{FF2B5EF4-FFF2-40B4-BE49-F238E27FC236}">
                <a16:creationId xmlns:a16="http://schemas.microsoft.com/office/drawing/2014/main" id="{A385E26B-F3D8-4E8B-8ED3-D1F77259BB86}"/>
              </a:ext>
            </a:extLst>
          </p:cNvPr>
          <p:cNvSpPr txBox="1"/>
          <p:nvPr/>
        </p:nvSpPr>
        <p:spPr>
          <a:xfrm>
            <a:off x="4127500" y="1023938"/>
            <a:ext cx="4319588" cy="1384300"/>
          </a:xfrm>
          <a:prstGeom prst="rect">
            <a:avLst/>
          </a:prstGeom>
          <a:noFill/>
        </p:spPr>
        <p:txBody>
          <a:bodyPr>
            <a:spAutoFit/>
          </a:bodyPr>
          <a:lstStyle/>
          <a:p>
            <a:pPr>
              <a:defRPr/>
            </a:pPr>
            <a:r>
              <a:rPr lang="sl-SI" sz="2400" b="1" dirty="0">
                <a:solidFill>
                  <a:schemeClr val="accent1"/>
                </a:solidFill>
                <a:latin typeface="+mn-lt"/>
              </a:rPr>
              <a:t>Promenljiva klase</a:t>
            </a:r>
          </a:p>
          <a:p>
            <a:pPr>
              <a:defRPr/>
            </a:pPr>
            <a:r>
              <a:rPr lang="sl-SI" sz="2000" dirty="0">
                <a:solidFill>
                  <a:schemeClr val="accent1"/>
                </a:solidFill>
                <a:latin typeface="+mn-lt"/>
              </a:rPr>
              <a:t>Postoji samo jedan primerak promenljive u memoriji i svaki objekat pristupa tom primerku.</a:t>
            </a:r>
            <a:endParaRPr lang="en-US" sz="2000" dirty="0">
              <a:solidFill>
                <a:schemeClr val="accent1"/>
              </a:solidFill>
              <a:latin typeface="+mn-lt"/>
            </a:endParaRPr>
          </a:p>
        </p:txBody>
      </p:sp>
      <p:sp>
        <p:nvSpPr>
          <p:cNvPr id="63495" name="Rectangle 7">
            <a:extLst>
              <a:ext uri="{FF2B5EF4-FFF2-40B4-BE49-F238E27FC236}">
                <a16:creationId xmlns:a16="http://schemas.microsoft.com/office/drawing/2014/main" id="{5184FD26-8196-4FD1-97B1-6B35516C3B5D}"/>
              </a:ext>
            </a:extLst>
          </p:cNvPr>
          <p:cNvSpPr>
            <a:spLocks noChangeArrowheads="1"/>
          </p:cNvSpPr>
          <p:nvPr/>
        </p:nvSpPr>
        <p:spPr bwMode="auto">
          <a:xfrm>
            <a:off x="808038" y="2408238"/>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6" name="Rectangle 8">
            <a:extLst>
              <a:ext uri="{FF2B5EF4-FFF2-40B4-BE49-F238E27FC236}">
                <a16:creationId xmlns:a16="http://schemas.microsoft.com/office/drawing/2014/main" id="{9F120562-3987-4393-944F-8C96DF14E0AE}"/>
              </a:ext>
            </a:extLst>
          </p:cNvPr>
          <p:cNvSpPr>
            <a:spLocks noChangeArrowheads="1"/>
          </p:cNvSpPr>
          <p:nvPr/>
        </p:nvSpPr>
        <p:spPr bwMode="auto">
          <a:xfrm>
            <a:off x="979488" y="2611438"/>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7" name="Rectangle 9">
            <a:extLst>
              <a:ext uri="{FF2B5EF4-FFF2-40B4-BE49-F238E27FC236}">
                <a16:creationId xmlns:a16="http://schemas.microsoft.com/office/drawing/2014/main" id="{01197058-A435-4856-9D9B-B58C3C678B83}"/>
              </a:ext>
            </a:extLst>
          </p:cNvPr>
          <p:cNvSpPr>
            <a:spLocks noChangeArrowheads="1"/>
          </p:cNvSpPr>
          <p:nvPr/>
        </p:nvSpPr>
        <p:spPr bwMode="auto">
          <a:xfrm>
            <a:off x="808038" y="3736975"/>
            <a:ext cx="1728787"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8" name="Rectangle 10">
            <a:extLst>
              <a:ext uri="{FF2B5EF4-FFF2-40B4-BE49-F238E27FC236}">
                <a16:creationId xmlns:a16="http://schemas.microsoft.com/office/drawing/2014/main" id="{9199EFAD-2575-4B98-94DE-D0AA1964113B}"/>
              </a:ext>
            </a:extLst>
          </p:cNvPr>
          <p:cNvSpPr>
            <a:spLocks noChangeArrowheads="1"/>
          </p:cNvSpPr>
          <p:nvPr/>
        </p:nvSpPr>
        <p:spPr bwMode="auto">
          <a:xfrm>
            <a:off x="979488" y="3943350"/>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9" name="Rectangle 11">
            <a:extLst>
              <a:ext uri="{FF2B5EF4-FFF2-40B4-BE49-F238E27FC236}">
                <a16:creationId xmlns:a16="http://schemas.microsoft.com/office/drawing/2014/main" id="{E2B72D5D-B43E-4ED9-8422-59AF78B82752}"/>
              </a:ext>
            </a:extLst>
          </p:cNvPr>
          <p:cNvSpPr>
            <a:spLocks noChangeArrowheads="1"/>
          </p:cNvSpPr>
          <p:nvPr/>
        </p:nvSpPr>
        <p:spPr bwMode="auto">
          <a:xfrm>
            <a:off x="808038" y="5065713"/>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0" name="Rectangle 12">
            <a:extLst>
              <a:ext uri="{FF2B5EF4-FFF2-40B4-BE49-F238E27FC236}">
                <a16:creationId xmlns:a16="http://schemas.microsoft.com/office/drawing/2014/main" id="{C3103A35-448F-4A14-996A-324EA659F31D}"/>
              </a:ext>
            </a:extLst>
          </p:cNvPr>
          <p:cNvSpPr>
            <a:spLocks noChangeArrowheads="1"/>
          </p:cNvSpPr>
          <p:nvPr/>
        </p:nvSpPr>
        <p:spPr bwMode="auto">
          <a:xfrm>
            <a:off x="995363" y="5272088"/>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1" name="Rectangle 13">
            <a:extLst>
              <a:ext uri="{FF2B5EF4-FFF2-40B4-BE49-F238E27FC236}">
                <a16:creationId xmlns:a16="http://schemas.microsoft.com/office/drawing/2014/main" id="{ACDC908D-492A-48B5-B237-7E77B9BADF45}"/>
              </a:ext>
            </a:extLst>
          </p:cNvPr>
          <p:cNvSpPr>
            <a:spLocks noChangeArrowheads="1"/>
          </p:cNvSpPr>
          <p:nvPr/>
        </p:nvSpPr>
        <p:spPr bwMode="auto">
          <a:xfrm>
            <a:off x="6718300" y="2419350"/>
            <a:ext cx="1728788"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2" name="Rectangle 14">
            <a:extLst>
              <a:ext uri="{FF2B5EF4-FFF2-40B4-BE49-F238E27FC236}">
                <a16:creationId xmlns:a16="http://schemas.microsoft.com/office/drawing/2014/main" id="{63E9BDAA-9434-4CF7-83F2-F77B88B24016}"/>
              </a:ext>
            </a:extLst>
          </p:cNvPr>
          <p:cNvSpPr>
            <a:spLocks noChangeArrowheads="1"/>
          </p:cNvSpPr>
          <p:nvPr/>
        </p:nvSpPr>
        <p:spPr bwMode="auto">
          <a:xfrm>
            <a:off x="6723063" y="37195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3" name="Rectangle 15">
            <a:extLst>
              <a:ext uri="{FF2B5EF4-FFF2-40B4-BE49-F238E27FC236}">
                <a16:creationId xmlns:a16="http://schemas.microsoft.com/office/drawing/2014/main" id="{76160833-5920-4962-8AF5-288852E67162}"/>
              </a:ext>
            </a:extLst>
          </p:cNvPr>
          <p:cNvSpPr>
            <a:spLocks noChangeArrowheads="1"/>
          </p:cNvSpPr>
          <p:nvPr/>
        </p:nvSpPr>
        <p:spPr bwMode="auto">
          <a:xfrm>
            <a:off x="6723063" y="50657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4" name="Rectangle 16">
            <a:extLst>
              <a:ext uri="{FF2B5EF4-FFF2-40B4-BE49-F238E27FC236}">
                <a16:creationId xmlns:a16="http://schemas.microsoft.com/office/drawing/2014/main" id="{9C828118-6521-4FF8-8FCB-680AFE95F16D}"/>
              </a:ext>
            </a:extLst>
          </p:cNvPr>
          <p:cNvSpPr>
            <a:spLocks noChangeArrowheads="1"/>
          </p:cNvSpPr>
          <p:nvPr/>
        </p:nvSpPr>
        <p:spPr bwMode="auto">
          <a:xfrm>
            <a:off x="5032375" y="3736975"/>
            <a:ext cx="520700" cy="382588"/>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cxnSp>
        <p:nvCxnSpPr>
          <p:cNvPr id="63505" name="Straight Arrow Connector 18">
            <a:extLst>
              <a:ext uri="{FF2B5EF4-FFF2-40B4-BE49-F238E27FC236}">
                <a16:creationId xmlns:a16="http://schemas.microsoft.com/office/drawing/2014/main" id="{633D6963-78C1-4007-9952-200F4B818384}"/>
              </a:ext>
            </a:extLst>
          </p:cNvPr>
          <p:cNvCxnSpPr>
            <a:cxnSpLocks noChangeShapeType="1"/>
          </p:cNvCxnSpPr>
          <p:nvPr/>
        </p:nvCxnSpPr>
        <p:spPr bwMode="auto">
          <a:xfrm flipH="1">
            <a:off x="5627688" y="2546350"/>
            <a:ext cx="1325562" cy="11731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6" name="Straight Arrow Connector 25">
            <a:extLst>
              <a:ext uri="{FF2B5EF4-FFF2-40B4-BE49-F238E27FC236}">
                <a16:creationId xmlns:a16="http://schemas.microsoft.com/office/drawing/2014/main" id="{BD55D7D6-36D8-4497-8CB4-34537EBCB981}"/>
              </a:ext>
            </a:extLst>
          </p:cNvPr>
          <p:cNvCxnSpPr>
            <a:cxnSpLocks noChangeShapeType="1"/>
          </p:cNvCxnSpPr>
          <p:nvPr/>
        </p:nvCxnSpPr>
        <p:spPr bwMode="auto">
          <a:xfrm flipH="1">
            <a:off x="5627688" y="3870325"/>
            <a:ext cx="1325562" cy="682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7" name="Straight Arrow Connector 29">
            <a:extLst>
              <a:ext uri="{FF2B5EF4-FFF2-40B4-BE49-F238E27FC236}">
                <a16:creationId xmlns:a16="http://schemas.microsoft.com/office/drawing/2014/main" id="{B1359E1A-580C-4628-9D54-B708A563ABB4}"/>
              </a:ext>
            </a:extLst>
          </p:cNvPr>
          <p:cNvCxnSpPr>
            <a:cxnSpLocks noChangeShapeType="1"/>
          </p:cNvCxnSpPr>
          <p:nvPr/>
        </p:nvCxnSpPr>
        <p:spPr bwMode="auto">
          <a:xfrm flipH="1" flipV="1">
            <a:off x="5627688" y="4130675"/>
            <a:ext cx="1325562" cy="106521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FE784068-DF11-4611-8E80-DA0BA8B2FBCC}"/>
              </a:ext>
            </a:extLst>
          </p:cNvPr>
          <p:cNvSpPr txBox="1"/>
          <p:nvPr/>
        </p:nvSpPr>
        <p:spPr>
          <a:xfrm>
            <a:off x="2989263" y="5387975"/>
            <a:ext cx="3195637" cy="708025"/>
          </a:xfrm>
          <a:prstGeom prst="rect">
            <a:avLst/>
          </a:prstGeom>
          <a:noFill/>
        </p:spPr>
        <p:txBody>
          <a:bodyPr>
            <a:spAutoFit/>
          </a:bodyPr>
          <a:lstStyle/>
          <a:p>
            <a:pPr algn="ctr">
              <a:defRPr/>
            </a:pPr>
            <a:r>
              <a:rPr lang="sl-SI" sz="2000" dirty="0">
                <a:solidFill>
                  <a:schemeClr val="accent1"/>
                </a:solidFill>
                <a:latin typeface="+mn-lt"/>
              </a:rPr>
              <a:t>Isto važi i za konstante objekta i konstante klase.</a:t>
            </a:r>
          </a:p>
        </p:txBody>
      </p:sp>
      <p:sp>
        <p:nvSpPr>
          <p:cNvPr id="2" name="Footer Placeholder 1">
            <a:extLst>
              <a:ext uri="{FF2B5EF4-FFF2-40B4-BE49-F238E27FC236}">
                <a16:creationId xmlns:a16="http://schemas.microsoft.com/office/drawing/2014/main" id="{EDF4BD26-9AB8-4FF2-AEEE-36360F3DB48C}"/>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51C86A4-AF2A-4A71-A714-A914EF50404C}"/>
              </a:ext>
            </a:extLst>
          </p:cNvPr>
          <p:cNvSpPr>
            <a:spLocks noGrp="1"/>
          </p:cNvSpPr>
          <p:nvPr>
            <p:ph type="title"/>
          </p:nvPr>
        </p:nvSpPr>
        <p:spPr>
          <a:xfrm>
            <a:off x="357410" y="609600"/>
            <a:ext cx="6446838" cy="1320800"/>
          </a:xfrm>
        </p:spPr>
        <p:txBody>
          <a:bodyPr/>
          <a:lstStyle/>
          <a:p>
            <a:pPr eaLnBrk="1" hangingPunct="1"/>
            <a:r>
              <a:rPr lang="sl-SI" altLang="en-US" sz="4000"/>
              <a:t>Vlasništvo objekta ili klase?</a:t>
            </a:r>
            <a:endParaRPr lang="en-US" altLang="en-US" sz="4000"/>
          </a:p>
        </p:txBody>
      </p:sp>
      <p:sp>
        <p:nvSpPr>
          <p:cNvPr id="64515" name="Content Placeholder 2">
            <a:extLst>
              <a:ext uri="{FF2B5EF4-FFF2-40B4-BE49-F238E27FC236}">
                <a16:creationId xmlns:a16="http://schemas.microsoft.com/office/drawing/2014/main" id="{BFDD6BD7-9396-4C21-8295-40ED9FDCEF28}"/>
              </a:ext>
            </a:extLst>
          </p:cNvPr>
          <p:cNvSpPr>
            <a:spLocks noGrp="1"/>
          </p:cNvSpPr>
          <p:nvPr>
            <p:ph idx="1"/>
          </p:nvPr>
        </p:nvSpPr>
        <p:spPr>
          <a:xfrm>
            <a:off x="395288" y="1412776"/>
            <a:ext cx="6481762" cy="4968551"/>
          </a:xfrm>
        </p:spPr>
        <p:txBody>
          <a:bodyPr/>
          <a:lstStyle/>
          <a:p>
            <a:pPr eaLnBrk="1" hangingPunct="1"/>
            <a:r>
              <a:rPr lang="sl-SI" altLang="en-US" sz="2000"/>
              <a:t>Promenljiva objekta:</a:t>
            </a:r>
          </a:p>
          <a:p>
            <a:pPr lvl="1" eaLnBrk="1" hangingPunct="1"/>
            <a:r>
              <a:rPr lang="sl-SI" altLang="en-US" sz="1800"/>
              <a:t>Svaki objekat koji kreiramo dobija svoj lični primerak te promenljive. Kada nešto upiše u nju, to vidi samo on i drugi objekti nemaju ništa s tim.</a:t>
            </a:r>
          </a:p>
          <a:p>
            <a:pPr eaLnBrk="1" hangingPunct="1"/>
            <a:r>
              <a:rPr lang="sl-SI" altLang="en-US" sz="2000"/>
              <a:t>Promenljiva klase:</a:t>
            </a:r>
          </a:p>
          <a:p>
            <a:pPr lvl="1" eaLnBrk="1" hangingPunct="1"/>
            <a:r>
              <a:rPr lang="en-US" altLang="en-US" sz="1800"/>
              <a:t>U</a:t>
            </a:r>
            <a:r>
              <a:rPr lang="sl-SI" altLang="en-US" sz="1800"/>
              <a:t> memoriji se odvoji mesto za tu promenljivu</a:t>
            </a:r>
            <a:r>
              <a:rPr lang="en-US" altLang="en-US" sz="1800"/>
              <a:t> pre nego </a:t>
            </a:r>
            <a:r>
              <a:rPr lang="sl-SI" altLang="en-US" sz="1800"/>
              <a:t>što je kreiran bilo koji objekat. Svaki sledeći objekat koji kreiramo pristupa tom istom mestu u memoriji, svi objekti upisuju na isto mesto i čitaju sa istog mesta. Posledice ovoga su:</a:t>
            </a:r>
          </a:p>
          <a:p>
            <a:pPr lvl="3" eaLnBrk="1" hangingPunct="1"/>
            <a:r>
              <a:rPr lang="sl-SI" altLang="en-US" sz="1400"/>
              <a:t>Kada jedan objekat promeni vrednost promenljive klase, svi ostali objekti od tog trenutka vide novu vrednost te promenljive.</a:t>
            </a:r>
          </a:p>
          <a:p>
            <a:pPr lvl="3" eaLnBrk="1" hangingPunct="1"/>
            <a:r>
              <a:rPr lang="sl-SI" altLang="en-US" sz="1400"/>
              <a:t>Ovu promenljivu mogu menjati i metodi klase, a ako je javna može joj se pristupiti sa bilo kog mesta u kodu.</a:t>
            </a:r>
          </a:p>
          <a:p>
            <a:pPr eaLnBrk="1" hangingPunct="1"/>
            <a:endParaRPr lang="en-US" altLang="en-US" sz="2000"/>
          </a:p>
        </p:txBody>
      </p:sp>
      <p:sp>
        <p:nvSpPr>
          <p:cNvPr id="2" name="Footer Placeholder 1">
            <a:extLst>
              <a:ext uri="{FF2B5EF4-FFF2-40B4-BE49-F238E27FC236}">
                <a16:creationId xmlns:a16="http://schemas.microsoft.com/office/drawing/2014/main" id="{D586C84A-26D8-4B59-82D7-DBD28D1CF1D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4296976-A4FC-4847-8A2D-EFC04F4D5574}"/>
              </a:ext>
            </a:extLst>
          </p:cNvPr>
          <p:cNvSpPr>
            <a:spLocks noGrp="1"/>
          </p:cNvSpPr>
          <p:nvPr>
            <p:ph type="title"/>
          </p:nvPr>
        </p:nvSpPr>
        <p:spPr>
          <a:xfrm>
            <a:off x="429418" y="609600"/>
            <a:ext cx="6446838" cy="1320800"/>
          </a:xfrm>
        </p:spPr>
        <p:txBody>
          <a:bodyPr/>
          <a:lstStyle/>
          <a:p>
            <a:pPr eaLnBrk="1" hangingPunct="1"/>
            <a:r>
              <a:rPr lang="sl-SI" altLang="en-US" sz="4000"/>
              <a:t>Vlasništvo objekta ili klase?</a:t>
            </a:r>
            <a:endParaRPr lang="en-US" altLang="en-US" sz="4000"/>
          </a:p>
        </p:txBody>
      </p:sp>
      <p:sp>
        <p:nvSpPr>
          <p:cNvPr id="65539" name="Content Placeholder 2">
            <a:extLst>
              <a:ext uri="{FF2B5EF4-FFF2-40B4-BE49-F238E27FC236}">
                <a16:creationId xmlns:a16="http://schemas.microsoft.com/office/drawing/2014/main" id="{EEA4D2CF-AD71-4F96-895C-201D0A5FD174}"/>
              </a:ext>
            </a:extLst>
          </p:cNvPr>
          <p:cNvSpPr>
            <a:spLocks noGrp="1"/>
          </p:cNvSpPr>
          <p:nvPr>
            <p:ph idx="1"/>
          </p:nvPr>
        </p:nvSpPr>
        <p:spPr>
          <a:xfrm>
            <a:off x="468313" y="1628800"/>
            <a:ext cx="6696075" cy="3457575"/>
          </a:xfrm>
        </p:spPr>
        <p:txBody>
          <a:bodyPr/>
          <a:lstStyle/>
          <a:p>
            <a:pPr eaLnBrk="1" hangingPunct="1"/>
            <a:r>
              <a:rPr lang="sl-SI" altLang="en-US" sz="2000"/>
              <a:t>Isto važi i za </a:t>
            </a:r>
            <a:r>
              <a:rPr lang="sl-SI" altLang="en-US" sz="2000" b="1"/>
              <a:t>konstante</a:t>
            </a:r>
            <a:r>
              <a:rPr lang="sl-SI" altLang="en-US" sz="2000"/>
              <a:t> objekta i klase.</a:t>
            </a:r>
          </a:p>
          <a:p>
            <a:pPr eaLnBrk="1" hangingPunct="1"/>
            <a:r>
              <a:rPr lang="sl-SI" altLang="en-US" sz="2000"/>
              <a:t>Sa aspekta objekata i metoda klasa, razlika je samo u tome što ovde nema menjanja vrednosti (u pitanju je konstanta, a ne promenljiva).</a:t>
            </a:r>
          </a:p>
          <a:p>
            <a:pPr eaLnBrk="1" hangingPunct="1"/>
            <a:r>
              <a:rPr lang="sl-SI" altLang="en-US" sz="2000"/>
              <a:t>Sa aspekta memorije, nema razlike - odvaja jedno mesto za vrednost konstante, koliko god objekata da kreiramo.</a:t>
            </a:r>
            <a:endParaRPr lang="en-US" altLang="en-US" sz="2000"/>
          </a:p>
        </p:txBody>
      </p:sp>
      <p:sp>
        <p:nvSpPr>
          <p:cNvPr id="2" name="Footer Placeholder 1">
            <a:extLst>
              <a:ext uri="{FF2B5EF4-FFF2-40B4-BE49-F238E27FC236}">
                <a16:creationId xmlns:a16="http://schemas.microsoft.com/office/drawing/2014/main" id="{10953D51-3E5D-4ED5-B048-1F39DA0FB3B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7E20FFD-04F4-4530-B9DC-4D9677B5F693}"/>
              </a:ext>
            </a:extLst>
          </p:cNvPr>
          <p:cNvSpPr>
            <a:spLocks noGrp="1"/>
          </p:cNvSpPr>
          <p:nvPr>
            <p:ph type="title"/>
          </p:nvPr>
        </p:nvSpPr>
        <p:spPr/>
        <p:txBody>
          <a:bodyPr/>
          <a:lstStyle/>
          <a:p>
            <a:pPr eaLnBrk="1" hangingPunct="1"/>
            <a:r>
              <a:rPr lang="en-US" altLang="en-US" sz="4000"/>
              <a:t>Deklarisanje promenljivih</a:t>
            </a:r>
          </a:p>
        </p:txBody>
      </p:sp>
      <p:sp>
        <p:nvSpPr>
          <p:cNvPr id="3" name="Content Placeholder 2">
            <a:extLst>
              <a:ext uri="{FF2B5EF4-FFF2-40B4-BE49-F238E27FC236}">
                <a16:creationId xmlns:a16="http://schemas.microsoft.com/office/drawing/2014/main" id="{AC47FF6D-FC3C-4106-BBAD-9BFDBA098C7F}"/>
              </a:ext>
            </a:extLst>
          </p:cNvPr>
          <p:cNvSpPr>
            <a:spLocks noGrp="1"/>
          </p:cNvSpPr>
          <p:nvPr>
            <p:ph idx="1"/>
          </p:nvPr>
        </p:nvSpPr>
        <p:spPr>
          <a:xfrm>
            <a:off x="539552" y="1773238"/>
            <a:ext cx="7634287" cy="4104034"/>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Promenljiva objekta (instance):</a:t>
            </a:r>
            <a:endParaRPr lang="en-US" altLang="en-US" sz="2400"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bez inicijalizacije... ili...</a:t>
            </a:r>
          </a:p>
          <a:p>
            <a:pPr eaLnBrk="1" fontAlgn="auto" hangingPunct="1">
              <a:spcAft>
                <a:spcPts val="0"/>
              </a:spcAft>
              <a:buFont typeface="Wingdings" pitchFamily="2" charset="2"/>
              <a:buNone/>
              <a:defRPr/>
            </a:pPr>
            <a:r>
              <a:rPr lang="sl-SI" altLang="en-US" sz="2100" dirty="0">
                <a:solidFill>
                  <a:schemeClr val="accent2">
                    <a:lumMod val="75000"/>
                  </a:schemeClr>
                </a:solidFill>
                <a:latin typeface="Consolas" pitchFamily="49" charset="0"/>
              </a:rPr>
              <a:t>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 </a:t>
            </a:r>
            <a:r>
              <a:rPr lang="sl-SI" altLang="en-US" sz="2100" dirty="0">
                <a:solidFill>
                  <a:srgbClr val="00B050"/>
                </a:solidFill>
                <a:latin typeface="Consolas" pitchFamily="49" charset="0"/>
              </a:rPr>
              <a:t>// sa inicijaliz.</a:t>
            </a:r>
            <a:endParaRPr lang="en-US" altLang="en-US" sz="2100" dirty="0">
              <a:solidFill>
                <a:srgbClr val="00B050"/>
              </a:solidFill>
              <a:latin typeface="Consolas" pitchFamily="49" charset="0"/>
            </a:endParaRP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r>
              <a:rPr lang="sl-SI" altLang="en-US" sz="2400" dirty="0">
                <a:solidFill>
                  <a:schemeClr val="tx1">
                    <a:lumMod val="75000"/>
                    <a:lumOff val="25000"/>
                  </a:schemeClr>
                </a:solidFill>
              </a:rPr>
              <a:t>Promenljiva klase:</a:t>
            </a:r>
            <a:endParaRPr lang="en-US" altLang="en-US" sz="2400"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static 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...ili...</a:t>
            </a:r>
          </a:p>
          <a:p>
            <a:pPr eaLnBrk="1" fontAlgn="auto" hangingPunct="1">
              <a:spcAft>
                <a:spcPts val="0"/>
              </a:spcAft>
              <a:buFont typeface="Wingdings" pitchFamily="2" charset="2"/>
              <a:buNone/>
              <a:defRPr/>
            </a:pPr>
            <a:r>
              <a:rPr lang="sl-SI" altLang="en-US" sz="2100" dirty="0">
                <a:solidFill>
                  <a:schemeClr val="accent2">
                    <a:lumMod val="75000"/>
                  </a:schemeClr>
                </a:solidFill>
                <a:latin typeface="Consolas" pitchFamily="49" charset="0"/>
              </a:rPr>
              <a:t>static 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p>
        </p:txBody>
      </p:sp>
      <p:sp>
        <p:nvSpPr>
          <p:cNvPr id="2" name="Footer Placeholder 1">
            <a:extLst>
              <a:ext uri="{FF2B5EF4-FFF2-40B4-BE49-F238E27FC236}">
                <a16:creationId xmlns:a16="http://schemas.microsoft.com/office/drawing/2014/main" id="{C8685B05-6308-4111-9065-EAEF59C478C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DA4BABA-0944-4795-B417-5B429D0FBF31}"/>
              </a:ext>
            </a:extLst>
          </p:cNvPr>
          <p:cNvSpPr>
            <a:spLocks noGrp="1"/>
          </p:cNvSpPr>
          <p:nvPr>
            <p:ph type="title"/>
          </p:nvPr>
        </p:nvSpPr>
        <p:spPr/>
        <p:txBody>
          <a:bodyPr/>
          <a:lstStyle/>
          <a:p>
            <a:pPr eaLnBrk="1" hangingPunct="1"/>
            <a:r>
              <a:rPr lang="en-US" altLang="en-US" sz="4000"/>
              <a:t>Definisanje konstanti</a:t>
            </a:r>
          </a:p>
        </p:txBody>
      </p:sp>
      <p:sp>
        <p:nvSpPr>
          <p:cNvPr id="3" name="Content Placeholder 2">
            <a:extLst>
              <a:ext uri="{FF2B5EF4-FFF2-40B4-BE49-F238E27FC236}">
                <a16:creationId xmlns:a16="http://schemas.microsoft.com/office/drawing/2014/main" id="{5A41E20C-77E6-40B9-8EF8-99628BD77706}"/>
              </a:ext>
            </a:extLst>
          </p:cNvPr>
          <p:cNvSpPr>
            <a:spLocks noGrp="1"/>
          </p:cNvSpPr>
          <p:nvPr>
            <p:ph idx="1"/>
          </p:nvPr>
        </p:nvSpPr>
        <p:spPr>
          <a:xfrm>
            <a:off x="508000" y="1484785"/>
            <a:ext cx="6872288" cy="3600399"/>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Konstanta objekta:</a:t>
            </a: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final tip </a:t>
            </a:r>
            <a:r>
              <a:rPr lang="en-US" altLang="en-US" sz="2100" dirty="0" err="1">
                <a:solidFill>
                  <a:schemeClr val="accent2">
                    <a:lumMod val="75000"/>
                  </a:schemeClr>
                </a:solidFill>
                <a:latin typeface="Consolas" pitchFamily="49" charset="0"/>
              </a:rPr>
              <a:t>ime</a:t>
            </a:r>
            <a:r>
              <a:rPr lang="en-US" altLang="en-US" sz="2100" dirty="0">
                <a:solidFill>
                  <a:schemeClr val="accent2">
                    <a:lumMod val="75000"/>
                  </a:schemeClr>
                </a:solidFill>
                <a:latin typeface="Consolas" pitchFamily="49" charset="0"/>
              </a:rPr>
              <a:t> =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endParaRPr lang="sl-SI" altLang="en-US" dirty="0">
              <a:solidFill>
                <a:schemeClr val="accent2">
                  <a:lumMod val="75000"/>
                </a:schemeClr>
              </a:solidFill>
              <a:latin typeface="Consolas" pitchFamily="49" charset="0"/>
            </a:endParaRPr>
          </a:p>
          <a:p>
            <a:pPr eaLnBrk="1" fontAlgn="auto" hangingPunct="1">
              <a:spcAft>
                <a:spcPts val="0"/>
              </a:spcAft>
              <a:buFont typeface="Wingdings 3" charset="2"/>
              <a:buChar char=""/>
              <a:defRPr/>
            </a:pPr>
            <a:endParaRPr lang="sl-SI" altLang="en-US" dirty="0">
              <a:solidFill>
                <a:schemeClr val="tx1">
                  <a:lumMod val="75000"/>
                  <a:lumOff val="25000"/>
                </a:schemeClr>
              </a:solidFill>
            </a:endParaRPr>
          </a:p>
          <a:p>
            <a:pPr eaLnBrk="1" fontAlgn="auto" hangingPunct="1">
              <a:spcAft>
                <a:spcPts val="0"/>
              </a:spcAft>
              <a:buFont typeface="Wingdings 3" charset="2"/>
              <a:buChar char=""/>
              <a:defRPr/>
            </a:pPr>
            <a:r>
              <a:rPr lang="sl-SI" altLang="en-US" sz="2400" dirty="0">
                <a:solidFill>
                  <a:schemeClr val="tx1">
                    <a:lumMod val="75000"/>
                    <a:lumOff val="25000"/>
                  </a:schemeClr>
                </a:solidFill>
              </a:rPr>
              <a:t>Konstanta klase:</a:t>
            </a: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static final tip </a:t>
            </a:r>
            <a:r>
              <a:rPr lang="en-US" altLang="en-US" sz="2100" dirty="0" err="1">
                <a:solidFill>
                  <a:schemeClr val="accent2">
                    <a:lumMod val="75000"/>
                  </a:schemeClr>
                </a:solidFill>
                <a:latin typeface="Consolas" pitchFamily="49" charset="0"/>
              </a:rPr>
              <a:t>ime</a:t>
            </a:r>
            <a:r>
              <a:rPr lang="en-US" altLang="en-US" sz="2100" dirty="0">
                <a:solidFill>
                  <a:schemeClr val="accent2">
                    <a:lumMod val="75000"/>
                  </a:schemeClr>
                </a:solidFill>
                <a:latin typeface="Consolas" pitchFamily="49" charset="0"/>
              </a:rPr>
              <a:t> =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endParaRPr lang="en-US" altLang="en-US" sz="2100" dirty="0">
              <a:solidFill>
                <a:schemeClr val="accent2">
                  <a:lumMod val="75000"/>
                </a:schemeClr>
              </a:solidFill>
              <a:latin typeface="Consolas" pitchFamily="49" charset="0"/>
            </a:endParaRPr>
          </a:p>
          <a:p>
            <a:pPr marL="457200" lvl="1"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a:solidFill>
                  <a:schemeClr val="tx1">
                    <a:lumMod val="75000"/>
                    <a:lumOff val="25000"/>
                  </a:schemeClr>
                </a:solidFill>
              </a:rPr>
              <a:t>NAPOMENA: </a:t>
            </a:r>
            <a:r>
              <a:rPr lang="en-US" altLang="en-US" sz="1800" dirty="0" err="1">
                <a:solidFill>
                  <a:schemeClr val="tx1">
                    <a:lumMod val="75000"/>
                    <a:lumOff val="25000"/>
                  </a:schemeClr>
                </a:solidFill>
              </a:rPr>
              <a:t>Kostante</a:t>
            </a:r>
            <a:r>
              <a:rPr lang="en-US" altLang="en-US" sz="1800" dirty="0">
                <a:solidFill>
                  <a:schemeClr val="tx1">
                    <a:lumMod val="75000"/>
                    <a:lumOff val="25000"/>
                  </a:schemeClr>
                </a:solidFill>
              </a:rPr>
              <a:t> se u </a:t>
            </a:r>
            <a:r>
              <a:rPr lang="en-US" altLang="en-US" sz="1800" dirty="0" err="1">
                <a:solidFill>
                  <a:schemeClr val="tx1">
                    <a:lumMod val="75000"/>
                    <a:lumOff val="25000"/>
                  </a:schemeClr>
                </a:solidFill>
              </a:rPr>
              <a:t>Javi</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obav</a:t>
            </a:r>
            <a:r>
              <a:rPr lang="sl-SI" altLang="en-US" sz="1800" dirty="0">
                <a:solidFill>
                  <a:schemeClr val="tx1">
                    <a:lumMod val="75000"/>
                    <a:lumOff val="25000"/>
                  </a:schemeClr>
                </a:solidFill>
              </a:rPr>
              <a:t>ezno inicijalizuju </a:t>
            </a:r>
            <a:r>
              <a:rPr lang="sl-SI" altLang="en-US" sz="1800" b="1" dirty="0">
                <a:solidFill>
                  <a:schemeClr val="tx1">
                    <a:lumMod val="75000"/>
                    <a:lumOff val="25000"/>
                  </a:schemeClr>
                </a:solidFill>
              </a:rPr>
              <a:t>u samoj definiciji</a:t>
            </a:r>
            <a:r>
              <a:rPr lang="sl-SI" altLang="en-US" sz="1800" dirty="0">
                <a:solidFill>
                  <a:schemeClr val="tx1">
                    <a:lumMod val="75000"/>
                    <a:lumOff val="25000"/>
                  </a:schemeClr>
                </a:solidFill>
              </a:rPr>
              <a:t>.</a:t>
            </a: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01E3B6FE-AA10-4D04-983A-733894C7DC4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163701A-EF73-49BD-A8BD-649C86E06861}"/>
              </a:ext>
            </a:extLst>
          </p:cNvPr>
          <p:cNvSpPr>
            <a:spLocks noGrp="1"/>
          </p:cNvSpPr>
          <p:nvPr>
            <p:ph type="title"/>
          </p:nvPr>
        </p:nvSpPr>
        <p:spPr/>
        <p:txBody>
          <a:bodyPr/>
          <a:lstStyle/>
          <a:p>
            <a:pPr eaLnBrk="1" hangingPunct="1"/>
            <a:r>
              <a:rPr lang="sl-SI" altLang="en-US" sz="4000"/>
              <a:t>Rezime: </a:t>
            </a:r>
            <a:r>
              <a:rPr lang="sl-SI" altLang="en-US" sz="4000">
                <a:latin typeface="Consolas" panose="020B0609020204030204" pitchFamily="49" charset="0"/>
                <a:cs typeface="Courier New" panose="02070309020205020404" pitchFamily="49" charset="0"/>
              </a:rPr>
              <a:t>static</a:t>
            </a:r>
            <a:r>
              <a:rPr lang="sl-SI" altLang="en-US" sz="4000"/>
              <a:t> i </a:t>
            </a:r>
            <a:r>
              <a:rPr lang="sl-SI" altLang="en-US" sz="4000">
                <a:latin typeface="Consolas" panose="020B0609020204030204" pitchFamily="49" charset="0"/>
                <a:cs typeface="Courier New" panose="02070309020205020404" pitchFamily="49" charset="0"/>
              </a:rPr>
              <a:t>final</a:t>
            </a:r>
            <a:endParaRPr lang="en-US" altLang="en-US" sz="4000">
              <a:latin typeface="Consolas" panose="020B0609020204030204" pitchFamily="49" charset="0"/>
            </a:endParaRPr>
          </a:p>
        </p:txBody>
      </p:sp>
      <p:sp>
        <p:nvSpPr>
          <p:cNvPr id="3" name="Content Placeholder 2">
            <a:extLst>
              <a:ext uri="{FF2B5EF4-FFF2-40B4-BE49-F238E27FC236}">
                <a16:creationId xmlns:a16="http://schemas.microsoft.com/office/drawing/2014/main" id="{E2E8EE75-AB84-4235-B1A4-71598D0FA866}"/>
              </a:ext>
            </a:extLst>
          </p:cNvPr>
          <p:cNvSpPr>
            <a:spLocks noGrp="1"/>
          </p:cNvSpPr>
          <p:nvPr>
            <p:ph idx="1"/>
          </p:nvPr>
        </p:nvSpPr>
        <p:spPr>
          <a:xfrm>
            <a:off x="539552" y="1555403"/>
            <a:ext cx="6624736" cy="4692997"/>
          </a:xfrm>
        </p:spPr>
        <p:txBody>
          <a:bodyPr rtlCol="0">
            <a:normAutofit/>
          </a:bodyPr>
          <a:lstStyle/>
          <a:p>
            <a:pPr eaLnBrk="1" fontAlgn="auto" hangingPunct="1">
              <a:spcAft>
                <a:spcPts val="0"/>
              </a:spcAft>
              <a:buFont typeface="Wingdings 3" charset="2"/>
              <a:buChar char=""/>
              <a:defRPr/>
            </a:pPr>
            <a:r>
              <a:rPr lang="en-GB" altLang="en-US" sz="2000" dirty="0" err="1">
                <a:solidFill>
                  <a:schemeClr val="tx1">
                    <a:lumMod val="75000"/>
                    <a:lumOff val="25000"/>
                  </a:schemeClr>
                </a:solidFill>
              </a:rPr>
              <a:t>Rezime</a:t>
            </a:r>
            <a:r>
              <a:rPr lang="sl-SI" altLang="en-US" sz="2000" dirty="0">
                <a:solidFill>
                  <a:schemeClr val="tx1">
                    <a:lumMod val="75000"/>
                    <a:lumOff val="25000"/>
                  </a:schemeClr>
                </a:solidFill>
              </a:rPr>
              <a:t>:</a:t>
            </a:r>
          </a:p>
          <a:p>
            <a:pPr eaLnBrk="1" fontAlgn="auto" hangingPunct="1">
              <a:spcAft>
                <a:spcPts val="0"/>
              </a:spcAft>
              <a:buFont typeface="Wingdings 3" charset="2"/>
              <a:buChar char=""/>
              <a:defRPr/>
            </a:pPr>
            <a:endParaRPr lang="sl-SI"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b="1" dirty="0">
                <a:solidFill>
                  <a:schemeClr val="accent1"/>
                </a:solidFill>
                <a:latin typeface="Consolas" pitchFamily="49" charset="0"/>
              </a:rPr>
              <a:t>static</a:t>
            </a:r>
            <a:r>
              <a:rPr lang="sl-SI" altLang="en-US" sz="1800" dirty="0">
                <a:solidFill>
                  <a:schemeClr val="accent1"/>
                </a:solidFill>
              </a:rPr>
              <a:t> </a:t>
            </a:r>
            <a:r>
              <a:rPr lang="sl-SI" altLang="en-US" sz="1800" dirty="0">
                <a:solidFill>
                  <a:schemeClr val="tx1">
                    <a:lumMod val="75000"/>
                    <a:lumOff val="25000"/>
                  </a:schemeClr>
                </a:solidFill>
              </a:rPr>
              <a:t>znači pripadnost klasi</a:t>
            </a:r>
            <a:r>
              <a:rPr lang="en-US" altLang="en-US" sz="1800" dirty="0">
                <a:solidFill>
                  <a:schemeClr val="tx1">
                    <a:lumMod val="75000"/>
                    <a:lumOff val="25000"/>
                  </a:schemeClr>
                </a:solidFill>
              </a:rPr>
              <a:t>.</a:t>
            </a: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b="1" dirty="0">
                <a:solidFill>
                  <a:schemeClr val="accent1"/>
                </a:solidFill>
                <a:latin typeface="Consolas" pitchFamily="49" charset="0"/>
              </a:rPr>
              <a:t>final</a:t>
            </a:r>
            <a:r>
              <a:rPr lang="sl-SI" altLang="en-US" sz="1800" dirty="0">
                <a:solidFill>
                  <a:schemeClr val="accent1"/>
                </a:solidFill>
              </a:rPr>
              <a:t> </a:t>
            </a:r>
            <a:r>
              <a:rPr lang="sl-SI" altLang="en-US" sz="1800" dirty="0">
                <a:solidFill>
                  <a:schemeClr val="tx1">
                    <a:lumMod val="75000"/>
                    <a:lumOff val="25000"/>
                  </a:schemeClr>
                </a:solidFill>
              </a:rPr>
              <a:t>označava konstantu</a:t>
            </a:r>
            <a:r>
              <a:rPr lang="en-US" altLang="en-US" sz="1800" dirty="0">
                <a:solidFill>
                  <a:schemeClr val="tx1">
                    <a:lumMod val="75000"/>
                    <a:lumOff val="25000"/>
                  </a:schemeClr>
                </a:solidFill>
              </a:rPr>
              <a:t>.</a:t>
            </a: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endParaRPr lang="en-US"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Promenljiva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objekta</a:t>
            </a:r>
            <a:r>
              <a:rPr lang="en-US" altLang="en-US" sz="1800" dirty="0">
                <a:solidFill>
                  <a:schemeClr val="tx1">
                    <a:lumMod val="75000"/>
                    <a:lumOff val="25000"/>
                  </a:schemeClr>
                </a:solidFill>
              </a:rPr>
              <a:t> </a:t>
            </a:r>
            <a:r>
              <a:rPr lang="en-US" altLang="en-US" sz="1800" b="1" dirty="0" err="1">
                <a:solidFill>
                  <a:schemeClr val="tx1">
                    <a:lumMod val="75000"/>
                    <a:lumOff val="25000"/>
                  </a:schemeClr>
                </a:solidFill>
              </a:rPr>
              <a:t>mo</a:t>
            </a:r>
            <a:r>
              <a:rPr lang="sl-SI" altLang="en-US" sz="1800" b="1" dirty="0">
                <a:solidFill>
                  <a:schemeClr val="tx1">
                    <a:lumMod val="75000"/>
                    <a:lumOff val="25000"/>
                  </a:schemeClr>
                </a:solidFill>
              </a:rPr>
              <a:t>že</a:t>
            </a:r>
            <a:r>
              <a:rPr lang="sl-SI" altLang="en-US" sz="1800" dirty="0">
                <a:solidFill>
                  <a:schemeClr val="tx1">
                    <a:lumMod val="75000"/>
                    <a:lumOff val="25000"/>
                  </a:schemeClr>
                </a:solidFill>
              </a:rPr>
              <a:t> (i ne mora) da se inicijalizuje već </a:t>
            </a:r>
            <a:r>
              <a:rPr lang="en-GB" altLang="en-US" sz="1800" dirty="0">
                <a:solidFill>
                  <a:schemeClr val="tx1">
                    <a:lumMod val="75000"/>
                    <a:lumOff val="25000"/>
                  </a:schemeClr>
                </a:solidFill>
              </a:rPr>
              <a:t>u </a:t>
            </a:r>
            <a:r>
              <a:rPr lang="en-GB" altLang="en-US" sz="1800" dirty="0" err="1">
                <a:solidFill>
                  <a:schemeClr val="tx1">
                    <a:lumMod val="75000"/>
                    <a:lumOff val="25000"/>
                  </a:schemeClr>
                </a:solidFill>
              </a:rPr>
              <a:t>svojoj</a:t>
            </a:r>
            <a:r>
              <a:rPr lang="en-GB" altLang="en-US" sz="1800" dirty="0">
                <a:solidFill>
                  <a:schemeClr val="tx1">
                    <a:lumMod val="75000"/>
                    <a:lumOff val="25000"/>
                  </a:schemeClr>
                </a:solidFill>
              </a:rPr>
              <a:t> </a:t>
            </a:r>
            <a:r>
              <a:rPr lang="sl-SI" altLang="en-US" sz="1800" dirty="0">
                <a:solidFill>
                  <a:schemeClr val="tx1">
                    <a:lumMod val="75000"/>
                    <a:lumOff val="25000"/>
                  </a:schemeClr>
                </a:solidFill>
              </a:rPr>
              <a:t> deklaraciji, i tada ta inicijalna vrednost važi za svaki kreirani objekat.</a:t>
            </a:r>
          </a:p>
          <a:p>
            <a:pPr lvl="1" eaLnBrk="1" fontAlgn="auto" hangingPunct="1">
              <a:spcAft>
                <a:spcPts val="0"/>
              </a:spcAft>
              <a:buFont typeface="Wingdings 3" charset="2"/>
              <a:buChar char=""/>
              <a:defRPr/>
            </a:pP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Konstanta </a:t>
            </a:r>
            <a:r>
              <a:rPr lang="sl-SI" altLang="en-US" sz="1800" b="1" dirty="0">
                <a:solidFill>
                  <a:schemeClr val="tx1">
                    <a:lumMod val="75000"/>
                    <a:lumOff val="25000"/>
                  </a:schemeClr>
                </a:solidFill>
              </a:rPr>
              <a:t>mora</a:t>
            </a:r>
            <a:r>
              <a:rPr lang="en-US" altLang="en-US" sz="1800" b="1" dirty="0">
                <a:solidFill>
                  <a:schemeClr val="tx1">
                    <a:lumMod val="75000"/>
                    <a:lumOff val="25000"/>
                  </a:schemeClr>
                </a:solidFill>
              </a:rPr>
              <a:t> </a:t>
            </a:r>
            <a:r>
              <a:rPr lang="sl-SI" altLang="en-US" sz="1800" dirty="0">
                <a:solidFill>
                  <a:schemeClr val="tx1">
                    <a:lumMod val="75000"/>
                    <a:lumOff val="25000"/>
                  </a:schemeClr>
                </a:solidFill>
              </a:rPr>
              <a:t>da se inicijalizuje već u samoj definiciji.</a:t>
            </a:r>
            <a:endParaRPr lang="en-US" altLang="en-US" sz="18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27560F21-043D-4D7A-B400-FD0DB0D63AB0}"/>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FE4E8F-6A3D-4831-B962-E180FE876001}"/>
              </a:ext>
            </a:extLst>
          </p:cNvPr>
          <p:cNvSpPr>
            <a:spLocks noGrp="1" noChangeArrowheads="1"/>
          </p:cNvSpPr>
          <p:nvPr>
            <p:ph type="title"/>
          </p:nvPr>
        </p:nvSpPr>
        <p:spPr>
          <a:xfrm>
            <a:off x="827088" y="404813"/>
            <a:ext cx="7429500" cy="1477962"/>
          </a:xfrm>
        </p:spPr>
        <p:txBody>
          <a:bodyPr/>
          <a:lstStyle/>
          <a:p>
            <a:pPr eaLnBrk="1" hangingPunct="1"/>
            <a:r>
              <a:rPr lang="en-US" altLang="en-US"/>
              <a:t>Tokeni</a:t>
            </a:r>
          </a:p>
        </p:txBody>
      </p:sp>
      <p:sp>
        <p:nvSpPr>
          <p:cNvPr id="9219" name="Rectangle 3">
            <a:extLst>
              <a:ext uri="{FF2B5EF4-FFF2-40B4-BE49-F238E27FC236}">
                <a16:creationId xmlns:a16="http://schemas.microsoft.com/office/drawing/2014/main" id="{3C3B717A-3FAA-4B8E-835F-5796EA732B07}"/>
              </a:ext>
            </a:extLst>
          </p:cNvPr>
          <p:cNvSpPr>
            <a:spLocks noGrp="1" noChangeArrowheads="1"/>
          </p:cNvSpPr>
          <p:nvPr>
            <p:ph idx="1"/>
          </p:nvPr>
        </p:nvSpPr>
        <p:spPr>
          <a:xfrm>
            <a:off x="468313" y="1773238"/>
            <a:ext cx="7429500" cy="4319587"/>
          </a:xfrm>
        </p:spPr>
        <p:txBody>
          <a:bodyPr rtlCol="0">
            <a:normAutofit/>
          </a:bodyPr>
          <a:lstStyle/>
          <a:p>
            <a:pPr marL="514350" indent="-514350" eaLnBrk="1" fontAlgn="auto" hangingPunct="1">
              <a:spcAft>
                <a:spcPts val="0"/>
              </a:spcAft>
              <a:buFont typeface="Wingdings 3" charset="2"/>
              <a:buChar char=""/>
              <a:defRPr/>
            </a:pPr>
            <a:r>
              <a:rPr lang="sl-SI" altLang="en-US" sz="2400" b="1" dirty="0">
                <a:solidFill>
                  <a:schemeClr val="tx2">
                    <a:lumMod val="75000"/>
                  </a:schemeClr>
                </a:solidFill>
              </a:rPr>
              <a:t>Tokeni</a:t>
            </a:r>
            <a:r>
              <a:rPr lang="en-US" altLang="en-US" sz="2400" b="1" dirty="0">
                <a:solidFill>
                  <a:schemeClr val="tx2">
                    <a:lumMod val="75000"/>
                  </a:schemeClr>
                </a:solidFill>
              </a:rPr>
              <a:t> </a:t>
            </a:r>
            <a:r>
              <a:rPr lang="en-US" altLang="en-US" sz="2400" dirty="0">
                <a:solidFill>
                  <a:schemeClr val="tx1">
                    <a:lumMod val="75000"/>
                    <a:lumOff val="25000"/>
                  </a:schemeClr>
                </a:solidFill>
              </a:rPr>
              <a:t>-</a:t>
            </a:r>
            <a:r>
              <a:rPr lang="sl-SI" altLang="en-US" sz="2400" dirty="0">
                <a:solidFill>
                  <a:schemeClr val="tx1">
                    <a:lumMod val="75000"/>
                    <a:lumOff val="25000"/>
                  </a:schemeClr>
                </a:solidFill>
              </a:rPr>
              <a:t> su elementi programskog jezika koji imaju sintaksno i semantičko značenje u kôdu.</a:t>
            </a:r>
          </a:p>
          <a:p>
            <a:pPr marL="514350" indent="-514350" eaLnBrk="1" fontAlgn="auto" hangingPunct="1">
              <a:spcAft>
                <a:spcPts val="0"/>
              </a:spcAft>
              <a:buFont typeface="Wingdings 3" charset="2"/>
              <a:buChar char=""/>
              <a:defRPr/>
            </a:pPr>
            <a:r>
              <a:rPr lang="sl-SI" altLang="en-US" sz="2400" dirty="0">
                <a:solidFill>
                  <a:schemeClr val="tx1">
                    <a:lumMod val="75000"/>
                    <a:lumOff val="25000"/>
                  </a:schemeClr>
                </a:solidFill>
              </a:rPr>
              <a:t>Tokeni se dele na:</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IDENTIFIKATORE,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LITERALE,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KLJUČNE REČI,</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OPERATORE,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SEPARATORE</a:t>
            </a:r>
            <a:r>
              <a:rPr lang="en-US" altLang="en-US" sz="2000" dirty="0">
                <a:solidFill>
                  <a:schemeClr val="tx1">
                    <a:lumMod val="75000"/>
                    <a:lumOff val="25000"/>
                  </a:schemeClr>
                </a:solidFill>
              </a:rPr>
              <a:t>.</a:t>
            </a:r>
            <a:endParaRPr lang="sl-SI" altLang="en-US" sz="2000" dirty="0">
              <a:solidFill>
                <a:schemeClr val="tx1">
                  <a:lumMod val="75000"/>
                  <a:lumOff val="25000"/>
                </a:schemeClr>
              </a:solidFill>
            </a:endParaRPr>
          </a:p>
          <a:p>
            <a:pPr marL="495300" indent="-381000" eaLnBrk="1" fontAlgn="auto" hangingPunct="1">
              <a:spcAft>
                <a:spcPts val="0"/>
              </a:spcAft>
              <a:buFont typeface="Wingdings 3" charset="2"/>
              <a:buChar char=""/>
              <a:defRPr/>
            </a:pPr>
            <a:endParaRPr lang="sl-SI" altLang="en-US" sz="24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sl-SI"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5B54F1C9-4E4A-49D6-840C-841171EE372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898A-5A50-41A0-84B0-D27BF1EBB5A3}"/>
              </a:ext>
            </a:extLst>
          </p:cNvPr>
          <p:cNvSpPr>
            <a:spLocks noGrp="1"/>
          </p:cNvSpPr>
          <p:nvPr>
            <p:ph type="title"/>
          </p:nvPr>
        </p:nvSpPr>
        <p:spPr/>
        <p:txBody>
          <a:bodyPr rtlCol="0"/>
          <a:lstStyle/>
          <a:p>
            <a:pPr eaLnBrk="1" fontAlgn="auto" hangingPunct="1">
              <a:spcAft>
                <a:spcPts val="0"/>
              </a:spcAft>
              <a:defRPr/>
            </a:pPr>
            <a:r>
              <a:rPr lang="sl-SI" sz="4000" dirty="0"/>
              <a:t>Definisanje metoda</a:t>
            </a:r>
            <a:endParaRPr lang="en-US" sz="40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7F2813BD-8B67-4EA4-A198-35B7BFFB9DBA}"/>
              </a:ext>
            </a:extLst>
          </p:cNvPr>
          <p:cNvSpPr>
            <a:spLocks noGrp="1"/>
          </p:cNvSpPr>
          <p:nvPr>
            <p:ph idx="1"/>
          </p:nvPr>
        </p:nvSpPr>
        <p:spPr>
          <a:xfrm>
            <a:off x="611188" y="1412875"/>
            <a:ext cx="7634287" cy="4940300"/>
          </a:xfrm>
        </p:spPr>
        <p:txBody>
          <a:bodyPr rtlCol="0">
            <a:normAutofit/>
          </a:bodyPr>
          <a:lstStyle/>
          <a:p>
            <a:pPr eaLnBrk="1" fontAlgn="auto" hangingPunct="1">
              <a:spcAft>
                <a:spcPts val="0"/>
              </a:spcAft>
              <a:buFont typeface="Wingdings 3" charset="2"/>
              <a:buChar char=""/>
              <a:defRPr/>
            </a:pPr>
            <a:r>
              <a:rPr lang="sl-SI" altLang="en-US" dirty="0">
                <a:solidFill>
                  <a:schemeClr val="tx1">
                    <a:lumMod val="75000"/>
                    <a:lumOff val="25000"/>
                  </a:schemeClr>
                </a:solidFill>
              </a:rPr>
              <a:t>Metod objekta</a:t>
            </a:r>
          </a:p>
          <a:p>
            <a:pPr eaLnBrk="1" fontAlgn="auto" hangingPunct="1">
              <a:spcAft>
                <a:spcPts val="0"/>
              </a:spcAft>
              <a:buFont typeface="Wingdings" pitchFamily="2" charset="2"/>
              <a:buNone/>
              <a:defRPr/>
            </a:pP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endParaRPr lang="sl-SI" altLang="en-US" dirty="0">
              <a:solidFill>
                <a:schemeClr val="accent2">
                  <a:lumMod val="75000"/>
                </a:schemeClr>
              </a:solidFill>
              <a:latin typeface="Consolas" pitchFamily="49" charset="0"/>
            </a:endParaRPr>
          </a:p>
          <a:p>
            <a:pPr eaLnBrk="1" fontAlgn="auto" hangingPunct="1">
              <a:spcAft>
                <a:spcPts val="0"/>
              </a:spcAft>
              <a:buFont typeface="Wingdings 3" charset="2"/>
              <a:buChar char=""/>
              <a:defRPr/>
            </a:pPr>
            <a:r>
              <a:rPr lang="sl-SI" altLang="en-US" dirty="0">
                <a:solidFill>
                  <a:schemeClr val="tx1">
                    <a:lumMod val="75000"/>
                    <a:lumOff val="25000"/>
                  </a:schemeClr>
                </a:solidFill>
              </a:rPr>
              <a:t>Metod klase</a:t>
            </a:r>
            <a:endParaRPr lang="sr-Cyrl-CS" altLang="en-US" dirty="0">
              <a:solidFill>
                <a:schemeClr val="tx1">
                  <a:lumMod val="75000"/>
                  <a:lumOff val="25000"/>
                </a:schemeClr>
              </a:solidFill>
            </a:endParaRPr>
          </a:p>
          <a:p>
            <a:pPr eaLnBrk="1" fontAlgn="auto" hangingPunct="1">
              <a:spcAft>
                <a:spcPts val="0"/>
              </a:spcAft>
              <a:buFont typeface="Wingdings" pitchFamily="2" charset="2"/>
              <a:buNone/>
              <a:defRPr/>
            </a:pPr>
            <a:r>
              <a:rPr lang="sl-SI" altLang="en-US" dirty="0">
                <a:solidFill>
                  <a:schemeClr val="accent2">
                    <a:lumMod val="75000"/>
                  </a:schemeClr>
                </a:solidFill>
                <a:latin typeface="Consolas" pitchFamily="49" charset="0"/>
              </a:rPr>
              <a:t>static </a:t>
            </a: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endParaRPr lang="sl-SI" altLang="en-US" sz="1600"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sl-SI" altLang="en-US" sz="1600" dirty="0">
                <a:solidFill>
                  <a:schemeClr val="tx1">
                    <a:lumMod val="75000"/>
                    <a:lumOff val="25000"/>
                  </a:schemeClr>
                </a:solidFill>
              </a:rPr>
              <a:t>I ovde ključna reč </a:t>
            </a:r>
            <a:r>
              <a:rPr lang="sl-SI" altLang="en-US" sz="1600" b="1" dirty="0">
                <a:solidFill>
                  <a:schemeClr val="accent1"/>
                </a:solidFill>
                <a:latin typeface="Consolas" pitchFamily="49" charset="0"/>
              </a:rPr>
              <a:t>static</a:t>
            </a:r>
            <a:r>
              <a:rPr lang="sl-SI" altLang="en-US" sz="1600" dirty="0">
                <a:solidFill>
                  <a:schemeClr val="accent1"/>
                </a:solidFill>
              </a:rPr>
              <a:t> </a:t>
            </a:r>
            <a:r>
              <a:rPr lang="sl-SI" altLang="en-US" sz="1600" dirty="0">
                <a:solidFill>
                  <a:schemeClr val="tx1">
                    <a:lumMod val="75000"/>
                    <a:lumOff val="25000"/>
                  </a:schemeClr>
                </a:solidFill>
              </a:rPr>
              <a:t>označava pripadnost klasi.</a:t>
            </a:r>
            <a:endParaRPr lang="en-US" altLang="en-US" sz="1600" dirty="0">
              <a:solidFill>
                <a:schemeClr val="tx1">
                  <a:lumMod val="75000"/>
                  <a:lumOff val="25000"/>
                </a:schemeClr>
              </a:solidFill>
            </a:endParaRPr>
          </a:p>
        </p:txBody>
      </p:sp>
      <p:sp>
        <p:nvSpPr>
          <p:cNvPr id="6" name="Footer Placeholder 5">
            <a:extLst>
              <a:ext uri="{FF2B5EF4-FFF2-40B4-BE49-F238E27FC236}">
                <a16:creationId xmlns:a16="http://schemas.microsoft.com/office/drawing/2014/main" id="{E3B594F0-1E70-4A5D-A9EC-EB352393833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24DDE-356F-466B-A81F-CF820946362B}"/>
              </a:ext>
            </a:extLst>
          </p:cNvPr>
          <p:cNvSpPr>
            <a:spLocks noGrp="1"/>
          </p:cNvSpPr>
          <p:nvPr>
            <p:ph idx="1"/>
          </p:nvPr>
        </p:nvSpPr>
        <p:spPr>
          <a:xfrm>
            <a:off x="467544" y="260649"/>
            <a:ext cx="6696744" cy="6043586"/>
          </a:xfrm>
        </p:spPr>
        <p:txBody>
          <a:bodyPr rtlCol="0">
            <a:normAutofit/>
          </a:bodyPr>
          <a:lstStyle/>
          <a:p>
            <a:pPr eaLnBrk="1" fontAlgn="auto" hangingPunct="1">
              <a:spcBef>
                <a:spcPts val="600"/>
              </a:spcBef>
              <a:spcAft>
                <a:spcPts val="0"/>
              </a:spcAft>
              <a:buFont typeface="Wingdings 3" charset="2"/>
              <a:buChar char=""/>
              <a:defRPr/>
            </a:pPr>
            <a:r>
              <a:rPr lang="en-US" altLang="en-US" sz="2400">
                <a:solidFill>
                  <a:schemeClr val="tx2"/>
                </a:solidFill>
              </a:rPr>
              <a:t>U </a:t>
            </a:r>
            <a:r>
              <a:rPr lang="en-US" altLang="en-US" sz="2400" dirty="0" err="1">
                <a:solidFill>
                  <a:schemeClr val="tx2"/>
                </a:solidFill>
              </a:rPr>
              <a:t>Javi</a:t>
            </a:r>
            <a:r>
              <a:rPr lang="en-US" altLang="en-US" sz="2400" dirty="0">
                <a:solidFill>
                  <a:schemeClr val="tx2"/>
                </a:solidFill>
              </a:rPr>
              <a:t> </a:t>
            </a:r>
            <a:r>
              <a:rPr lang="en-US" altLang="en-US" sz="2400">
                <a:solidFill>
                  <a:schemeClr val="tx2"/>
                </a:solidFill>
              </a:rPr>
              <a:t>se argumenti </a:t>
            </a:r>
            <a:r>
              <a:rPr lang="en-US" altLang="en-US" sz="2400" err="1">
                <a:solidFill>
                  <a:schemeClr val="tx2"/>
                </a:solidFill>
              </a:rPr>
              <a:t>prenose</a:t>
            </a:r>
            <a:r>
              <a:rPr lang="en-US" altLang="en-US" sz="2400">
                <a:solidFill>
                  <a:schemeClr val="tx2"/>
                </a:solidFill>
              </a:rPr>
              <a:t> </a:t>
            </a:r>
            <a:r>
              <a:rPr lang="en-US" altLang="en-US" sz="2400" b="1">
                <a:solidFill>
                  <a:schemeClr val="tx2"/>
                </a:solidFill>
              </a:rPr>
              <a:t>po </a:t>
            </a:r>
            <a:r>
              <a:rPr lang="en-US" altLang="en-US" sz="2400" b="1" dirty="0" err="1">
                <a:solidFill>
                  <a:schemeClr val="tx2"/>
                </a:solidFill>
              </a:rPr>
              <a:t>vrednosti</a:t>
            </a:r>
            <a:r>
              <a:rPr lang="en-US" altLang="en-US" sz="2400" dirty="0">
                <a:solidFill>
                  <a:schemeClr val="tx2"/>
                </a:solidFill>
              </a:rPr>
              <a:t>. </a:t>
            </a:r>
          </a:p>
          <a:p>
            <a:pPr lvl="1" eaLnBrk="1" fontAlgn="auto" hangingPunct="1">
              <a:spcBef>
                <a:spcPts val="600"/>
              </a:spcBef>
              <a:spcAft>
                <a:spcPts val="0"/>
              </a:spcAft>
              <a:buFont typeface="Wingdings 3" charset="2"/>
              <a:buChar char=""/>
              <a:defRPr/>
            </a:pPr>
            <a:r>
              <a:rPr lang="sl-SI" altLang="en-US" sz="1800" b="1" dirty="0">
                <a:solidFill>
                  <a:schemeClr val="tx1">
                    <a:lumMod val="75000"/>
                    <a:lumOff val="25000"/>
                  </a:schemeClr>
                </a:solidFill>
              </a:rPr>
              <a:t>Argument primitivnog tipa</a:t>
            </a:r>
            <a:r>
              <a:rPr lang="sl-SI" altLang="en-US" sz="1800" dirty="0">
                <a:solidFill>
                  <a:schemeClr val="tx1">
                    <a:lumMod val="75000"/>
                    <a:lumOff val="25000"/>
                  </a:schemeClr>
                </a:solidFill>
              </a:rPr>
              <a:t> – </a:t>
            </a:r>
            <a:r>
              <a:rPr lang="en-US" altLang="en-US" sz="1800" dirty="0">
                <a:solidFill>
                  <a:schemeClr val="tx1">
                    <a:lumMod val="75000"/>
                    <a:lumOff val="25000"/>
                  </a:schemeClr>
                </a:solidFill>
              </a:rPr>
              <a:t>U </a:t>
            </a:r>
            <a:r>
              <a:rPr lang="en-US" altLang="en-US" sz="1800" dirty="0" err="1">
                <a:solidFill>
                  <a:schemeClr val="tx1">
                    <a:lumMod val="75000"/>
                    <a:lumOff val="25000"/>
                  </a:schemeClr>
                </a:solidFill>
              </a:rPr>
              <a:t>metodi</a:t>
            </a:r>
            <a:r>
              <a:rPr lang="en-US" altLang="en-US" sz="1800" dirty="0">
                <a:solidFill>
                  <a:schemeClr val="tx1">
                    <a:lumMod val="75000"/>
                    <a:lumOff val="25000"/>
                  </a:schemeClr>
                </a:solidFill>
              </a:rPr>
              <a:t> se </a:t>
            </a:r>
            <a:r>
              <a:rPr lang="en-US" altLang="en-US" sz="1800" dirty="0" err="1">
                <a:solidFill>
                  <a:schemeClr val="tx1">
                    <a:lumMod val="75000"/>
                    <a:lumOff val="25000"/>
                  </a:schemeClr>
                </a:solidFill>
              </a:rPr>
              <a:t>pravi</a:t>
            </a:r>
            <a:r>
              <a:rPr lang="en-US" altLang="en-US" sz="1800" dirty="0">
                <a:solidFill>
                  <a:schemeClr val="tx1">
                    <a:lumMod val="75000"/>
                    <a:lumOff val="25000"/>
                  </a:schemeClr>
                </a:solidFill>
              </a:rPr>
              <a:t> </a:t>
            </a:r>
            <a:r>
              <a:rPr lang="sr-Latn-RS" altLang="en-US" sz="1800" dirty="0">
                <a:solidFill>
                  <a:schemeClr val="tx1">
                    <a:lumMod val="75000"/>
                    <a:lumOff val="25000"/>
                  </a:schemeClr>
                </a:solidFill>
              </a:rPr>
              <a:t>l</a:t>
            </a:r>
            <a:r>
              <a:rPr lang="en-US" altLang="en-US" sz="1800" dirty="0" err="1">
                <a:solidFill>
                  <a:schemeClr val="tx1">
                    <a:lumMod val="75000"/>
                    <a:lumOff val="25000"/>
                  </a:schemeClr>
                </a:solidFill>
              </a:rPr>
              <a:t>okalna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kopija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za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vrednost</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promena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parametra</a:t>
            </a:r>
            <a:r>
              <a:rPr lang="en-US" altLang="en-US" sz="1800" dirty="0">
                <a:solidFill>
                  <a:schemeClr val="tx1">
                    <a:lumMod val="75000"/>
                    <a:lumOff val="25000"/>
                  </a:schemeClr>
                </a:solidFill>
              </a:rPr>
              <a:t> se ne </a:t>
            </a:r>
            <a:r>
              <a:rPr lang="en-US" altLang="en-US" sz="1800" dirty="0" err="1">
                <a:solidFill>
                  <a:schemeClr val="tx1">
                    <a:lumMod val="75000"/>
                    <a:lumOff val="25000"/>
                  </a:schemeClr>
                </a:solidFill>
              </a:rPr>
              <a:t>vidi</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spolja</a:t>
            </a:r>
            <a:r>
              <a:rPr lang="en-US" altLang="en-US" sz="1800" dirty="0">
                <a:solidFill>
                  <a:schemeClr val="tx1">
                    <a:lumMod val="75000"/>
                    <a:lumOff val="25000"/>
                  </a:schemeClr>
                </a:solidFill>
              </a:rPr>
              <a:t>.</a:t>
            </a:r>
          </a:p>
          <a:p>
            <a:pPr lvl="1" eaLnBrk="1" fontAlgn="auto" hangingPunct="1">
              <a:spcBef>
                <a:spcPts val="600"/>
              </a:spcBef>
              <a:spcAft>
                <a:spcPts val="0"/>
              </a:spcAft>
              <a:buFont typeface="Wingdings 3" charset="2"/>
              <a:buChar char=""/>
              <a:defRPr/>
            </a:pPr>
            <a:r>
              <a:rPr lang="en-US" altLang="en-US" sz="1800" b="1" dirty="0" err="1">
                <a:solidFill>
                  <a:schemeClr val="tx1">
                    <a:lumMod val="75000"/>
                    <a:lumOff val="25000"/>
                  </a:schemeClr>
                </a:solidFill>
              </a:rPr>
              <a:t>Ar</a:t>
            </a:r>
            <a:r>
              <a:rPr lang="sl-SI" altLang="en-US" sz="1800" b="1" dirty="0">
                <a:solidFill>
                  <a:schemeClr val="tx1">
                    <a:lumMod val="75000"/>
                    <a:lumOff val="25000"/>
                  </a:schemeClr>
                </a:solidFill>
              </a:rPr>
              <a:t>gument </a:t>
            </a:r>
            <a:r>
              <a:rPr lang="en-US" altLang="en-US" sz="1800" b="1" dirty="0" err="1">
                <a:solidFill>
                  <a:schemeClr val="tx1">
                    <a:lumMod val="75000"/>
                    <a:lumOff val="25000"/>
                  </a:schemeClr>
                </a:solidFill>
              </a:rPr>
              <a:t>referentnog</a:t>
            </a:r>
            <a:r>
              <a:rPr lang="en-US" altLang="en-US" sz="1800" b="1" dirty="0">
                <a:solidFill>
                  <a:schemeClr val="tx1">
                    <a:lumMod val="75000"/>
                    <a:lumOff val="25000"/>
                  </a:schemeClr>
                </a:solidFill>
              </a:rPr>
              <a:t> </a:t>
            </a:r>
            <a:r>
              <a:rPr lang="en-US" altLang="en-US" sz="1800" b="1" dirty="0" err="1">
                <a:solidFill>
                  <a:schemeClr val="tx1">
                    <a:lumMod val="75000"/>
                    <a:lumOff val="25000"/>
                  </a:schemeClr>
                </a:solidFill>
              </a:rPr>
              <a:t>tipa</a:t>
            </a:r>
            <a:r>
              <a:rPr lang="en-US" altLang="en-US" sz="1800" b="1" dirty="0">
                <a:solidFill>
                  <a:schemeClr val="tx1">
                    <a:lumMod val="75000"/>
                    <a:lumOff val="25000"/>
                  </a:schemeClr>
                </a:solidFill>
              </a:rPr>
              <a:t> </a:t>
            </a:r>
            <a:r>
              <a:rPr lang="en-US" altLang="en-US" sz="1800">
                <a:solidFill>
                  <a:schemeClr val="tx1">
                    <a:lumMod val="75000"/>
                    <a:lumOff val="25000"/>
                  </a:schemeClr>
                </a:solidFill>
              </a:rPr>
              <a:t>– </a:t>
            </a:r>
            <a:r>
              <a:rPr lang="sl-SI" altLang="en-US" sz="1800">
                <a:solidFill>
                  <a:schemeClr val="tx1">
                    <a:lumMod val="75000"/>
                    <a:lumOff val="25000"/>
                  </a:schemeClr>
                </a:solidFill>
              </a:rPr>
              <a:t>F</a:t>
            </a:r>
            <a:r>
              <a:rPr lang="en-US" altLang="en-US" sz="1800">
                <a:solidFill>
                  <a:schemeClr val="tx1">
                    <a:lumMod val="75000"/>
                    <a:lumOff val="25000"/>
                  </a:schemeClr>
                </a:solidFill>
              </a:rPr>
              <a:t>ormira</a:t>
            </a:r>
            <a:r>
              <a:rPr lang="sl-SI" altLang="en-US" sz="1800">
                <a:solidFill>
                  <a:schemeClr val="tx1">
                    <a:lumMod val="75000"/>
                    <a:lumOff val="25000"/>
                  </a:schemeClr>
                </a:solidFill>
              </a:rPr>
              <a:t> se</a:t>
            </a:r>
            <a:r>
              <a:rPr lang="en-US" altLang="en-US" sz="1800">
                <a:solidFill>
                  <a:schemeClr val="tx1">
                    <a:lumMod val="75000"/>
                    <a:lumOff val="25000"/>
                  </a:schemeClr>
                </a:solidFill>
              </a:rPr>
              <a:t> kopija reference na objekat. To znači da ukoliko se u metodi menja bilo koji atribut objekta (menja sadrzaj objekta), ta promena će biti vidljiva spolja. Ako se referenci promeni vrednost (tako da ukazuje na neki drugi objekat), ova promena se neće videti sp</a:t>
            </a:r>
            <a:r>
              <a:rPr lang="sl-SI" altLang="en-US" sz="1800">
                <a:solidFill>
                  <a:schemeClr val="tx1">
                    <a:lumMod val="75000"/>
                    <a:lumOff val="25000"/>
                  </a:schemeClr>
                </a:solidFill>
              </a:rPr>
              <a:t>o</a:t>
            </a:r>
            <a:r>
              <a:rPr lang="en-US" altLang="en-US" sz="1800">
                <a:solidFill>
                  <a:schemeClr val="tx1">
                    <a:lumMod val="75000"/>
                    <a:lumOff val="25000"/>
                  </a:schemeClr>
                </a:solidFill>
              </a:rPr>
              <a:t>lja.</a:t>
            </a:r>
            <a:r>
              <a:rPr lang="sl-SI" altLang="en-US" sz="1800">
                <a:solidFill>
                  <a:schemeClr val="tx1">
                    <a:lumMod val="75000"/>
                    <a:lumOff val="25000"/>
                  </a:schemeClr>
                </a:solidFill>
              </a:rPr>
              <a:t> </a:t>
            </a:r>
          </a:p>
          <a:p>
            <a:pPr eaLnBrk="1" fontAlgn="auto" hangingPunct="1">
              <a:spcBef>
                <a:spcPts val="600"/>
              </a:spcBef>
              <a:spcAft>
                <a:spcPts val="0"/>
              </a:spcAft>
              <a:buFont typeface="Wingdings 3" charset="2"/>
              <a:buChar char=""/>
              <a:defRPr/>
            </a:pPr>
            <a:r>
              <a:rPr lang="sl-SI" altLang="en-US">
                <a:solidFill>
                  <a:schemeClr val="tx2"/>
                </a:solidFill>
              </a:rPr>
              <a:t>Pozivi metoda</a:t>
            </a:r>
            <a:endParaRPr lang="en-US" altLang="en-US">
              <a:solidFill>
                <a:schemeClr val="tx2"/>
              </a:solidFill>
            </a:endParaRPr>
          </a:p>
          <a:p>
            <a:pPr lvl="1" eaLnBrk="1" fontAlgn="auto" hangingPunct="1">
              <a:spcBef>
                <a:spcPts val="600"/>
              </a:spcBef>
              <a:spcAft>
                <a:spcPts val="0"/>
              </a:spcAft>
              <a:buFont typeface="Wingdings 3" charset="2"/>
              <a:buChar char=""/>
              <a:defRPr/>
            </a:pPr>
            <a:r>
              <a:rPr lang="en-US" altLang="en-US">
                <a:solidFill>
                  <a:schemeClr val="tx2"/>
                </a:solidFill>
              </a:rPr>
              <a:t>Metod </a:t>
            </a:r>
            <a:r>
              <a:rPr lang="en-US" altLang="en-US" b="1" dirty="0" err="1">
                <a:solidFill>
                  <a:schemeClr val="tx2"/>
                </a:solidFill>
              </a:rPr>
              <a:t>objekta</a:t>
            </a:r>
            <a:r>
              <a:rPr lang="en-US" altLang="en-US" dirty="0">
                <a:solidFill>
                  <a:schemeClr val="tx2"/>
                </a:solidFill>
              </a:rPr>
              <a:t>:</a:t>
            </a:r>
          </a:p>
          <a:p>
            <a:pPr eaLnBrk="1" fontAlgn="auto" hangingPunct="1">
              <a:spcBef>
                <a:spcPts val="600"/>
              </a:spcBef>
              <a:spcAft>
                <a:spcPts val="0"/>
              </a:spcAft>
              <a:buFont typeface="Wingdings" pitchFamily="2" charset="2"/>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lvl="1" eaLnBrk="1" fontAlgn="auto" hangingPunct="1">
              <a:spcBef>
                <a:spcPts val="600"/>
              </a:spcBef>
              <a:spcAft>
                <a:spcPts val="0"/>
              </a:spcAft>
              <a:buFont typeface="Wingdings 3" charset="2"/>
              <a:buChar char=""/>
              <a:defRPr/>
            </a:pPr>
            <a:r>
              <a:rPr lang="en-US" altLang="en-US" dirty="0" err="1">
                <a:solidFill>
                  <a:schemeClr val="tx2"/>
                </a:solidFill>
              </a:rPr>
              <a:t>Metod</a:t>
            </a:r>
            <a:r>
              <a:rPr lang="en-US" altLang="en-US" dirty="0">
                <a:solidFill>
                  <a:schemeClr val="tx2"/>
                </a:solidFill>
              </a:rPr>
              <a:t> </a:t>
            </a:r>
            <a:r>
              <a:rPr lang="en-US" altLang="en-US" b="1" dirty="0" err="1">
                <a:solidFill>
                  <a:schemeClr val="tx2"/>
                </a:solidFill>
              </a:rPr>
              <a:t>klase</a:t>
            </a:r>
            <a:r>
              <a:rPr lang="en-US" altLang="en-US" dirty="0">
                <a:solidFill>
                  <a:schemeClr val="tx2"/>
                </a:solidFill>
              </a:rPr>
              <a:t>:</a:t>
            </a:r>
          </a:p>
          <a:p>
            <a:pPr eaLnBrk="1" fontAlgn="auto" hangingPunct="1">
              <a:spcBef>
                <a:spcPts val="600"/>
              </a:spcBef>
              <a:spcAft>
                <a:spcPts val="0"/>
              </a:spcAft>
              <a:buFont typeface="Wingdings" pitchFamily="2" charset="2"/>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eaLnBrk="1" fontAlgn="auto" hangingPunct="1">
              <a:spcBef>
                <a:spcPts val="600"/>
              </a:spcBef>
              <a:spcAft>
                <a:spcPts val="0"/>
              </a:spcAft>
              <a:buFont typeface="Wingdings" pitchFamily="2" charset="2"/>
              <a:buNone/>
              <a:defRPr/>
            </a:pPr>
            <a:r>
              <a:rPr lang="en-US" altLang="en-US" b="1" dirty="0">
                <a:solidFill>
                  <a:srgbClr val="FF0000"/>
                </a:solidFill>
              </a:rPr>
              <a:t>	</a:t>
            </a:r>
            <a:r>
              <a:rPr lang="en-US" altLang="en-US" b="1" dirty="0">
                <a:solidFill>
                  <a:schemeClr val="bg2">
                    <a:lumMod val="60000"/>
                    <a:lumOff val="40000"/>
                  </a:schemeClr>
                </a:solidFill>
              </a:rPr>
              <a:t>	</a:t>
            </a:r>
            <a:r>
              <a:rPr lang="en-US" altLang="en-US" dirty="0">
                <a:solidFill>
                  <a:schemeClr val="tx2"/>
                </a:solidFill>
              </a:rPr>
              <a:t>…</a:t>
            </a:r>
            <a:r>
              <a:rPr lang="en-US" altLang="en-US" dirty="0" err="1">
                <a:solidFill>
                  <a:schemeClr val="tx2"/>
                </a:solidFill>
              </a:rPr>
              <a:t>ili</a:t>
            </a:r>
            <a:r>
              <a:rPr lang="sl-SI" altLang="en-US" dirty="0">
                <a:solidFill>
                  <a:schemeClr val="tx2"/>
                </a:solidFill>
              </a:rPr>
              <a:t> (što je mnogo bolje</a:t>
            </a:r>
            <a:r>
              <a:rPr lang="en-US" altLang="en-US" dirty="0">
                <a:solidFill>
                  <a:schemeClr val="tx2"/>
                </a:solidFill>
              </a:rPr>
              <a:t>, i </a:t>
            </a:r>
            <a:r>
              <a:rPr lang="sl-SI" altLang="en-US" b="1" dirty="0">
                <a:solidFill>
                  <a:schemeClr val="tx2"/>
                </a:solidFill>
              </a:rPr>
              <a:t>samo </a:t>
            </a:r>
            <a:r>
              <a:rPr lang="en-US" altLang="en-US" b="1" dirty="0" err="1">
                <a:solidFill>
                  <a:schemeClr val="tx2"/>
                </a:solidFill>
              </a:rPr>
              <a:t>ovako</a:t>
            </a:r>
            <a:r>
              <a:rPr lang="en-US" altLang="en-US" b="1" dirty="0">
                <a:solidFill>
                  <a:schemeClr val="tx2"/>
                </a:solidFill>
              </a:rPr>
              <a:t> to </a:t>
            </a:r>
            <a:r>
              <a:rPr lang="en-US" altLang="en-US" b="1" dirty="0" err="1">
                <a:solidFill>
                  <a:schemeClr val="tx2"/>
                </a:solidFill>
              </a:rPr>
              <a:t>treba</a:t>
            </a:r>
            <a:r>
              <a:rPr lang="en-US" altLang="en-US" b="1" dirty="0">
                <a:solidFill>
                  <a:schemeClr val="tx2"/>
                </a:solidFill>
              </a:rPr>
              <a:t> </a:t>
            </a:r>
            <a:r>
              <a:rPr lang="en-US" altLang="en-US" b="1" dirty="0" err="1">
                <a:solidFill>
                  <a:schemeClr val="tx2"/>
                </a:solidFill>
              </a:rPr>
              <a:t>raditi</a:t>
            </a:r>
            <a:r>
              <a:rPr lang="sl-SI" altLang="en-US" dirty="0">
                <a:solidFill>
                  <a:schemeClr val="tx2"/>
                </a:solidFill>
              </a:rPr>
              <a:t>):</a:t>
            </a:r>
            <a:endParaRPr lang="en-US" altLang="en-US" dirty="0">
              <a:solidFill>
                <a:schemeClr val="tx2"/>
              </a:solidFill>
            </a:endParaRPr>
          </a:p>
          <a:p>
            <a:pPr eaLnBrk="1" fontAlgn="auto" hangingPunct="1">
              <a:spcBef>
                <a:spcPts val="600"/>
              </a:spcBef>
              <a:spcAft>
                <a:spcPts val="0"/>
              </a:spcAft>
              <a:buFont typeface="Wingdings" pitchFamily="2" charset="2"/>
              <a:buNone/>
              <a:defRPr/>
            </a:pPr>
            <a:r>
              <a:rPr lang="en-US" altLang="en-US" dirty="0" err="1">
                <a:solidFill>
                  <a:srgbClr val="FF00FF"/>
                </a:solidFill>
                <a:latin typeface="Consolas" pitchFamily="49" charset="0"/>
              </a:rPr>
              <a:t>ime_klase.ime_metoda</a:t>
            </a:r>
            <a:r>
              <a:rPr lang="en-US" altLang="en-US" dirty="0">
                <a:solidFill>
                  <a:srgbClr val="FF00FF"/>
                </a:solidFill>
                <a:latin typeface="Consolas" pitchFamily="49" charset="0"/>
              </a:rPr>
              <a:t> (</a:t>
            </a:r>
            <a:r>
              <a:rPr lang="en-US" altLang="en-US" dirty="0" err="1">
                <a:solidFill>
                  <a:srgbClr val="FF00FF"/>
                </a:solidFill>
                <a:latin typeface="Consolas" pitchFamily="49" charset="0"/>
              </a:rPr>
              <a:t>stvarni_argumenti</a:t>
            </a:r>
            <a:r>
              <a:rPr lang="en-US" altLang="en-US" dirty="0">
                <a:solidFill>
                  <a:srgbClr val="FF00FF"/>
                </a:solidFill>
                <a:latin typeface="Consolas" pitchFamily="49" charset="0"/>
              </a:rPr>
              <a:t>)</a:t>
            </a:r>
          </a:p>
        </p:txBody>
      </p:sp>
      <p:sp>
        <p:nvSpPr>
          <p:cNvPr id="6" name="Footer Placeholder 5">
            <a:extLst>
              <a:ext uri="{FF2B5EF4-FFF2-40B4-BE49-F238E27FC236}">
                <a16:creationId xmlns:a16="http://schemas.microsoft.com/office/drawing/2014/main" id="{840AE36A-F07C-434C-9730-F6F3C00CADC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48A2A3-6BC4-4C55-A465-08566E495CED}"/>
              </a:ext>
            </a:extLst>
          </p:cNvPr>
          <p:cNvSpPr>
            <a:spLocks noGrp="1" noChangeArrowheads="1"/>
          </p:cNvSpPr>
          <p:nvPr>
            <p:ph type="title"/>
          </p:nvPr>
        </p:nvSpPr>
        <p:spPr/>
        <p:txBody>
          <a:bodyPr/>
          <a:lstStyle/>
          <a:p>
            <a:pPr eaLnBrk="1" hangingPunct="1"/>
            <a:r>
              <a:rPr lang="sl-SI" altLang="en-US" sz="3800"/>
              <a:t>Definisanje metoda</a:t>
            </a:r>
            <a:endParaRPr lang="en-US" altLang="en-US" sz="3800"/>
          </a:p>
        </p:txBody>
      </p:sp>
      <p:sp>
        <p:nvSpPr>
          <p:cNvPr id="80899" name="Rectangle 3">
            <a:extLst>
              <a:ext uri="{FF2B5EF4-FFF2-40B4-BE49-F238E27FC236}">
                <a16:creationId xmlns:a16="http://schemas.microsoft.com/office/drawing/2014/main" id="{EA6D7D56-3B91-451A-B6C1-49AD0B0D7339}"/>
              </a:ext>
            </a:extLst>
          </p:cNvPr>
          <p:cNvSpPr>
            <a:spLocks noGrp="1" noChangeArrowheads="1"/>
          </p:cNvSpPr>
          <p:nvPr>
            <p:ph idx="1"/>
          </p:nvPr>
        </p:nvSpPr>
        <p:spPr>
          <a:xfrm>
            <a:off x="762000" y="1412875"/>
            <a:ext cx="6402388" cy="4886325"/>
          </a:xfrm>
        </p:spPr>
        <p:txBody>
          <a:bodyPr rtlCol="0">
            <a:normAutofit/>
          </a:bodyPr>
          <a:lstStyle/>
          <a:p>
            <a:pPr eaLnBrk="1" fontAlgn="auto" hangingPunct="1">
              <a:spcAft>
                <a:spcPts val="0"/>
              </a:spcAft>
              <a:buFont typeface="Wingdings 3" charset="2"/>
              <a:buChar char=""/>
              <a:defRPr/>
            </a:pPr>
            <a:r>
              <a:rPr lang="en-US" altLang="en-US" dirty="0" err="1">
                <a:solidFill>
                  <a:schemeClr val="tx1">
                    <a:lumMod val="75000"/>
                    <a:lumOff val="25000"/>
                  </a:schemeClr>
                </a:solidFill>
              </a:rPr>
              <a:t>Kod</a:t>
            </a:r>
            <a:r>
              <a:rPr lang="en-US" altLang="en-US" dirty="0">
                <a:solidFill>
                  <a:schemeClr val="tx1">
                    <a:lumMod val="75000"/>
                    <a:lumOff val="25000"/>
                  </a:schemeClr>
                </a:solidFill>
              </a:rPr>
              <a:t> </a:t>
            </a:r>
            <a:r>
              <a:rPr lang="en-US" altLang="en-US" dirty="0" err="1">
                <a:solidFill>
                  <a:schemeClr val="tx1">
                    <a:lumMod val="75000"/>
                    <a:lumOff val="25000"/>
                  </a:schemeClr>
                </a:solidFill>
              </a:rPr>
              <a:t>po</a:t>
            </a:r>
            <a:r>
              <a:rPr lang="sl-SI" altLang="en-US" dirty="0">
                <a:solidFill>
                  <a:schemeClr val="tx1">
                    <a:lumMod val="75000"/>
                    <a:lumOff val="25000"/>
                  </a:schemeClr>
                </a:solidFill>
              </a:rPr>
              <a:t>zivanja metoda klase, preporučljivo je pozivati metod na </a:t>
            </a:r>
            <a:r>
              <a:rPr lang="sl-SI" altLang="en-US" b="1" dirty="0">
                <a:solidFill>
                  <a:schemeClr val="tx1">
                    <a:lumMod val="75000"/>
                    <a:lumOff val="25000"/>
                  </a:schemeClr>
                </a:solidFill>
              </a:rPr>
              <a:t>drugi</a:t>
            </a:r>
            <a:r>
              <a:rPr lang="sl-SI" altLang="en-US" dirty="0">
                <a:solidFill>
                  <a:schemeClr val="tx1">
                    <a:lumMod val="75000"/>
                    <a:lumOff val="25000"/>
                  </a:schemeClr>
                </a:solidFill>
              </a:rPr>
              <a:t> od dva načina:</a:t>
            </a:r>
          </a:p>
          <a:p>
            <a:pPr eaLnBrk="1" fontAlgn="auto" hangingPunct="1">
              <a:spcAft>
                <a:spcPts val="0"/>
              </a:spcAft>
              <a:buFont typeface="Wingdings" pitchFamily="2"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err="1">
                <a:solidFill>
                  <a:srgbClr val="FF00FF"/>
                </a:solidFill>
                <a:latin typeface="Consolas" pitchFamily="49" charset="0"/>
              </a:rPr>
              <a:t>ime_klase.ime_metoda</a:t>
            </a:r>
            <a:r>
              <a:rPr lang="en-US" altLang="en-US" sz="2100" dirty="0">
                <a:solidFill>
                  <a:srgbClr val="FF00FF"/>
                </a:solidFill>
                <a:latin typeface="Consolas" pitchFamily="49" charset="0"/>
              </a:rPr>
              <a:t> (</a:t>
            </a:r>
            <a:r>
              <a:rPr lang="en-US" altLang="en-US" sz="2100" dirty="0" err="1">
                <a:solidFill>
                  <a:srgbClr val="FF00FF"/>
                </a:solidFill>
                <a:latin typeface="Consolas" pitchFamily="49" charset="0"/>
              </a:rPr>
              <a:t>stvarni_argumenti</a:t>
            </a:r>
            <a:r>
              <a:rPr lang="en-US" altLang="en-US" sz="2100" dirty="0">
                <a:solidFill>
                  <a:srgbClr val="FF00FF"/>
                </a:solidFill>
                <a:latin typeface="Consolas" pitchFamily="49" charset="0"/>
              </a:rPr>
              <a:t>)</a:t>
            </a:r>
            <a:endParaRPr lang="sl-SI" altLang="en-US" sz="2100" dirty="0">
              <a:solidFill>
                <a:srgbClr val="FF00FF"/>
              </a:solidFill>
              <a:latin typeface="Consolas" pitchFamily="49" charset="0"/>
            </a:endParaRPr>
          </a:p>
          <a:p>
            <a:pPr eaLnBrk="1" fontAlgn="auto" hangingPunct="1">
              <a:spcAft>
                <a:spcPts val="0"/>
              </a:spcAft>
              <a:buFont typeface="Wingdings" pitchFamily="2" charset="2"/>
              <a:buNone/>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sl-SI" altLang="en-US" dirty="0">
                <a:solidFill>
                  <a:schemeClr val="tx1">
                    <a:lumMod val="75000"/>
                    <a:lumOff val="25000"/>
                  </a:schemeClr>
                </a:solidFill>
              </a:rPr>
              <a:t>Razlog: metodi klase mogu se pozivati i kada nije kreiran ni jedan objekat te klase. U tom slučaju na raspolaganju nam je samo ime klase.</a:t>
            </a:r>
          </a:p>
          <a:p>
            <a:pPr eaLnBrk="1" fontAlgn="auto" hangingPunct="1">
              <a:spcAft>
                <a:spcPts val="0"/>
              </a:spcAft>
              <a:buFont typeface="Wingdings 3" charset="2"/>
              <a:buChar char=""/>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sl-SI" altLang="en-US" dirty="0">
                <a:solidFill>
                  <a:schemeClr val="tx1">
                    <a:lumMod val="75000"/>
                    <a:lumOff val="25000"/>
                  </a:schemeClr>
                </a:solidFill>
              </a:rPr>
              <a:t>Isto važi i za pristup promenljivama i konstantama klase.</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305B202-A4E7-468C-95AA-558098BB204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EA80-7AB1-402A-9FC2-7D0C05DFB01F}"/>
              </a:ext>
            </a:extLst>
          </p:cNvPr>
          <p:cNvSpPr>
            <a:spLocks noGrp="1"/>
          </p:cNvSpPr>
          <p:nvPr>
            <p:ph type="title"/>
          </p:nvPr>
        </p:nvSpPr>
        <p:spPr>
          <a:xfrm>
            <a:off x="508000" y="609600"/>
            <a:ext cx="6446838" cy="659160"/>
          </a:xfrm>
        </p:spPr>
        <p:txBody>
          <a:bodyPr>
            <a:normAutofit/>
          </a:bodyPr>
          <a:lstStyle/>
          <a:p>
            <a:r>
              <a:rPr lang="sl-SI" sz="3200"/>
              <a:t>Metodi sa preklopljenim imenom</a:t>
            </a:r>
            <a:endParaRPr lang="en-US" sz="3200"/>
          </a:p>
        </p:txBody>
      </p:sp>
      <p:sp>
        <p:nvSpPr>
          <p:cNvPr id="4" name="Footer Placeholder 3">
            <a:extLst>
              <a:ext uri="{FF2B5EF4-FFF2-40B4-BE49-F238E27FC236}">
                <a16:creationId xmlns:a16="http://schemas.microsoft.com/office/drawing/2014/main" id="{EA2C2C93-49D5-444F-951E-D506FA362259}"/>
              </a:ext>
            </a:extLst>
          </p:cNvPr>
          <p:cNvSpPr>
            <a:spLocks noGrp="1"/>
          </p:cNvSpPr>
          <p:nvPr>
            <p:ph type="ftr" sz="quarter" idx="11"/>
          </p:nvPr>
        </p:nvSpPr>
        <p:spPr>
          <a:xfrm>
            <a:off x="508000" y="6016203"/>
            <a:ext cx="6446838" cy="365125"/>
          </a:xfrm>
        </p:spPr>
        <p:txBody>
          <a:bodyPr/>
          <a:lstStyle/>
          <a:p>
            <a:pPr>
              <a:defRPr/>
            </a:pPr>
            <a:r>
              <a:rPr lang="en-US"/>
              <a:t>Elektronski fakulte u Nišu - Katedra za računarstvo - Programski jezici - Java</a:t>
            </a:r>
          </a:p>
        </p:txBody>
      </p:sp>
      <p:sp>
        <p:nvSpPr>
          <p:cNvPr id="5" name="Content Placeholder 2">
            <a:extLst>
              <a:ext uri="{FF2B5EF4-FFF2-40B4-BE49-F238E27FC236}">
                <a16:creationId xmlns:a16="http://schemas.microsoft.com/office/drawing/2014/main" id="{5DB4C203-F0E7-4CB5-B3CE-E1BA36A2F8EA}"/>
              </a:ext>
            </a:extLst>
          </p:cNvPr>
          <p:cNvSpPr>
            <a:spLocks noGrp="1"/>
          </p:cNvSpPr>
          <p:nvPr>
            <p:ph idx="1"/>
          </p:nvPr>
        </p:nvSpPr>
        <p:spPr>
          <a:xfrm>
            <a:off x="457200" y="1410320"/>
            <a:ext cx="6446838" cy="2594744"/>
          </a:xfrm>
        </p:spPr>
        <p:txBody>
          <a:bodyPr/>
          <a:lstStyle/>
          <a:p>
            <a:r>
              <a:rPr lang="sl-SI" altLang="en-US" sz="2000"/>
              <a:t>Metodi sa preklopljenim imenom (overload methods) su metodi sa istim imenom koji se razlikuju po </a:t>
            </a:r>
            <a:r>
              <a:rPr lang="sl-SI" altLang="en-US" sz="2000" b="1"/>
              <a:t>broju i/ili tipovima argumenata</a:t>
            </a:r>
            <a:r>
              <a:rPr lang="sl-SI" altLang="en-US" sz="2000"/>
              <a:t>.</a:t>
            </a:r>
          </a:p>
          <a:p>
            <a:pPr>
              <a:buNone/>
            </a:pPr>
            <a:r>
              <a:rPr lang="sl-SI" altLang="en-US" sz="1050"/>
              <a:t> </a:t>
            </a:r>
          </a:p>
          <a:p>
            <a:r>
              <a:rPr lang="sl-SI" altLang="en-US" sz="2000"/>
              <a:t>Za razliku od jezika C++, kod Jave se ovi metodi ne mogu razlikovati samo po tipu povratne vrednosti. Moraju da im se razlikuju i argumenti.</a:t>
            </a:r>
          </a:p>
        </p:txBody>
      </p:sp>
      <p:graphicFrame>
        <p:nvGraphicFramePr>
          <p:cNvPr id="6" name="Group 40">
            <a:extLst>
              <a:ext uri="{FF2B5EF4-FFF2-40B4-BE49-F238E27FC236}">
                <a16:creationId xmlns:a16="http://schemas.microsoft.com/office/drawing/2014/main" id="{BB5DEEC6-1D3B-4E81-BBCB-0C26894A8BC1}"/>
              </a:ext>
            </a:extLst>
          </p:cNvPr>
          <p:cNvGraphicFramePr>
            <a:graphicFrameLocks/>
          </p:cNvGraphicFramePr>
          <p:nvPr>
            <p:extLst>
              <p:ext uri="{D42A27DB-BD31-4B8C-83A1-F6EECF244321}">
                <p14:modId xmlns:p14="http://schemas.microsoft.com/office/powerpoint/2010/main" val="2105315021"/>
              </p:ext>
            </p:extLst>
          </p:nvPr>
        </p:nvGraphicFramePr>
        <p:xfrm>
          <a:off x="659046" y="4149080"/>
          <a:ext cx="6721266" cy="1534777"/>
        </p:xfrm>
        <a:graphic>
          <a:graphicData uri="http://schemas.openxmlformats.org/drawingml/2006/table">
            <a:tbl>
              <a:tblPr/>
              <a:tblGrid>
                <a:gridCol w="2428143">
                  <a:extLst>
                    <a:ext uri="{9D8B030D-6E8A-4147-A177-3AD203B41FA5}">
                      <a16:colId xmlns:a16="http://schemas.microsoft.com/office/drawing/2014/main" val="20000"/>
                    </a:ext>
                  </a:extLst>
                </a:gridCol>
                <a:gridCol w="4293123">
                  <a:extLst>
                    <a:ext uri="{9D8B030D-6E8A-4147-A177-3AD203B41FA5}">
                      <a16:colId xmlns:a16="http://schemas.microsoft.com/office/drawing/2014/main" val="20001"/>
                    </a:ext>
                  </a:extLst>
                </a:gridCol>
              </a:tblGrid>
              <a:tr h="37359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Ne 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856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int metod1();</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float metod1();</a:t>
                      </a:r>
                      <a:endParaRPr kumimoji="0" lang="en-US" sz="1800" b="1" i="0" u="none" strike="noStrike" cap="none" normalizeH="0" baseline="0">
                        <a:ln>
                          <a:noFill/>
                        </a:ln>
                        <a:solidFill>
                          <a:srgbClr val="FF0000"/>
                        </a:solidFill>
                        <a:effectLst/>
                        <a:latin typeface="Consolas" panose="020B0609020204030204" pitchFamily="49" charset="0"/>
                        <a:cs typeface="Consolas" panose="020B0609020204030204" pitchFamily="49" charset="0"/>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 String b);</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float metod1 (String a);</a:t>
                      </a:r>
                      <a:endParaRPr kumimoji="0" lang="en-US" sz="1800" b="1" i="0" u="none" strike="noStrike" cap="none" normalizeH="0" baseline="0">
                        <a:ln>
                          <a:noFill/>
                        </a:ln>
                        <a:solidFill>
                          <a:srgbClr val="0000CC"/>
                        </a:solidFill>
                        <a:effectLst/>
                        <a:latin typeface="Consolas" panose="020B0609020204030204" pitchFamily="49" charset="0"/>
                        <a:cs typeface="Consolas" panose="020B0609020204030204" pitchFamily="49" charset="0"/>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5657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FB13A2C-7D1D-4361-98D3-BC8E1ECD87FB}"/>
              </a:ext>
            </a:extLst>
          </p:cNvPr>
          <p:cNvSpPr>
            <a:spLocks noGrp="1" noChangeArrowheads="1"/>
          </p:cNvSpPr>
          <p:nvPr>
            <p:ph type="title"/>
          </p:nvPr>
        </p:nvSpPr>
        <p:spPr>
          <a:xfrm>
            <a:off x="574675" y="404813"/>
            <a:ext cx="7915275" cy="663575"/>
          </a:xfrm>
        </p:spPr>
        <p:txBody>
          <a:bodyPr/>
          <a:lstStyle/>
          <a:p>
            <a:pPr eaLnBrk="1" hangingPunct="1"/>
            <a:r>
              <a:rPr lang="sl-SI" altLang="en-US"/>
              <a:t>Java aplikacija – funkcija</a:t>
            </a:r>
            <a:r>
              <a:rPr lang="sr-Cyrl-CS" altLang="en-US"/>
              <a:t> </a:t>
            </a:r>
            <a:r>
              <a:rPr lang="sl-SI" altLang="en-US"/>
              <a:t> </a:t>
            </a:r>
            <a:r>
              <a:rPr lang="sl-SI" altLang="en-US">
                <a:latin typeface="Consolas" panose="020B0609020204030204" pitchFamily="49" charset="0"/>
              </a:rPr>
              <a:t>main</a:t>
            </a:r>
            <a:endParaRPr lang="en-US" altLang="en-US">
              <a:latin typeface="Consolas" panose="020B0609020204030204" pitchFamily="49" charset="0"/>
            </a:endParaRPr>
          </a:p>
        </p:txBody>
      </p:sp>
      <p:sp>
        <p:nvSpPr>
          <p:cNvPr id="14339" name="Rectangle 3">
            <a:extLst>
              <a:ext uri="{FF2B5EF4-FFF2-40B4-BE49-F238E27FC236}">
                <a16:creationId xmlns:a16="http://schemas.microsoft.com/office/drawing/2014/main" id="{E726EB48-A82C-442B-9617-F4D29431B69C}"/>
              </a:ext>
            </a:extLst>
          </p:cNvPr>
          <p:cNvSpPr>
            <a:spLocks noGrp="1" noChangeArrowheads="1"/>
          </p:cNvSpPr>
          <p:nvPr>
            <p:ph idx="1"/>
          </p:nvPr>
        </p:nvSpPr>
        <p:spPr>
          <a:xfrm>
            <a:off x="762000" y="1341438"/>
            <a:ext cx="7696200" cy="5006975"/>
          </a:xfrm>
        </p:spPr>
        <p:txBody>
          <a:bodyPr rtlCol="0">
            <a:normAutofit/>
          </a:bodyPr>
          <a:lstStyle/>
          <a:p>
            <a:pPr eaLnBrk="1" fontAlgn="auto" hangingPunct="1">
              <a:spcAft>
                <a:spcPts val="0"/>
              </a:spcAft>
              <a:buFont typeface="Wingdings 3" charset="2"/>
              <a:buChar char=""/>
              <a:defRPr/>
            </a:pPr>
            <a:r>
              <a:rPr lang="sl-SI" dirty="0">
                <a:solidFill>
                  <a:schemeClr val="tx2"/>
                </a:solidFill>
                <a:latin typeface="+mj-lt"/>
              </a:rPr>
              <a:t>Svaka Java aplikacija mora da sadrži jednu "glavnu klasu" - klasu u kojoj je definisan metod </a:t>
            </a:r>
            <a:r>
              <a:rPr lang="sl-SI" dirty="0">
                <a:solidFill>
                  <a:schemeClr val="tx2"/>
                </a:solidFill>
                <a:latin typeface="Consolas" pitchFamily="49" charset="0"/>
                <a:cs typeface="Courier New" pitchFamily="49" charset="0"/>
              </a:rPr>
              <a:t>main</a:t>
            </a:r>
            <a:r>
              <a:rPr lang="sl-SI" dirty="0">
                <a:solidFill>
                  <a:schemeClr val="tx2"/>
                </a:solidFill>
                <a:latin typeface="+mj-lt"/>
              </a:rPr>
              <a:t>. Naziv te klase je proizvoljan.</a:t>
            </a:r>
          </a:p>
          <a:p>
            <a:pPr lvl="1" eaLnBrk="1" fontAlgn="auto" hangingPunct="1">
              <a:spcAft>
                <a:spcPts val="0"/>
              </a:spcAft>
              <a:buFont typeface="Wingdings 3" charset="2"/>
              <a:buChar char=""/>
              <a:defRPr/>
            </a:pPr>
            <a:r>
              <a:rPr lang="sl-SI" dirty="0">
                <a:solidFill>
                  <a:schemeClr val="tx2"/>
                </a:solidFill>
                <a:latin typeface="+mj-lt"/>
              </a:rPr>
              <a:t>Od tog metoda počinje izvršavanje Java aplikacije.</a:t>
            </a:r>
          </a:p>
          <a:p>
            <a:pPr lvl="1" eaLnBrk="1" fontAlgn="auto" hangingPunct="1">
              <a:spcAft>
                <a:spcPts val="0"/>
              </a:spcAft>
              <a:buFont typeface="Wingdings 3" charset="2"/>
              <a:buChar char=""/>
              <a:defRPr/>
            </a:pPr>
            <a:r>
              <a:rPr lang="sl-SI" dirty="0">
                <a:solidFill>
                  <a:schemeClr val="tx2"/>
                </a:solidFill>
                <a:latin typeface="+mj-lt"/>
              </a:rPr>
              <a:t>Nadalje se iz </a:t>
            </a:r>
            <a:r>
              <a:rPr lang="sl-SI" dirty="0">
                <a:solidFill>
                  <a:schemeClr val="tx2"/>
                </a:solidFill>
                <a:latin typeface="+mj-lt"/>
                <a:cs typeface="Courier New" pitchFamily="49" charset="0"/>
              </a:rPr>
              <a:t>main</a:t>
            </a:r>
            <a:r>
              <a:rPr lang="sl-SI" dirty="0">
                <a:solidFill>
                  <a:schemeClr val="tx2"/>
                </a:solidFill>
                <a:latin typeface="+mj-lt"/>
              </a:rPr>
              <a:t>-a poziva sve ostalo.</a:t>
            </a:r>
          </a:p>
          <a:p>
            <a:pPr marL="0" indent="0" eaLnBrk="1" fontAlgn="auto" hangingPunct="1">
              <a:spcAft>
                <a:spcPts val="0"/>
              </a:spcAft>
              <a:buFont typeface="Wingdings" pitchFamily="2" charset="2"/>
              <a:buNone/>
              <a:defRPr/>
            </a:pPr>
            <a:r>
              <a:rPr lang="sl-SI" dirty="0">
                <a:solidFill>
                  <a:schemeClr val="tx2"/>
                </a:solidFill>
                <a:latin typeface="+mj-lt"/>
              </a:rPr>
              <a:t> </a:t>
            </a:r>
          </a:p>
          <a:p>
            <a:pPr eaLnBrk="1" fontAlgn="auto" hangingPunct="1">
              <a:spcAft>
                <a:spcPts val="0"/>
              </a:spcAft>
              <a:buFont typeface="Wingdings 3" charset="2"/>
              <a:buChar char=""/>
              <a:defRPr/>
            </a:pPr>
            <a:r>
              <a:rPr lang="sl-SI" dirty="0">
                <a:solidFill>
                  <a:schemeClr val="tx2"/>
                </a:solidFill>
                <a:latin typeface="+mj-lt"/>
              </a:rPr>
              <a:t>Definicija </a:t>
            </a:r>
            <a:r>
              <a:rPr lang="sl-SI" dirty="0">
                <a:solidFill>
                  <a:schemeClr val="tx2"/>
                </a:solidFill>
                <a:latin typeface="Consolas" pitchFamily="49" charset="0"/>
                <a:cs typeface="Courier New" pitchFamily="49" charset="0"/>
              </a:rPr>
              <a:t>main</a:t>
            </a:r>
            <a:r>
              <a:rPr lang="sl-SI" dirty="0">
                <a:solidFill>
                  <a:schemeClr val="tx2"/>
                </a:solidFill>
                <a:latin typeface="+mj-lt"/>
              </a:rPr>
              <a:t> metoda</a:t>
            </a:r>
            <a:r>
              <a:rPr lang="en-US" dirty="0">
                <a:solidFill>
                  <a:schemeClr val="tx2"/>
                </a:solidFill>
                <a:latin typeface="+mj-lt"/>
              </a:rPr>
              <a:t> (</a:t>
            </a:r>
            <a:r>
              <a:rPr lang="en-US" dirty="0" err="1">
                <a:solidFill>
                  <a:schemeClr val="tx2"/>
                </a:solidFill>
                <a:latin typeface="+mj-lt"/>
              </a:rPr>
              <a:t>sintaksa</a:t>
            </a:r>
            <a:r>
              <a:rPr lang="en-US" dirty="0">
                <a:solidFill>
                  <a:schemeClr val="tx2"/>
                </a:solidFill>
                <a:latin typeface="+mj-lt"/>
              </a:rPr>
              <a:t>)</a:t>
            </a:r>
            <a:r>
              <a:rPr lang="sl-SI" dirty="0">
                <a:solidFill>
                  <a:schemeClr val="tx2"/>
                </a:solidFill>
                <a:latin typeface="+mj-lt"/>
              </a:rPr>
              <a:t>:</a:t>
            </a:r>
          </a:p>
          <a:p>
            <a:pPr marL="0" indent="0" eaLnBrk="1" fontAlgn="auto" hangingPunct="1">
              <a:spcAft>
                <a:spcPts val="0"/>
              </a:spcAft>
              <a:buFont typeface="Wingdings" pitchFamily="2" charset="2"/>
              <a:buNone/>
              <a:defRPr/>
            </a:pPr>
            <a:r>
              <a:rPr lang="sl-SI" sz="1000" dirty="0">
                <a:solidFill>
                  <a:srgbClr val="FF0000"/>
                </a:solidFill>
              </a:rPr>
              <a:t> </a:t>
            </a:r>
            <a:endParaRPr lang="sl-SI" dirty="0">
              <a:solidFill>
                <a:srgbClr val="FF0000"/>
              </a:solidFill>
            </a:endParaRP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public static void main(</a:t>
            </a:r>
            <a:r>
              <a:rPr lang="sl-SI" sz="2100" dirty="0">
                <a:solidFill>
                  <a:schemeClr val="accent2">
                    <a:lumMod val="75000"/>
                  </a:schemeClr>
                </a:solidFill>
                <a:latin typeface="Consolas" pitchFamily="49" charset="0"/>
              </a:rPr>
              <a:t>String args</a:t>
            </a:r>
            <a:r>
              <a:rPr lang="en-US" sz="2100"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	</a:t>
            </a:r>
            <a:r>
              <a:rPr lang="en-US" sz="2100" dirty="0" err="1">
                <a:solidFill>
                  <a:schemeClr val="accent2">
                    <a:lumMod val="75000"/>
                  </a:schemeClr>
                </a:solidFill>
                <a:latin typeface="Consolas" pitchFamily="49" charset="0"/>
              </a:rPr>
              <a:t>telo</a:t>
            </a:r>
            <a:r>
              <a:rPr lang="sl-SI" sz="2100" dirty="0">
                <a:solidFill>
                  <a:schemeClr val="accent2">
                    <a:lumMod val="75000"/>
                  </a:schemeClr>
                </a:solidFill>
                <a:latin typeface="Consolas" pitchFamily="49" charset="0"/>
              </a:rPr>
              <a:t>_metoda</a:t>
            </a:r>
            <a:endParaRPr lang="en-US" sz="2100"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a:t>
            </a:r>
            <a:endParaRPr lang="en-US" dirty="0">
              <a:solidFill>
                <a:schemeClr val="accent2">
                  <a:lumMod val="75000"/>
                </a:schemeClr>
              </a:solidFill>
              <a:latin typeface="Consolas" pitchFamily="49" charset="0"/>
            </a:endParaRPr>
          </a:p>
        </p:txBody>
      </p:sp>
      <p:sp>
        <p:nvSpPr>
          <p:cNvPr id="2" name="Footer Placeholder 1">
            <a:extLst>
              <a:ext uri="{FF2B5EF4-FFF2-40B4-BE49-F238E27FC236}">
                <a16:creationId xmlns:a16="http://schemas.microsoft.com/office/drawing/2014/main" id="{2ECE6342-CF54-48EE-91FA-4AF5C08B701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C0D77F34-F612-488D-8FB3-4D0F672D3D6A}"/>
              </a:ext>
            </a:extLst>
          </p:cNvPr>
          <p:cNvSpPr>
            <a:spLocks noGrp="1"/>
          </p:cNvSpPr>
          <p:nvPr>
            <p:ph type="title"/>
          </p:nvPr>
        </p:nvSpPr>
        <p:spPr/>
        <p:txBody>
          <a:bodyPr/>
          <a:lstStyle/>
          <a:p>
            <a:pPr eaLnBrk="1" hangingPunct="1"/>
            <a:r>
              <a:rPr lang="sl-SI" altLang="en-US"/>
              <a:t>Standardni izlaz</a:t>
            </a:r>
            <a:endParaRPr lang="en-US" altLang="en-US"/>
          </a:p>
        </p:txBody>
      </p:sp>
      <p:sp>
        <p:nvSpPr>
          <p:cNvPr id="7" name="Rectangle 3">
            <a:extLst>
              <a:ext uri="{FF2B5EF4-FFF2-40B4-BE49-F238E27FC236}">
                <a16:creationId xmlns:a16="http://schemas.microsoft.com/office/drawing/2014/main" id="{B8794513-7F63-4248-B2B1-C6CDDE86E6CD}"/>
              </a:ext>
            </a:extLst>
          </p:cNvPr>
          <p:cNvSpPr>
            <a:spLocks noGrp="1" noChangeArrowheads="1"/>
          </p:cNvSpPr>
          <p:nvPr>
            <p:ph type="body" sz="half" idx="1"/>
          </p:nvPr>
        </p:nvSpPr>
        <p:spPr>
          <a:xfrm>
            <a:off x="395288" y="1196975"/>
            <a:ext cx="7265987" cy="5184775"/>
          </a:xfrm>
        </p:spPr>
        <p:txBody>
          <a:bodyPr rtlCol="0">
            <a:normAutofit/>
          </a:bodyPr>
          <a:lstStyle/>
          <a:p>
            <a:pPr eaLnBrk="1" fontAlgn="auto" hangingPunct="1">
              <a:spcAft>
                <a:spcPts val="0"/>
              </a:spcAft>
              <a:buFont typeface="Wingdings 3" charset="2"/>
              <a:buChar char=""/>
              <a:defRPr/>
            </a:pPr>
            <a:r>
              <a:rPr lang="sr-Latn-CS" dirty="0">
                <a:solidFill>
                  <a:schemeClr val="tx1">
                    <a:lumMod val="75000"/>
                    <a:lumOff val="25000"/>
                  </a:schemeClr>
                </a:solidFill>
              </a:rPr>
              <a:t>Bez zalaženja u detalje, štampanje teksta na ekranu (standardnom izlazu) u Javi radi se </a:t>
            </a:r>
            <a:r>
              <a:rPr lang="sr-Latn-CS">
                <a:solidFill>
                  <a:schemeClr val="tx1">
                    <a:lumMod val="75000"/>
                    <a:lumOff val="25000"/>
                  </a:schemeClr>
                </a:solidFill>
              </a:rPr>
              <a:t>ovako:</a:t>
            </a:r>
          </a:p>
          <a:p>
            <a:pPr marL="0" indent="0" eaLnBrk="1" fontAlgn="auto" hangingPunct="1">
              <a:spcAft>
                <a:spcPts val="0"/>
              </a:spcAft>
              <a:buNone/>
              <a:defRPr/>
            </a:pPr>
            <a:endParaRPr lang="sr-Latn-CS" sz="1050" dirty="0">
              <a:solidFill>
                <a:schemeClr val="tx1">
                  <a:lumMod val="75000"/>
                  <a:lumOff val="25000"/>
                </a:schemeClr>
              </a:solidFill>
            </a:endParaRPr>
          </a:p>
          <a:p>
            <a:pPr marL="0" indent="0" eaLnBrk="1" fontAlgn="auto" hangingPunct="1">
              <a:spcAft>
                <a:spcPts val="0"/>
              </a:spcAft>
              <a:buFont typeface="Wingdings" pitchFamily="2" charset="2"/>
              <a:buNone/>
              <a:defRPr/>
            </a:pPr>
            <a:r>
              <a:rPr lang="sr-Latn-CS" sz="1400">
                <a:solidFill>
                  <a:schemeClr val="tx1">
                    <a:lumMod val="75000"/>
                    <a:lumOff val="25000"/>
                  </a:schemeClr>
                </a:solidFill>
              </a:rPr>
              <a:t> </a:t>
            </a:r>
            <a:r>
              <a:rPr lang="sr-Latn-CS" sz="2400">
                <a:solidFill>
                  <a:schemeClr val="accent2">
                    <a:lumMod val="75000"/>
                  </a:schemeClr>
                </a:solidFill>
                <a:latin typeface="Consolas" pitchFamily="49" charset="0"/>
                <a:cs typeface="Courier New" pitchFamily="49" charset="0"/>
              </a:rPr>
              <a:t>System</a:t>
            </a:r>
            <a:r>
              <a:rPr lang="sr-Latn-CS" sz="2400" dirty="0">
                <a:solidFill>
                  <a:schemeClr val="accent2">
                    <a:lumMod val="75000"/>
                  </a:schemeClr>
                </a:solidFill>
                <a:latin typeface="Consolas" pitchFamily="49" charset="0"/>
                <a:cs typeface="Courier New" pitchFamily="49" charset="0"/>
              </a:rPr>
              <a:t>.out.println( ono što štampamo );</a:t>
            </a:r>
          </a:p>
          <a:p>
            <a:pPr marL="0" indent="0" algn="ctr" eaLnBrk="1" fontAlgn="auto" hangingPunct="1">
              <a:spcAft>
                <a:spcPts val="0"/>
              </a:spcAft>
              <a:buFont typeface="Wingdings" pitchFamily="2" charset="2"/>
              <a:buNone/>
              <a:defRPr/>
            </a:pPr>
            <a:r>
              <a:rPr lang="sr-Latn-CS" sz="1000" b="1" dirty="0">
                <a:solidFill>
                  <a:schemeClr val="tx1">
                    <a:lumMod val="75000"/>
                    <a:lumOff val="25000"/>
                  </a:schemeClr>
                </a:solidFill>
                <a:latin typeface="Consolas" pitchFamily="49" charset="0"/>
                <a:cs typeface="Courier New" pitchFamily="49" charset="0"/>
              </a:rPr>
              <a:t> </a:t>
            </a:r>
            <a:endParaRPr lang="sr-Latn-CS" sz="2400" b="1" dirty="0">
              <a:solidFill>
                <a:schemeClr val="tx1">
                  <a:lumMod val="75000"/>
                  <a:lumOff val="25000"/>
                </a:schemeClr>
              </a:solidFill>
              <a:latin typeface="Consolas" pitchFamily="49" charset="0"/>
              <a:cs typeface="Courier New" pitchFamily="49" charset="0"/>
            </a:endParaRPr>
          </a:p>
          <a:p>
            <a:pPr eaLnBrk="1" fontAlgn="auto" hangingPunct="1">
              <a:spcAft>
                <a:spcPts val="0"/>
              </a:spcAft>
              <a:buFont typeface="Wingdings 3" charset="2"/>
              <a:buChar char=""/>
              <a:defRPr/>
            </a:pPr>
            <a:r>
              <a:rPr lang="sr-Latn-CS" dirty="0">
                <a:solidFill>
                  <a:schemeClr val="tx1">
                    <a:lumMod val="75000"/>
                    <a:lumOff val="25000"/>
                  </a:schemeClr>
                </a:solidFill>
              </a:rPr>
              <a:t>Argumet može biti tipa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ili bilo kog drugog tipa koji se može automatski konvertovati u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(npr. bilo kog primitivnog tipa). Objekti klasa se ne štampaju direktno ovako.</a:t>
            </a:r>
          </a:p>
          <a:p>
            <a:pPr eaLnBrk="1" fontAlgn="auto" hangingPunct="1">
              <a:spcAft>
                <a:spcPts val="0"/>
              </a:spcAft>
              <a:buFont typeface="Wingdings 3" charset="2"/>
              <a:buChar char=""/>
              <a:defRPr/>
            </a:pPr>
            <a:r>
              <a:rPr lang="sr-Latn-CS" dirty="0">
                <a:solidFill>
                  <a:schemeClr val="tx1">
                    <a:lumMod val="75000"/>
                    <a:lumOff val="25000"/>
                  </a:schemeClr>
                </a:solidFill>
              </a:rPr>
              <a:t>Par primera za štampanje:</a:t>
            </a:r>
          </a:p>
          <a:p>
            <a:pPr marL="0" indent="0" eaLnBrk="1" fontAlgn="auto" hangingPunct="1">
              <a:spcAft>
                <a:spcPts val="0"/>
              </a:spcAft>
              <a:buFont typeface="Wingdings" pitchFamily="2" charset="2"/>
              <a:buNone/>
              <a:defRPr/>
            </a:pPr>
            <a:r>
              <a:rPr lang="sr-Latn-CS" sz="1600" dirty="0">
                <a:solidFill>
                  <a:schemeClr val="tx1">
                    <a:lumMod val="75000"/>
                    <a:lumOff val="25000"/>
                  </a:schemeClr>
                </a:solidFill>
              </a:rPr>
              <a:t> </a:t>
            </a:r>
            <a:endParaRPr lang="sr-Latn-CS" dirty="0">
              <a:solidFill>
                <a:schemeClr val="tx1">
                  <a:lumMod val="75000"/>
                  <a:lumOff val="25000"/>
                </a:schemeClr>
              </a:solidFill>
            </a:endParaRPr>
          </a:p>
          <a:p>
            <a:pPr marL="0" indent="0" eaLnBrk="1" fontAlgn="auto" hangingPunct="1">
              <a:spcAft>
                <a:spcPts val="0"/>
              </a:spcAft>
              <a:buFont typeface="Wingdings" pitchFamily="2" charset="2"/>
              <a:buNone/>
              <a:defRPr/>
            </a:pPr>
            <a:r>
              <a:rPr lang="sr-Latn-CS" sz="2400" dirty="0">
                <a:solidFill>
                  <a:schemeClr val="accent2">
                    <a:lumMod val="75000"/>
                  </a:schemeClr>
                </a:solidFill>
                <a:latin typeface="Consolas" pitchFamily="49" charset="0"/>
                <a:cs typeface="Courier New" pitchFamily="49" charset="0"/>
              </a:rPr>
              <a:t>int x; x=10; System.out.println(x);</a:t>
            </a:r>
          </a:p>
          <a:p>
            <a:pPr marL="0" indent="0" eaLnBrk="1" fontAlgn="auto" hangingPunct="1">
              <a:spcAft>
                <a:spcPts val="0"/>
              </a:spcAft>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System.out.println("Ovo je neki tekst");</a:t>
            </a:r>
          </a:p>
          <a:p>
            <a:pPr marL="0" indent="0" eaLnBrk="1" fontAlgn="auto" hangingPunct="1">
              <a:spcAft>
                <a:spcPts val="0"/>
              </a:spcAft>
              <a:buFont typeface="Wingdings" pitchFamily="2" charset="2"/>
              <a:buNone/>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181038E2-8042-4247-9A74-88D5DBF75E71}"/>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543519D2-533D-4AED-B6FA-91288613AA0C}"/>
              </a:ext>
            </a:extLst>
          </p:cNvPr>
          <p:cNvSpPr>
            <a:spLocks noGrp="1"/>
          </p:cNvSpPr>
          <p:nvPr>
            <p:ph type="title"/>
          </p:nvPr>
        </p:nvSpPr>
        <p:spPr/>
        <p:txBody>
          <a:bodyPr/>
          <a:lstStyle/>
          <a:p>
            <a:pPr eaLnBrk="1" hangingPunct="1"/>
            <a:r>
              <a:rPr lang="sl-SI" altLang="en-US" sz="3200"/>
              <a:t>Standardni izlaz</a:t>
            </a:r>
            <a:endParaRPr lang="en-US" altLang="en-US" sz="3200"/>
          </a:p>
        </p:txBody>
      </p:sp>
      <p:sp>
        <p:nvSpPr>
          <p:cNvPr id="4" name="Content Placeholder 3">
            <a:extLst>
              <a:ext uri="{FF2B5EF4-FFF2-40B4-BE49-F238E27FC236}">
                <a16:creationId xmlns:a16="http://schemas.microsoft.com/office/drawing/2014/main" id="{0490D4C2-4E99-4769-A8AF-FDF8B36581DC}"/>
              </a:ext>
            </a:extLst>
          </p:cNvPr>
          <p:cNvSpPr>
            <a:spLocks noGrp="1"/>
          </p:cNvSpPr>
          <p:nvPr>
            <p:ph sz="half" idx="2"/>
          </p:nvPr>
        </p:nvSpPr>
        <p:spPr>
          <a:xfrm>
            <a:off x="342900" y="1052513"/>
            <a:ext cx="7600950" cy="5327650"/>
          </a:xfrm>
        </p:spPr>
        <p:txBody>
          <a:bodyPr rtlCol="0">
            <a:normAutofit/>
          </a:bodyPr>
          <a:lstStyle/>
          <a:p>
            <a:pPr eaLnBrk="1" fontAlgn="auto" hangingPunct="1">
              <a:spcAft>
                <a:spcPts val="0"/>
              </a:spcAft>
              <a:buFont typeface="Wingdings 3" charset="2"/>
              <a:buChar char=""/>
              <a:defRPr/>
            </a:pPr>
            <a:endParaRPr lang="en-US" dirty="0">
              <a:solidFill>
                <a:schemeClr val="tx1">
                  <a:lumMod val="75000"/>
                  <a:lumOff val="25000"/>
                </a:schemeClr>
              </a:solidFill>
            </a:endParaRPr>
          </a:p>
          <a:p>
            <a:pPr eaLnBrk="1" fontAlgn="auto" hangingPunct="1">
              <a:spcAft>
                <a:spcPts val="0"/>
              </a:spcAft>
              <a:buFont typeface="Wingdings 3" charset="2"/>
              <a:buChar char=""/>
              <a:defRPr/>
            </a:pPr>
            <a:r>
              <a:rPr lang="sl-SI" dirty="0">
                <a:solidFill>
                  <a:schemeClr val="tx1">
                    <a:lumMod val="75000"/>
                    <a:lumOff val="25000"/>
                  </a:schemeClr>
                </a:solidFill>
              </a:rPr>
              <a:t>Nadovezivanje dva stringa (konkatenacija) se ostvaruje operatorom plus:</a:t>
            </a:r>
          </a:p>
          <a:p>
            <a:pPr marL="0" indent="0" eaLnBrk="1" fontAlgn="auto" hangingPunct="1">
              <a:spcAft>
                <a:spcPts val="0"/>
              </a:spcAft>
              <a:buFont typeface="Wingdings" pitchFamily="2" charset="2"/>
              <a:buNone/>
              <a:defRPr/>
            </a:pPr>
            <a:r>
              <a:rPr lang="sl-SI" sz="1400" dirty="0">
                <a:solidFill>
                  <a:schemeClr val="tx1">
                    <a:lumMod val="75000"/>
                    <a:lumOff val="25000"/>
                  </a:schemeClr>
                </a:solidFill>
              </a:rPr>
              <a:t> </a:t>
            </a:r>
            <a:endParaRPr lang="sl-SI" dirty="0">
              <a:solidFill>
                <a:schemeClr val="tx1">
                  <a:lumMod val="75000"/>
                  <a:lumOff val="25000"/>
                </a:schemeClr>
              </a:solidFill>
            </a:endParaRP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int x = 10;</a:t>
            </a: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System.out.println("x je jednako " + x);</a:t>
            </a:r>
          </a:p>
          <a:p>
            <a:pPr marL="0" indent="0" eaLnBrk="1" fontAlgn="auto" hangingPunct="1">
              <a:spcAft>
                <a:spcPts val="0"/>
              </a:spcAft>
              <a:buClr>
                <a:srgbClr val="CCCC99"/>
              </a:buClr>
              <a:buFont typeface="Wingdings" pitchFamily="2" charset="2"/>
              <a:buNone/>
              <a:defRPr/>
            </a:pPr>
            <a:endParaRPr lang="sr-Latn-CS" sz="2400" dirty="0">
              <a:solidFill>
                <a:schemeClr val="accent2">
                  <a:lumMod val="75000"/>
                </a:schemeClr>
              </a:solidFill>
              <a:latin typeface="Consolas" pitchFamily="49" charset="0"/>
              <a:cs typeface="Courier New" pitchFamily="49" charset="0"/>
            </a:endParaRP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System.out.println("Ovo je " + "tekst");</a:t>
            </a:r>
          </a:p>
          <a:p>
            <a:pPr marL="0" indent="0" eaLnBrk="1" fontAlgn="auto" hangingPunct="1">
              <a:spcAft>
                <a:spcPts val="0"/>
              </a:spcAft>
              <a:buFont typeface="Wingdings" pitchFamily="2" charset="2"/>
              <a:buNone/>
              <a:defRPr/>
            </a:pPr>
            <a:r>
              <a:rPr lang="sl-SI" sz="1200" dirty="0">
                <a:solidFill>
                  <a:schemeClr val="tx1">
                    <a:lumMod val="75000"/>
                    <a:lumOff val="25000"/>
                  </a:schemeClr>
                </a:solidFill>
              </a:rPr>
              <a:t> </a:t>
            </a:r>
            <a:endParaRPr lang="sl-SI" dirty="0">
              <a:solidFill>
                <a:schemeClr val="tx1">
                  <a:lumMod val="75000"/>
                  <a:lumOff val="25000"/>
                </a:schemeClr>
              </a:solidFill>
            </a:endParaRPr>
          </a:p>
          <a:p>
            <a:pPr eaLnBrk="1" fontAlgn="auto" hangingPunct="1">
              <a:spcAft>
                <a:spcPts val="0"/>
              </a:spcAft>
              <a:buFont typeface="Wingdings 3" charset="2"/>
              <a:buChar char=""/>
              <a:defRPr/>
            </a:pPr>
            <a:r>
              <a:rPr lang="sl-SI" dirty="0">
                <a:solidFill>
                  <a:schemeClr val="tx1">
                    <a:lumMod val="75000"/>
                    <a:lumOff val="25000"/>
                  </a:schemeClr>
                </a:solidFill>
              </a:rPr>
              <a:t>O ulazu i izlazu kod Jave detaljnije će biti reči u odgovarajućoj tematskoj celini. Ovo je sve što je potrebno znati za potrebe narednih primera.</a:t>
            </a: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4A2D82E-A3BA-41CF-AEF8-687C145DC76E}"/>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76C7039-FB13-4DEE-993E-84FA53561836}"/>
              </a:ext>
            </a:extLst>
          </p:cNvPr>
          <p:cNvSpPr>
            <a:spLocks noGrp="1"/>
          </p:cNvSpPr>
          <p:nvPr>
            <p:ph type="title"/>
          </p:nvPr>
        </p:nvSpPr>
        <p:spPr/>
        <p:txBody>
          <a:bodyPr/>
          <a:lstStyle/>
          <a:p>
            <a:pPr eaLnBrk="1" hangingPunct="1"/>
            <a:r>
              <a:rPr lang="sl-SI" altLang="en-US"/>
              <a:t>Standardni ulaz</a:t>
            </a:r>
            <a:endParaRPr lang="en-US" altLang="en-US"/>
          </a:p>
        </p:txBody>
      </p:sp>
      <p:sp>
        <p:nvSpPr>
          <p:cNvPr id="84995" name="Content Placeholder 3">
            <a:extLst>
              <a:ext uri="{FF2B5EF4-FFF2-40B4-BE49-F238E27FC236}">
                <a16:creationId xmlns:a16="http://schemas.microsoft.com/office/drawing/2014/main" id="{49E9E5E2-CF0B-4D8F-A558-2B3B2A2189C7}"/>
              </a:ext>
            </a:extLst>
          </p:cNvPr>
          <p:cNvSpPr>
            <a:spLocks noGrp="1" noChangeArrowheads="1"/>
          </p:cNvSpPr>
          <p:nvPr>
            <p:ph sz="half" idx="2"/>
          </p:nvPr>
        </p:nvSpPr>
        <p:spPr>
          <a:xfrm>
            <a:off x="250825" y="1068388"/>
            <a:ext cx="7416800" cy="5400675"/>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Najjednostavniji način za unos podataka sa tastature (standardnog ulaza) je korišćenje klase </a:t>
            </a:r>
            <a:r>
              <a:rPr lang="sl-SI" altLang="en-US" sz="2400" b="1" dirty="0">
                <a:solidFill>
                  <a:schemeClr val="tx1">
                    <a:lumMod val="75000"/>
                    <a:lumOff val="25000"/>
                  </a:schemeClr>
                </a:solidFill>
                <a:latin typeface="Consolas" pitchFamily="49" charset="0"/>
                <a:cs typeface="Courier New" pitchFamily="49" charset="0"/>
              </a:rPr>
              <a:t>Scanner</a:t>
            </a:r>
            <a:r>
              <a:rPr lang="sl-SI" altLang="en-US" sz="2400" dirty="0">
                <a:solidFill>
                  <a:schemeClr val="tx1">
                    <a:lumMod val="75000"/>
                    <a:lumOff val="25000"/>
                  </a:schemeClr>
                </a:solidFill>
              </a:rPr>
              <a:t>.</a:t>
            </a:r>
          </a:p>
          <a:p>
            <a:pPr lvl="2" eaLnBrk="1" fontAlgn="auto" hangingPunct="1">
              <a:spcAft>
                <a:spcPts val="0"/>
              </a:spcAft>
              <a:defRPr/>
            </a:pPr>
            <a:r>
              <a:rPr lang="sl-SI" altLang="en-US" sz="1600" dirty="0">
                <a:solidFill>
                  <a:schemeClr val="tx1">
                    <a:lumMod val="75000"/>
                    <a:lumOff val="25000"/>
                  </a:schemeClr>
                </a:solidFill>
              </a:rPr>
              <a:t>Na početku programa potrebno je uvesti ovu klasu:</a:t>
            </a:r>
            <a:br>
              <a:rPr lang="sl-SI" altLang="en-US" sz="1600" dirty="0">
                <a:solidFill>
                  <a:schemeClr val="tx1">
                    <a:lumMod val="75000"/>
                    <a:lumOff val="25000"/>
                  </a:schemeClr>
                </a:solidFill>
              </a:rPr>
            </a:br>
            <a:r>
              <a:rPr lang="sl-SI" altLang="en-US" sz="1600" b="1" dirty="0">
                <a:solidFill>
                  <a:schemeClr val="tx1">
                    <a:lumMod val="75000"/>
                    <a:lumOff val="25000"/>
                  </a:schemeClr>
                </a:solidFill>
                <a:latin typeface="Consolas" pitchFamily="49" charset="0"/>
                <a:cs typeface="Courier New" pitchFamily="49" charset="0"/>
              </a:rPr>
              <a:t>import java.util.Scanner;</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Bez zalaženja u detalje, unos jednog znakovnog niza (stringa) sa tastature (u promenljivu </a:t>
            </a:r>
            <a:r>
              <a:rPr lang="sl-SI" altLang="en-US" sz="2400" b="1" dirty="0">
                <a:solidFill>
                  <a:schemeClr val="tx1">
                    <a:lumMod val="75000"/>
                    <a:lumOff val="25000"/>
                  </a:schemeClr>
                </a:solidFill>
                <a:latin typeface="Consolas" pitchFamily="49" charset="0"/>
                <a:cs typeface="Courier New" pitchFamily="49" charset="0"/>
              </a:rPr>
              <a:t>niz</a:t>
            </a:r>
            <a:r>
              <a:rPr lang="sl-SI" altLang="en-US" sz="2400" dirty="0">
                <a:solidFill>
                  <a:schemeClr val="tx1">
                    <a:lumMod val="75000"/>
                    <a:lumOff val="25000"/>
                  </a:schemeClr>
                </a:solidFill>
              </a:rPr>
              <a:t>) izvodi se na sledeći </a:t>
            </a:r>
            <a:r>
              <a:rPr lang="sl-SI" altLang="en-US" sz="2400">
                <a:solidFill>
                  <a:schemeClr val="tx1">
                    <a:lumMod val="75000"/>
                    <a:lumOff val="25000"/>
                  </a:schemeClr>
                </a:solidFill>
              </a:rPr>
              <a:t>način:</a:t>
            </a:r>
            <a:endParaRPr lang="sl-SI" altLang="en-US" sz="2400" dirty="0">
              <a:solidFill>
                <a:schemeClr val="tx1">
                  <a:lumMod val="75000"/>
                  <a:lumOff val="25000"/>
                </a:schemeClr>
              </a:solidFill>
            </a:endParaRPr>
          </a:p>
          <a:p>
            <a:pPr marL="0" indent="0" eaLnBrk="1" fontAlgn="auto" hangingPunct="1">
              <a:spcAft>
                <a:spcPts val="0"/>
              </a:spcAft>
              <a:buNone/>
              <a:defRPr/>
            </a:pPr>
            <a:r>
              <a:rPr lang="sr-Latn-CS" altLang="en-US" sz="2200">
                <a:solidFill>
                  <a:srgbClr val="FF00FF"/>
                </a:solidFill>
                <a:latin typeface="Consolas" pitchFamily="49" charset="0"/>
                <a:cs typeface="Courier New" pitchFamily="49" charset="0"/>
              </a:rPr>
              <a:t>Scanner</a:t>
            </a:r>
            <a:r>
              <a:rPr lang="sr-Latn-CS" altLang="en-US" sz="2200">
                <a:solidFill>
                  <a:schemeClr val="accent2">
                    <a:lumMod val="75000"/>
                  </a:schemeClr>
                </a:solidFill>
                <a:latin typeface="Consolas" pitchFamily="49" charset="0"/>
                <a:cs typeface="Courier New" pitchFamily="49" charset="0"/>
              </a:rPr>
              <a:t> </a:t>
            </a:r>
            <a:r>
              <a:rPr lang="sr-Latn-CS" altLang="en-US" sz="2200" dirty="0">
                <a:solidFill>
                  <a:schemeClr val="accent2">
                    <a:lumMod val="75000"/>
                  </a:schemeClr>
                </a:solidFill>
                <a:latin typeface="Consolas" pitchFamily="49" charset="0"/>
                <a:cs typeface="Courier New" pitchFamily="49" charset="0"/>
              </a:rPr>
              <a:t>tastatura = </a:t>
            </a:r>
            <a:r>
              <a:rPr lang="sr-Latn-CS" altLang="en-US" sz="2200" dirty="0">
                <a:solidFill>
                  <a:srgbClr val="FF00FF"/>
                </a:solidFill>
                <a:latin typeface="Consolas" pitchFamily="49" charset="0"/>
                <a:cs typeface="Courier New" pitchFamily="49" charset="0"/>
              </a:rPr>
              <a:t>new Scanner</a:t>
            </a:r>
            <a:r>
              <a:rPr lang="sr-Latn-CS" altLang="en-US" sz="2200" dirty="0">
                <a:solidFill>
                  <a:schemeClr val="accent2">
                    <a:lumMod val="75000"/>
                  </a:schemeClr>
                </a:solidFill>
                <a:latin typeface="Consolas" pitchFamily="49" charset="0"/>
                <a:cs typeface="Courier New" pitchFamily="49" charset="0"/>
              </a:rPr>
              <a:t> (System.</a:t>
            </a:r>
            <a:r>
              <a:rPr lang="sr-Latn-CS" altLang="en-US" sz="2200">
                <a:solidFill>
                  <a:schemeClr val="accent2">
                    <a:lumMod val="75000"/>
                  </a:schemeClr>
                </a:solidFill>
                <a:latin typeface="Consolas" pitchFamily="49" charset="0"/>
                <a:cs typeface="Courier New" pitchFamily="49" charset="0"/>
              </a:rPr>
              <a:t>in);</a:t>
            </a:r>
          </a:p>
          <a:p>
            <a:pPr marL="0" indent="0" eaLnBrk="1" fontAlgn="auto" hangingPunct="1">
              <a:spcAft>
                <a:spcPts val="0"/>
              </a:spcAft>
              <a:buNone/>
              <a:defRPr/>
            </a:pPr>
            <a:r>
              <a:rPr lang="sr-Latn-CS" altLang="en-US" sz="2200">
                <a:solidFill>
                  <a:schemeClr val="accent2">
                    <a:lumMod val="75000"/>
                  </a:schemeClr>
                </a:solidFill>
                <a:latin typeface="Consolas" pitchFamily="49" charset="0"/>
                <a:cs typeface="Courier New" pitchFamily="49" charset="0"/>
              </a:rPr>
              <a:t>String </a:t>
            </a:r>
            <a:r>
              <a:rPr lang="sr-Latn-CS" altLang="en-US" sz="2200" dirty="0">
                <a:solidFill>
                  <a:schemeClr val="accent2">
                    <a:lumMod val="75000"/>
                  </a:schemeClr>
                </a:solidFill>
                <a:latin typeface="Consolas" pitchFamily="49" charset="0"/>
                <a:cs typeface="Courier New" pitchFamily="49" charset="0"/>
              </a:rPr>
              <a:t>niz = tastatura.</a:t>
            </a:r>
            <a:r>
              <a:rPr lang="sr-Latn-CS" altLang="en-US" sz="2200" dirty="0">
                <a:solidFill>
                  <a:srgbClr val="FF00FF"/>
                </a:solidFill>
                <a:latin typeface="Consolas" pitchFamily="49" charset="0"/>
                <a:cs typeface="Courier New" pitchFamily="49" charset="0"/>
              </a:rPr>
              <a:t>nextLine()</a:t>
            </a:r>
            <a:r>
              <a:rPr lang="sr-Latn-CS" altLang="en-US" sz="2200" dirty="0">
                <a:solidFill>
                  <a:schemeClr val="accent2">
                    <a:lumMod val="75000"/>
                  </a:schemeClr>
                </a:solidFill>
                <a:latin typeface="Consolas" pitchFamily="49" charset="0"/>
                <a:cs typeface="Courier New" pitchFamily="49" charset="0"/>
              </a:rPr>
              <a:t>;</a:t>
            </a:r>
            <a:endParaRPr lang="en-US" altLang="en-US" sz="2200" dirty="0">
              <a:solidFill>
                <a:schemeClr val="accent2">
                  <a:lumMod val="75000"/>
                </a:schemeClr>
              </a:solidFill>
              <a:latin typeface="Consolas" pitchFamily="49" charset="0"/>
              <a:cs typeface="Courier New" pitchFamily="49" charset="0"/>
            </a:endParaRPr>
          </a:p>
          <a:p>
            <a:pPr eaLnBrk="1" fontAlgn="auto" hangingPunct="1">
              <a:spcAft>
                <a:spcPts val="0"/>
              </a:spcAft>
              <a:buFont typeface="Wingdings 3" charset="2"/>
              <a:buChar char=""/>
              <a:defRPr/>
            </a:pPr>
            <a:r>
              <a:rPr lang="sl-SI" altLang="en-US" sz="2400" kern="0" dirty="0">
                <a:solidFill>
                  <a:schemeClr val="tx1">
                    <a:lumMod val="75000"/>
                    <a:lumOff val="25000"/>
                  </a:schemeClr>
                </a:solidFill>
              </a:rPr>
              <a:t>Klasa </a:t>
            </a:r>
            <a:r>
              <a:rPr lang="sl-SI" altLang="en-US" sz="2400" kern="0" dirty="0">
                <a:solidFill>
                  <a:schemeClr val="tx1">
                    <a:lumMod val="75000"/>
                    <a:lumOff val="25000"/>
                  </a:schemeClr>
                </a:solidFill>
                <a:latin typeface="Consolas" pitchFamily="49" charset="0"/>
              </a:rPr>
              <a:t>String</a:t>
            </a:r>
            <a:r>
              <a:rPr lang="sl-SI" altLang="en-US" sz="2400" kern="0" dirty="0">
                <a:solidFill>
                  <a:schemeClr val="tx1">
                    <a:lumMod val="75000"/>
                    <a:lumOff val="25000"/>
                  </a:schemeClr>
                </a:solidFill>
              </a:rPr>
              <a:t> služi za rad sa znakovnim nizovima.</a:t>
            </a:r>
          </a:p>
          <a:p>
            <a:pPr eaLnBrk="1" fontAlgn="auto" hangingPunct="1">
              <a:spcAft>
                <a:spcPts val="0"/>
              </a:spcAft>
              <a:buFont typeface="Wingdings 3" charset="2"/>
              <a:buChar char=""/>
              <a:defRPr/>
            </a:pPr>
            <a:r>
              <a:rPr lang="sl-SI" altLang="en-US" sz="2400" kern="0" dirty="0">
                <a:solidFill>
                  <a:schemeClr val="tx1">
                    <a:lumMod val="75000"/>
                    <a:lumOff val="25000"/>
                  </a:schemeClr>
                </a:solidFill>
              </a:rPr>
              <a:t>Slično i za druge tipove: </a:t>
            </a:r>
            <a:r>
              <a:rPr lang="sl-SI" altLang="en-US" sz="2400" kern="0" dirty="0">
                <a:solidFill>
                  <a:schemeClr val="tx1">
                    <a:lumMod val="75000"/>
                    <a:lumOff val="25000"/>
                  </a:schemeClr>
                </a:solidFill>
                <a:latin typeface="Consolas" pitchFamily="49" charset="0"/>
              </a:rPr>
              <a:t>nextInt()</a:t>
            </a:r>
            <a:r>
              <a:rPr lang="sl-SI" altLang="en-US" sz="2400" kern="0" dirty="0">
                <a:solidFill>
                  <a:schemeClr val="tx1">
                    <a:lumMod val="75000"/>
                    <a:lumOff val="25000"/>
                  </a:schemeClr>
                </a:solidFill>
                <a:latin typeface="+mj-lt"/>
              </a:rPr>
              <a:t>,</a:t>
            </a:r>
            <a:r>
              <a:rPr lang="sl-SI" altLang="en-US" sz="2400" kern="0" dirty="0">
                <a:solidFill>
                  <a:schemeClr val="tx1">
                    <a:lumMod val="75000"/>
                    <a:lumOff val="25000"/>
                  </a:schemeClr>
                </a:solidFill>
                <a:latin typeface="Consolas" pitchFamily="49" charset="0"/>
              </a:rPr>
              <a:t> nextFloat()</a:t>
            </a:r>
            <a:r>
              <a:rPr lang="sl-SI" altLang="en-US" sz="2400" kern="0" dirty="0">
                <a:solidFill>
                  <a:schemeClr val="tx1">
                    <a:lumMod val="75000"/>
                    <a:lumOff val="25000"/>
                  </a:schemeClr>
                </a:solidFill>
              </a:rPr>
              <a:t>...</a:t>
            </a:r>
          </a:p>
        </p:txBody>
      </p:sp>
      <p:sp>
        <p:nvSpPr>
          <p:cNvPr id="2" name="Footer Placeholder 1">
            <a:extLst>
              <a:ext uri="{FF2B5EF4-FFF2-40B4-BE49-F238E27FC236}">
                <a16:creationId xmlns:a16="http://schemas.microsoft.com/office/drawing/2014/main" id="{76905C00-0CA8-4025-9BE3-A366373B025E}"/>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302A3BEE-04A0-4483-9CDF-5494FCEA8500}"/>
              </a:ext>
            </a:extLst>
          </p:cNvPr>
          <p:cNvSpPr>
            <a:spLocks noGrp="1"/>
          </p:cNvSpPr>
          <p:nvPr>
            <p:ph type="title"/>
          </p:nvPr>
        </p:nvSpPr>
        <p:spPr/>
        <p:txBody>
          <a:bodyPr/>
          <a:lstStyle/>
          <a:p>
            <a:pPr eaLnBrk="1" hangingPunct="1"/>
            <a:r>
              <a:rPr lang="sl-SI" altLang="en-US"/>
              <a:t>Zatvaranje std. ulaza</a:t>
            </a:r>
            <a:endParaRPr lang="en-US" altLang="en-US"/>
          </a:p>
        </p:txBody>
      </p:sp>
      <p:sp>
        <p:nvSpPr>
          <p:cNvPr id="76803" name="Text Placeholder 2">
            <a:extLst>
              <a:ext uri="{FF2B5EF4-FFF2-40B4-BE49-F238E27FC236}">
                <a16:creationId xmlns:a16="http://schemas.microsoft.com/office/drawing/2014/main" id="{CF1D0635-952E-483C-B393-271455D2F262}"/>
              </a:ext>
            </a:extLst>
          </p:cNvPr>
          <p:cNvSpPr>
            <a:spLocks noGrp="1" noChangeArrowheads="1"/>
          </p:cNvSpPr>
          <p:nvPr>
            <p:ph type="body" sz="half" idx="1"/>
          </p:nvPr>
        </p:nvSpPr>
        <p:spPr>
          <a:xfrm>
            <a:off x="762000" y="981075"/>
            <a:ext cx="6978650" cy="989013"/>
          </a:xfrm>
        </p:spPr>
        <p:txBody>
          <a:bodyPr/>
          <a:lstStyle/>
          <a:p>
            <a:pPr eaLnBrk="1" hangingPunct="1"/>
            <a:endParaRPr lang="en-US" altLang="en-US"/>
          </a:p>
          <a:p>
            <a:pPr marL="0" indent="0" eaLnBrk="1" hangingPunct="1">
              <a:buNone/>
            </a:pPr>
            <a:r>
              <a:rPr lang="sl-SI" altLang="en-US"/>
              <a:t>Objekat klase Scanner može se zatvoriti pozivom metoda </a:t>
            </a:r>
            <a:r>
              <a:rPr lang="sl-SI" altLang="en-US">
                <a:latin typeface="Consolas" panose="020B0609020204030204" pitchFamily="49" charset="0"/>
              </a:rPr>
              <a:t>close()</a:t>
            </a:r>
            <a:r>
              <a:rPr lang="sl-SI" altLang="en-US"/>
              <a:t>:</a:t>
            </a:r>
            <a:endParaRPr lang="en-US" altLang="en-US"/>
          </a:p>
        </p:txBody>
      </p:sp>
      <p:sp>
        <p:nvSpPr>
          <p:cNvPr id="6" name="Text Placeholder 2">
            <a:extLst>
              <a:ext uri="{FF2B5EF4-FFF2-40B4-BE49-F238E27FC236}">
                <a16:creationId xmlns:a16="http://schemas.microsoft.com/office/drawing/2014/main" id="{FA5ECF23-ECB5-4EC7-91C1-223CDD134EB5}"/>
              </a:ext>
            </a:extLst>
          </p:cNvPr>
          <p:cNvSpPr txBox="1">
            <a:spLocks/>
          </p:cNvSpPr>
          <p:nvPr/>
        </p:nvSpPr>
        <p:spPr bwMode="auto">
          <a:xfrm>
            <a:off x="762000" y="3160713"/>
            <a:ext cx="6113463"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2700">
                <a:solidFill>
                  <a:srgbClr val="734E2F"/>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200">
                <a:solidFill>
                  <a:srgbClr val="734E2F"/>
                </a:solidFill>
                <a:latin typeface="+mn-lt"/>
              </a:defRPr>
            </a:lvl2pPr>
            <a:lvl3pPr marL="1143000" indent="-228600" algn="l" rtl="0" eaLnBrk="0" fontAlgn="base" hangingPunct="0">
              <a:spcBef>
                <a:spcPct val="20000"/>
              </a:spcBef>
              <a:spcAft>
                <a:spcPct val="0"/>
              </a:spcAft>
              <a:buClr>
                <a:schemeClr val="tx1"/>
              </a:buClr>
              <a:buSzPct val="150000"/>
              <a:buChar char="•"/>
              <a:defRPr sz="2000">
                <a:solidFill>
                  <a:srgbClr val="734E2F"/>
                </a:solidFill>
                <a:latin typeface="+mn-lt"/>
              </a:defRPr>
            </a:lvl3pPr>
            <a:lvl4pPr marL="1600200" indent="-228600" algn="l" rtl="0" eaLnBrk="0" fontAlgn="base" hangingPunct="0">
              <a:spcBef>
                <a:spcPct val="20000"/>
              </a:spcBef>
              <a:spcAft>
                <a:spcPct val="0"/>
              </a:spcAft>
              <a:buClr>
                <a:schemeClr val="tx2"/>
              </a:buClr>
              <a:buSzPct val="150000"/>
              <a:buChar char="•"/>
              <a:defRPr>
                <a:solidFill>
                  <a:srgbClr val="734E2F"/>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734E2F"/>
                </a:solidFill>
                <a:latin typeface="+mn-lt"/>
              </a:defRPr>
            </a:lvl5pPr>
            <a:lvl6pPr marL="2514600" indent="-228600" algn="l" rtl="0" fontAlgn="base">
              <a:spcBef>
                <a:spcPct val="20000"/>
              </a:spcBef>
              <a:spcAft>
                <a:spcPct val="0"/>
              </a:spcAft>
              <a:buClr>
                <a:schemeClr val="folHlink"/>
              </a:buClr>
              <a:buSzPct val="150000"/>
              <a:buChar char="•"/>
              <a:defRPr>
                <a:solidFill>
                  <a:srgbClr val="734E2F"/>
                </a:solidFill>
                <a:latin typeface="+mn-lt"/>
              </a:defRPr>
            </a:lvl6pPr>
            <a:lvl7pPr marL="2971800" indent="-228600" algn="l" rtl="0" fontAlgn="base">
              <a:spcBef>
                <a:spcPct val="20000"/>
              </a:spcBef>
              <a:spcAft>
                <a:spcPct val="0"/>
              </a:spcAft>
              <a:buClr>
                <a:schemeClr val="folHlink"/>
              </a:buClr>
              <a:buSzPct val="150000"/>
              <a:buChar char="•"/>
              <a:defRPr>
                <a:solidFill>
                  <a:srgbClr val="734E2F"/>
                </a:solidFill>
                <a:latin typeface="+mn-lt"/>
              </a:defRPr>
            </a:lvl7pPr>
            <a:lvl8pPr marL="3429000" indent="-228600" algn="l" rtl="0" fontAlgn="base">
              <a:spcBef>
                <a:spcPct val="20000"/>
              </a:spcBef>
              <a:spcAft>
                <a:spcPct val="0"/>
              </a:spcAft>
              <a:buClr>
                <a:schemeClr val="folHlink"/>
              </a:buClr>
              <a:buSzPct val="150000"/>
              <a:buChar char="•"/>
              <a:defRPr>
                <a:solidFill>
                  <a:srgbClr val="734E2F"/>
                </a:solidFill>
                <a:latin typeface="+mn-lt"/>
              </a:defRPr>
            </a:lvl8pPr>
            <a:lvl9pPr marL="3886200" indent="-228600" algn="l" rtl="0" fontAlgn="base">
              <a:spcBef>
                <a:spcPct val="20000"/>
              </a:spcBef>
              <a:spcAft>
                <a:spcPct val="0"/>
              </a:spcAft>
              <a:buClr>
                <a:schemeClr val="folHlink"/>
              </a:buClr>
              <a:buSzPct val="150000"/>
              <a:buChar char="•"/>
              <a:defRPr>
                <a:solidFill>
                  <a:srgbClr val="734E2F"/>
                </a:solidFill>
                <a:latin typeface="+mn-lt"/>
              </a:defRPr>
            </a:lvl9pPr>
          </a:lstStyle>
          <a:p>
            <a:pPr marL="0" indent="0">
              <a:buClr>
                <a:srgbClr val="92D050"/>
              </a:buClr>
              <a:buFont typeface="Wingdings" pitchFamily="2" charset="2"/>
              <a:buNone/>
              <a:defRPr/>
            </a:pPr>
            <a:r>
              <a:rPr lang="sl-SI" sz="2200" kern="0" dirty="0">
                <a:solidFill>
                  <a:schemeClr val="tx1">
                    <a:lumMod val="75000"/>
                    <a:lumOff val="25000"/>
                  </a:schemeClr>
                </a:solidFill>
              </a:rPr>
              <a:t>Međutim, ovo može izazvati probleme u određenim situacijama.</a:t>
            </a:r>
            <a:r>
              <a:rPr lang="en-US" sz="2200" kern="0" dirty="0">
                <a:solidFill>
                  <a:schemeClr val="tx1">
                    <a:lumMod val="75000"/>
                    <a:lumOff val="25000"/>
                  </a:schemeClr>
                </a:solidFill>
              </a:rPr>
              <a:t> </a:t>
            </a:r>
            <a:r>
              <a:rPr lang="sl-SI" sz="2200" kern="0" dirty="0">
                <a:solidFill>
                  <a:schemeClr val="tx1">
                    <a:lumMod val="75000"/>
                    <a:lumOff val="25000"/>
                  </a:schemeClr>
                </a:solidFill>
              </a:rPr>
              <a:t>Ovaj objekat treba zatvarati samo ukoliko više neće biti potrebe za njim.</a:t>
            </a:r>
            <a:r>
              <a:rPr lang="en-US" sz="2200" kern="0" dirty="0">
                <a:solidFill>
                  <a:schemeClr val="tx1">
                    <a:lumMod val="75000"/>
                    <a:lumOff val="25000"/>
                  </a:schemeClr>
                </a:solidFill>
              </a:rPr>
              <a:t> </a:t>
            </a:r>
            <a:r>
              <a:rPr lang="sl-SI" sz="2200" kern="0" dirty="0">
                <a:solidFill>
                  <a:schemeClr val="tx1">
                    <a:lumMod val="75000"/>
                    <a:lumOff val="25000"/>
                  </a:schemeClr>
                </a:solidFill>
              </a:rPr>
              <a:t>Ukoliko ne zatvorimo objekat, za njegovo zatvaranje će se u određenom trenutku automatski pobrinuti </a:t>
            </a:r>
            <a:r>
              <a:rPr lang="sl-SI" sz="2200" i="1" kern="0" dirty="0">
                <a:solidFill>
                  <a:schemeClr val="tx1">
                    <a:lumMod val="75000"/>
                    <a:lumOff val="25000"/>
                  </a:schemeClr>
                </a:solidFill>
              </a:rPr>
              <a:t>garbage collector</a:t>
            </a:r>
            <a:r>
              <a:rPr lang="en-US" sz="2200" kern="0" dirty="0">
                <a:solidFill>
                  <a:schemeClr val="tx1">
                    <a:lumMod val="75000"/>
                    <a:lumOff val="25000"/>
                  </a:schemeClr>
                </a:solidFill>
              </a:rPr>
              <a:t>!</a:t>
            </a:r>
          </a:p>
        </p:txBody>
      </p:sp>
      <p:sp>
        <p:nvSpPr>
          <p:cNvPr id="76805" name="Rectangle 5">
            <a:extLst>
              <a:ext uri="{FF2B5EF4-FFF2-40B4-BE49-F238E27FC236}">
                <a16:creationId xmlns:a16="http://schemas.microsoft.com/office/drawing/2014/main" id="{A5E3E15D-F8CF-44B7-B78C-630FAF2A148E}"/>
              </a:ext>
            </a:extLst>
          </p:cNvPr>
          <p:cNvSpPr>
            <a:spLocks noChangeArrowheads="1"/>
          </p:cNvSpPr>
          <p:nvPr/>
        </p:nvSpPr>
        <p:spPr bwMode="auto">
          <a:xfrm>
            <a:off x="827584" y="2204864"/>
            <a:ext cx="6988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sr-Latn-CS" altLang="en-US" sz="2000">
                <a:solidFill>
                  <a:schemeClr val="accent2">
                    <a:lumMod val="50000"/>
                  </a:schemeClr>
                </a:solidFill>
                <a:latin typeface="Consolas" panose="020B0609020204030204" pitchFamily="49" charset="0"/>
                <a:cs typeface="Courier New" panose="02070309020205020404" pitchFamily="49" charset="0"/>
              </a:rPr>
              <a:t>Scanner tastatura = new Scanner (System.in);</a:t>
            </a:r>
          </a:p>
          <a:p>
            <a:pPr eaLnBrk="1" hangingPunct="1">
              <a:buFont typeface="Wingdings" panose="05000000000000000000" pitchFamily="2" charset="2"/>
              <a:buNone/>
            </a:pPr>
            <a:r>
              <a:rPr lang="sr-Latn-CS" altLang="en-US" sz="2000">
                <a:solidFill>
                  <a:schemeClr val="accent2">
                    <a:lumMod val="50000"/>
                  </a:schemeClr>
                </a:solidFill>
                <a:latin typeface="Consolas" panose="020B0609020204030204" pitchFamily="49" charset="0"/>
                <a:cs typeface="Courier New" panose="02070309020205020404" pitchFamily="49" charset="0"/>
              </a:rPr>
              <a:t>tastatura.</a:t>
            </a:r>
            <a:r>
              <a:rPr lang="sr-Latn-CS" altLang="en-US" sz="2000">
                <a:solidFill>
                  <a:schemeClr val="accent1">
                    <a:lumMod val="75000"/>
                  </a:schemeClr>
                </a:solidFill>
                <a:latin typeface="Consolas" panose="020B0609020204030204" pitchFamily="49" charset="0"/>
                <a:cs typeface="Courier New" panose="02070309020205020404" pitchFamily="49" charset="0"/>
              </a:rPr>
              <a:t>close()</a:t>
            </a:r>
            <a:r>
              <a:rPr lang="sr-Latn-CS" altLang="en-US" sz="2000">
                <a:solidFill>
                  <a:schemeClr val="accent2">
                    <a:lumMod val="50000"/>
                  </a:schemeClr>
                </a:solidFill>
                <a:latin typeface="Consolas" panose="020B0609020204030204" pitchFamily="49" charset="0"/>
                <a:cs typeface="Courier New" panose="02070309020205020404" pitchFamily="49" charset="0"/>
              </a:rPr>
              <a:t>;</a:t>
            </a:r>
            <a:endParaRPr lang="en-US" altLang="en-US" sz="2000">
              <a:solidFill>
                <a:schemeClr val="accent2">
                  <a:lumMod val="50000"/>
                </a:schemeClr>
              </a:solidFill>
              <a:latin typeface="Consolas" panose="020B06090202040302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204A158-9DDD-42B3-9D5B-03CD53012282}"/>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CA276C0-C6D5-4994-B626-C6A19AB936BD}"/>
              </a:ext>
            </a:extLst>
          </p:cNvPr>
          <p:cNvSpPr>
            <a:spLocks noGrp="1" noChangeArrowheads="1"/>
          </p:cNvSpPr>
          <p:nvPr>
            <p:ph type="title"/>
          </p:nvPr>
        </p:nvSpPr>
        <p:spPr>
          <a:xfrm>
            <a:off x="468313" y="260350"/>
            <a:ext cx="7053262" cy="1400175"/>
          </a:xfrm>
        </p:spPr>
        <p:txBody>
          <a:bodyPr/>
          <a:lstStyle/>
          <a:p>
            <a:pPr eaLnBrk="1" hangingPunct="1"/>
            <a:r>
              <a:rPr lang="sl-SI" altLang="en-US" sz="4100"/>
              <a:t>Primer: klasa Poruka</a:t>
            </a:r>
            <a:endParaRPr lang="en-US" altLang="en-US" sz="4100"/>
          </a:p>
        </p:txBody>
      </p:sp>
      <p:sp>
        <p:nvSpPr>
          <p:cNvPr id="77827" name="Rectangle 3">
            <a:extLst>
              <a:ext uri="{FF2B5EF4-FFF2-40B4-BE49-F238E27FC236}">
                <a16:creationId xmlns:a16="http://schemas.microsoft.com/office/drawing/2014/main" id="{8B4F60D1-16FF-4978-9360-A68B427EE951}"/>
              </a:ext>
            </a:extLst>
          </p:cNvPr>
          <p:cNvSpPr>
            <a:spLocks noGrp="1" noChangeArrowheads="1"/>
          </p:cNvSpPr>
          <p:nvPr>
            <p:ph idx="1"/>
          </p:nvPr>
        </p:nvSpPr>
        <p:spPr>
          <a:xfrm>
            <a:off x="611188" y="1341438"/>
            <a:ext cx="6624637" cy="4608512"/>
          </a:xfrm>
        </p:spPr>
        <p:txBody>
          <a:bodyPr/>
          <a:lstStyle/>
          <a:p>
            <a:pPr eaLnBrk="1" hangingPunct="1">
              <a:buFont typeface="Wingdings" panose="05000000000000000000" pitchFamily="2" charset="2"/>
              <a:buNone/>
            </a:pPr>
            <a:r>
              <a:rPr lang="sl-SI" altLang="en-US"/>
              <a:t>K</a:t>
            </a:r>
            <a:r>
              <a:rPr lang="en-GB" altLang="en-US"/>
              <a:t>reirati klasu Poruka</a:t>
            </a:r>
            <a:r>
              <a:rPr lang="sr-Latn-CS" altLang="en-US"/>
              <a:t> </a:t>
            </a:r>
            <a:r>
              <a:rPr lang="en-GB" altLang="en-US"/>
              <a:t>koja sadr</a:t>
            </a:r>
            <a:r>
              <a:rPr lang="sr-Latn-CS" altLang="en-US"/>
              <a:t>ži:</a:t>
            </a:r>
          </a:p>
          <a:p>
            <a:pPr eaLnBrk="1" hangingPunct="1"/>
            <a:r>
              <a:rPr lang="sr-Latn-CS" altLang="en-US"/>
              <a:t>artibut objekta – tekst poruke (tipa String),</a:t>
            </a:r>
          </a:p>
          <a:p>
            <a:pPr eaLnBrk="1" hangingPunct="1"/>
            <a:r>
              <a:rPr lang="sr-Latn-CS" altLang="en-US"/>
              <a:t>atribut klase – broj kreiranih poruka (tipa int),</a:t>
            </a:r>
          </a:p>
          <a:p>
            <a:pPr eaLnBrk="1" hangingPunct="1"/>
            <a:r>
              <a:rPr lang="sr-Latn-CS" altLang="en-US"/>
              <a:t>2 metoda objekta:</a:t>
            </a:r>
          </a:p>
          <a:p>
            <a:pPr lvl="1" eaLnBrk="1" hangingPunct="1"/>
            <a:r>
              <a:rPr lang="sr-Latn-CS" altLang="en-US"/>
              <a:t>jedan koji postavlja sadržaja poruke i inkrementira broj poruka i</a:t>
            </a:r>
          </a:p>
          <a:p>
            <a:pPr lvl="1" eaLnBrk="1" hangingPunct="1"/>
            <a:r>
              <a:rPr lang="sr-Latn-CS" altLang="en-US"/>
              <a:t>jedan za prikaz sadržaja poruke na standardni izlaz (ekran), i</a:t>
            </a:r>
          </a:p>
          <a:p>
            <a:pPr lvl="1"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uneti sa standardnog ulaza njihove sadržaje i prikazati na standardni izlaz njihove sadržaje, a potom i ukupan broj kreiranih poruka.</a:t>
            </a:r>
            <a:endParaRPr lang="en-US" altLang="en-US"/>
          </a:p>
        </p:txBody>
      </p:sp>
      <p:sp>
        <p:nvSpPr>
          <p:cNvPr id="2" name="Footer Placeholder 1">
            <a:extLst>
              <a:ext uri="{FF2B5EF4-FFF2-40B4-BE49-F238E27FC236}">
                <a16:creationId xmlns:a16="http://schemas.microsoft.com/office/drawing/2014/main" id="{4F5A9122-A381-4B0B-B864-AFFEAF6123B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FDBB7AC-2A4A-4AF5-8346-43B4A2777047}"/>
              </a:ext>
            </a:extLst>
          </p:cNvPr>
          <p:cNvSpPr>
            <a:spLocks noGrp="1" noChangeArrowheads="1"/>
          </p:cNvSpPr>
          <p:nvPr>
            <p:ph type="title"/>
          </p:nvPr>
        </p:nvSpPr>
        <p:spPr>
          <a:xfrm>
            <a:off x="395288" y="404813"/>
            <a:ext cx="7839075" cy="739303"/>
          </a:xfrm>
        </p:spPr>
        <p:txBody>
          <a:bodyPr/>
          <a:lstStyle/>
          <a:p>
            <a:pPr eaLnBrk="1" hangingPunct="1"/>
            <a:r>
              <a:rPr lang="sl-SI" altLang="en-US"/>
              <a:t>Identifikatori</a:t>
            </a:r>
            <a:endParaRPr lang="en-US" altLang="en-US"/>
          </a:p>
        </p:txBody>
      </p:sp>
      <p:sp>
        <p:nvSpPr>
          <p:cNvPr id="12291" name="Rectangle 3">
            <a:extLst>
              <a:ext uri="{FF2B5EF4-FFF2-40B4-BE49-F238E27FC236}">
                <a16:creationId xmlns:a16="http://schemas.microsoft.com/office/drawing/2014/main" id="{E4B65BA6-9A72-4B16-82B1-B6DBC9C12C7F}"/>
              </a:ext>
            </a:extLst>
          </p:cNvPr>
          <p:cNvSpPr>
            <a:spLocks noGrp="1" noChangeArrowheads="1"/>
          </p:cNvSpPr>
          <p:nvPr>
            <p:ph idx="1"/>
          </p:nvPr>
        </p:nvSpPr>
        <p:spPr>
          <a:xfrm>
            <a:off x="395288" y="1124744"/>
            <a:ext cx="6841008" cy="4229100"/>
          </a:xfrm>
        </p:spPr>
        <p:txBody>
          <a:bodyPr rtlCol="0">
            <a:normAutofit/>
          </a:bodyPr>
          <a:lstStyle/>
          <a:p>
            <a:pPr marL="514350" indent="-514350" eaLnBrk="1" fontAlgn="auto" hangingPunct="1">
              <a:spcAft>
                <a:spcPts val="0"/>
              </a:spcAft>
              <a:buFont typeface="Wingdings 3" charset="2"/>
              <a:buChar char=""/>
              <a:defRPr/>
            </a:pPr>
            <a:r>
              <a:rPr lang="sl-SI" altLang="en-US" sz="2400" b="1" dirty="0">
                <a:solidFill>
                  <a:schemeClr val="tx1">
                    <a:lumMod val="75000"/>
                    <a:lumOff val="25000"/>
                  </a:schemeClr>
                </a:solidFill>
              </a:rPr>
              <a:t>Identifikator</a:t>
            </a:r>
            <a:r>
              <a:rPr lang="sl-SI" altLang="en-US" sz="2400" dirty="0">
                <a:solidFill>
                  <a:schemeClr val="tx1">
                    <a:lumMod val="75000"/>
                    <a:lumOff val="25000"/>
                  </a:schemeClr>
                </a:solidFill>
              </a:rPr>
              <a:t> je oznaka ("reč") koja nešto, šta god, označava (identifikuje).</a:t>
            </a:r>
          </a:p>
          <a:p>
            <a:pPr marL="876300" lvl="1" indent="-419100" eaLnBrk="1" fontAlgn="auto" hangingPunct="1">
              <a:spcAft>
                <a:spcPts val="0"/>
              </a:spcAft>
              <a:buFont typeface="Wingdings 3" charset="2"/>
              <a:buChar char=""/>
              <a:defRPr/>
            </a:pPr>
            <a:r>
              <a:rPr lang="sl-SI" altLang="en-US" sz="2000" dirty="0">
                <a:solidFill>
                  <a:schemeClr val="tx1">
                    <a:lumMod val="75000"/>
                    <a:lumOff val="25000"/>
                  </a:schemeClr>
                </a:solidFill>
              </a:rPr>
              <a:t>Formalno, identifikator u Javi počinje</a:t>
            </a:r>
            <a:r>
              <a:rPr lang="en-US" altLang="en-US" sz="2000" dirty="0">
                <a:solidFill>
                  <a:schemeClr val="tx1">
                    <a:lumMod val="75000"/>
                    <a:lumOff val="25000"/>
                  </a:schemeClr>
                </a:solidFill>
              </a:rPr>
              <a:t> </a:t>
            </a:r>
            <a:r>
              <a:rPr lang="en-US" altLang="en-US" sz="2000" dirty="0" err="1">
                <a:solidFill>
                  <a:schemeClr val="tx1">
                    <a:lumMod val="75000"/>
                    <a:lumOff val="25000"/>
                  </a:schemeClr>
                </a:solidFill>
              </a:rPr>
              <a:t>slovom</a:t>
            </a:r>
            <a:r>
              <a:rPr lang="en-US" altLang="en-US" sz="2000" dirty="0">
                <a:solidFill>
                  <a:schemeClr val="tx1">
                    <a:lumMod val="75000"/>
                    <a:lumOff val="25000"/>
                  </a:schemeClr>
                </a:solidFill>
              </a:rPr>
              <a:t>,</a:t>
            </a:r>
            <a:r>
              <a:rPr lang="sl-SI" altLang="en-US" sz="2000" dirty="0">
                <a:solidFill>
                  <a:schemeClr val="tx1">
                    <a:lumMod val="75000"/>
                    <a:lumOff val="25000"/>
                  </a:schemeClr>
                </a:solidFill>
              </a:rPr>
              <a:t> znakom "_" ili znakom "$", a nadalje sledi niz simbola iz skupa </a:t>
            </a:r>
            <a:r>
              <a:rPr lang="en-US" altLang="en-US" sz="2000" dirty="0">
                <a:solidFill>
                  <a:schemeClr val="tx1">
                    <a:lumMod val="75000"/>
                    <a:lumOff val="25000"/>
                  </a:schemeClr>
                </a:solidFill>
              </a:rPr>
              <a:t>{&lt;</a:t>
            </a:r>
            <a:r>
              <a:rPr lang="en-US" altLang="en-US" sz="2000" dirty="0" err="1">
                <a:solidFill>
                  <a:schemeClr val="tx1">
                    <a:lumMod val="75000"/>
                    <a:lumOff val="25000"/>
                  </a:schemeClr>
                </a:solidFill>
              </a:rPr>
              <a:t>slovo</a:t>
            </a:r>
            <a:r>
              <a:rPr lang="en-US" altLang="en-US" sz="2000" dirty="0">
                <a:solidFill>
                  <a:schemeClr val="tx1">
                    <a:lumMod val="75000"/>
                    <a:lumOff val="25000"/>
                  </a:schemeClr>
                </a:solidFill>
              </a:rPr>
              <a:t>&gt;, &lt;</a:t>
            </a:r>
            <a:r>
              <a:rPr lang="en-US" altLang="en-US" sz="2000" dirty="0" err="1">
                <a:solidFill>
                  <a:schemeClr val="tx1">
                    <a:lumMod val="75000"/>
                    <a:lumOff val="25000"/>
                  </a:schemeClr>
                </a:solidFill>
              </a:rPr>
              <a:t>cifra</a:t>
            </a:r>
            <a:r>
              <a:rPr lang="en-US" altLang="en-US" sz="2000" dirty="0">
                <a:solidFill>
                  <a:schemeClr val="tx1">
                    <a:lumMod val="75000"/>
                    <a:lumOff val="25000"/>
                  </a:schemeClr>
                </a:solidFill>
              </a:rPr>
              <a:t>&gt;,_,$}.</a:t>
            </a:r>
            <a:endParaRPr lang="sr-Cyrl-CS" altLang="en-US" sz="2000" dirty="0">
              <a:solidFill>
                <a:schemeClr val="tx1">
                  <a:lumMod val="75000"/>
                  <a:lumOff val="25000"/>
                </a:schemeClr>
              </a:solidFill>
            </a:endParaRPr>
          </a:p>
          <a:p>
            <a:pPr marL="876300" lvl="1" indent="-419100" eaLnBrk="1" fontAlgn="auto" hangingPunct="1">
              <a:spcAft>
                <a:spcPts val="0"/>
              </a:spcAft>
              <a:buFont typeface="Wingdings 3" charset="2"/>
              <a:buChar char=""/>
              <a:defRPr/>
            </a:pPr>
            <a:r>
              <a:rPr lang="sl-SI" altLang="en-US" sz="2000" dirty="0">
                <a:solidFill>
                  <a:schemeClr val="tx1">
                    <a:lumMod val="75000"/>
                    <a:lumOff val="25000"/>
                  </a:schemeClr>
                </a:solidFill>
              </a:rPr>
              <a:t>Primeri za identifikator: </a:t>
            </a:r>
            <a:r>
              <a:rPr lang="en-US" altLang="en-US" sz="2000" dirty="0">
                <a:solidFill>
                  <a:schemeClr val="tx1">
                    <a:lumMod val="75000"/>
                    <a:lumOff val="25000"/>
                  </a:schemeClr>
                </a:solidFill>
              </a:rPr>
              <a:t>i, j, pro, y10, _</a:t>
            </a:r>
            <a:r>
              <a:rPr lang="en-US" altLang="en-US" sz="2000" dirty="0" err="1">
                <a:solidFill>
                  <a:schemeClr val="tx1">
                    <a:lumMod val="75000"/>
                    <a:lumOff val="25000"/>
                  </a:schemeClr>
                </a:solidFill>
              </a:rPr>
              <a:t>neko</a:t>
            </a:r>
            <a:r>
              <a:rPr lang="sl-SI" altLang="en-US" sz="2000" dirty="0">
                <a:solidFill>
                  <a:schemeClr val="tx1">
                    <a:lumMod val="75000"/>
                    <a:lumOff val="25000"/>
                  </a:schemeClr>
                </a:solidFill>
              </a:rPr>
              <a:t>, $nešto...</a:t>
            </a:r>
          </a:p>
          <a:p>
            <a:pPr marL="476250" indent="-419100" eaLnBrk="1" fontAlgn="auto" hangingPunct="1">
              <a:spcAft>
                <a:spcPts val="0"/>
              </a:spcAft>
              <a:buFont typeface="Wingdings 3" charset="2"/>
              <a:buChar char=""/>
              <a:defRPr/>
            </a:pPr>
            <a:r>
              <a:rPr lang="sr-Latn-RS" altLang="en-US" sz="2400" dirty="0">
                <a:solidFill>
                  <a:schemeClr val="tx1">
                    <a:lumMod val="75000"/>
                    <a:lumOff val="25000"/>
                  </a:schemeClr>
                </a:solidFill>
              </a:rPr>
              <a:t>Korišćenje znaka $ u identikatoru treba izbegavati – rezervisan je za identifikatore koje alati za generisanje programskih tesktova generišu automatski.</a:t>
            </a:r>
            <a:endParaRPr lang="en-US" altLang="en-US" sz="24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2D4BCE0-F1F4-45D6-BDA0-6D8B7D1D4C5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9F0C608-00E0-45D4-AF91-50B9C7C45E65}"/>
              </a:ext>
            </a:extLst>
          </p:cNvPr>
          <p:cNvSpPr>
            <a:spLocks noGrp="1"/>
          </p:cNvSpPr>
          <p:nvPr>
            <p:ph type="title"/>
          </p:nvPr>
        </p:nvSpPr>
        <p:spPr>
          <a:xfrm>
            <a:off x="468313" y="333375"/>
            <a:ext cx="6446837" cy="1320800"/>
          </a:xfrm>
        </p:spPr>
        <p:txBody>
          <a:bodyPr/>
          <a:lstStyle/>
          <a:p>
            <a:pPr eaLnBrk="1" hangingPunct="1"/>
            <a:r>
              <a:rPr lang="sl-SI" altLang="en-US" sz="3200"/>
              <a:t>Konstruktori u Javi</a:t>
            </a:r>
            <a:endParaRPr lang="en-US" altLang="en-US" sz="3200"/>
          </a:p>
        </p:txBody>
      </p:sp>
      <p:sp>
        <p:nvSpPr>
          <p:cNvPr id="3" name="Content Placeholder 2">
            <a:extLst>
              <a:ext uri="{FF2B5EF4-FFF2-40B4-BE49-F238E27FC236}">
                <a16:creationId xmlns:a16="http://schemas.microsoft.com/office/drawing/2014/main" id="{905873E4-C802-4E06-90F2-6F59C4690B0F}"/>
              </a:ext>
            </a:extLst>
          </p:cNvPr>
          <p:cNvSpPr>
            <a:spLocks noGrp="1"/>
          </p:cNvSpPr>
          <p:nvPr>
            <p:ph idx="1"/>
          </p:nvPr>
        </p:nvSpPr>
        <p:spPr>
          <a:xfrm>
            <a:off x="539552" y="980728"/>
            <a:ext cx="6337300" cy="4824413"/>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Definicija konstruktora:</a:t>
            </a:r>
          </a:p>
          <a:p>
            <a:pPr lvl="1" eaLnBrk="1" fontAlgn="auto" hangingPunct="1">
              <a:spcAft>
                <a:spcPts val="0"/>
              </a:spcAft>
              <a:buFont typeface="Wingdings 3" charset="2"/>
              <a:buChar char=""/>
              <a:defRPr/>
            </a:pPr>
            <a:r>
              <a:rPr lang="sl-SI" sz="1800" dirty="0">
                <a:solidFill>
                  <a:schemeClr val="tx1">
                    <a:lumMod val="75000"/>
                    <a:lumOff val="25000"/>
                  </a:schemeClr>
                </a:solidFill>
              </a:rPr>
              <a:t>Konstruktor je metod (definisan u sklopu opisa klase) koji Java automatski pokrene u trenutku kada se kreira svaki novi objekat te klase. Čim se izvrši operator </a:t>
            </a:r>
            <a:r>
              <a:rPr lang="sl-SI" sz="1800" dirty="0">
                <a:solidFill>
                  <a:schemeClr val="accent1"/>
                </a:solidFill>
                <a:latin typeface="Consolas" pitchFamily="49" charset="0"/>
                <a:cs typeface="Courier New" pitchFamily="49" charset="0"/>
              </a:rPr>
              <a:t>new</a:t>
            </a:r>
            <a:r>
              <a:rPr lang="sl-SI" sz="1800" dirty="0">
                <a:solidFill>
                  <a:schemeClr val="accent1"/>
                </a:solidFill>
              </a:rPr>
              <a:t> </a:t>
            </a:r>
            <a:r>
              <a:rPr lang="sl-SI" sz="1800" dirty="0">
                <a:solidFill>
                  <a:schemeClr val="tx1">
                    <a:lumMod val="75000"/>
                    <a:lumOff val="25000"/>
                  </a:schemeClr>
                </a:solidFill>
              </a:rPr>
              <a:t>i odvoji memorijski prostor za novi objekat – izvrši se jedan od konstruktora definisanih u telu klase.</a:t>
            </a:r>
          </a:p>
          <a:p>
            <a:pPr lvl="1" eaLnBrk="1" fontAlgn="auto" hangingPunct="1">
              <a:spcAft>
                <a:spcPts val="0"/>
              </a:spcAft>
              <a:buFont typeface="Wingdings 3" charset="2"/>
              <a:buChar char=""/>
              <a:defRPr/>
            </a:pPr>
            <a:r>
              <a:rPr lang="sl-SI" sz="1800" dirty="0">
                <a:solidFill>
                  <a:schemeClr val="tx1">
                    <a:lumMod val="75000"/>
                    <a:lumOff val="25000"/>
                  </a:schemeClr>
                </a:solidFill>
              </a:rPr>
              <a:t>Naša dužnost je da u telu konstruktora napišemo koje konkretne početne vrednosti će biti dodeljene kojim atributima objekta.</a:t>
            </a:r>
          </a:p>
          <a:p>
            <a:pPr eaLnBrk="1" fontAlgn="auto" hangingPunct="1">
              <a:spcAft>
                <a:spcPts val="0"/>
              </a:spcAft>
              <a:buFont typeface="Wingdings 3" charset="2"/>
              <a:buChar char=""/>
              <a:defRPr/>
            </a:pPr>
            <a:r>
              <a:rPr lang="sl-SI" sz="2000" dirty="0">
                <a:solidFill>
                  <a:schemeClr val="tx1">
                    <a:lumMod val="75000"/>
                    <a:lumOff val="25000"/>
                  </a:schemeClr>
                </a:solidFill>
              </a:rPr>
              <a:t>Konstruktor može da:</a:t>
            </a:r>
          </a:p>
          <a:p>
            <a:pPr lvl="1" eaLnBrk="1" fontAlgn="auto" hangingPunct="1">
              <a:spcAft>
                <a:spcPts val="0"/>
              </a:spcAft>
              <a:buFont typeface="Wingdings 3" charset="2"/>
              <a:buChar char=""/>
              <a:defRPr/>
            </a:pPr>
            <a:r>
              <a:rPr lang="sl-SI" sz="1800" dirty="0">
                <a:solidFill>
                  <a:schemeClr val="tx1">
                    <a:lumMod val="75000"/>
                    <a:lumOff val="25000"/>
                  </a:schemeClr>
                </a:solidFill>
              </a:rPr>
              <a:t>postavi početne vrednosti </a:t>
            </a:r>
            <a:r>
              <a:rPr lang="sl-SI" sz="1800" b="1" dirty="0">
                <a:solidFill>
                  <a:schemeClr val="tx1">
                    <a:lumMod val="75000"/>
                    <a:lumOff val="25000"/>
                  </a:schemeClr>
                </a:solidFill>
              </a:rPr>
              <a:t>atributima objekata</a:t>
            </a:r>
            <a:r>
              <a:rPr lang="sl-SI" sz="1800" dirty="0">
                <a:solidFill>
                  <a:schemeClr val="tx1">
                    <a:lumMod val="75000"/>
                    <a:lumOff val="25000"/>
                  </a:schemeClr>
                </a:solidFill>
              </a:rPr>
              <a:t>,</a:t>
            </a:r>
            <a:endParaRPr lang="sl-SI" sz="1800" b="1" dirty="0">
              <a:solidFill>
                <a:schemeClr val="tx1">
                  <a:lumMod val="75000"/>
                  <a:lumOff val="25000"/>
                </a:schemeClr>
              </a:solidFill>
            </a:endParaRPr>
          </a:p>
          <a:p>
            <a:pPr lvl="1" eaLnBrk="1" fontAlgn="auto" hangingPunct="1">
              <a:spcAft>
                <a:spcPts val="0"/>
              </a:spcAft>
              <a:buFont typeface="Wingdings 3" charset="2"/>
              <a:buChar char=""/>
              <a:defRPr/>
            </a:pPr>
            <a:r>
              <a:rPr lang="sl-SI" sz="1800" dirty="0">
                <a:solidFill>
                  <a:schemeClr val="tx1">
                    <a:lumMod val="75000"/>
                    <a:lumOff val="25000"/>
                  </a:schemeClr>
                </a:solidFill>
              </a:rPr>
              <a:t>pozove neke druge </a:t>
            </a:r>
            <a:r>
              <a:rPr lang="sl-SI" sz="1800" b="1" dirty="0">
                <a:solidFill>
                  <a:schemeClr val="tx1">
                    <a:lumMod val="75000"/>
                    <a:lumOff val="25000"/>
                  </a:schemeClr>
                </a:solidFill>
              </a:rPr>
              <a:t>metode klase</a:t>
            </a:r>
            <a:r>
              <a:rPr lang="sl-SI" sz="1800" dirty="0">
                <a:solidFill>
                  <a:schemeClr val="tx1">
                    <a:lumMod val="75000"/>
                    <a:lumOff val="25000"/>
                  </a:schemeClr>
                </a:solidFill>
              </a:rPr>
              <a:t> ili da</a:t>
            </a:r>
          </a:p>
          <a:p>
            <a:pPr lvl="1" eaLnBrk="1" fontAlgn="auto" hangingPunct="1">
              <a:spcAft>
                <a:spcPts val="0"/>
              </a:spcAft>
              <a:buFont typeface="Wingdings 3" charset="2"/>
              <a:buChar char=""/>
              <a:defRPr/>
            </a:pPr>
            <a:r>
              <a:rPr lang="sl-SI" sz="1800" dirty="0">
                <a:solidFill>
                  <a:schemeClr val="tx1">
                    <a:lumMod val="75000"/>
                    <a:lumOff val="25000"/>
                  </a:schemeClr>
                </a:solidFill>
              </a:rPr>
              <a:t>pozove neke </a:t>
            </a:r>
            <a:r>
              <a:rPr lang="sl-SI" sz="1800" b="1" dirty="0">
                <a:solidFill>
                  <a:schemeClr val="tx1">
                    <a:lumMod val="75000"/>
                    <a:lumOff val="25000"/>
                  </a:schemeClr>
                </a:solidFill>
              </a:rPr>
              <a:t>druge konstruktore</a:t>
            </a:r>
            <a:r>
              <a:rPr lang="sl-SI" sz="1800" dirty="0">
                <a:solidFill>
                  <a:schemeClr val="tx1">
                    <a:lumMod val="75000"/>
                    <a:lumOff val="25000"/>
                  </a:schemeClr>
                </a:solidFill>
              </a:rPr>
              <a:t>.</a:t>
            </a:r>
          </a:p>
          <a:p>
            <a:pPr marL="457200" lvl="1" indent="0" eaLnBrk="1" fontAlgn="auto" hangingPunct="1">
              <a:spcAft>
                <a:spcPts val="0"/>
              </a:spcAft>
              <a:buFontTx/>
              <a:buNone/>
              <a:defRPr/>
            </a:pPr>
            <a:endParaRPr lang="sl-SI" sz="18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4C4578E4-B501-457D-8DE4-2953C297D5B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DAF6371-5418-4D50-B1BF-771BC32BBAEE}"/>
              </a:ext>
            </a:extLst>
          </p:cNvPr>
          <p:cNvSpPr>
            <a:spLocks noGrp="1"/>
          </p:cNvSpPr>
          <p:nvPr>
            <p:ph type="title"/>
          </p:nvPr>
        </p:nvSpPr>
        <p:spPr>
          <a:xfrm>
            <a:off x="467544" y="332656"/>
            <a:ext cx="6446838" cy="648072"/>
          </a:xfrm>
        </p:spPr>
        <p:txBody>
          <a:bodyPr/>
          <a:lstStyle/>
          <a:p>
            <a:pPr eaLnBrk="1" hangingPunct="1"/>
            <a:r>
              <a:rPr lang="sl-SI" altLang="en-US" sz="3200"/>
              <a:t>Konstruktori u Javi</a:t>
            </a:r>
            <a:endParaRPr lang="en-US" altLang="en-US" sz="3200"/>
          </a:p>
        </p:txBody>
      </p:sp>
      <p:sp>
        <p:nvSpPr>
          <p:cNvPr id="3" name="Content Placeholder 2">
            <a:extLst>
              <a:ext uri="{FF2B5EF4-FFF2-40B4-BE49-F238E27FC236}">
                <a16:creationId xmlns:a16="http://schemas.microsoft.com/office/drawing/2014/main" id="{ADE35665-4F34-452C-BA86-F06D76F79D5F}"/>
              </a:ext>
            </a:extLst>
          </p:cNvPr>
          <p:cNvSpPr>
            <a:spLocks noGrp="1"/>
          </p:cNvSpPr>
          <p:nvPr>
            <p:ph idx="1"/>
          </p:nvPr>
        </p:nvSpPr>
        <p:spPr>
          <a:xfrm>
            <a:off x="539650" y="1052736"/>
            <a:ext cx="6624638" cy="5256584"/>
          </a:xfrm>
        </p:spPr>
        <p:txBody>
          <a:bodyPr rtlCol="0">
            <a:normAutofit/>
          </a:bodyPr>
          <a:lstStyle/>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Ne moramo u konstruktoru zadati bukvalno konkretne početne vrednosti (npr. konkretne brojke). To se najčešće i ne radi!</a:t>
            </a:r>
          </a:p>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Konstruktor može imati argumente (kao svaki metod), i u trenutku kreiranja novog objekta – kroz te argumente on može dobiti konkretne vrednosti, koje će onda dodeliti novom objektu.</a:t>
            </a:r>
          </a:p>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Primer - recimo da imamo klasu </a:t>
            </a:r>
            <a:r>
              <a:rPr lang="sl-SI" sz="1800" dirty="0">
                <a:solidFill>
                  <a:schemeClr val="accent1"/>
                </a:solidFill>
                <a:latin typeface="Consolas" pitchFamily="49" charset="0"/>
                <a:cs typeface="Courier New" pitchFamily="49" charset="0"/>
              </a:rPr>
              <a:t>Krug</a:t>
            </a:r>
            <a:r>
              <a:rPr lang="sl-SI" sz="1800" dirty="0">
                <a:solidFill>
                  <a:schemeClr val="tx1">
                    <a:lumMod val="75000"/>
                    <a:lumOff val="25000"/>
                  </a:schemeClr>
                </a:solidFill>
              </a:rPr>
              <a:t>, koja ima jedan atribut za poluprečnik (neka bude ceo broj). Pravimo novi objekat </a:t>
            </a:r>
            <a:r>
              <a:rPr lang="sl-SI" sz="1800" dirty="0">
                <a:solidFill>
                  <a:schemeClr val="accent1"/>
                </a:solidFill>
                <a:latin typeface="Consolas" pitchFamily="49" charset="0"/>
                <a:cs typeface="Courier New" pitchFamily="49" charset="0"/>
              </a:rPr>
              <a:t>k1</a:t>
            </a:r>
            <a:r>
              <a:rPr lang="sl-SI" sz="1800" dirty="0">
                <a:solidFill>
                  <a:schemeClr val="bg2">
                    <a:lumMod val="60000"/>
                    <a:lumOff val="40000"/>
                  </a:schemeClr>
                </a:solidFill>
              </a:rPr>
              <a:t> </a:t>
            </a:r>
            <a:r>
              <a:rPr lang="sl-SI" sz="1800" dirty="0">
                <a:solidFill>
                  <a:schemeClr val="tx1">
                    <a:lumMod val="75000"/>
                    <a:lumOff val="25000"/>
                  </a:schemeClr>
                </a:solidFill>
              </a:rPr>
              <a:t>klase </a:t>
            </a:r>
            <a:r>
              <a:rPr lang="sl-SI" sz="1800" dirty="0">
                <a:solidFill>
                  <a:schemeClr val="accent1"/>
                </a:solidFill>
                <a:latin typeface="Consolas" pitchFamily="49" charset="0"/>
                <a:cs typeface="Courier New" pitchFamily="49" charset="0"/>
              </a:rPr>
              <a:t>Krug</a:t>
            </a:r>
            <a:r>
              <a:rPr lang="sl-SI" sz="1800" dirty="0">
                <a:solidFill>
                  <a:schemeClr val="tx1">
                    <a:lumMod val="75000"/>
                    <a:lumOff val="25000"/>
                  </a:schemeClr>
                </a:solidFill>
              </a:rPr>
              <a:t>:</a:t>
            </a:r>
          </a:p>
          <a:p>
            <a:pPr marL="0" lvl="1" indent="0" algn="ctr" eaLnBrk="1" fontAlgn="auto" hangingPunct="1">
              <a:spcAft>
                <a:spcPts val="0"/>
              </a:spcAft>
              <a:buClr>
                <a:schemeClr val="bg2"/>
              </a:buClr>
              <a:buSzPct val="70000"/>
              <a:buNone/>
              <a:defRPr/>
            </a:pPr>
            <a:r>
              <a:rPr lang="sl-SI" sz="2400" dirty="0">
                <a:solidFill>
                  <a:schemeClr val="accent2">
                    <a:lumMod val="50000"/>
                  </a:schemeClr>
                </a:solidFill>
                <a:latin typeface="Consolas" pitchFamily="49" charset="0"/>
                <a:cs typeface="Courier New" pitchFamily="49" charset="0"/>
              </a:rPr>
              <a:t>Krug k1 = new Krug (10);</a:t>
            </a:r>
            <a:endParaRPr lang="en-US" sz="2400" dirty="0">
              <a:solidFill>
                <a:schemeClr val="accent2">
                  <a:lumMod val="50000"/>
                </a:schemeClr>
              </a:solidFill>
              <a:latin typeface="Consolas" pitchFamily="49" charset="0"/>
              <a:cs typeface="Courier New" pitchFamily="49" charset="0"/>
            </a:endParaRPr>
          </a:p>
          <a:p>
            <a:pPr eaLnBrk="1" fontAlgn="auto" hangingPunct="1">
              <a:spcAft>
                <a:spcPts val="0"/>
              </a:spcAft>
              <a:buClr>
                <a:schemeClr val="tx2">
                  <a:lumMod val="60000"/>
                  <a:lumOff val="40000"/>
                </a:schemeClr>
              </a:buClr>
              <a:buSzPct val="70000"/>
              <a:defRPr/>
            </a:pPr>
            <a:r>
              <a:rPr lang="sl-SI" sz="2000" dirty="0">
                <a:solidFill>
                  <a:schemeClr val="tx1">
                    <a:lumMod val="75000"/>
                    <a:lumOff val="25000"/>
                  </a:schemeClr>
                </a:solidFill>
              </a:rPr>
              <a:t>Argument 10 je ono što će biti prosleđeno konstruktoru, a</a:t>
            </a:r>
            <a:r>
              <a:rPr lang="en-US" sz="2000" dirty="0">
                <a:solidFill>
                  <a:schemeClr val="tx1">
                    <a:lumMod val="75000"/>
                    <a:lumOff val="25000"/>
                  </a:schemeClr>
                </a:solidFill>
              </a:rPr>
              <a:t> </a:t>
            </a:r>
            <a:r>
              <a:rPr lang="sl-SI" sz="2000" dirty="0">
                <a:solidFill>
                  <a:schemeClr val="tx1">
                    <a:lumMod val="75000"/>
                    <a:lumOff val="25000"/>
                  </a:schemeClr>
                </a:solidFill>
              </a:rPr>
              <a:t>naš zadatak je da obezbedimo konstruktor sa jednim </a:t>
            </a:r>
            <a:r>
              <a:rPr lang="sl-SI" sz="2000" dirty="0">
                <a:solidFill>
                  <a:schemeClr val="accent1"/>
                </a:solidFill>
                <a:latin typeface="Consolas" pitchFamily="49" charset="0"/>
                <a:cs typeface="Courier New" pitchFamily="49" charset="0"/>
              </a:rPr>
              <a:t>int</a:t>
            </a:r>
            <a:r>
              <a:rPr lang="sl-SI" sz="2000" dirty="0">
                <a:solidFill>
                  <a:schemeClr val="accent1"/>
                </a:solidFill>
              </a:rPr>
              <a:t> </a:t>
            </a:r>
            <a:r>
              <a:rPr lang="sl-SI" sz="2000" dirty="0">
                <a:solidFill>
                  <a:schemeClr val="tx1">
                    <a:lumMod val="75000"/>
                    <a:lumOff val="25000"/>
                  </a:schemeClr>
                </a:solidFill>
              </a:rPr>
              <a:t>argumentom koji će dobijenu vrednost da stavi u atribut.</a:t>
            </a:r>
          </a:p>
        </p:txBody>
      </p:sp>
      <p:sp>
        <p:nvSpPr>
          <p:cNvPr id="2" name="Footer Placeholder 1">
            <a:extLst>
              <a:ext uri="{FF2B5EF4-FFF2-40B4-BE49-F238E27FC236}">
                <a16:creationId xmlns:a16="http://schemas.microsoft.com/office/drawing/2014/main" id="{958DF837-C7AA-4FED-9176-78172DDC569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501C53F-4BEA-4B27-944B-BF7CA7EB67AC}"/>
              </a:ext>
            </a:extLst>
          </p:cNvPr>
          <p:cNvSpPr>
            <a:spLocks noGrp="1"/>
          </p:cNvSpPr>
          <p:nvPr>
            <p:ph type="title"/>
          </p:nvPr>
        </p:nvSpPr>
        <p:spPr>
          <a:xfrm>
            <a:off x="467544" y="332656"/>
            <a:ext cx="6446838" cy="1320800"/>
          </a:xfrm>
        </p:spPr>
        <p:txBody>
          <a:bodyPr/>
          <a:lstStyle/>
          <a:p>
            <a:pPr eaLnBrk="1" hangingPunct="1"/>
            <a:r>
              <a:rPr lang="sl-SI" altLang="en-US" sz="3200"/>
              <a:t>Konstruktori u Javi</a:t>
            </a:r>
            <a:endParaRPr lang="en-US" altLang="en-US" sz="3200"/>
          </a:p>
        </p:txBody>
      </p:sp>
      <p:sp>
        <p:nvSpPr>
          <p:cNvPr id="92163" name="Content Placeholder 2">
            <a:extLst>
              <a:ext uri="{FF2B5EF4-FFF2-40B4-BE49-F238E27FC236}">
                <a16:creationId xmlns:a16="http://schemas.microsoft.com/office/drawing/2014/main" id="{ECFF202F-B341-4040-ACA4-147C4BB18CEF}"/>
              </a:ext>
            </a:extLst>
          </p:cNvPr>
          <p:cNvSpPr>
            <a:spLocks noGrp="1" noChangeArrowheads="1"/>
          </p:cNvSpPr>
          <p:nvPr>
            <p:ph idx="1"/>
          </p:nvPr>
        </p:nvSpPr>
        <p:spPr>
          <a:xfrm>
            <a:off x="539750" y="1268760"/>
            <a:ext cx="6192838" cy="5040312"/>
          </a:xfrm>
        </p:spPr>
        <p:txBody>
          <a:bodyPr rtlCol="0">
            <a:normAutofit/>
          </a:bodyPr>
          <a:lstStyle/>
          <a:p>
            <a:pPr eaLnBrk="1" fontAlgn="auto" hangingPunct="1">
              <a:spcAft>
                <a:spcPts val="0"/>
              </a:spcAft>
              <a:buFont typeface="Wingdings 3" charset="2"/>
              <a:buChar char=""/>
              <a:defRPr/>
            </a:pPr>
            <a:r>
              <a:rPr lang="sl-SI" altLang="en-US" sz="2000" dirty="0">
                <a:solidFill>
                  <a:schemeClr val="tx1">
                    <a:lumMod val="75000"/>
                    <a:lumOff val="25000"/>
                  </a:schemeClr>
                </a:solidFill>
              </a:rPr>
              <a:t>Jedna klasa može imati više konstruktora.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Oni se moraju međusobno razlikovati po broju i/ili tipu argumenata.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U trenutku kreiranja objekta biće pokrenut samo jedan konstruktor (on dalje može da zove druge konstruktore ili metode).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Koji će konstruktor biti pokrenut? To zavisi od operatora </a:t>
            </a:r>
            <a:r>
              <a:rPr lang="sl-SI" altLang="en-US" sz="1800" dirty="0">
                <a:solidFill>
                  <a:schemeClr val="accent1"/>
                </a:solidFill>
                <a:latin typeface="Consolas" pitchFamily="49" charset="0"/>
                <a:cs typeface="Courier New" pitchFamily="49" charset="0"/>
              </a:rPr>
              <a:t>new</a:t>
            </a:r>
            <a:r>
              <a:rPr lang="sl-SI" altLang="en-US" sz="1800" dirty="0">
                <a:solidFill>
                  <a:schemeClr val="tx1">
                    <a:lumMod val="75000"/>
                    <a:lumOff val="25000"/>
                  </a:schemeClr>
                </a:solidFill>
              </a:rPr>
              <a:t>. Biće pokrenut onaj konstruktor koji ima isti broj i redosled argumenata kao što ima operator </a:t>
            </a:r>
            <a:r>
              <a:rPr lang="sl-SI" altLang="en-US" sz="1800" dirty="0">
                <a:solidFill>
                  <a:schemeClr val="accent1"/>
                </a:solidFill>
                <a:latin typeface="Consolas" pitchFamily="49" charset="0"/>
                <a:cs typeface="Courier New" pitchFamily="49" charset="0"/>
              </a:rPr>
              <a:t>new</a:t>
            </a:r>
            <a:r>
              <a:rPr lang="sl-SI" altLang="en-US" sz="1800" dirty="0">
                <a:solidFill>
                  <a:schemeClr val="tx1">
                    <a:lumMod val="75000"/>
                    <a:lumOff val="25000"/>
                  </a:schemeClr>
                </a:solidFill>
              </a:rPr>
              <a:t>. Ovo će biti detaljnije objašnjeno u nastavku.</a:t>
            </a:r>
          </a:p>
          <a:p>
            <a:pPr lvl="1" eaLnBrk="1" fontAlgn="auto" hangingPunct="1">
              <a:spcAft>
                <a:spcPts val="0"/>
              </a:spcAft>
              <a:buFont typeface="Wingdings 3" charset="2"/>
              <a:buChar char=""/>
              <a:defRPr/>
            </a:pPr>
            <a:endParaRPr lang="sl-SI" altLang="en-US" sz="1800" dirty="0">
              <a:solidFill>
                <a:schemeClr val="tx1">
                  <a:lumMod val="75000"/>
                  <a:lumOff val="25000"/>
                </a:schemeClr>
              </a:solidFill>
            </a:endParaRPr>
          </a:p>
          <a:p>
            <a:pPr eaLnBrk="1" fontAlgn="auto" hangingPunct="1">
              <a:spcAft>
                <a:spcPts val="0"/>
              </a:spcAft>
              <a:buFont typeface="Wingdings 3" charset="2"/>
              <a:buChar char=""/>
              <a:defRPr/>
            </a:pPr>
            <a:r>
              <a:rPr lang="sl-SI" altLang="en-US" sz="2000" dirty="0">
                <a:solidFill>
                  <a:schemeClr val="tx1">
                    <a:lumMod val="75000"/>
                    <a:lumOff val="25000"/>
                  </a:schemeClr>
                </a:solidFill>
              </a:rPr>
              <a:t>Konstruktori moraju biti definisani pre ostalih metoda u definiciji (telu) klase.</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A347E349-2201-498B-BDEA-FECAE0A2148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2B28D75-F4EA-47DB-8F1F-3EF69F41B13F}"/>
              </a:ext>
            </a:extLst>
          </p:cNvPr>
          <p:cNvSpPr>
            <a:spLocks noGrp="1" noChangeArrowheads="1"/>
          </p:cNvSpPr>
          <p:nvPr>
            <p:ph type="title"/>
          </p:nvPr>
        </p:nvSpPr>
        <p:spPr>
          <a:xfrm>
            <a:off x="468313" y="404813"/>
            <a:ext cx="7053262" cy="791939"/>
          </a:xfrm>
        </p:spPr>
        <p:txBody>
          <a:bodyPr>
            <a:normAutofit/>
          </a:bodyPr>
          <a:lstStyle/>
          <a:p>
            <a:pPr eaLnBrk="1" hangingPunct="1"/>
            <a:r>
              <a:rPr lang="sl-SI" altLang="en-US"/>
              <a:t>Podrazumevani konstruktor</a:t>
            </a:r>
            <a:endParaRPr lang="en-US" altLang="en-US"/>
          </a:p>
        </p:txBody>
      </p:sp>
      <p:sp>
        <p:nvSpPr>
          <p:cNvPr id="93186" name="Content Placeholder 2">
            <a:extLst>
              <a:ext uri="{FF2B5EF4-FFF2-40B4-BE49-F238E27FC236}">
                <a16:creationId xmlns:a16="http://schemas.microsoft.com/office/drawing/2014/main" id="{01B4E02A-68F9-4A84-95D7-F3CEB9147622}"/>
              </a:ext>
            </a:extLst>
          </p:cNvPr>
          <p:cNvSpPr>
            <a:spLocks noGrp="1" noChangeArrowheads="1"/>
          </p:cNvSpPr>
          <p:nvPr>
            <p:ph idx="1"/>
          </p:nvPr>
        </p:nvSpPr>
        <p:spPr>
          <a:xfrm>
            <a:off x="468313" y="1268760"/>
            <a:ext cx="6551959" cy="4751387"/>
          </a:xfrm>
        </p:spPr>
        <p:txBody>
          <a:bodyPr rtlCol="0">
            <a:normAutofit lnSpcReduction="10000"/>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Postoji konstruktor koji nema nijedan argument.</a:t>
            </a:r>
          </a:p>
          <a:p>
            <a:pPr marL="0" indent="0" eaLnBrk="1" fontAlgn="auto" hangingPunct="1">
              <a:spcAft>
                <a:spcPts val="0"/>
              </a:spcAft>
              <a:buNone/>
              <a:defRPr/>
            </a:pPr>
            <a:r>
              <a:rPr lang="sl-SI" altLang="en-US" sz="1400">
                <a:solidFill>
                  <a:schemeClr val="tx1">
                    <a:lumMod val="75000"/>
                    <a:lumOff val="25000"/>
                  </a:schemeClr>
                </a:solidFill>
              </a:rPr>
              <a:t> </a:t>
            </a:r>
            <a:endParaRPr lang="sl-SI" altLang="en-US" sz="24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Ovaj konstruktor se naziva </a:t>
            </a:r>
            <a:r>
              <a:rPr lang="sl-SI" altLang="en-US" sz="2000" b="1" dirty="0">
                <a:solidFill>
                  <a:schemeClr val="tx1">
                    <a:lumMod val="75000"/>
                    <a:lumOff val="25000"/>
                  </a:schemeClr>
                </a:solidFill>
              </a:rPr>
              <a:t>podrazumevani</a:t>
            </a:r>
            <a:r>
              <a:rPr lang="sl-SI" altLang="en-US" sz="2000" dirty="0">
                <a:solidFill>
                  <a:schemeClr val="tx1">
                    <a:lumMod val="75000"/>
                    <a:lumOff val="25000"/>
                  </a:schemeClr>
                </a:solidFill>
              </a:rPr>
              <a:t> (</a:t>
            </a:r>
            <a:r>
              <a:rPr lang="sl-SI" altLang="en-US" sz="2000" b="1" dirty="0">
                <a:solidFill>
                  <a:schemeClr val="tx1">
                    <a:lumMod val="75000"/>
                    <a:lumOff val="25000"/>
                  </a:schemeClr>
                </a:solidFill>
              </a:rPr>
              <a:t>default</a:t>
            </a:r>
            <a:r>
              <a:rPr lang="sl-SI" altLang="en-US" sz="2000" dirty="0">
                <a:solidFill>
                  <a:schemeClr val="tx1">
                    <a:lumMod val="75000"/>
                    <a:lumOff val="25000"/>
                  </a:schemeClr>
                </a:solidFill>
              </a:rPr>
              <a:t>) konstruktor.</a:t>
            </a:r>
          </a:p>
          <a:p>
            <a:pPr lvl="1" eaLnBrk="1" fontAlgn="auto" hangingPunct="1">
              <a:spcAft>
                <a:spcPts val="0"/>
              </a:spcAft>
              <a:buFont typeface="Wingdings 3" charset="2"/>
              <a:buChar char=""/>
              <a:defRPr/>
            </a:pPr>
            <a:endParaRPr lang="sl-SI" altLang="en-US" sz="1050" dirty="0">
              <a:solidFill>
                <a:srgbClr val="FF0000"/>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Svaka klasa u Javi mora imati podrazumevani konstruktor, makar on imao prazno telo (makar ne radio ništa).</a:t>
            </a:r>
          </a:p>
          <a:p>
            <a:pPr marL="457200" lvl="1" indent="0" eaLnBrk="1" fontAlgn="auto" hangingPunct="1">
              <a:spcAft>
                <a:spcPts val="0"/>
              </a:spcAft>
              <a:buNone/>
              <a:defRPr/>
            </a:pPr>
            <a:r>
              <a:rPr lang="sl-SI" altLang="en-US" sz="900">
                <a:solidFill>
                  <a:schemeClr val="tx1">
                    <a:lumMod val="75000"/>
                    <a:lumOff val="25000"/>
                  </a:schemeClr>
                </a:solidFill>
              </a:rPr>
              <a:t> </a:t>
            </a:r>
            <a:endParaRPr lang="sl-SI"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Ukoliko programer ne definiše podrazumevani konstruktor u telu klase, Java će ga sama dopisati (dopisani podrazumevani konstruktor imaće prazno telo).</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42510167-457A-4FD1-B952-27BE16434C7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989EEE7-CDE6-4A1E-AD37-57FE6DD299A5}"/>
              </a:ext>
            </a:extLst>
          </p:cNvPr>
          <p:cNvSpPr>
            <a:spLocks noGrp="1" noChangeArrowheads="1"/>
          </p:cNvSpPr>
          <p:nvPr>
            <p:ph type="title"/>
          </p:nvPr>
        </p:nvSpPr>
        <p:spPr>
          <a:xfrm>
            <a:off x="468313" y="188913"/>
            <a:ext cx="7053262" cy="889000"/>
          </a:xfrm>
        </p:spPr>
        <p:txBody>
          <a:bodyPr/>
          <a:lstStyle/>
          <a:p>
            <a:pPr eaLnBrk="1" hangingPunct="1"/>
            <a:r>
              <a:rPr lang="sl-SI" altLang="en-US" sz="4100"/>
              <a:t>Konstruktori - primer</a:t>
            </a:r>
            <a:endParaRPr lang="en-US" altLang="en-US" sz="4100"/>
          </a:p>
        </p:txBody>
      </p:sp>
      <p:sp>
        <p:nvSpPr>
          <p:cNvPr id="94210" name="Rectangle 3">
            <a:extLst>
              <a:ext uri="{FF2B5EF4-FFF2-40B4-BE49-F238E27FC236}">
                <a16:creationId xmlns:a16="http://schemas.microsoft.com/office/drawing/2014/main" id="{F34D746A-D4F3-49A3-BA56-83E31AD5BFD8}"/>
              </a:ext>
            </a:extLst>
          </p:cNvPr>
          <p:cNvSpPr>
            <a:spLocks noGrp="1" noChangeArrowheads="1"/>
          </p:cNvSpPr>
          <p:nvPr>
            <p:ph idx="1"/>
          </p:nvPr>
        </p:nvSpPr>
        <p:spPr>
          <a:xfrm>
            <a:off x="654050" y="908720"/>
            <a:ext cx="7950200" cy="5584155"/>
          </a:xfrm>
        </p:spPr>
        <p:txBody>
          <a:bodyPr rtlCol="0">
            <a:normAutofit/>
          </a:bodyPr>
          <a:lstStyle/>
          <a:p>
            <a:pPr eaLnBrk="1" fontAlgn="auto" hangingPunct="1">
              <a:lnSpc>
                <a:spcPct val="90000"/>
              </a:lnSpc>
              <a:spcAft>
                <a:spcPts val="0"/>
              </a:spcAft>
              <a:buFont typeface="Wingdings" pitchFamily="2" charset="2"/>
              <a:buNone/>
              <a:defRPr/>
            </a:pPr>
            <a:r>
              <a:rPr lang="sl-SI" altLang="en-US" sz="1600" dirty="0">
                <a:solidFill>
                  <a:schemeClr val="accent2">
                    <a:lumMod val="75000"/>
                  </a:schemeClr>
                </a:solidFill>
                <a:latin typeface="Consolas" pitchFamily="49" charset="0"/>
              </a:rPr>
              <a:t>class Valjak </a:t>
            </a:r>
            <a:r>
              <a:rPr lang="en-US" altLang="en-US" sz="1600" dirty="0">
                <a:solidFill>
                  <a:schemeClr val="accent2">
                    <a:lumMod val="75000"/>
                  </a:schemeClr>
                </a:solidFill>
                <a:latin typeface="Consolas" pitchFamily="49" charset="0"/>
              </a:rPr>
              <a:t>{</a:t>
            </a:r>
            <a:endParaRPr lang="sl-SI" altLang="en-US" sz="1600" dirty="0">
              <a:solidFill>
                <a:schemeClr val="accent2">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sl-SI" altLang="en-US" sz="1600" dirty="0">
                <a:solidFill>
                  <a:schemeClr val="accent1"/>
                </a:solidFill>
                <a:latin typeface="Consolas" pitchFamily="49" charset="0"/>
              </a:rPr>
              <a:t> </a:t>
            </a: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float </a:t>
            </a:r>
            <a:r>
              <a:rPr lang="sl-SI" altLang="en-US" sz="1600" dirty="0">
                <a:solidFill>
                  <a:schemeClr val="accent2">
                    <a:lumMod val="75000"/>
                  </a:schemeClr>
                </a:solidFill>
                <a:latin typeface="Consolas" pitchFamily="49" charset="0"/>
              </a:rPr>
              <a:t>p</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v</a:t>
            </a:r>
            <a:r>
              <a:rPr lang="en-US" altLang="en-US" sz="1600" dirty="0">
                <a:solidFill>
                  <a:schemeClr val="accent2">
                    <a:lumMod val="75000"/>
                  </a:schemeClr>
                </a:solidFill>
                <a:latin typeface="Consolas" pitchFamily="49" charset="0"/>
              </a:rPr>
              <a:t>;</a:t>
            </a:r>
            <a:r>
              <a:rPr lang="sl-SI" altLang="en-US" sz="1600" dirty="0">
                <a:solidFill>
                  <a:schemeClr val="accent2">
                    <a:lumMod val="75000"/>
                  </a:schemeClr>
                </a:solidFill>
                <a:latin typeface="Consolas" pitchFamily="49" charset="0"/>
              </a:rPr>
              <a:t>	</a:t>
            </a:r>
            <a:r>
              <a:rPr lang="sl-SI" altLang="en-US" sz="1600" dirty="0">
                <a:solidFill>
                  <a:schemeClr val="accent3">
                    <a:lumMod val="75000"/>
                  </a:schemeClr>
                </a:solidFill>
                <a:latin typeface="Consolas" pitchFamily="49" charset="0"/>
              </a:rPr>
              <a:t>// deklarišemo dva atributa tipa float</a:t>
            </a:r>
          </a:p>
          <a:p>
            <a:pPr eaLnBrk="1" fontAlgn="auto" hangingPunct="1">
              <a:lnSpc>
                <a:spcPct val="90000"/>
              </a:lnSpc>
              <a:spcAft>
                <a:spcPts val="0"/>
              </a:spcAft>
              <a:buFont typeface="Wingdings" pitchFamily="2" charset="2"/>
              <a:buNone/>
              <a:defRPr/>
            </a:pPr>
            <a:r>
              <a:rPr lang="sl-SI" altLang="en-US" sz="1600" dirty="0">
                <a:solidFill>
                  <a:srgbClr val="0000CC"/>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 {}	</a:t>
            </a:r>
            <a:r>
              <a:rPr lang="en-US" altLang="en-US" sz="1600" dirty="0">
                <a:solidFill>
                  <a:schemeClr val="accent3">
                    <a:lumMod val="75000"/>
                  </a:schemeClr>
                </a:solidFill>
                <a:latin typeface="Consolas" pitchFamily="49" charset="0"/>
              </a:rPr>
              <a:t>// default </a:t>
            </a:r>
            <a:r>
              <a:rPr lang="en-US" altLang="en-US" sz="1600" dirty="0" err="1">
                <a:solidFill>
                  <a:schemeClr val="accent3">
                    <a:lumMod val="75000"/>
                  </a:schemeClr>
                </a:solidFill>
                <a:latin typeface="Consolas" pitchFamily="49" charset="0"/>
              </a:rPr>
              <a:t>konstruktor</a:t>
            </a:r>
            <a:r>
              <a:rPr lang="sl-SI" altLang="en-US" sz="1600" dirty="0">
                <a:solidFill>
                  <a:schemeClr val="accent3">
                    <a:lumMod val="75000"/>
                  </a:schemeClr>
                </a:solidFill>
                <a:latin typeface="Consolas" pitchFamily="49" charset="0"/>
              </a:rPr>
              <a:t>, kod nas prazan,</a:t>
            </a:r>
          </a:p>
          <a:p>
            <a:pPr eaLnBrk="1" fontAlgn="auto" hangingPunct="1">
              <a:lnSpc>
                <a:spcPct val="90000"/>
              </a:lnSpc>
              <a:spcAft>
                <a:spcPts val="0"/>
              </a:spcAft>
              <a:buFont typeface="Wingdings" pitchFamily="2" charset="2"/>
              <a:buNone/>
              <a:defRPr/>
            </a:pPr>
            <a:r>
              <a:rPr lang="sl-SI" altLang="en-US" sz="1600" dirty="0">
                <a:solidFill>
                  <a:schemeClr val="accent3">
                    <a:lumMod val="75000"/>
                  </a:schemeClr>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ali ne mora da bude!</a:t>
            </a:r>
          </a:p>
          <a:p>
            <a:pPr eaLnBrk="1" fontAlgn="auto" hangingPunct="1">
              <a:lnSpc>
                <a:spcPct val="90000"/>
              </a:lnSpc>
              <a:spcAft>
                <a:spcPts val="0"/>
              </a:spcAft>
              <a:buFont typeface="Wingdings" pitchFamily="2" charset="2"/>
              <a:buNone/>
              <a:defRPr/>
            </a:pPr>
            <a:r>
              <a:rPr lang="en-US" altLang="en-US" sz="1600" dirty="0">
                <a:solidFill>
                  <a:srgbClr val="0000CC"/>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(float </a:t>
            </a:r>
            <a:r>
              <a:rPr lang="sl-SI" altLang="en-US" sz="1600" dirty="0">
                <a:solidFill>
                  <a:schemeClr val="accent2">
                    <a:lumMod val="75000"/>
                  </a:schemeClr>
                </a:solidFill>
                <a:latin typeface="Consolas" pitchFamily="49" charset="0"/>
              </a:rPr>
              <a:t>poluprecnik</a:t>
            </a:r>
            <a:r>
              <a:rPr lang="en-US" altLang="en-US" sz="1600" dirty="0">
                <a:solidFill>
                  <a:schemeClr val="accent2">
                    <a:lumMod val="75000"/>
                  </a:schemeClr>
                </a:solidFill>
                <a:latin typeface="Consolas" pitchFamily="49" charset="0"/>
              </a:rPr>
              <a:t>, float </a:t>
            </a:r>
            <a:r>
              <a:rPr lang="sl-SI" altLang="en-US" sz="1600" dirty="0">
                <a:solidFill>
                  <a:schemeClr val="accent2">
                    <a:lumMod val="75000"/>
                  </a:schemeClr>
                </a:solidFill>
                <a:latin typeface="Consolas" pitchFamily="49" charset="0"/>
              </a:rPr>
              <a:t>visina</a:t>
            </a:r>
            <a:r>
              <a:rPr lang="en-US" altLang="en-US" sz="1600" dirty="0">
                <a:solidFill>
                  <a:schemeClr val="accent2">
                    <a:lumMod val="75000"/>
                  </a:schemeClr>
                </a:solidFill>
                <a:latin typeface="Consolas" pitchFamily="49" charset="0"/>
              </a:rPr>
              <a:t>)</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	</a:t>
            </a:r>
            <a:r>
              <a:rPr lang="en-US" altLang="en-US" sz="1600" dirty="0">
                <a:solidFill>
                  <a:srgbClr val="0000CC"/>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konstruktor sa dva argumenta</a:t>
            </a:r>
            <a:endParaRPr lang="en-US" altLang="en-US" sz="1600" dirty="0">
              <a:solidFill>
                <a:schemeClr val="accent3">
                  <a:lumMod val="75000"/>
                </a:schemeClr>
              </a:solidFill>
              <a:latin typeface="Consolas" pitchFamily="49" charset="0"/>
            </a:endParaRPr>
          </a:p>
          <a:p>
            <a:pPr lvl="1" eaLnBrk="1" fontAlgn="auto" hangingPunct="1">
              <a:lnSpc>
                <a:spcPct val="90000"/>
              </a:lnSpc>
              <a:spcAft>
                <a:spcPts val="0"/>
              </a:spcAft>
              <a:buFont typeface="Wingdings" pitchFamily="2" charset="2"/>
              <a:buNone/>
              <a:defRPr/>
            </a:pPr>
            <a:r>
              <a:rPr lang="en-US" altLang="en-US" sz="1400" dirty="0">
                <a:solidFill>
                  <a:srgbClr val="0000CC"/>
                </a:solidFill>
                <a:latin typeface="Consolas" pitchFamily="49" charset="0"/>
              </a:rPr>
              <a:t>	</a:t>
            </a:r>
            <a:r>
              <a:rPr lang="en-US" altLang="en-US" sz="1400" dirty="0">
                <a:solidFill>
                  <a:schemeClr val="accent2">
                    <a:lumMod val="75000"/>
                  </a:schemeClr>
                </a:solidFill>
                <a:latin typeface="Consolas" pitchFamily="49" charset="0"/>
              </a:rPr>
              <a:t>	</a:t>
            </a:r>
            <a:r>
              <a:rPr lang="sl-SI" altLang="en-US" sz="1400" dirty="0">
                <a:solidFill>
                  <a:schemeClr val="accent2">
                    <a:lumMod val="75000"/>
                  </a:schemeClr>
                </a:solidFill>
                <a:latin typeface="Consolas" pitchFamily="49" charset="0"/>
              </a:rPr>
              <a:t>p </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poluprecnik</a:t>
            </a:r>
            <a:r>
              <a:rPr lang="en-US" altLang="en-US" sz="1400" dirty="0">
                <a:solidFill>
                  <a:schemeClr val="accent2">
                    <a:lumMod val="75000"/>
                  </a:schemeClr>
                </a:solidFill>
                <a:latin typeface="Consolas" pitchFamily="49" charset="0"/>
              </a:rPr>
              <a:t>;</a:t>
            </a:r>
            <a:r>
              <a:rPr lang="sl-SI" altLang="en-US" sz="1400" dirty="0">
                <a:solidFill>
                  <a:srgbClr val="66FF33"/>
                </a:solidFill>
                <a:latin typeface="Consolas" pitchFamily="49" charset="0"/>
              </a:rPr>
              <a:t>	</a:t>
            </a:r>
            <a:r>
              <a:rPr lang="sl-SI" altLang="en-US" sz="1400" dirty="0">
                <a:solidFill>
                  <a:schemeClr val="accent3">
                    <a:lumMod val="75000"/>
                  </a:schemeClr>
                </a:solidFill>
                <a:latin typeface="Consolas" pitchFamily="49" charset="0"/>
              </a:rPr>
              <a:t>// tipa float; pravimo ga da bi</a:t>
            </a:r>
            <a:endParaRPr lang="en-US" altLang="en-US" sz="1400" dirty="0">
              <a:solidFill>
                <a:schemeClr val="accent3">
                  <a:lumMod val="75000"/>
                </a:schemeClr>
              </a:solidFill>
              <a:latin typeface="Consolas" pitchFamily="49" charset="0"/>
            </a:endParaRPr>
          </a:p>
          <a:p>
            <a:pPr lvl="1" eaLnBrk="1" fontAlgn="auto" hangingPunct="1">
              <a:lnSpc>
                <a:spcPct val="90000"/>
              </a:lnSpc>
              <a:spcAft>
                <a:spcPts val="0"/>
              </a:spcAft>
              <a:buFont typeface="Wingdings" pitchFamily="2" charset="2"/>
              <a:buNone/>
              <a:defRPr/>
            </a:pPr>
            <a:r>
              <a:rPr lang="en-US" altLang="en-US" sz="1400" dirty="0">
                <a:solidFill>
                  <a:srgbClr val="0000CC"/>
                </a:solidFill>
                <a:latin typeface="Consolas" pitchFamily="49" charset="0"/>
              </a:rPr>
              <a:t>	</a:t>
            </a:r>
            <a:r>
              <a:rPr lang="en-US" altLang="en-US" sz="1400" dirty="0">
                <a:solidFill>
                  <a:schemeClr val="bg2">
                    <a:lumMod val="60000"/>
                    <a:lumOff val="40000"/>
                  </a:schemeClr>
                </a:solidFill>
                <a:latin typeface="Consolas" pitchFamily="49" charset="0"/>
              </a:rPr>
              <a:t>	</a:t>
            </a:r>
            <a:r>
              <a:rPr lang="sl-SI" altLang="en-US" sz="1400" dirty="0">
                <a:solidFill>
                  <a:schemeClr val="accent2">
                    <a:lumMod val="75000"/>
                  </a:schemeClr>
                </a:solidFill>
                <a:latin typeface="Consolas" pitchFamily="49" charset="0"/>
              </a:rPr>
              <a:t>v </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visina</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a:t>
            </a:r>
            <a:r>
              <a:rPr lang="sl-SI" altLang="en-US" sz="1400" dirty="0">
                <a:solidFill>
                  <a:srgbClr val="66FF33"/>
                </a:solidFill>
                <a:latin typeface="Consolas" pitchFamily="49" charset="0"/>
              </a:rPr>
              <a:t>	</a:t>
            </a:r>
            <a:r>
              <a:rPr lang="sl-SI" altLang="en-US" sz="1400" dirty="0">
                <a:solidFill>
                  <a:schemeClr val="accent3">
                    <a:lumMod val="75000"/>
                  </a:schemeClr>
                </a:solidFill>
                <a:latin typeface="Consolas" pitchFamily="49" charset="0"/>
              </a:rPr>
              <a:t>// on postavio početne vrednosti</a:t>
            </a:r>
            <a:endParaRPr lang="en-US" altLang="en-US" sz="1400" dirty="0">
              <a:solidFill>
                <a:schemeClr val="accent3">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 atributima svakog novog obj.</a:t>
            </a:r>
          </a:p>
          <a:p>
            <a:pPr eaLnBrk="1" fontAlgn="auto" hangingPunct="1">
              <a:lnSpc>
                <a:spcPct val="90000"/>
              </a:lnSpc>
              <a:spcAft>
                <a:spcPts val="0"/>
              </a:spcAft>
              <a:buFont typeface="Wingdings" pitchFamily="2" charset="2"/>
              <a:buNone/>
              <a:defRPr/>
            </a:pPr>
            <a:r>
              <a:rPr lang="sl-SI"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public static void main()</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v</a:t>
            </a:r>
            <a:r>
              <a:rPr lang="en-US" altLang="en-US" sz="1600" dirty="0">
                <a:solidFill>
                  <a:schemeClr val="accent2">
                    <a:lumMod val="75000"/>
                  </a:schemeClr>
                </a:solidFill>
                <a:latin typeface="Consolas" pitchFamily="49" charset="0"/>
              </a:rPr>
              <a:t> = new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(2.0, 200.0);</a:t>
            </a:r>
          </a:p>
          <a:p>
            <a:pPr eaLnBrk="1" fontAlgn="auto" hangingPunct="1">
              <a:lnSpc>
                <a:spcPct val="90000"/>
              </a:lnSpc>
              <a:spcAft>
                <a:spcPts val="0"/>
              </a:spcAft>
              <a:buFont typeface="Wingdings" pitchFamily="2" charset="2"/>
              <a:buNone/>
              <a:defRPr/>
            </a:pPr>
            <a:r>
              <a:rPr lang="en-US" altLang="en-US" sz="1600" dirty="0">
                <a:solidFill>
                  <a:srgbClr val="0000CC"/>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 poziva se pri instanciranju </a:t>
            </a:r>
            <a:r>
              <a:rPr lang="sl-SI" altLang="en-US" sz="1600">
                <a:solidFill>
                  <a:schemeClr val="accent3">
                    <a:lumMod val="75000"/>
                  </a:schemeClr>
                </a:solidFill>
                <a:latin typeface="Consolas" pitchFamily="49" charset="0"/>
              </a:rPr>
              <a:t>novog objekta,</a:t>
            </a:r>
            <a:endParaRPr lang="en-US" altLang="en-US" sz="1600" dirty="0">
              <a:solidFill>
                <a:schemeClr val="accent3">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 	   </a:t>
            </a:r>
            <a:r>
              <a:rPr lang="sl-SI" altLang="en-US" sz="1600">
                <a:solidFill>
                  <a:schemeClr val="accent3">
                    <a:lumMod val="75000"/>
                  </a:schemeClr>
                </a:solidFill>
                <a:latin typeface="Consolas" pitchFamily="49" charset="0"/>
              </a:rPr>
              <a:t>// ali new </a:t>
            </a:r>
            <a:r>
              <a:rPr lang="sl-SI" altLang="en-US" sz="1600" dirty="0">
                <a:solidFill>
                  <a:schemeClr val="accent3">
                    <a:lumMod val="75000"/>
                  </a:schemeClr>
                </a:solidFill>
                <a:latin typeface="Consolas" pitchFamily="49" charset="0"/>
              </a:rPr>
              <a:t>mora da ima </a:t>
            </a:r>
            <a:r>
              <a:rPr lang="sl-SI" altLang="en-US" sz="1600">
                <a:solidFill>
                  <a:schemeClr val="accent3">
                    <a:lumMod val="75000"/>
                  </a:schemeClr>
                </a:solidFill>
                <a:latin typeface="Consolas" pitchFamily="49" charset="0"/>
              </a:rPr>
              <a:t>dva arg. </a:t>
            </a:r>
            <a:r>
              <a:rPr lang="sl-SI" altLang="en-US" sz="1600" dirty="0">
                <a:solidFill>
                  <a:schemeClr val="accent3">
                    <a:lumMod val="75000"/>
                  </a:schemeClr>
                </a:solidFill>
                <a:latin typeface="Consolas" pitchFamily="49" charset="0"/>
              </a:rPr>
              <a:t>tipa float!</a:t>
            </a:r>
            <a:endParaRPr lang="en-US" altLang="en-US" sz="1600" dirty="0">
              <a:solidFill>
                <a:schemeClr val="accent3">
                  <a:lumMod val="75000"/>
                </a:schemeClr>
              </a:solidFill>
              <a:latin typeface="Consolas" pitchFamily="49" charset="0"/>
            </a:endParaRPr>
          </a:p>
        </p:txBody>
      </p:sp>
      <p:sp>
        <p:nvSpPr>
          <p:cNvPr id="3" name="Line Callout 1 2">
            <a:extLst>
              <a:ext uri="{FF2B5EF4-FFF2-40B4-BE49-F238E27FC236}">
                <a16:creationId xmlns:a16="http://schemas.microsoft.com/office/drawing/2014/main" id="{8503FFEE-ECB2-40FE-ADF8-A09B6C26F672}"/>
              </a:ext>
            </a:extLst>
          </p:cNvPr>
          <p:cNvSpPr/>
          <p:nvPr/>
        </p:nvSpPr>
        <p:spPr bwMode="auto">
          <a:xfrm>
            <a:off x="5565776" y="3933825"/>
            <a:ext cx="1955800" cy="889000"/>
          </a:xfrm>
          <a:prstGeom prst="borderCallout1">
            <a:avLst>
              <a:gd name="adj1" fmla="val -146"/>
              <a:gd name="adj2" fmla="val 16"/>
              <a:gd name="adj3" fmla="val 78130"/>
              <a:gd name="adj4" fmla="val -38511"/>
            </a:avLst>
          </a:prstGeom>
          <a:solidFill>
            <a:schemeClr val="bg1"/>
          </a:solidFill>
          <a:ln w="28575" cap="flat" cmpd="sng" algn="ctr">
            <a:solidFill>
              <a:schemeClr val="accent2">
                <a:lumMod val="75000"/>
              </a:schemeClr>
            </a:solidFill>
            <a:prstDash val="solid"/>
            <a:round/>
            <a:headEnd type="none" w="med" len="med"/>
            <a:tailEnd type="triangle" w="lg" len="lg"/>
          </a:ln>
          <a:effectLst/>
        </p:spPr>
        <p:txBody>
          <a:bodyPr/>
          <a:lstStyle/>
          <a:p>
            <a:pPr algn="ctr">
              <a:defRPr/>
            </a:pPr>
            <a:r>
              <a:rPr lang="sl-SI" sz="1600" dirty="0">
                <a:solidFill>
                  <a:schemeClr val="tx2"/>
                </a:solidFill>
                <a:latin typeface="+mn-lt"/>
              </a:rPr>
              <a:t>Argumenti koji će biti prosleđeni konstruktoru</a:t>
            </a:r>
            <a:r>
              <a:rPr lang="en-US" sz="1600" dirty="0">
                <a:solidFill>
                  <a:schemeClr val="tx2"/>
                </a:solidFill>
                <a:latin typeface="+mn-lt"/>
              </a:rPr>
              <a:t>!</a:t>
            </a:r>
          </a:p>
        </p:txBody>
      </p:sp>
      <p:sp>
        <p:nvSpPr>
          <p:cNvPr id="2" name="Footer Placeholder 1">
            <a:extLst>
              <a:ext uri="{FF2B5EF4-FFF2-40B4-BE49-F238E27FC236}">
                <a16:creationId xmlns:a16="http://schemas.microsoft.com/office/drawing/2014/main" id="{B1BF1FA9-0C86-4B74-BD51-0D2219F0DE0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0CD32EA-AE22-4A70-8ACD-86DF4F16A180}"/>
              </a:ext>
            </a:extLst>
          </p:cNvPr>
          <p:cNvSpPr>
            <a:spLocks noGrp="1"/>
          </p:cNvSpPr>
          <p:nvPr>
            <p:ph type="title"/>
          </p:nvPr>
        </p:nvSpPr>
        <p:spPr>
          <a:xfrm>
            <a:off x="468313" y="333375"/>
            <a:ext cx="6446837" cy="1320800"/>
          </a:xfrm>
        </p:spPr>
        <p:txBody>
          <a:bodyPr/>
          <a:lstStyle/>
          <a:p>
            <a:pPr eaLnBrk="1" hangingPunct="1"/>
            <a:r>
              <a:rPr lang="sl-SI" altLang="en-US" sz="3200"/>
              <a:t>Konstruktori u Javi</a:t>
            </a:r>
            <a:endParaRPr lang="en-US" altLang="en-US" sz="3200"/>
          </a:p>
        </p:txBody>
      </p:sp>
      <p:sp>
        <p:nvSpPr>
          <p:cNvPr id="83971" name="Rectangle 3">
            <a:extLst>
              <a:ext uri="{FF2B5EF4-FFF2-40B4-BE49-F238E27FC236}">
                <a16:creationId xmlns:a16="http://schemas.microsoft.com/office/drawing/2014/main" id="{B5D98ED0-2AF7-4720-931C-B5F10F39EB50}"/>
              </a:ext>
            </a:extLst>
          </p:cNvPr>
          <p:cNvSpPr>
            <a:spLocks noGrp="1" noChangeArrowheads="1"/>
          </p:cNvSpPr>
          <p:nvPr>
            <p:ph idx="1"/>
          </p:nvPr>
        </p:nvSpPr>
        <p:spPr>
          <a:xfrm>
            <a:off x="539750" y="1196975"/>
            <a:ext cx="6985000" cy="5040313"/>
          </a:xfrm>
        </p:spPr>
        <p:txBody>
          <a:bodyPr/>
          <a:lstStyle/>
          <a:p>
            <a:pPr eaLnBrk="1" hangingPunct="1">
              <a:buFont typeface="Wingdings" panose="05000000000000000000" pitchFamily="2" charset="2"/>
              <a:buNone/>
            </a:pPr>
            <a:r>
              <a:rPr lang="sl-SI" altLang="en-US" b="1"/>
              <a:t>Primer: klasa Poruka, ali sa konstruktorom</a:t>
            </a:r>
          </a:p>
          <a:p>
            <a:pPr eaLnBrk="1" hangingPunct="1">
              <a:buFont typeface="Wingdings" panose="05000000000000000000" pitchFamily="2" charset="2"/>
              <a:buNone/>
            </a:pPr>
            <a:r>
              <a:rPr lang="en-GB" altLang="en-US"/>
              <a:t>Na programkom jeziku Java kreirati klasu Poruka</a:t>
            </a:r>
            <a:endParaRPr lang="sr-Latn-CS" altLang="en-US"/>
          </a:p>
          <a:p>
            <a:pPr eaLnBrk="1" hangingPunct="1">
              <a:buFont typeface="Wingdings" panose="05000000000000000000" pitchFamily="2" charset="2"/>
              <a:buNone/>
            </a:pPr>
            <a:r>
              <a:rPr lang="en-GB" altLang="en-US"/>
              <a:t>koja sadr</a:t>
            </a:r>
            <a:r>
              <a:rPr lang="sr-Latn-CS" altLang="en-US"/>
              <a:t>ži:</a:t>
            </a:r>
          </a:p>
          <a:p>
            <a:pPr eaLnBrk="1" hangingPunct="1"/>
            <a:r>
              <a:rPr lang="sr-Latn-CS" altLang="en-US"/>
              <a:t>artibut instanci – tekst poruke,</a:t>
            </a:r>
          </a:p>
          <a:p>
            <a:pPr eaLnBrk="1" hangingPunct="1"/>
            <a:r>
              <a:rPr lang="sr-Latn-CS" altLang="en-US"/>
              <a:t>atribut klase – broj kreiranih poruka,</a:t>
            </a:r>
          </a:p>
          <a:p>
            <a:pPr eaLnBrk="1" hangingPunct="1"/>
            <a:r>
              <a:rPr lang="sr-Latn-CS" altLang="en-US"/>
              <a:t>konstruktor sa jednim atributom tipa String koji postavlja početnu vrednost novom objektu i povećava za jedan broj kreiranih poruka,</a:t>
            </a:r>
          </a:p>
          <a:p>
            <a:pPr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postaviti njihove sadržaje i prikazati na standardni izlaz sadržaje svih poruka i ukupan broj kreiranih poruka.</a:t>
            </a:r>
          </a:p>
          <a:p>
            <a:pPr eaLnBrk="1" hangingPunct="1"/>
            <a:r>
              <a:rPr lang="sr-Latn-CS" altLang="en-US" b="1"/>
              <a:t>Ovde smo postavljanje početne vrednosti novog objekta realizovali pomoću konstruktora, a ne običnog metoda.</a:t>
            </a:r>
            <a:endParaRPr lang="en-US" altLang="en-US" b="1"/>
          </a:p>
        </p:txBody>
      </p:sp>
      <p:sp>
        <p:nvSpPr>
          <p:cNvPr id="2" name="Footer Placeholder 1">
            <a:extLst>
              <a:ext uri="{FF2B5EF4-FFF2-40B4-BE49-F238E27FC236}">
                <a16:creationId xmlns:a16="http://schemas.microsoft.com/office/drawing/2014/main" id="{E5C7EB09-946F-4F3F-B598-CA8249B628F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16908F-B135-40BC-ACF4-F36D367EE075}"/>
              </a:ext>
            </a:extLst>
          </p:cNvPr>
          <p:cNvSpPr>
            <a:spLocks noGrp="1" noChangeArrowheads="1"/>
          </p:cNvSpPr>
          <p:nvPr>
            <p:ph type="title"/>
          </p:nvPr>
        </p:nvSpPr>
        <p:spPr/>
        <p:txBody>
          <a:bodyPr/>
          <a:lstStyle/>
          <a:p>
            <a:pPr eaLnBrk="1" hangingPunct="1"/>
            <a:r>
              <a:rPr lang="sl-SI" altLang="en-US" sz="2900"/>
              <a:t>Konstruktori u Javi</a:t>
            </a:r>
            <a:endParaRPr lang="en-US" altLang="en-US" sz="2900"/>
          </a:p>
        </p:txBody>
      </p:sp>
      <p:sp>
        <p:nvSpPr>
          <p:cNvPr id="84995" name="Rectangle 3">
            <a:extLst>
              <a:ext uri="{FF2B5EF4-FFF2-40B4-BE49-F238E27FC236}">
                <a16:creationId xmlns:a16="http://schemas.microsoft.com/office/drawing/2014/main" id="{2B159A19-96C6-4B9A-BCB4-AF9AB32CA0E8}"/>
              </a:ext>
            </a:extLst>
          </p:cNvPr>
          <p:cNvSpPr>
            <a:spLocks noGrp="1" noChangeArrowheads="1"/>
          </p:cNvSpPr>
          <p:nvPr>
            <p:ph idx="1"/>
          </p:nvPr>
        </p:nvSpPr>
        <p:spPr>
          <a:xfrm>
            <a:off x="539552" y="1484313"/>
            <a:ext cx="6551612" cy="3575050"/>
          </a:xfrm>
        </p:spPr>
        <p:txBody>
          <a:bodyPr/>
          <a:lstStyle/>
          <a:p>
            <a:pPr eaLnBrk="1" hangingPunct="1"/>
            <a:r>
              <a:rPr lang="sl-SI" altLang="en-US" sz="2400">
                <a:solidFill>
                  <a:schemeClr val="tx2"/>
                </a:solidFill>
              </a:rPr>
              <a:t>Iz konstruktora možemo da pozivamo druge konstruktore, i to:</a:t>
            </a:r>
          </a:p>
          <a:p>
            <a:pPr lvl="1" eaLnBrk="1" hangingPunct="1"/>
            <a:r>
              <a:rPr lang="sl-SI" altLang="en-US" sz="2000">
                <a:solidFill>
                  <a:schemeClr val="tx2"/>
                </a:solidFill>
              </a:rPr>
              <a:t>konstruktore </a:t>
            </a:r>
            <a:r>
              <a:rPr lang="sl-SI" altLang="en-US" sz="2000" b="1">
                <a:solidFill>
                  <a:schemeClr val="tx2"/>
                </a:solidFill>
              </a:rPr>
              <a:t>iste klase</a:t>
            </a:r>
            <a:r>
              <a:rPr lang="sl-SI" altLang="en-US" sz="2000">
                <a:solidFill>
                  <a:schemeClr val="tx2"/>
                </a:solidFill>
              </a:rPr>
              <a:t>, i</a:t>
            </a:r>
          </a:p>
          <a:p>
            <a:pPr lvl="1" eaLnBrk="1" hangingPunct="1"/>
            <a:r>
              <a:rPr lang="sl-SI" altLang="en-US" sz="2000">
                <a:solidFill>
                  <a:schemeClr val="tx2"/>
                </a:solidFill>
              </a:rPr>
              <a:t>konstruktore </a:t>
            </a:r>
            <a:r>
              <a:rPr lang="sl-SI" altLang="en-US" sz="2000" b="1">
                <a:solidFill>
                  <a:schemeClr val="tx2"/>
                </a:solidFill>
              </a:rPr>
              <a:t>superklase</a:t>
            </a:r>
            <a:r>
              <a:rPr lang="sl-SI" altLang="en-US" sz="2000">
                <a:solidFill>
                  <a:schemeClr val="tx2"/>
                </a:solidFill>
              </a:rPr>
              <a:t>.</a:t>
            </a:r>
          </a:p>
          <a:p>
            <a:pPr lvl="2" eaLnBrk="1" hangingPunct="1"/>
            <a:r>
              <a:rPr lang="sl-SI" altLang="en-US" sz="1800">
                <a:solidFill>
                  <a:schemeClr val="tx2"/>
                </a:solidFill>
              </a:rPr>
              <a:t>Nadklasa neke klase (ona koju nasleđuje ta druga klasa) se u Javi zove </a:t>
            </a:r>
            <a:r>
              <a:rPr lang="sl-SI" altLang="en-US" sz="1800" b="1">
                <a:solidFill>
                  <a:schemeClr val="tx2"/>
                </a:solidFill>
              </a:rPr>
              <a:t>superklasa</a:t>
            </a:r>
            <a:r>
              <a:rPr lang="sl-SI" altLang="en-US" sz="1800">
                <a:solidFill>
                  <a:schemeClr val="tx2"/>
                </a:solidFill>
              </a:rPr>
              <a:t>.</a:t>
            </a:r>
          </a:p>
          <a:p>
            <a:pPr eaLnBrk="1" hangingPunct="1"/>
            <a:endParaRPr lang="sl-SI" altLang="en-US" sz="2400">
              <a:solidFill>
                <a:schemeClr val="tx2"/>
              </a:solidFill>
            </a:endParaRPr>
          </a:p>
          <a:p>
            <a:pPr eaLnBrk="1" hangingPunct="1"/>
            <a:r>
              <a:rPr lang="sl-SI" altLang="en-US" sz="2400">
                <a:solidFill>
                  <a:schemeClr val="tx2"/>
                </a:solidFill>
              </a:rPr>
              <a:t>Više o nasleđivanju u nastavku kursa.</a:t>
            </a:r>
          </a:p>
        </p:txBody>
      </p:sp>
      <p:sp>
        <p:nvSpPr>
          <p:cNvPr id="2" name="Footer Placeholder 1">
            <a:extLst>
              <a:ext uri="{FF2B5EF4-FFF2-40B4-BE49-F238E27FC236}">
                <a16:creationId xmlns:a16="http://schemas.microsoft.com/office/drawing/2014/main" id="{6DF06435-F223-4B20-A6D7-F2539E3FD74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F2BCF7F-BD7E-4C91-BB91-90599E7842B3}"/>
              </a:ext>
            </a:extLst>
          </p:cNvPr>
          <p:cNvSpPr>
            <a:spLocks noGrp="1"/>
          </p:cNvSpPr>
          <p:nvPr>
            <p:ph type="title"/>
          </p:nvPr>
        </p:nvSpPr>
        <p:spPr>
          <a:xfrm>
            <a:off x="484188" y="452438"/>
            <a:ext cx="7053262" cy="1031875"/>
          </a:xfrm>
        </p:spPr>
        <p:txBody>
          <a:bodyPr/>
          <a:lstStyle/>
          <a:p>
            <a:pPr eaLnBrk="1" hangingPunct="1"/>
            <a:r>
              <a:rPr lang="sr-Latn-RS" altLang="en-US"/>
              <a:t>Pozivanje konstruktora</a:t>
            </a:r>
            <a:endParaRPr lang="en-US" altLang="en-US"/>
          </a:p>
        </p:txBody>
      </p:sp>
      <p:sp>
        <p:nvSpPr>
          <p:cNvPr id="3" name="Content Placeholder 2">
            <a:extLst>
              <a:ext uri="{FF2B5EF4-FFF2-40B4-BE49-F238E27FC236}">
                <a16:creationId xmlns:a16="http://schemas.microsoft.com/office/drawing/2014/main" id="{02309006-11C5-4F72-8D89-9F5A6906802B}"/>
              </a:ext>
            </a:extLst>
          </p:cNvPr>
          <p:cNvSpPr>
            <a:spLocks noGrp="1"/>
          </p:cNvSpPr>
          <p:nvPr>
            <p:ph idx="1"/>
          </p:nvPr>
        </p:nvSpPr>
        <p:spPr>
          <a:xfrm>
            <a:off x="539552" y="1340768"/>
            <a:ext cx="6710362" cy="4471987"/>
          </a:xfrm>
        </p:spPr>
        <p:txBody>
          <a:bodyPr rtlCol="0">
            <a:normAutofit/>
          </a:bodyPr>
          <a:lstStyle/>
          <a:p>
            <a:pPr eaLnBrk="1" fontAlgn="auto" hangingPunct="1">
              <a:spcAft>
                <a:spcPts val="0"/>
              </a:spcAft>
              <a:buFont typeface="Wingdings 3" charset="2"/>
              <a:buChar char=""/>
              <a:defRPr/>
            </a:pPr>
            <a:r>
              <a:rPr lang="sr-Latn-RS" dirty="0">
                <a:solidFill>
                  <a:schemeClr val="tx1">
                    <a:lumMod val="75000"/>
                    <a:lumOff val="25000"/>
                  </a:schemeClr>
                </a:solidFill>
              </a:rPr>
              <a:t>Primer:</a:t>
            </a:r>
          </a:p>
          <a:p>
            <a:pPr marL="457200" lvl="1" indent="0" eaLnBrk="1" fontAlgn="auto" hangingPunct="1">
              <a:spcAft>
                <a:spcPts val="0"/>
              </a:spcAft>
              <a:buFont typeface="Wingdings 3" panose="05040102010807070707" pitchFamily="18" charset="2"/>
              <a:buNone/>
              <a:defRPr/>
            </a:pPr>
            <a:r>
              <a:rPr lang="en-US" dirty="0">
                <a:solidFill>
                  <a:schemeClr val="tx2"/>
                </a:solidFill>
                <a:latin typeface="Consolas" pitchFamily="49" charset="0"/>
              </a:rPr>
              <a:t>c</a:t>
            </a:r>
            <a:r>
              <a:rPr lang="sr-Latn-RS" dirty="0">
                <a:solidFill>
                  <a:schemeClr val="tx2"/>
                </a:solidFill>
                <a:latin typeface="Consolas" pitchFamily="49" charset="0"/>
              </a:rPr>
              <a:t>lass</a:t>
            </a:r>
            <a:r>
              <a:rPr lang="sr-Latn-RS" dirty="0">
                <a:solidFill>
                  <a:schemeClr val="tx1">
                    <a:lumMod val="75000"/>
                    <a:lumOff val="25000"/>
                  </a:schemeClr>
                </a:solidFill>
                <a:latin typeface="Consolas" pitchFamily="49" charset="0"/>
              </a:rPr>
              <a:t> </a:t>
            </a:r>
            <a:r>
              <a:rPr lang="sr-Latn-RS" dirty="0">
                <a:solidFill>
                  <a:schemeClr val="tx2"/>
                </a:solidFill>
                <a:latin typeface="Consolas" pitchFamily="49" charset="0"/>
              </a:rPr>
              <a:t>Pravougaonik</a:t>
            </a:r>
            <a:r>
              <a:rPr lang="sr-Latn-RS" dirty="0">
                <a:solidFill>
                  <a:schemeClr val="tx1">
                    <a:lumMod val="75000"/>
                    <a:lumOff val="25000"/>
                  </a:schemeClr>
                </a:solidFill>
                <a:latin typeface="Consolas" pitchFamily="49" charset="0"/>
              </a:rPr>
              <a:t> </a:t>
            </a:r>
            <a:r>
              <a:rPr lang="en-US" dirty="0">
                <a:solidFill>
                  <a:schemeClr val="tx1">
                    <a:lumMod val="75000"/>
                    <a:lumOff val="25000"/>
                  </a:schemeClr>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private </a:t>
            </a:r>
            <a:r>
              <a:rPr lang="en-US" dirty="0">
                <a:solidFill>
                  <a:schemeClr val="tx1">
                    <a:lumMod val="75000"/>
                    <a:lumOff val="25000"/>
                  </a:schemeClr>
                </a:solidFill>
                <a:latin typeface="Consolas" pitchFamily="49" charset="0"/>
              </a:rPr>
              <a:t>double a;</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private </a:t>
            </a:r>
            <a:r>
              <a:rPr lang="en-US" dirty="0">
                <a:solidFill>
                  <a:schemeClr val="tx1">
                    <a:lumMod val="75000"/>
                    <a:lumOff val="25000"/>
                  </a:schemeClr>
                </a:solidFill>
                <a:latin typeface="Consolas" pitchFamily="49" charset="0"/>
              </a:rPr>
              <a:t>double b;</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public </a:t>
            </a:r>
            <a:r>
              <a:rPr lang="en-US" dirty="0" err="1">
                <a:solidFill>
                  <a:schemeClr val="tx2"/>
                </a:solidFill>
                <a:latin typeface="Consolas" pitchFamily="49" charset="0"/>
              </a:rPr>
              <a:t>Pravougaonik</a:t>
            </a:r>
            <a:r>
              <a:rPr lang="en-US" dirty="0">
                <a:solidFill>
                  <a:schemeClr val="tx1">
                    <a:lumMod val="75000"/>
                    <a:lumOff val="25000"/>
                  </a:schemeClr>
                </a:solidFill>
                <a:latin typeface="Consolas" pitchFamily="49" charset="0"/>
              </a:rPr>
              <a:t>(double a, double b) {</a:t>
            </a:r>
          </a:p>
          <a:p>
            <a:pPr marL="1371600" lvl="3" indent="0" eaLnBrk="1" fontAlgn="auto" hangingPunct="1">
              <a:spcAft>
                <a:spcPts val="0"/>
              </a:spcAft>
              <a:buFont typeface="Wingdings 3" panose="05040102010807070707" pitchFamily="18" charset="2"/>
              <a:buNone/>
              <a:defRPr/>
            </a:pPr>
            <a:r>
              <a:rPr lang="en-US" b="1" dirty="0" err="1">
                <a:solidFill>
                  <a:srgbClr val="0070C0"/>
                </a:solidFill>
                <a:latin typeface="Consolas" pitchFamily="49" charset="0"/>
              </a:rPr>
              <a:t>this</a:t>
            </a:r>
            <a:r>
              <a:rPr lang="en-US" dirty="0" err="1">
                <a:solidFill>
                  <a:schemeClr val="tx1">
                    <a:lumMod val="75000"/>
                    <a:lumOff val="25000"/>
                  </a:schemeClr>
                </a:solidFill>
                <a:latin typeface="Consolas" pitchFamily="49" charset="0"/>
              </a:rPr>
              <a:t>.a</a:t>
            </a:r>
            <a:r>
              <a:rPr lang="en-US" dirty="0">
                <a:solidFill>
                  <a:schemeClr val="tx1">
                    <a:lumMod val="75000"/>
                    <a:lumOff val="25000"/>
                  </a:schemeClr>
                </a:solidFill>
                <a:latin typeface="Consolas" pitchFamily="49" charset="0"/>
              </a:rPr>
              <a:t> = a;</a:t>
            </a:r>
          </a:p>
          <a:p>
            <a:pPr marL="1371600" lvl="3" indent="0" eaLnBrk="1" fontAlgn="auto" hangingPunct="1">
              <a:spcAft>
                <a:spcPts val="0"/>
              </a:spcAft>
              <a:buFont typeface="Wingdings 3" panose="05040102010807070707" pitchFamily="18" charset="2"/>
              <a:buNone/>
              <a:defRPr/>
            </a:pPr>
            <a:r>
              <a:rPr lang="en-US" b="1" dirty="0" err="1">
                <a:solidFill>
                  <a:srgbClr val="0070C0"/>
                </a:solidFill>
                <a:latin typeface="Consolas" pitchFamily="49" charset="0"/>
              </a:rPr>
              <a:t>this</a:t>
            </a:r>
            <a:r>
              <a:rPr lang="en-US" dirty="0" err="1">
                <a:solidFill>
                  <a:schemeClr val="tx1">
                    <a:lumMod val="75000"/>
                    <a:lumOff val="25000"/>
                  </a:schemeClr>
                </a:solidFill>
                <a:latin typeface="Consolas" pitchFamily="49" charset="0"/>
              </a:rPr>
              <a:t>.b</a:t>
            </a:r>
            <a:r>
              <a:rPr lang="en-US" dirty="0">
                <a:solidFill>
                  <a:schemeClr val="tx1">
                    <a:lumMod val="75000"/>
                    <a:lumOff val="25000"/>
                  </a:schemeClr>
                </a:solidFill>
                <a:latin typeface="Consolas" pitchFamily="49" charset="0"/>
              </a:rPr>
              <a:t> = b;</a:t>
            </a:r>
          </a:p>
          <a:p>
            <a:pPr marL="914400" lvl="2"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public</a:t>
            </a:r>
            <a:r>
              <a:rPr lang="en-US" dirty="0">
                <a:solidFill>
                  <a:schemeClr val="accent1"/>
                </a:solidFill>
                <a:latin typeface="Consolas" pitchFamily="49" charset="0"/>
              </a:rPr>
              <a:t> </a:t>
            </a:r>
            <a:r>
              <a:rPr lang="en-US" dirty="0" err="1">
                <a:solidFill>
                  <a:schemeClr val="tx2"/>
                </a:solidFill>
                <a:latin typeface="Consolas" pitchFamily="49" charset="0"/>
              </a:rPr>
              <a:t>Pravougaonik</a:t>
            </a:r>
            <a:r>
              <a:rPr lang="en-US" dirty="0">
                <a:solidFill>
                  <a:schemeClr val="tx1">
                    <a:lumMod val="75000"/>
                    <a:lumOff val="25000"/>
                  </a:schemeClr>
                </a:solidFill>
                <a:latin typeface="Consolas" pitchFamily="49" charset="0"/>
              </a:rPr>
              <a:t>(double a) {</a:t>
            </a:r>
          </a:p>
          <a:p>
            <a:pPr marL="1371600" lvl="3"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this</a:t>
            </a:r>
            <a:r>
              <a:rPr lang="en-US" dirty="0">
                <a:solidFill>
                  <a:schemeClr val="accent1"/>
                </a:solidFill>
                <a:latin typeface="Consolas" pitchFamily="49" charset="0"/>
              </a:rPr>
              <a:t> </a:t>
            </a:r>
            <a:r>
              <a:rPr lang="en-US" dirty="0">
                <a:solidFill>
                  <a:schemeClr val="tx1">
                    <a:lumMod val="75000"/>
                    <a:lumOff val="25000"/>
                  </a:schemeClr>
                </a:solidFill>
                <a:latin typeface="Consolas" pitchFamily="49" charset="0"/>
              </a:rPr>
              <a:t>(a, a); </a:t>
            </a:r>
            <a:r>
              <a:rPr lang="en-US" dirty="0">
                <a:solidFill>
                  <a:srgbClr val="00B050"/>
                </a:solidFill>
                <a:latin typeface="Consolas" pitchFamily="49" charset="0"/>
              </a:rPr>
              <a:t>// </a:t>
            </a:r>
            <a:r>
              <a:rPr lang="en-US" dirty="0" err="1">
                <a:solidFill>
                  <a:srgbClr val="00B050"/>
                </a:solidFill>
                <a:latin typeface="Consolas" pitchFamily="49" charset="0"/>
              </a:rPr>
              <a:t>pozivanje</a:t>
            </a:r>
            <a:r>
              <a:rPr lang="en-US" dirty="0">
                <a:solidFill>
                  <a:srgbClr val="00B050"/>
                </a:solidFill>
                <a:latin typeface="Consolas" pitchFamily="49" charset="0"/>
              </a:rPr>
              <a:t> </a:t>
            </a:r>
            <a:r>
              <a:rPr lang="en-US" dirty="0" err="1">
                <a:solidFill>
                  <a:srgbClr val="00B050"/>
                </a:solidFill>
                <a:latin typeface="Consolas" pitchFamily="49" charset="0"/>
              </a:rPr>
              <a:t>drugog</a:t>
            </a:r>
            <a:r>
              <a:rPr lang="en-US" dirty="0">
                <a:solidFill>
                  <a:srgbClr val="00B050"/>
                </a:solidFill>
                <a:latin typeface="Consolas" pitchFamily="49" charset="0"/>
              </a:rPr>
              <a:t> </a:t>
            </a:r>
            <a:r>
              <a:rPr lang="en-US" dirty="0" err="1">
                <a:solidFill>
                  <a:srgbClr val="00B050"/>
                </a:solidFill>
                <a:latin typeface="Consolas" pitchFamily="49" charset="0"/>
              </a:rPr>
              <a:t>konstruktora</a:t>
            </a:r>
            <a:endParaRPr lang="en-US" dirty="0">
              <a:solidFill>
                <a:srgbClr val="00B050"/>
              </a:solidFill>
              <a:latin typeface="Consolas" pitchFamily="49" charset="0"/>
            </a:endParaRPr>
          </a:p>
          <a:p>
            <a:pPr marL="914400" lvl="2"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a:p>
            <a:pPr marL="457200" lvl="1"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p:txBody>
      </p:sp>
      <p:sp>
        <p:nvSpPr>
          <p:cNvPr id="2" name="Footer Placeholder 1">
            <a:extLst>
              <a:ext uri="{FF2B5EF4-FFF2-40B4-BE49-F238E27FC236}">
                <a16:creationId xmlns:a16="http://schemas.microsoft.com/office/drawing/2014/main" id="{A8E3E66F-528A-482B-BEC2-2BFBEBF5B90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7487EA4-9AE9-4DAC-A850-0F035C2D79AC}"/>
              </a:ext>
            </a:extLst>
          </p:cNvPr>
          <p:cNvSpPr>
            <a:spLocks noGrp="1" noChangeArrowheads="1"/>
          </p:cNvSpPr>
          <p:nvPr>
            <p:ph type="title"/>
          </p:nvPr>
        </p:nvSpPr>
        <p:spPr>
          <a:xfrm>
            <a:off x="468313" y="188913"/>
            <a:ext cx="7053262" cy="647799"/>
          </a:xfrm>
        </p:spPr>
        <p:txBody>
          <a:bodyPr>
            <a:normAutofit/>
          </a:bodyPr>
          <a:lstStyle/>
          <a:p>
            <a:pPr eaLnBrk="1" hangingPunct="1"/>
            <a:r>
              <a:rPr lang="sl-SI" altLang="en-US"/>
              <a:t>Modifikatori pristupa</a:t>
            </a:r>
            <a:endParaRPr lang="en-US" altLang="en-US"/>
          </a:p>
        </p:txBody>
      </p:sp>
      <p:sp>
        <p:nvSpPr>
          <p:cNvPr id="87043" name="Rectangle 3">
            <a:extLst>
              <a:ext uri="{FF2B5EF4-FFF2-40B4-BE49-F238E27FC236}">
                <a16:creationId xmlns:a16="http://schemas.microsoft.com/office/drawing/2014/main" id="{FA1308CB-DC41-43A1-A407-C21C8083295A}"/>
              </a:ext>
            </a:extLst>
          </p:cNvPr>
          <p:cNvSpPr>
            <a:spLocks noGrp="1" noChangeArrowheads="1"/>
          </p:cNvSpPr>
          <p:nvPr>
            <p:ph idx="1"/>
          </p:nvPr>
        </p:nvSpPr>
        <p:spPr>
          <a:xfrm>
            <a:off x="539973" y="908720"/>
            <a:ext cx="6264275" cy="5472112"/>
          </a:xfrm>
        </p:spPr>
        <p:txBody>
          <a:bodyPr/>
          <a:lstStyle/>
          <a:p>
            <a:pPr eaLnBrk="1" hangingPunct="1">
              <a:lnSpc>
                <a:spcPct val="90000"/>
              </a:lnSpc>
            </a:pPr>
            <a:r>
              <a:rPr lang="sl-SI" altLang="en-US">
                <a:solidFill>
                  <a:schemeClr val="tx2"/>
                </a:solidFill>
              </a:rPr>
              <a:t>Java poznaje sledeće modifikatore pristupa:</a:t>
            </a:r>
          </a:p>
          <a:p>
            <a:pPr lvl="1" eaLnBrk="1" hangingPunct="1">
              <a:lnSpc>
                <a:spcPct val="90000"/>
              </a:lnSpc>
            </a:pPr>
            <a:r>
              <a:rPr lang="sl-SI" altLang="en-US" b="1">
                <a:solidFill>
                  <a:schemeClr val="tx2"/>
                </a:solidFill>
                <a:latin typeface="Consolas" panose="020B0609020204030204" pitchFamily="49" charset="0"/>
              </a:rPr>
              <a:t>public</a:t>
            </a:r>
          </a:p>
          <a:p>
            <a:pPr lvl="1" eaLnBrk="1" hangingPunct="1">
              <a:lnSpc>
                <a:spcPct val="90000"/>
              </a:lnSpc>
            </a:pPr>
            <a:r>
              <a:rPr lang="sl-SI" altLang="en-US" b="1">
                <a:solidFill>
                  <a:schemeClr val="tx2"/>
                </a:solidFill>
                <a:latin typeface="Consolas" panose="020B0609020204030204" pitchFamily="49" charset="0"/>
              </a:rPr>
              <a:t>protected</a:t>
            </a:r>
          </a:p>
          <a:p>
            <a:pPr lvl="1" eaLnBrk="1" hangingPunct="1">
              <a:lnSpc>
                <a:spcPct val="90000"/>
              </a:lnSpc>
            </a:pPr>
            <a:r>
              <a:rPr lang="sl-SI" altLang="en-US" b="1">
                <a:solidFill>
                  <a:schemeClr val="tx2"/>
                </a:solidFill>
                <a:latin typeface="Consolas" panose="020B0609020204030204" pitchFamily="49" charset="0"/>
              </a:rPr>
              <a:t>private</a:t>
            </a:r>
          </a:p>
          <a:p>
            <a:pPr lvl="1" eaLnBrk="1" hangingPunct="1">
              <a:lnSpc>
                <a:spcPct val="90000"/>
              </a:lnSpc>
            </a:pPr>
            <a:r>
              <a:rPr lang="sl-SI" altLang="en-US" b="1">
                <a:solidFill>
                  <a:schemeClr val="tx2"/>
                </a:solidFill>
                <a:latin typeface="Consolas" panose="020B0609020204030204" pitchFamily="49" charset="0"/>
                <a:cs typeface="Courier New" panose="02070309020205020404" pitchFamily="49" charset="0"/>
              </a:rPr>
              <a:t>default</a:t>
            </a:r>
            <a:r>
              <a:rPr lang="sl-SI" altLang="en-US" sz="2000">
                <a:solidFill>
                  <a:schemeClr val="tx2"/>
                </a:solidFill>
                <a:latin typeface="Consolas" panose="020B0609020204030204" pitchFamily="49" charset="0"/>
              </a:rPr>
              <a:t> </a:t>
            </a:r>
            <a:r>
              <a:rPr lang="sl-SI" altLang="en-US" sz="2000">
                <a:solidFill>
                  <a:schemeClr val="tx2"/>
                </a:solidFill>
              </a:rPr>
              <a:t>–  on se ne piše, već  se podrazumeva onda</a:t>
            </a:r>
            <a:r>
              <a:rPr lang="en-US" altLang="en-US" sz="2000">
                <a:solidFill>
                  <a:schemeClr val="tx2"/>
                </a:solidFill>
              </a:rPr>
              <a:t> kada nijedan od gornj</a:t>
            </a:r>
            <a:r>
              <a:rPr lang="sl-SI" altLang="en-US" sz="2000">
                <a:solidFill>
                  <a:schemeClr val="tx2"/>
                </a:solidFill>
              </a:rPr>
              <a:t>a tri</a:t>
            </a:r>
            <a:r>
              <a:rPr lang="en-US" altLang="en-US" sz="2000">
                <a:solidFill>
                  <a:schemeClr val="tx2"/>
                </a:solidFill>
              </a:rPr>
              <a:t> modifikatora nije navede</a:t>
            </a:r>
            <a:r>
              <a:rPr lang="sl-SI" altLang="en-US" sz="2000">
                <a:solidFill>
                  <a:schemeClr val="tx2"/>
                </a:solidFill>
              </a:rPr>
              <a:t>n.</a:t>
            </a:r>
            <a:endParaRPr lang="sl-SI" altLang="en-US" b="1">
              <a:solidFill>
                <a:schemeClr val="tx2"/>
              </a:solidFill>
              <a:latin typeface="Courier New" panose="02070309020205020404" pitchFamily="49" charset="0"/>
            </a:endParaRPr>
          </a:p>
          <a:p>
            <a:pPr eaLnBrk="1" hangingPunct="1">
              <a:lnSpc>
                <a:spcPct val="90000"/>
              </a:lnSpc>
            </a:pPr>
            <a:r>
              <a:rPr lang="sl-SI" altLang="en-US">
                <a:solidFill>
                  <a:schemeClr val="tx2"/>
                </a:solidFill>
              </a:rPr>
              <a:t>Poseban modifikator je </a:t>
            </a:r>
            <a:r>
              <a:rPr lang="sl-SI" altLang="en-US" b="1">
                <a:solidFill>
                  <a:schemeClr val="tx2"/>
                </a:solidFill>
                <a:latin typeface="Consolas" panose="020B0609020204030204" pitchFamily="49" charset="0"/>
              </a:rPr>
              <a:t>final</a:t>
            </a:r>
            <a:r>
              <a:rPr lang="sl-SI" altLang="en-US">
                <a:solidFill>
                  <a:schemeClr val="tx2"/>
                </a:solidFill>
              </a:rPr>
              <a:t> (označava da tom nečemu ne sme da se menja vrednost):</a:t>
            </a:r>
          </a:p>
          <a:p>
            <a:pPr lvl="2" eaLnBrk="1" hangingPunct="1">
              <a:lnSpc>
                <a:spcPct val="90000"/>
              </a:lnSpc>
            </a:pPr>
            <a:r>
              <a:rPr lang="sl-SI" altLang="en-US">
                <a:solidFill>
                  <a:schemeClr val="tx2"/>
                </a:solidFill>
              </a:rPr>
              <a:t>ispred definicije </a:t>
            </a:r>
            <a:r>
              <a:rPr lang="sl-SI" altLang="en-US" b="1">
                <a:solidFill>
                  <a:schemeClr val="tx2"/>
                </a:solidFill>
              </a:rPr>
              <a:t>promenljive</a:t>
            </a:r>
            <a:r>
              <a:rPr lang="sl-SI" altLang="en-US">
                <a:solidFill>
                  <a:schemeClr val="tx2"/>
                </a:solidFill>
              </a:rPr>
              <a:t> – označava da se vrednost promenljive ne može menjati u programu – faktički znači da je u pitanju simbolička konstanta;</a:t>
            </a:r>
          </a:p>
          <a:p>
            <a:pPr lvl="2" eaLnBrk="1" hangingPunct="1">
              <a:lnSpc>
                <a:spcPct val="90000"/>
              </a:lnSpc>
            </a:pPr>
            <a:r>
              <a:rPr lang="sl-SI" altLang="en-US">
                <a:solidFill>
                  <a:schemeClr val="tx2"/>
                </a:solidFill>
              </a:rPr>
              <a:t>ispred definicije </a:t>
            </a:r>
            <a:r>
              <a:rPr lang="sl-SI" altLang="en-US" b="1">
                <a:solidFill>
                  <a:schemeClr val="tx2"/>
                </a:solidFill>
              </a:rPr>
              <a:t>metoda</a:t>
            </a:r>
            <a:r>
              <a:rPr lang="sl-SI" altLang="en-US">
                <a:solidFill>
                  <a:schemeClr val="tx2"/>
                </a:solidFill>
              </a:rPr>
              <a:t> – označava da metod ne može biti predefinisan ni u jednoj od nasleđenih klasa;</a:t>
            </a:r>
          </a:p>
          <a:p>
            <a:pPr lvl="2" eaLnBrk="1" hangingPunct="1">
              <a:lnSpc>
                <a:spcPct val="90000"/>
              </a:lnSpc>
            </a:pPr>
            <a:r>
              <a:rPr lang="sl-SI" altLang="en-US">
                <a:solidFill>
                  <a:schemeClr val="tx2"/>
                </a:solidFill>
              </a:rPr>
              <a:t>ispred definicije </a:t>
            </a:r>
            <a:r>
              <a:rPr lang="sl-SI" altLang="en-US" b="1">
                <a:solidFill>
                  <a:schemeClr val="tx2"/>
                </a:solidFill>
              </a:rPr>
              <a:t>klase</a:t>
            </a:r>
            <a:r>
              <a:rPr lang="sl-SI" altLang="en-US">
                <a:solidFill>
                  <a:schemeClr val="tx2"/>
                </a:solidFill>
              </a:rPr>
              <a:t> – označava da klasa ne može da se nasleđuje. Na ovaj način se modifikator final vrlo retko koristi jer ukida višestruko korišćenje kôda, koristi se za specifične sistemske klase. Primer: klasa </a:t>
            </a:r>
            <a:r>
              <a:rPr lang="sl-SI" altLang="en-US" b="1">
                <a:solidFill>
                  <a:schemeClr val="tx2"/>
                </a:solidFill>
                <a:latin typeface="Consolas" panose="020B0609020204030204" pitchFamily="49" charset="0"/>
              </a:rPr>
              <a:t>System</a:t>
            </a:r>
            <a:r>
              <a:rPr lang="sl-SI" altLang="en-US">
                <a:solidFill>
                  <a:schemeClr val="tx2"/>
                </a:solidFill>
              </a:rPr>
              <a:t>.</a:t>
            </a:r>
          </a:p>
          <a:p>
            <a:pPr lvl="3" eaLnBrk="1" hangingPunct="1">
              <a:lnSpc>
                <a:spcPct val="90000"/>
              </a:lnSpc>
            </a:pPr>
            <a:endParaRPr lang="en-US" altLang="en-US">
              <a:solidFill>
                <a:schemeClr val="tx2"/>
              </a:solidFill>
            </a:endParaRPr>
          </a:p>
        </p:txBody>
      </p:sp>
      <p:sp>
        <p:nvSpPr>
          <p:cNvPr id="2" name="Footer Placeholder 1">
            <a:extLst>
              <a:ext uri="{FF2B5EF4-FFF2-40B4-BE49-F238E27FC236}">
                <a16:creationId xmlns:a16="http://schemas.microsoft.com/office/drawing/2014/main" id="{86BA656A-4375-49DB-B08A-42EC5D77F71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id="{EB401E66-729F-4DD2-8F98-B2611DADE87F}"/>
              </a:ext>
            </a:extLst>
          </p:cNvPr>
          <p:cNvSpPr>
            <a:spLocks noGrp="1" noChangeArrowheads="1"/>
          </p:cNvSpPr>
          <p:nvPr>
            <p:ph idx="1"/>
          </p:nvPr>
        </p:nvSpPr>
        <p:spPr>
          <a:xfrm>
            <a:off x="246857" y="435096"/>
            <a:ext cx="7986712" cy="5327650"/>
          </a:xfrm>
        </p:spPr>
        <p:txBody>
          <a:bodyPr/>
          <a:lstStyle/>
          <a:p>
            <a:pPr eaLnBrk="1" hangingPunct="1"/>
            <a:r>
              <a:rPr lang="sl-SI" altLang="en-US" sz="2400"/>
              <a:t>Modifikatori pristupa</a:t>
            </a:r>
            <a:r>
              <a:rPr lang="en-US" altLang="en-US" sz="2400"/>
              <a:t> </a:t>
            </a:r>
            <a:r>
              <a:rPr lang="sl-SI" altLang="en-US" sz="2400"/>
              <a:t>mogu da stoje ispred:</a:t>
            </a:r>
          </a:p>
          <a:p>
            <a:pPr lvl="2" eaLnBrk="1" hangingPunct="1"/>
            <a:r>
              <a:rPr lang="sl-SI" altLang="en-US" sz="1800"/>
              <a:t>definicije promenljive</a:t>
            </a:r>
          </a:p>
          <a:p>
            <a:pPr lvl="2" eaLnBrk="1" hangingPunct="1"/>
            <a:r>
              <a:rPr lang="sl-SI" altLang="en-US" sz="1800"/>
              <a:t>definicije konstante</a:t>
            </a:r>
          </a:p>
          <a:p>
            <a:pPr lvl="2" eaLnBrk="1" hangingPunct="1"/>
            <a:r>
              <a:rPr lang="sl-SI" altLang="en-US" sz="1800"/>
              <a:t>definicije metoda.</a:t>
            </a:r>
          </a:p>
          <a:p>
            <a:pPr lvl="1" eaLnBrk="1" hangingPunct="1"/>
            <a:r>
              <a:rPr lang="sl-SI" altLang="en-US" sz="2000" b="1">
                <a:latin typeface="Consolas" panose="020B0609020204030204" pitchFamily="49" charset="0"/>
              </a:rPr>
              <a:t>public</a:t>
            </a:r>
            <a:r>
              <a:rPr lang="sl-SI" altLang="en-US" sz="2000"/>
              <a:t> – pristup dozvoljen iz bilo koje klase projekta</a:t>
            </a:r>
          </a:p>
          <a:p>
            <a:pPr lvl="1" eaLnBrk="1" hangingPunct="1"/>
            <a:r>
              <a:rPr lang="sl-SI" altLang="en-US" sz="2000" b="1">
                <a:latin typeface="Consolas" panose="020B0609020204030204" pitchFamily="49" charset="0"/>
              </a:rPr>
              <a:t>protected</a:t>
            </a:r>
            <a:r>
              <a:rPr lang="sl-SI" altLang="en-US" sz="2000">
                <a:latin typeface="Consolas" panose="020B0609020204030204" pitchFamily="49" charset="0"/>
              </a:rPr>
              <a:t> </a:t>
            </a:r>
            <a:r>
              <a:rPr lang="sl-SI" altLang="en-US" sz="2000"/>
              <a:t>– pristup dozvoljen iz:</a:t>
            </a:r>
          </a:p>
          <a:p>
            <a:pPr lvl="3" eaLnBrk="1" hangingPunct="1"/>
            <a:r>
              <a:rPr lang="sl-SI" altLang="en-US" sz="1600"/>
              <a:t>matične klase</a:t>
            </a:r>
          </a:p>
          <a:p>
            <a:pPr lvl="3" eaLnBrk="1" hangingPunct="1"/>
            <a:r>
              <a:rPr lang="sl-SI" altLang="en-US" sz="1600"/>
              <a:t>svih njenih potklasa</a:t>
            </a:r>
          </a:p>
          <a:p>
            <a:pPr lvl="3" eaLnBrk="1" hangingPunct="1"/>
            <a:r>
              <a:rPr lang="sl-SI" altLang="en-US" sz="1600"/>
              <a:t>svih klasa definisan</a:t>
            </a:r>
            <a:r>
              <a:rPr lang="en-US" altLang="en-US" sz="1600"/>
              <a:t>ih</a:t>
            </a:r>
            <a:r>
              <a:rPr lang="sl-SI" altLang="en-US" sz="1600"/>
              <a:t> u okviru istog paketa (package-a)</a:t>
            </a:r>
          </a:p>
          <a:p>
            <a:pPr lvl="1" eaLnBrk="1" hangingPunct="1"/>
            <a:r>
              <a:rPr lang="sl-SI" altLang="en-US" sz="2000" b="1">
                <a:latin typeface="Consolas" panose="020B0609020204030204" pitchFamily="49" charset="0"/>
              </a:rPr>
              <a:t>private</a:t>
            </a:r>
            <a:r>
              <a:rPr lang="sl-SI" altLang="en-US" sz="2000"/>
              <a:t> – pristup dozvoljen samo iz matične klase</a:t>
            </a:r>
          </a:p>
          <a:p>
            <a:pPr lvl="1" eaLnBrk="1" hangingPunct="1"/>
            <a:r>
              <a:rPr lang="sl-SI" altLang="en-US" sz="2000" b="1" i="1">
                <a:solidFill>
                  <a:srgbClr val="FF00FF"/>
                </a:solidFill>
                <a:latin typeface="Consolas" panose="020B0609020204030204" pitchFamily="49" charset="0"/>
                <a:cs typeface="Courier New" panose="02070309020205020404" pitchFamily="49" charset="0"/>
              </a:rPr>
              <a:t>default</a:t>
            </a:r>
            <a:r>
              <a:rPr lang="sl-SI" altLang="en-US" sz="2000"/>
              <a:t> (</a:t>
            </a:r>
            <a:r>
              <a:rPr lang="en-US" altLang="en-US" sz="2000"/>
              <a:t>nijedan modifikator nije naveden) – pristup i</a:t>
            </a:r>
            <a:r>
              <a:rPr lang="sl-SI" altLang="en-US" sz="2000"/>
              <a:t>z:</a:t>
            </a:r>
          </a:p>
          <a:p>
            <a:pPr lvl="3" eaLnBrk="1" hangingPunct="1"/>
            <a:r>
              <a:rPr lang="sl-SI" altLang="en-US" sz="1600"/>
              <a:t>matične klase (ali </a:t>
            </a:r>
            <a:r>
              <a:rPr lang="en-US" altLang="en-US" sz="1600"/>
              <a:t>NE </a:t>
            </a:r>
            <a:r>
              <a:rPr lang="sl-SI" altLang="en-US" sz="1600"/>
              <a:t>i iz njenih potklasa!)</a:t>
            </a:r>
          </a:p>
          <a:p>
            <a:pPr lvl="3" eaLnBrk="1" hangingPunct="1"/>
            <a:r>
              <a:rPr lang="sl-SI" altLang="en-US" sz="1600"/>
              <a:t>svih klasa iz istog paketa</a:t>
            </a:r>
          </a:p>
        </p:txBody>
      </p:sp>
      <p:sp>
        <p:nvSpPr>
          <p:cNvPr id="2" name="Footer Placeholder 1">
            <a:extLst>
              <a:ext uri="{FF2B5EF4-FFF2-40B4-BE49-F238E27FC236}">
                <a16:creationId xmlns:a16="http://schemas.microsoft.com/office/drawing/2014/main" id="{71A61813-1E34-4863-A00C-156B796DFA8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F5A3AA-32FC-47DC-9AAE-FCE8F261CDE0}"/>
              </a:ext>
            </a:extLst>
          </p:cNvPr>
          <p:cNvSpPr>
            <a:spLocks noGrp="1" noChangeArrowheads="1"/>
          </p:cNvSpPr>
          <p:nvPr>
            <p:ph type="title"/>
          </p:nvPr>
        </p:nvSpPr>
        <p:spPr>
          <a:xfrm>
            <a:off x="467544" y="404664"/>
            <a:ext cx="7053262" cy="719485"/>
          </a:xfrm>
        </p:spPr>
        <p:txBody>
          <a:bodyPr/>
          <a:lstStyle/>
          <a:p>
            <a:pPr eaLnBrk="1" hangingPunct="1"/>
            <a:r>
              <a:rPr lang="sr-Latn-RS" altLang="en-US" sz="3300"/>
              <a:t>Literali</a:t>
            </a:r>
            <a:endParaRPr lang="en-US" altLang="en-US" sz="3300"/>
          </a:p>
        </p:txBody>
      </p:sp>
      <p:sp>
        <p:nvSpPr>
          <p:cNvPr id="12291" name="Rectangle 3">
            <a:extLst>
              <a:ext uri="{FF2B5EF4-FFF2-40B4-BE49-F238E27FC236}">
                <a16:creationId xmlns:a16="http://schemas.microsoft.com/office/drawing/2014/main" id="{9D0B212D-7DDA-460B-BCD0-CA40703F2173}"/>
              </a:ext>
            </a:extLst>
          </p:cNvPr>
          <p:cNvSpPr>
            <a:spLocks noGrp="1" noChangeArrowheads="1"/>
          </p:cNvSpPr>
          <p:nvPr>
            <p:ph idx="1"/>
          </p:nvPr>
        </p:nvSpPr>
        <p:spPr>
          <a:xfrm>
            <a:off x="464369" y="1412776"/>
            <a:ext cx="7056437" cy="4392613"/>
          </a:xfrm>
        </p:spPr>
        <p:txBody>
          <a:bodyPr rtlCol="0">
            <a:normAutofit/>
          </a:bodyPr>
          <a:lstStyle/>
          <a:p>
            <a:pPr eaLnBrk="1" fontAlgn="auto" hangingPunct="1">
              <a:spcAft>
                <a:spcPts val="0"/>
              </a:spcAft>
              <a:buFont typeface="Wingdings 3" charset="2"/>
              <a:buChar char=""/>
              <a:defRPr/>
            </a:pPr>
            <a:r>
              <a:rPr lang="en-US" altLang="en-US" sz="2400" dirty="0" err="1">
                <a:solidFill>
                  <a:schemeClr val="tx1">
                    <a:lumMod val="75000"/>
                    <a:lumOff val="25000"/>
                  </a:schemeClr>
                </a:solidFill>
              </a:rPr>
              <a:t>Literali</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su</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konkretne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eksplicitne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vrednosti</a:t>
            </a:r>
            <a:r>
              <a:rPr lang="en-US" altLang="en-US" sz="2400" dirty="0">
                <a:solidFill>
                  <a:schemeClr val="tx1">
                    <a:lumMod val="75000"/>
                    <a:lumOff val="25000"/>
                  </a:schemeClr>
                </a:solidFill>
              </a:rPr>
              <a:t> – </a:t>
            </a:r>
            <a:r>
              <a:rPr lang="en-US" altLang="en-US" sz="2400" dirty="0" err="1">
                <a:solidFill>
                  <a:schemeClr val="tx1">
                    <a:lumMod val="75000"/>
                    <a:lumOff val="25000"/>
                  </a:schemeClr>
                </a:solidFill>
              </a:rPr>
              <a:t>brojevi</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slova</a:t>
            </a:r>
            <a:r>
              <a:rPr lang="en-US" altLang="en-US" sz="2400" dirty="0">
                <a:solidFill>
                  <a:schemeClr val="tx1">
                    <a:lumMod val="75000"/>
                    <a:lumOff val="25000"/>
                  </a:schemeClr>
                </a:solidFill>
              </a:rPr>
              <a:t> </a:t>
            </a:r>
            <a:r>
              <a:rPr lang="sl-SI" altLang="en-US" sz="2400" dirty="0">
                <a:solidFill>
                  <a:schemeClr val="tx1">
                    <a:lumMod val="75000"/>
                    <a:lumOff val="25000"/>
                  </a:schemeClr>
                </a:solidFill>
              </a:rPr>
              <a:t>(karakteri) i </a:t>
            </a:r>
            <a:r>
              <a:rPr lang="sl-SI" altLang="en-US" sz="2400" dirty="0">
                <a:solidFill>
                  <a:schemeClr val="tx2"/>
                </a:solidFill>
              </a:rPr>
              <a:t>dva posebna:</a:t>
            </a:r>
          </a:p>
          <a:p>
            <a:pPr lvl="1" eaLnBrk="1" fontAlgn="auto" hangingPunct="1">
              <a:spcAft>
                <a:spcPts val="0"/>
              </a:spcAft>
              <a:buFont typeface="Arial" panose="020B0604020202020204" pitchFamily="34" charset="0"/>
              <a:buChar char="•"/>
              <a:defRPr/>
            </a:pPr>
            <a:r>
              <a:rPr lang="sl-SI" altLang="en-US" sz="2400" dirty="0">
                <a:solidFill>
                  <a:schemeClr val="tx2"/>
                </a:solidFill>
                <a:latin typeface="Consolas" pitchFamily="49" charset="0"/>
                <a:cs typeface="Courier New" pitchFamily="49" charset="0"/>
              </a:rPr>
              <a:t>true</a:t>
            </a:r>
            <a:r>
              <a:rPr lang="sl-SI" altLang="en-US" sz="2400" dirty="0">
                <a:solidFill>
                  <a:schemeClr val="tx2"/>
                </a:solidFill>
              </a:rPr>
              <a:t> i</a:t>
            </a:r>
          </a:p>
          <a:p>
            <a:pPr lvl="1" eaLnBrk="1" fontAlgn="auto" hangingPunct="1">
              <a:spcAft>
                <a:spcPts val="0"/>
              </a:spcAft>
              <a:buFont typeface="Arial" panose="020B0604020202020204" pitchFamily="34" charset="0"/>
              <a:buChar char="•"/>
              <a:defRPr/>
            </a:pPr>
            <a:r>
              <a:rPr lang="sl-SI" altLang="en-US" sz="2400" dirty="0">
                <a:solidFill>
                  <a:schemeClr val="tx2"/>
                </a:solidFill>
                <a:latin typeface="Consolas" pitchFamily="49" charset="0"/>
                <a:cs typeface="Courier New" pitchFamily="49" charset="0"/>
              </a:rPr>
              <a:t>false</a:t>
            </a:r>
            <a:r>
              <a:rPr lang="sl-SI" altLang="en-US" sz="2400" dirty="0">
                <a:solidFill>
                  <a:schemeClr val="tx1">
                    <a:lumMod val="75000"/>
                    <a:lumOff val="25000"/>
                  </a:schemeClr>
                </a:solidFill>
              </a:rPr>
              <a:t>.</a:t>
            </a:r>
            <a:endParaRPr lang="sl-SI" altLang="en-US" dirty="0">
              <a:solidFill>
                <a:schemeClr val="tx1">
                  <a:lumMod val="85000"/>
                </a:schemeClr>
              </a:solidFill>
            </a:endParaRPr>
          </a:p>
          <a:p>
            <a:pPr eaLnBrk="1" fontAlgn="auto" hangingPunct="1">
              <a:spcAft>
                <a:spcPts val="0"/>
              </a:spcAft>
              <a:buFont typeface="Wingdings 3" charset="2"/>
              <a:buChar char=""/>
              <a:defRPr/>
            </a:pPr>
            <a:r>
              <a:rPr lang="sl-SI" altLang="en-US" dirty="0">
                <a:solidFill>
                  <a:schemeClr val="tx1">
                    <a:lumMod val="85000"/>
                  </a:schemeClr>
                </a:solidFill>
              </a:rPr>
              <a:t>Kod C++ štampanje </a:t>
            </a:r>
            <a:r>
              <a:rPr lang="sl-SI" altLang="en-US" dirty="0">
                <a:solidFill>
                  <a:schemeClr val="tx1">
                    <a:lumMod val="85000"/>
                  </a:schemeClr>
                </a:solidFill>
                <a:latin typeface="Consolas" pitchFamily="49" charset="0"/>
              </a:rPr>
              <a:t>true</a:t>
            </a:r>
            <a:r>
              <a:rPr lang="sl-SI" altLang="en-US" dirty="0">
                <a:solidFill>
                  <a:schemeClr val="tx1">
                    <a:lumMod val="85000"/>
                  </a:schemeClr>
                </a:solidFill>
              </a:rPr>
              <a:t> i </a:t>
            </a:r>
            <a:r>
              <a:rPr lang="sl-SI" altLang="en-US" dirty="0">
                <a:solidFill>
                  <a:schemeClr val="tx1">
                    <a:lumMod val="85000"/>
                  </a:schemeClr>
                </a:solidFill>
                <a:latin typeface="Consolas" pitchFamily="49" charset="0"/>
              </a:rPr>
              <a:t>false</a:t>
            </a:r>
            <a:r>
              <a:rPr lang="sl-SI" altLang="en-US" dirty="0">
                <a:solidFill>
                  <a:schemeClr val="tx1">
                    <a:lumMod val="85000"/>
                  </a:schemeClr>
                </a:solidFill>
              </a:rPr>
              <a:t> daje 1 i 0 respektivno.</a:t>
            </a:r>
          </a:p>
          <a:p>
            <a:pPr eaLnBrk="1" fontAlgn="auto" hangingPunct="1">
              <a:spcAft>
                <a:spcPts val="0"/>
              </a:spcAft>
              <a:buFont typeface="Wingdings 3" charset="2"/>
              <a:buChar char=""/>
              <a:defRPr/>
            </a:pPr>
            <a:r>
              <a:rPr lang="sl-SI" altLang="en-US" dirty="0">
                <a:solidFill>
                  <a:schemeClr val="tx1">
                    <a:lumMod val="85000"/>
                  </a:schemeClr>
                </a:solidFill>
              </a:rPr>
              <a:t>Kod C++ ako logička promenljiva nije inicijalizovana, ona će imati zatečenu vrednost (garbage value).</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Prim</a:t>
            </a:r>
            <a:r>
              <a:rPr lang="en-US" altLang="en-US" sz="2400" dirty="0">
                <a:solidFill>
                  <a:schemeClr val="tx1">
                    <a:lumMod val="75000"/>
                    <a:lumOff val="25000"/>
                  </a:schemeClr>
                </a:solidFill>
              </a:rPr>
              <a:t>e</a:t>
            </a:r>
            <a:r>
              <a:rPr lang="sl-SI" altLang="en-US" sz="2400" dirty="0">
                <a:solidFill>
                  <a:schemeClr val="tx1">
                    <a:lumMod val="75000"/>
                    <a:lumOff val="25000"/>
                  </a:schemeClr>
                </a:solidFill>
              </a:rPr>
              <a:t>ri literala: </a:t>
            </a:r>
            <a:r>
              <a:rPr lang="sl-SI" altLang="en-US" sz="2600" dirty="0">
                <a:solidFill>
                  <a:schemeClr val="tx1">
                    <a:lumMod val="75000"/>
                    <a:lumOff val="25000"/>
                  </a:schemeClr>
                </a:solidFill>
                <a:latin typeface="Consolas" pitchFamily="49" charset="0"/>
                <a:cs typeface="Courier New" pitchFamily="49" charset="0"/>
              </a:rPr>
              <a:t>2</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3.12</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'x'</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abc</a:t>
            </a:r>
            <a:r>
              <a:rPr lang="sl-SI" altLang="en-US" sz="2600" dirty="0">
                <a:solidFill>
                  <a:schemeClr val="tx1">
                    <a:lumMod val="75000"/>
                    <a:lumOff val="25000"/>
                  </a:schemeClr>
                </a:solidFill>
                <a:latin typeface="Consolas" pitchFamily="49" charset="0"/>
              </a:rPr>
              <a:t>"</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true</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false</a:t>
            </a:r>
            <a:r>
              <a:rPr lang="sl-SI" altLang="en-US" sz="2600" dirty="0">
                <a:solidFill>
                  <a:schemeClr val="tx1">
                    <a:lumMod val="75000"/>
                    <a:lumOff val="25000"/>
                  </a:schemeClr>
                </a:solidFill>
                <a:latin typeface="Consolas" pitchFamily="49" charset="0"/>
              </a:rPr>
              <a:t>.</a:t>
            </a:r>
            <a:endParaRPr lang="en-US" altLang="en-US" sz="2600" dirty="0">
              <a:solidFill>
                <a:schemeClr val="tx1">
                  <a:lumMod val="75000"/>
                  <a:lumOff val="25000"/>
                </a:schemeClr>
              </a:solidFill>
              <a:latin typeface="Consolas" pitchFamily="49" charset="0"/>
            </a:endParaRPr>
          </a:p>
        </p:txBody>
      </p:sp>
      <p:sp>
        <p:nvSpPr>
          <p:cNvPr id="2" name="Footer Placeholder 1">
            <a:extLst>
              <a:ext uri="{FF2B5EF4-FFF2-40B4-BE49-F238E27FC236}">
                <a16:creationId xmlns:a16="http://schemas.microsoft.com/office/drawing/2014/main" id="{AC7B1627-AC04-469B-B0FE-D73B7903081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A5BF765-9589-4A7D-ACF7-31A6E422F05A}"/>
              </a:ext>
            </a:extLst>
          </p:cNvPr>
          <p:cNvSpPr>
            <a:spLocks noGrp="1" noChangeArrowheads="1"/>
          </p:cNvSpPr>
          <p:nvPr>
            <p:ph type="title"/>
          </p:nvPr>
        </p:nvSpPr>
        <p:spPr>
          <a:xfrm>
            <a:off x="468313" y="404813"/>
            <a:ext cx="6446837" cy="1320800"/>
          </a:xfrm>
        </p:spPr>
        <p:txBody>
          <a:bodyPr/>
          <a:lstStyle/>
          <a:p>
            <a:pPr eaLnBrk="1" hangingPunct="1"/>
            <a:r>
              <a:rPr lang="sl-SI" altLang="en-US" sz="4100"/>
              <a:t>Završni metodi</a:t>
            </a:r>
            <a:endParaRPr lang="en-US" altLang="en-US" sz="4100"/>
          </a:p>
        </p:txBody>
      </p:sp>
      <p:sp>
        <p:nvSpPr>
          <p:cNvPr id="89091" name="Rectangle 3">
            <a:extLst>
              <a:ext uri="{FF2B5EF4-FFF2-40B4-BE49-F238E27FC236}">
                <a16:creationId xmlns:a16="http://schemas.microsoft.com/office/drawing/2014/main" id="{BDEC23FD-9F08-4232-991A-DC447F60B44C}"/>
              </a:ext>
            </a:extLst>
          </p:cNvPr>
          <p:cNvSpPr>
            <a:spLocks noGrp="1" noChangeArrowheads="1"/>
          </p:cNvSpPr>
          <p:nvPr>
            <p:ph idx="1"/>
          </p:nvPr>
        </p:nvSpPr>
        <p:spPr>
          <a:xfrm>
            <a:off x="539973" y="1196752"/>
            <a:ext cx="6264275" cy="4248150"/>
          </a:xfrm>
        </p:spPr>
        <p:txBody>
          <a:bodyPr/>
          <a:lstStyle/>
          <a:p>
            <a:pPr eaLnBrk="1" hangingPunct="1"/>
            <a:r>
              <a:rPr lang="sl-SI" altLang="en-US" sz="2000"/>
              <a:t>Završni metod je metod koji automatski biva pozvan prilikom uklanjanja objekta iz operativne memorije.</a:t>
            </a:r>
          </a:p>
          <a:p>
            <a:pPr lvl="1" eaLnBrk="1" hangingPunct="1"/>
            <a:r>
              <a:rPr lang="sl-SI" altLang="en-US" sz="1800"/>
              <a:t>On može biti pozvan i bilo gde u programu.</a:t>
            </a:r>
            <a:r>
              <a:rPr lang="en-US" altLang="en-US" sz="1800"/>
              <a:t> </a:t>
            </a:r>
            <a:r>
              <a:rPr lang="sl-SI" altLang="en-US" sz="1800"/>
              <a:t>Ukoliko se on eksplicitno negde pozove, objekat ipak ne biva uklonjen iz memorije. Uklanjanje objekta iz memorije ostavljeno je Garbage Collectoru, koji ga briše iz memorije onda kada više ni jedna referenca ne ukazuje na njega.</a:t>
            </a:r>
          </a:p>
          <a:p>
            <a:pPr lvl="1" eaLnBrk="1" hangingPunct="1"/>
            <a:r>
              <a:rPr lang="sl-SI" altLang="en-US" sz="1800"/>
              <a:t>Završni metod izgleda ovako:</a:t>
            </a:r>
          </a:p>
          <a:p>
            <a:pPr algn="ctr" eaLnBrk="1" hangingPunct="1">
              <a:buFont typeface="Wingdings" panose="05000000000000000000" pitchFamily="2" charset="2"/>
              <a:buNone/>
            </a:pPr>
            <a:r>
              <a:rPr lang="sl-SI" altLang="en-US" sz="1050" b="1">
                <a:latin typeface="Courier New" panose="02070309020205020404" pitchFamily="49" charset="0"/>
              </a:rPr>
              <a:t> </a:t>
            </a:r>
          </a:p>
          <a:p>
            <a:pPr algn="ctr" eaLnBrk="1" hangingPunct="1">
              <a:buFont typeface="Wingdings" panose="05000000000000000000" pitchFamily="2" charset="2"/>
              <a:buNone/>
            </a:pPr>
            <a:r>
              <a:rPr lang="sl-SI" altLang="en-US" sz="3200">
                <a:solidFill>
                  <a:schemeClr val="accent1"/>
                </a:solidFill>
                <a:latin typeface="Consolas" panose="020B0609020204030204" pitchFamily="49" charset="0"/>
              </a:rPr>
              <a:t>finalize()</a:t>
            </a:r>
            <a:r>
              <a:rPr lang="en-US" altLang="en-US" sz="3200">
                <a:solidFill>
                  <a:schemeClr val="accent1"/>
                </a:solidFill>
                <a:latin typeface="Consolas" panose="020B0609020204030204" pitchFamily="49" charset="0"/>
              </a:rPr>
              <a:t>;</a:t>
            </a:r>
            <a:endParaRPr lang="sl-SI" altLang="en-US" sz="3200">
              <a:solidFill>
                <a:schemeClr val="accent1"/>
              </a:solidFill>
              <a:latin typeface="Consolas" panose="020B0609020204030204" pitchFamily="49" charset="0"/>
            </a:endParaRPr>
          </a:p>
        </p:txBody>
      </p:sp>
      <p:sp>
        <p:nvSpPr>
          <p:cNvPr id="2" name="Footer Placeholder 1">
            <a:extLst>
              <a:ext uri="{FF2B5EF4-FFF2-40B4-BE49-F238E27FC236}">
                <a16:creationId xmlns:a16="http://schemas.microsoft.com/office/drawing/2014/main" id="{5E72AFDC-4100-4C87-83C8-2D3A5D19088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80BDE11-5D85-4A7D-8A5B-F80886432D09}"/>
              </a:ext>
            </a:extLst>
          </p:cNvPr>
          <p:cNvSpPr>
            <a:spLocks noGrp="1"/>
          </p:cNvSpPr>
          <p:nvPr>
            <p:ph type="title"/>
          </p:nvPr>
        </p:nvSpPr>
        <p:spPr>
          <a:xfrm>
            <a:off x="395288" y="333375"/>
            <a:ext cx="6446837" cy="1320800"/>
          </a:xfrm>
        </p:spPr>
        <p:txBody>
          <a:bodyPr/>
          <a:lstStyle/>
          <a:p>
            <a:pPr eaLnBrk="1" hangingPunct="1"/>
            <a:r>
              <a:rPr lang="sl-SI" altLang="en-US"/>
              <a:t>Enumeracije</a:t>
            </a:r>
            <a:endParaRPr lang="en-US" altLang="en-US"/>
          </a:p>
        </p:txBody>
      </p:sp>
      <p:sp>
        <p:nvSpPr>
          <p:cNvPr id="90115" name="Content Placeholder 2">
            <a:extLst>
              <a:ext uri="{FF2B5EF4-FFF2-40B4-BE49-F238E27FC236}">
                <a16:creationId xmlns:a16="http://schemas.microsoft.com/office/drawing/2014/main" id="{7133617D-D748-44E3-858B-BC9065E26EDB}"/>
              </a:ext>
            </a:extLst>
          </p:cNvPr>
          <p:cNvSpPr>
            <a:spLocks noGrp="1" noChangeArrowheads="1"/>
          </p:cNvSpPr>
          <p:nvPr>
            <p:ph idx="1"/>
          </p:nvPr>
        </p:nvSpPr>
        <p:spPr>
          <a:xfrm>
            <a:off x="684213" y="1403350"/>
            <a:ext cx="6446837" cy="1296988"/>
          </a:xfrm>
        </p:spPr>
        <p:txBody>
          <a:bodyPr/>
          <a:lstStyle/>
          <a:p>
            <a:pPr eaLnBrk="1" hangingPunct="1"/>
            <a:r>
              <a:rPr lang="en-US" altLang="en-US"/>
              <a:t>Enumeracije ili nabrajanja kao jedine elemente imaju objekte koji su navedeni(nabrojani) u definiciji tipa.</a:t>
            </a:r>
            <a:endParaRPr lang="sl-SI" altLang="en-US"/>
          </a:p>
          <a:p>
            <a:pPr eaLnBrk="1" hangingPunct="1"/>
            <a:r>
              <a:rPr lang="sl-SI" altLang="en-US"/>
              <a:t>Za enumeracije ključna reč </a:t>
            </a:r>
            <a:r>
              <a:rPr lang="sl-SI" altLang="en-US" b="1">
                <a:latin typeface="Consolas" panose="020B0609020204030204" pitchFamily="49" charset="0"/>
                <a:cs typeface="Courier New" panose="02070309020205020404" pitchFamily="49" charset="0"/>
              </a:rPr>
              <a:t>enum</a:t>
            </a:r>
            <a:r>
              <a:rPr lang="sl-SI" altLang="en-US"/>
              <a:t>:</a:t>
            </a:r>
          </a:p>
        </p:txBody>
      </p:sp>
      <p:sp>
        <p:nvSpPr>
          <p:cNvPr id="6" name="Content Placeholder 2">
            <a:extLst>
              <a:ext uri="{FF2B5EF4-FFF2-40B4-BE49-F238E27FC236}">
                <a16:creationId xmlns:a16="http://schemas.microsoft.com/office/drawing/2014/main" id="{379801D2-C476-45DD-B904-0FC0416D2246}"/>
              </a:ext>
            </a:extLst>
          </p:cNvPr>
          <p:cNvSpPr txBox="1">
            <a:spLocks/>
          </p:cNvSpPr>
          <p:nvPr/>
        </p:nvSpPr>
        <p:spPr bwMode="auto">
          <a:xfrm>
            <a:off x="762000" y="2924175"/>
            <a:ext cx="76962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en-US" kern="0" dirty="0">
                <a:solidFill>
                  <a:srgbClr val="FF00FF"/>
                </a:solidFill>
                <a:latin typeface="Consolas" pitchFamily="49" charset="0"/>
                <a:cs typeface="Courier New" panose="02070309020205020404" pitchFamily="49" charset="0"/>
              </a:rPr>
              <a:t>e</a:t>
            </a:r>
            <a:r>
              <a:rPr lang="sl-SI" kern="0" dirty="0">
                <a:solidFill>
                  <a:srgbClr val="FF00FF"/>
                </a:solidFill>
                <a:latin typeface="Consolas" pitchFamily="49" charset="0"/>
                <a:cs typeface="Courier New" panose="02070309020205020404" pitchFamily="49" charset="0"/>
              </a:rPr>
              <a:t>num</a:t>
            </a:r>
            <a:r>
              <a:rPr lang="en-US" kern="0" dirty="0">
                <a:solidFill>
                  <a:srgbClr val="FF00FF"/>
                </a:solidFill>
                <a:latin typeface="Consolas" pitchFamily="49" charset="0"/>
                <a:cs typeface="Courier New" panose="02070309020205020404" pitchFamily="49" charset="0"/>
              </a:rPr>
              <a:t> </a:t>
            </a:r>
            <a:r>
              <a:rPr lang="en-US" i="1" kern="0" dirty="0" err="1">
                <a:solidFill>
                  <a:schemeClr val="accent2">
                    <a:lumMod val="75000"/>
                  </a:schemeClr>
                </a:solidFill>
                <a:latin typeface="Consolas" pitchFamily="49" charset="0"/>
                <a:cs typeface="Courier New" panose="02070309020205020404" pitchFamily="49" charset="0"/>
              </a:rPr>
              <a:t>ImeNabrajanja</a:t>
            </a:r>
            <a:r>
              <a:rPr lang="en-US" kern="0" dirty="0">
                <a:solidFill>
                  <a:schemeClr val="accent2">
                    <a:lumMod val="75000"/>
                  </a:schemeClr>
                </a:solidFill>
                <a:latin typeface="Consolas" pitchFamily="49" charset="0"/>
                <a:cs typeface="Courier New" panose="02070309020205020404" pitchFamily="49" charset="0"/>
              </a:rPr>
              <a:t> {</a:t>
            </a:r>
          </a:p>
          <a:p>
            <a:pPr marL="0" indent="0">
              <a:buFont typeface="Wingdings" panose="05000000000000000000" pitchFamily="2" charset="2"/>
              <a:buNone/>
              <a:defRPr/>
            </a:pPr>
            <a:r>
              <a:rPr lang="en-US" kern="0" dirty="0">
                <a:solidFill>
                  <a:schemeClr val="accent2">
                    <a:lumMod val="75000"/>
                  </a:schemeClr>
                </a:solidFill>
                <a:latin typeface="Consolas" pitchFamily="49" charset="0"/>
                <a:cs typeface="Courier New" panose="02070309020205020404" pitchFamily="49" charset="0"/>
              </a:rPr>
              <a:t>	</a:t>
            </a:r>
            <a:r>
              <a:rPr lang="en-US" kern="0" dirty="0" err="1">
                <a:solidFill>
                  <a:schemeClr val="accent2">
                    <a:lumMod val="75000"/>
                  </a:schemeClr>
                </a:solidFill>
                <a:latin typeface="Consolas" pitchFamily="49" charset="0"/>
                <a:cs typeface="Courier New" panose="02070309020205020404" pitchFamily="49" charset="0"/>
              </a:rPr>
              <a:t>objekti</a:t>
            </a:r>
            <a:r>
              <a:rPr lang="en-US" kern="0" dirty="0">
                <a:solidFill>
                  <a:schemeClr val="accent2">
                    <a:lumMod val="75000"/>
                  </a:schemeClr>
                </a:solidFill>
                <a:latin typeface="Consolas" pitchFamily="49" charset="0"/>
                <a:cs typeface="Courier New" panose="02070309020205020404" pitchFamily="49" charset="0"/>
              </a:rPr>
              <a:t> ; </a:t>
            </a:r>
            <a:r>
              <a:rPr lang="sr-Latn-RS" kern="0" dirty="0">
                <a:solidFill>
                  <a:schemeClr val="accent2">
                    <a:lumMod val="75000"/>
                  </a:schemeClr>
                </a:solidFill>
                <a:latin typeface="Consolas" pitchFamily="49" charset="0"/>
                <a:cs typeface="Courier New" panose="02070309020205020404" pitchFamily="49" charset="0"/>
              </a:rPr>
              <a:t>članoviNabrajanja</a:t>
            </a:r>
          </a:p>
          <a:p>
            <a:pPr marL="0" indent="0">
              <a:buFont typeface="Wingdings" panose="05000000000000000000" pitchFamily="2" charset="2"/>
              <a:buNone/>
              <a:defRPr/>
            </a:pPr>
            <a:r>
              <a:rPr lang="en-US" kern="0" dirty="0">
                <a:solidFill>
                  <a:schemeClr val="accent2">
                    <a:lumMod val="75000"/>
                  </a:schemeClr>
                </a:solidFill>
                <a:latin typeface="Consolas" pitchFamily="49" charset="0"/>
                <a:cs typeface="Courier New" panose="02070309020205020404" pitchFamily="49" charset="0"/>
              </a:rPr>
              <a:t>}</a:t>
            </a:r>
            <a:endParaRPr lang="sl-SI" kern="0" dirty="0">
              <a:solidFill>
                <a:schemeClr val="accent2">
                  <a:lumMod val="75000"/>
                </a:schemeClr>
              </a:solidFill>
              <a:latin typeface="Consolas"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3E118C77-9600-4808-8880-FD0938C1D78C}"/>
              </a:ext>
            </a:extLst>
          </p:cNvPr>
          <p:cNvSpPr txBox="1">
            <a:spLocks/>
          </p:cNvSpPr>
          <p:nvPr/>
        </p:nvSpPr>
        <p:spPr bwMode="auto">
          <a:xfrm>
            <a:off x="684213" y="4945063"/>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sz="2400" kern="0" dirty="0">
                <a:solidFill>
                  <a:schemeClr val="tx1">
                    <a:lumMod val="75000"/>
                    <a:lumOff val="25000"/>
                  </a:schemeClr>
                </a:solidFill>
              </a:rPr>
              <a:t>Enumeracije postoje od Jave 1.5.</a:t>
            </a:r>
          </a:p>
        </p:txBody>
      </p:sp>
      <p:sp>
        <p:nvSpPr>
          <p:cNvPr id="2" name="Footer Placeholder 1">
            <a:extLst>
              <a:ext uri="{FF2B5EF4-FFF2-40B4-BE49-F238E27FC236}">
                <a16:creationId xmlns:a16="http://schemas.microsoft.com/office/drawing/2014/main" id="{09B72AF7-009E-487C-90D2-045078A80A5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5674BB4-3701-4C46-809A-3202BF72E188}"/>
              </a:ext>
            </a:extLst>
          </p:cNvPr>
          <p:cNvSpPr>
            <a:spLocks noGrp="1"/>
          </p:cNvSpPr>
          <p:nvPr>
            <p:ph type="title"/>
          </p:nvPr>
        </p:nvSpPr>
        <p:spPr>
          <a:xfrm>
            <a:off x="468313" y="260350"/>
            <a:ext cx="7053262" cy="792163"/>
          </a:xfrm>
        </p:spPr>
        <p:txBody>
          <a:bodyPr/>
          <a:lstStyle/>
          <a:p>
            <a:pPr eaLnBrk="1" hangingPunct="1"/>
            <a:r>
              <a:rPr lang="sl-SI" altLang="en-US" sz="3200"/>
              <a:t>Enumeracije</a:t>
            </a:r>
            <a:endParaRPr lang="en-US" altLang="en-US" sz="3200"/>
          </a:p>
        </p:txBody>
      </p:sp>
      <p:sp>
        <p:nvSpPr>
          <p:cNvPr id="91139" name="Content Placeholder 2">
            <a:extLst>
              <a:ext uri="{FF2B5EF4-FFF2-40B4-BE49-F238E27FC236}">
                <a16:creationId xmlns:a16="http://schemas.microsoft.com/office/drawing/2014/main" id="{DDAB3A7C-FDBD-4A4B-823E-D7A6569073C3}"/>
              </a:ext>
            </a:extLst>
          </p:cNvPr>
          <p:cNvSpPr>
            <a:spLocks noGrp="1"/>
          </p:cNvSpPr>
          <p:nvPr>
            <p:ph idx="1"/>
          </p:nvPr>
        </p:nvSpPr>
        <p:spPr>
          <a:xfrm>
            <a:off x="539552" y="980728"/>
            <a:ext cx="7696200" cy="719137"/>
          </a:xfrm>
        </p:spPr>
        <p:txBody>
          <a:bodyPr/>
          <a:lstStyle/>
          <a:p>
            <a:pPr eaLnBrk="1" hangingPunct="1"/>
            <a:r>
              <a:rPr lang="sl-SI" altLang="en-US">
                <a:solidFill>
                  <a:schemeClr val="tx1">
                    <a:lumMod val="65000"/>
                    <a:lumOff val="35000"/>
                  </a:schemeClr>
                </a:solidFill>
              </a:rPr>
              <a:t>Vrednosti enumeracije pristupamo </a:t>
            </a:r>
            <a:r>
              <a:rPr lang="en-US" altLang="en-US">
                <a:solidFill>
                  <a:schemeClr val="tx1">
                    <a:lumMod val="65000"/>
                    <a:lumOff val="35000"/>
                  </a:schemeClr>
                </a:solidFill>
              </a:rPr>
              <a:t>uz pomo</a:t>
            </a:r>
            <a:r>
              <a:rPr lang="sr-Latn-RS" altLang="en-US">
                <a:solidFill>
                  <a:schemeClr val="tx1">
                    <a:lumMod val="65000"/>
                    <a:lumOff val="35000"/>
                  </a:schemeClr>
                </a:solidFill>
              </a:rPr>
              <a:t>ć </a:t>
            </a:r>
            <a:r>
              <a:rPr lang="sl-SI" altLang="en-US">
                <a:solidFill>
                  <a:schemeClr val="tx1">
                    <a:lumMod val="65000"/>
                    <a:lumOff val="35000"/>
                  </a:schemeClr>
                </a:solidFill>
              </a:rPr>
              <a:t>tačke.</a:t>
            </a:r>
            <a:endParaRPr lang="sl-SI" altLang="en-US" sz="1200">
              <a:solidFill>
                <a:schemeClr val="tx1">
                  <a:lumMod val="65000"/>
                  <a:lumOff val="35000"/>
                </a:schemeClr>
              </a:solidFill>
            </a:endParaRPr>
          </a:p>
        </p:txBody>
      </p:sp>
      <p:sp>
        <p:nvSpPr>
          <p:cNvPr id="7" name="Content Placeholder 2">
            <a:extLst>
              <a:ext uri="{FF2B5EF4-FFF2-40B4-BE49-F238E27FC236}">
                <a16:creationId xmlns:a16="http://schemas.microsoft.com/office/drawing/2014/main" id="{F00582CD-42D6-4CEC-8EE2-83BEF3360C17}"/>
              </a:ext>
            </a:extLst>
          </p:cNvPr>
          <p:cNvSpPr txBox="1">
            <a:spLocks/>
          </p:cNvSpPr>
          <p:nvPr/>
        </p:nvSpPr>
        <p:spPr bwMode="auto">
          <a:xfrm>
            <a:off x="468313" y="1387475"/>
            <a:ext cx="76962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kern="0" dirty="0">
                <a:solidFill>
                  <a:schemeClr val="tx1">
                    <a:lumMod val="65000"/>
                    <a:lumOff val="35000"/>
                  </a:schemeClr>
                </a:solidFill>
              </a:rPr>
              <a:t>Primer:</a:t>
            </a:r>
          </a:p>
          <a:p>
            <a:pPr marL="0" indent="0">
              <a:buFont typeface="Wingdings" panose="05000000000000000000" pitchFamily="2" charset="2"/>
              <a:buNone/>
              <a:defRPr/>
            </a:pPr>
            <a:endParaRPr lang="sl-SI" sz="1400" kern="0" dirty="0">
              <a:solidFill>
                <a:schemeClr val="tx1"/>
              </a:solidFill>
            </a:endParaRP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enum </a:t>
            </a:r>
            <a:r>
              <a:rPr lang="sl-SI" sz="2000" kern="0" dirty="0">
                <a:solidFill>
                  <a:schemeClr val="tx1">
                    <a:lumMod val="65000"/>
                    <a:lumOff val="35000"/>
                  </a:schemeClr>
                </a:solidFill>
                <a:latin typeface="Consolas" pitchFamily="49" charset="0"/>
                <a:cs typeface="Courier New" panose="02070309020205020404" pitchFamily="49" charset="0"/>
              </a:rPr>
              <a:t>Kafa </a:t>
            </a:r>
          </a:p>
          <a:p>
            <a:pPr marL="0" indent="0">
              <a:buFont typeface="Wingdings" panose="05000000000000000000" pitchFamily="2" charset="2"/>
              <a:buNone/>
              <a:defRPr/>
            </a:pPr>
            <a:r>
              <a:rPr lang="sl-SI" sz="2000" kern="0" dirty="0">
                <a:solidFill>
                  <a:schemeClr val="tx1">
                    <a:lumMod val="65000"/>
                    <a:lumOff val="35000"/>
                  </a:schemeClr>
                </a:solidFill>
                <a:latin typeface="Consolas" pitchFamily="49" charset="0"/>
                <a:cs typeface="Courier New" panose="02070309020205020404" pitchFamily="49" charset="0"/>
              </a:rPr>
              <a:t>{ SLAĐA, SREDNJA, GORČA; } </a:t>
            </a:r>
          </a:p>
          <a:p>
            <a:pPr marL="0" indent="0">
              <a:buFont typeface="Wingdings" panose="05000000000000000000" pitchFamily="2" charset="2"/>
              <a:buNone/>
              <a:defRPr/>
            </a:pPr>
            <a:endParaRPr lang="sl-SI" sz="2000" kern="0" dirty="0">
              <a:solidFill>
                <a:schemeClr val="tx1"/>
              </a:solidFill>
              <a:latin typeface="Consolas" pitchFamily="49" charset="0"/>
              <a:cs typeface="Courier New" panose="02070309020205020404" pitchFamily="49" charset="0"/>
            </a:endParaRP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public class </a:t>
            </a:r>
            <a:r>
              <a:rPr lang="sl-SI" sz="2000" kern="0" dirty="0">
                <a:solidFill>
                  <a:schemeClr val="tx1">
                    <a:lumMod val="65000"/>
                    <a:lumOff val="35000"/>
                  </a:schemeClr>
                </a:solidFill>
                <a:latin typeface="Consolas" pitchFamily="49" charset="0"/>
                <a:cs typeface="Courier New" panose="02070309020205020404" pitchFamily="49" charset="0"/>
              </a:rPr>
              <a:t>Glavna { </a:t>
            </a: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    public static void </a:t>
            </a:r>
            <a:r>
              <a:rPr lang="sl-SI" sz="2000" kern="0" dirty="0">
                <a:solidFill>
                  <a:schemeClr val="tx1">
                    <a:lumMod val="65000"/>
                    <a:lumOff val="35000"/>
                  </a:schemeClr>
                </a:solidFill>
                <a:latin typeface="Consolas" pitchFamily="49" charset="0"/>
                <a:cs typeface="Courier New" panose="02070309020205020404" pitchFamily="49" charset="0"/>
              </a:rPr>
              <a:t>main(String[] args) { </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Kafa k1 = Kafa.SREDNJA; </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System.out.println(k1);</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a:t>
            </a:r>
          </a:p>
          <a:p>
            <a:pPr marL="0" indent="0">
              <a:buFont typeface="Wingdings" panose="05000000000000000000" pitchFamily="2" charset="2"/>
              <a:buNone/>
              <a:defRPr/>
            </a:pPr>
            <a:r>
              <a:rPr lang="sl-SI" sz="2000" kern="0" dirty="0">
                <a:solidFill>
                  <a:schemeClr val="tx1">
                    <a:lumMod val="65000"/>
                    <a:lumOff val="3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9253297A-12B2-4157-BCF3-0AC2BF3314B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12A56-3AA9-463E-8236-DF10BC5269E6}"/>
              </a:ext>
            </a:extLst>
          </p:cNvPr>
          <p:cNvSpPr>
            <a:spLocks noGrp="1"/>
          </p:cNvSpPr>
          <p:nvPr>
            <p:ph idx="1"/>
          </p:nvPr>
        </p:nvSpPr>
        <p:spPr>
          <a:xfrm>
            <a:off x="395536" y="548680"/>
            <a:ext cx="6710363" cy="5202263"/>
          </a:xfrm>
        </p:spPr>
        <p:txBody>
          <a:bodyPr rtlCol="0">
            <a:normAutofit/>
          </a:bodyPr>
          <a:lstStyle/>
          <a:p>
            <a:pPr eaLnBrk="1" fontAlgn="auto" hangingPunct="1">
              <a:spcAft>
                <a:spcPts val="0"/>
              </a:spcAft>
              <a:buFont typeface="Wingdings 3" charset="2"/>
              <a:buChar char=""/>
              <a:defRPr/>
            </a:pPr>
            <a:r>
              <a:rPr lang="sl-SI" sz="2000">
                <a:solidFill>
                  <a:schemeClr val="tx1">
                    <a:lumMod val="75000"/>
                    <a:lumOff val="25000"/>
                  </a:schemeClr>
                </a:solidFill>
              </a:rPr>
              <a:t>Enumeracija može </a:t>
            </a:r>
            <a:r>
              <a:rPr lang="sl-SI" sz="2000" dirty="0">
                <a:solidFill>
                  <a:schemeClr val="tx1">
                    <a:lumMod val="75000"/>
                    <a:lumOff val="25000"/>
                  </a:schemeClr>
                </a:solidFill>
              </a:rPr>
              <a:t>biti definisana i unutar </a:t>
            </a:r>
            <a:r>
              <a:rPr lang="sl-SI" sz="2000">
                <a:solidFill>
                  <a:schemeClr val="tx1">
                    <a:lumMod val="75000"/>
                    <a:lumOff val="25000"/>
                  </a:schemeClr>
                </a:solidFill>
              </a:rPr>
              <a:t>klase:</a:t>
            </a:r>
          </a:p>
          <a:p>
            <a:pPr marL="0" indent="0" eaLnBrk="1" fontAlgn="auto" hangingPunct="1">
              <a:spcAft>
                <a:spcPts val="0"/>
              </a:spcAft>
              <a:buNone/>
              <a:defRPr/>
            </a:pPr>
            <a:endParaRPr lang="sl-SI" sz="900">
              <a:solidFill>
                <a:schemeClr val="tx1">
                  <a:lumMod val="75000"/>
                  <a:lumOff val="25000"/>
                </a:schemeClr>
              </a:solidFill>
            </a:endParaRPr>
          </a:p>
          <a:p>
            <a:pPr marL="0" indent="0" eaLnBrk="1" fontAlgn="auto" hangingPunct="1">
              <a:spcAft>
                <a:spcPts val="0"/>
              </a:spcAft>
              <a:buFont typeface="Wingdings" pitchFamily="2" charset="2"/>
              <a:buNone/>
              <a:defRPr/>
            </a:pPr>
            <a:r>
              <a:rPr lang="sl-SI">
                <a:solidFill>
                  <a:schemeClr val="tx1">
                    <a:lumMod val="75000"/>
                    <a:lumOff val="25000"/>
                  </a:schemeClr>
                </a:solidFill>
                <a:latin typeface="Consolas" pitchFamily="49" charset="0"/>
                <a:cs typeface="Courier New" panose="02070309020205020404" pitchFamily="49" charset="0"/>
              </a:rPr>
              <a:t>public </a:t>
            </a:r>
            <a:r>
              <a:rPr lang="sl-SI" dirty="0">
                <a:solidFill>
                  <a:schemeClr val="tx1">
                    <a:lumMod val="75000"/>
                    <a:lumOff val="25000"/>
                  </a:schemeClr>
                </a:solidFill>
                <a:latin typeface="Consolas" pitchFamily="49" charset="0"/>
                <a:cs typeface="Courier New" panose="02070309020205020404" pitchFamily="49" charset="0"/>
              </a:rPr>
              <a:t>class </a:t>
            </a:r>
            <a:r>
              <a:rPr lang="sl-SI" dirty="0">
                <a:solidFill>
                  <a:schemeClr val="accent1"/>
                </a:solidFill>
                <a:latin typeface="Consolas" pitchFamily="49" charset="0"/>
                <a:cs typeface="Courier New" panose="02070309020205020404" pitchFamily="49" charset="0"/>
              </a:rPr>
              <a:t>NekaKlasa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enum Kahva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SLAĐA, SREDNJA, GORČA;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static void main(String[] args)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Kahva kh1 = Kahva.GORČA;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System.out.println(kh1);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CA4F2D75-461B-4828-B330-57430FFA3AC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9E8FB4B-E59C-46ED-93DF-A430481F1A78}"/>
              </a:ext>
            </a:extLst>
          </p:cNvPr>
          <p:cNvSpPr>
            <a:spLocks noGrp="1"/>
          </p:cNvSpPr>
          <p:nvPr>
            <p:ph type="title"/>
          </p:nvPr>
        </p:nvSpPr>
        <p:spPr>
          <a:xfrm>
            <a:off x="484188" y="452438"/>
            <a:ext cx="7053262" cy="1031875"/>
          </a:xfrm>
        </p:spPr>
        <p:txBody>
          <a:bodyPr/>
          <a:lstStyle/>
          <a:p>
            <a:pPr eaLnBrk="1" hangingPunct="1"/>
            <a:r>
              <a:rPr lang="sl-SI" altLang="en-US" sz="3200"/>
              <a:t>Enumeracije</a:t>
            </a:r>
            <a:endParaRPr lang="en-US" altLang="en-US" sz="3200"/>
          </a:p>
        </p:txBody>
      </p:sp>
      <p:sp>
        <p:nvSpPr>
          <p:cNvPr id="93187" name="Content Placeholder 2">
            <a:extLst>
              <a:ext uri="{FF2B5EF4-FFF2-40B4-BE49-F238E27FC236}">
                <a16:creationId xmlns:a16="http://schemas.microsoft.com/office/drawing/2014/main" id="{5CDA8FFE-0326-405D-9A46-D5176867BA3D}"/>
              </a:ext>
            </a:extLst>
          </p:cNvPr>
          <p:cNvSpPr>
            <a:spLocks noGrp="1" noChangeArrowheads="1"/>
          </p:cNvSpPr>
          <p:nvPr>
            <p:ph idx="1"/>
          </p:nvPr>
        </p:nvSpPr>
        <p:spPr>
          <a:xfrm>
            <a:off x="467544" y="1196752"/>
            <a:ext cx="6710362" cy="4195763"/>
          </a:xfrm>
        </p:spPr>
        <p:txBody>
          <a:bodyPr/>
          <a:lstStyle/>
          <a:p>
            <a:pPr eaLnBrk="1" hangingPunct="1"/>
            <a:r>
              <a:rPr lang="sl-SI" altLang="en-US"/>
              <a:t>Može sadržati atribute, metode i konstruktore.</a:t>
            </a:r>
          </a:p>
          <a:p>
            <a:pPr eaLnBrk="1" hangingPunct="1"/>
            <a:r>
              <a:rPr lang="sl-SI" altLang="en-US"/>
              <a:t>Konstante se pišu svim velikim slovima.</a:t>
            </a:r>
          </a:p>
          <a:p>
            <a:pPr eaLnBrk="1" hangingPunct="1"/>
            <a:r>
              <a:rPr lang="sl-SI" altLang="en-US"/>
              <a:t>Nasleđuju klasu </a:t>
            </a:r>
            <a:r>
              <a:rPr lang="sl-SI" altLang="en-US">
                <a:latin typeface="Consolas" panose="020B0609020204030204" pitchFamily="49" charset="0"/>
              </a:rPr>
              <a:t>java.lang.Enum</a:t>
            </a:r>
            <a:r>
              <a:rPr lang="sl-SI" altLang="en-US"/>
              <a:t>.</a:t>
            </a:r>
          </a:p>
          <a:p>
            <a:pPr eaLnBrk="1" hangingPunct="1"/>
            <a:r>
              <a:rPr lang="sl-SI" altLang="en-US"/>
              <a:t>Mogu implementirati više interfejsa.</a:t>
            </a:r>
          </a:p>
          <a:p>
            <a:pPr eaLnBrk="1" hangingPunct="1"/>
            <a:r>
              <a:rPr lang="sl-SI" altLang="en-US"/>
              <a:t>Kada se štampaju, štampaju vrednost konst.</a:t>
            </a:r>
          </a:p>
          <a:p>
            <a:pPr lvl="1" eaLnBrk="1" hangingPunct="1"/>
            <a:r>
              <a:rPr lang="sl-SI" altLang="en-US"/>
              <a:t>Metod </a:t>
            </a:r>
            <a:r>
              <a:rPr lang="sl-SI" altLang="en-US">
                <a:latin typeface="Consolas" panose="020B0609020204030204" pitchFamily="49" charset="0"/>
              </a:rPr>
              <a:t>toString()</a:t>
            </a:r>
            <a:r>
              <a:rPr lang="sl-SI" altLang="en-US"/>
              <a:t> im je predefinisan u tom smislu.</a:t>
            </a:r>
          </a:p>
          <a:p>
            <a:pPr lvl="1" eaLnBrk="1" hangingPunct="1"/>
            <a:r>
              <a:rPr lang="sl-SI" altLang="en-US"/>
              <a:t>O ovom metodu biće reči u nastavku kursa.</a:t>
            </a:r>
          </a:p>
          <a:p>
            <a:pPr eaLnBrk="1" hangingPunct="1"/>
            <a:endParaRPr lang="en-US" altLang="en-US">
              <a:solidFill>
                <a:srgbClr val="FF0000"/>
              </a:solidFill>
            </a:endParaRPr>
          </a:p>
        </p:txBody>
      </p:sp>
      <p:sp>
        <p:nvSpPr>
          <p:cNvPr id="2" name="Footer Placeholder 1">
            <a:extLst>
              <a:ext uri="{FF2B5EF4-FFF2-40B4-BE49-F238E27FC236}">
                <a16:creationId xmlns:a16="http://schemas.microsoft.com/office/drawing/2014/main" id="{FE086C3F-ED42-4D6D-86C6-E2C46F3D792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EB807835-4DD3-449A-8F1D-3CEA9F71D1A5}"/>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94211" name="Content Placeholder 2">
            <a:extLst>
              <a:ext uri="{FF2B5EF4-FFF2-40B4-BE49-F238E27FC236}">
                <a16:creationId xmlns:a16="http://schemas.microsoft.com/office/drawing/2014/main" id="{4C453ABC-5880-4507-9C73-D5B016D0DD7A}"/>
              </a:ext>
            </a:extLst>
          </p:cNvPr>
          <p:cNvSpPr>
            <a:spLocks noGrp="1" noChangeArrowheads="1"/>
          </p:cNvSpPr>
          <p:nvPr>
            <p:ph idx="1"/>
          </p:nvPr>
        </p:nvSpPr>
        <p:spPr>
          <a:xfrm>
            <a:off x="539552" y="1268760"/>
            <a:ext cx="7696200" cy="4464496"/>
          </a:xfrm>
        </p:spPr>
        <p:txBody>
          <a:bodyPr/>
          <a:lstStyle/>
          <a:p>
            <a:pPr eaLnBrk="1" hangingPunct="1"/>
            <a:r>
              <a:rPr lang="sl-SI" altLang="en-US" sz="2400"/>
              <a:t>Enum konstante su </a:t>
            </a:r>
            <a:r>
              <a:rPr lang="sl-SI" altLang="en-US" sz="2400" b="1" i="1">
                <a:latin typeface="Consolas" panose="020B0609020204030204" pitchFamily="49" charset="0"/>
                <a:cs typeface="Courier New" panose="02070309020205020404" pitchFamily="49" charset="0"/>
              </a:rPr>
              <a:t>public static final</a:t>
            </a:r>
            <a:r>
              <a:rPr lang="sl-SI" altLang="en-US" sz="2400"/>
              <a:t>.</a:t>
            </a:r>
          </a:p>
          <a:p>
            <a:pPr eaLnBrk="1" hangingPunct="1"/>
            <a:r>
              <a:rPr lang="sl-SI" altLang="en-US" sz="2400"/>
              <a:t>Enumeracije se ne nasleđuju.</a:t>
            </a:r>
          </a:p>
          <a:p>
            <a:pPr eaLnBrk="1" hangingPunct="1"/>
            <a:r>
              <a:rPr lang="sl-SI" altLang="en-US" sz="2400"/>
              <a:t>Od enumeracija se ne prave objekti.</a:t>
            </a:r>
          </a:p>
          <a:p>
            <a:pPr eaLnBrk="1" hangingPunct="1"/>
            <a:r>
              <a:rPr lang="sl-SI" altLang="en-US" sz="2400"/>
              <a:t>Unutar enumeracije može biti </a:t>
            </a:r>
            <a:r>
              <a:rPr lang="sl-SI" altLang="en-US" sz="2400" b="1">
                <a:latin typeface="Consolas" panose="020B0609020204030204" pitchFamily="49" charset="0"/>
                <a:cs typeface="Courier New" panose="02070309020205020404" pitchFamily="49" charset="0"/>
              </a:rPr>
              <a:t>main</a:t>
            </a:r>
            <a:r>
              <a:rPr lang="sl-SI" altLang="en-US" sz="2400"/>
              <a:t> metod.</a:t>
            </a:r>
          </a:p>
          <a:p>
            <a:pPr eaLnBrk="1" hangingPunct="1"/>
            <a:r>
              <a:rPr lang="sl-SI" altLang="en-US" sz="2400"/>
              <a:t>Može sadržati apstrakt</a:t>
            </a:r>
            <a:r>
              <a:rPr lang="en-US" altLang="en-US" sz="2400"/>
              <a:t>n</a:t>
            </a:r>
            <a:r>
              <a:rPr lang="sl-SI" altLang="en-US" sz="2400"/>
              <a:t>e i konkretne metode.</a:t>
            </a:r>
          </a:p>
          <a:p>
            <a:pPr lvl="1" eaLnBrk="1" hangingPunct="1"/>
            <a:r>
              <a:rPr lang="sl-SI" altLang="en-US" sz="2000"/>
              <a:t>Apstraktni metod mora imati konkretizaciju</a:t>
            </a:r>
            <a:br>
              <a:rPr lang="sl-SI" altLang="en-US" sz="2000"/>
            </a:br>
            <a:r>
              <a:rPr lang="sl-SI" altLang="en-US" sz="2000"/>
              <a:t>za svaku konstantu u enumeraciji.</a:t>
            </a:r>
          </a:p>
          <a:p>
            <a:pPr eaLnBrk="1" hangingPunct="1"/>
            <a:endParaRPr lang="sl-SI" altLang="en-US" sz="2400">
              <a:solidFill>
                <a:srgbClr val="FF0000"/>
              </a:solidFill>
            </a:endParaRPr>
          </a:p>
          <a:p>
            <a:pPr eaLnBrk="1" hangingPunct="1"/>
            <a:endParaRPr lang="sl-SI" altLang="en-US" sz="2400">
              <a:solidFill>
                <a:srgbClr val="FF0000"/>
              </a:solidFill>
            </a:endParaRPr>
          </a:p>
          <a:p>
            <a:pPr eaLnBrk="1" hangingPunct="1"/>
            <a:endParaRPr lang="en-US" altLang="en-US" sz="2400">
              <a:solidFill>
                <a:srgbClr val="FF0000"/>
              </a:solidFill>
            </a:endParaRPr>
          </a:p>
        </p:txBody>
      </p:sp>
      <p:sp>
        <p:nvSpPr>
          <p:cNvPr id="2" name="Footer Placeholder 1">
            <a:extLst>
              <a:ext uri="{FF2B5EF4-FFF2-40B4-BE49-F238E27FC236}">
                <a16:creationId xmlns:a16="http://schemas.microsoft.com/office/drawing/2014/main" id="{3CBF211F-D980-41C7-971D-1F968399E4B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9191B6DB-63F6-4FAE-B767-3CD05D015700}"/>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D9DB7C9-538C-4380-84A0-22FBB2777485}"/>
              </a:ext>
            </a:extLst>
          </p:cNvPr>
          <p:cNvSpPr>
            <a:spLocks noGrp="1"/>
          </p:cNvSpPr>
          <p:nvPr>
            <p:ph idx="1"/>
          </p:nvPr>
        </p:nvSpPr>
        <p:spPr>
          <a:xfrm>
            <a:off x="539750" y="1268760"/>
            <a:ext cx="6551613" cy="4773265"/>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Fabrički metodi enumeracija (iz klase Enum):</a:t>
            </a:r>
          </a:p>
          <a:p>
            <a:pPr lvl="1" eaLnBrk="1" fontAlgn="auto" hangingPunct="1">
              <a:spcAft>
                <a:spcPts val="0"/>
              </a:spcAft>
              <a:buFont typeface="Wingdings 3" charset="2"/>
              <a:buChar char=""/>
              <a:defRPr/>
            </a:pPr>
            <a:endParaRPr lang="sl-SI"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values() </a:t>
            </a:r>
            <a:r>
              <a:rPr lang="sl-SI" sz="1800" dirty="0">
                <a:solidFill>
                  <a:schemeClr val="tx1">
                    <a:lumMod val="75000"/>
                    <a:lumOff val="25000"/>
                  </a:schemeClr>
                </a:solidFill>
              </a:rPr>
              <a:t>– vraća polje vrednosti enumeracije.</a:t>
            </a:r>
            <a:br>
              <a:rPr lang="sl-SI" sz="1800" dirty="0">
                <a:solidFill>
                  <a:schemeClr val="tx1">
                    <a:lumMod val="75000"/>
                    <a:lumOff val="25000"/>
                  </a:schemeClr>
                </a:solidFill>
              </a:rPr>
            </a:br>
            <a:r>
              <a:rPr lang="sl-SI" sz="1800" dirty="0">
                <a:solidFill>
                  <a:schemeClr val="tx1">
                    <a:lumMod val="75000"/>
                    <a:lumOff val="25000"/>
                  </a:schemeClr>
                </a:solidFill>
              </a:rPr>
              <a:t>Ovo se može koristiti u "foreach" petlji.</a:t>
            </a:r>
          </a:p>
          <a:p>
            <a:pPr lvl="1" eaLnBrk="1" fontAlgn="auto" hangingPunct="1">
              <a:spcAft>
                <a:spcPts val="0"/>
              </a:spcAft>
              <a:buFont typeface="Wingdings 3" charset="2"/>
              <a:buChar char=""/>
              <a:defRPr/>
            </a:pPr>
            <a:endParaRPr lang="sl-SI" sz="1200"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ordinal() </a:t>
            </a:r>
            <a:r>
              <a:rPr lang="sl-SI" sz="1800" dirty="0">
                <a:solidFill>
                  <a:schemeClr val="tx1">
                    <a:lumMod val="75000"/>
                    <a:lumOff val="25000"/>
                  </a:schemeClr>
                </a:solidFill>
              </a:rPr>
              <a:t>– vraća indeks trenutne vrednosti enumeracije.</a:t>
            </a:r>
            <a:br>
              <a:rPr lang="sl-SI" sz="1800" dirty="0">
                <a:solidFill>
                  <a:schemeClr val="tx1">
                    <a:lumMod val="75000"/>
                    <a:lumOff val="25000"/>
                  </a:schemeClr>
                </a:solidFill>
              </a:rPr>
            </a:br>
            <a:r>
              <a:rPr lang="sl-SI" sz="1800" dirty="0">
                <a:solidFill>
                  <a:schemeClr val="tx1">
                    <a:lumMod val="75000"/>
                    <a:lumOff val="25000"/>
                  </a:schemeClr>
                </a:solidFill>
              </a:rPr>
              <a:t>Ukoliko enumeracija Kafa ima vrednost SLAĐA,</a:t>
            </a:r>
            <a:br>
              <a:rPr lang="sl-SI" sz="1800" dirty="0">
                <a:solidFill>
                  <a:schemeClr val="tx1">
                    <a:lumMod val="75000"/>
                    <a:lumOff val="25000"/>
                  </a:schemeClr>
                </a:solidFill>
              </a:rPr>
            </a:br>
            <a:r>
              <a:rPr lang="sl-SI" sz="1800" dirty="0">
                <a:solidFill>
                  <a:schemeClr val="tx1">
                    <a:lumMod val="75000"/>
                    <a:lumOff val="25000"/>
                  </a:schemeClr>
                </a:solidFill>
              </a:rPr>
              <a:t>poziv ovog metoda vratiće vrednost 0,</a:t>
            </a:r>
            <a:br>
              <a:rPr lang="sl-SI" sz="1800" dirty="0">
                <a:solidFill>
                  <a:schemeClr val="tx1">
                    <a:lumMod val="75000"/>
                    <a:lumOff val="25000"/>
                  </a:schemeClr>
                </a:solidFill>
              </a:rPr>
            </a:br>
            <a:r>
              <a:rPr lang="sl-SI" sz="1800" dirty="0">
                <a:solidFill>
                  <a:schemeClr val="tx1">
                    <a:lumMod val="75000"/>
                    <a:lumOff val="25000"/>
                  </a:schemeClr>
                </a:solidFill>
              </a:rPr>
              <a:t>zato što je ova vrednost prva u nizu vrednosti.</a:t>
            </a:r>
          </a:p>
          <a:p>
            <a:pPr lvl="1" eaLnBrk="1" fontAlgn="auto" hangingPunct="1">
              <a:spcAft>
                <a:spcPts val="0"/>
              </a:spcAft>
              <a:buFont typeface="Wingdings 3" charset="2"/>
              <a:buChar char=""/>
              <a:defRPr/>
            </a:pPr>
            <a:endParaRPr lang="sl-SI" sz="1100"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valueOf() </a:t>
            </a:r>
            <a:r>
              <a:rPr lang="sl-SI" sz="1800" dirty="0">
                <a:solidFill>
                  <a:schemeClr val="tx1">
                    <a:lumMod val="75000"/>
                    <a:lumOff val="25000"/>
                  </a:schemeClr>
                </a:solidFill>
              </a:rPr>
              <a:t>– vraća enum konstantu specifirane string vrednosti, ukoliko ova postoji.</a:t>
            </a:r>
          </a:p>
        </p:txBody>
      </p:sp>
      <p:sp>
        <p:nvSpPr>
          <p:cNvPr id="2" name="Footer Placeholder 1">
            <a:extLst>
              <a:ext uri="{FF2B5EF4-FFF2-40B4-BE49-F238E27FC236}">
                <a16:creationId xmlns:a16="http://schemas.microsoft.com/office/drawing/2014/main" id="{FC1D1E27-12D7-4B8A-95CC-3CD3586EE7F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A060CE95-E466-4157-80F6-9B05F792F1E1}"/>
              </a:ext>
            </a:extLst>
          </p:cNvPr>
          <p:cNvSpPr>
            <a:spLocks noGrp="1"/>
          </p:cNvSpPr>
          <p:nvPr>
            <p:ph type="title"/>
          </p:nvPr>
        </p:nvSpPr>
        <p:spPr>
          <a:xfrm>
            <a:off x="395288" y="333375"/>
            <a:ext cx="7053262" cy="649288"/>
          </a:xfrm>
        </p:spPr>
        <p:txBody>
          <a:bodyPr/>
          <a:lstStyle/>
          <a:p>
            <a:pPr eaLnBrk="1" hangingPunct="1"/>
            <a:r>
              <a:rPr lang="sl-SI" altLang="en-US" sz="3200"/>
              <a:t>Metode enumeracija</a:t>
            </a:r>
            <a:endParaRPr lang="en-US" altLang="en-US" sz="3200"/>
          </a:p>
        </p:txBody>
      </p:sp>
      <p:sp>
        <p:nvSpPr>
          <p:cNvPr id="3" name="Content Placeholder 2">
            <a:extLst>
              <a:ext uri="{FF2B5EF4-FFF2-40B4-BE49-F238E27FC236}">
                <a16:creationId xmlns:a16="http://schemas.microsoft.com/office/drawing/2014/main" id="{B34E4496-0EFC-49F1-8BA3-D9FB123E7293}"/>
              </a:ext>
            </a:extLst>
          </p:cNvPr>
          <p:cNvSpPr>
            <a:spLocks noGrp="1"/>
          </p:cNvSpPr>
          <p:nvPr>
            <p:ph idx="1"/>
          </p:nvPr>
        </p:nvSpPr>
        <p:spPr>
          <a:xfrm>
            <a:off x="395536" y="980728"/>
            <a:ext cx="8058150" cy="5516562"/>
          </a:xfrm>
        </p:spPr>
        <p:txBody>
          <a:bodyPr rtlCol="0">
            <a:normAutofit lnSpcReduction="10000"/>
          </a:bodyPr>
          <a:lstStyle/>
          <a:p>
            <a:pPr marL="0" indent="0" eaLnBrk="1" fontAlgn="auto" hangingPunct="1">
              <a:spcAft>
                <a:spcPts val="0"/>
              </a:spcAft>
              <a:buFont typeface="Wingdings 3" panose="05040102010807070707" pitchFamily="18" charset="2"/>
              <a:buNone/>
              <a:defRPr/>
            </a:pPr>
            <a:r>
              <a:rPr lang="sl-SI" sz="1600" b="1" dirty="0">
                <a:solidFill>
                  <a:schemeClr val="accent1"/>
                </a:solidFill>
                <a:latin typeface="Consolas" pitchFamily="49" charset="0"/>
                <a:cs typeface="Courier New" panose="02070309020205020404" pitchFamily="49" charset="0"/>
              </a:rPr>
              <a:t>enum </a:t>
            </a:r>
            <a:r>
              <a:rPr lang="sl-SI" sz="1600" b="1" dirty="0">
                <a:solidFill>
                  <a:schemeClr val="tx1">
                    <a:lumMod val="75000"/>
                    <a:lumOff val="25000"/>
                  </a:schemeClr>
                </a:solidFill>
                <a:latin typeface="Consolas" pitchFamily="49" charset="0"/>
                <a:cs typeface="Courier New" panose="02070309020205020404" pitchFamily="49" charset="0"/>
              </a:rPr>
              <a:t>Kafa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SLAĐA, SREDNJA, GORČA;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accent1"/>
                </a:solidFill>
                <a:latin typeface="Consolas" pitchFamily="49" charset="0"/>
                <a:cs typeface="Courier New" panose="02070309020205020404" pitchFamily="49" charset="0"/>
              </a:rPr>
              <a:t>public class </a:t>
            </a:r>
            <a:r>
              <a:rPr lang="sl-SI" sz="1600" b="1" dirty="0">
                <a:solidFill>
                  <a:schemeClr val="tx1">
                    <a:lumMod val="75000"/>
                    <a:lumOff val="25000"/>
                  </a:schemeClr>
                </a:solidFill>
                <a:latin typeface="Consolas" pitchFamily="49" charset="0"/>
                <a:cs typeface="Courier New" panose="02070309020205020404" pitchFamily="49" charset="0"/>
              </a:rPr>
              <a:t>GlavnaKlasa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public static void </a:t>
            </a:r>
            <a:r>
              <a:rPr lang="sl-SI" sz="1600" b="1" dirty="0">
                <a:solidFill>
                  <a:schemeClr val="tx1">
                    <a:lumMod val="75000"/>
                    <a:lumOff val="25000"/>
                  </a:schemeClr>
                </a:solidFill>
                <a:latin typeface="Consolas" pitchFamily="49" charset="0"/>
                <a:cs typeface="Courier New" panose="02070309020205020404" pitchFamily="49" charset="0"/>
              </a:rPr>
              <a:t>main(String[] args)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Kafa </a:t>
            </a:r>
            <a:r>
              <a:rPr lang="sl-SI" sz="1600" b="1" dirty="0">
                <a:solidFill>
                  <a:schemeClr val="tx1">
                    <a:lumMod val="75000"/>
                    <a:lumOff val="25000"/>
                  </a:schemeClr>
                </a:solidFill>
                <a:latin typeface="Consolas" pitchFamily="49" charset="0"/>
                <a:cs typeface="Courier New" panose="02070309020205020404" pitchFamily="49" charset="0"/>
              </a:rPr>
              <a:t>vrednosti[] = Kafa.values(); </a:t>
            </a:r>
          </a:p>
          <a:p>
            <a:pPr marL="0" indent="0" eaLnBrk="1" fontAlgn="auto" hangingPunct="1">
              <a:spcBef>
                <a:spcPts val="0"/>
              </a:spcBef>
              <a:spcAft>
                <a:spcPts val="0"/>
              </a:spcAft>
              <a:buFont typeface="Wingdings" pitchFamily="2" charset="2"/>
              <a:buNone/>
              <a:defRPr/>
            </a:pPr>
            <a:r>
              <a:rPr lang="sl-SI" sz="1600" dirty="0">
                <a:solidFill>
                  <a:schemeClr val="accent3">
                    <a:lumMod val="75000"/>
                  </a:schemeClr>
                </a:solidFill>
                <a:latin typeface="Consolas" pitchFamily="49" charset="0"/>
                <a:cs typeface="Courier New" panose="02070309020205020404" pitchFamily="49" charset="0"/>
              </a:rPr>
              <a:t>        </a:t>
            </a:r>
            <a:r>
              <a:rPr lang="sl-SI" sz="1600" b="1" dirty="0">
                <a:solidFill>
                  <a:schemeClr val="accent3">
                    <a:lumMod val="75000"/>
                  </a:schemeClr>
                </a:solidFill>
                <a:latin typeface="Consolas" pitchFamily="49" charset="0"/>
                <a:cs typeface="Courier New" panose="02070309020205020404" pitchFamily="49" charset="0"/>
              </a:rPr>
              <a:t>// pravi niz sa svim vrednostima</a:t>
            </a:r>
          </a:p>
          <a:p>
            <a:pPr marL="0" indent="0" eaLnBrk="1" fontAlgn="auto" hangingPunct="1">
              <a:spcBef>
                <a:spcPts val="0"/>
              </a:spcBef>
              <a:spcAft>
                <a:spcPts val="0"/>
              </a:spcAft>
              <a:buFont typeface="Wingdings" pitchFamily="2" charset="2"/>
              <a:buNone/>
              <a:defRPr/>
            </a:pPr>
            <a:r>
              <a:rPr lang="sl-SI" sz="1600" b="1" dirty="0">
                <a:solidFill>
                  <a:schemeClr val="accent3">
                    <a:lumMod val="75000"/>
                  </a:schemeClr>
                </a:solidFill>
                <a:latin typeface="Consolas" pitchFamily="49" charset="0"/>
                <a:cs typeface="Courier New" panose="02070309020205020404" pitchFamily="49" charset="0"/>
              </a:rPr>
              <a:t> 		// "foreach" za prolaz kroz vrednosti: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for (Kafa kaf : vrednosti)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a:t>
            </a:r>
            <a:r>
              <a:rPr lang="sl-SI" sz="1400" b="1" dirty="0">
                <a:solidFill>
                  <a:schemeClr val="accent3">
                    <a:lumMod val="75000"/>
                  </a:schemeClr>
                </a:solidFill>
                <a:latin typeface="Consolas" pitchFamily="49" charset="0"/>
                <a:cs typeface="Courier New" pitchFamily="49" charset="0"/>
              </a:rPr>
              <a:t>// ordinal() da nađemo indeks kafe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System.out.println(kaf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na poziciji " + kaf.ordinal());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valueOf() Vraća objekat tipa Kafa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sa zadatom konstantom (SLAĐA).</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Ako liniji ispod uklonimo komentar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vratiće IllegalArgumentException</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jer ne postoji vrednost MOJA.</a:t>
            </a:r>
          </a:p>
          <a:p>
            <a:pPr marL="800100" lvl="2" indent="0" eaLnBrk="1" fontAlgn="auto" hangingPunct="1">
              <a:spcBef>
                <a:spcPts val="0"/>
              </a:spcBef>
              <a:spcAft>
                <a:spcPts val="0"/>
              </a:spcAft>
              <a:buFont typeface="Wingdings" pitchFamily="2" charset="2"/>
              <a:buNone/>
              <a:defRPr/>
            </a:pPr>
            <a:r>
              <a:rPr lang="sl-SI" sz="1200" b="1" dirty="0">
                <a:solidFill>
                  <a:schemeClr val="tx1">
                    <a:lumMod val="75000"/>
                    <a:lumOff val="25000"/>
                  </a:schemeClr>
                </a:solidFill>
                <a:latin typeface="Consolas" pitchFamily="49" charset="0"/>
                <a:cs typeface="Courier New" pitchFamily="49" charset="0"/>
              </a:rPr>
              <a:t>  System.out.println(Kafa.valueOf("SLAĐA")); </a:t>
            </a:r>
            <a:endParaRPr lang="sl-SI" b="1" dirty="0">
              <a:solidFill>
                <a:schemeClr val="tx1">
                  <a:lumMod val="75000"/>
                  <a:lumOff val="25000"/>
                </a:schemeClr>
              </a:solidFill>
              <a:latin typeface="Consolas" pitchFamily="49" charset="0"/>
              <a:cs typeface="Courier New" pitchFamily="49" charset="0"/>
            </a:endParaRP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a:t>
            </a:r>
            <a:r>
              <a:rPr lang="sl-SI" sz="1600" b="1" dirty="0">
                <a:solidFill>
                  <a:schemeClr val="accent3">
                    <a:lumMod val="75000"/>
                  </a:schemeClr>
                </a:solidFill>
                <a:latin typeface="Consolas" pitchFamily="49" charset="0"/>
                <a:cs typeface="Courier New" pitchFamily="49" charset="0"/>
              </a:rPr>
              <a:t>// System.out.println(Kafa.valueOf("MOJA"));</a:t>
            </a:r>
            <a:r>
              <a:rPr lang="sl-SI" sz="1600" b="1" dirty="0">
                <a:solidFill>
                  <a:srgbClr val="66FF33"/>
                </a:solidFill>
                <a:latin typeface="Consolas" pitchFamily="49" charset="0"/>
                <a:cs typeface="Courier New"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a:t>
            </a:r>
          </a:p>
          <a:p>
            <a:pPr marL="0" indent="0" eaLnBrk="1" fontAlgn="auto" hangingPunct="1">
              <a:spcBef>
                <a:spcPts val="0"/>
              </a:spcBef>
              <a:spcAft>
                <a:spcPts val="0"/>
              </a:spcAft>
              <a:buFont typeface="Wingdings" pitchFamily="2" charset="2"/>
              <a:buNone/>
              <a:defRPr/>
            </a:pPr>
            <a:endParaRPr lang="sl-SI" b="1" dirty="0">
              <a:solidFill>
                <a:schemeClr val="tx1">
                  <a:lumMod val="75000"/>
                  <a:lumOff val="25000"/>
                </a:schemeClr>
              </a:solidFill>
              <a:latin typeface="Consolas"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B92A9540-5B4C-40B1-87A7-6E2AB604638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462514E9-F47C-4F67-A7BE-7221BD624CAC}"/>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06E0FEA-A267-4DAD-BEE0-3B0AA6E7BC84}"/>
              </a:ext>
            </a:extLst>
          </p:cNvPr>
          <p:cNvSpPr>
            <a:spLocks noGrp="1"/>
          </p:cNvSpPr>
          <p:nvPr>
            <p:ph idx="1"/>
          </p:nvPr>
        </p:nvSpPr>
        <p:spPr>
          <a:xfrm>
            <a:off x="618306" y="1340768"/>
            <a:ext cx="8058150" cy="4679950"/>
          </a:xfrm>
        </p:spPr>
        <p:txBody>
          <a:bodyPr rtlCol="0">
            <a:normAutofit/>
          </a:bodyPr>
          <a:lstStyle/>
          <a:p>
            <a:pPr eaLnBrk="1" fontAlgn="auto" hangingPunct="1">
              <a:spcAft>
                <a:spcPts val="0"/>
              </a:spcAft>
              <a:buFont typeface="Wingdings 3" charset="2"/>
              <a:buChar char=""/>
              <a:defRPr/>
            </a:pPr>
            <a:r>
              <a:rPr lang="sl-SI" dirty="0">
                <a:solidFill>
                  <a:schemeClr val="tx1">
                    <a:lumMod val="75000"/>
                    <a:lumOff val="25000"/>
                  </a:schemeClr>
                </a:solidFill>
              </a:rPr>
              <a:t>Kroz enumeraciju se može proći switch-case strukturom:</a:t>
            </a:r>
          </a:p>
          <a:p>
            <a:pPr eaLnBrk="1" fontAlgn="auto" hangingPunct="1">
              <a:spcAft>
                <a:spcPts val="0"/>
              </a:spcAft>
              <a:buFont typeface="Wingdings 3" charset="2"/>
              <a:buChar char=""/>
              <a:defRPr/>
            </a:pPr>
            <a:endParaRPr lang="sl-SI" dirty="0">
              <a:solidFill>
                <a:schemeClr val="tx1">
                  <a:lumMod val="75000"/>
                  <a:lumOff val="25000"/>
                </a:schemeClr>
              </a:solidFill>
              <a:latin typeface="Consolas" pitchFamily="49" charset="0"/>
            </a:endParaRP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enum Dan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NED, PON, UTO, SRE,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ČET, PET, SUB;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endParaRPr lang="sl-SI"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32CACAF5-C93B-4971-AEC0-98B203F8679C}"/>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44C912D9-8DE3-4B07-926E-604136A69C3D}"/>
              </a:ext>
            </a:extLst>
          </p:cNvPr>
          <p:cNvSpPr>
            <a:spLocks noGrp="1"/>
          </p:cNvSpPr>
          <p:nvPr>
            <p:ph type="title"/>
          </p:nvPr>
        </p:nvSpPr>
        <p:spPr>
          <a:xfrm>
            <a:off x="468313" y="188913"/>
            <a:ext cx="7053262" cy="1400175"/>
          </a:xfrm>
        </p:spPr>
        <p:txBody>
          <a:bodyPr/>
          <a:lstStyle/>
          <a:p>
            <a:pPr eaLnBrk="1" hangingPunct="1"/>
            <a:r>
              <a:rPr lang="sl-SI" altLang="en-US" sz="3200"/>
              <a:t>Enumeracije</a:t>
            </a:r>
            <a:endParaRPr lang="en-US" altLang="en-US" sz="3200"/>
          </a:p>
        </p:txBody>
      </p:sp>
      <p:sp>
        <p:nvSpPr>
          <p:cNvPr id="2" name="Content Placeholder 2">
            <a:extLst>
              <a:ext uri="{FF2B5EF4-FFF2-40B4-BE49-F238E27FC236}">
                <a16:creationId xmlns:a16="http://schemas.microsoft.com/office/drawing/2014/main" id="{B67CB15B-E008-4BCD-9CCB-355CA88E4F78}"/>
              </a:ext>
            </a:extLst>
          </p:cNvPr>
          <p:cNvSpPr>
            <a:spLocks noGrp="1" noChangeArrowheads="1"/>
          </p:cNvSpPr>
          <p:nvPr>
            <p:ph idx="1"/>
          </p:nvPr>
        </p:nvSpPr>
        <p:spPr>
          <a:xfrm>
            <a:off x="611188" y="981075"/>
            <a:ext cx="8058150" cy="5038725"/>
          </a:xfrm>
        </p:spPr>
        <p:txBody>
          <a:bodyPr rtlCol="0">
            <a:normAutofit lnSpcReduction="10000"/>
          </a:bodyPr>
          <a:lstStyle/>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public class KlasaDani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Dan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Konstruktor</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public KlasaDani(Dan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this.d =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Štampa određeni red</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zavisno koji je dan,</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pomoću switch case:</a:t>
            </a:r>
          </a:p>
          <a:p>
            <a:pPr marL="0" indent="0" eaLnBrk="1" fontAlgn="auto" hangingPunct="1">
              <a:spcBef>
                <a:spcPct val="0"/>
              </a:spcBef>
              <a:spcAft>
                <a:spcPts val="0"/>
              </a:spcAft>
              <a:buFont typeface="Wingdings" pitchFamily="2" charset="2"/>
              <a:buNone/>
              <a:defRPr/>
            </a:pPr>
            <a:r>
              <a:rPr lang="sl-SI" sz="1700" dirty="0">
                <a:solidFill>
                  <a:srgbClr val="49701E"/>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rgbClr val="FF0000"/>
                </a:solidFill>
                <a:latin typeface="Consolas" pitchFamily="49" charset="0"/>
                <a:cs typeface="Courier New" pitchFamily="49" charset="0"/>
              </a:rPr>
              <a:t>    </a:t>
            </a:r>
            <a:r>
              <a:rPr lang="sl-SI" sz="1700" dirty="0">
                <a:solidFill>
                  <a:schemeClr val="tx1">
                    <a:lumMod val="75000"/>
                    <a:lumOff val="25000"/>
                  </a:schemeClr>
                </a:solidFill>
                <a:latin typeface="Consolas" pitchFamily="49" charset="0"/>
                <a:cs typeface="Courier New" pitchFamily="49" charset="0"/>
              </a:rPr>
              <a:t>public void kakavJeDan()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switch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case PON: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System.out.println("Ponedeljak kuku.");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break; </a:t>
            </a:r>
          </a:p>
        </p:txBody>
      </p:sp>
      <p:sp>
        <p:nvSpPr>
          <p:cNvPr id="3" name="Footer Placeholder 2">
            <a:extLst>
              <a:ext uri="{FF2B5EF4-FFF2-40B4-BE49-F238E27FC236}">
                <a16:creationId xmlns:a16="http://schemas.microsoft.com/office/drawing/2014/main" id="{A38E0446-5676-494F-8103-F4870AE7869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8BA4E6F-BCF3-4B85-91B6-4E7A3BC59756}"/>
              </a:ext>
            </a:extLst>
          </p:cNvPr>
          <p:cNvSpPr>
            <a:spLocks noGrp="1" noChangeArrowheads="1"/>
          </p:cNvSpPr>
          <p:nvPr>
            <p:ph type="title"/>
          </p:nvPr>
        </p:nvSpPr>
        <p:spPr>
          <a:xfrm>
            <a:off x="395536" y="333376"/>
            <a:ext cx="7429500" cy="872304"/>
          </a:xfrm>
        </p:spPr>
        <p:txBody>
          <a:bodyPr/>
          <a:lstStyle/>
          <a:p>
            <a:pPr eaLnBrk="1" hangingPunct="1"/>
            <a:r>
              <a:rPr lang="sr-Latn-RS" altLang="en-US" sz="3300"/>
              <a:t>Literali</a:t>
            </a:r>
            <a:endParaRPr lang="en-US" altLang="en-US" sz="3300"/>
          </a:p>
        </p:txBody>
      </p:sp>
      <p:sp>
        <p:nvSpPr>
          <p:cNvPr id="14339" name="Rectangle 3">
            <a:extLst>
              <a:ext uri="{FF2B5EF4-FFF2-40B4-BE49-F238E27FC236}">
                <a16:creationId xmlns:a16="http://schemas.microsoft.com/office/drawing/2014/main" id="{50A4C858-2BED-4403-A5CC-1CFFBC26D734}"/>
              </a:ext>
            </a:extLst>
          </p:cNvPr>
          <p:cNvSpPr>
            <a:spLocks noGrp="1" noChangeArrowheads="1"/>
          </p:cNvSpPr>
          <p:nvPr>
            <p:ph idx="1"/>
          </p:nvPr>
        </p:nvSpPr>
        <p:spPr>
          <a:xfrm>
            <a:off x="442913" y="1327150"/>
            <a:ext cx="7429500" cy="4249738"/>
          </a:xfrm>
        </p:spPr>
        <p:txBody>
          <a:bodyPr rtlCol="0">
            <a:normAutofit/>
          </a:bodyPr>
          <a:lstStyle/>
          <a:p>
            <a:pPr eaLnBrk="1" fontAlgn="auto" hangingPunct="1">
              <a:spcAft>
                <a:spcPts val="0"/>
              </a:spcAft>
              <a:buFont typeface="Wingdings 3" charset="2"/>
              <a:buChar char=""/>
              <a:defRPr/>
            </a:pPr>
            <a:r>
              <a:rPr lang="sl-SI" altLang="en-US" dirty="0">
                <a:solidFill>
                  <a:schemeClr val="tx1">
                    <a:lumMod val="75000"/>
                    <a:lumOff val="25000"/>
                  </a:schemeClr>
                </a:solidFill>
              </a:rPr>
              <a:t>Java poznaje četiri tipa vrednosti:</a:t>
            </a:r>
            <a:endParaRPr lang="en-US" altLang="en-US"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1">
                    <a:lumMod val="75000"/>
                    <a:lumOff val="25000"/>
                  </a:schemeClr>
                </a:solidFill>
              </a:rPr>
              <a:t>numeričke</a:t>
            </a:r>
            <a:endParaRPr lang="en-US" altLang="en-US" sz="2000"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1">
                    <a:lumMod val="75000"/>
                    <a:lumOff val="25000"/>
                  </a:schemeClr>
                </a:solidFill>
              </a:rPr>
              <a:t>znakovne</a:t>
            </a:r>
            <a:endParaRPr lang="en-US" altLang="en-US" sz="2000"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2"/>
                </a:solidFill>
              </a:rPr>
              <a:t>logičke (tačno ili netačno, odnosno </a:t>
            </a:r>
            <a:r>
              <a:rPr lang="sl-SI" altLang="en-US" sz="2000" dirty="0">
                <a:solidFill>
                  <a:schemeClr val="tx2"/>
                </a:solidFill>
                <a:latin typeface="Consolas" pitchFamily="49" charset="0"/>
                <a:cs typeface="Courier New" pitchFamily="49" charset="0"/>
              </a:rPr>
              <a:t>true</a:t>
            </a:r>
            <a:r>
              <a:rPr lang="sl-SI" altLang="en-US" sz="2000" dirty="0">
                <a:solidFill>
                  <a:schemeClr val="tx2"/>
                </a:solidFill>
              </a:rPr>
              <a:t> i </a:t>
            </a:r>
            <a:r>
              <a:rPr lang="sl-SI" altLang="en-US" sz="2000" dirty="0">
                <a:solidFill>
                  <a:schemeClr val="tx2"/>
                </a:solidFill>
                <a:latin typeface="Consolas" pitchFamily="49" charset="0"/>
                <a:cs typeface="Courier New" pitchFamily="49" charset="0"/>
              </a:rPr>
              <a:t>false</a:t>
            </a:r>
            <a:r>
              <a:rPr lang="sl-SI" altLang="en-US" sz="2000" dirty="0">
                <a:solidFill>
                  <a:schemeClr val="tx2"/>
                </a:solidFill>
              </a:rPr>
              <a:t>)</a:t>
            </a:r>
            <a:r>
              <a:rPr lang="en-US" altLang="en-US" sz="2000" dirty="0">
                <a:solidFill>
                  <a:schemeClr val="tx2"/>
                </a:solidFill>
              </a:rPr>
              <a:t> </a:t>
            </a:r>
            <a:r>
              <a:rPr lang="sl-SI" altLang="en-US" sz="2000" dirty="0">
                <a:solidFill>
                  <a:schemeClr val="tx2"/>
                </a:solidFill>
              </a:rPr>
              <a:t>i</a:t>
            </a:r>
            <a:endParaRPr lang="en-US" altLang="en-US" sz="2000" dirty="0">
              <a:solidFill>
                <a:schemeClr val="tx2"/>
              </a:solidFill>
            </a:endParaRPr>
          </a:p>
          <a:p>
            <a:pPr lvl="2" eaLnBrk="1" fontAlgn="auto" hangingPunct="1">
              <a:spcAft>
                <a:spcPts val="0"/>
              </a:spcAft>
              <a:buFont typeface="Wingdings 3" charset="2"/>
              <a:buChar char=""/>
              <a:defRPr/>
            </a:pPr>
            <a:r>
              <a:rPr lang="sl-SI" altLang="en-US" sz="2000" dirty="0">
                <a:solidFill>
                  <a:schemeClr val="tx2"/>
                </a:solidFill>
              </a:rPr>
              <a:t>specijalnu vrednost </a:t>
            </a:r>
            <a:r>
              <a:rPr lang="sl-SI" altLang="en-US" sz="2000" dirty="0">
                <a:solidFill>
                  <a:schemeClr val="tx2"/>
                </a:solidFill>
                <a:latin typeface="Consolas" pitchFamily="49" charset="0"/>
                <a:cs typeface="Courier New" pitchFamily="49" charset="0"/>
              </a:rPr>
              <a:t>null</a:t>
            </a:r>
            <a:r>
              <a:rPr lang="sl-SI" altLang="en-US" sz="2000" dirty="0">
                <a:solidFill>
                  <a:schemeClr val="tx2"/>
                </a:solidFill>
              </a:rPr>
              <a:t> (za određene primene).</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U Javi je </a:t>
            </a:r>
            <a:r>
              <a:rPr lang="sl-SI" altLang="en-US" sz="2400" b="1" dirty="0">
                <a:solidFill>
                  <a:schemeClr val="accent1">
                    <a:lumMod val="75000"/>
                  </a:schemeClr>
                </a:solidFill>
                <a:latin typeface="Consolas" pitchFamily="49" charset="0"/>
                <a:cs typeface="Courier New" pitchFamily="49" charset="0"/>
              </a:rPr>
              <a:t>null</a:t>
            </a:r>
            <a:r>
              <a:rPr lang="sl-SI" altLang="en-US" sz="2400" dirty="0">
                <a:solidFill>
                  <a:schemeClr val="accent1">
                    <a:lumMod val="75000"/>
                  </a:schemeClr>
                </a:solidFill>
              </a:rPr>
              <a:t> </a:t>
            </a:r>
            <a:r>
              <a:rPr lang="sl-SI" altLang="en-US" sz="2400" dirty="0">
                <a:solidFill>
                  <a:schemeClr val="tx1">
                    <a:lumMod val="75000"/>
                    <a:lumOff val="25000"/>
                  </a:schemeClr>
                </a:solidFill>
              </a:rPr>
              <a:t>ključna reč</a:t>
            </a:r>
            <a:r>
              <a:rPr lang="sl-SI" altLang="en-US" sz="2400" dirty="0">
                <a:solidFill>
                  <a:schemeClr val="tx1">
                    <a:lumMod val="85000"/>
                  </a:schemeClr>
                </a:solidFill>
              </a:rPr>
              <a:t>.</a:t>
            </a:r>
          </a:p>
          <a:p>
            <a:pPr eaLnBrk="1" fontAlgn="auto" hangingPunct="1">
              <a:spcAft>
                <a:spcPts val="0"/>
              </a:spcAft>
              <a:buFont typeface="Wingdings 3" charset="2"/>
              <a:buChar char=""/>
              <a:defRPr/>
            </a:pPr>
            <a:endParaRPr lang="sl-SI" altLang="en-US" sz="2400" dirty="0">
              <a:solidFill>
                <a:schemeClr val="tx2"/>
              </a:solidFill>
            </a:endParaRPr>
          </a:p>
        </p:txBody>
      </p:sp>
      <p:sp>
        <p:nvSpPr>
          <p:cNvPr id="2" name="Oval 4">
            <a:extLst>
              <a:ext uri="{FF2B5EF4-FFF2-40B4-BE49-F238E27FC236}">
                <a16:creationId xmlns:a16="http://schemas.microsoft.com/office/drawing/2014/main" id="{8F4CC00A-AFA4-4027-A2C6-7616CA514860}"/>
              </a:ext>
            </a:extLst>
          </p:cNvPr>
          <p:cNvSpPr>
            <a:spLocks noChangeArrowheads="1"/>
          </p:cNvSpPr>
          <p:nvPr/>
        </p:nvSpPr>
        <p:spPr bwMode="auto">
          <a:xfrm>
            <a:off x="1330746" y="4506590"/>
            <a:ext cx="2376488" cy="792163"/>
          </a:xfrm>
          <a:prstGeom prst="ellipse">
            <a:avLst/>
          </a:prstGeom>
          <a:noFill/>
          <a:ln w="9525">
            <a:solidFill>
              <a:schemeClr val="tx2">
                <a:lumMod val="7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dirty="0">
                <a:solidFill>
                  <a:schemeClr val="tx1">
                    <a:lumMod val="75000"/>
                    <a:lumOff val="25000"/>
                  </a:schemeClr>
                </a:solidFill>
                <a:latin typeface="+mj-lt"/>
              </a:rPr>
              <a:t>LITERAL</a:t>
            </a:r>
          </a:p>
        </p:txBody>
      </p:sp>
      <p:sp>
        <p:nvSpPr>
          <p:cNvPr id="3" name="Oval 5">
            <a:extLst>
              <a:ext uri="{FF2B5EF4-FFF2-40B4-BE49-F238E27FC236}">
                <a16:creationId xmlns:a16="http://schemas.microsoft.com/office/drawing/2014/main" id="{50A43D47-979D-460A-A9B1-B5DCFB6E3F5C}"/>
              </a:ext>
            </a:extLst>
          </p:cNvPr>
          <p:cNvSpPr>
            <a:spLocks noChangeArrowheads="1"/>
          </p:cNvSpPr>
          <p:nvPr/>
        </p:nvSpPr>
        <p:spPr bwMode="auto">
          <a:xfrm>
            <a:off x="4788321" y="3789040"/>
            <a:ext cx="1439863" cy="503238"/>
          </a:xfrm>
          <a:prstGeom prst="ellipse">
            <a:avLst/>
          </a:prstGeom>
          <a:no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Numerički</a:t>
            </a:r>
            <a:endParaRPr lang="en-US" altLang="en-US" dirty="0">
              <a:solidFill>
                <a:schemeClr val="tx1">
                  <a:lumMod val="75000"/>
                  <a:lumOff val="25000"/>
                </a:schemeClr>
              </a:solidFill>
              <a:latin typeface="+mj-lt"/>
            </a:endParaRPr>
          </a:p>
        </p:txBody>
      </p:sp>
      <p:sp>
        <p:nvSpPr>
          <p:cNvPr id="4" name="Oval 6">
            <a:extLst>
              <a:ext uri="{FF2B5EF4-FFF2-40B4-BE49-F238E27FC236}">
                <a16:creationId xmlns:a16="http://schemas.microsoft.com/office/drawing/2014/main" id="{B57FDEA2-0C4E-4DE9-B211-074756DF5066}"/>
              </a:ext>
            </a:extLst>
          </p:cNvPr>
          <p:cNvSpPr>
            <a:spLocks noChangeArrowheads="1"/>
          </p:cNvSpPr>
          <p:nvPr/>
        </p:nvSpPr>
        <p:spPr bwMode="auto">
          <a:xfrm>
            <a:off x="4788321" y="4363715"/>
            <a:ext cx="1439863" cy="50323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Logički</a:t>
            </a:r>
            <a:endParaRPr lang="en-US" altLang="en-US" dirty="0">
              <a:solidFill>
                <a:schemeClr val="tx1">
                  <a:lumMod val="75000"/>
                  <a:lumOff val="25000"/>
                </a:schemeClr>
              </a:solidFill>
              <a:latin typeface="+mj-lt"/>
            </a:endParaRPr>
          </a:p>
        </p:txBody>
      </p:sp>
      <p:sp>
        <p:nvSpPr>
          <p:cNvPr id="13322" name="Oval 7">
            <a:extLst>
              <a:ext uri="{FF2B5EF4-FFF2-40B4-BE49-F238E27FC236}">
                <a16:creationId xmlns:a16="http://schemas.microsoft.com/office/drawing/2014/main" id="{E07E352C-2BD4-4BB1-81DF-BF0C92784B66}"/>
              </a:ext>
            </a:extLst>
          </p:cNvPr>
          <p:cNvSpPr>
            <a:spLocks noChangeArrowheads="1"/>
          </p:cNvSpPr>
          <p:nvPr/>
        </p:nvSpPr>
        <p:spPr bwMode="auto">
          <a:xfrm>
            <a:off x="4788321" y="4939978"/>
            <a:ext cx="1439863" cy="503237"/>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Znakovni</a:t>
            </a:r>
            <a:endParaRPr lang="en-US" altLang="en-US" dirty="0">
              <a:solidFill>
                <a:schemeClr val="tx1">
                  <a:lumMod val="75000"/>
                  <a:lumOff val="25000"/>
                </a:schemeClr>
              </a:solidFill>
              <a:latin typeface="+mj-lt"/>
            </a:endParaRPr>
          </a:p>
        </p:txBody>
      </p:sp>
      <p:sp>
        <p:nvSpPr>
          <p:cNvPr id="15374" name="Oval 8">
            <a:extLst>
              <a:ext uri="{FF2B5EF4-FFF2-40B4-BE49-F238E27FC236}">
                <a16:creationId xmlns:a16="http://schemas.microsoft.com/office/drawing/2014/main" id="{D2BD0113-FCBD-4414-B777-68581BE2DCD0}"/>
              </a:ext>
            </a:extLst>
          </p:cNvPr>
          <p:cNvSpPr>
            <a:spLocks noChangeArrowheads="1"/>
          </p:cNvSpPr>
          <p:nvPr/>
        </p:nvSpPr>
        <p:spPr bwMode="auto">
          <a:xfrm>
            <a:off x="4788321" y="5516240"/>
            <a:ext cx="1439863" cy="50323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sl-SI" altLang="en-US">
                <a:solidFill>
                  <a:schemeClr val="tx2"/>
                </a:solidFill>
                <a:latin typeface="Consolas" panose="020B0609020204030204" pitchFamily="49" charset="0"/>
              </a:rPr>
              <a:t>null</a:t>
            </a:r>
            <a:endParaRPr lang="en-US" altLang="en-US">
              <a:solidFill>
                <a:schemeClr val="tx2"/>
              </a:solidFill>
              <a:latin typeface="Consolas" panose="020B0609020204030204" pitchFamily="49" charset="0"/>
            </a:endParaRPr>
          </a:p>
        </p:txBody>
      </p:sp>
      <p:sp>
        <p:nvSpPr>
          <p:cNvPr id="15375" name="AutoShape 12">
            <a:extLst>
              <a:ext uri="{FF2B5EF4-FFF2-40B4-BE49-F238E27FC236}">
                <a16:creationId xmlns:a16="http://schemas.microsoft.com/office/drawing/2014/main" id="{146C866B-5730-4C55-9D90-AB53E7901EC4}"/>
              </a:ext>
            </a:extLst>
          </p:cNvPr>
          <p:cNvSpPr>
            <a:spLocks noChangeArrowheads="1"/>
          </p:cNvSpPr>
          <p:nvPr/>
        </p:nvSpPr>
        <p:spPr bwMode="auto">
          <a:xfrm rot="469674">
            <a:off x="3645026" y="5105626"/>
            <a:ext cx="1136647" cy="83072"/>
          </a:xfrm>
          <a:prstGeom prst="rightArrow">
            <a:avLst>
              <a:gd name="adj1" fmla="val 50000"/>
              <a:gd name="adj2" fmla="val 87164"/>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7" name="AutoShape 12">
            <a:extLst>
              <a:ext uri="{FF2B5EF4-FFF2-40B4-BE49-F238E27FC236}">
                <a16:creationId xmlns:a16="http://schemas.microsoft.com/office/drawing/2014/main" id="{9EF9C62A-7758-46A5-8077-437FCCD7A37C}"/>
              </a:ext>
            </a:extLst>
          </p:cNvPr>
          <p:cNvSpPr>
            <a:spLocks noChangeArrowheads="1"/>
          </p:cNvSpPr>
          <p:nvPr/>
        </p:nvSpPr>
        <p:spPr bwMode="auto">
          <a:xfrm rot="1334842">
            <a:off x="3422893" y="5394362"/>
            <a:ext cx="1422400" cy="87312"/>
          </a:xfrm>
          <a:prstGeom prst="rightArrow">
            <a:avLst>
              <a:gd name="adj1" fmla="val 50000"/>
              <a:gd name="adj2" fmla="val 87413"/>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8" name="AutoShape 12">
            <a:extLst>
              <a:ext uri="{FF2B5EF4-FFF2-40B4-BE49-F238E27FC236}">
                <a16:creationId xmlns:a16="http://schemas.microsoft.com/office/drawing/2014/main" id="{50ECB37A-183F-446A-AB8E-CD28EBBAD0C2}"/>
              </a:ext>
            </a:extLst>
          </p:cNvPr>
          <p:cNvSpPr>
            <a:spLocks noChangeArrowheads="1"/>
          </p:cNvSpPr>
          <p:nvPr/>
        </p:nvSpPr>
        <p:spPr bwMode="auto">
          <a:xfrm rot="21127942">
            <a:off x="3600343" y="4573151"/>
            <a:ext cx="1208087" cy="89602"/>
          </a:xfrm>
          <a:prstGeom prst="rightArrow">
            <a:avLst>
              <a:gd name="adj1" fmla="val 50000"/>
              <a:gd name="adj2" fmla="val 86680"/>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9" name="AutoShape 12">
            <a:extLst>
              <a:ext uri="{FF2B5EF4-FFF2-40B4-BE49-F238E27FC236}">
                <a16:creationId xmlns:a16="http://schemas.microsoft.com/office/drawing/2014/main" id="{9C78B16F-4F7C-4E1C-9C01-6B1CF835F539}"/>
              </a:ext>
            </a:extLst>
          </p:cNvPr>
          <p:cNvSpPr>
            <a:spLocks noChangeArrowheads="1"/>
          </p:cNvSpPr>
          <p:nvPr/>
        </p:nvSpPr>
        <p:spPr bwMode="auto">
          <a:xfrm rot="20153634">
            <a:off x="3373141" y="4271973"/>
            <a:ext cx="1444625" cy="82550"/>
          </a:xfrm>
          <a:prstGeom prst="rightArrow">
            <a:avLst>
              <a:gd name="adj1" fmla="val 50000"/>
              <a:gd name="adj2" fmla="val 87095"/>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 name="Footer Placeholder 4">
            <a:extLst>
              <a:ext uri="{FF2B5EF4-FFF2-40B4-BE49-F238E27FC236}">
                <a16:creationId xmlns:a16="http://schemas.microsoft.com/office/drawing/2014/main" id="{4699367B-246B-4AC6-A4A0-3943BE6083F4}"/>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6822C90A-02E3-4852-BC00-966267AC531B}"/>
              </a:ext>
            </a:extLst>
          </p:cNvPr>
          <p:cNvSpPr>
            <a:spLocks noGrp="1"/>
          </p:cNvSpPr>
          <p:nvPr>
            <p:ph type="title"/>
          </p:nvPr>
        </p:nvSpPr>
        <p:spPr>
          <a:xfrm>
            <a:off x="468313" y="333375"/>
            <a:ext cx="6446837" cy="1320800"/>
          </a:xfrm>
        </p:spPr>
        <p:txBody>
          <a:bodyPr/>
          <a:lstStyle/>
          <a:p>
            <a:pPr eaLnBrk="1" hangingPunct="1"/>
            <a:r>
              <a:rPr lang="sl-SI" altLang="en-US" sz="3200"/>
              <a:t>Enumeracije</a:t>
            </a:r>
            <a:endParaRPr lang="en-US" altLang="en-US" sz="3200"/>
          </a:p>
        </p:txBody>
      </p:sp>
      <p:sp>
        <p:nvSpPr>
          <p:cNvPr id="99331" name="Content Placeholder 2">
            <a:extLst>
              <a:ext uri="{FF2B5EF4-FFF2-40B4-BE49-F238E27FC236}">
                <a16:creationId xmlns:a16="http://schemas.microsoft.com/office/drawing/2014/main" id="{DB10621D-7DF8-4E14-BE55-DA16C265B21E}"/>
              </a:ext>
            </a:extLst>
          </p:cNvPr>
          <p:cNvSpPr>
            <a:spLocks noGrp="1" noChangeArrowheads="1"/>
          </p:cNvSpPr>
          <p:nvPr>
            <p:ph idx="1"/>
          </p:nvPr>
        </p:nvSpPr>
        <p:spPr>
          <a:xfrm>
            <a:off x="611188" y="1196975"/>
            <a:ext cx="8058150" cy="5183188"/>
          </a:xfrm>
        </p:spPr>
        <p:txBody>
          <a:bodyPr/>
          <a:lstStyle/>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PET: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System.out.println("Fridays je kul.");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SUB: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NED: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System.out.println("Vikend najbolji.");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default: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System.out.println("Sredina smara.");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 </a:t>
            </a:r>
          </a:p>
        </p:txBody>
      </p:sp>
      <p:sp>
        <p:nvSpPr>
          <p:cNvPr id="2" name="Footer Placeholder 1">
            <a:extLst>
              <a:ext uri="{FF2B5EF4-FFF2-40B4-BE49-F238E27FC236}">
                <a16:creationId xmlns:a16="http://schemas.microsoft.com/office/drawing/2014/main" id="{1E9A8FA6-6B1B-4EA7-B7C7-84D16E09CBA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1F7A987A-6749-40FC-9C26-09AB6CD9698B}"/>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00355" name="Content Placeholder 2">
            <a:extLst>
              <a:ext uri="{FF2B5EF4-FFF2-40B4-BE49-F238E27FC236}">
                <a16:creationId xmlns:a16="http://schemas.microsoft.com/office/drawing/2014/main" id="{85AA5A22-2C93-4212-857C-79C1ADA1737A}"/>
              </a:ext>
            </a:extLst>
          </p:cNvPr>
          <p:cNvSpPr>
            <a:spLocks noGrp="1" noChangeArrowheads="1"/>
          </p:cNvSpPr>
          <p:nvPr>
            <p:ph idx="1"/>
          </p:nvPr>
        </p:nvSpPr>
        <p:spPr>
          <a:xfrm>
            <a:off x="625549" y="1414363"/>
            <a:ext cx="7762875" cy="4606925"/>
          </a:xfrm>
        </p:spPr>
        <p:txBody>
          <a:bodyPr/>
          <a:lstStyle/>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public static void main(String[] args)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String pom = "PON";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KlasaDani kd1;</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kd1 = new KlasaDani(Dan.valueOf(pom));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kd1.kakavJeDan();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BBF9BF85-1E13-41F7-BFD7-C8C69CBA1B0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40AC2E16-12C8-4F44-8C19-042585299659}"/>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17765" name="Content Placeholder 6">
            <a:extLst>
              <a:ext uri="{FF2B5EF4-FFF2-40B4-BE49-F238E27FC236}">
                <a16:creationId xmlns:a16="http://schemas.microsoft.com/office/drawing/2014/main" id="{E8C58699-D84E-4C8F-8363-89195E2D9DE5}"/>
              </a:ext>
            </a:extLst>
          </p:cNvPr>
          <p:cNvSpPr>
            <a:spLocks noGrp="1" noChangeArrowheads="1"/>
          </p:cNvSpPr>
          <p:nvPr>
            <p:ph idx="1"/>
          </p:nvPr>
        </p:nvSpPr>
        <p:spPr>
          <a:xfrm>
            <a:off x="684213" y="1412875"/>
            <a:ext cx="6710362" cy="4176713"/>
          </a:xfrm>
        </p:spPr>
        <p:txBody>
          <a:bodyPr rtlCol="0">
            <a:normAutofit/>
          </a:bodyPr>
          <a:lstStyle/>
          <a:p>
            <a:pPr eaLnBrk="1" fontAlgn="auto" hangingPunct="1">
              <a:spcAft>
                <a:spcPts val="0"/>
              </a:spcAft>
              <a:buFont typeface="Wingdings 3" charset="2"/>
              <a:buChar char=""/>
              <a:defRPr/>
            </a:pPr>
            <a:r>
              <a:rPr lang="sl-SI" kern="0" dirty="0">
                <a:solidFill>
                  <a:schemeClr val="tx1">
                    <a:lumMod val="75000"/>
                    <a:lumOff val="25000"/>
                  </a:schemeClr>
                </a:solidFill>
              </a:rPr>
              <a:t>Enumeracija sa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rPr>
              <a:t> metodom:</a:t>
            </a:r>
            <a:br>
              <a:rPr lang="sl-SI" kern="0" dirty="0">
                <a:solidFill>
                  <a:schemeClr val="tx1">
                    <a:lumMod val="75000"/>
                    <a:lumOff val="25000"/>
                  </a:schemeClr>
                </a:solidFill>
              </a:rPr>
            </a:br>
            <a:r>
              <a:rPr lang="sl-SI" kern="0" dirty="0">
                <a:solidFill>
                  <a:schemeClr val="tx1">
                    <a:lumMod val="75000"/>
                    <a:lumOff val="25000"/>
                  </a:schemeClr>
                </a:solidFill>
              </a:rPr>
              <a:t>(enumeracija može sadržati bilo kakav metod)</a:t>
            </a:r>
          </a:p>
          <a:p>
            <a:pPr marL="0" indent="0" eaLnBrk="1" fontAlgn="auto" hangingPunct="1">
              <a:spcAft>
                <a:spcPts val="0"/>
              </a:spcAft>
              <a:buFont typeface="Wingdings" panose="05000000000000000000" pitchFamily="2" charset="2"/>
              <a:buNone/>
              <a:defRPr/>
            </a:pPr>
            <a:endParaRPr lang="sl-SI" kern="0" dirty="0">
              <a:solidFill>
                <a:schemeClr val="tx1">
                  <a:lumMod val="75000"/>
                  <a:lumOff val="25000"/>
                </a:schemeClr>
              </a:solidFill>
            </a:endParaRP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enum Kafa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SLAĐA, SREDNJA, GORČA;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public static void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latin typeface="Consolas" pitchFamily="49" charset="0"/>
                <a:cs typeface="Courier New" panose="02070309020205020404" pitchFamily="49" charset="0"/>
              </a:rPr>
              <a:t>(String[] args)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Kafa k1 = Kafa.SREDNJA;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System.out.println(k1);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a:t>
            </a:r>
          </a:p>
          <a:p>
            <a:pPr eaLnBrk="1" fontAlgn="auto" hangingPunct="1">
              <a:spcAft>
                <a:spcPts val="0"/>
              </a:spcAft>
              <a:buFont typeface="Wingdings 3" charset="2"/>
              <a:buChar char=""/>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51DD44B-E4BA-4D9F-BA2A-1174C7E1899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B72FCEAA-E4BB-46A8-BBB0-5C1BA11BF718}"/>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7" name="Content Placeholder 6">
            <a:extLst>
              <a:ext uri="{FF2B5EF4-FFF2-40B4-BE49-F238E27FC236}">
                <a16:creationId xmlns:a16="http://schemas.microsoft.com/office/drawing/2014/main" id="{E86D2527-FBB4-42DC-A324-53B36200B606}"/>
              </a:ext>
            </a:extLst>
          </p:cNvPr>
          <p:cNvSpPr>
            <a:spLocks noGrp="1"/>
          </p:cNvSpPr>
          <p:nvPr>
            <p:ph idx="1"/>
          </p:nvPr>
        </p:nvSpPr>
        <p:spPr>
          <a:xfrm>
            <a:off x="539552" y="1412776"/>
            <a:ext cx="7696200" cy="3598863"/>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Enumeracija sa konkretnim metodom</a:t>
            </a:r>
            <a:br>
              <a:rPr lang="sl-SI" sz="2000" dirty="0">
                <a:solidFill>
                  <a:schemeClr val="tx1">
                    <a:lumMod val="75000"/>
                    <a:lumOff val="25000"/>
                  </a:schemeClr>
                </a:solidFill>
              </a:rPr>
            </a:br>
            <a:r>
              <a:rPr lang="sl-SI" sz="2000" dirty="0">
                <a:solidFill>
                  <a:schemeClr val="tx1">
                    <a:lumMod val="75000"/>
                    <a:lumOff val="25000"/>
                  </a:schemeClr>
                </a:solidFill>
              </a:rPr>
              <a:t>i konstruktorom:</a:t>
            </a:r>
          </a:p>
          <a:p>
            <a:pPr lvl="1" eaLnBrk="1" fontAlgn="auto" hangingPunct="1">
              <a:spcAft>
                <a:spcPts val="0"/>
              </a:spcAft>
              <a:buFont typeface="Wingdings 3" charset="2"/>
              <a:buChar char=""/>
              <a:defRPr/>
            </a:pPr>
            <a:r>
              <a:rPr lang="sl-SI" sz="1800" dirty="0">
                <a:solidFill>
                  <a:schemeClr val="tx1">
                    <a:lumMod val="75000"/>
                    <a:lumOff val="25000"/>
                  </a:schemeClr>
                </a:solidFill>
              </a:rPr>
              <a:t>Konstruktor biva pozvan za svaku od vrednosti</a:t>
            </a:r>
            <a:br>
              <a:rPr lang="sl-SI" sz="1800" dirty="0">
                <a:solidFill>
                  <a:schemeClr val="tx1">
                    <a:lumMod val="75000"/>
                    <a:lumOff val="25000"/>
                  </a:schemeClr>
                </a:solidFill>
              </a:rPr>
            </a:br>
            <a:r>
              <a:rPr lang="sl-SI" sz="1800" dirty="0">
                <a:solidFill>
                  <a:schemeClr val="tx1">
                    <a:lumMod val="75000"/>
                    <a:lumOff val="25000"/>
                  </a:schemeClr>
                </a:solidFill>
              </a:rPr>
              <a:t>konstante prilikom inicijalizacije enumeracije.</a:t>
            </a:r>
          </a:p>
          <a:p>
            <a:pPr lvl="1" eaLnBrk="1" fontAlgn="auto" hangingPunct="1">
              <a:spcAft>
                <a:spcPts val="0"/>
              </a:spcAft>
              <a:buFont typeface="Wingdings 3" charset="2"/>
              <a:buChar char=""/>
              <a:defRPr/>
            </a:pPr>
            <a:r>
              <a:rPr lang="sl-SI" sz="1800" dirty="0">
                <a:solidFill>
                  <a:schemeClr val="tx1">
                    <a:lumMod val="75000"/>
                    <a:lumOff val="25000"/>
                  </a:schemeClr>
                </a:solidFill>
              </a:rPr>
              <a:t>Pošto se ne mogu praviti objekti enumeracije,</a:t>
            </a:r>
            <a:br>
              <a:rPr lang="sl-SI" sz="1800" dirty="0">
                <a:solidFill>
                  <a:schemeClr val="tx1">
                    <a:lumMod val="75000"/>
                    <a:lumOff val="25000"/>
                  </a:schemeClr>
                </a:solidFill>
              </a:rPr>
            </a:br>
            <a:r>
              <a:rPr lang="sl-SI" sz="1800" dirty="0">
                <a:solidFill>
                  <a:schemeClr val="tx1">
                    <a:lumMod val="75000"/>
                    <a:lumOff val="25000"/>
                  </a:schemeClr>
                </a:solidFill>
              </a:rPr>
              <a:t>konstruktor se ne može direktno pozvati.</a:t>
            </a:r>
          </a:p>
          <a:p>
            <a:pPr lvl="1" eaLnBrk="1" fontAlgn="auto" hangingPunct="1">
              <a:spcAft>
                <a:spcPts val="0"/>
              </a:spcAft>
              <a:buFont typeface="Wingdings 3" charset="2"/>
              <a:buChar char=""/>
              <a:defRPr/>
            </a:pPr>
            <a:endParaRPr lang="sl-SI" sz="1800" dirty="0">
              <a:solidFill>
                <a:schemeClr val="tx1">
                  <a:lumMod val="75000"/>
                  <a:lumOff val="25000"/>
                </a:schemeClr>
              </a:solidFill>
            </a:endParaRPr>
          </a:p>
          <a:p>
            <a:pPr eaLnBrk="1" fontAlgn="auto" hangingPunct="1">
              <a:spcAft>
                <a:spcPts val="0"/>
              </a:spcAft>
              <a:buFont typeface="Wingdings 3" charset="2"/>
              <a:buChar char=""/>
              <a:defRPr/>
            </a:pPr>
            <a:r>
              <a:rPr lang="sl-SI" sz="2000" dirty="0">
                <a:solidFill>
                  <a:schemeClr val="tx1">
                    <a:lumMod val="75000"/>
                    <a:lumOff val="25000"/>
                  </a:schemeClr>
                </a:solidFill>
              </a:rPr>
              <a:t>Primer počinje na sledećem slajdu.</a:t>
            </a:r>
          </a:p>
          <a:p>
            <a:pPr marL="0" indent="0" eaLnBrk="1" fontAlgn="auto" hangingPunct="1">
              <a:spcAft>
                <a:spcPts val="0"/>
              </a:spcAft>
              <a:buFont typeface="Wingdings" pitchFamily="2" charset="2"/>
              <a:buNone/>
              <a:defRPr/>
            </a:pPr>
            <a:endParaRPr lang="sl-SI" sz="2000" dirty="0">
              <a:solidFill>
                <a:schemeClr val="tx1">
                  <a:lumMod val="75000"/>
                  <a:lumOff val="25000"/>
                </a:schemeClr>
              </a:solidFill>
            </a:endParaRPr>
          </a:p>
          <a:p>
            <a:pPr marL="0" indent="0" eaLnBrk="1" fontAlgn="auto" hangingPunct="1">
              <a:spcAft>
                <a:spcPts val="0"/>
              </a:spcAft>
              <a:buFont typeface="Wingdings" pitchFamily="2" charset="2"/>
              <a:buNone/>
              <a:defRPr/>
            </a:pPr>
            <a:endParaRPr lang="sl-SI" sz="2000" dirty="0">
              <a:solidFill>
                <a:srgbClr val="FF0000"/>
              </a:solidFill>
            </a:endParaRPr>
          </a:p>
        </p:txBody>
      </p:sp>
      <p:sp>
        <p:nvSpPr>
          <p:cNvPr id="2" name="Footer Placeholder 1">
            <a:extLst>
              <a:ext uri="{FF2B5EF4-FFF2-40B4-BE49-F238E27FC236}">
                <a16:creationId xmlns:a16="http://schemas.microsoft.com/office/drawing/2014/main" id="{CE5F1C95-8E81-4418-8BB3-FD5365382104}"/>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4239289-7BA3-4066-96AC-4C6EFBA629C1}"/>
              </a:ext>
            </a:extLst>
          </p:cNvPr>
          <p:cNvSpPr>
            <a:spLocks noGrp="1"/>
          </p:cNvSpPr>
          <p:nvPr>
            <p:ph type="title"/>
          </p:nvPr>
        </p:nvSpPr>
        <p:spPr>
          <a:xfrm>
            <a:off x="484188" y="452438"/>
            <a:ext cx="7053262" cy="815975"/>
          </a:xfrm>
        </p:spPr>
        <p:txBody>
          <a:bodyPr/>
          <a:lstStyle/>
          <a:p>
            <a:pPr eaLnBrk="1" hangingPunct="1"/>
            <a:r>
              <a:rPr lang="sl-SI" altLang="en-US" sz="3200"/>
              <a:t>Enumeracije</a:t>
            </a:r>
            <a:endParaRPr lang="en-US" altLang="en-US" sz="3200"/>
          </a:p>
        </p:txBody>
      </p:sp>
      <p:sp>
        <p:nvSpPr>
          <p:cNvPr id="103427" name="Content Placeholder 6">
            <a:extLst>
              <a:ext uri="{FF2B5EF4-FFF2-40B4-BE49-F238E27FC236}">
                <a16:creationId xmlns:a16="http://schemas.microsoft.com/office/drawing/2014/main" id="{19D7F8B6-D2C3-42FD-8288-ADC04423146B}"/>
              </a:ext>
            </a:extLst>
          </p:cNvPr>
          <p:cNvSpPr>
            <a:spLocks noGrp="1" noChangeArrowheads="1"/>
          </p:cNvSpPr>
          <p:nvPr>
            <p:ph idx="1"/>
          </p:nvPr>
        </p:nvSpPr>
        <p:spPr>
          <a:xfrm>
            <a:off x="539552" y="1196752"/>
            <a:ext cx="7775575" cy="4759548"/>
          </a:xfrm>
        </p:spPr>
        <p:txBody>
          <a:bodyPr/>
          <a:lstStyle/>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enum Kafa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SLAĐA, SREDNJA, GORČA;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private Kafa()</a:t>
            </a:r>
            <a:r>
              <a:rPr lang="en-US" altLang="en-US">
                <a:solidFill>
                  <a:srgbClr val="FF0000"/>
                </a:solidFill>
                <a:latin typeface="Consolas" panose="020B0609020204030204" pitchFamily="49" charset="0"/>
                <a:cs typeface="Courier New" panose="02070309020205020404" pitchFamily="49" charset="0"/>
              </a:rPr>
              <a:t> </a:t>
            </a:r>
            <a:r>
              <a:rPr lang="sl-SI" altLang="en-US">
                <a:solidFill>
                  <a:srgbClr val="00B050"/>
                </a:solidFill>
                <a:latin typeface="Consolas" panose="020B0609020204030204" pitchFamily="49" charset="0"/>
                <a:cs typeface="Courier New" panose="02070309020205020404" pitchFamily="49" charset="0"/>
              </a:rPr>
              <a:t>// Konstruktor</a:t>
            </a:r>
            <a:endParaRPr lang="en-US" altLang="en-US">
              <a:solidFill>
                <a:srgbClr val="00B050"/>
              </a:solidFill>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System.out.println("Pozvan konstruktor za: </a:t>
            </a:r>
            <a:r>
              <a:rPr lang="sl-SI" altLang="en-US">
                <a:latin typeface="Consolas" panose="020B0609020204030204" pitchFamily="49" charset="0"/>
                <a:cs typeface="Courier New" panose="02070309020205020404" pitchFamily="49" charset="0"/>
              </a:rPr>
              <a:t>"</a:t>
            </a:r>
            <a:endParaRPr lang="sr-Latn-RS" altLang="en-US">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sr-Latn-RS"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r>
              <a:rPr lang="sl-SI"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this.toString());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solidFill>
                  <a:srgbClr val="FF0000"/>
                </a:solidFill>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solidFill>
                  <a:srgbClr val="FF0000"/>
                </a:solidFill>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public void oKafi() </a:t>
            </a:r>
            <a:r>
              <a:rPr lang="sl-SI" altLang="en-US">
                <a:solidFill>
                  <a:srgbClr val="00B050"/>
                </a:solidFill>
                <a:latin typeface="Consolas" panose="020B0609020204030204" pitchFamily="49" charset="0"/>
                <a:cs typeface="Courier New" panose="02070309020205020404" pitchFamily="49" charset="0"/>
              </a:rPr>
              <a:t>// Običan (konkretan) metod</a:t>
            </a:r>
            <a:endParaRPr lang="en-US" altLang="en-US">
              <a:solidFill>
                <a:srgbClr val="00B050"/>
              </a:solidFill>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System.out.println("Kafa k'o kafa.");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98049F3F-058D-4895-83DC-FA2AEED6DAB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0AF3AA11-D035-4728-BA39-71AF53442630}"/>
              </a:ext>
            </a:extLst>
          </p:cNvPr>
          <p:cNvSpPr>
            <a:spLocks noGrp="1"/>
          </p:cNvSpPr>
          <p:nvPr>
            <p:ph type="title"/>
          </p:nvPr>
        </p:nvSpPr>
        <p:spPr>
          <a:xfrm>
            <a:off x="468313" y="333375"/>
            <a:ext cx="6446837" cy="1320800"/>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4451" name="Content Placeholder 6">
            <a:extLst>
              <a:ext uri="{FF2B5EF4-FFF2-40B4-BE49-F238E27FC236}">
                <a16:creationId xmlns:a16="http://schemas.microsoft.com/office/drawing/2014/main" id="{7774B0B1-2A09-4AAB-8B2E-5A894D988B6F}"/>
              </a:ext>
            </a:extLst>
          </p:cNvPr>
          <p:cNvSpPr>
            <a:spLocks noGrp="1" noChangeArrowheads="1"/>
          </p:cNvSpPr>
          <p:nvPr>
            <p:ph idx="1"/>
          </p:nvPr>
        </p:nvSpPr>
        <p:spPr>
          <a:xfrm>
            <a:off x="539552" y="1052736"/>
            <a:ext cx="6113463" cy="2715989"/>
          </a:xfrm>
        </p:spPr>
        <p:txBody>
          <a:bodyPr/>
          <a:lstStyle/>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public class GlavnaKlasa</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public static void main(String[] args)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Kafa k1 = Kafa.GORČA;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System.out.println(k1);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k1.oKafi();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p:txBody>
      </p:sp>
      <p:sp>
        <p:nvSpPr>
          <p:cNvPr id="8" name="Content Placeholder 6">
            <a:extLst>
              <a:ext uri="{FF2B5EF4-FFF2-40B4-BE49-F238E27FC236}">
                <a16:creationId xmlns:a16="http://schemas.microsoft.com/office/drawing/2014/main" id="{86081B60-9D38-4401-9714-1EA879F7311B}"/>
              </a:ext>
            </a:extLst>
          </p:cNvPr>
          <p:cNvSpPr txBox="1">
            <a:spLocks/>
          </p:cNvSpPr>
          <p:nvPr/>
        </p:nvSpPr>
        <p:spPr bwMode="auto">
          <a:xfrm>
            <a:off x="508000" y="3763654"/>
            <a:ext cx="76962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sz="2000" kern="0" dirty="0">
                <a:solidFill>
                  <a:schemeClr val="tx1">
                    <a:lumMod val="75000"/>
                    <a:lumOff val="25000"/>
                  </a:schemeClr>
                </a:solidFill>
              </a:rPr>
              <a:t>Rezultat izvršenja: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SLAĐA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SREDNJA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GORČA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GORČA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Kafa k'o kafa.</a:t>
            </a:r>
          </a:p>
        </p:txBody>
      </p:sp>
      <p:sp>
        <p:nvSpPr>
          <p:cNvPr id="2" name="Footer Placeholder 1">
            <a:extLst>
              <a:ext uri="{FF2B5EF4-FFF2-40B4-BE49-F238E27FC236}">
                <a16:creationId xmlns:a16="http://schemas.microsoft.com/office/drawing/2014/main" id="{24680CAF-D711-4FB6-B5D3-323453DF2B7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5BA42D5-DCF8-4C34-97FC-EAE75A0C5EB7}"/>
              </a:ext>
            </a:extLst>
          </p:cNvPr>
          <p:cNvSpPr>
            <a:spLocks noGrp="1"/>
          </p:cNvSpPr>
          <p:nvPr>
            <p:ph type="title"/>
          </p:nvPr>
        </p:nvSpPr>
        <p:spPr>
          <a:xfrm>
            <a:off x="484188" y="452438"/>
            <a:ext cx="7053262" cy="815975"/>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3" name="Content Placeholder 2">
            <a:extLst>
              <a:ext uri="{FF2B5EF4-FFF2-40B4-BE49-F238E27FC236}">
                <a16:creationId xmlns:a16="http://schemas.microsoft.com/office/drawing/2014/main" id="{3087D78F-040C-4048-90F6-DB62F3671EB5}"/>
              </a:ext>
            </a:extLst>
          </p:cNvPr>
          <p:cNvSpPr>
            <a:spLocks noGrp="1"/>
          </p:cNvSpPr>
          <p:nvPr>
            <p:ph idx="1"/>
          </p:nvPr>
        </p:nvSpPr>
        <p:spPr>
          <a:xfrm>
            <a:off x="611188" y="1196975"/>
            <a:ext cx="7410450" cy="5111750"/>
          </a:xfrm>
        </p:spPr>
        <p:txBody>
          <a:bodyPr rtlCol="0">
            <a:normAutofit/>
          </a:bodyPr>
          <a:lstStyle/>
          <a:p>
            <a:pPr eaLnBrk="1" fontAlgn="auto" hangingPunct="1">
              <a:spcAft>
                <a:spcPts val="0"/>
              </a:spcAft>
              <a:buFont typeface="Wingdings 3" charset="2"/>
              <a:buChar char=""/>
              <a:defRPr/>
            </a:pPr>
            <a:r>
              <a:rPr lang="sl-SI" sz="2400" dirty="0">
                <a:solidFill>
                  <a:schemeClr val="tx1">
                    <a:lumMod val="75000"/>
                    <a:lumOff val="25000"/>
                  </a:schemeClr>
                </a:solidFill>
              </a:rPr>
              <a:t>Primer sa apstraktnim metodom:</a:t>
            </a:r>
            <a:endParaRPr lang="sl-SI" sz="1200" dirty="0">
              <a:solidFill>
                <a:srgbClr val="FF0000"/>
              </a:solidFill>
            </a:endParaRPr>
          </a:p>
          <a:p>
            <a:pPr marL="0" indent="0" eaLnBrk="1" fontAlgn="auto" hangingPunct="1">
              <a:spcAft>
                <a:spcPts val="0"/>
              </a:spcAft>
              <a:buFont typeface="Wingdings" pitchFamily="2" charset="2"/>
              <a:buNone/>
              <a:defRPr/>
            </a:pPr>
            <a:endParaRPr lang="sl-SI" sz="100" dirty="0">
              <a:solidFill>
                <a:srgbClr val="FF0000"/>
              </a:solidFill>
            </a:endParaRPr>
          </a:p>
          <a:p>
            <a:pPr marL="0" indent="0" eaLnBrk="1" fontAlgn="auto" hangingPunct="1">
              <a:spcAft>
                <a:spcPts val="0"/>
              </a:spcAft>
              <a:buFont typeface="Wingdings" pitchFamily="2" charset="2"/>
              <a:buNone/>
              <a:defRPr/>
            </a:pPr>
            <a:endParaRPr lang="en-US" sz="800" dirty="0">
              <a:solidFill>
                <a:schemeClr val="tx1">
                  <a:lumMod val="75000"/>
                  <a:lumOff val="25000"/>
                </a:schemeClr>
              </a:solidFill>
              <a:latin typeface="Consolas" pitchFamily="49" charset="0"/>
              <a:cs typeface="Courier New" panose="02070309020205020404" pitchFamily="49" charset="0"/>
            </a:endParaRP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public enum Država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AMERIKA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"DOLAR";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RUSIJA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"RUBLJA";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INDIJA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"RUPI";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abstract String valuta();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FAA7841F-FE47-4753-BC6B-DF86C415F01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7A523989-92E0-47E8-AE6C-93BD0990A9C5}"/>
              </a:ext>
            </a:extLst>
          </p:cNvPr>
          <p:cNvSpPr>
            <a:spLocks noGrp="1"/>
          </p:cNvSpPr>
          <p:nvPr>
            <p:ph type="title"/>
          </p:nvPr>
        </p:nvSpPr>
        <p:spPr>
          <a:xfrm>
            <a:off x="539750" y="476250"/>
            <a:ext cx="6446838" cy="1320800"/>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6499" name="Content Placeholder 2">
            <a:extLst>
              <a:ext uri="{FF2B5EF4-FFF2-40B4-BE49-F238E27FC236}">
                <a16:creationId xmlns:a16="http://schemas.microsoft.com/office/drawing/2014/main" id="{CB6220A3-E37E-4700-B45B-BD43CEBE49A2}"/>
              </a:ext>
            </a:extLst>
          </p:cNvPr>
          <p:cNvSpPr>
            <a:spLocks noGrp="1" noChangeArrowheads="1"/>
          </p:cNvSpPr>
          <p:nvPr>
            <p:ph idx="1"/>
          </p:nvPr>
        </p:nvSpPr>
        <p:spPr>
          <a:xfrm>
            <a:off x="546298" y="1412875"/>
            <a:ext cx="8058150" cy="4895850"/>
          </a:xfrm>
        </p:spPr>
        <p:txBody>
          <a:bodyPr/>
          <a:lstStyle/>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public class GlavnaKlasa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public static void main(String[] args)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for (Država d : Država.values())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System.out.println</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(d.valuta()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 je valuta države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 d.name() ); // ime konstante</a:t>
            </a:r>
          </a:p>
          <a:p>
            <a:pPr marL="0" indent="0" eaLnBrk="1" hangingPunct="1">
              <a:buFont typeface="Wingdings" panose="05000000000000000000" pitchFamily="2" charset="2"/>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a:t>
            </a:r>
            <a:endParaRPr lang="en-US" altLang="en-US" sz="2000">
              <a:latin typeface="Consolas" panose="020B0609020204030204" pitchFamily="49" charset="0"/>
              <a:cs typeface="Courier New" panose="02070309020205020404" pitchFamily="49" charset="0"/>
            </a:endParaRPr>
          </a:p>
          <a:p>
            <a:pPr marL="0" indent="0" eaLnBrk="1" hangingPunct="1">
              <a:buFont typeface="Wingdings" panose="05000000000000000000" pitchFamily="2" charset="2"/>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 </a:t>
            </a:r>
            <a:endParaRPr lang="en-US" altLang="en-US" sz="2000">
              <a:latin typeface="Consolas" panose="020B0609020204030204" pitchFamily="49" charset="0"/>
              <a:cs typeface="Courier New" panose="02070309020205020404" pitchFamily="49" charset="0"/>
            </a:endParaRP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09347D21-B60F-42CE-BD08-A509C69AF58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145623E-0E67-468D-80AB-1868686A5F76}"/>
              </a:ext>
            </a:extLst>
          </p:cNvPr>
          <p:cNvSpPr>
            <a:spLocks noGrp="1" noChangeArrowheads="1"/>
          </p:cNvSpPr>
          <p:nvPr>
            <p:ph type="title"/>
          </p:nvPr>
        </p:nvSpPr>
        <p:spPr>
          <a:xfrm>
            <a:off x="484188" y="452438"/>
            <a:ext cx="7053262" cy="1104900"/>
          </a:xfrm>
        </p:spPr>
        <p:txBody>
          <a:bodyPr/>
          <a:lstStyle/>
          <a:p>
            <a:pPr eaLnBrk="1" hangingPunct="1"/>
            <a:r>
              <a:rPr lang="sl-SI" altLang="en-US" sz="3800">
                <a:solidFill>
                  <a:srgbClr val="31B6FD"/>
                </a:solidFill>
              </a:rPr>
              <a:t>Samostalni rad: klasa Datum</a:t>
            </a:r>
            <a:endParaRPr lang="en-US" altLang="en-US" sz="3800">
              <a:solidFill>
                <a:srgbClr val="31B6FD"/>
              </a:solidFill>
            </a:endParaRPr>
          </a:p>
        </p:txBody>
      </p:sp>
      <p:sp>
        <p:nvSpPr>
          <p:cNvPr id="107523" name="Rectangle 3">
            <a:extLst>
              <a:ext uri="{FF2B5EF4-FFF2-40B4-BE49-F238E27FC236}">
                <a16:creationId xmlns:a16="http://schemas.microsoft.com/office/drawing/2014/main" id="{3EBAA2FC-4F04-4B45-A118-702D198E75EA}"/>
              </a:ext>
            </a:extLst>
          </p:cNvPr>
          <p:cNvSpPr>
            <a:spLocks noGrp="1" noChangeArrowheads="1"/>
          </p:cNvSpPr>
          <p:nvPr>
            <p:ph idx="1"/>
          </p:nvPr>
        </p:nvSpPr>
        <p:spPr>
          <a:xfrm>
            <a:off x="611188" y="1341438"/>
            <a:ext cx="6710362" cy="4752975"/>
          </a:xfrm>
        </p:spPr>
        <p:txBody>
          <a:bodyPr/>
          <a:lstStyle/>
          <a:p>
            <a:pPr eaLnBrk="1" hangingPunct="1">
              <a:spcBef>
                <a:spcPct val="0"/>
              </a:spcBef>
              <a:buFont typeface="Wingdings" panose="05000000000000000000" pitchFamily="2" charset="2"/>
              <a:buNone/>
            </a:pPr>
            <a:r>
              <a:rPr lang="en-US" altLang="en-US" sz="2000">
                <a:solidFill>
                  <a:schemeClr val="tx1">
                    <a:lumMod val="75000"/>
                    <a:lumOff val="25000"/>
                  </a:schemeClr>
                </a:solidFill>
              </a:rPr>
              <a:t>Na programskom jeziku Java kreirati klasu Datum koja sadr</a:t>
            </a:r>
            <a:r>
              <a:rPr lang="sl-SI" altLang="en-US" sz="2000">
                <a:solidFill>
                  <a:schemeClr val="tx1">
                    <a:lumMod val="75000"/>
                    <a:lumOff val="25000"/>
                  </a:schemeClr>
                </a:solidFill>
              </a:rPr>
              <a:t>ži:</a:t>
            </a:r>
          </a:p>
          <a:p>
            <a:pPr eaLnBrk="1" hangingPunct="1">
              <a:spcBef>
                <a:spcPct val="0"/>
              </a:spcBef>
            </a:pPr>
            <a:r>
              <a:rPr lang="sl-SI" altLang="en-US" sz="2000">
                <a:solidFill>
                  <a:schemeClr val="tx1">
                    <a:lumMod val="75000"/>
                    <a:lumOff val="25000"/>
                  </a:schemeClr>
                </a:solidFill>
              </a:rPr>
              <a:t>atribute instanci</a:t>
            </a:r>
            <a:r>
              <a:rPr lang="en-US" altLang="en-US" sz="2000">
                <a:solidFill>
                  <a:schemeClr val="tx1">
                    <a:lumMod val="75000"/>
                    <a:lumOff val="25000"/>
                  </a:schemeClr>
                </a:solidFill>
              </a:rPr>
              <a:t>:</a:t>
            </a:r>
          </a:p>
          <a:p>
            <a:pPr lvl="1" eaLnBrk="1" hangingPunct="1">
              <a:spcBef>
                <a:spcPct val="0"/>
              </a:spcBef>
            </a:pPr>
            <a:r>
              <a:rPr lang="sl-SI" altLang="en-US" sz="1800">
                <a:solidFill>
                  <a:schemeClr val="tx1">
                    <a:lumMod val="75000"/>
                    <a:lumOff val="25000"/>
                  </a:schemeClr>
                </a:solidFill>
              </a:rPr>
              <a:t>dan i</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mesec</a:t>
            </a:r>
            <a:r>
              <a:rPr lang="en-US" altLang="en-US" sz="1800">
                <a:solidFill>
                  <a:schemeClr val="tx1">
                    <a:lumMod val="75000"/>
                    <a:lumOff val="25000"/>
                  </a:schemeClr>
                </a:solidFill>
              </a:rPr>
              <a:t>;</a:t>
            </a:r>
            <a:endParaRPr lang="sl-SI" altLang="en-US" sz="1800">
              <a:solidFill>
                <a:schemeClr val="tx1">
                  <a:lumMod val="75000"/>
                  <a:lumOff val="25000"/>
                </a:schemeClr>
              </a:solidFill>
            </a:endParaRPr>
          </a:p>
          <a:p>
            <a:pPr eaLnBrk="1" hangingPunct="1">
              <a:spcBef>
                <a:spcPct val="0"/>
              </a:spcBef>
            </a:pPr>
            <a:r>
              <a:rPr lang="sl-SI" altLang="en-US" sz="2000">
                <a:solidFill>
                  <a:schemeClr val="tx1">
                    <a:lumMod val="75000"/>
                    <a:lumOff val="25000"/>
                  </a:schemeClr>
                </a:solidFill>
              </a:rPr>
              <a:t>atribut klase:</a:t>
            </a:r>
            <a:endParaRPr lang="en-US" altLang="en-US" sz="20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indikator da li je godina prestupna,</a:t>
            </a:r>
          </a:p>
          <a:p>
            <a:pPr eaLnBrk="1" hangingPunct="1">
              <a:spcBef>
                <a:spcPct val="0"/>
              </a:spcBef>
            </a:pPr>
            <a:r>
              <a:rPr lang="sl-SI" altLang="en-US" sz="2000">
                <a:solidFill>
                  <a:schemeClr val="tx1">
                    <a:lumMod val="75000"/>
                    <a:lumOff val="25000"/>
                  </a:schemeClr>
                </a:solidFill>
              </a:rPr>
              <a:t>metode instanci za</a:t>
            </a:r>
            <a:r>
              <a:rPr lang="en-US" altLang="en-US" sz="2000">
                <a:solidFill>
                  <a:schemeClr val="tx1">
                    <a:lumMod val="75000"/>
                    <a:lumOff val="25000"/>
                  </a:schemeClr>
                </a:solidFill>
              </a:rPr>
              <a:t>:</a:t>
            </a:r>
          </a:p>
          <a:p>
            <a:pPr lvl="1" eaLnBrk="1" hangingPunct="1">
              <a:spcBef>
                <a:spcPct val="0"/>
              </a:spcBef>
            </a:pPr>
            <a:r>
              <a:rPr lang="sl-SI" altLang="en-US" sz="1800">
                <a:solidFill>
                  <a:schemeClr val="tx1">
                    <a:lumMod val="75000"/>
                    <a:lumOff val="25000"/>
                  </a:schemeClr>
                </a:solidFill>
              </a:rPr>
              <a:t>postavljanje tekućeg datuma i</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prikaz datuma na standardni izla</a:t>
            </a:r>
            <a:r>
              <a:rPr lang="en-US" altLang="en-US" sz="1800">
                <a:solidFill>
                  <a:schemeClr val="tx1">
                    <a:lumMod val="75000"/>
                    <a:lumOff val="25000"/>
                  </a:schemeClr>
                </a:solidFill>
              </a:rPr>
              <a:t>z</a:t>
            </a:r>
            <a:r>
              <a:rPr lang="sl-SI" altLang="en-US" sz="1800">
                <a:solidFill>
                  <a:schemeClr val="tx1">
                    <a:lumMod val="75000"/>
                    <a:lumOff val="25000"/>
                  </a:schemeClr>
                </a:solidFill>
              </a:rPr>
              <a:t>,</a:t>
            </a:r>
          </a:p>
          <a:p>
            <a:pPr eaLnBrk="1" hangingPunct="1">
              <a:spcBef>
                <a:spcPct val="0"/>
              </a:spcBef>
            </a:pPr>
            <a:r>
              <a:rPr lang="sl-SI" altLang="en-US" sz="2000">
                <a:solidFill>
                  <a:schemeClr val="tx1">
                    <a:lumMod val="75000"/>
                    <a:lumOff val="25000"/>
                  </a:schemeClr>
                </a:solidFill>
              </a:rPr>
              <a:t>metode klase za:</a:t>
            </a:r>
            <a:endParaRPr lang="en-US" altLang="en-US" sz="20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odredjivanje broja dana u zadatom mesecu, </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odredjivanje razlike (u danima) izmedju dva datuma,</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uredjivanje 2 datuma u neopadajući redosled</a:t>
            </a:r>
            <a:r>
              <a:rPr lang="en-US" altLang="en-US" sz="1800">
                <a:solidFill>
                  <a:schemeClr val="tx1">
                    <a:lumMod val="75000"/>
                    <a:lumOff val="25000"/>
                  </a:schemeClr>
                </a:solidFill>
              </a:rPr>
              <a:t> i</a:t>
            </a:r>
          </a:p>
          <a:p>
            <a:pPr lvl="1" eaLnBrk="1" hangingPunct="1">
              <a:spcBef>
                <a:spcPct val="0"/>
              </a:spcBef>
            </a:pPr>
            <a:r>
              <a:rPr lang="sl-SI" altLang="en-US" sz="1800">
                <a:solidFill>
                  <a:schemeClr val="tx1">
                    <a:lumMod val="75000"/>
                    <a:lumOff val="25000"/>
                  </a:schemeClr>
                </a:solidFill>
              </a:rPr>
              <a:t>medjusobnu razmenu vrednosti dvoma datumima.</a:t>
            </a:r>
            <a:endParaRPr lang="en-US" altLang="en-US" sz="180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71F34B58-F360-4DEF-82DA-09C39B3A407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10EAD1A-9E5C-4416-9C0D-79D4A23556C9}"/>
              </a:ext>
            </a:extLst>
          </p:cNvPr>
          <p:cNvSpPr>
            <a:spLocks noGrp="1" noChangeArrowheads="1"/>
          </p:cNvSpPr>
          <p:nvPr>
            <p:ph type="title"/>
          </p:nvPr>
        </p:nvSpPr>
        <p:spPr>
          <a:xfrm>
            <a:off x="508000" y="609600"/>
            <a:ext cx="6446838" cy="731168"/>
          </a:xfrm>
        </p:spPr>
        <p:txBody>
          <a:bodyPr/>
          <a:lstStyle/>
          <a:p>
            <a:pPr eaLnBrk="1" hangingPunct="1"/>
            <a:r>
              <a:rPr lang="sl-SI" altLang="en-US"/>
              <a:t>Kraj tematske celine 1</a:t>
            </a:r>
            <a:endParaRPr lang="en-US" altLang="en-US"/>
          </a:p>
        </p:txBody>
      </p:sp>
      <p:sp>
        <p:nvSpPr>
          <p:cNvPr id="2" name="Footer Placeholder 1">
            <a:extLst>
              <a:ext uri="{FF2B5EF4-FFF2-40B4-BE49-F238E27FC236}">
                <a16:creationId xmlns:a16="http://schemas.microsoft.com/office/drawing/2014/main" id="{7BC7C599-1666-42E5-9400-74B18509A23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theme/theme1.xml><?xml version="1.0" encoding="utf-8"?>
<a:theme xmlns:a="http://schemas.openxmlformats.org/drawingml/2006/main" name="Face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Template>
  <TotalTime>3452</TotalTime>
  <Words>8945</Words>
  <Application>Microsoft Office PowerPoint</Application>
  <PresentationFormat>On-screen Show (4:3)</PresentationFormat>
  <Paragraphs>1100</Paragraphs>
  <Slides>99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Consolas</vt:lpstr>
      <vt:lpstr>Courier New</vt:lpstr>
      <vt:lpstr>Trebuchet MS</vt:lpstr>
      <vt:lpstr>Trebuchet MS (Body)</vt:lpstr>
      <vt:lpstr>Tw Cen MT</vt:lpstr>
      <vt:lpstr>Wingdings</vt:lpstr>
      <vt:lpstr>Wingdings 3</vt:lpstr>
      <vt:lpstr>Facet</vt:lpstr>
      <vt:lpstr>Programski jezici</vt:lpstr>
      <vt:lpstr>Alat za rad</vt:lpstr>
      <vt:lpstr>Pregled predavanja</vt:lpstr>
      <vt:lpstr>Leksički elementi Jave</vt:lpstr>
      <vt:lpstr>Komentari</vt:lpstr>
      <vt:lpstr>Tokeni</vt:lpstr>
      <vt:lpstr>Identifikatori</vt:lpstr>
      <vt:lpstr>Literali</vt:lpstr>
      <vt:lpstr>Literali</vt:lpstr>
      <vt:lpstr>Numerički literali</vt:lpstr>
      <vt:lpstr>Numerički literali</vt:lpstr>
      <vt:lpstr>Numerički literali</vt:lpstr>
      <vt:lpstr>Logički literali</vt:lpstr>
      <vt:lpstr>Znakovni literali</vt:lpstr>
      <vt:lpstr>Znakovni literali</vt:lpstr>
      <vt:lpstr>Znakovni literali</vt:lpstr>
      <vt:lpstr>Znakovni literali</vt:lpstr>
      <vt:lpstr>Specijalni literal:  null</vt:lpstr>
      <vt:lpstr>null</vt:lpstr>
      <vt:lpstr>null</vt:lpstr>
      <vt:lpstr>Operatori u Javi</vt:lpstr>
      <vt:lpstr>Operatori u Javi - napomena</vt:lpstr>
      <vt:lpstr> Ključne reči jezika Java</vt:lpstr>
      <vt:lpstr>Ključne reči jezika Java</vt:lpstr>
      <vt:lpstr>Separatori</vt:lpstr>
      <vt:lpstr>Promenljive i tipovi podataka</vt:lpstr>
      <vt:lpstr>Promenljive i tipovi podataka</vt:lpstr>
      <vt:lpstr>Promenljive i tipovi podataka</vt:lpstr>
      <vt:lpstr>Promenljive i tipovi podataka</vt:lpstr>
      <vt:lpstr>Promenljive i tipovi podataka</vt:lpstr>
      <vt:lpstr>Promenljive i tipovi podataka</vt:lpstr>
      <vt:lpstr>PowerPoint Presentation</vt:lpstr>
      <vt:lpstr>Promenljive i tipovi podataka</vt:lpstr>
      <vt:lpstr>Promenljive i tipovi podataka</vt:lpstr>
      <vt:lpstr>Klasa kao tip podataka</vt:lpstr>
      <vt:lpstr>Klasa kao tip podataka</vt:lpstr>
      <vt:lpstr>Klasa kao tip podataka</vt:lpstr>
      <vt:lpstr>Klasa kao tip podataka</vt:lpstr>
      <vt:lpstr>Klasa String</vt:lpstr>
      <vt:lpstr>Klasa String</vt:lpstr>
      <vt:lpstr>Polja (nizovi)</vt:lpstr>
      <vt:lpstr>Polja</vt:lpstr>
      <vt:lpstr>Polja</vt:lpstr>
      <vt:lpstr>Nazubljena polja</vt:lpstr>
      <vt:lpstr>Nazubljena polja</vt:lpstr>
      <vt:lpstr>Upravljačke strukture</vt:lpstr>
      <vt:lpstr>Upravljačke strukture</vt:lpstr>
      <vt:lpstr>Upravljačke strukture</vt:lpstr>
      <vt:lpstr>Upravljačke strukture</vt:lpstr>
      <vt:lpstr>Upravljačke strukture</vt:lpstr>
      <vt:lpstr>Klase u Javi</vt:lpstr>
      <vt:lpstr>Šta sve sadrži opis klase?</vt:lpstr>
      <vt:lpstr>Klase</vt:lpstr>
      <vt:lpstr>Vlasništvo objekta ili klase?</vt:lpstr>
      <vt:lpstr>Vlasništvo objekta ili klase?</vt:lpstr>
      <vt:lpstr>Vlasništvo objekta ili klase?</vt:lpstr>
      <vt:lpstr>Deklarisanje promenljivih</vt:lpstr>
      <vt:lpstr>Definisanje konstanti</vt:lpstr>
      <vt:lpstr>Rezime: static i final</vt:lpstr>
      <vt:lpstr>Definisanje metoda</vt:lpstr>
      <vt:lpstr>PowerPoint Presentation</vt:lpstr>
      <vt:lpstr>Definisanje metoda</vt:lpstr>
      <vt:lpstr>Metodi sa preklopljenim imenom</vt:lpstr>
      <vt:lpstr>Java aplikacija – funkcija  main</vt:lpstr>
      <vt:lpstr>Standardni izlaz</vt:lpstr>
      <vt:lpstr>Standardni izlaz</vt:lpstr>
      <vt:lpstr>Standardni ulaz</vt:lpstr>
      <vt:lpstr>Zatvaranje std. ulaza</vt:lpstr>
      <vt:lpstr>Primer: klasa Poruka</vt:lpstr>
      <vt:lpstr>Konstruktori u Javi</vt:lpstr>
      <vt:lpstr>Konstruktori u Javi</vt:lpstr>
      <vt:lpstr>Konstruktori u Javi</vt:lpstr>
      <vt:lpstr>Podrazumevani konstruktor</vt:lpstr>
      <vt:lpstr>Konstruktori - primer</vt:lpstr>
      <vt:lpstr>Konstruktori u Javi</vt:lpstr>
      <vt:lpstr>Konstruktori u Javi</vt:lpstr>
      <vt:lpstr>Pozivanje konstruktora</vt:lpstr>
      <vt:lpstr>Modifikatori pristupa</vt:lpstr>
      <vt:lpstr>PowerPoint Presentation</vt:lpstr>
      <vt:lpstr>Završni metodi</vt:lpstr>
      <vt:lpstr>Enumeracije</vt:lpstr>
      <vt:lpstr>Enumeracije</vt:lpstr>
      <vt:lpstr>PowerPoint Presentation</vt:lpstr>
      <vt:lpstr>Enumeracije</vt:lpstr>
      <vt:lpstr>Enumeracije</vt:lpstr>
      <vt:lpstr>Enumeracije</vt:lpstr>
      <vt:lpstr>Metode enumeracija</vt:lpstr>
      <vt:lpstr>Enumeracije</vt:lpstr>
      <vt:lpstr>Enumeracije</vt:lpstr>
      <vt:lpstr>Enumeracije</vt:lpstr>
      <vt:lpstr>Enumeracije</vt:lpstr>
      <vt:lpstr>Enumeracije</vt:lpstr>
      <vt:lpstr>Enumeracije</vt:lpstr>
      <vt:lpstr>Enumeracije</vt:lpstr>
      <vt:lpstr>Enumeracije</vt:lpstr>
      <vt:lpstr>Enumeracije</vt:lpstr>
      <vt:lpstr>Enumeracije</vt:lpstr>
      <vt:lpstr>Samostalni rad: klasa Datum</vt:lpstr>
      <vt:lpstr>Kraj tematske celine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Programski jezici</dc:title>
  <dc:creator>Martin Jovanovic</dc:creator>
  <cp:lastModifiedBy>Admin</cp:lastModifiedBy>
  <cp:revision>292</cp:revision>
  <dcterms:created xsi:type="dcterms:W3CDTF">2006-02-17T14:33:46Z</dcterms:created>
  <dcterms:modified xsi:type="dcterms:W3CDTF">2021-03-17T02:53:50Z</dcterms:modified>
</cp:coreProperties>
</file>