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72"/>
  </p:notesMasterIdLst>
  <p:handoutMasterIdLst>
    <p:handoutMasterId r:id="rId73"/>
  </p:handoutMasterIdLst>
  <p:sldIdLst>
    <p:sldId id="256" r:id="rId2"/>
    <p:sldId id="327" r:id="rId3"/>
    <p:sldId id="328" r:id="rId4"/>
    <p:sldId id="329" r:id="rId5"/>
    <p:sldId id="331" r:id="rId6"/>
    <p:sldId id="333" r:id="rId7"/>
    <p:sldId id="334" r:id="rId8"/>
    <p:sldId id="336" r:id="rId9"/>
    <p:sldId id="337" r:id="rId10"/>
    <p:sldId id="338" r:id="rId11"/>
    <p:sldId id="396" r:id="rId12"/>
    <p:sldId id="339" r:id="rId13"/>
    <p:sldId id="389" r:id="rId14"/>
    <p:sldId id="390" r:id="rId15"/>
    <p:sldId id="391" r:id="rId16"/>
    <p:sldId id="392" r:id="rId17"/>
    <p:sldId id="344" r:id="rId18"/>
    <p:sldId id="347" r:id="rId19"/>
    <p:sldId id="348" r:id="rId20"/>
    <p:sldId id="349" r:id="rId21"/>
    <p:sldId id="350" r:id="rId22"/>
    <p:sldId id="351" r:id="rId23"/>
    <p:sldId id="354" r:id="rId24"/>
    <p:sldId id="388" r:id="rId25"/>
    <p:sldId id="352" r:id="rId26"/>
    <p:sldId id="357" r:id="rId27"/>
    <p:sldId id="280" r:id="rId28"/>
    <p:sldId id="355" r:id="rId29"/>
    <p:sldId id="356" r:id="rId30"/>
    <p:sldId id="285" r:id="rId31"/>
    <p:sldId id="284" r:id="rId32"/>
    <p:sldId id="286" r:id="rId33"/>
    <p:sldId id="287" r:id="rId34"/>
    <p:sldId id="288" r:id="rId35"/>
    <p:sldId id="292" r:id="rId36"/>
    <p:sldId id="290" r:id="rId37"/>
    <p:sldId id="291" r:id="rId38"/>
    <p:sldId id="294" r:id="rId39"/>
    <p:sldId id="295" r:id="rId40"/>
    <p:sldId id="296" r:id="rId41"/>
    <p:sldId id="298" r:id="rId42"/>
    <p:sldId id="299" r:id="rId43"/>
    <p:sldId id="300" r:id="rId44"/>
    <p:sldId id="301" r:id="rId45"/>
    <p:sldId id="302" r:id="rId46"/>
    <p:sldId id="303" r:id="rId47"/>
    <p:sldId id="307" r:id="rId48"/>
    <p:sldId id="304" r:id="rId49"/>
    <p:sldId id="305" r:id="rId50"/>
    <p:sldId id="306" r:id="rId51"/>
    <p:sldId id="308" r:id="rId52"/>
    <p:sldId id="309" r:id="rId53"/>
    <p:sldId id="312" r:id="rId54"/>
    <p:sldId id="359" r:id="rId55"/>
    <p:sldId id="360" r:id="rId56"/>
    <p:sldId id="361" r:id="rId57"/>
    <p:sldId id="362" r:id="rId58"/>
    <p:sldId id="363" r:id="rId59"/>
    <p:sldId id="364" r:id="rId60"/>
    <p:sldId id="365" r:id="rId61"/>
    <p:sldId id="368" r:id="rId62"/>
    <p:sldId id="369" r:id="rId63"/>
    <p:sldId id="371" r:id="rId64"/>
    <p:sldId id="372" r:id="rId65"/>
    <p:sldId id="374" r:id="rId66"/>
    <p:sldId id="375" r:id="rId67"/>
    <p:sldId id="376" r:id="rId68"/>
    <p:sldId id="377" r:id="rId69"/>
    <p:sldId id="378" r:id="rId70"/>
    <p:sldId id="379" r:id="rId7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15FF"/>
    <a:srgbClr val="00B050"/>
    <a:srgbClr val="C3ECD6"/>
    <a:srgbClr val="3AC278"/>
    <a:srgbClr val="FFFFFF"/>
    <a:srgbClr val="9900FF"/>
    <a:srgbClr val="0000CC"/>
    <a:srgbClr val="6600FF"/>
    <a:srgbClr val="7B21FF"/>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98" autoAdjust="0"/>
    <p:restoredTop sz="94660"/>
  </p:normalViewPr>
  <p:slideViewPr>
    <p:cSldViewPr snapToGrid="0">
      <p:cViewPr>
        <p:scale>
          <a:sx n="100" d="100"/>
          <a:sy n="100" d="100"/>
        </p:scale>
        <p:origin x="30"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56A808-AC9C-4152-B74D-9AD94D16648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0DC4A70-9FB9-49DA-8152-50BF31AC8B2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CCAA424-DD82-4B03-A9DF-23490DBC4498}" type="datetimeFigureOut">
              <a:rPr lang="en-US" smtClean="0"/>
              <a:t>23-Mar-21</a:t>
            </a:fld>
            <a:endParaRPr lang="en-US"/>
          </a:p>
        </p:txBody>
      </p:sp>
      <p:sp>
        <p:nvSpPr>
          <p:cNvPr id="4" name="Footer Placeholder 3">
            <a:extLst>
              <a:ext uri="{FF2B5EF4-FFF2-40B4-BE49-F238E27FC236}">
                <a16:creationId xmlns:a16="http://schemas.microsoft.com/office/drawing/2014/main" id="{8F2DE035-B373-40C5-B986-C57E7C0FD0E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2682FD-044F-4393-8512-B646F20070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19ACE0-34AD-409E-BA2A-2FF0A8723070}" type="slidenum">
              <a:rPr lang="en-US" smtClean="0"/>
              <a:t>‹#›</a:t>
            </a:fld>
            <a:endParaRPr lang="en-US"/>
          </a:p>
        </p:txBody>
      </p:sp>
    </p:spTree>
    <p:extLst>
      <p:ext uri="{BB962C8B-B14F-4D97-AF65-F5344CB8AC3E}">
        <p14:creationId xmlns:p14="http://schemas.microsoft.com/office/powerpoint/2010/main" val="37750515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B17B53-C20C-4E2F-BEC8-2103C62DE5E6}" type="datetimeFigureOut">
              <a:rPr lang="en-US" smtClean="0"/>
              <a:t>23-Mar-21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B3BFE8-9179-4218-92E8-94C76DBAB20C}" type="slidenum">
              <a:rPr lang="en-US" smtClean="0"/>
              <a:t>‹#›</a:t>
            </a:fld>
            <a:endParaRPr lang="en-US"/>
          </a:p>
        </p:txBody>
      </p:sp>
    </p:spTree>
    <p:extLst>
      <p:ext uri="{BB962C8B-B14F-4D97-AF65-F5344CB8AC3E}">
        <p14:creationId xmlns:p14="http://schemas.microsoft.com/office/powerpoint/2010/main" val="332880835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1654038"/>
            <a:ext cx="7766936" cy="1575862"/>
          </a:xfrm>
        </p:spPr>
        <p:txBody>
          <a:bodyPr anchor="ctr">
            <a:noAutofit/>
          </a:bodyPr>
          <a:lstStyle>
            <a:lvl1pPr algn="r">
              <a:defRPr sz="72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3229900"/>
            <a:ext cx="7766936" cy="2135730"/>
          </a:xfrm>
        </p:spPr>
        <p:txBody>
          <a:bodyPr anchor="t">
            <a:normAutofit/>
          </a:bodyPr>
          <a:lstStyle>
            <a:lvl1pPr marL="0" indent="0" algn="r">
              <a:buNone/>
              <a:defRPr sz="32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Elektronski fakultet u Nišu – Katedra za računarstvo – Programski jezici - Java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Elektronski fakultet u Nišu – Katedra za računarstvo – Programski jezici - Java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Elektronski fakultet u Nišu – Katedra za računarstvo – Programski jezici - Java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Elektronski fakultet u Nišu – Katedra za računarstvo – Programski jezici - Java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Elektronski fakultet u Nišu – Katedra za računarstvo – Programski jezici - Java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Elektronski fakultet u Nišu – Katedra za računarstvo – Programski jezici - Java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Elektronski fakultet u Nišu – Katedra za računarstvo – Programski jezici - Java</a:t>
            </a:r>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Elektronski fakultet u Nišu – Katedra za računarstvo – Programski jezici - Java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0" y="260351"/>
            <a:ext cx="10261600" cy="663575"/>
          </a:xfrm>
        </p:spPr>
        <p:txBody>
          <a:bodyPr/>
          <a:lstStyle/>
          <a:p>
            <a:r>
              <a:rPr lang="en-US"/>
              <a:t>Click to edit Master title style</a:t>
            </a:r>
          </a:p>
        </p:txBody>
      </p:sp>
      <p:sp>
        <p:nvSpPr>
          <p:cNvPr id="3" name="Text Placeholder 2"/>
          <p:cNvSpPr>
            <a:spLocks noGrp="1"/>
          </p:cNvSpPr>
          <p:nvPr>
            <p:ph type="body" sz="half" idx="1"/>
          </p:nvPr>
        </p:nvSpPr>
        <p:spPr>
          <a:xfrm>
            <a:off x="1016000" y="981075"/>
            <a:ext cx="5029200" cy="5327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48400" y="981075"/>
            <a:ext cx="5029200" cy="5327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708F0BDF-49BB-42AF-AF70-FB590F554A71}"/>
              </a:ext>
            </a:extLst>
          </p:cNvPr>
          <p:cNvSpPr>
            <a:spLocks noGrp="1" noChangeArrowheads="1"/>
          </p:cNvSpPr>
          <p:nvPr>
            <p:ph type="ftr" sz="quarter" idx="10"/>
          </p:nvPr>
        </p:nvSpPr>
        <p:spPr>
          <a:xfrm>
            <a:off x="677333" y="6376244"/>
            <a:ext cx="10600267" cy="365125"/>
          </a:xfrm>
        </p:spPr>
        <p:txBody>
          <a:bodyPr/>
          <a:lstStyle>
            <a:lvl1pPr>
              <a:defRPr/>
            </a:lvl1pPr>
          </a:lstStyle>
          <a:p>
            <a:pPr>
              <a:defRPr/>
            </a:pPr>
            <a:r>
              <a:rPr lang="en-US"/>
              <a:t>Elektronski fakulte u Nišu - Katedra za računarstvo - Programski jezici - Java</a:t>
            </a:r>
          </a:p>
        </p:txBody>
      </p:sp>
    </p:spTree>
    <p:extLst>
      <p:ext uri="{BB962C8B-B14F-4D97-AF65-F5344CB8AC3E}">
        <p14:creationId xmlns:p14="http://schemas.microsoft.com/office/powerpoint/2010/main" val="2932383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330200"/>
            <a:ext cx="8816802" cy="647700"/>
          </a:xfrm>
        </p:spPr>
        <p:txBody>
          <a:bodyPr>
            <a:no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457200" y="1143000"/>
            <a:ext cx="8816802" cy="5279362"/>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457200" y="6422362"/>
            <a:ext cx="6517746" cy="365125"/>
          </a:xfrm>
        </p:spPr>
        <p:txBody>
          <a:bodyPr/>
          <a:lstStyle/>
          <a:p>
            <a:r>
              <a:rPr lang="en-US"/>
              <a:t>Elektronski fakultet u Nišu – Katedra za računarstvo – Programski jezici - Java</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Elektronski fakultet u Nišu – Katedra za računarstvo – Programski jezici - Java</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Elektronski fakultet u Nišu – Katedra za računarstvo – Programski jezici - Java</a:t>
            </a:r>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t>Elektronski fakultet u Nišu – Katedra za računarstvo – Programski jezici - Java</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a:t>Elektronski fakultet u Nišu – Katedra za računarstvo – Programski jezici - Java</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a:t>Elektronski fakultet u Nišu – Katedra za računarstvo – Programski jezici - Java</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Elektronski fakultet u Nišu – Katedra za računarstvo – Programski jezici - Java</a:t>
            </a:r>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Elektronski fakultet u Nišu – Katedra za računarstvo – Programski jezici - Java</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Elektronski fakultet u Nišu – Katedra za računarstvo – Programski jezici - Java</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 id="2147483668" r:id="rId17"/>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4059" y="954740"/>
            <a:ext cx="8399944" cy="2275159"/>
          </a:xfrm>
        </p:spPr>
        <p:txBody>
          <a:bodyPr/>
          <a:lstStyle/>
          <a:p>
            <a:r>
              <a:rPr lang="sl-SI" sz="5400"/>
              <a:t> </a:t>
            </a:r>
            <a:r>
              <a:rPr lang="en-US" sz="5400"/>
              <a:t>Klase, </a:t>
            </a:r>
            <a:r>
              <a:rPr lang="sl-SI" sz="5400"/>
              <a:t>interfejsi</a:t>
            </a:r>
            <a:r>
              <a:rPr lang="en-US" sz="5400"/>
              <a:t> i enumeracije</a:t>
            </a:r>
          </a:p>
        </p:txBody>
      </p:sp>
      <p:sp>
        <p:nvSpPr>
          <p:cNvPr id="3" name="Subtitle 2"/>
          <p:cNvSpPr>
            <a:spLocks noGrp="1"/>
          </p:cNvSpPr>
          <p:nvPr>
            <p:ph type="subTitle" idx="1"/>
          </p:nvPr>
        </p:nvSpPr>
        <p:spPr/>
        <p:txBody>
          <a:bodyPr>
            <a:normAutofit/>
          </a:bodyPr>
          <a:lstStyle/>
          <a:p>
            <a:r>
              <a:rPr lang="sl-SI"/>
              <a:t>Programski jezici - Java</a:t>
            </a:r>
          </a:p>
          <a:p>
            <a:r>
              <a:rPr lang="sl-SI" sz="1400"/>
              <a:t>Prof. dr Suzana Stojković</a:t>
            </a:r>
          </a:p>
          <a:p>
            <a:r>
              <a:rPr lang="sl-SI" sz="1400"/>
              <a:t>Dr Martin Jovanović</a:t>
            </a:r>
          </a:p>
          <a:p>
            <a:r>
              <a:rPr lang="sl-SI" sz="1400"/>
              <a:t>Dipl. inž. Ivica Marković</a:t>
            </a:r>
          </a:p>
          <a:p>
            <a:r>
              <a:rPr lang="sl-SI" sz="1400"/>
              <a:t>Mast. inž. Teodora Đorđević</a:t>
            </a:r>
            <a:endParaRPr lang="en-US" sz="1400"/>
          </a:p>
        </p:txBody>
      </p:sp>
    </p:spTree>
    <p:extLst>
      <p:ext uri="{BB962C8B-B14F-4D97-AF65-F5344CB8AC3E}">
        <p14:creationId xmlns:p14="http://schemas.microsoft.com/office/powerpoint/2010/main" val="52104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448A2A3-6BC4-4C55-A465-08566E495CED}"/>
              </a:ext>
            </a:extLst>
          </p:cNvPr>
          <p:cNvSpPr>
            <a:spLocks noGrp="1" noChangeArrowheads="1"/>
          </p:cNvSpPr>
          <p:nvPr>
            <p:ph type="title"/>
          </p:nvPr>
        </p:nvSpPr>
        <p:spPr/>
        <p:txBody>
          <a:bodyPr/>
          <a:lstStyle/>
          <a:p>
            <a:pPr eaLnBrk="1" hangingPunct="1"/>
            <a:r>
              <a:rPr lang="sl-SI" altLang="en-US" sz="3800"/>
              <a:t>Definisanje metoda</a:t>
            </a:r>
            <a:endParaRPr lang="en-US" altLang="en-US" sz="3800"/>
          </a:p>
        </p:txBody>
      </p:sp>
      <p:sp>
        <p:nvSpPr>
          <p:cNvPr id="80899" name="Rectangle 3">
            <a:extLst>
              <a:ext uri="{FF2B5EF4-FFF2-40B4-BE49-F238E27FC236}">
                <a16:creationId xmlns:a16="http://schemas.microsoft.com/office/drawing/2014/main" id="{EA6D7D56-3B91-451A-B6C1-49AD0B0D7339}"/>
              </a:ext>
            </a:extLst>
          </p:cNvPr>
          <p:cNvSpPr>
            <a:spLocks noGrp="1" noChangeArrowheads="1"/>
          </p:cNvSpPr>
          <p:nvPr>
            <p:ph idx="1"/>
          </p:nvPr>
        </p:nvSpPr>
        <p:spPr>
          <a:xfrm>
            <a:off x="457200" y="1412876"/>
            <a:ext cx="8231188" cy="4886325"/>
          </a:xfrm>
        </p:spPr>
        <p:txBody>
          <a:bodyPr rtlCol="0">
            <a:normAutofit fontScale="92500" lnSpcReduction="10000"/>
          </a:bodyPr>
          <a:lstStyle/>
          <a:p>
            <a:pPr>
              <a:defRPr/>
            </a:pPr>
            <a:r>
              <a:rPr lang="en-US" altLang="en-US" dirty="0" err="1">
                <a:solidFill>
                  <a:schemeClr val="tx1">
                    <a:lumMod val="75000"/>
                    <a:lumOff val="25000"/>
                  </a:schemeClr>
                </a:solidFill>
              </a:rPr>
              <a:t>Kod</a:t>
            </a:r>
            <a:r>
              <a:rPr lang="en-US" altLang="en-US" dirty="0">
                <a:solidFill>
                  <a:schemeClr val="tx1">
                    <a:lumMod val="75000"/>
                    <a:lumOff val="25000"/>
                  </a:schemeClr>
                </a:solidFill>
              </a:rPr>
              <a:t> </a:t>
            </a:r>
            <a:r>
              <a:rPr lang="en-US" altLang="en-US" dirty="0" err="1">
                <a:solidFill>
                  <a:schemeClr val="tx1">
                    <a:lumMod val="75000"/>
                    <a:lumOff val="25000"/>
                  </a:schemeClr>
                </a:solidFill>
              </a:rPr>
              <a:t>po</a:t>
            </a:r>
            <a:r>
              <a:rPr lang="sl-SI" altLang="en-US" dirty="0">
                <a:solidFill>
                  <a:schemeClr val="tx1">
                    <a:lumMod val="75000"/>
                    <a:lumOff val="25000"/>
                  </a:schemeClr>
                </a:solidFill>
              </a:rPr>
              <a:t>zivanja metoda klase, preporučljivo je pozivati metod na </a:t>
            </a:r>
            <a:r>
              <a:rPr lang="sl-SI" altLang="en-US" b="1" dirty="0">
                <a:solidFill>
                  <a:schemeClr val="tx1">
                    <a:lumMod val="75000"/>
                    <a:lumOff val="25000"/>
                  </a:schemeClr>
                </a:solidFill>
              </a:rPr>
              <a:t>drugi</a:t>
            </a:r>
            <a:r>
              <a:rPr lang="sl-SI" altLang="en-US" dirty="0">
                <a:solidFill>
                  <a:schemeClr val="tx1">
                    <a:lumMod val="75000"/>
                    <a:lumOff val="25000"/>
                  </a:schemeClr>
                </a:solidFill>
              </a:rPr>
              <a:t> od dva načina:</a:t>
            </a:r>
          </a:p>
          <a:p>
            <a:pPr>
              <a:buNone/>
              <a:defRPr/>
            </a:pPr>
            <a:endParaRPr lang="sl-SI" altLang="en-US" dirty="0">
              <a:solidFill>
                <a:schemeClr val="tx1">
                  <a:lumMod val="75000"/>
                  <a:lumOff val="25000"/>
                </a:schemeClr>
              </a:solidFill>
            </a:endParaRPr>
          </a:p>
          <a:p>
            <a:pPr>
              <a:buNone/>
              <a:defRPr/>
            </a:pPr>
            <a:r>
              <a:rPr lang="en-US" altLang="en-US" sz="2600" dirty="0" err="1">
                <a:solidFill>
                  <a:srgbClr val="FF00FF"/>
                </a:solidFill>
                <a:latin typeface="Consolas" pitchFamily="49" charset="0"/>
              </a:rPr>
              <a:t>ime_klase</a:t>
            </a:r>
            <a:r>
              <a:rPr lang="en-US" altLang="en-US" sz="2600" dirty="0" err="1">
                <a:solidFill>
                  <a:schemeClr val="bg2">
                    <a:lumMod val="50000"/>
                  </a:schemeClr>
                </a:solidFill>
                <a:latin typeface="Consolas" pitchFamily="49" charset="0"/>
              </a:rPr>
              <a:t>.ime_metoda</a:t>
            </a:r>
            <a:r>
              <a:rPr lang="en-US" altLang="en-US" sz="2600" dirty="0">
                <a:solidFill>
                  <a:schemeClr val="bg2">
                    <a:lumMod val="50000"/>
                  </a:schemeClr>
                </a:solidFill>
                <a:latin typeface="Consolas" pitchFamily="49" charset="0"/>
              </a:rPr>
              <a:t> (</a:t>
            </a:r>
            <a:r>
              <a:rPr lang="en-US" altLang="en-US" sz="2600" dirty="0" err="1">
                <a:solidFill>
                  <a:schemeClr val="bg2">
                    <a:lumMod val="50000"/>
                  </a:schemeClr>
                </a:solidFill>
                <a:latin typeface="Consolas" pitchFamily="49" charset="0"/>
              </a:rPr>
              <a:t>stvarni_argumenti</a:t>
            </a:r>
            <a:r>
              <a:rPr lang="en-US" altLang="en-US" sz="2600" dirty="0">
                <a:solidFill>
                  <a:schemeClr val="bg2">
                    <a:lumMod val="50000"/>
                  </a:schemeClr>
                </a:solidFill>
                <a:latin typeface="Consolas" pitchFamily="49" charset="0"/>
              </a:rPr>
              <a:t>)</a:t>
            </a:r>
            <a:endParaRPr lang="sl-SI" altLang="en-US" sz="2600" dirty="0">
              <a:solidFill>
                <a:schemeClr val="bg2">
                  <a:lumMod val="50000"/>
                </a:schemeClr>
              </a:solidFill>
              <a:latin typeface="Consolas" pitchFamily="49" charset="0"/>
            </a:endParaRPr>
          </a:p>
          <a:p>
            <a:pPr>
              <a:buNone/>
              <a:defRPr/>
            </a:pPr>
            <a:endParaRPr lang="sl-SI" altLang="en-US" dirty="0">
              <a:solidFill>
                <a:schemeClr val="tx1">
                  <a:lumMod val="75000"/>
                  <a:lumOff val="25000"/>
                </a:schemeClr>
              </a:solidFill>
            </a:endParaRPr>
          </a:p>
          <a:p>
            <a:pPr>
              <a:defRPr/>
            </a:pPr>
            <a:r>
              <a:rPr lang="sl-SI" altLang="en-US" dirty="0">
                <a:solidFill>
                  <a:schemeClr val="tx1">
                    <a:lumMod val="75000"/>
                    <a:lumOff val="25000"/>
                  </a:schemeClr>
                </a:solidFill>
              </a:rPr>
              <a:t>Razlog: metodi klase mogu se pozivati i kada nije kreiran ni jedan objekat te klase. U tom slučaju na raspolaganju nam je samo ime klase.</a:t>
            </a:r>
          </a:p>
          <a:p>
            <a:pPr>
              <a:defRPr/>
            </a:pPr>
            <a:endParaRPr lang="sl-SI" altLang="en-US" dirty="0">
              <a:solidFill>
                <a:schemeClr val="tx1">
                  <a:lumMod val="75000"/>
                  <a:lumOff val="25000"/>
                </a:schemeClr>
              </a:solidFill>
            </a:endParaRPr>
          </a:p>
          <a:p>
            <a:pPr>
              <a:defRPr/>
            </a:pPr>
            <a:r>
              <a:rPr lang="sl-SI" altLang="en-US" dirty="0">
                <a:solidFill>
                  <a:schemeClr val="tx1">
                    <a:lumMod val="75000"/>
                    <a:lumOff val="25000"/>
                  </a:schemeClr>
                </a:solidFill>
              </a:rPr>
              <a:t>Isto važi i za pristup promenljivama i konstantama klase.</a:t>
            </a:r>
            <a:endParaRPr lang="en-US" altLang="en-US" dirty="0">
              <a:solidFill>
                <a:schemeClr val="tx1">
                  <a:lumMod val="75000"/>
                  <a:lumOff val="25000"/>
                </a:schemeClr>
              </a:solidFill>
            </a:endParaRPr>
          </a:p>
        </p:txBody>
      </p:sp>
      <p:sp>
        <p:nvSpPr>
          <p:cNvPr id="2" name="Footer Placeholder 1">
            <a:extLst>
              <a:ext uri="{FF2B5EF4-FFF2-40B4-BE49-F238E27FC236}">
                <a16:creationId xmlns:a16="http://schemas.microsoft.com/office/drawing/2014/main" id="{9305B202-A4E7-468C-95AA-558098BB2042}"/>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FEA80-7AB1-402A-9FC2-7D0C05DFB01F}"/>
              </a:ext>
            </a:extLst>
          </p:cNvPr>
          <p:cNvSpPr>
            <a:spLocks noGrp="1"/>
          </p:cNvSpPr>
          <p:nvPr>
            <p:ph type="title"/>
          </p:nvPr>
        </p:nvSpPr>
        <p:spPr>
          <a:xfrm>
            <a:off x="452244" y="604377"/>
            <a:ext cx="8026594" cy="659160"/>
          </a:xfrm>
        </p:spPr>
        <p:txBody>
          <a:bodyPr>
            <a:normAutofit/>
          </a:bodyPr>
          <a:lstStyle/>
          <a:p>
            <a:r>
              <a:rPr lang="sl-SI" sz="3200"/>
              <a:t>Metodi sa preklopljenim imenom</a:t>
            </a:r>
            <a:endParaRPr lang="en-US" sz="3200"/>
          </a:p>
        </p:txBody>
      </p:sp>
      <p:sp>
        <p:nvSpPr>
          <p:cNvPr id="4" name="Footer Placeholder 3">
            <a:extLst>
              <a:ext uri="{FF2B5EF4-FFF2-40B4-BE49-F238E27FC236}">
                <a16:creationId xmlns:a16="http://schemas.microsoft.com/office/drawing/2014/main" id="{EA2C2C93-49D5-444F-951E-D506FA362259}"/>
              </a:ext>
            </a:extLst>
          </p:cNvPr>
          <p:cNvSpPr>
            <a:spLocks noGrp="1"/>
          </p:cNvSpPr>
          <p:nvPr>
            <p:ph type="ftr" sz="quarter" idx="11"/>
          </p:nvPr>
        </p:nvSpPr>
        <p:spPr>
          <a:xfrm>
            <a:off x="2032000" y="6016204"/>
            <a:ext cx="6446838" cy="365125"/>
          </a:xfrm>
        </p:spPr>
        <p:txBody>
          <a:bodyPr/>
          <a:lstStyle/>
          <a:p>
            <a:pPr>
              <a:defRPr/>
            </a:pPr>
            <a:r>
              <a:rPr lang="en-US"/>
              <a:t>Elektronski fakulte u Nišu - Katedra za računarstvo - Programski jezici - Java</a:t>
            </a:r>
          </a:p>
        </p:txBody>
      </p:sp>
      <p:sp>
        <p:nvSpPr>
          <p:cNvPr id="5" name="Content Placeholder 2">
            <a:extLst>
              <a:ext uri="{FF2B5EF4-FFF2-40B4-BE49-F238E27FC236}">
                <a16:creationId xmlns:a16="http://schemas.microsoft.com/office/drawing/2014/main" id="{5DB4C203-F0E7-4CB5-B3CE-E1BA36A2F8EA}"/>
              </a:ext>
            </a:extLst>
          </p:cNvPr>
          <p:cNvSpPr>
            <a:spLocks noGrp="1"/>
          </p:cNvSpPr>
          <p:nvPr>
            <p:ph idx="1"/>
          </p:nvPr>
        </p:nvSpPr>
        <p:spPr>
          <a:xfrm>
            <a:off x="401443" y="1410320"/>
            <a:ext cx="9243597" cy="2594744"/>
          </a:xfrm>
        </p:spPr>
        <p:txBody>
          <a:bodyPr>
            <a:normAutofit lnSpcReduction="10000"/>
          </a:bodyPr>
          <a:lstStyle/>
          <a:p>
            <a:r>
              <a:rPr lang="sl-SI" altLang="en-US" sz="2400"/>
              <a:t>Metodi sa preklopljenim imenom (overload methods) su metodi sa istim imenom koji se razlikuju po </a:t>
            </a:r>
            <a:r>
              <a:rPr lang="sl-SI" altLang="en-US" sz="2400" b="1"/>
              <a:t>broju i/ili tipovima argumenata</a:t>
            </a:r>
            <a:r>
              <a:rPr lang="sl-SI" altLang="en-US" sz="2400"/>
              <a:t>.</a:t>
            </a:r>
          </a:p>
          <a:p>
            <a:pPr>
              <a:buNone/>
            </a:pPr>
            <a:r>
              <a:rPr lang="sl-SI" altLang="en-US" sz="1100"/>
              <a:t> </a:t>
            </a:r>
          </a:p>
          <a:p>
            <a:r>
              <a:rPr lang="sl-SI" altLang="en-US" sz="2400"/>
              <a:t>Za razliku od jezika C++, kod Jave se ovi metodi ne mogu razlikovati samo po tipu povratne vrednosti. Moraju da im se razlikuju i </a:t>
            </a:r>
            <a:r>
              <a:rPr lang="sl-SI" altLang="en-US" sz="2400" b="1"/>
              <a:t>argumenti</a:t>
            </a:r>
            <a:r>
              <a:rPr lang="sl-SI" altLang="en-US" sz="2400"/>
              <a:t>.</a:t>
            </a:r>
          </a:p>
        </p:txBody>
      </p:sp>
      <p:graphicFrame>
        <p:nvGraphicFramePr>
          <p:cNvPr id="6" name="Group 40">
            <a:extLst>
              <a:ext uri="{FF2B5EF4-FFF2-40B4-BE49-F238E27FC236}">
                <a16:creationId xmlns:a16="http://schemas.microsoft.com/office/drawing/2014/main" id="{BB5DEEC6-1D3B-4E81-BBCB-0C26894A8BC1}"/>
              </a:ext>
            </a:extLst>
          </p:cNvPr>
          <p:cNvGraphicFramePr>
            <a:graphicFrameLocks/>
          </p:cNvGraphicFramePr>
          <p:nvPr>
            <p:extLst>
              <p:ext uri="{D42A27DB-BD31-4B8C-83A1-F6EECF244321}">
                <p14:modId xmlns:p14="http://schemas.microsoft.com/office/powerpoint/2010/main" val="1260912185"/>
              </p:ext>
            </p:extLst>
          </p:nvPr>
        </p:nvGraphicFramePr>
        <p:xfrm>
          <a:off x="452244" y="4481427"/>
          <a:ext cx="8368269" cy="1534777"/>
        </p:xfrm>
        <a:graphic>
          <a:graphicData uri="http://schemas.openxmlformats.org/drawingml/2006/table">
            <a:tbl>
              <a:tblPr/>
              <a:tblGrid>
                <a:gridCol w="3023144">
                  <a:extLst>
                    <a:ext uri="{9D8B030D-6E8A-4147-A177-3AD203B41FA5}">
                      <a16:colId xmlns:a16="http://schemas.microsoft.com/office/drawing/2014/main" val="20000"/>
                    </a:ext>
                  </a:extLst>
                </a:gridCol>
                <a:gridCol w="5345125">
                  <a:extLst>
                    <a:ext uri="{9D8B030D-6E8A-4147-A177-3AD203B41FA5}">
                      <a16:colId xmlns:a16="http://schemas.microsoft.com/office/drawing/2014/main" val="20001"/>
                    </a:ext>
                  </a:extLst>
                </a:gridCol>
              </a:tblGrid>
              <a:tr h="37359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sl-SI" sz="2000" b="1" i="0" u="none" strike="noStrike" cap="none" normalizeH="0" baseline="0">
                          <a:ln>
                            <a:noFill/>
                          </a:ln>
                          <a:solidFill>
                            <a:schemeClr val="tx1">
                              <a:lumMod val="75000"/>
                              <a:lumOff val="25000"/>
                            </a:schemeClr>
                          </a:solidFill>
                          <a:effectLst/>
                          <a:latin typeface="+mj-lt"/>
                        </a:rPr>
                        <a:t>Ne može</a:t>
                      </a:r>
                      <a:endParaRPr kumimoji="0" lang="en-US" sz="2000" b="1" i="0" u="none" strike="noStrike" cap="none" normalizeH="0" baseline="0">
                        <a:ln>
                          <a:noFill/>
                        </a:ln>
                        <a:solidFill>
                          <a:schemeClr val="tx1">
                            <a:lumMod val="75000"/>
                            <a:lumOff val="25000"/>
                          </a:schemeClr>
                        </a:solidFill>
                        <a:effectLst/>
                        <a:latin typeface="+mj-lt"/>
                      </a:endParaRPr>
                    </a:p>
                  </a:txBody>
                  <a:tcPr marT="45704" marB="45704" horzOverflow="overflow">
                    <a:lnL w="12700" cap="flat" cmpd="sng" algn="ctr">
                      <a:no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sl-SI" sz="2000" b="1" i="0" u="none" strike="noStrike" cap="none" normalizeH="0" baseline="0">
                          <a:ln>
                            <a:noFill/>
                          </a:ln>
                          <a:solidFill>
                            <a:schemeClr val="tx1">
                              <a:lumMod val="75000"/>
                              <a:lumOff val="25000"/>
                            </a:schemeClr>
                          </a:solidFill>
                          <a:effectLst/>
                          <a:latin typeface="+mj-lt"/>
                        </a:rPr>
                        <a:t>Može</a:t>
                      </a:r>
                      <a:endParaRPr kumimoji="0" lang="en-US" sz="2000" b="1" i="0" u="none" strike="noStrike" cap="none" normalizeH="0" baseline="0">
                        <a:ln>
                          <a:noFill/>
                        </a:ln>
                        <a:solidFill>
                          <a:schemeClr val="tx1">
                            <a:lumMod val="75000"/>
                            <a:lumOff val="25000"/>
                          </a:schemeClr>
                        </a:solidFill>
                        <a:effectLst/>
                        <a:latin typeface="+mj-lt"/>
                      </a:endParaRPr>
                    </a:p>
                  </a:txBody>
                  <a:tcPr marT="45704" marB="45704" horzOverflow="overflow">
                    <a:lnL w="12700" cap="flat" cmpd="sng" algn="ctr">
                      <a:solidFill>
                        <a:schemeClr val="tx1">
                          <a:lumMod val="75000"/>
                          <a:lumOff val="2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38569">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sl-SI" sz="1800" b="1" i="0" u="none" strike="noStrike" cap="none" normalizeH="0" baseline="0">
                          <a:ln>
                            <a:noFill/>
                          </a:ln>
                          <a:solidFill>
                            <a:srgbClr val="FF0000"/>
                          </a:solidFill>
                          <a:effectLst/>
                          <a:latin typeface="Consolas" panose="020B0609020204030204" pitchFamily="49" charset="0"/>
                          <a:cs typeface="Consolas" panose="020B0609020204030204" pitchFamily="49" charset="0"/>
                        </a:rPr>
                        <a:t>int metod1();</a:t>
                      </a:r>
                    </a:p>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sl-SI" sz="1800" b="1" i="0" u="none" strike="noStrike" cap="none" normalizeH="0" baseline="0">
                          <a:ln>
                            <a:noFill/>
                          </a:ln>
                          <a:solidFill>
                            <a:srgbClr val="FF0000"/>
                          </a:solidFill>
                          <a:effectLst/>
                          <a:latin typeface="Consolas" panose="020B0609020204030204" pitchFamily="49" charset="0"/>
                          <a:cs typeface="Consolas" panose="020B0609020204030204" pitchFamily="49" charset="0"/>
                        </a:rPr>
                        <a:t>float metod1();</a:t>
                      </a:r>
                      <a:endParaRPr kumimoji="0" lang="en-US" sz="1800" b="1" i="0" u="none" strike="noStrike" cap="none" normalizeH="0" baseline="0">
                        <a:ln>
                          <a:noFill/>
                        </a:ln>
                        <a:solidFill>
                          <a:srgbClr val="FF0000"/>
                        </a:solidFill>
                        <a:effectLst/>
                        <a:latin typeface="Consolas" panose="020B0609020204030204" pitchFamily="49" charset="0"/>
                        <a:cs typeface="Consolas" panose="020B0609020204030204" pitchFamily="49" charset="0"/>
                      </a:endParaRPr>
                    </a:p>
                  </a:txBody>
                  <a:tcPr marT="45704" marB="45704" horzOverflow="overflow">
                    <a:lnL w="12700" cap="flat" cmpd="sng" algn="ctr">
                      <a:no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sl-SI" sz="1800" b="1" i="0" u="none" strike="noStrike" cap="none" normalizeH="0" baseline="0">
                          <a:ln>
                            <a:noFill/>
                          </a:ln>
                          <a:solidFill>
                            <a:srgbClr val="0000CC"/>
                          </a:solidFill>
                          <a:effectLst/>
                          <a:latin typeface="Consolas" panose="020B0609020204030204" pitchFamily="49" charset="0"/>
                          <a:cs typeface="Consolas" panose="020B0609020204030204" pitchFamily="49" charset="0"/>
                        </a:rPr>
                        <a:t>int metod1 (float a);</a:t>
                      </a:r>
                    </a:p>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sl-SI" sz="1800" b="1" i="0" u="none" strike="noStrike" cap="none" normalizeH="0" baseline="0">
                          <a:ln>
                            <a:noFill/>
                          </a:ln>
                          <a:solidFill>
                            <a:srgbClr val="0000CC"/>
                          </a:solidFill>
                          <a:effectLst/>
                          <a:latin typeface="Consolas" panose="020B0609020204030204" pitchFamily="49" charset="0"/>
                          <a:cs typeface="Consolas" panose="020B0609020204030204" pitchFamily="49" charset="0"/>
                        </a:rPr>
                        <a:t>int metod1 (float a, String b);</a:t>
                      </a:r>
                    </a:p>
                    <a:p>
                      <a:pPr marL="0" marR="0" lvl="0" indent="0" algn="l" defTabSz="914400" rtl="0" eaLnBrk="1" fontAlgn="base" latinLnBrk="0" hangingPunct="1">
                        <a:lnSpc>
                          <a:spcPct val="100000"/>
                        </a:lnSpc>
                        <a:spcBef>
                          <a:spcPct val="20000"/>
                        </a:spcBef>
                        <a:spcAft>
                          <a:spcPct val="0"/>
                        </a:spcAft>
                        <a:buClr>
                          <a:schemeClr val="bg2"/>
                        </a:buClr>
                        <a:buSzPct val="70000"/>
                        <a:buFont typeface="Wingdings" pitchFamily="2" charset="2"/>
                        <a:buNone/>
                        <a:tabLst/>
                      </a:pPr>
                      <a:r>
                        <a:rPr kumimoji="0" lang="sl-SI" sz="1800" b="1" i="0" u="none" strike="noStrike" cap="none" normalizeH="0" baseline="0">
                          <a:ln>
                            <a:noFill/>
                          </a:ln>
                          <a:solidFill>
                            <a:srgbClr val="0000CC"/>
                          </a:solidFill>
                          <a:effectLst/>
                          <a:latin typeface="Consolas" panose="020B0609020204030204" pitchFamily="49" charset="0"/>
                          <a:cs typeface="Consolas" panose="020B0609020204030204" pitchFamily="49" charset="0"/>
                        </a:rPr>
                        <a:t>float metod1 (String a);</a:t>
                      </a:r>
                      <a:endParaRPr kumimoji="0" lang="en-US" sz="1800" b="1" i="0" u="none" strike="noStrike" cap="none" normalizeH="0" baseline="0">
                        <a:ln>
                          <a:noFill/>
                        </a:ln>
                        <a:solidFill>
                          <a:srgbClr val="0000CC"/>
                        </a:solidFill>
                        <a:effectLst/>
                        <a:latin typeface="Consolas" panose="020B0609020204030204" pitchFamily="49" charset="0"/>
                        <a:cs typeface="Consolas" panose="020B0609020204030204" pitchFamily="49" charset="0"/>
                      </a:endParaRPr>
                    </a:p>
                  </a:txBody>
                  <a:tcPr marT="45704" marB="45704" horzOverflow="overflow">
                    <a:lnL w="12700" cap="flat" cmpd="sng" algn="ctr">
                      <a:solidFill>
                        <a:schemeClr val="tx1">
                          <a:lumMod val="75000"/>
                          <a:lumOff val="2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35657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2FB13A2C-7D1D-4361-98D3-BC8E1ECD87FB}"/>
              </a:ext>
            </a:extLst>
          </p:cNvPr>
          <p:cNvSpPr>
            <a:spLocks noGrp="1" noChangeArrowheads="1"/>
          </p:cNvSpPr>
          <p:nvPr>
            <p:ph type="title"/>
          </p:nvPr>
        </p:nvSpPr>
        <p:spPr>
          <a:xfrm>
            <a:off x="546410" y="404814"/>
            <a:ext cx="9704383" cy="663575"/>
          </a:xfrm>
        </p:spPr>
        <p:txBody>
          <a:bodyPr/>
          <a:lstStyle/>
          <a:p>
            <a:pPr eaLnBrk="1" hangingPunct="1"/>
            <a:r>
              <a:rPr lang="sl-SI" altLang="en-US"/>
              <a:t>Java aplikacija – funkcija</a:t>
            </a:r>
            <a:r>
              <a:rPr lang="sr-Cyrl-CS" altLang="en-US"/>
              <a:t> </a:t>
            </a:r>
            <a:r>
              <a:rPr lang="sl-SI" altLang="en-US"/>
              <a:t> </a:t>
            </a:r>
            <a:r>
              <a:rPr lang="sl-SI" altLang="en-US">
                <a:latin typeface="Consolas" panose="020B0609020204030204" pitchFamily="49" charset="0"/>
              </a:rPr>
              <a:t>main</a:t>
            </a:r>
            <a:endParaRPr lang="en-US" altLang="en-US">
              <a:latin typeface="Consolas" panose="020B0609020204030204" pitchFamily="49" charset="0"/>
            </a:endParaRPr>
          </a:p>
        </p:txBody>
      </p:sp>
      <p:sp>
        <p:nvSpPr>
          <p:cNvPr id="14339" name="Rectangle 3">
            <a:extLst>
              <a:ext uri="{FF2B5EF4-FFF2-40B4-BE49-F238E27FC236}">
                <a16:creationId xmlns:a16="http://schemas.microsoft.com/office/drawing/2014/main" id="{E726EB48-A82C-442B-9617-F4D29431B69C}"/>
              </a:ext>
            </a:extLst>
          </p:cNvPr>
          <p:cNvSpPr>
            <a:spLocks noGrp="1" noChangeArrowheads="1"/>
          </p:cNvSpPr>
          <p:nvPr>
            <p:ph idx="1"/>
          </p:nvPr>
        </p:nvSpPr>
        <p:spPr>
          <a:xfrm>
            <a:off x="546410" y="1341439"/>
            <a:ext cx="9435790" cy="5006975"/>
          </a:xfrm>
        </p:spPr>
        <p:txBody>
          <a:bodyPr rtlCol="0">
            <a:normAutofit fontScale="92500" lnSpcReduction="10000"/>
          </a:bodyPr>
          <a:lstStyle/>
          <a:p>
            <a:pPr>
              <a:defRPr/>
            </a:pPr>
            <a:r>
              <a:rPr lang="sl-SI" dirty="0">
                <a:solidFill>
                  <a:schemeClr val="tx2"/>
                </a:solidFill>
                <a:latin typeface="+mj-lt"/>
              </a:rPr>
              <a:t>Svaka Java aplikacija mora da sadrži jednu "glavnu klasu" - klasu u kojoj je definisan metod </a:t>
            </a:r>
            <a:r>
              <a:rPr lang="sl-SI" dirty="0">
                <a:solidFill>
                  <a:schemeClr val="tx2"/>
                </a:solidFill>
                <a:latin typeface="Consolas" pitchFamily="49" charset="0"/>
                <a:cs typeface="Courier New" pitchFamily="49" charset="0"/>
              </a:rPr>
              <a:t>main</a:t>
            </a:r>
            <a:r>
              <a:rPr lang="sl-SI" dirty="0">
                <a:solidFill>
                  <a:schemeClr val="tx2"/>
                </a:solidFill>
                <a:latin typeface="+mj-lt"/>
              </a:rPr>
              <a:t>. Naziv te klase je proizvoljan.</a:t>
            </a:r>
          </a:p>
          <a:p>
            <a:pPr lvl="1">
              <a:defRPr/>
            </a:pPr>
            <a:r>
              <a:rPr lang="sl-SI" dirty="0">
                <a:solidFill>
                  <a:schemeClr val="tx2"/>
                </a:solidFill>
                <a:latin typeface="+mj-lt"/>
              </a:rPr>
              <a:t>Od tog metoda počinje izvršavanje Java aplikacije.</a:t>
            </a:r>
          </a:p>
          <a:p>
            <a:pPr lvl="1">
              <a:defRPr/>
            </a:pPr>
            <a:r>
              <a:rPr lang="sl-SI" dirty="0">
                <a:solidFill>
                  <a:schemeClr val="tx2"/>
                </a:solidFill>
                <a:latin typeface="+mj-lt"/>
              </a:rPr>
              <a:t>Nadalje se iz </a:t>
            </a:r>
            <a:r>
              <a:rPr lang="sl-SI" dirty="0">
                <a:solidFill>
                  <a:schemeClr val="tx2"/>
                </a:solidFill>
                <a:latin typeface="+mj-lt"/>
                <a:cs typeface="Courier New" pitchFamily="49" charset="0"/>
              </a:rPr>
              <a:t>main</a:t>
            </a:r>
            <a:r>
              <a:rPr lang="sl-SI" dirty="0">
                <a:solidFill>
                  <a:schemeClr val="tx2"/>
                </a:solidFill>
                <a:latin typeface="+mj-lt"/>
              </a:rPr>
              <a:t>-a poziva sve ostalo.</a:t>
            </a:r>
          </a:p>
          <a:p>
            <a:pPr marL="0" indent="0">
              <a:buNone/>
              <a:defRPr/>
            </a:pPr>
            <a:r>
              <a:rPr lang="sl-SI" dirty="0">
                <a:solidFill>
                  <a:schemeClr val="tx2"/>
                </a:solidFill>
                <a:latin typeface="+mj-lt"/>
              </a:rPr>
              <a:t> </a:t>
            </a:r>
          </a:p>
          <a:p>
            <a:pPr>
              <a:defRPr/>
            </a:pPr>
            <a:r>
              <a:rPr lang="sl-SI" dirty="0">
                <a:solidFill>
                  <a:schemeClr val="tx2"/>
                </a:solidFill>
                <a:latin typeface="+mj-lt"/>
              </a:rPr>
              <a:t>Definicija </a:t>
            </a:r>
            <a:r>
              <a:rPr lang="sl-SI" dirty="0">
                <a:solidFill>
                  <a:schemeClr val="tx2"/>
                </a:solidFill>
                <a:latin typeface="Consolas" pitchFamily="49" charset="0"/>
                <a:cs typeface="Courier New" pitchFamily="49" charset="0"/>
              </a:rPr>
              <a:t>main</a:t>
            </a:r>
            <a:r>
              <a:rPr lang="sl-SI" dirty="0">
                <a:solidFill>
                  <a:schemeClr val="tx2"/>
                </a:solidFill>
                <a:latin typeface="+mj-lt"/>
              </a:rPr>
              <a:t> metoda</a:t>
            </a:r>
            <a:r>
              <a:rPr lang="en-US" dirty="0">
                <a:solidFill>
                  <a:schemeClr val="tx2"/>
                </a:solidFill>
                <a:latin typeface="+mj-lt"/>
              </a:rPr>
              <a:t> (</a:t>
            </a:r>
            <a:r>
              <a:rPr lang="en-US" dirty="0" err="1">
                <a:solidFill>
                  <a:schemeClr val="tx2"/>
                </a:solidFill>
                <a:latin typeface="+mj-lt"/>
              </a:rPr>
              <a:t>sintaksa</a:t>
            </a:r>
            <a:r>
              <a:rPr lang="en-US" dirty="0">
                <a:solidFill>
                  <a:schemeClr val="tx2"/>
                </a:solidFill>
                <a:latin typeface="+mj-lt"/>
              </a:rPr>
              <a:t>)</a:t>
            </a:r>
            <a:r>
              <a:rPr lang="sl-SI" dirty="0">
                <a:solidFill>
                  <a:schemeClr val="tx2"/>
                </a:solidFill>
                <a:latin typeface="+mj-lt"/>
              </a:rPr>
              <a:t>:</a:t>
            </a:r>
          </a:p>
          <a:p>
            <a:pPr marL="0" indent="0">
              <a:buNone/>
              <a:defRPr/>
            </a:pPr>
            <a:r>
              <a:rPr lang="sl-SI" sz="1000" dirty="0">
                <a:solidFill>
                  <a:srgbClr val="FF0000"/>
                </a:solidFill>
              </a:rPr>
              <a:t> </a:t>
            </a:r>
            <a:endParaRPr lang="sl-SI" dirty="0">
              <a:solidFill>
                <a:srgbClr val="FF0000"/>
              </a:solidFill>
            </a:endParaRPr>
          </a:p>
          <a:p>
            <a:pPr>
              <a:buNone/>
              <a:defRPr/>
            </a:pPr>
            <a:r>
              <a:rPr lang="en-US" sz="2100" b="1" dirty="0">
                <a:solidFill>
                  <a:srgbClr val="7030A0"/>
                </a:solidFill>
                <a:latin typeface="Consolas" pitchFamily="49" charset="0"/>
              </a:rPr>
              <a:t>public static void main(</a:t>
            </a:r>
            <a:r>
              <a:rPr lang="sl-SI" sz="2100" b="1" dirty="0">
                <a:solidFill>
                  <a:srgbClr val="7030A0"/>
                </a:solidFill>
                <a:latin typeface="Consolas" pitchFamily="49" charset="0"/>
              </a:rPr>
              <a:t>String args</a:t>
            </a:r>
            <a:r>
              <a:rPr lang="en-US" sz="2100" b="1" dirty="0">
                <a:solidFill>
                  <a:srgbClr val="7030A0"/>
                </a:solidFill>
                <a:latin typeface="Consolas" pitchFamily="49" charset="0"/>
              </a:rPr>
              <a:t>[])</a:t>
            </a:r>
          </a:p>
          <a:p>
            <a:pPr>
              <a:buNone/>
              <a:defRPr/>
            </a:pPr>
            <a:r>
              <a:rPr lang="en-US" sz="2100" b="1" dirty="0">
                <a:solidFill>
                  <a:srgbClr val="7030A0"/>
                </a:solidFill>
                <a:latin typeface="Consolas" pitchFamily="49" charset="0"/>
              </a:rPr>
              <a:t>{</a:t>
            </a:r>
          </a:p>
          <a:p>
            <a:pPr>
              <a:buNone/>
              <a:defRPr/>
            </a:pPr>
            <a:r>
              <a:rPr lang="en-US" sz="2100" b="1" dirty="0">
                <a:solidFill>
                  <a:srgbClr val="7030A0"/>
                </a:solidFill>
                <a:latin typeface="Consolas" pitchFamily="49" charset="0"/>
              </a:rPr>
              <a:t>	</a:t>
            </a:r>
            <a:r>
              <a:rPr lang="en-US" sz="2100" b="1" dirty="0" err="1">
                <a:solidFill>
                  <a:srgbClr val="7030A0"/>
                </a:solidFill>
                <a:latin typeface="Consolas" pitchFamily="49" charset="0"/>
              </a:rPr>
              <a:t>telo</a:t>
            </a:r>
            <a:r>
              <a:rPr lang="sl-SI" sz="2100" b="1" dirty="0">
                <a:solidFill>
                  <a:srgbClr val="7030A0"/>
                </a:solidFill>
                <a:latin typeface="Consolas" pitchFamily="49" charset="0"/>
              </a:rPr>
              <a:t>_metoda</a:t>
            </a:r>
            <a:endParaRPr lang="en-US" sz="2100" b="1" dirty="0">
              <a:solidFill>
                <a:srgbClr val="7030A0"/>
              </a:solidFill>
              <a:latin typeface="Consolas" pitchFamily="49" charset="0"/>
            </a:endParaRPr>
          </a:p>
          <a:p>
            <a:pPr>
              <a:buNone/>
              <a:defRPr/>
            </a:pPr>
            <a:r>
              <a:rPr lang="en-US" sz="2100" b="1" dirty="0">
                <a:solidFill>
                  <a:srgbClr val="7030A0"/>
                </a:solidFill>
                <a:latin typeface="Consolas" pitchFamily="49" charset="0"/>
              </a:rPr>
              <a:t>}</a:t>
            </a:r>
            <a:endParaRPr lang="en-US" b="1" dirty="0">
              <a:solidFill>
                <a:srgbClr val="7030A0"/>
              </a:solidFill>
              <a:latin typeface="Consolas" pitchFamily="49" charset="0"/>
            </a:endParaRPr>
          </a:p>
        </p:txBody>
      </p:sp>
      <p:sp>
        <p:nvSpPr>
          <p:cNvPr id="2" name="Footer Placeholder 1">
            <a:extLst>
              <a:ext uri="{FF2B5EF4-FFF2-40B4-BE49-F238E27FC236}">
                <a16:creationId xmlns:a16="http://schemas.microsoft.com/office/drawing/2014/main" id="{2ECE6342-CF54-48EE-91FA-4AF5C08B701B}"/>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C0D77F34-F612-488D-8FB3-4D0F672D3D6A}"/>
              </a:ext>
            </a:extLst>
          </p:cNvPr>
          <p:cNvSpPr>
            <a:spLocks noGrp="1"/>
          </p:cNvSpPr>
          <p:nvPr>
            <p:ph type="title"/>
          </p:nvPr>
        </p:nvSpPr>
        <p:spPr>
          <a:xfrm>
            <a:off x="677333" y="260351"/>
            <a:ext cx="10600267" cy="663575"/>
          </a:xfrm>
        </p:spPr>
        <p:txBody>
          <a:bodyPr/>
          <a:lstStyle/>
          <a:p>
            <a:pPr eaLnBrk="1" hangingPunct="1"/>
            <a:r>
              <a:rPr lang="sl-SI" altLang="en-US"/>
              <a:t>Standardni izlaz</a:t>
            </a:r>
            <a:endParaRPr lang="en-US" altLang="en-US"/>
          </a:p>
        </p:txBody>
      </p:sp>
      <p:sp>
        <p:nvSpPr>
          <p:cNvPr id="7" name="Rectangle 3">
            <a:extLst>
              <a:ext uri="{FF2B5EF4-FFF2-40B4-BE49-F238E27FC236}">
                <a16:creationId xmlns:a16="http://schemas.microsoft.com/office/drawing/2014/main" id="{B8794513-7F63-4248-B2B1-C6CDDE86E6CD}"/>
              </a:ext>
            </a:extLst>
          </p:cNvPr>
          <p:cNvSpPr>
            <a:spLocks noGrp="1" noChangeArrowheads="1"/>
          </p:cNvSpPr>
          <p:nvPr>
            <p:ph type="body" sz="half" idx="1"/>
          </p:nvPr>
        </p:nvSpPr>
        <p:spPr>
          <a:xfrm>
            <a:off x="677333" y="1196976"/>
            <a:ext cx="8507943" cy="5184775"/>
          </a:xfrm>
        </p:spPr>
        <p:txBody>
          <a:bodyPr rtlCol="0">
            <a:normAutofit/>
          </a:bodyPr>
          <a:lstStyle/>
          <a:p>
            <a:pPr>
              <a:defRPr/>
            </a:pPr>
            <a:r>
              <a:rPr lang="sr-Latn-CS" dirty="0">
                <a:solidFill>
                  <a:schemeClr val="tx1">
                    <a:lumMod val="75000"/>
                    <a:lumOff val="25000"/>
                  </a:schemeClr>
                </a:solidFill>
              </a:rPr>
              <a:t>Bez zalaženja u detalje, štampanje teksta na ekranu (standardnom izlazu) u Javi radi se </a:t>
            </a:r>
            <a:r>
              <a:rPr lang="sr-Latn-CS">
                <a:solidFill>
                  <a:schemeClr val="tx1">
                    <a:lumMod val="75000"/>
                    <a:lumOff val="25000"/>
                  </a:schemeClr>
                </a:solidFill>
              </a:rPr>
              <a:t>ovako:</a:t>
            </a:r>
          </a:p>
          <a:p>
            <a:pPr marL="0" indent="0">
              <a:buNone/>
              <a:defRPr/>
            </a:pPr>
            <a:endParaRPr lang="sr-Latn-CS" sz="1050" dirty="0"/>
          </a:p>
          <a:p>
            <a:pPr marL="0" indent="0">
              <a:buNone/>
              <a:defRPr/>
            </a:pPr>
            <a:r>
              <a:rPr lang="sr-Latn-CS" sz="1400"/>
              <a:t> </a:t>
            </a:r>
            <a:r>
              <a:rPr lang="sr-Latn-CS" sz="2400">
                <a:solidFill>
                  <a:schemeClr val="accent2">
                    <a:lumMod val="75000"/>
                  </a:schemeClr>
                </a:solidFill>
                <a:latin typeface="Consolas" pitchFamily="49" charset="0"/>
                <a:cs typeface="Courier New" pitchFamily="49" charset="0"/>
              </a:rPr>
              <a:t>System</a:t>
            </a:r>
            <a:r>
              <a:rPr lang="sr-Latn-CS" sz="2400" dirty="0">
                <a:solidFill>
                  <a:schemeClr val="accent2">
                    <a:lumMod val="75000"/>
                  </a:schemeClr>
                </a:solidFill>
                <a:latin typeface="Consolas" pitchFamily="49" charset="0"/>
                <a:cs typeface="Courier New" pitchFamily="49" charset="0"/>
              </a:rPr>
              <a:t>.out.println( ono što štampamo );</a:t>
            </a:r>
          </a:p>
          <a:p>
            <a:pPr marL="0" indent="0" algn="ctr">
              <a:buNone/>
              <a:defRPr/>
            </a:pPr>
            <a:r>
              <a:rPr lang="sr-Latn-CS" sz="1000" b="1" dirty="0">
                <a:latin typeface="Consolas" pitchFamily="49" charset="0"/>
                <a:cs typeface="Courier New" pitchFamily="49" charset="0"/>
              </a:rPr>
              <a:t> </a:t>
            </a:r>
            <a:endParaRPr lang="sr-Latn-CS" sz="2400" b="1" dirty="0">
              <a:latin typeface="Consolas" pitchFamily="49" charset="0"/>
              <a:cs typeface="Courier New" pitchFamily="49" charset="0"/>
            </a:endParaRPr>
          </a:p>
          <a:p>
            <a:pPr>
              <a:defRPr/>
            </a:pPr>
            <a:r>
              <a:rPr lang="sr-Latn-CS" dirty="0">
                <a:solidFill>
                  <a:schemeClr val="tx1">
                    <a:lumMod val="75000"/>
                    <a:lumOff val="25000"/>
                  </a:schemeClr>
                </a:solidFill>
              </a:rPr>
              <a:t>Argumet može biti tipa </a:t>
            </a:r>
            <a:r>
              <a:rPr lang="sr-Latn-CS" dirty="0">
                <a:solidFill>
                  <a:schemeClr val="tx1">
                    <a:lumMod val="75000"/>
                    <a:lumOff val="25000"/>
                  </a:schemeClr>
                </a:solidFill>
                <a:latin typeface="Consolas" pitchFamily="49" charset="0"/>
              </a:rPr>
              <a:t>String</a:t>
            </a:r>
            <a:r>
              <a:rPr lang="sr-Latn-CS" dirty="0">
                <a:solidFill>
                  <a:schemeClr val="tx1">
                    <a:lumMod val="75000"/>
                    <a:lumOff val="25000"/>
                  </a:schemeClr>
                </a:solidFill>
              </a:rPr>
              <a:t>, ili bilo kog drugog tipa koji se može automatski konvertovati u </a:t>
            </a:r>
            <a:r>
              <a:rPr lang="sr-Latn-CS" dirty="0">
                <a:solidFill>
                  <a:schemeClr val="tx1">
                    <a:lumMod val="75000"/>
                    <a:lumOff val="25000"/>
                  </a:schemeClr>
                </a:solidFill>
                <a:latin typeface="Consolas" pitchFamily="49" charset="0"/>
              </a:rPr>
              <a:t>String</a:t>
            </a:r>
            <a:r>
              <a:rPr lang="sr-Latn-CS" dirty="0">
                <a:solidFill>
                  <a:schemeClr val="tx1">
                    <a:lumMod val="75000"/>
                    <a:lumOff val="25000"/>
                  </a:schemeClr>
                </a:solidFill>
              </a:rPr>
              <a:t> (npr. bilo kog primitivnog tipa). Objekti klasa se ne štampaju direktno ovako.</a:t>
            </a:r>
          </a:p>
          <a:p>
            <a:pPr>
              <a:defRPr/>
            </a:pPr>
            <a:r>
              <a:rPr lang="sr-Latn-CS" dirty="0">
                <a:solidFill>
                  <a:schemeClr val="tx1">
                    <a:lumMod val="75000"/>
                    <a:lumOff val="25000"/>
                  </a:schemeClr>
                </a:solidFill>
              </a:rPr>
              <a:t>Par primera za štampanje:</a:t>
            </a:r>
          </a:p>
          <a:p>
            <a:pPr marL="0" indent="0">
              <a:buNone/>
              <a:defRPr/>
            </a:pPr>
            <a:r>
              <a:rPr lang="sr-Latn-CS" sz="1600" dirty="0"/>
              <a:t> </a:t>
            </a:r>
            <a:endParaRPr lang="sr-Latn-CS" dirty="0">
              <a:solidFill>
                <a:schemeClr val="tx1">
                  <a:lumMod val="75000"/>
                  <a:lumOff val="25000"/>
                </a:schemeClr>
              </a:solidFill>
            </a:endParaRPr>
          </a:p>
          <a:p>
            <a:pPr marL="0" indent="0">
              <a:buNone/>
              <a:defRPr/>
            </a:pPr>
            <a:r>
              <a:rPr lang="sr-Latn-CS" sz="2400" dirty="0">
                <a:solidFill>
                  <a:schemeClr val="accent2">
                    <a:lumMod val="75000"/>
                  </a:schemeClr>
                </a:solidFill>
                <a:latin typeface="Consolas" pitchFamily="49" charset="0"/>
                <a:cs typeface="Courier New" pitchFamily="49" charset="0"/>
              </a:rPr>
              <a:t>int x; x=10; System.out.println(x);</a:t>
            </a:r>
          </a:p>
          <a:p>
            <a:pPr marL="0" indent="0">
              <a:buNone/>
              <a:defRPr/>
            </a:pPr>
            <a:r>
              <a:rPr lang="sr-Latn-CS" sz="2400" dirty="0">
                <a:solidFill>
                  <a:schemeClr val="accent2">
                    <a:lumMod val="75000"/>
                  </a:schemeClr>
                </a:solidFill>
                <a:latin typeface="Consolas" pitchFamily="49" charset="0"/>
                <a:cs typeface="Courier New" pitchFamily="49" charset="0"/>
              </a:rPr>
              <a:t>System.out.println("Ovo je neki tekst");</a:t>
            </a:r>
          </a:p>
          <a:p>
            <a:pPr marL="0" indent="0">
              <a:buNone/>
              <a:defRPr/>
            </a:pPr>
            <a:endParaRPr lang="en-US" dirty="0">
              <a:solidFill>
                <a:schemeClr val="tx1">
                  <a:lumMod val="75000"/>
                  <a:lumOff val="25000"/>
                </a:schemeClr>
              </a:solidFill>
            </a:endParaRPr>
          </a:p>
        </p:txBody>
      </p:sp>
      <p:sp>
        <p:nvSpPr>
          <p:cNvPr id="2" name="Footer Placeholder 1">
            <a:extLst>
              <a:ext uri="{FF2B5EF4-FFF2-40B4-BE49-F238E27FC236}">
                <a16:creationId xmlns:a16="http://schemas.microsoft.com/office/drawing/2014/main" id="{181038E2-8042-4247-9A74-88D5DBF75E71}"/>
              </a:ext>
            </a:extLst>
          </p:cNvPr>
          <p:cNvSpPr>
            <a:spLocks noGrp="1"/>
          </p:cNvSpPr>
          <p:nvPr>
            <p:ph type="ftr" sz="quarter" idx="10"/>
          </p:nvPr>
        </p:nvSpPr>
        <p:spPr/>
        <p:txBody>
          <a:bodyPr/>
          <a:lstStyle/>
          <a:p>
            <a:pPr>
              <a:defRPr/>
            </a:pPr>
            <a:r>
              <a:rPr lang="en-US"/>
              <a:t>Elektronski fakulte u Nišu - Katedra za računarstvo - Programski jezici - Java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543519D2-533D-4AED-B6FA-91288613AA0C}"/>
              </a:ext>
            </a:extLst>
          </p:cNvPr>
          <p:cNvSpPr>
            <a:spLocks noGrp="1"/>
          </p:cNvSpPr>
          <p:nvPr>
            <p:ph type="title"/>
          </p:nvPr>
        </p:nvSpPr>
        <p:spPr>
          <a:xfrm>
            <a:off x="677333" y="260351"/>
            <a:ext cx="10600267" cy="663575"/>
          </a:xfrm>
        </p:spPr>
        <p:txBody>
          <a:bodyPr/>
          <a:lstStyle/>
          <a:p>
            <a:pPr eaLnBrk="1" hangingPunct="1"/>
            <a:r>
              <a:rPr lang="sl-SI" altLang="en-US" sz="3200"/>
              <a:t>Standardni izlaz</a:t>
            </a:r>
            <a:endParaRPr lang="en-US" altLang="en-US" sz="3200"/>
          </a:p>
        </p:txBody>
      </p:sp>
      <p:sp>
        <p:nvSpPr>
          <p:cNvPr id="4" name="Content Placeholder 3">
            <a:extLst>
              <a:ext uri="{FF2B5EF4-FFF2-40B4-BE49-F238E27FC236}">
                <a16:creationId xmlns:a16="http://schemas.microsoft.com/office/drawing/2014/main" id="{0490D4C2-4E99-4769-A8AF-FDF8B36581DC}"/>
              </a:ext>
            </a:extLst>
          </p:cNvPr>
          <p:cNvSpPr>
            <a:spLocks noGrp="1"/>
          </p:cNvSpPr>
          <p:nvPr>
            <p:ph sz="half" idx="2"/>
          </p:nvPr>
        </p:nvSpPr>
        <p:spPr>
          <a:xfrm>
            <a:off x="677333" y="1271239"/>
            <a:ext cx="8790517" cy="5108924"/>
          </a:xfrm>
        </p:spPr>
        <p:txBody>
          <a:bodyPr rtlCol="0">
            <a:normAutofit/>
          </a:bodyPr>
          <a:lstStyle/>
          <a:p>
            <a:pPr>
              <a:defRPr/>
            </a:pPr>
            <a:r>
              <a:rPr lang="sl-SI" sz="2400">
                <a:solidFill>
                  <a:schemeClr val="tx1">
                    <a:lumMod val="75000"/>
                    <a:lumOff val="25000"/>
                  </a:schemeClr>
                </a:solidFill>
              </a:rPr>
              <a:t>Nadovezivanje </a:t>
            </a:r>
            <a:r>
              <a:rPr lang="sl-SI" sz="2400" dirty="0">
                <a:solidFill>
                  <a:schemeClr val="tx1">
                    <a:lumMod val="75000"/>
                    <a:lumOff val="25000"/>
                  </a:schemeClr>
                </a:solidFill>
              </a:rPr>
              <a:t>dva stringa (konkatenacija) se ostvaruje operatorom </a:t>
            </a:r>
            <a:r>
              <a:rPr lang="sl-SI" sz="2400" dirty="0">
                <a:solidFill>
                  <a:srgbClr val="9900FF"/>
                </a:solidFill>
              </a:rPr>
              <a:t>plus</a:t>
            </a:r>
            <a:r>
              <a:rPr lang="sl-SI" sz="2400" dirty="0">
                <a:solidFill>
                  <a:schemeClr val="tx1">
                    <a:lumMod val="75000"/>
                    <a:lumOff val="25000"/>
                  </a:schemeClr>
                </a:solidFill>
              </a:rPr>
              <a:t>:</a:t>
            </a:r>
          </a:p>
          <a:p>
            <a:pPr marL="0" indent="0">
              <a:buNone/>
              <a:defRPr/>
            </a:pPr>
            <a:r>
              <a:rPr lang="sl-SI" sz="1400" dirty="0"/>
              <a:t> </a:t>
            </a:r>
            <a:endParaRPr lang="sl-SI" dirty="0">
              <a:solidFill>
                <a:schemeClr val="tx1">
                  <a:lumMod val="75000"/>
                  <a:lumOff val="25000"/>
                </a:schemeClr>
              </a:solidFill>
            </a:endParaRPr>
          </a:p>
          <a:p>
            <a:pPr marL="0" indent="0">
              <a:buClr>
                <a:srgbClr val="CCCC99"/>
              </a:buClr>
              <a:buNone/>
              <a:defRPr/>
            </a:pPr>
            <a:r>
              <a:rPr lang="sr-Latn-CS" sz="2400" dirty="0">
                <a:solidFill>
                  <a:schemeClr val="accent2">
                    <a:lumMod val="75000"/>
                  </a:schemeClr>
                </a:solidFill>
                <a:latin typeface="Consolas" pitchFamily="49" charset="0"/>
                <a:cs typeface="Courier New" pitchFamily="49" charset="0"/>
              </a:rPr>
              <a:t>int x = 10;</a:t>
            </a:r>
          </a:p>
          <a:p>
            <a:pPr marL="0" indent="0">
              <a:buClr>
                <a:srgbClr val="CCCC99"/>
              </a:buClr>
              <a:buNone/>
              <a:defRPr/>
            </a:pPr>
            <a:r>
              <a:rPr lang="sr-Latn-CS" sz="2400" dirty="0">
                <a:solidFill>
                  <a:schemeClr val="accent2">
                    <a:lumMod val="75000"/>
                  </a:schemeClr>
                </a:solidFill>
                <a:latin typeface="Consolas" pitchFamily="49" charset="0"/>
                <a:cs typeface="Courier New" pitchFamily="49" charset="0"/>
              </a:rPr>
              <a:t>System.out.println("x je jednako " </a:t>
            </a:r>
            <a:r>
              <a:rPr lang="sr-Latn-CS" sz="2400" b="1" dirty="0">
                <a:solidFill>
                  <a:srgbClr val="9900FF"/>
                </a:solidFill>
                <a:latin typeface="Consolas" pitchFamily="49" charset="0"/>
                <a:cs typeface="Courier New" pitchFamily="49" charset="0"/>
              </a:rPr>
              <a:t>+</a:t>
            </a:r>
            <a:r>
              <a:rPr lang="sr-Latn-CS" sz="2400" dirty="0">
                <a:solidFill>
                  <a:schemeClr val="accent2">
                    <a:lumMod val="75000"/>
                  </a:schemeClr>
                </a:solidFill>
                <a:latin typeface="Consolas" pitchFamily="49" charset="0"/>
                <a:cs typeface="Courier New" pitchFamily="49" charset="0"/>
              </a:rPr>
              <a:t> x);</a:t>
            </a:r>
          </a:p>
          <a:p>
            <a:pPr marL="0" indent="0">
              <a:buClr>
                <a:srgbClr val="CCCC99"/>
              </a:buClr>
              <a:buNone/>
              <a:defRPr/>
            </a:pPr>
            <a:endParaRPr lang="sr-Latn-CS" sz="1200" dirty="0">
              <a:solidFill>
                <a:schemeClr val="accent2">
                  <a:lumMod val="75000"/>
                </a:schemeClr>
              </a:solidFill>
              <a:latin typeface="Consolas" pitchFamily="49" charset="0"/>
              <a:cs typeface="Courier New" pitchFamily="49" charset="0"/>
            </a:endParaRPr>
          </a:p>
          <a:p>
            <a:pPr marL="0" indent="0">
              <a:buClr>
                <a:srgbClr val="CCCC99"/>
              </a:buClr>
              <a:buNone/>
              <a:defRPr/>
            </a:pPr>
            <a:r>
              <a:rPr lang="sr-Latn-CS" sz="2400" dirty="0">
                <a:solidFill>
                  <a:schemeClr val="accent2">
                    <a:lumMod val="75000"/>
                  </a:schemeClr>
                </a:solidFill>
                <a:latin typeface="Consolas" pitchFamily="49" charset="0"/>
                <a:cs typeface="Courier New" pitchFamily="49" charset="0"/>
              </a:rPr>
              <a:t>System.out.println("Ovo je " </a:t>
            </a:r>
            <a:r>
              <a:rPr lang="sr-Latn-CS" sz="2400" b="1" dirty="0">
                <a:solidFill>
                  <a:srgbClr val="9900FF"/>
                </a:solidFill>
                <a:latin typeface="Consolas" pitchFamily="49" charset="0"/>
                <a:cs typeface="Courier New" pitchFamily="49" charset="0"/>
              </a:rPr>
              <a:t>+</a:t>
            </a:r>
            <a:r>
              <a:rPr lang="sr-Latn-CS" sz="2400" dirty="0">
                <a:solidFill>
                  <a:schemeClr val="accent2">
                    <a:lumMod val="75000"/>
                  </a:schemeClr>
                </a:solidFill>
                <a:latin typeface="Consolas" pitchFamily="49" charset="0"/>
                <a:cs typeface="Courier New" pitchFamily="49" charset="0"/>
              </a:rPr>
              <a:t> "tekst");</a:t>
            </a:r>
          </a:p>
          <a:p>
            <a:pPr marL="0" indent="0">
              <a:buNone/>
              <a:defRPr/>
            </a:pPr>
            <a:r>
              <a:rPr lang="sl-SI" sz="1200" dirty="0"/>
              <a:t> </a:t>
            </a:r>
            <a:endParaRPr lang="sl-SI" dirty="0">
              <a:solidFill>
                <a:schemeClr val="tx1">
                  <a:lumMod val="75000"/>
                  <a:lumOff val="25000"/>
                </a:schemeClr>
              </a:solidFill>
            </a:endParaRPr>
          </a:p>
          <a:p>
            <a:pPr>
              <a:defRPr/>
            </a:pPr>
            <a:r>
              <a:rPr lang="sl-SI" sz="2400" dirty="0">
                <a:solidFill>
                  <a:schemeClr val="tx1">
                    <a:lumMod val="75000"/>
                    <a:lumOff val="25000"/>
                  </a:schemeClr>
                </a:solidFill>
              </a:rPr>
              <a:t>O ulazu i izlazu kod Jave detaljnije će biti reči u odgovarajućoj tematskoj celini. Ovo je sve što je potrebno znati za potrebe narednih primera.</a:t>
            </a:r>
            <a:endParaRPr lang="en-US" sz="2400" dirty="0">
              <a:solidFill>
                <a:schemeClr val="tx1">
                  <a:lumMod val="75000"/>
                  <a:lumOff val="25000"/>
                </a:schemeClr>
              </a:solidFill>
            </a:endParaRPr>
          </a:p>
        </p:txBody>
      </p:sp>
      <p:sp>
        <p:nvSpPr>
          <p:cNvPr id="2" name="Footer Placeholder 1">
            <a:extLst>
              <a:ext uri="{FF2B5EF4-FFF2-40B4-BE49-F238E27FC236}">
                <a16:creationId xmlns:a16="http://schemas.microsoft.com/office/drawing/2014/main" id="{E4A2D82E-A3BA-41CF-AEF8-687C145DC76E}"/>
              </a:ext>
            </a:extLst>
          </p:cNvPr>
          <p:cNvSpPr>
            <a:spLocks noGrp="1"/>
          </p:cNvSpPr>
          <p:nvPr>
            <p:ph type="ftr" sz="quarter" idx="10"/>
          </p:nvPr>
        </p:nvSpPr>
        <p:spPr/>
        <p:txBody>
          <a:bodyPr/>
          <a:lstStyle/>
          <a:p>
            <a:pPr>
              <a:defRPr/>
            </a:pPr>
            <a:r>
              <a:rPr lang="en-US"/>
              <a:t>Elektronski fakulte u Nišu - Katedra za računarstvo - Programski jezici - Java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E76C7039-FB13-4DEE-993E-84FA53561836}"/>
              </a:ext>
            </a:extLst>
          </p:cNvPr>
          <p:cNvSpPr>
            <a:spLocks noGrp="1"/>
          </p:cNvSpPr>
          <p:nvPr>
            <p:ph type="title"/>
          </p:nvPr>
        </p:nvSpPr>
        <p:spPr>
          <a:xfrm>
            <a:off x="677333" y="260351"/>
            <a:ext cx="10600267" cy="663575"/>
          </a:xfrm>
        </p:spPr>
        <p:txBody>
          <a:bodyPr/>
          <a:lstStyle/>
          <a:p>
            <a:pPr eaLnBrk="1" hangingPunct="1"/>
            <a:r>
              <a:rPr lang="sl-SI" altLang="en-US"/>
              <a:t>Standardni ulaz</a:t>
            </a:r>
            <a:endParaRPr lang="en-US" altLang="en-US"/>
          </a:p>
        </p:txBody>
      </p:sp>
      <p:sp>
        <p:nvSpPr>
          <p:cNvPr id="84995" name="Content Placeholder 3">
            <a:extLst>
              <a:ext uri="{FF2B5EF4-FFF2-40B4-BE49-F238E27FC236}">
                <a16:creationId xmlns:a16="http://schemas.microsoft.com/office/drawing/2014/main" id="{49E9E5E2-CF0B-4D8F-A558-2B3B2A2189C7}"/>
              </a:ext>
            </a:extLst>
          </p:cNvPr>
          <p:cNvSpPr>
            <a:spLocks noGrp="1" noChangeArrowheads="1"/>
          </p:cNvSpPr>
          <p:nvPr>
            <p:ph sz="half" idx="2"/>
          </p:nvPr>
        </p:nvSpPr>
        <p:spPr>
          <a:xfrm>
            <a:off x="677333" y="1068389"/>
            <a:ext cx="8514292" cy="5400675"/>
          </a:xfrm>
        </p:spPr>
        <p:txBody>
          <a:bodyPr rtlCol="0">
            <a:normAutofit/>
          </a:bodyPr>
          <a:lstStyle/>
          <a:p>
            <a:pPr>
              <a:defRPr/>
            </a:pPr>
            <a:r>
              <a:rPr lang="sl-SI" altLang="en-US" sz="2400" dirty="0"/>
              <a:t>Najjednostavniji način za unos podataka sa tastature (standardnog ulaza) je korišćenje klase </a:t>
            </a:r>
            <a:r>
              <a:rPr lang="sl-SI" altLang="en-US" sz="2400" b="1" dirty="0">
                <a:solidFill>
                  <a:srgbClr val="FF15FF"/>
                </a:solidFill>
                <a:latin typeface="Consolas" pitchFamily="49" charset="0"/>
                <a:cs typeface="Courier New" pitchFamily="49" charset="0"/>
              </a:rPr>
              <a:t>Scanner</a:t>
            </a:r>
            <a:r>
              <a:rPr lang="sl-SI" altLang="en-US" sz="2400" dirty="0"/>
              <a:t>.</a:t>
            </a:r>
          </a:p>
          <a:p>
            <a:pPr lvl="2">
              <a:defRPr/>
            </a:pPr>
            <a:r>
              <a:rPr lang="sl-SI" altLang="en-US" sz="2000" dirty="0"/>
              <a:t>Na početku programa potrebno je uvesti ovu klasu:</a:t>
            </a:r>
            <a:br>
              <a:rPr lang="sl-SI" altLang="en-US" sz="2000" dirty="0"/>
            </a:br>
            <a:r>
              <a:rPr lang="sl-SI" altLang="en-US" sz="2000" b="1" dirty="0">
                <a:solidFill>
                  <a:schemeClr val="tx2">
                    <a:lumMod val="60000"/>
                    <a:lumOff val="40000"/>
                  </a:schemeClr>
                </a:solidFill>
                <a:latin typeface="Consolas" pitchFamily="49" charset="0"/>
                <a:cs typeface="Courier New" pitchFamily="49" charset="0"/>
              </a:rPr>
              <a:t>import java.util.Scanner;</a:t>
            </a:r>
          </a:p>
          <a:p>
            <a:pPr>
              <a:defRPr/>
            </a:pPr>
            <a:r>
              <a:rPr lang="en-US" altLang="en-US" sz="2400"/>
              <a:t>U</a:t>
            </a:r>
            <a:r>
              <a:rPr lang="sl-SI" altLang="en-US" sz="2400"/>
              <a:t>nos </a:t>
            </a:r>
            <a:r>
              <a:rPr lang="sl-SI" altLang="en-US" sz="2400" dirty="0"/>
              <a:t>jednog znakovnog niza (stringa) sa tastature (u promenljivu </a:t>
            </a:r>
            <a:r>
              <a:rPr lang="sl-SI" altLang="en-US" sz="2400" b="1" dirty="0">
                <a:latin typeface="Consolas" pitchFamily="49" charset="0"/>
                <a:cs typeface="Courier New" pitchFamily="49" charset="0"/>
              </a:rPr>
              <a:t>niz</a:t>
            </a:r>
            <a:r>
              <a:rPr lang="sl-SI" altLang="en-US" sz="2400" dirty="0"/>
              <a:t>) izvodi se na sledeći </a:t>
            </a:r>
            <a:r>
              <a:rPr lang="sl-SI" altLang="en-US" sz="2400"/>
              <a:t>način:</a:t>
            </a:r>
            <a:endParaRPr lang="sl-SI" altLang="en-US" sz="2400" dirty="0"/>
          </a:p>
          <a:p>
            <a:pPr marL="0" indent="0">
              <a:buNone/>
              <a:defRPr/>
            </a:pPr>
            <a:r>
              <a:rPr lang="sr-Latn-CS" altLang="en-US" sz="2200">
                <a:solidFill>
                  <a:srgbClr val="FF00FF"/>
                </a:solidFill>
                <a:latin typeface="Consolas" pitchFamily="49" charset="0"/>
                <a:cs typeface="Courier New" pitchFamily="49" charset="0"/>
              </a:rPr>
              <a:t>Scanner</a:t>
            </a:r>
            <a:r>
              <a:rPr lang="sr-Latn-CS" altLang="en-US" sz="2200">
                <a:solidFill>
                  <a:schemeClr val="accent2">
                    <a:lumMod val="75000"/>
                  </a:schemeClr>
                </a:solidFill>
                <a:latin typeface="Consolas" pitchFamily="49" charset="0"/>
                <a:cs typeface="Courier New" pitchFamily="49" charset="0"/>
              </a:rPr>
              <a:t> </a:t>
            </a:r>
            <a:r>
              <a:rPr lang="sr-Latn-CS" altLang="en-US" sz="2200" dirty="0">
                <a:solidFill>
                  <a:schemeClr val="accent2">
                    <a:lumMod val="75000"/>
                  </a:schemeClr>
                </a:solidFill>
                <a:latin typeface="Consolas" pitchFamily="49" charset="0"/>
                <a:cs typeface="Courier New" pitchFamily="49" charset="0"/>
              </a:rPr>
              <a:t>tastatura = </a:t>
            </a:r>
            <a:r>
              <a:rPr lang="sr-Latn-CS" altLang="en-US" sz="2200" dirty="0">
                <a:solidFill>
                  <a:srgbClr val="FF00FF"/>
                </a:solidFill>
                <a:latin typeface="Consolas" pitchFamily="49" charset="0"/>
                <a:cs typeface="Courier New" pitchFamily="49" charset="0"/>
              </a:rPr>
              <a:t>new Scanner</a:t>
            </a:r>
            <a:r>
              <a:rPr lang="sr-Latn-CS" altLang="en-US" sz="2200" dirty="0">
                <a:solidFill>
                  <a:schemeClr val="accent2">
                    <a:lumMod val="75000"/>
                  </a:schemeClr>
                </a:solidFill>
                <a:latin typeface="Consolas" pitchFamily="49" charset="0"/>
                <a:cs typeface="Courier New" pitchFamily="49" charset="0"/>
              </a:rPr>
              <a:t> (System.</a:t>
            </a:r>
            <a:r>
              <a:rPr lang="sr-Latn-CS" altLang="en-US" sz="2200">
                <a:solidFill>
                  <a:schemeClr val="accent2">
                    <a:lumMod val="75000"/>
                  </a:schemeClr>
                </a:solidFill>
                <a:latin typeface="Consolas" pitchFamily="49" charset="0"/>
                <a:cs typeface="Courier New" pitchFamily="49" charset="0"/>
              </a:rPr>
              <a:t>in);</a:t>
            </a:r>
          </a:p>
          <a:p>
            <a:pPr marL="0" indent="0">
              <a:buNone/>
              <a:defRPr/>
            </a:pPr>
            <a:r>
              <a:rPr lang="sr-Latn-CS" altLang="en-US" sz="2200">
                <a:solidFill>
                  <a:schemeClr val="accent2">
                    <a:lumMod val="75000"/>
                  </a:schemeClr>
                </a:solidFill>
                <a:latin typeface="Consolas" pitchFamily="49" charset="0"/>
                <a:cs typeface="Courier New" pitchFamily="49" charset="0"/>
              </a:rPr>
              <a:t>String </a:t>
            </a:r>
            <a:r>
              <a:rPr lang="sr-Latn-CS" altLang="en-US" sz="2200" dirty="0">
                <a:solidFill>
                  <a:schemeClr val="accent2">
                    <a:lumMod val="75000"/>
                  </a:schemeClr>
                </a:solidFill>
                <a:latin typeface="Consolas" pitchFamily="49" charset="0"/>
                <a:cs typeface="Courier New" pitchFamily="49" charset="0"/>
              </a:rPr>
              <a:t>niz = tastatura.</a:t>
            </a:r>
            <a:r>
              <a:rPr lang="sr-Latn-CS" altLang="en-US" sz="2200" dirty="0">
                <a:solidFill>
                  <a:srgbClr val="FF00FF"/>
                </a:solidFill>
                <a:latin typeface="Consolas" pitchFamily="49" charset="0"/>
                <a:cs typeface="Courier New" pitchFamily="49" charset="0"/>
              </a:rPr>
              <a:t>nextLine()</a:t>
            </a:r>
            <a:r>
              <a:rPr lang="sr-Latn-CS" altLang="en-US" sz="2200" dirty="0">
                <a:solidFill>
                  <a:schemeClr val="accent2">
                    <a:lumMod val="75000"/>
                  </a:schemeClr>
                </a:solidFill>
                <a:latin typeface="Consolas" pitchFamily="49" charset="0"/>
                <a:cs typeface="Courier New" pitchFamily="49" charset="0"/>
              </a:rPr>
              <a:t>;</a:t>
            </a:r>
            <a:endParaRPr lang="en-US" altLang="en-US" sz="2200" dirty="0">
              <a:solidFill>
                <a:schemeClr val="accent2">
                  <a:lumMod val="75000"/>
                </a:schemeClr>
              </a:solidFill>
              <a:latin typeface="Consolas" pitchFamily="49" charset="0"/>
              <a:cs typeface="Courier New" pitchFamily="49" charset="0"/>
            </a:endParaRPr>
          </a:p>
          <a:p>
            <a:pPr>
              <a:defRPr/>
            </a:pPr>
            <a:r>
              <a:rPr lang="sl-SI" altLang="en-US" sz="2400" kern="0" dirty="0"/>
              <a:t>Klasa </a:t>
            </a:r>
            <a:r>
              <a:rPr lang="sl-SI" altLang="en-US" sz="2400" kern="0" dirty="0">
                <a:solidFill>
                  <a:srgbClr val="FF15FF"/>
                </a:solidFill>
                <a:latin typeface="Consolas" pitchFamily="49" charset="0"/>
              </a:rPr>
              <a:t>String</a:t>
            </a:r>
            <a:r>
              <a:rPr lang="sl-SI" altLang="en-US" sz="2400" kern="0" dirty="0"/>
              <a:t> služi za rad sa znakovnim nizovima.</a:t>
            </a:r>
          </a:p>
          <a:p>
            <a:pPr>
              <a:defRPr/>
            </a:pPr>
            <a:r>
              <a:rPr lang="sl-SI" altLang="en-US" sz="2400" kern="0" dirty="0"/>
              <a:t>Slično i za druge tipove: </a:t>
            </a:r>
            <a:r>
              <a:rPr lang="sl-SI" altLang="en-US" sz="2400" kern="0" dirty="0">
                <a:latin typeface="Consolas" pitchFamily="49" charset="0"/>
              </a:rPr>
              <a:t>nextInt()</a:t>
            </a:r>
            <a:r>
              <a:rPr lang="sl-SI" altLang="en-US" sz="2400" kern="0" dirty="0">
                <a:latin typeface="+mj-lt"/>
              </a:rPr>
              <a:t>,</a:t>
            </a:r>
            <a:r>
              <a:rPr lang="sl-SI" altLang="en-US" sz="2400" kern="0" dirty="0">
                <a:latin typeface="Consolas" pitchFamily="49" charset="0"/>
              </a:rPr>
              <a:t> nextFloat()</a:t>
            </a:r>
            <a:r>
              <a:rPr lang="sl-SI" altLang="en-US" sz="2400" kern="0" dirty="0"/>
              <a:t>...</a:t>
            </a:r>
          </a:p>
        </p:txBody>
      </p:sp>
      <p:sp>
        <p:nvSpPr>
          <p:cNvPr id="2" name="Footer Placeholder 1">
            <a:extLst>
              <a:ext uri="{FF2B5EF4-FFF2-40B4-BE49-F238E27FC236}">
                <a16:creationId xmlns:a16="http://schemas.microsoft.com/office/drawing/2014/main" id="{76905C00-0CA8-4025-9BE3-A366373B025E}"/>
              </a:ext>
            </a:extLst>
          </p:cNvPr>
          <p:cNvSpPr>
            <a:spLocks noGrp="1"/>
          </p:cNvSpPr>
          <p:nvPr>
            <p:ph type="ftr" sz="quarter" idx="10"/>
          </p:nvPr>
        </p:nvSpPr>
        <p:spPr/>
        <p:txBody>
          <a:bodyPr/>
          <a:lstStyle/>
          <a:p>
            <a:pPr>
              <a:defRPr/>
            </a:pPr>
            <a:r>
              <a:rPr lang="en-US"/>
              <a:t>Elektronski fakulte u Nišu - Katedra za računarstvo - Programski jezici - Java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302A3BEE-04A0-4483-9CDF-5494FCEA8500}"/>
              </a:ext>
            </a:extLst>
          </p:cNvPr>
          <p:cNvSpPr>
            <a:spLocks noGrp="1"/>
          </p:cNvSpPr>
          <p:nvPr>
            <p:ph type="title"/>
          </p:nvPr>
        </p:nvSpPr>
        <p:spPr>
          <a:xfrm>
            <a:off x="677333" y="443045"/>
            <a:ext cx="10261600" cy="663575"/>
          </a:xfrm>
        </p:spPr>
        <p:txBody>
          <a:bodyPr/>
          <a:lstStyle/>
          <a:p>
            <a:pPr eaLnBrk="1" hangingPunct="1"/>
            <a:r>
              <a:rPr lang="sl-SI" altLang="en-US"/>
              <a:t>Zatvaranje std. ulaza</a:t>
            </a:r>
            <a:endParaRPr lang="en-US" altLang="en-US"/>
          </a:p>
        </p:txBody>
      </p:sp>
      <p:sp>
        <p:nvSpPr>
          <p:cNvPr id="76803" name="Text Placeholder 2">
            <a:extLst>
              <a:ext uri="{FF2B5EF4-FFF2-40B4-BE49-F238E27FC236}">
                <a16:creationId xmlns:a16="http://schemas.microsoft.com/office/drawing/2014/main" id="{CF1D0635-952E-483C-B393-271455D2F262}"/>
              </a:ext>
            </a:extLst>
          </p:cNvPr>
          <p:cNvSpPr>
            <a:spLocks noGrp="1" noChangeArrowheads="1"/>
          </p:cNvSpPr>
          <p:nvPr>
            <p:ph type="body" sz="half" idx="1"/>
          </p:nvPr>
        </p:nvSpPr>
        <p:spPr>
          <a:xfrm>
            <a:off x="614030" y="981076"/>
            <a:ext cx="8650620" cy="989013"/>
          </a:xfrm>
        </p:spPr>
        <p:txBody>
          <a:bodyPr>
            <a:normAutofit fontScale="92500"/>
          </a:bodyPr>
          <a:lstStyle/>
          <a:p>
            <a:pPr eaLnBrk="1" hangingPunct="1"/>
            <a:endParaRPr lang="en-US" altLang="en-US" sz="2400"/>
          </a:p>
          <a:p>
            <a:pPr marL="0" indent="0">
              <a:buNone/>
            </a:pPr>
            <a:r>
              <a:rPr lang="sl-SI" altLang="en-US" sz="2400"/>
              <a:t>Objekat klase Scanner može se zatvoriti pozivom metoda </a:t>
            </a:r>
            <a:r>
              <a:rPr lang="sl-SI" altLang="en-US" sz="2400">
                <a:latin typeface="Consolas" panose="020B0609020204030204" pitchFamily="49" charset="0"/>
              </a:rPr>
              <a:t>close()</a:t>
            </a:r>
            <a:r>
              <a:rPr lang="sl-SI" altLang="en-US" sz="2400"/>
              <a:t>:</a:t>
            </a:r>
            <a:endParaRPr lang="en-US" altLang="en-US" sz="2400"/>
          </a:p>
        </p:txBody>
      </p:sp>
      <p:sp>
        <p:nvSpPr>
          <p:cNvPr id="6" name="Text Placeholder 2">
            <a:extLst>
              <a:ext uri="{FF2B5EF4-FFF2-40B4-BE49-F238E27FC236}">
                <a16:creationId xmlns:a16="http://schemas.microsoft.com/office/drawing/2014/main" id="{FA5ECF23-ECB5-4EC7-91C1-223CDD134EB5}"/>
              </a:ext>
            </a:extLst>
          </p:cNvPr>
          <p:cNvSpPr txBox="1">
            <a:spLocks/>
          </p:cNvSpPr>
          <p:nvPr/>
        </p:nvSpPr>
        <p:spPr bwMode="auto">
          <a:xfrm>
            <a:off x="677333" y="3160713"/>
            <a:ext cx="7722132" cy="200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bg2"/>
              </a:buClr>
              <a:buSzPct val="70000"/>
              <a:buFont typeface="Wingdings" pitchFamily="2" charset="2"/>
              <a:buChar char="l"/>
              <a:defRPr sz="2700">
                <a:solidFill>
                  <a:srgbClr val="734E2F"/>
                </a:solidFill>
                <a:latin typeface="+mn-lt"/>
                <a:ea typeface="+mn-ea"/>
                <a:cs typeface="+mn-cs"/>
              </a:defRPr>
            </a:lvl1pPr>
            <a:lvl2pPr marL="742950" indent="-285750" algn="l" rtl="0" eaLnBrk="0" fontAlgn="base" hangingPunct="0">
              <a:spcBef>
                <a:spcPct val="20000"/>
              </a:spcBef>
              <a:spcAft>
                <a:spcPct val="0"/>
              </a:spcAft>
              <a:buClr>
                <a:schemeClr val="accent1"/>
              </a:buClr>
              <a:buSzPct val="150000"/>
              <a:buChar char="•"/>
              <a:defRPr sz="2200">
                <a:solidFill>
                  <a:srgbClr val="734E2F"/>
                </a:solidFill>
                <a:latin typeface="+mn-lt"/>
              </a:defRPr>
            </a:lvl2pPr>
            <a:lvl3pPr marL="1143000" indent="-228600" algn="l" rtl="0" eaLnBrk="0" fontAlgn="base" hangingPunct="0">
              <a:spcBef>
                <a:spcPct val="20000"/>
              </a:spcBef>
              <a:spcAft>
                <a:spcPct val="0"/>
              </a:spcAft>
              <a:buClr>
                <a:schemeClr val="tx1"/>
              </a:buClr>
              <a:buSzPct val="150000"/>
              <a:buChar char="•"/>
              <a:defRPr sz="2000">
                <a:solidFill>
                  <a:srgbClr val="734E2F"/>
                </a:solidFill>
                <a:latin typeface="+mn-lt"/>
              </a:defRPr>
            </a:lvl3pPr>
            <a:lvl4pPr marL="1600200" indent="-228600" algn="l" rtl="0" eaLnBrk="0" fontAlgn="base" hangingPunct="0">
              <a:spcBef>
                <a:spcPct val="20000"/>
              </a:spcBef>
              <a:spcAft>
                <a:spcPct val="0"/>
              </a:spcAft>
              <a:buClr>
                <a:schemeClr val="tx2"/>
              </a:buClr>
              <a:buSzPct val="150000"/>
              <a:buChar char="•"/>
              <a:defRPr>
                <a:solidFill>
                  <a:srgbClr val="734E2F"/>
                </a:solidFill>
                <a:latin typeface="+mn-lt"/>
              </a:defRPr>
            </a:lvl4pPr>
            <a:lvl5pPr marL="2057400" indent="-228600" algn="l" rtl="0" eaLnBrk="0" fontAlgn="base" hangingPunct="0">
              <a:spcBef>
                <a:spcPct val="20000"/>
              </a:spcBef>
              <a:spcAft>
                <a:spcPct val="0"/>
              </a:spcAft>
              <a:buClr>
                <a:schemeClr val="folHlink"/>
              </a:buClr>
              <a:buSzPct val="150000"/>
              <a:buChar char="•"/>
              <a:defRPr>
                <a:solidFill>
                  <a:srgbClr val="734E2F"/>
                </a:solidFill>
                <a:latin typeface="+mn-lt"/>
              </a:defRPr>
            </a:lvl5pPr>
            <a:lvl6pPr marL="2514600" indent="-228600" algn="l" rtl="0" fontAlgn="base">
              <a:spcBef>
                <a:spcPct val="20000"/>
              </a:spcBef>
              <a:spcAft>
                <a:spcPct val="0"/>
              </a:spcAft>
              <a:buClr>
                <a:schemeClr val="folHlink"/>
              </a:buClr>
              <a:buSzPct val="150000"/>
              <a:buChar char="•"/>
              <a:defRPr>
                <a:solidFill>
                  <a:srgbClr val="734E2F"/>
                </a:solidFill>
                <a:latin typeface="+mn-lt"/>
              </a:defRPr>
            </a:lvl6pPr>
            <a:lvl7pPr marL="2971800" indent="-228600" algn="l" rtl="0" fontAlgn="base">
              <a:spcBef>
                <a:spcPct val="20000"/>
              </a:spcBef>
              <a:spcAft>
                <a:spcPct val="0"/>
              </a:spcAft>
              <a:buClr>
                <a:schemeClr val="folHlink"/>
              </a:buClr>
              <a:buSzPct val="150000"/>
              <a:buChar char="•"/>
              <a:defRPr>
                <a:solidFill>
                  <a:srgbClr val="734E2F"/>
                </a:solidFill>
                <a:latin typeface="+mn-lt"/>
              </a:defRPr>
            </a:lvl7pPr>
            <a:lvl8pPr marL="3429000" indent="-228600" algn="l" rtl="0" fontAlgn="base">
              <a:spcBef>
                <a:spcPct val="20000"/>
              </a:spcBef>
              <a:spcAft>
                <a:spcPct val="0"/>
              </a:spcAft>
              <a:buClr>
                <a:schemeClr val="folHlink"/>
              </a:buClr>
              <a:buSzPct val="150000"/>
              <a:buChar char="•"/>
              <a:defRPr>
                <a:solidFill>
                  <a:srgbClr val="734E2F"/>
                </a:solidFill>
                <a:latin typeface="+mn-lt"/>
              </a:defRPr>
            </a:lvl8pPr>
            <a:lvl9pPr marL="3886200" indent="-228600" algn="l" rtl="0" fontAlgn="base">
              <a:spcBef>
                <a:spcPct val="20000"/>
              </a:spcBef>
              <a:spcAft>
                <a:spcPct val="0"/>
              </a:spcAft>
              <a:buClr>
                <a:schemeClr val="folHlink"/>
              </a:buClr>
              <a:buSzPct val="150000"/>
              <a:buChar char="•"/>
              <a:defRPr>
                <a:solidFill>
                  <a:srgbClr val="734E2F"/>
                </a:solidFill>
                <a:latin typeface="+mn-lt"/>
              </a:defRPr>
            </a:lvl9pPr>
          </a:lstStyle>
          <a:p>
            <a:pPr marL="0" indent="0">
              <a:buClr>
                <a:srgbClr val="92D050"/>
              </a:buClr>
              <a:buNone/>
              <a:defRPr/>
            </a:pPr>
            <a:r>
              <a:rPr lang="sl-SI" sz="2200" kern="0" dirty="0">
                <a:solidFill>
                  <a:schemeClr val="tx1">
                    <a:lumMod val="75000"/>
                    <a:lumOff val="25000"/>
                  </a:schemeClr>
                </a:solidFill>
              </a:rPr>
              <a:t>Međutim, ovo može izazvati probleme u određenim situacijama.</a:t>
            </a:r>
            <a:r>
              <a:rPr lang="en-US" sz="2200" kern="0" dirty="0">
                <a:solidFill>
                  <a:schemeClr val="tx1">
                    <a:lumMod val="75000"/>
                    <a:lumOff val="25000"/>
                  </a:schemeClr>
                </a:solidFill>
              </a:rPr>
              <a:t> </a:t>
            </a:r>
            <a:r>
              <a:rPr lang="sl-SI" sz="2200" kern="0" dirty="0">
                <a:solidFill>
                  <a:schemeClr val="tx1">
                    <a:lumMod val="75000"/>
                    <a:lumOff val="25000"/>
                  </a:schemeClr>
                </a:solidFill>
              </a:rPr>
              <a:t>Ovaj objekat treba zatvarati samo ukoliko više neće biti potrebe za njim.</a:t>
            </a:r>
            <a:r>
              <a:rPr lang="en-US" sz="2200" kern="0" dirty="0">
                <a:solidFill>
                  <a:schemeClr val="tx1">
                    <a:lumMod val="75000"/>
                    <a:lumOff val="25000"/>
                  </a:schemeClr>
                </a:solidFill>
              </a:rPr>
              <a:t> </a:t>
            </a:r>
            <a:r>
              <a:rPr lang="sl-SI" sz="2200" kern="0" dirty="0">
                <a:solidFill>
                  <a:schemeClr val="tx1">
                    <a:lumMod val="75000"/>
                    <a:lumOff val="25000"/>
                  </a:schemeClr>
                </a:solidFill>
              </a:rPr>
              <a:t>Ukoliko ne zatvorimo objekat, za njegovo zatvaranje će se u određenom trenutku automatski pobrinuti </a:t>
            </a:r>
            <a:r>
              <a:rPr lang="sl-SI" sz="2200" i="1" kern="0" dirty="0">
                <a:solidFill>
                  <a:schemeClr val="tx1">
                    <a:lumMod val="75000"/>
                    <a:lumOff val="25000"/>
                  </a:schemeClr>
                </a:solidFill>
              </a:rPr>
              <a:t>garbage collector</a:t>
            </a:r>
            <a:r>
              <a:rPr lang="en-US" sz="2200" kern="0" dirty="0">
                <a:solidFill>
                  <a:schemeClr val="tx1">
                    <a:lumMod val="75000"/>
                    <a:lumOff val="25000"/>
                  </a:schemeClr>
                </a:solidFill>
              </a:rPr>
              <a:t>!</a:t>
            </a:r>
          </a:p>
        </p:txBody>
      </p:sp>
      <p:sp>
        <p:nvSpPr>
          <p:cNvPr id="76805" name="Rectangle 5">
            <a:extLst>
              <a:ext uri="{FF2B5EF4-FFF2-40B4-BE49-F238E27FC236}">
                <a16:creationId xmlns:a16="http://schemas.microsoft.com/office/drawing/2014/main" id="{A5E3E15D-F8CF-44B7-B78C-630FAF2A148E}"/>
              </a:ext>
            </a:extLst>
          </p:cNvPr>
          <p:cNvSpPr>
            <a:spLocks noChangeArrowheads="1"/>
          </p:cNvSpPr>
          <p:nvPr/>
        </p:nvSpPr>
        <p:spPr bwMode="auto">
          <a:xfrm>
            <a:off x="677333" y="2204865"/>
            <a:ext cx="866242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panose="05000000000000000000" pitchFamily="2" charset="2"/>
              <a:buNone/>
            </a:pPr>
            <a:r>
              <a:rPr lang="sr-Latn-CS" altLang="en-US" sz="2400">
                <a:solidFill>
                  <a:schemeClr val="accent2">
                    <a:lumMod val="50000"/>
                  </a:schemeClr>
                </a:solidFill>
                <a:latin typeface="Consolas" panose="020B0609020204030204" pitchFamily="49" charset="0"/>
                <a:cs typeface="Courier New" panose="02070309020205020404" pitchFamily="49" charset="0"/>
              </a:rPr>
              <a:t>Scanner tastatura = new Scanner (System.in);</a:t>
            </a:r>
          </a:p>
          <a:p>
            <a:pPr eaLnBrk="1" hangingPunct="1">
              <a:buFont typeface="Wingdings" panose="05000000000000000000" pitchFamily="2" charset="2"/>
              <a:buNone/>
            </a:pPr>
            <a:r>
              <a:rPr lang="sr-Latn-CS" altLang="en-US" sz="2400">
                <a:solidFill>
                  <a:schemeClr val="accent2">
                    <a:lumMod val="50000"/>
                  </a:schemeClr>
                </a:solidFill>
                <a:latin typeface="Consolas" panose="020B0609020204030204" pitchFamily="49" charset="0"/>
                <a:cs typeface="Courier New" panose="02070309020205020404" pitchFamily="49" charset="0"/>
              </a:rPr>
              <a:t>tastatura.</a:t>
            </a:r>
            <a:r>
              <a:rPr lang="sr-Latn-CS" altLang="en-US" sz="2400">
                <a:solidFill>
                  <a:schemeClr val="accent1">
                    <a:lumMod val="75000"/>
                  </a:schemeClr>
                </a:solidFill>
                <a:latin typeface="Consolas" panose="020B0609020204030204" pitchFamily="49" charset="0"/>
                <a:cs typeface="Courier New" panose="02070309020205020404" pitchFamily="49" charset="0"/>
              </a:rPr>
              <a:t>close()</a:t>
            </a:r>
            <a:r>
              <a:rPr lang="sr-Latn-CS" altLang="en-US" sz="2400">
                <a:solidFill>
                  <a:schemeClr val="accent2">
                    <a:lumMod val="50000"/>
                  </a:schemeClr>
                </a:solidFill>
                <a:latin typeface="Consolas" panose="020B0609020204030204" pitchFamily="49" charset="0"/>
                <a:cs typeface="Courier New" panose="02070309020205020404" pitchFamily="49" charset="0"/>
              </a:rPr>
              <a:t>;</a:t>
            </a:r>
            <a:endParaRPr lang="en-US" altLang="en-US" sz="2400">
              <a:solidFill>
                <a:schemeClr val="accent2">
                  <a:lumMod val="50000"/>
                </a:schemeClr>
              </a:solidFill>
              <a:latin typeface="Consolas" panose="020B0609020204030204" pitchFamily="49" charset="0"/>
              <a:cs typeface="Courier New" panose="02070309020205020404" pitchFamily="49" charset="0"/>
            </a:endParaRPr>
          </a:p>
        </p:txBody>
      </p:sp>
      <p:sp>
        <p:nvSpPr>
          <p:cNvPr id="2" name="Footer Placeholder 1">
            <a:extLst>
              <a:ext uri="{FF2B5EF4-FFF2-40B4-BE49-F238E27FC236}">
                <a16:creationId xmlns:a16="http://schemas.microsoft.com/office/drawing/2014/main" id="{E204A158-9DDD-42B3-9D5B-03CD53012282}"/>
              </a:ext>
            </a:extLst>
          </p:cNvPr>
          <p:cNvSpPr>
            <a:spLocks noGrp="1"/>
          </p:cNvSpPr>
          <p:nvPr>
            <p:ph type="ftr" sz="quarter" idx="10"/>
          </p:nvPr>
        </p:nvSpPr>
        <p:spPr/>
        <p:txBody>
          <a:bodyPr/>
          <a:lstStyle/>
          <a:p>
            <a:pPr>
              <a:defRPr/>
            </a:pPr>
            <a:r>
              <a:rPr lang="en-US"/>
              <a:t>Elektronski fakulte u Nišu - Katedra za računarstvo - Programski jezici - Java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ACA276C0-C6D5-4994-B626-C6A19AB936BD}"/>
              </a:ext>
            </a:extLst>
          </p:cNvPr>
          <p:cNvSpPr>
            <a:spLocks noGrp="1" noChangeArrowheads="1"/>
          </p:cNvSpPr>
          <p:nvPr>
            <p:ph type="title"/>
          </p:nvPr>
        </p:nvSpPr>
        <p:spPr>
          <a:xfrm>
            <a:off x="682933" y="260351"/>
            <a:ext cx="8362642" cy="1400175"/>
          </a:xfrm>
        </p:spPr>
        <p:txBody>
          <a:bodyPr/>
          <a:lstStyle/>
          <a:p>
            <a:pPr eaLnBrk="1" hangingPunct="1"/>
            <a:r>
              <a:rPr lang="sl-SI" altLang="en-US" sz="4100"/>
              <a:t>Primer: klasa Poruka</a:t>
            </a:r>
            <a:endParaRPr lang="en-US" altLang="en-US" sz="4100"/>
          </a:p>
        </p:txBody>
      </p:sp>
      <p:sp>
        <p:nvSpPr>
          <p:cNvPr id="77827" name="Rectangle 3">
            <a:extLst>
              <a:ext uri="{FF2B5EF4-FFF2-40B4-BE49-F238E27FC236}">
                <a16:creationId xmlns:a16="http://schemas.microsoft.com/office/drawing/2014/main" id="{8B4F60D1-16FF-4978-9360-A68B427EE951}"/>
              </a:ext>
            </a:extLst>
          </p:cNvPr>
          <p:cNvSpPr>
            <a:spLocks noGrp="1" noChangeArrowheads="1"/>
          </p:cNvSpPr>
          <p:nvPr>
            <p:ph idx="1"/>
          </p:nvPr>
        </p:nvSpPr>
        <p:spPr>
          <a:xfrm>
            <a:off x="735981" y="1341438"/>
            <a:ext cx="8023846" cy="4608512"/>
          </a:xfrm>
        </p:spPr>
        <p:txBody>
          <a:bodyPr>
            <a:normAutofit fontScale="92500" lnSpcReduction="20000"/>
          </a:bodyPr>
          <a:lstStyle/>
          <a:p>
            <a:pPr eaLnBrk="1" hangingPunct="1">
              <a:buFont typeface="Wingdings" panose="05000000000000000000" pitchFamily="2" charset="2"/>
              <a:buNone/>
            </a:pPr>
            <a:r>
              <a:rPr lang="sl-SI" altLang="en-US"/>
              <a:t>K</a:t>
            </a:r>
            <a:r>
              <a:rPr lang="en-GB" altLang="en-US"/>
              <a:t>reirati klasu Poruka</a:t>
            </a:r>
            <a:r>
              <a:rPr lang="sr-Latn-CS" altLang="en-US"/>
              <a:t> </a:t>
            </a:r>
            <a:r>
              <a:rPr lang="en-GB" altLang="en-US"/>
              <a:t>koja sadr</a:t>
            </a:r>
            <a:r>
              <a:rPr lang="sr-Latn-CS" altLang="en-US"/>
              <a:t>ži:</a:t>
            </a:r>
          </a:p>
          <a:p>
            <a:pPr eaLnBrk="1" hangingPunct="1"/>
            <a:r>
              <a:rPr lang="sr-Latn-CS" altLang="en-US"/>
              <a:t>artibut objekta – tekst poruke (tipa String),</a:t>
            </a:r>
          </a:p>
          <a:p>
            <a:pPr eaLnBrk="1" hangingPunct="1"/>
            <a:r>
              <a:rPr lang="sr-Latn-CS" altLang="en-US"/>
              <a:t>atribut klase – broj kreiranih poruka (tipa int),</a:t>
            </a:r>
          </a:p>
          <a:p>
            <a:pPr eaLnBrk="1" hangingPunct="1"/>
            <a:r>
              <a:rPr lang="sr-Latn-CS" altLang="en-US"/>
              <a:t>2 metoda objekta:</a:t>
            </a:r>
          </a:p>
          <a:p>
            <a:pPr lvl="1" eaLnBrk="1" hangingPunct="1"/>
            <a:r>
              <a:rPr lang="sr-Latn-CS" altLang="en-US"/>
              <a:t>jedan koji postavlja sadržaja poruke i inkrementira broj poruka i</a:t>
            </a:r>
          </a:p>
          <a:p>
            <a:pPr lvl="1" eaLnBrk="1" hangingPunct="1"/>
            <a:r>
              <a:rPr lang="sr-Latn-CS" altLang="en-US"/>
              <a:t>jedan za prikaz sadržaja poruke na standardni izlaz (ekran), i</a:t>
            </a:r>
          </a:p>
          <a:p>
            <a:pPr lvl="1" eaLnBrk="1" hangingPunct="1"/>
            <a:r>
              <a:rPr lang="en-US" altLang="en-US"/>
              <a:t>metod </a:t>
            </a:r>
            <a:r>
              <a:rPr lang="sr-Latn-CS" altLang="en-US"/>
              <a:t>main</a:t>
            </a:r>
            <a:r>
              <a:rPr lang="en-US" altLang="en-US"/>
              <a:t> (on je uvek metod klase)</a:t>
            </a:r>
            <a:r>
              <a:rPr lang="sr-Latn-CS" altLang="en-US"/>
              <a:t> u ko</a:t>
            </a:r>
            <a:r>
              <a:rPr lang="en-US" altLang="en-US"/>
              <a:t>me</a:t>
            </a:r>
            <a:r>
              <a:rPr lang="sr-Latn-CS" altLang="en-US"/>
              <a:t> treba kreirati 3 objekta klase Poruka, uneti sa standardnog ulaza njihove sadržaje i prikazati na standardni izlaz njihove sadržaje, a potom i ukupan broj kreiranih poruka.</a:t>
            </a:r>
            <a:endParaRPr lang="en-US" altLang="en-US"/>
          </a:p>
        </p:txBody>
      </p:sp>
      <p:sp>
        <p:nvSpPr>
          <p:cNvPr id="2" name="Footer Placeholder 1">
            <a:extLst>
              <a:ext uri="{FF2B5EF4-FFF2-40B4-BE49-F238E27FC236}">
                <a16:creationId xmlns:a16="http://schemas.microsoft.com/office/drawing/2014/main" id="{4F5A9122-A381-4B0B-B864-AFFEAF6123B2}"/>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39F0C608-00E0-45D4-AF91-50B9C7C45E65}"/>
              </a:ext>
            </a:extLst>
          </p:cNvPr>
          <p:cNvSpPr>
            <a:spLocks noGrp="1"/>
          </p:cNvSpPr>
          <p:nvPr>
            <p:ph type="title"/>
          </p:nvPr>
        </p:nvSpPr>
        <p:spPr>
          <a:xfrm>
            <a:off x="358198" y="333375"/>
            <a:ext cx="8080954" cy="647354"/>
          </a:xfrm>
        </p:spPr>
        <p:txBody>
          <a:bodyPr/>
          <a:lstStyle/>
          <a:p>
            <a:pPr eaLnBrk="1" hangingPunct="1"/>
            <a:r>
              <a:rPr lang="sl-SI" altLang="en-US" sz="3600"/>
              <a:t>Konstruktori u Javi</a:t>
            </a:r>
            <a:endParaRPr lang="en-US" altLang="en-US" sz="3600"/>
          </a:p>
        </p:txBody>
      </p:sp>
      <p:sp>
        <p:nvSpPr>
          <p:cNvPr id="3" name="Content Placeholder 2">
            <a:extLst>
              <a:ext uri="{FF2B5EF4-FFF2-40B4-BE49-F238E27FC236}">
                <a16:creationId xmlns:a16="http://schemas.microsoft.com/office/drawing/2014/main" id="{905873E4-C802-4E06-90F2-6F59C4690B0F}"/>
              </a:ext>
            </a:extLst>
          </p:cNvPr>
          <p:cNvSpPr>
            <a:spLocks noGrp="1"/>
          </p:cNvSpPr>
          <p:nvPr>
            <p:ph idx="1"/>
          </p:nvPr>
        </p:nvSpPr>
        <p:spPr>
          <a:xfrm>
            <a:off x="457200" y="1170298"/>
            <a:ext cx="8965580" cy="5017560"/>
          </a:xfrm>
        </p:spPr>
        <p:txBody>
          <a:bodyPr rtlCol="0">
            <a:normAutofit fontScale="92500" lnSpcReduction="10000"/>
          </a:bodyPr>
          <a:lstStyle/>
          <a:p>
            <a:pPr>
              <a:defRPr/>
            </a:pPr>
            <a:r>
              <a:rPr lang="sl-SI" dirty="0"/>
              <a:t>Definicija konstruktora:</a:t>
            </a:r>
          </a:p>
          <a:p>
            <a:pPr lvl="1">
              <a:defRPr/>
            </a:pPr>
            <a:r>
              <a:rPr lang="sl-SI" dirty="0"/>
              <a:t>Konstruktor je metod (definisan u sklopu opisa klase) koji Java automatski pokrene u trenutku kada se kreira svaki novi objekat te klase. Čim se izvrši operator </a:t>
            </a:r>
            <a:r>
              <a:rPr lang="sl-SI" dirty="0">
                <a:solidFill>
                  <a:schemeClr val="accent1"/>
                </a:solidFill>
                <a:latin typeface="Consolas" pitchFamily="49" charset="0"/>
                <a:cs typeface="Courier New" pitchFamily="49" charset="0"/>
              </a:rPr>
              <a:t>new</a:t>
            </a:r>
            <a:r>
              <a:rPr lang="sl-SI" dirty="0">
                <a:solidFill>
                  <a:schemeClr val="accent1"/>
                </a:solidFill>
              </a:rPr>
              <a:t> </a:t>
            </a:r>
            <a:r>
              <a:rPr lang="sl-SI" dirty="0"/>
              <a:t>i odvoji memorijski prostor za novi objekat – izvrši se jedan od konstruktora definisanih u telu klase.</a:t>
            </a:r>
          </a:p>
          <a:p>
            <a:pPr lvl="1">
              <a:defRPr/>
            </a:pPr>
            <a:r>
              <a:rPr lang="sl-SI" dirty="0"/>
              <a:t>Naša dužnost je da u telu konstruktora napišemo koje konkretne početne vrednosti će biti dodeljene kojim atributima objekta.</a:t>
            </a:r>
          </a:p>
          <a:p>
            <a:pPr>
              <a:defRPr/>
            </a:pPr>
            <a:r>
              <a:rPr lang="sl-SI" dirty="0"/>
              <a:t>Konstruktor može da:</a:t>
            </a:r>
          </a:p>
          <a:p>
            <a:pPr lvl="1">
              <a:defRPr/>
            </a:pPr>
            <a:r>
              <a:rPr lang="sl-SI" dirty="0"/>
              <a:t>postavi početne vrednosti </a:t>
            </a:r>
            <a:r>
              <a:rPr lang="sl-SI" b="1" dirty="0"/>
              <a:t>atributima objekata</a:t>
            </a:r>
            <a:r>
              <a:rPr lang="sl-SI" dirty="0"/>
              <a:t>,</a:t>
            </a:r>
            <a:endParaRPr lang="sl-SI" b="1" dirty="0"/>
          </a:p>
          <a:p>
            <a:pPr lvl="1">
              <a:defRPr/>
            </a:pPr>
            <a:r>
              <a:rPr lang="sl-SI" dirty="0"/>
              <a:t>pozove neke druge </a:t>
            </a:r>
            <a:r>
              <a:rPr lang="sl-SI" b="1" dirty="0"/>
              <a:t>metode klase</a:t>
            </a:r>
            <a:r>
              <a:rPr lang="sl-SI" dirty="0"/>
              <a:t> ili da</a:t>
            </a:r>
          </a:p>
          <a:p>
            <a:pPr lvl="1">
              <a:defRPr/>
            </a:pPr>
            <a:r>
              <a:rPr lang="sl-SI" dirty="0"/>
              <a:t>pozove neke </a:t>
            </a:r>
            <a:r>
              <a:rPr lang="sl-SI" b="1" dirty="0"/>
              <a:t>druge konstruktore</a:t>
            </a:r>
            <a:r>
              <a:rPr lang="sl-SI" dirty="0"/>
              <a:t>.</a:t>
            </a:r>
          </a:p>
          <a:p>
            <a:pPr marL="457200" lvl="1" indent="0">
              <a:buNone/>
              <a:defRPr/>
            </a:pPr>
            <a:endParaRPr lang="sl-SI" dirty="0"/>
          </a:p>
        </p:txBody>
      </p:sp>
      <p:sp>
        <p:nvSpPr>
          <p:cNvPr id="2" name="Footer Placeholder 1">
            <a:extLst>
              <a:ext uri="{FF2B5EF4-FFF2-40B4-BE49-F238E27FC236}">
                <a16:creationId xmlns:a16="http://schemas.microsoft.com/office/drawing/2014/main" id="{4C4578E4-B501-457D-8DE4-2953C297D5B9}"/>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BDAF6371-5418-4D50-B1BF-771BC32BBAEE}"/>
              </a:ext>
            </a:extLst>
          </p:cNvPr>
          <p:cNvSpPr>
            <a:spLocks noGrp="1"/>
          </p:cNvSpPr>
          <p:nvPr>
            <p:ph type="title"/>
          </p:nvPr>
        </p:nvSpPr>
        <p:spPr>
          <a:xfrm>
            <a:off x="428210" y="332656"/>
            <a:ext cx="8269170" cy="648072"/>
          </a:xfrm>
        </p:spPr>
        <p:txBody>
          <a:bodyPr/>
          <a:lstStyle/>
          <a:p>
            <a:pPr eaLnBrk="1" hangingPunct="1"/>
            <a:r>
              <a:rPr lang="sl-SI" altLang="en-US" sz="3600"/>
              <a:t>Konstruktori u Javi</a:t>
            </a:r>
            <a:endParaRPr lang="en-US" altLang="en-US" sz="3600"/>
          </a:p>
        </p:txBody>
      </p:sp>
      <p:sp>
        <p:nvSpPr>
          <p:cNvPr id="3" name="Content Placeholder 2">
            <a:extLst>
              <a:ext uri="{FF2B5EF4-FFF2-40B4-BE49-F238E27FC236}">
                <a16:creationId xmlns:a16="http://schemas.microsoft.com/office/drawing/2014/main" id="{ADE35665-4F34-452C-BA86-F06D76F79D5F}"/>
              </a:ext>
            </a:extLst>
          </p:cNvPr>
          <p:cNvSpPr>
            <a:spLocks noGrp="1"/>
          </p:cNvSpPr>
          <p:nvPr>
            <p:ph idx="1"/>
          </p:nvPr>
        </p:nvSpPr>
        <p:spPr>
          <a:xfrm>
            <a:off x="457199" y="1052736"/>
            <a:ext cx="9100160" cy="5256584"/>
          </a:xfrm>
        </p:spPr>
        <p:txBody>
          <a:bodyPr rtlCol="0">
            <a:normAutofit/>
          </a:bodyPr>
          <a:lstStyle/>
          <a:p>
            <a:pPr marL="285750" lvl="1">
              <a:buClr>
                <a:schemeClr val="accent1">
                  <a:lumMod val="75000"/>
                </a:schemeClr>
              </a:buClr>
              <a:buSzPct val="70000"/>
              <a:defRPr/>
            </a:pPr>
            <a:r>
              <a:rPr lang="sl-SI"/>
              <a:t>Konstruktor </a:t>
            </a:r>
            <a:r>
              <a:rPr lang="sl-SI" dirty="0"/>
              <a:t>može imati argumente (kao svaki metod), i u trenutku kreiranja novog objekta – kroz te argumente on može dobiti konkretne vrednosti, koje će onda dodeliti novom objektu.</a:t>
            </a:r>
          </a:p>
          <a:p>
            <a:pPr marL="285750" lvl="1">
              <a:buClr>
                <a:schemeClr val="accent1">
                  <a:lumMod val="75000"/>
                </a:schemeClr>
              </a:buClr>
              <a:buSzPct val="70000"/>
              <a:defRPr/>
            </a:pPr>
            <a:r>
              <a:rPr lang="sl-SI" dirty="0"/>
              <a:t>Primer - recimo da imamo klasu </a:t>
            </a:r>
            <a:r>
              <a:rPr lang="sl-SI" dirty="0">
                <a:solidFill>
                  <a:schemeClr val="accent1"/>
                </a:solidFill>
                <a:latin typeface="Consolas" pitchFamily="49" charset="0"/>
                <a:cs typeface="Courier New" pitchFamily="49" charset="0"/>
              </a:rPr>
              <a:t>Krug</a:t>
            </a:r>
            <a:r>
              <a:rPr lang="sl-SI" dirty="0"/>
              <a:t>, koja ima jedan atribut za poluprečnik (neka bude ceo broj). Pravimo novi objekat </a:t>
            </a:r>
            <a:r>
              <a:rPr lang="sl-SI" dirty="0">
                <a:solidFill>
                  <a:schemeClr val="accent1"/>
                </a:solidFill>
                <a:latin typeface="Consolas" pitchFamily="49" charset="0"/>
                <a:cs typeface="Courier New" pitchFamily="49" charset="0"/>
              </a:rPr>
              <a:t>k1</a:t>
            </a:r>
            <a:r>
              <a:rPr lang="sl-SI" dirty="0">
                <a:solidFill>
                  <a:schemeClr val="bg2">
                    <a:lumMod val="60000"/>
                    <a:lumOff val="40000"/>
                  </a:schemeClr>
                </a:solidFill>
              </a:rPr>
              <a:t> </a:t>
            </a:r>
            <a:r>
              <a:rPr lang="sl-SI" dirty="0"/>
              <a:t>klase </a:t>
            </a:r>
            <a:r>
              <a:rPr lang="sl-SI" dirty="0">
                <a:solidFill>
                  <a:schemeClr val="accent1"/>
                </a:solidFill>
                <a:latin typeface="Consolas" pitchFamily="49" charset="0"/>
                <a:cs typeface="Courier New" pitchFamily="49" charset="0"/>
              </a:rPr>
              <a:t>Krug</a:t>
            </a:r>
            <a:r>
              <a:rPr lang="sl-SI" dirty="0"/>
              <a:t>:</a:t>
            </a:r>
          </a:p>
          <a:p>
            <a:pPr marL="0" lvl="1" indent="0" algn="ctr">
              <a:buClr>
                <a:schemeClr val="bg2"/>
              </a:buClr>
              <a:buSzPct val="70000"/>
              <a:buNone/>
              <a:defRPr/>
            </a:pPr>
            <a:r>
              <a:rPr lang="sl-SI" sz="2800" dirty="0">
                <a:solidFill>
                  <a:schemeClr val="accent2">
                    <a:lumMod val="50000"/>
                  </a:schemeClr>
                </a:solidFill>
                <a:latin typeface="Consolas" pitchFamily="49" charset="0"/>
                <a:cs typeface="Courier New" pitchFamily="49" charset="0"/>
              </a:rPr>
              <a:t>Krug k1 = new Krug (</a:t>
            </a:r>
            <a:r>
              <a:rPr lang="sl-SI" sz="2800" dirty="0">
                <a:solidFill>
                  <a:srgbClr val="7030A0"/>
                </a:solidFill>
                <a:latin typeface="Consolas" pitchFamily="49" charset="0"/>
                <a:cs typeface="Courier New" pitchFamily="49" charset="0"/>
              </a:rPr>
              <a:t>10</a:t>
            </a:r>
            <a:r>
              <a:rPr lang="sl-SI" sz="2800" dirty="0">
                <a:solidFill>
                  <a:schemeClr val="accent2">
                    <a:lumMod val="50000"/>
                  </a:schemeClr>
                </a:solidFill>
                <a:latin typeface="Consolas" pitchFamily="49" charset="0"/>
                <a:cs typeface="Courier New" pitchFamily="49" charset="0"/>
              </a:rPr>
              <a:t>);</a:t>
            </a:r>
            <a:endParaRPr lang="en-US" sz="2800" dirty="0">
              <a:solidFill>
                <a:schemeClr val="accent2">
                  <a:lumMod val="50000"/>
                </a:schemeClr>
              </a:solidFill>
              <a:latin typeface="Consolas" pitchFamily="49" charset="0"/>
              <a:cs typeface="Courier New" pitchFamily="49" charset="0"/>
            </a:endParaRPr>
          </a:p>
          <a:p>
            <a:pPr>
              <a:buClr>
                <a:schemeClr val="tx2">
                  <a:lumMod val="60000"/>
                  <a:lumOff val="40000"/>
                </a:schemeClr>
              </a:buClr>
              <a:buSzPct val="70000"/>
              <a:defRPr/>
            </a:pPr>
            <a:r>
              <a:rPr lang="sl-SI" sz="2400" dirty="0"/>
              <a:t>Argument 10 je ono što će biti prosleđeno konstruktoru, a</a:t>
            </a:r>
            <a:r>
              <a:rPr lang="en-US" sz="2400" dirty="0"/>
              <a:t> </a:t>
            </a:r>
            <a:r>
              <a:rPr lang="sl-SI" sz="2400" dirty="0"/>
              <a:t>naš zadatak je da obezbedimo konstruktor sa jednim </a:t>
            </a:r>
            <a:r>
              <a:rPr lang="sl-SI" sz="2400" dirty="0">
                <a:solidFill>
                  <a:schemeClr val="accent1"/>
                </a:solidFill>
                <a:latin typeface="Consolas" pitchFamily="49" charset="0"/>
                <a:cs typeface="Courier New" pitchFamily="49" charset="0"/>
              </a:rPr>
              <a:t>int</a:t>
            </a:r>
            <a:r>
              <a:rPr lang="sl-SI" sz="2400" dirty="0">
                <a:solidFill>
                  <a:schemeClr val="accent1"/>
                </a:solidFill>
              </a:rPr>
              <a:t> </a:t>
            </a:r>
            <a:r>
              <a:rPr lang="sl-SI" sz="2400" dirty="0"/>
              <a:t>argumentom koji će dobijenu vrednost da stavi u atribut.</a:t>
            </a:r>
          </a:p>
        </p:txBody>
      </p:sp>
      <p:sp>
        <p:nvSpPr>
          <p:cNvPr id="2" name="Footer Placeholder 1">
            <a:extLst>
              <a:ext uri="{FF2B5EF4-FFF2-40B4-BE49-F238E27FC236}">
                <a16:creationId xmlns:a16="http://schemas.microsoft.com/office/drawing/2014/main" id="{958DF837-C7AA-4FED-9176-78172DDC5692}"/>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03ED184E-0DC1-451B-82AC-94AF205E4146}"/>
              </a:ext>
            </a:extLst>
          </p:cNvPr>
          <p:cNvSpPr>
            <a:spLocks noGrp="1" noChangeArrowheads="1"/>
          </p:cNvSpPr>
          <p:nvPr>
            <p:ph type="title"/>
          </p:nvPr>
        </p:nvSpPr>
        <p:spPr>
          <a:xfrm>
            <a:off x="705421" y="452089"/>
            <a:ext cx="7429500" cy="719361"/>
          </a:xfrm>
        </p:spPr>
        <p:txBody>
          <a:bodyPr>
            <a:normAutofit/>
          </a:bodyPr>
          <a:lstStyle/>
          <a:p>
            <a:pPr eaLnBrk="1" hangingPunct="1"/>
            <a:r>
              <a:rPr lang="sl-SI" altLang="en-US"/>
              <a:t>Klase u Javi</a:t>
            </a:r>
            <a:endParaRPr lang="en-US" altLang="en-US"/>
          </a:p>
        </p:txBody>
      </p:sp>
      <p:sp>
        <p:nvSpPr>
          <p:cNvPr id="56325" name="Rectangle 3">
            <a:extLst>
              <a:ext uri="{FF2B5EF4-FFF2-40B4-BE49-F238E27FC236}">
                <a16:creationId xmlns:a16="http://schemas.microsoft.com/office/drawing/2014/main" id="{73BDE641-EA35-4280-A894-D533F8CE6C39}"/>
              </a:ext>
            </a:extLst>
          </p:cNvPr>
          <p:cNvSpPr>
            <a:spLocks noGrp="1" noChangeArrowheads="1"/>
          </p:cNvSpPr>
          <p:nvPr>
            <p:ph idx="1"/>
          </p:nvPr>
        </p:nvSpPr>
        <p:spPr>
          <a:xfrm>
            <a:off x="711845" y="2564930"/>
            <a:ext cx="6330950" cy="2808287"/>
          </a:xfrm>
        </p:spPr>
        <p:txBody>
          <a:bodyPr rtlCol="0">
            <a:normAutofit/>
          </a:bodyPr>
          <a:lstStyle/>
          <a:p>
            <a:pPr marL="0" indent="0">
              <a:buNone/>
              <a:defRPr/>
            </a:pPr>
            <a:r>
              <a:rPr lang="en-US">
                <a:solidFill>
                  <a:schemeClr val="accent1"/>
                </a:solidFill>
                <a:latin typeface="Consolas" pitchFamily="49" charset="0"/>
              </a:rPr>
              <a:t>c</a:t>
            </a:r>
            <a:r>
              <a:rPr lang="sr-Latn-RS" dirty="0">
                <a:solidFill>
                  <a:schemeClr val="accent1"/>
                </a:solidFill>
                <a:latin typeface="Consolas" pitchFamily="49" charset="0"/>
              </a:rPr>
              <a:t>lass</a:t>
            </a:r>
            <a:r>
              <a:rPr lang="sr-Latn-RS" dirty="0">
                <a:solidFill>
                  <a:schemeClr val="bg2">
                    <a:lumMod val="40000"/>
                    <a:lumOff val="60000"/>
                  </a:schemeClr>
                </a:solidFill>
                <a:latin typeface="Consolas" pitchFamily="49" charset="0"/>
              </a:rPr>
              <a:t> </a:t>
            </a:r>
            <a:r>
              <a:rPr lang="en-US" dirty="0">
                <a:solidFill>
                  <a:schemeClr val="accent3">
                    <a:lumMod val="75000"/>
                  </a:schemeClr>
                </a:solidFill>
                <a:latin typeface="Consolas" pitchFamily="49" charset="0"/>
              </a:rPr>
              <a:t>I</a:t>
            </a:r>
            <a:r>
              <a:rPr lang="sr-Latn-RS" dirty="0">
                <a:solidFill>
                  <a:schemeClr val="accent3">
                    <a:lumMod val="75000"/>
                  </a:schemeClr>
                </a:solidFill>
                <a:latin typeface="Consolas" pitchFamily="49" charset="0"/>
              </a:rPr>
              <a:t>meKlase</a:t>
            </a:r>
            <a:r>
              <a:rPr lang="sr-Latn-RS" dirty="0">
                <a:solidFill>
                  <a:srgbClr val="66FF33"/>
                </a:solidFill>
                <a:latin typeface="Consolas" pitchFamily="49" charset="0"/>
              </a:rPr>
              <a:t> </a:t>
            </a:r>
          </a:p>
          <a:p>
            <a:pPr marL="0" indent="0">
              <a:buNone/>
              <a:defRPr/>
            </a:pPr>
            <a:r>
              <a:rPr lang="en-US" dirty="0">
                <a:solidFill>
                  <a:schemeClr val="tx2"/>
                </a:solidFill>
                <a:latin typeface="Consolas" pitchFamily="49" charset="0"/>
                <a:cs typeface="Courier New" pitchFamily="49" charset="0"/>
              </a:rPr>
              <a:t>{</a:t>
            </a:r>
          </a:p>
          <a:p>
            <a:pPr marL="457200" lvl="1" indent="0">
              <a:buNone/>
              <a:defRPr/>
            </a:pPr>
            <a:r>
              <a:rPr lang="en-US" sz="2800" dirty="0" err="1">
                <a:solidFill>
                  <a:schemeClr val="tx2"/>
                </a:solidFill>
                <a:latin typeface="Consolas" pitchFamily="49" charset="0"/>
                <a:cs typeface="Courier New" pitchFamily="49" charset="0"/>
              </a:rPr>
              <a:t>Telo</a:t>
            </a:r>
            <a:r>
              <a:rPr lang="en-US" sz="2800" dirty="0">
                <a:solidFill>
                  <a:schemeClr val="tx2"/>
                </a:solidFill>
                <a:latin typeface="Consolas" pitchFamily="49" charset="0"/>
                <a:cs typeface="Courier New" pitchFamily="49" charset="0"/>
              </a:rPr>
              <a:t> </a:t>
            </a:r>
            <a:r>
              <a:rPr lang="en-US" sz="2800" dirty="0" err="1">
                <a:solidFill>
                  <a:schemeClr val="tx2"/>
                </a:solidFill>
                <a:latin typeface="Consolas" pitchFamily="49" charset="0"/>
                <a:cs typeface="Courier New" pitchFamily="49" charset="0"/>
              </a:rPr>
              <a:t>klase</a:t>
            </a:r>
            <a:r>
              <a:rPr lang="en-US" sz="2800" dirty="0">
                <a:solidFill>
                  <a:schemeClr val="tx2"/>
                </a:solidFill>
                <a:latin typeface="Consolas" pitchFamily="49" charset="0"/>
                <a:cs typeface="Courier New" pitchFamily="49" charset="0"/>
              </a:rPr>
              <a:t> (</a:t>
            </a:r>
            <a:r>
              <a:rPr lang="en-US" sz="2800" dirty="0" err="1">
                <a:solidFill>
                  <a:schemeClr val="tx2"/>
                </a:solidFill>
                <a:latin typeface="Consolas" pitchFamily="49" charset="0"/>
                <a:cs typeface="Courier New" pitchFamily="49" charset="0"/>
              </a:rPr>
              <a:t>definicija</a:t>
            </a:r>
            <a:r>
              <a:rPr lang="en-US" sz="2800" dirty="0">
                <a:solidFill>
                  <a:schemeClr val="tx2"/>
                </a:solidFill>
                <a:latin typeface="Consolas" pitchFamily="49" charset="0"/>
                <a:cs typeface="Courier New" pitchFamily="49" charset="0"/>
              </a:rPr>
              <a:t> </a:t>
            </a:r>
            <a:r>
              <a:rPr lang="en-US" sz="2800" dirty="0" err="1">
                <a:solidFill>
                  <a:schemeClr val="tx2"/>
                </a:solidFill>
                <a:latin typeface="Consolas" pitchFamily="49" charset="0"/>
                <a:cs typeface="Courier New" pitchFamily="49" charset="0"/>
              </a:rPr>
              <a:t>klase</a:t>
            </a:r>
            <a:r>
              <a:rPr lang="en-US" sz="2800" dirty="0">
                <a:solidFill>
                  <a:schemeClr val="tx2"/>
                </a:solidFill>
                <a:latin typeface="Consolas" pitchFamily="49" charset="0"/>
                <a:cs typeface="Courier New" pitchFamily="49" charset="0"/>
              </a:rPr>
              <a:t>)</a:t>
            </a:r>
          </a:p>
          <a:p>
            <a:pPr marL="0" indent="0">
              <a:buNone/>
              <a:defRPr/>
            </a:pPr>
            <a:r>
              <a:rPr lang="en-US" dirty="0">
                <a:solidFill>
                  <a:schemeClr val="tx2"/>
                </a:solidFill>
                <a:latin typeface="Consolas" pitchFamily="49" charset="0"/>
                <a:cs typeface="Courier New" pitchFamily="49" charset="0"/>
              </a:rPr>
              <a:t>}</a:t>
            </a:r>
            <a:endParaRPr lang="sl-SI" dirty="0">
              <a:solidFill>
                <a:schemeClr val="tx2"/>
              </a:solidFill>
              <a:latin typeface="Consolas" pitchFamily="49" charset="0"/>
              <a:cs typeface="Courier New" pitchFamily="49" charset="0"/>
            </a:endParaRPr>
          </a:p>
        </p:txBody>
      </p:sp>
      <p:sp>
        <p:nvSpPr>
          <p:cNvPr id="8" name="Rectangle 3">
            <a:extLst>
              <a:ext uri="{FF2B5EF4-FFF2-40B4-BE49-F238E27FC236}">
                <a16:creationId xmlns:a16="http://schemas.microsoft.com/office/drawing/2014/main" id="{86722474-4757-4AC9-A226-B1B40D19030A}"/>
              </a:ext>
            </a:extLst>
          </p:cNvPr>
          <p:cNvSpPr txBox="1">
            <a:spLocks noChangeArrowheads="1"/>
          </p:cNvSpPr>
          <p:nvPr/>
        </p:nvSpPr>
        <p:spPr bwMode="auto">
          <a:xfrm>
            <a:off x="705422" y="1387859"/>
            <a:ext cx="7339013" cy="600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eaLnBrk="1" fontAlgn="auto" hangingPunct="1">
              <a:spcAft>
                <a:spcPts val="0"/>
              </a:spcAft>
              <a:buFont typeface="Wingdings 3" charset="2"/>
              <a:buChar char=""/>
              <a:defRPr/>
            </a:pPr>
            <a:r>
              <a:rPr lang="sl-SI" altLang="en-US" sz="2400">
                <a:solidFill>
                  <a:schemeClr val="tx1">
                    <a:lumMod val="75000"/>
                    <a:lumOff val="25000"/>
                  </a:schemeClr>
                </a:solidFill>
              </a:rPr>
              <a:t>Definicija klase:</a:t>
            </a:r>
            <a:endParaRPr lang="en-US" altLang="en-US" b="1">
              <a:solidFill>
                <a:schemeClr val="tx1">
                  <a:lumMod val="75000"/>
                  <a:lumOff val="25000"/>
                </a:schemeClr>
              </a:solidFill>
            </a:endParaRPr>
          </a:p>
        </p:txBody>
      </p:sp>
      <p:sp>
        <p:nvSpPr>
          <p:cNvPr id="2" name="Footer Placeholder 1">
            <a:extLst>
              <a:ext uri="{FF2B5EF4-FFF2-40B4-BE49-F238E27FC236}">
                <a16:creationId xmlns:a16="http://schemas.microsoft.com/office/drawing/2014/main" id="{E758B523-6710-47E6-9BA6-004FD96FF909}"/>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A501C53F-4BEA-4B27-944B-BF7CA7EB67AC}"/>
              </a:ext>
            </a:extLst>
          </p:cNvPr>
          <p:cNvSpPr>
            <a:spLocks noGrp="1"/>
          </p:cNvSpPr>
          <p:nvPr>
            <p:ph type="title"/>
          </p:nvPr>
        </p:nvSpPr>
        <p:spPr>
          <a:xfrm>
            <a:off x="484175" y="310354"/>
            <a:ext cx="8636789" cy="845116"/>
          </a:xfrm>
        </p:spPr>
        <p:txBody>
          <a:bodyPr/>
          <a:lstStyle/>
          <a:p>
            <a:pPr eaLnBrk="1" hangingPunct="1"/>
            <a:r>
              <a:rPr lang="sl-SI" altLang="en-US" sz="3600"/>
              <a:t>Konstruktori u Javi</a:t>
            </a:r>
            <a:endParaRPr lang="en-US" altLang="en-US" sz="3600"/>
          </a:p>
        </p:txBody>
      </p:sp>
      <p:sp>
        <p:nvSpPr>
          <p:cNvPr id="92163" name="Content Placeholder 2">
            <a:extLst>
              <a:ext uri="{FF2B5EF4-FFF2-40B4-BE49-F238E27FC236}">
                <a16:creationId xmlns:a16="http://schemas.microsoft.com/office/drawing/2014/main" id="{ECFF202F-B341-4040-ACA4-147C4BB18CEF}"/>
              </a:ext>
            </a:extLst>
          </p:cNvPr>
          <p:cNvSpPr>
            <a:spLocks noGrp="1" noChangeArrowheads="1"/>
          </p:cNvSpPr>
          <p:nvPr>
            <p:ph idx="1"/>
          </p:nvPr>
        </p:nvSpPr>
        <p:spPr>
          <a:xfrm>
            <a:off x="546409" y="1268760"/>
            <a:ext cx="8296507" cy="5040312"/>
          </a:xfrm>
        </p:spPr>
        <p:txBody>
          <a:bodyPr rtlCol="0">
            <a:normAutofit/>
          </a:bodyPr>
          <a:lstStyle/>
          <a:p>
            <a:pPr>
              <a:defRPr/>
            </a:pPr>
            <a:r>
              <a:rPr lang="sl-SI" altLang="en-US" sz="2400" dirty="0"/>
              <a:t>Jedna klasa može imati više konstruktora.</a:t>
            </a:r>
          </a:p>
          <a:p>
            <a:pPr>
              <a:defRPr/>
            </a:pPr>
            <a:r>
              <a:rPr lang="sl-SI" altLang="en-US" sz="2200" dirty="0"/>
              <a:t>Oni se moraju međusobno razlikovati po broju i/ili tipu argumenata.</a:t>
            </a:r>
          </a:p>
          <a:p>
            <a:pPr>
              <a:defRPr/>
            </a:pPr>
            <a:r>
              <a:rPr lang="sl-SI" altLang="en-US" sz="2200" dirty="0"/>
              <a:t>U trenutku kreiranja objekta biće pokrenut samo jedan konstruktor (on dalje može da zove druge konstruktore ili metode).</a:t>
            </a:r>
          </a:p>
          <a:p>
            <a:pPr>
              <a:defRPr/>
            </a:pPr>
            <a:r>
              <a:rPr lang="sl-SI" altLang="en-US" sz="2200" dirty="0"/>
              <a:t>Koji će konstruktor biti pokrenut</a:t>
            </a:r>
            <a:r>
              <a:rPr lang="sl-SI" altLang="en-US" sz="2200"/>
              <a:t>? Biće </a:t>
            </a:r>
            <a:r>
              <a:rPr lang="sl-SI" altLang="en-US" sz="2200" dirty="0"/>
              <a:t>pokrenut onaj konstruktor koji ima isti broj i redosled argumenata kao što ima </a:t>
            </a:r>
            <a:r>
              <a:rPr lang="sl-SI" altLang="en-US" sz="2200"/>
              <a:t>operator </a:t>
            </a:r>
            <a:r>
              <a:rPr lang="sl-SI" altLang="en-US" sz="2200">
                <a:solidFill>
                  <a:schemeClr val="accent1"/>
                </a:solidFill>
                <a:latin typeface="Consolas" pitchFamily="49" charset="0"/>
                <a:cs typeface="Courier New" pitchFamily="49" charset="0"/>
              </a:rPr>
              <a:t>new</a:t>
            </a:r>
            <a:r>
              <a:rPr lang="en-US" altLang="en-US" sz="2200"/>
              <a:t> prilikom kreiranja objekta.</a:t>
            </a:r>
            <a:endParaRPr lang="sl-SI" altLang="en-US" sz="2200" dirty="0"/>
          </a:p>
          <a:p>
            <a:pPr lvl="1">
              <a:defRPr/>
            </a:pPr>
            <a:endParaRPr lang="sl-SI" altLang="en-US" sz="2000" dirty="0"/>
          </a:p>
          <a:p>
            <a:pPr>
              <a:defRPr/>
            </a:pPr>
            <a:r>
              <a:rPr lang="sl-SI" altLang="en-US" sz="2400" dirty="0"/>
              <a:t>Konstruktori moraju biti definisani pre ostalih metoda u definiciji (telu) klase.</a:t>
            </a:r>
            <a:endParaRPr lang="en-US" altLang="en-US" sz="2400" dirty="0"/>
          </a:p>
        </p:txBody>
      </p:sp>
      <p:sp>
        <p:nvSpPr>
          <p:cNvPr id="2" name="Footer Placeholder 1">
            <a:extLst>
              <a:ext uri="{FF2B5EF4-FFF2-40B4-BE49-F238E27FC236}">
                <a16:creationId xmlns:a16="http://schemas.microsoft.com/office/drawing/2014/main" id="{A347E349-2201-498B-BDEA-FECAE0A2148A}"/>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02B28D75-F4EA-47DB-8F1F-3EF69F41B13F}"/>
              </a:ext>
            </a:extLst>
          </p:cNvPr>
          <p:cNvSpPr>
            <a:spLocks noGrp="1" noChangeArrowheads="1"/>
          </p:cNvSpPr>
          <p:nvPr>
            <p:ph type="title"/>
          </p:nvPr>
        </p:nvSpPr>
        <p:spPr>
          <a:xfrm>
            <a:off x="457200" y="275715"/>
            <a:ext cx="8588376" cy="791939"/>
          </a:xfrm>
        </p:spPr>
        <p:txBody>
          <a:bodyPr>
            <a:normAutofit/>
          </a:bodyPr>
          <a:lstStyle/>
          <a:p>
            <a:pPr eaLnBrk="1" hangingPunct="1"/>
            <a:r>
              <a:rPr lang="sl-SI" altLang="en-US"/>
              <a:t>Podrazumevani konstruktor</a:t>
            </a:r>
            <a:endParaRPr lang="en-US" altLang="en-US"/>
          </a:p>
        </p:txBody>
      </p:sp>
      <p:sp>
        <p:nvSpPr>
          <p:cNvPr id="93186" name="Content Placeholder 2">
            <a:extLst>
              <a:ext uri="{FF2B5EF4-FFF2-40B4-BE49-F238E27FC236}">
                <a16:creationId xmlns:a16="http://schemas.microsoft.com/office/drawing/2014/main" id="{01B4E02A-68F9-4A84-95D7-F3CEB9147622}"/>
              </a:ext>
            </a:extLst>
          </p:cNvPr>
          <p:cNvSpPr>
            <a:spLocks noGrp="1" noChangeArrowheads="1"/>
          </p:cNvSpPr>
          <p:nvPr>
            <p:ph idx="1"/>
          </p:nvPr>
        </p:nvSpPr>
        <p:spPr>
          <a:xfrm>
            <a:off x="457200" y="1268761"/>
            <a:ext cx="8588376" cy="4751387"/>
          </a:xfrm>
        </p:spPr>
        <p:txBody>
          <a:bodyPr rtlCol="0">
            <a:normAutofit lnSpcReduction="10000"/>
          </a:bodyPr>
          <a:lstStyle/>
          <a:p>
            <a:pPr>
              <a:defRPr/>
            </a:pPr>
            <a:r>
              <a:rPr lang="sl-SI" altLang="en-US" dirty="0"/>
              <a:t>Postoji konstruktor koji nema nijedan argument.</a:t>
            </a:r>
          </a:p>
          <a:p>
            <a:pPr marL="0" indent="0">
              <a:buNone/>
              <a:defRPr/>
            </a:pPr>
            <a:r>
              <a:rPr lang="sl-SI" altLang="en-US" sz="1600"/>
              <a:t> </a:t>
            </a:r>
            <a:endParaRPr lang="sl-SI" altLang="en-US" dirty="0"/>
          </a:p>
          <a:p>
            <a:pPr lvl="1">
              <a:defRPr/>
            </a:pPr>
            <a:r>
              <a:rPr lang="sl-SI" altLang="en-US" dirty="0"/>
              <a:t>Ovaj konstruktor se naziva </a:t>
            </a:r>
            <a:r>
              <a:rPr lang="sl-SI" altLang="en-US" b="1" dirty="0"/>
              <a:t>podrazumevani</a:t>
            </a:r>
            <a:r>
              <a:rPr lang="sl-SI" altLang="en-US" dirty="0"/>
              <a:t> (</a:t>
            </a:r>
            <a:r>
              <a:rPr lang="sl-SI" altLang="en-US" b="1" dirty="0"/>
              <a:t>default</a:t>
            </a:r>
            <a:r>
              <a:rPr lang="sl-SI" altLang="en-US" dirty="0"/>
              <a:t>) konstruktor.</a:t>
            </a:r>
          </a:p>
          <a:p>
            <a:pPr lvl="1">
              <a:defRPr/>
            </a:pPr>
            <a:endParaRPr lang="sl-SI" altLang="en-US" sz="1100" dirty="0">
              <a:solidFill>
                <a:srgbClr val="FF0000"/>
              </a:solidFill>
            </a:endParaRPr>
          </a:p>
          <a:p>
            <a:pPr lvl="1">
              <a:defRPr/>
            </a:pPr>
            <a:r>
              <a:rPr lang="sl-SI" altLang="en-US" dirty="0"/>
              <a:t>Svaka klasa u Javi mora imati podrazumevani konstruktor, makar on imao prazno telo (makar ne radio ništa).</a:t>
            </a:r>
          </a:p>
          <a:p>
            <a:pPr marL="457200" lvl="1" indent="0">
              <a:buNone/>
              <a:defRPr/>
            </a:pPr>
            <a:r>
              <a:rPr lang="sl-SI" altLang="en-US" sz="1000"/>
              <a:t> </a:t>
            </a:r>
            <a:endParaRPr lang="sl-SI" altLang="en-US" dirty="0"/>
          </a:p>
          <a:p>
            <a:pPr lvl="1">
              <a:defRPr/>
            </a:pPr>
            <a:r>
              <a:rPr lang="sl-SI" altLang="en-US" dirty="0"/>
              <a:t>Ukoliko programer ne definiše podrazumevani konstruktor u telu klase, Java će ga sama dopisati (dopisani podrazumevani konstruktor imaće prazno telo).</a:t>
            </a:r>
            <a:endParaRPr lang="en-US" altLang="en-US" dirty="0"/>
          </a:p>
        </p:txBody>
      </p:sp>
      <p:sp>
        <p:nvSpPr>
          <p:cNvPr id="2" name="Footer Placeholder 1">
            <a:extLst>
              <a:ext uri="{FF2B5EF4-FFF2-40B4-BE49-F238E27FC236}">
                <a16:creationId xmlns:a16="http://schemas.microsoft.com/office/drawing/2014/main" id="{42510167-457A-4FD1-B952-27BE16434C76}"/>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0989EEE7-CDE6-4A1E-AD37-57FE6DD299A5}"/>
              </a:ext>
            </a:extLst>
          </p:cNvPr>
          <p:cNvSpPr>
            <a:spLocks noGrp="1" noChangeArrowheads="1"/>
          </p:cNvSpPr>
          <p:nvPr>
            <p:ph type="title"/>
          </p:nvPr>
        </p:nvSpPr>
        <p:spPr>
          <a:xfrm>
            <a:off x="557561" y="188913"/>
            <a:ext cx="8488014" cy="889000"/>
          </a:xfrm>
        </p:spPr>
        <p:txBody>
          <a:bodyPr/>
          <a:lstStyle/>
          <a:p>
            <a:pPr eaLnBrk="1" hangingPunct="1"/>
            <a:r>
              <a:rPr lang="sl-SI" altLang="en-US" sz="4100"/>
              <a:t>Konstruktori - primer</a:t>
            </a:r>
            <a:endParaRPr lang="en-US" altLang="en-US" sz="4100"/>
          </a:p>
        </p:txBody>
      </p:sp>
      <p:sp>
        <p:nvSpPr>
          <p:cNvPr id="94210" name="Rectangle 3">
            <a:extLst>
              <a:ext uri="{FF2B5EF4-FFF2-40B4-BE49-F238E27FC236}">
                <a16:creationId xmlns:a16="http://schemas.microsoft.com/office/drawing/2014/main" id="{F34D746A-D4F3-49A3-BA56-83E31AD5BFD8}"/>
              </a:ext>
            </a:extLst>
          </p:cNvPr>
          <p:cNvSpPr>
            <a:spLocks noGrp="1" noChangeArrowheads="1"/>
          </p:cNvSpPr>
          <p:nvPr>
            <p:ph idx="1"/>
          </p:nvPr>
        </p:nvSpPr>
        <p:spPr>
          <a:xfrm>
            <a:off x="557561" y="1077913"/>
            <a:ext cx="9570689" cy="5414963"/>
          </a:xfrm>
        </p:spPr>
        <p:txBody>
          <a:bodyPr rtlCol="0">
            <a:normAutofit/>
          </a:bodyPr>
          <a:lstStyle/>
          <a:p>
            <a:pPr>
              <a:lnSpc>
                <a:spcPct val="90000"/>
              </a:lnSpc>
              <a:buNone/>
              <a:defRPr/>
            </a:pPr>
            <a:r>
              <a:rPr lang="sl-SI" altLang="en-US" sz="1800" b="1" dirty="0">
                <a:solidFill>
                  <a:schemeClr val="accent2">
                    <a:lumMod val="75000"/>
                  </a:schemeClr>
                </a:solidFill>
                <a:latin typeface="Consolas" pitchFamily="49" charset="0"/>
              </a:rPr>
              <a:t>class Valjak </a:t>
            </a:r>
            <a:r>
              <a:rPr lang="en-US" altLang="en-US" sz="1800" b="1" dirty="0">
                <a:solidFill>
                  <a:schemeClr val="accent2">
                    <a:lumMod val="75000"/>
                  </a:schemeClr>
                </a:solidFill>
                <a:latin typeface="Consolas" pitchFamily="49" charset="0"/>
              </a:rPr>
              <a:t>{</a:t>
            </a:r>
            <a:endParaRPr lang="sl-SI" altLang="en-US" sz="1800" b="1" dirty="0">
              <a:solidFill>
                <a:schemeClr val="accent2">
                  <a:lumMod val="75000"/>
                </a:schemeClr>
              </a:solidFill>
              <a:latin typeface="Consolas" pitchFamily="49" charset="0"/>
            </a:endParaRPr>
          </a:p>
          <a:p>
            <a:pPr>
              <a:lnSpc>
                <a:spcPct val="90000"/>
              </a:lnSpc>
              <a:buNone/>
              <a:defRPr/>
            </a:pPr>
            <a:r>
              <a:rPr lang="sl-SI" altLang="en-US" sz="1800" b="1" dirty="0">
                <a:solidFill>
                  <a:schemeClr val="accent1"/>
                </a:solidFill>
                <a:latin typeface="Consolas" pitchFamily="49" charset="0"/>
              </a:rPr>
              <a:t> </a:t>
            </a:r>
            <a:r>
              <a:rPr lang="en-US" altLang="en-US" sz="1800" b="1" dirty="0">
                <a:solidFill>
                  <a:schemeClr val="accent1"/>
                </a:solidFill>
                <a:latin typeface="Consolas" pitchFamily="49" charset="0"/>
              </a:rPr>
              <a:t>	</a:t>
            </a:r>
            <a:r>
              <a:rPr lang="en-US" altLang="en-US" sz="1800" b="1" dirty="0">
                <a:solidFill>
                  <a:schemeClr val="accent2">
                    <a:lumMod val="75000"/>
                  </a:schemeClr>
                </a:solidFill>
                <a:latin typeface="Consolas" pitchFamily="49" charset="0"/>
              </a:rPr>
              <a:t>float </a:t>
            </a:r>
            <a:r>
              <a:rPr lang="sl-SI" altLang="en-US" sz="1800" b="1" dirty="0">
                <a:solidFill>
                  <a:schemeClr val="accent2">
                    <a:lumMod val="75000"/>
                  </a:schemeClr>
                </a:solidFill>
                <a:latin typeface="Consolas" pitchFamily="49" charset="0"/>
              </a:rPr>
              <a:t>p</a:t>
            </a:r>
            <a:r>
              <a:rPr lang="en-US" altLang="en-US" sz="1800" b="1" dirty="0">
                <a:solidFill>
                  <a:schemeClr val="accent2">
                    <a:lumMod val="75000"/>
                  </a:schemeClr>
                </a:solidFill>
                <a:latin typeface="Consolas" pitchFamily="49" charset="0"/>
              </a:rPr>
              <a:t>, </a:t>
            </a:r>
            <a:r>
              <a:rPr lang="sl-SI" altLang="en-US" sz="1800" b="1" dirty="0">
                <a:solidFill>
                  <a:schemeClr val="accent2">
                    <a:lumMod val="75000"/>
                  </a:schemeClr>
                </a:solidFill>
                <a:latin typeface="Consolas" pitchFamily="49" charset="0"/>
              </a:rPr>
              <a:t>v</a:t>
            </a:r>
            <a:r>
              <a:rPr lang="en-US" altLang="en-US" sz="1800" b="1" dirty="0">
                <a:solidFill>
                  <a:schemeClr val="accent2">
                    <a:lumMod val="75000"/>
                  </a:schemeClr>
                </a:solidFill>
                <a:latin typeface="Consolas" pitchFamily="49" charset="0"/>
              </a:rPr>
              <a:t>;</a:t>
            </a:r>
            <a:r>
              <a:rPr lang="sl-SI" altLang="en-US" sz="1800" b="1" dirty="0">
                <a:solidFill>
                  <a:schemeClr val="accent2">
                    <a:lumMod val="75000"/>
                  </a:schemeClr>
                </a:solidFill>
                <a:latin typeface="Consolas" pitchFamily="49" charset="0"/>
              </a:rPr>
              <a:t>	</a:t>
            </a:r>
            <a:r>
              <a:rPr lang="sl-SI" altLang="en-US" sz="1800" b="1" dirty="0">
                <a:solidFill>
                  <a:schemeClr val="accent3">
                    <a:lumMod val="75000"/>
                  </a:schemeClr>
                </a:solidFill>
                <a:latin typeface="Consolas" pitchFamily="49" charset="0"/>
              </a:rPr>
              <a:t>// deklarišemo dva atributa tipa float</a:t>
            </a:r>
          </a:p>
          <a:p>
            <a:pPr>
              <a:lnSpc>
                <a:spcPct val="90000"/>
              </a:lnSpc>
              <a:buNone/>
              <a:defRPr/>
            </a:pPr>
            <a:r>
              <a:rPr lang="sl-SI" altLang="en-US" sz="1800" b="1" dirty="0">
                <a:solidFill>
                  <a:srgbClr val="0000CC"/>
                </a:solidFill>
                <a:latin typeface="Consolas" pitchFamily="49" charset="0"/>
              </a:rPr>
              <a:t>	</a:t>
            </a:r>
            <a:r>
              <a:rPr lang="en-US" altLang="en-US" sz="1800" b="1" dirty="0" err="1">
                <a:solidFill>
                  <a:schemeClr val="accent2">
                    <a:lumMod val="75000"/>
                  </a:schemeClr>
                </a:solidFill>
                <a:latin typeface="Consolas" pitchFamily="49" charset="0"/>
              </a:rPr>
              <a:t>Valjak</a:t>
            </a:r>
            <a:r>
              <a:rPr lang="en-US" altLang="en-US" sz="1800" b="1" dirty="0">
                <a:solidFill>
                  <a:schemeClr val="accent2">
                    <a:lumMod val="75000"/>
                  </a:schemeClr>
                </a:solidFill>
                <a:latin typeface="Consolas" pitchFamily="49" charset="0"/>
              </a:rPr>
              <a:t>() {}	</a:t>
            </a:r>
            <a:r>
              <a:rPr lang="en-US" altLang="en-US" sz="1800" b="1" dirty="0">
                <a:solidFill>
                  <a:schemeClr val="accent3">
                    <a:lumMod val="75000"/>
                  </a:schemeClr>
                </a:solidFill>
                <a:latin typeface="Consolas" pitchFamily="49" charset="0"/>
              </a:rPr>
              <a:t>// default </a:t>
            </a:r>
            <a:r>
              <a:rPr lang="en-US" altLang="en-US" sz="1800" b="1" dirty="0" err="1">
                <a:solidFill>
                  <a:schemeClr val="accent3">
                    <a:lumMod val="75000"/>
                  </a:schemeClr>
                </a:solidFill>
                <a:latin typeface="Consolas" pitchFamily="49" charset="0"/>
              </a:rPr>
              <a:t>konstruktor</a:t>
            </a:r>
            <a:r>
              <a:rPr lang="sl-SI" altLang="en-US" sz="1800" b="1" dirty="0">
                <a:solidFill>
                  <a:schemeClr val="accent3">
                    <a:lumMod val="75000"/>
                  </a:schemeClr>
                </a:solidFill>
                <a:latin typeface="Consolas" pitchFamily="49" charset="0"/>
              </a:rPr>
              <a:t>, kod nas prazan,</a:t>
            </a:r>
          </a:p>
          <a:p>
            <a:pPr>
              <a:lnSpc>
                <a:spcPct val="90000"/>
              </a:lnSpc>
              <a:buNone/>
              <a:defRPr/>
            </a:pPr>
            <a:r>
              <a:rPr lang="sl-SI" altLang="en-US" sz="1800" b="1" dirty="0">
                <a:solidFill>
                  <a:schemeClr val="accent3">
                    <a:lumMod val="75000"/>
                  </a:schemeClr>
                </a:solidFill>
                <a:latin typeface="Consolas" pitchFamily="49" charset="0"/>
              </a:rPr>
              <a:t>				</a:t>
            </a:r>
            <a:r>
              <a:rPr lang="en-US" altLang="en-US" sz="1800" b="1" dirty="0">
                <a:solidFill>
                  <a:schemeClr val="accent3">
                    <a:lumMod val="75000"/>
                  </a:schemeClr>
                </a:solidFill>
                <a:latin typeface="Consolas" pitchFamily="49" charset="0"/>
              </a:rPr>
              <a:t>	</a:t>
            </a:r>
            <a:r>
              <a:rPr lang="sl-SI" altLang="en-US" sz="1800" b="1" dirty="0">
                <a:solidFill>
                  <a:schemeClr val="accent3">
                    <a:lumMod val="75000"/>
                  </a:schemeClr>
                </a:solidFill>
                <a:latin typeface="Consolas" pitchFamily="49" charset="0"/>
              </a:rPr>
              <a:t>// ali ne mora da bude!</a:t>
            </a:r>
          </a:p>
          <a:p>
            <a:pPr>
              <a:lnSpc>
                <a:spcPct val="90000"/>
              </a:lnSpc>
              <a:buNone/>
              <a:defRPr/>
            </a:pPr>
            <a:r>
              <a:rPr lang="en-US" altLang="en-US" sz="1800" b="1" dirty="0">
                <a:solidFill>
                  <a:srgbClr val="0000CC"/>
                </a:solidFill>
                <a:latin typeface="Consolas" pitchFamily="49" charset="0"/>
              </a:rPr>
              <a:t>	</a:t>
            </a:r>
            <a:r>
              <a:rPr lang="en-US" altLang="en-US" sz="1800" b="1" dirty="0" err="1">
                <a:solidFill>
                  <a:schemeClr val="accent2">
                    <a:lumMod val="75000"/>
                  </a:schemeClr>
                </a:solidFill>
                <a:latin typeface="Consolas" pitchFamily="49" charset="0"/>
              </a:rPr>
              <a:t>Valjak</a:t>
            </a:r>
            <a:r>
              <a:rPr lang="en-US" altLang="en-US" sz="1800" b="1" dirty="0">
                <a:solidFill>
                  <a:schemeClr val="accent2">
                    <a:lumMod val="75000"/>
                  </a:schemeClr>
                </a:solidFill>
                <a:latin typeface="Consolas" pitchFamily="49" charset="0"/>
              </a:rPr>
              <a:t>(float </a:t>
            </a:r>
            <a:r>
              <a:rPr lang="sl-SI" altLang="en-US" sz="1800" b="1" dirty="0">
                <a:solidFill>
                  <a:schemeClr val="accent2">
                    <a:lumMod val="75000"/>
                  </a:schemeClr>
                </a:solidFill>
                <a:latin typeface="Consolas" pitchFamily="49" charset="0"/>
              </a:rPr>
              <a:t>poluprecnik</a:t>
            </a:r>
            <a:r>
              <a:rPr lang="en-US" altLang="en-US" sz="1800" b="1" dirty="0">
                <a:solidFill>
                  <a:schemeClr val="accent2">
                    <a:lumMod val="75000"/>
                  </a:schemeClr>
                </a:solidFill>
                <a:latin typeface="Consolas" pitchFamily="49" charset="0"/>
              </a:rPr>
              <a:t>, float </a:t>
            </a:r>
            <a:r>
              <a:rPr lang="sl-SI" altLang="en-US" sz="1800" b="1" dirty="0">
                <a:solidFill>
                  <a:schemeClr val="accent2">
                    <a:lumMod val="75000"/>
                  </a:schemeClr>
                </a:solidFill>
                <a:latin typeface="Consolas" pitchFamily="49" charset="0"/>
              </a:rPr>
              <a:t>visina</a:t>
            </a:r>
            <a:r>
              <a:rPr lang="en-US" altLang="en-US" sz="1800" b="1" dirty="0">
                <a:solidFill>
                  <a:schemeClr val="accent2">
                    <a:lumMod val="75000"/>
                  </a:schemeClr>
                </a:solidFill>
                <a:latin typeface="Consolas" pitchFamily="49" charset="0"/>
              </a:rPr>
              <a:t>)</a:t>
            </a:r>
          </a:p>
          <a:p>
            <a:pPr>
              <a:lnSpc>
                <a:spcPct val="90000"/>
              </a:lnSpc>
              <a:buNone/>
              <a:defRPr/>
            </a:pPr>
            <a:r>
              <a:rPr lang="en-US" altLang="en-US" sz="1800" b="1" dirty="0">
                <a:solidFill>
                  <a:schemeClr val="accent1"/>
                </a:solidFill>
                <a:latin typeface="Consolas" pitchFamily="49" charset="0"/>
              </a:rPr>
              <a:t>	</a:t>
            </a:r>
            <a:r>
              <a:rPr lang="en-US" altLang="en-US" sz="1800" b="1" dirty="0">
                <a:solidFill>
                  <a:schemeClr val="accent2">
                    <a:lumMod val="75000"/>
                  </a:schemeClr>
                </a:solidFill>
                <a:latin typeface="Consolas" pitchFamily="49" charset="0"/>
              </a:rPr>
              <a:t>{	</a:t>
            </a:r>
            <a:r>
              <a:rPr lang="en-US" altLang="en-US" sz="1800" b="1" dirty="0">
                <a:solidFill>
                  <a:srgbClr val="0000CC"/>
                </a:solidFill>
                <a:latin typeface="Consolas" pitchFamily="49" charset="0"/>
              </a:rPr>
              <a:t>			</a:t>
            </a:r>
            <a:r>
              <a:rPr lang="en-US" altLang="en-US" sz="1800" b="1" dirty="0">
                <a:solidFill>
                  <a:schemeClr val="accent3">
                    <a:lumMod val="75000"/>
                  </a:schemeClr>
                </a:solidFill>
                <a:latin typeface="Consolas" pitchFamily="49" charset="0"/>
              </a:rPr>
              <a:t>// </a:t>
            </a:r>
            <a:r>
              <a:rPr lang="sl-SI" altLang="en-US" sz="1800" b="1" dirty="0">
                <a:solidFill>
                  <a:schemeClr val="accent3">
                    <a:lumMod val="75000"/>
                  </a:schemeClr>
                </a:solidFill>
                <a:latin typeface="Consolas" pitchFamily="49" charset="0"/>
              </a:rPr>
              <a:t>konstruktor sa dva argumenta</a:t>
            </a:r>
            <a:endParaRPr lang="en-US" altLang="en-US" sz="1800" b="1" dirty="0">
              <a:solidFill>
                <a:schemeClr val="accent3">
                  <a:lumMod val="75000"/>
                </a:schemeClr>
              </a:solidFill>
              <a:latin typeface="Consolas" pitchFamily="49" charset="0"/>
            </a:endParaRPr>
          </a:p>
          <a:p>
            <a:pPr lvl="1">
              <a:lnSpc>
                <a:spcPct val="90000"/>
              </a:lnSpc>
              <a:buNone/>
              <a:defRPr/>
            </a:pPr>
            <a:r>
              <a:rPr lang="en-US" altLang="en-US" sz="1600" b="1" dirty="0">
                <a:solidFill>
                  <a:srgbClr val="0000CC"/>
                </a:solidFill>
                <a:latin typeface="Consolas" pitchFamily="49" charset="0"/>
              </a:rPr>
              <a:t>	</a:t>
            </a:r>
            <a:r>
              <a:rPr lang="en-US" altLang="en-US" sz="1600" b="1" dirty="0">
                <a:solidFill>
                  <a:schemeClr val="accent2">
                    <a:lumMod val="75000"/>
                  </a:schemeClr>
                </a:solidFill>
                <a:latin typeface="Consolas" pitchFamily="49" charset="0"/>
              </a:rPr>
              <a:t>	</a:t>
            </a:r>
            <a:r>
              <a:rPr lang="sl-SI" altLang="en-US" sz="1600" b="1" dirty="0">
                <a:solidFill>
                  <a:schemeClr val="accent2">
                    <a:lumMod val="75000"/>
                  </a:schemeClr>
                </a:solidFill>
                <a:latin typeface="Consolas" pitchFamily="49" charset="0"/>
              </a:rPr>
              <a:t>p </a:t>
            </a:r>
            <a:r>
              <a:rPr lang="en-US" altLang="en-US" sz="1600" b="1" dirty="0">
                <a:solidFill>
                  <a:schemeClr val="accent2">
                    <a:lumMod val="75000"/>
                  </a:schemeClr>
                </a:solidFill>
                <a:latin typeface="Consolas" pitchFamily="49" charset="0"/>
              </a:rPr>
              <a:t>=</a:t>
            </a:r>
            <a:r>
              <a:rPr lang="sl-SI" altLang="en-US" sz="1600" b="1" dirty="0">
                <a:solidFill>
                  <a:schemeClr val="accent2">
                    <a:lumMod val="75000"/>
                  </a:schemeClr>
                </a:solidFill>
                <a:latin typeface="Consolas" pitchFamily="49" charset="0"/>
              </a:rPr>
              <a:t> poluprecnik</a:t>
            </a:r>
            <a:r>
              <a:rPr lang="en-US" altLang="en-US" sz="1600" b="1" dirty="0">
                <a:solidFill>
                  <a:schemeClr val="accent2">
                    <a:lumMod val="75000"/>
                  </a:schemeClr>
                </a:solidFill>
                <a:latin typeface="Consolas" pitchFamily="49" charset="0"/>
              </a:rPr>
              <a:t>;</a:t>
            </a:r>
            <a:r>
              <a:rPr lang="sl-SI" altLang="en-US" sz="1600" b="1" dirty="0">
                <a:solidFill>
                  <a:srgbClr val="66FF33"/>
                </a:solidFill>
                <a:latin typeface="Consolas" pitchFamily="49" charset="0"/>
              </a:rPr>
              <a:t>	</a:t>
            </a:r>
            <a:r>
              <a:rPr lang="sl-SI" altLang="en-US" sz="1600" b="1" dirty="0">
                <a:solidFill>
                  <a:schemeClr val="accent3">
                    <a:lumMod val="75000"/>
                  </a:schemeClr>
                </a:solidFill>
                <a:latin typeface="Consolas" pitchFamily="49" charset="0"/>
              </a:rPr>
              <a:t>// tipa float; pravimo ga da bi</a:t>
            </a:r>
            <a:endParaRPr lang="en-US" altLang="en-US" sz="1600" b="1" dirty="0">
              <a:solidFill>
                <a:schemeClr val="accent3">
                  <a:lumMod val="75000"/>
                </a:schemeClr>
              </a:solidFill>
              <a:latin typeface="Consolas" pitchFamily="49" charset="0"/>
            </a:endParaRPr>
          </a:p>
          <a:p>
            <a:pPr lvl="1">
              <a:lnSpc>
                <a:spcPct val="90000"/>
              </a:lnSpc>
              <a:buNone/>
              <a:defRPr/>
            </a:pPr>
            <a:r>
              <a:rPr lang="en-US" altLang="en-US" sz="1600" b="1" dirty="0">
                <a:solidFill>
                  <a:srgbClr val="0000CC"/>
                </a:solidFill>
                <a:latin typeface="Consolas" pitchFamily="49" charset="0"/>
              </a:rPr>
              <a:t>	</a:t>
            </a:r>
            <a:r>
              <a:rPr lang="en-US" altLang="en-US" sz="1600" b="1" dirty="0">
                <a:solidFill>
                  <a:schemeClr val="bg2">
                    <a:lumMod val="60000"/>
                    <a:lumOff val="40000"/>
                  </a:schemeClr>
                </a:solidFill>
                <a:latin typeface="Consolas" pitchFamily="49" charset="0"/>
              </a:rPr>
              <a:t>	</a:t>
            </a:r>
            <a:r>
              <a:rPr lang="sl-SI" altLang="en-US" sz="1600" b="1" dirty="0">
                <a:solidFill>
                  <a:schemeClr val="accent2">
                    <a:lumMod val="75000"/>
                  </a:schemeClr>
                </a:solidFill>
                <a:latin typeface="Consolas" pitchFamily="49" charset="0"/>
              </a:rPr>
              <a:t>v </a:t>
            </a:r>
            <a:r>
              <a:rPr lang="en-US" altLang="en-US" sz="1600" b="1" dirty="0">
                <a:solidFill>
                  <a:schemeClr val="accent2">
                    <a:lumMod val="75000"/>
                  </a:schemeClr>
                </a:solidFill>
                <a:latin typeface="Consolas" pitchFamily="49" charset="0"/>
              </a:rPr>
              <a:t>=</a:t>
            </a:r>
            <a:r>
              <a:rPr lang="sl-SI" altLang="en-US" sz="1600" b="1" dirty="0">
                <a:solidFill>
                  <a:schemeClr val="accent2">
                    <a:lumMod val="75000"/>
                  </a:schemeClr>
                </a:solidFill>
                <a:latin typeface="Consolas" pitchFamily="49" charset="0"/>
              </a:rPr>
              <a:t> visina</a:t>
            </a:r>
            <a:r>
              <a:rPr lang="en-US" altLang="en-US" sz="1600" b="1" dirty="0">
                <a:solidFill>
                  <a:schemeClr val="accent2">
                    <a:lumMod val="75000"/>
                  </a:schemeClr>
                </a:solidFill>
                <a:latin typeface="Consolas" pitchFamily="49" charset="0"/>
              </a:rPr>
              <a:t>;</a:t>
            </a:r>
            <a:r>
              <a:rPr lang="sl-SI" altLang="en-US" sz="1600" b="1" dirty="0">
                <a:solidFill>
                  <a:schemeClr val="accent2">
                    <a:lumMod val="75000"/>
                  </a:schemeClr>
                </a:solidFill>
                <a:latin typeface="Consolas" pitchFamily="49" charset="0"/>
              </a:rPr>
              <a:t>	</a:t>
            </a:r>
            <a:r>
              <a:rPr lang="sl-SI" altLang="en-US" sz="1600" b="1" dirty="0">
                <a:solidFill>
                  <a:srgbClr val="66FF33"/>
                </a:solidFill>
                <a:latin typeface="Consolas" pitchFamily="49" charset="0"/>
              </a:rPr>
              <a:t>	</a:t>
            </a:r>
            <a:r>
              <a:rPr lang="sl-SI" altLang="en-US" sz="1600" b="1" dirty="0">
                <a:solidFill>
                  <a:schemeClr val="accent3">
                    <a:lumMod val="75000"/>
                  </a:schemeClr>
                </a:solidFill>
                <a:latin typeface="Consolas" pitchFamily="49" charset="0"/>
              </a:rPr>
              <a:t>// on postavio početne vrednosti</a:t>
            </a:r>
            <a:endParaRPr lang="en-US" altLang="en-US" sz="1600" b="1" dirty="0">
              <a:solidFill>
                <a:schemeClr val="accent3">
                  <a:lumMod val="75000"/>
                </a:schemeClr>
              </a:solidFill>
              <a:latin typeface="Consolas" pitchFamily="49" charset="0"/>
            </a:endParaRPr>
          </a:p>
          <a:p>
            <a:pPr>
              <a:lnSpc>
                <a:spcPct val="90000"/>
              </a:lnSpc>
              <a:buNone/>
              <a:defRPr/>
            </a:pPr>
            <a:r>
              <a:rPr lang="en-US" altLang="en-US" sz="1800" b="1" dirty="0">
                <a:solidFill>
                  <a:schemeClr val="accent3">
                    <a:lumMod val="75000"/>
                  </a:schemeClr>
                </a:solidFill>
                <a:latin typeface="Consolas" pitchFamily="49" charset="0"/>
              </a:rPr>
              <a:t>	}</a:t>
            </a:r>
            <a:r>
              <a:rPr lang="sl-SI" altLang="en-US" sz="1800" b="1" dirty="0">
                <a:solidFill>
                  <a:schemeClr val="accent3">
                    <a:lumMod val="75000"/>
                  </a:schemeClr>
                </a:solidFill>
                <a:latin typeface="Consolas" pitchFamily="49" charset="0"/>
              </a:rPr>
              <a:t>				// atributima svakog novog obj.</a:t>
            </a:r>
          </a:p>
          <a:p>
            <a:pPr>
              <a:lnSpc>
                <a:spcPct val="90000"/>
              </a:lnSpc>
              <a:buNone/>
              <a:defRPr/>
            </a:pPr>
            <a:r>
              <a:rPr lang="sl-SI" altLang="en-US" sz="1800" b="1" dirty="0">
                <a:solidFill>
                  <a:schemeClr val="accent1"/>
                </a:solidFill>
                <a:latin typeface="Consolas" pitchFamily="49" charset="0"/>
              </a:rPr>
              <a:t>	</a:t>
            </a:r>
            <a:r>
              <a:rPr lang="en-US" altLang="en-US" sz="1800" b="1" dirty="0">
                <a:solidFill>
                  <a:schemeClr val="accent2">
                    <a:lumMod val="75000"/>
                  </a:schemeClr>
                </a:solidFill>
                <a:latin typeface="Consolas" pitchFamily="49" charset="0"/>
              </a:rPr>
              <a:t>public static void main()</a:t>
            </a:r>
          </a:p>
          <a:p>
            <a:pPr>
              <a:lnSpc>
                <a:spcPct val="90000"/>
              </a:lnSpc>
              <a:buNone/>
              <a:defRPr/>
            </a:pPr>
            <a:r>
              <a:rPr lang="en-US" altLang="en-US" sz="1800" b="1" dirty="0">
                <a:solidFill>
                  <a:schemeClr val="accent1"/>
                </a:solidFill>
                <a:latin typeface="Consolas" pitchFamily="49" charset="0"/>
              </a:rPr>
              <a:t>	</a:t>
            </a:r>
            <a:r>
              <a:rPr lang="en-US" altLang="en-US" sz="1800" b="1" dirty="0">
                <a:solidFill>
                  <a:schemeClr val="accent2">
                    <a:lumMod val="75000"/>
                  </a:schemeClr>
                </a:solidFill>
                <a:latin typeface="Consolas" pitchFamily="49" charset="0"/>
              </a:rPr>
              <a:t>{</a:t>
            </a:r>
          </a:p>
          <a:p>
            <a:pPr>
              <a:lnSpc>
                <a:spcPct val="90000"/>
              </a:lnSpc>
              <a:buNone/>
              <a:defRPr/>
            </a:pPr>
            <a:r>
              <a:rPr lang="en-US" altLang="en-US" sz="1800" b="1" dirty="0">
                <a:solidFill>
                  <a:schemeClr val="accent1"/>
                </a:solidFill>
                <a:latin typeface="Consolas" pitchFamily="49" charset="0"/>
              </a:rPr>
              <a:t>			</a:t>
            </a:r>
            <a:r>
              <a:rPr lang="en-US" altLang="en-US" sz="1800" b="1" dirty="0" err="1">
                <a:solidFill>
                  <a:schemeClr val="accent2">
                    <a:lumMod val="75000"/>
                  </a:schemeClr>
                </a:solidFill>
                <a:latin typeface="Consolas" pitchFamily="49" charset="0"/>
              </a:rPr>
              <a:t>Valjak</a:t>
            </a:r>
            <a:r>
              <a:rPr lang="en-US" altLang="en-US" sz="1800" b="1" dirty="0">
                <a:solidFill>
                  <a:schemeClr val="accent2">
                    <a:lumMod val="75000"/>
                  </a:schemeClr>
                </a:solidFill>
                <a:latin typeface="Consolas" pitchFamily="49" charset="0"/>
              </a:rPr>
              <a:t> </a:t>
            </a:r>
            <a:r>
              <a:rPr lang="sl-SI" altLang="en-US" sz="1800" b="1" dirty="0">
                <a:solidFill>
                  <a:schemeClr val="accent2">
                    <a:lumMod val="75000"/>
                  </a:schemeClr>
                </a:solidFill>
                <a:latin typeface="Consolas" pitchFamily="49" charset="0"/>
              </a:rPr>
              <a:t>v</a:t>
            </a:r>
            <a:r>
              <a:rPr lang="en-US" altLang="en-US" sz="1800" b="1" dirty="0">
                <a:solidFill>
                  <a:schemeClr val="accent2">
                    <a:lumMod val="75000"/>
                  </a:schemeClr>
                </a:solidFill>
                <a:latin typeface="Consolas" pitchFamily="49" charset="0"/>
              </a:rPr>
              <a:t> = new </a:t>
            </a:r>
            <a:r>
              <a:rPr lang="en-US" altLang="en-US" sz="1800" b="1" dirty="0" err="1">
                <a:solidFill>
                  <a:schemeClr val="accent2">
                    <a:lumMod val="75000"/>
                  </a:schemeClr>
                </a:solidFill>
                <a:latin typeface="Consolas" pitchFamily="49" charset="0"/>
              </a:rPr>
              <a:t>Valjak</a:t>
            </a:r>
            <a:r>
              <a:rPr lang="en-US" altLang="en-US" sz="1800" b="1">
                <a:solidFill>
                  <a:schemeClr val="accent2">
                    <a:lumMod val="75000"/>
                  </a:schemeClr>
                </a:solidFill>
                <a:latin typeface="Consolas" pitchFamily="49" charset="0"/>
              </a:rPr>
              <a:t>(</a:t>
            </a:r>
            <a:r>
              <a:rPr lang="en-US" altLang="en-US" sz="1800" b="1">
                <a:solidFill>
                  <a:srgbClr val="9900FF"/>
                </a:solidFill>
                <a:latin typeface="Consolas" pitchFamily="49" charset="0"/>
              </a:rPr>
              <a:t>2.0f, 200.0f</a:t>
            </a:r>
            <a:r>
              <a:rPr lang="en-US" altLang="en-US" sz="1800" b="1">
                <a:solidFill>
                  <a:schemeClr val="accent2">
                    <a:lumMod val="75000"/>
                  </a:schemeClr>
                </a:solidFill>
                <a:latin typeface="Consolas" pitchFamily="49" charset="0"/>
              </a:rPr>
              <a:t>);</a:t>
            </a:r>
            <a:endParaRPr lang="en-US" altLang="en-US" sz="1800" b="1" dirty="0">
              <a:solidFill>
                <a:schemeClr val="accent2">
                  <a:lumMod val="75000"/>
                </a:schemeClr>
              </a:solidFill>
              <a:latin typeface="Consolas" pitchFamily="49" charset="0"/>
            </a:endParaRPr>
          </a:p>
          <a:p>
            <a:pPr>
              <a:lnSpc>
                <a:spcPct val="90000"/>
              </a:lnSpc>
              <a:buNone/>
              <a:defRPr/>
            </a:pPr>
            <a:r>
              <a:rPr lang="en-US" altLang="en-US" sz="1800" b="1" dirty="0">
                <a:solidFill>
                  <a:srgbClr val="0000CC"/>
                </a:solidFill>
                <a:latin typeface="Consolas" pitchFamily="49" charset="0"/>
              </a:rPr>
              <a:t>		</a:t>
            </a:r>
            <a:r>
              <a:rPr lang="en-US" altLang="en-US" sz="1800" b="1" dirty="0">
                <a:solidFill>
                  <a:schemeClr val="accent3">
                    <a:lumMod val="75000"/>
                  </a:schemeClr>
                </a:solidFill>
                <a:latin typeface="Consolas" pitchFamily="49" charset="0"/>
              </a:rPr>
              <a:t>	…</a:t>
            </a:r>
            <a:r>
              <a:rPr lang="sl-SI" altLang="en-US" sz="1800" b="1" dirty="0">
                <a:solidFill>
                  <a:schemeClr val="accent3">
                    <a:lumMod val="75000"/>
                  </a:schemeClr>
                </a:solidFill>
                <a:latin typeface="Consolas" pitchFamily="49" charset="0"/>
              </a:rPr>
              <a:t>  // poziva se pri instanciranju </a:t>
            </a:r>
            <a:r>
              <a:rPr lang="sl-SI" altLang="en-US" sz="1800" b="1">
                <a:solidFill>
                  <a:schemeClr val="accent3">
                    <a:lumMod val="75000"/>
                  </a:schemeClr>
                </a:solidFill>
                <a:latin typeface="Consolas" pitchFamily="49" charset="0"/>
              </a:rPr>
              <a:t>novog objekta,</a:t>
            </a:r>
            <a:endParaRPr lang="en-US" altLang="en-US" sz="1800" b="1" dirty="0">
              <a:solidFill>
                <a:schemeClr val="accent3">
                  <a:lumMod val="75000"/>
                </a:schemeClr>
              </a:solidFill>
              <a:latin typeface="Consolas" pitchFamily="49" charset="0"/>
            </a:endParaRPr>
          </a:p>
          <a:p>
            <a:pPr>
              <a:lnSpc>
                <a:spcPct val="90000"/>
              </a:lnSpc>
              <a:buNone/>
              <a:defRPr/>
            </a:pPr>
            <a:r>
              <a:rPr lang="en-US" altLang="en-US" sz="1800" b="1" dirty="0">
                <a:solidFill>
                  <a:schemeClr val="accent1"/>
                </a:solidFill>
                <a:latin typeface="Consolas" pitchFamily="49" charset="0"/>
              </a:rPr>
              <a:t>	</a:t>
            </a:r>
            <a:r>
              <a:rPr lang="en-US" altLang="en-US" sz="1800" b="1" dirty="0">
                <a:solidFill>
                  <a:schemeClr val="accent2">
                    <a:lumMod val="75000"/>
                  </a:schemeClr>
                </a:solidFill>
                <a:latin typeface="Consolas" pitchFamily="49" charset="0"/>
              </a:rPr>
              <a:t>} }</a:t>
            </a:r>
            <a:r>
              <a:rPr lang="sl-SI" altLang="en-US" sz="1800" b="1" dirty="0">
                <a:solidFill>
                  <a:schemeClr val="accent2">
                    <a:lumMod val="75000"/>
                  </a:schemeClr>
                </a:solidFill>
                <a:latin typeface="Consolas" pitchFamily="49" charset="0"/>
              </a:rPr>
              <a:t> 	   </a:t>
            </a:r>
            <a:r>
              <a:rPr lang="sl-SI" altLang="en-US" sz="1800" b="1">
                <a:solidFill>
                  <a:schemeClr val="accent3">
                    <a:lumMod val="75000"/>
                  </a:schemeClr>
                </a:solidFill>
                <a:latin typeface="Consolas" pitchFamily="49" charset="0"/>
              </a:rPr>
              <a:t>// ali new </a:t>
            </a:r>
            <a:r>
              <a:rPr lang="sl-SI" altLang="en-US" sz="1800" b="1" dirty="0">
                <a:solidFill>
                  <a:schemeClr val="accent3">
                    <a:lumMod val="75000"/>
                  </a:schemeClr>
                </a:solidFill>
                <a:latin typeface="Consolas" pitchFamily="49" charset="0"/>
              </a:rPr>
              <a:t>mora da ima </a:t>
            </a:r>
            <a:r>
              <a:rPr lang="sl-SI" altLang="en-US" sz="1800" b="1">
                <a:solidFill>
                  <a:schemeClr val="accent3">
                    <a:lumMod val="75000"/>
                  </a:schemeClr>
                </a:solidFill>
                <a:latin typeface="Consolas" pitchFamily="49" charset="0"/>
              </a:rPr>
              <a:t>dva arg. </a:t>
            </a:r>
            <a:r>
              <a:rPr lang="sl-SI" altLang="en-US" sz="1800" b="1" dirty="0">
                <a:solidFill>
                  <a:schemeClr val="accent3">
                    <a:lumMod val="75000"/>
                  </a:schemeClr>
                </a:solidFill>
                <a:latin typeface="Consolas" pitchFamily="49" charset="0"/>
              </a:rPr>
              <a:t>tipa float!</a:t>
            </a:r>
            <a:endParaRPr lang="en-US" altLang="en-US" sz="1800" b="1" dirty="0">
              <a:solidFill>
                <a:schemeClr val="accent3">
                  <a:lumMod val="75000"/>
                </a:schemeClr>
              </a:solidFill>
              <a:latin typeface="Consolas" pitchFamily="49" charset="0"/>
            </a:endParaRPr>
          </a:p>
        </p:txBody>
      </p:sp>
      <p:sp>
        <p:nvSpPr>
          <p:cNvPr id="3" name="Line Callout 1 2">
            <a:extLst>
              <a:ext uri="{FF2B5EF4-FFF2-40B4-BE49-F238E27FC236}">
                <a16:creationId xmlns:a16="http://schemas.microsoft.com/office/drawing/2014/main" id="{8503FFEE-ECB2-40FE-ADF8-A09B6C26F672}"/>
              </a:ext>
            </a:extLst>
          </p:cNvPr>
          <p:cNvSpPr/>
          <p:nvPr/>
        </p:nvSpPr>
        <p:spPr bwMode="auto">
          <a:xfrm>
            <a:off x="6323702" y="4454724"/>
            <a:ext cx="1955800" cy="889000"/>
          </a:xfrm>
          <a:prstGeom prst="borderCallout1">
            <a:avLst>
              <a:gd name="adj1" fmla="val -146"/>
              <a:gd name="adj2" fmla="val 16"/>
              <a:gd name="adj3" fmla="val 78130"/>
              <a:gd name="adj4" fmla="val -38511"/>
            </a:avLst>
          </a:prstGeom>
          <a:solidFill>
            <a:schemeClr val="bg1"/>
          </a:solidFill>
          <a:ln w="28575" cap="flat" cmpd="sng" algn="ctr">
            <a:solidFill>
              <a:schemeClr val="accent2">
                <a:lumMod val="75000"/>
              </a:schemeClr>
            </a:solidFill>
            <a:prstDash val="solid"/>
            <a:round/>
            <a:headEnd type="none" w="med" len="med"/>
            <a:tailEnd type="triangle" w="lg" len="lg"/>
          </a:ln>
          <a:effectLst/>
        </p:spPr>
        <p:txBody>
          <a:bodyPr/>
          <a:lstStyle/>
          <a:p>
            <a:pPr algn="ctr">
              <a:defRPr/>
            </a:pPr>
            <a:r>
              <a:rPr lang="sl-SI" sz="1600" dirty="0">
                <a:solidFill>
                  <a:schemeClr val="tx2"/>
                </a:solidFill>
              </a:rPr>
              <a:t>Argumenti koji će biti prosleđeni konstruktoru</a:t>
            </a:r>
            <a:r>
              <a:rPr lang="en-US" sz="1600" dirty="0">
                <a:solidFill>
                  <a:schemeClr val="tx2"/>
                </a:solidFill>
              </a:rPr>
              <a:t>!</a:t>
            </a:r>
          </a:p>
        </p:txBody>
      </p:sp>
      <p:sp>
        <p:nvSpPr>
          <p:cNvPr id="2" name="Footer Placeholder 1">
            <a:extLst>
              <a:ext uri="{FF2B5EF4-FFF2-40B4-BE49-F238E27FC236}">
                <a16:creationId xmlns:a16="http://schemas.microsoft.com/office/drawing/2014/main" id="{B1BF1FA9-0C86-4B74-BD51-0D2219F0DE06}"/>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D316908F-B135-40BC-ACF4-F36D367EE075}"/>
              </a:ext>
            </a:extLst>
          </p:cNvPr>
          <p:cNvSpPr>
            <a:spLocks noGrp="1" noChangeArrowheads="1"/>
          </p:cNvSpPr>
          <p:nvPr>
            <p:ph type="title"/>
          </p:nvPr>
        </p:nvSpPr>
        <p:spPr/>
        <p:txBody>
          <a:bodyPr/>
          <a:lstStyle/>
          <a:p>
            <a:pPr eaLnBrk="1" hangingPunct="1"/>
            <a:r>
              <a:rPr lang="sl-SI" altLang="en-US" sz="3200"/>
              <a:t>Konstruktori u Javi</a:t>
            </a:r>
            <a:endParaRPr lang="en-US" altLang="en-US" sz="3200"/>
          </a:p>
        </p:txBody>
      </p:sp>
      <p:sp>
        <p:nvSpPr>
          <p:cNvPr id="84995" name="Rectangle 3">
            <a:extLst>
              <a:ext uri="{FF2B5EF4-FFF2-40B4-BE49-F238E27FC236}">
                <a16:creationId xmlns:a16="http://schemas.microsoft.com/office/drawing/2014/main" id="{2B159A19-96C6-4B9A-BCB4-AF9AB32CA0E8}"/>
              </a:ext>
            </a:extLst>
          </p:cNvPr>
          <p:cNvSpPr>
            <a:spLocks noGrp="1" noChangeArrowheads="1"/>
          </p:cNvSpPr>
          <p:nvPr>
            <p:ph idx="1"/>
          </p:nvPr>
        </p:nvSpPr>
        <p:spPr>
          <a:xfrm>
            <a:off x="457200" y="1484313"/>
            <a:ext cx="8157964" cy="3575050"/>
          </a:xfrm>
        </p:spPr>
        <p:txBody>
          <a:bodyPr>
            <a:normAutofit lnSpcReduction="10000"/>
          </a:bodyPr>
          <a:lstStyle/>
          <a:p>
            <a:pPr eaLnBrk="1" hangingPunct="1"/>
            <a:r>
              <a:rPr lang="sl-SI" altLang="en-US">
                <a:solidFill>
                  <a:schemeClr val="tx2"/>
                </a:solidFill>
              </a:rPr>
              <a:t>Iz konstruktora možemo da pozivamo druge konstruktore, i to:</a:t>
            </a:r>
          </a:p>
          <a:p>
            <a:pPr lvl="1" eaLnBrk="1" hangingPunct="1"/>
            <a:r>
              <a:rPr lang="sl-SI" altLang="en-US">
                <a:solidFill>
                  <a:schemeClr val="tx2"/>
                </a:solidFill>
              </a:rPr>
              <a:t>konstruktore </a:t>
            </a:r>
            <a:r>
              <a:rPr lang="sl-SI" altLang="en-US" b="1">
                <a:solidFill>
                  <a:schemeClr val="tx2"/>
                </a:solidFill>
              </a:rPr>
              <a:t>iste klase</a:t>
            </a:r>
            <a:r>
              <a:rPr lang="sl-SI" altLang="en-US">
                <a:solidFill>
                  <a:schemeClr val="tx2"/>
                </a:solidFill>
              </a:rPr>
              <a:t>, i</a:t>
            </a:r>
          </a:p>
          <a:p>
            <a:pPr lvl="1" eaLnBrk="1" hangingPunct="1"/>
            <a:r>
              <a:rPr lang="sl-SI" altLang="en-US">
                <a:solidFill>
                  <a:schemeClr val="tx2"/>
                </a:solidFill>
              </a:rPr>
              <a:t>konstruktore </a:t>
            </a:r>
            <a:r>
              <a:rPr lang="sl-SI" altLang="en-US" b="1">
                <a:solidFill>
                  <a:schemeClr val="tx2"/>
                </a:solidFill>
              </a:rPr>
              <a:t>superklase</a:t>
            </a:r>
            <a:r>
              <a:rPr lang="sl-SI" altLang="en-US">
                <a:solidFill>
                  <a:schemeClr val="tx2"/>
                </a:solidFill>
              </a:rPr>
              <a:t>.</a:t>
            </a:r>
          </a:p>
          <a:p>
            <a:pPr lvl="2" eaLnBrk="1" hangingPunct="1"/>
            <a:r>
              <a:rPr lang="sl-SI" altLang="en-US">
                <a:solidFill>
                  <a:schemeClr val="tx2"/>
                </a:solidFill>
              </a:rPr>
              <a:t>Nadklasa neke klase (ona koju nasleđuje ta druga klasa) se u Javi zove </a:t>
            </a:r>
            <a:r>
              <a:rPr lang="sl-SI" altLang="en-US" b="1">
                <a:solidFill>
                  <a:schemeClr val="tx2"/>
                </a:solidFill>
              </a:rPr>
              <a:t>superklasa</a:t>
            </a:r>
            <a:r>
              <a:rPr lang="sl-SI" altLang="en-US">
                <a:solidFill>
                  <a:schemeClr val="tx2"/>
                </a:solidFill>
              </a:rPr>
              <a:t>.</a:t>
            </a:r>
          </a:p>
          <a:p>
            <a:pPr eaLnBrk="1" hangingPunct="1"/>
            <a:endParaRPr lang="sl-SI" altLang="en-US">
              <a:solidFill>
                <a:schemeClr val="tx2"/>
              </a:solidFill>
            </a:endParaRPr>
          </a:p>
          <a:p>
            <a:pPr eaLnBrk="1" hangingPunct="1"/>
            <a:r>
              <a:rPr lang="sl-SI" altLang="en-US">
                <a:solidFill>
                  <a:schemeClr val="tx2"/>
                </a:solidFill>
              </a:rPr>
              <a:t>Više o nasleđivanju u nastavku.</a:t>
            </a:r>
          </a:p>
        </p:txBody>
      </p:sp>
      <p:sp>
        <p:nvSpPr>
          <p:cNvPr id="2" name="Footer Placeholder 1">
            <a:extLst>
              <a:ext uri="{FF2B5EF4-FFF2-40B4-BE49-F238E27FC236}">
                <a16:creationId xmlns:a16="http://schemas.microsoft.com/office/drawing/2014/main" id="{6DF06435-F223-4B20-A6D7-F2539E3FD74A}"/>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a:extLst>
              <a:ext uri="{FF2B5EF4-FFF2-40B4-BE49-F238E27FC236}">
                <a16:creationId xmlns:a16="http://schemas.microsoft.com/office/drawing/2014/main" id="{EF2BCF7F-BD7E-4C91-BB91-90599E7842B3}"/>
              </a:ext>
            </a:extLst>
          </p:cNvPr>
          <p:cNvSpPr>
            <a:spLocks noGrp="1"/>
          </p:cNvSpPr>
          <p:nvPr>
            <p:ph type="title"/>
          </p:nvPr>
        </p:nvSpPr>
        <p:spPr>
          <a:xfrm>
            <a:off x="457200" y="452439"/>
            <a:ext cx="8604250" cy="1031875"/>
          </a:xfrm>
        </p:spPr>
        <p:txBody>
          <a:bodyPr/>
          <a:lstStyle/>
          <a:p>
            <a:pPr eaLnBrk="1" hangingPunct="1"/>
            <a:r>
              <a:rPr lang="sr-Latn-RS" altLang="en-US"/>
              <a:t>Pozivanje konstruktora</a:t>
            </a:r>
            <a:endParaRPr lang="en-US" altLang="en-US"/>
          </a:p>
        </p:txBody>
      </p:sp>
      <p:sp>
        <p:nvSpPr>
          <p:cNvPr id="3" name="Content Placeholder 2">
            <a:extLst>
              <a:ext uri="{FF2B5EF4-FFF2-40B4-BE49-F238E27FC236}">
                <a16:creationId xmlns:a16="http://schemas.microsoft.com/office/drawing/2014/main" id="{02309006-11C5-4F72-8D89-9F5A6906802B}"/>
              </a:ext>
            </a:extLst>
          </p:cNvPr>
          <p:cNvSpPr>
            <a:spLocks noGrp="1"/>
          </p:cNvSpPr>
          <p:nvPr>
            <p:ph idx="1"/>
          </p:nvPr>
        </p:nvSpPr>
        <p:spPr>
          <a:xfrm>
            <a:off x="457200" y="1340769"/>
            <a:ext cx="8316714" cy="5064792"/>
          </a:xfrm>
        </p:spPr>
        <p:txBody>
          <a:bodyPr rtlCol="0">
            <a:normAutofit fontScale="92500" lnSpcReduction="20000"/>
          </a:bodyPr>
          <a:lstStyle/>
          <a:p>
            <a:pPr>
              <a:defRPr/>
            </a:pPr>
            <a:r>
              <a:rPr lang="sr-Latn-RS" dirty="0">
                <a:solidFill>
                  <a:schemeClr val="tx1">
                    <a:lumMod val="75000"/>
                    <a:lumOff val="25000"/>
                  </a:schemeClr>
                </a:solidFill>
              </a:rPr>
              <a:t>Primer:</a:t>
            </a:r>
          </a:p>
          <a:p>
            <a:pPr marL="457200" lvl="1" indent="0">
              <a:buNone/>
              <a:defRPr/>
            </a:pPr>
            <a:r>
              <a:rPr lang="en-US" sz="2200" dirty="0">
                <a:solidFill>
                  <a:schemeClr val="tx2"/>
                </a:solidFill>
                <a:latin typeface="Consolas" pitchFamily="49" charset="0"/>
              </a:rPr>
              <a:t>c</a:t>
            </a:r>
            <a:r>
              <a:rPr lang="sr-Latn-RS" sz="2200" dirty="0">
                <a:solidFill>
                  <a:schemeClr val="tx2"/>
                </a:solidFill>
                <a:latin typeface="Consolas" pitchFamily="49" charset="0"/>
              </a:rPr>
              <a:t>lass</a:t>
            </a:r>
            <a:r>
              <a:rPr lang="sr-Latn-RS" sz="2200" dirty="0">
                <a:solidFill>
                  <a:schemeClr val="tx1">
                    <a:lumMod val="75000"/>
                    <a:lumOff val="25000"/>
                  </a:schemeClr>
                </a:solidFill>
                <a:latin typeface="Consolas" pitchFamily="49" charset="0"/>
              </a:rPr>
              <a:t> </a:t>
            </a:r>
            <a:r>
              <a:rPr lang="sr-Latn-RS" sz="2200" dirty="0">
                <a:solidFill>
                  <a:schemeClr val="tx2"/>
                </a:solidFill>
                <a:latin typeface="Consolas" pitchFamily="49" charset="0"/>
              </a:rPr>
              <a:t>Pravougaonik</a:t>
            </a:r>
            <a:r>
              <a:rPr lang="sr-Latn-RS" sz="2200" dirty="0">
                <a:solidFill>
                  <a:schemeClr val="tx1">
                    <a:lumMod val="75000"/>
                    <a:lumOff val="25000"/>
                  </a:schemeClr>
                </a:solidFill>
                <a:latin typeface="Consolas" pitchFamily="49" charset="0"/>
              </a:rPr>
              <a:t> </a:t>
            </a:r>
            <a:r>
              <a:rPr lang="en-US" sz="2200" dirty="0">
                <a:solidFill>
                  <a:schemeClr val="tx1">
                    <a:lumMod val="75000"/>
                    <a:lumOff val="25000"/>
                  </a:schemeClr>
                </a:solidFill>
                <a:latin typeface="Consolas" pitchFamily="49" charset="0"/>
              </a:rPr>
              <a:t>{</a:t>
            </a:r>
          </a:p>
          <a:p>
            <a:pPr marL="914400" lvl="2" indent="0">
              <a:buNone/>
              <a:defRPr/>
            </a:pPr>
            <a:r>
              <a:rPr lang="en-US" sz="2200" b="1" dirty="0">
                <a:solidFill>
                  <a:srgbClr val="0070C0"/>
                </a:solidFill>
                <a:latin typeface="Consolas" pitchFamily="49" charset="0"/>
              </a:rPr>
              <a:t>private </a:t>
            </a:r>
            <a:r>
              <a:rPr lang="en-US" sz="2200" dirty="0">
                <a:solidFill>
                  <a:schemeClr val="tx1">
                    <a:lumMod val="75000"/>
                    <a:lumOff val="25000"/>
                  </a:schemeClr>
                </a:solidFill>
                <a:latin typeface="Consolas" pitchFamily="49" charset="0"/>
              </a:rPr>
              <a:t>double a;</a:t>
            </a:r>
          </a:p>
          <a:p>
            <a:pPr marL="914400" lvl="2" indent="0">
              <a:buNone/>
              <a:defRPr/>
            </a:pPr>
            <a:r>
              <a:rPr lang="en-US" sz="2200" b="1" dirty="0">
                <a:solidFill>
                  <a:srgbClr val="0070C0"/>
                </a:solidFill>
                <a:latin typeface="Consolas" pitchFamily="49" charset="0"/>
              </a:rPr>
              <a:t>private </a:t>
            </a:r>
            <a:r>
              <a:rPr lang="en-US" sz="2200" dirty="0">
                <a:solidFill>
                  <a:schemeClr val="tx1">
                    <a:lumMod val="75000"/>
                    <a:lumOff val="25000"/>
                  </a:schemeClr>
                </a:solidFill>
                <a:latin typeface="Consolas" pitchFamily="49" charset="0"/>
              </a:rPr>
              <a:t>double b;</a:t>
            </a:r>
          </a:p>
          <a:p>
            <a:pPr marL="914400" lvl="2" indent="0">
              <a:buNone/>
              <a:defRPr/>
            </a:pPr>
            <a:r>
              <a:rPr lang="en-US" sz="2200" b="1" dirty="0">
                <a:solidFill>
                  <a:srgbClr val="0070C0"/>
                </a:solidFill>
                <a:latin typeface="Consolas" pitchFamily="49" charset="0"/>
              </a:rPr>
              <a:t>public </a:t>
            </a:r>
            <a:r>
              <a:rPr lang="en-US" sz="2200" dirty="0" err="1">
                <a:solidFill>
                  <a:schemeClr val="tx2"/>
                </a:solidFill>
                <a:latin typeface="Consolas" pitchFamily="49" charset="0"/>
              </a:rPr>
              <a:t>Pravougaonik</a:t>
            </a:r>
            <a:r>
              <a:rPr lang="en-US" sz="2200" dirty="0">
                <a:solidFill>
                  <a:schemeClr val="tx1">
                    <a:lumMod val="75000"/>
                    <a:lumOff val="25000"/>
                  </a:schemeClr>
                </a:solidFill>
                <a:latin typeface="Consolas" pitchFamily="49" charset="0"/>
              </a:rPr>
              <a:t>(</a:t>
            </a:r>
            <a:r>
              <a:rPr lang="en-US" sz="2200">
                <a:solidFill>
                  <a:schemeClr val="tx1">
                    <a:lumMod val="75000"/>
                    <a:lumOff val="25000"/>
                  </a:schemeClr>
                </a:solidFill>
                <a:latin typeface="Consolas" pitchFamily="49" charset="0"/>
              </a:rPr>
              <a:t>double </a:t>
            </a:r>
            <a:r>
              <a:rPr lang="en-US" sz="2200">
                <a:latin typeface="Consolas" pitchFamily="49" charset="0"/>
              </a:rPr>
              <a:t>x</a:t>
            </a:r>
            <a:r>
              <a:rPr lang="en-US" sz="2200">
                <a:solidFill>
                  <a:schemeClr val="tx1">
                    <a:lumMod val="75000"/>
                    <a:lumOff val="25000"/>
                  </a:schemeClr>
                </a:solidFill>
                <a:latin typeface="Consolas" pitchFamily="49" charset="0"/>
              </a:rPr>
              <a:t>, double y) </a:t>
            </a:r>
            <a:r>
              <a:rPr lang="en-US" sz="2200" dirty="0">
                <a:solidFill>
                  <a:schemeClr val="tx1">
                    <a:lumMod val="75000"/>
                    <a:lumOff val="25000"/>
                  </a:schemeClr>
                </a:solidFill>
                <a:latin typeface="Consolas" pitchFamily="49" charset="0"/>
              </a:rPr>
              <a:t>{</a:t>
            </a:r>
          </a:p>
          <a:p>
            <a:pPr marL="1371600" lvl="3" indent="0">
              <a:buNone/>
              <a:defRPr/>
            </a:pPr>
            <a:r>
              <a:rPr lang="en-US" sz="2200">
                <a:solidFill>
                  <a:schemeClr val="tx1">
                    <a:lumMod val="75000"/>
                    <a:lumOff val="25000"/>
                  </a:schemeClr>
                </a:solidFill>
                <a:latin typeface="Consolas" pitchFamily="49" charset="0"/>
              </a:rPr>
              <a:t>a = x;</a:t>
            </a:r>
            <a:endParaRPr lang="en-US" sz="2200" dirty="0">
              <a:solidFill>
                <a:schemeClr val="tx1">
                  <a:lumMod val="75000"/>
                  <a:lumOff val="25000"/>
                </a:schemeClr>
              </a:solidFill>
              <a:latin typeface="Consolas" pitchFamily="49" charset="0"/>
            </a:endParaRPr>
          </a:p>
          <a:p>
            <a:pPr marL="1371600" lvl="3" indent="0">
              <a:buNone/>
              <a:defRPr/>
            </a:pPr>
            <a:r>
              <a:rPr lang="en-US" sz="2200">
                <a:solidFill>
                  <a:schemeClr val="tx1">
                    <a:lumMod val="75000"/>
                    <a:lumOff val="25000"/>
                  </a:schemeClr>
                </a:solidFill>
                <a:latin typeface="Consolas" pitchFamily="49" charset="0"/>
              </a:rPr>
              <a:t>b = y;</a:t>
            </a:r>
            <a:endParaRPr lang="en-US" sz="2200" dirty="0">
              <a:solidFill>
                <a:schemeClr val="tx1">
                  <a:lumMod val="75000"/>
                  <a:lumOff val="25000"/>
                </a:schemeClr>
              </a:solidFill>
              <a:latin typeface="Consolas" pitchFamily="49" charset="0"/>
            </a:endParaRPr>
          </a:p>
          <a:p>
            <a:pPr marL="914400" lvl="2" indent="0">
              <a:buNone/>
              <a:defRPr/>
            </a:pPr>
            <a:r>
              <a:rPr lang="en-US" sz="2200" dirty="0">
                <a:solidFill>
                  <a:schemeClr val="tx1">
                    <a:lumMod val="75000"/>
                    <a:lumOff val="25000"/>
                  </a:schemeClr>
                </a:solidFill>
                <a:latin typeface="Consolas" pitchFamily="49" charset="0"/>
              </a:rPr>
              <a:t>}</a:t>
            </a:r>
          </a:p>
          <a:p>
            <a:pPr marL="914400" lvl="2" indent="0">
              <a:buNone/>
              <a:defRPr/>
            </a:pPr>
            <a:r>
              <a:rPr lang="en-US" sz="2200" b="1" dirty="0">
                <a:solidFill>
                  <a:srgbClr val="0070C0"/>
                </a:solidFill>
                <a:latin typeface="Consolas" pitchFamily="49" charset="0"/>
              </a:rPr>
              <a:t>public</a:t>
            </a:r>
            <a:r>
              <a:rPr lang="en-US" sz="2200" dirty="0">
                <a:solidFill>
                  <a:schemeClr val="accent1"/>
                </a:solidFill>
                <a:latin typeface="Consolas" pitchFamily="49" charset="0"/>
              </a:rPr>
              <a:t> </a:t>
            </a:r>
            <a:r>
              <a:rPr lang="en-US" sz="2200" dirty="0" err="1">
                <a:solidFill>
                  <a:schemeClr val="tx2"/>
                </a:solidFill>
                <a:latin typeface="Consolas" pitchFamily="49" charset="0"/>
              </a:rPr>
              <a:t>Pravougaonik</a:t>
            </a:r>
            <a:r>
              <a:rPr lang="en-US" sz="2200" dirty="0">
                <a:solidFill>
                  <a:schemeClr val="tx1">
                    <a:lumMod val="75000"/>
                    <a:lumOff val="25000"/>
                  </a:schemeClr>
                </a:solidFill>
                <a:latin typeface="Consolas" pitchFamily="49" charset="0"/>
              </a:rPr>
              <a:t>(</a:t>
            </a:r>
            <a:r>
              <a:rPr lang="en-US" sz="2200">
                <a:solidFill>
                  <a:schemeClr val="tx1">
                    <a:lumMod val="75000"/>
                    <a:lumOff val="25000"/>
                  </a:schemeClr>
                </a:solidFill>
                <a:latin typeface="Consolas" pitchFamily="49" charset="0"/>
              </a:rPr>
              <a:t>double x) </a:t>
            </a:r>
            <a:r>
              <a:rPr lang="en-US" sz="2200" dirty="0">
                <a:solidFill>
                  <a:schemeClr val="tx1">
                    <a:lumMod val="75000"/>
                    <a:lumOff val="25000"/>
                  </a:schemeClr>
                </a:solidFill>
                <a:latin typeface="Consolas" pitchFamily="49" charset="0"/>
              </a:rPr>
              <a:t>{</a:t>
            </a:r>
          </a:p>
          <a:p>
            <a:pPr marL="1371600" lvl="3" indent="0">
              <a:buNone/>
              <a:defRPr/>
            </a:pPr>
            <a:r>
              <a:rPr lang="en-US" sz="2200" b="1">
                <a:solidFill>
                  <a:srgbClr val="0070C0"/>
                </a:solidFill>
                <a:latin typeface="Consolas" pitchFamily="49" charset="0"/>
              </a:rPr>
              <a:t>this</a:t>
            </a:r>
            <a:r>
              <a:rPr lang="en-US" sz="2200">
                <a:solidFill>
                  <a:schemeClr val="accent1"/>
                </a:solidFill>
                <a:latin typeface="Consolas" pitchFamily="49" charset="0"/>
              </a:rPr>
              <a:t> </a:t>
            </a:r>
            <a:r>
              <a:rPr lang="en-US" sz="2200">
                <a:solidFill>
                  <a:schemeClr val="tx1">
                    <a:lumMod val="75000"/>
                    <a:lumOff val="25000"/>
                  </a:schemeClr>
                </a:solidFill>
                <a:latin typeface="Consolas" pitchFamily="49" charset="0"/>
              </a:rPr>
              <a:t>(x, x); </a:t>
            </a:r>
            <a:r>
              <a:rPr lang="en-US" sz="2200" dirty="0">
                <a:solidFill>
                  <a:srgbClr val="00B050"/>
                </a:solidFill>
                <a:latin typeface="Consolas" pitchFamily="49" charset="0"/>
              </a:rPr>
              <a:t>// </a:t>
            </a:r>
            <a:r>
              <a:rPr lang="en-US" sz="2200" dirty="0" err="1">
                <a:solidFill>
                  <a:srgbClr val="00B050"/>
                </a:solidFill>
                <a:latin typeface="Consolas" pitchFamily="49" charset="0"/>
              </a:rPr>
              <a:t>pozivanje</a:t>
            </a:r>
            <a:r>
              <a:rPr lang="en-US" sz="2200" dirty="0">
                <a:solidFill>
                  <a:srgbClr val="00B050"/>
                </a:solidFill>
                <a:latin typeface="Consolas" pitchFamily="49" charset="0"/>
              </a:rPr>
              <a:t> </a:t>
            </a:r>
            <a:r>
              <a:rPr lang="en-US" sz="2200" dirty="0" err="1">
                <a:solidFill>
                  <a:srgbClr val="00B050"/>
                </a:solidFill>
                <a:latin typeface="Consolas" pitchFamily="49" charset="0"/>
              </a:rPr>
              <a:t>drugog</a:t>
            </a:r>
            <a:r>
              <a:rPr lang="en-US" sz="2200" dirty="0">
                <a:solidFill>
                  <a:srgbClr val="00B050"/>
                </a:solidFill>
                <a:latin typeface="Consolas" pitchFamily="49" charset="0"/>
              </a:rPr>
              <a:t> </a:t>
            </a:r>
            <a:r>
              <a:rPr lang="en-US" sz="2200" dirty="0" err="1">
                <a:solidFill>
                  <a:srgbClr val="00B050"/>
                </a:solidFill>
                <a:latin typeface="Consolas" pitchFamily="49" charset="0"/>
              </a:rPr>
              <a:t>konstruktora</a:t>
            </a:r>
            <a:endParaRPr lang="en-US" sz="2200" dirty="0">
              <a:solidFill>
                <a:srgbClr val="00B050"/>
              </a:solidFill>
              <a:latin typeface="Consolas" pitchFamily="49" charset="0"/>
            </a:endParaRPr>
          </a:p>
          <a:p>
            <a:pPr marL="914400" lvl="2" indent="0">
              <a:buNone/>
              <a:defRPr/>
            </a:pPr>
            <a:r>
              <a:rPr lang="en-US" sz="2200">
                <a:solidFill>
                  <a:schemeClr val="tx1">
                    <a:lumMod val="75000"/>
                    <a:lumOff val="25000"/>
                  </a:schemeClr>
                </a:solidFill>
                <a:latin typeface="Consolas" pitchFamily="49" charset="0"/>
              </a:rPr>
              <a:t>}</a:t>
            </a:r>
            <a:r>
              <a:rPr lang="en-US" sz="2200">
                <a:solidFill>
                  <a:srgbClr val="00B050"/>
                </a:solidFill>
                <a:latin typeface="Consolas" pitchFamily="49" charset="0"/>
              </a:rPr>
              <a:t>               // (sa jednim argumentom će to</a:t>
            </a:r>
            <a:endParaRPr lang="en-US" sz="2200" dirty="0">
              <a:solidFill>
                <a:schemeClr val="tx1">
                  <a:lumMod val="75000"/>
                  <a:lumOff val="25000"/>
                </a:schemeClr>
              </a:solidFill>
              <a:latin typeface="Consolas" pitchFamily="49" charset="0"/>
            </a:endParaRPr>
          </a:p>
          <a:p>
            <a:pPr marL="457200" lvl="1" indent="0">
              <a:buNone/>
              <a:defRPr/>
            </a:pPr>
            <a:r>
              <a:rPr lang="en-US" sz="2200">
                <a:solidFill>
                  <a:schemeClr val="tx1">
                    <a:lumMod val="75000"/>
                    <a:lumOff val="25000"/>
                  </a:schemeClr>
                </a:solidFill>
                <a:latin typeface="Consolas" pitchFamily="49" charset="0"/>
              </a:rPr>
              <a:t>}</a:t>
            </a:r>
            <a:r>
              <a:rPr lang="en-US" sz="2200">
                <a:solidFill>
                  <a:srgbClr val="00B050"/>
                </a:solidFill>
                <a:latin typeface="Consolas" pitchFamily="49" charset="0"/>
              </a:rPr>
              <a:t>                  // biti kvadrat)</a:t>
            </a:r>
          </a:p>
          <a:p>
            <a:pPr marL="457200" lvl="1" indent="0">
              <a:buNone/>
              <a:defRPr/>
            </a:pPr>
            <a:r>
              <a:rPr lang="en-US" sz="2200">
                <a:solidFill>
                  <a:srgbClr val="00B050"/>
                </a:solidFill>
                <a:latin typeface="Consolas" pitchFamily="49" charset="0"/>
              </a:rPr>
              <a:t>                   // </a:t>
            </a:r>
            <a:r>
              <a:rPr lang="en-US" sz="2200">
                <a:solidFill>
                  <a:srgbClr val="FF15FF"/>
                </a:solidFill>
                <a:latin typeface="Consolas" pitchFamily="49" charset="0"/>
              </a:rPr>
              <a:t>this</a:t>
            </a:r>
            <a:r>
              <a:rPr lang="en-US" sz="2200">
                <a:solidFill>
                  <a:srgbClr val="00B050"/>
                </a:solidFill>
                <a:latin typeface="Consolas" pitchFamily="49" charset="0"/>
              </a:rPr>
              <a:t> označava konstruktor</a:t>
            </a:r>
          </a:p>
          <a:p>
            <a:pPr marL="457200" lvl="1" indent="0">
              <a:buNone/>
              <a:defRPr/>
            </a:pPr>
            <a:endParaRPr lang="en-US" sz="2200">
              <a:solidFill>
                <a:srgbClr val="00B050"/>
              </a:solidFill>
              <a:latin typeface="Consolas" pitchFamily="49" charset="0"/>
            </a:endParaRPr>
          </a:p>
        </p:txBody>
      </p:sp>
      <p:sp>
        <p:nvSpPr>
          <p:cNvPr id="2" name="Footer Placeholder 1">
            <a:extLst>
              <a:ext uri="{FF2B5EF4-FFF2-40B4-BE49-F238E27FC236}">
                <a16:creationId xmlns:a16="http://schemas.microsoft.com/office/drawing/2014/main" id="{A8E3E66F-528A-482B-BEC2-2BFBEBF5B905}"/>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80CD32EA-AE22-4A70-8ACD-86DF4F16A180}"/>
              </a:ext>
            </a:extLst>
          </p:cNvPr>
          <p:cNvSpPr>
            <a:spLocks noGrp="1"/>
          </p:cNvSpPr>
          <p:nvPr>
            <p:ph type="title"/>
          </p:nvPr>
        </p:nvSpPr>
        <p:spPr>
          <a:xfrm>
            <a:off x="633048" y="333375"/>
            <a:ext cx="7806104" cy="863601"/>
          </a:xfrm>
        </p:spPr>
        <p:txBody>
          <a:bodyPr/>
          <a:lstStyle/>
          <a:p>
            <a:pPr eaLnBrk="1" hangingPunct="1"/>
            <a:r>
              <a:rPr lang="sl-SI" altLang="en-US" sz="3600"/>
              <a:t>Konstruktori u Javi</a:t>
            </a:r>
            <a:endParaRPr lang="en-US" altLang="en-US" sz="3600"/>
          </a:p>
        </p:txBody>
      </p:sp>
      <p:sp>
        <p:nvSpPr>
          <p:cNvPr id="83971" name="Rectangle 3">
            <a:extLst>
              <a:ext uri="{FF2B5EF4-FFF2-40B4-BE49-F238E27FC236}">
                <a16:creationId xmlns:a16="http://schemas.microsoft.com/office/drawing/2014/main" id="{B5D98ED0-2AF7-4720-931C-B5F10F39EB50}"/>
              </a:ext>
            </a:extLst>
          </p:cNvPr>
          <p:cNvSpPr>
            <a:spLocks noGrp="1" noChangeArrowheads="1"/>
          </p:cNvSpPr>
          <p:nvPr>
            <p:ph idx="1"/>
          </p:nvPr>
        </p:nvSpPr>
        <p:spPr>
          <a:xfrm>
            <a:off x="591015" y="1196976"/>
            <a:ext cx="8457735" cy="5040313"/>
          </a:xfrm>
        </p:spPr>
        <p:txBody>
          <a:bodyPr>
            <a:normAutofit fontScale="77500" lnSpcReduction="20000"/>
          </a:bodyPr>
          <a:lstStyle/>
          <a:p>
            <a:pPr eaLnBrk="1" hangingPunct="1">
              <a:buFont typeface="Wingdings" panose="05000000000000000000" pitchFamily="2" charset="2"/>
              <a:buNone/>
            </a:pPr>
            <a:r>
              <a:rPr lang="sl-SI" altLang="en-US" b="1"/>
              <a:t>Primer: klasa Poruka, ali sa konstruktorom</a:t>
            </a:r>
          </a:p>
          <a:p>
            <a:pPr eaLnBrk="1" hangingPunct="1">
              <a:buFont typeface="Wingdings" panose="05000000000000000000" pitchFamily="2" charset="2"/>
              <a:buNone/>
            </a:pPr>
            <a:r>
              <a:rPr lang="en-GB" altLang="en-US"/>
              <a:t>Na programkom jeziku Java kreirati klasu Poruka</a:t>
            </a:r>
            <a:endParaRPr lang="sr-Latn-CS" altLang="en-US"/>
          </a:p>
          <a:p>
            <a:pPr eaLnBrk="1" hangingPunct="1">
              <a:buFont typeface="Wingdings" panose="05000000000000000000" pitchFamily="2" charset="2"/>
              <a:buNone/>
            </a:pPr>
            <a:r>
              <a:rPr lang="en-GB" altLang="en-US"/>
              <a:t>koja sadr</a:t>
            </a:r>
            <a:r>
              <a:rPr lang="sr-Latn-CS" altLang="en-US"/>
              <a:t>ži:</a:t>
            </a:r>
          </a:p>
          <a:p>
            <a:pPr eaLnBrk="1" hangingPunct="1"/>
            <a:r>
              <a:rPr lang="sr-Latn-CS" altLang="en-US"/>
              <a:t>artibut instanci – tekst poruke,</a:t>
            </a:r>
          </a:p>
          <a:p>
            <a:pPr eaLnBrk="1" hangingPunct="1"/>
            <a:r>
              <a:rPr lang="sr-Latn-CS" altLang="en-US"/>
              <a:t>atribut klase – broj kreiranih poruka,</a:t>
            </a:r>
          </a:p>
          <a:p>
            <a:pPr eaLnBrk="1" hangingPunct="1"/>
            <a:r>
              <a:rPr lang="sr-Latn-CS" altLang="en-US"/>
              <a:t>konstruktor sa jednim atributom tipa String koji postavlja početnu vrednost novom objektu i povećava za jedan broj kreiranih poruka,</a:t>
            </a:r>
          </a:p>
          <a:p>
            <a:pPr eaLnBrk="1" hangingPunct="1"/>
            <a:r>
              <a:rPr lang="en-US" altLang="en-US"/>
              <a:t>metod </a:t>
            </a:r>
            <a:r>
              <a:rPr lang="sr-Latn-CS" altLang="en-US"/>
              <a:t>main</a:t>
            </a:r>
            <a:r>
              <a:rPr lang="en-US" altLang="en-US"/>
              <a:t> (on je uvek metod klase)</a:t>
            </a:r>
            <a:r>
              <a:rPr lang="sr-Latn-CS" altLang="en-US"/>
              <a:t> u ko</a:t>
            </a:r>
            <a:r>
              <a:rPr lang="en-US" altLang="en-US"/>
              <a:t>me</a:t>
            </a:r>
            <a:r>
              <a:rPr lang="sr-Latn-CS" altLang="en-US"/>
              <a:t> treba kreirati 3 objekta klase Poruka, postaviti njihove sadržaje i prikazati na standardni izlaz sadržaje svih poruka i ukupan broj kreiranih poruka.</a:t>
            </a:r>
          </a:p>
          <a:p>
            <a:pPr eaLnBrk="1" hangingPunct="1"/>
            <a:r>
              <a:rPr lang="sr-Latn-CS" altLang="en-US" b="1"/>
              <a:t>Ovde smo postavljanje početne vrednosti novog objekta realizovali pomoću konstruktora, a ne običnog metoda.</a:t>
            </a:r>
            <a:endParaRPr lang="en-US" altLang="en-US" b="1"/>
          </a:p>
        </p:txBody>
      </p:sp>
      <p:sp>
        <p:nvSpPr>
          <p:cNvPr id="2" name="Footer Placeholder 1">
            <a:extLst>
              <a:ext uri="{FF2B5EF4-FFF2-40B4-BE49-F238E27FC236}">
                <a16:creationId xmlns:a16="http://schemas.microsoft.com/office/drawing/2014/main" id="{E5C7EB09-946F-4F3F-B598-CA8249B628F5}"/>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DA5BF765-9589-4A7D-ACF7-31A6E422F05A}"/>
              </a:ext>
            </a:extLst>
          </p:cNvPr>
          <p:cNvSpPr>
            <a:spLocks noGrp="1" noChangeArrowheads="1"/>
          </p:cNvSpPr>
          <p:nvPr>
            <p:ph type="title"/>
          </p:nvPr>
        </p:nvSpPr>
        <p:spPr>
          <a:xfrm>
            <a:off x="746522" y="404813"/>
            <a:ext cx="7692629" cy="791939"/>
          </a:xfrm>
        </p:spPr>
        <p:txBody>
          <a:bodyPr/>
          <a:lstStyle/>
          <a:p>
            <a:pPr eaLnBrk="1" hangingPunct="1"/>
            <a:r>
              <a:rPr lang="sl-SI" altLang="en-US" sz="4100"/>
              <a:t>Završni metod</a:t>
            </a:r>
            <a:endParaRPr lang="en-US" altLang="en-US" sz="4100"/>
          </a:p>
        </p:txBody>
      </p:sp>
      <p:sp>
        <p:nvSpPr>
          <p:cNvPr id="89091" name="Rectangle 3">
            <a:extLst>
              <a:ext uri="{FF2B5EF4-FFF2-40B4-BE49-F238E27FC236}">
                <a16:creationId xmlns:a16="http://schemas.microsoft.com/office/drawing/2014/main" id="{BDEC23FD-9F08-4232-991A-DC447F60B44C}"/>
              </a:ext>
            </a:extLst>
          </p:cNvPr>
          <p:cNvSpPr>
            <a:spLocks noGrp="1" noChangeArrowheads="1"/>
          </p:cNvSpPr>
          <p:nvPr>
            <p:ph idx="1"/>
          </p:nvPr>
        </p:nvSpPr>
        <p:spPr>
          <a:xfrm>
            <a:off x="746522" y="1196752"/>
            <a:ext cx="7581727" cy="4248150"/>
          </a:xfrm>
        </p:spPr>
        <p:txBody>
          <a:bodyPr/>
          <a:lstStyle/>
          <a:p>
            <a:pPr eaLnBrk="1" hangingPunct="1"/>
            <a:r>
              <a:rPr lang="sl-SI" altLang="en-US" sz="2400"/>
              <a:t>Završni metod je metod koji automatski biva pozvan prilikom uklanjanja objekta iz operativne memorije.</a:t>
            </a:r>
          </a:p>
          <a:p>
            <a:pPr lvl="1" eaLnBrk="1" hangingPunct="1"/>
            <a:r>
              <a:rPr lang="sl-SI" altLang="en-US" sz="2000"/>
              <a:t>On može biti pozvan i bilo gde u programu.</a:t>
            </a:r>
            <a:r>
              <a:rPr lang="en-US" altLang="en-US" sz="2000"/>
              <a:t> </a:t>
            </a:r>
            <a:r>
              <a:rPr lang="sl-SI" altLang="en-US" sz="2000"/>
              <a:t>Ukoliko se on eksplicitno negde pozove, objekat ipak ne biva uklonjen iz memorije. Uklanjanje objekta iz memorije ostavljeno je Garbage Collectoru, koji ga briše iz memorije onda kada više ni jedna referenca ne ukazuje na njega.</a:t>
            </a:r>
          </a:p>
          <a:p>
            <a:pPr lvl="1" eaLnBrk="1" hangingPunct="1"/>
            <a:r>
              <a:rPr lang="sl-SI" altLang="en-US" sz="2000"/>
              <a:t>Završni metod izgleda ovako:</a:t>
            </a:r>
          </a:p>
          <a:p>
            <a:pPr algn="ctr" eaLnBrk="1" hangingPunct="1">
              <a:buFont typeface="Wingdings" panose="05000000000000000000" pitchFamily="2" charset="2"/>
              <a:buNone/>
            </a:pPr>
            <a:r>
              <a:rPr lang="sl-SI" altLang="en-US" sz="1050" b="1">
                <a:latin typeface="Courier New" panose="02070309020205020404" pitchFamily="49" charset="0"/>
              </a:rPr>
              <a:t> </a:t>
            </a:r>
          </a:p>
          <a:p>
            <a:pPr algn="ctr" eaLnBrk="1" hangingPunct="1">
              <a:buFont typeface="Wingdings" panose="05000000000000000000" pitchFamily="2" charset="2"/>
              <a:buNone/>
            </a:pPr>
            <a:r>
              <a:rPr lang="sl-SI" altLang="en-US" sz="3200">
                <a:solidFill>
                  <a:schemeClr val="accent1"/>
                </a:solidFill>
                <a:latin typeface="Consolas" panose="020B0609020204030204" pitchFamily="49" charset="0"/>
              </a:rPr>
              <a:t>finalize()</a:t>
            </a:r>
            <a:r>
              <a:rPr lang="en-US" altLang="en-US" sz="3200">
                <a:solidFill>
                  <a:schemeClr val="accent1"/>
                </a:solidFill>
                <a:latin typeface="Consolas" panose="020B0609020204030204" pitchFamily="49" charset="0"/>
              </a:rPr>
              <a:t>;</a:t>
            </a:r>
            <a:endParaRPr lang="sl-SI" altLang="en-US" sz="3200">
              <a:solidFill>
                <a:schemeClr val="accent1"/>
              </a:solidFill>
              <a:latin typeface="Consolas" panose="020B0609020204030204" pitchFamily="49" charset="0"/>
            </a:endParaRPr>
          </a:p>
        </p:txBody>
      </p:sp>
      <p:sp>
        <p:nvSpPr>
          <p:cNvPr id="2" name="Footer Placeholder 1">
            <a:extLst>
              <a:ext uri="{FF2B5EF4-FFF2-40B4-BE49-F238E27FC236}">
                <a16:creationId xmlns:a16="http://schemas.microsoft.com/office/drawing/2014/main" id="{5E72AFDC-4100-4C87-83C8-2D3A5D190882}"/>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9F523-4E69-45FB-894B-5D9BBF538BA7}"/>
              </a:ext>
            </a:extLst>
          </p:cNvPr>
          <p:cNvSpPr>
            <a:spLocks noGrp="1"/>
          </p:cNvSpPr>
          <p:nvPr>
            <p:ph type="title"/>
          </p:nvPr>
        </p:nvSpPr>
        <p:spPr/>
        <p:txBody>
          <a:bodyPr/>
          <a:lstStyle/>
          <a:p>
            <a:r>
              <a:rPr lang="sl-SI"/>
              <a:t>Nasleđivanje klasa u Javi</a:t>
            </a:r>
            <a:endParaRPr lang="en-US"/>
          </a:p>
        </p:txBody>
      </p:sp>
      <p:sp>
        <p:nvSpPr>
          <p:cNvPr id="3" name="Content Placeholder 2">
            <a:extLst>
              <a:ext uri="{FF2B5EF4-FFF2-40B4-BE49-F238E27FC236}">
                <a16:creationId xmlns:a16="http://schemas.microsoft.com/office/drawing/2014/main" id="{FC84644C-74F5-4801-96E3-0833EA46F4B5}"/>
              </a:ext>
            </a:extLst>
          </p:cNvPr>
          <p:cNvSpPr>
            <a:spLocks noGrp="1"/>
          </p:cNvSpPr>
          <p:nvPr>
            <p:ph idx="1"/>
          </p:nvPr>
        </p:nvSpPr>
        <p:spPr/>
        <p:txBody>
          <a:bodyPr>
            <a:normAutofit fontScale="92500"/>
          </a:bodyPr>
          <a:lstStyle/>
          <a:p>
            <a:pPr>
              <a:defRPr/>
            </a:pPr>
            <a:r>
              <a:rPr lang="sl-SI"/>
              <a:t>Nasleđivanje klasa u Javi slično je nasleđivanju u svim objektno-orijentisanim jezicima.</a:t>
            </a:r>
          </a:p>
          <a:p>
            <a:pPr lvl="1">
              <a:defRPr/>
            </a:pPr>
            <a:r>
              <a:rPr lang="sl-SI"/>
              <a:t>Ključna reč za nasleđivanje u Javi je </a:t>
            </a:r>
            <a:r>
              <a:rPr lang="sl-SI" b="1">
                <a:solidFill>
                  <a:srgbClr val="FF15FF"/>
                </a:solidFill>
                <a:latin typeface="Consolas" panose="020B0609020204030204" pitchFamily="49" charset="0"/>
                <a:cs typeface="Consolas" panose="020B0609020204030204" pitchFamily="49" charset="0"/>
              </a:rPr>
              <a:t>extends</a:t>
            </a:r>
            <a:r>
              <a:rPr lang="sl-SI"/>
              <a:t>.</a:t>
            </a:r>
          </a:p>
          <a:p>
            <a:pPr lvl="1">
              <a:defRPr/>
            </a:pPr>
            <a:r>
              <a:rPr lang="sl-SI"/>
              <a:t>Klasa-naslednica se zove </a:t>
            </a:r>
            <a:r>
              <a:rPr lang="sl-SI" b="1"/>
              <a:t>potklasa</a:t>
            </a:r>
            <a:r>
              <a:rPr lang="sl-SI"/>
              <a:t> (</a:t>
            </a:r>
            <a:r>
              <a:rPr lang="sl-SI">
                <a:solidFill>
                  <a:srgbClr val="FF0000"/>
                </a:solidFill>
              </a:rPr>
              <a:t>sub</a:t>
            </a:r>
            <a:r>
              <a:rPr lang="sl-SI"/>
              <a:t>class).</a:t>
            </a:r>
          </a:p>
          <a:p>
            <a:pPr lvl="1">
              <a:defRPr/>
            </a:pPr>
            <a:r>
              <a:rPr lang="sl-SI"/>
              <a:t>Klasa koja biva nasleđena zove se </a:t>
            </a:r>
            <a:r>
              <a:rPr lang="sl-SI" b="1"/>
              <a:t>natklasa</a:t>
            </a:r>
            <a:r>
              <a:rPr lang="sl-SI"/>
              <a:t> (</a:t>
            </a:r>
            <a:r>
              <a:rPr lang="sl-SI">
                <a:solidFill>
                  <a:srgbClr val="FF0000"/>
                </a:solidFill>
              </a:rPr>
              <a:t>super</a:t>
            </a:r>
            <a:r>
              <a:rPr lang="sl-SI"/>
              <a:t>class).</a:t>
            </a:r>
            <a:r>
              <a:rPr lang="sl-SI" sz="800"/>
              <a:t> </a:t>
            </a:r>
          </a:p>
          <a:p>
            <a:pPr lvl="1">
              <a:defRPr/>
            </a:pPr>
            <a:endParaRPr lang="sl-SI" sz="1200"/>
          </a:p>
          <a:p>
            <a:pPr>
              <a:defRPr/>
            </a:pPr>
            <a:r>
              <a:rPr lang="sl-SI"/>
              <a:t>U Javi </a:t>
            </a:r>
            <a:r>
              <a:rPr lang="sl-SI" b="1"/>
              <a:t>nema</a:t>
            </a:r>
            <a:r>
              <a:rPr lang="sl-SI"/>
              <a:t> višestrukog nasleđivanja.</a:t>
            </a:r>
          </a:p>
          <a:p>
            <a:pPr lvl="1">
              <a:defRPr/>
            </a:pPr>
            <a:r>
              <a:rPr lang="sl-SI"/>
              <a:t>Svaka klasa može imati samo jednu natklasu.</a:t>
            </a:r>
          </a:p>
          <a:p>
            <a:pPr marL="457200" lvl="1" indent="0">
              <a:buNone/>
              <a:defRPr/>
            </a:pPr>
            <a:r>
              <a:rPr lang="sl-SI" sz="1050"/>
              <a:t> </a:t>
            </a:r>
            <a:endParaRPr lang="sl-SI" sz="1800"/>
          </a:p>
          <a:p>
            <a:pPr>
              <a:defRPr/>
            </a:pPr>
            <a:r>
              <a:rPr lang="sl-SI"/>
              <a:t>Potklasa od natklase dobija sve elemente koje može da dobije, u zavisnosti od modifikatora pristupa.</a:t>
            </a:r>
          </a:p>
          <a:p>
            <a:pPr lvl="1">
              <a:defRPr/>
            </a:pPr>
            <a:r>
              <a:rPr lang="sl-SI"/>
              <a:t>Više o modifikatorima pristupa u nastavku.</a:t>
            </a:r>
            <a:endParaRPr lang="en-US"/>
          </a:p>
        </p:txBody>
      </p:sp>
      <p:sp>
        <p:nvSpPr>
          <p:cNvPr id="4" name="Footer Placeholder 3">
            <a:extLst>
              <a:ext uri="{FF2B5EF4-FFF2-40B4-BE49-F238E27FC236}">
                <a16:creationId xmlns:a16="http://schemas.microsoft.com/office/drawing/2014/main" id="{FAF7B78B-8B48-4A02-B8D0-1E9F158D7996}"/>
              </a:ext>
            </a:extLst>
          </p:cNvPr>
          <p:cNvSpPr>
            <a:spLocks noGrp="1"/>
          </p:cNvSpPr>
          <p:nvPr>
            <p:ph type="ftr" sz="quarter" idx="11"/>
          </p:nvPr>
        </p:nvSpPr>
        <p:spPr/>
        <p:txBody>
          <a:bodyPr/>
          <a:lstStyle/>
          <a:p>
            <a:r>
              <a:rPr lang="en-US"/>
              <a:t>Elektronski fakultet u Nišu – Katedra za računarstvo – Programski jezici - Java</a:t>
            </a:r>
            <a:endParaRPr lang="en-US" dirty="0"/>
          </a:p>
        </p:txBody>
      </p:sp>
    </p:spTree>
    <p:extLst>
      <p:ext uri="{BB962C8B-B14F-4D97-AF65-F5344CB8AC3E}">
        <p14:creationId xmlns:p14="http://schemas.microsoft.com/office/powerpoint/2010/main" val="13627986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F7487EA4-9AE9-4DAC-A850-0F035C2D79AC}"/>
              </a:ext>
            </a:extLst>
          </p:cNvPr>
          <p:cNvSpPr>
            <a:spLocks noGrp="1" noChangeArrowheads="1"/>
          </p:cNvSpPr>
          <p:nvPr>
            <p:ph type="title"/>
          </p:nvPr>
        </p:nvSpPr>
        <p:spPr>
          <a:xfrm>
            <a:off x="457200" y="188914"/>
            <a:ext cx="8588375" cy="647799"/>
          </a:xfrm>
        </p:spPr>
        <p:txBody>
          <a:bodyPr>
            <a:normAutofit fontScale="90000"/>
          </a:bodyPr>
          <a:lstStyle/>
          <a:p>
            <a:pPr eaLnBrk="1" hangingPunct="1"/>
            <a:r>
              <a:rPr lang="sl-SI" altLang="en-US"/>
              <a:t>Modifikatori pristupa</a:t>
            </a:r>
            <a:endParaRPr lang="en-US" altLang="en-US"/>
          </a:p>
        </p:txBody>
      </p:sp>
      <p:sp>
        <p:nvSpPr>
          <p:cNvPr id="87043" name="Rectangle 3">
            <a:extLst>
              <a:ext uri="{FF2B5EF4-FFF2-40B4-BE49-F238E27FC236}">
                <a16:creationId xmlns:a16="http://schemas.microsoft.com/office/drawing/2014/main" id="{FA1308CB-DC41-43A1-A407-C21C8083295A}"/>
              </a:ext>
            </a:extLst>
          </p:cNvPr>
          <p:cNvSpPr>
            <a:spLocks noGrp="1" noChangeArrowheads="1"/>
          </p:cNvSpPr>
          <p:nvPr>
            <p:ph idx="1"/>
          </p:nvPr>
        </p:nvSpPr>
        <p:spPr>
          <a:xfrm>
            <a:off x="457200" y="908720"/>
            <a:ext cx="8263054" cy="5472112"/>
          </a:xfrm>
        </p:spPr>
        <p:txBody>
          <a:bodyPr>
            <a:normAutofit fontScale="92500" lnSpcReduction="10000"/>
          </a:bodyPr>
          <a:lstStyle/>
          <a:p>
            <a:pPr eaLnBrk="1" hangingPunct="1">
              <a:lnSpc>
                <a:spcPct val="90000"/>
              </a:lnSpc>
            </a:pPr>
            <a:r>
              <a:rPr lang="sl-SI" altLang="en-US">
                <a:solidFill>
                  <a:schemeClr val="tx2"/>
                </a:solidFill>
              </a:rPr>
              <a:t>Java poznaje sledeće modifikatore pristupa:</a:t>
            </a:r>
          </a:p>
          <a:p>
            <a:pPr lvl="1" eaLnBrk="1" hangingPunct="1">
              <a:lnSpc>
                <a:spcPct val="90000"/>
              </a:lnSpc>
            </a:pPr>
            <a:r>
              <a:rPr lang="sl-SI" altLang="en-US" b="1">
                <a:solidFill>
                  <a:schemeClr val="tx2"/>
                </a:solidFill>
                <a:latin typeface="Consolas" panose="020B0609020204030204" pitchFamily="49" charset="0"/>
              </a:rPr>
              <a:t>public</a:t>
            </a:r>
          </a:p>
          <a:p>
            <a:pPr lvl="1" eaLnBrk="1" hangingPunct="1">
              <a:lnSpc>
                <a:spcPct val="90000"/>
              </a:lnSpc>
            </a:pPr>
            <a:r>
              <a:rPr lang="sl-SI" altLang="en-US" b="1">
                <a:solidFill>
                  <a:schemeClr val="tx2"/>
                </a:solidFill>
                <a:latin typeface="Consolas" panose="020B0609020204030204" pitchFamily="49" charset="0"/>
              </a:rPr>
              <a:t>protected</a:t>
            </a:r>
          </a:p>
          <a:p>
            <a:pPr lvl="1" eaLnBrk="1" hangingPunct="1">
              <a:lnSpc>
                <a:spcPct val="90000"/>
              </a:lnSpc>
            </a:pPr>
            <a:r>
              <a:rPr lang="sl-SI" altLang="en-US" b="1">
                <a:solidFill>
                  <a:schemeClr val="tx2"/>
                </a:solidFill>
                <a:latin typeface="Consolas" panose="020B0609020204030204" pitchFamily="49" charset="0"/>
              </a:rPr>
              <a:t>private</a:t>
            </a:r>
          </a:p>
          <a:p>
            <a:pPr lvl="1" eaLnBrk="1" hangingPunct="1">
              <a:lnSpc>
                <a:spcPct val="90000"/>
              </a:lnSpc>
            </a:pPr>
            <a:r>
              <a:rPr lang="sl-SI" altLang="en-US" b="1">
                <a:solidFill>
                  <a:schemeClr val="tx2"/>
                </a:solidFill>
                <a:latin typeface="Consolas" panose="020B0609020204030204" pitchFamily="49" charset="0"/>
                <a:cs typeface="Courier New" panose="02070309020205020404" pitchFamily="49" charset="0"/>
              </a:rPr>
              <a:t>default</a:t>
            </a:r>
            <a:r>
              <a:rPr lang="sl-SI" altLang="en-US" sz="2000">
                <a:solidFill>
                  <a:schemeClr val="tx2"/>
                </a:solidFill>
                <a:latin typeface="Consolas" panose="020B0609020204030204" pitchFamily="49" charset="0"/>
              </a:rPr>
              <a:t> </a:t>
            </a:r>
            <a:r>
              <a:rPr lang="sl-SI" altLang="en-US" sz="2000">
                <a:solidFill>
                  <a:schemeClr val="tx2"/>
                </a:solidFill>
              </a:rPr>
              <a:t>–  on se ne piše, već  se podrazumeva onda</a:t>
            </a:r>
            <a:r>
              <a:rPr lang="en-US" altLang="en-US" sz="2000">
                <a:solidFill>
                  <a:schemeClr val="tx2"/>
                </a:solidFill>
              </a:rPr>
              <a:t> kada nijedan od gornj</a:t>
            </a:r>
            <a:r>
              <a:rPr lang="sl-SI" altLang="en-US" sz="2000">
                <a:solidFill>
                  <a:schemeClr val="tx2"/>
                </a:solidFill>
              </a:rPr>
              <a:t>a tri</a:t>
            </a:r>
            <a:r>
              <a:rPr lang="en-US" altLang="en-US" sz="2000">
                <a:solidFill>
                  <a:schemeClr val="tx2"/>
                </a:solidFill>
              </a:rPr>
              <a:t> modifikatora nije navede</a:t>
            </a:r>
            <a:r>
              <a:rPr lang="sl-SI" altLang="en-US" sz="2000">
                <a:solidFill>
                  <a:schemeClr val="tx2"/>
                </a:solidFill>
              </a:rPr>
              <a:t>n.</a:t>
            </a:r>
            <a:endParaRPr lang="sl-SI" altLang="en-US" b="1">
              <a:solidFill>
                <a:schemeClr val="tx2"/>
              </a:solidFill>
              <a:latin typeface="Courier New" panose="02070309020205020404" pitchFamily="49" charset="0"/>
            </a:endParaRPr>
          </a:p>
          <a:p>
            <a:pPr eaLnBrk="1" hangingPunct="1">
              <a:lnSpc>
                <a:spcPct val="90000"/>
              </a:lnSpc>
            </a:pPr>
            <a:r>
              <a:rPr lang="sl-SI" altLang="en-US">
                <a:solidFill>
                  <a:schemeClr val="tx2"/>
                </a:solidFill>
              </a:rPr>
              <a:t>Poseban modifikator je </a:t>
            </a:r>
            <a:r>
              <a:rPr lang="sl-SI" altLang="en-US" b="1">
                <a:solidFill>
                  <a:srgbClr val="FF15FF"/>
                </a:solidFill>
                <a:latin typeface="Consolas" panose="020B0609020204030204" pitchFamily="49" charset="0"/>
              </a:rPr>
              <a:t>final</a:t>
            </a:r>
            <a:r>
              <a:rPr lang="sl-SI" altLang="en-US">
                <a:solidFill>
                  <a:schemeClr val="tx2"/>
                </a:solidFill>
              </a:rPr>
              <a:t> (označava da tom nečemu ne sme da se menja vrednost):</a:t>
            </a:r>
          </a:p>
          <a:p>
            <a:pPr lvl="2" eaLnBrk="1" hangingPunct="1">
              <a:lnSpc>
                <a:spcPct val="90000"/>
              </a:lnSpc>
            </a:pPr>
            <a:r>
              <a:rPr lang="sl-SI" altLang="en-US">
                <a:solidFill>
                  <a:schemeClr val="tx2"/>
                </a:solidFill>
              </a:rPr>
              <a:t>ispred definicije </a:t>
            </a:r>
            <a:r>
              <a:rPr lang="sl-SI" altLang="en-US" b="1">
                <a:solidFill>
                  <a:srgbClr val="FF15FF"/>
                </a:solidFill>
              </a:rPr>
              <a:t>promenljive</a:t>
            </a:r>
            <a:r>
              <a:rPr lang="sl-SI" altLang="en-US">
                <a:solidFill>
                  <a:schemeClr val="tx2"/>
                </a:solidFill>
              </a:rPr>
              <a:t> – označava da se vrednost promenljive ne može menjati u programu – faktički znači da je u pitanju simbolička konstanta;</a:t>
            </a:r>
          </a:p>
          <a:p>
            <a:pPr lvl="2" eaLnBrk="1" hangingPunct="1">
              <a:lnSpc>
                <a:spcPct val="90000"/>
              </a:lnSpc>
            </a:pPr>
            <a:r>
              <a:rPr lang="sl-SI" altLang="en-US">
                <a:solidFill>
                  <a:schemeClr val="tx2"/>
                </a:solidFill>
              </a:rPr>
              <a:t>ispred definicije </a:t>
            </a:r>
            <a:r>
              <a:rPr lang="sl-SI" altLang="en-US" b="1">
                <a:solidFill>
                  <a:srgbClr val="FF15FF"/>
                </a:solidFill>
              </a:rPr>
              <a:t>metoda</a:t>
            </a:r>
            <a:r>
              <a:rPr lang="sl-SI" altLang="en-US">
                <a:solidFill>
                  <a:schemeClr val="tx2"/>
                </a:solidFill>
              </a:rPr>
              <a:t> – označava da metod ne može biti predefinisan ni u jednoj od nasleđenih klasa;</a:t>
            </a:r>
          </a:p>
          <a:p>
            <a:pPr lvl="2" eaLnBrk="1" hangingPunct="1">
              <a:lnSpc>
                <a:spcPct val="90000"/>
              </a:lnSpc>
            </a:pPr>
            <a:r>
              <a:rPr lang="sl-SI" altLang="en-US">
                <a:solidFill>
                  <a:schemeClr val="tx2"/>
                </a:solidFill>
              </a:rPr>
              <a:t>ispred definicije </a:t>
            </a:r>
            <a:r>
              <a:rPr lang="sl-SI" altLang="en-US" b="1">
                <a:solidFill>
                  <a:srgbClr val="FF15FF"/>
                </a:solidFill>
              </a:rPr>
              <a:t>klase</a:t>
            </a:r>
            <a:r>
              <a:rPr lang="sl-SI" altLang="en-US">
                <a:solidFill>
                  <a:schemeClr val="tx2"/>
                </a:solidFill>
              </a:rPr>
              <a:t> – označava da klasa ne može da se nasleđuje. Na ovaj način se modifikator final vrlo retko koristi jer ukida višestruko korišćenje kôda, koristi se za specifične sistemske klase. Primer: klasa </a:t>
            </a:r>
            <a:r>
              <a:rPr lang="sl-SI" altLang="en-US" b="1">
                <a:solidFill>
                  <a:schemeClr val="tx2"/>
                </a:solidFill>
                <a:latin typeface="Consolas" panose="020B0609020204030204" pitchFamily="49" charset="0"/>
              </a:rPr>
              <a:t>System</a:t>
            </a:r>
            <a:r>
              <a:rPr lang="sl-SI" altLang="en-US">
                <a:solidFill>
                  <a:schemeClr val="tx2"/>
                </a:solidFill>
              </a:rPr>
              <a:t>.</a:t>
            </a:r>
          </a:p>
          <a:p>
            <a:pPr lvl="3" eaLnBrk="1" hangingPunct="1">
              <a:lnSpc>
                <a:spcPct val="90000"/>
              </a:lnSpc>
            </a:pPr>
            <a:endParaRPr lang="en-US" altLang="en-US">
              <a:solidFill>
                <a:schemeClr val="tx2"/>
              </a:solidFill>
            </a:endParaRPr>
          </a:p>
        </p:txBody>
      </p:sp>
      <p:sp>
        <p:nvSpPr>
          <p:cNvPr id="2" name="Footer Placeholder 1">
            <a:extLst>
              <a:ext uri="{FF2B5EF4-FFF2-40B4-BE49-F238E27FC236}">
                <a16:creationId xmlns:a16="http://schemas.microsoft.com/office/drawing/2014/main" id="{86BA656A-4375-49DB-B08A-42EC5D77F719}"/>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extLst>
      <p:ext uri="{BB962C8B-B14F-4D97-AF65-F5344CB8AC3E}">
        <p14:creationId xmlns:p14="http://schemas.microsoft.com/office/powerpoint/2010/main" val="1081878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3">
            <a:extLst>
              <a:ext uri="{FF2B5EF4-FFF2-40B4-BE49-F238E27FC236}">
                <a16:creationId xmlns:a16="http://schemas.microsoft.com/office/drawing/2014/main" id="{EB401E66-729F-4DD2-8F98-B2611DADE87F}"/>
              </a:ext>
            </a:extLst>
          </p:cNvPr>
          <p:cNvSpPr>
            <a:spLocks noGrp="1" noChangeArrowheads="1"/>
          </p:cNvSpPr>
          <p:nvPr>
            <p:ph idx="1"/>
          </p:nvPr>
        </p:nvSpPr>
        <p:spPr>
          <a:xfrm>
            <a:off x="713678" y="435096"/>
            <a:ext cx="9043891" cy="5987266"/>
          </a:xfrm>
        </p:spPr>
        <p:txBody>
          <a:bodyPr>
            <a:normAutofit/>
          </a:bodyPr>
          <a:lstStyle/>
          <a:p>
            <a:pPr eaLnBrk="1" hangingPunct="1"/>
            <a:r>
              <a:rPr lang="sl-SI" altLang="en-US" sz="2400"/>
              <a:t>Modifikatori pristupa</a:t>
            </a:r>
            <a:r>
              <a:rPr lang="en-US" altLang="en-US" sz="2400"/>
              <a:t> </a:t>
            </a:r>
            <a:r>
              <a:rPr lang="sl-SI" altLang="en-US" sz="2400"/>
              <a:t>mogu da stoje ispred:</a:t>
            </a:r>
          </a:p>
          <a:p>
            <a:pPr lvl="2" eaLnBrk="1" hangingPunct="1"/>
            <a:r>
              <a:rPr lang="sl-SI" altLang="en-US"/>
              <a:t>definicije </a:t>
            </a:r>
            <a:r>
              <a:rPr lang="sl-SI" altLang="en-US" b="1"/>
              <a:t>promenljive</a:t>
            </a:r>
          </a:p>
          <a:p>
            <a:pPr lvl="2" eaLnBrk="1" hangingPunct="1"/>
            <a:r>
              <a:rPr lang="sl-SI" altLang="en-US"/>
              <a:t>definicije </a:t>
            </a:r>
            <a:r>
              <a:rPr lang="sl-SI" altLang="en-US" b="1"/>
              <a:t>konstante</a:t>
            </a:r>
          </a:p>
          <a:p>
            <a:pPr lvl="2" eaLnBrk="1" hangingPunct="1"/>
            <a:r>
              <a:rPr lang="sl-SI" altLang="en-US"/>
              <a:t>definicije </a:t>
            </a:r>
            <a:r>
              <a:rPr lang="sl-SI" altLang="en-US" b="1"/>
              <a:t>metoda</a:t>
            </a:r>
            <a:r>
              <a:rPr lang="sl-SI" altLang="en-US"/>
              <a:t>.</a:t>
            </a:r>
          </a:p>
          <a:p>
            <a:pPr lvl="1" eaLnBrk="1" hangingPunct="1"/>
            <a:r>
              <a:rPr lang="sl-SI" altLang="en-US" b="1">
                <a:latin typeface="Consolas" panose="020B0609020204030204" pitchFamily="49" charset="0"/>
              </a:rPr>
              <a:t>public</a:t>
            </a:r>
            <a:r>
              <a:rPr lang="sl-SI" altLang="en-US"/>
              <a:t> – pristup dozvoljen iz bilo koje klase projekta</a:t>
            </a:r>
          </a:p>
          <a:p>
            <a:pPr lvl="1" eaLnBrk="1" hangingPunct="1"/>
            <a:r>
              <a:rPr lang="sl-SI" altLang="en-US" b="1">
                <a:latin typeface="Consolas" panose="020B0609020204030204" pitchFamily="49" charset="0"/>
              </a:rPr>
              <a:t>protected</a:t>
            </a:r>
            <a:r>
              <a:rPr lang="sl-SI" altLang="en-US">
                <a:latin typeface="Consolas" panose="020B0609020204030204" pitchFamily="49" charset="0"/>
              </a:rPr>
              <a:t> </a:t>
            </a:r>
            <a:r>
              <a:rPr lang="sl-SI" altLang="en-US"/>
              <a:t>– pristup dozvoljen iz:</a:t>
            </a:r>
          </a:p>
          <a:p>
            <a:pPr lvl="3" eaLnBrk="1" hangingPunct="1"/>
            <a:r>
              <a:rPr lang="sl-SI" altLang="en-US"/>
              <a:t>matične klase</a:t>
            </a:r>
          </a:p>
          <a:p>
            <a:pPr lvl="3" eaLnBrk="1" hangingPunct="1"/>
            <a:r>
              <a:rPr lang="sl-SI" altLang="en-US"/>
              <a:t>svih njenih potklasa</a:t>
            </a:r>
          </a:p>
          <a:p>
            <a:pPr lvl="3" eaLnBrk="1" hangingPunct="1"/>
            <a:r>
              <a:rPr lang="sl-SI" altLang="en-US"/>
              <a:t>svih klasa definisan</a:t>
            </a:r>
            <a:r>
              <a:rPr lang="en-US" altLang="en-US"/>
              <a:t>ih</a:t>
            </a:r>
            <a:r>
              <a:rPr lang="sl-SI" altLang="en-US"/>
              <a:t> u okviru istog </a:t>
            </a:r>
            <a:r>
              <a:rPr lang="sl-SI" altLang="en-US" b="1"/>
              <a:t>paketa</a:t>
            </a:r>
            <a:r>
              <a:rPr lang="sl-SI" altLang="en-US"/>
              <a:t> (package-a)</a:t>
            </a:r>
          </a:p>
          <a:p>
            <a:pPr lvl="1" eaLnBrk="1" hangingPunct="1"/>
            <a:r>
              <a:rPr lang="sl-SI" altLang="en-US" b="1">
                <a:latin typeface="Consolas" panose="020B0609020204030204" pitchFamily="49" charset="0"/>
              </a:rPr>
              <a:t>private</a:t>
            </a:r>
            <a:r>
              <a:rPr lang="sl-SI" altLang="en-US"/>
              <a:t> – pristup dozvoljen samo iz matične klase</a:t>
            </a:r>
          </a:p>
          <a:p>
            <a:pPr lvl="1" eaLnBrk="1" hangingPunct="1"/>
            <a:r>
              <a:rPr lang="sl-SI" altLang="en-US" b="1" i="1">
                <a:solidFill>
                  <a:srgbClr val="FF00FF"/>
                </a:solidFill>
                <a:latin typeface="Consolas" panose="020B0609020204030204" pitchFamily="49" charset="0"/>
                <a:cs typeface="Courier New" panose="02070309020205020404" pitchFamily="49" charset="0"/>
              </a:rPr>
              <a:t>default</a:t>
            </a:r>
            <a:r>
              <a:rPr lang="sl-SI" altLang="en-US"/>
              <a:t> (</a:t>
            </a:r>
            <a:r>
              <a:rPr lang="en-US" altLang="en-US"/>
              <a:t>nijedan modifikator nije naveden) – pristup i</a:t>
            </a:r>
            <a:r>
              <a:rPr lang="sl-SI" altLang="en-US"/>
              <a:t>z:</a:t>
            </a:r>
          </a:p>
          <a:p>
            <a:pPr lvl="3" eaLnBrk="1" hangingPunct="1"/>
            <a:r>
              <a:rPr lang="sl-SI" altLang="en-US"/>
              <a:t>matične klase (ali </a:t>
            </a:r>
            <a:r>
              <a:rPr lang="en-US" altLang="en-US"/>
              <a:t>NE </a:t>
            </a:r>
            <a:r>
              <a:rPr lang="sl-SI" altLang="en-US"/>
              <a:t>i iz njenih potklasa!)</a:t>
            </a:r>
          </a:p>
          <a:p>
            <a:pPr lvl="3" eaLnBrk="1" hangingPunct="1"/>
            <a:r>
              <a:rPr lang="sl-SI" altLang="en-US"/>
              <a:t>svih klasa iz istog </a:t>
            </a:r>
            <a:r>
              <a:rPr lang="sl-SI" altLang="en-US" b="1"/>
              <a:t>paketa</a:t>
            </a:r>
          </a:p>
        </p:txBody>
      </p:sp>
      <p:sp>
        <p:nvSpPr>
          <p:cNvPr id="2" name="Footer Placeholder 1">
            <a:extLst>
              <a:ext uri="{FF2B5EF4-FFF2-40B4-BE49-F238E27FC236}">
                <a16:creationId xmlns:a16="http://schemas.microsoft.com/office/drawing/2014/main" id="{71A61813-1E34-4863-A00C-156B796DFA8B}"/>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extLst>
      <p:ext uri="{BB962C8B-B14F-4D97-AF65-F5344CB8AC3E}">
        <p14:creationId xmlns:p14="http://schemas.microsoft.com/office/powerpoint/2010/main" val="2375541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3F49F4EA-203E-45E8-A7EB-4EFC3B4D231F}"/>
              </a:ext>
            </a:extLst>
          </p:cNvPr>
          <p:cNvSpPr>
            <a:spLocks noGrp="1" noChangeArrowheads="1"/>
          </p:cNvSpPr>
          <p:nvPr>
            <p:ph type="title"/>
          </p:nvPr>
        </p:nvSpPr>
        <p:spPr>
          <a:xfrm>
            <a:off x="635970" y="333376"/>
            <a:ext cx="7429500" cy="627323"/>
          </a:xfrm>
        </p:spPr>
        <p:txBody>
          <a:bodyPr/>
          <a:lstStyle/>
          <a:p>
            <a:pPr eaLnBrk="1" hangingPunct="1"/>
            <a:r>
              <a:rPr lang="sl-SI" altLang="en-US" sz="3200"/>
              <a:t>Šta sve sadrži opis klase?</a:t>
            </a:r>
            <a:endParaRPr lang="en-US" altLang="en-US" sz="2900"/>
          </a:p>
        </p:txBody>
      </p:sp>
      <p:sp>
        <p:nvSpPr>
          <p:cNvPr id="56325" name="Rectangle 3">
            <a:extLst>
              <a:ext uri="{FF2B5EF4-FFF2-40B4-BE49-F238E27FC236}">
                <a16:creationId xmlns:a16="http://schemas.microsoft.com/office/drawing/2014/main" id="{F66902C5-1F35-48C9-9270-CDEEC6564F22}"/>
              </a:ext>
            </a:extLst>
          </p:cNvPr>
          <p:cNvSpPr>
            <a:spLocks noGrp="1" noChangeArrowheads="1"/>
          </p:cNvSpPr>
          <p:nvPr>
            <p:ph idx="1"/>
          </p:nvPr>
        </p:nvSpPr>
        <p:spPr>
          <a:xfrm>
            <a:off x="584524" y="1052736"/>
            <a:ext cx="7339013" cy="5184576"/>
          </a:xfrm>
        </p:spPr>
        <p:txBody>
          <a:bodyPr rtlCol="0">
            <a:normAutofit/>
          </a:bodyPr>
          <a:lstStyle/>
          <a:p>
            <a:pPr>
              <a:defRPr/>
            </a:pPr>
            <a:r>
              <a:rPr lang="sl-SI" altLang="en-US" dirty="0"/>
              <a:t>U telu klase definišemo</a:t>
            </a:r>
            <a:r>
              <a:rPr lang="sl-SI" altLang="en-US" sz="2000" dirty="0"/>
              <a:t>:</a:t>
            </a:r>
          </a:p>
          <a:p>
            <a:pPr lvl="1">
              <a:defRPr/>
            </a:pPr>
            <a:r>
              <a:rPr lang="sl-SI" altLang="en-US" sz="1800" dirty="0"/>
              <a:t>Promenljive (podatke-članove), odnosno </a:t>
            </a:r>
            <a:r>
              <a:rPr lang="sl-SI" altLang="en-US" sz="1800" b="1" dirty="0"/>
              <a:t>atribute</a:t>
            </a:r>
            <a:endParaRPr lang="en-US" altLang="en-US" sz="1800" b="1" dirty="0"/>
          </a:p>
          <a:p>
            <a:pPr lvl="1">
              <a:defRPr/>
            </a:pPr>
            <a:r>
              <a:rPr lang="en-US" altLang="en-US" sz="1800" b="1" dirty="0" err="1"/>
              <a:t>Konstante</a:t>
            </a:r>
            <a:r>
              <a:rPr lang="sl-SI" altLang="en-US" sz="1800" dirty="0"/>
              <a:t> (ako ih ima)</a:t>
            </a:r>
          </a:p>
          <a:p>
            <a:pPr lvl="1">
              <a:defRPr/>
            </a:pPr>
            <a:r>
              <a:rPr lang="sl-SI" altLang="en-US" sz="1800" dirty="0"/>
              <a:t>Funkcije-članice, odnosno </a:t>
            </a:r>
            <a:r>
              <a:rPr lang="sl-SI" altLang="en-US" sz="1800" b="1" dirty="0"/>
              <a:t>metode</a:t>
            </a:r>
          </a:p>
          <a:p>
            <a:pPr lvl="1">
              <a:defRPr/>
            </a:pPr>
            <a:r>
              <a:rPr lang="sl-SI" altLang="en-US" sz="1800" b="1" dirty="0">
                <a:solidFill>
                  <a:schemeClr val="accent1"/>
                </a:solidFill>
              </a:rPr>
              <a:t>Atributi</a:t>
            </a:r>
            <a:r>
              <a:rPr lang="sl-SI" altLang="en-US" sz="1800" dirty="0">
                <a:solidFill>
                  <a:schemeClr val="accent1"/>
                </a:solidFill>
              </a:rPr>
              <a:t> i </a:t>
            </a:r>
            <a:r>
              <a:rPr lang="sl-SI" altLang="en-US" sz="1800" b="1" dirty="0">
                <a:solidFill>
                  <a:schemeClr val="accent1"/>
                </a:solidFill>
              </a:rPr>
              <a:t>metodi</a:t>
            </a:r>
            <a:r>
              <a:rPr lang="sl-SI" altLang="en-US" sz="1800" dirty="0">
                <a:solidFill>
                  <a:schemeClr val="accent1"/>
                </a:solidFill>
              </a:rPr>
              <a:t> su termini korišćeni kod Jave</a:t>
            </a:r>
            <a:endParaRPr lang="en-US" altLang="en-US" sz="1050" b="1" dirty="0">
              <a:solidFill>
                <a:schemeClr val="accent1"/>
              </a:solidFill>
            </a:endParaRPr>
          </a:p>
          <a:p>
            <a:pPr>
              <a:defRPr/>
            </a:pPr>
            <a:r>
              <a:rPr lang="sl-SI" altLang="en-US" sz="2000" dirty="0"/>
              <a:t>Članovi klase se dele na:</a:t>
            </a:r>
            <a:endParaRPr lang="sl-SI" altLang="en-US" sz="2000" b="1" dirty="0"/>
          </a:p>
          <a:p>
            <a:pPr lvl="1">
              <a:defRPr/>
            </a:pPr>
            <a:r>
              <a:rPr lang="en-US" altLang="en-US" sz="1800" dirty="0" err="1"/>
              <a:t>Atribute</a:t>
            </a:r>
            <a:r>
              <a:rPr lang="sl-SI" altLang="en-US" sz="1800" dirty="0"/>
              <a:t> </a:t>
            </a:r>
            <a:r>
              <a:rPr lang="sl-SI" altLang="en-US" sz="1800" b="1" dirty="0"/>
              <a:t>klase</a:t>
            </a:r>
          </a:p>
          <a:p>
            <a:pPr lvl="1">
              <a:defRPr/>
            </a:pPr>
            <a:r>
              <a:rPr lang="sl-SI" altLang="en-US" sz="1800" dirty="0"/>
              <a:t>Konstante </a:t>
            </a:r>
            <a:r>
              <a:rPr lang="sl-SI" altLang="en-US" sz="1800" b="1" dirty="0"/>
              <a:t>klase</a:t>
            </a:r>
          </a:p>
          <a:p>
            <a:pPr lvl="1">
              <a:defRPr/>
            </a:pPr>
            <a:r>
              <a:rPr lang="sl-SI" altLang="en-US" sz="1800" dirty="0"/>
              <a:t>Metode </a:t>
            </a:r>
            <a:r>
              <a:rPr lang="sl-SI" altLang="en-US" sz="1800" b="1" dirty="0"/>
              <a:t>klase</a:t>
            </a:r>
          </a:p>
          <a:p>
            <a:pPr lvl="1">
              <a:defRPr/>
            </a:pPr>
            <a:r>
              <a:rPr lang="en-US" altLang="en-US" sz="1800" dirty="0" err="1"/>
              <a:t>Atribute</a:t>
            </a:r>
            <a:r>
              <a:rPr lang="sl-SI" altLang="en-US" sz="1800" dirty="0"/>
              <a:t> </a:t>
            </a:r>
            <a:r>
              <a:rPr lang="sl-SI" altLang="en-US" sz="1800" b="1" dirty="0"/>
              <a:t>objekta</a:t>
            </a:r>
          </a:p>
          <a:p>
            <a:pPr lvl="1">
              <a:defRPr/>
            </a:pPr>
            <a:r>
              <a:rPr lang="sl-SI" altLang="en-US" sz="1800" dirty="0"/>
              <a:t>Konstante </a:t>
            </a:r>
            <a:r>
              <a:rPr lang="sl-SI" altLang="en-US" sz="1800" b="1" dirty="0"/>
              <a:t>objekta</a:t>
            </a:r>
          </a:p>
          <a:p>
            <a:pPr lvl="1">
              <a:defRPr/>
            </a:pPr>
            <a:r>
              <a:rPr lang="sl-SI" altLang="en-US" sz="1800" dirty="0"/>
              <a:t>Metode </a:t>
            </a:r>
            <a:r>
              <a:rPr lang="sl-SI" altLang="en-US" sz="1800" b="1" dirty="0"/>
              <a:t>objekta</a:t>
            </a:r>
            <a:endParaRPr lang="en-US" altLang="en-US" sz="1800" b="1" dirty="0"/>
          </a:p>
        </p:txBody>
      </p:sp>
      <p:sp>
        <p:nvSpPr>
          <p:cNvPr id="2" name="Footer Placeholder 1">
            <a:extLst>
              <a:ext uri="{FF2B5EF4-FFF2-40B4-BE49-F238E27FC236}">
                <a16:creationId xmlns:a16="http://schemas.microsoft.com/office/drawing/2014/main" id="{563C5F1A-5C3D-4DA3-8A90-440CFFA9D4BF}"/>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A8336-881C-41D0-9392-E9300B8B3CCF}"/>
              </a:ext>
            </a:extLst>
          </p:cNvPr>
          <p:cNvSpPr>
            <a:spLocks noGrp="1"/>
          </p:cNvSpPr>
          <p:nvPr>
            <p:ph type="title"/>
          </p:nvPr>
        </p:nvSpPr>
        <p:spPr/>
        <p:txBody>
          <a:bodyPr/>
          <a:lstStyle/>
          <a:p>
            <a:r>
              <a:rPr lang="sl-SI"/>
              <a:t>Reference </a:t>
            </a:r>
            <a:r>
              <a:rPr lang="sl-SI" b="1">
                <a:latin typeface="Courier New" panose="02070309020205020404" pitchFamily="49" charset="0"/>
                <a:cs typeface="Courier New" panose="02070309020205020404" pitchFamily="49" charset="0"/>
              </a:rPr>
              <a:t>this</a:t>
            </a:r>
            <a:r>
              <a:rPr lang="sl-SI"/>
              <a:t> i </a:t>
            </a:r>
            <a:r>
              <a:rPr lang="sl-SI" b="1">
                <a:latin typeface="Courier New" panose="02070309020205020404" pitchFamily="49" charset="0"/>
                <a:cs typeface="Courier New" panose="02070309020205020404" pitchFamily="49" charset="0"/>
              </a:rPr>
              <a:t>super</a:t>
            </a:r>
            <a:endParaRPr lang="en-US" b="1">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3FF32178-D8F0-4F30-AE57-5A95A5990729}"/>
              </a:ext>
            </a:extLst>
          </p:cNvPr>
          <p:cNvSpPr>
            <a:spLocks noGrp="1"/>
          </p:cNvSpPr>
          <p:nvPr>
            <p:ph idx="1"/>
          </p:nvPr>
        </p:nvSpPr>
        <p:spPr>
          <a:xfrm>
            <a:off x="457200" y="1117600"/>
            <a:ext cx="9385300" cy="5410200"/>
          </a:xfrm>
        </p:spPr>
        <p:txBody>
          <a:bodyPr>
            <a:normAutofit lnSpcReduction="10000"/>
          </a:bodyPr>
          <a:lstStyle/>
          <a:p>
            <a:r>
              <a:rPr lang="sl-SI"/>
              <a:t>Referenca </a:t>
            </a:r>
            <a:r>
              <a:rPr lang="sl-SI">
                <a:solidFill>
                  <a:srgbClr val="0000CC"/>
                </a:solidFill>
                <a:latin typeface="Consolas" panose="020B0609020204030204" pitchFamily="49" charset="0"/>
                <a:cs typeface="Consolas" panose="020B0609020204030204" pitchFamily="49" charset="0"/>
              </a:rPr>
              <a:t>this</a:t>
            </a:r>
            <a:r>
              <a:rPr lang="sl-SI"/>
              <a:t> označava elemente sopstvene klase.</a:t>
            </a:r>
          </a:p>
          <a:p>
            <a:pPr lvl="2"/>
            <a:r>
              <a:rPr lang="sl-SI"/>
              <a:t>Referencom </a:t>
            </a:r>
            <a:r>
              <a:rPr lang="sl-SI">
                <a:solidFill>
                  <a:srgbClr val="0000CC"/>
                </a:solidFill>
                <a:latin typeface="Consolas" panose="020B0609020204030204" pitchFamily="49" charset="0"/>
                <a:cs typeface="Consolas" panose="020B0609020204030204" pitchFamily="49" charset="0"/>
              </a:rPr>
              <a:t>this</a:t>
            </a:r>
            <a:r>
              <a:rPr lang="sl-SI"/>
              <a:t> mogu se dohvatiti i elementi nasleđeni iz superklase, ukoliko je ovo nasleđivanje nedvosmisleno.</a:t>
            </a:r>
          </a:p>
          <a:p>
            <a:r>
              <a:rPr lang="sl-SI"/>
              <a:t>Referenca </a:t>
            </a:r>
            <a:r>
              <a:rPr lang="sl-SI">
                <a:solidFill>
                  <a:srgbClr val="0000CC"/>
                </a:solidFill>
                <a:latin typeface="Consolas" panose="020B0609020204030204" pitchFamily="49" charset="0"/>
                <a:cs typeface="Consolas" panose="020B0609020204030204" pitchFamily="49" charset="0"/>
              </a:rPr>
              <a:t>super</a:t>
            </a:r>
            <a:r>
              <a:rPr lang="sl-SI"/>
              <a:t> označava elemente superklase.</a:t>
            </a:r>
          </a:p>
          <a:p>
            <a:r>
              <a:rPr lang="sl-SI"/>
              <a:t>One označavaju i konstruktor/superkonstruktor.</a:t>
            </a:r>
          </a:p>
          <a:p>
            <a:endParaRPr lang="sl-SI" sz="500"/>
          </a:p>
          <a:p>
            <a:r>
              <a:rPr lang="sl-SI"/>
              <a:t>U normalnim uslovima nema potrebe za njima.</a:t>
            </a:r>
          </a:p>
          <a:p>
            <a:r>
              <a:rPr lang="sl-SI"/>
              <a:t>Reference se upotrebljavaju kada je dvosmisleno.</a:t>
            </a:r>
          </a:p>
          <a:p>
            <a:endParaRPr lang="sl-SI" sz="600"/>
          </a:p>
          <a:p>
            <a:r>
              <a:rPr lang="sl-SI"/>
              <a:t>Primeri situacija:</a:t>
            </a:r>
          </a:p>
          <a:p>
            <a:pPr lvl="1"/>
            <a:r>
              <a:rPr lang="sl-SI"/>
              <a:t>Za </a:t>
            </a:r>
            <a:r>
              <a:rPr lang="sl-SI">
                <a:latin typeface="Consolas" panose="020B0609020204030204" pitchFamily="49" charset="0"/>
                <a:cs typeface="Consolas" panose="020B0609020204030204" pitchFamily="49" charset="0"/>
              </a:rPr>
              <a:t>this</a:t>
            </a:r>
            <a:r>
              <a:rPr lang="sl-SI"/>
              <a:t>: argument metoda i atribut se zovu isto.</a:t>
            </a:r>
          </a:p>
          <a:p>
            <a:pPr lvl="1"/>
            <a:r>
              <a:rPr lang="sl-SI"/>
              <a:t>Za </a:t>
            </a:r>
            <a:r>
              <a:rPr lang="sl-SI">
                <a:latin typeface="Consolas" panose="020B0609020204030204" pitchFamily="49" charset="0"/>
                <a:cs typeface="Consolas" panose="020B0609020204030204" pitchFamily="49" charset="0"/>
              </a:rPr>
              <a:t>super</a:t>
            </a:r>
            <a:r>
              <a:rPr lang="sl-SI"/>
              <a:t>: atribut klase i superklase se zovu isto.</a:t>
            </a:r>
            <a:endParaRPr lang="en-US"/>
          </a:p>
        </p:txBody>
      </p:sp>
      <p:sp>
        <p:nvSpPr>
          <p:cNvPr id="4" name="Footer Placeholder 3">
            <a:extLst>
              <a:ext uri="{FF2B5EF4-FFF2-40B4-BE49-F238E27FC236}">
                <a16:creationId xmlns:a16="http://schemas.microsoft.com/office/drawing/2014/main" id="{9F34AE19-B773-497E-80ED-3DAAFC5BF3C6}"/>
              </a:ext>
            </a:extLst>
          </p:cNvPr>
          <p:cNvSpPr>
            <a:spLocks noGrp="1"/>
          </p:cNvSpPr>
          <p:nvPr>
            <p:ph type="ftr" sz="quarter" idx="11"/>
          </p:nvPr>
        </p:nvSpPr>
        <p:spPr/>
        <p:txBody>
          <a:bodyPr/>
          <a:lstStyle/>
          <a:p>
            <a:r>
              <a:rPr lang="en-US"/>
              <a:t>Elektronski fakultet u Nišu – Katedra za računarstvo – Programski jezici - Java</a:t>
            </a:r>
            <a:endParaRPr lang="en-US" dirty="0"/>
          </a:p>
        </p:txBody>
      </p:sp>
    </p:spTree>
    <p:extLst>
      <p:ext uri="{BB962C8B-B14F-4D97-AF65-F5344CB8AC3E}">
        <p14:creationId xmlns:p14="http://schemas.microsoft.com/office/powerpoint/2010/main" val="1136637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CC40F-C1CB-479B-B760-5F024C9F9DD4}"/>
              </a:ext>
            </a:extLst>
          </p:cNvPr>
          <p:cNvSpPr>
            <a:spLocks noGrp="1"/>
          </p:cNvSpPr>
          <p:nvPr>
            <p:ph type="title"/>
          </p:nvPr>
        </p:nvSpPr>
        <p:spPr/>
        <p:txBody>
          <a:bodyPr/>
          <a:lstStyle/>
          <a:p>
            <a:r>
              <a:rPr lang="sl-SI"/>
              <a:t>Primer nasleđivanja</a:t>
            </a:r>
            <a:endParaRPr lang="en-US"/>
          </a:p>
        </p:txBody>
      </p:sp>
      <p:sp>
        <p:nvSpPr>
          <p:cNvPr id="4" name="Footer Placeholder 3">
            <a:extLst>
              <a:ext uri="{FF2B5EF4-FFF2-40B4-BE49-F238E27FC236}">
                <a16:creationId xmlns:a16="http://schemas.microsoft.com/office/drawing/2014/main" id="{F30BDF1D-7094-4B4C-8961-A0C5D27B203D}"/>
              </a:ext>
            </a:extLst>
          </p:cNvPr>
          <p:cNvSpPr>
            <a:spLocks noGrp="1"/>
          </p:cNvSpPr>
          <p:nvPr>
            <p:ph type="ftr" sz="quarter" idx="11"/>
          </p:nvPr>
        </p:nvSpPr>
        <p:spPr/>
        <p:txBody>
          <a:bodyPr/>
          <a:lstStyle/>
          <a:p>
            <a:r>
              <a:rPr lang="en-US"/>
              <a:t>Elektronski fakultet u Nišu – Katedra za računarstvo – Programski jezici - Java</a:t>
            </a:r>
            <a:endParaRPr lang="en-US" dirty="0"/>
          </a:p>
        </p:txBody>
      </p:sp>
      <p:sp>
        <p:nvSpPr>
          <p:cNvPr id="5" name="Rectangle 5">
            <a:extLst>
              <a:ext uri="{FF2B5EF4-FFF2-40B4-BE49-F238E27FC236}">
                <a16:creationId xmlns:a16="http://schemas.microsoft.com/office/drawing/2014/main" id="{E959DF61-54DF-4C9E-99AB-7CADAB0F8287}"/>
              </a:ext>
            </a:extLst>
          </p:cNvPr>
          <p:cNvSpPr txBox="1">
            <a:spLocks noChangeArrowheads="1"/>
          </p:cNvSpPr>
          <p:nvPr/>
        </p:nvSpPr>
        <p:spPr>
          <a:xfrm>
            <a:off x="446927" y="1052231"/>
            <a:ext cx="3842100" cy="4689663"/>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None/>
            </a:pPr>
            <a:r>
              <a:rPr lang="sl-SI" altLang="en-US" sz="2000">
                <a:solidFill>
                  <a:srgbClr val="0000CC"/>
                </a:solidFill>
                <a:latin typeface="Consolas" panose="020B0609020204030204" pitchFamily="49" charset="0"/>
                <a:cs typeface="Consolas" panose="020B0609020204030204" pitchFamily="49" charset="0"/>
              </a:rPr>
              <a:t>class </a:t>
            </a:r>
            <a:r>
              <a:rPr lang="en-GB" altLang="en-US" sz="2000">
                <a:solidFill>
                  <a:srgbClr val="0000CC"/>
                </a:solidFill>
                <a:latin typeface="Consolas" panose="020B0609020204030204" pitchFamily="49" charset="0"/>
                <a:cs typeface="Consolas" panose="020B0609020204030204" pitchFamily="49" charset="0"/>
              </a:rPr>
              <a:t>Kvad</a:t>
            </a:r>
          </a:p>
          <a:p>
            <a:pPr>
              <a:buFont typeface="Wingdings" panose="05000000000000000000" pitchFamily="2" charset="2"/>
              <a:buNone/>
            </a:pPr>
            <a:r>
              <a:rPr lang="en-US" altLang="en-US" sz="2000">
                <a:solidFill>
                  <a:srgbClr val="0000CC"/>
                </a:solidFill>
                <a:latin typeface="Consolas" panose="020B0609020204030204" pitchFamily="49" charset="0"/>
                <a:cs typeface="Consolas" panose="020B0609020204030204" pitchFamily="49" charset="0"/>
              </a:rPr>
              <a:t>{</a:t>
            </a:r>
          </a:p>
          <a:p>
            <a:pPr>
              <a:buFont typeface="Wingdings" panose="05000000000000000000" pitchFamily="2" charset="2"/>
              <a:buNone/>
            </a:pPr>
            <a:r>
              <a:rPr lang="en-US" altLang="en-US" sz="2000">
                <a:solidFill>
                  <a:srgbClr val="0000CC"/>
                </a:solidFill>
                <a:latin typeface="Consolas" panose="020B0609020204030204" pitchFamily="49" charset="0"/>
                <a:cs typeface="Consolas" panose="020B0609020204030204" pitchFamily="49" charset="0"/>
              </a:rPr>
              <a:t>	protected float a;</a:t>
            </a:r>
          </a:p>
          <a:p>
            <a:pPr>
              <a:buFont typeface="Wingdings" panose="05000000000000000000" pitchFamily="2" charset="2"/>
              <a:buNone/>
            </a:pPr>
            <a:r>
              <a:rPr lang="en-US" altLang="en-US" sz="2000">
                <a:solidFill>
                  <a:srgbClr val="0000CC"/>
                </a:solidFill>
                <a:latin typeface="Consolas" panose="020B0609020204030204" pitchFamily="49" charset="0"/>
                <a:cs typeface="Consolas" panose="020B0609020204030204" pitchFamily="49" charset="0"/>
              </a:rPr>
              <a:t>	public Kvad(float str) </a:t>
            </a:r>
          </a:p>
          <a:p>
            <a:pPr>
              <a:buFont typeface="Wingdings" panose="05000000000000000000" pitchFamily="2" charset="2"/>
              <a:buNone/>
            </a:pPr>
            <a:r>
              <a:rPr lang="en-US" altLang="en-US" sz="2000">
                <a:solidFill>
                  <a:srgbClr val="0000CC"/>
                </a:solidFill>
                <a:latin typeface="Consolas" panose="020B0609020204030204" pitchFamily="49" charset="0"/>
                <a:cs typeface="Consolas" panose="020B0609020204030204" pitchFamily="49" charset="0"/>
              </a:rPr>
              <a:t>	{		</a:t>
            </a:r>
            <a:endParaRPr lang="en-US" altLang="en-US" sz="2000">
              <a:solidFill>
                <a:srgbClr val="339966"/>
              </a:solidFill>
              <a:latin typeface="Consolas" panose="020B0609020204030204" pitchFamily="49" charset="0"/>
              <a:cs typeface="Consolas" panose="020B0609020204030204" pitchFamily="49" charset="0"/>
            </a:endParaRPr>
          </a:p>
          <a:p>
            <a:pPr>
              <a:buFont typeface="Wingdings" panose="05000000000000000000" pitchFamily="2" charset="2"/>
              <a:buNone/>
            </a:pPr>
            <a:r>
              <a:rPr lang="en-US" altLang="en-US" sz="2000">
                <a:solidFill>
                  <a:srgbClr val="0000CC"/>
                </a:solidFill>
                <a:latin typeface="Consolas" panose="020B0609020204030204" pitchFamily="49" charset="0"/>
                <a:cs typeface="Consolas" panose="020B0609020204030204" pitchFamily="49" charset="0"/>
              </a:rPr>
              <a:t>		a = str;</a:t>
            </a:r>
            <a:endParaRPr lang="en-US" altLang="en-US" sz="2000">
              <a:solidFill>
                <a:srgbClr val="339966"/>
              </a:solidFill>
              <a:latin typeface="Consolas" panose="020B0609020204030204" pitchFamily="49" charset="0"/>
              <a:cs typeface="Consolas" panose="020B0609020204030204" pitchFamily="49" charset="0"/>
            </a:endParaRPr>
          </a:p>
          <a:p>
            <a:pPr>
              <a:buFont typeface="Wingdings" panose="05000000000000000000" pitchFamily="2" charset="2"/>
              <a:buNone/>
            </a:pPr>
            <a:r>
              <a:rPr lang="en-US" altLang="en-US" sz="2000">
                <a:solidFill>
                  <a:srgbClr val="0000CC"/>
                </a:solidFill>
                <a:latin typeface="Consolas" panose="020B0609020204030204" pitchFamily="49" charset="0"/>
                <a:cs typeface="Consolas" panose="020B0609020204030204" pitchFamily="49" charset="0"/>
              </a:rPr>
              <a:t>	}</a:t>
            </a:r>
            <a:endParaRPr lang="sl-SI" altLang="en-US" sz="2000">
              <a:solidFill>
                <a:srgbClr val="0000CC"/>
              </a:solidFill>
              <a:latin typeface="Consolas" panose="020B0609020204030204" pitchFamily="49" charset="0"/>
              <a:cs typeface="Consolas" panose="020B0609020204030204" pitchFamily="49" charset="0"/>
            </a:endParaRPr>
          </a:p>
          <a:p>
            <a:pPr>
              <a:buFont typeface="Wingdings" panose="05000000000000000000" pitchFamily="2" charset="2"/>
              <a:buNone/>
            </a:pPr>
            <a:r>
              <a:rPr lang="sl-SI" altLang="en-US" sz="2000">
                <a:solidFill>
                  <a:srgbClr val="0000CC"/>
                </a:solidFill>
                <a:latin typeface="Consolas" panose="020B0609020204030204" pitchFamily="49" charset="0"/>
                <a:cs typeface="Consolas" panose="020B0609020204030204" pitchFamily="49" charset="0"/>
              </a:rPr>
              <a:t>	</a:t>
            </a:r>
            <a:r>
              <a:rPr lang="en-US" altLang="en-US" sz="2000">
                <a:solidFill>
                  <a:srgbClr val="0000CC"/>
                </a:solidFill>
                <a:latin typeface="Consolas" panose="020B0609020204030204" pitchFamily="49" charset="0"/>
                <a:cs typeface="Consolas" panose="020B0609020204030204" pitchFamily="49" charset="0"/>
              </a:rPr>
              <a:t>public </a:t>
            </a:r>
            <a:r>
              <a:rPr lang="sl-SI" altLang="en-US" sz="2000">
                <a:solidFill>
                  <a:srgbClr val="0000CC"/>
                </a:solidFill>
                <a:latin typeface="Consolas" panose="020B0609020204030204" pitchFamily="49" charset="0"/>
                <a:cs typeface="Consolas" panose="020B0609020204030204" pitchFamily="49" charset="0"/>
              </a:rPr>
              <a:t>float </a:t>
            </a:r>
            <a:r>
              <a:rPr lang="en-US" altLang="en-US" sz="2000">
                <a:solidFill>
                  <a:srgbClr val="0000CC"/>
                </a:solidFill>
                <a:latin typeface="Consolas" panose="020B0609020204030204" pitchFamily="49" charset="0"/>
                <a:cs typeface="Consolas" panose="020B0609020204030204" pitchFamily="49" charset="0"/>
              </a:rPr>
              <a:t>povr</a:t>
            </a:r>
            <a:r>
              <a:rPr lang="sl-SI" altLang="en-US" sz="2000">
                <a:solidFill>
                  <a:srgbClr val="0000CC"/>
                </a:solidFill>
                <a:latin typeface="Consolas" panose="020B0609020204030204" pitchFamily="49" charset="0"/>
                <a:cs typeface="Consolas" panose="020B0609020204030204" pitchFamily="49" charset="0"/>
              </a:rPr>
              <a:t>()</a:t>
            </a:r>
          </a:p>
          <a:p>
            <a:pPr>
              <a:buFont typeface="Wingdings" panose="05000000000000000000" pitchFamily="2" charset="2"/>
              <a:buNone/>
            </a:pPr>
            <a:r>
              <a:rPr lang="sl-SI" altLang="en-US" sz="2000">
                <a:solidFill>
                  <a:srgbClr val="0000CC"/>
                </a:solidFill>
                <a:latin typeface="Consolas" panose="020B0609020204030204" pitchFamily="49" charset="0"/>
                <a:cs typeface="Consolas" panose="020B0609020204030204" pitchFamily="49" charset="0"/>
              </a:rPr>
              <a:t>	</a:t>
            </a:r>
            <a:r>
              <a:rPr lang="en-US" altLang="en-US" sz="2000">
                <a:solidFill>
                  <a:srgbClr val="0000CC"/>
                </a:solidFill>
                <a:latin typeface="Consolas" panose="020B0609020204030204" pitchFamily="49" charset="0"/>
                <a:cs typeface="Consolas" panose="020B0609020204030204" pitchFamily="49" charset="0"/>
              </a:rPr>
              <a:t>{</a:t>
            </a:r>
          </a:p>
          <a:p>
            <a:pPr>
              <a:buFont typeface="Wingdings" panose="05000000000000000000" pitchFamily="2" charset="2"/>
              <a:buNone/>
            </a:pPr>
            <a:r>
              <a:rPr lang="en-US" altLang="en-US" sz="2000">
                <a:solidFill>
                  <a:srgbClr val="0000CC"/>
                </a:solidFill>
                <a:latin typeface="Consolas" panose="020B0609020204030204" pitchFamily="49" charset="0"/>
                <a:cs typeface="Consolas" panose="020B0609020204030204" pitchFamily="49" charset="0"/>
              </a:rPr>
              <a:t>		return a*a;</a:t>
            </a:r>
          </a:p>
          <a:p>
            <a:pPr>
              <a:buFont typeface="Wingdings" panose="05000000000000000000" pitchFamily="2" charset="2"/>
              <a:buNone/>
            </a:pPr>
            <a:r>
              <a:rPr lang="en-US" altLang="en-US" sz="2000">
                <a:solidFill>
                  <a:srgbClr val="0000CC"/>
                </a:solidFill>
                <a:latin typeface="Consolas" panose="020B0609020204030204" pitchFamily="49" charset="0"/>
                <a:cs typeface="Consolas" panose="020B0609020204030204" pitchFamily="49" charset="0"/>
              </a:rPr>
              <a:t>	}</a:t>
            </a:r>
          </a:p>
          <a:p>
            <a:pPr>
              <a:buFont typeface="Wingdings" panose="05000000000000000000" pitchFamily="2" charset="2"/>
              <a:buNone/>
            </a:pPr>
            <a:r>
              <a:rPr lang="en-US" altLang="en-US" sz="2000">
                <a:solidFill>
                  <a:srgbClr val="0000CC"/>
                </a:solidFill>
                <a:latin typeface="Consolas" panose="020B0609020204030204" pitchFamily="49" charset="0"/>
                <a:cs typeface="Consolas" panose="020B0609020204030204" pitchFamily="49" charset="0"/>
              </a:rPr>
              <a:t>}</a:t>
            </a:r>
            <a:r>
              <a:rPr lang="sl-SI" altLang="en-US" sz="2000">
                <a:solidFill>
                  <a:srgbClr val="0000CC"/>
                </a:solidFill>
                <a:latin typeface="Consolas" panose="020B0609020204030204" pitchFamily="49" charset="0"/>
                <a:cs typeface="Consolas" panose="020B0609020204030204" pitchFamily="49" charset="0"/>
              </a:rPr>
              <a:t>	</a:t>
            </a:r>
            <a:endParaRPr lang="en-US" altLang="en-US" sz="2000">
              <a:solidFill>
                <a:srgbClr val="0000CC"/>
              </a:solidFill>
              <a:latin typeface="Consolas" panose="020B0609020204030204" pitchFamily="49" charset="0"/>
              <a:cs typeface="Consolas" panose="020B0609020204030204" pitchFamily="49" charset="0"/>
            </a:endParaRPr>
          </a:p>
          <a:p>
            <a:pPr>
              <a:buFont typeface="Wingdings" panose="05000000000000000000" pitchFamily="2" charset="2"/>
              <a:buNone/>
            </a:pPr>
            <a:endParaRPr lang="en-US" altLang="en-US">
              <a:latin typeface="Consolas" panose="020B0609020204030204" pitchFamily="49" charset="0"/>
              <a:cs typeface="Consolas" panose="020B0609020204030204" pitchFamily="49" charset="0"/>
            </a:endParaRPr>
          </a:p>
        </p:txBody>
      </p:sp>
      <p:sp>
        <p:nvSpPr>
          <p:cNvPr id="6" name="Rectangle 6">
            <a:extLst>
              <a:ext uri="{FF2B5EF4-FFF2-40B4-BE49-F238E27FC236}">
                <a16:creationId xmlns:a16="http://schemas.microsoft.com/office/drawing/2014/main" id="{B50CD841-5095-4C0E-99D0-10E0D2CFA234}"/>
              </a:ext>
            </a:extLst>
          </p:cNvPr>
          <p:cNvSpPr txBox="1">
            <a:spLocks noChangeArrowheads="1"/>
          </p:cNvSpPr>
          <p:nvPr/>
        </p:nvSpPr>
        <p:spPr>
          <a:xfrm>
            <a:off x="4771145" y="1015206"/>
            <a:ext cx="5376862" cy="5512594"/>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spcBef>
                <a:spcPts val="600"/>
              </a:spcBef>
              <a:buFont typeface="Wingdings" panose="05000000000000000000" pitchFamily="2" charset="2"/>
              <a:buNone/>
            </a:pPr>
            <a:r>
              <a:rPr lang="sl-SI" altLang="en-US" sz="2000">
                <a:solidFill>
                  <a:srgbClr val="0000CC"/>
                </a:solidFill>
                <a:latin typeface="Consolas" panose="020B0609020204030204" pitchFamily="49" charset="0"/>
                <a:cs typeface="Consolas" panose="020B0609020204030204" pitchFamily="49" charset="0"/>
              </a:rPr>
              <a:t>class </a:t>
            </a:r>
            <a:r>
              <a:rPr lang="en-US" altLang="en-US" sz="2000">
                <a:solidFill>
                  <a:srgbClr val="0000CC"/>
                </a:solidFill>
                <a:latin typeface="Consolas" panose="020B0609020204030204" pitchFamily="49" charset="0"/>
                <a:cs typeface="Consolas" panose="020B0609020204030204" pitchFamily="49" charset="0"/>
              </a:rPr>
              <a:t>Kvadar</a:t>
            </a:r>
            <a:r>
              <a:rPr lang="sl-SI" altLang="en-US" sz="2000">
                <a:solidFill>
                  <a:srgbClr val="0000CC"/>
                </a:solidFill>
                <a:latin typeface="Consolas" panose="020B0609020204030204" pitchFamily="49" charset="0"/>
                <a:cs typeface="Consolas" panose="020B0609020204030204" pitchFamily="49" charset="0"/>
              </a:rPr>
              <a:t> </a:t>
            </a:r>
            <a:r>
              <a:rPr lang="en-GB" altLang="en-US" sz="2000">
                <a:solidFill>
                  <a:srgbClr val="FF0000"/>
                </a:solidFill>
                <a:latin typeface="Consolas" panose="020B0609020204030204" pitchFamily="49" charset="0"/>
                <a:cs typeface="Consolas" panose="020B0609020204030204" pitchFamily="49" charset="0"/>
              </a:rPr>
              <a:t>extends</a:t>
            </a:r>
            <a:r>
              <a:rPr lang="en-GB" altLang="en-US" sz="2000">
                <a:solidFill>
                  <a:srgbClr val="0000CC"/>
                </a:solidFill>
                <a:latin typeface="Consolas" panose="020B0609020204030204" pitchFamily="49" charset="0"/>
                <a:cs typeface="Consolas" panose="020B0609020204030204" pitchFamily="49" charset="0"/>
              </a:rPr>
              <a:t> Kvad</a:t>
            </a:r>
          </a:p>
          <a:p>
            <a:pPr>
              <a:spcBef>
                <a:spcPts val="600"/>
              </a:spcBef>
              <a:buFont typeface="Wingdings" panose="05000000000000000000" pitchFamily="2" charset="2"/>
              <a:buNone/>
            </a:pPr>
            <a:r>
              <a:rPr lang="en-US" altLang="en-US" sz="2000">
                <a:solidFill>
                  <a:srgbClr val="0000CC"/>
                </a:solidFill>
                <a:latin typeface="Consolas" panose="020B0609020204030204" pitchFamily="49" charset="0"/>
                <a:cs typeface="Consolas" panose="020B0609020204030204" pitchFamily="49" charset="0"/>
              </a:rPr>
              <a:t>{</a:t>
            </a:r>
          </a:p>
          <a:p>
            <a:pPr>
              <a:spcBef>
                <a:spcPts val="600"/>
              </a:spcBef>
              <a:buFont typeface="Wingdings" panose="05000000000000000000" pitchFamily="2" charset="2"/>
              <a:buNone/>
            </a:pPr>
            <a:r>
              <a:rPr lang="sl-SI" altLang="en-US" sz="2000">
                <a:solidFill>
                  <a:srgbClr val="0000CC"/>
                </a:solidFill>
                <a:latin typeface="Consolas" panose="020B0609020204030204" pitchFamily="49" charset="0"/>
                <a:cs typeface="Consolas" panose="020B0609020204030204" pitchFamily="49" charset="0"/>
              </a:rPr>
              <a:t>  </a:t>
            </a:r>
            <a:r>
              <a:rPr lang="en-US" altLang="en-US" sz="2000">
                <a:solidFill>
                  <a:srgbClr val="0000CC"/>
                </a:solidFill>
                <a:latin typeface="Consolas" panose="020B0609020204030204" pitchFamily="49" charset="0"/>
                <a:cs typeface="Consolas" panose="020B0609020204030204" pitchFamily="49" charset="0"/>
              </a:rPr>
              <a:t>private float h;</a:t>
            </a:r>
          </a:p>
          <a:p>
            <a:pPr>
              <a:spcBef>
                <a:spcPts val="600"/>
              </a:spcBef>
              <a:buFont typeface="Wingdings" panose="05000000000000000000" pitchFamily="2" charset="2"/>
              <a:buNone/>
            </a:pPr>
            <a:r>
              <a:rPr lang="sl-SI" altLang="en-US" sz="2000">
                <a:solidFill>
                  <a:srgbClr val="0000CC"/>
                </a:solidFill>
                <a:latin typeface="Consolas" panose="020B0609020204030204" pitchFamily="49" charset="0"/>
                <a:cs typeface="Consolas" panose="020B0609020204030204" pitchFamily="49" charset="0"/>
              </a:rPr>
              <a:t>  </a:t>
            </a:r>
            <a:r>
              <a:rPr lang="en-US" altLang="en-US">
                <a:solidFill>
                  <a:srgbClr val="0000CC"/>
                </a:solidFill>
                <a:latin typeface="Consolas" panose="020B0609020204030204" pitchFamily="49" charset="0"/>
                <a:cs typeface="Consolas" panose="020B0609020204030204" pitchFamily="49" charset="0"/>
              </a:rPr>
              <a:t>public Kvadar(float str, float vis)</a:t>
            </a:r>
          </a:p>
          <a:p>
            <a:pPr>
              <a:spcBef>
                <a:spcPts val="600"/>
              </a:spcBef>
              <a:buFont typeface="Wingdings" panose="05000000000000000000" pitchFamily="2" charset="2"/>
              <a:buNone/>
            </a:pPr>
            <a:r>
              <a:rPr lang="sl-SI" altLang="en-US" sz="2000">
                <a:solidFill>
                  <a:srgbClr val="0000CC"/>
                </a:solidFill>
                <a:latin typeface="Consolas" panose="020B0609020204030204" pitchFamily="49" charset="0"/>
                <a:cs typeface="Consolas" panose="020B0609020204030204" pitchFamily="49" charset="0"/>
              </a:rPr>
              <a:t>  </a:t>
            </a:r>
            <a:r>
              <a:rPr lang="en-US" altLang="en-US" sz="2000">
                <a:solidFill>
                  <a:srgbClr val="0000CC"/>
                </a:solidFill>
                <a:latin typeface="Consolas" panose="020B0609020204030204" pitchFamily="49" charset="0"/>
                <a:cs typeface="Consolas" panose="020B0609020204030204" pitchFamily="49" charset="0"/>
              </a:rPr>
              <a:t>{		</a:t>
            </a:r>
          </a:p>
          <a:p>
            <a:pPr>
              <a:spcBef>
                <a:spcPts val="600"/>
              </a:spcBef>
              <a:buFont typeface="Wingdings" panose="05000000000000000000" pitchFamily="2" charset="2"/>
              <a:buNone/>
            </a:pPr>
            <a:r>
              <a:rPr lang="sl-SI" altLang="en-US" sz="2000">
                <a:solidFill>
                  <a:srgbClr val="0000CC"/>
                </a:solidFill>
                <a:latin typeface="Consolas" panose="020B0609020204030204" pitchFamily="49" charset="0"/>
                <a:cs typeface="Consolas" panose="020B0609020204030204" pitchFamily="49" charset="0"/>
              </a:rPr>
              <a:t>    </a:t>
            </a:r>
            <a:r>
              <a:rPr lang="en-US" altLang="en-US" sz="2000">
                <a:solidFill>
                  <a:srgbClr val="0000CC"/>
                </a:solidFill>
                <a:latin typeface="Consolas" panose="020B0609020204030204" pitchFamily="49" charset="0"/>
                <a:cs typeface="Consolas" panose="020B0609020204030204" pitchFamily="49" charset="0"/>
              </a:rPr>
              <a:t>a = str;</a:t>
            </a:r>
            <a:r>
              <a:rPr lang="sl-SI" altLang="en-US" sz="2000">
                <a:solidFill>
                  <a:srgbClr val="0000CC"/>
                </a:solidFill>
                <a:latin typeface="Consolas" panose="020B0609020204030204" pitchFamily="49" charset="0"/>
                <a:cs typeface="Consolas" panose="020B0609020204030204" pitchFamily="49" charset="0"/>
              </a:rPr>
              <a:t> </a:t>
            </a:r>
            <a:r>
              <a:rPr lang="sl-SI" altLang="en-US" sz="2000">
                <a:solidFill>
                  <a:schemeClr val="accent5">
                    <a:lumMod val="50000"/>
                  </a:schemeClr>
                </a:solidFill>
                <a:latin typeface="Consolas" panose="020B0609020204030204" pitchFamily="49" charset="0"/>
                <a:cs typeface="Consolas" panose="020B0609020204030204" pitchFamily="49" charset="0"/>
              </a:rPr>
              <a:t>// a je nasleđeno</a:t>
            </a:r>
          </a:p>
          <a:p>
            <a:pPr>
              <a:spcBef>
                <a:spcPts val="600"/>
              </a:spcBef>
              <a:buFont typeface="Wingdings" panose="05000000000000000000" pitchFamily="2" charset="2"/>
              <a:buNone/>
            </a:pPr>
            <a:r>
              <a:rPr lang="sl-SI" altLang="en-US" sz="2000">
                <a:solidFill>
                  <a:schemeClr val="accent5">
                    <a:lumMod val="50000"/>
                  </a:schemeClr>
                </a:solidFill>
                <a:latin typeface="Consolas" panose="020B0609020204030204" pitchFamily="49" charset="0"/>
                <a:cs typeface="Consolas" panose="020B0609020204030204" pitchFamily="49" charset="0"/>
              </a:rPr>
              <a:t>    </a:t>
            </a:r>
            <a:r>
              <a:rPr lang="en-US" altLang="en-US" sz="2000">
                <a:solidFill>
                  <a:srgbClr val="0000CC"/>
                </a:solidFill>
                <a:latin typeface="Consolas" panose="020B0609020204030204" pitchFamily="49" charset="0"/>
                <a:cs typeface="Consolas" panose="020B0609020204030204" pitchFamily="49" charset="0"/>
              </a:rPr>
              <a:t>h = vis;</a:t>
            </a:r>
            <a:r>
              <a:rPr lang="sl-SI" altLang="en-US" sz="2000">
                <a:solidFill>
                  <a:srgbClr val="0000CC"/>
                </a:solidFill>
                <a:latin typeface="Consolas" panose="020B0609020204030204" pitchFamily="49" charset="0"/>
                <a:cs typeface="Consolas" panose="020B0609020204030204" pitchFamily="49" charset="0"/>
              </a:rPr>
              <a:t> </a:t>
            </a:r>
            <a:r>
              <a:rPr lang="sl-SI" altLang="en-US" sz="2000">
                <a:solidFill>
                  <a:schemeClr val="accent5">
                    <a:lumMod val="50000"/>
                  </a:schemeClr>
                </a:solidFill>
                <a:latin typeface="Consolas" panose="020B0609020204030204" pitchFamily="49" charset="0"/>
                <a:cs typeface="Consolas" panose="020B0609020204030204" pitchFamily="49" charset="0"/>
              </a:rPr>
              <a:t>// h je sopstveno</a:t>
            </a:r>
            <a:endParaRPr lang="en-US" altLang="en-US" sz="2000">
              <a:solidFill>
                <a:schemeClr val="accent5">
                  <a:lumMod val="50000"/>
                </a:schemeClr>
              </a:solidFill>
              <a:latin typeface="Consolas" panose="020B0609020204030204" pitchFamily="49" charset="0"/>
              <a:cs typeface="Consolas" panose="020B0609020204030204" pitchFamily="49" charset="0"/>
            </a:endParaRPr>
          </a:p>
          <a:p>
            <a:pPr>
              <a:spcBef>
                <a:spcPts val="600"/>
              </a:spcBef>
              <a:buFont typeface="Wingdings" panose="05000000000000000000" pitchFamily="2" charset="2"/>
              <a:buNone/>
            </a:pPr>
            <a:r>
              <a:rPr lang="sl-SI" altLang="en-US" sz="2000">
                <a:solidFill>
                  <a:srgbClr val="0000CC"/>
                </a:solidFill>
                <a:latin typeface="Consolas" panose="020B0609020204030204" pitchFamily="49" charset="0"/>
                <a:cs typeface="Consolas" panose="020B0609020204030204" pitchFamily="49" charset="0"/>
              </a:rPr>
              <a:t>  </a:t>
            </a:r>
            <a:r>
              <a:rPr lang="en-US" altLang="en-US" sz="2000">
                <a:solidFill>
                  <a:srgbClr val="0000CC"/>
                </a:solidFill>
                <a:latin typeface="Consolas" panose="020B0609020204030204" pitchFamily="49" charset="0"/>
                <a:cs typeface="Consolas" panose="020B0609020204030204" pitchFamily="49" charset="0"/>
              </a:rPr>
              <a:t>}</a:t>
            </a:r>
          </a:p>
          <a:p>
            <a:pPr>
              <a:spcBef>
                <a:spcPts val="600"/>
              </a:spcBef>
              <a:buFont typeface="Wingdings" panose="05000000000000000000" pitchFamily="2" charset="2"/>
              <a:buNone/>
            </a:pPr>
            <a:r>
              <a:rPr lang="en-US" altLang="en-US" sz="2000">
                <a:solidFill>
                  <a:srgbClr val="0000CC"/>
                </a:solidFill>
                <a:latin typeface="Consolas" panose="020B0609020204030204" pitchFamily="49" charset="0"/>
                <a:cs typeface="Consolas" panose="020B0609020204030204" pitchFamily="49" charset="0"/>
              </a:rPr>
              <a:t>	public </a:t>
            </a:r>
            <a:r>
              <a:rPr lang="sl-SI" altLang="en-US" sz="2000">
                <a:solidFill>
                  <a:srgbClr val="0000CC"/>
                </a:solidFill>
                <a:latin typeface="Consolas" panose="020B0609020204030204" pitchFamily="49" charset="0"/>
                <a:cs typeface="Consolas" panose="020B0609020204030204" pitchFamily="49" charset="0"/>
              </a:rPr>
              <a:t>double </a:t>
            </a:r>
            <a:r>
              <a:rPr lang="en-US" altLang="en-US" sz="2000">
                <a:solidFill>
                  <a:srgbClr val="0000CC"/>
                </a:solidFill>
                <a:latin typeface="Consolas" panose="020B0609020204030204" pitchFamily="49" charset="0"/>
                <a:cs typeface="Consolas" panose="020B0609020204030204" pitchFamily="49" charset="0"/>
              </a:rPr>
              <a:t>zapr()</a:t>
            </a:r>
          </a:p>
          <a:p>
            <a:pPr>
              <a:spcBef>
                <a:spcPts val="600"/>
              </a:spcBef>
              <a:buFont typeface="Wingdings" panose="05000000000000000000" pitchFamily="2" charset="2"/>
              <a:buNone/>
            </a:pPr>
            <a:r>
              <a:rPr lang="sl-SI" altLang="en-US" sz="2000">
                <a:solidFill>
                  <a:srgbClr val="0000CC"/>
                </a:solidFill>
                <a:latin typeface="Consolas" panose="020B0609020204030204" pitchFamily="49" charset="0"/>
                <a:cs typeface="Consolas" panose="020B0609020204030204" pitchFamily="49" charset="0"/>
              </a:rPr>
              <a:t>  </a:t>
            </a:r>
            <a:r>
              <a:rPr lang="en-US" altLang="en-US" sz="2000">
                <a:solidFill>
                  <a:srgbClr val="0000CC"/>
                </a:solidFill>
                <a:latin typeface="Consolas" panose="020B0609020204030204" pitchFamily="49" charset="0"/>
                <a:cs typeface="Consolas" panose="020B0609020204030204" pitchFamily="49" charset="0"/>
              </a:rPr>
              <a:t>{</a:t>
            </a:r>
            <a:endParaRPr lang="sl-SI" altLang="en-US" sz="2000">
              <a:solidFill>
                <a:srgbClr val="0000CC"/>
              </a:solidFill>
              <a:latin typeface="Consolas" panose="020B0609020204030204" pitchFamily="49" charset="0"/>
              <a:cs typeface="Consolas" panose="020B0609020204030204" pitchFamily="49" charset="0"/>
            </a:endParaRPr>
          </a:p>
          <a:p>
            <a:pPr>
              <a:spcBef>
                <a:spcPts val="600"/>
              </a:spcBef>
              <a:buFont typeface="Wingdings" panose="05000000000000000000" pitchFamily="2" charset="2"/>
              <a:buNone/>
            </a:pPr>
            <a:r>
              <a:rPr lang="sl-SI" altLang="en-US" sz="2000">
                <a:solidFill>
                  <a:srgbClr val="0000CC"/>
                </a:solidFill>
                <a:latin typeface="Consolas" panose="020B0609020204030204" pitchFamily="49" charset="0"/>
                <a:cs typeface="Consolas" panose="020B0609020204030204" pitchFamily="49" charset="0"/>
              </a:rPr>
              <a:t>    </a:t>
            </a:r>
            <a:r>
              <a:rPr lang="en-US" altLang="en-US" sz="2000">
                <a:solidFill>
                  <a:srgbClr val="0000CC"/>
                </a:solidFill>
                <a:latin typeface="Consolas" panose="020B0609020204030204" pitchFamily="49" charset="0"/>
                <a:cs typeface="Consolas" panose="020B0609020204030204" pitchFamily="49" charset="0"/>
              </a:rPr>
              <a:t>return povr</a:t>
            </a:r>
            <a:r>
              <a:rPr lang="sl-SI" altLang="en-US" sz="2000">
                <a:solidFill>
                  <a:srgbClr val="0000CC"/>
                </a:solidFill>
                <a:latin typeface="Consolas" panose="020B0609020204030204" pitchFamily="49" charset="0"/>
                <a:cs typeface="Consolas" panose="020B0609020204030204" pitchFamily="49" charset="0"/>
              </a:rPr>
              <a:t>()</a:t>
            </a:r>
            <a:r>
              <a:rPr lang="en-US" altLang="en-US" sz="2000">
                <a:solidFill>
                  <a:srgbClr val="0000CC"/>
                </a:solidFill>
                <a:latin typeface="Consolas" panose="020B0609020204030204" pitchFamily="49" charset="0"/>
                <a:cs typeface="Consolas" panose="020B0609020204030204" pitchFamily="49" charset="0"/>
              </a:rPr>
              <a:t> * h;</a:t>
            </a:r>
            <a:endParaRPr lang="sl-SI" altLang="en-US" sz="2000">
              <a:solidFill>
                <a:srgbClr val="0000CC"/>
              </a:solidFill>
              <a:latin typeface="Consolas" panose="020B0609020204030204" pitchFamily="49" charset="0"/>
              <a:cs typeface="Consolas" panose="020B0609020204030204" pitchFamily="49" charset="0"/>
            </a:endParaRPr>
          </a:p>
          <a:p>
            <a:pPr>
              <a:spcBef>
                <a:spcPts val="600"/>
              </a:spcBef>
              <a:buFont typeface="Wingdings" panose="05000000000000000000" pitchFamily="2" charset="2"/>
              <a:buNone/>
            </a:pPr>
            <a:r>
              <a:rPr lang="sl-SI" altLang="en-US" sz="2000">
                <a:solidFill>
                  <a:schemeClr val="accent5">
                    <a:lumMod val="50000"/>
                  </a:schemeClr>
                </a:solidFill>
                <a:latin typeface="Consolas" panose="020B0609020204030204" pitchFamily="49" charset="0"/>
                <a:cs typeface="Consolas" panose="020B0609020204030204" pitchFamily="49" charset="0"/>
              </a:rPr>
              <a:t>    // povr je nasleđen</a:t>
            </a:r>
            <a:endParaRPr lang="en-US" altLang="en-US" sz="2000">
              <a:solidFill>
                <a:schemeClr val="accent5">
                  <a:lumMod val="50000"/>
                </a:schemeClr>
              </a:solidFill>
              <a:latin typeface="Consolas" panose="020B0609020204030204" pitchFamily="49" charset="0"/>
              <a:cs typeface="Consolas" panose="020B0609020204030204" pitchFamily="49" charset="0"/>
            </a:endParaRPr>
          </a:p>
          <a:p>
            <a:pPr>
              <a:spcBef>
                <a:spcPts val="600"/>
              </a:spcBef>
              <a:buFont typeface="Wingdings" panose="05000000000000000000" pitchFamily="2" charset="2"/>
              <a:buNone/>
            </a:pPr>
            <a:r>
              <a:rPr lang="sl-SI" altLang="en-US" sz="2000">
                <a:solidFill>
                  <a:srgbClr val="0000CC"/>
                </a:solidFill>
                <a:latin typeface="Consolas" panose="020B0609020204030204" pitchFamily="49" charset="0"/>
                <a:cs typeface="Consolas" panose="020B0609020204030204" pitchFamily="49" charset="0"/>
              </a:rPr>
              <a:t>  </a:t>
            </a:r>
            <a:r>
              <a:rPr lang="en-US" altLang="en-US" sz="2000">
                <a:solidFill>
                  <a:srgbClr val="0000CC"/>
                </a:solidFill>
                <a:latin typeface="Consolas" panose="020B0609020204030204" pitchFamily="49" charset="0"/>
                <a:cs typeface="Consolas" panose="020B0609020204030204" pitchFamily="49" charset="0"/>
              </a:rPr>
              <a:t>}</a:t>
            </a:r>
            <a:endParaRPr lang="sl-SI" altLang="en-US" sz="2000">
              <a:solidFill>
                <a:srgbClr val="0000CC"/>
              </a:solidFill>
              <a:latin typeface="Consolas" panose="020B0609020204030204" pitchFamily="49" charset="0"/>
              <a:cs typeface="Consolas" panose="020B0609020204030204" pitchFamily="49" charset="0"/>
            </a:endParaRPr>
          </a:p>
          <a:p>
            <a:pPr>
              <a:spcBef>
                <a:spcPts val="600"/>
              </a:spcBef>
              <a:buFont typeface="Wingdings" panose="05000000000000000000" pitchFamily="2" charset="2"/>
              <a:buNone/>
            </a:pPr>
            <a:r>
              <a:rPr lang="en-US" altLang="en-US" sz="2000">
                <a:solidFill>
                  <a:srgbClr val="0000CC"/>
                </a:solidFill>
                <a:latin typeface="Consolas" panose="020B0609020204030204" pitchFamily="49" charset="0"/>
                <a:cs typeface="Consolas" panose="020B0609020204030204" pitchFamily="49" charset="0"/>
              </a:rPr>
              <a:t>}</a:t>
            </a:r>
          </a:p>
          <a:p>
            <a:pPr>
              <a:buFont typeface="Wingdings" panose="05000000000000000000" pitchFamily="2" charset="2"/>
              <a:buNone/>
            </a:pPr>
            <a:endParaRPr lang="en-US" altLang="en-US" sz="2000">
              <a:latin typeface="Consolas" panose="020B0609020204030204" pitchFamily="49" charset="0"/>
              <a:cs typeface="Consolas" panose="020B0609020204030204" pitchFamily="49" charset="0"/>
            </a:endParaRPr>
          </a:p>
        </p:txBody>
      </p:sp>
      <p:sp>
        <p:nvSpPr>
          <p:cNvPr id="7" name="TextBox 6">
            <a:extLst>
              <a:ext uri="{FF2B5EF4-FFF2-40B4-BE49-F238E27FC236}">
                <a16:creationId xmlns:a16="http://schemas.microsoft.com/office/drawing/2014/main" id="{E46754EE-1EAE-41FC-A9C4-73D59D9466B4}"/>
              </a:ext>
            </a:extLst>
          </p:cNvPr>
          <p:cNvSpPr txBox="1"/>
          <p:nvPr/>
        </p:nvSpPr>
        <p:spPr>
          <a:xfrm>
            <a:off x="902093" y="5395257"/>
            <a:ext cx="3413829" cy="1015663"/>
          </a:xfrm>
          <a:prstGeom prst="rect">
            <a:avLst/>
          </a:prstGeom>
          <a:noFill/>
        </p:spPr>
        <p:txBody>
          <a:bodyPr wrap="square">
            <a:spAutoFit/>
          </a:bodyPr>
          <a:lstStyle/>
          <a:p>
            <a:pPr algn="r">
              <a:defRPr/>
            </a:pPr>
            <a:r>
              <a:rPr lang="en-US" sz="2000">
                <a:solidFill>
                  <a:schemeClr val="tx1">
                    <a:lumMod val="75000"/>
                    <a:lumOff val="25000"/>
                  </a:schemeClr>
                </a:solidFill>
                <a:latin typeface="+mn-lt"/>
              </a:rPr>
              <a:t>Atribut</a:t>
            </a:r>
            <a:r>
              <a:rPr lang="en-US" sz="2000">
                <a:solidFill>
                  <a:srgbClr val="734E2F"/>
                </a:solidFill>
                <a:latin typeface="+mn-lt"/>
              </a:rPr>
              <a:t> </a:t>
            </a:r>
            <a:r>
              <a:rPr lang="en-US" sz="2000">
                <a:solidFill>
                  <a:srgbClr val="0000CC"/>
                </a:solidFill>
                <a:latin typeface="Consolas" panose="020B0609020204030204" pitchFamily="49" charset="0"/>
                <a:cs typeface="Consolas" panose="020B0609020204030204" pitchFamily="49" charset="0"/>
              </a:rPr>
              <a:t>a</a:t>
            </a:r>
            <a:r>
              <a:rPr lang="en-US" sz="2000">
                <a:solidFill>
                  <a:srgbClr val="734E2F"/>
                </a:solidFill>
                <a:latin typeface="+mn-lt"/>
              </a:rPr>
              <a:t> </a:t>
            </a:r>
            <a:r>
              <a:rPr lang="en-US" sz="2000">
                <a:solidFill>
                  <a:schemeClr val="tx1">
                    <a:lumMod val="75000"/>
                    <a:lumOff val="25000"/>
                  </a:schemeClr>
                </a:solidFill>
                <a:latin typeface="+mn-lt"/>
              </a:rPr>
              <a:t>je o</a:t>
            </a:r>
            <a:r>
              <a:rPr lang="sl-SI" sz="2000">
                <a:solidFill>
                  <a:schemeClr val="tx1">
                    <a:lumMod val="75000"/>
                    <a:lumOff val="25000"/>
                  </a:schemeClr>
                </a:solidFill>
                <a:latin typeface="+mn-lt"/>
              </a:rPr>
              <a:t>značen kao</a:t>
            </a:r>
            <a:r>
              <a:rPr lang="sl-SI" sz="2000">
                <a:solidFill>
                  <a:srgbClr val="734E2F"/>
                </a:solidFill>
                <a:latin typeface="+mn-lt"/>
              </a:rPr>
              <a:t> </a:t>
            </a:r>
            <a:r>
              <a:rPr lang="sl-SI" sz="2000">
                <a:solidFill>
                  <a:srgbClr val="0000CC"/>
                </a:solidFill>
                <a:latin typeface="Consolas" panose="020B0609020204030204" pitchFamily="49" charset="0"/>
                <a:cs typeface="Consolas" panose="020B0609020204030204" pitchFamily="49" charset="0"/>
              </a:rPr>
              <a:t>protected</a:t>
            </a:r>
            <a:r>
              <a:rPr lang="sl-SI" sz="2000">
                <a:solidFill>
                  <a:srgbClr val="734E2F"/>
                </a:solidFill>
                <a:latin typeface="+mn-lt"/>
              </a:rPr>
              <a:t> </a:t>
            </a:r>
            <a:r>
              <a:rPr lang="sl-SI" sz="2000">
                <a:solidFill>
                  <a:schemeClr val="tx1">
                    <a:lumMod val="75000"/>
                    <a:lumOff val="25000"/>
                  </a:schemeClr>
                </a:solidFill>
                <a:latin typeface="+mn-lt"/>
              </a:rPr>
              <a:t>da bi bio vidljiv</a:t>
            </a:r>
          </a:p>
          <a:p>
            <a:pPr algn="r">
              <a:defRPr/>
            </a:pPr>
            <a:r>
              <a:rPr lang="sl-SI" sz="2000">
                <a:solidFill>
                  <a:schemeClr val="tx1">
                    <a:lumMod val="75000"/>
                    <a:lumOff val="25000"/>
                  </a:schemeClr>
                </a:solidFill>
                <a:latin typeface="+mn-lt"/>
              </a:rPr>
              <a:t>iz klase-naslednice.</a:t>
            </a:r>
            <a:endParaRPr lang="en-US" sz="2000">
              <a:solidFill>
                <a:schemeClr val="tx1">
                  <a:lumMod val="75000"/>
                  <a:lumOff val="25000"/>
                </a:schemeClr>
              </a:solidFill>
              <a:latin typeface="+mn-lt"/>
            </a:endParaRPr>
          </a:p>
        </p:txBody>
      </p:sp>
      <p:sp>
        <p:nvSpPr>
          <p:cNvPr id="8" name="Line 7">
            <a:extLst>
              <a:ext uri="{FF2B5EF4-FFF2-40B4-BE49-F238E27FC236}">
                <a16:creationId xmlns:a16="http://schemas.microsoft.com/office/drawing/2014/main" id="{DC0A7B76-7A63-4FE4-B91C-3714A277CEC6}"/>
              </a:ext>
            </a:extLst>
          </p:cNvPr>
          <p:cNvSpPr>
            <a:spLocks noChangeShapeType="1"/>
          </p:cNvSpPr>
          <p:nvPr/>
        </p:nvSpPr>
        <p:spPr bwMode="auto">
          <a:xfrm>
            <a:off x="4335463" y="1179115"/>
            <a:ext cx="0" cy="5184775"/>
          </a:xfrm>
          <a:prstGeom prst="line">
            <a:avLst/>
          </a:prstGeom>
          <a:noFill/>
          <a:ln w="25400">
            <a:solidFill>
              <a:schemeClr val="tx1">
                <a:lumMod val="65000"/>
                <a:lumOff val="3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Callout 1 2">
            <a:extLst>
              <a:ext uri="{FF2B5EF4-FFF2-40B4-BE49-F238E27FC236}">
                <a16:creationId xmlns:a16="http://schemas.microsoft.com/office/drawing/2014/main" id="{72C2A285-BA77-4359-A7FA-5018464D5DAD}"/>
              </a:ext>
            </a:extLst>
          </p:cNvPr>
          <p:cNvSpPr/>
          <p:nvPr/>
        </p:nvSpPr>
        <p:spPr bwMode="auto">
          <a:xfrm>
            <a:off x="2770095" y="4190799"/>
            <a:ext cx="2218763" cy="1145986"/>
          </a:xfrm>
          <a:prstGeom prst="borderCallout1">
            <a:avLst>
              <a:gd name="adj1" fmla="val -251"/>
              <a:gd name="adj2" fmla="val 50984"/>
              <a:gd name="adj3" fmla="val -88582"/>
              <a:gd name="adj4" fmla="val 117814"/>
            </a:avLst>
          </a:prstGeom>
          <a:solidFill>
            <a:schemeClr val="bg1"/>
          </a:solidFill>
          <a:ln w="28575" cap="flat" cmpd="sng" algn="ctr">
            <a:solidFill>
              <a:schemeClr val="tx1">
                <a:lumMod val="65000"/>
                <a:lumOff val="35000"/>
              </a:schemeClr>
            </a:solidFill>
            <a:prstDash val="solid"/>
            <a:round/>
            <a:headEnd type="none" w="med" len="med"/>
            <a:tailEnd type="triangle" w="lg" len="lg"/>
          </a:ln>
          <a:effectLst/>
        </p:spPr>
        <p:txBody>
          <a:bodyPr/>
          <a:lstStyle/>
          <a:p>
            <a:pPr>
              <a:defRPr/>
            </a:pPr>
            <a:r>
              <a:rPr lang="sl-SI">
                <a:solidFill>
                  <a:schemeClr val="tx1">
                    <a:lumMod val="65000"/>
                    <a:lumOff val="35000"/>
                  </a:schemeClr>
                </a:solidFill>
              </a:rPr>
              <a:t>Nedvosmisleno nasleđeno a </a:t>
            </a:r>
            <a:r>
              <a:rPr lang="en-US">
                <a:solidFill>
                  <a:schemeClr val="tx1">
                    <a:lumMod val="65000"/>
                    <a:lumOff val="35000"/>
                  </a:schemeClr>
                </a:solidFill>
              </a:rPr>
              <a:t>(a</a:t>
            </a:r>
            <a:r>
              <a:rPr lang="sl-SI">
                <a:solidFill>
                  <a:schemeClr val="tx1">
                    <a:lumMod val="65000"/>
                    <a:lumOff val="35000"/>
                  </a:schemeClr>
                </a:solidFill>
              </a:rPr>
              <a:t> može</a:t>
            </a:r>
            <a:r>
              <a:rPr lang="en-US">
                <a:solidFill>
                  <a:schemeClr val="tx1">
                    <a:lumMod val="65000"/>
                    <a:lumOff val="35000"/>
                  </a:schemeClr>
                </a:solidFill>
              </a:rPr>
              <a:t> se</a:t>
            </a:r>
            <a:r>
              <a:rPr lang="sl-SI">
                <a:solidFill>
                  <a:schemeClr val="tx1">
                    <a:lumMod val="65000"/>
                    <a:lumOff val="35000"/>
                  </a:schemeClr>
                </a:solidFill>
              </a:rPr>
              <a:t> označiti i referencom this</a:t>
            </a:r>
            <a:r>
              <a:rPr lang="en-US">
                <a:solidFill>
                  <a:schemeClr val="tx1">
                    <a:lumMod val="65000"/>
                    <a:lumOff val="35000"/>
                  </a:schemeClr>
                </a:solidFill>
              </a:rPr>
              <a:t>)</a:t>
            </a:r>
            <a:endParaRPr lang="en-US">
              <a:solidFill>
                <a:schemeClr val="tx1">
                  <a:lumMod val="65000"/>
                  <a:lumOff val="35000"/>
                </a:schemeClr>
              </a:solidFill>
              <a:latin typeface="+mn-lt"/>
            </a:endParaRPr>
          </a:p>
        </p:txBody>
      </p:sp>
    </p:spTree>
    <p:extLst>
      <p:ext uri="{BB962C8B-B14F-4D97-AF65-F5344CB8AC3E}">
        <p14:creationId xmlns:p14="http://schemas.microsoft.com/office/powerpoint/2010/main" val="12908792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5CB20-7BBC-444B-88CC-AA1C91A3F3C1}"/>
              </a:ext>
            </a:extLst>
          </p:cNvPr>
          <p:cNvSpPr>
            <a:spLocks noGrp="1"/>
          </p:cNvSpPr>
          <p:nvPr>
            <p:ph type="title"/>
          </p:nvPr>
        </p:nvSpPr>
        <p:spPr/>
        <p:txBody>
          <a:bodyPr/>
          <a:lstStyle/>
          <a:p>
            <a:r>
              <a:rPr lang="sl-SI"/>
              <a:t>Primer za referencu </a:t>
            </a:r>
            <a:r>
              <a:rPr lang="sl-SI" b="1">
                <a:latin typeface="Courier New" panose="02070309020205020404" pitchFamily="49" charset="0"/>
                <a:cs typeface="Courier New" panose="02070309020205020404" pitchFamily="49" charset="0"/>
              </a:rPr>
              <a:t>this</a:t>
            </a:r>
            <a:endParaRPr lang="en-US"/>
          </a:p>
        </p:txBody>
      </p:sp>
      <p:sp>
        <p:nvSpPr>
          <p:cNvPr id="3" name="Content Placeholder 2">
            <a:extLst>
              <a:ext uri="{FF2B5EF4-FFF2-40B4-BE49-F238E27FC236}">
                <a16:creationId xmlns:a16="http://schemas.microsoft.com/office/drawing/2014/main" id="{8CAA8540-767C-4DD1-B336-CBA710F10A3B}"/>
              </a:ext>
            </a:extLst>
          </p:cNvPr>
          <p:cNvSpPr>
            <a:spLocks noGrp="1"/>
          </p:cNvSpPr>
          <p:nvPr>
            <p:ph idx="1"/>
          </p:nvPr>
        </p:nvSpPr>
        <p:spPr>
          <a:xfrm>
            <a:off x="457200" y="1143000"/>
            <a:ext cx="8816802" cy="3365500"/>
          </a:xfrm>
        </p:spPr>
        <p:txBody>
          <a:bodyPr>
            <a:normAutofit/>
          </a:bodyPr>
          <a:lstStyle/>
          <a:p>
            <a:pPr>
              <a:lnSpc>
                <a:spcPct val="80000"/>
              </a:lnSpc>
              <a:spcBef>
                <a:spcPct val="20000"/>
              </a:spcBef>
              <a:buClr>
                <a:schemeClr val="bg2"/>
              </a:buClr>
              <a:buSzPct val="70000"/>
              <a:buNone/>
            </a:pPr>
            <a:r>
              <a:rPr lang="sl-SI" altLang="en-US">
                <a:solidFill>
                  <a:srgbClr val="0000CC"/>
                </a:solidFill>
                <a:latin typeface="Consolas" panose="020B0609020204030204" pitchFamily="49" charset="0"/>
                <a:cs typeface="Consolas" panose="020B0609020204030204" pitchFamily="49" charset="0"/>
              </a:rPr>
              <a:t>class Valjak </a:t>
            </a:r>
            <a:r>
              <a:rPr lang="en-US" altLang="en-US">
                <a:solidFill>
                  <a:srgbClr val="0000CC"/>
                </a:solidFill>
                <a:latin typeface="Consolas" panose="020B0609020204030204" pitchFamily="49" charset="0"/>
                <a:cs typeface="Consolas" panose="020B0609020204030204" pitchFamily="49" charset="0"/>
              </a:rPr>
              <a:t>{</a:t>
            </a:r>
          </a:p>
          <a:p>
            <a:pPr>
              <a:lnSpc>
                <a:spcPct val="80000"/>
              </a:lnSpc>
              <a:spcBef>
                <a:spcPct val="20000"/>
              </a:spcBef>
              <a:buClr>
                <a:schemeClr val="bg2"/>
              </a:buClr>
              <a:buSzPct val="70000"/>
              <a:buNone/>
            </a:pPr>
            <a:r>
              <a:rPr lang="en-US" altLang="en-US" sz="1100">
                <a:solidFill>
                  <a:srgbClr val="0000CC"/>
                </a:solidFill>
                <a:latin typeface="Consolas" panose="020B0609020204030204" pitchFamily="49" charset="0"/>
                <a:cs typeface="Consolas" panose="020B0609020204030204" pitchFamily="49" charset="0"/>
              </a:rPr>
              <a:t> </a:t>
            </a:r>
            <a:endParaRPr lang="en-US" altLang="en-US">
              <a:solidFill>
                <a:srgbClr val="0000CC"/>
              </a:solidFill>
              <a:latin typeface="Consolas" panose="020B0609020204030204" pitchFamily="49" charset="0"/>
              <a:cs typeface="Consolas" panose="020B0609020204030204" pitchFamily="49" charset="0"/>
            </a:endParaRPr>
          </a:p>
          <a:p>
            <a:pPr>
              <a:lnSpc>
                <a:spcPct val="80000"/>
              </a:lnSpc>
              <a:spcBef>
                <a:spcPct val="20000"/>
              </a:spcBef>
              <a:buClr>
                <a:schemeClr val="bg2"/>
              </a:buClr>
              <a:buSzPct val="70000"/>
              <a:buNone/>
            </a:pPr>
            <a:r>
              <a:rPr lang="en-US" altLang="en-US">
                <a:solidFill>
                  <a:srgbClr val="0000CC"/>
                </a:solidFill>
                <a:latin typeface="Consolas" panose="020B0609020204030204" pitchFamily="49" charset="0"/>
                <a:cs typeface="Consolas" panose="020B0609020204030204" pitchFamily="49" charset="0"/>
              </a:rPr>
              <a:t>	</a:t>
            </a:r>
            <a:r>
              <a:rPr lang="sl-SI" altLang="en-US">
                <a:solidFill>
                  <a:srgbClr val="0000CC"/>
                </a:solidFill>
                <a:latin typeface="Consolas" panose="020B0609020204030204" pitchFamily="49" charset="0"/>
                <a:cs typeface="Consolas" panose="020B0609020204030204" pitchFamily="49" charset="0"/>
              </a:rPr>
              <a:t>private double</a:t>
            </a:r>
            <a:r>
              <a:rPr lang="en-US" altLang="en-US">
                <a:solidFill>
                  <a:srgbClr val="0000CC"/>
                </a:solidFill>
                <a:latin typeface="Consolas" panose="020B0609020204030204" pitchFamily="49" charset="0"/>
                <a:cs typeface="Consolas" panose="020B0609020204030204" pitchFamily="49" charset="0"/>
              </a:rPr>
              <a:t> </a:t>
            </a:r>
            <a:r>
              <a:rPr lang="sl-SI" altLang="en-US">
                <a:solidFill>
                  <a:srgbClr val="0000CC"/>
                </a:solidFill>
                <a:latin typeface="Consolas" panose="020B0609020204030204" pitchFamily="49" charset="0"/>
                <a:cs typeface="Consolas" panose="020B0609020204030204" pitchFamily="49" charset="0"/>
              </a:rPr>
              <a:t>r</a:t>
            </a:r>
            <a:r>
              <a:rPr lang="en-US" altLang="en-US">
                <a:solidFill>
                  <a:srgbClr val="0000CC"/>
                </a:solidFill>
                <a:latin typeface="Consolas" panose="020B0609020204030204" pitchFamily="49" charset="0"/>
                <a:cs typeface="Consolas" panose="020B0609020204030204" pitchFamily="49" charset="0"/>
              </a:rPr>
              <a:t>, </a:t>
            </a:r>
            <a:r>
              <a:rPr lang="sl-SI" altLang="en-US">
                <a:solidFill>
                  <a:srgbClr val="0000CC"/>
                </a:solidFill>
                <a:latin typeface="Consolas" panose="020B0609020204030204" pitchFamily="49" charset="0"/>
                <a:cs typeface="Consolas" panose="020B0609020204030204" pitchFamily="49" charset="0"/>
              </a:rPr>
              <a:t>h</a:t>
            </a:r>
            <a:r>
              <a:rPr lang="en-US" altLang="en-US">
                <a:solidFill>
                  <a:srgbClr val="0000CC"/>
                </a:solidFill>
                <a:latin typeface="Consolas" panose="020B0609020204030204" pitchFamily="49" charset="0"/>
                <a:cs typeface="Consolas" panose="020B0609020204030204" pitchFamily="49" charset="0"/>
              </a:rPr>
              <a:t>;</a:t>
            </a:r>
          </a:p>
          <a:p>
            <a:pPr>
              <a:lnSpc>
                <a:spcPct val="80000"/>
              </a:lnSpc>
              <a:spcBef>
                <a:spcPct val="20000"/>
              </a:spcBef>
              <a:buClr>
                <a:schemeClr val="bg2"/>
              </a:buClr>
              <a:buSzPct val="70000"/>
              <a:buNone/>
            </a:pPr>
            <a:r>
              <a:rPr lang="en-US" altLang="en-US" sz="1050">
                <a:solidFill>
                  <a:srgbClr val="0000CC"/>
                </a:solidFill>
                <a:latin typeface="Consolas" panose="020B0609020204030204" pitchFamily="49" charset="0"/>
                <a:cs typeface="Consolas" panose="020B0609020204030204" pitchFamily="49" charset="0"/>
              </a:rPr>
              <a:t> </a:t>
            </a:r>
            <a:endParaRPr lang="en-US" altLang="en-US">
              <a:solidFill>
                <a:srgbClr val="0000CC"/>
              </a:solidFill>
              <a:latin typeface="Consolas" panose="020B0609020204030204" pitchFamily="49" charset="0"/>
              <a:cs typeface="Consolas" panose="020B0609020204030204" pitchFamily="49" charset="0"/>
            </a:endParaRPr>
          </a:p>
          <a:p>
            <a:pPr>
              <a:lnSpc>
                <a:spcPct val="80000"/>
              </a:lnSpc>
              <a:spcBef>
                <a:spcPct val="20000"/>
              </a:spcBef>
              <a:buClr>
                <a:schemeClr val="bg2"/>
              </a:buClr>
              <a:buSzPct val="70000"/>
              <a:buNone/>
            </a:pPr>
            <a:r>
              <a:rPr lang="en-US" altLang="en-US">
                <a:solidFill>
                  <a:srgbClr val="0000CC"/>
                </a:solidFill>
                <a:latin typeface="Consolas" panose="020B0609020204030204" pitchFamily="49" charset="0"/>
                <a:cs typeface="Consolas" panose="020B0609020204030204" pitchFamily="49" charset="0"/>
              </a:rPr>
              <a:t>	</a:t>
            </a:r>
            <a:r>
              <a:rPr lang="sl-SI" altLang="en-US">
                <a:solidFill>
                  <a:srgbClr val="0000CC"/>
                </a:solidFill>
                <a:latin typeface="Consolas" panose="020B0609020204030204" pitchFamily="49" charset="0"/>
                <a:cs typeface="Consolas" panose="020B0609020204030204" pitchFamily="49" charset="0"/>
              </a:rPr>
              <a:t>public </a:t>
            </a:r>
            <a:r>
              <a:rPr lang="en-US" altLang="en-US">
                <a:solidFill>
                  <a:srgbClr val="0000CC"/>
                </a:solidFill>
                <a:latin typeface="Consolas" panose="020B0609020204030204" pitchFamily="49" charset="0"/>
                <a:cs typeface="Consolas" panose="020B0609020204030204" pitchFamily="49" charset="0"/>
              </a:rPr>
              <a:t>Valjak(</a:t>
            </a:r>
            <a:r>
              <a:rPr lang="sl-SI" altLang="en-US">
                <a:solidFill>
                  <a:srgbClr val="0000CC"/>
                </a:solidFill>
                <a:latin typeface="Consolas" panose="020B0609020204030204" pitchFamily="49" charset="0"/>
                <a:cs typeface="Consolas" panose="020B0609020204030204" pitchFamily="49" charset="0"/>
              </a:rPr>
              <a:t>double</a:t>
            </a:r>
            <a:r>
              <a:rPr lang="en-US" altLang="en-US">
                <a:solidFill>
                  <a:srgbClr val="0000CC"/>
                </a:solidFill>
                <a:latin typeface="Consolas" panose="020B0609020204030204" pitchFamily="49" charset="0"/>
                <a:cs typeface="Consolas" panose="020B0609020204030204" pitchFamily="49" charset="0"/>
              </a:rPr>
              <a:t> </a:t>
            </a:r>
            <a:r>
              <a:rPr lang="sl-SI" altLang="en-US">
                <a:solidFill>
                  <a:srgbClr val="00B0F0"/>
                </a:solidFill>
                <a:latin typeface="Consolas" panose="020B0609020204030204" pitchFamily="49" charset="0"/>
                <a:cs typeface="Consolas" panose="020B0609020204030204" pitchFamily="49" charset="0"/>
              </a:rPr>
              <a:t>r</a:t>
            </a:r>
            <a:r>
              <a:rPr lang="en-US" altLang="en-US">
                <a:solidFill>
                  <a:srgbClr val="0000CC"/>
                </a:solidFill>
                <a:latin typeface="Consolas" panose="020B0609020204030204" pitchFamily="49" charset="0"/>
                <a:cs typeface="Consolas" panose="020B0609020204030204" pitchFamily="49" charset="0"/>
              </a:rPr>
              <a:t>, </a:t>
            </a:r>
            <a:r>
              <a:rPr lang="sl-SI" altLang="en-US">
                <a:solidFill>
                  <a:srgbClr val="0000CC"/>
                </a:solidFill>
                <a:latin typeface="Consolas" panose="020B0609020204030204" pitchFamily="49" charset="0"/>
                <a:cs typeface="Consolas" panose="020B0609020204030204" pitchFamily="49" charset="0"/>
              </a:rPr>
              <a:t>double</a:t>
            </a:r>
            <a:r>
              <a:rPr lang="en-US" altLang="en-US">
                <a:solidFill>
                  <a:srgbClr val="0000CC"/>
                </a:solidFill>
                <a:latin typeface="Consolas" panose="020B0609020204030204" pitchFamily="49" charset="0"/>
                <a:cs typeface="Consolas" panose="020B0609020204030204" pitchFamily="49" charset="0"/>
              </a:rPr>
              <a:t> </a:t>
            </a:r>
            <a:r>
              <a:rPr lang="sl-SI" altLang="en-US">
                <a:solidFill>
                  <a:srgbClr val="00B0F0"/>
                </a:solidFill>
                <a:latin typeface="Consolas" panose="020B0609020204030204" pitchFamily="49" charset="0"/>
                <a:cs typeface="Consolas" panose="020B0609020204030204" pitchFamily="49" charset="0"/>
              </a:rPr>
              <a:t>vis</a:t>
            </a:r>
            <a:r>
              <a:rPr lang="en-US" altLang="en-US">
                <a:solidFill>
                  <a:srgbClr val="0000CC"/>
                </a:solidFill>
                <a:latin typeface="Consolas" panose="020B0609020204030204" pitchFamily="49" charset="0"/>
                <a:cs typeface="Consolas" panose="020B0609020204030204" pitchFamily="49" charset="0"/>
              </a:rPr>
              <a:t>)</a:t>
            </a:r>
            <a:endParaRPr lang="en-US" altLang="en-US">
              <a:solidFill>
                <a:srgbClr val="339966"/>
              </a:solidFill>
              <a:latin typeface="Consolas" panose="020B0609020204030204" pitchFamily="49" charset="0"/>
              <a:cs typeface="Consolas" panose="020B0609020204030204" pitchFamily="49" charset="0"/>
            </a:endParaRPr>
          </a:p>
          <a:p>
            <a:pPr>
              <a:lnSpc>
                <a:spcPct val="80000"/>
              </a:lnSpc>
              <a:spcBef>
                <a:spcPct val="20000"/>
              </a:spcBef>
              <a:buClr>
                <a:schemeClr val="bg2"/>
              </a:buClr>
              <a:buSzPct val="70000"/>
              <a:buNone/>
            </a:pPr>
            <a:r>
              <a:rPr lang="en-US" altLang="en-US">
                <a:solidFill>
                  <a:srgbClr val="0000CC"/>
                </a:solidFill>
                <a:latin typeface="Consolas" panose="020B0609020204030204" pitchFamily="49" charset="0"/>
                <a:cs typeface="Consolas" panose="020B0609020204030204" pitchFamily="49" charset="0"/>
              </a:rPr>
              <a:t>	{				</a:t>
            </a:r>
            <a:r>
              <a:rPr lang="sl-SI" altLang="en-US">
                <a:solidFill>
                  <a:srgbClr val="0000CC"/>
                </a:solidFill>
                <a:latin typeface="Consolas" panose="020B0609020204030204" pitchFamily="49" charset="0"/>
                <a:cs typeface="Consolas" panose="020B0609020204030204" pitchFamily="49" charset="0"/>
              </a:rPr>
              <a:t>	</a:t>
            </a:r>
            <a:endParaRPr lang="en-US" altLang="en-US">
              <a:solidFill>
                <a:srgbClr val="339966"/>
              </a:solidFill>
              <a:latin typeface="Consolas" panose="020B0609020204030204" pitchFamily="49" charset="0"/>
              <a:cs typeface="Consolas" panose="020B0609020204030204" pitchFamily="49" charset="0"/>
            </a:endParaRPr>
          </a:p>
          <a:p>
            <a:pPr>
              <a:lnSpc>
                <a:spcPct val="80000"/>
              </a:lnSpc>
              <a:spcBef>
                <a:spcPct val="20000"/>
              </a:spcBef>
              <a:buClr>
                <a:schemeClr val="bg2"/>
              </a:buClr>
              <a:buSzPct val="70000"/>
              <a:buNone/>
            </a:pPr>
            <a:r>
              <a:rPr lang="en-US" altLang="en-US">
                <a:solidFill>
                  <a:srgbClr val="0000CC"/>
                </a:solidFill>
                <a:latin typeface="Consolas" panose="020B0609020204030204" pitchFamily="49" charset="0"/>
                <a:cs typeface="Consolas" panose="020B0609020204030204" pitchFamily="49" charset="0"/>
              </a:rPr>
              <a:t>		</a:t>
            </a:r>
            <a:r>
              <a:rPr lang="en-US" altLang="en-US">
                <a:solidFill>
                  <a:srgbClr val="FF0000"/>
                </a:solidFill>
                <a:latin typeface="Consolas" panose="020B0609020204030204" pitchFamily="49" charset="0"/>
                <a:cs typeface="Consolas" panose="020B0609020204030204" pitchFamily="49" charset="0"/>
              </a:rPr>
              <a:t>this.</a:t>
            </a:r>
            <a:r>
              <a:rPr lang="sl-SI" altLang="en-US">
                <a:solidFill>
                  <a:srgbClr val="0000CC"/>
                </a:solidFill>
                <a:latin typeface="Consolas" panose="020B0609020204030204" pitchFamily="49" charset="0"/>
                <a:cs typeface="Consolas" panose="020B0609020204030204" pitchFamily="49" charset="0"/>
              </a:rPr>
              <a:t>r</a:t>
            </a:r>
            <a:r>
              <a:rPr lang="en-US" altLang="en-US">
                <a:solidFill>
                  <a:srgbClr val="0000CC"/>
                </a:solidFill>
                <a:latin typeface="Consolas" panose="020B0609020204030204" pitchFamily="49" charset="0"/>
                <a:cs typeface="Consolas" panose="020B0609020204030204" pitchFamily="49" charset="0"/>
              </a:rPr>
              <a:t> = </a:t>
            </a:r>
            <a:r>
              <a:rPr lang="sl-SI" altLang="en-US">
                <a:solidFill>
                  <a:srgbClr val="00B0F0"/>
                </a:solidFill>
                <a:latin typeface="Consolas" panose="020B0609020204030204" pitchFamily="49" charset="0"/>
                <a:cs typeface="Consolas" panose="020B0609020204030204" pitchFamily="49" charset="0"/>
              </a:rPr>
              <a:t>r</a:t>
            </a:r>
            <a:r>
              <a:rPr lang="en-US" altLang="en-US">
                <a:solidFill>
                  <a:srgbClr val="0000CC"/>
                </a:solidFill>
                <a:latin typeface="Consolas" panose="020B0609020204030204" pitchFamily="49" charset="0"/>
                <a:cs typeface="Consolas" panose="020B0609020204030204" pitchFamily="49" charset="0"/>
              </a:rPr>
              <a:t>;	</a:t>
            </a:r>
            <a:r>
              <a:rPr lang="sl-SI" altLang="en-US">
                <a:solidFill>
                  <a:srgbClr val="0000CC"/>
                </a:solidFill>
                <a:latin typeface="Consolas" panose="020B0609020204030204" pitchFamily="49" charset="0"/>
                <a:cs typeface="Consolas" panose="020B0609020204030204" pitchFamily="49" charset="0"/>
              </a:rPr>
              <a:t>		</a:t>
            </a:r>
            <a:endParaRPr lang="en-US" altLang="en-US">
              <a:solidFill>
                <a:srgbClr val="FF0000"/>
              </a:solidFill>
              <a:latin typeface="Consolas" panose="020B0609020204030204" pitchFamily="49" charset="0"/>
              <a:cs typeface="Consolas" panose="020B0609020204030204" pitchFamily="49" charset="0"/>
            </a:endParaRPr>
          </a:p>
          <a:p>
            <a:pPr>
              <a:lnSpc>
                <a:spcPct val="80000"/>
              </a:lnSpc>
              <a:spcBef>
                <a:spcPct val="20000"/>
              </a:spcBef>
              <a:buClr>
                <a:schemeClr val="bg2"/>
              </a:buClr>
              <a:buSzPct val="70000"/>
              <a:buNone/>
            </a:pPr>
            <a:r>
              <a:rPr lang="en-US" altLang="en-US">
                <a:solidFill>
                  <a:srgbClr val="0000CC"/>
                </a:solidFill>
                <a:latin typeface="Consolas" panose="020B0609020204030204" pitchFamily="49" charset="0"/>
                <a:cs typeface="Consolas" panose="020B0609020204030204" pitchFamily="49" charset="0"/>
              </a:rPr>
              <a:t>		</a:t>
            </a:r>
            <a:r>
              <a:rPr lang="sl-SI" altLang="en-US">
                <a:solidFill>
                  <a:srgbClr val="0000CC"/>
                </a:solidFill>
                <a:latin typeface="Consolas" panose="020B0609020204030204" pitchFamily="49" charset="0"/>
                <a:cs typeface="Consolas" panose="020B0609020204030204" pitchFamily="49" charset="0"/>
              </a:rPr>
              <a:t>h = </a:t>
            </a:r>
            <a:r>
              <a:rPr lang="sl-SI" altLang="en-US">
                <a:solidFill>
                  <a:srgbClr val="00B0F0"/>
                </a:solidFill>
                <a:latin typeface="Consolas" panose="020B0609020204030204" pitchFamily="49" charset="0"/>
                <a:cs typeface="Consolas" panose="020B0609020204030204" pitchFamily="49" charset="0"/>
              </a:rPr>
              <a:t>vis</a:t>
            </a:r>
            <a:r>
              <a:rPr lang="sl-SI" altLang="en-US">
                <a:solidFill>
                  <a:srgbClr val="0000CC"/>
                </a:solidFill>
                <a:latin typeface="Consolas" panose="020B0609020204030204" pitchFamily="49" charset="0"/>
                <a:cs typeface="Consolas" panose="020B0609020204030204" pitchFamily="49" charset="0"/>
              </a:rPr>
              <a:t>;     </a:t>
            </a:r>
            <a:r>
              <a:rPr lang="sl-SI" altLang="en-US">
                <a:solidFill>
                  <a:schemeClr val="accent5">
                    <a:lumMod val="50000"/>
                  </a:schemeClr>
                </a:solidFill>
                <a:latin typeface="Consolas" panose="020B0609020204030204" pitchFamily="49" charset="0"/>
                <a:cs typeface="Consolas" panose="020B0609020204030204" pitchFamily="49" charset="0"/>
              </a:rPr>
              <a:t>// nepotreban this</a:t>
            </a:r>
            <a:r>
              <a:rPr lang="sl-SI" altLang="en-US">
                <a:solidFill>
                  <a:srgbClr val="0000CC"/>
                </a:solidFill>
                <a:latin typeface="Consolas" panose="020B0609020204030204" pitchFamily="49" charset="0"/>
                <a:cs typeface="Consolas" panose="020B0609020204030204" pitchFamily="49" charset="0"/>
              </a:rPr>
              <a:t>			</a:t>
            </a:r>
            <a:endParaRPr lang="en-US" altLang="en-US">
              <a:solidFill>
                <a:srgbClr val="FF0000"/>
              </a:solidFill>
              <a:latin typeface="Consolas" panose="020B0609020204030204" pitchFamily="49" charset="0"/>
              <a:cs typeface="Consolas" panose="020B0609020204030204" pitchFamily="49" charset="0"/>
            </a:endParaRPr>
          </a:p>
          <a:p>
            <a:pPr>
              <a:lnSpc>
                <a:spcPct val="80000"/>
              </a:lnSpc>
              <a:spcBef>
                <a:spcPct val="20000"/>
              </a:spcBef>
              <a:buClr>
                <a:schemeClr val="bg2"/>
              </a:buClr>
              <a:buSzPct val="70000"/>
              <a:buNone/>
            </a:pPr>
            <a:r>
              <a:rPr lang="en-US" altLang="en-US">
                <a:solidFill>
                  <a:srgbClr val="0000CC"/>
                </a:solidFill>
                <a:latin typeface="Consolas" panose="020B0609020204030204" pitchFamily="49" charset="0"/>
                <a:cs typeface="Consolas" panose="020B0609020204030204" pitchFamily="49" charset="0"/>
              </a:rPr>
              <a:t>	}</a:t>
            </a:r>
            <a:endParaRPr lang="sl-SI" altLang="en-US">
              <a:solidFill>
                <a:srgbClr val="F60000"/>
              </a:solidFill>
              <a:latin typeface="Consolas" panose="020B0609020204030204" pitchFamily="49" charset="0"/>
              <a:cs typeface="Consolas" panose="020B0609020204030204" pitchFamily="49" charset="0"/>
            </a:endParaRPr>
          </a:p>
        </p:txBody>
      </p:sp>
      <p:sp>
        <p:nvSpPr>
          <p:cNvPr id="4" name="Footer Placeholder 3">
            <a:extLst>
              <a:ext uri="{FF2B5EF4-FFF2-40B4-BE49-F238E27FC236}">
                <a16:creationId xmlns:a16="http://schemas.microsoft.com/office/drawing/2014/main" id="{F0A9C13C-D8D1-4EDE-B006-C10FB677A26D}"/>
              </a:ext>
            </a:extLst>
          </p:cNvPr>
          <p:cNvSpPr>
            <a:spLocks noGrp="1"/>
          </p:cNvSpPr>
          <p:nvPr>
            <p:ph type="ftr" sz="quarter" idx="11"/>
          </p:nvPr>
        </p:nvSpPr>
        <p:spPr/>
        <p:txBody>
          <a:bodyPr/>
          <a:lstStyle/>
          <a:p>
            <a:r>
              <a:rPr lang="en-US"/>
              <a:t>Elektronski fakultet u Nišu – Katedra za računarstvo – Programski jezici - Java</a:t>
            </a:r>
            <a:endParaRPr lang="en-US" dirty="0"/>
          </a:p>
        </p:txBody>
      </p:sp>
      <p:sp>
        <p:nvSpPr>
          <p:cNvPr id="5" name="Content Placeholder 2">
            <a:extLst>
              <a:ext uri="{FF2B5EF4-FFF2-40B4-BE49-F238E27FC236}">
                <a16:creationId xmlns:a16="http://schemas.microsoft.com/office/drawing/2014/main" id="{C2554729-DE13-47CF-8EFF-529B078BE391}"/>
              </a:ext>
            </a:extLst>
          </p:cNvPr>
          <p:cNvSpPr txBox="1">
            <a:spLocks/>
          </p:cNvSpPr>
          <p:nvPr/>
        </p:nvSpPr>
        <p:spPr>
          <a:xfrm>
            <a:off x="457200" y="4813300"/>
            <a:ext cx="9436100" cy="1609062"/>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sl-SI" altLang="en-US"/>
              <a:t>Pri dodeli se zna šta je atribut a šta arg. konstruktora.</a:t>
            </a:r>
          </a:p>
          <a:p>
            <a:pPr marL="0" indent="0">
              <a:buNone/>
            </a:pPr>
            <a:r>
              <a:rPr lang="en-US" altLang="en-US">
                <a:solidFill>
                  <a:srgbClr val="FF0000"/>
                </a:solidFill>
                <a:latin typeface="Consolas" panose="020B0609020204030204" pitchFamily="49" charset="0"/>
                <a:cs typeface="Consolas" panose="020B0609020204030204" pitchFamily="49" charset="0"/>
              </a:rPr>
              <a:t>this.</a:t>
            </a:r>
            <a:r>
              <a:rPr lang="sl-SI" altLang="en-US">
                <a:solidFill>
                  <a:srgbClr val="0000CC"/>
                </a:solidFill>
                <a:latin typeface="Consolas" panose="020B0609020204030204" pitchFamily="49" charset="0"/>
                <a:cs typeface="Consolas" panose="020B0609020204030204" pitchFamily="49" charset="0"/>
              </a:rPr>
              <a:t>r</a:t>
            </a:r>
            <a:r>
              <a:rPr lang="sl-SI" altLang="en-US" b="1">
                <a:solidFill>
                  <a:srgbClr val="0000CC"/>
                </a:solidFill>
                <a:latin typeface="Courier New" panose="02070309020205020404" pitchFamily="49" charset="0"/>
              </a:rPr>
              <a:t> </a:t>
            </a:r>
            <a:r>
              <a:rPr lang="sl-SI" altLang="en-US"/>
              <a:t>- atribut Valjka </a:t>
            </a:r>
            <a:endParaRPr lang="sl-SI" altLang="en-US" b="1">
              <a:solidFill>
                <a:srgbClr val="0000CC"/>
              </a:solidFill>
              <a:latin typeface="Courier New" panose="02070309020205020404" pitchFamily="49" charset="0"/>
            </a:endParaRPr>
          </a:p>
          <a:p>
            <a:pPr marL="0" indent="0">
              <a:buNone/>
            </a:pPr>
            <a:r>
              <a:rPr lang="sl-SI" altLang="en-US">
                <a:solidFill>
                  <a:srgbClr val="00B0F0"/>
                </a:solidFill>
                <a:latin typeface="Consolas" panose="020B0609020204030204" pitchFamily="49" charset="0"/>
                <a:cs typeface="Consolas" panose="020B0609020204030204" pitchFamily="49" charset="0"/>
              </a:rPr>
              <a:t>r</a:t>
            </a:r>
            <a:r>
              <a:rPr lang="sl-SI" altLang="en-US" b="1">
                <a:solidFill>
                  <a:srgbClr val="00B0F0"/>
                </a:solidFill>
                <a:latin typeface="Courier New" panose="02070309020205020404" pitchFamily="49" charset="0"/>
              </a:rPr>
              <a:t> </a:t>
            </a:r>
            <a:r>
              <a:rPr lang="sl-SI" altLang="en-US"/>
              <a:t>– argument konstruktora Valjka</a:t>
            </a:r>
            <a:endParaRPr lang="sl-SI" altLang="en-US" b="1">
              <a:solidFill>
                <a:srgbClr val="0000CC"/>
              </a:solidFill>
              <a:latin typeface="Courier New" panose="02070309020205020404" pitchFamily="49" charset="0"/>
            </a:endParaRPr>
          </a:p>
        </p:txBody>
      </p:sp>
    </p:spTree>
    <p:extLst>
      <p:ext uri="{BB962C8B-B14F-4D97-AF65-F5344CB8AC3E}">
        <p14:creationId xmlns:p14="http://schemas.microsoft.com/office/powerpoint/2010/main" val="19496592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B26E8-7FE8-4843-AA2B-27CC6BEF9262}"/>
              </a:ext>
            </a:extLst>
          </p:cNvPr>
          <p:cNvSpPr>
            <a:spLocks noGrp="1"/>
          </p:cNvSpPr>
          <p:nvPr>
            <p:ph type="title"/>
          </p:nvPr>
        </p:nvSpPr>
        <p:spPr/>
        <p:txBody>
          <a:bodyPr/>
          <a:lstStyle/>
          <a:p>
            <a:r>
              <a:rPr lang="sl-SI">
                <a:latin typeface="Consolas" panose="020B0609020204030204" pitchFamily="49" charset="0"/>
                <a:cs typeface="Consolas" panose="020B0609020204030204" pitchFamily="49" charset="0"/>
              </a:rPr>
              <a:t>this</a:t>
            </a:r>
            <a:r>
              <a:rPr lang="sl-SI" b="1">
                <a:latin typeface="Courier New" panose="02070309020205020404" pitchFamily="49" charset="0"/>
                <a:cs typeface="Courier New" panose="02070309020205020404" pitchFamily="49" charset="0"/>
              </a:rPr>
              <a:t> </a:t>
            </a:r>
            <a:r>
              <a:rPr lang="sl-SI"/>
              <a:t>kao poziv konstruktora</a:t>
            </a:r>
            <a:endParaRPr lang="en-US"/>
          </a:p>
        </p:txBody>
      </p:sp>
      <p:sp>
        <p:nvSpPr>
          <p:cNvPr id="3" name="Content Placeholder 2">
            <a:extLst>
              <a:ext uri="{FF2B5EF4-FFF2-40B4-BE49-F238E27FC236}">
                <a16:creationId xmlns:a16="http://schemas.microsoft.com/office/drawing/2014/main" id="{B675ED8A-2CB6-4E38-8576-D4B84CDC7E9C}"/>
              </a:ext>
            </a:extLst>
          </p:cNvPr>
          <p:cNvSpPr>
            <a:spLocks noGrp="1"/>
          </p:cNvSpPr>
          <p:nvPr>
            <p:ph idx="1"/>
          </p:nvPr>
        </p:nvSpPr>
        <p:spPr>
          <a:xfrm>
            <a:off x="457200" y="3884023"/>
            <a:ext cx="9372600" cy="2538339"/>
          </a:xfrm>
        </p:spPr>
        <p:txBody>
          <a:bodyPr>
            <a:normAutofit fontScale="92500" lnSpcReduction="10000"/>
          </a:bodyPr>
          <a:lstStyle/>
          <a:p>
            <a:pPr>
              <a:lnSpc>
                <a:spcPct val="80000"/>
              </a:lnSpc>
              <a:spcBef>
                <a:spcPct val="20000"/>
              </a:spcBef>
              <a:buClr>
                <a:schemeClr val="bg2"/>
              </a:buClr>
              <a:buSzPct val="70000"/>
              <a:buNone/>
            </a:pPr>
            <a:r>
              <a:rPr lang="sl-SI" altLang="en-US">
                <a:solidFill>
                  <a:srgbClr val="0000CC"/>
                </a:solidFill>
                <a:latin typeface="Consolas" panose="020B0609020204030204" pitchFamily="49" charset="0"/>
                <a:cs typeface="Consolas" panose="020B0609020204030204" pitchFamily="49" charset="0"/>
              </a:rPr>
              <a:t>public Valjak (double x, double y) {</a:t>
            </a:r>
          </a:p>
          <a:p>
            <a:pPr>
              <a:lnSpc>
                <a:spcPct val="80000"/>
              </a:lnSpc>
              <a:spcBef>
                <a:spcPct val="20000"/>
              </a:spcBef>
              <a:buClr>
                <a:schemeClr val="bg2"/>
              </a:buClr>
              <a:buSzPct val="70000"/>
              <a:buNone/>
            </a:pPr>
            <a:r>
              <a:rPr lang="sl-SI" altLang="en-US">
                <a:solidFill>
                  <a:srgbClr val="0000CC"/>
                </a:solidFill>
                <a:latin typeface="Consolas" panose="020B0609020204030204" pitchFamily="49" charset="0"/>
                <a:cs typeface="Consolas" panose="020B0609020204030204" pitchFamily="49" charset="0"/>
              </a:rPr>
              <a:t>   osn = x;</a:t>
            </a:r>
          </a:p>
          <a:p>
            <a:pPr>
              <a:lnSpc>
                <a:spcPct val="80000"/>
              </a:lnSpc>
              <a:spcBef>
                <a:spcPct val="20000"/>
              </a:spcBef>
              <a:buClr>
                <a:schemeClr val="bg2"/>
              </a:buClr>
              <a:buSzPct val="70000"/>
              <a:buNone/>
            </a:pPr>
            <a:r>
              <a:rPr lang="sl-SI" altLang="en-US">
                <a:solidFill>
                  <a:srgbClr val="0000CC"/>
                </a:solidFill>
                <a:latin typeface="Consolas" panose="020B0609020204030204" pitchFamily="49" charset="0"/>
                <a:cs typeface="Consolas" panose="020B0609020204030204" pitchFamily="49" charset="0"/>
              </a:rPr>
              <a:t>   vis = y;</a:t>
            </a:r>
          </a:p>
          <a:p>
            <a:pPr>
              <a:lnSpc>
                <a:spcPct val="80000"/>
              </a:lnSpc>
              <a:spcBef>
                <a:spcPct val="20000"/>
              </a:spcBef>
              <a:buClr>
                <a:schemeClr val="bg2"/>
              </a:buClr>
              <a:buSzPct val="70000"/>
              <a:buNone/>
            </a:pPr>
            <a:r>
              <a:rPr lang="sl-SI" altLang="en-US">
                <a:solidFill>
                  <a:srgbClr val="0000CC"/>
                </a:solidFill>
                <a:latin typeface="Consolas" panose="020B0609020204030204" pitchFamily="49" charset="0"/>
                <a:cs typeface="Consolas" panose="020B0609020204030204" pitchFamily="49" charset="0"/>
              </a:rPr>
              <a:t>}</a:t>
            </a:r>
          </a:p>
          <a:p>
            <a:pPr>
              <a:lnSpc>
                <a:spcPct val="80000"/>
              </a:lnSpc>
              <a:spcBef>
                <a:spcPct val="20000"/>
              </a:spcBef>
              <a:buClr>
                <a:schemeClr val="bg2"/>
              </a:buClr>
              <a:buSzPct val="70000"/>
              <a:buNone/>
            </a:pPr>
            <a:r>
              <a:rPr lang="sl-SI" altLang="en-US">
                <a:solidFill>
                  <a:srgbClr val="0000CC"/>
                </a:solidFill>
                <a:latin typeface="Consolas" panose="020B0609020204030204" pitchFamily="49" charset="0"/>
                <a:cs typeface="Consolas" panose="020B0609020204030204" pitchFamily="49" charset="0"/>
              </a:rPr>
              <a:t>public Valjak (double x) {</a:t>
            </a:r>
          </a:p>
          <a:p>
            <a:pPr>
              <a:lnSpc>
                <a:spcPct val="80000"/>
              </a:lnSpc>
              <a:spcBef>
                <a:spcPct val="20000"/>
              </a:spcBef>
              <a:buClr>
                <a:schemeClr val="bg2"/>
              </a:buClr>
              <a:buSzPct val="70000"/>
              <a:buNone/>
            </a:pPr>
            <a:r>
              <a:rPr lang="sl-SI">
                <a:solidFill>
                  <a:srgbClr val="0000CC"/>
                </a:solidFill>
                <a:latin typeface="Consolas" panose="020B0609020204030204" pitchFamily="49" charset="0"/>
                <a:cs typeface="Consolas" panose="020B0609020204030204" pitchFamily="49" charset="0"/>
              </a:rPr>
              <a:t>   this(x, x); </a:t>
            </a:r>
            <a:r>
              <a:rPr lang="sl-SI">
                <a:solidFill>
                  <a:schemeClr val="accent5">
                    <a:lumMod val="50000"/>
                  </a:schemeClr>
                </a:solidFill>
                <a:latin typeface="Consolas" panose="020B0609020204030204" pitchFamily="49" charset="0"/>
                <a:cs typeface="Consolas" panose="020B0609020204030204" pitchFamily="49" charset="0"/>
              </a:rPr>
              <a:t>// u ovom slučaju osnova i</a:t>
            </a:r>
          </a:p>
          <a:p>
            <a:pPr>
              <a:lnSpc>
                <a:spcPct val="80000"/>
              </a:lnSpc>
              <a:spcBef>
                <a:spcPct val="20000"/>
              </a:spcBef>
              <a:buClr>
                <a:schemeClr val="bg2"/>
              </a:buClr>
              <a:buSzPct val="70000"/>
              <a:buNone/>
            </a:pPr>
            <a:r>
              <a:rPr lang="sl-SI">
                <a:solidFill>
                  <a:srgbClr val="0000CC"/>
                </a:solidFill>
                <a:latin typeface="Consolas" panose="020B0609020204030204" pitchFamily="49" charset="0"/>
                <a:cs typeface="Consolas" panose="020B0609020204030204" pitchFamily="49" charset="0"/>
              </a:rPr>
              <a:t>}              </a:t>
            </a:r>
            <a:r>
              <a:rPr lang="sl-SI">
                <a:solidFill>
                  <a:schemeClr val="accent5">
                    <a:lumMod val="50000"/>
                  </a:schemeClr>
                </a:solidFill>
                <a:latin typeface="Consolas" panose="020B0609020204030204" pitchFamily="49" charset="0"/>
                <a:cs typeface="Consolas" panose="020B0609020204030204" pitchFamily="49" charset="0"/>
              </a:rPr>
              <a:t>// visina će biti iste</a:t>
            </a:r>
            <a:endParaRPr lang="en-US">
              <a:solidFill>
                <a:schemeClr val="accent5">
                  <a:lumMod val="50000"/>
                </a:schemeClr>
              </a:solidFill>
              <a:latin typeface="Consolas" panose="020B0609020204030204" pitchFamily="49" charset="0"/>
              <a:cs typeface="Consolas" panose="020B0609020204030204" pitchFamily="49" charset="0"/>
            </a:endParaRPr>
          </a:p>
        </p:txBody>
      </p:sp>
      <p:sp>
        <p:nvSpPr>
          <p:cNvPr id="4" name="Footer Placeholder 3">
            <a:extLst>
              <a:ext uri="{FF2B5EF4-FFF2-40B4-BE49-F238E27FC236}">
                <a16:creationId xmlns:a16="http://schemas.microsoft.com/office/drawing/2014/main" id="{558F088E-3666-4CEA-9271-6CE54A64AD25}"/>
              </a:ext>
            </a:extLst>
          </p:cNvPr>
          <p:cNvSpPr>
            <a:spLocks noGrp="1"/>
          </p:cNvSpPr>
          <p:nvPr>
            <p:ph type="ftr" sz="quarter" idx="11"/>
          </p:nvPr>
        </p:nvSpPr>
        <p:spPr/>
        <p:txBody>
          <a:bodyPr/>
          <a:lstStyle/>
          <a:p>
            <a:r>
              <a:rPr lang="en-US"/>
              <a:t>Elektronski fakultet u Nišu – Katedra za računarstvo – Programski jezici - Java</a:t>
            </a:r>
            <a:endParaRPr lang="en-US" dirty="0"/>
          </a:p>
        </p:txBody>
      </p:sp>
      <p:sp>
        <p:nvSpPr>
          <p:cNvPr id="5" name="Content Placeholder 2">
            <a:extLst>
              <a:ext uri="{FF2B5EF4-FFF2-40B4-BE49-F238E27FC236}">
                <a16:creationId xmlns:a16="http://schemas.microsoft.com/office/drawing/2014/main" id="{4557AEBF-0BF1-469E-86FD-DBD55F8F8038}"/>
              </a:ext>
            </a:extLst>
          </p:cNvPr>
          <p:cNvSpPr txBox="1">
            <a:spLocks/>
          </p:cNvSpPr>
          <p:nvPr/>
        </p:nvSpPr>
        <p:spPr>
          <a:xfrm>
            <a:off x="457200" y="1028700"/>
            <a:ext cx="8816802" cy="30226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pPr>
            <a:r>
              <a:rPr lang="sl-SI" altLang="en-US"/>
              <a:t>Prethodnoj klasi možemo dodati metod koji menja poluprečnik osnove i visinu valjka.</a:t>
            </a:r>
          </a:p>
          <a:p>
            <a:pPr>
              <a:lnSpc>
                <a:spcPct val="90000"/>
              </a:lnSpc>
            </a:pPr>
            <a:r>
              <a:rPr lang="sl-SI" altLang="en-US"/>
              <a:t>Ovaj metod može pristupiti direktno atributima, ili može pozvati konstruktor klase sa novim vrednostima.</a:t>
            </a:r>
          </a:p>
          <a:p>
            <a:pPr>
              <a:lnSpc>
                <a:spcPct val="90000"/>
              </a:lnSpc>
            </a:pPr>
            <a:r>
              <a:rPr lang="sl-SI" altLang="en-US"/>
              <a:t>Konstruktor sopstvene klase poziva se sa </a:t>
            </a:r>
            <a:r>
              <a:rPr lang="sl-SI" altLang="en-US">
                <a:solidFill>
                  <a:srgbClr val="0000CC"/>
                </a:solidFill>
                <a:latin typeface="Consolas" panose="020B0609020204030204" pitchFamily="49" charset="0"/>
                <a:cs typeface="Consolas" panose="020B0609020204030204" pitchFamily="49" charset="0"/>
              </a:rPr>
              <a:t>this</a:t>
            </a:r>
            <a:r>
              <a:rPr lang="sl-SI" altLang="en-US"/>
              <a:t>.</a:t>
            </a:r>
          </a:p>
        </p:txBody>
      </p:sp>
    </p:spTree>
    <p:extLst>
      <p:ext uri="{BB962C8B-B14F-4D97-AF65-F5344CB8AC3E}">
        <p14:creationId xmlns:p14="http://schemas.microsoft.com/office/powerpoint/2010/main" val="28635597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842EE-E582-420B-BEA8-1B66020E713B}"/>
              </a:ext>
            </a:extLst>
          </p:cNvPr>
          <p:cNvSpPr>
            <a:spLocks noGrp="1"/>
          </p:cNvSpPr>
          <p:nvPr>
            <p:ph type="title"/>
          </p:nvPr>
        </p:nvSpPr>
        <p:spPr/>
        <p:txBody>
          <a:bodyPr/>
          <a:lstStyle/>
          <a:p>
            <a:r>
              <a:rPr lang="sl-SI"/>
              <a:t>Primer za referencu </a:t>
            </a:r>
            <a:r>
              <a:rPr lang="sl-SI">
                <a:latin typeface="Consolas" panose="020B0609020204030204" pitchFamily="49" charset="0"/>
                <a:cs typeface="Consolas" panose="020B0609020204030204" pitchFamily="49" charset="0"/>
              </a:rPr>
              <a:t>super</a:t>
            </a:r>
            <a:endParaRPr lang="en-US">
              <a:latin typeface="Consolas" panose="020B0609020204030204" pitchFamily="49" charset="0"/>
              <a:cs typeface="Consolas" panose="020B0609020204030204" pitchFamily="49" charset="0"/>
            </a:endParaRPr>
          </a:p>
        </p:txBody>
      </p:sp>
      <p:sp>
        <p:nvSpPr>
          <p:cNvPr id="3" name="Content Placeholder 2">
            <a:extLst>
              <a:ext uri="{FF2B5EF4-FFF2-40B4-BE49-F238E27FC236}">
                <a16:creationId xmlns:a16="http://schemas.microsoft.com/office/drawing/2014/main" id="{9F74C038-093B-47AA-B7DE-9573EB880665}"/>
              </a:ext>
            </a:extLst>
          </p:cNvPr>
          <p:cNvSpPr>
            <a:spLocks noGrp="1"/>
          </p:cNvSpPr>
          <p:nvPr>
            <p:ph idx="1"/>
          </p:nvPr>
        </p:nvSpPr>
        <p:spPr>
          <a:xfrm>
            <a:off x="457200" y="1143000"/>
            <a:ext cx="8816802" cy="1460500"/>
          </a:xfrm>
        </p:spPr>
        <p:txBody>
          <a:bodyPr/>
          <a:lstStyle/>
          <a:p>
            <a:r>
              <a:rPr lang="sl-SI"/>
              <a:t>Ukoliko argument superklase i argument nasleđene klase imaju istu oznaku, arument superklase se označava sa </a:t>
            </a:r>
            <a:r>
              <a:rPr lang="sl-SI">
                <a:solidFill>
                  <a:srgbClr val="0000CC"/>
                </a:solidFill>
                <a:latin typeface="Consolas" panose="020B0609020204030204" pitchFamily="49" charset="0"/>
                <a:cs typeface="Consolas" panose="020B0609020204030204" pitchFamily="49" charset="0"/>
              </a:rPr>
              <a:t>super</a:t>
            </a:r>
            <a:r>
              <a:rPr lang="sl-SI"/>
              <a:t>:</a:t>
            </a:r>
            <a:endParaRPr lang="en-US"/>
          </a:p>
        </p:txBody>
      </p:sp>
      <p:sp>
        <p:nvSpPr>
          <p:cNvPr id="4" name="Footer Placeholder 3">
            <a:extLst>
              <a:ext uri="{FF2B5EF4-FFF2-40B4-BE49-F238E27FC236}">
                <a16:creationId xmlns:a16="http://schemas.microsoft.com/office/drawing/2014/main" id="{7E2191BA-F0D5-4BD8-BBC7-63C6456842D2}"/>
              </a:ext>
            </a:extLst>
          </p:cNvPr>
          <p:cNvSpPr>
            <a:spLocks noGrp="1"/>
          </p:cNvSpPr>
          <p:nvPr>
            <p:ph type="ftr" sz="quarter" idx="11"/>
          </p:nvPr>
        </p:nvSpPr>
        <p:spPr/>
        <p:txBody>
          <a:bodyPr/>
          <a:lstStyle/>
          <a:p>
            <a:r>
              <a:rPr lang="en-US"/>
              <a:t>Elektronski fakultet u Nišu – Katedra za računarstvo – Programski jezici - Java</a:t>
            </a:r>
            <a:endParaRPr lang="en-US" dirty="0"/>
          </a:p>
        </p:txBody>
      </p:sp>
      <p:sp>
        <p:nvSpPr>
          <p:cNvPr id="5" name="Rectangle 5">
            <a:extLst>
              <a:ext uri="{FF2B5EF4-FFF2-40B4-BE49-F238E27FC236}">
                <a16:creationId xmlns:a16="http://schemas.microsoft.com/office/drawing/2014/main" id="{C7CCCFDD-7CDE-4269-839A-1A96491E031B}"/>
              </a:ext>
            </a:extLst>
          </p:cNvPr>
          <p:cNvSpPr txBox="1">
            <a:spLocks noChangeArrowheads="1"/>
          </p:cNvSpPr>
          <p:nvPr/>
        </p:nvSpPr>
        <p:spPr>
          <a:xfrm>
            <a:off x="457200" y="2644112"/>
            <a:ext cx="3708400" cy="40068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None/>
            </a:pPr>
            <a:r>
              <a:rPr lang="sl-SI" altLang="en-US" sz="2000">
                <a:solidFill>
                  <a:srgbClr val="0000CC"/>
                </a:solidFill>
                <a:latin typeface="Consolas" panose="020B0609020204030204" pitchFamily="49" charset="0"/>
                <a:cs typeface="Consolas" panose="020B0609020204030204" pitchFamily="49" charset="0"/>
              </a:rPr>
              <a:t>class </a:t>
            </a:r>
            <a:r>
              <a:rPr lang="en-GB" altLang="en-US" sz="2000">
                <a:solidFill>
                  <a:srgbClr val="0000CC"/>
                </a:solidFill>
                <a:latin typeface="Consolas" panose="020B0609020204030204" pitchFamily="49" charset="0"/>
                <a:cs typeface="Consolas" panose="020B0609020204030204" pitchFamily="49" charset="0"/>
              </a:rPr>
              <a:t>Kvad</a:t>
            </a:r>
          </a:p>
          <a:p>
            <a:pPr>
              <a:buFont typeface="Wingdings" panose="05000000000000000000" pitchFamily="2" charset="2"/>
              <a:buNone/>
            </a:pPr>
            <a:r>
              <a:rPr lang="en-US" altLang="en-US" sz="2000">
                <a:solidFill>
                  <a:srgbClr val="0000CC"/>
                </a:solidFill>
                <a:latin typeface="Consolas" panose="020B0609020204030204" pitchFamily="49" charset="0"/>
                <a:cs typeface="Consolas" panose="020B0609020204030204" pitchFamily="49" charset="0"/>
              </a:rPr>
              <a:t>{</a:t>
            </a:r>
          </a:p>
          <a:p>
            <a:pPr>
              <a:buFont typeface="Wingdings" panose="05000000000000000000" pitchFamily="2" charset="2"/>
              <a:buNone/>
            </a:pPr>
            <a:r>
              <a:rPr lang="en-US" altLang="en-US" sz="2000">
                <a:solidFill>
                  <a:srgbClr val="0000CC"/>
                </a:solidFill>
                <a:latin typeface="Consolas" panose="020B0609020204030204" pitchFamily="49" charset="0"/>
                <a:cs typeface="Consolas" panose="020B0609020204030204" pitchFamily="49" charset="0"/>
              </a:rPr>
              <a:t>	protected float a;</a:t>
            </a:r>
          </a:p>
          <a:p>
            <a:pPr>
              <a:buFont typeface="Wingdings" panose="05000000000000000000" pitchFamily="2" charset="2"/>
              <a:buNone/>
            </a:pPr>
            <a:r>
              <a:rPr lang="en-US" altLang="en-US" sz="2000">
                <a:solidFill>
                  <a:srgbClr val="0000CC"/>
                </a:solidFill>
                <a:latin typeface="Consolas" panose="020B0609020204030204" pitchFamily="49" charset="0"/>
                <a:cs typeface="Consolas" panose="020B0609020204030204" pitchFamily="49" charset="0"/>
              </a:rPr>
              <a:t>	public Kvad(float </a:t>
            </a:r>
            <a:r>
              <a:rPr lang="sl-SI" altLang="en-US" sz="2000">
                <a:solidFill>
                  <a:srgbClr val="0000CC"/>
                </a:solidFill>
                <a:latin typeface="Consolas" panose="020B0609020204030204" pitchFamily="49" charset="0"/>
                <a:cs typeface="Consolas" panose="020B0609020204030204" pitchFamily="49" charset="0"/>
              </a:rPr>
              <a:t>a</a:t>
            </a:r>
            <a:r>
              <a:rPr lang="en-US" altLang="en-US" sz="2000">
                <a:solidFill>
                  <a:srgbClr val="0000CC"/>
                </a:solidFill>
                <a:latin typeface="Consolas" panose="020B0609020204030204" pitchFamily="49" charset="0"/>
                <a:cs typeface="Consolas" panose="020B0609020204030204" pitchFamily="49" charset="0"/>
              </a:rPr>
              <a:t>) </a:t>
            </a:r>
          </a:p>
          <a:p>
            <a:pPr>
              <a:buFont typeface="Wingdings" panose="05000000000000000000" pitchFamily="2" charset="2"/>
              <a:buNone/>
            </a:pPr>
            <a:r>
              <a:rPr lang="en-US" altLang="en-US" sz="2000">
                <a:solidFill>
                  <a:srgbClr val="0000CC"/>
                </a:solidFill>
                <a:latin typeface="Consolas" panose="020B0609020204030204" pitchFamily="49" charset="0"/>
                <a:cs typeface="Consolas" panose="020B0609020204030204" pitchFamily="49" charset="0"/>
              </a:rPr>
              <a:t>	{		</a:t>
            </a:r>
            <a:endParaRPr lang="en-US" altLang="en-US" sz="2000">
              <a:solidFill>
                <a:srgbClr val="339966"/>
              </a:solidFill>
              <a:latin typeface="Consolas" panose="020B0609020204030204" pitchFamily="49" charset="0"/>
              <a:cs typeface="Consolas" panose="020B0609020204030204" pitchFamily="49" charset="0"/>
            </a:endParaRPr>
          </a:p>
          <a:p>
            <a:pPr>
              <a:buFont typeface="Wingdings" panose="05000000000000000000" pitchFamily="2" charset="2"/>
              <a:buNone/>
            </a:pPr>
            <a:r>
              <a:rPr lang="en-US" altLang="en-US" sz="2000">
                <a:solidFill>
                  <a:srgbClr val="0000CC"/>
                </a:solidFill>
                <a:latin typeface="Consolas" panose="020B0609020204030204" pitchFamily="49" charset="0"/>
                <a:cs typeface="Consolas" panose="020B0609020204030204" pitchFamily="49" charset="0"/>
              </a:rPr>
              <a:t>		</a:t>
            </a:r>
            <a:r>
              <a:rPr lang="sl-SI" altLang="en-US" sz="2000">
                <a:solidFill>
                  <a:srgbClr val="0000CC"/>
                </a:solidFill>
                <a:latin typeface="Consolas" panose="020B0609020204030204" pitchFamily="49" charset="0"/>
                <a:cs typeface="Consolas" panose="020B0609020204030204" pitchFamily="49" charset="0"/>
              </a:rPr>
              <a:t>this.</a:t>
            </a:r>
            <a:r>
              <a:rPr lang="en-US" altLang="en-US" sz="2000">
                <a:solidFill>
                  <a:srgbClr val="0000CC"/>
                </a:solidFill>
                <a:latin typeface="Consolas" panose="020B0609020204030204" pitchFamily="49" charset="0"/>
                <a:cs typeface="Consolas" panose="020B0609020204030204" pitchFamily="49" charset="0"/>
              </a:rPr>
              <a:t>a = </a:t>
            </a:r>
            <a:r>
              <a:rPr lang="sl-SI" altLang="en-US" sz="2000">
                <a:solidFill>
                  <a:srgbClr val="0000CC"/>
                </a:solidFill>
                <a:latin typeface="Consolas" panose="020B0609020204030204" pitchFamily="49" charset="0"/>
                <a:cs typeface="Consolas" panose="020B0609020204030204" pitchFamily="49" charset="0"/>
              </a:rPr>
              <a:t>a</a:t>
            </a:r>
            <a:r>
              <a:rPr lang="en-US" altLang="en-US" sz="2000">
                <a:solidFill>
                  <a:srgbClr val="0000CC"/>
                </a:solidFill>
                <a:latin typeface="Consolas" panose="020B0609020204030204" pitchFamily="49" charset="0"/>
                <a:cs typeface="Consolas" panose="020B0609020204030204" pitchFamily="49" charset="0"/>
              </a:rPr>
              <a:t>;</a:t>
            </a:r>
            <a:endParaRPr lang="en-US" altLang="en-US" sz="2000">
              <a:solidFill>
                <a:srgbClr val="339966"/>
              </a:solidFill>
              <a:latin typeface="Consolas" panose="020B0609020204030204" pitchFamily="49" charset="0"/>
              <a:cs typeface="Consolas" panose="020B0609020204030204" pitchFamily="49" charset="0"/>
            </a:endParaRPr>
          </a:p>
          <a:p>
            <a:pPr>
              <a:buFont typeface="Wingdings" panose="05000000000000000000" pitchFamily="2" charset="2"/>
              <a:buNone/>
            </a:pPr>
            <a:r>
              <a:rPr lang="en-US" altLang="en-US" sz="2000">
                <a:solidFill>
                  <a:srgbClr val="0000CC"/>
                </a:solidFill>
                <a:latin typeface="Consolas" panose="020B0609020204030204" pitchFamily="49" charset="0"/>
                <a:cs typeface="Consolas" panose="020B0609020204030204" pitchFamily="49" charset="0"/>
              </a:rPr>
              <a:t>	}</a:t>
            </a:r>
            <a:endParaRPr lang="sl-SI" altLang="en-US" sz="2000">
              <a:solidFill>
                <a:srgbClr val="0000CC"/>
              </a:solidFill>
              <a:latin typeface="Consolas" panose="020B0609020204030204" pitchFamily="49" charset="0"/>
              <a:cs typeface="Consolas" panose="020B0609020204030204" pitchFamily="49" charset="0"/>
            </a:endParaRPr>
          </a:p>
          <a:p>
            <a:pPr>
              <a:buFont typeface="Wingdings" panose="05000000000000000000" pitchFamily="2" charset="2"/>
              <a:buNone/>
            </a:pPr>
            <a:r>
              <a:rPr lang="en-US" altLang="en-US" sz="2000">
                <a:solidFill>
                  <a:srgbClr val="0000CC"/>
                </a:solidFill>
                <a:latin typeface="Consolas" panose="020B0609020204030204" pitchFamily="49" charset="0"/>
                <a:cs typeface="Consolas" panose="020B0609020204030204" pitchFamily="49" charset="0"/>
              </a:rPr>
              <a:t>}</a:t>
            </a:r>
            <a:r>
              <a:rPr lang="sl-SI" altLang="en-US" sz="2000">
                <a:solidFill>
                  <a:srgbClr val="0000CC"/>
                </a:solidFill>
                <a:latin typeface="Consolas" panose="020B0609020204030204" pitchFamily="49" charset="0"/>
                <a:cs typeface="Consolas" panose="020B0609020204030204" pitchFamily="49" charset="0"/>
              </a:rPr>
              <a:t>	</a:t>
            </a:r>
            <a:endParaRPr lang="en-US" altLang="en-US" sz="2000">
              <a:solidFill>
                <a:srgbClr val="0000CC"/>
              </a:solidFill>
              <a:latin typeface="Consolas" panose="020B0609020204030204" pitchFamily="49" charset="0"/>
              <a:cs typeface="Consolas" panose="020B0609020204030204" pitchFamily="49" charset="0"/>
            </a:endParaRPr>
          </a:p>
          <a:p>
            <a:pPr>
              <a:buFont typeface="Wingdings" panose="05000000000000000000" pitchFamily="2" charset="2"/>
              <a:buNone/>
            </a:pPr>
            <a:endParaRPr lang="en-US" altLang="en-US" sz="2000">
              <a:latin typeface="Consolas" panose="020B0609020204030204" pitchFamily="49" charset="0"/>
              <a:cs typeface="Consolas" panose="020B0609020204030204" pitchFamily="49" charset="0"/>
            </a:endParaRPr>
          </a:p>
        </p:txBody>
      </p:sp>
      <p:sp>
        <p:nvSpPr>
          <p:cNvPr id="6" name="Rectangle 6">
            <a:extLst>
              <a:ext uri="{FF2B5EF4-FFF2-40B4-BE49-F238E27FC236}">
                <a16:creationId xmlns:a16="http://schemas.microsoft.com/office/drawing/2014/main" id="{90031580-58B3-4D5F-B274-8E8941488726}"/>
              </a:ext>
            </a:extLst>
          </p:cNvPr>
          <p:cNvSpPr txBox="1">
            <a:spLocks noChangeArrowheads="1"/>
          </p:cNvSpPr>
          <p:nvPr/>
        </p:nvSpPr>
        <p:spPr>
          <a:xfrm>
            <a:off x="4356100" y="2650462"/>
            <a:ext cx="6134807" cy="375920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spcBef>
                <a:spcPts val="600"/>
              </a:spcBef>
              <a:buFont typeface="Wingdings" panose="05000000000000000000" pitchFamily="2" charset="2"/>
              <a:buNone/>
            </a:pPr>
            <a:r>
              <a:rPr lang="sl-SI" altLang="en-US" sz="2000">
                <a:solidFill>
                  <a:srgbClr val="0000CC"/>
                </a:solidFill>
                <a:latin typeface="Consolas" panose="020B0609020204030204" pitchFamily="49" charset="0"/>
                <a:cs typeface="Consolas" panose="020B0609020204030204" pitchFamily="49" charset="0"/>
              </a:rPr>
              <a:t>class </a:t>
            </a:r>
            <a:r>
              <a:rPr lang="en-US" altLang="en-US" sz="2000">
                <a:solidFill>
                  <a:srgbClr val="0000CC"/>
                </a:solidFill>
                <a:latin typeface="Consolas" panose="020B0609020204030204" pitchFamily="49" charset="0"/>
                <a:cs typeface="Consolas" panose="020B0609020204030204" pitchFamily="49" charset="0"/>
              </a:rPr>
              <a:t>Kvadar</a:t>
            </a:r>
            <a:r>
              <a:rPr lang="sl-SI" altLang="en-US" sz="2000">
                <a:solidFill>
                  <a:srgbClr val="0000CC"/>
                </a:solidFill>
                <a:latin typeface="Consolas" panose="020B0609020204030204" pitchFamily="49" charset="0"/>
                <a:cs typeface="Consolas" panose="020B0609020204030204" pitchFamily="49" charset="0"/>
              </a:rPr>
              <a:t> </a:t>
            </a:r>
            <a:r>
              <a:rPr lang="en-GB" altLang="en-US" sz="2000">
                <a:solidFill>
                  <a:srgbClr val="0000CC"/>
                </a:solidFill>
                <a:latin typeface="Consolas" panose="020B0609020204030204" pitchFamily="49" charset="0"/>
                <a:cs typeface="Consolas" panose="020B0609020204030204" pitchFamily="49" charset="0"/>
              </a:rPr>
              <a:t>extends Kvad</a:t>
            </a:r>
            <a:r>
              <a:rPr lang="sl-SI" altLang="en-US" sz="2000">
                <a:solidFill>
                  <a:srgbClr val="0000CC"/>
                </a:solidFill>
                <a:latin typeface="Consolas" panose="020B0609020204030204" pitchFamily="49" charset="0"/>
                <a:cs typeface="Consolas" panose="020B0609020204030204" pitchFamily="49" charset="0"/>
              </a:rPr>
              <a:t>rat</a:t>
            </a:r>
            <a:endParaRPr lang="en-GB" altLang="en-US" sz="2000">
              <a:solidFill>
                <a:srgbClr val="0000CC"/>
              </a:solidFill>
              <a:latin typeface="Consolas" panose="020B0609020204030204" pitchFamily="49" charset="0"/>
              <a:cs typeface="Consolas" panose="020B0609020204030204" pitchFamily="49" charset="0"/>
            </a:endParaRPr>
          </a:p>
          <a:p>
            <a:pPr>
              <a:spcBef>
                <a:spcPts val="600"/>
              </a:spcBef>
              <a:buFont typeface="Wingdings" panose="05000000000000000000" pitchFamily="2" charset="2"/>
              <a:buNone/>
            </a:pPr>
            <a:r>
              <a:rPr lang="en-US" altLang="en-US" sz="2000">
                <a:solidFill>
                  <a:srgbClr val="0000CC"/>
                </a:solidFill>
                <a:latin typeface="Consolas" panose="020B0609020204030204" pitchFamily="49" charset="0"/>
                <a:cs typeface="Consolas" panose="020B0609020204030204" pitchFamily="49" charset="0"/>
              </a:rPr>
              <a:t>{</a:t>
            </a:r>
          </a:p>
          <a:p>
            <a:pPr>
              <a:spcBef>
                <a:spcPts val="600"/>
              </a:spcBef>
              <a:buFont typeface="Wingdings" panose="05000000000000000000" pitchFamily="2" charset="2"/>
              <a:buNone/>
            </a:pPr>
            <a:r>
              <a:rPr lang="sl-SI" altLang="en-US" sz="2000">
                <a:solidFill>
                  <a:srgbClr val="0000CC"/>
                </a:solidFill>
                <a:latin typeface="Consolas" panose="020B0609020204030204" pitchFamily="49" charset="0"/>
                <a:cs typeface="Consolas" panose="020B0609020204030204" pitchFamily="49" charset="0"/>
              </a:rPr>
              <a:t>  </a:t>
            </a:r>
            <a:r>
              <a:rPr lang="en-US" altLang="en-US" sz="2000">
                <a:solidFill>
                  <a:srgbClr val="0000CC"/>
                </a:solidFill>
                <a:latin typeface="Consolas" panose="020B0609020204030204" pitchFamily="49" charset="0"/>
                <a:cs typeface="Consolas" panose="020B0609020204030204" pitchFamily="49" charset="0"/>
              </a:rPr>
              <a:t>private float </a:t>
            </a:r>
            <a:r>
              <a:rPr lang="sl-SI" altLang="en-US" sz="2000">
                <a:solidFill>
                  <a:srgbClr val="0000CC"/>
                </a:solidFill>
                <a:latin typeface="Consolas" panose="020B0609020204030204" pitchFamily="49" charset="0"/>
                <a:cs typeface="Consolas" panose="020B0609020204030204" pitchFamily="49" charset="0"/>
              </a:rPr>
              <a:t>a</a:t>
            </a:r>
            <a:r>
              <a:rPr lang="en-US" altLang="en-US" sz="2000">
                <a:solidFill>
                  <a:srgbClr val="0000CC"/>
                </a:solidFill>
                <a:latin typeface="Consolas" panose="020B0609020204030204" pitchFamily="49" charset="0"/>
                <a:cs typeface="Consolas" panose="020B0609020204030204" pitchFamily="49" charset="0"/>
              </a:rPr>
              <a:t>;</a:t>
            </a:r>
          </a:p>
          <a:p>
            <a:pPr>
              <a:spcBef>
                <a:spcPts val="600"/>
              </a:spcBef>
              <a:buFont typeface="Wingdings" panose="05000000000000000000" pitchFamily="2" charset="2"/>
              <a:buNone/>
            </a:pPr>
            <a:r>
              <a:rPr lang="sl-SI" altLang="en-US" sz="2000">
                <a:solidFill>
                  <a:srgbClr val="0000CC"/>
                </a:solidFill>
                <a:latin typeface="Consolas" panose="020B0609020204030204" pitchFamily="49" charset="0"/>
                <a:cs typeface="Consolas" panose="020B0609020204030204" pitchFamily="49" charset="0"/>
              </a:rPr>
              <a:t>  </a:t>
            </a:r>
            <a:r>
              <a:rPr lang="en-US" altLang="en-US" sz="2000">
                <a:solidFill>
                  <a:srgbClr val="0000CC"/>
                </a:solidFill>
                <a:latin typeface="Consolas" panose="020B0609020204030204" pitchFamily="49" charset="0"/>
                <a:cs typeface="Consolas" panose="020B0609020204030204" pitchFamily="49" charset="0"/>
              </a:rPr>
              <a:t>public Kvadar(float str, float vis)</a:t>
            </a:r>
          </a:p>
          <a:p>
            <a:pPr>
              <a:spcBef>
                <a:spcPts val="600"/>
              </a:spcBef>
              <a:buFont typeface="Wingdings" panose="05000000000000000000" pitchFamily="2" charset="2"/>
              <a:buNone/>
            </a:pPr>
            <a:r>
              <a:rPr lang="sl-SI" altLang="en-US" sz="2000">
                <a:solidFill>
                  <a:srgbClr val="0000CC"/>
                </a:solidFill>
                <a:latin typeface="Consolas" panose="020B0609020204030204" pitchFamily="49" charset="0"/>
                <a:cs typeface="Consolas" panose="020B0609020204030204" pitchFamily="49" charset="0"/>
              </a:rPr>
              <a:t>  </a:t>
            </a:r>
            <a:r>
              <a:rPr lang="en-US" altLang="en-US" sz="2000">
                <a:solidFill>
                  <a:srgbClr val="0000CC"/>
                </a:solidFill>
                <a:latin typeface="Consolas" panose="020B0609020204030204" pitchFamily="49" charset="0"/>
                <a:cs typeface="Consolas" panose="020B0609020204030204" pitchFamily="49" charset="0"/>
              </a:rPr>
              <a:t>{		</a:t>
            </a:r>
          </a:p>
          <a:p>
            <a:pPr>
              <a:spcBef>
                <a:spcPts val="600"/>
              </a:spcBef>
              <a:buFont typeface="Wingdings" panose="05000000000000000000" pitchFamily="2" charset="2"/>
              <a:buNone/>
            </a:pPr>
            <a:r>
              <a:rPr lang="sl-SI" altLang="en-US" sz="2000">
                <a:solidFill>
                  <a:srgbClr val="0000CC"/>
                </a:solidFill>
                <a:latin typeface="Consolas" panose="020B0609020204030204" pitchFamily="49" charset="0"/>
                <a:cs typeface="Consolas" panose="020B0609020204030204" pitchFamily="49" charset="0"/>
              </a:rPr>
              <a:t>    </a:t>
            </a:r>
            <a:r>
              <a:rPr lang="sl-SI" altLang="en-US" sz="2000">
                <a:solidFill>
                  <a:srgbClr val="FF0000"/>
                </a:solidFill>
                <a:latin typeface="Consolas" panose="020B0609020204030204" pitchFamily="49" charset="0"/>
                <a:cs typeface="Consolas" panose="020B0609020204030204" pitchFamily="49" charset="0"/>
              </a:rPr>
              <a:t>super</a:t>
            </a:r>
            <a:r>
              <a:rPr lang="sl-SI" altLang="en-US" sz="2000">
                <a:solidFill>
                  <a:srgbClr val="0000CC"/>
                </a:solidFill>
                <a:latin typeface="Consolas" panose="020B0609020204030204" pitchFamily="49" charset="0"/>
                <a:cs typeface="Consolas" panose="020B0609020204030204" pitchFamily="49" charset="0"/>
              </a:rPr>
              <a:t>.</a:t>
            </a:r>
            <a:r>
              <a:rPr lang="en-US" altLang="en-US" sz="2000">
                <a:solidFill>
                  <a:srgbClr val="0000CC"/>
                </a:solidFill>
                <a:latin typeface="Consolas" panose="020B0609020204030204" pitchFamily="49" charset="0"/>
                <a:cs typeface="Consolas" panose="020B0609020204030204" pitchFamily="49" charset="0"/>
              </a:rPr>
              <a:t>a = str;</a:t>
            </a:r>
            <a:r>
              <a:rPr lang="sl-SI" altLang="en-US" sz="2000">
                <a:solidFill>
                  <a:srgbClr val="0000CC"/>
                </a:solidFill>
                <a:latin typeface="Consolas" panose="020B0609020204030204" pitchFamily="49" charset="0"/>
                <a:cs typeface="Consolas" panose="020B0609020204030204" pitchFamily="49" charset="0"/>
              </a:rPr>
              <a:t> </a:t>
            </a:r>
            <a:r>
              <a:rPr lang="sl-SI" altLang="en-US" sz="2000">
                <a:solidFill>
                  <a:schemeClr val="accent5">
                    <a:lumMod val="50000"/>
                  </a:schemeClr>
                </a:solidFill>
                <a:latin typeface="Consolas" panose="020B0609020204030204" pitchFamily="49" charset="0"/>
                <a:cs typeface="Consolas" panose="020B0609020204030204" pitchFamily="49" charset="0"/>
              </a:rPr>
              <a:t>// nasleđeno a</a:t>
            </a:r>
          </a:p>
          <a:p>
            <a:pPr>
              <a:spcBef>
                <a:spcPts val="600"/>
              </a:spcBef>
              <a:buFont typeface="Wingdings" panose="05000000000000000000" pitchFamily="2" charset="2"/>
              <a:buNone/>
            </a:pPr>
            <a:r>
              <a:rPr lang="sl-SI" altLang="en-US" sz="2000">
                <a:solidFill>
                  <a:schemeClr val="accent5">
                    <a:lumMod val="50000"/>
                  </a:schemeClr>
                </a:solidFill>
                <a:latin typeface="Consolas" panose="020B0609020204030204" pitchFamily="49" charset="0"/>
                <a:cs typeface="Consolas" panose="020B0609020204030204" pitchFamily="49" charset="0"/>
              </a:rPr>
              <a:t>    </a:t>
            </a:r>
            <a:r>
              <a:rPr lang="sl-SI" altLang="en-US" sz="2000">
                <a:solidFill>
                  <a:srgbClr val="0000CC"/>
                </a:solidFill>
                <a:latin typeface="Consolas" panose="020B0609020204030204" pitchFamily="49" charset="0"/>
                <a:cs typeface="Consolas" panose="020B0609020204030204" pitchFamily="49" charset="0"/>
              </a:rPr>
              <a:t>a</a:t>
            </a:r>
            <a:r>
              <a:rPr lang="en-US" altLang="en-US" sz="2000">
                <a:solidFill>
                  <a:srgbClr val="0000CC"/>
                </a:solidFill>
                <a:latin typeface="Consolas" panose="020B0609020204030204" pitchFamily="49" charset="0"/>
                <a:cs typeface="Consolas" panose="020B0609020204030204" pitchFamily="49" charset="0"/>
              </a:rPr>
              <a:t> = vis;</a:t>
            </a:r>
            <a:r>
              <a:rPr lang="sl-SI" altLang="en-US" sz="2000">
                <a:solidFill>
                  <a:srgbClr val="0000CC"/>
                </a:solidFill>
                <a:latin typeface="Consolas" panose="020B0609020204030204" pitchFamily="49" charset="0"/>
                <a:cs typeface="Consolas" panose="020B0609020204030204" pitchFamily="49" charset="0"/>
              </a:rPr>
              <a:t> </a:t>
            </a:r>
            <a:r>
              <a:rPr lang="sl-SI" altLang="en-US" sz="2000">
                <a:solidFill>
                  <a:schemeClr val="accent5">
                    <a:lumMod val="50000"/>
                  </a:schemeClr>
                </a:solidFill>
                <a:latin typeface="Consolas" panose="020B0609020204030204" pitchFamily="49" charset="0"/>
                <a:cs typeface="Consolas" panose="020B0609020204030204" pitchFamily="49" charset="0"/>
              </a:rPr>
              <a:t>// sopstveno a</a:t>
            </a:r>
            <a:endParaRPr lang="en-US" altLang="en-US" sz="2000">
              <a:solidFill>
                <a:schemeClr val="accent5">
                  <a:lumMod val="50000"/>
                </a:schemeClr>
              </a:solidFill>
              <a:latin typeface="Consolas" panose="020B0609020204030204" pitchFamily="49" charset="0"/>
              <a:cs typeface="Consolas" panose="020B0609020204030204" pitchFamily="49" charset="0"/>
            </a:endParaRPr>
          </a:p>
          <a:p>
            <a:pPr>
              <a:spcBef>
                <a:spcPts val="600"/>
              </a:spcBef>
              <a:buFont typeface="Wingdings" panose="05000000000000000000" pitchFamily="2" charset="2"/>
              <a:buNone/>
            </a:pPr>
            <a:r>
              <a:rPr lang="sl-SI" altLang="en-US" sz="2000">
                <a:solidFill>
                  <a:srgbClr val="0000CC"/>
                </a:solidFill>
                <a:latin typeface="Consolas" panose="020B0609020204030204" pitchFamily="49" charset="0"/>
                <a:cs typeface="Consolas" panose="020B0609020204030204" pitchFamily="49" charset="0"/>
              </a:rPr>
              <a:t>  </a:t>
            </a:r>
            <a:r>
              <a:rPr lang="en-US" altLang="en-US" sz="2000">
                <a:solidFill>
                  <a:srgbClr val="0000CC"/>
                </a:solidFill>
                <a:latin typeface="Consolas" panose="020B0609020204030204" pitchFamily="49" charset="0"/>
                <a:cs typeface="Consolas" panose="020B0609020204030204" pitchFamily="49" charset="0"/>
              </a:rPr>
              <a:t>}</a:t>
            </a:r>
          </a:p>
          <a:p>
            <a:pPr>
              <a:spcBef>
                <a:spcPts val="600"/>
              </a:spcBef>
              <a:buFont typeface="Wingdings" panose="05000000000000000000" pitchFamily="2" charset="2"/>
              <a:buNone/>
            </a:pPr>
            <a:r>
              <a:rPr lang="en-US" altLang="en-US" sz="2000">
                <a:solidFill>
                  <a:srgbClr val="0000CC"/>
                </a:solidFill>
                <a:latin typeface="Consolas" panose="020B0609020204030204" pitchFamily="49" charset="0"/>
                <a:cs typeface="Consolas" panose="020B0609020204030204" pitchFamily="49" charset="0"/>
              </a:rPr>
              <a:t>}</a:t>
            </a:r>
          </a:p>
          <a:p>
            <a:pPr>
              <a:buFont typeface="Wingdings" panose="05000000000000000000" pitchFamily="2" charset="2"/>
              <a:buNone/>
            </a:pPr>
            <a:endParaRPr lang="en-US" altLang="en-US" sz="2000">
              <a:latin typeface="Consolas" panose="020B0609020204030204" pitchFamily="49" charset="0"/>
              <a:cs typeface="Consolas" panose="020B0609020204030204" pitchFamily="49" charset="0"/>
            </a:endParaRPr>
          </a:p>
        </p:txBody>
      </p:sp>
      <p:sp>
        <p:nvSpPr>
          <p:cNvPr id="7" name="Line 7">
            <a:extLst>
              <a:ext uri="{FF2B5EF4-FFF2-40B4-BE49-F238E27FC236}">
                <a16:creationId xmlns:a16="http://schemas.microsoft.com/office/drawing/2014/main" id="{71F8B583-E7D9-4FA4-AF76-8236360A1E31}"/>
              </a:ext>
            </a:extLst>
          </p:cNvPr>
          <p:cNvSpPr>
            <a:spLocks noChangeShapeType="1"/>
          </p:cNvSpPr>
          <p:nvPr/>
        </p:nvSpPr>
        <p:spPr bwMode="auto">
          <a:xfrm>
            <a:off x="4183063" y="2743200"/>
            <a:ext cx="0" cy="3378200"/>
          </a:xfrm>
          <a:prstGeom prst="line">
            <a:avLst/>
          </a:prstGeom>
          <a:noFill/>
          <a:ln w="25400">
            <a:solidFill>
              <a:schemeClr val="tx1">
                <a:lumMod val="65000"/>
                <a:lumOff val="3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Callout 1 2">
            <a:extLst>
              <a:ext uri="{FF2B5EF4-FFF2-40B4-BE49-F238E27FC236}">
                <a16:creationId xmlns:a16="http://schemas.microsoft.com/office/drawing/2014/main" id="{B8F02C7E-A8AA-4557-B859-102D26EF343A}"/>
              </a:ext>
            </a:extLst>
          </p:cNvPr>
          <p:cNvSpPr/>
          <p:nvPr/>
        </p:nvSpPr>
        <p:spPr bwMode="auto">
          <a:xfrm>
            <a:off x="5630333" y="5392737"/>
            <a:ext cx="3145367" cy="989013"/>
          </a:xfrm>
          <a:prstGeom prst="borderCallout1">
            <a:avLst>
              <a:gd name="adj1" fmla="val 50523"/>
              <a:gd name="adj2" fmla="val 256"/>
              <a:gd name="adj3" fmla="val -12647"/>
              <a:gd name="adj4" fmla="val -13562"/>
            </a:avLst>
          </a:prstGeom>
          <a:solidFill>
            <a:schemeClr val="bg1"/>
          </a:solidFill>
          <a:ln w="28575" cap="flat" cmpd="sng" algn="ctr">
            <a:solidFill>
              <a:schemeClr val="tx1">
                <a:lumMod val="65000"/>
                <a:lumOff val="35000"/>
              </a:schemeClr>
            </a:solidFill>
            <a:prstDash val="solid"/>
            <a:round/>
            <a:headEnd type="none" w="med" len="med"/>
            <a:tailEnd type="triangle" w="lg" len="lg"/>
          </a:ln>
          <a:effectLst/>
        </p:spPr>
        <p:txBody>
          <a:bodyPr/>
          <a:lstStyle/>
          <a:p>
            <a:pPr>
              <a:defRPr/>
            </a:pPr>
            <a:r>
              <a:rPr lang="sl-SI">
                <a:solidFill>
                  <a:schemeClr val="tx1">
                    <a:lumMod val="65000"/>
                    <a:lumOff val="35000"/>
                  </a:schemeClr>
                </a:solidFill>
              </a:rPr>
              <a:t>Ovde </a:t>
            </a:r>
            <a:r>
              <a:rPr lang="sl-SI" b="1">
                <a:solidFill>
                  <a:schemeClr val="tx1">
                    <a:lumMod val="65000"/>
                    <a:lumOff val="35000"/>
                  </a:schemeClr>
                </a:solidFill>
                <a:latin typeface="Courier New" panose="02070309020205020404" pitchFamily="49" charset="0"/>
                <a:cs typeface="Courier New" panose="02070309020205020404" pitchFamily="49" charset="0"/>
              </a:rPr>
              <a:t>this</a:t>
            </a:r>
            <a:r>
              <a:rPr lang="sl-SI">
                <a:solidFill>
                  <a:schemeClr val="tx1">
                    <a:lumMod val="65000"/>
                    <a:lumOff val="35000"/>
                  </a:schemeClr>
                </a:solidFill>
              </a:rPr>
              <a:t> nije neophodno (podrazumeva se, ako nije</a:t>
            </a:r>
          </a:p>
          <a:p>
            <a:pPr>
              <a:defRPr/>
            </a:pPr>
            <a:r>
              <a:rPr lang="sl-SI">
                <a:solidFill>
                  <a:schemeClr val="tx1">
                    <a:lumMod val="65000"/>
                    <a:lumOff val="35000"/>
                  </a:schemeClr>
                </a:solidFill>
                <a:latin typeface="+mn-lt"/>
              </a:rPr>
              <a:t>napisano </a:t>
            </a:r>
            <a:r>
              <a:rPr lang="sl-SI" b="1">
                <a:solidFill>
                  <a:schemeClr val="tx1">
                    <a:lumMod val="65000"/>
                    <a:lumOff val="35000"/>
                  </a:schemeClr>
                </a:solidFill>
                <a:latin typeface="Courier New" panose="02070309020205020404" pitchFamily="49" charset="0"/>
                <a:cs typeface="Courier New" panose="02070309020205020404" pitchFamily="49" charset="0"/>
              </a:rPr>
              <a:t>super</a:t>
            </a:r>
            <a:r>
              <a:rPr lang="en-US">
                <a:solidFill>
                  <a:schemeClr val="tx1">
                    <a:lumMod val="65000"/>
                    <a:lumOff val="35000"/>
                  </a:schemeClr>
                </a:solidFill>
                <a:latin typeface="+mn-lt"/>
              </a:rPr>
              <a:t>).</a:t>
            </a:r>
          </a:p>
        </p:txBody>
      </p:sp>
    </p:spTree>
    <p:extLst>
      <p:ext uri="{BB962C8B-B14F-4D97-AF65-F5344CB8AC3E}">
        <p14:creationId xmlns:p14="http://schemas.microsoft.com/office/powerpoint/2010/main" val="31439730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1BCC8B-52B5-4AD0-ABC5-2EF514C0B9C9}"/>
              </a:ext>
            </a:extLst>
          </p:cNvPr>
          <p:cNvSpPr>
            <a:spLocks noGrp="1"/>
          </p:cNvSpPr>
          <p:nvPr>
            <p:ph idx="1"/>
          </p:nvPr>
        </p:nvSpPr>
        <p:spPr>
          <a:xfrm>
            <a:off x="457200" y="352425"/>
            <a:ext cx="8816802" cy="2517775"/>
          </a:xfrm>
        </p:spPr>
        <p:txBody>
          <a:bodyPr>
            <a:normAutofit/>
          </a:bodyPr>
          <a:lstStyle/>
          <a:p>
            <a:r>
              <a:rPr lang="sl-SI"/>
              <a:t>Prethodni primer, u formi u kojoj je dat, izazvaće grešku u kompajliranju:</a:t>
            </a:r>
          </a:p>
          <a:p>
            <a:pPr lvl="1"/>
            <a:r>
              <a:rPr lang="sl-SI">
                <a:solidFill>
                  <a:srgbClr val="FF0000"/>
                </a:solidFill>
              </a:rPr>
              <a:t>Implicit superconstructor Kvadrat() is undefined.</a:t>
            </a:r>
            <a:br>
              <a:rPr lang="sl-SI">
                <a:solidFill>
                  <a:srgbClr val="FF0000"/>
                </a:solidFill>
              </a:rPr>
            </a:br>
            <a:r>
              <a:rPr lang="sl-SI">
                <a:solidFill>
                  <a:srgbClr val="FF0000"/>
                </a:solidFill>
              </a:rPr>
              <a:t>Must explicitly invoke another constructor.</a:t>
            </a:r>
          </a:p>
          <a:p>
            <a:pPr lvl="1"/>
            <a:r>
              <a:rPr lang="sl-SI"/>
              <a:t>Objašnjenje i rešenje će biti dati u nastavku.</a:t>
            </a:r>
            <a:endParaRPr lang="en-US"/>
          </a:p>
        </p:txBody>
      </p:sp>
      <p:sp>
        <p:nvSpPr>
          <p:cNvPr id="4" name="Footer Placeholder 3">
            <a:extLst>
              <a:ext uri="{FF2B5EF4-FFF2-40B4-BE49-F238E27FC236}">
                <a16:creationId xmlns:a16="http://schemas.microsoft.com/office/drawing/2014/main" id="{4D709EA1-EF03-4BB9-8CB7-91AA35CBE69C}"/>
              </a:ext>
            </a:extLst>
          </p:cNvPr>
          <p:cNvSpPr>
            <a:spLocks noGrp="1"/>
          </p:cNvSpPr>
          <p:nvPr>
            <p:ph type="ftr" sz="quarter" idx="11"/>
          </p:nvPr>
        </p:nvSpPr>
        <p:spPr/>
        <p:txBody>
          <a:bodyPr/>
          <a:lstStyle/>
          <a:p>
            <a:r>
              <a:rPr lang="en-US"/>
              <a:t>Elektronski fakultet u Nišu – Katedra za računarstvo – Programski jezici - Java</a:t>
            </a:r>
            <a:endParaRPr lang="en-US" dirty="0"/>
          </a:p>
        </p:txBody>
      </p:sp>
      <p:pic>
        <p:nvPicPr>
          <p:cNvPr id="5" name="Picture 4">
            <a:extLst>
              <a:ext uri="{FF2B5EF4-FFF2-40B4-BE49-F238E27FC236}">
                <a16:creationId xmlns:a16="http://schemas.microsoft.com/office/drawing/2014/main" id="{393A9D61-9033-4B32-BEB1-46614740C580}"/>
              </a:ext>
            </a:extLst>
          </p:cNvPr>
          <p:cNvPicPr>
            <a:picLocks noChangeAspect="1"/>
          </p:cNvPicPr>
          <p:nvPr/>
        </p:nvPicPr>
        <p:blipFill>
          <a:blip r:embed="rId2"/>
          <a:stretch>
            <a:fillRect/>
          </a:stretch>
        </p:blipFill>
        <p:spPr>
          <a:xfrm>
            <a:off x="861926" y="2997200"/>
            <a:ext cx="8286750" cy="3381375"/>
          </a:xfrm>
          <a:prstGeom prst="rect">
            <a:avLst/>
          </a:prstGeom>
          <a:ln>
            <a:solidFill>
              <a:schemeClr val="tx1">
                <a:lumMod val="65000"/>
                <a:lumOff val="35000"/>
              </a:schemeClr>
            </a:solidFill>
          </a:ln>
        </p:spPr>
      </p:pic>
    </p:spTree>
    <p:extLst>
      <p:ext uri="{BB962C8B-B14F-4D97-AF65-F5344CB8AC3E}">
        <p14:creationId xmlns:p14="http://schemas.microsoft.com/office/powerpoint/2010/main" val="27128015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842EE-E582-420B-BEA8-1B66020E713B}"/>
              </a:ext>
            </a:extLst>
          </p:cNvPr>
          <p:cNvSpPr>
            <a:spLocks noGrp="1"/>
          </p:cNvSpPr>
          <p:nvPr>
            <p:ph type="title"/>
          </p:nvPr>
        </p:nvSpPr>
        <p:spPr/>
        <p:txBody>
          <a:bodyPr/>
          <a:lstStyle/>
          <a:p>
            <a:r>
              <a:rPr lang="sl-SI" b="1">
                <a:latin typeface="Courier New" panose="02070309020205020404" pitchFamily="49" charset="0"/>
                <a:cs typeface="Courier New" panose="02070309020205020404" pitchFamily="49" charset="0"/>
              </a:rPr>
              <a:t>super</a:t>
            </a:r>
            <a:r>
              <a:rPr lang="sl-SI"/>
              <a:t> kao poziv superkonstruktora</a:t>
            </a:r>
            <a:endParaRPr lang="en-US" b="1">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9F74C038-093B-47AA-B7DE-9573EB880665}"/>
              </a:ext>
            </a:extLst>
          </p:cNvPr>
          <p:cNvSpPr>
            <a:spLocks noGrp="1"/>
          </p:cNvSpPr>
          <p:nvPr>
            <p:ph idx="1"/>
          </p:nvPr>
        </p:nvSpPr>
        <p:spPr>
          <a:xfrm>
            <a:off x="457200" y="1143000"/>
            <a:ext cx="8816802" cy="1092200"/>
          </a:xfrm>
        </p:spPr>
        <p:txBody>
          <a:bodyPr/>
          <a:lstStyle/>
          <a:p>
            <a:r>
              <a:rPr lang="sl-SI"/>
              <a:t>Konstruktor superklase iz potklase se poziva pomoću </a:t>
            </a:r>
            <a:r>
              <a:rPr lang="sl-SI">
                <a:solidFill>
                  <a:srgbClr val="0000CC"/>
                </a:solidFill>
                <a:latin typeface="Consolas" panose="020B0609020204030204" pitchFamily="49" charset="0"/>
                <a:cs typeface="Consolas" panose="020B0609020204030204" pitchFamily="49" charset="0"/>
              </a:rPr>
              <a:t>super</a:t>
            </a:r>
            <a:r>
              <a:rPr lang="sl-SI" b="1">
                <a:solidFill>
                  <a:srgbClr val="0000CC"/>
                </a:solidFill>
                <a:latin typeface="Courier New" panose="02070309020205020404" pitchFamily="49" charset="0"/>
                <a:cs typeface="Courier New" panose="02070309020205020404" pitchFamily="49" charset="0"/>
              </a:rPr>
              <a:t> </a:t>
            </a:r>
            <a:r>
              <a:rPr lang="sl-SI"/>
              <a:t>(sa odgovarajućim argumentima):</a:t>
            </a:r>
            <a:endParaRPr lang="en-US"/>
          </a:p>
        </p:txBody>
      </p:sp>
      <p:sp>
        <p:nvSpPr>
          <p:cNvPr id="4" name="Footer Placeholder 3">
            <a:extLst>
              <a:ext uri="{FF2B5EF4-FFF2-40B4-BE49-F238E27FC236}">
                <a16:creationId xmlns:a16="http://schemas.microsoft.com/office/drawing/2014/main" id="{7E2191BA-F0D5-4BD8-BBC7-63C6456842D2}"/>
              </a:ext>
            </a:extLst>
          </p:cNvPr>
          <p:cNvSpPr>
            <a:spLocks noGrp="1"/>
          </p:cNvSpPr>
          <p:nvPr>
            <p:ph type="ftr" sz="quarter" idx="11"/>
          </p:nvPr>
        </p:nvSpPr>
        <p:spPr/>
        <p:txBody>
          <a:bodyPr/>
          <a:lstStyle/>
          <a:p>
            <a:r>
              <a:rPr lang="en-US"/>
              <a:t>Elektronski fakultet u Nišu – Katedra za računarstvo – Programski jezici - Java</a:t>
            </a:r>
            <a:endParaRPr lang="en-US" dirty="0"/>
          </a:p>
        </p:txBody>
      </p:sp>
      <p:sp>
        <p:nvSpPr>
          <p:cNvPr id="5" name="Rectangle 5">
            <a:extLst>
              <a:ext uri="{FF2B5EF4-FFF2-40B4-BE49-F238E27FC236}">
                <a16:creationId xmlns:a16="http://schemas.microsoft.com/office/drawing/2014/main" id="{C7CCCFDD-7CDE-4269-839A-1A96491E031B}"/>
              </a:ext>
            </a:extLst>
          </p:cNvPr>
          <p:cNvSpPr txBox="1">
            <a:spLocks noChangeArrowheads="1"/>
          </p:cNvSpPr>
          <p:nvPr/>
        </p:nvSpPr>
        <p:spPr>
          <a:xfrm>
            <a:off x="457200" y="2377412"/>
            <a:ext cx="3708400" cy="40068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None/>
            </a:pPr>
            <a:r>
              <a:rPr lang="sl-SI" altLang="en-US" sz="2000">
                <a:solidFill>
                  <a:srgbClr val="0000CC"/>
                </a:solidFill>
                <a:latin typeface="Consolas" panose="020B0609020204030204" pitchFamily="49" charset="0"/>
                <a:cs typeface="Consolas" panose="020B0609020204030204" pitchFamily="49" charset="0"/>
              </a:rPr>
              <a:t>class </a:t>
            </a:r>
            <a:r>
              <a:rPr lang="en-GB" altLang="en-US" sz="2000">
                <a:solidFill>
                  <a:srgbClr val="0000CC"/>
                </a:solidFill>
                <a:latin typeface="Consolas" panose="020B0609020204030204" pitchFamily="49" charset="0"/>
                <a:cs typeface="Consolas" panose="020B0609020204030204" pitchFamily="49" charset="0"/>
              </a:rPr>
              <a:t>Kvad</a:t>
            </a:r>
          </a:p>
          <a:p>
            <a:pPr>
              <a:buFont typeface="Wingdings" panose="05000000000000000000" pitchFamily="2" charset="2"/>
              <a:buNone/>
            </a:pPr>
            <a:r>
              <a:rPr lang="en-US" altLang="en-US" sz="2000">
                <a:solidFill>
                  <a:srgbClr val="0000CC"/>
                </a:solidFill>
                <a:latin typeface="Consolas" panose="020B0609020204030204" pitchFamily="49" charset="0"/>
                <a:cs typeface="Consolas" panose="020B0609020204030204" pitchFamily="49" charset="0"/>
              </a:rPr>
              <a:t>{</a:t>
            </a:r>
          </a:p>
          <a:p>
            <a:pPr>
              <a:buFont typeface="Wingdings" panose="05000000000000000000" pitchFamily="2" charset="2"/>
              <a:buNone/>
            </a:pPr>
            <a:r>
              <a:rPr lang="en-US" altLang="en-US" sz="2000">
                <a:solidFill>
                  <a:srgbClr val="0000CC"/>
                </a:solidFill>
                <a:latin typeface="Consolas" panose="020B0609020204030204" pitchFamily="49" charset="0"/>
                <a:cs typeface="Consolas" panose="020B0609020204030204" pitchFamily="49" charset="0"/>
              </a:rPr>
              <a:t>	private float a;</a:t>
            </a:r>
          </a:p>
          <a:p>
            <a:pPr>
              <a:buFont typeface="Wingdings" panose="05000000000000000000" pitchFamily="2" charset="2"/>
              <a:buNone/>
            </a:pPr>
            <a:r>
              <a:rPr lang="en-US" altLang="en-US" sz="2000">
                <a:solidFill>
                  <a:srgbClr val="0000CC"/>
                </a:solidFill>
                <a:latin typeface="Consolas" panose="020B0609020204030204" pitchFamily="49" charset="0"/>
                <a:cs typeface="Consolas" panose="020B0609020204030204" pitchFamily="49" charset="0"/>
              </a:rPr>
              <a:t>	public Kvad(float </a:t>
            </a:r>
            <a:r>
              <a:rPr lang="sl-SI" altLang="en-US" sz="2000">
                <a:solidFill>
                  <a:srgbClr val="0000CC"/>
                </a:solidFill>
                <a:latin typeface="Consolas" panose="020B0609020204030204" pitchFamily="49" charset="0"/>
                <a:cs typeface="Consolas" panose="020B0609020204030204" pitchFamily="49" charset="0"/>
              </a:rPr>
              <a:t>a</a:t>
            </a:r>
            <a:r>
              <a:rPr lang="en-US" altLang="en-US" sz="2000">
                <a:solidFill>
                  <a:srgbClr val="0000CC"/>
                </a:solidFill>
                <a:latin typeface="Consolas" panose="020B0609020204030204" pitchFamily="49" charset="0"/>
                <a:cs typeface="Consolas" panose="020B0609020204030204" pitchFamily="49" charset="0"/>
              </a:rPr>
              <a:t>) </a:t>
            </a:r>
          </a:p>
          <a:p>
            <a:pPr>
              <a:buFont typeface="Wingdings" panose="05000000000000000000" pitchFamily="2" charset="2"/>
              <a:buNone/>
            </a:pPr>
            <a:r>
              <a:rPr lang="en-US" altLang="en-US" sz="2000">
                <a:solidFill>
                  <a:srgbClr val="0000CC"/>
                </a:solidFill>
                <a:latin typeface="Consolas" panose="020B0609020204030204" pitchFamily="49" charset="0"/>
                <a:cs typeface="Consolas" panose="020B0609020204030204" pitchFamily="49" charset="0"/>
              </a:rPr>
              <a:t>	{		</a:t>
            </a:r>
            <a:endParaRPr lang="en-US" altLang="en-US" sz="2000">
              <a:solidFill>
                <a:srgbClr val="339966"/>
              </a:solidFill>
              <a:latin typeface="Consolas" panose="020B0609020204030204" pitchFamily="49" charset="0"/>
              <a:cs typeface="Consolas" panose="020B0609020204030204" pitchFamily="49" charset="0"/>
            </a:endParaRPr>
          </a:p>
          <a:p>
            <a:pPr>
              <a:buFont typeface="Wingdings" panose="05000000000000000000" pitchFamily="2" charset="2"/>
              <a:buNone/>
            </a:pPr>
            <a:r>
              <a:rPr lang="en-US" altLang="en-US" sz="2000">
                <a:solidFill>
                  <a:srgbClr val="0000CC"/>
                </a:solidFill>
                <a:latin typeface="Consolas" panose="020B0609020204030204" pitchFamily="49" charset="0"/>
                <a:cs typeface="Consolas" panose="020B0609020204030204" pitchFamily="49" charset="0"/>
              </a:rPr>
              <a:t>		</a:t>
            </a:r>
            <a:r>
              <a:rPr lang="sl-SI" altLang="en-US" sz="2000">
                <a:solidFill>
                  <a:srgbClr val="0000CC"/>
                </a:solidFill>
                <a:latin typeface="Consolas" panose="020B0609020204030204" pitchFamily="49" charset="0"/>
                <a:cs typeface="Consolas" panose="020B0609020204030204" pitchFamily="49" charset="0"/>
              </a:rPr>
              <a:t>this.</a:t>
            </a:r>
            <a:r>
              <a:rPr lang="en-US" altLang="en-US" sz="2000">
                <a:solidFill>
                  <a:srgbClr val="0000CC"/>
                </a:solidFill>
                <a:latin typeface="Consolas" panose="020B0609020204030204" pitchFamily="49" charset="0"/>
                <a:cs typeface="Consolas" panose="020B0609020204030204" pitchFamily="49" charset="0"/>
              </a:rPr>
              <a:t>a = </a:t>
            </a:r>
            <a:r>
              <a:rPr lang="sl-SI" altLang="en-US" sz="2000">
                <a:solidFill>
                  <a:srgbClr val="0000CC"/>
                </a:solidFill>
                <a:latin typeface="Consolas" panose="020B0609020204030204" pitchFamily="49" charset="0"/>
                <a:cs typeface="Consolas" panose="020B0609020204030204" pitchFamily="49" charset="0"/>
              </a:rPr>
              <a:t>a</a:t>
            </a:r>
            <a:r>
              <a:rPr lang="en-US" altLang="en-US" sz="2000">
                <a:solidFill>
                  <a:srgbClr val="0000CC"/>
                </a:solidFill>
                <a:latin typeface="Consolas" panose="020B0609020204030204" pitchFamily="49" charset="0"/>
                <a:cs typeface="Consolas" panose="020B0609020204030204" pitchFamily="49" charset="0"/>
              </a:rPr>
              <a:t>;</a:t>
            </a:r>
            <a:endParaRPr lang="en-US" altLang="en-US" sz="2000">
              <a:solidFill>
                <a:srgbClr val="339966"/>
              </a:solidFill>
              <a:latin typeface="Consolas" panose="020B0609020204030204" pitchFamily="49" charset="0"/>
              <a:cs typeface="Consolas" panose="020B0609020204030204" pitchFamily="49" charset="0"/>
            </a:endParaRPr>
          </a:p>
          <a:p>
            <a:pPr>
              <a:buFont typeface="Wingdings" panose="05000000000000000000" pitchFamily="2" charset="2"/>
              <a:buNone/>
            </a:pPr>
            <a:r>
              <a:rPr lang="en-US" altLang="en-US" sz="2000">
                <a:solidFill>
                  <a:srgbClr val="0000CC"/>
                </a:solidFill>
                <a:latin typeface="Consolas" panose="020B0609020204030204" pitchFamily="49" charset="0"/>
                <a:cs typeface="Consolas" panose="020B0609020204030204" pitchFamily="49" charset="0"/>
              </a:rPr>
              <a:t>	}</a:t>
            </a:r>
            <a:endParaRPr lang="sl-SI" altLang="en-US" sz="2000">
              <a:solidFill>
                <a:srgbClr val="0000CC"/>
              </a:solidFill>
              <a:latin typeface="Consolas" panose="020B0609020204030204" pitchFamily="49" charset="0"/>
              <a:cs typeface="Consolas" panose="020B0609020204030204" pitchFamily="49" charset="0"/>
            </a:endParaRPr>
          </a:p>
          <a:p>
            <a:pPr>
              <a:buFont typeface="Wingdings" panose="05000000000000000000" pitchFamily="2" charset="2"/>
              <a:buNone/>
            </a:pPr>
            <a:r>
              <a:rPr lang="en-US" altLang="en-US" sz="2000">
                <a:solidFill>
                  <a:srgbClr val="0000CC"/>
                </a:solidFill>
                <a:latin typeface="Consolas" panose="020B0609020204030204" pitchFamily="49" charset="0"/>
                <a:cs typeface="Consolas" panose="020B0609020204030204" pitchFamily="49" charset="0"/>
              </a:rPr>
              <a:t>}</a:t>
            </a:r>
            <a:r>
              <a:rPr lang="sl-SI" altLang="en-US" sz="2000">
                <a:solidFill>
                  <a:srgbClr val="0000CC"/>
                </a:solidFill>
                <a:latin typeface="Consolas" panose="020B0609020204030204" pitchFamily="49" charset="0"/>
                <a:cs typeface="Consolas" panose="020B0609020204030204" pitchFamily="49" charset="0"/>
              </a:rPr>
              <a:t>	</a:t>
            </a:r>
            <a:endParaRPr lang="en-US" altLang="en-US" sz="2000">
              <a:solidFill>
                <a:srgbClr val="0000CC"/>
              </a:solidFill>
              <a:latin typeface="Consolas" panose="020B0609020204030204" pitchFamily="49" charset="0"/>
              <a:cs typeface="Consolas" panose="020B0609020204030204" pitchFamily="49" charset="0"/>
            </a:endParaRPr>
          </a:p>
          <a:p>
            <a:pPr>
              <a:buFont typeface="Wingdings" panose="05000000000000000000" pitchFamily="2" charset="2"/>
              <a:buNone/>
            </a:pPr>
            <a:endParaRPr lang="en-US" altLang="en-US" sz="2000">
              <a:latin typeface="Consolas" panose="020B0609020204030204" pitchFamily="49" charset="0"/>
              <a:cs typeface="Consolas" panose="020B0609020204030204" pitchFamily="49" charset="0"/>
            </a:endParaRPr>
          </a:p>
        </p:txBody>
      </p:sp>
      <p:sp>
        <p:nvSpPr>
          <p:cNvPr id="6" name="Rectangle 6">
            <a:extLst>
              <a:ext uri="{FF2B5EF4-FFF2-40B4-BE49-F238E27FC236}">
                <a16:creationId xmlns:a16="http://schemas.microsoft.com/office/drawing/2014/main" id="{90031580-58B3-4D5F-B274-8E8941488726}"/>
              </a:ext>
            </a:extLst>
          </p:cNvPr>
          <p:cNvSpPr txBox="1">
            <a:spLocks noChangeArrowheads="1"/>
          </p:cNvSpPr>
          <p:nvPr/>
        </p:nvSpPr>
        <p:spPr>
          <a:xfrm>
            <a:off x="4356100" y="2383762"/>
            <a:ext cx="6134807" cy="375920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spcBef>
                <a:spcPts val="600"/>
              </a:spcBef>
              <a:buFont typeface="Wingdings" panose="05000000000000000000" pitchFamily="2" charset="2"/>
              <a:buNone/>
            </a:pPr>
            <a:r>
              <a:rPr lang="sl-SI" altLang="en-US" sz="2000">
                <a:solidFill>
                  <a:srgbClr val="0000CC"/>
                </a:solidFill>
                <a:latin typeface="Consolas" panose="020B0609020204030204" pitchFamily="49" charset="0"/>
                <a:cs typeface="Consolas" panose="020B0609020204030204" pitchFamily="49" charset="0"/>
              </a:rPr>
              <a:t>class </a:t>
            </a:r>
            <a:r>
              <a:rPr lang="en-US" altLang="en-US" sz="2000">
                <a:solidFill>
                  <a:srgbClr val="0000CC"/>
                </a:solidFill>
                <a:latin typeface="Consolas" panose="020B0609020204030204" pitchFamily="49" charset="0"/>
                <a:cs typeface="Consolas" panose="020B0609020204030204" pitchFamily="49" charset="0"/>
              </a:rPr>
              <a:t>Kvadar</a:t>
            </a:r>
            <a:r>
              <a:rPr lang="sl-SI" altLang="en-US" sz="2000">
                <a:solidFill>
                  <a:srgbClr val="0000CC"/>
                </a:solidFill>
                <a:latin typeface="Consolas" panose="020B0609020204030204" pitchFamily="49" charset="0"/>
                <a:cs typeface="Consolas" panose="020B0609020204030204" pitchFamily="49" charset="0"/>
              </a:rPr>
              <a:t> </a:t>
            </a:r>
            <a:r>
              <a:rPr lang="en-GB" altLang="en-US" sz="2000">
                <a:solidFill>
                  <a:srgbClr val="0000CC"/>
                </a:solidFill>
                <a:latin typeface="Consolas" panose="020B0609020204030204" pitchFamily="49" charset="0"/>
                <a:cs typeface="Consolas" panose="020B0609020204030204" pitchFamily="49" charset="0"/>
              </a:rPr>
              <a:t>extends Kvad</a:t>
            </a:r>
            <a:r>
              <a:rPr lang="sl-SI" altLang="en-US" sz="2000">
                <a:solidFill>
                  <a:srgbClr val="0000CC"/>
                </a:solidFill>
                <a:latin typeface="Consolas" panose="020B0609020204030204" pitchFamily="49" charset="0"/>
                <a:cs typeface="Consolas" panose="020B0609020204030204" pitchFamily="49" charset="0"/>
              </a:rPr>
              <a:t>rat</a:t>
            </a:r>
            <a:endParaRPr lang="en-GB" altLang="en-US" sz="2000">
              <a:solidFill>
                <a:srgbClr val="0000CC"/>
              </a:solidFill>
              <a:latin typeface="Consolas" panose="020B0609020204030204" pitchFamily="49" charset="0"/>
              <a:cs typeface="Consolas" panose="020B0609020204030204" pitchFamily="49" charset="0"/>
            </a:endParaRPr>
          </a:p>
          <a:p>
            <a:pPr>
              <a:spcBef>
                <a:spcPts val="600"/>
              </a:spcBef>
              <a:buFont typeface="Wingdings" panose="05000000000000000000" pitchFamily="2" charset="2"/>
              <a:buNone/>
            </a:pPr>
            <a:r>
              <a:rPr lang="en-US" altLang="en-US" sz="2000">
                <a:solidFill>
                  <a:srgbClr val="0000CC"/>
                </a:solidFill>
                <a:latin typeface="Consolas" panose="020B0609020204030204" pitchFamily="49" charset="0"/>
                <a:cs typeface="Consolas" panose="020B0609020204030204" pitchFamily="49" charset="0"/>
              </a:rPr>
              <a:t>{</a:t>
            </a:r>
          </a:p>
          <a:p>
            <a:pPr>
              <a:spcBef>
                <a:spcPts val="600"/>
              </a:spcBef>
              <a:buFont typeface="Wingdings" panose="05000000000000000000" pitchFamily="2" charset="2"/>
              <a:buNone/>
            </a:pPr>
            <a:r>
              <a:rPr lang="sl-SI" altLang="en-US" sz="2000">
                <a:solidFill>
                  <a:srgbClr val="0000CC"/>
                </a:solidFill>
                <a:latin typeface="Consolas" panose="020B0609020204030204" pitchFamily="49" charset="0"/>
                <a:cs typeface="Consolas" panose="020B0609020204030204" pitchFamily="49" charset="0"/>
              </a:rPr>
              <a:t>  </a:t>
            </a:r>
            <a:r>
              <a:rPr lang="en-US" altLang="en-US" sz="2000">
                <a:solidFill>
                  <a:srgbClr val="0000CC"/>
                </a:solidFill>
                <a:latin typeface="Consolas" panose="020B0609020204030204" pitchFamily="49" charset="0"/>
                <a:cs typeface="Consolas" panose="020B0609020204030204" pitchFamily="49" charset="0"/>
              </a:rPr>
              <a:t>private float </a:t>
            </a:r>
            <a:r>
              <a:rPr lang="sl-SI" altLang="en-US" sz="2000">
                <a:solidFill>
                  <a:srgbClr val="0000CC"/>
                </a:solidFill>
                <a:latin typeface="Consolas" panose="020B0609020204030204" pitchFamily="49" charset="0"/>
                <a:cs typeface="Consolas" panose="020B0609020204030204" pitchFamily="49" charset="0"/>
              </a:rPr>
              <a:t>a</a:t>
            </a:r>
            <a:r>
              <a:rPr lang="en-US" altLang="en-US" sz="2000">
                <a:solidFill>
                  <a:srgbClr val="0000CC"/>
                </a:solidFill>
                <a:latin typeface="Consolas" panose="020B0609020204030204" pitchFamily="49" charset="0"/>
                <a:cs typeface="Consolas" panose="020B0609020204030204" pitchFamily="49" charset="0"/>
              </a:rPr>
              <a:t>;</a:t>
            </a:r>
          </a:p>
          <a:p>
            <a:pPr>
              <a:spcBef>
                <a:spcPts val="600"/>
              </a:spcBef>
              <a:buFont typeface="Wingdings" panose="05000000000000000000" pitchFamily="2" charset="2"/>
              <a:buNone/>
            </a:pPr>
            <a:r>
              <a:rPr lang="sl-SI" altLang="en-US" sz="2000">
                <a:solidFill>
                  <a:srgbClr val="0000CC"/>
                </a:solidFill>
                <a:latin typeface="Consolas" panose="020B0609020204030204" pitchFamily="49" charset="0"/>
                <a:cs typeface="Consolas" panose="020B0609020204030204" pitchFamily="49" charset="0"/>
              </a:rPr>
              <a:t>  </a:t>
            </a:r>
            <a:r>
              <a:rPr lang="en-US" altLang="en-US" sz="2000">
                <a:solidFill>
                  <a:srgbClr val="0000CC"/>
                </a:solidFill>
                <a:latin typeface="Consolas" panose="020B0609020204030204" pitchFamily="49" charset="0"/>
                <a:cs typeface="Consolas" panose="020B0609020204030204" pitchFamily="49" charset="0"/>
              </a:rPr>
              <a:t>public Kvadar(float str, float vis)</a:t>
            </a:r>
          </a:p>
          <a:p>
            <a:pPr>
              <a:spcBef>
                <a:spcPts val="600"/>
              </a:spcBef>
              <a:buFont typeface="Wingdings" panose="05000000000000000000" pitchFamily="2" charset="2"/>
              <a:buNone/>
            </a:pPr>
            <a:r>
              <a:rPr lang="sl-SI" altLang="en-US" sz="2000">
                <a:solidFill>
                  <a:srgbClr val="0000CC"/>
                </a:solidFill>
                <a:latin typeface="Consolas" panose="020B0609020204030204" pitchFamily="49" charset="0"/>
                <a:cs typeface="Consolas" panose="020B0609020204030204" pitchFamily="49" charset="0"/>
              </a:rPr>
              <a:t>  </a:t>
            </a:r>
            <a:r>
              <a:rPr lang="en-US" altLang="en-US" sz="2000">
                <a:solidFill>
                  <a:srgbClr val="0000CC"/>
                </a:solidFill>
                <a:latin typeface="Consolas" panose="020B0609020204030204" pitchFamily="49" charset="0"/>
                <a:cs typeface="Consolas" panose="020B0609020204030204" pitchFamily="49" charset="0"/>
              </a:rPr>
              <a:t>{		</a:t>
            </a:r>
          </a:p>
          <a:p>
            <a:pPr>
              <a:spcBef>
                <a:spcPts val="600"/>
              </a:spcBef>
              <a:buFont typeface="Wingdings" panose="05000000000000000000" pitchFamily="2" charset="2"/>
              <a:buNone/>
            </a:pPr>
            <a:r>
              <a:rPr lang="sl-SI" altLang="en-US" sz="2000">
                <a:solidFill>
                  <a:srgbClr val="0000CC"/>
                </a:solidFill>
                <a:latin typeface="Consolas" panose="020B0609020204030204" pitchFamily="49" charset="0"/>
                <a:cs typeface="Consolas" panose="020B0609020204030204" pitchFamily="49" charset="0"/>
              </a:rPr>
              <a:t>    </a:t>
            </a:r>
            <a:r>
              <a:rPr lang="sl-SI" altLang="en-US" sz="2000">
                <a:solidFill>
                  <a:srgbClr val="FF0000"/>
                </a:solidFill>
                <a:latin typeface="Consolas" panose="020B0609020204030204" pitchFamily="49" charset="0"/>
                <a:cs typeface="Consolas" panose="020B0609020204030204" pitchFamily="49" charset="0"/>
              </a:rPr>
              <a:t>super(</a:t>
            </a:r>
            <a:r>
              <a:rPr lang="en-US" altLang="en-US" sz="2000">
                <a:solidFill>
                  <a:srgbClr val="FF0000"/>
                </a:solidFill>
                <a:latin typeface="Consolas" panose="020B0609020204030204" pitchFamily="49" charset="0"/>
                <a:cs typeface="Consolas" panose="020B0609020204030204" pitchFamily="49" charset="0"/>
              </a:rPr>
              <a:t>str</a:t>
            </a:r>
            <a:r>
              <a:rPr lang="sl-SI" altLang="en-US" sz="2000">
                <a:solidFill>
                  <a:srgbClr val="FF0000"/>
                </a:solidFill>
                <a:latin typeface="Consolas" panose="020B0609020204030204" pitchFamily="49" charset="0"/>
                <a:cs typeface="Consolas" panose="020B0609020204030204" pitchFamily="49" charset="0"/>
              </a:rPr>
              <a:t>)</a:t>
            </a:r>
            <a:r>
              <a:rPr lang="en-US" altLang="en-US" sz="2000">
                <a:solidFill>
                  <a:srgbClr val="FF0000"/>
                </a:solidFill>
                <a:latin typeface="Consolas" panose="020B0609020204030204" pitchFamily="49" charset="0"/>
                <a:cs typeface="Consolas" panose="020B0609020204030204" pitchFamily="49" charset="0"/>
              </a:rPr>
              <a:t>;</a:t>
            </a:r>
            <a:r>
              <a:rPr lang="sl-SI" altLang="en-US" sz="2000">
                <a:solidFill>
                  <a:srgbClr val="0000CC"/>
                </a:solidFill>
                <a:latin typeface="Consolas" panose="020B0609020204030204" pitchFamily="49" charset="0"/>
                <a:cs typeface="Consolas" panose="020B0609020204030204" pitchFamily="49" charset="0"/>
              </a:rPr>
              <a:t> </a:t>
            </a:r>
            <a:r>
              <a:rPr lang="sl-SI" altLang="en-US" sz="2000">
                <a:solidFill>
                  <a:schemeClr val="accent5">
                    <a:lumMod val="50000"/>
                  </a:schemeClr>
                </a:solidFill>
                <a:latin typeface="Consolas" panose="020B0609020204030204" pitchFamily="49" charset="0"/>
                <a:cs typeface="Consolas" panose="020B0609020204030204" pitchFamily="49" charset="0"/>
              </a:rPr>
              <a:t>// superkonstruktor</a:t>
            </a:r>
          </a:p>
          <a:p>
            <a:pPr>
              <a:spcBef>
                <a:spcPts val="600"/>
              </a:spcBef>
              <a:buFont typeface="Wingdings" panose="05000000000000000000" pitchFamily="2" charset="2"/>
              <a:buNone/>
            </a:pPr>
            <a:r>
              <a:rPr lang="sl-SI" altLang="en-US" sz="2000">
                <a:solidFill>
                  <a:schemeClr val="accent5">
                    <a:lumMod val="50000"/>
                  </a:schemeClr>
                </a:solidFill>
                <a:latin typeface="Consolas" panose="020B0609020204030204" pitchFamily="49" charset="0"/>
                <a:cs typeface="Consolas" panose="020B0609020204030204" pitchFamily="49" charset="0"/>
              </a:rPr>
              <a:t>    </a:t>
            </a:r>
            <a:r>
              <a:rPr lang="sl-SI" altLang="en-US" sz="2000">
                <a:solidFill>
                  <a:srgbClr val="0000CC"/>
                </a:solidFill>
                <a:latin typeface="Consolas" panose="020B0609020204030204" pitchFamily="49" charset="0"/>
                <a:cs typeface="Consolas" panose="020B0609020204030204" pitchFamily="49" charset="0"/>
              </a:rPr>
              <a:t>a</a:t>
            </a:r>
            <a:r>
              <a:rPr lang="en-US" altLang="en-US" sz="2000">
                <a:solidFill>
                  <a:srgbClr val="0000CC"/>
                </a:solidFill>
                <a:latin typeface="Consolas" panose="020B0609020204030204" pitchFamily="49" charset="0"/>
                <a:cs typeface="Consolas" panose="020B0609020204030204" pitchFamily="49" charset="0"/>
              </a:rPr>
              <a:t> = vis;</a:t>
            </a:r>
            <a:r>
              <a:rPr lang="sl-SI" altLang="en-US" sz="2000">
                <a:solidFill>
                  <a:srgbClr val="0000CC"/>
                </a:solidFill>
                <a:latin typeface="Consolas" panose="020B0609020204030204" pitchFamily="49" charset="0"/>
                <a:cs typeface="Consolas" panose="020B0609020204030204" pitchFamily="49" charset="0"/>
              </a:rPr>
              <a:t>  </a:t>
            </a:r>
            <a:r>
              <a:rPr lang="sl-SI" altLang="en-US" sz="2000">
                <a:solidFill>
                  <a:schemeClr val="accent5">
                    <a:lumMod val="50000"/>
                  </a:schemeClr>
                </a:solidFill>
                <a:latin typeface="Consolas" panose="020B0609020204030204" pitchFamily="49" charset="0"/>
                <a:cs typeface="Consolas" panose="020B0609020204030204" pitchFamily="49" charset="0"/>
              </a:rPr>
              <a:t>// sopstveno a</a:t>
            </a:r>
            <a:endParaRPr lang="en-US" altLang="en-US" sz="2000">
              <a:solidFill>
                <a:schemeClr val="accent5">
                  <a:lumMod val="50000"/>
                </a:schemeClr>
              </a:solidFill>
              <a:latin typeface="Consolas" panose="020B0609020204030204" pitchFamily="49" charset="0"/>
              <a:cs typeface="Consolas" panose="020B0609020204030204" pitchFamily="49" charset="0"/>
            </a:endParaRPr>
          </a:p>
          <a:p>
            <a:pPr>
              <a:spcBef>
                <a:spcPts val="600"/>
              </a:spcBef>
              <a:buFont typeface="Wingdings" panose="05000000000000000000" pitchFamily="2" charset="2"/>
              <a:buNone/>
            </a:pPr>
            <a:r>
              <a:rPr lang="sl-SI" altLang="en-US" sz="2000">
                <a:solidFill>
                  <a:srgbClr val="0000CC"/>
                </a:solidFill>
                <a:latin typeface="Consolas" panose="020B0609020204030204" pitchFamily="49" charset="0"/>
                <a:cs typeface="Consolas" panose="020B0609020204030204" pitchFamily="49" charset="0"/>
              </a:rPr>
              <a:t>  </a:t>
            </a:r>
            <a:r>
              <a:rPr lang="en-US" altLang="en-US" sz="2000">
                <a:solidFill>
                  <a:srgbClr val="0000CC"/>
                </a:solidFill>
                <a:latin typeface="Consolas" panose="020B0609020204030204" pitchFamily="49" charset="0"/>
                <a:cs typeface="Consolas" panose="020B0609020204030204" pitchFamily="49" charset="0"/>
              </a:rPr>
              <a:t>}</a:t>
            </a:r>
          </a:p>
          <a:p>
            <a:pPr>
              <a:spcBef>
                <a:spcPts val="600"/>
              </a:spcBef>
              <a:buFont typeface="Wingdings" panose="05000000000000000000" pitchFamily="2" charset="2"/>
              <a:buNone/>
            </a:pPr>
            <a:r>
              <a:rPr lang="en-US" altLang="en-US" sz="2000">
                <a:solidFill>
                  <a:srgbClr val="0000CC"/>
                </a:solidFill>
                <a:latin typeface="Consolas" panose="020B0609020204030204" pitchFamily="49" charset="0"/>
                <a:cs typeface="Consolas" panose="020B0609020204030204" pitchFamily="49" charset="0"/>
              </a:rPr>
              <a:t>}</a:t>
            </a:r>
          </a:p>
          <a:p>
            <a:pPr>
              <a:buFont typeface="Wingdings" panose="05000000000000000000" pitchFamily="2" charset="2"/>
              <a:buNone/>
            </a:pPr>
            <a:endParaRPr lang="en-US" altLang="en-US" sz="2000">
              <a:latin typeface="Consolas" panose="020B0609020204030204" pitchFamily="49" charset="0"/>
              <a:cs typeface="Consolas" panose="020B0609020204030204" pitchFamily="49" charset="0"/>
            </a:endParaRPr>
          </a:p>
        </p:txBody>
      </p:sp>
      <p:sp>
        <p:nvSpPr>
          <p:cNvPr id="7" name="Line 7">
            <a:extLst>
              <a:ext uri="{FF2B5EF4-FFF2-40B4-BE49-F238E27FC236}">
                <a16:creationId xmlns:a16="http://schemas.microsoft.com/office/drawing/2014/main" id="{71F8B583-E7D9-4FA4-AF76-8236360A1E31}"/>
              </a:ext>
            </a:extLst>
          </p:cNvPr>
          <p:cNvSpPr>
            <a:spLocks noChangeShapeType="1"/>
          </p:cNvSpPr>
          <p:nvPr/>
        </p:nvSpPr>
        <p:spPr bwMode="auto">
          <a:xfrm>
            <a:off x="4183063" y="2476500"/>
            <a:ext cx="0" cy="3378200"/>
          </a:xfrm>
          <a:prstGeom prst="line">
            <a:avLst/>
          </a:prstGeom>
          <a:noFill/>
          <a:ln w="25400">
            <a:solidFill>
              <a:schemeClr val="tx1">
                <a:lumMod val="65000"/>
                <a:lumOff val="3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1023533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69E72-07AB-4A4C-80C4-6D0BA9E7EAA2}"/>
              </a:ext>
            </a:extLst>
          </p:cNvPr>
          <p:cNvSpPr>
            <a:spLocks noGrp="1"/>
          </p:cNvSpPr>
          <p:nvPr>
            <p:ph type="title"/>
          </p:nvPr>
        </p:nvSpPr>
        <p:spPr/>
        <p:txBody>
          <a:bodyPr/>
          <a:lstStyle/>
          <a:p>
            <a:r>
              <a:rPr lang="sl-SI"/>
              <a:t>Zašto zvati superkonstruktor?</a:t>
            </a:r>
            <a:endParaRPr lang="en-US"/>
          </a:p>
        </p:txBody>
      </p:sp>
      <p:sp>
        <p:nvSpPr>
          <p:cNvPr id="3" name="Content Placeholder 2">
            <a:extLst>
              <a:ext uri="{FF2B5EF4-FFF2-40B4-BE49-F238E27FC236}">
                <a16:creationId xmlns:a16="http://schemas.microsoft.com/office/drawing/2014/main" id="{B53E1E1C-ECD1-4A15-B7D4-26EB9B6F23AC}"/>
              </a:ext>
            </a:extLst>
          </p:cNvPr>
          <p:cNvSpPr>
            <a:spLocks noGrp="1"/>
          </p:cNvSpPr>
          <p:nvPr>
            <p:ph idx="1"/>
          </p:nvPr>
        </p:nvSpPr>
        <p:spPr>
          <a:xfrm>
            <a:off x="457200" y="1143000"/>
            <a:ext cx="9512300" cy="5130800"/>
          </a:xfrm>
        </p:spPr>
        <p:txBody>
          <a:bodyPr>
            <a:normAutofit lnSpcReduction="10000"/>
          </a:bodyPr>
          <a:lstStyle/>
          <a:p>
            <a:r>
              <a:rPr lang="sl-SI" sz="2600"/>
              <a:t>Ukoliko želimo direktan pristup atributu superklase njegov pristup mora biti </a:t>
            </a:r>
            <a:r>
              <a:rPr lang="sl-SI" sz="2600">
                <a:solidFill>
                  <a:srgbClr val="0000CC"/>
                </a:solidFill>
                <a:latin typeface="Consolas" panose="020B0609020204030204" pitchFamily="49" charset="0"/>
                <a:cs typeface="Consolas" panose="020B0609020204030204" pitchFamily="49" charset="0"/>
              </a:rPr>
              <a:t>public</a:t>
            </a:r>
            <a:r>
              <a:rPr lang="sl-SI" sz="2600"/>
              <a:t> ili </a:t>
            </a:r>
            <a:r>
              <a:rPr lang="sl-SI" sz="2600">
                <a:solidFill>
                  <a:srgbClr val="0000CC"/>
                </a:solidFill>
                <a:latin typeface="Consolas" panose="020B0609020204030204" pitchFamily="49" charset="0"/>
                <a:cs typeface="Consolas" panose="020B0609020204030204" pitchFamily="49" charset="0"/>
              </a:rPr>
              <a:t>protected</a:t>
            </a:r>
            <a:r>
              <a:rPr lang="sl-SI" sz="2600"/>
              <a:t>.</a:t>
            </a:r>
          </a:p>
          <a:p>
            <a:r>
              <a:rPr lang="sl-SI" sz="2600"/>
              <a:t>Ukoliko je atribut privatan, možemo mu pristupiti samo putem superkonstruktora.</a:t>
            </a:r>
          </a:p>
          <a:p>
            <a:r>
              <a:rPr lang="sl-SI" sz="2600"/>
              <a:t>O grešci sa ranijeg slajda:</a:t>
            </a:r>
          </a:p>
          <a:p>
            <a:pPr lvl="2"/>
            <a:r>
              <a:rPr lang="sl-SI"/>
              <a:t>Greška spomenuta na ranijem slajdu nastaje zato što u Javi konstruktor potklase mora pozivati neki od konstruktora sopstvene ili superklase. Ukoliko u konstruktoru ne postoji poziv nekog drugog konstruktora, Java dodaje poziv default konstruktoru superklase. Ukoliko ovaj ne postoji u superklasi, Java prijavljuje pomenutu grešku.</a:t>
            </a:r>
          </a:p>
          <a:p>
            <a:pPr lvl="2"/>
            <a:r>
              <a:rPr lang="sl-SI"/>
              <a:t>Rešenje je u superklasi definisati prazan default konstruktor.</a:t>
            </a:r>
          </a:p>
          <a:p>
            <a:pPr lvl="2"/>
            <a:r>
              <a:rPr lang="sl-SI"/>
              <a:t>Međutim, u drugom primeru izvršen je </a:t>
            </a:r>
            <a:r>
              <a:rPr lang="sl-SI" b="1"/>
              <a:t>poziv konstruktoru</a:t>
            </a:r>
            <a:br>
              <a:rPr lang="sl-SI" b="1"/>
            </a:br>
            <a:r>
              <a:rPr lang="sl-SI" b="1"/>
              <a:t>superklase</a:t>
            </a:r>
            <a:r>
              <a:rPr lang="sl-SI"/>
              <a:t> i do ove greške neće doći.</a:t>
            </a:r>
            <a:endParaRPr lang="en-US"/>
          </a:p>
        </p:txBody>
      </p:sp>
      <p:sp>
        <p:nvSpPr>
          <p:cNvPr id="4" name="Footer Placeholder 3">
            <a:extLst>
              <a:ext uri="{FF2B5EF4-FFF2-40B4-BE49-F238E27FC236}">
                <a16:creationId xmlns:a16="http://schemas.microsoft.com/office/drawing/2014/main" id="{BA550D10-2F2B-4F23-846E-35E8D80BFD35}"/>
              </a:ext>
            </a:extLst>
          </p:cNvPr>
          <p:cNvSpPr>
            <a:spLocks noGrp="1"/>
          </p:cNvSpPr>
          <p:nvPr>
            <p:ph type="ftr" sz="quarter" idx="11"/>
          </p:nvPr>
        </p:nvSpPr>
        <p:spPr/>
        <p:txBody>
          <a:bodyPr/>
          <a:lstStyle/>
          <a:p>
            <a:r>
              <a:rPr lang="en-US"/>
              <a:t>Elektronski fakultet u Nišu – Katedra za računarstvo – Programski jezici - Java</a:t>
            </a:r>
            <a:endParaRPr lang="en-US" dirty="0"/>
          </a:p>
        </p:txBody>
      </p:sp>
    </p:spTree>
    <p:extLst>
      <p:ext uri="{BB962C8B-B14F-4D97-AF65-F5344CB8AC3E}">
        <p14:creationId xmlns:p14="http://schemas.microsoft.com/office/powerpoint/2010/main" val="24031921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25962-17DC-4713-83A4-4CE26FC11071}"/>
              </a:ext>
            </a:extLst>
          </p:cNvPr>
          <p:cNvSpPr>
            <a:spLocks noGrp="1"/>
          </p:cNvSpPr>
          <p:nvPr>
            <p:ph type="title"/>
          </p:nvPr>
        </p:nvSpPr>
        <p:spPr/>
        <p:txBody>
          <a:bodyPr/>
          <a:lstStyle/>
          <a:p>
            <a:r>
              <a:rPr lang="sl-SI"/>
              <a:t>Preklopljeni metodi - polimofrizam</a:t>
            </a:r>
            <a:endParaRPr lang="en-US"/>
          </a:p>
        </p:txBody>
      </p:sp>
      <p:sp>
        <p:nvSpPr>
          <p:cNvPr id="3" name="Content Placeholder 2">
            <a:extLst>
              <a:ext uri="{FF2B5EF4-FFF2-40B4-BE49-F238E27FC236}">
                <a16:creationId xmlns:a16="http://schemas.microsoft.com/office/drawing/2014/main" id="{504EA005-BE84-43C0-9355-0352B88579A4}"/>
              </a:ext>
            </a:extLst>
          </p:cNvPr>
          <p:cNvSpPr>
            <a:spLocks noGrp="1"/>
          </p:cNvSpPr>
          <p:nvPr>
            <p:ph idx="1"/>
          </p:nvPr>
        </p:nvSpPr>
        <p:spPr>
          <a:xfrm>
            <a:off x="457200" y="1143000"/>
            <a:ext cx="9131300" cy="5279362"/>
          </a:xfrm>
        </p:spPr>
        <p:txBody>
          <a:bodyPr>
            <a:normAutofit/>
          </a:bodyPr>
          <a:lstStyle/>
          <a:p>
            <a:pPr>
              <a:lnSpc>
                <a:spcPct val="90000"/>
              </a:lnSpc>
            </a:pPr>
            <a:r>
              <a:rPr lang="en-US" altLang="en-US"/>
              <a:t>Prilikom nasle</a:t>
            </a:r>
            <a:r>
              <a:rPr lang="sl-SI" altLang="en-US"/>
              <a:t>đivanja, u novoj klasi mogu se definisati metodi sa istim imenom i listom argumenata kao u superklasi.</a:t>
            </a:r>
          </a:p>
          <a:p>
            <a:pPr>
              <a:lnSpc>
                <a:spcPct val="90000"/>
              </a:lnSpc>
            </a:pPr>
            <a:r>
              <a:rPr lang="sl-SI" altLang="en-US"/>
              <a:t>Ovaj koncept je poznat kod svih OO jezika, i predstavlja jedan od njegovih osnovnih postulata, poznat pod nazivom </a:t>
            </a:r>
            <a:r>
              <a:rPr lang="sl-SI" altLang="en-US" b="1"/>
              <a:t>polimorfizam</a:t>
            </a:r>
            <a:r>
              <a:rPr lang="sl-SI" altLang="en-US"/>
              <a:t>.</a:t>
            </a:r>
          </a:p>
          <a:p>
            <a:pPr>
              <a:lnSpc>
                <a:spcPct val="90000"/>
              </a:lnSpc>
            </a:pPr>
            <a:r>
              <a:rPr lang="sl-SI" altLang="en-US"/>
              <a:t>Kod Jave je polimorfizam </a:t>
            </a:r>
            <a:r>
              <a:rPr lang="sl-SI" altLang="en-US" b="1"/>
              <a:t>uvek implicitno prisutan</a:t>
            </a:r>
            <a:r>
              <a:rPr lang="sl-SI" altLang="en-US"/>
              <a:t>.</a:t>
            </a:r>
          </a:p>
          <a:p>
            <a:pPr>
              <a:lnSpc>
                <a:spcPct val="90000"/>
              </a:lnSpc>
            </a:pPr>
            <a:r>
              <a:rPr lang="sl-SI" altLang="en-US"/>
              <a:t>Ukoliko je u programu definisana referenca na objekat roditeljske klase, a bude joj dodeljen objekat izvedene klase – prilikom poziva nekog od preklopljenih metoda uvek će biti pozvan metod </a:t>
            </a:r>
            <a:r>
              <a:rPr lang="sl-SI" altLang="en-US" b="1"/>
              <a:t>izvedene</a:t>
            </a:r>
            <a:r>
              <a:rPr lang="sl-SI" altLang="en-US"/>
              <a:t> klase.</a:t>
            </a:r>
          </a:p>
          <a:p>
            <a:endParaRPr lang="en-US"/>
          </a:p>
        </p:txBody>
      </p:sp>
      <p:sp>
        <p:nvSpPr>
          <p:cNvPr id="4" name="Footer Placeholder 3">
            <a:extLst>
              <a:ext uri="{FF2B5EF4-FFF2-40B4-BE49-F238E27FC236}">
                <a16:creationId xmlns:a16="http://schemas.microsoft.com/office/drawing/2014/main" id="{46D66E7E-1446-41B9-8BAF-CE39E81604F0}"/>
              </a:ext>
            </a:extLst>
          </p:cNvPr>
          <p:cNvSpPr>
            <a:spLocks noGrp="1"/>
          </p:cNvSpPr>
          <p:nvPr>
            <p:ph type="ftr" sz="quarter" idx="11"/>
          </p:nvPr>
        </p:nvSpPr>
        <p:spPr/>
        <p:txBody>
          <a:bodyPr/>
          <a:lstStyle/>
          <a:p>
            <a:r>
              <a:rPr lang="en-US"/>
              <a:t>Elektronski fakultet u Nišu – Katedra za računarstvo – Programski jezici - Java</a:t>
            </a:r>
            <a:endParaRPr lang="en-US" dirty="0"/>
          </a:p>
        </p:txBody>
      </p:sp>
    </p:spTree>
    <p:extLst>
      <p:ext uri="{BB962C8B-B14F-4D97-AF65-F5344CB8AC3E}">
        <p14:creationId xmlns:p14="http://schemas.microsoft.com/office/powerpoint/2010/main" val="22937145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EBE02-EB6E-4460-8DFD-CD5AA9DE43B7}"/>
              </a:ext>
            </a:extLst>
          </p:cNvPr>
          <p:cNvSpPr>
            <a:spLocks noGrp="1"/>
          </p:cNvSpPr>
          <p:nvPr>
            <p:ph type="title"/>
          </p:nvPr>
        </p:nvSpPr>
        <p:spPr/>
        <p:txBody>
          <a:bodyPr/>
          <a:lstStyle/>
          <a:p>
            <a:r>
              <a:rPr lang="sl-SI"/>
              <a:t>Polimorfizam: Java vs C++</a:t>
            </a:r>
            <a:endParaRPr lang="en-US"/>
          </a:p>
        </p:txBody>
      </p:sp>
      <p:sp>
        <p:nvSpPr>
          <p:cNvPr id="3" name="Content Placeholder 2">
            <a:extLst>
              <a:ext uri="{FF2B5EF4-FFF2-40B4-BE49-F238E27FC236}">
                <a16:creationId xmlns:a16="http://schemas.microsoft.com/office/drawing/2014/main" id="{CA4246B4-688C-49F3-91E9-720543A3A56A}"/>
              </a:ext>
            </a:extLst>
          </p:cNvPr>
          <p:cNvSpPr>
            <a:spLocks noGrp="1"/>
          </p:cNvSpPr>
          <p:nvPr>
            <p:ph idx="1"/>
          </p:nvPr>
        </p:nvSpPr>
        <p:spPr>
          <a:xfrm>
            <a:off x="457200" y="1320800"/>
            <a:ext cx="8816802" cy="4470400"/>
          </a:xfrm>
        </p:spPr>
        <p:txBody>
          <a:bodyPr/>
          <a:lstStyle/>
          <a:p>
            <a:r>
              <a:rPr lang="sl-SI" altLang="en-US"/>
              <a:t>Setimo se da je kod jezika C++ bilo neophodno posebno naglasiti metode kod kojih se očekuje polimorfno ponašanje, dodavanjem ključne reči </a:t>
            </a:r>
            <a:r>
              <a:rPr lang="sl-SI" altLang="en-US">
                <a:solidFill>
                  <a:srgbClr val="0000CC"/>
                </a:solidFill>
                <a:latin typeface="Consolas" panose="020B0609020204030204" pitchFamily="49" charset="0"/>
                <a:cs typeface="Consolas" panose="020B0609020204030204" pitchFamily="49" charset="0"/>
              </a:rPr>
              <a:t>virtual</a:t>
            </a:r>
            <a:r>
              <a:rPr lang="sl-SI" altLang="en-US"/>
              <a:t> ispred imena metoda prilikom njegove deklaracije.</a:t>
            </a:r>
            <a:r>
              <a:rPr lang="en-US" altLang="en-US"/>
              <a:t>	</a:t>
            </a:r>
            <a:endParaRPr lang="sl-SI" altLang="en-US"/>
          </a:p>
          <a:p>
            <a:endParaRPr lang="sl-SI"/>
          </a:p>
          <a:p>
            <a:r>
              <a:rPr lang="sl-SI"/>
              <a:t>Kao što je prethodno rečeno, polimorfno ponašanje je kod Jave uvek prisutno, bez potrebe za naglašavanjem.</a:t>
            </a:r>
            <a:endParaRPr lang="en-US"/>
          </a:p>
        </p:txBody>
      </p:sp>
      <p:sp>
        <p:nvSpPr>
          <p:cNvPr id="4" name="Footer Placeholder 3">
            <a:extLst>
              <a:ext uri="{FF2B5EF4-FFF2-40B4-BE49-F238E27FC236}">
                <a16:creationId xmlns:a16="http://schemas.microsoft.com/office/drawing/2014/main" id="{8BC8A808-CBB4-4271-B00D-63D3724DBDDD}"/>
              </a:ext>
            </a:extLst>
          </p:cNvPr>
          <p:cNvSpPr>
            <a:spLocks noGrp="1"/>
          </p:cNvSpPr>
          <p:nvPr>
            <p:ph type="ftr" sz="quarter" idx="11"/>
          </p:nvPr>
        </p:nvSpPr>
        <p:spPr/>
        <p:txBody>
          <a:bodyPr/>
          <a:lstStyle/>
          <a:p>
            <a:r>
              <a:rPr lang="en-US"/>
              <a:t>Elektronski fakultet u Nišu – Katedra za računarstvo – Programski jezici - Java</a:t>
            </a:r>
            <a:endParaRPr lang="en-US" dirty="0"/>
          </a:p>
        </p:txBody>
      </p:sp>
    </p:spTree>
    <p:extLst>
      <p:ext uri="{BB962C8B-B14F-4D97-AF65-F5344CB8AC3E}">
        <p14:creationId xmlns:p14="http://schemas.microsoft.com/office/powerpoint/2010/main" val="3621116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32FEB766-D5E1-4F5E-A383-0F5210FD0B30}"/>
              </a:ext>
            </a:extLst>
          </p:cNvPr>
          <p:cNvSpPr>
            <a:spLocks noGrp="1" noChangeArrowheads="1"/>
          </p:cNvSpPr>
          <p:nvPr>
            <p:ph type="title"/>
          </p:nvPr>
        </p:nvSpPr>
        <p:spPr>
          <a:xfrm>
            <a:off x="768533" y="333376"/>
            <a:ext cx="7429500" cy="1477963"/>
          </a:xfrm>
        </p:spPr>
        <p:txBody>
          <a:bodyPr/>
          <a:lstStyle/>
          <a:p>
            <a:pPr eaLnBrk="1" hangingPunct="1"/>
            <a:r>
              <a:rPr lang="sl-SI" altLang="en-US" sz="3200"/>
              <a:t>Vlasništvo objekta ili klase?</a:t>
            </a:r>
            <a:endParaRPr lang="en-US" altLang="en-US" sz="2900"/>
          </a:p>
        </p:txBody>
      </p:sp>
      <p:sp>
        <p:nvSpPr>
          <p:cNvPr id="8" name="TextBox 7">
            <a:extLst>
              <a:ext uri="{FF2B5EF4-FFF2-40B4-BE49-F238E27FC236}">
                <a16:creationId xmlns:a16="http://schemas.microsoft.com/office/drawing/2014/main" id="{415BC6C3-41C4-4C10-B488-CEC9D2534272}"/>
              </a:ext>
            </a:extLst>
          </p:cNvPr>
          <p:cNvSpPr txBox="1"/>
          <p:nvPr/>
        </p:nvSpPr>
        <p:spPr>
          <a:xfrm>
            <a:off x="390709" y="1068389"/>
            <a:ext cx="3832225" cy="1076325"/>
          </a:xfrm>
          <a:prstGeom prst="rect">
            <a:avLst/>
          </a:prstGeom>
          <a:noFill/>
        </p:spPr>
        <p:txBody>
          <a:bodyPr>
            <a:spAutoFit/>
          </a:bodyPr>
          <a:lstStyle/>
          <a:p>
            <a:pPr>
              <a:defRPr/>
            </a:pPr>
            <a:r>
              <a:rPr lang="sl-SI" sz="2400" b="1" dirty="0">
                <a:solidFill>
                  <a:schemeClr val="accent1"/>
                </a:solidFill>
              </a:rPr>
              <a:t>Promenljiva objekta</a:t>
            </a:r>
          </a:p>
          <a:p>
            <a:pPr>
              <a:defRPr/>
            </a:pPr>
            <a:r>
              <a:rPr lang="sl-SI" sz="2000" dirty="0">
                <a:solidFill>
                  <a:schemeClr val="accent1"/>
                </a:solidFill>
              </a:rPr>
              <a:t>Svaki objekat ima svoj lični primerak promenljive.</a:t>
            </a:r>
          </a:p>
        </p:txBody>
      </p:sp>
      <p:sp>
        <p:nvSpPr>
          <p:cNvPr id="9" name="TextBox 8">
            <a:extLst>
              <a:ext uri="{FF2B5EF4-FFF2-40B4-BE49-F238E27FC236}">
                <a16:creationId xmlns:a16="http://schemas.microsoft.com/office/drawing/2014/main" id="{A385E26B-F3D8-4E8B-8ED3-D1F77259BB86}"/>
              </a:ext>
            </a:extLst>
          </p:cNvPr>
          <p:cNvSpPr txBox="1"/>
          <p:nvPr/>
        </p:nvSpPr>
        <p:spPr>
          <a:xfrm>
            <a:off x="4065770" y="1023938"/>
            <a:ext cx="4319588" cy="1384300"/>
          </a:xfrm>
          <a:prstGeom prst="rect">
            <a:avLst/>
          </a:prstGeom>
          <a:noFill/>
        </p:spPr>
        <p:txBody>
          <a:bodyPr>
            <a:spAutoFit/>
          </a:bodyPr>
          <a:lstStyle/>
          <a:p>
            <a:pPr>
              <a:defRPr/>
            </a:pPr>
            <a:r>
              <a:rPr lang="sl-SI" sz="2400" b="1" dirty="0">
                <a:solidFill>
                  <a:schemeClr val="accent1"/>
                </a:solidFill>
              </a:rPr>
              <a:t>Promenljiva klase</a:t>
            </a:r>
          </a:p>
          <a:p>
            <a:pPr>
              <a:defRPr/>
            </a:pPr>
            <a:r>
              <a:rPr lang="sl-SI" sz="2000" dirty="0">
                <a:solidFill>
                  <a:schemeClr val="accent1"/>
                </a:solidFill>
              </a:rPr>
              <a:t>Postoji samo jedan primerak promenljive u memoriji i svaki objekat pristupa tom primerku.</a:t>
            </a:r>
            <a:endParaRPr lang="en-US" sz="2000" dirty="0">
              <a:solidFill>
                <a:schemeClr val="accent1"/>
              </a:solidFill>
            </a:endParaRPr>
          </a:p>
        </p:txBody>
      </p:sp>
      <p:sp>
        <p:nvSpPr>
          <p:cNvPr id="63495" name="Rectangle 7">
            <a:extLst>
              <a:ext uri="{FF2B5EF4-FFF2-40B4-BE49-F238E27FC236}">
                <a16:creationId xmlns:a16="http://schemas.microsoft.com/office/drawing/2014/main" id="{5184FD26-8196-4FD1-97B1-6B35516C3B5D}"/>
              </a:ext>
            </a:extLst>
          </p:cNvPr>
          <p:cNvSpPr>
            <a:spLocks noChangeArrowheads="1"/>
          </p:cNvSpPr>
          <p:nvPr/>
        </p:nvSpPr>
        <p:spPr bwMode="auto">
          <a:xfrm>
            <a:off x="746309" y="2408238"/>
            <a:ext cx="1728787" cy="1174750"/>
          </a:xfrm>
          <a:prstGeom prst="rect">
            <a:avLst/>
          </a:prstGeom>
          <a:blipFill dpi="0" rotWithShape="1">
            <a:blip r:embed="rId2"/>
            <a:srcRect/>
            <a:tile tx="0" ty="0" sx="100000" sy="100000" flip="none" algn="tl"/>
          </a:blipFill>
          <a:ln w="28575" algn="ctr">
            <a:solidFill>
              <a:srgbClr val="1728A9"/>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3496" name="Rectangle 8">
            <a:extLst>
              <a:ext uri="{FF2B5EF4-FFF2-40B4-BE49-F238E27FC236}">
                <a16:creationId xmlns:a16="http://schemas.microsoft.com/office/drawing/2014/main" id="{9F120562-3987-4393-944F-8C96DF14E0AE}"/>
              </a:ext>
            </a:extLst>
          </p:cNvPr>
          <p:cNvSpPr>
            <a:spLocks noChangeArrowheads="1"/>
          </p:cNvSpPr>
          <p:nvPr/>
        </p:nvSpPr>
        <p:spPr bwMode="auto">
          <a:xfrm>
            <a:off x="917758" y="2611439"/>
            <a:ext cx="520700" cy="384175"/>
          </a:xfrm>
          <a:prstGeom prst="rect">
            <a:avLst/>
          </a:prstGeom>
          <a:blipFill dpi="0" rotWithShape="1">
            <a:blip r:embed="rId3"/>
            <a:srcRect/>
            <a:tile tx="0" ty="0" sx="100000" sy="100000" flip="none" algn="tl"/>
          </a:blipFill>
          <a:ln w="28575" algn="ctr">
            <a:solidFill>
              <a:srgbClr val="1728A9"/>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3497" name="Rectangle 9">
            <a:extLst>
              <a:ext uri="{FF2B5EF4-FFF2-40B4-BE49-F238E27FC236}">
                <a16:creationId xmlns:a16="http://schemas.microsoft.com/office/drawing/2014/main" id="{01197058-A435-4856-9D9B-B58C3C678B83}"/>
              </a:ext>
            </a:extLst>
          </p:cNvPr>
          <p:cNvSpPr>
            <a:spLocks noChangeArrowheads="1"/>
          </p:cNvSpPr>
          <p:nvPr/>
        </p:nvSpPr>
        <p:spPr bwMode="auto">
          <a:xfrm>
            <a:off x="746309" y="3736976"/>
            <a:ext cx="1728787" cy="1173163"/>
          </a:xfrm>
          <a:prstGeom prst="rect">
            <a:avLst/>
          </a:prstGeom>
          <a:blipFill dpi="0" rotWithShape="1">
            <a:blip r:embed="rId2"/>
            <a:srcRect/>
            <a:tile tx="0" ty="0" sx="100000" sy="100000" flip="none" algn="tl"/>
          </a:blipFill>
          <a:ln w="28575" algn="ctr">
            <a:solidFill>
              <a:srgbClr val="1728A9"/>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3498" name="Rectangle 10">
            <a:extLst>
              <a:ext uri="{FF2B5EF4-FFF2-40B4-BE49-F238E27FC236}">
                <a16:creationId xmlns:a16="http://schemas.microsoft.com/office/drawing/2014/main" id="{9199EFAD-2575-4B98-94DE-D0AA1964113B}"/>
              </a:ext>
            </a:extLst>
          </p:cNvPr>
          <p:cNvSpPr>
            <a:spLocks noChangeArrowheads="1"/>
          </p:cNvSpPr>
          <p:nvPr/>
        </p:nvSpPr>
        <p:spPr bwMode="auto">
          <a:xfrm>
            <a:off x="917758" y="3943351"/>
            <a:ext cx="520700" cy="384175"/>
          </a:xfrm>
          <a:prstGeom prst="rect">
            <a:avLst/>
          </a:prstGeom>
          <a:blipFill dpi="0" rotWithShape="1">
            <a:blip r:embed="rId3"/>
            <a:srcRect/>
            <a:tile tx="0" ty="0" sx="100000" sy="100000" flip="none" algn="tl"/>
          </a:blipFill>
          <a:ln w="28575" algn="ctr">
            <a:solidFill>
              <a:srgbClr val="1728A9"/>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3499" name="Rectangle 11">
            <a:extLst>
              <a:ext uri="{FF2B5EF4-FFF2-40B4-BE49-F238E27FC236}">
                <a16:creationId xmlns:a16="http://schemas.microsoft.com/office/drawing/2014/main" id="{E2B72D5D-B43E-4ED9-8422-59AF78B82752}"/>
              </a:ext>
            </a:extLst>
          </p:cNvPr>
          <p:cNvSpPr>
            <a:spLocks noChangeArrowheads="1"/>
          </p:cNvSpPr>
          <p:nvPr/>
        </p:nvSpPr>
        <p:spPr bwMode="auto">
          <a:xfrm>
            <a:off x="746309" y="5065713"/>
            <a:ext cx="1728787" cy="1174750"/>
          </a:xfrm>
          <a:prstGeom prst="rect">
            <a:avLst/>
          </a:prstGeom>
          <a:blipFill dpi="0" rotWithShape="1">
            <a:blip r:embed="rId2"/>
            <a:srcRect/>
            <a:tile tx="0" ty="0" sx="100000" sy="100000" flip="none" algn="tl"/>
          </a:blipFill>
          <a:ln w="28575" algn="ctr">
            <a:solidFill>
              <a:srgbClr val="1728A9"/>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3500" name="Rectangle 12">
            <a:extLst>
              <a:ext uri="{FF2B5EF4-FFF2-40B4-BE49-F238E27FC236}">
                <a16:creationId xmlns:a16="http://schemas.microsoft.com/office/drawing/2014/main" id="{C3103A35-448F-4A14-996A-324EA659F31D}"/>
              </a:ext>
            </a:extLst>
          </p:cNvPr>
          <p:cNvSpPr>
            <a:spLocks noChangeArrowheads="1"/>
          </p:cNvSpPr>
          <p:nvPr/>
        </p:nvSpPr>
        <p:spPr bwMode="auto">
          <a:xfrm>
            <a:off x="933633" y="5272089"/>
            <a:ext cx="520700" cy="384175"/>
          </a:xfrm>
          <a:prstGeom prst="rect">
            <a:avLst/>
          </a:prstGeom>
          <a:blipFill dpi="0" rotWithShape="1">
            <a:blip r:embed="rId3"/>
            <a:srcRect/>
            <a:tile tx="0" ty="0" sx="100000" sy="100000" flip="none" algn="tl"/>
          </a:blipFill>
          <a:ln w="28575" algn="ctr">
            <a:solidFill>
              <a:srgbClr val="1728A9"/>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3501" name="Rectangle 13">
            <a:extLst>
              <a:ext uri="{FF2B5EF4-FFF2-40B4-BE49-F238E27FC236}">
                <a16:creationId xmlns:a16="http://schemas.microsoft.com/office/drawing/2014/main" id="{ACDC908D-492A-48B5-B237-7E77B9BADF45}"/>
              </a:ext>
            </a:extLst>
          </p:cNvPr>
          <p:cNvSpPr>
            <a:spLocks noChangeArrowheads="1"/>
          </p:cNvSpPr>
          <p:nvPr/>
        </p:nvSpPr>
        <p:spPr bwMode="auto">
          <a:xfrm>
            <a:off x="6656570" y="2419351"/>
            <a:ext cx="1728788" cy="1173163"/>
          </a:xfrm>
          <a:prstGeom prst="rect">
            <a:avLst/>
          </a:prstGeom>
          <a:blipFill dpi="0" rotWithShape="1">
            <a:blip r:embed="rId2"/>
            <a:srcRect/>
            <a:tile tx="0" ty="0" sx="100000" sy="100000" flip="none" algn="tl"/>
          </a:blipFill>
          <a:ln w="28575" algn="ctr">
            <a:solidFill>
              <a:srgbClr val="1728A9"/>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3502" name="Rectangle 14">
            <a:extLst>
              <a:ext uri="{FF2B5EF4-FFF2-40B4-BE49-F238E27FC236}">
                <a16:creationId xmlns:a16="http://schemas.microsoft.com/office/drawing/2014/main" id="{63E9BDAA-9434-4CF7-83F2-F77B88B24016}"/>
              </a:ext>
            </a:extLst>
          </p:cNvPr>
          <p:cNvSpPr>
            <a:spLocks noChangeArrowheads="1"/>
          </p:cNvSpPr>
          <p:nvPr/>
        </p:nvSpPr>
        <p:spPr bwMode="auto">
          <a:xfrm>
            <a:off x="6661333" y="3719513"/>
            <a:ext cx="1727200" cy="1173162"/>
          </a:xfrm>
          <a:prstGeom prst="rect">
            <a:avLst/>
          </a:prstGeom>
          <a:blipFill dpi="0" rotWithShape="1">
            <a:blip r:embed="rId2"/>
            <a:srcRect/>
            <a:tile tx="0" ty="0" sx="100000" sy="100000" flip="none" algn="tl"/>
          </a:blipFill>
          <a:ln w="28575" algn="ctr">
            <a:solidFill>
              <a:srgbClr val="1728A9"/>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3503" name="Rectangle 15">
            <a:extLst>
              <a:ext uri="{FF2B5EF4-FFF2-40B4-BE49-F238E27FC236}">
                <a16:creationId xmlns:a16="http://schemas.microsoft.com/office/drawing/2014/main" id="{76160833-5920-4962-8AF5-288852E67162}"/>
              </a:ext>
            </a:extLst>
          </p:cNvPr>
          <p:cNvSpPr>
            <a:spLocks noChangeArrowheads="1"/>
          </p:cNvSpPr>
          <p:nvPr/>
        </p:nvSpPr>
        <p:spPr bwMode="auto">
          <a:xfrm>
            <a:off x="6661333" y="5065713"/>
            <a:ext cx="1727200" cy="1173162"/>
          </a:xfrm>
          <a:prstGeom prst="rect">
            <a:avLst/>
          </a:prstGeom>
          <a:blipFill dpi="0" rotWithShape="1">
            <a:blip r:embed="rId2"/>
            <a:srcRect/>
            <a:tile tx="0" ty="0" sx="100000" sy="100000" flip="none" algn="tl"/>
          </a:blipFill>
          <a:ln w="28575" algn="ctr">
            <a:solidFill>
              <a:srgbClr val="1728A9"/>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sp>
        <p:nvSpPr>
          <p:cNvPr id="63504" name="Rectangle 16">
            <a:extLst>
              <a:ext uri="{FF2B5EF4-FFF2-40B4-BE49-F238E27FC236}">
                <a16:creationId xmlns:a16="http://schemas.microsoft.com/office/drawing/2014/main" id="{9C828118-6521-4FF8-8FCB-680AFE95F16D}"/>
              </a:ext>
            </a:extLst>
          </p:cNvPr>
          <p:cNvSpPr>
            <a:spLocks noChangeArrowheads="1"/>
          </p:cNvSpPr>
          <p:nvPr/>
        </p:nvSpPr>
        <p:spPr bwMode="auto">
          <a:xfrm>
            <a:off x="4970645" y="3736975"/>
            <a:ext cx="520700" cy="382588"/>
          </a:xfrm>
          <a:prstGeom prst="rect">
            <a:avLst/>
          </a:prstGeom>
          <a:blipFill dpi="0" rotWithShape="1">
            <a:blip r:embed="rId3"/>
            <a:srcRect/>
            <a:tile tx="0" ty="0" sx="100000" sy="100000" flip="none" algn="tl"/>
          </a:blipFill>
          <a:ln w="28575" algn="ctr">
            <a:solidFill>
              <a:srgbClr val="1728A9"/>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p>
        </p:txBody>
      </p:sp>
      <p:cxnSp>
        <p:nvCxnSpPr>
          <p:cNvPr id="63505" name="Straight Arrow Connector 18">
            <a:extLst>
              <a:ext uri="{FF2B5EF4-FFF2-40B4-BE49-F238E27FC236}">
                <a16:creationId xmlns:a16="http://schemas.microsoft.com/office/drawing/2014/main" id="{633D6963-78C1-4007-9952-200F4B818384}"/>
              </a:ext>
            </a:extLst>
          </p:cNvPr>
          <p:cNvCxnSpPr>
            <a:cxnSpLocks noChangeShapeType="1"/>
          </p:cNvCxnSpPr>
          <p:nvPr/>
        </p:nvCxnSpPr>
        <p:spPr bwMode="auto">
          <a:xfrm flipH="1">
            <a:off x="5565958" y="2546351"/>
            <a:ext cx="1325562" cy="1173163"/>
          </a:xfrm>
          <a:prstGeom prst="straightConnector1">
            <a:avLst/>
          </a:prstGeom>
          <a:noFill/>
          <a:ln w="28575" algn="ctr">
            <a:solidFill>
              <a:srgbClr val="1728A9"/>
            </a:solidFill>
            <a:round/>
            <a:headEnd type="oval" w="lg" len="lg"/>
            <a:tailEnd type="triangle" w="lg" len="lg"/>
          </a:ln>
          <a:extLst>
            <a:ext uri="{909E8E84-426E-40DD-AFC4-6F175D3DCCD1}">
              <a14:hiddenFill xmlns:a14="http://schemas.microsoft.com/office/drawing/2010/main">
                <a:noFill/>
              </a14:hiddenFill>
            </a:ext>
          </a:extLst>
        </p:spPr>
      </p:cxnSp>
      <p:cxnSp>
        <p:nvCxnSpPr>
          <p:cNvPr id="63506" name="Straight Arrow Connector 25">
            <a:extLst>
              <a:ext uri="{FF2B5EF4-FFF2-40B4-BE49-F238E27FC236}">
                <a16:creationId xmlns:a16="http://schemas.microsoft.com/office/drawing/2014/main" id="{BD55D7D6-36D8-4497-8CB4-34537EBCB981}"/>
              </a:ext>
            </a:extLst>
          </p:cNvPr>
          <p:cNvCxnSpPr>
            <a:cxnSpLocks noChangeShapeType="1"/>
          </p:cNvCxnSpPr>
          <p:nvPr/>
        </p:nvCxnSpPr>
        <p:spPr bwMode="auto">
          <a:xfrm flipH="1">
            <a:off x="5565958" y="3870326"/>
            <a:ext cx="1325562" cy="68263"/>
          </a:xfrm>
          <a:prstGeom prst="straightConnector1">
            <a:avLst/>
          </a:prstGeom>
          <a:noFill/>
          <a:ln w="28575" algn="ctr">
            <a:solidFill>
              <a:srgbClr val="1728A9"/>
            </a:solidFill>
            <a:round/>
            <a:headEnd type="oval" w="lg" len="lg"/>
            <a:tailEnd type="triangle" w="lg" len="lg"/>
          </a:ln>
          <a:extLst>
            <a:ext uri="{909E8E84-426E-40DD-AFC4-6F175D3DCCD1}">
              <a14:hiddenFill xmlns:a14="http://schemas.microsoft.com/office/drawing/2010/main">
                <a:noFill/>
              </a14:hiddenFill>
            </a:ext>
          </a:extLst>
        </p:spPr>
      </p:cxnSp>
      <p:cxnSp>
        <p:nvCxnSpPr>
          <p:cNvPr id="63507" name="Straight Arrow Connector 29">
            <a:extLst>
              <a:ext uri="{FF2B5EF4-FFF2-40B4-BE49-F238E27FC236}">
                <a16:creationId xmlns:a16="http://schemas.microsoft.com/office/drawing/2014/main" id="{B1359E1A-580C-4628-9D54-B708A563ABB4}"/>
              </a:ext>
            </a:extLst>
          </p:cNvPr>
          <p:cNvCxnSpPr>
            <a:cxnSpLocks noChangeShapeType="1"/>
          </p:cNvCxnSpPr>
          <p:nvPr/>
        </p:nvCxnSpPr>
        <p:spPr bwMode="auto">
          <a:xfrm flipH="1" flipV="1">
            <a:off x="5565958" y="4130676"/>
            <a:ext cx="1325562" cy="1065213"/>
          </a:xfrm>
          <a:prstGeom prst="straightConnector1">
            <a:avLst/>
          </a:prstGeom>
          <a:noFill/>
          <a:ln w="28575" algn="ctr">
            <a:solidFill>
              <a:srgbClr val="1728A9"/>
            </a:solidFill>
            <a:round/>
            <a:headEnd type="oval" w="lg" len="lg"/>
            <a:tailEnd type="triangle" w="lg" len="lg"/>
          </a:ln>
          <a:extLst>
            <a:ext uri="{909E8E84-426E-40DD-AFC4-6F175D3DCCD1}">
              <a14:hiddenFill xmlns:a14="http://schemas.microsoft.com/office/drawing/2010/main">
                <a:noFill/>
              </a14:hiddenFill>
            </a:ext>
          </a:extLst>
        </p:spPr>
      </p:cxnSp>
      <p:sp>
        <p:nvSpPr>
          <p:cNvPr id="23" name="TextBox 22">
            <a:extLst>
              <a:ext uri="{FF2B5EF4-FFF2-40B4-BE49-F238E27FC236}">
                <a16:creationId xmlns:a16="http://schemas.microsoft.com/office/drawing/2014/main" id="{FE784068-DF11-4611-8E80-DA0BA8B2FBCC}"/>
              </a:ext>
            </a:extLst>
          </p:cNvPr>
          <p:cNvSpPr txBox="1"/>
          <p:nvPr/>
        </p:nvSpPr>
        <p:spPr>
          <a:xfrm>
            <a:off x="2927534" y="5387976"/>
            <a:ext cx="3195637" cy="708025"/>
          </a:xfrm>
          <a:prstGeom prst="rect">
            <a:avLst/>
          </a:prstGeom>
          <a:noFill/>
        </p:spPr>
        <p:txBody>
          <a:bodyPr>
            <a:spAutoFit/>
          </a:bodyPr>
          <a:lstStyle/>
          <a:p>
            <a:pPr algn="ctr">
              <a:defRPr/>
            </a:pPr>
            <a:r>
              <a:rPr lang="sl-SI" sz="2000" dirty="0">
                <a:solidFill>
                  <a:schemeClr val="accent1"/>
                </a:solidFill>
              </a:rPr>
              <a:t>Isto važi i za konstante objekta i konstante klase.</a:t>
            </a:r>
          </a:p>
        </p:txBody>
      </p:sp>
      <p:sp>
        <p:nvSpPr>
          <p:cNvPr id="2" name="Footer Placeholder 1">
            <a:extLst>
              <a:ext uri="{FF2B5EF4-FFF2-40B4-BE49-F238E27FC236}">
                <a16:creationId xmlns:a16="http://schemas.microsoft.com/office/drawing/2014/main" id="{EDF4BD26-9AB8-4FF2-AEEE-36360F3DB48C}"/>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1748D-0314-40B4-AA46-1ED71561C7A0}"/>
              </a:ext>
            </a:extLst>
          </p:cNvPr>
          <p:cNvSpPr>
            <a:spLocks noGrp="1"/>
          </p:cNvSpPr>
          <p:nvPr>
            <p:ph type="title"/>
          </p:nvPr>
        </p:nvSpPr>
        <p:spPr/>
        <p:txBody>
          <a:bodyPr/>
          <a:lstStyle/>
          <a:p>
            <a:r>
              <a:rPr lang="sl-SI"/>
              <a:t>Primer: Krug i Prsten</a:t>
            </a:r>
            <a:endParaRPr lang="en-US"/>
          </a:p>
        </p:txBody>
      </p:sp>
      <p:sp>
        <p:nvSpPr>
          <p:cNvPr id="3" name="Content Placeholder 2">
            <a:extLst>
              <a:ext uri="{FF2B5EF4-FFF2-40B4-BE49-F238E27FC236}">
                <a16:creationId xmlns:a16="http://schemas.microsoft.com/office/drawing/2014/main" id="{EB3F9B13-6160-44B6-B1D7-CB8344489BB0}"/>
              </a:ext>
            </a:extLst>
          </p:cNvPr>
          <p:cNvSpPr>
            <a:spLocks noGrp="1"/>
          </p:cNvSpPr>
          <p:nvPr>
            <p:ph idx="1"/>
          </p:nvPr>
        </p:nvSpPr>
        <p:spPr/>
        <p:txBody>
          <a:bodyPr/>
          <a:lstStyle/>
          <a:p>
            <a:r>
              <a:rPr lang="en-US"/>
              <a:t>Kreirati klasu </a:t>
            </a:r>
            <a:r>
              <a:rPr lang="en-US" b="1"/>
              <a:t>Krug</a:t>
            </a:r>
            <a:r>
              <a:rPr lang="en-US"/>
              <a:t> koja sadrži promenljivu objekta poluprečnik, konstuktor koji postavlja poluprečnik i metodu za izračunavanje površine kruga.</a:t>
            </a:r>
            <a:endParaRPr lang="sl-SI"/>
          </a:p>
          <a:p>
            <a:endParaRPr lang="en-US"/>
          </a:p>
          <a:p>
            <a:r>
              <a:rPr lang="en-US"/>
              <a:t>Kreirati i klasu </a:t>
            </a:r>
            <a:r>
              <a:rPr lang="en-US" b="1"/>
              <a:t>Prsten</a:t>
            </a:r>
            <a:r>
              <a:rPr lang="en-US"/>
              <a:t> izvedenu iz klase Krug, koja sadrži atribut za unutrašnji poluprečnik prstena, konstruktor koji postavlja poluprečnike spoljašnjeg i unutrašnjeg kruga i metod za izračunavanje površine kružnog prstena.</a:t>
            </a:r>
          </a:p>
          <a:p>
            <a:endParaRPr lang="en-US"/>
          </a:p>
        </p:txBody>
      </p:sp>
      <p:sp>
        <p:nvSpPr>
          <p:cNvPr id="4" name="Footer Placeholder 3">
            <a:extLst>
              <a:ext uri="{FF2B5EF4-FFF2-40B4-BE49-F238E27FC236}">
                <a16:creationId xmlns:a16="http://schemas.microsoft.com/office/drawing/2014/main" id="{152D8B49-6004-4EAB-8C00-5FCCA0F59E70}"/>
              </a:ext>
            </a:extLst>
          </p:cNvPr>
          <p:cNvSpPr>
            <a:spLocks noGrp="1"/>
          </p:cNvSpPr>
          <p:nvPr>
            <p:ph type="ftr" sz="quarter" idx="11"/>
          </p:nvPr>
        </p:nvSpPr>
        <p:spPr/>
        <p:txBody>
          <a:bodyPr/>
          <a:lstStyle/>
          <a:p>
            <a:r>
              <a:rPr lang="en-US"/>
              <a:t>Elektronski fakultet u Nišu – Katedra za računarstvo – Programski jezici - Java</a:t>
            </a:r>
            <a:endParaRPr lang="en-US" dirty="0"/>
          </a:p>
        </p:txBody>
      </p:sp>
    </p:spTree>
    <p:extLst>
      <p:ext uri="{BB962C8B-B14F-4D97-AF65-F5344CB8AC3E}">
        <p14:creationId xmlns:p14="http://schemas.microsoft.com/office/powerpoint/2010/main" val="40356075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1F6B6-2CA3-4942-9BF4-2B42153E5B95}"/>
              </a:ext>
            </a:extLst>
          </p:cNvPr>
          <p:cNvSpPr>
            <a:spLocks noGrp="1"/>
          </p:cNvSpPr>
          <p:nvPr>
            <p:ph type="title"/>
          </p:nvPr>
        </p:nvSpPr>
        <p:spPr/>
        <p:txBody>
          <a:bodyPr/>
          <a:lstStyle/>
          <a:p>
            <a:r>
              <a:rPr lang="sl-SI"/>
              <a:t>Primer: rastojanja gradova</a:t>
            </a:r>
            <a:endParaRPr lang="en-US"/>
          </a:p>
        </p:txBody>
      </p:sp>
      <p:sp>
        <p:nvSpPr>
          <p:cNvPr id="4" name="Footer Placeholder 3">
            <a:extLst>
              <a:ext uri="{FF2B5EF4-FFF2-40B4-BE49-F238E27FC236}">
                <a16:creationId xmlns:a16="http://schemas.microsoft.com/office/drawing/2014/main" id="{AA78A2CE-E128-4EEC-B8A6-C044944F9593}"/>
              </a:ext>
            </a:extLst>
          </p:cNvPr>
          <p:cNvSpPr>
            <a:spLocks noGrp="1"/>
          </p:cNvSpPr>
          <p:nvPr>
            <p:ph type="ftr" sz="quarter" idx="11"/>
          </p:nvPr>
        </p:nvSpPr>
        <p:spPr/>
        <p:txBody>
          <a:bodyPr/>
          <a:lstStyle/>
          <a:p>
            <a:r>
              <a:rPr lang="en-US"/>
              <a:t>Elektronski fakultet u Nišu – Katedra za računarstvo – Programski jezici - Java</a:t>
            </a:r>
            <a:endParaRPr lang="en-US" dirty="0"/>
          </a:p>
        </p:txBody>
      </p:sp>
      <p:sp>
        <p:nvSpPr>
          <p:cNvPr id="5" name="Rectangle 3">
            <a:extLst>
              <a:ext uri="{FF2B5EF4-FFF2-40B4-BE49-F238E27FC236}">
                <a16:creationId xmlns:a16="http://schemas.microsoft.com/office/drawing/2014/main" id="{CF528CED-6737-4EC7-B6B6-389A755C0274}"/>
              </a:ext>
            </a:extLst>
          </p:cNvPr>
          <p:cNvSpPr txBox="1">
            <a:spLocks noChangeArrowheads="1"/>
          </p:cNvSpPr>
          <p:nvPr/>
        </p:nvSpPr>
        <p:spPr>
          <a:xfrm>
            <a:off x="457200" y="1120775"/>
            <a:ext cx="9105900" cy="521652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nSpc>
                <a:spcPct val="80000"/>
              </a:lnSpc>
              <a:spcBef>
                <a:spcPts val="600"/>
              </a:spcBef>
              <a:buFont typeface="Wingdings" panose="05000000000000000000" pitchFamily="2" charset="2"/>
              <a:buNone/>
            </a:pPr>
            <a:r>
              <a:rPr lang="en-US" altLang="en-US" sz="1800"/>
              <a:t>Na programskom jeziku Java kreirati klasu Point. Klasa sadrži dva</a:t>
            </a:r>
          </a:p>
          <a:p>
            <a:pPr>
              <a:lnSpc>
                <a:spcPct val="80000"/>
              </a:lnSpc>
              <a:spcBef>
                <a:spcPts val="600"/>
              </a:spcBef>
              <a:buFont typeface="Wingdings" panose="05000000000000000000" pitchFamily="2" charset="2"/>
              <a:buNone/>
            </a:pPr>
            <a:r>
              <a:rPr lang="en-US" altLang="en-US" sz="1800"/>
              <a:t>zaštićena atributa: koodrinate x i y i sledeće javne funkcije članice:</a:t>
            </a:r>
          </a:p>
          <a:p>
            <a:pPr>
              <a:lnSpc>
                <a:spcPct val="80000"/>
              </a:lnSpc>
              <a:spcBef>
                <a:spcPts val="600"/>
              </a:spcBef>
            </a:pPr>
            <a:r>
              <a:rPr lang="en-US" altLang="en-US" sz="1800"/>
              <a:t>podrazumevani konstruktor koji inicijalizuje vrednosti koordinata na 0</a:t>
            </a:r>
          </a:p>
          <a:p>
            <a:pPr>
              <a:lnSpc>
                <a:spcPct val="80000"/>
              </a:lnSpc>
              <a:spcBef>
                <a:spcPts val="600"/>
              </a:spcBef>
            </a:pPr>
            <a:r>
              <a:rPr lang="en-US" altLang="en-US" sz="1800"/>
              <a:t>konstruktor kojim se postavljaju vrednosti x i y</a:t>
            </a:r>
          </a:p>
          <a:p>
            <a:pPr>
              <a:lnSpc>
                <a:spcPct val="80000"/>
              </a:lnSpc>
              <a:spcBef>
                <a:spcPts val="600"/>
              </a:spcBef>
            </a:pPr>
            <a:r>
              <a:rPr lang="en-US" altLang="en-US" sz="1800"/>
              <a:t>funkciju za odre</a:t>
            </a:r>
            <a:r>
              <a:rPr lang="sr-Latn-CS" altLang="en-US" sz="1800"/>
              <a:t>đivanje rastojanja između dve tačke</a:t>
            </a:r>
            <a:endParaRPr lang="en-US" altLang="en-US" sz="1800"/>
          </a:p>
          <a:p>
            <a:pPr>
              <a:lnSpc>
                <a:spcPct val="80000"/>
              </a:lnSpc>
              <a:spcBef>
                <a:spcPts val="600"/>
              </a:spcBef>
            </a:pPr>
            <a:r>
              <a:rPr lang="en-US" altLang="en-US" sz="1800"/>
              <a:t>funkciju </a:t>
            </a:r>
            <a:r>
              <a:rPr lang="en-US" altLang="en-US" sz="1800" i="1"/>
              <a:t>printData</a:t>
            </a:r>
            <a:r>
              <a:rPr lang="en-US" altLang="en-US" sz="1800"/>
              <a:t> za prikaz koordinata tačke na standardni izlaz</a:t>
            </a:r>
          </a:p>
          <a:p>
            <a:pPr>
              <a:lnSpc>
                <a:spcPct val="80000"/>
              </a:lnSpc>
              <a:spcBef>
                <a:spcPts val="600"/>
              </a:spcBef>
              <a:buFont typeface="Wingdings" panose="05000000000000000000" pitchFamily="2" charset="2"/>
              <a:buNone/>
            </a:pPr>
            <a:endParaRPr lang="en-US" altLang="en-US" sz="400"/>
          </a:p>
          <a:p>
            <a:pPr>
              <a:lnSpc>
                <a:spcPct val="80000"/>
              </a:lnSpc>
              <a:spcBef>
                <a:spcPts val="600"/>
              </a:spcBef>
              <a:buFont typeface="Wingdings" panose="05000000000000000000" pitchFamily="2" charset="2"/>
              <a:buNone/>
            </a:pPr>
            <a:r>
              <a:rPr lang="en-US" altLang="en-US" sz="1800"/>
              <a:t>Iz klase Point izvesti klasu PointCity koja označava lokaciju grada na</a:t>
            </a:r>
          </a:p>
          <a:p>
            <a:pPr>
              <a:lnSpc>
                <a:spcPct val="80000"/>
              </a:lnSpc>
              <a:spcBef>
                <a:spcPts val="600"/>
              </a:spcBef>
              <a:buFont typeface="Wingdings" panose="05000000000000000000" pitchFamily="2" charset="2"/>
              <a:buNone/>
            </a:pPr>
            <a:r>
              <a:rPr lang="en-US" altLang="en-US" sz="1800"/>
              <a:t>geografskoj karti. Ova klasa sadrži privatne attribute:</a:t>
            </a:r>
          </a:p>
          <a:p>
            <a:pPr>
              <a:lnSpc>
                <a:spcPct val="80000"/>
              </a:lnSpc>
              <a:spcBef>
                <a:spcPts val="600"/>
              </a:spcBef>
            </a:pPr>
            <a:r>
              <a:rPr lang="en-US" altLang="en-US" sz="1800"/>
              <a:t>naziv</a:t>
            </a:r>
          </a:p>
          <a:p>
            <a:pPr>
              <a:lnSpc>
                <a:spcPct val="80000"/>
              </a:lnSpc>
              <a:spcBef>
                <a:spcPts val="600"/>
              </a:spcBef>
            </a:pPr>
            <a:r>
              <a:rPr lang="en-US" altLang="en-US" sz="1800"/>
              <a:t>broj stanovnika</a:t>
            </a:r>
          </a:p>
          <a:p>
            <a:pPr>
              <a:lnSpc>
                <a:spcPct val="80000"/>
              </a:lnSpc>
              <a:spcBef>
                <a:spcPts val="600"/>
              </a:spcBef>
              <a:buFont typeface="Wingdings" panose="05000000000000000000" pitchFamily="2" charset="2"/>
              <a:buNone/>
            </a:pPr>
            <a:r>
              <a:rPr lang="en-US" altLang="en-US" sz="1800"/>
              <a:t>Klasa sadrži i sledeće javne funkcije:</a:t>
            </a:r>
          </a:p>
          <a:p>
            <a:pPr>
              <a:lnSpc>
                <a:spcPct val="80000"/>
              </a:lnSpc>
              <a:spcBef>
                <a:spcPts val="600"/>
              </a:spcBef>
            </a:pPr>
            <a:r>
              <a:rPr lang="en-US" altLang="en-US" sz="1800"/>
              <a:t>podrazumevani konstruktor</a:t>
            </a:r>
            <a:endParaRPr lang="fr-FR" altLang="en-US" sz="1800"/>
          </a:p>
          <a:p>
            <a:pPr>
              <a:lnSpc>
                <a:spcPct val="80000"/>
              </a:lnSpc>
              <a:spcBef>
                <a:spcPts val="600"/>
              </a:spcBef>
            </a:pPr>
            <a:r>
              <a:rPr lang="fr-FR" altLang="en-US" sz="1800"/>
              <a:t>konstruktor kojim se postavljaju vrednosti svih atributa</a:t>
            </a:r>
          </a:p>
          <a:p>
            <a:pPr>
              <a:lnSpc>
                <a:spcPct val="80000"/>
              </a:lnSpc>
              <a:spcBef>
                <a:spcPts val="600"/>
              </a:spcBef>
            </a:pPr>
            <a:r>
              <a:rPr lang="fr-FR" altLang="en-US" sz="1800"/>
              <a:t>funkciju </a:t>
            </a:r>
            <a:r>
              <a:rPr lang="fr-FR" altLang="en-US" sz="1800" i="1"/>
              <a:t>printData</a:t>
            </a:r>
            <a:r>
              <a:rPr lang="fr-FR" altLang="en-US" sz="1800"/>
              <a:t> koja, pored atributa roditeljske klase, štampa podatake iz izvedene klase (naziv i broj stanovnika)</a:t>
            </a:r>
          </a:p>
          <a:p>
            <a:pPr>
              <a:lnSpc>
                <a:spcPct val="80000"/>
              </a:lnSpc>
              <a:spcBef>
                <a:spcPts val="600"/>
              </a:spcBef>
              <a:buFont typeface="Wingdings" panose="05000000000000000000" pitchFamily="2" charset="2"/>
              <a:buNone/>
            </a:pPr>
            <a:endParaRPr lang="en-GB" altLang="en-US" sz="300"/>
          </a:p>
          <a:p>
            <a:pPr>
              <a:lnSpc>
                <a:spcPct val="80000"/>
              </a:lnSpc>
              <a:spcBef>
                <a:spcPts val="600"/>
              </a:spcBef>
              <a:buFont typeface="Wingdings" panose="05000000000000000000" pitchFamily="2" charset="2"/>
              <a:buNone/>
            </a:pPr>
            <a:r>
              <a:rPr lang="en-GB" altLang="en-US" sz="1800"/>
              <a:t>U funkciji main kreirati dva objekta klase CitiyPoint i na standardni izlaz</a:t>
            </a:r>
          </a:p>
          <a:p>
            <a:pPr>
              <a:lnSpc>
                <a:spcPct val="80000"/>
              </a:lnSpc>
              <a:spcBef>
                <a:spcPts val="600"/>
              </a:spcBef>
              <a:buFont typeface="Wingdings" panose="05000000000000000000" pitchFamily="2" charset="2"/>
              <a:buNone/>
            </a:pPr>
            <a:r>
              <a:rPr lang="en-GB" altLang="en-US" sz="1800"/>
              <a:t>prikazatai podatke o njima njihovo rastojanje.</a:t>
            </a:r>
            <a:endParaRPr lang="en-US" altLang="en-US" sz="1800"/>
          </a:p>
        </p:txBody>
      </p:sp>
    </p:spTree>
    <p:extLst>
      <p:ext uri="{BB962C8B-B14F-4D97-AF65-F5344CB8AC3E}">
        <p14:creationId xmlns:p14="http://schemas.microsoft.com/office/powerpoint/2010/main" val="33858931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88B79-4B7B-453E-B405-A6336DB15A8E}"/>
              </a:ext>
            </a:extLst>
          </p:cNvPr>
          <p:cNvSpPr>
            <a:spLocks noGrp="1"/>
          </p:cNvSpPr>
          <p:nvPr>
            <p:ph type="title"/>
          </p:nvPr>
        </p:nvSpPr>
        <p:spPr/>
        <p:txBody>
          <a:bodyPr/>
          <a:lstStyle/>
          <a:p>
            <a:r>
              <a:rPr lang="sl-SI"/>
              <a:t>Apstraktne klase u Javi</a:t>
            </a:r>
            <a:endParaRPr lang="en-US"/>
          </a:p>
        </p:txBody>
      </p:sp>
      <p:sp>
        <p:nvSpPr>
          <p:cNvPr id="3" name="Content Placeholder 2">
            <a:extLst>
              <a:ext uri="{FF2B5EF4-FFF2-40B4-BE49-F238E27FC236}">
                <a16:creationId xmlns:a16="http://schemas.microsoft.com/office/drawing/2014/main" id="{3507F0C4-61CC-4F3A-BA3F-E2C9326CBDB9}"/>
              </a:ext>
            </a:extLst>
          </p:cNvPr>
          <p:cNvSpPr>
            <a:spLocks noGrp="1"/>
          </p:cNvSpPr>
          <p:nvPr>
            <p:ph idx="1"/>
          </p:nvPr>
        </p:nvSpPr>
        <p:spPr/>
        <p:txBody>
          <a:bodyPr>
            <a:normAutofit/>
          </a:bodyPr>
          <a:lstStyle/>
          <a:p>
            <a:r>
              <a:rPr lang="en-US" altLang="en-US"/>
              <a:t>Apstraktna je svaka klasa u kojoj makar jedan metod </a:t>
            </a:r>
            <a:r>
              <a:rPr lang="en-US" altLang="en-US" b="1"/>
              <a:t>nema telo</a:t>
            </a:r>
            <a:r>
              <a:rPr lang="en-US" altLang="en-US"/>
              <a:t>. Dakle, nema prazno telo </a:t>
            </a:r>
            <a:r>
              <a:rPr lang="sl-SI" altLang="en-US"/>
              <a:t>(</a:t>
            </a:r>
            <a:r>
              <a:rPr lang="en-US" altLang="en-US">
                <a:solidFill>
                  <a:srgbClr val="0000CC"/>
                </a:solidFill>
                <a:latin typeface="Consolas" panose="020B0609020204030204" pitchFamily="49" charset="0"/>
                <a:cs typeface="Consolas" panose="020B0609020204030204" pitchFamily="49" charset="0"/>
              </a:rPr>
              <a:t>{}</a:t>
            </a:r>
            <a:r>
              <a:rPr lang="en-US" altLang="en-US"/>
              <a:t>), nego nema telo uop</a:t>
            </a:r>
            <a:r>
              <a:rPr lang="sl-SI" altLang="en-US"/>
              <a:t>šte (nema vitičastih zagrada).</a:t>
            </a:r>
            <a:endParaRPr lang="en-US" altLang="en-US"/>
          </a:p>
          <a:p>
            <a:pPr lvl="1"/>
            <a:r>
              <a:rPr lang="en-US" altLang="en-US"/>
              <a:t>Metod be</a:t>
            </a:r>
            <a:r>
              <a:rPr lang="sl-SI" altLang="en-US"/>
              <a:t>z implementacije naziva se </a:t>
            </a:r>
            <a:r>
              <a:rPr lang="sl-SI" altLang="en-US" b="1"/>
              <a:t>apstraktni</a:t>
            </a:r>
            <a:r>
              <a:rPr lang="sl-SI" altLang="en-US"/>
              <a:t> metod.</a:t>
            </a:r>
          </a:p>
          <a:p>
            <a:pPr lvl="1"/>
            <a:r>
              <a:rPr lang="sl-SI" altLang="en-US"/>
              <a:t>Ispred definicije apstraktne klase mora da stoji modifikator </a:t>
            </a:r>
            <a:r>
              <a:rPr lang="sl-SI" altLang="en-US">
                <a:solidFill>
                  <a:srgbClr val="0000CC"/>
                </a:solidFill>
                <a:latin typeface="Consolas" panose="020B0609020204030204" pitchFamily="49" charset="0"/>
                <a:cs typeface="Consolas" panose="020B0609020204030204" pitchFamily="49" charset="0"/>
              </a:rPr>
              <a:t>abstract</a:t>
            </a:r>
            <a:r>
              <a:rPr lang="sl-SI" altLang="en-US"/>
              <a:t>.</a:t>
            </a:r>
          </a:p>
          <a:p>
            <a:r>
              <a:rPr lang="en-US" altLang="en-US"/>
              <a:t>Od apstraktne klase ne mogu da se prave objekti</a:t>
            </a:r>
            <a:r>
              <a:rPr lang="sl-SI" altLang="en-US"/>
              <a:t>.</a:t>
            </a:r>
          </a:p>
          <a:p>
            <a:pPr lvl="1"/>
            <a:r>
              <a:rPr lang="sl-SI" altLang="en-US"/>
              <a:t>Apstraktne klase </a:t>
            </a:r>
            <a:r>
              <a:rPr lang="sl-SI" altLang="en-US" b="1"/>
              <a:t>služe samo da bi bile nasleđivane</a:t>
            </a:r>
            <a:r>
              <a:rPr lang="sl-SI" altLang="en-US"/>
              <a:t>.</a:t>
            </a:r>
          </a:p>
          <a:p>
            <a:pPr lvl="1"/>
            <a:r>
              <a:rPr lang="en-US" altLang="en-US"/>
              <a:t>I i</a:t>
            </a:r>
            <a:r>
              <a:rPr lang="sl-SI" altLang="en-US"/>
              <a:t>zvedena klasa takođe može biti apstraktna</a:t>
            </a:r>
            <a:r>
              <a:rPr lang="en-US" altLang="en-US"/>
              <a:t>.</a:t>
            </a:r>
            <a:endParaRPr lang="sl-SI" altLang="en-US"/>
          </a:p>
          <a:p>
            <a:pPr lvl="2"/>
            <a:r>
              <a:rPr lang="sl-SI" altLang="en-US"/>
              <a:t>Ako je i ona apstraktna, mora biti obeležena sa </a:t>
            </a:r>
            <a:r>
              <a:rPr lang="sl-SI" altLang="en-US">
                <a:solidFill>
                  <a:srgbClr val="0000CC"/>
                </a:solidFill>
                <a:latin typeface="Consolas" panose="020B0609020204030204" pitchFamily="49" charset="0"/>
                <a:cs typeface="Consolas" panose="020B0609020204030204" pitchFamily="49" charset="0"/>
              </a:rPr>
              <a:t>abstract</a:t>
            </a:r>
            <a:r>
              <a:rPr lang="sl-SI" altLang="en-US"/>
              <a:t>.</a:t>
            </a:r>
          </a:p>
          <a:p>
            <a:pPr lvl="2"/>
            <a:r>
              <a:rPr lang="en-US" altLang="en-US"/>
              <a:t>Ako nije apstraktna</a:t>
            </a:r>
            <a:r>
              <a:rPr lang="sl-SI" altLang="en-US"/>
              <a:t>, mora imati definicije svih metoda.</a:t>
            </a:r>
            <a:endParaRPr lang="en-US" altLang="en-US"/>
          </a:p>
        </p:txBody>
      </p:sp>
      <p:sp>
        <p:nvSpPr>
          <p:cNvPr id="4" name="Footer Placeholder 3">
            <a:extLst>
              <a:ext uri="{FF2B5EF4-FFF2-40B4-BE49-F238E27FC236}">
                <a16:creationId xmlns:a16="http://schemas.microsoft.com/office/drawing/2014/main" id="{3E637679-7C7E-4358-9350-4564C8902097}"/>
              </a:ext>
            </a:extLst>
          </p:cNvPr>
          <p:cNvSpPr>
            <a:spLocks noGrp="1"/>
          </p:cNvSpPr>
          <p:nvPr>
            <p:ph type="ftr" sz="quarter" idx="11"/>
          </p:nvPr>
        </p:nvSpPr>
        <p:spPr/>
        <p:txBody>
          <a:bodyPr/>
          <a:lstStyle/>
          <a:p>
            <a:r>
              <a:rPr lang="en-US"/>
              <a:t>Elektronski fakultet u Nišu – Katedra za računarstvo – Programski jezici - Java</a:t>
            </a:r>
            <a:endParaRPr lang="en-US" dirty="0"/>
          </a:p>
        </p:txBody>
      </p:sp>
    </p:spTree>
    <p:extLst>
      <p:ext uri="{BB962C8B-B14F-4D97-AF65-F5344CB8AC3E}">
        <p14:creationId xmlns:p14="http://schemas.microsoft.com/office/powerpoint/2010/main" val="16569573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ECF02-EE13-43E9-86E1-293D02172B41}"/>
              </a:ext>
            </a:extLst>
          </p:cNvPr>
          <p:cNvSpPr>
            <a:spLocks noGrp="1"/>
          </p:cNvSpPr>
          <p:nvPr>
            <p:ph type="title"/>
          </p:nvPr>
        </p:nvSpPr>
        <p:spPr/>
        <p:txBody>
          <a:bodyPr/>
          <a:lstStyle/>
          <a:p>
            <a:r>
              <a:rPr lang="sl-SI"/>
              <a:t>Primer apstraktne klase</a:t>
            </a:r>
            <a:endParaRPr lang="en-US"/>
          </a:p>
        </p:txBody>
      </p:sp>
      <p:sp>
        <p:nvSpPr>
          <p:cNvPr id="3" name="Content Placeholder 2">
            <a:extLst>
              <a:ext uri="{FF2B5EF4-FFF2-40B4-BE49-F238E27FC236}">
                <a16:creationId xmlns:a16="http://schemas.microsoft.com/office/drawing/2014/main" id="{FCD3D99A-D451-4785-A998-12FC3523E953}"/>
              </a:ext>
            </a:extLst>
          </p:cNvPr>
          <p:cNvSpPr>
            <a:spLocks noGrp="1"/>
          </p:cNvSpPr>
          <p:nvPr>
            <p:ph idx="1"/>
          </p:nvPr>
        </p:nvSpPr>
        <p:spPr/>
        <p:txBody>
          <a:bodyPr>
            <a:normAutofit fontScale="92500" lnSpcReduction="10000"/>
          </a:bodyPr>
          <a:lstStyle/>
          <a:p>
            <a:r>
              <a:rPr lang="sl-SI" altLang="en-US"/>
              <a:t>Klasa "Rogljasto telo"</a:t>
            </a:r>
          </a:p>
          <a:p>
            <a:pPr lvl="1"/>
            <a:r>
              <a:rPr lang="sl-SI" altLang="en-US"/>
              <a:t>pamtimo broj strana rogljastog tela,</a:t>
            </a:r>
          </a:p>
          <a:p>
            <a:pPr lvl="1"/>
            <a:r>
              <a:rPr lang="sl-SI" altLang="en-US"/>
              <a:t>pamtimo površinu svake strane,</a:t>
            </a:r>
          </a:p>
          <a:p>
            <a:pPr lvl="1"/>
            <a:r>
              <a:rPr lang="sl-SI" altLang="en-US"/>
              <a:t>konstruktor postavlja samo broj strana, ne i površine,</a:t>
            </a:r>
          </a:p>
          <a:p>
            <a:pPr lvl="1"/>
            <a:r>
              <a:rPr lang="sl-SI" altLang="en-US"/>
              <a:t>napišemo metod koji postavlja površinu datoj strani,</a:t>
            </a:r>
          </a:p>
          <a:p>
            <a:pPr lvl="1"/>
            <a:r>
              <a:rPr lang="sl-SI" altLang="en-US"/>
              <a:t>napišemo metod koji vraća površinu tela,</a:t>
            </a:r>
          </a:p>
          <a:p>
            <a:pPr lvl="1"/>
            <a:r>
              <a:rPr lang="sl-SI" altLang="en-US"/>
              <a:t>ali...</a:t>
            </a:r>
          </a:p>
          <a:p>
            <a:r>
              <a:rPr lang="sl-SI" altLang="en-US"/>
              <a:t>...ne možemo da napišemo metod koji vraća zapreminu tela, jer ne znamo kog oblika je telo. Zato će nam on biti apstraktan.</a:t>
            </a:r>
          </a:p>
          <a:p>
            <a:pPr lvl="1"/>
            <a:r>
              <a:rPr lang="sl-SI" altLang="en-US"/>
              <a:t>Za bilo koje konkretno telo imaćemo izvedenu klasu (recimo klasu Kocka, klasu Piramida...), i svaka će imati svoj metod za zapreminu (sa različitom formulom).</a:t>
            </a:r>
            <a:endParaRPr lang="en-US" altLang="en-US"/>
          </a:p>
        </p:txBody>
      </p:sp>
      <p:sp>
        <p:nvSpPr>
          <p:cNvPr id="4" name="Footer Placeholder 3">
            <a:extLst>
              <a:ext uri="{FF2B5EF4-FFF2-40B4-BE49-F238E27FC236}">
                <a16:creationId xmlns:a16="http://schemas.microsoft.com/office/drawing/2014/main" id="{871AF130-7116-4B05-BB93-8F52075010FE}"/>
              </a:ext>
            </a:extLst>
          </p:cNvPr>
          <p:cNvSpPr>
            <a:spLocks noGrp="1"/>
          </p:cNvSpPr>
          <p:nvPr>
            <p:ph type="ftr" sz="quarter" idx="11"/>
          </p:nvPr>
        </p:nvSpPr>
        <p:spPr/>
        <p:txBody>
          <a:bodyPr/>
          <a:lstStyle/>
          <a:p>
            <a:r>
              <a:rPr lang="en-US"/>
              <a:t>Elektronski fakultet u Nišu – Katedra za računarstvo – Programski jezici - Java</a:t>
            </a:r>
            <a:endParaRPr lang="en-US" dirty="0"/>
          </a:p>
        </p:txBody>
      </p:sp>
    </p:spTree>
    <p:extLst>
      <p:ext uri="{BB962C8B-B14F-4D97-AF65-F5344CB8AC3E}">
        <p14:creationId xmlns:p14="http://schemas.microsoft.com/office/powerpoint/2010/main" val="8339074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643A84-14E8-4C0E-ABF7-316904CC0CD9}"/>
              </a:ext>
            </a:extLst>
          </p:cNvPr>
          <p:cNvSpPr>
            <a:spLocks noGrp="1"/>
          </p:cNvSpPr>
          <p:nvPr>
            <p:ph idx="1"/>
          </p:nvPr>
        </p:nvSpPr>
        <p:spPr>
          <a:xfrm>
            <a:off x="457200" y="393700"/>
            <a:ext cx="9550400" cy="6028662"/>
          </a:xfrm>
        </p:spPr>
        <p:txBody>
          <a:bodyPr>
            <a:normAutofit fontScale="77500" lnSpcReduction="20000"/>
          </a:bodyPr>
          <a:lstStyle/>
          <a:p>
            <a:pPr>
              <a:lnSpc>
                <a:spcPct val="80000"/>
              </a:lnSpc>
              <a:spcBef>
                <a:spcPct val="20000"/>
              </a:spcBef>
              <a:buClr>
                <a:schemeClr val="bg2"/>
              </a:buClr>
              <a:buSzPct val="70000"/>
              <a:buFont typeface="Wingdings" panose="05000000000000000000" pitchFamily="2" charset="2"/>
              <a:buNone/>
            </a:pPr>
            <a:r>
              <a:rPr lang="sl-SI" altLang="en-US">
                <a:solidFill>
                  <a:srgbClr val="F60000"/>
                </a:solidFill>
                <a:latin typeface="Consolas" panose="020B0609020204030204" pitchFamily="49" charset="0"/>
                <a:cs typeface="Consolas" panose="020B0609020204030204" pitchFamily="49" charset="0"/>
              </a:rPr>
              <a:t>abstract</a:t>
            </a:r>
            <a:r>
              <a:rPr lang="sl-SI" altLang="en-US">
                <a:solidFill>
                  <a:srgbClr val="0000CC"/>
                </a:solidFill>
                <a:latin typeface="Consolas" panose="020B0609020204030204" pitchFamily="49" charset="0"/>
                <a:cs typeface="Consolas" panose="020B0609020204030204" pitchFamily="49" charset="0"/>
              </a:rPr>
              <a:t> public class RogljastoTelo</a:t>
            </a:r>
            <a:endParaRPr lang="en-US" altLang="en-US">
              <a:solidFill>
                <a:srgbClr val="0000CC"/>
              </a:solidFill>
              <a:latin typeface="Consolas" panose="020B0609020204030204" pitchFamily="49" charset="0"/>
              <a:cs typeface="Consolas" panose="020B0609020204030204" pitchFamily="49" charset="0"/>
            </a:endParaRPr>
          </a:p>
          <a:p>
            <a:pPr>
              <a:lnSpc>
                <a:spcPct val="80000"/>
              </a:lnSpc>
              <a:spcBef>
                <a:spcPct val="20000"/>
              </a:spcBef>
              <a:buClr>
                <a:schemeClr val="bg2"/>
              </a:buClr>
              <a:buSzPct val="70000"/>
              <a:buFont typeface="Wingdings" panose="05000000000000000000" pitchFamily="2" charset="2"/>
              <a:buNone/>
            </a:pPr>
            <a:r>
              <a:rPr lang="en-US" altLang="en-US">
                <a:solidFill>
                  <a:srgbClr val="0000CC"/>
                </a:solidFill>
                <a:latin typeface="Consolas" panose="020B0609020204030204" pitchFamily="49" charset="0"/>
                <a:cs typeface="Consolas" panose="020B0609020204030204" pitchFamily="49" charset="0"/>
              </a:rPr>
              <a:t>{</a:t>
            </a:r>
          </a:p>
          <a:p>
            <a:pPr>
              <a:lnSpc>
                <a:spcPct val="80000"/>
              </a:lnSpc>
              <a:spcBef>
                <a:spcPct val="20000"/>
              </a:spcBef>
              <a:buClr>
                <a:schemeClr val="bg2"/>
              </a:buClr>
              <a:buSzPct val="70000"/>
              <a:buFont typeface="Wingdings" panose="05000000000000000000" pitchFamily="2" charset="2"/>
              <a:buNone/>
            </a:pPr>
            <a:r>
              <a:rPr lang="en-US" altLang="en-US">
                <a:solidFill>
                  <a:srgbClr val="0000CC"/>
                </a:solidFill>
                <a:latin typeface="Consolas" panose="020B0609020204030204" pitchFamily="49" charset="0"/>
                <a:cs typeface="Consolas" panose="020B0609020204030204" pitchFamily="49" charset="0"/>
              </a:rPr>
              <a:t>	private int brojStrana;</a:t>
            </a:r>
          </a:p>
          <a:p>
            <a:pPr>
              <a:lnSpc>
                <a:spcPct val="80000"/>
              </a:lnSpc>
              <a:spcBef>
                <a:spcPct val="20000"/>
              </a:spcBef>
              <a:buClr>
                <a:schemeClr val="bg2"/>
              </a:buClr>
              <a:buSzPct val="70000"/>
              <a:buFont typeface="Wingdings" panose="05000000000000000000" pitchFamily="2" charset="2"/>
              <a:buNone/>
            </a:pPr>
            <a:r>
              <a:rPr lang="en-US" altLang="en-US">
                <a:solidFill>
                  <a:srgbClr val="0000CC"/>
                </a:solidFill>
                <a:latin typeface="Consolas" panose="020B0609020204030204" pitchFamily="49" charset="0"/>
                <a:cs typeface="Consolas" panose="020B0609020204030204" pitchFamily="49" charset="0"/>
              </a:rPr>
              <a:t>	private float[] strane;</a:t>
            </a:r>
            <a:endParaRPr lang="sl-SI" altLang="en-US">
              <a:solidFill>
                <a:srgbClr val="0000CC"/>
              </a:solidFill>
              <a:latin typeface="Consolas" panose="020B0609020204030204" pitchFamily="49" charset="0"/>
              <a:cs typeface="Consolas" panose="020B0609020204030204" pitchFamily="49" charset="0"/>
            </a:endParaRPr>
          </a:p>
          <a:p>
            <a:pPr>
              <a:lnSpc>
                <a:spcPct val="80000"/>
              </a:lnSpc>
              <a:spcBef>
                <a:spcPct val="20000"/>
              </a:spcBef>
              <a:buClr>
                <a:schemeClr val="bg2"/>
              </a:buClr>
              <a:buSzPct val="70000"/>
              <a:buFont typeface="Wingdings" panose="05000000000000000000" pitchFamily="2" charset="2"/>
              <a:buNone/>
            </a:pPr>
            <a:r>
              <a:rPr lang="sl-SI" altLang="en-US" sz="1300">
                <a:solidFill>
                  <a:srgbClr val="0000CC"/>
                </a:solidFill>
                <a:latin typeface="Consolas" panose="020B0609020204030204" pitchFamily="49" charset="0"/>
                <a:cs typeface="Consolas" panose="020B0609020204030204" pitchFamily="49" charset="0"/>
              </a:rPr>
              <a:t> </a:t>
            </a:r>
            <a:endParaRPr lang="en-US" altLang="en-US">
              <a:solidFill>
                <a:srgbClr val="0000CC"/>
              </a:solidFill>
              <a:latin typeface="Consolas" panose="020B0609020204030204" pitchFamily="49" charset="0"/>
              <a:cs typeface="Consolas" panose="020B0609020204030204" pitchFamily="49" charset="0"/>
            </a:endParaRPr>
          </a:p>
          <a:p>
            <a:pPr>
              <a:lnSpc>
                <a:spcPct val="80000"/>
              </a:lnSpc>
              <a:spcBef>
                <a:spcPct val="20000"/>
              </a:spcBef>
              <a:buClr>
                <a:schemeClr val="bg2"/>
              </a:buClr>
              <a:buSzPct val="70000"/>
              <a:buFont typeface="Wingdings" panose="05000000000000000000" pitchFamily="2" charset="2"/>
              <a:buNone/>
            </a:pPr>
            <a:r>
              <a:rPr lang="en-US" altLang="en-US">
                <a:solidFill>
                  <a:srgbClr val="0000CC"/>
                </a:solidFill>
                <a:latin typeface="Consolas" panose="020B0609020204030204" pitchFamily="49" charset="0"/>
                <a:cs typeface="Consolas" panose="020B0609020204030204" pitchFamily="49" charset="0"/>
              </a:rPr>
              <a:t>	public RogljastoTelo(int n) { </a:t>
            </a:r>
            <a:r>
              <a:rPr lang="en-US" altLang="en-US">
                <a:solidFill>
                  <a:srgbClr val="009600"/>
                </a:solidFill>
                <a:latin typeface="Consolas" panose="020B0609020204030204" pitchFamily="49" charset="0"/>
                <a:cs typeface="Consolas" panose="020B0609020204030204" pitchFamily="49" charset="0"/>
              </a:rPr>
              <a:t>// konstruktor</a:t>
            </a:r>
          </a:p>
          <a:p>
            <a:pPr>
              <a:lnSpc>
                <a:spcPct val="80000"/>
              </a:lnSpc>
              <a:spcBef>
                <a:spcPct val="20000"/>
              </a:spcBef>
              <a:buClr>
                <a:schemeClr val="bg2"/>
              </a:buClr>
              <a:buSzPct val="70000"/>
              <a:buFont typeface="Wingdings" panose="05000000000000000000" pitchFamily="2" charset="2"/>
              <a:buNone/>
            </a:pPr>
            <a:r>
              <a:rPr lang="en-US" altLang="en-US">
                <a:solidFill>
                  <a:srgbClr val="0000CC"/>
                </a:solidFill>
                <a:latin typeface="Consolas" panose="020B0609020204030204" pitchFamily="49" charset="0"/>
                <a:cs typeface="Consolas" panose="020B0609020204030204" pitchFamily="49" charset="0"/>
              </a:rPr>
              <a:t>		</a:t>
            </a:r>
            <a:r>
              <a:rPr lang="sl-SI" altLang="en-US">
                <a:solidFill>
                  <a:srgbClr val="0000CC"/>
                </a:solidFill>
                <a:latin typeface="Consolas" panose="020B0609020204030204" pitchFamily="49" charset="0"/>
                <a:cs typeface="Consolas" panose="020B0609020204030204" pitchFamily="49" charset="0"/>
              </a:rPr>
              <a:t>  </a:t>
            </a:r>
            <a:r>
              <a:rPr lang="en-US" altLang="en-US">
                <a:solidFill>
                  <a:srgbClr val="0000CC"/>
                </a:solidFill>
                <a:latin typeface="Consolas" panose="020B0609020204030204" pitchFamily="49" charset="0"/>
                <a:cs typeface="Consolas" panose="020B0609020204030204" pitchFamily="49" charset="0"/>
              </a:rPr>
              <a:t>brojStrana = n;</a:t>
            </a:r>
          </a:p>
          <a:p>
            <a:pPr>
              <a:lnSpc>
                <a:spcPct val="80000"/>
              </a:lnSpc>
              <a:spcBef>
                <a:spcPct val="20000"/>
              </a:spcBef>
              <a:buClr>
                <a:schemeClr val="bg2"/>
              </a:buClr>
              <a:buSzPct val="70000"/>
              <a:buFont typeface="Wingdings" panose="05000000000000000000" pitchFamily="2" charset="2"/>
              <a:buNone/>
            </a:pPr>
            <a:r>
              <a:rPr lang="en-US" altLang="en-US">
                <a:solidFill>
                  <a:srgbClr val="0000CC"/>
                </a:solidFill>
                <a:latin typeface="Consolas" panose="020B0609020204030204" pitchFamily="49" charset="0"/>
                <a:cs typeface="Consolas" panose="020B0609020204030204" pitchFamily="49" charset="0"/>
              </a:rPr>
              <a:t>		</a:t>
            </a:r>
            <a:r>
              <a:rPr lang="sl-SI" altLang="en-US">
                <a:solidFill>
                  <a:srgbClr val="0000CC"/>
                </a:solidFill>
                <a:latin typeface="Consolas" panose="020B0609020204030204" pitchFamily="49" charset="0"/>
                <a:cs typeface="Consolas" panose="020B0609020204030204" pitchFamily="49" charset="0"/>
              </a:rPr>
              <a:t>  </a:t>
            </a:r>
            <a:r>
              <a:rPr lang="en-US" altLang="en-US">
                <a:solidFill>
                  <a:srgbClr val="0000CC"/>
                </a:solidFill>
                <a:latin typeface="Consolas" panose="020B0609020204030204" pitchFamily="49" charset="0"/>
                <a:cs typeface="Consolas" panose="020B0609020204030204" pitchFamily="49" charset="0"/>
              </a:rPr>
              <a:t>strane = new float[n];</a:t>
            </a:r>
          </a:p>
          <a:p>
            <a:pPr>
              <a:lnSpc>
                <a:spcPct val="80000"/>
              </a:lnSpc>
              <a:spcBef>
                <a:spcPct val="20000"/>
              </a:spcBef>
              <a:buClr>
                <a:schemeClr val="bg2"/>
              </a:buClr>
              <a:buSzPct val="70000"/>
              <a:buFont typeface="Wingdings" panose="05000000000000000000" pitchFamily="2" charset="2"/>
              <a:buNone/>
            </a:pPr>
            <a:r>
              <a:rPr lang="en-US" altLang="en-US">
                <a:solidFill>
                  <a:srgbClr val="0000CC"/>
                </a:solidFill>
                <a:latin typeface="Consolas" panose="020B0609020204030204" pitchFamily="49" charset="0"/>
                <a:cs typeface="Consolas" panose="020B0609020204030204" pitchFamily="49" charset="0"/>
              </a:rPr>
              <a:t>	}</a:t>
            </a:r>
            <a:endParaRPr lang="sl-SI" altLang="en-US">
              <a:solidFill>
                <a:srgbClr val="0000CC"/>
              </a:solidFill>
              <a:latin typeface="Consolas" panose="020B0609020204030204" pitchFamily="49" charset="0"/>
              <a:cs typeface="Consolas" panose="020B0609020204030204" pitchFamily="49" charset="0"/>
            </a:endParaRPr>
          </a:p>
          <a:p>
            <a:pPr>
              <a:lnSpc>
                <a:spcPct val="80000"/>
              </a:lnSpc>
              <a:spcBef>
                <a:spcPct val="20000"/>
              </a:spcBef>
              <a:buClr>
                <a:schemeClr val="bg2"/>
              </a:buClr>
              <a:buSzPct val="70000"/>
              <a:buFont typeface="Wingdings" panose="05000000000000000000" pitchFamily="2" charset="2"/>
              <a:buNone/>
            </a:pPr>
            <a:endParaRPr lang="en-US" altLang="en-US" sz="1400">
              <a:solidFill>
                <a:srgbClr val="0000CC"/>
              </a:solidFill>
              <a:latin typeface="Consolas" panose="020B0609020204030204" pitchFamily="49" charset="0"/>
              <a:cs typeface="Consolas" panose="020B0609020204030204" pitchFamily="49" charset="0"/>
            </a:endParaRPr>
          </a:p>
          <a:p>
            <a:pPr>
              <a:lnSpc>
                <a:spcPct val="80000"/>
              </a:lnSpc>
              <a:spcBef>
                <a:spcPct val="20000"/>
              </a:spcBef>
              <a:buClr>
                <a:schemeClr val="bg2"/>
              </a:buClr>
              <a:buSzPct val="70000"/>
              <a:buFont typeface="Wingdings" panose="05000000000000000000" pitchFamily="2" charset="2"/>
              <a:buNone/>
            </a:pPr>
            <a:r>
              <a:rPr lang="en-US" altLang="en-US">
                <a:solidFill>
                  <a:srgbClr val="0000CC"/>
                </a:solidFill>
                <a:latin typeface="Consolas" panose="020B0609020204030204" pitchFamily="49" charset="0"/>
                <a:cs typeface="Consolas" panose="020B0609020204030204" pitchFamily="49" charset="0"/>
              </a:rPr>
              <a:t>	</a:t>
            </a:r>
            <a:r>
              <a:rPr lang="sr-Latn-CS" altLang="en-US">
                <a:solidFill>
                  <a:srgbClr val="0000CC"/>
                </a:solidFill>
                <a:latin typeface="Consolas" panose="020B0609020204030204" pitchFamily="49" charset="0"/>
                <a:cs typeface="Consolas" panose="020B0609020204030204" pitchFamily="49" charset="0"/>
              </a:rPr>
              <a:t>public setStrana( float s, int index )</a:t>
            </a:r>
          </a:p>
          <a:p>
            <a:pPr>
              <a:lnSpc>
                <a:spcPct val="80000"/>
              </a:lnSpc>
              <a:spcBef>
                <a:spcPct val="20000"/>
              </a:spcBef>
              <a:buClr>
                <a:schemeClr val="bg2"/>
              </a:buClr>
              <a:buSzPct val="70000"/>
              <a:buFont typeface="Wingdings" panose="05000000000000000000" pitchFamily="2" charset="2"/>
              <a:buNone/>
            </a:pPr>
            <a:r>
              <a:rPr lang="sr-Latn-CS" altLang="en-US">
                <a:solidFill>
                  <a:srgbClr val="0000CC"/>
                </a:solidFill>
                <a:latin typeface="Consolas" panose="020B0609020204030204" pitchFamily="49" charset="0"/>
                <a:cs typeface="Consolas" panose="020B0609020204030204" pitchFamily="49" charset="0"/>
              </a:rPr>
              <a:t>  { strane[index] = s; }</a:t>
            </a:r>
          </a:p>
          <a:p>
            <a:pPr>
              <a:lnSpc>
                <a:spcPct val="80000"/>
              </a:lnSpc>
              <a:spcBef>
                <a:spcPct val="20000"/>
              </a:spcBef>
              <a:buClr>
                <a:schemeClr val="bg2"/>
              </a:buClr>
              <a:buSzPct val="70000"/>
              <a:buFont typeface="Wingdings" panose="05000000000000000000" pitchFamily="2" charset="2"/>
              <a:buNone/>
            </a:pPr>
            <a:r>
              <a:rPr lang="sr-Latn-CS" altLang="en-US" sz="1500">
                <a:solidFill>
                  <a:srgbClr val="0000CC"/>
                </a:solidFill>
                <a:latin typeface="Consolas" panose="020B0609020204030204" pitchFamily="49" charset="0"/>
                <a:cs typeface="Consolas" panose="020B0609020204030204" pitchFamily="49" charset="0"/>
              </a:rPr>
              <a:t> </a:t>
            </a:r>
            <a:endParaRPr lang="sr-Latn-CS" altLang="en-US" sz="2600">
              <a:solidFill>
                <a:srgbClr val="0000CC"/>
              </a:solidFill>
              <a:latin typeface="Consolas" panose="020B0609020204030204" pitchFamily="49" charset="0"/>
              <a:cs typeface="Consolas" panose="020B0609020204030204" pitchFamily="49" charset="0"/>
            </a:endParaRPr>
          </a:p>
          <a:p>
            <a:pPr>
              <a:lnSpc>
                <a:spcPct val="80000"/>
              </a:lnSpc>
              <a:spcBef>
                <a:spcPct val="20000"/>
              </a:spcBef>
              <a:buClr>
                <a:schemeClr val="bg2"/>
              </a:buClr>
              <a:buSzPct val="70000"/>
              <a:buFont typeface="Wingdings" panose="05000000000000000000" pitchFamily="2" charset="2"/>
              <a:buNone/>
            </a:pPr>
            <a:r>
              <a:rPr lang="sr-Latn-CS" altLang="en-US">
                <a:solidFill>
                  <a:srgbClr val="0000CC"/>
                </a:solidFill>
                <a:latin typeface="Consolas" panose="020B0609020204030204" pitchFamily="49" charset="0"/>
                <a:cs typeface="Consolas" panose="020B0609020204030204" pitchFamily="49" charset="0"/>
              </a:rPr>
              <a:t>  public float povrsina()</a:t>
            </a:r>
          </a:p>
          <a:p>
            <a:pPr>
              <a:lnSpc>
                <a:spcPct val="80000"/>
              </a:lnSpc>
              <a:spcBef>
                <a:spcPct val="20000"/>
              </a:spcBef>
              <a:buClr>
                <a:schemeClr val="bg2"/>
              </a:buClr>
              <a:buSzPct val="70000"/>
              <a:buFont typeface="Wingdings" panose="05000000000000000000" pitchFamily="2" charset="2"/>
              <a:buNone/>
            </a:pPr>
            <a:r>
              <a:rPr lang="sr-Latn-CS" altLang="en-US">
                <a:solidFill>
                  <a:srgbClr val="0000CC"/>
                </a:solidFill>
                <a:latin typeface="Consolas" panose="020B0609020204030204" pitchFamily="49" charset="0"/>
                <a:cs typeface="Consolas" panose="020B0609020204030204" pitchFamily="49" charset="0"/>
              </a:rPr>
              <a:t>  {</a:t>
            </a:r>
          </a:p>
          <a:p>
            <a:pPr>
              <a:lnSpc>
                <a:spcPct val="80000"/>
              </a:lnSpc>
              <a:spcBef>
                <a:spcPct val="20000"/>
              </a:spcBef>
              <a:buClr>
                <a:schemeClr val="bg2"/>
              </a:buClr>
              <a:buSzPct val="70000"/>
              <a:buFont typeface="Wingdings" panose="05000000000000000000" pitchFamily="2" charset="2"/>
              <a:buNone/>
            </a:pPr>
            <a:r>
              <a:rPr lang="sr-Latn-CS" altLang="en-US">
                <a:solidFill>
                  <a:srgbClr val="0000CC"/>
                </a:solidFill>
                <a:latin typeface="Consolas" panose="020B0609020204030204" pitchFamily="49" charset="0"/>
                <a:cs typeface="Consolas" panose="020B0609020204030204" pitchFamily="49" charset="0"/>
              </a:rPr>
              <a:t>      float p;</a:t>
            </a:r>
          </a:p>
          <a:p>
            <a:pPr>
              <a:lnSpc>
                <a:spcPct val="80000"/>
              </a:lnSpc>
              <a:spcBef>
                <a:spcPct val="20000"/>
              </a:spcBef>
              <a:buClr>
                <a:schemeClr val="bg2"/>
              </a:buClr>
              <a:buSzPct val="70000"/>
              <a:buFont typeface="Wingdings" panose="05000000000000000000" pitchFamily="2" charset="2"/>
              <a:buNone/>
            </a:pPr>
            <a:r>
              <a:rPr lang="sr-Latn-CS" altLang="en-US">
                <a:solidFill>
                  <a:srgbClr val="0000CC"/>
                </a:solidFill>
                <a:latin typeface="Consolas" panose="020B0609020204030204" pitchFamily="49" charset="0"/>
                <a:cs typeface="Consolas" panose="020B0609020204030204" pitchFamily="49" charset="0"/>
              </a:rPr>
              <a:t>      for ( int i = 0; i &lt; brStrana; i++ )</a:t>
            </a:r>
          </a:p>
          <a:p>
            <a:pPr>
              <a:lnSpc>
                <a:spcPct val="80000"/>
              </a:lnSpc>
              <a:spcBef>
                <a:spcPct val="20000"/>
              </a:spcBef>
              <a:buClr>
                <a:schemeClr val="bg2"/>
              </a:buClr>
              <a:buSzPct val="70000"/>
              <a:buFont typeface="Wingdings" panose="05000000000000000000" pitchFamily="2" charset="2"/>
              <a:buNone/>
            </a:pPr>
            <a:r>
              <a:rPr lang="sr-Latn-CS" altLang="en-US">
                <a:solidFill>
                  <a:srgbClr val="0000CC"/>
                </a:solidFill>
                <a:latin typeface="Consolas" panose="020B0609020204030204" pitchFamily="49" charset="0"/>
                <a:cs typeface="Consolas" panose="020B0609020204030204" pitchFamily="49" charset="0"/>
              </a:rPr>
              <a:t>         p += strane[I];</a:t>
            </a:r>
          </a:p>
          <a:p>
            <a:pPr>
              <a:lnSpc>
                <a:spcPct val="80000"/>
              </a:lnSpc>
              <a:spcBef>
                <a:spcPct val="20000"/>
              </a:spcBef>
              <a:buClr>
                <a:schemeClr val="bg2"/>
              </a:buClr>
              <a:buSzPct val="70000"/>
              <a:buFont typeface="Wingdings" panose="05000000000000000000" pitchFamily="2" charset="2"/>
              <a:buNone/>
            </a:pPr>
            <a:r>
              <a:rPr lang="sr-Latn-CS" altLang="en-US">
                <a:solidFill>
                  <a:srgbClr val="0000CC"/>
                </a:solidFill>
                <a:latin typeface="Consolas" panose="020B0609020204030204" pitchFamily="49" charset="0"/>
                <a:cs typeface="Consolas" panose="020B0609020204030204" pitchFamily="49" charset="0"/>
              </a:rPr>
              <a:t>      return p;</a:t>
            </a:r>
          </a:p>
          <a:p>
            <a:pPr>
              <a:lnSpc>
                <a:spcPct val="80000"/>
              </a:lnSpc>
              <a:spcBef>
                <a:spcPct val="20000"/>
              </a:spcBef>
              <a:buClr>
                <a:schemeClr val="bg2"/>
              </a:buClr>
              <a:buSzPct val="70000"/>
              <a:buFont typeface="Wingdings" panose="05000000000000000000" pitchFamily="2" charset="2"/>
              <a:buNone/>
            </a:pPr>
            <a:r>
              <a:rPr lang="sr-Latn-CS" altLang="en-US">
                <a:solidFill>
                  <a:srgbClr val="0000CC"/>
                </a:solidFill>
                <a:latin typeface="Consolas" panose="020B0609020204030204" pitchFamily="49" charset="0"/>
                <a:cs typeface="Consolas" panose="020B0609020204030204" pitchFamily="49" charset="0"/>
              </a:rPr>
              <a:t>  }</a:t>
            </a:r>
          </a:p>
          <a:p>
            <a:pPr>
              <a:lnSpc>
                <a:spcPct val="80000"/>
              </a:lnSpc>
              <a:spcBef>
                <a:spcPct val="20000"/>
              </a:spcBef>
              <a:buClr>
                <a:schemeClr val="bg2"/>
              </a:buClr>
              <a:buSzPct val="70000"/>
              <a:buFont typeface="Wingdings" panose="05000000000000000000" pitchFamily="2" charset="2"/>
              <a:buNone/>
            </a:pPr>
            <a:endParaRPr lang="sr-Latn-CS" altLang="en-US" sz="2100">
              <a:solidFill>
                <a:srgbClr val="0000CC"/>
              </a:solidFill>
              <a:latin typeface="Consolas" panose="020B0609020204030204" pitchFamily="49" charset="0"/>
              <a:cs typeface="Consolas" panose="020B0609020204030204" pitchFamily="49" charset="0"/>
            </a:endParaRPr>
          </a:p>
          <a:p>
            <a:pPr>
              <a:lnSpc>
                <a:spcPct val="80000"/>
              </a:lnSpc>
              <a:spcBef>
                <a:spcPct val="20000"/>
              </a:spcBef>
              <a:buClr>
                <a:schemeClr val="bg2"/>
              </a:buClr>
              <a:buSzPct val="70000"/>
              <a:buFont typeface="Wingdings" panose="05000000000000000000" pitchFamily="2" charset="2"/>
              <a:buNone/>
            </a:pPr>
            <a:r>
              <a:rPr lang="en-US" altLang="en-US">
                <a:solidFill>
                  <a:srgbClr val="0000CC"/>
                </a:solidFill>
                <a:latin typeface="Consolas" panose="020B0609020204030204" pitchFamily="49" charset="0"/>
                <a:cs typeface="Consolas" panose="020B0609020204030204" pitchFamily="49" charset="0"/>
              </a:rPr>
              <a:t>	</a:t>
            </a:r>
            <a:r>
              <a:rPr lang="en-US" altLang="en-US">
                <a:solidFill>
                  <a:srgbClr val="F60000"/>
                </a:solidFill>
                <a:latin typeface="Consolas" panose="020B0609020204030204" pitchFamily="49" charset="0"/>
                <a:cs typeface="Consolas" panose="020B0609020204030204" pitchFamily="49" charset="0"/>
              </a:rPr>
              <a:t>abstract</a:t>
            </a:r>
            <a:r>
              <a:rPr lang="en-US" altLang="en-US">
                <a:solidFill>
                  <a:srgbClr val="0000CC"/>
                </a:solidFill>
                <a:latin typeface="Consolas" panose="020B0609020204030204" pitchFamily="49" charset="0"/>
                <a:cs typeface="Consolas" panose="020B0609020204030204" pitchFamily="49" charset="0"/>
              </a:rPr>
              <a:t> public float zapremina();</a:t>
            </a:r>
            <a:endParaRPr lang="sl-SI" altLang="en-US">
              <a:solidFill>
                <a:srgbClr val="0000CC"/>
              </a:solidFill>
              <a:latin typeface="Consolas" panose="020B0609020204030204" pitchFamily="49" charset="0"/>
              <a:cs typeface="Consolas" panose="020B0609020204030204" pitchFamily="49" charset="0"/>
            </a:endParaRPr>
          </a:p>
          <a:p>
            <a:pPr>
              <a:lnSpc>
                <a:spcPct val="80000"/>
              </a:lnSpc>
              <a:spcBef>
                <a:spcPct val="20000"/>
              </a:spcBef>
              <a:buClr>
                <a:schemeClr val="bg2"/>
              </a:buClr>
              <a:buSzPct val="70000"/>
              <a:buFont typeface="Wingdings" panose="05000000000000000000" pitchFamily="2" charset="2"/>
              <a:buNone/>
            </a:pPr>
            <a:r>
              <a:rPr lang="sl-SI" altLang="en-US">
                <a:solidFill>
                  <a:srgbClr val="0000CC"/>
                </a:solidFill>
                <a:latin typeface="Consolas" panose="020B0609020204030204" pitchFamily="49" charset="0"/>
                <a:cs typeface="Consolas" panose="020B0609020204030204" pitchFamily="49" charset="0"/>
              </a:rPr>
              <a:t>           </a:t>
            </a:r>
            <a:r>
              <a:rPr lang="en-US" altLang="en-US">
                <a:solidFill>
                  <a:srgbClr val="008000"/>
                </a:solidFill>
                <a:latin typeface="Consolas" panose="020B0609020204030204" pitchFamily="49" charset="0"/>
                <a:cs typeface="Consolas" panose="020B0609020204030204" pitchFamily="49" charset="0"/>
              </a:rPr>
              <a:t>// nema viti</a:t>
            </a:r>
            <a:r>
              <a:rPr lang="sl-SI" altLang="en-US">
                <a:solidFill>
                  <a:srgbClr val="008000"/>
                </a:solidFill>
                <a:latin typeface="Consolas" panose="020B0609020204030204" pitchFamily="49" charset="0"/>
                <a:cs typeface="Consolas" panose="020B0609020204030204" pitchFamily="49" charset="0"/>
              </a:rPr>
              <a:t>častih zagrada!</a:t>
            </a:r>
            <a:endParaRPr lang="en-US" altLang="en-US">
              <a:solidFill>
                <a:srgbClr val="008000"/>
              </a:solidFill>
              <a:latin typeface="Consolas" panose="020B0609020204030204" pitchFamily="49" charset="0"/>
              <a:cs typeface="Consolas" panose="020B0609020204030204" pitchFamily="49" charset="0"/>
            </a:endParaRPr>
          </a:p>
          <a:p>
            <a:pPr>
              <a:lnSpc>
                <a:spcPct val="80000"/>
              </a:lnSpc>
              <a:spcBef>
                <a:spcPct val="20000"/>
              </a:spcBef>
              <a:buClr>
                <a:schemeClr val="bg2"/>
              </a:buClr>
              <a:buSzPct val="70000"/>
              <a:buFont typeface="Wingdings" panose="05000000000000000000" pitchFamily="2" charset="2"/>
              <a:buNone/>
            </a:pPr>
            <a:r>
              <a:rPr lang="en-US" altLang="en-US">
                <a:solidFill>
                  <a:srgbClr val="0000CC"/>
                </a:solidFill>
                <a:latin typeface="Consolas" panose="020B0609020204030204" pitchFamily="49" charset="0"/>
                <a:cs typeface="Consolas" panose="020B0609020204030204" pitchFamily="49" charset="0"/>
              </a:rPr>
              <a:t>}</a:t>
            </a:r>
            <a:r>
              <a:rPr lang="sl-SI" altLang="en-US">
                <a:solidFill>
                  <a:srgbClr val="0000CC"/>
                </a:solidFill>
                <a:latin typeface="Consolas" panose="020B0609020204030204" pitchFamily="49" charset="0"/>
                <a:cs typeface="Consolas" panose="020B0609020204030204" pitchFamily="49" charset="0"/>
              </a:rPr>
              <a:t>          </a:t>
            </a:r>
            <a:r>
              <a:rPr lang="sl-SI" altLang="en-US">
                <a:solidFill>
                  <a:srgbClr val="008000"/>
                </a:solidFill>
                <a:latin typeface="Consolas" panose="020B0609020204030204" pitchFamily="49" charset="0"/>
                <a:cs typeface="Consolas" panose="020B0609020204030204" pitchFamily="49" charset="0"/>
              </a:rPr>
              <a:t>// SAMO ZAGLAVLJE METODA!</a:t>
            </a:r>
            <a:endParaRPr lang="en-US" altLang="en-US">
              <a:solidFill>
                <a:srgbClr val="008000"/>
              </a:solidFill>
              <a:latin typeface="Consolas" panose="020B0609020204030204" pitchFamily="49" charset="0"/>
              <a:cs typeface="Consolas" panose="020B0609020204030204" pitchFamily="49" charset="0"/>
            </a:endParaRPr>
          </a:p>
        </p:txBody>
      </p:sp>
      <p:sp>
        <p:nvSpPr>
          <p:cNvPr id="4" name="Footer Placeholder 3">
            <a:extLst>
              <a:ext uri="{FF2B5EF4-FFF2-40B4-BE49-F238E27FC236}">
                <a16:creationId xmlns:a16="http://schemas.microsoft.com/office/drawing/2014/main" id="{469D0292-3DCC-4F1D-831F-84BC11C01EB4}"/>
              </a:ext>
            </a:extLst>
          </p:cNvPr>
          <p:cNvSpPr>
            <a:spLocks noGrp="1"/>
          </p:cNvSpPr>
          <p:nvPr>
            <p:ph type="ftr" sz="quarter" idx="11"/>
          </p:nvPr>
        </p:nvSpPr>
        <p:spPr/>
        <p:txBody>
          <a:bodyPr/>
          <a:lstStyle/>
          <a:p>
            <a:r>
              <a:rPr lang="en-US"/>
              <a:t>Elektronski fakultet u Nišu – Katedra za računarstvo – Programski jezici - Java</a:t>
            </a:r>
            <a:endParaRPr lang="en-US" dirty="0"/>
          </a:p>
        </p:txBody>
      </p:sp>
    </p:spTree>
    <p:extLst>
      <p:ext uri="{BB962C8B-B14F-4D97-AF65-F5344CB8AC3E}">
        <p14:creationId xmlns:p14="http://schemas.microsoft.com/office/powerpoint/2010/main" val="28847604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8CF88-C2AC-4566-822D-E58AB27124C6}"/>
              </a:ext>
            </a:extLst>
          </p:cNvPr>
          <p:cNvSpPr>
            <a:spLocks noGrp="1"/>
          </p:cNvSpPr>
          <p:nvPr>
            <p:ph type="title"/>
          </p:nvPr>
        </p:nvSpPr>
        <p:spPr/>
        <p:txBody>
          <a:bodyPr/>
          <a:lstStyle/>
          <a:p>
            <a:r>
              <a:rPr lang="sl-SI"/>
              <a:t>Primer: Displej</a:t>
            </a:r>
            <a:endParaRPr lang="en-US"/>
          </a:p>
        </p:txBody>
      </p:sp>
      <p:sp>
        <p:nvSpPr>
          <p:cNvPr id="3" name="Content Placeholder 2">
            <a:extLst>
              <a:ext uri="{FF2B5EF4-FFF2-40B4-BE49-F238E27FC236}">
                <a16:creationId xmlns:a16="http://schemas.microsoft.com/office/drawing/2014/main" id="{19AC3DF8-F04B-4DE7-A686-8BDB151CBDEE}"/>
              </a:ext>
            </a:extLst>
          </p:cNvPr>
          <p:cNvSpPr>
            <a:spLocks noGrp="1"/>
          </p:cNvSpPr>
          <p:nvPr>
            <p:ph idx="1"/>
          </p:nvPr>
        </p:nvSpPr>
        <p:spPr>
          <a:xfrm>
            <a:off x="457200" y="1143000"/>
            <a:ext cx="8648700" cy="5384800"/>
          </a:xfrm>
        </p:spPr>
        <p:txBody>
          <a:bodyPr>
            <a:normAutofit lnSpcReduction="10000"/>
          </a:bodyPr>
          <a:lstStyle/>
          <a:p>
            <a:pPr>
              <a:lnSpc>
                <a:spcPct val="90000"/>
              </a:lnSpc>
              <a:buNone/>
            </a:pPr>
            <a:r>
              <a:rPr lang="en-GB" altLang="en-US" sz="2000"/>
              <a:t>Na programskom jeziku Java kreirati</a:t>
            </a:r>
            <a:r>
              <a:rPr lang="sl-SI" altLang="en-US" sz="2000"/>
              <a:t>:</a:t>
            </a:r>
          </a:p>
          <a:p>
            <a:pPr>
              <a:lnSpc>
                <a:spcPct val="90000"/>
              </a:lnSpc>
            </a:pPr>
            <a:r>
              <a:rPr lang="sl-SI" altLang="en-US" sz="2000"/>
              <a:t>Apstraktnu klasu </a:t>
            </a:r>
            <a:r>
              <a:rPr lang="sl-SI" altLang="en-US" sz="2000" b="1"/>
              <a:t>Displej</a:t>
            </a:r>
            <a:r>
              <a:rPr lang="sl-SI" altLang="en-US" sz="2000"/>
              <a:t> koja sadrži zaštićeni podatak cifra koja predstavlja dekadnu cifru trenutno prikazanu na displeju, funkciju resetuj koja postavlja cifru na 0, funkciju inkrementiraj koja povećava sadržaj displeja za 1 (po modulu 2) i apstraktni metod stampaj koji ispisuje sadržaj displeja </a:t>
            </a:r>
            <a:r>
              <a:rPr lang="en-GB" altLang="en-US" sz="2000"/>
              <a:t>na standardni izlaz</a:t>
            </a:r>
            <a:r>
              <a:rPr lang="sl-SI" altLang="en-US" sz="2000"/>
              <a:t>.</a:t>
            </a:r>
            <a:endParaRPr lang="en-US" altLang="en-US" sz="2000"/>
          </a:p>
          <a:p>
            <a:pPr>
              <a:lnSpc>
                <a:spcPct val="90000"/>
              </a:lnSpc>
            </a:pPr>
            <a:r>
              <a:rPr lang="en-US" altLang="en-US" sz="2000"/>
              <a:t>Klasu </a:t>
            </a:r>
            <a:r>
              <a:rPr lang="en-US" altLang="en-US" sz="2000" b="1"/>
              <a:t>ObičniDisplej</a:t>
            </a:r>
            <a:r>
              <a:rPr lang="en-US" altLang="en-US" sz="2000"/>
              <a:t> izvedenu iz klase Displej čiji metod stampaj jednostavno odštampa trenutnu vrednost na ekranu.</a:t>
            </a:r>
            <a:endParaRPr lang="sl-SI" altLang="en-US" sz="2000"/>
          </a:p>
          <a:p>
            <a:pPr>
              <a:lnSpc>
                <a:spcPct val="90000"/>
              </a:lnSpc>
            </a:pPr>
            <a:r>
              <a:rPr lang="sl-SI" altLang="en-US" sz="2000"/>
              <a:t>Klasu </a:t>
            </a:r>
            <a:r>
              <a:rPr lang="sl-SI" altLang="en-US" sz="2000" b="1"/>
              <a:t>MatričniDisplej</a:t>
            </a:r>
            <a:r>
              <a:rPr lang="sl-SI" altLang="en-US" sz="2000"/>
              <a:t> izvedenu iz klase Displej koja sadrži: privatni podatak - matricu reda </a:t>
            </a:r>
            <a:r>
              <a:rPr lang="sl-SI" altLang="en-US" sz="2000">
                <a:solidFill>
                  <a:srgbClr val="FF0000"/>
                </a:solidFill>
              </a:rPr>
              <a:t>5x3</a:t>
            </a:r>
            <a:r>
              <a:rPr lang="sl-SI" altLang="en-US" sz="2000"/>
              <a:t>x2 – dve matrice, gde obe simbolizuju po jednu cifru na zamišljenom displeju; "upaljeni" segmenti displeja treba da budu predstavljeni znakom '*', a "ugašeni" znakom '_'.</a:t>
            </a:r>
            <a:r>
              <a:rPr lang="en-US" altLang="en-US" sz="2000"/>
              <a:t> Ova klasa, naravno, mora da implementira metod </a:t>
            </a:r>
            <a:r>
              <a:rPr lang="sl-SI" altLang="en-US" sz="2000"/>
              <a:t>stampaj</a:t>
            </a:r>
            <a:r>
              <a:rPr lang="en-US" altLang="en-US" sz="2000"/>
              <a:t>, i to tako </a:t>
            </a:r>
            <a:r>
              <a:rPr lang="sl-SI" altLang="en-US" sz="2000"/>
              <a:t>što će za svaki broj odštampati na ekranu odgovarajuću matricu. Primeri za matrice dati su na sledećem slajdu.</a:t>
            </a:r>
          </a:p>
          <a:p>
            <a:pPr>
              <a:lnSpc>
                <a:spcPct val="90000"/>
              </a:lnSpc>
            </a:pPr>
            <a:r>
              <a:rPr lang="sl-SI" altLang="en-US" sz="2000"/>
              <a:t>U funkciji main</a:t>
            </a:r>
            <a:r>
              <a:rPr lang="en-US" altLang="en-US" sz="2000"/>
              <a:t> </a:t>
            </a:r>
            <a:r>
              <a:rPr lang="sl-SI" altLang="en-US" sz="2000"/>
              <a:t>kreirati</a:t>
            </a:r>
            <a:r>
              <a:rPr lang="en-US" altLang="en-US" sz="2000"/>
              <a:t> po</a:t>
            </a:r>
            <a:r>
              <a:rPr lang="sl-SI" altLang="en-US" sz="2000"/>
              <a:t> objekat </a:t>
            </a:r>
            <a:r>
              <a:rPr lang="en-US" altLang="en-US" sz="2000"/>
              <a:t>od obe klase</a:t>
            </a:r>
            <a:r>
              <a:rPr lang="sl-SI" altLang="en-US" sz="2000"/>
              <a:t>, resetovati </a:t>
            </a:r>
            <a:r>
              <a:rPr lang="en-US" altLang="en-US" sz="2000"/>
              <a:t>ih</a:t>
            </a:r>
            <a:r>
              <a:rPr lang="sl-SI" altLang="en-US" sz="2000"/>
              <a:t> i nakon toga </a:t>
            </a:r>
            <a:r>
              <a:rPr lang="en-US" altLang="en-US" sz="2000"/>
              <a:t>ih po 2</a:t>
            </a:r>
            <a:r>
              <a:rPr lang="sl-SI" altLang="en-US" sz="2000"/>
              <a:t> puta inkrementirati. Sadržaj displeja</a:t>
            </a:r>
            <a:r>
              <a:rPr lang="en-US" altLang="en-US" sz="2000"/>
              <a:t> (obe klase)</a:t>
            </a:r>
            <a:r>
              <a:rPr lang="sl-SI" altLang="en-US" sz="2000"/>
              <a:t> nakon svake promene </a:t>
            </a:r>
            <a:r>
              <a:rPr lang="en-GB" altLang="en-US" sz="2000"/>
              <a:t>ispisati na standardni izlaz</a:t>
            </a:r>
            <a:r>
              <a:rPr lang="sl-SI" altLang="en-US" sz="2000"/>
              <a:t>.</a:t>
            </a:r>
            <a:endParaRPr lang="en-US" altLang="en-US" sz="2000"/>
          </a:p>
        </p:txBody>
      </p:sp>
      <p:sp>
        <p:nvSpPr>
          <p:cNvPr id="4" name="Footer Placeholder 3">
            <a:extLst>
              <a:ext uri="{FF2B5EF4-FFF2-40B4-BE49-F238E27FC236}">
                <a16:creationId xmlns:a16="http://schemas.microsoft.com/office/drawing/2014/main" id="{CE3A5BE5-829F-4FA1-9A7B-F20AF9B5F203}"/>
              </a:ext>
            </a:extLst>
          </p:cNvPr>
          <p:cNvSpPr>
            <a:spLocks noGrp="1"/>
          </p:cNvSpPr>
          <p:nvPr>
            <p:ph type="ftr" sz="quarter" idx="11"/>
          </p:nvPr>
        </p:nvSpPr>
        <p:spPr/>
        <p:txBody>
          <a:bodyPr/>
          <a:lstStyle/>
          <a:p>
            <a:r>
              <a:rPr lang="en-US"/>
              <a:t>Elektronski fakultet u Nišu – Katedra za računarstvo – Programski jezici - Java</a:t>
            </a:r>
            <a:endParaRPr lang="en-US" dirty="0"/>
          </a:p>
        </p:txBody>
      </p:sp>
    </p:spTree>
    <p:extLst>
      <p:ext uri="{BB962C8B-B14F-4D97-AF65-F5344CB8AC3E}">
        <p14:creationId xmlns:p14="http://schemas.microsoft.com/office/powerpoint/2010/main" val="6347076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08C800-7FEB-41FD-B663-E81ED94911FD}"/>
              </a:ext>
            </a:extLst>
          </p:cNvPr>
          <p:cNvSpPr>
            <a:spLocks noGrp="1"/>
          </p:cNvSpPr>
          <p:nvPr>
            <p:ph idx="1"/>
          </p:nvPr>
        </p:nvSpPr>
        <p:spPr>
          <a:xfrm>
            <a:off x="457200" y="1143000"/>
            <a:ext cx="8816802" cy="1003300"/>
          </a:xfrm>
        </p:spPr>
        <p:txBody>
          <a:bodyPr/>
          <a:lstStyle/>
          <a:p>
            <a:r>
              <a:rPr lang="sl-SI" altLang="en-US"/>
              <a:t>Matrice u klasi MatricniDisplej treba da liče na nešto poput ovoga:</a:t>
            </a:r>
            <a:endParaRPr lang="en-US" altLang="en-US"/>
          </a:p>
        </p:txBody>
      </p:sp>
      <p:sp>
        <p:nvSpPr>
          <p:cNvPr id="4" name="Footer Placeholder 3">
            <a:extLst>
              <a:ext uri="{FF2B5EF4-FFF2-40B4-BE49-F238E27FC236}">
                <a16:creationId xmlns:a16="http://schemas.microsoft.com/office/drawing/2014/main" id="{919FF996-479B-45B0-B22D-050735A8E5C8}"/>
              </a:ext>
            </a:extLst>
          </p:cNvPr>
          <p:cNvSpPr>
            <a:spLocks noGrp="1"/>
          </p:cNvSpPr>
          <p:nvPr>
            <p:ph type="ftr" sz="quarter" idx="11"/>
          </p:nvPr>
        </p:nvSpPr>
        <p:spPr/>
        <p:txBody>
          <a:bodyPr/>
          <a:lstStyle/>
          <a:p>
            <a:r>
              <a:rPr lang="en-US"/>
              <a:t>Elektronski fakultet u Nišu – Katedra za računarstvo – Programski jezici - Java</a:t>
            </a:r>
            <a:endParaRPr lang="en-US" dirty="0"/>
          </a:p>
        </p:txBody>
      </p:sp>
      <p:pic>
        <p:nvPicPr>
          <p:cNvPr id="6" name="table">
            <a:extLst>
              <a:ext uri="{FF2B5EF4-FFF2-40B4-BE49-F238E27FC236}">
                <a16:creationId xmlns:a16="http://schemas.microsoft.com/office/drawing/2014/main" id="{479EA4E2-48AE-4DF2-B460-95C008F0DD91}"/>
              </a:ext>
            </a:extLst>
          </p:cNvPr>
          <p:cNvPicPr>
            <a:picLocks noChangeAspect="1"/>
          </p:cNvPicPr>
          <p:nvPr/>
        </p:nvPicPr>
        <p:blipFill>
          <a:blip r:embed="rId2"/>
          <a:stretch>
            <a:fillRect/>
          </a:stretch>
        </p:blipFill>
        <p:spPr>
          <a:xfrm>
            <a:off x="2747963" y="2458375"/>
            <a:ext cx="1612899" cy="1828800"/>
          </a:xfrm>
          <a:prstGeom prst="rect">
            <a:avLst/>
          </a:prstGeom>
          <a:ln>
            <a:noFill/>
          </a:ln>
        </p:spPr>
      </p:pic>
      <p:grpSp>
        <p:nvGrpSpPr>
          <p:cNvPr id="7" name="Group 6">
            <a:extLst>
              <a:ext uri="{FF2B5EF4-FFF2-40B4-BE49-F238E27FC236}">
                <a16:creationId xmlns:a16="http://schemas.microsoft.com/office/drawing/2014/main" id="{AA1666B4-5C97-4852-A449-370D8721B4E7}"/>
              </a:ext>
            </a:extLst>
          </p:cNvPr>
          <p:cNvGrpSpPr>
            <a:grpSpLocks/>
          </p:cNvGrpSpPr>
          <p:nvPr/>
        </p:nvGrpSpPr>
        <p:grpSpPr bwMode="auto">
          <a:xfrm flipH="1">
            <a:off x="4049915" y="2382175"/>
            <a:ext cx="268835" cy="1997075"/>
            <a:chOff x="1192360" y="2200040"/>
            <a:chExt cx="268835" cy="1997060"/>
          </a:xfrm>
        </p:grpSpPr>
        <p:cxnSp>
          <p:nvCxnSpPr>
            <p:cNvPr id="23" name="Straight Connector 22">
              <a:extLst>
                <a:ext uri="{FF2B5EF4-FFF2-40B4-BE49-F238E27FC236}">
                  <a16:creationId xmlns:a16="http://schemas.microsoft.com/office/drawing/2014/main" id="{B2EAD81E-64E1-42E1-9B72-56BD17B0CEA2}"/>
                </a:ext>
              </a:extLst>
            </p:cNvPr>
            <p:cNvCxnSpPr>
              <a:cxnSpLocks noChangeShapeType="1"/>
            </p:cNvCxnSpPr>
            <p:nvPr/>
          </p:nvCxnSpPr>
          <p:spPr bwMode="auto">
            <a:xfrm>
              <a:off x="1192360" y="2200040"/>
              <a:ext cx="0" cy="1997060"/>
            </a:xfrm>
            <a:prstGeom prst="line">
              <a:avLst/>
            </a:prstGeom>
            <a:noFill/>
            <a:ln w="38100">
              <a:solidFill>
                <a:srgbClr val="0000CC"/>
              </a:solidFill>
              <a:round/>
              <a:headEnd/>
              <a:tailEn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cxnSp>
        <p:cxnSp>
          <p:nvCxnSpPr>
            <p:cNvPr id="24" name="Straight Connector 23">
              <a:extLst>
                <a:ext uri="{FF2B5EF4-FFF2-40B4-BE49-F238E27FC236}">
                  <a16:creationId xmlns:a16="http://schemas.microsoft.com/office/drawing/2014/main" id="{A07C4412-B076-4C08-9417-DDAF5FB12D22}"/>
                </a:ext>
              </a:extLst>
            </p:cNvPr>
            <p:cNvCxnSpPr>
              <a:cxnSpLocks noChangeShapeType="1"/>
            </p:cNvCxnSpPr>
            <p:nvPr/>
          </p:nvCxnSpPr>
          <p:spPr bwMode="auto">
            <a:xfrm>
              <a:off x="1192360" y="2200040"/>
              <a:ext cx="268835" cy="0"/>
            </a:xfrm>
            <a:prstGeom prst="line">
              <a:avLst/>
            </a:prstGeom>
            <a:noFill/>
            <a:ln w="38100">
              <a:solidFill>
                <a:srgbClr val="0000CC"/>
              </a:solidFill>
              <a:round/>
              <a:headEnd/>
              <a:tailEn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cxnSp>
        <p:cxnSp>
          <p:nvCxnSpPr>
            <p:cNvPr id="25" name="Straight Connector 24">
              <a:extLst>
                <a:ext uri="{FF2B5EF4-FFF2-40B4-BE49-F238E27FC236}">
                  <a16:creationId xmlns:a16="http://schemas.microsoft.com/office/drawing/2014/main" id="{B29F2FD7-62FD-4631-A4C3-9DD6D661F8CA}"/>
                </a:ext>
              </a:extLst>
            </p:cNvPr>
            <p:cNvCxnSpPr>
              <a:cxnSpLocks noChangeShapeType="1"/>
            </p:cNvCxnSpPr>
            <p:nvPr/>
          </p:nvCxnSpPr>
          <p:spPr bwMode="auto">
            <a:xfrm>
              <a:off x="1192360" y="4197100"/>
              <a:ext cx="268835" cy="0"/>
            </a:xfrm>
            <a:prstGeom prst="line">
              <a:avLst/>
            </a:prstGeom>
            <a:noFill/>
            <a:ln w="38100">
              <a:solidFill>
                <a:srgbClr val="0000CC"/>
              </a:solidFill>
              <a:round/>
              <a:headEnd/>
              <a:tailEn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8" name="Group 7">
            <a:extLst>
              <a:ext uri="{FF2B5EF4-FFF2-40B4-BE49-F238E27FC236}">
                <a16:creationId xmlns:a16="http://schemas.microsoft.com/office/drawing/2014/main" id="{5AFC9490-0F6E-4FB5-A08D-B4D9425BFCC6}"/>
              </a:ext>
            </a:extLst>
          </p:cNvPr>
          <p:cNvGrpSpPr>
            <a:grpSpLocks/>
          </p:cNvGrpSpPr>
          <p:nvPr/>
        </p:nvGrpSpPr>
        <p:grpSpPr bwMode="auto">
          <a:xfrm>
            <a:off x="2788489" y="2382175"/>
            <a:ext cx="268835" cy="1997075"/>
            <a:chOff x="1192360" y="2200040"/>
            <a:chExt cx="268835" cy="1997060"/>
          </a:xfrm>
        </p:grpSpPr>
        <p:cxnSp>
          <p:nvCxnSpPr>
            <p:cNvPr id="20" name="Straight Connector 19">
              <a:extLst>
                <a:ext uri="{FF2B5EF4-FFF2-40B4-BE49-F238E27FC236}">
                  <a16:creationId xmlns:a16="http://schemas.microsoft.com/office/drawing/2014/main" id="{B5617954-0B81-48DE-BAEC-677B5834F851}"/>
                </a:ext>
              </a:extLst>
            </p:cNvPr>
            <p:cNvCxnSpPr>
              <a:cxnSpLocks noChangeShapeType="1"/>
            </p:cNvCxnSpPr>
            <p:nvPr/>
          </p:nvCxnSpPr>
          <p:spPr bwMode="auto">
            <a:xfrm>
              <a:off x="1192360" y="2200040"/>
              <a:ext cx="0" cy="1997060"/>
            </a:xfrm>
            <a:prstGeom prst="line">
              <a:avLst/>
            </a:prstGeom>
            <a:noFill/>
            <a:ln w="38100">
              <a:solidFill>
                <a:srgbClr val="0000CC"/>
              </a:solidFill>
              <a:round/>
              <a:headEnd/>
              <a:tailEn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cxnSp>
        <p:cxnSp>
          <p:nvCxnSpPr>
            <p:cNvPr id="21" name="Straight Connector 20">
              <a:extLst>
                <a:ext uri="{FF2B5EF4-FFF2-40B4-BE49-F238E27FC236}">
                  <a16:creationId xmlns:a16="http://schemas.microsoft.com/office/drawing/2014/main" id="{88194D21-9320-4772-942B-D4CF17506A5C}"/>
                </a:ext>
              </a:extLst>
            </p:cNvPr>
            <p:cNvCxnSpPr>
              <a:cxnSpLocks noChangeShapeType="1"/>
            </p:cNvCxnSpPr>
            <p:nvPr/>
          </p:nvCxnSpPr>
          <p:spPr bwMode="auto">
            <a:xfrm>
              <a:off x="1192360" y="2200040"/>
              <a:ext cx="268835" cy="0"/>
            </a:xfrm>
            <a:prstGeom prst="line">
              <a:avLst/>
            </a:prstGeom>
            <a:noFill/>
            <a:ln w="38100">
              <a:solidFill>
                <a:srgbClr val="0000CC"/>
              </a:solidFill>
              <a:round/>
              <a:headEnd/>
              <a:tailEn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cxnSp>
        <p:cxnSp>
          <p:nvCxnSpPr>
            <p:cNvPr id="22" name="Straight Connector 21">
              <a:extLst>
                <a:ext uri="{FF2B5EF4-FFF2-40B4-BE49-F238E27FC236}">
                  <a16:creationId xmlns:a16="http://schemas.microsoft.com/office/drawing/2014/main" id="{A50920D3-3C3B-46F4-B549-B4FCA6113C7E}"/>
                </a:ext>
              </a:extLst>
            </p:cNvPr>
            <p:cNvCxnSpPr>
              <a:cxnSpLocks noChangeShapeType="1"/>
            </p:cNvCxnSpPr>
            <p:nvPr/>
          </p:nvCxnSpPr>
          <p:spPr bwMode="auto">
            <a:xfrm>
              <a:off x="1192360" y="4197100"/>
              <a:ext cx="268835" cy="0"/>
            </a:xfrm>
            <a:prstGeom prst="line">
              <a:avLst/>
            </a:prstGeom>
            <a:noFill/>
            <a:ln w="38100">
              <a:solidFill>
                <a:srgbClr val="0000CC"/>
              </a:solidFill>
              <a:round/>
              <a:headEnd/>
              <a:tailEn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cxnSp>
      </p:grpSp>
      <p:pic>
        <p:nvPicPr>
          <p:cNvPr id="9" name="table">
            <a:extLst>
              <a:ext uri="{FF2B5EF4-FFF2-40B4-BE49-F238E27FC236}">
                <a16:creationId xmlns:a16="http://schemas.microsoft.com/office/drawing/2014/main" id="{95D88D11-11FD-4A6C-94E8-544857743456}"/>
              </a:ext>
            </a:extLst>
          </p:cNvPr>
          <p:cNvPicPr>
            <a:picLocks noChangeAspect="1"/>
          </p:cNvPicPr>
          <p:nvPr/>
        </p:nvPicPr>
        <p:blipFill>
          <a:blip r:embed="rId3"/>
          <a:stretch>
            <a:fillRect/>
          </a:stretch>
        </p:blipFill>
        <p:spPr>
          <a:xfrm>
            <a:off x="4859338" y="2458375"/>
            <a:ext cx="1612899" cy="1828800"/>
          </a:xfrm>
          <a:prstGeom prst="rect">
            <a:avLst/>
          </a:prstGeom>
          <a:ln>
            <a:noFill/>
          </a:ln>
        </p:spPr>
      </p:pic>
      <p:grpSp>
        <p:nvGrpSpPr>
          <p:cNvPr id="10" name="Group 9">
            <a:extLst>
              <a:ext uri="{FF2B5EF4-FFF2-40B4-BE49-F238E27FC236}">
                <a16:creationId xmlns:a16="http://schemas.microsoft.com/office/drawing/2014/main" id="{7A541DC5-9281-4B54-BCE4-8585C19370A9}"/>
              </a:ext>
            </a:extLst>
          </p:cNvPr>
          <p:cNvGrpSpPr>
            <a:grpSpLocks/>
          </p:cNvGrpSpPr>
          <p:nvPr/>
        </p:nvGrpSpPr>
        <p:grpSpPr bwMode="auto">
          <a:xfrm flipH="1">
            <a:off x="6162872" y="2382175"/>
            <a:ext cx="268835" cy="1997075"/>
            <a:chOff x="1192360" y="2200040"/>
            <a:chExt cx="268835" cy="1997060"/>
          </a:xfrm>
        </p:grpSpPr>
        <p:cxnSp>
          <p:nvCxnSpPr>
            <p:cNvPr id="17" name="Straight Connector 16">
              <a:extLst>
                <a:ext uri="{FF2B5EF4-FFF2-40B4-BE49-F238E27FC236}">
                  <a16:creationId xmlns:a16="http://schemas.microsoft.com/office/drawing/2014/main" id="{AD72BDEF-AE88-45E3-A967-27C54B1DE437}"/>
                </a:ext>
              </a:extLst>
            </p:cNvPr>
            <p:cNvCxnSpPr>
              <a:cxnSpLocks noChangeShapeType="1"/>
            </p:cNvCxnSpPr>
            <p:nvPr/>
          </p:nvCxnSpPr>
          <p:spPr bwMode="auto">
            <a:xfrm>
              <a:off x="1192360" y="2200040"/>
              <a:ext cx="0" cy="1997060"/>
            </a:xfrm>
            <a:prstGeom prst="line">
              <a:avLst/>
            </a:prstGeom>
            <a:noFill/>
            <a:ln w="38100">
              <a:solidFill>
                <a:srgbClr val="0000CC"/>
              </a:solidFill>
              <a:round/>
              <a:headEnd/>
              <a:tailEn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cxnSp>
        <p:cxnSp>
          <p:nvCxnSpPr>
            <p:cNvPr id="18" name="Straight Connector 17">
              <a:extLst>
                <a:ext uri="{FF2B5EF4-FFF2-40B4-BE49-F238E27FC236}">
                  <a16:creationId xmlns:a16="http://schemas.microsoft.com/office/drawing/2014/main" id="{F24EFBAB-6F32-42B8-A9D1-FE1CC8CFC8DB}"/>
                </a:ext>
              </a:extLst>
            </p:cNvPr>
            <p:cNvCxnSpPr>
              <a:cxnSpLocks noChangeShapeType="1"/>
            </p:cNvCxnSpPr>
            <p:nvPr/>
          </p:nvCxnSpPr>
          <p:spPr bwMode="auto">
            <a:xfrm>
              <a:off x="1192360" y="2200040"/>
              <a:ext cx="268835" cy="0"/>
            </a:xfrm>
            <a:prstGeom prst="line">
              <a:avLst/>
            </a:prstGeom>
            <a:noFill/>
            <a:ln w="38100">
              <a:solidFill>
                <a:srgbClr val="0000CC"/>
              </a:solidFill>
              <a:round/>
              <a:headEnd/>
              <a:tailEn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cxnSp>
        <p:cxnSp>
          <p:nvCxnSpPr>
            <p:cNvPr id="19" name="Straight Connector 18">
              <a:extLst>
                <a:ext uri="{FF2B5EF4-FFF2-40B4-BE49-F238E27FC236}">
                  <a16:creationId xmlns:a16="http://schemas.microsoft.com/office/drawing/2014/main" id="{9087DAFA-45BA-43FC-987E-97AF25409315}"/>
                </a:ext>
              </a:extLst>
            </p:cNvPr>
            <p:cNvCxnSpPr>
              <a:cxnSpLocks noChangeShapeType="1"/>
            </p:cNvCxnSpPr>
            <p:nvPr/>
          </p:nvCxnSpPr>
          <p:spPr bwMode="auto">
            <a:xfrm>
              <a:off x="1192360" y="4197100"/>
              <a:ext cx="268835" cy="0"/>
            </a:xfrm>
            <a:prstGeom prst="line">
              <a:avLst/>
            </a:prstGeom>
            <a:noFill/>
            <a:ln w="38100">
              <a:solidFill>
                <a:srgbClr val="0000CC"/>
              </a:solidFill>
              <a:round/>
              <a:headEnd/>
              <a:tailEn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cxnSp>
      </p:grpSp>
      <p:grpSp>
        <p:nvGrpSpPr>
          <p:cNvPr id="11" name="Group 10">
            <a:extLst>
              <a:ext uri="{FF2B5EF4-FFF2-40B4-BE49-F238E27FC236}">
                <a16:creationId xmlns:a16="http://schemas.microsoft.com/office/drawing/2014/main" id="{5A4DE05E-D8D8-49E4-9075-2A7DFC420913}"/>
              </a:ext>
            </a:extLst>
          </p:cNvPr>
          <p:cNvGrpSpPr>
            <a:grpSpLocks/>
          </p:cNvGrpSpPr>
          <p:nvPr/>
        </p:nvGrpSpPr>
        <p:grpSpPr bwMode="auto">
          <a:xfrm>
            <a:off x="4892825" y="2382175"/>
            <a:ext cx="268835" cy="1997075"/>
            <a:chOff x="1192360" y="2200040"/>
            <a:chExt cx="268835" cy="1997060"/>
          </a:xfrm>
        </p:grpSpPr>
        <p:cxnSp>
          <p:nvCxnSpPr>
            <p:cNvPr id="14" name="Straight Connector 13">
              <a:extLst>
                <a:ext uri="{FF2B5EF4-FFF2-40B4-BE49-F238E27FC236}">
                  <a16:creationId xmlns:a16="http://schemas.microsoft.com/office/drawing/2014/main" id="{3A09AEC2-09A6-4D0A-88EF-A2B0AC93E8A0}"/>
                </a:ext>
              </a:extLst>
            </p:cNvPr>
            <p:cNvCxnSpPr>
              <a:cxnSpLocks noChangeShapeType="1"/>
            </p:cNvCxnSpPr>
            <p:nvPr/>
          </p:nvCxnSpPr>
          <p:spPr bwMode="auto">
            <a:xfrm>
              <a:off x="1192360" y="2200040"/>
              <a:ext cx="0" cy="1997060"/>
            </a:xfrm>
            <a:prstGeom prst="line">
              <a:avLst/>
            </a:prstGeom>
            <a:noFill/>
            <a:ln w="38100">
              <a:solidFill>
                <a:srgbClr val="0000CC"/>
              </a:solidFill>
              <a:round/>
              <a:headEnd/>
              <a:tailEn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cxnSp>
        <p:cxnSp>
          <p:nvCxnSpPr>
            <p:cNvPr id="15" name="Straight Connector 14">
              <a:extLst>
                <a:ext uri="{FF2B5EF4-FFF2-40B4-BE49-F238E27FC236}">
                  <a16:creationId xmlns:a16="http://schemas.microsoft.com/office/drawing/2014/main" id="{4AD7A92C-2120-43EE-AB58-E8998D61B103}"/>
                </a:ext>
              </a:extLst>
            </p:cNvPr>
            <p:cNvCxnSpPr>
              <a:cxnSpLocks noChangeShapeType="1"/>
            </p:cNvCxnSpPr>
            <p:nvPr/>
          </p:nvCxnSpPr>
          <p:spPr bwMode="auto">
            <a:xfrm>
              <a:off x="1192360" y="2200040"/>
              <a:ext cx="268835" cy="0"/>
            </a:xfrm>
            <a:prstGeom prst="line">
              <a:avLst/>
            </a:prstGeom>
            <a:noFill/>
            <a:ln w="38100">
              <a:solidFill>
                <a:srgbClr val="0000CC"/>
              </a:solidFill>
              <a:round/>
              <a:headEnd/>
              <a:tailEn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cxnSp>
        <p:cxnSp>
          <p:nvCxnSpPr>
            <p:cNvPr id="16" name="Straight Connector 15">
              <a:extLst>
                <a:ext uri="{FF2B5EF4-FFF2-40B4-BE49-F238E27FC236}">
                  <a16:creationId xmlns:a16="http://schemas.microsoft.com/office/drawing/2014/main" id="{B4D0BA7E-A610-43BD-AB50-8B1AC2F38B7B}"/>
                </a:ext>
              </a:extLst>
            </p:cNvPr>
            <p:cNvCxnSpPr>
              <a:cxnSpLocks noChangeShapeType="1"/>
            </p:cNvCxnSpPr>
            <p:nvPr/>
          </p:nvCxnSpPr>
          <p:spPr bwMode="auto">
            <a:xfrm>
              <a:off x="1192360" y="4197100"/>
              <a:ext cx="268835" cy="0"/>
            </a:xfrm>
            <a:prstGeom prst="line">
              <a:avLst/>
            </a:prstGeom>
            <a:noFill/>
            <a:ln w="38100">
              <a:solidFill>
                <a:srgbClr val="0000CC"/>
              </a:solidFill>
              <a:round/>
              <a:headEnd/>
              <a:tailEnd/>
            </a:ln>
            <a:effectLst/>
            <a:extLst>
              <a:ext uri="{909E8E84-426E-40dd-AFC4-6F175D3DCCD1}">
                <a14:hiddenFill xmlns:lc="http://schemas.openxmlformats.org/drawingml/2006/lockedCanvas" xmlns:a14="http://schemas.microsoft.com/office/drawing/2010/main" xmlns="">
                  <a:noFill/>
                </a14:hiddenFill>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cxnSp>
      </p:grpSp>
      <p:sp>
        <p:nvSpPr>
          <p:cNvPr id="12" name="Content Placeholder 2">
            <a:extLst>
              <a:ext uri="{FF2B5EF4-FFF2-40B4-BE49-F238E27FC236}">
                <a16:creationId xmlns:a16="http://schemas.microsoft.com/office/drawing/2014/main" id="{7738AAAB-7BAA-490E-8E64-FD5DFE1C5D38}"/>
              </a:ext>
            </a:extLst>
          </p:cNvPr>
          <p:cNvSpPr txBox="1">
            <a:spLocks/>
          </p:cNvSpPr>
          <p:nvPr/>
        </p:nvSpPr>
        <p:spPr bwMode="auto">
          <a:xfrm>
            <a:off x="3382963" y="4609438"/>
            <a:ext cx="515938" cy="576262"/>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spcBef>
                <a:spcPct val="20000"/>
              </a:spcBef>
              <a:buClr>
                <a:schemeClr val="bg2"/>
              </a:buClr>
              <a:buSzPct val="70000"/>
              <a:buFont typeface="Wingdings" charset="0"/>
              <a:buNone/>
              <a:defRPr/>
            </a:pPr>
            <a:r>
              <a:rPr lang="sl-SI" sz="2700">
                <a:solidFill>
                  <a:srgbClr val="FF0000"/>
                </a:solidFill>
                <a:latin typeface="Tahoma" charset="0"/>
              </a:rPr>
              <a:t>0</a:t>
            </a:r>
            <a:endParaRPr lang="en-US" sz="2700">
              <a:solidFill>
                <a:srgbClr val="FF0000"/>
              </a:solidFill>
              <a:latin typeface="Tahoma" charset="0"/>
            </a:endParaRPr>
          </a:p>
        </p:txBody>
      </p:sp>
      <p:sp>
        <p:nvSpPr>
          <p:cNvPr id="13" name="Content Placeholder 2">
            <a:extLst>
              <a:ext uri="{FF2B5EF4-FFF2-40B4-BE49-F238E27FC236}">
                <a16:creationId xmlns:a16="http://schemas.microsoft.com/office/drawing/2014/main" id="{3D2C02D0-26E7-40E7-82A7-C6B611B06089}"/>
              </a:ext>
            </a:extLst>
          </p:cNvPr>
          <p:cNvSpPr txBox="1">
            <a:spLocks/>
          </p:cNvSpPr>
          <p:nvPr/>
        </p:nvSpPr>
        <p:spPr bwMode="auto">
          <a:xfrm>
            <a:off x="5457826" y="4609438"/>
            <a:ext cx="515937" cy="576262"/>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spcBef>
                <a:spcPct val="20000"/>
              </a:spcBef>
              <a:buClr>
                <a:schemeClr val="bg2"/>
              </a:buClr>
              <a:buSzPct val="70000"/>
              <a:buFont typeface="Wingdings" charset="0"/>
              <a:buNone/>
              <a:defRPr/>
            </a:pPr>
            <a:r>
              <a:rPr lang="sl-SI" sz="2700">
                <a:solidFill>
                  <a:srgbClr val="FF0000"/>
                </a:solidFill>
                <a:latin typeface="Tahoma" charset="0"/>
              </a:rPr>
              <a:t>1</a:t>
            </a:r>
            <a:endParaRPr lang="en-US" sz="2700">
              <a:solidFill>
                <a:srgbClr val="FF0000"/>
              </a:solidFill>
              <a:latin typeface="Tahoma" charset="0"/>
            </a:endParaRPr>
          </a:p>
        </p:txBody>
      </p:sp>
      <p:sp>
        <p:nvSpPr>
          <p:cNvPr id="26" name="Content Placeholder 2">
            <a:extLst>
              <a:ext uri="{FF2B5EF4-FFF2-40B4-BE49-F238E27FC236}">
                <a16:creationId xmlns:a16="http://schemas.microsoft.com/office/drawing/2014/main" id="{287BBEC5-3332-4041-911B-8736E7D964B9}"/>
              </a:ext>
            </a:extLst>
          </p:cNvPr>
          <p:cNvSpPr txBox="1">
            <a:spLocks/>
          </p:cNvSpPr>
          <p:nvPr/>
        </p:nvSpPr>
        <p:spPr>
          <a:xfrm>
            <a:off x="463637" y="5217120"/>
            <a:ext cx="8816802" cy="1003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sl-SI" altLang="en-US"/>
              <a:t>Zvezde treba da formiraju oblik cifre na displeju.</a:t>
            </a:r>
            <a:endParaRPr lang="en-US" altLang="en-US"/>
          </a:p>
        </p:txBody>
      </p:sp>
    </p:spTree>
    <p:extLst>
      <p:ext uri="{BB962C8B-B14F-4D97-AF65-F5344CB8AC3E}">
        <p14:creationId xmlns:p14="http://schemas.microsoft.com/office/powerpoint/2010/main" val="42882079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B64C0-018E-4CAD-8554-D8B5376133B3}"/>
              </a:ext>
            </a:extLst>
          </p:cNvPr>
          <p:cNvSpPr>
            <a:spLocks noGrp="1"/>
          </p:cNvSpPr>
          <p:nvPr>
            <p:ph type="title"/>
          </p:nvPr>
        </p:nvSpPr>
        <p:spPr/>
        <p:txBody>
          <a:bodyPr/>
          <a:lstStyle/>
          <a:p>
            <a:r>
              <a:rPr lang="sl-SI"/>
              <a:t>Interfejsi u Javi</a:t>
            </a:r>
            <a:endParaRPr lang="en-US"/>
          </a:p>
        </p:txBody>
      </p:sp>
      <p:sp>
        <p:nvSpPr>
          <p:cNvPr id="3" name="Content Placeholder 2">
            <a:extLst>
              <a:ext uri="{FF2B5EF4-FFF2-40B4-BE49-F238E27FC236}">
                <a16:creationId xmlns:a16="http://schemas.microsoft.com/office/drawing/2014/main" id="{8B0E8ECF-4556-4E2C-9FBB-2EACDCE2DB65}"/>
              </a:ext>
            </a:extLst>
          </p:cNvPr>
          <p:cNvSpPr>
            <a:spLocks noGrp="1"/>
          </p:cNvSpPr>
          <p:nvPr>
            <p:ph idx="1"/>
          </p:nvPr>
        </p:nvSpPr>
        <p:spPr>
          <a:xfrm>
            <a:off x="457200" y="1143000"/>
            <a:ext cx="9055100" cy="5279362"/>
          </a:xfrm>
        </p:spPr>
        <p:txBody>
          <a:bodyPr>
            <a:normAutofit/>
          </a:bodyPr>
          <a:lstStyle/>
          <a:p>
            <a:pPr>
              <a:lnSpc>
                <a:spcPct val="90000"/>
              </a:lnSpc>
              <a:spcBef>
                <a:spcPts val="600"/>
              </a:spcBef>
            </a:pPr>
            <a:r>
              <a:rPr lang="sl-SI" altLang="en-US"/>
              <a:t>Interfejs </a:t>
            </a:r>
            <a:r>
              <a:rPr lang="en-US" altLang="en-US"/>
              <a:t>je </a:t>
            </a:r>
            <a:r>
              <a:rPr lang="sl-SI" altLang="en-US"/>
              <a:t>nešto slično klasi - gde su</a:t>
            </a:r>
            <a:r>
              <a:rPr lang="en-US" altLang="en-US"/>
              <a:t> </a:t>
            </a:r>
            <a:r>
              <a:rPr lang="en-US" altLang="en-US" b="1"/>
              <a:t>svi metodi apstraktni</a:t>
            </a:r>
            <a:r>
              <a:rPr lang="en-US" altLang="en-US"/>
              <a:t>. </a:t>
            </a:r>
            <a:r>
              <a:rPr lang="sl-SI" altLang="en-US"/>
              <a:t>Interfejs</a:t>
            </a:r>
            <a:r>
              <a:rPr lang="en-US" altLang="en-US"/>
              <a:t> mo</a:t>
            </a:r>
            <a:r>
              <a:rPr lang="sl-SI" altLang="en-US"/>
              <a:t>že da sadrži:</a:t>
            </a:r>
          </a:p>
          <a:p>
            <a:pPr lvl="1">
              <a:lnSpc>
                <a:spcPct val="90000"/>
              </a:lnSpc>
              <a:spcBef>
                <a:spcPts val="600"/>
              </a:spcBef>
            </a:pPr>
            <a:r>
              <a:rPr lang="sl-SI" altLang="en-US"/>
              <a:t>apstraktne metode i </a:t>
            </a:r>
          </a:p>
          <a:p>
            <a:pPr lvl="1">
              <a:lnSpc>
                <a:spcPct val="90000"/>
              </a:lnSpc>
              <a:spcBef>
                <a:spcPts val="600"/>
              </a:spcBef>
            </a:pPr>
            <a:r>
              <a:rPr lang="sl-SI" altLang="en-US"/>
              <a:t>konstante.</a:t>
            </a:r>
            <a:endParaRPr lang="sl-SI" altLang="en-US" sz="1600"/>
          </a:p>
          <a:p>
            <a:pPr>
              <a:lnSpc>
                <a:spcPct val="90000"/>
              </a:lnSpc>
              <a:spcBef>
                <a:spcPts val="600"/>
              </a:spcBef>
            </a:pPr>
            <a:endParaRPr lang="sl-SI" altLang="en-US">
              <a:solidFill>
                <a:srgbClr val="404040"/>
              </a:solidFill>
            </a:endParaRPr>
          </a:p>
          <a:p>
            <a:pPr>
              <a:lnSpc>
                <a:spcPct val="90000"/>
              </a:lnSpc>
              <a:spcBef>
                <a:spcPts val="600"/>
              </a:spcBef>
            </a:pPr>
            <a:r>
              <a:rPr lang="sl-SI" altLang="en-US">
                <a:solidFill>
                  <a:srgbClr val="404040"/>
                </a:solidFill>
              </a:rPr>
              <a:t>Interfejs može da sadrži atribute (promenljive).</a:t>
            </a:r>
          </a:p>
          <a:p>
            <a:pPr lvl="1">
              <a:lnSpc>
                <a:spcPct val="90000"/>
              </a:lnSpc>
              <a:spcBef>
                <a:spcPts val="600"/>
              </a:spcBef>
            </a:pPr>
            <a:r>
              <a:rPr lang="sl-SI" altLang="en-US">
                <a:solidFill>
                  <a:srgbClr val="404040"/>
                </a:solidFill>
              </a:rPr>
              <a:t>Ovo se </a:t>
            </a:r>
            <a:r>
              <a:rPr lang="sl-SI" altLang="en-US" b="1">
                <a:solidFill>
                  <a:srgbClr val="404040"/>
                </a:solidFill>
              </a:rPr>
              <a:t>ne</a:t>
            </a:r>
            <a:r>
              <a:rPr lang="sl-SI" altLang="en-US">
                <a:solidFill>
                  <a:srgbClr val="404040"/>
                </a:solidFill>
              </a:rPr>
              <a:t> preporučuje.</a:t>
            </a:r>
            <a:endParaRPr lang="en-US" altLang="en-US">
              <a:solidFill>
                <a:srgbClr val="404040"/>
              </a:solidFill>
            </a:endParaRPr>
          </a:p>
          <a:p>
            <a:pPr lvl="1">
              <a:lnSpc>
                <a:spcPct val="90000"/>
              </a:lnSpc>
              <a:spcBef>
                <a:spcPts val="600"/>
              </a:spcBef>
            </a:pPr>
            <a:r>
              <a:rPr lang="sl-SI" altLang="en-US">
                <a:solidFill>
                  <a:srgbClr val="404040"/>
                </a:solidFill>
              </a:rPr>
              <a:t>Oni su</a:t>
            </a:r>
            <a:r>
              <a:rPr lang="en-US" altLang="en-US">
                <a:solidFill>
                  <a:srgbClr val="404040"/>
                </a:solidFill>
              </a:rPr>
              <a:t> po difoltu</a:t>
            </a:r>
            <a:r>
              <a:rPr lang="sl-SI" altLang="en-US">
                <a:solidFill>
                  <a:srgbClr val="404040"/>
                </a:solidFill>
              </a:rPr>
              <a:t> uvek</a:t>
            </a:r>
            <a:r>
              <a:rPr lang="en-US" altLang="en-US">
                <a:solidFill>
                  <a:srgbClr val="404040"/>
                </a:solidFill>
              </a:rPr>
              <a:t> public</a:t>
            </a:r>
            <a:r>
              <a:rPr lang="sl-SI" altLang="en-US">
                <a:solidFill>
                  <a:srgbClr val="404040"/>
                </a:solidFill>
              </a:rPr>
              <a:t> static final.</a:t>
            </a:r>
          </a:p>
          <a:p>
            <a:pPr>
              <a:lnSpc>
                <a:spcPct val="90000"/>
              </a:lnSpc>
              <a:spcBef>
                <a:spcPts val="600"/>
              </a:spcBef>
            </a:pPr>
            <a:endParaRPr lang="sl-SI" altLang="en-US">
              <a:solidFill>
                <a:srgbClr val="404040"/>
              </a:solidFill>
            </a:endParaRPr>
          </a:p>
          <a:p>
            <a:pPr>
              <a:lnSpc>
                <a:spcPct val="90000"/>
              </a:lnSpc>
              <a:spcBef>
                <a:spcPts val="600"/>
              </a:spcBef>
            </a:pPr>
            <a:r>
              <a:rPr lang="sl-SI" altLang="en-US">
                <a:solidFill>
                  <a:srgbClr val="404040"/>
                </a:solidFill>
              </a:rPr>
              <a:t>Od interfejsa se </a:t>
            </a:r>
            <a:r>
              <a:rPr lang="sl-SI" altLang="en-US" b="1">
                <a:solidFill>
                  <a:srgbClr val="404040"/>
                </a:solidFill>
              </a:rPr>
              <a:t>ne mogu praviti objekti</a:t>
            </a:r>
            <a:r>
              <a:rPr lang="sl-SI" altLang="en-US">
                <a:solidFill>
                  <a:srgbClr val="404040"/>
                </a:solidFill>
              </a:rPr>
              <a:t>.</a:t>
            </a:r>
          </a:p>
        </p:txBody>
      </p:sp>
      <p:sp>
        <p:nvSpPr>
          <p:cNvPr id="4" name="Footer Placeholder 3">
            <a:extLst>
              <a:ext uri="{FF2B5EF4-FFF2-40B4-BE49-F238E27FC236}">
                <a16:creationId xmlns:a16="http://schemas.microsoft.com/office/drawing/2014/main" id="{812AB139-DEC4-48E3-91DC-9B53798B1D3A}"/>
              </a:ext>
            </a:extLst>
          </p:cNvPr>
          <p:cNvSpPr>
            <a:spLocks noGrp="1"/>
          </p:cNvSpPr>
          <p:nvPr>
            <p:ph type="ftr" sz="quarter" idx="11"/>
          </p:nvPr>
        </p:nvSpPr>
        <p:spPr/>
        <p:txBody>
          <a:bodyPr/>
          <a:lstStyle/>
          <a:p>
            <a:r>
              <a:rPr lang="en-US"/>
              <a:t>Elektronski fakultet u Nišu – Katedra za računarstvo – Programski jezici - Java</a:t>
            </a:r>
            <a:endParaRPr lang="en-US" dirty="0"/>
          </a:p>
        </p:txBody>
      </p:sp>
    </p:spTree>
    <p:extLst>
      <p:ext uri="{BB962C8B-B14F-4D97-AF65-F5344CB8AC3E}">
        <p14:creationId xmlns:p14="http://schemas.microsoft.com/office/powerpoint/2010/main" val="16794349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0E8ECF-4556-4E2C-9FBB-2EACDCE2DB65}"/>
              </a:ext>
            </a:extLst>
          </p:cNvPr>
          <p:cNvSpPr>
            <a:spLocks noGrp="1"/>
          </p:cNvSpPr>
          <p:nvPr>
            <p:ph idx="1"/>
          </p:nvPr>
        </p:nvSpPr>
        <p:spPr>
          <a:xfrm>
            <a:off x="457200" y="533400"/>
            <a:ext cx="8816802" cy="5888962"/>
          </a:xfrm>
        </p:spPr>
        <p:txBody>
          <a:bodyPr>
            <a:normAutofit/>
          </a:bodyPr>
          <a:lstStyle/>
          <a:p>
            <a:pPr>
              <a:lnSpc>
                <a:spcPct val="90000"/>
              </a:lnSpc>
              <a:spcBef>
                <a:spcPts val="600"/>
              </a:spcBef>
            </a:pPr>
            <a:r>
              <a:rPr lang="sl-SI" altLang="en-US"/>
              <a:t>Kada neka klasa "nasleđuje" neki interfejs, kaže se da ga ona </a:t>
            </a:r>
            <a:r>
              <a:rPr lang="sl-SI" altLang="en-US" b="1"/>
              <a:t>implementira</a:t>
            </a:r>
            <a:r>
              <a:rPr lang="sl-SI" altLang="en-US"/>
              <a:t>.</a:t>
            </a:r>
          </a:p>
          <a:p>
            <a:pPr>
              <a:lnSpc>
                <a:spcPct val="90000"/>
              </a:lnSpc>
              <a:spcBef>
                <a:spcPts val="600"/>
              </a:spcBef>
            </a:pPr>
            <a:endParaRPr lang="sr-Latn-CS" altLang="en-US"/>
          </a:p>
          <a:p>
            <a:pPr>
              <a:lnSpc>
                <a:spcPct val="90000"/>
              </a:lnSpc>
              <a:spcBef>
                <a:spcPts val="600"/>
              </a:spcBef>
            </a:pPr>
            <a:r>
              <a:rPr lang="en-US" altLang="en-US"/>
              <a:t>Klasa koja implementira interfejs ima 2 mogu</a:t>
            </a:r>
            <a:r>
              <a:rPr lang="sl-SI" altLang="en-US"/>
              <a:t>ćnosti:</a:t>
            </a:r>
          </a:p>
          <a:p>
            <a:pPr lvl="1">
              <a:lnSpc>
                <a:spcPct val="90000"/>
              </a:lnSpc>
              <a:spcBef>
                <a:spcPts val="600"/>
              </a:spcBef>
            </a:pPr>
            <a:r>
              <a:rPr lang="sl-SI" altLang="en-US"/>
              <a:t>ili će da definiše telo svim nasleđenim apstr. metodima, </a:t>
            </a:r>
          </a:p>
          <a:p>
            <a:pPr lvl="1">
              <a:lnSpc>
                <a:spcPct val="90000"/>
              </a:lnSpc>
              <a:spcBef>
                <a:spcPts val="600"/>
              </a:spcBef>
            </a:pPr>
            <a:r>
              <a:rPr lang="sl-SI" altLang="en-US"/>
              <a:t>ili će da bude apstraktna</a:t>
            </a:r>
            <a:br>
              <a:rPr lang="sl-SI" altLang="en-US"/>
            </a:br>
            <a:r>
              <a:rPr lang="sl-SI" altLang="en-US"/>
              <a:t>(ako makar jednom nasleđenom</a:t>
            </a:r>
            <a:br>
              <a:rPr lang="sl-SI" altLang="en-US"/>
            </a:br>
            <a:r>
              <a:rPr lang="sl-SI" altLang="en-US"/>
              <a:t>apstraktnom metodu ne definiše telo).</a:t>
            </a:r>
            <a:endParaRPr lang="en-US" altLang="en-US"/>
          </a:p>
          <a:p>
            <a:pPr>
              <a:spcBef>
                <a:spcPts val="600"/>
              </a:spcBef>
            </a:pPr>
            <a:endParaRPr lang="sl-SI"/>
          </a:p>
          <a:p>
            <a:pPr>
              <a:spcBef>
                <a:spcPts val="600"/>
              </a:spcBef>
            </a:pPr>
            <a:r>
              <a:rPr lang="sl-SI"/>
              <a:t>Ideja interfejsa je da klasama "nametne" način kontakta sa spoljnim svetom, kroz deklaracije ulaznih i izlaznih podataka (kroz metode).</a:t>
            </a:r>
            <a:endParaRPr lang="en-US"/>
          </a:p>
        </p:txBody>
      </p:sp>
      <p:sp>
        <p:nvSpPr>
          <p:cNvPr id="4" name="Footer Placeholder 3">
            <a:extLst>
              <a:ext uri="{FF2B5EF4-FFF2-40B4-BE49-F238E27FC236}">
                <a16:creationId xmlns:a16="http://schemas.microsoft.com/office/drawing/2014/main" id="{812AB139-DEC4-48E3-91DC-9B53798B1D3A}"/>
              </a:ext>
            </a:extLst>
          </p:cNvPr>
          <p:cNvSpPr>
            <a:spLocks noGrp="1"/>
          </p:cNvSpPr>
          <p:nvPr>
            <p:ph type="ftr" sz="quarter" idx="11"/>
          </p:nvPr>
        </p:nvSpPr>
        <p:spPr/>
        <p:txBody>
          <a:bodyPr/>
          <a:lstStyle/>
          <a:p>
            <a:r>
              <a:rPr lang="en-US"/>
              <a:t>Elektronski fakultet u Nišu – Katedra za računarstvo – Programski jezici - Java</a:t>
            </a:r>
            <a:endParaRPr lang="en-US" dirty="0"/>
          </a:p>
        </p:txBody>
      </p:sp>
    </p:spTree>
    <p:extLst>
      <p:ext uri="{BB962C8B-B14F-4D97-AF65-F5344CB8AC3E}">
        <p14:creationId xmlns:p14="http://schemas.microsoft.com/office/powerpoint/2010/main" val="13858593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5FA2F1-5278-4D84-8A1F-8AF91BAB39BC}"/>
              </a:ext>
            </a:extLst>
          </p:cNvPr>
          <p:cNvSpPr>
            <a:spLocks noGrp="1"/>
          </p:cNvSpPr>
          <p:nvPr>
            <p:ph idx="1"/>
          </p:nvPr>
        </p:nvSpPr>
        <p:spPr>
          <a:xfrm>
            <a:off x="457200" y="292100"/>
            <a:ext cx="8816802" cy="6130262"/>
          </a:xfrm>
        </p:spPr>
        <p:txBody>
          <a:bodyPr>
            <a:normAutofit/>
          </a:bodyPr>
          <a:lstStyle/>
          <a:p>
            <a:pPr>
              <a:spcBef>
                <a:spcPts val="600"/>
              </a:spcBef>
            </a:pPr>
            <a:r>
              <a:rPr lang="sl-SI" altLang="en-US"/>
              <a:t>Definicija interfejsa:</a:t>
            </a:r>
          </a:p>
          <a:p>
            <a:pPr marL="0" indent="0">
              <a:spcBef>
                <a:spcPts val="600"/>
              </a:spcBef>
              <a:buNone/>
            </a:pPr>
            <a:r>
              <a:rPr lang="sl-SI" altLang="en-US" sz="1200"/>
              <a:t> </a:t>
            </a:r>
            <a:endParaRPr lang="sl-SI" altLang="en-US"/>
          </a:p>
          <a:p>
            <a:pPr>
              <a:spcBef>
                <a:spcPts val="600"/>
              </a:spcBef>
              <a:buNone/>
            </a:pPr>
            <a:r>
              <a:rPr lang="en-US" altLang="en-US">
                <a:solidFill>
                  <a:srgbClr val="7B21FF"/>
                </a:solidFill>
                <a:latin typeface="Consolas" panose="020B0609020204030204" pitchFamily="49" charset="0"/>
                <a:cs typeface="Consolas" panose="020B0609020204030204" pitchFamily="49" charset="0"/>
              </a:rPr>
              <a:t>public</a:t>
            </a:r>
            <a:r>
              <a:rPr lang="en-US" altLang="en-US">
                <a:solidFill>
                  <a:srgbClr val="0000CC"/>
                </a:solidFill>
                <a:latin typeface="Consolas" panose="020B0609020204030204" pitchFamily="49" charset="0"/>
                <a:cs typeface="Consolas" panose="020B0609020204030204" pitchFamily="49" charset="0"/>
              </a:rPr>
              <a:t> </a:t>
            </a:r>
            <a:r>
              <a:rPr lang="sl-SI" altLang="en-US">
                <a:solidFill>
                  <a:srgbClr val="0000CC"/>
                </a:solidFill>
                <a:latin typeface="Consolas" panose="020B0609020204030204" pitchFamily="49" charset="0"/>
                <a:cs typeface="Consolas" panose="020B0609020204030204" pitchFamily="49" charset="0"/>
              </a:rPr>
              <a:t>interface </a:t>
            </a:r>
            <a:r>
              <a:rPr lang="en-US" altLang="en-US">
                <a:solidFill>
                  <a:srgbClr val="0000CC"/>
                </a:solidFill>
                <a:latin typeface="Consolas" panose="020B0609020204030204" pitchFamily="49" charset="0"/>
                <a:cs typeface="Consolas" panose="020B0609020204030204" pitchFamily="49" charset="0"/>
              </a:rPr>
              <a:t>ime_interfejsa</a:t>
            </a:r>
          </a:p>
          <a:p>
            <a:pPr>
              <a:spcBef>
                <a:spcPts val="600"/>
              </a:spcBef>
              <a:buNone/>
            </a:pPr>
            <a:r>
              <a:rPr lang="en-US" altLang="en-US">
                <a:solidFill>
                  <a:srgbClr val="0000CC"/>
                </a:solidFill>
                <a:latin typeface="Consolas" panose="020B0609020204030204" pitchFamily="49" charset="0"/>
                <a:cs typeface="Consolas" panose="020B0609020204030204" pitchFamily="49" charset="0"/>
              </a:rPr>
              <a:t>{</a:t>
            </a:r>
          </a:p>
          <a:p>
            <a:pPr>
              <a:spcBef>
                <a:spcPts val="600"/>
              </a:spcBef>
              <a:buNone/>
            </a:pPr>
            <a:r>
              <a:rPr lang="en-US" altLang="en-US">
                <a:solidFill>
                  <a:srgbClr val="0000CC"/>
                </a:solidFill>
                <a:latin typeface="Consolas" panose="020B0609020204030204" pitchFamily="49" charset="0"/>
                <a:cs typeface="Consolas" panose="020B0609020204030204" pitchFamily="49" charset="0"/>
              </a:rPr>
              <a:t>	</a:t>
            </a:r>
            <a:r>
              <a:rPr lang="sl-SI" altLang="en-US">
                <a:solidFill>
                  <a:srgbClr val="0000CC"/>
                </a:solidFill>
                <a:latin typeface="Consolas" panose="020B0609020204030204" pitchFamily="49" charset="0"/>
                <a:cs typeface="Consolas" panose="020B0609020204030204" pitchFamily="49" charset="0"/>
              </a:rPr>
              <a:t>telo_interfejsa</a:t>
            </a:r>
            <a:endParaRPr lang="en-US" altLang="en-US">
              <a:solidFill>
                <a:srgbClr val="0000CC"/>
              </a:solidFill>
              <a:latin typeface="Consolas" panose="020B0609020204030204" pitchFamily="49" charset="0"/>
              <a:cs typeface="Consolas" panose="020B0609020204030204" pitchFamily="49" charset="0"/>
            </a:endParaRPr>
          </a:p>
          <a:p>
            <a:pPr>
              <a:spcBef>
                <a:spcPts val="600"/>
              </a:spcBef>
              <a:buNone/>
            </a:pPr>
            <a:r>
              <a:rPr lang="en-US" altLang="en-US">
                <a:solidFill>
                  <a:srgbClr val="0000CC"/>
                </a:solidFill>
                <a:latin typeface="Consolas" panose="020B0609020204030204" pitchFamily="49" charset="0"/>
                <a:cs typeface="Consolas" panose="020B0609020204030204" pitchFamily="49" charset="0"/>
              </a:rPr>
              <a:t>}</a:t>
            </a:r>
            <a:endParaRPr lang="sl-SI" altLang="en-US">
              <a:solidFill>
                <a:srgbClr val="0000CC"/>
              </a:solidFill>
              <a:latin typeface="Consolas" panose="020B0609020204030204" pitchFamily="49" charset="0"/>
              <a:cs typeface="Consolas" panose="020B0609020204030204" pitchFamily="49" charset="0"/>
            </a:endParaRPr>
          </a:p>
          <a:p>
            <a:pPr marL="0" indent="0">
              <a:spcBef>
                <a:spcPts val="600"/>
              </a:spcBef>
              <a:buNone/>
            </a:pPr>
            <a:r>
              <a:rPr lang="sl-SI" altLang="en-US" sz="1400"/>
              <a:t> </a:t>
            </a:r>
            <a:endParaRPr lang="sl-SI" altLang="en-US"/>
          </a:p>
          <a:p>
            <a:pPr>
              <a:spcBef>
                <a:spcPts val="600"/>
              </a:spcBef>
            </a:pPr>
            <a:r>
              <a:rPr lang="sl-SI" altLang="en-US"/>
              <a:t>U telu postoje samo deklaracije metoda.</a:t>
            </a:r>
          </a:p>
          <a:p>
            <a:pPr lvl="1">
              <a:spcBef>
                <a:spcPts val="600"/>
              </a:spcBef>
            </a:pPr>
            <a:r>
              <a:rPr lang="sl-SI" altLang="en-US"/>
              <a:t>Nije </a:t>
            </a:r>
            <a:r>
              <a:rPr lang="en-US" altLang="en-US"/>
              <a:t>neophodno</a:t>
            </a:r>
            <a:r>
              <a:rPr lang="sl-SI" altLang="en-US"/>
              <a:t> navoditi ključne reči </a:t>
            </a:r>
            <a:r>
              <a:rPr lang="sl-SI" altLang="en-US">
                <a:solidFill>
                  <a:srgbClr val="0000CC"/>
                </a:solidFill>
                <a:latin typeface="Consolas" panose="020B0609020204030204" pitchFamily="49" charset="0"/>
                <a:cs typeface="Consolas" panose="020B0609020204030204" pitchFamily="49" charset="0"/>
              </a:rPr>
              <a:t>abstract</a:t>
            </a:r>
            <a:r>
              <a:rPr lang="sl-SI" altLang="en-US"/>
              <a:t> i </a:t>
            </a:r>
            <a:r>
              <a:rPr lang="sl-SI" altLang="en-US">
                <a:solidFill>
                  <a:srgbClr val="0000CC"/>
                </a:solidFill>
                <a:latin typeface="Consolas" panose="020B0609020204030204" pitchFamily="49" charset="0"/>
                <a:cs typeface="Consolas" panose="020B0609020204030204" pitchFamily="49" charset="0"/>
              </a:rPr>
              <a:t>public</a:t>
            </a:r>
            <a:r>
              <a:rPr lang="sl-SI" altLang="en-US"/>
              <a:t> ispred deklaracija metoda – podrazumeva se da su u interfejsu svi metodi i apstraktni i javni.</a:t>
            </a:r>
          </a:p>
          <a:p>
            <a:pPr>
              <a:spcBef>
                <a:spcPts val="600"/>
              </a:spcBef>
            </a:pPr>
            <a:r>
              <a:rPr lang="sl-SI" altLang="en-US"/>
              <a:t>Deklaracija metoda se sastoji od: tipa, imena metoda i argumenata. Nema velikih zagrada.</a:t>
            </a:r>
            <a:endParaRPr lang="en-US" altLang="en-US"/>
          </a:p>
          <a:p>
            <a:pPr>
              <a:spcBef>
                <a:spcPts val="600"/>
              </a:spcBef>
            </a:pPr>
            <a:endParaRPr lang="en-US"/>
          </a:p>
        </p:txBody>
      </p:sp>
      <p:sp>
        <p:nvSpPr>
          <p:cNvPr id="4" name="Footer Placeholder 3">
            <a:extLst>
              <a:ext uri="{FF2B5EF4-FFF2-40B4-BE49-F238E27FC236}">
                <a16:creationId xmlns:a16="http://schemas.microsoft.com/office/drawing/2014/main" id="{FC11C865-FF0C-4288-B49E-65320C3C044E}"/>
              </a:ext>
            </a:extLst>
          </p:cNvPr>
          <p:cNvSpPr>
            <a:spLocks noGrp="1"/>
          </p:cNvSpPr>
          <p:nvPr>
            <p:ph type="ftr" sz="quarter" idx="11"/>
          </p:nvPr>
        </p:nvSpPr>
        <p:spPr/>
        <p:txBody>
          <a:bodyPr/>
          <a:lstStyle/>
          <a:p>
            <a:r>
              <a:rPr lang="en-US"/>
              <a:t>Elektronski fakultet u Nišu – Katedra za računarstvo – Programski jezici - Java</a:t>
            </a:r>
            <a:endParaRPr lang="en-US" dirty="0"/>
          </a:p>
        </p:txBody>
      </p:sp>
    </p:spTree>
    <p:extLst>
      <p:ext uri="{BB962C8B-B14F-4D97-AF65-F5344CB8AC3E}">
        <p14:creationId xmlns:p14="http://schemas.microsoft.com/office/powerpoint/2010/main" val="1679944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751C86A4-AF2A-4A71-A714-A914EF50404C}"/>
              </a:ext>
            </a:extLst>
          </p:cNvPr>
          <p:cNvSpPr>
            <a:spLocks noGrp="1"/>
          </p:cNvSpPr>
          <p:nvPr>
            <p:ph type="title"/>
          </p:nvPr>
        </p:nvSpPr>
        <p:spPr>
          <a:xfrm>
            <a:off x="457200" y="290784"/>
            <a:ext cx="6446838" cy="683941"/>
          </a:xfrm>
        </p:spPr>
        <p:txBody>
          <a:bodyPr/>
          <a:lstStyle/>
          <a:p>
            <a:pPr eaLnBrk="1" hangingPunct="1"/>
            <a:r>
              <a:rPr lang="sl-SI" altLang="en-US"/>
              <a:t>Vlasništvo objekta ili klase?</a:t>
            </a:r>
            <a:endParaRPr lang="en-US" altLang="en-US"/>
          </a:p>
        </p:txBody>
      </p:sp>
      <p:sp>
        <p:nvSpPr>
          <p:cNvPr id="64515" name="Content Placeholder 2">
            <a:extLst>
              <a:ext uri="{FF2B5EF4-FFF2-40B4-BE49-F238E27FC236}">
                <a16:creationId xmlns:a16="http://schemas.microsoft.com/office/drawing/2014/main" id="{BFDD6BD7-9396-4C21-8295-40ED9FDCEF28}"/>
              </a:ext>
            </a:extLst>
          </p:cNvPr>
          <p:cNvSpPr>
            <a:spLocks noGrp="1"/>
          </p:cNvSpPr>
          <p:nvPr>
            <p:ph idx="1"/>
          </p:nvPr>
        </p:nvSpPr>
        <p:spPr>
          <a:xfrm>
            <a:off x="457200" y="974725"/>
            <a:ext cx="8909824" cy="5406603"/>
          </a:xfrm>
        </p:spPr>
        <p:txBody>
          <a:bodyPr/>
          <a:lstStyle/>
          <a:p>
            <a:pPr eaLnBrk="1" hangingPunct="1"/>
            <a:r>
              <a:rPr lang="sl-SI" altLang="en-US" sz="2400"/>
              <a:t>Promenljiva objekta:</a:t>
            </a:r>
          </a:p>
          <a:p>
            <a:pPr lvl="1" eaLnBrk="1" hangingPunct="1"/>
            <a:r>
              <a:rPr lang="sl-SI" altLang="en-US" sz="1800"/>
              <a:t>Svaki objekat koji kreiramo dobija svoj lični primerak te promenljive. Kada nešto upiše u nju, to vidi samo on i drugi objekti nemaju ništa s tim.</a:t>
            </a:r>
          </a:p>
          <a:p>
            <a:pPr eaLnBrk="1" hangingPunct="1"/>
            <a:r>
              <a:rPr lang="sl-SI" altLang="en-US" sz="2400"/>
              <a:t>Promenljiva klase:</a:t>
            </a:r>
          </a:p>
          <a:p>
            <a:pPr lvl="1" eaLnBrk="1" hangingPunct="1"/>
            <a:r>
              <a:rPr lang="en-US" altLang="en-US" sz="1800"/>
              <a:t>U</a:t>
            </a:r>
            <a:r>
              <a:rPr lang="sl-SI" altLang="en-US" sz="1800"/>
              <a:t> memoriji se odvoji mesto za tu promenljivu</a:t>
            </a:r>
            <a:r>
              <a:rPr lang="en-US" altLang="en-US" sz="1800"/>
              <a:t> pre nego </a:t>
            </a:r>
            <a:r>
              <a:rPr lang="sl-SI" altLang="en-US" sz="1800"/>
              <a:t>što je kreiran bilo koji objekat. Svaki sledeći objekat koji kreiramo pristupa tom istom mestu u memoriji, svi objekti upisuju na isto mesto i čitaju sa istog mesta. Posledice ovoga su:</a:t>
            </a:r>
          </a:p>
          <a:p>
            <a:pPr lvl="3" eaLnBrk="1" hangingPunct="1"/>
            <a:r>
              <a:rPr lang="sl-SI" altLang="en-US" sz="1400"/>
              <a:t>Kada jedan objekat promeni vrednost promenljive klase, svi ostali objekti od tog trenutka vide novu vrednost te promenljive.</a:t>
            </a:r>
          </a:p>
          <a:p>
            <a:pPr lvl="3" eaLnBrk="1" hangingPunct="1"/>
            <a:r>
              <a:rPr lang="sl-SI" altLang="en-US" sz="1400"/>
              <a:t>Ovu promenljivu mogu menjati i metodi klase, a ako je javna može joj se pristupiti sa bilo kog mesta u kodu.</a:t>
            </a:r>
            <a:endParaRPr lang="en-US" altLang="en-US" sz="1400"/>
          </a:p>
          <a:p>
            <a:r>
              <a:rPr lang="sl-SI" altLang="en-US" sz="2400"/>
              <a:t>Isto važi i za </a:t>
            </a:r>
            <a:r>
              <a:rPr lang="sl-SI" altLang="en-US" sz="2400" b="1"/>
              <a:t>konstante</a:t>
            </a:r>
            <a:r>
              <a:rPr lang="sl-SI" altLang="en-US" sz="2400"/>
              <a:t> objekta i klase.</a:t>
            </a:r>
          </a:p>
          <a:p>
            <a:endParaRPr lang="sl-SI" altLang="en-US" sz="2400"/>
          </a:p>
          <a:p>
            <a:pPr eaLnBrk="1" hangingPunct="1"/>
            <a:endParaRPr lang="en-US" altLang="en-US" sz="2000"/>
          </a:p>
        </p:txBody>
      </p:sp>
      <p:sp>
        <p:nvSpPr>
          <p:cNvPr id="2" name="Footer Placeholder 1">
            <a:extLst>
              <a:ext uri="{FF2B5EF4-FFF2-40B4-BE49-F238E27FC236}">
                <a16:creationId xmlns:a16="http://schemas.microsoft.com/office/drawing/2014/main" id="{D586C84A-26D8-4B59-82D7-DBD28D1CF1DA}"/>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DFAB0-DE65-4F7D-A1BE-6D262334B1AB}"/>
              </a:ext>
            </a:extLst>
          </p:cNvPr>
          <p:cNvSpPr>
            <a:spLocks noGrp="1"/>
          </p:cNvSpPr>
          <p:nvPr>
            <p:ph type="title"/>
          </p:nvPr>
        </p:nvSpPr>
        <p:spPr/>
        <p:txBody>
          <a:bodyPr/>
          <a:lstStyle/>
          <a:p>
            <a:r>
              <a:rPr lang="sl-SI"/>
              <a:t>Klasa koja implementira interfejs</a:t>
            </a:r>
            <a:endParaRPr lang="en-US"/>
          </a:p>
        </p:txBody>
      </p:sp>
      <p:sp>
        <p:nvSpPr>
          <p:cNvPr id="3" name="Content Placeholder 2">
            <a:extLst>
              <a:ext uri="{FF2B5EF4-FFF2-40B4-BE49-F238E27FC236}">
                <a16:creationId xmlns:a16="http://schemas.microsoft.com/office/drawing/2014/main" id="{3D549F20-3148-46D6-8E3B-4773EC8131CE}"/>
              </a:ext>
            </a:extLst>
          </p:cNvPr>
          <p:cNvSpPr>
            <a:spLocks noGrp="1"/>
          </p:cNvSpPr>
          <p:nvPr>
            <p:ph idx="1"/>
          </p:nvPr>
        </p:nvSpPr>
        <p:spPr>
          <a:xfrm>
            <a:off x="457200" y="1143000"/>
            <a:ext cx="9906000" cy="5279362"/>
          </a:xfrm>
        </p:spPr>
        <p:txBody>
          <a:bodyPr>
            <a:normAutofit/>
          </a:bodyPr>
          <a:lstStyle/>
          <a:p>
            <a:pPr>
              <a:defRPr/>
            </a:pPr>
            <a:r>
              <a:rPr lang="sr-Latn-CS"/>
              <a:t>Definicija k</a:t>
            </a:r>
            <a:r>
              <a:rPr lang="en-US"/>
              <a:t>las</a:t>
            </a:r>
            <a:r>
              <a:rPr lang="sr-Latn-CS"/>
              <a:t>e </a:t>
            </a:r>
            <a:r>
              <a:rPr lang="en-US"/>
              <a:t>koja implementira interfejs</a:t>
            </a:r>
            <a:r>
              <a:rPr lang="sr-Latn-CS"/>
              <a:t>:</a:t>
            </a:r>
          </a:p>
          <a:p>
            <a:pPr>
              <a:defRPr/>
            </a:pPr>
            <a:endParaRPr lang="sl-SI" sz="800"/>
          </a:p>
          <a:p>
            <a:pPr>
              <a:buNone/>
              <a:defRPr/>
            </a:pPr>
            <a:r>
              <a:rPr lang="sl-SI">
                <a:solidFill>
                  <a:srgbClr val="0000CC"/>
                </a:solidFill>
                <a:latin typeface="Consolas" panose="020B0609020204030204" pitchFamily="49" charset="0"/>
                <a:cs typeface="Consolas" panose="020B0609020204030204" pitchFamily="49" charset="0"/>
              </a:rPr>
              <a:t>class </a:t>
            </a:r>
            <a:r>
              <a:rPr lang="en-US">
                <a:solidFill>
                  <a:srgbClr val="0000CC"/>
                </a:solidFill>
                <a:latin typeface="Consolas" panose="020B0609020204030204" pitchFamily="49" charset="0"/>
                <a:cs typeface="Consolas" panose="020B0609020204030204" pitchFamily="49" charset="0"/>
              </a:rPr>
              <a:t>ime_klase </a:t>
            </a:r>
            <a:r>
              <a:rPr lang="en-US">
                <a:solidFill>
                  <a:srgbClr val="F60000"/>
                </a:solidFill>
                <a:latin typeface="Consolas" panose="020B0609020204030204" pitchFamily="49" charset="0"/>
                <a:cs typeface="Consolas" panose="020B0609020204030204" pitchFamily="49" charset="0"/>
              </a:rPr>
              <a:t>implements</a:t>
            </a:r>
            <a:r>
              <a:rPr lang="en-US">
                <a:solidFill>
                  <a:srgbClr val="0000CC"/>
                </a:solidFill>
                <a:latin typeface="Consolas" panose="020B0609020204030204" pitchFamily="49" charset="0"/>
                <a:cs typeface="Consolas" panose="020B0609020204030204" pitchFamily="49" charset="0"/>
              </a:rPr>
              <a:t> ime_interfejsa</a:t>
            </a:r>
          </a:p>
          <a:p>
            <a:pPr>
              <a:buNone/>
              <a:defRPr/>
            </a:pPr>
            <a:r>
              <a:rPr lang="en-US">
                <a:solidFill>
                  <a:srgbClr val="0000CC"/>
                </a:solidFill>
                <a:latin typeface="Consolas" panose="020B0609020204030204" pitchFamily="49" charset="0"/>
                <a:cs typeface="Consolas" panose="020B0609020204030204" pitchFamily="49" charset="0"/>
              </a:rPr>
              <a:t>{</a:t>
            </a:r>
          </a:p>
          <a:p>
            <a:pPr>
              <a:buNone/>
              <a:defRPr/>
            </a:pPr>
            <a:r>
              <a:rPr lang="en-US">
                <a:solidFill>
                  <a:srgbClr val="0000CC"/>
                </a:solidFill>
                <a:latin typeface="Consolas" panose="020B0609020204030204" pitchFamily="49" charset="0"/>
                <a:cs typeface="Consolas" panose="020B0609020204030204" pitchFamily="49" charset="0"/>
              </a:rPr>
              <a:t>	telo_klase</a:t>
            </a:r>
          </a:p>
          <a:p>
            <a:pPr>
              <a:buNone/>
              <a:defRPr/>
            </a:pPr>
            <a:r>
              <a:rPr lang="en-US">
                <a:solidFill>
                  <a:srgbClr val="0000CC"/>
                </a:solidFill>
                <a:latin typeface="Consolas" panose="020B0609020204030204" pitchFamily="49" charset="0"/>
                <a:cs typeface="Consolas" panose="020B0609020204030204" pitchFamily="49" charset="0"/>
              </a:rPr>
              <a:t>}</a:t>
            </a:r>
            <a:endParaRPr lang="sr-Latn-CS">
              <a:solidFill>
                <a:srgbClr val="0000CC"/>
              </a:solidFill>
              <a:latin typeface="Consolas" panose="020B0609020204030204" pitchFamily="49" charset="0"/>
              <a:cs typeface="Consolas" panose="020B0609020204030204" pitchFamily="49" charset="0"/>
            </a:endParaRPr>
          </a:p>
          <a:p>
            <a:pPr marL="0" indent="0">
              <a:buNone/>
              <a:defRPr/>
            </a:pPr>
            <a:r>
              <a:rPr lang="sr-Latn-CS" sz="1200"/>
              <a:t> </a:t>
            </a:r>
            <a:endParaRPr lang="sr-Latn-CS"/>
          </a:p>
          <a:p>
            <a:pPr>
              <a:defRPr/>
            </a:pPr>
            <a:r>
              <a:rPr lang="sr-Latn-CS"/>
              <a:t>U programu mogu biti definisane </a:t>
            </a:r>
            <a:r>
              <a:rPr lang="sr-Latn-CS" b="1"/>
              <a:t>promenljive</a:t>
            </a:r>
            <a:r>
              <a:rPr lang="sr-Latn-CS"/>
              <a:t> tipa interfejsa. Samo promenljive, ne objekti.</a:t>
            </a:r>
          </a:p>
          <a:p>
            <a:pPr>
              <a:defRPr/>
            </a:pPr>
            <a:r>
              <a:rPr lang="sr-Latn-CS"/>
              <a:t>Tim promenljivama se kasnije dodeljuju objekti</a:t>
            </a:r>
            <a:br>
              <a:rPr lang="sr-Latn-CS"/>
            </a:br>
            <a:r>
              <a:rPr lang="sr-Latn-CS"/>
              <a:t>klasa koje implementiraju taj interfejs.</a:t>
            </a:r>
            <a:endParaRPr lang="sl-SI" sz="800"/>
          </a:p>
        </p:txBody>
      </p:sp>
      <p:sp>
        <p:nvSpPr>
          <p:cNvPr id="4" name="Footer Placeholder 3">
            <a:extLst>
              <a:ext uri="{FF2B5EF4-FFF2-40B4-BE49-F238E27FC236}">
                <a16:creationId xmlns:a16="http://schemas.microsoft.com/office/drawing/2014/main" id="{F308002A-95B3-4B58-8841-AC19844956EE}"/>
              </a:ext>
            </a:extLst>
          </p:cNvPr>
          <p:cNvSpPr>
            <a:spLocks noGrp="1"/>
          </p:cNvSpPr>
          <p:nvPr>
            <p:ph type="ftr" sz="quarter" idx="11"/>
          </p:nvPr>
        </p:nvSpPr>
        <p:spPr/>
        <p:txBody>
          <a:bodyPr/>
          <a:lstStyle/>
          <a:p>
            <a:r>
              <a:rPr lang="en-US"/>
              <a:t>Elektronski fakultet u Nišu – Katedra za računarstvo – Programski jezici - Java</a:t>
            </a:r>
            <a:endParaRPr lang="en-US" dirty="0"/>
          </a:p>
        </p:txBody>
      </p:sp>
    </p:spTree>
    <p:extLst>
      <p:ext uri="{BB962C8B-B14F-4D97-AF65-F5344CB8AC3E}">
        <p14:creationId xmlns:p14="http://schemas.microsoft.com/office/powerpoint/2010/main" val="31412362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B5882-8CE4-436F-A685-1CCE1178C0A3}"/>
              </a:ext>
            </a:extLst>
          </p:cNvPr>
          <p:cNvSpPr>
            <a:spLocks noGrp="1"/>
          </p:cNvSpPr>
          <p:nvPr>
            <p:ph type="title"/>
          </p:nvPr>
        </p:nvSpPr>
        <p:spPr/>
        <p:txBody>
          <a:bodyPr/>
          <a:lstStyle/>
          <a:p>
            <a:r>
              <a:rPr lang="sl-SI"/>
              <a:t>Umesto višestrukog nasleđivanja</a:t>
            </a:r>
            <a:endParaRPr lang="en-US"/>
          </a:p>
        </p:txBody>
      </p:sp>
      <p:sp>
        <p:nvSpPr>
          <p:cNvPr id="3" name="Content Placeholder 2">
            <a:extLst>
              <a:ext uri="{FF2B5EF4-FFF2-40B4-BE49-F238E27FC236}">
                <a16:creationId xmlns:a16="http://schemas.microsoft.com/office/drawing/2014/main" id="{3C6D5114-6CCB-47F4-9508-0E12EA2934E2}"/>
              </a:ext>
            </a:extLst>
          </p:cNvPr>
          <p:cNvSpPr>
            <a:spLocks noGrp="1"/>
          </p:cNvSpPr>
          <p:nvPr>
            <p:ph idx="1"/>
          </p:nvPr>
        </p:nvSpPr>
        <p:spPr>
          <a:xfrm>
            <a:off x="457200" y="1143000"/>
            <a:ext cx="8572500" cy="5279362"/>
          </a:xfrm>
        </p:spPr>
        <p:txBody>
          <a:bodyPr>
            <a:normAutofit fontScale="92500"/>
          </a:bodyPr>
          <a:lstStyle/>
          <a:p>
            <a:r>
              <a:rPr lang="sl-SI" altLang="en-US"/>
              <a:t>Klasa u Javi može da </a:t>
            </a:r>
            <a:r>
              <a:rPr lang="sl-SI" altLang="en-US" b="1"/>
              <a:t>implementira više interfejsa.</a:t>
            </a:r>
          </a:p>
          <a:p>
            <a:pPr lvl="2"/>
            <a:r>
              <a:rPr lang="sl-SI" altLang="en-US"/>
              <a:t>U tom slučaju, njeno ponašanje može da se shvati kao unija skupova metoda tih interfejsa.</a:t>
            </a:r>
          </a:p>
          <a:p>
            <a:pPr marL="0" indent="0">
              <a:buNone/>
            </a:pPr>
            <a:r>
              <a:rPr lang="sl-SI" altLang="en-US" sz="1400"/>
              <a:t> </a:t>
            </a:r>
          </a:p>
          <a:p>
            <a:r>
              <a:rPr lang="sl-SI" altLang="en-US"/>
              <a:t>Ovo ne važi za nasleđivanje! Za razliku od jezika C++, u Javi klasa može da ima </a:t>
            </a:r>
            <a:r>
              <a:rPr lang="sl-SI" altLang="en-US" b="1"/>
              <a:t>samo jednu superklasu</a:t>
            </a:r>
            <a:r>
              <a:rPr lang="sl-SI" altLang="en-US"/>
              <a:t>.</a:t>
            </a:r>
          </a:p>
          <a:p>
            <a:pPr marL="0" indent="0">
              <a:buNone/>
            </a:pPr>
            <a:r>
              <a:rPr lang="sl-SI" altLang="en-US" sz="1400"/>
              <a:t> </a:t>
            </a:r>
            <a:endParaRPr lang="en-US" altLang="en-US" sz="1400"/>
          </a:p>
          <a:p>
            <a:pPr marL="114300" indent="0"/>
            <a:r>
              <a:rPr lang="en-US" altLang="en-US"/>
              <a:t>To </a:t>
            </a:r>
            <a:r>
              <a:rPr lang="sl-SI" altLang="en-US"/>
              <a:t>znači da u Javi klasa nasleđuje </a:t>
            </a:r>
            <a:r>
              <a:rPr lang="sl-SI" altLang="en-US" i="1"/>
              <a:t>atribute</a:t>
            </a:r>
            <a:r>
              <a:rPr lang="sl-SI" altLang="en-US"/>
              <a:t> iz samo jedne hijerarhije, a </a:t>
            </a:r>
            <a:r>
              <a:rPr lang="sl-SI" altLang="en-US" i="1"/>
              <a:t>ponašanje</a:t>
            </a:r>
            <a:r>
              <a:rPr lang="sl-SI" altLang="en-US"/>
              <a:t> može da nasledi iz više različitih hijerarhija. Ovim je delimično nadoknađen nedostatak višestrukog nasleđivanja kod Jave.</a:t>
            </a:r>
            <a:endParaRPr lang="sr-Cyrl-CS" altLang="en-US"/>
          </a:p>
        </p:txBody>
      </p:sp>
      <p:sp>
        <p:nvSpPr>
          <p:cNvPr id="4" name="Footer Placeholder 3">
            <a:extLst>
              <a:ext uri="{FF2B5EF4-FFF2-40B4-BE49-F238E27FC236}">
                <a16:creationId xmlns:a16="http://schemas.microsoft.com/office/drawing/2014/main" id="{F1015828-1F03-40A1-9598-683DC2ED725D}"/>
              </a:ext>
            </a:extLst>
          </p:cNvPr>
          <p:cNvSpPr>
            <a:spLocks noGrp="1"/>
          </p:cNvSpPr>
          <p:nvPr>
            <p:ph type="ftr" sz="quarter" idx="11"/>
          </p:nvPr>
        </p:nvSpPr>
        <p:spPr/>
        <p:txBody>
          <a:bodyPr/>
          <a:lstStyle/>
          <a:p>
            <a:r>
              <a:rPr lang="en-US"/>
              <a:t>Elektronski fakultet u Nišu – Katedra za računarstvo – Programski jezici - Java</a:t>
            </a:r>
            <a:endParaRPr lang="en-US" dirty="0"/>
          </a:p>
        </p:txBody>
      </p:sp>
    </p:spTree>
    <p:extLst>
      <p:ext uri="{BB962C8B-B14F-4D97-AF65-F5344CB8AC3E}">
        <p14:creationId xmlns:p14="http://schemas.microsoft.com/office/powerpoint/2010/main" val="10680255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DA66E-DD22-4ED6-A20E-F5FE73A15D0F}"/>
              </a:ext>
            </a:extLst>
          </p:cNvPr>
          <p:cNvSpPr>
            <a:spLocks noGrp="1"/>
          </p:cNvSpPr>
          <p:nvPr>
            <p:ph type="title"/>
          </p:nvPr>
        </p:nvSpPr>
        <p:spPr/>
        <p:txBody>
          <a:bodyPr/>
          <a:lstStyle/>
          <a:p>
            <a:r>
              <a:rPr lang="sl-SI"/>
              <a:t>Primer višestrukog implementiranja</a:t>
            </a:r>
            <a:endParaRPr lang="en-US"/>
          </a:p>
        </p:txBody>
      </p:sp>
      <p:sp>
        <p:nvSpPr>
          <p:cNvPr id="4" name="Footer Placeholder 3">
            <a:extLst>
              <a:ext uri="{FF2B5EF4-FFF2-40B4-BE49-F238E27FC236}">
                <a16:creationId xmlns:a16="http://schemas.microsoft.com/office/drawing/2014/main" id="{64D837CD-23E3-4D72-9DD9-F91BD6819F44}"/>
              </a:ext>
            </a:extLst>
          </p:cNvPr>
          <p:cNvSpPr>
            <a:spLocks noGrp="1"/>
          </p:cNvSpPr>
          <p:nvPr>
            <p:ph type="ftr" sz="quarter" idx="11"/>
          </p:nvPr>
        </p:nvSpPr>
        <p:spPr/>
        <p:txBody>
          <a:bodyPr/>
          <a:lstStyle/>
          <a:p>
            <a:r>
              <a:rPr lang="en-US"/>
              <a:t>Elektronski fakultet u Nišu – Katedra za računarstvo – Programski jezici - Java</a:t>
            </a:r>
            <a:endParaRPr lang="en-US" dirty="0"/>
          </a:p>
        </p:txBody>
      </p:sp>
      <p:sp>
        <p:nvSpPr>
          <p:cNvPr id="5" name="Text Box 4">
            <a:extLst>
              <a:ext uri="{FF2B5EF4-FFF2-40B4-BE49-F238E27FC236}">
                <a16:creationId xmlns:a16="http://schemas.microsoft.com/office/drawing/2014/main" id="{FA30A695-564E-4470-BAEC-F61E2C56B6E1}"/>
              </a:ext>
            </a:extLst>
          </p:cNvPr>
          <p:cNvSpPr txBox="1">
            <a:spLocks noChangeArrowheads="1"/>
          </p:cNvSpPr>
          <p:nvPr/>
        </p:nvSpPr>
        <p:spPr bwMode="auto">
          <a:xfrm>
            <a:off x="457200" y="2892093"/>
            <a:ext cx="8636000" cy="2462213"/>
          </a:xfrm>
          <a:prstGeom prst="rect">
            <a:avLst/>
          </a:prstGeom>
          <a:noFill/>
          <a:ln>
            <a:noFill/>
          </a:ln>
          <a:effectLst/>
          <a:extLst>
            <a:ext uri="{909E8E84-426E-40dd-AFC4-6F175D3DCCD1}">
              <a14:hiddenFill xmlns:lc="http://schemas.openxmlformats.org/drawingml/2006/lockedCanvas" xmlns:a14="http://schemas.microsoft.com/office/drawing/2010/main" xmlns="">
                <a:solidFill>
                  <a:schemeClr val="accent1"/>
                </a:solidFill>
              </a14:hiddenFill>
            </a:ext>
            <a:ext uri="{91240B29-F687-4f45-9708-019B960494DF}">
              <a14:hiddenLine xmlns:lc="http://schemas.openxmlformats.org/drawingml/2006/lockedCanvas" xmlns:a14="http://schemas.microsoft.com/office/drawing/2010/main" xmlns="" w="9525">
                <a:solidFill>
                  <a:schemeClr val="tx1"/>
                </a:solidFill>
                <a:miter lim="800000"/>
                <a:headEnd/>
                <a:tailEnd/>
              </a14:hiddenLine>
            </a:ext>
            <a:ext uri="{AF507438-7753-43e0-B8FC-AC1667EBCBE1}">
              <a14:hiddenEffects xmlns:lc="http://schemas.openxmlformats.org/drawingml/2006/lockedCanva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a:spcBef>
                <a:spcPct val="50000"/>
              </a:spcBef>
              <a:defRPr/>
            </a:pPr>
            <a:r>
              <a:rPr lang="sl-SI" sz="2800">
                <a:solidFill>
                  <a:srgbClr val="0000CC"/>
                </a:solidFill>
                <a:latin typeface="Consolas" panose="020B0609020204030204" pitchFamily="49" charset="0"/>
                <a:cs typeface="Consolas" panose="020B0609020204030204" pitchFamily="49" charset="0"/>
              </a:rPr>
              <a:t>class B </a:t>
            </a:r>
            <a:r>
              <a:rPr lang="sl-SI" sz="2800">
                <a:solidFill>
                  <a:srgbClr val="7B21FF"/>
                </a:solidFill>
                <a:latin typeface="Consolas" panose="020B0609020204030204" pitchFamily="49" charset="0"/>
                <a:cs typeface="Consolas" panose="020B0609020204030204" pitchFamily="49" charset="0"/>
              </a:rPr>
              <a:t>extends </a:t>
            </a:r>
            <a:r>
              <a:rPr lang="en-US" sz="2800">
                <a:solidFill>
                  <a:srgbClr val="7B21FF"/>
                </a:solidFill>
                <a:latin typeface="Consolas" panose="020B0609020204030204" pitchFamily="49" charset="0"/>
                <a:cs typeface="Consolas" panose="020B0609020204030204" pitchFamily="49" charset="0"/>
              </a:rPr>
              <a:t>A</a:t>
            </a:r>
            <a:r>
              <a:rPr lang="sl-SI" sz="2800">
                <a:solidFill>
                  <a:srgbClr val="7B21FF"/>
                </a:solidFill>
                <a:latin typeface="Consolas" panose="020B0609020204030204" pitchFamily="49" charset="0"/>
                <a:cs typeface="Consolas" panose="020B0609020204030204" pitchFamily="49" charset="0"/>
              </a:rPr>
              <a:t> </a:t>
            </a:r>
            <a:r>
              <a:rPr lang="sl-SI" sz="2800">
                <a:solidFill>
                  <a:srgbClr val="FF0000"/>
                </a:solidFill>
                <a:latin typeface="Consolas" panose="020B0609020204030204" pitchFamily="49" charset="0"/>
                <a:cs typeface="Consolas" panose="020B0609020204030204" pitchFamily="49" charset="0"/>
              </a:rPr>
              <a:t>implements I1, I2, I3</a:t>
            </a:r>
          </a:p>
          <a:p>
            <a:pPr>
              <a:spcBef>
                <a:spcPct val="50000"/>
              </a:spcBef>
              <a:defRPr/>
            </a:pPr>
            <a:r>
              <a:rPr lang="en-US" sz="2800">
                <a:solidFill>
                  <a:srgbClr val="0000CC"/>
                </a:solidFill>
                <a:latin typeface="Consolas" panose="020B0609020204030204" pitchFamily="49" charset="0"/>
                <a:cs typeface="Consolas" panose="020B0609020204030204" pitchFamily="49" charset="0"/>
              </a:rPr>
              <a:t>{</a:t>
            </a:r>
          </a:p>
          <a:p>
            <a:pPr>
              <a:spcBef>
                <a:spcPct val="50000"/>
              </a:spcBef>
              <a:defRPr/>
            </a:pPr>
            <a:r>
              <a:rPr lang="en-US" sz="2800">
                <a:solidFill>
                  <a:srgbClr val="0000CC"/>
                </a:solidFill>
                <a:latin typeface="Consolas" panose="020B0609020204030204" pitchFamily="49" charset="0"/>
                <a:cs typeface="Consolas" panose="020B0609020204030204" pitchFamily="49" charset="0"/>
              </a:rPr>
              <a:t>	telo</a:t>
            </a:r>
            <a:r>
              <a:rPr lang="sl-SI" sz="2800">
                <a:solidFill>
                  <a:srgbClr val="0000CC"/>
                </a:solidFill>
                <a:latin typeface="Consolas" panose="020B0609020204030204" pitchFamily="49" charset="0"/>
                <a:cs typeface="Consolas" panose="020B0609020204030204" pitchFamily="49" charset="0"/>
              </a:rPr>
              <a:t>_klase</a:t>
            </a:r>
            <a:endParaRPr lang="en-US" sz="2800">
              <a:solidFill>
                <a:srgbClr val="0000CC"/>
              </a:solidFill>
              <a:latin typeface="Consolas" panose="020B0609020204030204" pitchFamily="49" charset="0"/>
              <a:cs typeface="Consolas" panose="020B0609020204030204" pitchFamily="49" charset="0"/>
            </a:endParaRPr>
          </a:p>
          <a:p>
            <a:pPr>
              <a:spcBef>
                <a:spcPct val="50000"/>
              </a:spcBef>
              <a:defRPr/>
            </a:pPr>
            <a:r>
              <a:rPr lang="en-US" sz="2800">
                <a:solidFill>
                  <a:srgbClr val="0000CC"/>
                </a:solidFill>
                <a:latin typeface="Consolas" panose="020B0609020204030204" pitchFamily="49" charset="0"/>
                <a:cs typeface="Consolas" panose="020B0609020204030204" pitchFamily="49" charset="0"/>
              </a:rPr>
              <a:t>}</a:t>
            </a:r>
          </a:p>
        </p:txBody>
      </p:sp>
      <p:sp>
        <p:nvSpPr>
          <p:cNvPr id="6" name="Content Placeholder 2">
            <a:extLst>
              <a:ext uri="{FF2B5EF4-FFF2-40B4-BE49-F238E27FC236}">
                <a16:creationId xmlns:a16="http://schemas.microsoft.com/office/drawing/2014/main" id="{146827DE-9E91-4ABC-9641-73A8AB5DE2C2}"/>
              </a:ext>
            </a:extLst>
          </p:cNvPr>
          <p:cNvSpPr>
            <a:spLocks noGrp="1"/>
          </p:cNvSpPr>
          <p:nvPr>
            <p:ph idx="1"/>
          </p:nvPr>
        </p:nvSpPr>
        <p:spPr>
          <a:xfrm>
            <a:off x="457200" y="1282700"/>
            <a:ext cx="8572500" cy="1269999"/>
          </a:xfrm>
        </p:spPr>
        <p:txBody>
          <a:bodyPr>
            <a:normAutofit/>
          </a:bodyPr>
          <a:lstStyle/>
          <a:p>
            <a:r>
              <a:rPr lang="sl-SI" altLang="en-US"/>
              <a:t>Prvo se naznači superklasa a potom niz interfejsa.</a:t>
            </a:r>
            <a:endParaRPr lang="en-US" altLang="en-US"/>
          </a:p>
          <a:p>
            <a:r>
              <a:rPr lang="en-US" altLang="en-US"/>
              <a:t>Interfejsi su odvojeni zarezom.</a:t>
            </a:r>
            <a:endParaRPr lang="sl-SI" altLang="en-US"/>
          </a:p>
        </p:txBody>
      </p:sp>
    </p:spTree>
    <p:extLst>
      <p:ext uri="{BB962C8B-B14F-4D97-AF65-F5344CB8AC3E}">
        <p14:creationId xmlns:p14="http://schemas.microsoft.com/office/powerpoint/2010/main" val="27834023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196B0-A3EC-4048-8F49-DF1F462D3608}"/>
              </a:ext>
            </a:extLst>
          </p:cNvPr>
          <p:cNvSpPr>
            <a:spLocks noGrp="1"/>
          </p:cNvSpPr>
          <p:nvPr>
            <p:ph type="title"/>
          </p:nvPr>
        </p:nvSpPr>
        <p:spPr/>
        <p:txBody>
          <a:bodyPr/>
          <a:lstStyle/>
          <a:p>
            <a:r>
              <a:rPr lang="sl-SI"/>
              <a:t>Iterator</a:t>
            </a:r>
            <a:endParaRPr lang="en-US"/>
          </a:p>
        </p:txBody>
      </p:sp>
      <p:sp>
        <p:nvSpPr>
          <p:cNvPr id="4" name="Footer Placeholder 3">
            <a:extLst>
              <a:ext uri="{FF2B5EF4-FFF2-40B4-BE49-F238E27FC236}">
                <a16:creationId xmlns:a16="http://schemas.microsoft.com/office/drawing/2014/main" id="{5597D927-5A1F-4D25-876C-7872AB74CE5D}"/>
              </a:ext>
            </a:extLst>
          </p:cNvPr>
          <p:cNvSpPr>
            <a:spLocks noGrp="1"/>
          </p:cNvSpPr>
          <p:nvPr>
            <p:ph type="ftr" sz="quarter" idx="11"/>
          </p:nvPr>
        </p:nvSpPr>
        <p:spPr/>
        <p:txBody>
          <a:bodyPr/>
          <a:lstStyle/>
          <a:p>
            <a:r>
              <a:rPr lang="en-US"/>
              <a:t>Elektronski fakultet u Nišu – Katedra za računarstvo – Programski jezici - Java</a:t>
            </a:r>
            <a:endParaRPr lang="en-US" dirty="0"/>
          </a:p>
        </p:txBody>
      </p:sp>
      <p:sp>
        <p:nvSpPr>
          <p:cNvPr id="5" name="TextBox 5">
            <a:extLst>
              <a:ext uri="{FF2B5EF4-FFF2-40B4-BE49-F238E27FC236}">
                <a16:creationId xmlns:a16="http://schemas.microsoft.com/office/drawing/2014/main" id="{88EF066C-B0BF-4E0A-A437-550AB30646B1}"/>
              </a:ext>
            </a:extLst>
          </p:cNvPr>
          <p:cNvSpPr txBox="1">
            <a:spLocks noChangeArrowheads="1"/>
          </p:cNvSpPr>
          <p:nvPr/>
        </p:nvSpPr>
        <p:spPr bwMode="auto">
          <a:xfrm>
            <a:off x="457200" y="1051215"/>
            <a:ext cx="8816802" cy="4447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r>
              <a:rPr lang="sl-SI" altLang="en-US" sz="2000">
                <a:solidFill>
                  <a:schemeClr val="tx1">
                    <a:lumMod val="75000"/>
                    <a:lumOff val="25000"/>
                  </a:schemeClr>
                </a:solidFill>
                <a:latin typeface="+mn-lt"/>
              </a:rPr>
              <a:t>Projektovati interfejs Iterator za manipulaciju kolekcijom podataka različitih tipova, koji sadrži metode:</a:t>
            </a:r>
          </a:p>
          <a:p>
            <a:endParaRPr lang="sl-SI" altLang="en-US" sz="2000">
              <a:solidFill>
                <a:schemeClr val="tx1">
                  <a:lumMod val="75000"/>
                  <a:lumOff val="25000"/>
                </a:schemeClr>
              </a:solidFill>
              <a:latin typeface="+mn-lt"/>
            </a:endParaRPr>
          </a:p>
          <a:p>
            <a:pPr>
              <a:buFontTx/>
              <a:buChar char="-"/>
            </a:pPr>
            <a:r>
              <a:rPr lang="sl-SI" altLang="en-US" sz="2000">
                <a:solidFill>
                  <a:schemeClr val="tx1">
                    <a:lumMod val="75000"/>
                    <a:lumOff val="25000"/>
                  </a:schemeClr>
                </a:solidFill>
                <a:latin typeface="+mn-lt"/>
              </a:rPr>
              <a:t>3 metoda </a:t>
            </a:r>
            <a:r>
              <a:rPr lang="en-US" altLang="en-US" sz="2000" b="1">
                <a:solidFill>
                  <a:schemeClr val="tx1">
                    <a:lumMod val="75000"/>
                    <a:lumOff val="25000"/>
                  </a:schemeClr>
                </a:solidFill>
                <a:latin typeface="+mn-lt"/>
              </a:rPr>
              <a:t>dodaj</a:t>
            </a:r>
            <a:r>
              <a:rPr lang="sl-SI" altLang="en-US" sz="2000" b="1">
                <a:solidFill>
                  <a:schemeClr val="tx1">
                    <a:lumMod val="75000"/>
                    <a:lumOff val="25000"/>
                  </a:schemeClr>
                </a:solidFill>
                <a:latin typeface="+mn-lt"/>
              </a:rPr>
              <a:t>Element</a:t>
            </a:r>
            <a:r>
              <a:rPr lang="sl-SI" altLang="en-US" sz="2000">
                <a:solidFill>
                  <a:schemeClr val="tx1">
                    <a:lumMod val="75000"/>
                    <a:lumOff val="25000"/>
                  </a:schemeClr>
                </a:solidFill>
                <a:latin typeface="+mn-lt"/>
              </a:rPr>
              <a:t>, za ubacivanje novog elementa u kolekciju</a:t>
            </a:r>
            <a:endParaRPr lang="en-US" altLang="en-US" sz="2000">
              <a:solidFill>
                <a:schemeClr val="tx1">
                  <a:lumMod val="75000"/>
                  <a:lumOff val="25000"/>
                </a:schemeClr>
              </a:solidFill>
              <a:latin typeface="+mn-lt"/>
            </a:endParaRPr>
          </a:p>
          <a:p>
            <a:r>
              <a:rPr lang="en-US" altLang="en-US" sz="2000">
                <a:solidFill>
                  <a:schemeClr val="tx1">
                    <a:lumMod val="75000"/>
                    <a:lumOff val="25000"/>
                  </a:schemeClr>
                </a:solidFill>
                <a:latin typeface="+mn-lt"/>
              </a:rPr>
              <a:t> (po jedna verzija za tip </a:t>
            </a:r>
            <a:r>
              <a:rPr lang="en-US" altLang="en-US" sz="2000" b="1">
                <a:solidFill>
                  <a:schemeClr val="tx1">
                    <a:lumMod val="75000"/>
                    <a:lumOff val="25000"/>
                  </a:schemeClr>
                </a:solidFill>
                <a:latin typeface="+mn-lt"/>
              </a:rPr>
              <a:t>int</a:t>
            </a:r>
            <a:r>
              <a:rPr lang="en-US" altLang="en-US" sz="2000">
                <a:solidFill>
                  <a:schemeClr val="tx1">
                    <a:lumMod val="75000"/>
                    <a:lumOff val="25000"/>
                  </a:schemeClr>
                </a:solidFill>
                <a:latin typeface="+mn-lt"/>
              </a:rPr>
              <a:t>, tip </a:t>
            </a:r>
            <a:r>
              <a:rPr lang="en-US" altLang="en-US" sz="2000" b="1">
                <a:solidFill>
                  <a:schemeClr val="tx1">
                    <a:lumMod val="75000"/>
                    <a:lumOff val="25000"/>
                  </a:schemeClr>
                </a:solidFill>
                <a:latin typeface="+mn-lt"/>
              </a:rPr>
              <a:t>float</a:t>
            </a:r>
            <a:r>
              <a:rPr lang="en-US" altLang="en-US" sz="2000">
                <a:solidFill>
                  <a:schemeClr val="tx1">
                    <a:lumMod val="75000"/>
                    <a:lumOff val="25000"/>
                  </a:schemeClr>
                </a:solidFill>
                <a:latin typeface="+mn-lt"/>
              </a:rPr>
              <a:t> i tip </a:t>
            </a:r>
            <a:r>
              <a:rPr lang="en-US" altLang="en-US" sz="2000" b="1">
                <a:solidFill>
                  <a:schemeClr val="tx1">
                    <a:lumMod val="75000"/>
                    <a:lumOff val="25000"/>
                  </a:schemeClr>
                </a:solidFill>
                <a:latin typeface="+mn-lt"/>
              </a:rPr>
              <a:t>String</a:t>
            </a:r>
            <a:r>
              <a:rPr lang="en-US" altLang="en-US" sz="2000">
                <a:solidFill>
                  <a:schemeClr val="tx1">
                    <a:lumMod val="75000"/>
                    <a:lumOff val="25000"/>
                  </a:schemeClr>
                </a:solidFill>
                <a:latin typeface="+mn-lt"/>
              </a:rPr>
              <a:t>),</a:t>
            </a:r>
            <a:endParaRPr lang="sl-SI" altLang="en-US" sz="2000">
              <a:solidFill>
                <a:schemeClr val="tx1">
                  <a:lumMod val="75000"/>
                  <a:lumOff val="25000"/>
                </a:schemeClr>
              </a:solidFill>
              <a:latin typeface="+mn-lt"/>
            </a:endParaRPr>
          </a:p>
          <a:p>
            <a:pPr>
              <a:buFontTx/>
              <a:buChar char="-"/>
            </a:pPr>
            <a:r>
              <a:rPr lang="sl-SI" altLang="en-US" sz="2000" b="1">
                <a:solidFill>
                  <a:schemeClr val="tx1">
                    <a:lumMod val="75000"/>
                    <a:lumOff val="25000"/>
                  </a:schemeClr>
                </a:solidFill>
                <a:latin typeface="+mn-lt"/>
              </a:rPr>
              <a:t>š</a:t>
            </a:r>
            <a:r>
              <a:rPr lang="en-US" altLang="en-US" sz="2000" b="1">
                <a:solidFill>
                  <a:schemeClr val="tx1">
                    <a:lumMod val="75000"/>
                    <a:lumOff val="25000"/>
                  </a:schemeClr>
                </a:solidFill>
                <a:latin typeface="+mn-lt"/>
              </a:rPr>
              <a:t>tampajTrenutni</a:t>
            </a:r>
            <a:r>
              <a:rPr lang="sl-SI" altLang="en-US" sz="2000">
                <a:solidFill>
                  <a:schemeClr val="tx1">
                    <a:lumMod val="75000"/>
                    <a:lumOff val="25000"/>
                  </a:schemeClr>
                </a:solidFill>
                <a:latin typeface="+mn-lt"/>
              </a:rPr>
              <a:t>, za štampanje trenutnog elementa na ekran,</a:t>
            </a:r>
          </a:p>
          <a:p>
            <a:pPr>
              <a:buFontTx/>
              <a:buChar char="-"/>
            </a:pPr>
            <a:r>
              <a:rPr lang="en-US" altLang="en-US" sz="2000" b="1">
                <a:solidFill>
                  <a:schemeClr val="tx1">
                    <a:lumMod val="75000"/>
                    <a:lumOff val="25000"/>
                  </a:schemeClr>
                </a:solidFill>
                <a:latin typeface="+mn-lt"/>
              </a:rPr>
              <a:t>broj</a:t>
            </a:r>
            <a:r>
              <a:rPr lang="sl-SI" altLang="en-US" sz="2000">
                <a:solidFill>
                  <a:schemeClr val="tx1">
                    <a:lumMod val="75000"/>
                    <a:lumOff val="25000"/>
                  </a:schemeClr>
                </a:solidFill>
                <a:latin typeface="+mn-lt"/>
              </a:rPr>
              <a:t>, koji </a:t>
            </a:r>
            <a:r>
              <a:rPr lang="en-US" altLang="en-US" sz="2000">
                <a:solidFill>
                  <a:schemeClr val="tx1">
                    <a:lumMod val="75000"/>
                    <a:lumOff val="25000"/>
                  </a:schemeClr>
                </a:solidFill>
                <a:latin typeface="+mn-lt"/>
              </a:rPr>
              <a:t>vra</a:t>
            </a:r>
            <a:r>
              <a:rPr lang="sl-SI" altLang="en-US" sz="2000">
                <a:solidFill>
                  <a:schemeClr val="tx1">
                    <a:lumMod val="75000"/>
                    <a:lumOff val="25000"/>
                  </a:schemeClr>
                </a:solidFill>
                <a:latin typeface="+mn-lt"/>
              </a:rPr>
              <a:t>ća informaciju o tome </a:t>
            </a:r>
            <a:r>
              <a:rPr lang="en-US" altLang="en-US" sz="2000">
                <a:solidFill>
                  <a:schemeClr val="tx1">
                    <a:lumMod val="75000"/>
                    <a:lumOff val="25000"/>
                  </a:schemeClr>
                </a:solidFill>
                <a:latin typeface="+mn-lt"/>
              </a:rPr>
              <a:t>koliko ima</a:t>
            </a:r>
            <a:r>
              <a:rPr lang="sl-SI" altLang="en-US" sz="2000">
                <a:solidFill>
                  <a:schemeClr val="tx1">
                    <a:lumMod val="75000"/>
                    <a:lumOff val="25000"/>
                  </a:schemeClr>
                </a:solidFill>
                <a:latin typeface="+mn-lt"/>
              </a:rPr>
              <a:t> elemenata,</a:t>
            </a:r>
          </a:p>
          <a:p>
            <a:pPr>
              <a:buFontTx/>
              <a:buChar char="-"/>
            </a:pPr>
            <a:r>
              <a:rPr lang="sl-SI" altLang="en-US" sz="2000" b="1">
                <a:solidFill>
                  <a:schemeClr val="tx1">
                    <a:lumMod val="75000"/>
                    <a:lumOff val="25000"/>
                  </a:schemeClr>
                </a:solidFill>
                <a:latin typeface="+mn-lt"/>
              </a:rPr>
              <a:t>sledeci</a:t>
            </a:r>
            <a:r>
              <a:rPr lang="sl-SI" altLang="en-US" sz="2000">
                <a:solidFill>
                  <a:schemeClr val="tx1">
                    <a:lumMod val="75000"/>
                    <a:lumOff val="25000"/>
                  </a:schemeClr>
                </a:solidFill>
                <a:latin typeface="+mn-lt"/>
              </a:rPr>
              <a:t>, za prelazak na sledeci element kolekcije,</a:t>
            </a:r>
          </a:p>
          <a:p>
            <a:pPr>
              <a:buFontTx/>
              <a:buChar char="-"/>
            </a:pPr>
            <a:r>
              <a:rPr lang="sl-SI" altLang="en-US" sz="2000" b="1">
                <a:solidFill>
                  <a:schemeClr val="tx1">
                    <a:lumMod val="75000"/>
                    <a:lumOff val="25000"/>
                  </a:schemeClr>
                </a:solidFill>
                <a:latin typeface="+mn-lt"/>
              </a:rPr>
              <a:t>naPočetak</a:t>
            </a:r>
            <a:r>
              <a:rPr lang="sl-SI" altLang="en-US" sz="2000">
                <a:solidFill>
                  <a:schemeClr val="tx1">
                    <a:lumMod val="75000"/>
                    <a:lumOff val="25000"/>
                  </a:schemeClr>
                </a:solidFill>
                <a:latin typeface="+mn-lt"/>
              </a:rPr>
              <a:t>, za vracanje na prvi element kolekcije.</a:t>
            </a:r>
          </a:p>
          <a:p>
            <a:endParaRPr lang="sl-SI" altLang="en-US" sz="2000">
              <a:solidFill>
                <a:schemeClr val="tx1">
                  <a:lumMod val="75000"/>
                  <a:lumOff val="25000"/>
                </a:schemeClr>
              </a:solidFill>
              <a:latin typeface="+mn-lt"/>
            </a:endParaRPr>
          </a:p>
          <a:p>
            <a:r>
              <a:rPr lang="sl-SI" altLang="en-US" sz="900">
                <a:solidFill>
                  <a:schemeClr val="tx1">
                    <a:lumMod val="75000"/>
                    <a:lumOff val="25000"/>
                  </a:schemeClr>
                </a:solidFill>
                <a:latin typeface="+mn-lt"/>
              </a:rPr>
              <a:t> </a:t>
            </a:r>
            <a:endParaRPr lang="sl-SI" altLang="en-US" sz="1600">
              <a:solidFill>
                <a:schemeClr val="tx1">
                  <a:lumMod val="75000"/>
                  <a:lumOff val="25000"/>
                </a:schemeClr>
              </a:solidFill>
              <a:latin typeface="+mn-lt"/>
            </a:endParaRPr>
          </a:p>
          <a:p>
            <a:r>
              <a:rPr lang="sl-SI" altLang="en-US" sz="2000">
                <a:solidFill>
                  <a:schemeClr val="tx1">
                    <a:lumMod val="75000"/>
                    <a:lumOff val="25000"/>
                  </a:schemeClr>
                </a:solidFill>
                <a:latin typeface="+mn-lt"/>
              </a:rPr>
              <a:t>Projektovati klasu </a:t>
            </a:r>
            <a:r>
              <a:rPr lang="en-US" altLang="en-US" sz="2000" b="1">
                <a:solidFill>
                  <a:schemeClr val="tx1">
                    <a:lumMod val="75000"/>
                    <a:lumOff val="25000"/>
                  </a:schemeClr>
                </a:solidFill>
                <a:latin typeface="+mn-lt"/>
              </a:rPr>
              <a:t>Klasa</a:t>
            </a:r>
            <a:r>
              <a:rPr lang="sl-SI" altLang="en-US" sz="2000" b="1">
                <a:solidFill>
                  <a:schemeClr val="tx1">
                    <a:lumMod val="75000"/>
                    <a:lumOff val="25000"/>
                  </a:schemeClr>
                </a:solidFill>
                <a:latin typeface="+mn-lt"/>
              </a:rPr>
              <a:t>Iterator</a:t>
            </a:r>
            <a:r>
              <a:rPr lang="sl-SI" altLang="en-US" sz="2000">
                <a:solidFill>
                  <a:schemeClr val="tx1">
                    <a:lumMod val="75000"/>
                    <a:lumOff val="25000"/>
                  </a:schemeClr>
                </a:solidFill>
                <a:latin typeface="+mn-lt"/>
              </a:rPr>
              <a:t>, koja implementira intefejs </a:t>
            </a:r>
            <a:r>
              <a:rPr lang="sl-SI" altLang="en-US" sz="2000" b="1">
                <a:solidFill>
                  <a:schemeClr val="tx1">
                    <a:lumMod val="75000"/>
                    <a:lumOff val="25000"/>
                  </a:schemeClr>
                </a:solidFill>
                <a:latin typeface="+mn-lt"/>
              </a:rPr>
              <a:t>Iterator</a:t>
            </a:r>
            <a:r>
              <a:rPr lang="sl-SI" altLang="en-US" sz="2000">
                <a:solidFill>
                  <a:schemeClr val="tx1">
                    <a:lumMod val="75000"/>
                    <a:lumOff val="25000"/>
                  </a:schemeClr>
                </a:solidFill>
                <a:latin typeface="+mn-lt"/>
              </a:rPr>
              <a:t> i služi za manipulaciju kolekcijama različitih tipova.</a:t>
            </a:r>
          </a:p>
          <a:p>
            <a:r>
              <a:rPr lang="sl-SI" altLang="en-US" sz="1600">
                <a:solidFill>
                  <a:schemeClr val="tx1">
                    <a:lumMod val="75000"/>
                    <a:lumOff val="25000"/>
                  </a:schemeClr>
                </a:solidFill>
                <a:latin typeface="+mn-lt"/>
              </a:rPr>
              <a:t> </a:t>
            </a:r>
            <a:endParaRPr lang="sl-SI" altLang="en-US" sz="4400">
              <a:solidFill>
                <a:schemeClr val="tx1">
                  <a:lumMod val="75000"/>
                  <a:lumOff val="25000"/>
                </a:schemeClr>
              </a:solidFill>
              <a:latin typeface="+mn-lt"/>
            </a:endParaRPr>
          </a:p>
          <a:p>
            <a:r>
              <a:rPr lang="sl-SI" altLang="en-US" sz="2000">
                <a:solidFill>
                  <a:schemeClr val="tx1">
                    <a:lumMod val="75000"/>
                    <a:lumOff val="25000"/>
                  </a:schemeClr>
                </a:solidFill>
                <a:latin typeface="+mn-lt"/>
              </a:rPr>
              <a:t>U metodu main testirati sve navedene metode za sve predviđene tipove.</a:t>
            </a:r>
            <a:endParaRPr lang="en-US" altLang="en-US" sz="2000">
              <a:solidFill>
                <a:schemeClr val="tx1">
                  <a:lumMod val="75000"/>
                  <a:lumOff val="25000"/>
                </a:schemeClr>
              </a:solidFill>
              <a:latin typeface="+mn-lt"/>
            </a:endParaRPr>
          </a:p>
        </p:txBody>
      </p:sp>
    </p:spTree>
    <p:extLst>
      <p:ext uri="{BB962C8B-B14F-4D97-AF65-F5344CB8AC3E}">
        <p14:creationId xmlns:p14="http://schemas.microsoft.com/office/powerpoint/2010/main" val="14230214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a:extLst>
              <a:ext uri="{FF2B5EF4-FFF2-40B4-BE49-F238E27FC236}">
                <a16:creationId xmlns:a16="http://schemas.microsoft.com/office/drawing/2014/main" id="{780BDE11-5D85-4A7D-8A5B-F80886432D09}"/>
              </a:ext>
            </a:extLst>
          </p:cNvPr>
          <p:cNvSpPr>
            <a:spLocks noGrp="1"/>
          </p:cNvSpPr>
          <p:nvPr>
            <p:ph type="title"/>
          </p:nvPr>
        </p:nvSpPr>
        <p:spPr>
          <a:xfrm>
            <a:off x="738671" y="391248"/>
            <a:ext cx="6446837" cy="1320800"/>
          </a:xfrm>
        </p:spPr>
        <p:txBody>
          <a:bodyPr/>
          <a:lstStyle/>
          <a:p>
            <a:pPr eaLnBrk="1" hangingPunct="1"/>
            <a:r>
              <a:rPr lang="sl-SI" altLang="en-US"/>
              <a:t>Enumeracije</a:t>
            </a:r>
            <a:endParaRPr lang="en-US" altLang="en-US"/>
          </a:p>
        </p:txBody>
      </p:sp>
      <p:sp>
        <p:nvSpPr>
          <p:cNvPr id="90115" name="Content Placeholder 2">
            <a:extLst>
              <a:ext uri="{FF2B5EF4-FFF2-40B4-BE49-F238E27FC236}">
                <a16:creationId xmlns:a16="http://schemas.microsoft.com/office/drawing/2014/main" id="{7133617D-D748-44E3-858B-BC9065E26EDB}"/>
              </a:ext>
            </a:extLst>
          </p:cNvPr>
          <p:cNvSpPr>
            <a:spLocks noGrp="1" noChangeArrowheads="1"/>
          </p:cNvSpPr>
          <p:nvPr>
            <p:ph idx="1"/>
          </p:nvPr>
        </p:nvSpPr>
        <p:spPr>
          <a:xfrm>
            <a:off x="1027596" y="1461223"/>
            <a:ext cx="6446837" cy="1296988"/>
          </a:xfrm>
        </p:spPr>
        <p:txBody>
          <a:bodyPr>
            <a:normAutofit fontScale="77500" lnSpcReduction="20000"/>
          </a:bodyPr>
          <a:lstStyle/>
          <a:p>
            <a:pPr eaLnBrk="1" hangingPunct="1"/>
            <a:r>
              <a:rPr lang="en-US" altLang="en-US"/>
              <a:t>Enumeracije ili nabrajanja kao jedine elemente imaju objekte koji su navedeni(nabrojani) u definiciji tipa.</a:t>
            </a:r>
            <a:endParaRPr lang="sl-SI" altLang="en-US"/>
          </a:p>
          <a:p>
            <a:pPr eaLnBrk="1" hangingPunct="1"/>
            <a:r>
              <a:rPr lang="sl-SI" altLang="en-US"/>
              <a:t>Za enumeracije ključna reč </a:t>
            </a:r>
            <a:r>
              <a:rPr lang="sl-SI" altLang="en-US" b="1">
                <a:latin typeface="Consolas" panose="020B0609020204030204" pitchFamily="49" charset="0"/>
                <a:cs typeface="Courier New" panose="02070309020205020404" pitchFamily="49" charset="0"/>
              </a:rPr>
              <a:t>enum</a:t>
            </a:r>
            <a:r>
              <a:rPr lang="sl-SI" altLang="en-US"/>
              <a:t>:</a:t>
            </a:r>
          </a:p>
        </p:txBody>
      </p:sp>
      <p:sp>
        <p:nvSpPr>
          <p:cNvPr id="6" name="Content Placeholder 2">
            <a:extLst>
              <a:ext uri="{FF2B5EF4-FFF2-40B4-BE49-F238E27FC236}">
                <a16:creationId xmlns:a16="http://schemas.microsoft.com/office/drawing/2014/main" id="{379801D2-C476-45DD-B904-0FC0416D2246}"/>
              </a:ext>
            </a:extLst>
          </p:cNvPr>
          <p:cNvSpPr txBox="1">
            <a:spLocks/>
          </p:cNvSpPr>
          <p:nvPr/>
        </p:nvSpPr>
        <p:spPr bwMode="auto">
          <a:xfrm>
            <a:off x="1105382" y="2982048"/>
            <a:ext cx="7696200" cy="187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rgbClr val="122088"/>
              </a:buClr>
              <a:buSzPct val="70000"/>
              <a:buFont typeface="Wingdings" panose="05000000000000000000" pitchFamily="2" charset="2"/>
              <a:buChar char="l"/>
              <a:defRPr sz="2700">
                <a:solidFill>
                  <a:srgbClr val="122088"/>
                </a:solidFill>
                <a:latin typeface="+mn-lt"/>
                <a:ea typeface="+mn-ea"/>
                <a:cs typeface="+mn-cs"/>
              </a:defRPr>
            </a:lvl1pPr>
            <a:lvl2pPr marL="742950" indent="-285750" algn="l" rtl="0" eaLnBrk="0" fontAlgn="base" hangingPunct="0">
              <a:spcBef>
                <a:spcPct val="20000"/>
              </a:spcBef>
              <a:spcAft>
                <a:spcPct val="0"/>
              </a:spcAft>
              <a:buClr>
                <a:srgbClr val="1728A9"/>
              </a:buClr>
              <a:buSzPct val="150000"/>
              <a:buChar char="•"/>
              <a:defRPr sz="2200">
                <a:solidFill>
                  <a:srgbClr val="122088"/>
                </a:solidFill>
                <a:latin typeface="+mn-lt"/>
              </a:defRPr>
            </a:lvl2pPr>
            <a:lvl3pPr marL="1143000" indent="-228600" algn="l" rtl="0" eaLnBrk="0" fontAlgn="base" hangingPunct="0">
              <a:spcBef>
                <a:spcPct val="20000"/>
              </a:spcBef>
              <a:spcAft>
                <a:spcPct val="0"/>
              </a:spcAft>
              <a:buClr>
                <a:srgbClr val="1E35E0"/>
              </a:buClr>
              <a:buSzPct val="150000"/>
              <a:buChar char="•"/>
              <a:defRPr sz="2000">
                <a:solidFill>
                  <a:srgbClr val="122088"/>
                </a:solidFill>
                <a:latin typeface="+mn-lt"/>
              </a:defRPr>
            </a:lvl3pPr>
            <a:lvl4pPr marL="1600200" indent="-228600" algn="l" rtl="0" eaLnBrk="0" fontAlgn="base" hangingPunct="0">
              <a:spcBef>
                <a:spcPct val="20000"/>
              </a:spcBef>
              <a:spcAft>
                <a:spcPct val="0"/>
              </a:spcAft>
              <a:buClr>
                <a:srgbClr val="5D6EE9"/>
              </a:buClr>
              <a:buSzPct val="150000"/>
              <a:buChar char="•"/>
              <a:defRPr>
                <a:solidFill>
                  <a:srgbClr val="122088"/>
                </a:solidFill>
                <a:latin typeface="+mn-lt"/>
              </a:defRPr>
            </a:lvl4pPr>
            <a:lvl5pPr marL="2057400" indent="-228600" algn="l" rtl="0" eaLnBrk="0" fontAlgn="base" hangingPunct="0">
              <a:spcBef>
                <a:spcPct val="20000"/>
              </a:spcBef>
              <a:spcAft>
                <a:spcPct val="0"/>
              </a:spcAft>
              <a:buClr>
                <a:schemeClr val="folHlink"/>
              </a:buClr>
              <a:buSzPct val="150000"/>
              <a:buChar char="•"/>
              <a:defRPr>
                <a:solidFill>
                  <a:srgbClr val="122088"/>
                </a:solidFill>
                <a:latin typeface="+mn-lt"/>
              </a:defRPr>
            </a:lvl5pPr>
            <a:lvl6pPr marL="2514600" indent="-228600" algn="l" rtl="0" fontAlgn="base">
              <a:spcBef>
                <a:spcPct val="20000"/>
              </a:spcBef>
              <a:spcAft>
                <a:spcPct val="0"/>
              </a:spcAft>
              <a:buClr>
                <a:schemeClr val="folHlink"/>
              </a:buClr>
              <a:buSzPct val="150000"/>
              <a:buChar char="•"/>
              <a:defRPr>
                <a:solidFill>
                  <a:srgbClr val="122088"/>
                </a:solidFill>
                <a:latin typeface="+mn-lt"/>
              </a:defRPr>
            </a:lvl6pPr>
            <a:lvl7pPr marL="2971800" indent="-228600" algn="l" rtl="0" fontAlgn="base">
              <a:spcBef>
                <a:spcPct val="20000"/>
              </a:spcBef>
              <a:spcAft>
                <a:spcPct val="0"/>
              </a:spcAft>
              <a:buClr>
                <a:schemeClr val="folHlink"/>
              </a:buClr>
              <a:buSzPct val="150000"/>
              <a:buChar char="•"/>
              <a:defRPr>
                <a:solidFill>
                  <a:srgbClr val="122088"/>
                </a:solidFill>
                <a:latin typeface="+mn-lt"/>
              </a:defRPr>
            </a:lvl7pPr>
            <a:lvl8pPr marL="3429000" indent="-228600" algn="l" rtl="0" fontAlgn="base">
              <a:spcBef>
                <a:spcPct val="20000"/>
              </a:spcBef>
              <a:spcAft>
                <a:spcPct val="0"/>
              </a:spcAft>
              <a:buClr>
                <a:schemeClr val="folHlink"/>
              </a:buClr>
              <a:buSzPct val="150000"/>
              <a:buChar char="•"/>
              <a:defRPr>
                <a:solidFill>
                  <a:srgbClr val="122088"/>
                </a:solidFill>
                <a:latin typeface="+mn-lt"/>
              </a:defRPr>
            </a:lvl8pPr>
            <a:lvl9pPr marL="3886200" indent="-228600" algn="l" rtl="0" fontAlgn="base">
              <a:spcBef>
                <a:spcPct val="20000"/>
              </a:spcBef>
              <a:spcAft>
                <a:spcPct val="0"/>
              </a:spcAft>
              <a:buClr>
                <a:schemeClr val="folHlink"/>
              </a:buClr>
              <a:buSzPct val="150000"/>
              <a:buChar char="•"/>
              <a:defRPr>
                <a:solidFill>
                  <a:srgbClr val="122088"/>
                </a:solidFill>
                <a:latin typeface="+mn-lt"/>
              </a:defRPr>
            </a:lvl9pPr>
          </a:lstStyle>
          <a:p>
            <a:pPr marL="0" indent="0">
              <a:buNone/>
              <a:defRPr/>
            </a:pPr>
            <a:r>
              <a:rPr lang="en-US" kern="0" dirty="0">
                <a:solidFill>
                  <a:srgbClr val="FF00FF"/>
                </a:solidFill>
                <a:latin typeface="Consolas" pitchFamily="49" charset="0"/>
                <a:cs typeface="Courier New" panose="02070309020205020404" pitchFamily="49" charset="0"/>
              </a:rPr>
              <a:t>e</a:t>
            </a:r>
            <a:r>
              <a:rPr lang="sl-SI" kern="0" dirty="0">
                <a:solidFill>
                  <a:srgbClr val="FF00FF"/>
                </a:solidFill>
                <a:latin typeface="Consolas" pitchFamily="49" charset="0"/>
                <a:cs typeface="Courier New" panose="02070309020205020404" pitchFamily="49" charset="0"/>
              </a:rPr>
              <a:t>num</a:t>
            </a:r>
            <a:r>
              <a:rPr lang="en-US" kern="0" dirty="0">
                <a:solidFill>
                  <a:srgbClr val="FF00FF"/>
                </a:solidFill>
                <a:latin typeface="Consolas" pitchFamily="49" charset="0"/>
                <a:cs typeface="Courier New" panose="02070309020205020404" pitchFamily="49" charset="0"/>
              </a:rPr>
              <a:t> </a:t>
            </a:r>
            <a:r>
              <a:rPr lang="en-US" i="1" kern="0" dirty="0" err="1">
                <a:solidFill>
                  <a:schemeClr val="accent2">
                    <a:lumMod val="75000"/>
                  </a:schemeClr>
                </a:solidFill>
                <a:latin typeface="Consolas" pitchFamily="49" charset="0"/>
                <a:cs typeface="Courier New" panose="02070309020205020404" pitchFamily="49" charset="0"/>
              </a:rPr>
              <a:t>ImeNabrajanja</a:t>
            </a:r>
            <a:r>
              <a:rPr lang="en-US" kern="0" dirty="0">
                <a:solidFill>
                  <a:schemeClr val="accent2">
                    <a:lumMod val="75000"/>
                  </a:schemeClr>
                </a:solidFill>
                <a:latin typeface="Consolas" pitchFamily="49" charset="0"/>
                <a:cs typeface="Courier New" panose="02070309020205020404" pitchFamily="49" charset="0"/>
              </a:rPr>
              <a:t> {</a:t>
            </a:r>
          </a:p>
          <a:p>
            <a:pPr marL="0" indent="0">
              <a:buNone/>
              <a:defRPr/>
            </a:pPr>
            <a:r>
              <a:rPr lang="en-US" kern="0" dirty="0">
                <a:solidFill>
                  <a:schemeClr val="accent2">
                    <a:lumMod val="75000"/>
                  </a:schemeClr>
                </a:solidFill>
                <a:latin typeface="Consolas" pitchFamily="49" charset="0"/>
                <a:cs typeface="Courier New" panose="02070309020205020404" pitchFamily="49" charset="0"/>
              </a:rPr>
              <a:t>	</a:t>
            </a:r>
            <a:r>
              <a:rPr lang="en-US" kern="0" dirty="0" err="1">
                <a:solidFill>
                  <a:schemeClr val="accent2">
                    <a:lumMod val="75000"/>
                  </a:schemeClr>
                </a:solidFill>
                <a:latin typeface="Consolas" pitchFamily="49" charset="0"/>
                <a:cs typeface="Courier New" panose="02070309020205020404" pitchFamily="49" charset="0"/>
              </a:rPr>
              <a:t>objekti</a:t>
            </a:r>
            <a:r>
              <a:rPr lang="en-US" kern="0" dirty="0">
                <a:solidFill>
                  <a:schemeClr val="accent2">
                    <a:lumMod val="75000"/>
                  </a:schemeClr>
                </a:solidFill>
                <a:latin typeface="Consolas" pitchFamily="49" charset="0"/>
                <a:cs typeface="Courier New" panose="02070309020205020404" pitchFamily="49" charset="0"/>
              </a:rPr>
              <a:t> ; </a:t>
            </a:r>
            <a:r>
              <a:rPr lang="sr-Latn-RS" kern="0" dirty="0">
                <a:solidFill>
                  <a:schemeClr val="accent2">
                    <a:lumMod val="75000"/>
                  </a:schemeClr>
                </a:solidFill>
                <a:latin typeface="Consolas" pitchFamily="49" charset="0"/>
                <a:cs typeface="Courier New" panose="02070309020205020404" pitchFamily="49" charset="0"/>
              </a:rPr>
              <a:t>članoviNabrajanja</a:t>
            </a:r>
          </a:p>
          <a:p>
            <a:pPr marL="0" indent="0">
              <a:buNone/>
              <a:defRPr/>
            </a:pPr>
            <a:r>
              <a:rPr lang="en-US" kern="0" dirty="0">
                <a:solidFill>
                  <a:schemeClr val="accent2">
                    <a:lumMod val="75000"/>
                  </a:schemeClr>
                </a:solidFill>
                <a:latin typeface="Consolas" pitchFamily="49" charset="0"/>
                <a:cs typeface="Courier New" panose="02070309020205020404" pitchFamily="49" charset="0"/>
              </a:rPr>
              <a:t>}</a:t>
            </a:r>
            <a:endParaRPr lang="sl-SI" kern="0" dirty="0">
              <a:solidFill>
                <a:schemeClr val="accent2">
                  <a:lumMod val="75000"/>
                </a:schemeClr>
              </a:solidFill>
              <a:latin typeface="Consolas" pitchFamily="49" charset="0"/>
              <a:cs typeface="Courier New" panose="02070309020205020404" pitchFamily="49" charset="0"/>
            </a:endParaRPr>
          </a:p>
        </p:txBody>
      </p:sp>
      <p:sp>
        <p:nvSpPr>
          <p:cNvPr id="7" name="Content Placeholder 2">
            <a:extLst>
              <a:ext uri="{FF2B5EF4-FFF2-40B4-BE49-F238E27FC236}">
                <a16:creationId xmlns:a16="http://schemas.microsoft.com/office/drawing/2014/main" id="{3E118C77-9600-4808-8880-FD0938C1D78C}"/>
              </a:ext>
            </a:extLst>
          </p:cNvPr>
          <p:cNvSpPr txBox="1">
            <a:spLocks/>
          </p:cNvSpPr>
          <p:nvPr/>
        </p:nvSpPr>
        <p:spPr bwMode="auto">
          <a:xfrm>
            <a:off x="1027595" y="5002936"/>
            <a:ext cx="7696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rgbClr val="122088"/>
              </a:buClr>
              <a:buSzPct val="70000"/>
              <a:buFont typeface="Wingdings" panose="05000000000000000000" pitchFamily="2" charset="2"/>
              <a:buChar char="l"/>
              <a:defRPr sz="2700">
                <a:solidFill>
                  <a:srgbClr val="122088"/>
                </a:solidFill>
                <a:latin typeface="+mn-lt"/>
                <a:ea typeface="+mn-ea"/>
                <a:cs typeface="+mn-cs"/>
              </a:defRPr>
            </a:lvl1pPr>
            <a:lvl2pPr marL="742950" indent="-285750" algn="l" rtl="0" eaLnBrk="0" fontAlgn="base" hangingPunct="0">
              <a:spcBef>
                <a:spcPct val="20000"/>
              </a:spcBef>
              <a:spcAft>
                <a:spcPct val="0"/>
              </a:spcAft>
              <a:buClr>
                <a:srgbClr val="1728A9"/>
              </a:buClr>
              <a:buSzPct val="150000"/>
              <a:buChar char="•"/>
              <a:defRPr sz="2200">
                <a:solidFill>
                  <a:srgbClr val="122088"/>
                </a:solidFill>
                <a:latin typeface="+mn-lt"/>
              </a:defRPr>
            </a:lvl2pPr>
            <a:lvl3pPr marL="1143000" indent="-228600" algn="l" rtl="0" eaLnBrk="0" fontAlgn="base" hangingPunct="0">
              <a:spcBef>
                <a:spcPct val="20000"/>
              </a:spcBef>
              <a:spcAft>
                <a:spcPct val="0"/>
              </a:spcAft>
              <a:buClr>
                <a:srgbClr val="1E35E0"/>
              </a:buClr>
              <a:buSzPct val="150000"/>
              <a:buChar char="•"/>
              <a:defRPr sz="2000">
                <a:solidFill>
                  <a:srgbClr val="122088"/>
                </a:solidFill>
                <a:latin typeface="+mn-lt"/>
              </a:defRPr>
            </a:lvl3pPr>
            <a:lvl4pPr marL="1600200" indent="-228600" algn="l" rtl="0" eaLnBrk="0" fontAlgn="base" hangingPunct="0">
              <a:spcBef>
                <a:spcPct val="20000"/>
              </a:spcBef>
              <a:spcAft>
                <a:spcPct val="0"/>
              </a:spcAft>
              <a:buClr>
                <a:srgbClr val="5D6EE9"/>
              </a:buClr>
              <a:buSzPct val="150000"/>
              <a:buChar char="•"/>
              <a:defRPr>
                <a:solidFill>
                  <a:srgbClr val="122088"/>
                </a:solidFill>
                <a:latin typeface="+mn-lt"/>
              </a:defRPr>
            </a:lvl4pPr>
            <a:lvl5pPr marL="2057400" indent="-228600" algn="l" rtl="0" eaLnBrk="0" fontAlgn="base" hangingPunct="0">
              <a:spcBef>
                <a:spcPct val="20000"/>
              </a:spcBef>
              <a:spcAft>
                <a:spcPct val="0"/>
              </a:spcAft>
              <a:buClr>
                <a:schemeClr val="folHlink"/>
              </a:buClr>
              <a:buSzPct val="150000"/>
              <a:buChar char="•"/>
              <a:defRPr>
                <a:solidFill>
                  <a:srgbClr val="122088"/>
                </a:solidFill>
                <a:latin typeface="+mn-lt"/>
              </a:defRPr>
            </a:lvl5pPr>
            <a:lvl6pPr marL="2514600" indent="-228600" algn="l" rtl="0" fontAlgn="base">
              <a:spcBef>
                <a:spcPct val="20000"/>
              </a:spcBef>
              <a:spcAft>
                <a:spcPct val="0"/>
              </a:spcAft>
              <a:buClr>
                <a:schemeClr val="folHlink"/>
              </a:buClr>
              <a:buSzPct val="150000"/>
              <a:buChar char="•"/>
              <a:defRPr>
                <a:solidFill>
                  <a:srgbClr val="122088"/>
                </a:solidFill>
                <a:latin typeface="+mn-lt"/>
              </a:defRPr>
            </a:lvl6pPr>
            <a:lvl7pPr marL="2971800" indent="-228600" algn="l" rtl="0" fontAlgn="base">
              <a:spcBef>
                <a:spcPct val="20000"/>
              </a:spcBef>
              <a:spcAft>
                <a:spcPct val="0"/>
              </a:spcAft>
              <a:buClr>
                <a:schemeClr val="folHlink"/>
              </a:buClr>
              <a:buSzPct val="150000"/>
              <a:buChar char="•"/>
              <a:defRPr>
                <a:solidFill>
                  <a:srgbClr val="122088"/>
                </a:solidFill>
                <a:latin typeface="+mn-lt"/>
              </a:defRPr>
            </a:lvl7pPr>
            <a:lvl8pPr marL="3429000" indent="-228600" algn="l" rtl="0" fontAlgn="base">
              <a:spcBef>
                <a:spcPct val="20000"/>
              </a:spcBef>
              <a:spcAft>
                <a:spcPct val="0"/>
              </a:spcAft>
              <a:buClr>
                <a:schemeClr val="folHlink"/>
              </a:buClr>
              <a:buSzPct val="150000"/>
              <a:buChar char="•"/>
              <a:defRPr>
                <a:solidFill>
                  <a:srgbClr val="122088"/>
                </a:solidFill>
                <a:latin typeface="+mn-lt"/>
              </a:defRPr>
            </a:lvl8pPr>
            <a:lvl9pPr marL="3886200" indent="-228600" algn="l" rtl="0" fontAlgn="base">
              <a:spcBef>
                <a:spcPct val="20000"/>
              </a:spcBef>
              <a:spcAft>
                <a:spcPct val="0"/>
              </a:spcAft>
              <a:buClr>
                <a:schemeClr val="folHlink"/>
              </a:buClr>
              <a:buSzPct val="150000"/>
              <a:buChar char="•"/>
              <a:defRPr>
                <a:solidFill>
                  <a:srgbClr val="122088"/>
                </a:solidFill>
                <a:latin typeface="+mn-lt"/>
              </a:defRPr>
            </a:lvl9pPr>
          </a:lstStyle>
          <a:p>
            <a:pPr marL="0" indent="0">
              <a:buNone/>
              <a:defRPr/>
            </a:pPr>
            <a:r>
              <a:rPr lang="sl-SI" sz="2400" kern="0" dirty="0">
                <a:solidFill>
                  <a:schemeClr val="tx1">
                    <a:lumMod val="75000"/>
                    <a:lumOff val="25000"/>
                  </a:schemeClr>
                </a:solidFill>
              </a:rPr>
              <a:t>Enumeracije postoje od Jave 1.5.</a:t>
            </a:r>
          </a:p>
        </p:txBody>
      </p:sp>
      <p:sp>
        <p:nvSpPr>
          <p:cNvPr id="2" name="Footer Placeholder 1">
            <a:extLst>
              <a:ext uri="{FF2B5EF4-FFF2-40B4-BE49-F238E27FC236}">
                <a16:creationId xmlns:a16="http://schemas.microsoft.com/office/drawing/2014/main" id="{09B72AF7-009E-487C-90D2-045078A80A58}"/>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a:extLst>
              <a:ext uri="{FF2B5EF4-FFF2-40B4-BE49-F238E27FC236}">
                <a16:creationId xmlns:a16="http://schemas.microsoft.com/office/drawing/2014/main" id="{C5674BB4-3701-4C46-809A-3202BF72E188}"/>
              </a:ext>
            </a:extLst>
          </p:cNvPr>
          <p:cNvSpPr>
            <a:spLocks noGrp="1"/>
          </p:cNvSpPr>
          <p:nvPr>
            <p:ph type="title"/>
          </p:nvPr>
        </p:nvSpPr>
        <p:spPr>
          <a:xfrm>
            <a:off x="585443" y="260351"/>
            <a:ext cx="8460132" cy="849515"/>
          </a:xfrm>
        </p:spPr>
        <p:txBody>
          <a:bodyPr/>
          <a:lstStyle/>
          <a:p>
            <a:pPr eaLnBrk="1" hangingPunct="1"/>
            <a:r>
              <a:rPr lang="sl-SI" altLang="en-US" sz="3200"/>
              <a:t>Enumeracije</a:t>
            </a:r>
            <a:endParaRPr lang="en-US" altLang="en-US" sz="3200"/>
          </a:p>
        </p:txBody>
      </p:sp>
      <p:sp>
        <p:nvSpPr>
          <p:cNvPr id="91139" name="Content Placeholder 2">
            <a:extLst>
              <a:ext uri="{FF2B5EF4-FFF2-40B4-BE49-F238E27FC236}">
                <a16:creationId xmlns:a16="http://schemas.microsoft.com/office/drawing/2014/main" id="{DDAB3A7C-FDBD-4A4B-823E-D7A6569073C3}"/>
              </a:ext>
            </a:extLst>
          </p:cNvPr>
          <p:cNvSpPr>
            <a:spLocks noGrp="1"/>
          </p:cNvSpPr>
          <p:nvPr>
            <p:ph idx="1"/>
          </p:nvPr>
        </p:nvSpPr>
        <p:spPr>
          <a:xfrm>
            <a:off x="528439" y="980729"/>
            <a:ext cx="9231313" cy="771202"/>
          </a:xfrm>
        </p:spPr>
        <p:txBody>
          <a:bodyPr>
            <a:normAutofit/>
          </a:bodyPr>
          <a:lstStyle/>
          <a:p>
            <a:pPr eaLnBrk="1" hangingPunct="1"/>
            <a:r>
              <a:rPr lang="sl-SI" altLang="en-US">
                <a:solidFill>
                  <a:schemeClr val="tx1">
                    <a:lumMod val="65000"/>
                    <a:lumOff val="35000"/>
                  </a:schemeClr>
                </a:solidFill>
              </a:rPr>
              <a:t>Vrednosti enumeracije pristupamo </a:t>
            </a:r>
            <a:r>
              <a:rPr lang="en-US" altLang="en-US">
                <a:solidFill>
                  <a:schemeClr val="tx1">
                    <a:lumMod val="65000"/>
                    <a:lumOff val="35000"/>
                  </a:schemeClr>
                </a:solidFill>
              </a:rPr>
              <a:t>uz pomo</a:t>
            </a:r>
            <a:r>
              <a:rPr lang="sr-Latn-RS" altLang="en-US">
                <a:solidFill>
                  <a:schemeClr val="tx1">
                    <a:lumMod val="65000"/>
                    <a:lumOff val="35000"/>
                  </a:schemeClr>
                </a:solidFill>
              </a:rPr>
              <a:t>ć </a:t>
            </a:r>
            <a:r>
              <a:rPr lang="sl-SI" altLang="en-US">
                <a:solidFill>
                  <a:schemeClr val="tx1">
                    <a:lumMod val="65000"/>
                    <a:lumOff val="35000"/>
                  </a:schemeClr>
                </a:solidFill>
              </a:rPr>
              <a:t>tačke.</a:t>
            </a:r>
            <a:endParaRPr lang="sl-SI" altLang="en-US" sz="1200">
              <a:solidFill>
                <a:schemeClr val="tx1">
                  <a:lumMod val="65000"/>
                  <a:lumOff val="35000"/>
                </a:schemeClr>
              </a:solidFill>
            </a:endParaRPr>
          </a:p>
        </p:txBody>
      </p:sp>
      <p:sp>
        <p:nvSpPr>
          <p:cNvPr id="7" name="Content Placeholder 2">
            <a:extLst>
              <a:ext uri="{FF2B5EF4-FFF2-40B4-BE49-F238E27FC236}">
                <a16:creationId xmlns:a16="http://schemas.microsoft.com/office/drawing/2014/main" id="{F00582CD-42D6-4CEC-8EE2-83BEF3360C17}"/>
              </a:ext>
            </a:extLst>
          </p:cNvPr>
          <p:cNvSpPr txBox="1">
            <a:spLocks/>
          </p:cNvSpPr>
          <p:nvPr/>
        </p:nvSpPr>
        <p:spPr bwMode="auto">
          <a:xfrm>
            <a:off x="457200" y="1751930"/>
            <a:ext cx="9231313" cy="4267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rgbClr val="122088"/>
              </a:buClr>
              <a:buSzPct val="70000"/>
              <a:buFont typeface="Wingdings" panose="05000000000000000000" pitchFamily="2" charset="2"/>
              <a:buChar char="l"/>
              <a:defRPr sz="2700">
                <a:solidFill>
                  <a:srgbClr val="122088"/>
                </a:solidFill>
                <a:latin typeface="+mn-lt"/>
                <a:ea typeface="+mn-ea"/>
                <a:cs typeface="+mn-cs"/>
              </a:defRPr>
            </a:lvl1pPr>
            <a:lvl2pPr marL="742950" indent="-285750" algn="l" rtl="0" eaLnBrk="0" fontAlgn="base" hangingPunct="0">
              <a:spcBef>
                <a:spcPct val="20000"/>
              </a:spcBef>
              <a:spcAft>
                <a:spcPct val="0"/>
              </a:spcAft>
              <a:buClr>
                <a:srgbClr val="1728A9"/>
              </a:buClr>
              <a:buSzPct val="150000"/>
              <a:buChar char="•"/>
              <a:defRPr sz="2200">
                <a:solidFill>
                  <a:srgbClr val="122088"/>
                </a:solidFill>
                <a:latin typeface="+mn-lt"/>
              </a:defRPr>
            </a:lvl2pPr>
            <a:lvl3pPr marL="1143000" indent="-228600" algn="l" rtl="0" eaLnBrk="0" fontAlgn="base" hangingPunct="0">
              <a:spcBef>
                <a:spcPct val="20000"/>
              </a:spcBef>
              <a:spcAft>
                <a:spcPct val="0"/>
              </a:spcAft>
              <a:buClr>
                <a:srgbClr val="1E35E0"/>
              </a:buClr>
              <a:buSzPct val="150000"/>
              <a:buChar char="•"/>
              <a:defRPr sz="2000">
                <a:solidFill>
                  <a:srgbClr val="122088"/>
                </a:solidFill>
                <a:latin typeface="+mn-lt"/>
              </a:defRPr>
            </a:lvl3pPr>
            <a:lvl4pPr marL="1600200" indent="-228600" algn="l" rtl="0" eaLnBrk="0" fontAlgn="base" hangingPunct="0">
              <a:spcBef>
                <a:spcPct val="20000"/>
              </a:spcBef>
              <a:spcAft>
                <a:spcPct val="0"/>
              </a:spcAft>
              <a:buClr>
                <a:srgbClr val="5D6EE9"/>
              </a:buClr>
              <a:buSzPct val="150000"/>
              <a:buChar char="•"/>
              <a:defRPr>
                <a:solidFill>
                  <a:srgbClr val="122088"/>
                </a:solidFill>
                <a:latin typeface="+mn-lt"/>
              </a:defRPr>
            </a:lvl4pPr>
            <a:lvl5pPr marL="2057400" indent="-228600" algn="l" rtl="0" eaLnBrk="0" fontAlgn="base" hangingPunct="0">
              <a:spcBef>
                <a:spcPct val="20000"/>
              </a:spcBef>
              <a:spcAft>
                <a:spcPct val="0"/>
              </a:spcAft>
              <a:buClr>
                <a:schemeClr val="folHlink"/>
              </a:buClr>
              <a:buSzPct val="150000"/>
              <a:buChar char="•"/>
              <a:defRPr>
                <a:solidFill>
                  <a:srgbClr val="122088"/>
                </a:solidFill>
                <a:latin typeface="+mn-lt"/>
              </a:defRPr>
            </a:lvl5pPr>
            <a:lvl6pPr marL="2514600" indent="-228600" algn="l" rtl="0" fontAlgn="base">
              <a:spcBef>
                <a:spcPct val="20000"/>
              </a:spcBef>
              <a:spcAft>
                <a:spcPct val="0"/>
              </a:spcAft>
              <a:buClr>
                <a:schemeClr val="folHlink"/>
              </a:buClr>
              <a:buSzPct val="150000"/>
              <a:buChar char="•"/>
              <a:defRPr>
                <a:solidFill>
                  <a:srgbClr val="122088"/>
                </a:solidFill>
                <a:latin typeface="+mn-lt"/>
              </a:defRPr>
            </a:lvl6pPr>
            <a:lvl7pPr marL="2971800" indent="-228600" algn="l" rtl="0" fontAlgn="base">
              <a:spcBef>
                <a:spcPct val="20000"/>
              </a:spcBef>
              <a:spcAft>
                <a:spcPct val="0"/>
              </a:spcAft>
              <a:buClr>
                <a:schemeClr val="folHlink"/>
              </a:buClr>
              <a:buSzPct val="150000"/>
              <a:buChar char="•"/>
              <a:defRPr>
                <a:solidFill>
                  <a:srgbClr val="122088"/>
                </a:solidFill>
                <a:latin typeface="+mn-lt"/>
              </a:defRPr>
            </a:lvl7pPr>
            <a:lvl8pPr marL="3429000" indent="-228600" algn="l" rtl="0" fontAlgn="base">
              <a:spcBef>
                <a:spcPct val="20000"/>
              </a:spcBef>
              <a:spcAft>
                <a:spcPct val="0"/>
              </a:spcAft>
              <a:buClr>
                <a:schemeClr val="folHlink"/>
              </a:buClr>
              <a:buSzPct val="150000"/>
              <a:buChar char="•"/>
              <a:defRPr>
                <a:solidFill>
                  <a:srgbClr val="122088"/>
                </a:solidFill>
                <a:latin typeface="+mn-lt"/>
              </a:defRPr>
            </a:lvl8pPr>
            <a:lvl9pPr marL="3886200" indent="-228600" algn="l" rtl="0" fontAlgn="base">
              <a:spcBef>
                <a:spcPct val="20000"/>
              </a:spcBef>
              <a:spcAft>
                <a:spcPct val="0"/>
              </a:spcAft>
              <a:buClr>
                <a:schemeClr val="folHlink"/>
              </a:buClr>
              <a:buSzPct val="150000"/>
              <a:buChar char="•"/>
              <a:defRPr>
                <a:solidFill>
                  <a:srgbClr val="122088"/>
                </a:solidFill>
                <a:latin typeface="+mn-lt"/>
              </a:defRPr>
            </a:lvl9pPr>
          </a:lstStyle>
          <a:p>
            <a:pPr marL="0" indent="0">
              <a:buNone/>
              <a:defRPr/>
            </a:pPr>
            <a:r>
              <a:rPr lang="sl-SI" kern="0" dirty="0">
                <a:solidFill>
                  <a:schemeClr val="tx1">
                    <a:lumMod val="65000"/>
                    <a:lumOff val="35000"/>
                  </a:schemeClr>
                </a:solidFill>
              </a:rPr>
              <a:t>Primer:</a:t>
            </a:r>
          </a:p>
          <a:p>
            <a:pPr marL="0" indent="0">
              <a:buNone/>
              <a:defRPr/>
            </a:pPr>
            <a:endParaRPr lang="sl-SI" sz="1400" kern="0" dirty="0">
              <a:solidFill>
                <a:schemeClr val="tx1"/>
              </a:solidFill>
            </a:endParaRPr>
          </a:p>
          <a:p>
            <a:pPr marL="0" indent="0">
              <a:buNone/>
              <a:defRPr/>
            </a:pPr>
            <a:r>
              <a:rPr lang="sl-SI" sz="2000" kern="0" dirty="0">
                <a:solidFill>
                  <a:schemeClr val="accent1"/>
                </a:solidFill>
                <a:latin typeface="Consolas" pitchFamily="49" charset="0"/>
                <a:cs typeface="Courier New" panose="02070309020205020404" pitchFamily="49" charset="0"/>
              </a:rPr>
              <a:t>enum </a:t>
            </a:r>
            <a:r>
              <a:rPr lang="sl-SI" sz="2000" kern="0" dirty="0">
                <a:solidFill>
                  <a:schemeClr val="tx1">
                    <a:lumMod val="65000"/>
                    <a:lumOff val="35000"/>
                  </a:schemeClr>
                </a:solidFill>
                <a:latin typeface="Consolas" pitchFamily="49" charset="0"/>
                <a:cs typeface="Courier New" panose="02070309020205020404" pitchFamily="49" charset="0"/>
              </a:rPr>
              <a:t>Kafa </a:t>
            </a:r>
          </a:p>
          <a:p>
            <a:pPr marL="0" indent="0">
              <a:buNone/>
              <a:defRPr/>
            </a:pPr>
            <a:r>
              <a:rPr lang="sl-SI" sz="2000" kern="0" dirty="0">
                <a:solidFill>
                  <a:schemeClr val="tx1">
                    <a:lumMod val="65000"/>
                    <a:lumOff val="35000"/>
                  </a:schemeClr>
                </a:solidFill>
                <a:latin typeface="Consolas" pitchFamily="49" charset="0"/>
                <a:cs typeface="Courier New" panose="02070309020205020404" pitchFamily="49" charset="0"/>
              </a:rPr>
              <a:t>{ SLAĐA, SREDNJA, GORČA; } </a:t>
            </a:r>
          </a:p>
          <a:p>
            <a:pPr marL="0" indent="0">
              <a:buNone/>
              <a:defRPr/>
            </a:pPr>
            <a:endParaRPr lang="sl-SI" sz="2000" kern="0" dirty="0">
              <a:solidFill>
                <a:schemeClr val="tx1"/>
              </a:solidFill>
              <a:latin typeface="Consolas" pitchFamily="49" charset="0"/>
              <a:cs typeface="Courier New" panose="02070309020205020404" pitchFamily="49" charset="0"/>
            </a:endParaRPr>
          </a:p>
          <a:p>
            <a:pPr marL="0" indent="0">
              <a:buNone/>
              <a:defRPr/>
            </a:pPr>
            <a:r>
              <a:rPr lang="sl-SI" sz="2000" kern="0" dirty="0">
                <a:solidFill>
                  <a:schemeClr val="accent1"/>
                </a:solidFill>
                <a:latin typeface="Consolas" pitchFamily="49" charset="0"/>
                <a:cs typeface="Courier New" panose="02070309020205020404" pitchFamily="49" charset="0"/>
              </a:rPr>
              <a:t>public class </a:t>
            </a:r>
            <a:r>
              <a:rPr lang="sl-SI" sz="2000" kern="0" dirty="0">
                <a:solidFill>
                  <a:schemeClr val="tx1">
                    <a:lumMod val="65000"/>
                    <a:lumOff val="35000"/>
                  </a:schemeClr>
                </a:solidFill>
                <a:latin typeface="Consolas" pitchFamily="49" charset="0"/>
                <a:cs typeface="Courier New" panose="02070309020205020404" pitchFamily="49" charset="0"/>
              </a:rPr>
              <a:t>Glavna { </a:t>
            </a:r>
          </a:p>
          <a:p>
            <a:pPr marL="0" indent="0">
              <a:buNone/>
              <a:defRPr/>
            </a:pPr>
            <a:r>
              <a:rPr lang="sl-SI" sz="2000" kern="0" dirty="0">
                <a:solidFill>
                  <a:schemeClr val="accent1"/>
                </a:solidFill>
                <a:latin typeface="Consolas" pitchFamily="49" charset="0"/>
                <a:cs typeface="Courier New" panose="02070309020205020404" pitchFamily="49" charset="0"/>
              </a:rPr>
              <a:t>    public static void </a:t>
            </a:r>
            <a:r>
              <a:rPr lang="sl-SI" sz="2000" kern="0" dirty="0">
                <a:solidFill>
                  <a:schemeClr val="tx1">
                    <a:lumMod val="65000"/>
                    <a:lumOff val="35000"/>
                  </a:schemeClr>
                </a:solidFill>
                <a:latin typeface="Consolas" pitchFamily="49" charset="0"/>
                <a:cs typeface="Courier New" panose="02070309020205020404" pitchFamily="49" charset="0"/>
              </a:rPr>
              <a:t>main(String[] args) { </a:t>
            </a:r>
          </a:p>
          <a:p>
            <a:pPr marL="0" indent="0">
              <a:buNone/>
              <a:defRPr/>
            </a:pPr>
            <a:r>
              <a:rPr lang="sl-SI" sz="2000" kern="0" dirty="0">
                <a:solidFill>
                  <a:schemeClr val="tx1"/>
                </a:solidFill>
                <a:latin typeface="Consolas" pitchFamily="49" charset="0"/>
                <a:cs typeface="Courier New" panose="02070309020205020404" pitchFamily="49" charset="0"/>
              </a:rPr>
              <a:t>        </a:t>
            </a:r>
            <a:r>
              <a:rPr lang="sl-SI" sz="2000" kern="0" dirty="0">
                <a:solidFill>
                  <a:schemeClr val="tx1">
                    <a:lumMod val="65000"/>
                    <a:lumOff val="35000"/>
                  </a:schemeClr>
                </a:solidFill>
                <a:latin typeface="Consolas" pitchFamily="49" charset="0"/>
                <a:cs typeface="Courier New" panose="02070309020205020404" pitchFamily="49" charset="0"/>
              </a:rPr>
              <a:t>Kafa k1 = Kafa.SREDNJA; </a:t>
            </a:r>
          </a:p>
          <a:p>
            <a:pPr marL="0" indent="0">
              <a:buNone/>
              <a:defRPr/>
            </a:pPr>
            <a:r>
              <a:rPr lang="sl-SI" sz="2000" kern="0" dirty="0">
                <a:solidFill>
                  <a:schemeClr val="tx1"/>
                </a:solidFill>
                <a:latin typeface="Consolas" pitchFamily="49" charset="0"/>
                <a:cs typeface="Courier New" panose="02070309020205020404" pitchFamily="49" charset="0"/>
              </a:rPr>
              <a:t>        </a:t>
            </a:r>
            <a:r>
              <a:rPr lang="sl-SI" sz="2000" kern="0" dirty="0">
                <a:solidFill>
                  <a:schemeClr val="tx1">
                    <a:lumMod val="65000"/>
                    <a:lumOff val="35000"/>
                  </a:schemeClr>
                </a:solidFill>
                <a:latin typeface="Consolas" pitchFamily="49" charset="0"/>
                <a:cs typeface="Courier New" panose="02070309020205020404" pitchFamily="49" charset="0"/>
              </a:rPr>
              <a:t>System.out.println(k1);</a:t>
            </a:r>
          </a:p>
          <a:p>
            <a:pPr marL="0" indent="0">
              <a:buNone/>
              <a:defRPr/>
            </a:pPr>
            <a:r>
              <a:rPr lang="sl-SI" sz="2000" kern="0" dirty="0">
                <a:solidFill>
                  <a:schemeClr val="tx1"/>
                </a:solidFill>
                <a:latin typeface="Consolas" pitchFamily="49" charset="0"/>
                <a:cs typeface="Courier New" panose="02070309020205020404" pitchFamily="49" charset="0"/>
              </a:rPr>
              <a:t>    </a:t>
            </a:r>
            <a:r>
              <a:rPr lang="sl-SI" sz="2000" kern="0" dirty="0">
                <a:solidFill>
                  <a:schemeClr val="tx1">
                    <a:lumMod val="65000"/>
                    <a:lumOff val="35000"/>
                  </a:schemeClr>
                </a:solidFill>
                <a:latin typeface="Consolas" pitchFamily="49" charset="0"/>
                <a:cs typeface="Courier New" panose="02070309020205020404" pitchFamily="49" charset="0"/>
              </a:rPr>
              <a:t>}</a:t>
            </a:r>
          </a:p>
          <a:p>
            <a:pPr marL="0" indent="0">
              <a:buNone/>
              <a:defRPr/>
            </a:pPr>
            <a:r>
              <a:rPr lang="sl-SI" sz="2000" kern="0" dirty="0">
                <a:solidFill>
                  <a:schemeClr val="tx1">
                    <a:lumMod val="65000"/>
                    <a:lumOff val="35000"/>
                  </a:schemeClr>
                </a:solidFill>
                <a:latin typeface="Consolas" pitchFamily="49" charset="0"/>
                <a:cs typeface="Courier New" panose="02070309020205020404" pitchFamily="49" charset="0"/>
              </a:rPr>
              <a:t>}</a:t>
            </a:r>
          </a:p>
        </p:txBody>
      </p:sp>
      <p:sp>
        <p:nvSpPr>
          <p:cNvPr id="2" name="Footer Placeholder 1">
            <a:extLst>
              <a:ext uri="{FF2B5EF4-FFF2-40B4-BE49-F238E27FC236}">
                <a16:creationId xmlns:a16="http://schemas.microsoft.com/office/drawing/2014/main" id="{9253297A-12B2-4157-BCF3-0AC2BF3314B2}"/>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C12A56-3AA9-463E-8236-DF10BC5269E6}"/>
              </a:ext>
            </a:extLst>
          </p:cNvPr>
          <p:cNvSpPr>
            <a:spLocks noGrp="1"/>
          </p:cNvSpPr>
          <p:nvPr>
            <p:ph idx="1"/>
          </p:nvPr>
        </p:nvSpPr>
        <p:spPr>
          <a:xfrm>
            <a:off x="685800" y="548681"/>
            <a:ext cx="8635999" cy="5202263"/>
          </a:xfrm>
        </p:spPr>
        <p:txBody>
          <a:bodyPr rtlCol="0">
            <a:normAutofit fontScale="77500" lnSpcReduction="20000"/>
          </a:bodyPr>
          <a:lstStyle/>
          <a:p>
            <a:pPr>
              <a:defRPr/>
            </a:pPr>
            <a:r>
              <a:rPr lang="sl-SI" sz="3600"/>
              <a:t>Enumeracija može </a:t>
            </a:r>
            <a:r>
              <a:rPr lang="sl-SI" sz="3600" dirty="0"/>
              <a:t>biti definisana i unutar </a:t>
            </a:r>
            <a:r>
              <a:rPr lang="sl-SI" sz="3600"/>
              <a:t>klase:</a:t>
            </a:r>
          </a:p>
          <a:p>
            <a:pPr marL="0" indent="0">
              <a:buNone/>
              <a:defRPr/>
            </a:pPr>
            <a:endParaRPr lang="sl-SI" sz="900"/>
          </a:p>
          <a:p>
            <a:pPr marL="0" indent="0">
              <a:buNone/>
              <a:defRPr/>
            </a:pPr>
            <a:r>
              <a:rPr lang="sl-SI">
                <a:solidFill>
                  <a:schemeClr val="tx1">
                    <a:lumMod val="75000"/>
                    <a:lumOff val="25000"/>
                  </a:schemeClr>
                </a:solidFill>
                <a:latin typeface="Consolas" pitchFamily="49" charset="0"/>
                <a:cs typeface="Courier New" panose="02070309020205020404" pitchFamily="49" charset="0"/>
              </a:rPr>
              <a:t>public </a:t>
            </a:r>
            <a:r>
              <a:rPr lang="sl-SI" dirty="0">
                <a:solidFill>
                  <a:schemeClr val="tx1">
                    <a:lumMod val="75000"/>
                    <a:lumOff val="25000"/>
                  </a:schemeClr>
                </a:solidFill>
                <a:latin typeface="Consolas" pitchFamily="49" charset="0"/>
                <a:cs typeface="Courier New" panose="02070309020205020404" pitchFamily="49" charset="0"/>
              </a:rPr>
              <a:t>class </a:t>
            </a:r>
            <a:r>
              <a:rPr lang="sl-SI" dirty="0">
                <a:solidFill>
                  <a:schemeClr val="accent1"/>
                </a:solidFill>
                <a:latin typeface="Consolas" pitchFamily="49" charset="0"/>
                <a:cs typeface="Courier New" panose="02070309020205020404" pitchFamily="49" charset="0"/>
              </a:rPr>
              <a:t>NekaKlasa</a:t>
            </a:r>
          </a:p>
          <a:p>
            <a:pPr marL="0" indent="0">
              <a:buNone/>
              <a:defRPr/>
            </a:pPr>
            <a:r>
              <a:rPr lang="sl-SI" dirty="0">
                <a:solidFill>
                  <a:schemeClr val="tx1">
                    <a:lumMod val="75000"/>
                    <a:lumOff val="25000"/>
                  </a:schemeClr>
                </a:solidFill>
                <a:latin typeface="Consolas" pitchFamily="49" charset="0"/>
                <a:cs typeface="Courier New" panose="02070309020205020404" pitchFamily="49" charset="0"/>
              </a:rPr>
              <a:t>{ </a:t>
            </a:r>
          </a:p>
          <a:p>
            <a:pPr marL="0" indent="0">
              <a:buNone/>
              <a:defRPr/>
            </a:pPr>
            <a:r>
              <a:rPr lang="sl-SI" dirty="0">
                <a:solidFill>
                  <a:schemeClr val="tx1">
                    <a:lumMod val="75000"/>
                    <a:lumOff val="25000"/>
                  </a:schemeClr>
                </a:solidFill>
                <a:latin typeface="Consolas" pitchFamily="49" charset="0"/>
                <a:cs typeface="Courier New" panose="02070309020205020404" pitchFamily="49" charset="0"/>
              </a:rPr>
              <a:t>    enum Kahva</a:t>
            </a:r>
          </a:p>
          <a:p>
            <a:pPr marL="0" indent="0">
              <a:buNone/>
              <a:defRPr/>
            </a:pPr>
            <a:r>
              <a:rPr lang="sl-SI" dirty="0">
                <a:solidFill>
                  <a:schemeClr val="tx1">
                    <a:lumMod val="75000"/>
                    <a:lumOff val="25000"/>
                  </a:schemeClr>
                </a:solidFill>
                <a:latin typeface="Consolas" pitchFamily="49" charset="0"/>
                <a:cs typeface="Courier New" panose="02070309020205020404" pitchFamily="49" charset="0"/>
              </a:rPr>
              <a:t>    { SLAĐA, SREDNJA, GORČA; } </a:t>
            </a:r>
          </a:p>
          <a:p>
            <a:pPr marL="0" indent="0">
              <a:buNone/>
              <a:defRPr/>
            </a:pPr>
            <a:r>
              <a:rPr lang="sl-SI" dirty="0">
                <a:solidFill>
                  <a:schemeClr val="tx1">
                    <a:lumMod val="75000"/>
                    <a:lumOff val="25000"/>
                  </a:schemeClr>
                </a:solidFill>
                <a:latin typeface="Consolas" pitchFamily="49" charset="0"/>
                <a:cs typeface="Courier New" panose="02070309020205020404" pitchFamily="49" charset="0"/>
              </a:rPr>
              <a:t>  </a:t>
            </a:r>
          </a:p>
          <a:p>
            <a:pPr marL="0" indent="0">
              <a:buNone/>
              <a:defRPr/>
            </a:pPr>
            <a:r>
              <a:rPr lang="sl-SI" dirty="0">
                <a:solidFill>
                  <a:schemeClr val="tx1">
                    <a:lumMod val="75000"/>
                    <a:lumOff val="25000"/>
                  </a:schemeClr>
                </a:solidFill>
                <a:latin typeface="Consolas" pitchFamily="49" charset="0"/>
                <a:cs typeface="Courier New" panose="02070309020205020404" pitchFamily="49" charset="0"/>
              </a:rPr>
              <a:t>    public static void main(String[] args) </a:t>
            </a:r>
          </a:p>
          <a:p>
            <a:pPr marL="0" indent="0">
              <a:buNone/>
              <a:defRPr/>
            </a:pPr>
            <a:r>
              <a:rPr lang="sl-SI" dirty="0">
                <a:solidFill>
                  <a:schemeClr val="tx1">
                    <a:lumMod val="75000"/>
                    <a:lumOff val="25000"/>
                  </a:schemeClr>
                </a:solidFill>
                <a:latin typeface="Consolas" pitchFamily="49" charset="0"/>
                <a:cs typeface="Courier New" panose="02070309020205020404" pitchFamily="49" charset="0"/>
              </a:rPr>
              <a:t>    { </a:t>
            </a:r>
          </a:p>
          <a:p>
            <a:pPr marL="0" indent="0">
              <a:buNone/>
              <a:defRPr/>
            </a:pPr>
            <a:r>
              <a:rPr lang="sl-SI" dirty="0">
                <a:solidFill>
                  <a:schemeClr val="tx1">
                    <a:lumMod val="75000"/>
                    <a:lumOff val="25000"/>
                  </a:schemeClr>
                </a:solidFill>
                <a:latin typeface="Consolas" pitchFamily="49" charset="0"/>
                <a:cs typeface="Courier New" panose="02070309020205020404" pitchFamily="49" charset="0"/>
              </a:rPr>
              <a:t>        Kahva kh1 = Kahva.GORČA; </a:t>
            </a:r>
          </a:p>
          <a:p>
            <a:pPr marL="0" indent="0">
              <a:buNone/>
              <a:defRPr/>
            </a:pPr>
            <a:r>
              <a:rPr lang="sl-SI" dirty="0">
                <a:solidFill>
                  <a:schemeClr val="tx1">
                    <a:lumMod val="75000"/>
                    <a:lumOff val="25000"/>
                  </a:schemeClr>
                </a:solidFill>
                <a:latin typeface="Consolas" pitchFamily="49" charset="0"/>
                <a:cs typeface="Courier New" panose="02070309020205020404" pitchFamily="49" charset="0"/>
              </a:rPr>
              <a:t>        System.out.println(kh1); </a:t>
            </a:r>
          </a:p>
          <a:p>
            <a:pPr marL="0" indent="0">
              <a:buNone/>
              <a:defRPr/>
            </a:pPr>
            <a:r>
              <a:rPr lang="sl-SI" dirty="0">
                <a:solidFill>
                  <a:schemeClr val="tx1">
                    <a:lumMod val="75000"/>
                    <a:lumOff val="25000"/>
                  </a:schemeClr>
                </a:solidFill>
                <a:latin typeface="Consolas" pitchFamily="49" charset="0"/>
                <a:cs typeface="Courier New" panose="02070309020205020404" pitchFamily="49" charset="0"/>
              </a:rPr>
              <a:t>    } </a:t>
            </a:r>
          </a:p>
          <a:p>
            <a:pPr marL="0" indent="0">
              <a:buNone/>
              <a:defRPr/>
            </a:pPr>
            <a:r>
              <a:rPr lang="sl-SI" dirty="0">
                <a:solidFill>
                  <a:schemeClr val="tx1">
                    <a:lumMod val="75000"/>
                    <a:lumOff val="25000"/>
                  </a:schemeClr>
                </a:solidFill>
                <a:latin typeface="Consolas" pitchFamily="49" charset="0"/>
                <a:cs typeface="Courier New" panose="02070309020205020404" pitchFamily="49" charset="0"/>
              </a:rPr>
              <a:t>}</a:t>
            </a:r>
          </a:p>
        </p:txBody>
      </p:sp>
      <p:sp>
        <p:nvSpPr>
          <p:cNvPr id="2" name="Footer Placeholder 1">
            <a:extLst>
              <a:ext uri="{FF2B5EF4-FFF2-40B4-BE49-F238E27FC236}">
                <a16:creationId xmlns:a16="http://schemas.microsoft.com/office/drawing/2014/main" id="{CA4F2D75-461B-4828-B330-57430FFA3AC8}"/>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19E8FB4B-E59C-46ED-93DF-A430481F1A78}"/>
              </a:ext>
            </a:extLst>
          </p:cNvPr>
          <p:cNvSpPr>
            <a:spLocks noGrp="1"/>
          </p:cNvSpPr>
          <p:nvPr>
            <p:ph type="title"/>
          </p:nvPr>
        </p:nvSpPr>
        <p:spPr>
          <a:xfrm>
            <a:off x="675767" y="452439"/>
            <a:ext cx="8385683" cy="1031875"/>
          </a:xfrm>
        </p:spPr>
        <p:txBody>
          <a:bodyPr/>
          <a:lstStyle/>
          <a:p>
            <a:pPr eaLnBrk="1" hangingPunct="1"/>
            <a:r>
              <a:rPr lang="sl-SI" altLang="en-US" sz="3200"/>
              <a:t>Enumeracije</a:t>
            </a:r>
            <a:endParaRPr lang="en-US" altLang="en-US" sz="3200"/>
          </a:p>
        </p:txBody>
      </p:sp>
      <p:sp>
        <p:nvSpPr>
          <p:cNvPr id="93187" name="Content Placeholder 2">
            <a:extLst>
              <a:ext uri="{FF2B5EF4-FFF2-40B4-BE49-F238E27FC236}">
                <a16:creationId xmlns:a16="http://schemas.microsoft.com/office/drawing/2014/main" id="{5CDA8FFE-0326-405D-9A46-D5176867BA3D}"/>
              </a:ext>
            </a:extLst>
          </p:cNvPr>
          <p:cNvSpPr>
            <a:spLocks noGrp="1" noChangeArrowheads="1"/>
          </p:cNvSpPr>
          <p:nvPr>
            <p:ph idx="1"/>
          </p:nvPr>
        </p:nvSpPr>
        <p:spPr>
          <a:xfrm>
            <a:off x="723900" y="1196753"/>
            <a:ext cx="8337550" cy="4594447"/>
          </a:xfrm>
        </p:spPr>
        <p:txBody>
          <a:bodyPr>
            <a:normAutofit/>
          </a:bodyPr>
          <a:lstStyle/>
          <a:p>
            <a:pPr eaLnBrk="1" hangingPunct="1"/>
            <a:r>
              <a:rPr lang="sl-SI" altLang="en-US"/>
              <a:t>Može sadržati atribute, metode i konstruktore.</a:t>
            </a:r>
          </a:p>
          <a:p>
            <a:pPr eaLnBrk="1" hangingPunct="1"/>
            <a:r>
              <a:rPr lang="sl-SI" altLang="en-US"/>
              <a:t>Konstante se pišu svim velikim slovima.</a:t>
            </a:r>
          </a:p>
          <a:p>
            <a:pPr eaLnBrk="1" hangingPunct="1"/>
            <a:r>
              <a:rPr lang="sl-SI" altLang="en-US"/>
              <a:t>Nasleđuju klasu </a:t>
            </a:r>
            <a:r>
              <a:rPr lang="sl-SI" altLang="en-US">
                <a:latin typeface="Consolas" panose="020B0609020204030204" pitchFamily="49" charset="0"/>
              </a:rPr>
              <a:t>java.lang.Enum</a:t>
            </a:r>
            <a:r>
              <a:rPr lang="sl-SI" altLang="en-US"/>
              <a:t>.</a:t>
            </a:r>
          </a:p>
          <a:p>
            <a:pPr eaLnBrk="1" hangingPunct="1"/>
            <a:r>
              <a:rPr lang="sl-SI" altLang="en-US"/>
              <a:t>Mogu implementirati više interfejsa.</a:t>
            </a:r>
          </a:p>
          <a:p>
            <a:pPr eaLnBrk="1" hangingPunct="1"/>
            <a:r>
              <a:rPr lang="sl-SI" altLang="en-US"/>
              <a:t>Kada se štampaju, štampaju vrednost konst.</a:t>
            </a:r>
          </a:p>
          <a:p>
            <a:pPr lvl="1" eaLnBrk="1" hangingPunct="1"/>
            <a:r>
              <a:rPr lang="sl-SI" altLang="en-US"/>
              <a:t>Metod </a:t>
            </a:r>
            <a:r>
              <a:rPr lang="sl-SI" altLang="en-US">
                <a:latin typeface="Consolas" panose="020B0609020204030204" pitchFamily="49" charset="0"/>
              </a:rPr>
              <a:t>toString()</a:t>
            </a:r>
            <a:r>
              <a:rPr lang="sl-SI" altLang="en-US"/>
              <a:t> im je predefinisan u tom smislu.</a:t>
            </a:r>
          </a:p>
          <a:p>
            <a:pPr lvl="1" eaLnBrk="1" hangingPunct="1"/>
            <a:r>
              <a:rPr lang="sl-SI" altLang="en-US"/>
              <a:t>O ovom metodu biće reči u nastavku kursa.</a:t>
            </a:r>
          </a:p>
          <a:p>
            <a:pPr eaLnBrk="1" hangingPunct="1"/>
            <a:endParaRPr lang="en-US" altLang="en-US">
              <a:solidFill>
                <a:srgbClr val="FF0000"/>
              </a:solidFill>
            </a:endParaRPr>
          </a:p>
        </p:txBody>
      </p:sp>
      <p:sp>
        <p:nvSpPr>
          <p:cNvPr id="2" name="Footer Placeholder 1">
            <a:extLst>
              <a:ext uri="{FF2B5EF4-FFF2-40B4-BE49-F238E27FC236}">
                <a16:creationId xmlns:a16="http://schemas.microsoft.com/office/drawing/2014/main" id="{FE086C3F-ED42-4D6D-86C6-E2C46F3D7922}"/>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a:extLst>
              <a:ext uri="{FF2B5EF4-FFF2-40B4-BE49-F238E27FC236}">
                <a16:creationId xmlns:a16="http://schemas.microsoft.com/office/drawing/2014/main" id="{EB807835-4DD3-449A-8F1D-3CEA9F71D1A5}"/>
              </a:ext>
            </a:extLst>
          </p:cNvPr>
          <p:cNvSpPr>
            <a:spLocks noGrp="1"/>
          </p:cNvSpPr>
          <p:nvPr>
            <p:ph type="title"/>
          </p:nvPr>
        </p:nvSpPr>
        <p:spPr/>
        <p:txBody>
          <a:bodyPr/>
          <a:lstStyle/>
          <a:p>
            <a:pPr eaLnBrk="1" hangingPunct="1"/>
            <a:r>
              <a:rPr lang="sl-SI" altLang="en-US" sz="3200"/>
              <a:t>Enumeracije</a:t>
            </a:r>
            <a:endParaRPr lang="en-US" altLang="en-US" sz="3200"/>
          </a:p>
        </p:txBody>
      </p:sp>
      <p:sp>
        <p:nvSpPr>
          <p:cNvPr id="94211" name="Content Placeholder 2">
            <a:extLst>
              <a:ext uri="{FF2B5EF4-FFF2-40B4-BE49-F238E27FC236}">
                <a16:creationId xmlns:a16="http://schemas.microsoft.com/office/drawing/2014/main" id="{4C453ABC-5880-4507-9C73-D5B016D0DD7A}"/>
              </a:ext>
            </a:extLst>
          </p:cNvPr>
          <p:cNvSpPr>
            <a:spLocks noGrp="1" noChangeArrowheads="1"/>
          </p:cNvSpPr>
          <p:nvPr>
            <p:ph idx="1"/>
          </p:nvPr>
        </p:nvSpPr>
        <p:spPr>
          <a:xfrm>
            <a:off x="457200" y="1268760"/>
            <a:ext cx="9302552" cy="4464496"/>
          </a:xfrm>
        </p:spPr>
        <p:txBody>
          <a:bodyPr/>
          <a:lstStyle/>
          <a:p>
            <a:pPr eaLnBrk="1" hangingPunct="1"/>
            <a:r>
              <a:rPr lang="sl-SI" altLang="en-US" sz="2400"/>
              <a:t>Enum konstante su </a:t>
            </a:r>
            <a:r>
              <a:rPr lang="sl-SI" altLang="en-US" sz="2400" b="1" i="1">
                <a:latin typeface="Consolas" panose="020B0609020204030204" pitchFamily="49" charset="0"/>
                <a:cs typeface="Courier New" panose="02070309020205020404" pitchFamily="49" charset="0"/>
              </a:rPr>
              <a:t>public static final</a:t>
            </a:r>
            <a:r>
              <a:rPr lang="sl-SI" altLang="en-US" sz="2400"/>
              <a:t>.</a:t>
            </a:r>
          </a:p>
          <a:p>
            <a:pPr eaLnBrk="1" hangingPunct="1"/>
            <a:r>
              <a:rPr lang="sl-SI" altLang="en-US" sz="2400"/>
              <a:t>Enumeracije se ne nasleđuju.</a:t>
            </a:r>
          </a:p>
          <a:p>
            <a:pPr eaLnBrk="1" hangingPunct="1"/>
            <a:r>
              <a:rPr lang="sl-SI" altLang="en-US" sz="2400"/>
              <a:t>Od enumeracija se ne prave objekti.</a:t>
            </a:r>
          </a:p>
          <a:p>
            <a:pPr eaLnBrk="1" hangingPunct="1"/>
            <a:r>
              <a:rPr lang="sl-SI" altLang="en-US" sz="2400"/>
              <a:t>Unutar enumeracije može biti </a:t>
            </a:r>
            <a:r>
              <a:rPr lang="sl-SI" altLang="en-US" sz="2400" b="1">
                <a:latin typeface="Consolas" panose="020B0609020204030204" pitchFamily="49" charset="0"/>
                <a:cs typeface="Courier New" panose="02070309020205020404" pitchFamily="49" charset="0"/>
              </a:rPr>
              <a:t>main</a:t>
            </a:r>
            <a:r>
              <a:rPr lang="sl-SI" altLang="en-US" sz="2400"/>
              <a:t> metod.</a:t>
            </a:r>
          </a:p>
          <a:p>
            <a:pPr eaLnBrk="1" hangingPunct="1"/>
            <a:r>
              <a:rPr lang="sl-SI" altLang="en-US" sz="2400"/>
              <a:t>Može sadržati apstrakt</a:t>
            </a:r>
            <a:r>
              <a:rPr lang="en-US" altLang="en-US" sz="2400"/>
              <a:t>n</a:t>
            </a:r>
            <a:r>
              <a:rPr lang="sl-SI" altLang="en-US" sz="2400"/>
              <a:t>e i konkretne metode.</a:t>
            </a:r>
          </a:p>
          <a:p>
            <a:pPr lvl="1" eaLnBrk="1" hangingPunct="1"/>
            <a:r>
              <a:rPr lang="sl-SI" altLang="en-US" sz="2000"/>
              <a:t>Apstraktni metod mora imati konkretizaciju</a:t>
            </a:r>
            <a:br>
              <a:rPr lang="sl-SI" altLang="en-US" sz="2000"/>
            </a:br>
            <a:r>
              <a:rPr lang="sl-SI" altLang="en-US" sz="2000"/>
              <a:t>za svaku konstantu u enumeraciji.</a:t>
            </a:r>
          </a:p>
          <a:p>
            <a:pPr eaLnBrk="1" hangingPunct="1"/>
            <a:endParaRPr lang="sl-SI" altLang="en-US" sz="2400">
              <a:solidFill>
                <a:srgbClr val="FF0000"/>
              </a:solidFill>
            </a:endParaRPr>
          </a:p>
          <a:p>
            <a:pPr eaLnBrk="1" hangingPunct="1"/>
            <a:endParaRPr lang="sl-SI" altLang="en-US" sz="2400">
              <a:solidFill>
                <a:srgbClr val="FF0000"/>
              </a:solidFill>
            </a:endParaRPr>
          </a:p>
          <a:p>
            <a:pPr eaLnBrk="1" hangingPunct="1"/>
            <a:endParaRPr lang="en-US" altLang="en-US" sz="2400">
              <a:solidFill>
                <a:srgbClr val="FF0000"/>
              </a:solidFill>
            </a:endParaRPr>
          </a:p>
        </p:txBody>
      </p:sp>
      <p:sp>
        <p:nvSpPr>
          <p:cNvPr id="2" name="Footer Placeholder 1">
            <a:extLst>
              <a:ext uri="{FF2B5EF4-FFF2-40B4-BE49-F238E27FC236}">
                <a16:creationId xmlns:a16="http://schemas.microsoft.com/office/drawing/2014/main" id="{3CBF211F-D980-41C7-971D-1F968399E4BE}"/>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a:extLst>
              <a:ext uri="{FF2B5EF4-FFF2-40B4-BE49-F238E27FC236}">
                <a16:creationId xmlns:a16="http://schemas.microsoft.com/office/drawing/2014/main" id="{9191B6DB-63F6-4FAE-B767-3CD05D015700}"/>
              </a:ext>
            </a:extLst>
          </p:cNvPr>
          <p:cNvSpPr>
            <a:spLocks noGrp="1"/>
          </p:cNvSpPr>
          <p:nvPr>
            <p:ph type="title"/>
          </p:nvPr>
        </p:nvSpPr>
        <p:spPr/>
        <p:txBody>
          <a:bodyPr/>
          <a:lstStyle/>
          <a:p>
            <a:pPr eaLnBrk="1" hangingPunct="1"/>
            <a:r>
              <a:rPr lang="sl-SI" altLang="en-US" sz="3200"/>
              <a:t>Enumeracije</a:t>
            </a:r>
            <a:endParaRPr lang="en-US" altLang="en-US" sz="3200"/>
          </a:p>
        </p:txBody>
      </p:sp>
      <p:sp>
        <p:nvSpPr>
          <p:cNvPr id="3" name="Content Placeholder 2">
            <a:extLst>
              <a:ext uri="{FF2B5EF4-FFF2-40B4-BE49-F238E27FC236}">
                <a16:creationId xmlns:a16="http://schemas.microsoft.com/office/drawing/2014/main" id="{7D9DB7C9-538C-4380-84A0-22FBB2777485}"/>
              </a:ext>
            </a:extLst>
          </p:cNvPr>
          <p:cNvSpPr>
            <a:spLocks noGrp="1"/>
          </p:cNvSpPr>
          <p:nvPr>
            <p:ph idx="1"/>
          </p:nvPr>
        </p:nvSpPr>
        <p:spPr>
          <a:xfrm>
            <a:off x="457201" y="1268761"/>
            <a:ext cx="8158164" cy="4773265"/>
          </a:xfrm>
        </p:spPr>
        <p:txBody>
          <a:bodyPr rtlCol="0">
            <a:normAutofit/>
          </a:bodyPr>
          <a:lstStyle/>
          <a:p>
            <a:pPr>
              <a:defRPr/>
            </a:pPr>
            <a:r>
              <a:rPr lang="sl-SI" sz="2000" dirty="0"/>
              <a:t>Fabrički metodi enumeracija (iz klase Enum):</a:t>
            </a:r>
          </a:p>
          <a:p>
            <a:pPr lvl="1">
              <a:defRPr/>
            </a:pPr>
            <a:endParaRPr lang="sl-SI" dirty="0">
              <a:solidFill>
                <a:schemeClr val="tx1">
                  <a:lumMod val="75000"/>
                  <a:lumOff val="25000"/>
                </a:schemeClr>
              </a:solidFill>
            </a:endParaRPr>
          </a:p>
          <a:p>
            <a:pPr lvl="1">
              <a:defRPr/>
            </a:pPr>
            <a:r>
              <a:rPr lang="sl-SI" sz="1800" b="1" dirty="0">
                <a:latin typeface="Consolas" pitchFamily="49" charset="0"/>
                <a:cs typeface="Courier New" panose="02070309020205020404" pitchFamily="49" charset="0"/>
              </a:rPr>
              <a:t>values() </a:t>
            </a:r>
            <a:r>
              <a:rPr lang="sl-SI" sz="1800" dirty="0"/>
              <a:t>– vraća polje vrednosti enumeracije.</a:t>
            </a:r>
            <a:br>
              <a:rPr lang="sl-SI" sz="1800" dirty="0"/>
            </a:br>
            <a:r>
              <a:rPr lang="sl-SI" sz="1800" dirty="0"/>
              <a:t>Ovo se može koristiti u "foreach" petlji.</a:t>
            </a:r>
          </a:p>
          <a:p>
            <a:pPr lvl="1">
              <a:defRPr/>
            </a:pPr>
            <a:endParaRPr lang="sl-SI" sz="1200" dirty="0"/>
          </a:p>
          <a:p>
            <a:pPr lvl="1">
              <a:defRPr/>
            </a:pPr>
            <a:r>
              <a:rPr lang="sl-SI" sz="1800" b="1" dirty="0">
                <a:latin typeface="Consolas" pitchFamily="49" charset="0"/>
                <a:cs typeface="Courier New" panose="02070309020205020404" pitchFamily="49" charset="0"/>
              </a:rPr>
              <a:t>ordinal() </a:t>
            </a:r>
            <a:r>
              <a:rPr lang="sl-SI" sz="1800" dirty="0"/>
              <a:t>– vraća indeks trenutne vrednosti enumeracije.</a:t>
            </a:r>
            <a:br>
              <a:rPr lang="sl-SI" sz="1800" dirty="0"/>
            </a:br>
            <a:r>
              <a:rPr lang="sl-SI" sz="1800" dirty="0"/>
              <a:t>Ukoliko enumeracija Kafa ima vrednost SLAĐA,</a:t>
            </a:r>
            <a:br>
              <a:rPr lang="sl-SI" sz="1800" dirty="0"/>
            </a:br>
            <a:r>
              <a:rPr lang="sl-SI" sz="1800" dirty="0"/>
              <a:t>poziv ovog metoda vratiće vrednost 0,</a:t>
            </a:r>
            <a:br>
              <a:rPr lang="sl-SI" sz="1800" dirty="0"/>
            </a:br>
            <a:r>
              <a:rPr lang="sl-SI" sz="1800" dirty="0"/>
              <a:t>zato što je ova vrednost prva u nizu vrednosti.</a:t>
            </a:r>
          </a:p>
          <a:p>
            <a:pPr lvl="1">
              <a:defRPr/>
            </a:pPr>
            <a:endParaRPr lang="sl-SI" sz="1100" dirty="0"/>
          </a:p>
          <a:p>
            <a:pPr lvl="1">
              <a:defRPr/>
            </a:pPr>
            <a:r>
              <a:rPr lang="sl-SI" sz="1800" b="1" dirty="0">
                <a:latin typeface="Consolas" pitchFamily="49" charset="0"/>
                <a:cs typeface="Courier New" panose="02070309020205020404" pitchFamily="49" charset="0"/>
              </a:rPr>
              <a:t>valueOf() </a:t>
            </a:r>
            <a:r>
              <a:rPr lang="sl-SI" sz="1800" dirty="0"/>
              <a:t>– vraća enum konstantu specifirane string vrednosti, ukoliko ova postoji.</a:t>
            </a:r>
          </a:p>
        </p:txBody>
      </p:sp>
      <p:sp>
        <p:nvSpPr>
          <p:cNvPr id="2" name="Footer Placeholder 1">
            <a:extLst>
              <a:ext uri="{FF2B5EF4-FFF2-40B4-BE49-F238E27FC236}">
                <a16:creationId xmlns:a16="http://schemas.microsoft.com/office/drawing/2014/main" id="{FC1D1E27-12D7-4B8A-95CC-3CD3586EE7F3}"/>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17E20FFD-04F4-4530-B9DC-4D9677B5F693}"/>
              </a:ext>
            </a:extLst>
          </p:cNvPr>
          <p:cNvSpPr>
            <a:spLocks noGrp="1"/>
          </p:cNvSpPr>
          <p:nvPr>
            <p:ph type="title"/>
          </p:nvPr>
        </p:nvSpPr>
        <p:spPr/>
        <p:txBody>
          <a:bodyPr/>
          <a:lstStyle/>
          <a:p>
            <a:pPr eaLnBrk="1" hangingPunct="1"/>
            <a:r>
              <a:rPr lang="en-US" altLang="en-US"/>
              <a:t>Deklarisanje promenljivih</a:t>
            </a:r>
          </a:p>
        </p:txBody>
      </p:sp>
      <p:sp>
        <p:nvSpPr>
          <p:cNvPr id="3" name="Content Placeholder 2">
            <a:extLst>
              <a:ext uri="{FF2B5EF4-FFF2-40B4-BE49-F238E27FC236}">
                <a16:creationId xmlns:a16="http://schemas.microsoft.com/office/drawing/2014/main" id="{AC47FF6D-FC3C-4106-BBAD-9BFDBA098C7F}"/>
              </a:ext>
            </a:extLst>
          </p:cNvPr>
          <p:cNvSpPr>
            <a:spLocks noGrp="1"/>
          </p:cNvSpPr>
          <p:nvPr>
            <p:ph idx="1"/>
          </p:nvPr>
        </p:nvSpPr>
        <p:spPr>
          <a:xfrm>
            <a:off x="524120" y="1414422"/>
            <a:ext cx="7634287" cy="4104034"/>
          </a:xfrm>
        </p:spPr>
        <p:txBody>
          <a:bodyPr rtlCol="0">
            <a:normAutofit lnSpcReduction="10000"/>
          </a:bodyPr>
          <a:lstStyle/>
          <a:p>
            <a:pPr>
              <a:defRPr/>
            </a:pPr>
            <a:r>
              <a:rPr lang="sl-SI" altLang="en-US" sz="2400" dirty="0"/>
              <a:t>Promenljiva objekta (instance):</a:t>
            </a:r>
            <a:endParaRPr lang="en-US" altLang="en-US" sz="2400" dirty="0"/>
          </a:p>
          <a:p>
            <a:pPr marL="0" indent="0">
              <a:buNone/>
              <a:defRPr/>
            </a:pPr>
            <a:endParaRPr lang="sl-SI" altLang="en-US" dirty="0">
              <a:solidFill>
                <a:schemeClr val="tx1">
                  <a:lumMod val="75000"/>
                  <a:lumOff val="25000"/>
                </a:schemeClr>
              </a:solidFill>
            </a:endParaRPr>
          </a:p>
          <a:p>
            <a:pPr>
              <a:buNone/>
              <a:defRPr/>
            </a:pPr>
            <a:r>
              <a:rPr lang="en-US" altLang="en-US" sz="2100" dirty="0">
                <a:solidFill>
                  <a:schemeClr val="accent2">
                    <a:lumMod val="75000"/>
                  </a:schemeClr>
                </a:solidFill>
                <a:latin typeface="Consolas" pitchFamily="49" charset="0"/>
              </a:rPr>
              <a:t>tip </a:t>
            </a:r>
            <a:r>
              <a:rPr lang="en-US" altLang="en-US" sz="2100" dirty="0" err="1">
                <a:solidFill>
                  <a:schemeClr val="accent2">
                    <a:lumMod val="75000"/>
                  </a:schemeClr>
                </a:solidFill>
                <a:latin typeface="Consolas" pitchFamily="49" charset="0"/>
              </a:rPr>
              <a:t>ime</a:t>
            </a:r>
            <a:r>
              <a:rPr lang="sl-SI" altLang="en-US" sz="2100" dirty="0">
                <a:solidFill>
                  <a:schemeClr val="accent2">
                    <a:lumMod val="75000"/>
                  </a:schemeClr>
                </a:solidFill>
                <a:latin typeface="Consolas" pitchFamily="49" charset="0"/>
              </a:rPr>
              <a:t>; </a:t>
            </a:r>
            <a:r>
              <a:rPr lang="sl-SI" altLang="en-US" sz="2100" dirty="0">
                <a:solidFill>
                  <a:srgbClr val="00B050"/>
                </a:solidFill>
                <a:latin typeface="Consolas" pitchFamily="49" charset="0"/>
              </a:rPr>
              <a:t>// bez inicijalizacije... ili...</a:t>
            </a:r>
          </a:p>
          <a:p>
            <a:pPr>
              <a:buNone/>
              <a:defRPr/>
            </a:pPr>
            <a:r>
              <a:rPr lang="sl-SI" altLang="en-US" sz="2100" dirty="0">
                <a:solidFill>
                  <a:schemeClr val="accent2">
                    <a:lumMod val="75000"/>
                  </a:schemeClr>
                </a:solidFill>
                <a:latin typeface="Consolas" pitchFamily="49" charset="0"/>
              </a:rPr>
              <a:t>tip ime </a:t>
            </a:r>
            <a:r>
              <a:rPr lang="en-US" altLang="en-US" sz="2100" dirty="0">
                <a:solidFill>
                  <a:schemeClr val="accent2">
                    <a:lumMod val="75000"/>
                  </a:schemeClr>
                </a:solidFill>
                <a:latin typeface="Consolas" pitchFamily="49" charset="0"/>
              </a:rPr>
              <a:t>= </a:t>
            </a:r>
            <a:r>
              <a:rPr lang="en-US" altLang="en-US" sz="2100" dirty="0" err="1">
                <a:solidFill>
                  <a:schemeClr val="accent2">
                    <a:lumMod val="75000"/>
                  </a:schemeClr>
                </a:solidFill>
                <a:latin typeface="Consolas" pitchFamily="49" charset="0"/>
              </a:rPr>
              <a:t>po</a:t>
            </a:r>
            <a:r>
              <a:rPr lang="sl-SI" altLang="en-US" sz="2100" dirty="0">
                <a:solidFill>
                  <a:schemeClr val="accent2">
                    <a:lumMod val="75000"/>
                  </a:schemeClr>
                </a:solidFill>
                <a:latin typeface="Consolas" pitchFamily="49" charset="0"/>
              </a:rPr>
              <a:t>četna_vrednost; </a:t>
            </a:r>
            <a:r>
              <a:rPr lang="sl-SI" altLang="en-US" sz="2100" dirty="0">
                <a:solidFill>
                  <a:srgbClr val="00B050"/>
                </a:solidFill>
                <a:latin typeface="Consolas" pitchFamily="49" charset="0"/>
              </a:rPr>
              <a:t>// sa inicijaliz.</a:t>
            </a:r>
            <a:endParaRPr lang="en-US" altLang="en-US" sz="2100" dirty="0">
              <a:solidFill>
                <a:srgbClr val="00B050"/>
              </a:solidFill>
              <a:latin typeface="Consolas" pitchFamily="49" charset="0"/>
            </a:endParaRPr>
          </a:p>
          <a:p>
            <a:pPr>
              <a:defRPr/>
            </a:pPr>
            <a:endParaRPr lang="en-US" altLang="en-US" dirty="0">
              <a:solidFill>
                <a:schemeClr val="tx1">
                  <a:lumMod val="75000"/>
                  <a:lumOff val="25000"/>
                </a:schemeClr>
              </a:solidFill>
            </a:endParaRPr>
          </a:p>
          <a:p>
            <a:pPr>
              <a:defRPr/>
            </a:pPr>
            <a:r>
              <a:rPr lang="sl-SI" altLang="en-US" sz="2400" dirty="0"/>
              <a:t>Promenljiva klase:</a:t>
            </a:r>
            <a:endParaRPr lang="en-US" altLang="en-US" sz="2400" dirty="0"/>
          </a:p>
          <a:p>
            <a:pPr marL="0" indent="0">
              <a:buNone/>
              <a:defRPr/>
            </a:pPr>
            <a:endParaRPr lang="sl-SI" altLang="en-US" dirty="0">
              <a:solidFill>
                <a:schemeClr val="tx1">
                  <a:lumMod val="75000"/>
                  <a:lumOff val="25000"/>
                </a:schemeClr>
              </a:solidFill>
            </a:endParaRPr>
          </a:p>
          <a:p>
            <a:pPr>
              <a:buNone/>
              <a:defRPr/>
            </a:pPr>
            <a:r>
              <a:rPr lang="en-US" altLang="en-US" sz="2100" b="1" dirty="0">
                <a:solidFill>
                  <a:srgbClr val="7030A0"/>
                </a:solidFill>
                <a:latin typeface="Consolas" pitchFamily="49" charset="0"/>
              </a:rPr>
              <a:t>static</a:t>
            </a:r>
            <a:r>
              <a:rPr lang="en-US" altLang="en-US" sz="2100" dirty="0">
                <a:solidFill>
                  <a:schemeClr val="accent2">
                    <a:lumMod val="75000"/>
                  </a:schemeClr>
                </a:solidFill>
                <a:latin typeface="Consolas" pitchFamily="49" charset="0"/>
              </a:rPr>
              <a:t> tip </a:t>
            </a:r>
            <a:r>
              <a:rPr lang="en-US" altLang="en-US" sz="2100" dirty="0" err="1">
                <a:solidFill>
                  <a:schemeClr val="accent2">
                    <a:lumMod val="75000"/>
                  </a:schemeClr>
                </a:solidFill>
                <a:latin typeface="Consolas" pitchFamily="49" charset="0"/>
              </a:rPr>
              <a:t>ime</a:t>
            </a:r>
            <a:r>
              <a:rPr lang="sl-SI" altLang="en-US" sz="2100" dirty="0">
                <a:solidFill>
                  <a:schemeClr val="accent2">
                    <a:lumMod val="75000"/>
                  </a:schemeClr>
                </a:solidFill>
                <a:latin typeface="Consolas" pitchFamily="49" charset="0"/>
              </a:rPr>
              <a:t>;	</a:t>
            </a:r>
            <a:r>
              <a:rPr lang="sl-SI" altLang="en-US" sz="2100" dirty="0">
                <a:solidFill>
                  <a:srgbClr val="00B050"/>
                </a:solidFill>
                <a:latin typeface="Consolas" pitchFamily="49" charset="0"/>
              </a:rPr>
              <a:t>// ...ili...</a:t>
            </a:r>
          </a:p>
          <a:p>
            <a:pPr>
              <a:buNone/>
              <a:defRPr/>
            </a:pPr>
            <a:r>
              <a:rPr lang="sl-SI" altLang="en-US" sz="2100" b="1" dirty="0">
                <a:solidFill>
                  <a:srgbClr val="7030A0"/>
                </a:solidFill>
                <a:latin typeface="Consolas" pitchFamily="49" charset="0"/>
              </a:rPr>
              <a:t>static</a:t>
            </a:r>
            <a:r>
              <a:rPr lang="sl-SI" altLang="en-US" sz="2100" dirty="0">
                <a:solidFill>
                  <a:schemeClr val="accent2">
                    <a:lumMod val="75000"/>
                  </a:schemeClr>
                </a:solidFill>
                <a:latin typeface="Consolas" pitchFamily="49" charset="0"/>
              </a:rPr>
              <a:t> tip ime </a:t>
            </a:r>
            <a:r>
              <a:rPr lang="en-US" altLang="en-US" sz="2100" dirty="0">
                <a:solidFill>
                  <a:schemeClr val="accent2">
                    <a:lumMod val="75000"/>
                  </a:schemeClr>
                </a:solidFill>
                <a:latin typeface="Consolas" pitchFamily="49" charset="0"/>
              </a:rPr>
              <a:t>= </a:t>
            </a:r>
            <a:r>
              <a:rPr lang="en-US" altLang="en-US" sz="2100" dirty="0" err="1">
                <a:solidFill>
                  <a:schemeClr val="accent2">
                    <a:lumMod val="75000"/>
                  </a:schemeClr>
                </a:solidFill>
                <a:latin typeface="Consolas" pitchFamily="49" charset="0"/>
              </a:rPr>
              <a:t>po</a:t>
            </a:r>
            <a:r>
              <a:rPr lang="sl-SI" altLang="en-US" sz="2100" dirty="0">
                <a:solidFill>
                  <a:schemeClr val="accent2">
                    <a:lumMod val="75000"/>
                  </a:schemeClr>
                </a:solidFill>
                <a:latin typeface="Consolas" pitchFamily="49" charset="0"/>
              </a:rPr>
              <a:t>četna_vrednost;</a:t>
            </a:r>
          </a:p>
        </p:txBody>
      </p:sp>
      <p:sp>
        <p:nvSpPr>
          <p:cNvPr id="2" name="Footer Placeholder 1">
            <a:extLst>
              <a:ext uri="{FF2B5EF4-FFF2-40B4-BE49-F238E27FC236}">
                <a16:creationId xmlns:a16="http://schemas.microsoft.com/office/drawing/2014/main" id="{C8685B05-6308-4111-9065-EAEF59C478CF}"/>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a:extLst>
              <a:ext uri="{FF2B5EF4-FFF2-40B4-BE49-F238E27FC236}">
                <a16:creationId xmlns:a16="http://schemas.microsoft.com/office/drawing/2014/main" id="{A060CE95-E466-4157-80F6-9B05F792F1E1}"/>
              </a:ext>
            </a:extLst>
          </p:cNvPr>
          <p:cNvSpPr>
            <a:spLocks noGrp="1"/>
          </p:cNvSpPr>
          <p:nvPr>
            <p:ph type="title"/>
          </p:nvPr>
        </p:nvSpPr>
        <p:spPr>
          <a:xfrm>
            <a:off x="828288" y="333375"/>
            <a:ext cx="8144262" cy="649288"/>
          </a:xfrm>
        </p:spPr>
        <p:txBody>
          <a:bodyPr/>
          <a:lstStyle/>
          <a:p>
            <a:pPr eaLnBrk="1" hangingPunct="1"/>
            <a:r>
              <a:rPr lang="sl-SI" altLang="en-US" sz="3200"/>
              <a:t>Metode enumeracija</a:t>
            </a:r>
            <a:endParaRPr lang="en-US" altLang="en-US" sz="3200"/>
          </a:p>
        </p:txBody>
      </p:sp>
      <p:sp>
        <p:nvSpPr>
          <p:cNvPr id="3" name="Content Placeholder 2">
            <a:extLst>
              <a:ext uri="{FF2B5EF4-FFF2-40B4-BE49-F238E27FC236}">
                <a16:creationId xmlns:a16="http://schemas.microsoft.com/office/drawing/2014/main" id="{B34E4496-0EFC-49F1-8BA3-D9FB123E7293}"/>
              </a:ext>
            </a:extLst>
          </p:cNvPr>
          <p:cNvSpPr>
            <a:spLocks noGrp="1"/>
          </p:cNvSpPr>
          <p:nvPr>
            <p:ph idx="1"/>
          </p:nvPr>
        </p:nvSpPr>
        <p:spPr>
          <a:xfrm>
            <a:off x="673100" y="980728"/>
            <a:ext cx="9304586" cy="5516562"/>
          </a:xfrm>
        </p:spPr>
        <p:txBody>
          <a:bodyPr rtlCol="0">
            <a:normAutofit lnSpcReduction="10000"/>
          </a:bodyPr>
          <a:lstStyle/>
          <a:p>
            <a:pPr marL="0" indent="0">
              <a:buNone/>
              <a:defRPr/>
            </a:pPr>
            <a:r>
              <a:rPr lang="sl-SI" sz="1600" b="1" dirty="0">
                <a:solidFill>
                  <a:schemeClr val="accent1"/>
                </a:solidFill>
                <a:latin typeface="Consolas" pitchFamily="49" charset="0"/>
                <a:cs typeface="Courier New" panose="02070309020205020404" pitchFamily="49" charset="0"/>
              </a:rPr>
              <a:t>enum </a:t>
            </a:r>
            <a:r>
              <a:rPr lang="sl-SI" sz="1600" b="1" dirty="0">
                <a:latin typeface="Consolas" pitchFamily="49" charset="0"/>
                <a:cs typeface="Courier New" panose="02070309020205020404" pitchFamily="49" charset="0"/>
              </a:rPr>
              <a:t>Kafa </a:t>
            </a:r>
          </a:p>
          <a:p>
            <a:pPr marL="0" indent="0">
              <a:spcBef>
                <a:spcPts val="0"/>
              </a:spcBef>
              <a:buNone/>
              <a:defRPr/>
            </a:pPr>
            <a:r>
              <a:rPr lang="sl-SI" sz="1600" b="1" dirty="0">
                <a:latin typeface="Consolas" pitchFamily="49" charset="0"/>
                <a:cs typeface="Courier New" panose="02070309020205020404" pitchFamily="49" charset="0"/>
              </a:rPr>
              <a:t>{ </a:t>
            </a:r>
          </a:p>
          <a:p>
            <a:pPr marL="0" indent="0">
              <a:spcBef>
                <a:spcPts val="0"/>
              </a:spcBef>
              <a:buNone/>
              <a:defRPr/>
            </a:pPr>
            <a:r>
              <a:rPr lang="sl-SI" sz="1600" b="1" dirty="0">
                <a:latin typeface="Consolas" pitchFamily="49" charset="0"/>
                <a:cs typeface="Courier New" panose="02070309020205020404" pitchFamily="49" charset="0"/>
              </a:rPr>
              <a:t>    SLAĐA, SREDNJA, GORČA; </a:t>
            </a:r>
          </a:p>
          <a:p>
            <a:pPr marL="0" indent="0">
              <a:spcBef>
                <a:spcPts val="0"/>
              </a:spcBef>
              <a:buNone/>
              <a:defRPr/>
            </a:pPr>
            <a:r>
              <a:rPr lang="sl-SI" sz="1600" b="1" dirty="0">
                <a:latin typeface="Consolas" pitchFamily="49" charset="0"/>
                <a:cs typeface="Courier New" panose="02070309020205020404" pitchFamily="49" charset="0"/>
              </a:rPr>
              <a:t>} </a:t>
            </a:r>
          </a:p>
          <a:p>
            <a:pPr marL="0" indent="0">
              <a:spcBef>
                <a:spcPts val="0"/>
              </a:spcBef>
              <a:buNone/>
              <a:defRPr/>
            </a:pPr>
            <a:r>
              <a:rPr lang="sl-SI" sz="1600" b="1" dirty="0">
                <a:solidFill>
                  <a:schemeClr val="accent1"/>
                </a:solidFill>
                <a:latin typeface="Consolas" pitchFamily="49" charset="0"/>
                <a:cs typeface="Courier New" panose="02070309020205020404" pitchFamily="49" charset="0"/>
              </a:rPr>
              <a:t>public class </a:t>
            </a:r>
            <a:r>
              <a:rPr lang="sl-SI" sz="1600" b="1" dirty="0">
                <a:latin typeface="Consolas" pitchFamily="49" charset="0"/>
                <a:cs typeface="Courier New" panose="02070309020205020404" pitchFamily="49" charset="0"/>
              </a:rPr>
              <a:t>GlavnaKlasa </a:t>
            </a:r>
          </a:p>
          <a:p>
            <a:pPr marL="0" indent="0">
              <a:spcBef>
                <a:spcPts val="0"/>
              </a:spcBef>
              <a:buNone/>
              <a:defRPr/>
            </a:pPr>
            <a:r>
              <a:rPr lang="sl-SI" sz="1600" b="1" dirty="0">
                <a:latin typeface="Consolas" pitchFamily="49" charset="0"/>
                <a:cs typeface="Courier New" panose="02070309020205020404" pitchFamily="49" charset="0"/>
              </a:rPr>
              <a:t>{ </a:t>
            </a:r>
          </a:p>
          <a:p>
            <a:pPr marL="0" indent="0">
              <a:spcBef>
                <a:spcPts val="0"/>
              </a:spcBef>
              <a:buNone/>
              <a:defRPr/>
            </a:pPr>
            <a:r>
              <a:rPr lang="sl-SI" sz="1600" b="1" dirty="0">
                <a:latin typeface="Consolas" pitchFamily="49" charset="0"/>
                <a:cs typeface="Courier New" panose="02070309020205020404" pitchFamily="49" charset="0"/>
              </a:rPr>
              <a:t>    </a:t>
            </a:r>
            <a:r>
              <a:rPr lang="sl-SI" sz="1600" b="1" dirty="0">
                <a:solidFill>
                  <a:schemeClr val="accent1"/>
                </a:solidFill>
                <a:latin typeface="Consolas" pitchFamily="49" charset="0"/>
                <a:cs typeface="Courier New" panose="02070309020205020404" pitchFamily="49" charset="0"/>
              </a:rPr>
              <a:t>public static void </a:t>
            </a:r>
            <a:r>
              <a:rPr lang="sl-SI" sz="1600" b="1" dirty="0">
                <a:latin typeface="Consolas" pitchFamily="49" charset="0"/>
                <a:cs typeface="Courier New" panose="02070309020205020404" pitchFamily="49" charset="0"/>
              </a:rPr>
              <a:t>main(String[] args) </a:t>
            </a:r>
          </a:p>
          <a:p>
            <a:pPr marL="0" indent="0">
              <a:spcBef>
                <a:spcPts val="0"/>
              </a:spcBef>
              <a:buNone/>
              <a:defRPr/>
            </a:pPr>
            <a:r>
              <a:rPr lang="sl-SI" sz="1600" b="1" dirty="0">
                <a:latin typeface="Consolas" pitchFamily="49" charset="0"/>
                <a:cs typeface="Courier New" panose="02070309020205020404" pitchFamily="49" charset="0"/>
              </a:rPr>
              <a:t>    { </a:t>
            </a:r>
          </a:p>
          <a:p>
            <a:pPr marL="0" indent="0">
              <a:spcBef>
                <a:spcPts val="0"/>
              </a:spcBef>
              <a:buNone/>
              <a:defRPr/>
            </a:pPr>
            <a:r>
              <a:rPr lang="sl-SI" sz="1600" b="1" dirty="0">
                <a:latin typeface="Consolas" pitchFamily="49" charset="0"/>
                <a:cs typeface="Courier New" panose="02070309020205020404" pitchFamily="49" charset="0"/>
              </a:rPr>
              <a:t>        </a:t>
            </a:r>
            <a:r>
              <a:rPr lang="sl-SI" sz="1600" b="1" dirty="0">
                <a:solidFill>
                  <a:schemeClr val="accent1"/>
                </a:solidFill>
                <a:latin typeface="Consolas" pitchFamily="49" charset="0"/>
                <a:cs typeface="Courier New" panose="02070309020205020404" pitchFamily="49" charset="0"/>
              </a:rPr>
              <a:t>Kafa </a:t>
            </a:r>
            <a:r>
              <a:rPr lang="sl-SI" sz="1600" b="1" dirty="0">
                <a:latin typeface="Consolas" pitchFamily="49" charset="0"/>
                <a:cs typeface="Courier New" panose="02070309020205020404" pitchFamily="49" charset="0"/>
              </a:rPr>
              <a:t>vrednosti[] = Kafa.values(); </a:t>
            </a:r>
          </a:p>
          <a:p>
            <a:pPr marL="0" indent="0">
              <a:spcBef>
                <a:spcPts val="0"/>
              </a:spcBef>
              <a:buNone/>
              <a:defRPr/>
            </a:pPr>
            <a:r>
              <a:rPr lang="sl-SI" sz="1600" dirty="0">
                <a:solidFill>
                  <a:schemeClr val="accent3">
                    <a:lumMod val="75000"/>
                  </a:schemeClr>
                </a:solidFill>
                <a:latin typeface="Consolas" pitchFamily="49" charset="0"/>
                <a:cs typeface="Courier New" panose="02070309020205020404" pitchFamily="49" charset="0"/>
              </a:rPr>
              <a:t>        </a:t>
            </a:r>
            <a:r>
              <a:rPr lang="sl-SI" sz="1600" b="1" dirty="0">
                <a:solidFill>
                  <a:schemeClr val="accent3">
                    <a:lumMod val="75000"/>
                  </a:schemeClr>
                </a:solidFill>
                <a:latin typeface="Consolas" pitchFamily="49" charset="0"/>
                <a:cs typeface="Courier New" panose="02070309020205020404" pitchFamily="49" charset="0"/>
              </a:rPr>
              <a:t>// pravi niz sa svim vrednostima</a:t>
            </a:r>
          </a:p>
          <a:p>
            <a:pPr marL="0" indent="0">
              <a:spcBef>
                <a:spcPts val="0"/>
              </a:spcBef>
              <a:buNone/>
              <a:defRPr/>
            </a:pPr>
            <a:r>
              <a:rPr lang="sl-SI" sz="1600" b="1" dirty="0">
                <a:solidFill>
                  <a:schemeClr val="accent3">
                    <a:lumMod val="75000"/>
                  </a:schemeClr>
                </a:solidFill>
                <a:latin typeface="Consolas" pitchFamily="49" charset="0"/>
                <a:cs typeface="Courier New" panose="02070309020205020404" pitchFamily="49" charset="0"/>
              </a:rPr>
              <a:t> 		// "foreach" za prolaz kroz vrednosti: </a:t>
            </a:r>
          </a:p>
          <a:p>
            <a:pPr marL="400050" lvl="1" indent="0">
              <a:spcBef>
                <a:spcPts val="0"/>
              </a:spcBef>
              <a:buNone/>
              <a:defRPr/>
            </a:pPr>
            <a:r>
              <a:rPr lang="sl-SI" sz="1400" b="1" dirty="0">
                <a:latin typeface="Consolas" pitchFamily="49" charset="0"/>
                <a:cs typeface="Courier New" pitchFamily="49" charset="0"/>
              </a:rPr>
              <a:t>     for (Kafa kaf : vrednosti) </a:t>
            </a:r>
          </a:p>
          <a:p>
            <a:pPr marL="400050" lvl="1" indent="0">
              <a:spcBef>
                <a:spcPts val="0"/>
              </a:spcBef>
              <a:buNone/>
              <a:defRPr/>
            </a:pPr>
            <a:r>
              <a:rPr lang="sl-SI" sz="1400" b="1" dirty="0">
                <a:latin typeface="Consolas" pitchFamily="49" charset="0"/>
                <a:cs typeface="Courier New" pitchFamily="49" charset="0"/>
              </a:rPr>
              <a:t>     { </a:t>
            </a:r>
            <a:r>
              <a:rPr lang="sl-SI" sz="1400" b="1" dirty="0">
                <a:solidFill>
                  <a:schemeClr val="accent3">
                    <a:lumMod val="75000"/>
                  </a:schemeClr>
                </a:solidFill>
                <a:latin typeface="Consolas" pitchFamily="49" charset="0"/>
                <a:cs typeface="Courier New" pitchFamily="49" charset="0"/>
              </a:rPr>
              <a:t>// ordinal() da nađemo indeks kafe </a:t>
            </a:r>
          </a:p>
          <a:p>
            <a:pPr marL="400050" lvl="1" indent="0">
              <a:spcBef>
                <a:spcPts val="0"/>
              </a:spcBef>
              <a:buNone/>
              <a:defRPr/>
            </a:pPr>
            <a:r>
              <a:rPr lang="sl-SI" sz="1400" b="1" dirty="0">
                <a:latin typeface="Consolas" pitchFamily="49" charset="0"/>
                <a:cs typeface="Courier New" pitchFamily="49" charset="0"/>
              </a:rPr>
              <a:t>       System.out.println(kaf +</a:t>
            </a:r>
          </a:p>
          <a:p>
            <a:pPr marL="400050" lvl="1" indent="0">
              <a:spcBef>
                <a:spcPts val="0"/>
              </a:spcBef>
              <a:buNone/>
              <a:defRPr/>
            </a:pPr>
            <a:r>
              <a:rPr lang="sl-SI" sz="1400" b="1" dirty="0">
                <a:latin typeface="Consolas" pitchFamily="49" charset="0"/>
                <a:cs typeface="Courier New" pitchFamily="49" charset="0"/>
              </a:rPr>
              <a:t>       	" na poziciji " + kaf.ordinal()); </a:t>
            </a:r>
          </a:p>
          <a:p>
            <a:pPr marL="400050" lvl="1" indent="0">
              <a:spcBef>
                <a:spcPts val="0"/>
              </a:spcBef>
              <a:buNone/>
              <a:defRPr/>
            </a:pPr>
            <a:r>
              <a:rPr lang="sl-SI" sz="1400" b="1" dirty="0">
                <a:latin typeface="Consolas" pitchFamily="49" charset="0"/>
                <a:cs typeface="Courier New" pitchFamily="49" charset="0"/>
              </a:rPr>
              <a:t>     } </a:t>
            </a:r>
          </a:p>
          <a:p>
            <a:pPr marL="800100" lvl="2" indent="0">
              <a:spcBef>
                <a:spcPts val="0"/>
              </a:spcBef>
              <a:buNone/>
              <a:defRPr/>
            </a:pPr>
            <a:r>
              <a:rPr lang="sl-SI" sz="1200" b="1" dirty="0">
                <a:solidFill>
                  <a:schemeClr val="accent3">
                    <a:lumMod val="75000"/>
                  </a:schemeClr>
                </a:solidFill>
                <a:latin typeface="Consolas" pitchFamily="49" charset="0"/>
                <a:cs typeface="Courier New" pitchFamily="49" charset="0"/>
              </a:rPr>
              <a:t>  // valueOf() Vraća objekat tipa Kafa </a:t>
            </a:r>
          </a:p>
          <a:p>
            <a:pPr marL="800100" lvl="2" indent="0">
              <a:spcBef>
                <a:spcPts val="0"/>
              </a:spcBef>
              <a:buNone/>
              <a:defRPr/>
            </a:pPr>
            <a:r>
              <a:rPr lang="sl-SI" sz="1200" b="1" dirty="0">
                <a:solidFill>
                  <a:schemeClr val="accent3">
                    <a:lumMod val="75000"/>
                  </a:schemeClr>
                </a:solidFill>
                <a:latin typeface="Consolas" pitchFamily="49" charset="0"/>
                <a:cs typeface="Courier New" pitchFamily="49" charset="0"/>
              </a:rPr>
              <a:t>  // sa zadatom konstantom (SLAĐA).</a:t>
            </a:r>
          </a:p>
          <a:p>
            <a:pPr marL="800100" lvl="2" indent="0">
              <a:spcBef>
                <a:spcPts val="0"/>
              </a:spcBef>
              <a:buNone/>
              <a:defRPr/>
            </a:pPr>
            <a:r>
              <a:rPr lang="sl-SI" sz="1200" b="1" dirty="0">
                <a:solidFill>
                  <a:schemeClr val="accent3">
                    <a:lumMod val="75000"/>
                  </a:schemeClr>
                </a:solidFill>
                <a:latin typeface="Consolas" pitchFamily="49" charset="0"/>
                <a:cs typeface="Courier New" pitchFamily="49" charset="0"/>
              </a:rPr>
              <a:t>  // Ako liniji ispod uklonimo komentar </a:t>
            </a:r>
          </a:p>
          <a:p>
            <a:pPr marL="800100" lvl="2" indent="0">
              <a:spcBef>
                <a:spcPts val="0"/>
              </a:spcBef>
              <a:buNone/>
              <a:defRPr/>
            </a:pPr>
            <a:r>
              <a:rPr lang="sl-SI" sz="1200" b="1" dirty="0">
                <a:solidFill>
                  <a:schemeClr val="accent3">
                    <a:lumMod val="75000"/>
                  </a:schemeClr>
                </a:solidFill>
                <a:latin typeface="Consolas" pitchFamily="49" charset="0"/>
                <a:cs typeface="Courier New" pitchFamily="49" charset="0"/>
              </a:rPr>
              <a:t>  // vratiće IllegalArgumentException</a:t>
            </a:r>
          </a:p>
          <a:p>
            <a:pPr marL="800100" lvl="2" indent="0">
              <a:spcBef>
                <a:spcPts val="0"/>
              </a:spcBef>
              <a:buNone/>
              <a:defRPr/>
            </a:pPr>
            <a:r>
              <a:rPr lang="sl-SI" sz="1200" b="1" dirty="0">
                <a:solidFill>
                  <a:schemeClr val="accent3">
                    <a:lumMod val="75000"/>
                  </a:schemeClr>
                </a:solidFill>
                <a:latin typeface="Consolas" pitchFamily="49" charset="0"/>
                <a:cs typeface="Courier New" pitchFamily="49" charset="0"/>
              </a:rPr>
              <a:t>  // jer ne postoji vrednost MOJA.</a:t>
            </a:r>
          </a:p>
          <a:p>
            <a:pPr marL="800100" lvl="2" indent="0">
              <a:spcBef>
                <a:spcPts val="0"/>
              </a:spcBef>
              <a:buNone/>
              <a:defRPr/>
            </a:pPr>
            <a:r>
              <a:rPr lang="sl-SI" sz="1200" b="1" dirty="0">
                <a:latin typeface="Consolas" pitchFamily="49" charset="0"/>
                <a:cs typeface="Courier New" pitchFamily="49" charset="0"/>
              </a:rPr>
              <a:t>  System.out.println(Kafa.valueOf("SLAĐA")); </a:t>
            </a:r>
            <a:endParaRPr lang="sl-SI" b="1" dirty="0">
              <a:solidFill>
                <a:schemeClr val="tx1">
                  <a:lumMod val="75000"/>
                  <a:lumOff val="25000"/>
                </a:schemeClr>
              </a:solidFill>
              <a:latin typeface="Consolas" pitchFamily="49" charset="0"/>
              <a:cs typeface="Courier New" pitchFamily="49" charset="0"/>
            </a:endParaRPr>
          </a:p>
          <a:p>
            <a:pPr marL="0" indent="0">
              <a:spcBef>
                <a:spcPts val="0"/>
              </a:spcBef>
              <a:buNone/>
              <a:defRPr/>
            </a:pPr>
            <a:r>
              <a:rPr lang="sl-SI" sz="1600" b="1" dirty="0">
                <a:latin typeface="Consolas" pitchFamily="49" charset="0"/>
                <a:cs typeface="Courier New" pitchFamily="49" charset="0"/>
              </a:rPr>
              <a:t>  		</a:t>
            </a:r>
            <a:r>
              <a:rPr lang="sl-SI" sz="1600" b="1" dirty="0">
                <a:solidFill>
                  <a:schemeClr val="accent3">
                    <a:lumMod val="75000"/>
                  </a:schemeClr>
                </a:solidFill>
                <a:latin typeface="Consolas" pitchFamily="49" charset="0"/>
                <a:cs typeface="Courier New" pitchFamily="49" charset="0"/>
              </a:rPr>
              <a:t>// System.out.println(Kafa.valueOf("MOJA"));</a:t>
            </a:r>
            <a:r>
              <a:rPr lang="sl-SI" sz="1600" b="1" dirty="0">
                <a:solidFill>
                  <a:srgbClr val="66FF33"/>
                </a:solidFill>
                <a:latin typeface="Consolas" pitchFamily="49" charset="0"/>
                <a:cs typeface="Courier New" pitchFamily="49" charset="0"/>
              </a:rPr>
              <a:t> </a:t>
            </a:r>
          </a:p>
          <a:p>
            <a:pPr marL="0" indent="0">
              <a:spcBef>
                <a:spcPts val="0"/>
              </a:spcBef>
              <a:buNone/>
              <a:defRPr/>
            </a:pPr>
            <a:r>
              <a:rPr lang="sl-SI" sz="1600" b="1" dirty="0">
                <a:latin typeface="Consolas" pitchFamily="49" charset="0"/>
                <a:cs typeface="Courier New" pitchFamily="49" charset="0"/>
              </a:rPr>
              <a:t>  	} </a:t>
            </a:r>
          </a:p>
          <a:p>
            <a:pPr marL="0" indent="0">
              <a:spcBef>
                <a:spcPts val="0"/>
              </a:spcBef>
              <a:buNone/>
              <a:defRPr/>
            </a:pPr>
            <a:r>
              <a:rPr lang="sl-SI" sz="1600" b="1" dirty="0">
                <a:latin typeface="Consolas" pitchFamily="49" charset="0"/>
                <a:cs typeface="Courier New" pitchFamily="49" charset="0"/>
              </a:rPr>
              <a:t>} </a:t>
            </a:r>
          </a:p>
          <a:p>
            <a:pPr marL="0" indent="0">
              <a:spcBef>
                <a:spcPts val="0"/>
              </a:spcBef>
              <a:buNone/>
              <a:defRPr/>
            </a:pPr>
            <a:endParaRPr lang="sl-SI" b="1" dirty="0">
              <a:solidFill>
                <a:schemeClr val="tx1">
                  <a:lumMod val="75000"/>
                  <a:lumOff val="25000"/>
                </a:schemeClr>
              </a:solidFill>
              <a:latin typeface="Consolas" pitchFamily="49" charset="0"/>
              <a:cs typeface="Courier New" panose="02070309020205020404" pitchFamily="49" charset="0"/>
            </a:endParaRPr>
          </a:p>
        </p:txBody>
      </p:sp>
      <p:sp>
        <p:nvSpPr>
          <p:cNvPr id="2" name="Footer Placeholder 1">
            <a:extLst>
              <a:ext uri="{FF2B5EF4-FFF2-40B4-BE49-F238E27FC236}">
                <a16:creationId xmlns:a16="http://schemas.microsoft.com/office/drawing/2014/main" id="{B92A9540-5B4C-40B1-87A7-6E2AB604638F}"/>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a:extLst>
              <a:ext uri="{FF2B5EF4-FFF2-40B4-BE49-F238E27FC236}">
                <a16:creationId xmlns:a16="http://schemas.microsoft.com/office/drawing/2014/main" id="{462514E9-F47C-4F67-A7BE-7221BD624CAC}"/>
              </a:ext>
            </a:extLst>
          </p:cNvPr>
          <p:cNvSpPr>
            <a:spLocks noGrp="1"/>
          </p:cNvSpPr>
          <p:nvPr>
            <p:ph type="title"/>
          </p:nvPr>
        </p:nvSpPr>
        <p:spPr/>
        <p:txBody>
          <a:bodyPr/>
          <a:lstStyle/>
          <a:p>
            <a:pPr eaLnBrk="1" hangingPunct="1"/>
            <a:r>
              <a:rPr lang="sl-SI" altLang="en-US" sz="3200"/>
              <a:t>Enumeracije</a:t>
            </a:r>
            <a:endParaRPr lang="en-US" altLang="en-US" sz="3200"/>
          </a:p>
        </p:txBody>
      </p:sp>
      <p:sp>
        <p:nvSpPr>
          <p:cNvPr id="3" name="Content Placeholder 2">
            <a:extLst>
              <a:ext uri="{FF2B5EF4-FFF2-40B4-BE49-F238E27FC236}">
                <a16:creationId xmlns:a16="http://schemas.microsoft.com/office/drawing/2014/main" id="{706E0FEA-A267-4DAD-BEE0-3B0AA6E7BC84}"/>
              </a:ext>
            </a:extLst>
          </p:cNvPr>
          <p:cNvSpPr>
            <a:spLocks noGrp="1"/>
          </p:cNvSpPr>
          <p:nvPr>
            <p:ph idx="1"/>
          </p:nvPr>
        </p:nvSpPr>
        <p:spPr>
          <a:xfrm>
            <a:off x="457200" y="1340768"/>
            <a:ext cx="8572500" cy="4679950"/>
          </a:xfrm>
        </p:spPr>
        <p:txBody>
          <a:bodyPr rtlCol="0">
            <a:normAutofit/>
          </a:bodyPr>
          <a:lstStyle/>
          <a:p>
            <a:pPr>
              <a:defRPr/>
            </a:pPr>
            <a:r>
              <a:rPr lang="sl-SI" sz="2400" dirty="0">
                <a:solidFill>
                  <a:schemeClr val="tx1">
                    <a:lumMod val="75000"/>
                    <a:lumOff val="25000"/>
                  </a:schemeClr>
                </a:solidFill>
              </a:rPr>
              <a:t>Kroz enumeraciju se može proći switch-case strukturom:</a:t>
            </a:r>
          </a:p>
          <a:p>
            <a:pPr>
              <a:defRPr/>
            </a:pPr>
            <a:endParaRPr lang="sl-SI" dirty="0">
              <a:solidFill>
                <a:schemeClr val="tx1">
                  <a:lumMod val="75000"/>
                  <a:lumOff val="25000"/>
                </a:schemeClr>
              </a:solidFill>
              <a:latin typeface="Consolas" pitchFamily="49" charset="0"/>
            </a:endParaRPr>
          </a:p>
          <a:p>
            <a:pPr marL="0" indent="0">
              <a:buNone/>
              <a:defRPr/>
            </a:pPr>
            <a:r>
              <a:rPr lang="sl-SI" sz="2400" dirty="0">
                <a:latin typeface="Consolas" pitchFamily="49" charset="0"/>
                <a:cs typeface="Courier New" panose="02070309020205020404" pitchFamily="49" charset="0"/>
              </a:rPr>
              <a:t>enum Dan </a:t>
            </a:r>
          </a:p>
          <a:p>
            <a:pPr marL="0" indent="0">
              <a:buNone/>
              <a:defRPr/>
            </a:pPr>
            <a:r>
              <a:rPr lang="sl-SI" sz="2400" dirty="0">
                <a:latin typeface="Consolas" pitchFamily="49" charset="0"/>
                <a:cs typeface="Courier New" panose="02070309020205020404" pitchFamily="49" charset="0"/>
              </a:rPr>
              <a:t>{ </a:t>
            </a:r>
          </a:p>
          <a:p>
            <a:pPr marL="0" indent="0">
              <a:buNone/>
              <a:defRPr/>
            </a:pPr>
            <a:r>
              <a:rPr lang="sl-SI" sz="2400" dirty="0">
                <a:latin typeface="Consolas" pitchFamily="49" charset="0"/>
                <a:cs typeface="Courier New" panose="02070309020205020404" pitchFamily="49" charset="0"/>
              </a:rPr>
              <a:t>    NED, PON, UTO, SRE</a:t>
            </a:r>
            <a:r>
              <a:rPr lang="sl-SI" sz="2400">
                <a:latin typeface="Consolas" pitchFamily="49" charset="0"/>
                <a:cs typeface="Courier New" panose="02070309020205020404" pitchFamily="49" charset="0"/>
              </a:rPr>
              <a:t>, ČET</a:t>
            </a:r>
            <a:r>
              <a:rPr lang="sl-SI" sz="2400" dirty="0">
                <a:latin typeface="Consolas" pitchFamily="49" charset="0"/>
                <a:cs typeface="Courier New" panose="02070309020205020404" pitchFamily="49" charset="0"/>
              </a:rPr>
              <a:t>, PET, SUB; </a:t>
            </a:r>
          </a:p>
          <a:p>
            <a:pPr marL="0" indent="0">
              <a:buNone/>
              <a:defRPr/>
            </a:pPr>
            <a:r>
              <a:rPr lang="sl-SI" sz="2400" dirty="0">
                <a:latin typeface="Consolas" pitchFamily="49" charset="0"/>
                <a:cs typeface="Courier New" panose="02070309020205020404" pitchFamily="49" charset="0"/>
              </a:rPr>
              <a:t>} </a:t>
            </a:r>
          </a:p>
          <a:p>
            <a:pPr marL="0" indent="0">
              <a:buNone/>
              <a:defRPr/>
            </a:pPr>
            <a:endParaRPr lang="sl-SI" dirty="0">
              <a:solidFill>
                <a:schemeClr val="tx1">
                  <a:lumMod val="75000"/>
                  <a:lumOff val="25000"/>
                </a:schemeClr>
              </a:solidFill>
            </a:endParaRPr>
          </a:p>
        </p:txBody>
      </p:sp>
      <p:sp>
        <p:nvSpPr>
          <p:cNvPr id="2" name="Footer Placeholder 1">
            <a:extLst>
              <a:ext uri="{FF2B5EF4-FFF2-40B4-BE49-F238E27FC236}">
                <a16:creationId xmlns:a16="http://schemas.microsoft.com/office/drawing/2014/main" id="{32CACAF5-C93B-4971-AEC0-98B203F8679C}"/>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a:extLst>
              <a:ext uri="{FF2B5EF4-FFF2-40B4-BE49-F238E27FC236}">
                <a16:creationId xmlns:a16="http://schemas.microsoft.com/office/drawing/2014/main" id="{44C912D9-8DE3-4B07-926E-604136A69C3D}"/>
              </a:ext>
            </a:extLst>
          </p:cNvPr>
          <p:cNvSpPr>
            <a:spLocks noGrp="1"/>
          </p:cNvSpPr>
          <p:nvPr>
            <p:ph type="title"/>
          </p:nvPr>
        </p:nvSpPr>
        <p:spPr>
          <a:xfrm>
            <a:off x="685800" y="188915"/>
            <a:ext cx="8359775" cy="792162"/>
          </a:xfrm>
        </p:spPr>
        <p:txBody>
          <a:bodyPr/>
          <a:lstStyle/>
          <a:p>
            <a:pPr eaLnBrk="1" hangingPunct="1"/>
            <a:r>
              <a:rPr lang="sl-SI" altLang="en-US" sz="3600"/>
              <a:t>Enumeracije</a:t>
            </a:r>
            <a:endParaRPr lang="en-US" altLang="en-US" sz="3600"/>
          </a:p>
        </p:txBody>
      </p:sp>
      <p:sp>
        <p:nvSpPr>
          <p:cNvPr id="2" name="Content Placeholder 2">
            <a:extLst>
              <a:ext uri="{FF2B5EF4-FFF2-40B4-BE49-F238E27FC236}">
                <a16:creationId xmlns:a16="http://schemas.microsoft.com/office/drawing/2014/main" id="{B67CB15B-E008-4BCD-9CCB-355CA88E4F78}"/>
              </a:ext>
            </a:extLst>
          </p:cNvPr>
          <p:cNvSpPr>
            <a:spLocks noGrp="1" noChangeArrowheads="1"/>
          </p:cNvSpPr>
          <p:nvPr>
            <p:ph idx="1"/>
          </p:nvPr>
        </p:nvSpPr>
        <p:spPr>
          <a:xfrm>
            <a:off x="685800" y="981076"/>
            <a:ext cx="9507538" cy="5441286"/>
          </a:xfrm>
        </p:spPr>
        <p:txBody>
          <a:bodyPr rtlCol="0">
            <a:normAutofit/>
          </a:bodyPr>
          <a:lstStyle/>
          <a:p>
            <a:pPr marL="0" indent="0">
              <a:spcBef>
                <a:spcPct val="0"/>
              </a:spcBef>
              <a:buNone/>
              <a:defRPr/>
            </a:pPr>
            <a:r>
              <a:rPr lang="sl-SI" sz="2000" dirty="0">
                <a:latin typeface="Consolas" pitchFamily="49" charset="0"/>
                <a:cs typeface="Courier New" pitchFamily="49" charset="0"/>
              </a:rPr>
              <a:t>public class KlasaDani </a:t>
            </a:r>
          </a:p>
          <a:p>
            <a:pPr marL="0" indent="0">
              <a:spcBef>
                <a:spcPct val="0"/>
              </a:spcBef>
              <a:buNone/>
              <a:defRPr/>
            </a:pPr>
            <a:r>
              <a:rPr lang="sl-SI" sz="2000" dirty="0">
                <a:latin typeface="Consolas" pitchFamily="49" charset="0"/>
                <a:cs typeface="Courier New" pitchFamily="49" charset="0"/>
              </a:rPr>
              <a:t>{ </a:t>
            </a:r>
          </a:p>
          <a:p>
            <a:pPr marL="0" indent="0">
              <a:spcBef>
                <a:spcPct val="0"/>
              </a:spcBef>
              <a:buNone/>
              <a:defRPr/>
            </a:pPr>
            <a:r>
              <a:rPr lang="sl-SI" sz="2000" dirty="0">
                <a:latin typeface="Consolas" pitchFamily="49" charset="0"/>
                <a:cs typeface="Courier New" pitchFamily="49" charset="0"/>
              </a:rPr>
              <a:t>    Dan d</a:t>
            </a:r>
            <a:r>
              <a:rPr lang="sl-SI" sz="2000">
                <a:latin typeface="Consolas" pitchFamily="49" charset="0"/>
                <a:cs typeface="Courier New" pitchFamily="49" charset="0"/>
              </a:rPr>
              <a:t>; </a:t>
            </a:r>
            <a:endParaRPr lang="sl-SI" sz="2000" dirty="0">
              <a:latin typeface="Consolas" pitchFamily="49" charset="0"/>
              <a:cs typeface="Courier New" pitchFamily="49" charset="0"/>
            </a:endParaRPr>
          </a:p>
          <a:p>
            <a:pPr marL="0" indent="0">
              <a:spcBef>
                <a:spcPct val="0"/>
              </a:spcBef>
              <a:buNone/>
              <a:defRPr/>
            </a:pPr>
            <a:r>
              <a:rPr lang="sl-SI" sz="2000" dirty="0">
                <a:solidFill>
                  <a:srgbClr val="00B050"/>
                </a:solidFill>
                <a:latin typeface="Consolas" pitchFamily="49" charset="0"/>
                <a:cs typeface="Courier New" pitchFamily="49" charset="0"/>
              </a:rPr>
              <a:t>    // Konstruktor</a:t>
            </a:r>
          </a:p>
          <a:p>
            <a:pPr marL="0" indent="0">
              <a:spcBef>
                <a:spcPct val="0"/>
              </a:spcBef>
              <a:buNone/>
              <a:defRPr/>
            </a:pPr>
            <a:r>
              <a:rPr lang="sl-SI" sz="2000" dirty="0">
                <a:latin typeface="Consolas" pitchFamily="49" charset="0"/>
                <a:cs typeface="Courier New" pitchFamily="49" charset="0"/>
              </a:rPr>
              <a:t>    public KlasaDani(Dan d) </a:t>
            </a:r>
          </a:p>
          <a:p>
            <a:pPr marL="0" indent="0">
              <a:spcBef>
                <a:spcPct val="0"/>
              </a:spcBef>
              <a:buNone/>
              <a:defRPr/>
            </a:pPr>
            <a:r>
              <a:rPr lang="sl-SI" sz="2000" dirty="0">
                <a:latin typeface="Consolas" pitchFamily="49" charset="0"/>
                <a:cs typeface="Courier New" pitchFamily="49" charset="0"/>
              </a:rPr>
              <a:t>    { </a:t>
            </a:r>
          </a:p>
          <a:p>
            <a:pPr marL="0" indent="0">
              <a:spcBef>
                <a:spcPct val="0"/>
              </a:spcBef>
              <a:buNone/>
              <a:defRPr/>
            </a:pPr>
            <a:r>
              <a:rPr lang="sl-SI" sz="2000" dirty="0">
                <a:latin typeface="Consolas" pitchFamily="49" charset="0"/>
                <a:cs typeface="Courier New" pitchFamily="49" charset="0"/>
              </a:rPr>
              <a:t>        this.d = d; </a:t>
            </a:r>
          </a:p>
          <a:p>
            <a:pPr marL="0" indent="0">
              <a:spcBef>
                <a:spcPct val="0"/>
              </a:spcBef>
              <a:buNone/>
              <a:defRPr/>
            </a:pPr>
            <a:r>
              <a:rPr lang="sl-SI" sz="2000" dirty="0">
                <a:latin typeface="Consolas" pitchFamily="49" charset="0"/>
                <a:cs typeface="Courier New" pitchFamily="49" charset="0"/>
              </a:rPr>
              <a:t>    </a:t>
            </a:r>
            <a:r>
              <a:rPr lang="sl-SI" sz="2000">
                <a:latin typeface="Consolas" pitchFamily="49" charset="0"/>
                <a:cs typeface="Courier New" pitchFamily="49" charset="0"/>
              </a:rPr>
              <a:t>} </a:t>
            </a:r>
            <a:endParaRPr lang="en-US" sz="2000">
              <a:latin typeface="Consolas" pitchFamily="49" charset="0"/>
              <a:cs typeface="Courier New" pitchFamily="49" charset="0"/>
            </a:endParaRPr>
          </a:p>
          <a:p>
            <a:pPr marL="0" indent="0">
              <a:spcBef>
                <a:spcPct val="0"/>
              </a:spcBef>
              <a:buNone/>
              <a:defRPr/>
            </a:pPr>
            <a:endParaRPr lang="sl-SI" sz="2000" dirty="0">
              <a:latin typeface="Consolas" pitchFamily="49" charset="0"/>
              <a:cs typeface="Courier New" pitchFamily="49" charset="0"/>
            </a:endParaRPr>
          </a:p>
          <a:p>
            <a:pPr marL="0" indent="0">
              <a:spcBef>
                <a:spcPct val="0"/>
              </a:spcBef>
              <a:buNone/>
              <a:defRPr/>
            </a:pPr>
            <a:r>
              <a:rPr lang="sl-SI" sz="2000" dirty="0">
                <a:solidFill>
                  <a:srgbClr val="00B050"/>
                </a:solidFill>
                <a:latin typeface="Consolas" pitchFamily="49" charset="0"/>
                <a:cs typeface="Courier New" pitchFamily="49" charset="0"/>
              </a:rPr>
              <a:t> 	// Štampa </a:t>
            </a:r>
            <a:r>
              <a:rPr lang="sl-SI" sz="2000">
                <a:solidFill>
                  <a:srgbClr val="00B050"/>
                </a:solidFill>
                <a:latin typeface="Consolas" pitchFamily="49" charset="0"/>
                <a:cs typeface="Courier New" pitchFamily="49" charset="0"/>
              </a:rPr>
              <a:t>određeni red</a:t>
            </a:r>
            <a:r>
              <a:rPr lang="en-US" sz="2000">
                <a:solidFill>
                  <a:srgbClr val="00B050"/>
                </a:solidFill>
                <a:latin typeface="Consolas" pitchFamily="49" charset="0"/>
                <a:cs typeface="Courier New" pitchFamily="49" charset="0"/>
              </a:rPr>
              <a:t>, </a:t>
            </a:r>
            <a:r>
              <a:rPr lang="sl-SI" sz="2000">
                <a:solidFill>
                  <a:srgbClr val="00B050"/>
                </a:solidFill>
                <a:latin typeface="Consolas" pitchFamily="49" charset="0"/>
                <a:cs typeface="Courier New" pitchFamily="49" charset="0"/>
              </a:rPr>
              <a:t>zavisno </a:t>
            </a:r>
            <a:r>
              <a:rPr lang="sl-SI" sz="2000" dirty="0">
                <a:solidFill>
                  <a:srgbClr val="00B050"/>
                </a:solidFill>
                <a:latin typeface="Consolas" pitchFamily="49" charset="0"/>
                <a:cs typeface="Courier New" pitchFamily="49" charset="0"/>
              </a:rPr>
              <a:t>koji je dan,</a:t>
            </a:r>
          </a:p>
          <a:p>
            <a:pPr marL="0" indent="0">
              <a:spcBef>
                <a:spcPct val="0"/>
              </a:spcBef>
              <a:buNone/>
              <a:defRPr/>
            </a:pPr>
            <a:r>
              <a:rPr lang="sl-SI" sz="2000">
                <a:solidFill>
                  <a:srgbClr val="00B050"/>
                </a:solidFill>
                <a:latin typeface="Consolas" pitchFamily="49" charset="0"/>
                <a:cs typeface="Courier New" pitchFamily="49" charset="0"/>
              </a:rPr>
              <a:t>   </a:t>
            </a:r>
            <a:r>
              <a:rPr lang="sl-SI" sz="2000" dirty="0">
                <a:solidFill>
                  <a:srgbClr val="00B050"/>
                </a:solidFill>
                <a:latin typeface="Consolas" pitchFamily="49" charset="0"/>
                <a:cs typeface="Courier New" pitchFamily="49" charset="0"/>
              </a:rPr>
              <a:t>// pomoću switch </a:t>
            </a:r>
            <a:r>
              <a:rPr lang="sl-SI" sz="2000">
                <a:solidFill>
                  <a:srgbClr val="00B050"/>
                </a:solidFill>
                <a:latin typeface="Consolas" pitchFamily="49" charset="0"/>
                <a:cs typeface="Courier New" pitchFamily="49" charset="0"/>
              </a:rPr>
              <a:t>case:</a:t>
            </a:r>
            <a:endParaRPr lang="sl-SI" sz="2000" dirty="0">
              <a:solidFill>
                <a:srgbClr val="49701E"/>
              </a:solidFill>
              <a:latin typeface="Consolas" pitchFamily="49" charset="0"/>
              <a:cs typeface="Courier New" pitchFamily="49" charset="0"/>
            </a:endParaRPr>
          </a:p>
          <a:p>
            <a:pPr marL="0" indent="0">
              <a:spcBef>
                <a:spcPct val="0"/>
              </a:spcBef>
              <a:buNone/>
              <a:defRPr/>
            </a:pPr>
            <a:r>
              <a:rPr lang="sl-SI" sz="2000" dirty="0">
                <a:solidFill>
                  <a:srgbClr val="FF0000"/>
                </a:solidFill>
                <a:latin typeface="Consolas" pitchFamily="49" charset="0"/>
                <a:cs typeface="Courier New" pitchFamily="49" charset="0"/>
              </a:rPr>
              <a:t>    </a:t>
            </a:r>
            <a:r>
              <a:rPr lang="sl-SI" sz="2000" dirty="0">
                <a:latin typeface="Consolas" pitchFamily="49" charset="0"/>
                <a:cs typeface="Courier New" pitchFamily="49" charset="0"/>
              </a:rPr>
              <a:t>public void kakavJeDan() </a:t>
            </a:r>
          </a:p>
          <a:p>
            <a:pPr marL="0" indent="0">
              <a:spcBef>
                <a:spcPct val="0"/>
              </a:spcBef>
              <a:buNone/>
              <a:defRPr/>
            </a:pPr>
            <a:r>
              <a:rPr lang="sl-SI" sz="2000" dirty="0">
                <a:latin typeface="Consolas" pitchFamily="49" charset="0"/>
                <a:cs typeface="Courier New" pitchFamily="49" charset="0"/>
              </a:rPr>
              <a:t>    { </a:t>
            </a:r>
          </a:p>
          <a:p>
            <a:pPr marL="0" indent="0">
              <a:spcBef>
                <a:spcPct val="0"/>
              </a:spcBef>
              <a:buNone/>
              <a:defRPr/>
            </a:pPr>
            <a:r>
              <a:rPr lang="sl-SI" sz="2000" dirty="0">
                <a:latin typeface="Consolas" pitchFamily="49" charset="0"/>
                <a:cs typeface="Courier New" pitchFamily="49" charset="0"/>
              </a:rPr>
              <a:t>        switch (d</a:t>
            </a:r>
            <a:r>
              <a:rPr lang="sl-SI" sz="2000">
                <a:latin typeface="Consolas" pitchFamily="49" charset="0"/>
                <a:cs typeface="Courier New" pitchFamily="49" charset="0"/>
              </a:rPr>
              <a:t>) { </a:t>
            </a:r>
            <a:endParaRPr lang="sl-SI" sz="2000" dirty="0">
              <a:latin typeface="Consolas" pitchFamily="49" charset="0"/>
              <a:cs typeface="Courier New" pitchFamily="49" charset="0"/>
            </a:endParaRPr>
          </a:p>
          <a:p>
            <a:pPr marL="0" indent="0">
              <a:spcBef>
                <a:spcPct val="0"/>
              </a:spcBef>
              <a:buNone/>
              <a:defRPr/>
            </a:pPr>
            <a:r>
              <a:rPr lang="sl-SI" sz="2000" dirty="0">
                <a:latin typeface="Consolas" pitchFamily="49" charset="0"/>
                <a:cs typeface="Courier New" pitchFamily="49" charset="0"/>
              </a:rPr>
              <a:t>        case PON: </a:t>
            </a:r>
          </a:p>
          <a:p>
            <a:pPr marL="0" indent="0">
              <a:spcBef>
                <a:spcPct val="0"/>
              </a:spcBef>
              <a:buNone/>
              <a:defRPr/>
            </a:pPr>
            <a:r>
              <a:rPr lang="sl-SI" sz="2000" dirty="0">
                <a:latin typeface="Consolas" pitchFamily="49" charset="0"/>
                <a:cs typeface="Courier New" pitchFamily="49" charset="0"/>
              </a:rPr>
              <a:t>            System.out.println("Ponedeljak kuku."); </a:t>
            </a:r>
          </a:p>
          <a:p>
            <a:pPr marL="0" indent="0">
              <a:spcBef>
                <a:spcPct val="0"/>
              </a:spcBef>
              <a:buNone/>
              <a:defRPr/>
            </a:pPr>
            <a:r>
              <a:rPr lang="sl-SI" sz="2000" dirty="0">
                <a:latin typeface="Consolas" pitchFamily="49" charset="0"/>
                <a:cs typeface="Courier New" pitchFamily="49" charset="0"/>
              </a:rPr>
              <a:t>            break; </a:t>
            </a:r>
          </a:p>
        </p:txBody>
      </p:sp>
      <p:sp>
        <p:nvSpPr>
          <p:cNvPr id="3" name="Footer Placeholder 2">
            <a:extLst>
              <a:ext uri="{FF2B5EF4-FFF2-40B4-BE49-F238E27FC236}">
                <a16:creationId xmlns:a16="http://schemas.microsoft.com/office/drawing/2014/main" id="{A38E0446-5676-494F-8103-F4870AE7869B}"/>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a:extLst>
              <a:ext uri="{FF2B5EF4-FFF2-40B4-BE49-F238E27FC236}">
                <a16:creationId xmlns:a16="http://schemas.microsoft.com/office/drawing/2014/main" id="{6822C90A-02E3-4852-BC00-966267AC531B}"/>
              </a:ext>
            </a:extLst>
          </p:cNvPr>
          <p:cNvSpPr>
            <a:spLocks noGrp="1"/>
          </p:cNvSpPr>
          <p:nvPr>
            <p:ph type="title"/>
          </p:nvPr>
        </p:nvSpPr>
        <p:spPr>
          <a:xfrm>
            <a:off x="774700" y="333375"/>
            <a:ext cx="7664451" cy="863600"/>
          </a:xfrm>
        </p:spPr>
        <p:txBody>
          <a:bodyPr/>
          <a:lstStyle/>
          <a:p>
            <a:pPr eaLnBrk="1" hangingPunct="1"/>
            <a:r>
              <a:rPr lang="sl-SI" altLang="en-US" sz="3200"/>
              <a:t>Enumeracije</a:t>
            </a:r>
            <a:endParaRPr lang="en-US" altLang="en-US" sz="3200"/>
          </a:p>
        </p:txBody>
      </p:sp>
      <p:sp>
        <p:nvSpPr>
          <p:cNvPr id="99331" name="Content Placeholder 2">
            <a:extLst>
              <a:ext uri="{FF2B5EF4-FFF2-40B4-BE49-F238E27FC236}">
                <a16:creationId xmlns:a16="http://schemas.microsoft.com/office/drawing/2014/main" id="{DB10621D-7DF8-4E14-BE55-DA16C265B21E}"/>
              </a:ext>
            </a:extLst>
          </p:cNvPr>
          <p:cNvSpPr>
            <a:spLocks noGrp="1" noChangeArrowheads="1"/>
          </p:cNvSpPr>
          <p:nvPr>
            <p:ph idx="1"/>
          </p:nvPr>
        </p:nvSpPr>
        <p:spPr>
          <a:xfrm>
            <a:off x="774700" y="1196975"/>
            <a:ext cx="9418638" cy="5183188"/>
          </a:xfrm>
        </p:spPr>
        <p:txBody>
          <a:bodyPr>
            <a:normAutofit/>
          </a:bodyPr>
          <a:lstStyle/>
          <a:p>
            <a:pPr marL="0" indent="0">
              <a:buNone/>
            </a:pPr>
            <a:r>
              <a:rPr lang="sl-SI" altLang="en-US" sz="2000">
                <a:latin typeface="Consolas" panose="020B0609020204030204" pitchFamily="49" charset="0"/>
                <a:cs typeface="Courier New" panose="02070309020205020404" pitchFamily="49" charset="0"/>
              </a:rPr>
              <a:t>        case PET: </a:t>
            </a:r>
          </a:p>
          <a:p>
            <a:pPr marL="0" indent="0">
              <a:buNone/>
            </a:pPr>
            <a:r>
              <a:rPr lang="sl-SI" altLang="en-US" sz="2000">
                <a:latin typeface="Consolas" panose="020B0609020204030204" pitchFamily="49" charset="0"/>
                <a:cs typeface="Courier New" panose="02070309020205020404" pitchFamily="49" charset="0"/>
              </a:rPr>
              <a:t>            System.out.println("</a:t>
            </a:r>
            <a:r>
              <a:rPr lang="en-US" altLang="en-US" sz="2000">
                <a:latin typeface="Consolas" panose="020B0609020204030204" pitchFamily="49" charset="0"/>
                <a:cs typeface="Courier New" panose="02070309020205020404" pitchFamily="49" charset="0"/>
              </a:rPr>
              <a:t>Petak</a:t>
            </a:r>
            <a:r>
              <a:rPr lang="sl-SI" altLang="en-US" sz="2000">
                <a:latin typeface="Consolas" panose="020B0609020204030204" pitchFamily="49" charset="0"/>
                <a:cs typeface="Courier New" panose="02070309020205020404" pitchFamily="49" charset="0"/>
              </a:rPr>
              <a:t> je kul."); </a:t>
            </a:r>
          </a:p>
          <a:p>
            <a:pPr marL="0" indent="0">
              <a:buNone/>
            </a:pPr>
            <a:r>
              <a:rPr lang="sl-SI" altLang="en-US" sz="2000">
                <a:latin typeface="Consolas" panose="020B0609020204030204" pitchFamily="49" charset="0"/>
                <a:cs typeface="Courier New" panose="02070309020205020404" pitchFamily="49" charset="0"/>
              </a:rPr>
              <a:t>            break; </a:t>
            </a:r>
          </a:p>
          <a:p>
            <a:pPr marL="0" indent="0">
              <a:buNone/>
            </a:pPr>
            <a:r>
              <a:rPr lang="sl-SI" altLang="en-US" sz="2000">
                <a:latin typeface="Consolas" panose="020B0609020204030204" pitchFamily="49" charset="0"/>
                <a:cs typeface="Courier New" panose="02070309020205020404" pitchFamily="49" charset="0"/>
              </a:rPr>
              <a:t>        case SUB: </a:t>
            </a:r>
          </a:p>
          <a:p>
            <a:pPr marL="0" indent="0">
              <a:buNone/>
            </a:pPr>
            <a:r>
              <a:rPr lang="sl-SI" altLang="en-US" sz="2000">
                <a:latin typeface="Consolas" panose="020B0609020204030204" pitchFamily="49" charset="0"/>
                <a:cs typeface="Courier New" panose="02070309020205020404" pitchFamily="49" charset="0"/>
              </a:rPr>
              <a:t>        case NED: </a:t>
            </a:r>
          </a:p>
          <a:p>
            <a:pPr marL="0" indent="0">
              <a:buNone/>
            </a:pPr>
            <a:r>
              <a:rPr lang="sl-SI" altLang="en-US" sz="2000">
                <a:latin typeface="Consolas" panose="020B0609020204030204" pitchFamily="49" charset="0"/>
                <a:cs typeface="Courier New" panose="02070309020205020404" pitchFamily="49" charset="0"/>
              </a:rPr>
              <a:t>            System.out.println("Vikend najbolji."); </a:t>
            </a:r>
          </a:p>
          <a:p>
            <a:pPr marL="0" indent="0">
              <a:buNone/>
            </a:pPr>
            <a:r>
              <a:rPr lang="sl-SI" altLang="en-US" sz="2000">
                <a:latin typeface="Consolas" panose="020B0609020204030204" pitchFamily="49" charset="0"/>
                <a:cs typeface="Courier New" panose="02070309020205020404" pitchFamily="49" charset="0"/>
              </a:rPr>
              <a:t>            break; </a:t>
            </a:r>
          </a:p>
          <a:p>
            <a:pPr marL="0" indent="0">
              <a:buNone/>
            </a:pPr>
            <a:r>
              <a:rPr lang="sl-SI" altLang="en-US" sz="2000">
                <a:latin typeface="Consolas" panose="020B0609020204030204" pitchFamily="49" charset="0"/>
                <a:cs typeface="Courier New" panose="02070309020205020404" pitchFamily="49" charset="0"/>
              </a:rPr>
              <a:t>        default: </a:t>
            </a:r>
          </a:p>
          <a:p>
            <a:pPr marL="0" indent="0">
              <a:buNone/>
            </a:pPr>
            <a:r>
              <a:rPr lang="sl-SI" altLang="en-US" sz="2000">
                <a:latin typeface="Consolas" panose="020B0609020204030204" pitchFamily="49" charset="0"/>
                <a:cs typeface="Courier New" panose="02070309020205020404" pitchFamily="49" charset="0"/>
              </a:rPr>
              <a:t>            System.out.println("Sredina smara."); </a:t>
            </a:r>
          </a:p>
          <a:p>
            <a:pPr marL="0" indent="0">
              <a:buNone/>
            </a:pPr>
            <a:r>
              <a:rPr lang="sl-SI" altLang="en-US" sz="2000">
                <a:latin typeface="Consolas" panose="020B0609020204030204" pitchFamily="49" charset="0"/>
                <a:cs typeface="Courier New" panose="02070309020205020404" pitchFamily="49" charset="0"/>
              </a:rPr>
              <a:t>            break; </a:t>
            </a:r>
          </a:p>
          <a:p>
            <a:pPr marL="0" indent="0">
              <a:buNone/>
            </a:pPr>
            <a:r>
              <a:rPr lang="sl-SI" altLang="en-US" sz="2000">
                <a:latin typeface="Consolas" panose="020B0609020204030204" pitchFamily="49" charset="0"/>
                <a:cs typeface="Courier New" panose="02070309020205020404" pitchFamily="49" charset="0"/>
              </a:rPr>
              <a:t>        } </a:t>
            </a:r>
          </a:p>
          <a:p>
            <a:pPr marL="0" indent="0">
              <a:buNone/>
            </a:pPr>
            <a:r>
              <a:rPr lang="sl-SI" altLang="en-US" sz="2000">
                <a:latin typeface="Consolas" panose="020B0609020204030204" pitchFamily="49" charset="0"/>
                <a:cs typeface="Courier New" panose="02070309020205020404" pitchFamily="49" charset="0"/>
              </a:rPr>
              <a:t>    } </a:t>
            </a:r>
          </a:p>
        </p:txBody>
      </p:sp>
      <p:sp>
        <p:nvSpPr>
          <p:cNvPr id="2" name="Footer Placeholder 1">
            <a:extLst>
              <a:ext uri="{FF2B5EF4-FFF2-40B4-BE49-F238E27FC236}">
                <a16:creationId xmlns:a16="http://schemas.microsoft.com/office/drawing/2014/main" id="{1E9A8FA6-6B1B-4EA7-B7C7-84D16E09CBA3}"/>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a:extLst>
              <a:ext uri="{FF2B5EF4-FFF2-40B4-BE49-F238E27FC236}">
                <a16:creationId xmlns:a16="http://schemas.microsoft.com/office/drawing/2014/main" id="{1F7A987A-6749-40FC-9C26-09AB6CD9698B}"/>
              </a:ext>
            </a:extLst>
          </p:cNvPr>
          <p:cNvSpPr>
            <a:spLocks noGrp="1"/>
          </p:cNvSpPr>
          <p:nvPr>
            <p:ph type="title"/>
          </p:nvPr>
        </p:nvSpPr>
        <p:spPr/>
        <p:txBody>
          <a:bodyPr/>
          <a:lstStyle/>
          <a:p>
            <a:pPr eaLnBrk="1" hangingPunct="1"/>
            <a:r>
              <a:rPr lang="sl-SI" altLang="en-US" sz="3200"/>
              <a:t>Enumeracije</a:t>
            </a:r>
            <a:endParaRPr lang="en-US" altLang="en-US" sz="3200"/>
          </a:p>
        </p:txBody>
      </p:sp>
      <p:sp>
        <p:nvSpPr>
          <p:cNvPr id="100355" name="Content Placeholder 2">
            <a:extLst>
              <a:ext uri="{FF2B5EF4-FFF2-40B4-BE49-F238E27FC236}">
                <a16:creationId xmlns:a16="http://schemas.microsoft.com/office/drawing/2014/main" id="{85AA5A22-2C93-4212-857C-79C1ADA1737A}"/>
              </a:ext>
            </a:extLst>
          </p:cNvPr>
          <p:cNvSpPr>
            <a:spLocks noGrp="1" noChangeArrowheads="1"/>
          </p:cNvSpPr>
          <p:nvPr>
            <p:ph idx="1"/>
          </p:nvPr>
        </p:nvSpPr>
        <p:spPr>
          <a:xfrm>
            <a:off x="457200" y="1414364"/>
            <a:ext cx="9455225" cy="4606925"/>
          </a:xfrm>
        </p:spPr>
        <p:txBody>
          <a:bodyPr/>
          <a:lstStyle/>
          <a:p>
            <a:pPr marL="0" indent="0">
              <a:buNone/>
            </a:pPr>
            <a:r>
              <a:rPr lang="sl-SI" altLang="en-US" sz="2400">
                <a:latin typeface="Consolas" panose="020B0609020204030204" pitchFamily="49" charset="0"/>
                <a:cs typeface="Courier New" panose="02070309020205020404" pitchFamily="49" charset="0"/>
              </a:rPr>
              <a:t> public static void main(String[] args) </a:t>
            </a:r>
          </a:p>
          <a:p>
            <a:pPr marL="0" indent="0">
              <a:buNone/>
            </a:pPr>
            <a:r>
              <a:rPr lang="sl-SI" altLang="en-US" sz="2400">
                <a:latin typeface="Consolas" panose="020B0609020204030204" pitchFamily="49" charset="0"/>
                <a:cs typeface="Courier New" panose="02070309020205020404" pitchFamily="49" charset="0"/>
              </a:rPr>
              <a:t>  { </a:t>
            </a:r>
          </a:p>
          <a:p>
            <a:pPr marL="0" indent="0">
              <a:buNone/>
            </a:pPr>
            <a:r>
              <a:rPr lang="sl-SI" altLang="en-US" sz="2400">
                <a:latin typeface="Consolas" panose="020B0609020204030204" pitchFamily="49" charset="0"/>
                <a:cs typeface="Courier New" panose="02070309020205020404" pitchFamily="49" charset="0"/>
              </a:rPr>
              <a:t>    String pom = "PON"; </a:t>
            </a:r>
          </a:p>
          <a:p>
            <a:pPr marL="0" indent="0">
              <a:buNone/>
            </a:pPr>
            <a:r>
              <a:rPr lang="sl-SI" altLang="en-US" sz="2400">
                <a:latin typeface="Consolas" panose="020B0609020204030204" pitchFamily="49" charset="0"/>
                <a:cs typeface="Courier New" panose="02070309020205020404" pitchFamily="49" charset="0"/>
              </a:rPr>
              <a:t>    KlasaDani kd1;</a:t>
            </a:r>
          </a:p>
          <a:p>
            <a:pPr marL="0" indent="0">
              <a:buNone/>
            </a:pPr>
            <a:r>
              <a:rPr lang="sl-SI" altLang="en-US" sz="2400">
                <a:latin typeface="Consolas" panose="020B0609020204030204" pitchFamily="49" charset="0"/>
                <a:cs typeface="Courier New" panose="02070309020205020404" pitchFamily="49" charset="0"/>
              </a:rPr>
              <a:t>    kd1 = new KlasaDani(Dan.valueOf(pom)); </a:t>
            </a:r>
          </a:p>
          <a:p>
            <a:pPr marL="0" indent="0">
              <a:buNone/>
            </a:pPr>
            <a:r>
              <a:rPr lang="sl-SI" altLang="en-US" sz="2400">
                <a:latin typeface="Consolas" panose="020B0609020204030204" pitchFamily="49" charset="0"/>
                <a:cs typeface="Courier New" panose="02070309020205020404" pitchFamily="49" charset="0"/>
              </a:rPr>
              <a:t>    kd1.kakavJeDan(); </a:t>
            </a:r>
          </a:p>
          <a:p>
            <a:pPr marL="0" indent="0">
              <a:buNone/>
            </a:pPr>
            <a:r>
              <a:rPr lang="sl-SI" altLang="en-US" sz="2400">
                <a:latin typeface="Consolas" panose="020B0609020204030204" pitchFamily="49" charset="0"/>
                <a:cs typeface="Courier New" panose="02070309020205020404" pitchFamily="49" charset="0"/>
              </a:rPr>
              <a:t>  } </a:t>
            </a:r>
          </a:p>
          <a:p>
            <a:pPr marL="0" indent="0">
              <a:buNone/>
            </a:pPr>
            <a:r>
              <a:rPr lang="sl-SI" altLang="en-US" sz="2400">
                <a:latin typeface="Consolas" panose="020B0609020204030204" pitchFamily="49" charset="0"/>
                <a:cs typeface="Courier New" panose="02070309020205020404" pitchFamily="49" charset="0"/>
              </a:rPr>
              <a:t>} </a:t>
            </a:r>
          </a:p>
        </p:txBody>
      </p:sp>
      <p:sp>
        <p:nvSpPr>
          <p:cNvPr id="2" name="Footer Placeholder 1">
            <a:extLst>
              <a:ext uri="{FF2B5EF4-FFF2-40B4-BE49-F238E27FC236}">
                <a16:creationId xmlns:a16="http://schemas.microsoft.com/office/drawing/2014/main" id="{BBF9BF85-1E13-41F7-BFD7-C8C69CBA1B03}"/>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a:extLst>
              <a:ext uri="{FF2B5EF4-FFF2-40B4-BE49-F238E27FC236}">
                <a16:creationId xmlns:a16="http://schemas.microsoft.com/office/drawing/2014/main" id="{40AC2E16-12C8-4F44-8C19-042585299659}"/>
              </a:ext>
            </a:extLst>
          </p:cNvPr>
          <p:cNvSpPr>
            <a:spLocks noGrp="1"/>
          </p:cNvSpPr>
          <p:nvPr>
            <p:ph type="title"/>
          </p:nvPr>
        </p:nvSpPr>
        <p:spPr/>
        <p:txBody>
          <a:bodyPr/>
          <a:lstStyle/>
          <a:p>
            <a:pPr eaLnBrk="1" hangingPunct="1"/>
            <a:r>
              <a:rPr lang="sl-SI" altLang="en-US" sz="3200"/>
              <a:t>Enumeracije</a:t>
            </a:r>
            <a:endParaRPr lang="en-US" altLang="en-US" sz="3200"/>
          </a:p>
        </p:txBody>
      </p:sp>
      <p:sp>
        <p:nvSpPr>
          <p:cNvPr id="117765" name="Content Placeholder 6">
            <a:extLst>
              <a:ext uri="{FF2B5EF4-FFF2-40B4-BE49-F238E27FC236}">
                <a16:creationId xmlns:a16="http://schemas.microsoft.com/office/drawing/2014/main" id="{E8C58699-D84E-4C8F-8363-89195E2D9DE5}"/>
              </a:ext>
            </a:extLst>
          </p:cNvPr>
          <p:cNvSpPr>
            <a:spLocks noGrp="1" noChangeArrowheads="1"/>
          </p:cNvSpPr>
          <p:nvPr>
            <p:ph idx="1"/>
          </p:nvPr>
        </p:nvSpPr>
        <p:spPr>
          <a:xfrm>
            <a:off x="457200" y="1412876"/>
            <a:ext cx="8461375" cy="4733924"/>
          </a:xfrm>
        </p:spPr>
        <p:txBody>
          <a:bodyPr rtlCol="0">
            <a:normAutofit fontScale="92500" lnSpcReduction="20000"/>
          </a:bodyPr>
          <a:lstStyle/>
          <a:p>
            <a:pPr>
              <a:defRPr/>
            </a:pPr>
            <a:r>
              <a:rPr lang="sl-SI" kern="0" dirty="0">
                <a:solidFill>
                  <a:schemeClr val="tx1">
                    <a:lumMod val="75000"/>
                    <a:lumOff val="25000"/>
                  </a:schemeClr>
                </a:solidFill>
              </a:rPr>
              <a:t>Enumeracija sa </a:t>
            </a:r>
            <a:r>
              <a:rPr lang="sl-SI" kern="0" dirty="0">
                <a:solidFill>
                  <a:srgbClr val="0099FF"/>
                </a:solidFill>
                <a:latin typeface="Consolas" pitchFamily="49" charset="0"/>
                <a:cs typeface="Courier New" panose="02070309020205020404" pitchFamily="49" charset="0"/>
              </a:rPr>
              <a:t>main</a:t>
            </a:r>
            <a:r>
              <a:rPr lang="sl-SI" kern="0" dirty="0">
                <a:solidFill>
                  <a:schemeClr val="tx1">
                    <a:lumMod val="75000"/>
                    <a:lumOff val="25000"/>
                  </a:schemeClr>
                </a:solidFill>
              </a:rPr>
              <a:t> metodom:</a:t>
            </a:r>
            <a:br>
              <a:rPr lang="sl-SI" kern="0" dirty="0">
                <a:solidFill>
                  <a:schemeClr val="tx1">
                    <a:lumMod val="75000"/>
                    <a:lumOff val="25000"/>
                  </a:schemeClr>
                </a:solidFill>
              </a:rPr>
            </a:br>
            <a:r>
              <a:rPr lang="sl-SI" kern="0" dirty="0">
                <a:solidFill>
                  <a:schemeClr val="tx1">
                    <a:lumMod val="75000"/>
                    <a:lumOff val="25000"/>
                  </a:schemeClr>
                </a:solidFill>
              </a:rPr>
              <a:t>(enumeracija može sadržati bilo kakav metod)</a:t>
            </a:r>
          </a:p>
          <a:p>
            <a:pPr marL="0" indent="0">
              <a:buNone/>
              <a:defRPr/>
            </a:pPr>
            <a:endParaRPr lang="sl-SI" kern="0" dirty="0">
              <a:solidFill>
                <a:schemeClr val="tx1">
                  <a:lumMod val="75000"/>
                  <a:lumOff val="25000"/>
                </a:schemeClr>
              </a:solidFill>
            </a:endParaRPr>
          </a:p>
          <a:p>
            <a:pPr marL="0" indent="0">
              <a:spcBef>
                <a:spcPts val="0"/>
              </a:spcBef>
              <a:buNone/>
              <a:defRPr/>
            </a:pPr>
            <a:r>
              <a:rPr lang="sl-SI" kern="0" dirty="0">
                <a:solidFill>
                  <a:schemeClr val="tx1">
                    <a:lumMod val="75000"/>
                    <a:lumOff val="25000"/>
                  </a:schemeClr>
                </a:solidFill>
                <a:latin typeface="Consolas" pitchFamily="49" charset="0"/>
                <a:cs typeface="Courier New" panose="02070309020205020404" pitchFamily="49" charset="0"/>
              </a:rPr>
              <a:t>enum Kafa </a:t>
            </a:r>
          </a:p>
          <a:p>
            <a:pPr marL="0" indent="0">
              <a:spcBef>
                <a:spcPts val="0"/>
              </a:spcBef>
              <a:buNone/>
              <a:defRPr/>
            </a:pPr>
            <a:r>
              <a:rPr lang="sl-SI" kern="0" dirty="0">
                <a:solidFill>
                  <a:schemeClr val="tx1">
                    <a:lumMod val="75000"/>
                    <a:lumOff val="25000"/>
                  </a:schemeClr>
                </a:solidFill>
                <a:latin typeface="Consolas" pitchFamily="49" charset="0"/>
                <a:cs typeface="Courier New" panose="02070309020205020404" pitchFamily="49" charset="0"/>
              </a:rPr>
              <a:t>{ </a:t>
            </a:r>
          </a:p>
          <a:p>
            <a:pPr marL="0" indent="0">
              <a:spcBef>
                <a:spcPts val="0"/>
              </a:spcBef>
              <a:buNone/>
              <a:defRPr/>
            </a:pPr>
            <a:r>
              <a:rPr lang="sl-SI" kern="0" dirty="0">
                <a:solidFill>
                  <a:schemeClr val="tx1">
                    <a:lumMod val="75000"/>
                    <a:lumOff val="25000"/>
                  </a:schemeClr>
                </a:solidFill>
                <a:latin typeface="Consolas" pitchFamily="49" charset="0"/>
                <a:cs typeface="Courier New" panose="02070309020205020404" pitchFamily="49" charset="0"/>
              </a:rPr>
              <a:t>    SLAĐA, SREDNJA, GORČA; </a:t>
            </a:r>
          </a:p>
          <a:p>
            <a:pPr marL="0" indent="0">
              <a:spcBef>
                <a:spcPts val="0"/>
              </a:spcBef>
              <a:buNone/>
              <a:defRPr/>
            </a:pPr>
            <a:r>
              <a:rPr lang="sl-SI" kern="0" dirty="0">
                <a:solidFill>
                  <a:schemeClr val="tx1">
                    <a:lumMod val="75000"/>
                    <a:lumOff val="25000"/>
                  </a:schemeClr>
                </a:solidFill>
                <a:latin typeface="Consolas" pitchFamily="49" charset="0"/>
                <a:cs typeface="Courier New" panose="02070309020205020404" pitchFamily="49" charset="0"/>
              </a:rPr>
              <a:t>  </a:t>
            </a:r>
          </a:p>
          <a:p>
            <a:pPr marL="0" indent="0">
              <a:spcBef>
                <a:spcPts val="0"/>
              </a:spcBef>
              <a:buNone/>
              <a:defRPr/>
            </a:pPr>
            <a:r>
              <a:rPr lang="sl-SI" kern="0" dirty="0">
                <a:solidFill>
                  <a:schemeClr val="tx1">
                    <a:lumMod val="75000"/>
                    <a:lumOff val="25000"/>
                  </a:schemeClr>
                </a:solidFill>
                <a:latin typeface="Consolas" pitchFamily="49" charset="0"/>
                <a:cs typeface="Courier New" panose="02070309020205020404" pitchFamily="49" charset="0"/>
              </a:rPr>
              <a:t>    public static void </a:t>
            </a:r>
            <a:r>
              <a:rPr lang="sl-SI" kern="0" dirty="0">
                <a:solidFill>
                  <a:srgbClr val="0099FF"/>
                </a:solidFill>
                <a:latin typeface="Consolas" pitchFamily="49" charset="0"/>
                <a:cs typeface="Courier New" panose="02070309020205020404" pitchFamily="49" charset="0"/>
              </a:rPr>
              <a:t>main</a:t>
            </a:r>
            <a:r>
              <a:rPr lang="sl-SI" kern="0" dirty="0">
                <a:solidFill>
                  <a:schemeClr val="tx1">
                    <a:lumMod val="75000"/>
                    <a:lumOff val="25000"/>
                  </a:schemeClr>
                </a:solidFill>
                <a:latin typeface="Consolas" pitchFamily="49" charset="0"/>
                <a:cs typeface="Courier New" panose="02070309020205020404" pitchFamily="49" charset="0"/>
              </a:rPr>
              <a:t>(String[] args) </a:t>
            </a:r>
          </a:p>
          <a:p>
            <a:pPr marL="0" indent="0">
              <a:spcBef>
                <a:spcPts val="0"/>
              </a:spcBef>
              <a:buNone/>
              <a:defRPr/>
            </a:pPr>
            <a:r>
              <a:rPr lang="sl-SI" kern="0" dirty="0">
                <a:solidFill>
                  <a:schemeClr val="tx1">
                    <a:lumMod val="75000"/>
                    <a:lumOff val="25000"/>
                  </a:schemeClr>
                </a:solidFill>
                <a:latin typeface="Consolas" pitchFamily="49" charset="0"/>
                <a:cs typeface="Courier New" panose="02070309020205020404" pitchFamily="49" charset="0"/>
              </a:rPr>
              <a:t>    { </a:t>
            </a:r>
          </a:p>
          <a:p>
            <a:pPr marL="0" indent="0">
              <a:spcBef>
                <a:spcPts val="0"/>
              </a:spcBef>
              <a:buNone/>
              <a:defRPr/>
            </a:pPr>
            <a:r>
              <a:rPr lang="sl-SI" kern="0" dirty="0">
                <a:solidFill>
                  <a:schemeClr val="tx1">
                    <a:lumMod val="75000"/>
                    <a:lumOff val="25000"/>
                  </a:schemeClr>
                </a:solidFill>
                <a:latin typeface="Consolas" pitchFamily="49" charset="0"/>
                <a:cs typeface="Courier New" panose="02070309020205020404" pitchFamily="49" charset="0"/>
              </a:rPr>
              <a:t>        Kafa k1 = Kafa.SREDNJA; </a:t>
            </a:r>
          </a:p>
          <a:p>
            <a:pPr marL="0" indent="0">
              <a:spcBef>
                <a:spcPts val="0"/>
              </a:spcBef>
              <a:buNone/>
              <a:defRPr/>
            </a:pPr>
            <a:r>
              <a:rPr lang="sl-SI" kern="0" dirty="0">
                <a:solidFill>
                  <a:schemeClr val="tx1">
                    <a:lumMod val="75000"/>
                    <a:lumOff val="25000"/>
                  </a:schemeClr>
                </a:solidFill>
                <a:latin typeface="Consolas" pitchFamily="49" charset="0"/>
                <a:cs typeface="Courier New" panose="02070309020205020404" pitchFamily="49" charset="0"/>
              </a:rPr>
              <a:t>        System.out.println(k1); </a:t>
            </a:r>
          </a:p>
          <a:p>
            <a:pPr marL="0" indent="0">
              <a:spcBef>
                <a:spcPts val="0"/>
              </a:spcBef>
              <a:buNone/>
              <a:defRPr/>
            </a:pPr>
            <a:r>
              <a:rPr lang="sl-SI" kern="0" dirty="0">
                <a:solidFill>
                  <a:schemeClr val="tx1">
                    <a:lumMod val="75000"/>
                    <a:lumOff val="25000"/>
                  </a:schemeClr>
                </a:solidFill>
                <a:latin typeface="Consolas" pitchFamily="49" charset="0"/>
                <a:cs typeface="Courier New" panose="02070309020205020404" pitchFamily="49" charset="0"/>
              </a:rPr>
              <a:t>    } </a:t>
            </a:r>
          </a:p>
          <a:p>
            <a:pPr marL="0" indent="0">
              <a:spcBef>
                <a:spcPts val="0"/>
              </a:spcBef>
              <a:buNone/>
              <a:defRPr/>
            </a:pPr>
            <a:r>
              <a:rPr lang="sl-SI" kern="0" dirty="0">
                <a:solidFill>
                  <a:schemeClr val="tx1">
                    <a:lumMod val="75000"/>
                    <a:lumOff val="25000"/>
                  </a:schemeClr>
                </a:solidFill>
                <a:latin typeface="Consolas" pitchFamily="49" charset="0"/>
                <a:cs typeface="Courier New" panose="02070309020205020404" pitchFamily="49" charset="0"/>
              </a:rPr>
              <a:t>}</a:t>
            </a:r>
          </a:p>
          <a:p>
            <a:pPr>
              <a:defRPr/>
            </a:pPr>
            <a:endParaRPr lang="en-US" dirty="0">
              <a:solidFill>
                <a:schemeClr val="tx1">
                  <a:lumMod val="75000"/>
                  <a:lumOff val="25000"/>
                </a:schemeClr>
              </a:solidFill>
            </a:endParaRPr>
          </a:p>
        </p:txBody>
      </p:sp>
      <p:sp>
        <p:nvSpPr>
          <p:cNvPr id="2" name="Footer Placeholder 1">
            <a:extLst>
              <a:ext uri="{FF2B5EF4-FFF2-40B4-BE49-F238E27FC236}">
                <a16:creationId xmlns:a16="http://schemas.microsoft.com/office/drawing/2014/main" id="{951DD44B-E4BA-4D9F-BA2A-1174C7E1899E}"/>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a:extLst>
              <a:ext uri="{FF2B5EF4-FFF2-40B4-BE49-F238E27FC236}">
                <a16:creationId xmlns:a16="http://schemas.microsoft.com/office/drawing/2014/main" id="{B72FCEAA-E4BB-46A8-BBB0-5C1BA11BF718}"/>
              </a:ext>
            </a:extLst>
          </p:cNvPr>
          <p:cNvSpPr>
            <a:spLocks noGrp="1"/>
          </p:cNvSpPr>
          <p:nvPr>
            <p:ph type="title"/>
          </p:nvPr>
        </p:nvSpPr>
        <p:spPr/>
        <p:txBody>
          <a:bodyPr/>
          <a:lstStyle/>
          <a:p>
            <a:pPr eaLnBrk="1" hangingPunct="1"/>
            <a:r>
              <a:rPr lang="sl-SI" altLang="en-US" sz="3200"/>
              <a:t>Enumeracije</a:t>
            </a:r>
            <a:endParaRPr lang="en-US" altLang="en-US" sz="3200"/>
          </a:p>
        </p:txBody>
      </p:sp>
      <p:sp>
        <p:nvSpPr>
          <p:cNvPr id="7" name="Content Placeholder 6">
            <a:extLst>
              <a:ext uri="{FF2B5EF4-FFF2-40B4-BE49-F238E27FC236}">
                <a16:creationId xmlns:a16="http://schemas.microsoft.com/office/drawing/2014/main" id="{E86D2527-FBB4-42DC-A324-53B36200B606}"/>
              </a:ext>
            </a:extLst>
          </p:cNvPr>
          <p:cNvSpPr>
            <a:spLocks noGrp="1"/>
          </p:cNvSpPr>
          <p:nvPr>
            <p:ph idx="1"/>
          </p:nvPr>
        </p:nvSpPr>
        <p:spPr>
          <a:xfrm>
            <a:off x="457200" y="1412777"/>
            <a:ext cx="9302552" cy="4708623"/>
          </a:xfrm>
        </p:spPr>
        <p:txBody>
          <a:bodyPr rtlCol="0">
            <a:normAutofit/>
          </a:bodyPr>
          <a:lstStyle/>
          <a:p>
            <a:pPr>
              <a:defRPr/>
            </a:pPr>
            <a:r>
              <a:rPr lang="sl-SI" dirty="0"/>
              <a:t>Enumeracija sa konkretnim metodom</a:t>
            </a:r>
            <a:br>
              <a:rPr lang="sl-SI" dirty="0"/>
            </a:br>
            <a:r>
              <a:rPr lang="sl-SI" dirty="0"/>
              <a:t>i konstruktorom:</a:t>
            </a:r>
          </a:p>
          <a:p>
            <a:pPr lvl="1">
              <a:defRPr/>
            </a:pPr>
            <a:r>
              <a:rPr lang="sl-SI" dirty="0"/>
              <a:t>Konstruktor biva pozvan za svaku od vrednosti</a:t>
            </a:r>
            <a:br>
              <a:rPr lang="sl-SI" dirty="0"/>
            </a:br>
            <a:r>
              <a:rPr lang="sl-SI" dirty="0"/>
              <a:t>konstante prilikom inicijalizacije enumeracije.</a:t>
            </a:r>
          </a:p>
          <a:p>
            <a:pPr lvl="1">
              <a:defRPr/>
            </a:pPr>
            <a:r>
              <a:rPr lang="sl-SI" dirty="0"/>
              <a:t>Pošto se ne mogu praviti objekti enumeracije,</a:t>
            </a:r>
            <a:br>
              <a:rPr lang="sl-SI" dirty="0"/>
            </a:br>
            <a:r>
              <a:rPr lang="sl-SI" dirty="0"/>
              <a:t>konstruktor se ne može direktno pozvati.</a:t>
            </a:r>
          </a:p>
          <a:p>
            <a:pPr lvl="1">
              <a:defRPr/>
            </a:pPr>
            <a:endParaRPr lang="sl-SI" dirty="0"/>
          </a:p>
          <a:p>
            <a:pPr>
              <a:defRPr/>
            </a:pPr>
            <a:r>
              <a:rPr lang="sl-SI" dirty="0"/>
              <a:t>Primer počinje na sledećem slajdu.</a:t>
            </a:r>
          </a:p>
          <a:p>
            <a:pPr marL="0" indent="0">
              <a:buNone/>
              <a:defRPr/>
            </a:pPr>
            <a:endParaRPr lang="sl-SI" dirty="0"/>
          </a:p>
          <a:p>
            <a:pPr marL="0" indent="0">
              <a:buNone/>
              <a:defRPr/>
            </a:pPr>
            <a:endParaRPr lang="sl-SI" dirty="0">
              <a:solidFill>
                <a:srgbClr val="FF0000"/>
              </a:solidFill>
            </a:endParaRPr>
          </a:p>
        </p:txBody>
      </p:sp>
      <p:sp>
        <p:nvSpPr>
          <p:cNvPr id="2" name="Footer Placeholder 1">
            <a:extLst>
              <a:ext uri="{FF2B5EF4-FFF2-40B4-BE49-F238E27FC236}">
                <a16:creationId xmlns:a16="http://schemas.microsoft.com/office/drawing/2014/main" id="{CE5F1C95-8E81-4418-8BB3-FD5365382104}"/>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a:extLst>
              <a:ext uri="{FF2B5EF4-FFF2-40B4-BE49-F238E27FC236}">
                <a16:creationId xmlns:a16="http://schemas.microsoft.com/office/drawing/2014/main" id="{B4239289-7BA3-4066-96AC-4C6EFBA629C1}"/>
              </a:ext>
            </a:extLst>
          </p:cNvPr>
          <p:cNvSpPr>
            <a:spLocks noGrp="1"/>
          </p:cNvSpPr>
          <p:nvPr>
            <p:ph type="title"/>
          </p:nvPr>
        </p:nvSpPr>
        <p:spPr>
          <a:xfrm>
            <a:off x="530422" y="452439"/>
            <a:ext cx="8531028" cy="815975"/>
          </a:xfrm>
        </p:spPr>
        <p:txBody>
          <a:bodyPr/>
          <a:lstStyle/>
          <a:p>
            <a:pPr eaLnBrk="1" hangingPunct="1"/>
            <a:r>
              <a:rPr lang="sl-SI" altLang="en-US" sz="3200"/>
              <a:t>Enumeracije</a:t>
            </a:r>
            <a:endParaRPr lang="en-US" altLang="en-US" sz="3200"/>
          </a:p>
        </p:txBody>
      </p:sp>
      <p:sp>
        <p:nvSpPr>
          <p:cNvPr id="103427" name="Content Placeholder 6">
            <a:extLst>
              <a:ext uri="{FF2B5EF4-FFF2-40B4-BE49-F238E27FC236}">
                <a16:creationId xmlns:a16="http://schemas.microsoft.com/office/drawing/2014/main" id="{19D7F8B6-D2C3-42FD-8288-ADC04423146B}"/>
              </a:ext>
            </a:extLst>
          </p:cNvPr>
          <p:cNvSpPr>
            <a:spLocks noGrp="1" noChangeArrowheads="1"/>
          </p:cNvSpPr>
          <p:nvPr>
            <p:ph idx="1"/>
          </p:nvPr>
        </p:nvSpPr>
        <p:spPr>
          <a:xfrm>
            <a:off x="530422" y="1196752"/>
            <a:ext cx="9308707" cy="4759548"/>
          </a:xfrm>
        </p:spPr>
        <p:txBody>
          <a:bodyPr>
            <a:normAutofit fontScale="77500" lnSpcReduction="20000"/>
          </a:bodyPr>
          <a:lstStyle/>
          <a:p>
            <a:pPr marL="0" indent="0">
              <a:spcBef>
                <a:spcPct val="0"/>
              </a:spcBef>
              <a:buNone/>
            </a:pPr>
            <a:r>
              <a:rPr lang="en-US" altLang="en-US">
                <a:latin typeface="Consolas" panose="020B0609020204030204" pitchFamily="49" charset="0"/>
                <a:cs typeface="Courier New" panose="02070309020205020404" pitchFamily="49" charset="0"/>
              </a:rPr>
              <a:t>enum Kafa </a:t>
            </a:r>
          </a:p>
          <a:p>
            <a:pPr marL="0" indent="0">
              <a:spcBef>
                <a:spcPct val="0"/>
              </a:spcBef>
              <a:buNone/>
            </a:pPr>
            <a:r>
              <a:rPr lang="en-US" altLang="en-US">
                <a:latin typeface="Consolas" panose="020B0609020204030204" pitchFamily="49" charset="0"/>
                <a:cs typeface="Courier New" panose="02070309020205020404" pitchFamily="49" charset="0"/>
              </a:rPr>
              <a:t>{ </a:t>
            </a:r>
          </a:p>
          <a:p>
            <a:pPr marL="0" indent="0">
              <a:spcBef>
                <a:spcPct val="0"/>
              </a:spcBef>
              <a:buNone/>
            </a:pPr>
            <a:r>
              <a:rPr lang="en-US" altLang="en-US">
                <a:latin typeface="Consolas" panose="020B0609020204030204" pitchFamily="49" charset="0"/>
                <a:cs typeface="Courier New" panose="02070309020205020404" pitchFamily="49" charset="0"/>
              </a:rPr>
              <a:t>    SLAĐA, SREDNJA, GORČA; </a:t>
            </a:r>
          </a:p>
          <a:p>
            <a:pPr marL="0" indent="0">
              <a:spcBef>
                <a:spcPct val="0"/>
              </a:spcBef>
              <a:buNone/>
            </a:pPr>
            <a:r>
              <a:rPr lang="en-US" altLang="en-US">
                <a:latin typeface="Consolas" panose="020B0609020204030204" pitchFamily="49" charset="0"/>
                <a:cs typeface="Courier New" panose="02070309020205020404" pitchFamily="49" charset="0"/>
              </a:rPr>
              <a:t>  </a:t>
            </a:r>
          </a:p>
          <a:p>
            <a:pPr marL="0" indent="0">
              <a:spcBef>
                <a:spcPct val="0"/>
              </a:spcBef>
              <a:buNone/>
            </a:pPr>
            <a:r>
              <a:rPr lang="en-US" altLang="en-US">
                <a:latin typeface="Consolas" panose="020B0609020204030204" pitchFamily="49" charset="0"/>
                <a:cs typeface="Courier New" panose="02070309020205020404" pitchFamily="49" charset="0"/>
              </a:rPr>
              <a:t>    private Kafa()</a:t>
            </a:r>
            <a:r>
              <a:rPr lang="en-US" altLang="en-US">
                <a:solidFill>
                  <a:srgbClr val="FF0000"/>
                </a:solidFill>
                <a:latin typeface="Consolas" panose="020B0609020204030204" pitchFamily="49" charset="0"/>
                <a:cs typeface="Courier New" panose="02070309020205020404" pitchFamily="49" charset="0"/>
              </a:rPr>
              <a:t> </a:t>
            </a:r>
            <a:r>
              <a:rPr lang="sl-SI" altLang="en-US">
                <a:solidFill>
                  <a:srgbClr val="00B050"/>
                </a:solidFill>
                <a:latin typeface="Consolas" panose="020B0609020204030204" pitchFamily="49" charset="0"/>
                <a:cs typeface="Courier New" panose="02070309020205020404" pitchFamily="49" charset="0"/>
              </a:rPr>
              <a:t>// Konstruktor</a:t>
            </a:r>
            <a:endParaRPr lang="en-US" altLang="en-US">
              <a:solidFill>
                <a:srgbClr val="00B050"/>
              </a:solidFill>
              <a:latin typeface="Consolas" panose="020B0609020204030204" pitchFamily="49" charset="0"/>
              <a:cs typeface="Courier New" panose="02070309020205020404" pitchFamily="49" charset="0"/>
            </a:endParaRPr>
          </a:p>
          <a:p>
            <a:pPr marL="0" indent="0">
              <a:spcBef>
                <a:spcPct val="0"/>
              </a:spcBef>
              <a:buNone/>
            </a:pPr>
            <a:r>
              <a:rPr lang="en-US" altLang="en-US">
                <a:latin typeface="Consolas" panose="020B0609020204030204" pitchFamily="49" charset="0"/>
                <a:cs typeface="Courier New" panose="02070309020205020404" pitchFamily="49" charset="0"/>
              </a:rPr>
              <a:t>    { </a:t>
            </a:r>
          </a:p>
          <a:p>
            <a:pPr marL="0" indent="0">
              <a:spcBef>
                <a:spcPct val="0"/>
              </a:spcBef>
              <a:buNone/>
            </a:pPr>
            <a:r>
              <a:rPr lang="en-US" altLang="en-US">
                <a:latin typeface="Consolas" panose="020B0609020204030204" pitchFamily="49" charset="0"/>
                <a:cs typeface="Courier New" panose="02070309020205020404" pitchFamily="49" charset="0"/>
              </a:rPr>
              <a:t>        System.out.println("Pozvan konstruktor za: </a:t>
            </a:r>
            <a:r>
              <a:rPr lang="sl-SI" altLang="en-US">
                <a:latin typeface="Consolas" panose="020B0609020204030204" pitchFamily="49" charset="0"/>
                <a:cs typeface="Courier New" panose="02070309020205020404" pitchFamily="49" charset="0"/>
              </a:rPr>
              <a:t>"</a:t>
            </a:r>
            <a:endParaRPr lang="sr-Latn-RS" altLang="en-US">
              <a:latin typeface="Consolas" panose="020B0609020204030204" pitchFamily="49" charset="0"/>
              <a:cs typeface="Courier New" panose="02070309020205020404" pitchFamily="49" charset="0"/>
            </a:endParaRPr>
          </a:p>
          <a:p>
            <a:pPr marL="0" indent="0">
              <a:spcBef>
                <a:spcPct val="0"/>
              </a:spcBef>
              <a:buNone/>
            </a:pPr>
            <a:r>
              <a:rPr lang="sr-Latn-RS" altLang="en-US">
                <a:latin typeface="Consolas" panose="020B0609020204030204" pitchFamily="49" charset="0"/>
                <a:cs typeface="Courier New" panose="02070309020205020404" pitchFamily="49" charset="0"/>
              </a:rPr>
              <a:t>        </a:t>
            </a:r>
            <a:r>
              <a:rPr lang="en-US" altLang="en-US">
                <a:latin typeface="Consolas" panose="020B0609020204030204" pitchFamily="49" charset="0"/>
                <a:cs typeface="Courier New" panose="02070309020205020404" pitchFamily="49" charset="0"/>
              </a:rPr>
              <a:t>+ </a:t>
            </a:r>
          </a:p>
          <a:p>
            <a:pPr marL="0" indent="0">
              <a:spcBef>
                <a:spcPct val="0"/>
              </a:spcBef>
              <a:buNone/>
            </a:pPr>
            <a:r>
              <a:rPr lang="en-US" altLang="en-US">
                <a:latin typeface="Consolas" panose="020B0609020204030204" pitchFamily="49" charset="0"/>
                <a:cs typeface="Courier New" panose="02070309020205020404" pitchFamily="49" charset="0"/>
              </a:rPr>
              <a:t>    </a:t>
            </a:r>
            <a:r>
              <a:rPr lang="sl-SI" altLang="en-US">
                <a:latin typeface="Consolas" panose="020B0609020204030204" pitchFamily="49" charset="0"/>
                <a:cs typeface="Courier New" panose="02070309020205020404" pitchFamily="49" charset="0"/>
              </a:rPr>
              <a:t>    </a:t>
            </a:r>
            <a:r>
              <a:rPr lang="en-US" altLang="en-US">
                <a:latin typeface="Consolas" panose="020B0609020204030204" pitchFamily="49" charset="0"/>
                <a:cs typeface="Courier New" panose="02070309020205020404" pitchFamily="49" charset="0"/>
              </a:rPr>
              <a:t>this.toString()); </a:t>
            </a:r>
          </a:p>
          <a:p>
            <a:pPr marL="0" indent="0">
              <a:spcBef>
                <a:spcPct val="0"/>
              </a:spcBef>
              <a:buNone/>
            </a:pPr>
            <a:r>
              <a:rPr lang="en-US" altLang="en-US">
                <a:latin typeface="Consolas" panose="020B0609020204030204" pitchFamily="49" charset="0"/>
                <a:cs typeface="Courier New" panose="02070309020205020404" pitchFamily="49" charset="0"/>
              </a:rPr>
              <a:t>    } </a:t>
            </a:r>
          </a:p>
          <a:p>
            <a:pPr marL="0" indent="0">
              <a:spcBef>
                <a:spcPct val="0"/>
              </a:spcBef>
              <a:buNone/>
            </a:pPr>
            <a:r>
              <a:rPr lang="en-US" altLang="en-US">
                <a:solidFill>
                  <a:srgbClr val="FF0000"/>
                </a:solidFill>
                <a:latin typeface="Consolas" panose="020B0609020204030204" pitchFamily="49" charset="0"/>
                <a:cs typeface="Courier New" panose="02070309020205020404" pitchFamily="49" charset="0"/>
              </a:rPr>
              <a:t>  </a:t>
            </a:r>
          </a:p>
          <a:p>
            <a:pPr marL="0" indent="0">
              <a:spcBef>
                <a:spcPct val="0"/>
              </a:spcBef>
              <a:buNone/>
            </a:pPr>
            <a:r>
              <a:rPr lang="en-US" altLang="en-US">
                <a:solidFill>
                  <a:srgbClr val="FF0000"/>
                </a:solidFill>
                <a:latin typeface="Consolas" panose="020B0609020204030204" pitchFamily="49" charset="0"/>
                <a:cs typeface="Courier New" panose="02070309020205020404" pitchFamily="49" charset="0"/>
              </a:rPr>
              <a:t>    </a:t>
            </a:r>
            <a:r>
              <a:rPr lang="en-US" altLang="en-US">
                <a:latin typeface="Consolas" panose="020B0609020204030204" pitchFamily="49" charset="0"/>
                <a:cs typeface="Courier New" panose="02070309020205020404" pitchFamily="49" charset="0"/>
              </a:rPr>
              <a:t>public void oKafi() </a:t>
            </a:r>
            <a:r>
              <a:rPr lang="sl-SI" altLang="en-US">
                <a:solidFill>
                  <a:srgbClr val="00B050"/>
                </a:solidFill>
                <a:latin typeface="Consolas" panose="020B0609020204030204" pitchFamily="49" charset="0"/>
                <a:cs typeface="Courier New" panose="02070309020205020404" pitchFamily="49" charset="0"/>
              </a:rPr>
              <a:t>// Običan (konkretan) metod</a:t>
            </a:r>
            <a:endParaRPr lang="en-US" altLang="en-US">
              <a:solidFill>
                <a:srgbClr val="00B050"/>
              </a:solidFill>
              <a:latin typeface="Consolas" panose="020B0609020204030204" pitchFamily="49" charset="0"/>
              <a:cs typeface="Courier New" panose="02070309020205020404" pitchFamily="49" charset="0"/>
            </a:endParaRPr>
          </a:p>
          <a:p>
            <a:pPr marL="0" indent="0">
              <a:spcBef>
                <a:spcPct val="0"/>
              </a:spcBef>
              <a:buNone/>
            </a:pPr>
            <a:r>
              <a:rPr lang="en-US" altLang="en-US">
                <a:latin typeface="Consolas" panose="020B0609020204030204" pitchFamily="49" charset="0"/>
                <a:cs typeface="Courier New" panose="02070309020205020404" pitchFamily="49" charset="0"/>
              </a:rPr>
              <a:t>    { </a:t>
            </a:r>
          </a:p>
          <a:p>
            <a:pPr marL="0" indent="0">
              <a:spcBef>
                <a:spcPct val="0"/>
              </a:spcBef>
              <a:buNone/>
            </a:pPr>
            <a:r>
              <a:rPr lang="en-US" altLang="en-US">
                <a:latin typeface="Consolas" panose="020B0609020204030204" pitchFamily="49" charset="0"/>
                <a:cs typeface="Courier New" panose="02070309020205020404" pitchFamily="49" charset="0"/>
              </a:rPr>
              <a:t>        System.out.println("Kafa k'o kafa."); </a:t>
            </a:r>
          </a:p>
          <a:p>
            <a:pPr marL="0" indent="0">
              <a:spcBef>
                <a:spcPct val="0"/>
              </a:spcBef>
              <a:buNone/>
            </a:pPr>
            <a:r>
              <a:rPr lang="en-US" altLang="en-US">
                <a:latin typeface="Consolas" panose="020B0609020204030204" pitchFamily="49" charset="0"/>
                <a:cs typeface="Courier New" panose="02070309020205020404" pitchFamily="49" charset="0"/>
              </a:rPr>
              <a:t>    } </a:t>
            </a:r>
          </a:p>
          <a:p>
            <a:pPr marL="0" indent="0">
              <a:spcBef>
                <a:spcPct val="0"/>
              </a:spcBef>
              <a:buNone/>
            </a:pPr>
            <a:r>
              <a:rPr lang="en-US" altLang="en-US">
                <a:latin typeface="Consolas" panose="020B0609020204030204" pitchFamily="49" charset="0"/>
                <a:cs typeface="Courier New" panose="02070309020205020404" pitchFamily="49" charset="0"/>
              </a:rPr>
              <a:t>} </a:t>
            </a:r>
          </a:p>
        </p:txBody>
      </p:sp>
      <p:sp>
        <p:nvSpPr>
          <p:cNvPr id="2" name="Footer Placeholder 1">
            <a:extLst>
              <a:ext uri="{FF2B5EF4-FFF2-40B4-BE49-F238E27FC236}">
                <a16:creationId xmlns:a16="http://schemas.microsoft.com/office/drawing/2014/main" id="{98049F3F-058D-4895-83DC-FA2AEED6DAB6}"/>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a:extLst>
              <a:ext uri="{FF2B5EF4-FFF2-40B4-BE49-F238E27FC236}">
                <a16:creationId xmlns:a16="http://schemas.microsoft.com/office/drawing/2014/main" id="{0AF3AA11-D035-4728-BA39-71AF53442630}"/>
              </a:ext>
            </a:extLst>
          </p:cNvPr>
          <p:cNvSpPr>
            <a:spLocks noGrp="1"/>
          </p:cNvSpPr>
          <p:nvPr>
            <p:ph type="title"/>
          </p:nvPr>
        </p:nvSpPr>
        <p:spPr>
          <a:xfrm>
            <a:off x="457200" y="333375"/>
            <a:ext cx="7981951" cy="719362"/>
          </a:xfrm>
        </p:spPr>
        <p:txBody>
          <a:bodyPr/>
          <a:lstStyle/>
          <a:p>
            <a:pPr eaLnBrk="1" hangingPunct="1"/>
            <a:r>
              <a:rPr lang="sl-SI" altLang="en-US" sz="3200">
                <a:solidFill>
                  <a:srgbClr val="00B0F0"/>
                </a:solidFill>
              </a:rPr>
              <a:t>Enumeracije</a:t>
            </a:r>
            <a:endParaRPr lang="en-US" altLang="en-US" sz="3200">
              <a:solidFill>
                <a:srgbClr val="00B0F0"/>
              </a:solidFill>
            </a:endParaRPr>
          </a:p>
        </p:txBody>
      </p:sp>
      <p:sp>
        <p:nvSpPr>
          <p:cNvPr id="104451" name="Content Placeholder 6">
            <a:extLst>
              <a:ext uri="{FF2B5EF4-FFF2-40B4-BE49-F238E27FC236}">
                <a16:creationId xmlns:a16="http://schemas.microsoft.com/office/drawing/2014/main" id="{7774B0B1-2A09-4AAB-8B2E-5A894D988B6F}"/>
              </a:ext>
            </a:extLst>
          </p:cNvPr>
          <p:cNvSpPr>
            <a:spLocks noGrp="1" noChangeArrowheads="1"/>
          </p:cNvSpPr>
          <p:nvPr>
            <p:ph idx="1"/>
          </p:nvPr>
        </p:nvSpPr>
        <p:spPr>
          <a:xfrm>
            <a:off x="480817" y="1052737"/>
            <a:ext cx="7696199" cy="2715989"/>
          </a:xfrm>
        </p:spPr>
        <p:txBody>
          <a:bodyPr>
            <a:normAutofit fontScale="77500" lnSpcReduction="20000"/>
          </a:bodyPr>
          <a:lstStyle/>
          <a:p>
            <a:pPr marL="0" indent="0">
              <a:spcBef>
                <a:spcPct val="0"/>
              </a:spcBef>
              <a:buNone/>
            </a:pPr>
            <a:r>
              <a:rPr lang="en-US" altLang="en-US">
                <a:latin typeface="Consolas" panose="020B0609020204030204" pitchFamily="49" charset="0"/>
                <a:cs typeface="Courier New" panose="02070309020205020404" pitchFamily="49" charset="0"/>
              </a:rPr>
              <a:t>public class GlavnaKlasa</a:t>
            </a:r>
          </a:p>
          <a:p>
            <a:pPr marL="0" indent="0">
              <a:spcBef>
                <a:spcPct val="0"/>
              </a:spcBef>
              <a:buNone/>
            </a:pPr>
            <a:r>
              <a:rPr lang="en-US" altLang="en-US">
                <a:latin typeface="Consolas" panose="020B0609020204030204" pitchFamily="49" charset="0"/>
                <a:cs typeface="Courier New" panose="02070309020205020404" pitchFamily="49" charset="0"/>
              </a:rPr>
              <a:t>{     </a:t>
            </a:r>
          </a:p>
          <a:p>
            <a:pPr marL="0" indent="0">
              <a:spcBef>
                <a:spcPct val="0"/>
              </a:spcBef>
              <a:buNone/>
            </a:pPr>
            <a:r>
              <a:rPr lang="en-US" altLang="en-US">
                <a:latin typeface="Consolas" panose="020B0609020204030204" pitchFamily="49" charset="0"/>
                <a:cs typeface="Courier New" panose="02070309020205020404" pitchFamily="49" charset="0"/>
              </a:rPr>
              <a:t>    public static void main(String[] args) </a:t>
            </a:r>
          </a:p>
          <a:p>
            <a:pPr marL="0" indent="0">
              <a:spcBef>
                <a:spcPct val="0"/>
              </a:spcBef>
              <a:buNone/>
            </a:pPr>
            <a:r>
              <a:rPr lang="en-US" altLang="en-US">
                <a:latin typeface="Consolas" panose="020B0609020204030204" pitchFamily="49" charset="0"/>
                <a:cs typeface="Courier New" panose="02070309020205020404" pitchFamily="49" charset="0"/>
              </a:rPr>
              <a:t>    { </a:t>
            </a:r>
          </a:p>
          <a:p>
            <a:pPr marL="0" indent="0">
              <a:spcBef>
                <a:spcPct val="0"/>
              </a:spcBef>
              <a:buNone/>
            </a:pPr>
            <a:r>
              <a:rPr lang="en-US" altLang="en-US">
                <a:latin typeface="Consolas" panose="020B0609020204030204" pitchFamily="49" charset="0"/>
                <a:cs typeface="Courier New" panose="02070309020205020404" pitchFamily="49" charset="0"/>
              </a:rPr>
              <a:t>        Kafa k1 = Kafa.GORČA; </a:t>
            </a:r>
          </a:p>
          <a:p>
            <a:pPr marL="0" indent="0">
              <a:spcBef>
                <a:spcPct val="0"/>
              </a:spcBef>
              <a:buNone/>
            </a:pPr>
            <a:r>
              <a:rPr lang="en-US" altLang="en-US">
                <a:latin typeface="Consolas" panose="020B0609020204030204" pitchFamily="49" charset="0"/>
                <a:cs typeface="Courier New" panose="02070309020205020404" pitchFamily="49" charset="0"/>
              </a:rPr>
              <a:t>        System.out.println(k1); </a:t>
            </a:r>
          </a:p>
          <a:p>
            <a:pPr marL="0" indent="0">
              <a:spcBef>
                <a:spcPct val="0"/>
              </a:spcBef>
              <a:buNone/>
            </a:pPr>
            <a:r>
              <a:rPr lang="en-US" altLang="en-US">
                <a:latin typeface="Consolas" panose="020B0609020204030204" pitchFamily="49" charset="0"/>
                <a:cs typeface="Courier New" panose="02070309020205020404" pitchFamily="49" charset="0"/>
              </a:rPr>
              <a:t>        k1.oKafi(); </a:t>
            </a:r>
          </a:p>
          <a:p>
            <a:pPr marL="0" indent="0">
              <a:spcBef>
                <a:spcPct val="0"/>
              </a:spcBef>
              <a:buNone/>
            </a:pPr>
            <a:r>
              <a:rPr lang="en-US" altLang="en-US">
                <a:latin typeface="Consolas" panose="020B0609020204030204" pitchFamily="49" charset="0"/>
                <a:cs typeface="Courier New" panose="02070309020205020404" pitchFamily="49" charset="0"/>
              </a:rPr>
              <a:t>    } </a:t>
            </a:r>
          </a:p>
          <a:p>
            <a:pPr marL="0" indent="0">
              <a:spcBef>
                <a:spcPct val="0"/>
              </a:spcBef>
              <a:buNone/>
            </a:pPr>
            <a:r>
              <a:rPr lang="en-US" altLang="en-US">
                <a:latin typeface="Consolas" panose="020B0609020204030204" pitchFamily="49" charset="0"/>
                <a:cs typeface="Courier New" panose="02070309020205020404" pitchFamily="49" charset="0"/>
              </a:rPr>
              <a:t>} </a:t>
            </a:r>
          </a:p>
        </p:txBody>
      </p:sp>
      <p:sp>
        <p:nvSpPr>
          <p:cNvPr id="8" name="Content Placeholder 6">
            <a:extLst>
              <a:ext uri="{FF2B5EF4-FFF2-40B4-BE49-F238E27FC236}">
                <a16:creationId xmlns:a16="http://schemas.microsoft.com/office/drawing/2014/main" id="{86081B60-9D38-4401-9714-1EA879F7311B}"/>
              </a:ext>
            </a:extLst>
          </p:cNvPr>
          <p:cNvSpPr txBox="1">
            <a:spLocks/>
          </p:cNvSpPr>
          <p:nvPr/>
        </p:nvSpPr>
        <p:spPr bwMode="auto">
          <a:xfrm>
            <a:off x="457200" y="3768726"/>
            <a:ext cx="9271000" cy="202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rgbClr val="122088"/>
              </a:buClr>
              <a:buSzPct val="70000"/>
              <a:buFont typeface="Wingdings" panose="05000000000000000000" pitchFamily="2" charset="2"/>
              <a:buChar char="l"/>
              <a:defRPr sz="2700">
                <a:solidFill>
                  <a:srgbClr val="122088"/>
                </a:solidFill>
                <a:latin typeface="+mn-lt"/>
                <a:ea typeface="+mn-ea"/>
                <a:cs typeface="+mn-cs"/>
              </a:defRPr>
            </a:lvl1pPr>
            <a:lvl2pPr marL="742950" indent="-285750" algn="l" rtl="0" eaLnBrk="0" fontAlgn="base" hangingPunct="0">
              <a:spcBef>
                <a:spcPct val="20000"/>
              </a:spcBef>
              <a:spcAft>
                <a:spcPct val="0"/>
              </a:spcAft>
              <a:buClr>
                <a:srgbClr val="1728A9"/>
              </a:buClr>
              <a:buSzPct val="150000"/>
              <a:buChar char="•"/>
              <a:defRPr sz="2200">
                <a:solidFill>
                  <a:srgbClr val="122088"/>
                </a:solidFill>
                <a:latin typeface="+mn-lt"/>
              </a:defRPr>
            </a:lvl2pPr>
            <a:lvl3pPr marL="1143000" indent="-228600" algn="l" rtl="0" eaLnBrk="0" fontAlgn="base" hangingPunct="0">
              <a:spcBef>
                <a:spcPct val="20000"/>
              </a:spcBef>
              <a:spcAft>
                <a:spcPct val="0"/>
              </a:spcAft>
              <a:buClr>
                <a:srgbClr val="1E35E0"/>
              </a:buClr>
              <a:buSzPct val="150000"/>
              <a:buChar char="•"/>
              <a:defRPr sz="2000">
                <a:solidFill>
                  <a:srgbClr val="122088"/>
                </a:solidFill>
                <a:latin typeface="+mn-lt"/>
              </a:defRPr>
            </a:lvl3pPr>
            <a:lvl4pPr marL="1600200" indent="-228600" algn="l" rtl="0" eaLnBrk="0" fontAlgn="base" hangingPunct="0">
              <a:spcBef>
                <a:spcPct val="20000"/>
              </a:spcBef>
              <a:spcAft>
                <a:spcPct val="0"/>
              </a:spcAft>
              <a:buClr>
                <a:srgbClr val="5D6EE9"/>
              </a:buClr>
              <a:buSzPct val="150000"/>
              <a:buChar char="•"/>
              <a:defRPr>
                <a:solidFill>
                  <a:srgbClr val="122088"/>
                </a:solidFill>
                <a:latin typeface="+mn-lt"/>
              </a:defRPr>
            </a:lvl4pPr>
            <a:lvl5pPr marL="2057400" indent="-228600" algn="l" rtl="0" eaLnBrk="0" fontAlgn="base" hangingPunct="0">
              <a:spcBef>
                <a:spcPct val="20000"/>
              </a:spcBef>
              <a:spcAft>
                <a:spcPct val="0"/>
              </a:spcAft>
              <a:buClr>
                <a:schemeClr val="folHlink"/>
              </a:buClr>
              <a:buSzPct val="150000"/>
              <a:buChar char="•"/>
              <a:defRPr>
                <a:solidFill>
                  <a:srgbClr val="122088"/>
                </a:solidFill>
                <a:latin typeface="+mn-lt"/>
              </a:defRPr>
            </a:lvl5pPr>
            <a:lvl6pPr marL="2514600" indent="-228600" algn="l" rtl="0" fontAlgn="base">
              <a:spcBef>
                <a:spcPct val="20000"/>
              </a:spcBef>
              <a:spcAft>
                <a:spcPct val="0"/>
              </a:spcAft>
              <a:buClr>
                <a:schemeClr val="folHlink"/>
              </a:buClr>
              <a:buSzPct val="150000"/>
              <a:buChar char="•"/>
              <a:defRPr>
                <a:solidFill>
                  <a:srgbClr val="122088"/>
                </a:solidFill>
                <a:latin typeface="+mn-lt"/>
              </a:defRPr>
            </a:lvl6pPr>
            <a:lvl7pPr marL="2971800" indent="-228600" algn="l" rtl="0" fontAlgn="base">
              <a:spcBef>
                <a:spcPct val="20000"/>
              </a:spcBef>
              <a:spcAft>
                <a:spcPct val="0"/>
              </a:spcAft>
              <a:buClr>
                <a:schemeClr val="folHlink"/>
              </a:buClr>
              <a:buSzPct val="150000"/>
              <a:buChar char="•"/>
              <a:defRPr>
                <a:solidFill>
                  <a:srgbClr val="122088"/>
                </a:solidFill>
                <a:latin typeface="+mn-lt"/>
              </a:defRPr>
            </a:lvl7pPr>
            <a:lvl8pPr marL="3429000" indent="-228600" algn="l" rtl="0" fontAlgn="base">
              <a:spcBef>
                <a:spcPct val="20000"/>
              </a:spcBef>
              <a:spcAft>
                <a:spcPct val="0"/>
              </a:spcAft>
              <a:buClr>
                <a:schemeClr val="folHlink"/>
              </a:buClr>
              <a:buSzPct val="150000"/>
              <a:buChar char="•"/>
              <a:defRPr>
                <a:solidFill>
                  <a:srgbClr val="122088"/>
                </a:solidFill>
                <a:latin typeface="+mn-lt"/>
              </a:defRPr>
            </a:lvl8pPr>
            <a:lvl9pPr marL="3886200" indent="-228600" algn="l" rtl="0" fontAlgn="base">
              <a:spcBef>
                <a:spcPct val="20000"/>
              </a:spcBef>
              <a:spcAft>
                <a:spcPct val="0"/>
              </a:spcAft>
              <a:buClr>
                <a:schemeClr val="folHlink"/>
              </a:buClr>
              <a:buSzPct val="150000"/>
              <a:buChar char="•"/>
              <a:defRPr>
                <a:solidFill>
                  <a:srgbClr val="122088"/>
                </a:solidFill>
                <a:latin typeface="+mn-lt"/>
              </a:defRPr>
            </a:lvl9pPr>
          </a:lstStyle>
          <a:p>
            <a:pPr marL="0" indent="0">
              <a:buNone/>
              <a:defRPr/>
            </a:pPr>
            <a:r>
              <a:rPr lang="sl-SI" sz="2000" kern="0" dirty="0">
                <a:solidFill>
                  <a:schemeClr val="tx1">
                    <a:lumMod val="75000"/>
                    <a:lumOff val="25000"/>
                  </a:schemeClr>
                </a:solidFill>
              </a:rPr>
              <a:t>Rezultat izvršenja:</a:t>
            </a:r>
          </a:p>
          <a:p>
            <a:pPr marL="0" indent="0">
              <a:buNone/>
              <a:defRPr/>
            </a:pPr>
            <a:r>
              <a:rPr lang="sl-SI" sz="1800" kern="0">
                <a:solidFill>
                  <a:schemeClr val="tx1">
                    <a:lumMod val="75000"/>
                    <a:lumOff val="25000"/>
                  </a:schemeClr>
                </a:solidFill>
                <a:latin typeface="Consolas" pitchFamily="49" charset="0"/>
                <a:cs typeface="Courier New" panose="02070309020205020404" pitchFamily="49" charset="0"/>
              </a:rPr>
              <a:t>Pozvan </a:t>
            </a:r>
            <a:r>
              <a:rPr lang="sl-SI" sz="1800" kern="0" dirty="0">
                <a:solidFill>
                  <a:schemeClr val="tx1">
                    <a:lumMod val="75000"/>
                    <a:lumOff val="25000"/>
                  </a:schemeClr>
                </a:solidFill>
                <a:latin typeface="Consolas" pitchFamily="49" charset="0"/>
                <a:cs typeface="Courier New" panose="02070309020205020404" pitchFamily="49" charset="0"/>
              </a:rPr>
              <a:t>konstruktor za: GORČA</a:t>
            </a:r>
          </a:p>
          <a:p>
            <a:pPr marL="0" indent="0">
              <a:buNone/>
              <a:defRPr/>
            </a:pPr>
            <a:r>
              <a:rPr lang="sl-SI" sz="1800" kern="0" dirty="0">
                <a:solidFill>
                  <a:schemeClr val="tx1">
                    <a:lumMod val="75000"/>
                    <a:lumOff val="25000"/>
                  </a:schemeClr>
                </a:solidFill>
                <a:latin typeface="Consolas" pitchFamily="49" charset="0"/>
                <a:cs typeface="Courier New" panose="02070309020205020404" pitchFamily="49" charset="0"/>
              </a:rPr>
              <a:t>GORČA</a:t>
            </a:r>
          </a:p>
          <a:p>
            <a:pPr marL="0" indent="0">
              <a:buNone/>
              <a:defRPr/>
            </a:pPr>
            <a:r>
              <a:rPr lang="sl-SI" sz="1800" kern="0" dirty="0">
                <a:solidFill>
                  <a:schemeClr val="tx1">
                    <a:lumMod val="75000"/>
                    <a:lumOff val="25000"/>
                  </a:schemeClr>
                </a:solidFill>
                <a:latin typeface="Consolas" pitchFamily="49" charset="0"/>
                <a:cs typeface="Courier New" panose="02070309020205020404" pitchFamily="49" charset="0"/>
              </a:rPr>
              <a:t>Kafa k'o kafa.</a:t>
            </a:r>
          </a:p>
        </p:txBody>
      </p:sp>
      <p:sp>
        <p:nvSpPr>
          <p:cNvPr id="2" name="Footer Placeholder 1">
            <a:extLst>
              <a:ext uri="{FF2B5EF4-FFF2-40B4-BE49-F238E27FC236}">
                <a16:creationId xmlns:a16="http://schemas.microsoft.com/office/drawing/2014/main" id="{24680CAF-D711-4FB6-B5D3-323453DF2B77}"/>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a:extLst>
              <a:ext uri="{FF2B5EF4-FFF2-40B4-BE49-F238E27FC236}">
                <a16:creationId xmlns:a16="http://schemas.microsoft.com/office/drawing/2014/main" id="{15BA42D5-DCF8-4C34-97FC-EAE75A0C5EB7}"/>
              </a:ext>
            </a:extLst>
          </p:cNvPr>
          <p:cNvSpPr>
            <a:spLocks noGrp="1"/>
          </p:cNvSpPr>
          <p:nvPr>
            <p:ph type="title"/>
          </p:nvPr>
        </p:nvSpPr>
        <p:spPr>
          <a:xfrm>
            <a:off x="457200" y="452439"/>
            <a:ext cx="8604250" cy="815975"/>
          </a:xfrm>
        </p:spPr>
        <p:txBody>
          <a:bodyPr/>
          <a:lstStyle/>
          <a:p>
            <a:pPr eaLnBrk="1" hangingPunct="1"/>
            <a:r>
              <a:rPr lang="sl-SI" altLang="en-US" sz="3200">
                <a:solidFill>
                  <a:srgbClr val="00B0F0"/>
                </a:solidFill>
              </a:rPr>
              <a:t>Enumeracije</a:t>
            </a:r>
            <a:endParaRPr lang="en-US" altLang="en-US" sz="3200">
              <a:solidFill>
                <a:srgbClr val="00B0F0"/>
              </a:solidFill>
            </a:endParaRPr>
          </a:p>
        </p:txBody>
      </p:sp>
      <p:sp>
        <p:nvSpPr>
          <p:cNvPr id="3" name="Content Placeholder 2">
            <a:extLst>
              <a:ext uri="{FF2B5EF4-FFF2-40B4-BE49-F238E27FC236}">
                <a16:creationId xmlns:a16="http://schemas.microsoft.com/office/drawing/2014/main" id="{3087D78F-040C-4048-90F6-DB62F3671EB5}"/>
              </a:ext>
            </a:extLst>
          </p:cNvPr>
          <p:cNvSpPr>
            <a:spLocks noGrp="1"/>
          </p:cNvSpPr>
          <p:nvPr>
            <p:ph idx="1"/>
          </p:nvPr>
        </p:nvSpPr>
        <p:spPr>
          <a:xfrm>
            <a:off x="457200" y="1196975"/>
            <a:ext cx="9088438" cy="5111750"/>
          </a:xfrm>
        </p:spPr>
        <p:txBody>
          <a:bodyPr rtlCol="0">
            <a:normAutofit/>
          </a:bodyPr>
          <a:lstStyle/>
          <a:p>
            <a:pPr>
              <a:defRPr/>
            </a:pPr>
            <a:r>
              <a:rPr lang="sl-SI" sz="2400" dirty="0"/>
              <a:t>Primer sa apstraktnim metodom:</a:t>
            </a:r>
            <a:endParaRPr lang="sl-SI" sz="1050" dirty="0">
              <a:solidFill>
                <a:srgbClr val="FF0000"/>
              </a:solidFill>
            </a:endParaRPr>
          </a:p>
          <a:p>
            <a:pPr marL="0" indent="0">
              <a:buNone/>
              <a:defRPr/>
            </a:pPr>
            <a:endParaRPr lang="sl-SI" sz="100" dirty="0">
              <a:solidFill>
                <a:srgbClr val="FF0000"/>
              </a:solidFill>
            </a:endParaRPr>
          </a:p>
          <a:p>
            <a:pPr marL="0" indent="0">
              <a:buNone/>
              <a:defRPr/>
            </a:pPr>
            <a:endParaRPr lang="en-US" sz="600" dirty="0">
              <a:latin typeface="Consolas" pitchFamily="49" charset="0"/>
              <a:cs typeface="Courier New" panose="02070309020205020404" pitchFamily="49" charset="0"/>
            </a:endParaRPr>
          </a:p>
          <a:p>
            <a:pPr marL="0" indent="0">
              <a:buNone/>
              <a:defRPr/>
            </a:pPr>
            <a:r>
              <a:rPr lang="sl-SI" sz="2000" dirty="0">
                <a:solidFill>
                  <a:schemeClr val="tx1">
                    <a:lumMod val="75000"/>
                    <a:lumOff val="25000"/>
                  </a:schemeClr>
                </a:solidFill>
                <a:latin typeface="Consolas" pitchFamily="49" charset="0"/>
                <a:cs typeface="Courier New" panose="02070309020205020404" pitchFamily="49" charset="0"/>
              </a:rPr>
              <a:t>public enum Država {</a:t>
            </a:r>
          </a:p>
          <a:p>
            <a:pPr marL="0" indent="0">
              <a:buNone/>
              <a:defRPr/>
            </a:pPr>
            <a:r>
              <a:rPr lang="sl-SI" sz="2000" dirty="0">
                <a:solidFill>
                  <a:schemeClr val="tx1">
                    <a:lumMod val="75000"/>
                    <a:lumOff val="25000"/>
                  </a:schemeClr>
                </a:solidFill>
                <a:latin typeface="Consolas" pitchFamily="49" charset="0"/>
                <a:cs typeface="Courier New" panose="02070309020205020404" pitchFamily="49" charset="0"/>
              </a:rPr>
              <a:t>    AMERIKA {</a:t>
            </a:r>
          </a:p>
          <a:p>
            <a:pPr marL="0" indent="0">
              <a:buNone/>
              <a:defRPr/>
            </a:pPr>
            <a:r>
              <a:rPr lang="sl-SI" sz="2000" dirty="0">
                <a:solidFill>
                  <a:schemeClr val="tx1">
                    <a:lumMod val="75000"/>
                    <a:lumOff val="25000"/>
                  </a:schemeClr>
                </a:solidFill>
                <a:latin typeface="Consolas" pitchFamily="49" charset="0"/>
                <a:cs typeface="Courier New" panose="02070309020205020404" pitchFamily="49" charset="0"/>
              </a:rPr>
              <a:t>        public String valuta() { return "DOLAR"; }</a:t>
            </a:r>
          </a:p>
          <a:p>
            <a:pPr marL="0" indent="0">
              <a:buNone/>
              <a:defRPr/>
            </a:pPr>
            <a:r>
              <a:rPr lang="sl-SI" sz="2000" dirty="0">
                <a:solidFill>
                  <a:schemeClr val="tx1">
                    <a:lumMod val="75000"/>
                    <a:lumOff val="25000"/>
                  </a:schemeClr>
                </a:solidFill>
                <a:latin typeface="Consolas" pitchFamily="49" charset="0"/>
                <a:cs typeface="Courier New" panose="02070309020205020404" pitchFamily="49" charset="0"/>
              </a:rPr>
              <a:t>    }, RUSIJA {</a:t>
            </a:r>
          </a:p>
          <a:p>
            <a:pPr marL="0" indent="0">
              <a:buNone/>
              <a:defRPr/>
            </a:pPr>
            <a:r>
              <a:rPr lang="sl-SI" sz="2000" dirty="0">
                <a:solidFill>
                  <a:schemeClr val="tx1">
                    <a:lumMod val="75000"/>
                    <a:lumOff val="25000"/>
                  </a:schemeClr>
                </a:solidFill>
                <a:latin typeface="Consolas" pitchFamily="49" charset="0"/>
                <a:cs typeface="Courier New" panose="02070309020205020404" pitchFamily="49" charset="0"/>
              </a:rPr>
              <a:t>        public String valuta() { return "RUBLJA"; }</a:t>
            </a:r>
          </a:p>
          <a:p>
            <a:pPr marL="0" indent="0">
              <a:buNone/>
              <a:defRPr/>
            </a:pPr>
            <a:r>
              <a:rPr lang="sl-SI" sz="2000" dirty="0">
                <a:solidFill>
                  <a:schemeClr val="tx1">
                    <a:lumMod val="75000"/>
                    <a:lumOff val="25000"/>
                  </a:schemeClr>
                </a:solidFill>
                <a:latin typeface="Consolas" pitchFamily="49" charset="0"/>
                <a:cs typeface="Courier New" panose="02070309020205020404" pitchFamily="49" charset="0"/>
              </a:rPr>
              <a:t>    }, INDIJA {</a:t>
            </a:r>
          </a:p>
          <a:p>
            <a:pPr marL="0" indent="0">
              <a:buNone/>
              <a:defRPr/>
            </a:pPr>
            <a:r>
              <a:rPr lang="sl-SI" sz="2000" dirty="0">
                <a:solidFill>
                  <a:schemeClr val="tx1">
                    <a:lumMod val="75000"/>
                    <a:lumOff val="25000"/>
                  </a:schemeClr>
                </a:solidFill>
                <a:latin typeface="Consolas" pitchFamily="49" charset="0"/>
                <a:cs typeface="Courier New" panose="02070309020205020404" pitchFamily="49" charset="0"/>
              </a:rPr>
              <a:t>        public String valuta() { return "RUPI"; }};</a:t>
            </a:r>
          </a:p>
          <a:p>
            <a:pPr marL="0" indent="0">
              <a:buNone/>
              <a:defRPr/>
            </a:pPr>
            <a:r>
              <a:rPr lang="sl-SI" sz="2000" dirty="0">
                <a:solidFill>
                  <a:schemeClr val="tx1">
                    <a:lumMod val="75000"/>
                    <a:lumOff val="25000"/>
                  </a:schemeClr>
                </a:solidFill>
                <a:latin typeface="Consolas" pitchFamily="49" charset="0"/>
                <a:cs typeface="Courier New" panose="02070309020205020404" pitchFamily="49" charset="0"/>
              </a:rPr>
              <a:t>    public abstract String valuta();</a:t>
            </a:r>
          </a:p>
          <a:p>
            <a:pPr marL="0" indent="0">
              <a:buNone/>
              <a:defRPr/>
            </a:pPr>
            <a:r>
              <a:rPr lang="sl-SI" sz="2000" dirty="0">
                <a:solidFill>
                  <a:schemeClr val="tx1">
                    <a:lumMod val="75000"/>
                    <a:lumOff val="25000"/>
                  </a:schemeClr>
                </a:solidFill>
                <a:latin typeface="Consolas" pitchFamily="49" charset="0"/>
                <a:cs typeface="Courier New" panose="02070309020205020404" pitchFamily="49" charset="0"/>
              </a:rPr>
              <a:t>}</a:t>
            </a:r>
          </a:p>
        </p:txBody>
      </p:sp>
      <p:sp>
        <p:nvSpPr>
          <p:cNvPr id="2" name="Footer Placeholder 1">
            <a:extLst>
              <a:ext uri="{FF2B5EF4-FFF2-40B4-BE49-F238E27FC236}">
                <a16:creationId xmlns:a16="http://schemas.microsoft.com/office/drawing/2014/main" id="{FAA7841F-FE47-4753-BC6B-DF86C415F01E}"/>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FDA4BABA-0944-4795-B417-5B429D0FBF31}"/>
              </a:ext>
            </a:extLst>
          </p:cNvPr>
          <p:cNvSpPr>
            <a:spLocks noGrp="1"/>
          </p:cNvSpPr>
          <p:nvPr>
            <p:ph type="title"/>
          </p:nvPr>
        </p:nvSpPr>
        <p:spPr/>
        <p:txBody>
          <a:bodyPr/>
          <a:lstStyle/>
          <a:p>
            <a:pPr eaLnBrk="1" hangingPunct="1"/>
            <a:r>
              <a:rPr lang="en-US" altLang="en-US"/>
              <a:t>Definisanje konstanti</a:t>
            </a:r>
          </a:p>
        </p:txBody>
      </p:sp>
      <p:sp>
        <p:nvSpPr>
          <p:cNvPr id="3" name="Content Placeholder 2">
            <a:extLst>
              <a:ext uri="{FF2B5EF4-FFF2-40B4-BE49-F238E27FC236}">
                <a16:creationId xmlns:a16="http://schemas.microsoft.com/office/drawing/2014/main" id="{5A41E20C-77E6-40B9-8EF8-99628BD77706}"/>
              </a:ext>
            </a:extLst>
          </p:cNvPr>
          <p:cNvSpPr>
            <a:spLocks noGrp="1"/>
          </p:cNvSpPr>
          <p:nvPr>
            <p:ph idx="1"/>
          </p:nvPr>
        </p:nvSpPr>
        <p:spPr>
          <a:xfrm>
            <a:off x="480992" y="1215483"/>
            <a:ext cx="8685310" cy="4917688"/>
          </a:xfrm>
        </p:spPr>
        <p:txBody>
          <a:bodyPr rtlCol="0">
            <a:normAutofit/>
          </a:bodyPr>
          <a:lstStyle/>
          <a:p>
            <a:pPr>
              <a:defRPr/>
            </a:pPr>
            <a:r>
              <a:rPr lang="sl-SI" altLang="en-US" dirty="0"/>
              <a:t>Konstanta objekta:</a:t>
            </a:r>
          </a:p>
          <a:p>
            <a:pPr>
              <a:buNone/>
              <a:defRPr/>
            </a:pPr>
            <a:r>
              <a:rPr lang="en-US" altLang="en-US" sz="2400" b="1" dirty="0">
                <a:solidFill>
                  <a:srgbClr val="7030A0"/>
                </a:solidFill>
                <a:latin typeface="Consolas" pitchFamily="49" charset="0"/>
              </a:rPr>
              <a:t>final</a:t>
            </a:r>
            <a:r>
              <a:rPr lang="en-US" altLang="en-US" sz="2400" dirty="0">
                <a:solidFill>
                  <a:schemeClr val="accent2">
                    <a:lumMod val="75000"/>
                  </a:schemeClr>
                </a:solidFill>
                <a:latin typeface="Consolas" pitchFamily="49" charset="0"/>
              </a:rPr>
              <a:t> tip </a:t>
            </a:r>
            <a:r>
              <a:rPr lang="en-US" altLang="en-US" sz="2400" dirty="0" err="1">
                <a:solidFill>
                  <a:schemeClr val="accent2">
                    <a:lumMod val="75000"/>
                  </a:schemeClr>
                </a:solidFill>
                <a:latin typeface="Consolas" pitchFamily="49" charset="0"/>
              </a:rPr>
              <a:t>ime</a:t>
            </a:r>
            <a:r>
              <a:rPr lang="en-US" altLang="en-US" sz="2400" dirty="0">
                <a:solidFill>
                  <a:schemeClr val="accent2">
                    <a:lumMod val="75000"/>
                  </a:schemeClr>
                </a:solidFill>
                <a:latin typeface="Consolas" pitchFamily="49" charset="0"/>
              </a:rPr>
              <a:t> = </a:t>
            </a:r>
            <a:r>
              <a:rPr lang="en-US" altLang="en-US" sz="2400" dirty="0" err="1">
                <a:solidFill>
                  <a:schemeClr val="accent2">
                    <a:lumMod val="75000"/>
                  </a:schemeClr>
                </a:solidFill>
                <a:latin typeface="Consolas" pitchFamily="49" charset="0"/>
              </a:rPr>
              <a:t>po</a:t>
            </a:r>
            <a:r>
              <a:rPr lang="sl-SI" altLang="en-US" sz="2400" dirty="0">
                <a:solidFill>
                  <a:schemeClr val="accent2">
                    <a:lumMod val="75000"/>
                  </a:schemeClr>
                </a:solidFill>
                <a:latin typeface="Consolas" pitchFamily="49" charset="0"/>
              </a:rPr>
              <a:t>četna_</a:t>
            </a:r>
            <a:r>
              <a:rPr lang="sl-SI" altLang="en-US" sz="2400">
                <a:solidFill>
                  <a:schemeClr val="accent2">
                    <a:lumMod val="75000"/>
                  </a:schemeClr>
                </a:solidFill>
                <a:latin typeface="Consolas" pitchFamily="49" charset="0"/>
              </a:rPr>
              <a:t>vrednost;</a:t>
            </a:r>
            <a:endParaRPr lang="en-US" altLang="en-US" sz="2400">
              <a:solidFill>
                <a:schemeClr val="accent2">
                  <a:lumMod val="75000"/>
                </a:schemeClr>
              </a:solidFill>
              <a:latin typeface="Consolas" pitchFamily="49" charset="0"/>
            </a:endParaRPr>
          </a:p>
          <a:p>
            <a:pPr>
              <a:buNone/>
              <a:defRPr/>
            </a:pPr>
            <a:endParaRPr lang="sl-SI" altLang="en-US" sz="3600" dirty="0">
              <a:solidFill>
                <a:schemeClr val="tx1">
                  <a:lumMod val="75000"/>
                  <a:lumOff val="25000"/>
                </a:schemeClr>
              </a:solidFill>
            </a:endParaRPr>
          </a:p>
          <a:p>
            <a:pPr>
              <a:defRPr/>
            </a:pPr>
            <a:r>
              <a:rPr lang="sl-SI" altLang="en-US" dirty="0"/>
              <a:t>Konstanta klase:</a:t>
            </a:r>
          </a:p>
          <a:p>
            <a:pPr>
              <a:buNone/>
              <a:defRPr/>
            </a:pPr>
            <a:r>
              <a:rPr lang="en-US" altLang="en-US" sz="2400" b="1" dirty="0">
                <a:solidFill>
                  <a:srgbClr val="7030A0"/>
                </a:solidFill>
                <a:latin typeface="Consolas" pitchFamily="49" charset="0"/>
              </a:rPr>
              <a:t>static</a:t>
            </a:r>
            <a:r>
              <a:rPr lang="en-US" altLang="en-US" sz="2400" dirty="0">
                <a:solidFill>
                  <a:schemeClr val="accent2">
                    <a:lumMod val="75000"/>
                  </a:schemeClr>
                </a:solidFill>
                <a:latin typeface="Consolas" pitchFamily="49" charset="0"/>
              </a:rPr>
              <a:t> </a:t>
            </a:r>
            <a:r>
              <a:rPr lang="en-US" altLang="en-US" sz="2400" b="1" dirty="0">
                <a:solidFill>
                  <a:srgbClr val="7030A0"/>
                </a:solidFill>
                <a:latin typeface="Consolas" pitchFamily="49" charset="0"/>
              </a:rPr>
              <a:t>final</a:t>
            </a:r>
            <a:r>
              <a:rPr lang="en-US" altLang="en-US" sz="2400" dirty="0">
                <a:solidFill>
                  <a:schemeClr val="accent2">
                    <a:lumMod val="75000"/>
                  </a:schemeClr>
                </a:solidFill>
                <a:latin typeface="Consolas" pitchFamily="49" charset="0"/>
              </a:rPr>
              <a:t> tip </a:t>
            </a:r>
            <a:r>
              <a:rPr lang="en-US" altLang="en-US" sz="2400" dirty="0" err="1">
                <a:solidFill>
                  <a:schemeClr val="accent2">
                    <a:lumMod val="75000"/>
                  </a:schemeClr>
                </a:solidFill>
                <a:latin typeface="Consolas" pitchFamily="49" charset="0"/>
              </a:rPr>
              <a:t>ime</a:t>
            </a:r>
            <a:r>
              <a:rPr lang="en-US" altLang="en-US" sz="2400" dirty="0">
                <a:solidFill>
                  <a:schemeClr val="accent2">
                    <a:lumMod val="75000"/>
                  </a:schemeClr>
                </a:solidFill>
                <a:latin typeface="Consolas" pitchFamily="49" charset="0"/>
              </a:rPr>
              <a:t> = </a:t>
            </a:r>
            <a:r>
              <a:rPr lang="en-US" altLang="en-US" sz="2400" dirty="0" err="1">
                <a:solidFill>
                  <a:schemeClr val="accent2">
                    <a:lumMod val="75000"/>
                  </a:schemeClr>
                </a:solidFill>
                <a:latin typeface="Consolas" pitchFamily="49" charset="0"/>
              </a:rPr>
              <a:t>po</a:t>
            </a:r>
            <a:r>
              <a:rPr lang="sl-SI" altLang="en-US" sz="2400" dirty="0">
                <a:solidFill>
                  <a:schemeClr val="accent2">
                    <a:lumMod val="75000"/>
                  </a:schemeClr>
                </a:solidFill>
                <a:latin typeface="Consolas" pitchFamily="49" charset="0"/>
              </a:rPr>
              <a:t>četna_vrednost;</a:t>
            </a:r>
            <a:endParaRPr lang="en-US" altLang="en-US" sz="2400" dirty="0">
              <a:solidFill>
                <a:schemeClr val="accent2">
                  <a:lumMod val="75000"/>
                </a:schemeClr>
              </a:solidFill>
              <a:latin typeface="Consolas" pitchFamily="49" charset="0"/>
            </a:endParaRPr>
          </a:p>
          <a:p>
            <a:pPr marL="457200" lvl="1" indent="0">
              <a:buNone/>
              <a:defRPr/>
            </a:pPr>
            <a:endParaRPr lang="sl-SI" altLang="en-US" sz="1800" dirty="0">
              <a:solidFill>
                <a:schemeClr val="tx1">
                  <a:lumMod val="75000"/>
                  <a:lumOff val="25000"/>
                </a:schemeClr>
              </a:solidFill>
            </a:endParaRPr>
          </a:p>
          <a:p>
            <a:pPr>
              <a:defRPr/>
            </a:pPr>
            <a:r>
              <a:rPr lang="en-US" altLang="en-US" sz="2400"/>
              <a:t>Promenljiva objekta </a:t>
            </a:r>
            <a:r>
              <a:rPr lang="en-US" altLang="en-US" sz="2400" b="1"/>
              <a:t>mo</a:t>
            </a:r>
            <a:r>
              <a:rPr lang="sl-SI" altLang="en-US" sz="2400" b="1"/>
              <a:t>že</a:t>
            </a:r>
            <a:r>
              <a:rPr lang="sl-SI" altLang="en-US" sz="2400"/>
              <a:t> (i ne mora) da se inicijalizuje već </a:t>
            </a:r>
            <a:r>
              <a:rPr lang="en-GB" altLang="en-US" sz="2400"/>
              <a:t>u svojoj </a:t>
            </a:r>
            <a:r>
              <a:rPr lang="sl-SI" altLang="en-US" sz="2400"/>
              <a:t> deklaraciji, i tada ta inicijalna vrednost važi za svaki kreirani objekat.</a:t>
            </a:r>
            <a:endParaRPr lang="sl-SI" altLang="en-US" sz="2000"/>
          </a:p>
          <a:p>
            <a:pPr>
              <a:defRPr/>
            </a:pPr>
            <a:r>
              <a:rPr lang="sl-SI" altLang="en-US" sz="2400"/>
              <a:t>Konstanta </a:t>
            </a:r>
            <a:r>
              <a:rPr lang="sl-SI" altLang="en-US" sz="2400" b="1"/>
              <a:t>mora</a:t>
            </a:r>
            <a:r>
              <a:rPr lang="en-US" altLang="en-US" sz="2400" b="1"/>
              <a:t> </a:t>
            </a:r>
            <a:r>
              <a:rPr lang="sl-SI" altLang="en-US" sz="2400"/>
              <a:t>da se inicijalizuje već u samoj definiciji.</a:t>
            </a:r>
            <a:endParaRPr lang="en-US" altLang="en-US" sz="2400"/>
          </a:p>
          <a:p>
            <a:pPr marL="0" indent="0">
              <a:buNone/>
              <a:defRPr/>
            </a:pPr>
            <a:endParaRPr lang="en-US" altLang="en-US" sz="2000" dirty="0">
              <a:solidFill>
                <a:schemeClr val="tx1">
                  <a:lumMod val="75000"/>
                  <a:lumOff val="25000"/>
                </a:schemeClr>
              </a:solidFill>
            </a:endParaRPr>
          </a:p>
        </p:txBody>
      </p:sp>
      <p:sp>
        <p:nvSpPr>
          <p:cNvPr id="2" name="Footer Placeholder 1">
            <a:extLst>
              <a:ext uri="{FF2B5EF4-FFF2-40B4-BE49-F238E27FC236}">
                <a16:creationId xmlns:a16="http://schemas.microsoft.com/office/drawing/2014/main" id="{01E3B6FE-AA10-4D04-983A-733894C7DC41}"/>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a:extLst>
              <a:ext uri="{FF2B5EF4-FFF2-40B4-BE49-F238E27FC236}">
                <a16:creationId xmlns:a16="http://schemas.microsoft.com/office/drawing/2014/main" id="{7A523989-92E0-47E8-AE6C-93BD0990A9C5}"/>
              </a:ext>
            </a:extLst>
          </p:cNvPr>
          <p:cNvSpPr>
            <a:spLocks noGrp="1"/>
          </p:cNvSpPr>
          <p:nvPr>
            <p:ph type="title"/>
          </p:nvPr>
        </p:nvSpPr>
        <p:spPr>
          <a:xfrm>
            <a:off x="457200" y="476250"/>
            <a:ext cx="8053388" cy="666750"/>
          </a:xfrm>
        </p:spPr>
        <p:txBody>
          <a:bodyPr/>
          <a:lstStyle/>
          <a:p>
            <a:pPr eaLnBrk="1" hangingPunct="1"/>
            <a:r>
              <a:rPr lang="sl-SI" altLang="en-US" sz="3200">
                <a:solidFill>
                  <a:srgbClr val="00B0F0"/>
                </a:solidFill>
              </a:rPr>
              <a:t>Enumeracije</a:t>
            </a:r>
            <a:endParaRPr lang="en-US" altLang="en-US" sz="3200">
              <a:solidFill>
                <a:srgbClr val="00B0F0"/>
              </a:solidFill>
            </a:endParaRPr>
          </a:p>
        </p:txBody>
      </p:sp>
      <p:sp>
        <p:nvSpPr>
          <p:cNvPr id="106499" name="Content Placeholder 2">
            <a:extLst>
              <a:ext uri="{FF2B5EF4-FFF2-40B4-BE49-F238E27FC236}">
                <a16:creationId xmlns:a16="http://schemas.microsoft.com/office/drawing/2014/main" id="{CB6220A3-E37E-4700-B45B-BD43CEBE49A2}"/>
              </a:ext>
            </a:extLst>
          </p:cNvPr>
          <p:cNvSpPr>
            <a:spLocks noGrp="1" noChangeArrowheads="1"/>
          </p:cNvSpPr>
          <p:nvPr>
            <p:ph idx="1"/>
          </p:nvPr>
        </p:nvSpPr>
        <p:spPr>
          <a:xfrm>
            <a:off x="457200" y="1412875"/>
            <a:ext cx="9671248" cy="4895850"/>
          </a:xfrm>
        </p:spPr>
        <p:txBody>
          <a:bodyPr/>
          <a:lstStyle/>
          <a:p>
            <a:pPr marL="0" indent="0">
              <a:buNone/>
            </a:pPr>
            <a:r>
              <a:rPr lang="sl-SI" altLang="en-US" sz="2000">
                <a:latin typeface="Consolas" panose="020B0609020204030204" pitchFamily="49" charset="0"/>
                <a:cs typeface="Courier New" panose="02070309020205020404" pitchFamily="49" charset="0"/>
              </a:rPr>
              <a:t>public class GlavnaKlasa {</a:t>
            </a:r>
          </a:p>
          <a:p>
            <a:pPr marL="0" indent="0">
              <a:buNone/>
            </a:pPr>
            <a:r>
              <a:rPr lang="sl-SI" altLang="en-US" sz="2000">
                <a:latin typeface="Consolas" panose="020B0609020204030204" pitchFamily="49" charset="0"/>
                <a:cs typeface="Courier New" panose="02070309020205020404" pitchFamily="49" charset="0"/>
              </a:rPr>
              <a:t>  public static void main(String[] args) {</a:t>
            </a:r>
          </a:p>
          <a:p>
            <a:pPr marL="0" indent="0">
              <a:buNone/>
            </a:pPr>
            <a:r>
              <a:rPr lang="sl-SI" altLang="en-US" sz="2000">
                <a:latin typeface="Consolas" panose="020B0609020204030204" pitchFamily="49" charset="0"/>
                <a:cs typeface="Courier New" panose="02070309020205020404" pitchFamily="49" charset="0"/>
              </a:rPr>
              <a:t>    for (Država d : Država.values()) {</a:t>
            </a:r>
          </a:p>
          <a:p>
            <a:pPr marL="0" indent="0">
              <a:buNone/>
            </a:pPr>
            <a:r>
              <a:rPr lang="sl-SI" altLang="en-US" sz="2000">
                <a:latin typeface="Consolas" panose="020B0609020204030204" pitchFamily="49" charset="0"/>
                <a:cs typeface="Courier New" panose="02070309020205020404" pitchFamily="49" charset="0"/>
              </a:rPr>
              <a:t>         System.out.println</a:t>
            </a:r>
          </a:p>
          <a:p>
            <a:pPr marL="0" indent="0">
              <a:buNone/>
            </a:pPr>
            <a:r>
              <a:rPr lang="sl-SI" altLang="en-US" sz="2000">
                <a:latin typeface="Consolas" panose="020B0609020204030204" pitchFamily="49" charset="0"/>
                <a:cs typeface="Courier New" panose="02070309020205020404" pitchFamily="49" charset="0"/>
              </a:rPr>
              <a:t>         (d.valuta() +</a:t>
            </a:r>
          </a:p>
          <a:p>
            <a:pPr marL="0" indent="0">
              <a:buNone/>
            </a:pPr>
            <a:r>
              <a:rPr lang="sl-SI" altLang="en-US" sz="2000">
                <a:latin typeface="Consolas" panose="020B0609020204030204" pitchFamily="49" charset="0"/>
                <a:cs typeface="Courier New" panose="02070309020205020404" pitchFamily="49" charset="0"/>
              </a:rPr>
              <a:t>          " je valuta države "</a:t>
            </a:r>
          </a:p>
          <a:p>
            <a:pPr marL="0" indent="0">
              <a:buNone/>
            </a:pPr>
            <a:r>
              <a:rPr lang="sl-SI" altLang="en-US" sz="2000">
                <a:latin typeface="Consolas" panose="020B0609020204030204" pitchFamily="49" charset="0"/>
                <a:cs typeface="Courier New" panose="02070309020205020404" pitchFamily="49" charset="0"/>
              </a:rPr>
              <a:t>          + d.name() ); // ime konstante</a:t>
            </a:r>
          </a:p>
          <a:p>
            <a:pPr marL="0" indent="0">
              <a:buNone/>
            </a:pPr>
            <a:r>
              <a:rPr lang="en-US" altLang="en-US" sz="2000">
                <a:latin typeface="Consolas" panose="020B0609020204030204" pitchFamily="49" charset="0"/>
                <a:cs typeface="Courier New" panose="02070309020205020404" pitchFamily="49" charset="0"/>
              </a:rPr>
              <a:t>		</a:t>
            </a:r>
            <a:r>
              <a:rPr lang="sl-SI" altLang="en-US" sz="2000">
                <a:latin typeface="Consolas" panose="020B0609020204030204" pitchFamily="49" charset="0"/>
                <a:cs typeface="Courier New" panose="02070309020205020404" pitchFamily="49" charset="0"/>
              </a:rPr>
              <a:t>}</a:t>
            </a:r>
            <a:endParaRPr lang="en-US" altLang="en-US" sz="2000">
              <a:latin typeface="Consolas" panose="020B0609020204030204" pitchFamily="49" charset="0"/>
              <a:cs typeface="Courier New" panose="02070309020205020404" pitchFamily="49" charset="0"/>
            </a:endParaRPr>
          </a:p>
          <a:p>
            <a:pPr marL="0" indent="0">
              <a:buNone/>
            </a:pPr>
            <a:r>
              <a:rPr lang="en-US" altLang="en-US" sz="2000">
                <a:latin typeface="Consolas" panose="020B0609020204030204" pitchFamily="49" charset="0"/>
                <a:cs typeface="Courier New" panose="02070309020205020404" pitchFamily="49" charset="0"/>
              </a:rPr>
              <a:t>	</a:t>
            </a:r>
            <a:r>
              <a:rPr lang="sl-SI" altLang="en-US" sz="2000">
                <a:latin typeface="Consolas" panose="020B0609020204030204" pitchFamily="49" charset="0"/>
                <a:cs typeface="Courier New" panose="02070309020205020404" pitchFamily="49" charset="0"/>
              </a:rPr>
              <a:t>} </a:t>
            </a:r>
            <a:endParaRPr lang="en-US" altLang="en-US" sz="2000">
              <a:latin typeface="Consolas" panose="020B0609020204030204" pitchFamily="49" charset="0"/>
              <a:cs typeface="Courier New" panose="02070309020205020404" pitchFamily="49" charset="0"/>
            </a:endParaRPr>
          </a:p>
          <a:p>
            <a:pPr marL="0" indent="0">
              <a:buNone/>
            </a:pPr>
            <a:r>
              <a:rPr lang="sl-SI" altLang="en-US" sz="2000">
                <a:latin typeface="Consolas" panose="020B0609020204030204" pitchFamily="49" charset="0"/>
                <a:cs typeface="Courier New" panose="02070309020205020404" pitchFamily="49" charset="0"/>
              </a:rPr>
              <a:t>}</a:t>
            </a:r>
          </a:p>
        </p:txBody>
      </p:sp>
      <p:sp>
        <p:nvSpPr>
          <p:cNvPr id="2" name="Footer Placeholder 1">
            <a:extLst>
              <a:ext uri="{FF2B5EF4-FFF2-40B4-BE49-F238E27FC236}">
                <a16:creationId xmlns:a16="http://schemas.microsoft.com/office/drawing/2014/main" id="{09347D21-B60F-42CE-BD08-A509C69AF582}"/>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7898A-5A50-41A0-84B0-D27BF1EBB5A3}"/>
              </a:ext>
            </a:extLst>
          </p:cNvPr>
          <p:cNvSpPr>
            <a:spLocks noGrp="1"/>
          </p:cNvSpPr>
          <p:nvPr>
            <p:ph type="title"/>
          </p:nvPr>
        </p:nvSpPr>
        <p:spPr/>
        <p:txBody>
          <a:bodyPr rtlCol="0"/>
          <a:lstStyle/>
          <a:p>
            <a:pPr>
              <a:defRPr/>
            </a:pPr>
            <a:r>
              <a:rPr lang="sl-SI" dirty="0"/>
              <a:t>Definisanje metoda</a:t>
            </a:r>
            <a:endParaRPr lang="en-US" dirty="0">
              <a:solidFill>
                <a:schemeClr val="accent6">
                  <a:lumMod val="60000"/>
                  <a:lumOff val="40000"/>
                </a:schemeClr>
              </a:solidFill>
            </a:endParaRPr>
          </a:p>
        </p:txBody>
      </p:sp>
      <p:sp>
        <p:nvSpPr>
          <p:cNvPr id="3" name="Content Placeholder 2">
            <a:extLst>
              <a:ext uri="{FF2B5EF4-FFF2-40B4-BE49-F238E27FC236}">
                <a16:creationId xmlns:a16="http://schemas.microsoft.com/office/drawing/2014/main" id="{7F2813BD-8B67-4EA4-A198-35B7BFFB9DBA}"/>
              </a:ext>
            </a:extLst>
          </p:cNvPr>
          <p:cNvSpPr>
            <a:spLocks noGrp="1"/>
          </p:cNvSpPr>
          <p:nvPr>
            <p:ph idx="1"/>
          </p:nvPr>
        </p:nvSpPr>
        <p:spPr>
          <a:xfrm>
            <a:off x="546411" y="1412875"/>
            <a:ext cx="9223066" cy="4940300"/>
          </a:xfrm>
        </p:spPr>
        <p:txBody>
          <a:bodyPr rtlCol="0">
            <a:normAutofit fontScale="92500" lnSpcReduction="20000"/>
          </a:bodyPr>
          <a:lstStyle/>
          <a:p>
            <a:pPr>
              <a:defRPr/>
            </a:pPr>
            <a:r>
              <a:rPr lang="sl-SI" altLang="en-US" dirty="0">
                <a:solidFill>
                  <a:schemeClr val="tx1">
                    <a:lumMod val="75000"/>
                    <a:lumOff val="25000"/>
                  </a:schemeClr>
                </a:solidFill>
              </a:rPr>
              <a:t>Metod objekta</a:t>
            </a:r>
          </a:p>
          <a:p>
            <a:pPr>
              <a:buNone/>
              <a:defRPr/>
            </a:pPr>
            <a:r>
              <a:rPr lang="en-US" altLang="en-US" dirty="0" err="1">
                <a:solidFill>
                  <a:schemeClr val="accent2">
                    <a:lumMod val="75000"/>
                  </a:schemeClr>
                </a:solidFill>
                <a:latin typeface="Consolas" pitchFamily="49" charset="0"/>
              </a:rPr>
              <a:t>povratni_tip</a:t>
            </a:r>
            <a:r>
              <a:rPr lang="en-US" altLang="en-US" dirty="0">
                <a:solidFill>
                  <a:schemeClr val="accent2">
                    <a:lumMod val="75000"/>
                  </a:schemeClr>
                </a:solidFill>
                <a:latin typeface="Consolas" pitchFamily="49" charset="0"/>
              </a:rPr>
              <a:t> </a:t>
            </a:r>
            <a:r>
              <a:rPr lang="en-US" altLang="en-US" dirty="0" err="1">
                <a:solidFill>
                  <a:schemeClr val="accent2">
                    <a:lumMod val="75000"/>
                  </a:schemeClr>
                </a:solidFill>
                <a:latin typeface="Consolas" pitchFamily="49" charset="0"/>
              </a:rPr>
              <a:t>ime</a:t>
            </a:r>
            <a:r>
              <a:rPr lang="en-US" altLang="en-US" dirty="0">
                <a:solidFill>
                  <a:schemeClr val="accent2">
                    <a:lumMod val="75000"/>
                  </a:schemeClr>
                </a:solidFill>
                <a:latin typeface="Consolas" pitchFamily="49" charset="0"/>
              </a:rPr>
              <a:t> (</a:t>
            </a:r>
            <a:r>
              <a:rPr lang="en-US" altLang="en-US" dirty="0" err="1">
                <a:solidFill>
                  <a:schemeClr val="accent2">
                    <a:lumMod val="75000"/>
                  </a:schemeClr>
                </a:solidFill>
                <a:latin typeface="Consolas" pitchFamily="49" charset="0"/>
              </a:rPr>
              <a:t>argumenti</a:t>
            </a:r>
            <a:r>
              <a:rPr lang="en-US" altLang="en-US" dirty="0">
                <a:solidFill>
                  <a:schemeClr val="accent2">
                    <a:lumMod val="75000"/>
                  </a:schemeClr>
                </a:solidFill>
                <a:latin typeface="Consolas" pitchFamily="49" charset="0"/>
              </a:rPr>
              <a:t>)</a:t>
            </a:r>
          </a:p>
          <a:p>
            <a:pPr>
              <a:buNone/>
              <a:defRPr/>
            </a:pPr>
            <a:r>
              <a:rPr lang="en-US" altLang="en-US" dirty="0">
                <a:solidFill>
                  <a:schemeClr val="accent2">
                    <a:lumMod val="75000"/>
                  </a:schemeClr>
                </a:solidFill>
                <a:latin typeface="Consolas" pitchFamily="49" charset="0"/>
              </a:rPr>
              <a:t>{</a:t>
            </a:r>
          </a:p>
          <a:p>
            <a:pPr>
              <a:buNone/>
              <a:defRPr/>
            </a:pPr>
            <a:r>
              <a:rPr lang="en-US" altLang="en-US" dirty="0">
                <a:solidFill>
                  <a:schemeClr val="accent2">
                    <a:lumMod val="75000"/>
                  </a:schemeClr>
                </a:solidFill>
                <a:latin typeface="Consolas" pitchFamily="49" charset="0"/>
              </a:rPr>
              <a:t>	</a:t>
            </a:r>
            <a:r>
              <a:rPr lang="en-US" altLang="en-US" dirty="0" err="1">
                <a:solidFill>
                  <a:schemeClr val="accent2">
                    <a:lumMod val="75000"/>
                  </a:schemeClr>
                </a:solidFill>
                <a:latin typeface="Consolas" pitchFamily="49" charset="0"/>
              </a:rPr>
              <a:t>telo</a:t>
            </a:r>
            <a:r>
              <a:rPr lang="sl-SI" altLang="en-US" dirty="0">
                <a:solidFill>
                  <a:schemeClr val="accent2">
                    <a:lumMod val="75000"/>
                  </a:schemeClr>
                </a:solidFill>
                <a:latin typeface="Consolas" pitchFamily="49" charset="0"/>
              </a:rPr>
              <a:t>_metoda</a:t>
            </a:r>
            <a:endParaRPr lang="en-US" altLang="en-US" dirty="0">
              <a:solidFill>
                <a:schemeClr val="accent2">
                  <a:lumMod val="75000"/>
                </a:schemeClr>
              </a:solidFill>
              <a:latin typeface="Consolas" pitchFamily="49" charset="0"/>
            </a:endParaRPr>
          </a:p>
          <a:p>
            <a:pPr>
              <a:buNone/>
              <a:defRPr/>
            </a:pPr>
            <a:r>
              <a:rPr lang="en-US" altLang="en-US" dirty="0">
                <a:solidFill>
                  <a:schemeClr val="accent2">
                    <a:lumMod val="75000"/>
                  </a:schemeClr>
                </a:solidFill>
                <a:latin typeface="Consolas" pitchFamily="49" charset="0"/>
              </a:rPr>
              <a:t>}</a:t>
            </a:r>
            <a:endParaRPr lang="sl-SI" altLang="en-US" dirty="0">
              <a:solidFill>
                <a:schemeClr val="accent2">
                  <a:lumMod val="75000"/>
                </a:schemeClr>
              </a:solidFill>
              <a:latin typeface="Consolas" pitchFamily="49" charset="0"/>
            </a:endParaRPr>
          </a:p>
          <a:p>
            <a:pPr>
              <a:defRPr/>
            </a:pPr>
            <a:r>
              <a:rPr lang="sl-SI" altLang="en-US" dirty="0">
                <a:solidFill>
                  <a:schemeClr val="tx1">
                    <a:lumMod val="75000"/>
                    <a:lumOff val="25000"/>
                  </a:schemeClr>
                </a:solidFill>
              </a:rPr>
              <a:t>Metod klase</a:t>
            </a:r>
            <a:endParaRPr lang="sr-Cyrl-CS" altLang="en-US" dirty="0">
              <a:solidFill>
                <a:schemeClr val="tx1">
                  <a:lumMod val="75000"/>
                  <a:lumOff val="25000"/>
                </a:schemeClr>
              </a:solidFill>
            </a:endParaRPr>
          </a:p>
          <a:p>
            <a:pPr>
              <a:buNone/>
              <a:defRPr/>
            </a:pPr>
            <a:r>
              <a:rPr lang="sl-SI" altLang="en-US" b="1" dirty="0">
                <a:solidFill>
                  <a:srgbClr val="7030A0"/>
                </a:solidFill>
                <a:latin typeface="Consolas" pitchFamily="49" charset="0"/>
              </a:rPr>
              <a:t>static</a:t>
            </a:r>
            <a:r>
              <a:rPr lang="sl-SI" altLang="en-US" dirty="0">
                <a:solidFill>
                  <a:schemeClr val="accent2">
                    <a:lumMod val="75000"/>
                  </a:schemeClr>
                </a:solidFill>
                <a:latin typeface="Consolas" pitchFamily="49" charset="0"/>
              </a:rPr>
              <a:t> </a:t>
            </a:r>
            <a:r>
              <a:rPr lang="en-US" altLang="en-US" dirty="0" err="1">
                <a:solidFill>
                  <a:schemeClr val="accent2">
                    <a:lumMod val="75000"/>
                  </a:schemeClr>
                </a:solidFill>
                <a:latin typeface="Consolas" pitchFamily="49" charset="0"/>
              </a:rPr>
              <a:t>povratni_tip</a:t>
            </a:r>
            <a:r>
              <a:rPr lang="en-US" altLang="en-US" dirty="0">
                <a:solidFill>
                  <a:schemeClr val="accent2">
                    <a:lumMod val="75000"/>
                  </a:schemeClr>
                </a:solidFill>
                <a:latin typeface="Consolas" pitchFamily="49" charset="0"/>
              </a:rPr>
              <a:t> </a:t>
            </a:r>
            <a:r>
              <a:rPr lang="en-US" altLang="en-US" dirty="0" err="1">
                <a:solidFill>
                  <a:schemeClr val="accent2">
                    <a:lumMod val="75000"/>
                  </a:schemeClr>
                </a:solidFill>
                <a:latin typeface="Consolas" pitchFamily="49" charset="0"/>
              </a:rPr>
              <a:t>ime</a:t>
            </a:r>
            <a:r>
              <a:rPr lang="en-US" altLang="en-US" dirty="0">
                <a:solidFill>
                  <a:schemeClr val="accent2">
                    <a:lumMod val="75000"/>
                  </a:schemeClr>
                </a:solidFill>
                <a:latin typeface="Consolas" pitchFamily="49" charset="0"/>
              </a:rPr>
              <a:t> (</a:t>
            </a:r>
            <a:r>
              <a:rPr lang="en-US" altLang="en-US" dirty="0" err="1">
                <a:solidFill>
                  <a:schemeClr val="accent2">
                    <a:lumMod val="75000"/>
                  </a:schemeClr>
                </a:solidFill>
                <a:latin typeface="Consolas" pitchFamily="49" charset="0"/>
              </a:rPr>
              <a:t>argumenti</a:t>
            </a:r>
            <a:r>
              <a:rPr lang="en-US" altLang="en-US" dirty="0">
                <a:solidFill>
                  <a:schemeClr val="accent2">
                    <a:lumMod val="75000"/>
                  </a:schemeClr>
                </a:solidFill>
                <a:latin typeface="Consolas" pitchFamily="49" charset="0"/>
              </a:rPr>
              <a:t>)</a:t>
            </a:r>
          </a:p>
          <a:p>
            <a:pPr>
              <a:buNone/>
              <a:defRPr/>
            </a:pPr>
            <a:r>
              <a:rPr lang="en-US" altLang="en-US" dirty="0">
                <a:solidFill>
                  <a:schemeClr val="accent2">
                    <a:lumMod val="75000"/>
                  </a:schemeClr>
                </a:solidFill>
                <a:latin typeface="Consolas" pitchFamily="49" charset="0"/>
              </a:rPr>
              <a:t>{</a:t>
            </a:r>
          </a:p>
          <a:p>
            <a:pPr>
              <a:buNone/>
              <a:defRPr/>
            </a:pPr>
            <a:r>
              <a:rPr lang="en-US" altLang="en-US" dirty="0">
                <a:solidFill>
                  <a:schemeClr val="accent2">
                    <a:lumMod val="75000"/>
                  </a:schemeClr>
                </a:solidFill>
                <a:latin typeface="Consolas" pitchFamily="49" charset="0"/>
              </a:rPr>
              <a:t>	</a:t>
            </a:r>
            <a:r>
              <a:rPr lang="en-US" altLang="en-US" dirty="0" err="1">
                <a:solidFill>
                  <a:schemeClr val="accent2">
                    <a:lumMod val="75000"/>
                  </a:schemeClr>
                </a:solidFill>
                <a:latin typeface="Consolas" pitchFamily="49" charset="0"/>
              </a:rPr>
              <a:t>telo</a:t>
            </a:r>
            <a:r>
              <a:rPr lang="sl-SI" altLang="en-US" dirty="0">
                <a:solidFill>
                  <a:schemeClr val="accent2">
                    <a:lumMod val="75000"/>
                  </a:schemeClr>
                </a:solidFill>
                <a:latin typeface="Consolas" pitchFamily="49" charset="0"/>
              </a:rPr>
              <a:t>_metoda</a:t>
            </a:r>
            <a:endParaRPr lang="en-US" altLang="en-US" dirty="0">
              <a:solidFill>
                <a:schemeClr val="accent2">
                  <a:lumMod val="75000"/>
                </a:schemeClr>
              </a:solidFill>
              <a:latin typeface="Consolas" pitchFamily="49" charset="0"/>
            </a:endParaRPr>
          </a:p>
          <a:p>
            <a:pPr>
              <a:buNone/>
              <a:defRPr/>
            </a:pPr>
            <a:r>
              <a:rPr lang="en-US" altLang="en-US" dirty="0">
                <a:solidFill>
                  <a:schemeClr val="accent2">
                    <a:lumMod val="75000"/>
                  </a:schemeClr>
                </a:solidFill>
                <a:latin typeface="Consolas" pitchFamily="49" charset="0"/>
              </a:rPr>
              <a:t>}</a:t>
            </a:r>
            <a:endParaRPr lang="sl-SI" altLang="en-US" sz="1600" dirty="0">
              <a:solidFill>
                <a:schemeClr val="accent2">
                  <a:lumMod val="75000"/>
                </a:schemeClr>
              </a:solidFill>
              <a:latin typeface="Consolas" pitchFamily="49" charset="0"/>
            </a:endParaRPr>
          </a:p>
          <a:p>
            <a:pPr>
              <a:buNone/>
              <a:defRPr/>
            </a:pPr>
            <a:r>
              <a:rPr lang="sl-SI" altLang="en-US" sz="1600" dirty="0"/>
              <a:t>I ovde ključna reč </a:t>
            </a:r>
            <a:r>
              <a:rPr lang="sl-SI" altLang="en-US" sz="1600" b="1" dirty="0">
                <a:solidFill>
                  <a:schemeClr val="accent1"/>
                </a:solidFill>
                <a:latin typeface="Consolas" pitchFamily="49" charset="0"/>
              </a:rPr>
              <a:t>static</a:t>
            </a:r>
            <a:r>
              <a:rPr lang="sl-SI" altLang="en-US" sz="1600" dirty="0">
                <a:solidFill>
                  <a:schemeClr val="accent1"/>
                </a:solidFill>
              </a:rPr>
              <a:t> </a:t>
            </a:r>
            <a:r>
              <a:rPr lang="sl-SI" altLang="en-US" sz="1600" dirty="0"/>
              <a:t>označava pripadnost klasi.</a:t>
            </a:r>
            <a:endParaRPr lang="en-US" altLang="en-US" sz="1600" dirty="0"/>
          </a:p>
        </p:txBody>
      </p:sp>
      <p:sp>
        <p:nvSpPr>
          <p:cNvPr id="6" name="Footer Placeholder 5">
            <a:extLst>
              <a:ext uri="{FF2B5EF4-FFF2-40B4-BE49-F238E27FC236}">
                <a16:creationId xmlns:a16="http://schemas.microsoft.com/office/drawing/2014/main" id="{E3B594F0-1E70-4A5D-A9EC-EB3523938336}"/>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F24DDE-356F-466B-A81F-CF820946362B}"/>
              </a:ext>
            </a:extLst>
          </p:cNvPr>
          <p:cNvSpPr>
            <a:spLocks noGrp="1"/>
          </p:cNvSpPr>
          <p:nvPr>
            <p:ph idx="1"/>
          </p:nvPr>
        </p:nvSpPr>
        <p:spPr>
          <a:xfrm>
            <a:off x="657922" y="260649"/>
            <a:ext cx="8548708" cy="6043586"/>
          </a:xfrm>
        </p:spPr>
        <p:txBody>
          <a:bodyPr rtlCol="0">
            <a:normAutofit/>
          </a:bodyPr>
          <a:lstStyle/>
          <a:p>
            <a:pPr>
              <a:spcBef>
                <a:spcPts val="600"/>
              </a:spcBef>
              <a:defRPr/>
            </a:pPr>
            <a:r>
              <a:rPr lang="en-US" altLang="en-US" sz="2400">
                <a:solidFill>
                  <a:schemeClr val="tx2"/>
                </a:solidFill>
              </a:rPr>
              <a:t>U </a:t>
            </a:r>
            <a:r>
              <a:rPr lang="en-US" altLang="en-US" sz="2400" dirty="0" err="1">
                <a:solidFill>
                  <a:schemeClr val="tx2"/>
                </a:solidFill>
              </a:rPr>
              <a:t>Javi</a:t>
            </a:r>
            <a:r>
              <a:rPr lang="en-US" altLang="en-US" sz="2400" dirty="0">
                <a:solidFill>
                  <a:schemeClr val="tx2"/>
                </a:solidFill>
              </a:rPr>
              <a:t> </a:t>
            </a:r>
            <a:r>
              <a:rPr lang="en-US" altLang="en-US" sz="2400">
                <a:solidFill>
                  <a:schemeClr val="tx2"/>
                </a:solidFill>
              </a:rPr>
              <a:t>se argumenti </a:t>
            </a:r>
            <a:r>
              <a:rPr lang="en-US" altLang="en-US" sz="2400" err="1">
                <a:solidFill>
                  <a:schemeClr val="tx2"/>
                </a:solidFill>
              </a:rPr>
              <a:t>prenose</a:t>
            </a:r>
            <a:r>
              <a:rPr lang="en-US" altLang="en-US" sz="2400">
                <a:solidFill>
                  <a:schemeClr val="tx2"/>
                </a:solidFill>
              </a:rPr>
              <a:t> </a:t>
            </a:r>
            <a:r>
              <a:rPr lang="en-US" altLang="en-US" sz="2400" b="1">
                <a:solidFill>
                  <a:schemeClr val="tx2"/>
                </a:solidFill>
              </a:rPr>
              <a:t>po </a:t>
            </a:r>
            <a:r>
              <a:rPr lang="en-US" altLang="en-US" sz="2400" b="1" dirty="0" err="1">
                <a:solidFill>
                  <a:schemeClr val="tx2"/>
                </a:solidFill>
              </a:rPr>
              <a:t>vrednosti</a:t>
            </a:r>
            <a:r>
              <a:rPr lang="en-US" altLang="en-US" sz="2400" dirty="0">
                <a:solidFill>
                  <a:schemeClr val="tx2"/>
                </a:solidFill>
              </a:rPr>
              <a:t>. </a:t>
            </a:r>
          </a:p>
          <a:p>
            <a:pPr lvl="1">
              <a:spcBef>
                <a:spcPts val="600"/>
              </a:spcBef>
              <a:defRPr/>
            </a:pPr>
            <a:r>
              <a:rPr lang="sl-SI" altLang="en-US" sz="2200" b="1" dirty="0"/>
              <a:t>Argument primitivnog tipa</a:t>
            </a:r>
            <a:r>
              <a:rPr lang="sl-SI" altLang="en-US" sz="2200" dirty="0"/>
              <a:t> – </a:t>
            </a:r>
            <a:r>
              <a:rPr lang="en-US" altLang="en-US" sz="2200" dirty="0"/>
              <a:t>U </a:t>
            </a:r>
            <a:r>
              <a:rPr lang="en-US" altLang="en-US" sz="2200" dirty="0" err="1"/>
              <a:t>metodi</a:t>
            </a:r>
            <a:r>
              <a:rPr lang="en-US" altLang="en-US" sz="2200" dirty="0"/>
              <a:t> se </a:t>
            </a:r>
            <a:r>
              <a:rPr lang="en-US" altLang="en-US" sz="2200" dirty="0" err="1"/>
              <a:t>pravi</a:t>
            </a:r>
            <a:r>
              <a:rPr lang="en-US" altLang="en-US" sz="2200" dirty="0"/>
              <a:t> </a:t>
            </a:r>
            <a:r>
              <a:rPr lang="sr-Latn-RS" altLang="en-US" sz="2200" dirty="0"/>
              <a:t>l</a:t>
            </a:r>
            <a:r>
              <a:rPr lang="en-US" altLang="en-US" sz="2200" dirty="0" err="1"/>
              <a:t>okalna</a:t>
            </a:r>
            <a:r>
              <a:rPr lang="en-US" altLang="en-US" sz="2200" dirty="0"/>
              <a:t> </a:t>
            </a:r>
            <a:r>
              <a:rPr lang="en-US" altLang="en-US" sz="2200" dirty="0" err="1"/>
              <a:t>kopija</a:t>
            </a:r>
            <a:r>
              <a:rPr lang="en-US" altLang="en-US" sz="2200" dirty="0"/>
              <a:t> </a:t>
            </a:r>
            <a:r>
              <a:rPr lang="en-US" altLang="en-US" sz="2200" dirty="0" err="1"/>
              <a:t>za</a:t>
            </a:r>
            <a:r>
              <a:rPr lang="en-US" altLang="en-US" sz="2200" dirty="0"/>
              <a:t> </a:t>
            </a:r>
            <a:r>
              <a:rPr lang="en-US" altLang="en-US" sz="2200" dirty="0" err="1"/>
              <a:t>vrednost</a:t>
            </a:r>
            <a:r>
              <a:rPr lang="en-US" altLang="en-US" sz="2200" dirty="0"/>
              <a:t>, </a:t>
            </a:r>
            <a:r>
              <a:rPr lang="en-US" altLang="en-US" sz="2200" dirty="0" err="1"/>
              <a:t>promena</a:t>
            </a:r>
            <a:r>
              <a:rPr lang="en-US" altLang="en-US" sz="2200" dirty="0"/>
              <a:t> </a:t>
            </a:r>
            <a:r>
              <a:rPr lang="en-US" altLang="en-US" sz="2200" dirty="0" err="1"/>
              <a:t>parametra</a:t>
            </a:r>
            <a:r>
              <a:rPr lang="en-US" altLang="en-US" sz="2200" dirty="0"/>
              <a:t> se ne </a:t>
            </a:r>
            <a:r>
              <a:rPr lang="en-US" altLang="en-US" sz="2200" dirty="0" err="1"/>
              <a:t>vidi</a:t>
            </a:r>
            <a:r>
              <a:rPr lang="en-US" altLang="en-US" sz="2200" dirty="0"/>
              <a:t> </a:t>
            </a:r>
            <a:r>
              <a:rPr lang="en-US" altLang="en-US" sz="2200" dirty="0" err="1"/>
              <a:t>spolja</a:t>
            </a:r>
            <a:r>
              <a:rPr lang="en-US" altLang="en-US" sz="2200" dirty="0"/>
              <a:t>.</a:t>
            </a:r>
          </a:p>
          <a:p>
            <a:pPr lvl="1">
              <a:spcBef>
                <a:spcPts val="600"/>
              </a:spcBef>
              <a:defRPr/>
            </a:pPr>
            <a:r>
              <a:rPr lang="en-US" altLang="en-US" sz="2200" b="1" dirty="0" err="1"/>
              <a:t>Ar</a:t>
            </a:r>
            <a:r>
              <a:rPr lang="sl-SI" altLang="en-US" sz="2200" b="1" dirty="0"/>
              <a:t>gument </a:t>
            </a:r>
            <a:r>
              <a:rPr lang="en-US" altLang="en-US" sz="2200" b="1" dirty="0" err="1"/>
              <a:t>referentnog</a:t>
            </a:r>
            <a:r>
              <a:rPr lang="en-US" altLang="en-US" sz="2200" b="1" dirty="0"/>
              <a:t> </a:t>
            </a:r>
            <a:r>
              <a:rPr lang="en-US" altLang="en-US" sz="2200" b="1" dirty="0" err="1"/>
              <a:t>tipa</a:t>
            </a:r>
            <a:r>
              <a:rPr lang="en-US" altLang="en-US" sz="2200" b="1" dirty="0"/>
              <a:t> </a:t>
            </a:r>
            <a:r>
              <a:rPr lang="en-US" altLang="en-US" sz="2200"/>
              <a:t>– </a:t>
            </a:r>
            <a:r>
              <a:rPr lang="sl-SI" altLang="en-US" sz="2200"/>
              <a:t>F</a:t>
            </a:r>
            <a:r>
              <a:rPr lang="en-US" altLang="en-US" sz="2200"/>
              <a:t>ormira</a:t>
            </a:r>
            <a:r>
              <a:rPr lang="sl-SI" altLang="en-US" sz="2200"/>
              <a:t> se</a:t>
            </a:r>
            <a:r>
              <a:rPr lang="en-US" altLang="en-US" sz="2200"/>
              <a:t> kopija reference na objekat.</a:t>
            </a:r>
            <a:r>
              <a:rPr lang="sl-SI" altLang="en-US" sz="1800"/>
              <a:t> </a:t>
            </a:r>
          </a:p>
          <a:p>
            <a:pPr>
              <a:spcBef>
                <a:spcPts val="600"/>
              </a:spcBef>
              <a:defRPr/>
            </a:pPr>
            <a:r>
              <a:rPr lang="sl-SI" altLang="en-US">
                <a:solidFill>
                  <a:schemeClr val="tx2"/>
                </a:solidFill>
              </a:rPr>
              <a:t>Pozivi metoda</a:t>
            </a:r>
            <a:endParaRPr lang="en-US" altLang="en-US">
              <a:solidFill>
                <a:schemeClr val="tx2"/>
              </a:solidFill>
            </a:endParaRPr>
          </a:p>
          <a:p>
            <a:pPr lvl="1">
              <a:spcBef>
                <a:spcPts val="600"/>
              </a:spcBef>
              <a:defRPr/>
            </a:pPr>
            <a:r>
              <a:rPr lang="en-US" altLang="en-US">
                <a:solidFill>
                  <a:schemeClr val="tx2"/>
                </a:solidFill>
              </a:rPr>
              <a:t>Metod </a:t>
            </a:r>
            <a:r>
              <a:rPr lang="en-US" altLang="en-US" b="1" dirty="0" err="1">
                <a:solidFill>
                  <a:schemeClr val="tx2"/>
                </a:solidFill>
              </a:rPr>
              <a:t>objekta</a:t>
            </a:r>
            <a:r>
              <a:rPr lang="en-US" altLang="en-US" dirty="0">
                <a:solidFill>
                  <a:schemeClr val="tx2"/>
                </a:solidFill>
              </a:rPr>
              <a:t>:</a:t>
            </a:r>
          </a:p>
          <a:p>
            <a:pPr>
              <a:spcBef>
                <a:spcPts val="600"/>
              </a:spcBef>
              <a:buNone/>
              <a:defRPr/>
            </a:pPr>
            <a:r>
              <a:rPr lang="en-US" altLang="en-US" dirty="0" err="1">
                <a:solidFill>
                  <a:schemeClr val="accent1"/>
                </a:solidFill>
                <a:latin typeface="Consolas" pitchFamily="49" charset="0"/>
              </a:rPr>
              <a:t>ime_objekta.ime_metoda</a:t>
            </a:r>
            <a:r>
              <a:rPr lang="en-US" altLang="en-US" dirty="0">
                <a:solidFill>
                  <a:schemeClr val="accent1"/>
                </a:solidFill>
                <a:latin typeface="Consolas" pitchFamily="49" charset="0"/>
              </a:rPr>
              <a:t> (</a:t>
            </a:r>
            <a:r>
              <a:rPr lang="en-US" altLang="en-US" dirty="0" err="1">
                <a:solidFill>
                  <a:schemeClr val="accent1"/>
                </a:solidFill>
                <a:latin typeface="Consolas" pitchFamily="49" charset="0"/>
              </a:rPr>
              <a:t>stvarni_argumenti</a:t>
            </a:r>
            <a:r>
              <a:rPr lang="en-US" altLang="en-US" dirty="0">
                <a:solidFill>
                  <a:schemeClr val="accent1"/>
                </a:solidFill>
                <a:latin typeface="Consolas" pitchFamily="49" charset="0"/>
              </a:rPr>
              <a:t>)</a:t>
            </a:r>
          </a:p>
          <a:p>
            <a:pPr lvl="1">
              <a:spcBef>
                <a:spcPts val="600"/>
              </a:spcBef>
              <a:defRPr/>
            </a:pPr>
            <a:r>
              <a:rPr lang="en-US" altLang="en-US" dirty="0" err="1">
                <a:solidFill>
                  <a:schemeClr val="tx2"/>
                </a:solidFill>
              </a:rPr>
              <a:t>Metod</a:t>
            </a:r>
            <a:r>
              <a:rPr lang="en-US" altLang="en-US" dirty="0">
                <a:solidFill>
                  <a:schemeClr val="tx2"/>
                </a:solidFill>
              </a:rPr>
              <a:t> </a:t>
            </a:r>
            <a:r>
              <a:rPr lang="en-US" altLang="en-US" b="1" dirty="0" err="1">
                <a:solidFill>
                  <a:schemeClr val="tx2"/>
                </a:solidFill>
              </a:rPr>
              <a:t>klase</a:t>
            </a:r>
            <a:r>
              <a:rPr lang="en-US" altLang="en-US" dirty="0">
                <a:solidFill>
                  <a:schemeClr val="tx2"/>
                </a:solidFill>
              </a:rPr>
              <a:t>:</a:t>
            </a:r>
          </a:p>
          <a:p>
            <a:pPr>
              <a:spcBef>
                <a:spcPts val="600"/>
              </a:spcBef>
              <a:buNone/>
              <a:defRPr/>
            </a:pPr>
            <a:r>
              <a:rPr lang="en-US" altLang="en-US" dirty="0" err="1">
                <a:solidFill>
                  <a:schemeClr val="accent1"/>
                </a:solidFill>
                <a:latin typeface="Consolas" pitchFamily="49" charset="0"/>
              </a:rPr>
              <a:t>ime_objekta.ime_metoda</a:t>
            </a:r>
            <a:r>
              <a:rPr lang="en-US" altLang="en-US" dirty="0">
                <a:solidFill>
                  <a:schemeClr val="accent1"/>
                </a:solidFill>
                <a:latin typeface="Consolas" pitchFamily="49" charset="0"/>
              </a:rPr>
              <a:t> (</a:t>
            </a:r>
            <a:r>
              <a:rPr lang="en-US" altLang="en-US" dirty="0" err="1">
                <a:solidFill>
                  <a:schemeClr val="accent1"/>
                </a:solidFill>
                <a:latin typeface="Consolas" pitchFamily="49" charset="0"/>
              </a:rPr>
              <a:t>stvarni_argumenti</a:t>
            </a:r>
            <a:r>
              <a:rPr lang="en-US" altLang="en-US" dirty="0">
                <a:solidFill>
                  <a:schemeClr val="accent1"/>
                </a:solidFill>
                <a:latin typeface="Consolas" pitchFamily="49" charset="0"/>
              </a:rPr>
              <a:t>)</a:t>
            </a:r>
          </a:p>
          <a:p>
            <a:pPr>
              <a:spcBef>
                <a:spcPts val="600"/>
              </a:spcBef>
              <a:buNone/>
              <a:defRPr/>
            </a:pPr>
            <a:r>
              <a:rPr lang="en-US" altLang="en-US" b="1" dirty="0">
                <a:solidFill>
                  <a:srgbClr val="FF0000"/>
                </a:solidFill>
              </a:rPr>
              <a:t>	</a:t>
            </a:r>
            <a:r>
              <a:rPr lang="en-US" altLang="en-US" b="1" dirty="0">
                <a:solidFill>
                  <a:schemeClr val="bg2">
                    <a:lumMod val="60000"/>
                    <a:lumOff val="40000"/>
                  </a:schemeClr>
                </a:solidFill>
              </a:rPr>
              <a:t>	</a:t>
            </a:r>
            <a:r>
              <a:rPr lang="en-US" altLang="en-US" dirty="0">
                <a:solidFill>
                  <a:schemeClr val="tx2"/>
                </a:solidFill>
              </a:rPr>
              <a:t>…</a:t>
            </a:r>
            <a:r>
              <a:rPr lang="en-US" altLang="en-US" dirty="0" err="1">
                <a:solidFill>
                  <a:schemeClr val="tx2"/>
                </a:solidFill>
              </a:rPr>
              <a:t>ili</a:t>
            </a:r>
            <a:r>
              <a:rPr lang="sl-SI" altLang="en-US" dirty="0">
                <a:solidFill>
                  <a:schemeClr val="tx2"/>
                </a:solidFill>
              </a:rPr>
              <a:t> (što je mnogo bolje</a:t>
            </a:r>
            <a:r>
              <a:rPr lang="en-US" altLang="en-US" dirty="0">
                <a:solidFill>
                  <a:schemeClr val="tx2"/>
                </a:solidFill>
              </a:rPr>
              <a:t>, i </a:t>
            </a:r>
            <a:r>
              <a:rPr lang="sl-SI" altLang="en-US" b="1" dirty="0">
                <a:solidFill>
                  <a:schemeClr val="tx2"/>
                </a:solidFill>
              </a:rPr>
              <a:t>samo </a:t>
            </a:r>
            <a:r>
              <a:rPr lang="en-US" altLang="en-US" b="1" dirty="0" err="1">
                <a:solidFill>
                  <a:schemeClr val="tx2"/>
                </a:solidFill>
              </a:rPr>
              <a:t>ovako</a:t>
            </a:r>
            <a:r>
              <a:rPr lang="en-US" altLang="en-US" b="1" dirty="0">
                <a:solidFill>
                  <a:schemeClr val="tx2"/>
                </a:solidFill>
              </a:rPr>
              <a:t> to </a:t>
            </a:r>
            <a:r>
              <a:rPr lang="en-US" altLang="en-US" b="1" dirty="0" err="1">
                <a:solidFill>
                  <a:schemeClr val="tx2"/>
                </a:solidFill>
              </a:rPr>
              <a:t>treba</a:t>
            </a:r>
            <a:r>
              <a:rPr lang="en-US" altLang="en-US" b="1" dirty="0">
                <a:solidFill>
                  <a:schemeClr val="tx2"/>
                </a:solidFill>
              </a:rPr>
              <a:t> </a:t>
            </a:r>
            <a:r>
              <a:rPr lang="en-US" altLang="en-US" b="1" dirty="0" err="1">
                <a:solidFill>
                  <a:schemeClr val="tx2"/>
                </a:solidFill>
              </a:rPr>
              <a:t>raditi</a:t>
            </a:r>
            <a:r>
              <a:rPr lang="sl-SI" altLang="en-US" dirty="0">
                <a:solidFill>
                  <a:schemeClr val="tx2"/>
                </a:solidFill>
              </a:rPr>
              <a:t>):</a:t>
            </a:r>
            <a:endParaRPr lang="en-US" altLang="en-US" dirty="0">
              <a:solidFill>
                <a:schemeClr val="tx2"/>
              </a:solidFill>
            </a:endParaRPr>
          </a:p>
          <a:p>
            <a:pPr>
              <a:spcBef>
                <a:spcPts val="600"/>
              </a:spcBef>
              <a:buNone/>
              <a:defRPr/>
            </a:pPr>
            <a:r>
              <a:rPr lang="en-US" altLang="en-US" dirty="0" err="1">
                <a:solidFill>
                  <a:srgbClr val="FF00FF"/>
                </a:solidFill>
                <a:latin typeface="Consolas" pitchFamily="49" charset="0"/>
              </a:rPr>
              <a:t>ime_klase.ime_metoda</a:t>
            </a:r>
            <a:r>
              <a:rPr lang="en-US" altLang="en-US" dirty="0">
                <a:solidFill>
                  <a:srgbClr val="FF00FF"/>
                </a:solidFill>
                <a:latin typeface="Consolas" pitchFamily="49" charset="0"/>
              </a:rPr>
              <a:t> (</a:t>
            </a:r>
            <a:r>
              <a:rPr lang="en-US" altLang="en-US" dirty="0" err="1">
                <a:solidFill>
                  <a:srgbClr val="FF00FF"/>
                </a:solidFill>
                <a:latin typeface="Consolas" pitchFamily="49" charset="0"/>
              </a:rPr>
              <a:t>stvarni_argumenti</a:t>
            </a:r>
            <a:r>
              <a:rPr lang="en-US" altLang="en-US" dirty="0">
                <a:solidFill>
                  <a:srgbClr val="FF00FF"/>
                </a:solidFill>
                <a:latin typeface="Consolas" pitchFamily="49" charset="0"/>
              </a:rPr>
              <a:t>)</a:t>
            </a:r>
          </a:p>
        </p:txBody>
      </p:sp>
      <p:sp>
        <p:nvSpPr>
          <p:cNvPr id="6" name="Footer Placeholder 5">
            <a:extLst>
              <a:ext uri="{FF2B5EF4-FFF2-40B4-BE49-F238E27FC236}">
                <a16:creationId xmlns:a16="http://schemas.microsoft.com/office/drawing/2014/main" id="{840AE36A-F07C-434C-9730-F6F3C00CADC3}"/>
              </a:ext>
            </a:extLst>
          </p:cNvPr>
          <p:cNvSpPr>
            <a:spLocks noGrp="1"/>
          </p:cNvSpPr>
          <p:nvPr>
            <p:ph type="ftr" sz="quarter" idx="11"/>
          </p:nvPr>
        </p:nvSpPr>
        <p:spPr/>
        <p:txBody>
          <a:bodyPr/>
          <a:lstStyle/>
          <a:p>
            <a:pPr>
              <a:defRPr/>
            </a:pPr>
            <a:r>
              <a:rPr lang="en-US"/>
              <a:t>Elektronski fakulte u Nišu - Katedra za računarstvo - Programski jezici - Java</a:t>
            </a:r>
          </a:p>
        </p:txBody>
      </p:sp>
    </p:spTree>
  </p:cSld>
  <p:clrMapOvr>
    <a:masterClrMapping/>
  </p:clrMapOvr>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1220</TotalTime>
  <Words>6356</Words>
  <Application>Microsoft Office PowerPoint</Application>
  <PresentationFormat>Widescreen</PresentationFormat>
  <Paragraphs>804</Paragraphs>
  <Slides>70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70</vt:i4>
      </vt:variant>
    </vt:vector>
  </HeadingPairs>
  <TitlesOfParts>
    <vt:vector size="79" baseType="lpstr">
      <vt:lpstr>Arial</vt:lpstr>
      <vt:lpstr>Calibri</vt:lpstr>
      <vt:lpstr>Consolas</vt:lpstr>
      <vt:lpstr>Courier New</vt:lpstr>
      <vt:lpstr>Tahoma</vt:lpstr>
      <vt:lpstr>Trebuchet MS</vt:lpstr>
      <vt:lpstr>Wingdings</vt:lpstr>
      <vt:lpstr>Wingdings 3</vt:lpstr>
      <vt:lpstr>Facet</vt:lpstr>
      <vt:lpstr> Klase, interfejsi i enumeracije</vt:lpstr>
      <vt:lpstr>Klase u Javi</vt:lpstr>
      <vt:lpstr>Šta sve sadrži opis klase?</vt:lpstr>
      <vt:lpstr>Vlasništvo objekta ili klase?</vt:lpstr>
      <vt:lpstr>Vlasništvo objekta ili klase?</vt:lpstr>
      <vt:lpstr>Deklarisanje promenljivih</vt:lpstr>
      <vt:lpstr>Definisanje konstanti</vt:lpstr>
      <vt:lpstr>Definisanje metoda</vt:lpstr>
      <vt:lpstr>PowerPoint Presentation</vt:lpstr>
      <vt:lpstr>Definisanje metoda</vt:lpstr>
      <vt:lpstr>Metodi sa preklopljenim imenom</vt:lpstr>
      <vt:lpstr>Java aplikacija – funkcija  main</vt:lpstr>
      <vt:lpstr>Standardni izlaz</vt:lpstr>
      <vt:lpstr>Standardni izlaz</vt:lpstr>
      <vt:lpstr>Standardni ulaz</vt:lpstr>
      <vt:lpstr>Zatvaranje std. ulaza</vt:lpstr>
      <vt:lpstr>Primer: klasa Poruka</vt:lpstr>
      <vt:lpstr>Konstruktori u Javi</vt:lpstr>
      <vt:lpstr>Konstruktori u Javi</vt:lpstr>
      <vt:lpstr>Konstruktori u Javi</vt:lpstr>
      <vt:lpstr>Podrazumevani konstruktor</vt:lpstr>
      <vt:lpstr>Konstruktori - primer</vt:lpstr>
      <vt:lpstr>Konstruktori u Javi</vt:lpstr>
      <vt:lpstr>Pozivanje konstruktora</vt:lpstr>
      <vt:lpstr>Konstruktori u Javi</vt:lpstr>
      <vt:lpstr>Završni metod</vt:lpstr>
      <vt:lpstr>Nasleđivanje klasa u Javi</vt:lpstr>
      <vt:lpstr>Modifikatori pristupa</vt:lpstr>
      <vt:lpstr>PowerPoint Presentation</vt:lpstr>
      <vt:lpstr>Reference this i super</vt:lpstr>
      <vt:lpstr>Primer nasleđivanja</vt:lpstr>
      <vt:lpstr>Primer za referencu this</vt:lpstr>
      <vt:lpstr>this kao poziv konstruktora</vt:lpstr>
      <vt:lpstr>Primer za referencu super</vt:lpstr>
      <vt:lpstr>PowerPoint Presentation</vt:lpstr>
      <vt:lpstr>super kao poziv superkonstruktora</vt:lpstr>
      <vt:lpstr>Zašto zvati superkonstruktor?</vt:lpstr>
      <vt:lpstr>Preklopljeni metodi - polimofrizam</vt:lpstr>
      <vt:lpstr>Polimorfizam: Java vs C++</vt:lpstr>
      <vt:lpstr>Primer: Krug i Prsten</vt:lpstr>
      <vt:lpstr>Primer: rastojanja gradova</vt:lpstr>
      <vt:lpstr>Apstraktne klase u Javi</vt:lpstr>
      <vt:lpstr>Primer apstraktne klase</vt:lpstr>
      <vt:lpstr>PowerPoint Presentation</vt:lpstr>
      <vt:lpstr>Primer: Displej</vt:lpstr>
      <vt:lpstr>PowerPoint Presentation</vt:lpstr>
      <vt:lpstr>Interfejsi u Javi</vt:lpstr>
      <vt:lpstr>PowerPoint Presentation</vt:lpstr>
      <vt:lpstr>PowerPoint Presentation</vt:lpstr>
      <vt:lpstr>Klasa koja implementira interfejs</vt:lpstr>
      <vt:lpstr>Umesto višestrukog nasleđivanja</vt:lpstr>
      <vt:lpstr>Primer višestrukog implementiranja</vt:lpstr>
      <vt:lpstr>Iterator</vt:lpstr>
      <vt:lpstr>Enumeracije</vt:lpstr>
      <vt:lpstr>Enumeracije</vt:lpstr>
      <vt:lpstr>PowerPoint Presentation</vt:lpstr>
      <vt:lpstr>Enumeracije</vt:lpstr>
      <vt:lpstr>Enumeracije</vt:lpstr>
      <vt:lpstr>Enumeracije</vt:lpstr>
      <vt:lpstr>Metode enumeracija</vt:lpstr>
      <vt:lpstr>Enumeracije</vt:lpstr>
      <vt:lpstr>Enumeracije</vt:lpstr>
      <vt:lpstr>Enumeracije</vt:lpstr>
      <vt:lpstr>Enumeracije</vt:lpstr>
      <vt:lpstr>Enumeracije</vt:lpstr>
      <vt:lpstr>Enumeracije</vt:lpstr>
      <vt:lpstr>Enumeracije</vt:lpstr>
      <vt:lpstr>Enumeracije</vt:lpstr>
      <vt:lpstr>Enumeracije</vt:lpstr>
      <vt:lpstr>Enumeracije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Martin D. Jovanovic</cp:lastModifiedBy>
  <cp:revision>87</cp:revision>
  <dcterms:created xsi:type="dcterms:W3CDTF">2014-09-12T02:18:09Z</dcterms:created>
  <dcterms:modified xsi:type="dcterms:W3CDTF">2021-03-23T07:28:17Z</dcterms:modified>
</cp:coreProperties>
</file>