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433" r:id="rId3"/>
    <p:sldId id="434" r:id="rId4"/>
    <p:sldId id="435" r:id="rId5"/>
    <p:sldId id="448" r:id="rId6"/>
    <p:sldId id="436" r:id="rId7"/>
    <p:sldId id="437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7" r:id="rId19"/>
    <p:sldId id="416" r:id="rId20"/>
    <p:sldId id="418" r:id="rId21"/>
    <p:sldId id="419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84" r:id="rId30"/>
    <p:sldId id="446" r:id="rId31"/>
    <p:sldId id="450" r:id="rId32"/>
    <p:sldId id="451" r:id="rId33"/>
    <p:sldId id="455" r:id="rId34"/>
    <p:sldId id="452" r:id="rId35"/>
    <p:sldId id="453" r:id="rId36"/>
    <p:sldId id="454" r:id="rId37"/>
    <p:sldId id="456" r:id="rId38"/>
    <p:sldId id="457" r:id="rId39"/>
    <p:sldId id="460" r:id="rId40"/>
    <p:sldId id="458" r:id="rId41"/>
    <p:sldId id="459" r:id="rId42"/>
    <p:sldId id="461" r:id="rId43"/>
    <p:sldId id="482" r:id="rId44"/>
    <p:sldId id="483" r:id="rId45"/>
    <p:sldId id="466" r:id="rId46"/>
    <p:sldId id="462" r:id="rId47"/>
    <p:sldId id="463" r:id="rId48"/>
    <p:sldId id="464" r:id="rId49"/>
    <p:sldId id="465" r:id="rId50"/>
    <p:sldId id="481" r:id="rId51"/>
    <p:sldId id="39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F60215-ADBA-45C2-9521-41E852802003}">
          <p14:sldIdLst>
            <p14:sldId id="256"/>
            <p14:sldId id="433"/>
            <p14:sldId id="434"/>
            <p14:sldId id="435"/>
            <p14:sldId id="448"/>
            <p14:sldId id="436"/>
            <p14:sldId id="437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7"/>
            <p14:sldId id="416"/>
            <p14:sldId id="418"/>
            <p14:sldId id="419"/>
            <p14:sldId id="439"/>
            <p14:sldId id="440"/>
            <p14:sldId id="441"/>
            <p14:sldId id="442"/>
            <p14:sldId id="443"/>
            <p14:sldId id="444"/>
            <p14:sldId id="445"/>
            <p14:sldId id="484"/>
            <p14:sldId id="446"/>
            <p14:sldId id="450"/>
            <p14:sldId id="451"/>
            <p14:sldId id="455"/>
            <p14:sldId id="452"/>
            <p14:sldId id="453"/>
            <p14:sldId id="454"/>
            <p14:sldId id="456"/>
            <p14:sldId id="457"/>
            <p14:sldId id="460"/>
            <p14:sldId id="458"/>
            <p14:sldId id="459"/>
            <p14:sldId id="461"/>
            <p14:sldId id="482"/>
            <p14:sldId id="483"/>
            <p14:sldId id="466"/>
            <p14:sldId id="462"/>
            <p14:sldId id="463"/>
            <p14:sldId id="464"/>
            <p14:sldId id="465"/>
            <p14:sldId id="481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7B21FF"/>
    <a:srgbClr val="008000"/>
    <a:srgbClr val="404040"/>
    <a:srgbClr val="B0761F"/>
    <a:srgbClr val="0033CC"/>
    <a:srgbClr val="0000CC"/>
    <a:srgbClr val="6600FF"/>
    <a:srgbClr val="B82300"/>
    <a:srgbClr val="47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6A808-AC9C-4152-B74D-9AD94D166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4A70-9FB9-49DA-8152-50BF31AC8B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A424-DD82-4B03-A9DF-23490DBC4498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DE035-B373-40C5-B986-C57E7C0FD0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682FD-044F-4393-8512-B646F2007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9ACE0-34AD-409E-BA2A-2FF0A872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7B53-C20C-4E2F-BEC8-2103C62DE5E6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BFE8-9179-4218-92E8-94C76DBA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8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74933"/>
            <a:chOff x="0" y="-8467"/>
            <a:chExt cx="12192000" cy="687493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744418" y="-8467"/>
              <a:ext cx="244440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938472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747593" y="3047999"/>
              <a:ext cx="2444407" cy="381846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935298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54038"/>
            <a:ext cx="7766936" cy="1575862"/>
          </a:xfrm>
        </p:spPr>
        <p:txBody>
          <a:bodyPr anchor="ctr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29900"/>
            <a:ext cx="7766936" cy="213573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321573"/>
            <a:ext cx="10036628" cy="6477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1143000"/>
            <a:ext cx="10036628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4286" y="6422362"/>
            <a:ext cx="6430660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573"/>
            <a:ext cx="9635706" cy="6477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22362"/>
            <a:ext cx="6517746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3B1F9-953D-4679-9988-5275CD088D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765" y="5787293"/>
            <a:ext cx="850526" cy="9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sp>
          <p:nvSpPr>
            <p:cNvPr id="22" name="Rectangle 23"/>
            <p:cNvSpPr/>
            <p:nvPr/>
          </p:nvSpPr>
          <p:spPr>
            <a:xfrm>
              <a:off x="10330133" y="-8467"/>
              <a:ext cx="1858692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0379682" y="-8467"/>
              <a:ext cx="181231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10379682" y="3048000"/>
              <a:ext cx="1812318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0898729" y="-8467"/>
              <a:ext cx="129009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1299371" y="-8467"/>
              <a:ext cx="88945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1201400" y="3589868"/>
              <a:ext cx="987425" cy="325966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862390"/>
              <a:ext cx="555171" cy="599561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2419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4241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68" r:id="rId4"/>
    <p:sldLayoutId id="2147483665" r:id="rId5"/>
    <p:sldLayoutId id="2147483653" r:id="rId6"/>
    <p:sldLayoutId id="2147483654" r:id="rId7"/>
    <p:sldLayoutId id="2147483655" r:id="rId8"/>
    <p:sldLayoutId id="214748366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394" y="1907177"/>
            <a:ext cx="8568609" cy="1322722"/>
          </a:xfrm>
        </p:spPr>
        <p:txBody>
          <a:bodyPr/>
          <a:lstStyle/>
          <a:p>
            <a:r>
              <a:rPr lang="sl-SI" sz="6000" b="1"/>
              <a:t>Paketi i izuzeci</a:t>
            </a:r>
            <a:endParaRPr lang="en-US" sz="6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458" y="3412779"/>
            <a:ext cx="7766936" cy="2135730"/>
          </a:xfrm>
        </p:spPr>
        <p:txBody>
          <a:bodyPr>
            <a:normAutofit/>
          </a:bodyPr>
          <a:lstStyle/>
          <a:p>
            <a:r>
              <a:rPr lang="sl-SI" dirty="0"/>
              <a:t>Programski jezici </a:t>
            </a:r>
            <a:r>
              <a:rPr lang="sl-SI"/>
              <a:t>- Java</a:t>
            </a:r>
            <a:endParaRPr lang="sl-SI" dirty="0"/>
          </a:p>
          <a:p>
            <a:r>
              <a:rPr lang="sl-SI" sz="1400" dirty="0"/>
              <a:t>Prof. dr Suzana Stojković</a:t>
            </a:r>
          </a:p>
          <a:p>
            <a:r>
              <a:rPr lang="sl-SI" sz="1400" dirty="0"/>
              <a:t>Dr Martin Jovanović</a:t>
            </a:r>
          </a:p>
          <a:p>
            <a:r>
              <a:rPr lang="sl-SI" sz="1400" dirty="0"/>
              <a:t>Dipl. inž. Ivica Marković</a:t>
            </a:r>
          </a:p>
          <a:p>
            <a:r>
              <a:rPr lang="sl-SI" sz="1400" dirty="0"/>
              <a:t>Dipl. inž. Teodora Đorđević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F1617-B3B1-4736-8457-46330B0F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587372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Object </a:t>
            </a:r>
            <a:r>
              <a:rPr lang="en-US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sl-SI"/>
          </a:p>
          <a:p>
            <a:pPr lvl="0">
              <a:buClr>
                <a:srgbClr val="7030A0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Ukoliko klasa, ili neka od njenih superklasa, implementira interfejs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Cloneable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, ovaj metod se može iskoristitida se dobije kopija postojećeg objekta.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587372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lang="en-US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obj)</a:t>
            </a:r>
          </a:p>
          <a:p>
            <a:pPr marL="0" indent="0">
              <a:buNone/>
            </a:pPr>
            <a:endParaRPr lang="sl-SI"/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metod poredi dva objekta i vraća true ukoliko su ekvivalentni. Ovaj metod koristi operator jednakosti (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) da odredi da li su dva objekta ekvivalentna. Ovo vraća korektan rezultat za primitivne tipove, ali ne i za objekte. U slučaju objekata proverava da li su iste reference (da li su poređeni objekti fizički isti objekat).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Za poređenje objekata u smislu da li su oni isti iako fizički nije u pitanju jedan te isti objekat, ovaj metod se mora predefinisati.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7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587372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finalize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sl-SI"/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metod se može pozvati u trenutku kada se objekat proglašava "đubretom" (i kada ga briše Garbage Collector).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U klasi Object ovaj metod ne radi ništa.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On služi za predefinisanje ukoliko za tim ima potrebe.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Ovaj metod nosi rizik od određenih problema i počev od Jave 9 proglašen je zastarelim.</a:t>
            </a: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3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587372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final Class </a:t>
            </a:r>
            <a:r>
              <a:rPr lang="en-US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sl-SI"/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metod se ne može predefinisati.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On vraća objekat tipa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 koji ima metode:</a:t>
            </a: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getSimpleName() – vraća ime klase,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getSuperclass() – vraća natklasu,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getInterfaces() – vraća implementirane interfejse, itd.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Klasa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ima više od 50 metoda.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5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35560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>
              <a:buClr>
                <a:srgbClr val="F0A22E"/>
              </a:buClr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Vraća heksadekadnu adresu objekta u memoriji.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0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587372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endParaRPr lang="sl-SI"/>
          </a:p>
          <a:p>
            <a:pPr lvl="0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metod je načešće korišćen na ovom kursu.</a:t>
            </a:r>
          </a:p>
          <a:p>
            <a:pPr lvl="0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metod definiše kako se objekat klase štampa.</a:t>
            </a:r>
          </a:p>
          <a:p>
            <a:pPr lvl="0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Za to ga je potrebno predefinisati u svojoj klasi.</a:t>
            </a:r>
          </a:p>
          <a:p>
            <a:pPr lvl="0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Originalna verzija vraća adresu objekta u formatu:</a:t>
            </a:r>
          </a:p>
          <a:p>
            <a:pPr marL="0" lvl="0" indent="0">
              <a:spcBef>
                <a:spcPts val="600"/>
              </a:spcBef>
              <a:buClr>
                <a:srgbClr val="F0A22E"/>
              </a:buClr>
              <a:buNone/>
            </a:pPr>
            <a:endParaRPr lang="sl-SI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spcBef>
                <a:spcPts val="600"/>
              </a:spcBef>
              <a:buClr>
                <a:srgbClr val="F0A22E"/>
              </a:buClr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GetClass() + "@" + hashCode()</a:t>
            </a:r>
          </a:p>
          <a:p>
            <a:pPr marL="0" lvl="0" indent="0">
              <a:spcBef>
                <a:spcPts val="600"/>
              </a:spcBef>
              <a:buClr>
                <a:srgbClr val="F0A22E"/>
              </a:buClr>
              <a:buNone/>
            </a:pPr>
            <a:endParaRPr lang="sl-SI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Primer za neki objekat neke klase Sanduk:</a:t>
            </a:r>
          </a:p>
          <a:p>
            <a:pPr lvl="2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(ukoliko u klasi nije predefinisan metod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0" lvl="0" indent="0">
              <a:spcBef>
                <a:spcPts val="600"/>
              </a:spcBef>
              <a:buClr>
                <a:srgbClr val="F0A22E"/>
              </a:buClr>
              <a:buNone/>
            </a:pPr>
            <a:endParaRPr lang="sl-SI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Sanduk@1fee6fc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726DF6-8DBB-426E-BA45-1B8F970A293C}"/>
              </a:ext>
            </a:extLst>
          </p:cNvPr>
          <p:cNvGrpSpPr/>
          <p:nvPr/>
        </p:nvGrpSpPr>
        <p:grpSpPr>
          <a:xfrm>
            <a:off x="3309258" y="5633045"/>
            <a:ext cx="4563292" cy="457192"/>
            <a:chOff x="6130104" y="3257554"/>
            <a:chExt cx="5752104" cy="457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21D843-7CCA-45CE-9F5C-4E732BB71140}"/>
                </a:ext>
              </a:extLst>
            </p:cNvPr>
            <p:cNvSpPr/>
            <p:nvPr/>
          </p:nvSpPr>
          <p:spPr>
            <a:xfrm>
              <a:off x="7306526" y="3257554"/>
              <a:ext cx="4575682" cy="457192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Hex adresa objekta u memoriji</a:t>
              </a:r>
              <a:endParaRPr lang="en-US" sz="200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9635DC9-A9A8-4ECF-B15E-6F6960FB1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104" y="3486151"/>
              <a:ext cx="1176424" cy="103729"/>
            </a:xfrm>
            <a:prstGeom prst="straightConnector1">
              <a:avLst/>
            </a:prstGeom>
            <a:ln w="57150" cap="flat">
              <a:solidFill>
                <a:schemeClr val="accent1">
                  <a:lumMod val="75000"/>
                </a:schemeClr>
              </a:solidFill>
              <a:bevel/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980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4EA8-0614-4E5D-BE2B-0C0C1B71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Wrapper klase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FA6B-8007-4441-A1A3-DD1A12B4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Ove klase služe za "obmotavanje" primitivnih tipova.</a:t>
            </a:r>
          </a:p>
          <a:p>
            <a:r>
              <a:rPr lang="sl-SI"/>
              <a:t>Postoje situacije kada argument ne može biti primitivan.</a:t>
            </a:r>
          </a:p>
          <a:p>
            <a:r>
              <a:rPr lang="sl-SI"/>
              <a:t>U tim situacijama on se "mota" objekat wrapper klase.</a:t>
            </a:r>
          </a:p>
          <a:p>
            <a:r>
              <a:rPr lang="sl-SI"/>
              <a:t>Ove klase deo su paketa java.lang i uvek su dostupne.</a:t>
            </a:r>
          </a:p>
          <a:p>
            <a:r>
              <a:rPr lang="sl-SI"/>
              <a:t>Tipičan primer upotrebe wrapper klase:</a:t>
            </a:r>
          </a:p>
          <a:p>
            <a:pPr lvl="1"/>
            <a:r>
              <a:rPr lang="sl-SI"/>
              <a:t>argument metoda je tipa Object,</a:t>
            </a:r>
          </a:p>
          <a:p>
            <a:pPr lvl="1"/>
            <a:r>
              <a:rPr lang="sl-SI"/>
              <a:t>mora mu se proslediti objekat neke klase,</a:t>
            </a:r>
          </a:p>
          <a:p>
            <a:pPr lvl="1"/>
            <a:r>
              <a:rPr lang="sl-SI"/>
              <a:t>a postoji potreba da mu se prosledi podatak primitivnog tipa.</a:t>
            </a:r>
          </a:p>
          <a:p>
            <a:r>
              <a:rPr lang="sl-SI"/>
              <a:t>Na srpskom je odomaćen izgovor "vraper klasa".</a:t>
            </a:r>
          </a:p>
          <a:p>
            <a:pPr lvl="1"/>
            <a:r>
              <a:rPr lang="sl-SI"/>
              <a:t>Engleski izgovor je nezgodan, slično kao kod reči "stalker".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6D821-4A29-4606-9218-AE657B3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0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6318-EF07-4B5E-9E26-058755FC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360"/>
            <a:ext cx="9635706" cy="5955002"/>
          </a:xfrm>
        </p:spPr>
        <p:txBody>
          <a:bodyPr/>
          <a:lstStyle/>
          <a:p>
            <a:r>
              <a:rPr lang="sl-SI"/>
              <a:t>Wrapper klase: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/>
              <a:t>(superklasa wrapper klasa za brojeve)</a:t>
            </a:r>
            <a:endParaRPr lang="en-US"/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 sz="1400"/>
          </a:p>
          <a:p>
            <a:r>
              <a:rPr lang="sl-SI"/>
              <a:t>Svaka od ovih klasa "pakuje" odgovarajući primitivni tip.</a:t>
            </a:r>
          </a:p>
          <a:p>
            <a:pPr lvl="1"/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i = new Integer(10);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upakovali smo 10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D9C47-EA7C-4441-811E-63520B9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3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6318-EF07-4B5E-9E26-058755FC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360"/>
            <a:ext cx="9635706" cy="5955002"/>
          </a:xfrm>
        </p:spPr>
        <p:txBody>
          <a:bodyPr/>
          <a:lstStyle/>
          <a:p>
            <a:r>
              <a:rPr lang="sl-SI"/>
              <a:t>Klasično "pakovanje" primitivnog podatka u wrapper:</a:t>
            </a:r>
          </a:p>
          <a:p>
            <a:pPr marL="0" indent="0"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i = new Integer(10);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upakovan je 10</a:t>
            </a:r>
          </a:p>
          <a:p>
            <a:endParaRPr lang="sl-SI"/>
          </a:p>
          <a:p>
            <a:r>
              <a:rPr lang="sl-SI"/>
              <a:t>Automatsko pakovanje ("autoboxing")</a:t>
            </a:r>
          </a:p>
          <a:p>
            <a:pPr lvl="1"/>
            <a:r>
              <a:rPr lang="sl-SI"/>
              <a:t>Prisutno je od Jave </a:t>
            </a:r>
            <a:r>
              <a:rPr lang="en-US"/>
              <a:t>1.</a:t>
            </a:r>
            <a:r>
              <a:rPr lang="sl-SI"/>
              <a:t>5.</a:t>
            </a:r>
          </a:p>
          <a:p>
            <a:pPr lvl="1"/>
            <a:r>
              <a:rPr lang="sl-SI"/>
              <a:t>Omogućava prosto dodavanje primitivnog podatka wrapperu.</a:t>
            </a:r>
          </a:p>
          <a:p>
            <a:pPr lvl="1"/>
            <a:r>
              <a:rPr lang="sl-SI"/>
              <a:t>"Ispod haube" kompajler će dodati klasično wrappovanje.</a:t>
            </a:r>
          </a:p>
          <a:p>
            <a:pPr marL="0" indent="0"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i = 10;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autoboxing na delu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D9C47-EA7C-4441-811E-63520B9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0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FF14-4378-4AEC-88B1-31B7CC23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Bitniji metodi wrapper klasa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8395-B2C6-429C-A9BA-AFB57925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altLang="en-US"/>
              <a:t>Najbitniji metodi, na primeru klase Integer: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Integer(int)</a:t>
            </a:r>
            <a:endParaRPr lang="en-US" alt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en-US"/>
              <a:t>konstruktor koji inicijali</a:t>
            </a:r>
            <a:r>
              <a:rPr lang="sl-SI" altLang="en-US"/>
              <a:t>zuje objekat vrednošću argumenta</a:t>
            </a:r>
            <a:endParaRPr lang="sl-SI" altLang="en-US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Integer(String)</a:t>
            </a:r>
            <a:endParaRPr lang="en-US" alt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en-US"/>
              <a:t>konstruktor koji parsuje String, i tom </a:t>
            </a:r>
            <a:r>
              <a:rPr lang="sl-SI" altLang="en-US"/>
              <a:t>vrednošću inicijalizuje</a:t>
            </a:r>
            <a:endParaRPr lang="en-US" altLang="en-US"/>
          </a:p>
          <a:p>
            <a:pPr lvl="3"/>
            <a:r>
              <a:rPr lang="sl-SI" altLang="en-US" b="1"/>
              <a:t>i</a:t>
            </a:r>
            <a:r>
              <a:rPr lang="en-US" altLang="en-US" b="1"/>
              <a:t>sto ovo</a:t>
            </a:r>
            <a:r>
              <a:rPr lang="en-US" altLang="en-US"/>
              <a:t> (samo pravi metod, a ne konstruktor), je metod </a:t>
            </a: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 (String)</a:t>
            </a:r>
            <a:r>
              <a:rPr lang="en-US" altLang="en-US"/>
              <a:t> – parsuje string, vadi njegovu celobrojnu vrednost i to pretvara u tip Integer: </a:t>
            </a:r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i = Integer.valueOf("10");</a:t>
            </a:r>
            <a:endParaRPr lang="sl-SI" alt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intValue()</a:t>
            </a:r>
            <a:endParaRPr lang="en-US" alt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en-US"/>
              <a:t>vrednost objekta tipa Integer pretvara u klasi</a:t>
            </a:r>
            <a:r>
              <a:rPr lang="sl-SI" altLang="en-US"/>
              <a:t>čan int i vraća je</a:t>
            </a:r>
            <a:endParaRPr lang="sl-SI" altLang="en-US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5C2A-49A7-44F1-9A66-C32E2285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8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A950-F382-4842-B85C-703E1C47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Paketi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0E97-D04D-47E1-8886-06E9EAB5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</a:t>
            </a:r>
            <a:r>
              <a:rPr lang="sl-SI"/>
              <a:t>et</a:t>
            </a:r>
            <a:r>
              <a:rPr lang="en-US"/>
              <a:t> je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skup klasa i i</a:t>
            </a:r>
            <a:r>
              <a:rPr lang="sl-SI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terfejsa</a:t>
            </a:r>
            <a:r>
              <a:rPr lang="en-US"/>
              <a:t> </a:t>
            </a:r>
            <a:r>
              <a:rPr lang="sl-SI"/>
              <a:t>povezanih:</a:t>
            </a:r>
          </a:p>
          <a:p>
            <a:pPr lvl="1">
              <a:defRPr/>
            </a:pPr>
            <a:r>
              <a:rPr lang="sl-SI"/>
              <a:t>svrhom,</a:t>
            </a:r>
          </a:p>
          <a:p>
            <a:pPr lvl="1">
              <a:defRPr/>
            </a:pPr>
            <a:r>
              <a:rPr lang="sl-SI"/>
              <a:t>opsegom i</a:t>
            </a:r>
          </a:p>
          <a:p>
            <a:pPr lvl="1">
              <a:defRPr/>
            </a:pPr>
            <a:r>
              <a:rPr lang="sl-SI"/>
              <a:t>nasleđivanjem.</a:t>
            </a:r>
          </a:p>
          <a:p>
            <a:pPr>
              <a:defRPr/>
            </a:pPr>
            <a:r>
              <a:rPr lang="sl-SI"/>
              <a:t>Svaki paket se smešta u istoimeni folder.</a:t>
            </a:r>
          </a:p>
          <a:p>
            <a:pPr>
              <a:defRPr/>
            </a:pPr>
            <a:r>
              <a:rPr lang="sl-SI"/>
              <a:t>Paket može da sadrži i pod-pakete.</a:t>
            </a:r>
          </a:p>
          <a:p>
            <a:pPr lvl="1">
              <a:defRPr/>
            </a:pPr>
            <a:r>
              <a:rPr lang="sl-SI"/>
              <a:t>Ovi pod-paketi se smeštaju u istoimene pod-foldere.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E88DE-2D65-4F80-8BD4-17A973D3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0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8395-B2C6-429C-A9BA-AFB57925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toString()</a:t>
            </a:r>
            <a:endParaRPr lang="en-US" alt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sl-SI" altLang="en-US"/>
              <a:t>vrednost obj. pretvara u tip String, i vraća je (kao zn. niz)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parseInt(String)</a:t>
            </a:r>
          </a:p>
          <a:p>
            <a:pPr lvl="3"/>
            <a:r>
              <a:rPr lang="sl-SI" altLang="en-US"/>
              <a:t>Ovaj metod uzima podatak tipa String, iz njega vadi celobrojnu vrednost, i vraća je kao klasični, primitivni int.</a:t>
            </a:r>
          </a:p>
          <a:p>
            <a:pPr lvl="3"/>
            <a:r>
              <a:rPr lang="sl-SI" altLang="en-US"/>
              <a:t>PAŽNJA: ovo je metod </a:t>
            </a:r>
            <a:r>
              <a:rPr lang="sl-SI" altLang="en-US" b="1"/>
              <a:t>klase</a:t>
            </a:r>
            <a:r>
              <a:rPr lang="sl-SI" altLang="en-US"/>
              <a:t> (i to klase Integer), što znači da se ne poziva za neki konkretan Integer objekat, već služi za konverziju i može ga upotrebiti bilo ko.</a:t>
            </a:r>
          </a:p>
          <a:p>
            <a:pPr lvl="3"/>
            <a:r>
              <a:rPr lang="sl-SI" altLang="en-US"/>
              <a:t>Druga varijanta: </a:t>
            </a:r>
            <a:r>
              <a:rPr lang="sl-SI" alt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parseInt(String, </a:t>
            </a:r>
            <a:r>
              <a:rPr lang="sl-SI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l-SI" alt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/>
              <a:t>:</a:t>
            </a:r>
            <a:r>
              <a:rPr lang="sl-SI" altLang="en-US"/>
              <a:t> parsuje String, i vadi int vrednost </a:t>
            </a:r>
            <a:r>
              <a:rPr lang="en-US" altLang="en-US"/>
              <a:t>i</a:t>
            </a:r>
            <a:r>
              <a:rPr lang="sl-SI" altLang="en-US"/>
              <a:t>z njega</a:t>
            </a:r>
            <a:r>
              <a:rPr lang="en-US" altLang="en-US"/>
              <a:t>, a drugi argument je </a:t>
            </a:r>
            <a:r>
              <a:rPr lang="en-US" altLang="en-US" b="1"/>
              <a:t>osnova brojnog sistema</a:t>
            </a:r>
            <a:r>
              <a:rPr lang="en-US" altLang="en-US"/>
              <a:t> broja koji biva pro</a:t>
            </a:r>
            <a:r>
              <a:rPr lang="sl-SI" altLang="en-US"/>
              <a:t>čitan iz stringa; ako se ne navede, podrazumeva se 10</a:t>
            </a:r>
            <a:r>
              <a:rPr lang="sr-Cyrl-CS" altLang="en-US"/>
              <a:t>.</a:t>
            </a:r>
            <a:endParaRPr lang="sl-SI" altLang="en-US"/>
          </a:p>
          <a:p>
            <a:pPr lvl="3"/>
            <a:r>
              <a:rPr lang="sl-SI" altLang="en-US"/>
              <a:t>Parsovanje stringova (na različite tipove) će biti, u okviru ovog kursa, često korišćeno kod rada sa tekstualnim datotekama.</a:t>
            </a:r>
          </a:p>
          <a:p>
            <a:pPr lvl="2"/>
            <a:endParaRPr lang="sl-SI" altLang="en-US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5C2A-49A7-44F1-9A66-C32E2285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2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8395-B2C6-429C-A9BA-AFB57925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altLang="en-US"/>
              <a:t>Metodi ostalih wrapper klasa prate istu logiku.</a:t>
            </a:r>
          </a:p>
          <a:p>
            <a:r>
              <a:rPr lang="sl-SI" altLang="en-US"/>
              <a:t>Primer za klasu </a:t>
            </a:r>
            <a:r>
              <a:rPr lang="sl-SI" altLang="en-US" b="1"/>
              <a:t>Float</a:t>
            </a:r>
            <a:r>
              <a:rPr lang="sl-SI" altLang="en-US"/>
              <a:t>: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Float(</a:t>
            </a:r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sl-SI" altLang="en-US"/>
              <a:t>– konstruktor, inicijalizuje ga float-om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Float(String) </a:t>
            </a:r>
            <a:r>
              <a:rPr lang="sl-SI" altLang="en-US"/>
              <a:t>– isto, samo vadi float iz stringa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valueOf(String) </a:t>
            </a:r>
            <a:r>
              <a:rPr lang="sl-SI" altLang="en-US"/>
              <a:t>– isto, samo metod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floatValue() </a:t>
            </a:r>
            <a:r>
              <a:rPr lang="sl-SI" altLang="en-US"/>
              <a:t>– konvertuje iz Float u float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toString() </a:t>
            </a:r>
            <a:r>
              <a:rPr lang="sl-SI" altLang="en-US"/>
              <a:t>– konvertuje iz Float u String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float parseFloat(String) </a:t>
            </a:r>
            <a:r>
              <a:rPr lang="sl-SI" altLang="en-US"/>
              <a:t>–</a:t>
            </a:r>
            <a:r>
              <a:rPr lang="en-US" altLang="en-US"/>
              <a:t> </a:t>
            </a:r>
            <a:r>
              <a:rPr lang="sl-SI" altLang="en-US"/>
              <a:t>vadi float</a:t>
            </a:r>
            <a:r>
              <a:rPr lang="en-US" altLang="en-US"/>
              <a:t> iz String-a</a:t>
            </a:r>
            <a:endParaRPr lang="sl-SI" altLang="en-US"/>
          </a:p>
          <a:p>
            <a:pPr lvl="2"/>
            <a:r>
              <a:rPr lang="sl-SI" altLang="en-US"/>
              <a:t>Metod </a:t>
            </a:r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parseFloat(String) </a:t>
            </a:r>
            <a:r>
              <a:rPr lang="sl-SI" altLang="en-US"/>
              <a:t>je metod klase!</a:t>
            </a:r>
            <a:endParaRPr lang="en-US" altLang="en-US"/>
          </a:p>
          <a:p>
            <a:pPr lvl="1"/>
            <a:endParaRPr lang="sl-SI" altLang="en-US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5C2A-49A7-44F1-9A66-C32E2285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0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82B6-561A-4FE1-BA2A-5E31E4FE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Metodi klase String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EF7E-4CFE-41DE-B5D0-8EDD744A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900"/>
              </a:spcBef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concat(String)</a:t>
            </a:r>
          </a:p>
          <a:p>
            <a:pPr lvl="1">
              <a:spcBef>
                <a:spcPts val="900"/>
              </a:spcBef>
            </a:pPr>
            <a:r>
              <a:rPr lang="sl-SI" altLang="en-US"/>
              <a:t>Vraća konkatenaciju: na postojeći niz dodaje niz u argumentu.</a:t>
            </a:r>
          </a:p>
          <a:p>
            <a:pPr lvl="1">
              <a:spcBef>
                <a:spcPts val="900"/>
              </a:spcBef>
            </a:pPr>
            <a:r>
              <a:rPr lang="sl-SI" altLang="en-US"/>
              <a:t>Objekat za koji je pozvan ovaj metod ostaje nepromenjen.</a:t>
            </a:r>
            <a:endParaRPr lang="en-US" altLang="en-US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900"/>
              </a:spcBef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length()</a:t>
            </a:r>
          </a:p>
          <a:p>
            <a:pPr lvl="1">
              <a:spcBef>
                <a:spcPts val="900"/>
              </a:spcBef>
            </a:pPr>
            <a:r>
              <a:rPr lang="en-US" altLang="en-US"/>
              <a:t>Vra</a:t>
            </a:r>
            <a:r>
              <a:rPr lang="sl-SI" altLang="en-US"/>
              <a:t>ća dužinu objekta za koji je pozvana.</a:t>
            </a:r>
          </a:p>
          <a:p>
            <a:pPr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replace(char, char)</a:t>
            </a:r>
          </a:p>
          <a:p>
            <a:pPr lvl="1">
              <a:spcBef>
                <a:spcPts val="900"/>
              </a:spcBef>
            </a:pPr>
            <a:r>
              <a:rPr lang="sl-SI" altLang="en-US"/>
              <a:t>Zamenjuje sve pojave jednog znaka (prvi argument) drugim znakom (drugi argument).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charAt(int)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sl-SI" altLang="en-US"/>
              <a:t>Vraća znak koji se nalazi na zadatoj poziciji.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indexOf(char)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indexOf(String)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sl-SI" altLang="en-US"/>
              <a:t>Vraća poziciju na kojoj se </a:t>
            </a:r>
            <a:r>
              <a:rPr lang="sl-SI" altLang="en-US" b="1"/>
              <a:t>prvi</a:t>
            </a:r>
            <a:r>
              <a:rPr lang="sl-SI" altLang="en-US"/>
              <a:t> put pojavljuje zadati znak, odnosno zadati string</a:t>
            </a:r>
            <a:r>
              <a:rPr lang="en-US" altLang="en-US"/>
              <a:t> (tj. podstring)</a:t>
            </a:r>
            <a:r>
              <a:rPr lang="sl-SI" altLang="en-US"/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lastInfexOf(char)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lastIndexOf(String)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sl-SI" altLang="en-US"/>
              <a:t>Vraća poziciju na kojoj se </a:t>
            </a:r>
            <a:r>
              <a:rPr lang="sl-SI" altLang="en-US" b="1"/>
              <a:t>poslednji</a:t>
            </a:r>
            <a:r>
              <a:rPr lang="sl-SI" altLang="en-US"/>
              <a:t> put pojavljuje zadati znak, odnosno zadati string</a:t>
            </a:r>
            <a:endParaRPr lang="sl-SI" altLang="en-US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ts val="900"/>
              </a:spcBef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DA69D-16E0-4C0A-87A0-FD3FAE03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4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38D1-6857-4F4D-BC00-E317F05D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Metodi klase String - nastavak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3BFE-F4C0-435A-86C8-BDC71D68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0123714" cy="5279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sl-SI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compareTo(String)</a:t>
            </a:r>
          </a:p>
          <a:p>
            <a:pPr lvl="1">
              <a:lnSpc>
                <a:spcPct val="90000"/>
              </a:lnSpc>
              <a:spcBef>
                <a:spcPts val="800"/>
              </a:spcBef>
            </a:pPr>
            <a:r>
              <a:rPr lang="sl-SI" altLang="en-US" sz="1800"/>
              <a:t>Poredi string u objektu sa stringom prosleđenim u argumentu.</a:t>
            </a:r>
          </a:p>
          <a:p>
            <a:pPr lvl="1">
              <a:lnSpc>
                <a:spcPct val="90000"/>
              </a:lnSpc>
              <a:spcBef>
                <a:spcPts val="800"/>
              </a:spcBef>
            </a:pPr>
            <a:r>
              <a:rPr lang="sl-SI" altLang="en-US" sz="1800"/>
              <a:t>Kad naiđe na prvi znak koji im se razlikuje, vraća njihovu razliku (razliku u njihovom ASCII kôdu).</a:t>
            </a:r>
            <a:endParaRPr lang="sl-SI" altLang="en-US" sz="18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800"/>
              </a:spcBef>
            </a:pPr>
            <a:r>
              <a:rPr lang="sl-SI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toLowerCase()</a:t>
            </a:r>
          </a:p>
          <a:p>
            <a:pPr lvl="1">
              <a:spcBef>
                <a:spcPts val="800"/>
              </a:spcBef>
            </a:pPr>
            <a:r>
              <a:rPr lang="sl-SI" altLang="en-US" sz="1800"/>
              <a:t>Prebacuje ceo string u mala slova (kakav god bio).</a:t>
            </a:r>
          </a:p>
          <a:p>
            <a:pPr>
              <a:spcBef>
                <a:spcPts val="800"/>
              </a:spcBef>
            </a:pPr>
            <a:r>
              <a:rPr lang="sl-SI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toUpperCase()</a:t>
            </a:r>
          </a:p>
          <a:p>
            <a:pPr lvl="1">
              <a:spcBef>
                <a:spcPts val="800"/>
              </a:spcBef>
            </a:pPr>
            <a:r>
              <a:rPr lang="sl-SI" altLang="en-US" sz="1800"/>
              <a:t>Prebacuje ceo string u velika slova (kakav god bio).</a:t>
            </a:r>
          </a:p>
          <a:p>
            <a:pPr lvl="2">
              <a:spcBef>
                <a:spcPts val="800"/>
              </a:spcBef>
            </a:pPr>
            <a:r>
              <a:rPr lang="sl-SI" altLang="en-US" sz="1600"/>
              <a:t>Taj string se nalazi u objektu za koji je metod pozvan.</a:t>
            </a:r>
          </a:p>
          <a:p>
            <a:pPr>
              <a:spcBef>
                <a:spcPts val="800"/>
              </a:spcBef>
            </a:pPr>
            <a:r>
              <a:rPr lang="sl-SI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valueOf(</a:t>
            </a:r>
            <a:r>
              <a:rPr lang="en-US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&lt;primitivni_tip&gt;)</a:t>
            </a:r>
            <a:endParaRPr lang="sr-Cyrl-CS" altLang="en-US" sz="20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800"/>
              </a:spcBef>
            </a:pPr>
            <a:r>
              <a:rPr lang="en-US" altLang="en-US" sz="1800"/>
              <a:t>U</a:t>
            </a:r>
            <a:r>
              <a:rPr lang="sl-SI" altLang="en-US" sz="1800"/>
              <a:t>zima primitivni tip i vraća njega kao tip String.</a:t>
            </a:r>
          </a:p>
          <a:p>
            <a:pPr lvl="1">
              <a:spcBef>
                <a:spcPts val="800"/>
              </a:spcBef>
            </a:pPr>
            <a:r>
              <a:rPr lang="sl-SI" altLang="en-US" sz="1800"/>
              <a:t>U pitanju je metod </a:t>
            </a:r>
            <a:r>
              <a:rPr lang="sl-SI" altLang="en-US" sz="1800" b="1"/>
              <a:t>klase</a:t>
            </a:r>
            <a:r>
              <a:rPr lang="sl-SI" altLang="en-US" sz="1800"/>
              <a:t>, dakle ne poziva se ni za jedan konkretan objekat.</a:t>
            </a:r>
            <a:endParaRPr lang="en-US" altLang="en-US" sz="1800"/>
          </a:p>
          <a:p>
            <a:pPr>
              <a:spcBef>
                <a:spcPts val="800"/>
              </a:spcBef>
            </a:pP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3E0CC-7AB2-4987-B8A0-38D68E6F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1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2BCF-16A6-4934-ABCF-E7A45433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Metodi klase Math (svi su </a:t>
            </a:r>
            <a:r>
              <a:rPr lang="en-US"/>
              <a:t>metodi klase</a:t>
            </a:r>
            <a:r>
              <a:rPr lang="sl-SI"/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BA1C-0F1B-4820-A56E-1C4DA1E4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  <a:r>
              <a:rPr lang="en-US" altLang="en-US"/>
              <a:t> odnosno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asin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 </a:t>
            </a:r>
            <a:r>
              <a:rPr lang="en-US" altLang="en-US"/>
              <a:t>odnosno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arcsin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acos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 </a:t>
            </a:r>
            <a:r>
              <a:rPr lang="en-US" altLang="en-US"/>
              <a:t>odnosno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arccos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atan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 </a:t>
            </a:r>
            <a:r>
              <a:rPr lang="en-US" altLang="en-US"/>
              <a:t>odnosno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arctg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en-US"/>
              <a:t> i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/>
              <a:t> (</a:t>
            </a:r>
            <a:r>
              <a:rPr lang="sl-SI" altLang="en-US"/>
              <a:t>uzimaju dva argumenta, naravno)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Mogu biti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en-US"/>
              <a:t>,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sl-SI" altLang="en-US"/>
              <a:t>,</a:t>
            </a:r>
            <a:r>
              <a:rPr lang="en-US" altLang="en-US"/>
              <a:t>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l-SI" altLang="en-US"/>
              <a:t> ili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sl-SI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sl-SI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andom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sl-SI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l-SI" altLang="en-US"/>
              <a:t>Vraća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sl-SI" altLang="en-US"/>
              <a:t> vrednost iz opsega </a:t>
            </a:r>
            <a:r>
              <a:rPr lang="en-US" altLang="en-US"/>
              <a:t>[0.0, 1.0).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14CFB-5FF8-4E3C-9090-EE938562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4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1514-2202-4597-9DC8-A128DB60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korišćenja metoda klase Math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190EC-4952-48BF-9ABF-E495EB7A8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</a:t>
            </a:r>
            <a:endParaRPr lang="en-US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l-SI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args) {</a:t>
            </a:r>
            <a:endParaRPr lang="sl-SI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 r = 10.0;</a:t>
            </a:r>
            <a:endParaRPr lang="en-US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ystem.out.println(</a:t>
            </a: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Math.max(3,4)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sl-SI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Math.random()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sl-SI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System.out.println(</a:t>
            </a:r>
            <a:r>
              <a:rPr lang="sl-SI" alt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Math.pow(r,2) </a:t>
            </a: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sl-SI" alt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sl-SI" altLang="en-US" sz="24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sl-SI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1CF95-1EB1-40F6-9AC5-A45A7C5E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0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1CE7-948D-45E4-9A75-366B9BD0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Klasa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0671-61B4-4298-9D76-FA66F7EB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Ova </a:t>
            </a:r>
            <a:r>
              <a:rPr lang="en-US" altLang="en-US" dirty="0" err="1"/>
              <a:t>klasa</a:t>
            </a:r>
            <a:r>
              <a:rPr lang="en-US" altLang="en-US" dirty="0"/>
              <a:t> </a:t>
            </a:r>
            <a:r>
              <a:rPr lang="en-US" altLang="en-US" dirty="0" err="1"/>
              <a:t>repre</a:t>
            </a:r>
            <a:r>
              <a:rPr lang="sl-SI" altLang="en-US" dirty="0"/>
              <a:t>zentuje sistem (računar na kome se izvršava Java program), i </a:t>
            </a:r>
            <a:r>
              <a:rPr lang="en-US" altLang="en-US" dirty="0" err="1"/>
              <a:t>nudi</a:t>
            </a:r>
            <a:r>
              <a:rPr lang="sl-SI" altLang="en-US" dirty="0"/>
              <a:t> programu</a:t>
            </a:r>
            <a:r>
              <a:rPr lang="en-US" altLang="en-US" dirty="0"/>
              <a:t> </a:t>
            </a:r>
            <a:r>
              <a:rPr lang="en-US" altLang="en-US" dirty="0" err="1"/>
              <a:t>njegove</a:t>
            </a:r>
            <a:r>
              <a:rPr lang="sl-SI" altLang="en-US" dirty="0"/>
              <a:t> usluge.</a:t>
            </a:r>
          </a:p>
          <a:p>
            <a:pPr lvl="1">
              <a:lnSpc>
                <a:spcPct val="90000"/>
              </a:lnSpc>
            </a:pPr>
            <a:r>
              <a:rPr lang="sl-SI" altLang="en-US" dirty="0"/>
              <a:t>Primeri za usluge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mo</a:t>
            </a:r>
            <a:r>
              <a:rPr lang="sl-SI" altLang="en-US" dirty="0"/>
              <a:t>že pružiti programu su:</a:t>
            </a:r>
          </a:p>
          <a:p>
            <a:pPr lvl="2">
              <a:lnSpc>
                <a:spcPct val="90000"/>
              </a:lnSpc>
            </a:pPr>
            <a:r>
              <a:rPr lang="sl-SI" altLang="en-US" dirty="0"/>
              <a:t>pristup ulazno-izlaznim uređaj</a:t>
            </a:r>
            <a:r>
              <a:rPr lang="en-US" altLang="en-US" dirty="0"/>
              <a:t>i</a:t>
            </a:r>
            <a:r>
              <a:rPr lang="sl-SI" altLang="en-US" dirty="0"/>
              <a:t>ma,</a:t>
            </a:r>
          </a:p>
          <a:p>
            <a:pPr lvl="2">
              <a:lnSpc>
                <a:spcPct val="90000"/>
              </a:lnSpc>
            </a:pPr>
            <a:r>
              <a:rPr lang="sl-SI" altLang="en-US" dirty="0"/>
              <a:t>pristup fajl-sistemu računara,</a:t>
            </a:r>
          </a:p>
          <a:p>
            <a:pPr lvl="2">
              <a:lnSpc>
                <a:spcPct val="90000"/>
              </a:lnSpc>
            </a:pPr>
            <a:r>
              <a:rPr lang="sl-SI" altLang="en-US" dirty="0"/>
              <a:t>uzimanje informacije o vremenu sa sistemskog časovnika itd.</a:t>
            </a:r>
          </a:p>
          <a:p>
            <a:pPr lvl="1">
              <a:lnSpc>
                <a:spcPct val="90000"/>
              </a:lnSpc>
            </a:pPr>
            <a:r>
              <a:rPr lang="sl-SI" altLang="en-US" dirty="0"/>
              <a:t>Metodi ove klase simbolizuju te usluge sistema.</a:t>
            </a:r>
          </a:p>
          <a:p>
            <a:pPr>
              <a:lnSpc>
                <a:spcPct val="90000"/>
              </a:lnSpc>
            </a:pPr>
            <a:r>
              <a:rPr lang="sl-SI" altLang="en-US" dirty="0"/>
              <a:t>Ova klasa je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sl-SI" altLang="en-US" dirty="0"/>
              <a:t>, znači ne može se nasleđivati.</a:t>
            </a:r>
          </a:p>
          <a:p>
            <a:pPr lvl="2">
              <a:lnSpc>
                <a:spcPct val="90000"/>
              </a:lnSpc>
            </a:pPr>
            <a:r>
              <a:rPr lang="sl-SI" altLang="en-US" dirty="0"/>
              <a:t>Ovo je logično, jer nasleđivanje nam omogućava da dodamo klasi neku novu funkcionalnost, pa bi to značilo da možemo da u programu "dodamo" neke nove funkcije računaru, što bi bilo besmisleno.</a:t>
            </a:r>
          </a:p>
          <a:p>
            <a:pPr>
              <a:lnSpc>
                <a:spcPct val="90000"/>
              </a:lnSpc>
            </a:pPr>
            <a:r>
              <a:rPr lang="sl-SI" altLang="en-US" dirty="0"/>
              <a:t>Od ove klase se ne prave objekti.</a:t>
            </a:r>
          </a:p>
          <a:p>
            <a:pPr lvl="2">
              <a:lnSpc>
                <a:spcPct val="90000"/>
              </a:lnSpc>
            </a:pPr>
            <a:r>
              <a:rPr lang="sl-SI" altLang="en-US" dirty="0"/>
              <a:t>I ovo je logično: mogli bismo na napravimo više "instanci našeg računara", i tim instancama dati neke međusobno suprotstavljene zadatke.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3374C-8385-4860-B899-0D3C6754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06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9C5-1931-4381-81C5-5755AAA4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Klasa System - nastavak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BE95-8D74-46DD-B1D9-C7C617B7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sl-SI" dirty="0"/>
              <a:t>Klasa System ima dva atributa koji su za nas bitni:</a:t>
            </a:r>
          </a:p>
          <a:p>
            <a:pPr lvl="1">
              <a:defRPr/>
            </a:pPr>
            <a:r>
              <a:rPr lang="sl-SI" sz="2800" b="1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lvl="2">
              <a:defRPr/>
            </a:pPr>
            <a:r>
              <a:rPr lang="en-US" sz="2400" dirty="0"/>
              <a:t> </a:t>
            </a:r>
            <a:r>
              <a:rPr lang="sl-SI" sz="2400" dirty="0"/>
              <a:t>objekat klase InputStream koji se koristi za učitavanje podataka sa standardnog ulaza (tastature) i</a:t>
            </a:r>
          </a:p>
          <a:p>
            <a:pPr lvl="1">
              <a:defRPr/>
            </a:pPr>
            <a:r>
              <a:rPr lang="sl-SI" sz="2800" b="1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</a:p>
          <a:p>
            <a:pPr lvl="2">
              <a:defRPr/>
            </a:pPr>
            <a:r>
              <a:rPr lang="en-US" sz="2400" dirty="0"/>
              <a:t> </a:t>
            </a:r>
            <a:r>
              <a:rPr lang="sl-SI" sz="2400" dirty="0"/>
              <a:t>objekat klase PrintStream (izvedene iz OutputStream) koji se koristi za slanje podataka na standardni izlaz.</a:t>
            </a:r>
          </a:p>
          <a:p>
            <a:pPr marL="914400" lvl="2" indent="0">
              <a:buNone/>
              <a:defRPr/>
            </a:pPr>
            <a:endParaRPr lang="sl-SI" sz="600" dirty="0"/>
          </a:p>
          <a:p>
            <a:pPr>
              <a:defRPr/>
            </a:pPr>
            <a:r>
              <a:rPr lang="sl-SI" dirty="0"/>
              <a:t>Još jednom, 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sl-SI" dirty="0"/>
              <a:t> i 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sl-SI" dirty="0"/>
              <a:t> </a:t>
            </a:r>
            <a:r>
              <a:rPr lang="sl-SI" b="1" dirty="0"/>
              <a:t>nisu objekti</a:t>
            </a:r>
            <a:r>
              <a:rPr lang="sl-SI" dirty="0"/>
              <a:t> klase System</a:t>
            </a:r>
            <a:br>
              <a:rPr lang="sl-SI" dirty="0"/>
            </a:br>
            <a:r>
              <a:rPr lang="sl-SI" dirty="0"/>
              <a:t>već njeni atributi (podaci članovi)!</a:t>
            </a:r>
          </a:p>
          <a:p>
            <a:pPr lvl="1">
              <a:defRPr/>
            </a:pPr>
            <a:r>
              <a:rPr lang="sl-SI" dirty="0"/>
              <a:t>Od klase System se, kako je rečeno, ne mogu praviti objekti.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055DB-22D8-4B6B-B31C-32A29B09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5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DD22-697A-4F28-BA81-11DA96D9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Zadatak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47F-7307-49D4-BF49-51800E3D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99"/>
            <a:ext cx="10123714" cy="513805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sr-Latn-CS" altLang="en-US" sz="2400"/>
              <a:t>U paketu </a:t>
            </a:r>
            <a:r>
              <a:rPr lang="sr-Latn-CS" altLang="en-US" sz="2400" b="1">
                <a:solidFill>
                  <a:srgbClr val="404040"/>
                </a:solidFill>
              </a:rPr>
              <a:t>kolekcije</a:t>
            </a:r>
            <a:r>
              <a:rPr lang="sr-Latn-CS" altLang="en-US" sz="2400"/>
              <a:t> kreirati javnu klasu </a:t>
            </a:r>
            <a:r>
              <a:rPr lang="sr-Latn-CS" altLang="en-US" sz="2400" b="1"/>
              <a:t>Magacin</a:t>
            </a:r>
            <a:r>
              <a:rPr lang="sr-Latn-CS" altLang="en-US" sz="2400"/>
              <a:t> koja modeluje magacin u koji mogu da se upisuju podaci </a:t>
            </a:r>
            <a:r>
              <a:rPr lang="sr-Latn-CS" altLang="en-US" sz="2400">
                <a:solidFill>
                  <a:srgbClr val="9900FF"/>
                </a:solidFill>
              </a:rPr>
              <a:t>proizvoljnog tipa</a:t>
            </a:r>
            <a:r>
              <a:rPr lang="sr-Latn-CS" altLang="en-US" sz="2400"/>
              <a:t>. Klasa treba da sadrži javne funkcije:</a:t>
            </a:r>
          </a:p>
          <a:p>
            <a:pPr marL="0" indent="0">
              <a:spcBef>
                <a:spcPts val="600"/>
              </a:spcBef>
            </a:pPr>
            <a:r>
              <a:rPr lang="sr-Latn-CS" altLang="en-US" sz="2400" b="1"/>
              <a:t>push</a:t>
            </a:r>
            <a:r>
              <a:rPr lang="sr-Latn-CS" altLang="en-US" sz="2400"/>
              <a:t> - za upis elementa u magacin, </a:t>
            </a:r>
          </a:p>
          <a:p>
            <a:pPr marL="0" indent="0">
              <a:spcBef>
                <a:spcPts val="600"/>
              </a:spcBef>
            </a:pPr>
            <a:r>
              <a:rPr lang="sr-Latn-CS" altLang="en-US" sz="2400" b="1"/>
              <a:t>pop</a:t>
            </a:r>
            <a:r>
              <a:rPr lang="sr-Latn-CS" altLang="en-US" sz="2400"/>
              <a:t> - za izbacivanje elementa iz magacina i </a:t>
            </a:r>
          </a:p>
          <a:p>
            <a:pPr marL="0" indent="0">
              <a:spcBef>
                <a:spcPts val="600"/>
              </a:spcBef>
            </a:pPr>
            <a:r>
              <a:rPr lang="sr-Latn-CS" altLang="en-US" sz="2400" b="1"/>
              <a:t>prazanJ</a:t>
            </a:r>
            <a:r>
              <a:rPr lang="en-US" altLang="en-US" sz="2400" b="1"/>
              <a:t>e</a:t>
            </a:r>
            <a:r>
              <a:rPr lang="sr-Latn-CS" altLang="en-US" sz="2400"/>
              <a:t> - za ispitivanje da li je magacin prazan.</a:t>
            </a:r>
            <a:endParaRPr lang="sr-Cyrl-CS" altLang="en-US" sz="2400"/>
          </a:p>
          <a:p>
            <a:pPr marL="0" indent="0">
              <a:spcBef>
                <a:spcPts val="600"/>
              </a:spcBef>
              <a:buNone/>
            </a:pPr>
            <a:r>
              <a:rPr lang="sr-Latn-CS" altLang="en-US" sz="2400"/>
              <a:t>Magacin realizovati pomoću </a:t>
            </a:r>
            <a:r>
              <a:rPr lang="en-US" altLang="en-US" sz="2400"/>
              <a:t>niza</a:t>
            </a:r>
            <a:r>
              <a:rPr lang="sr-Latn-CS" altLang="en-US" sz="240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sr-Latn-CS" altLang="en-US" sz="2400"/>
          </a:p>
          <a:p>
            <a:pPr marL="0" indent="0">
              <a:spcBef>
                <a:spcPts val="600"/>
              </a:spcBef>
              <a:buNone/>
            </a:pPr>
            <a:r>
              <a:rPr lang="sr-Latn-CS" altLang="en-US" sz="2400"/>
              <a:t>U metodu main (klase koja je definisana van paketa kolekcije), kreirati objekat klase Magacin, upisati u njega 10 slučajnih celih brojeva, isprazniti stek i vrednost svakog izbačenog elementa štampati na standardni izlaz. Voditi računa o tome da je klasa prilagođena proizvoljnom tipu – kakvi tipovi dolaze u obzir, primitivni ili referentni?</a:t>
            </a:r>
          </a:p>
          <a:p>
            <a:pPr marL="0" indent="0">
              <a:spcBef>
                <a:spcPts val="600"/>
              </a:spcBef>
              <a:buNone/>
            </a:pPr>
            <a:endParaRPr lang="sr-Latn-CS" altLang="en-US" sz="2400"/>
          </a:p>
          <a:p>
            <a:pPr marL="0" indent="0">
              <a:spcBef>
                <a:spcPts val="600"/>
              </a:spcBef>
              <a:buNone/>
            </a:pP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90472-B0E8-4D20-B9B9-2C676E87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79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52" y="1613622"/>
            <a:ext cx="10036628" cy="33199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r-Latn-RS" sz="6600" dirty="0">
              <a:solidFill>
                <a:srgbClr val="9900FF"/>
              </a:solidFill>
            </a:endParaRPr>
          </a:p>
          <a:p>
            <a:pPr marL="0" indent="0" algn="ctr">
              <a:buNone/>
            </a:pPr>
            <a:r>
              <a:rPr lang="sr-Latn-RS" sz="6600">
                <a:solidFill>
                  <a:srgbClr val="7030A0"/>
                </a:solidFill>
              </a:rPr>
              <a:t>Izuzeci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AEE2-6039-44DC-8BDD-FDED3BAA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Korišćenje paketa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94BE-BB36-48A6-B177-9E91EB8B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sl-SI"/>
              <a:t>Ukoliko u kôdu treba iskoristiti neku klasu koja pripada nekom paketu, to se radi ovako:</a:t>
            </a:r>
          </a:p>
          <a:p>
            <a:pPr>
              <a:buNone/>
              <a:defRPr/>
            </a:pPr>
            <a:r>
              <a:rPr lang="sl-SI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ImePaketa</a:t>
            </a:r>
            <a:r>
              <a:rPr lang="sl-SI" sz="25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500">
                <a:solidFill>
                  <a:srgbClr val="A093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[ImePodpaketa…]</a:t>
            </a:r>
            <a:r>
              <a:rPr lang="en-US" sz="25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ImeKlase</a:t>
            </a:r>
            <a:endParaRPr lang="sl-SI" sz="25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sz="700"/>
          </a:p>
          <a:p>
            <a:pPr>
              <a:defRPr/>
            </a:pPr>
            <a:r>
              <a:rPr lang="sl-SI"/>
              <a:t>Drugi način za pristup takvoj klasi je njen "</a:t>
            </a:r>
            <a:r>
              <a:rPr lang="sl-SI" b="1"/>
              <a:t>uvoz</a:t>
            </a:r>
            <a:r>
              <a:rPr lang="sl-SI"/>
              <a:t>" u program. Klasi (pripadnici nekog paketa) koja je uvezena, pristupa se kao i bilo kojoj lokalnoj klasi.</a:t>
            </a:r>
            <a:endParaRPr lang="en-US"/>
          </a:p>
          <a:p>
            <a:pPr marL="0" indent="0">
              <a:buNone/>
              <a:defRPr/>
            </a:pPr>
            <a:r>
              <a:rPr lang="en-US" sz="400"/>
              <a:t> </a:t>
            </a:r>
            <a:endParaRPr lang="en-US" sz="1100"/>
          </a:p>
          <a:p>
            <a:pPr lvl="1">
              <a:defRPr/>
            </a:pPr>
            <a:r>
              <a:rPr lang="sl-SI"/>
              <a:t>Za "uvoz" se koristi ključna reč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sl-SI"/>
              <a:t>:</a:t>
            </a:r>
            <a:endParaRPr lang="en-US"/>
          </a:p>
          <a:p>
            <a:pPr>
              <a:buNone/>
              <a:defRPr/>
            </a:pPr>
            <a:r>
              <a:rPr lang="sl-SI" sz="25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sl-SI" sz="2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ImePaketa.ImeKlase;</a:t>
            </a:r>
            <a:endParaRPr lang="en-US" sz="23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/>
              <a:t>Ako </a:t>
            </a:r>
            <a:r>
              <a:rPr lang="sl-SI"/>
              <a:t>želimo da uvezemo ceo paket:</a:t>
            </a:r>
          </a:p>
          <a:p>
            <a:pPr>
              <a:buNone/>
              <a:defRPr/>
            </a:pPr>
            <a:r>
              <a:rPr lang="sl-SI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ImePaketa.</a:t>
            </a:r>
            <a:r>
              <a:rPr lang="en-US" sz="25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l-SI" sz="23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FF560-35F7-4B2B-91C3-84C49AB0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80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C0DE-6443-4974-8EF2-2C6A9B5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Izuzeci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361E-94C3-4BAF-948D-B3512662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altLang="en-US"/>
              <a:t>Izuzeci su mehanizam pomoću koga pozvani metod može da indicira da se desio neki "abnormalni" događaj.</a:t>
            </a:r>
          </a:p>
          <a:p>
            <a:r>
              <a:rPr lang="sl-SI" altLang="en-US"/>
              <a:t>Kada u </a:t>
            </a:r>
            <a:r>
              <a:rPr lang="en-US" altLang="en-US"/>
              <a:t>programu</a:t>
            </a:r>
            <a:r>
              <a:rPr lang="sl-SI" altLang="en-US"/>
              <a:t> dođe do situacije za koju u programu nije predviđeno rešenje, generiše se izuzetak.</a:t>
            </a:r>
          </a:p>
          <a:p>
            <a:r>
              <a:rPr lang="sl-SI" altLang="en-US">
                <a:cs typeface="Tahoma" panose="020B0604030504040204" pitchFamily="34" charset="0"/>
              </a:rPr>
              <a:t>Kada </a:t>
            </a:r>
            <a:r>
              <a:rPr lang="sl-SI" altLang="en-US" b="1">
                <a:cs typeface="Tahoma" panose="020B0604030504040204" pitchFamily="34" charset="0"/>
              </a:rPr>
              <a:t>pravimo</a:t>
            </a:r>
            <a:r>
              <a:rPr lang="sl-SI" altLang="en-US">
                <a:cs typeface="Tahoma" panose="020B0604030504040204" pitchFamily="34" charset="0"/>
              </a:rPr>
              <a:t> metod koji u nekom trenutku baca izuzetak, to moramo da naglasimo u zaglavlju metoda: nakon naziva metoda pišemo ključnu reč </a:t>
            </a:r>
            <a:r>
              <a:rPr lang="sl-SI" altLang="en-US" b="1">
                <a:cs typeface="Tahoma" panose="020B0604030504040204" pitchFamily="34" charset="0"/>
              </a:rPr>
              <a:t>throws </a:t>
            </a:r>
            <a:r>
              <a:rPr lang="sl-SI" altLang="en-US">
                <a:cs typeface="Tahoma" panose="020B0604030504040204" pitchFamily="34" charset="0"/>
              </a:rPr>
              <a:t>i nakog nje tip izuzetka koji metod može da baci.</a:t>
            </a:r>
          </a:p>
          <a:p>
            <a:r>
              <a:rPr lang="sl-SI" altLang="en-US">
                <a:cs typeface="Tahoma" panose="020B0604030504040204" pitchFamily="34" charset="0"/>
              </a:rPr>
              <a:t>Kada negde drugde u programu </a:t>
            </a:r>
            <a:r>
              <a:rPr lang="sl-SI" altLang="en-US" b="1">
                <a:cs typeface="Tahoma" panose="020B0604030504040204" pitchFamily="34" charset="0"/>
              </a:rPr>
              <a:t>pozovemo</a:t>
            </a:r>
            <a:r>
              <a:rPr lang="sl-SI" altLang="en-US">
                <a:cs typeface="Tahoma" panose="020B0604030504040204" pitchFamily="34" charset="0"/>
              </a:rPr>
              <a:t> taj metod, moramo ga staviti u </a:t>
            </a:r>
            <a:r>
              <a:rPr lang="sl-SI" altLang="en-US" b="1">
                <a:solidFill>
                  <a:srgbClr val="FF0000"/>
                </a:solidFill>
                <a:cs typeface="Tahoma" panose="020B0604030504040204" pitchFamily="34" charset="0"/>
              </a:rPr>
              <a:t>try-catch</a:t>
            </a:r>
            <a:r>
              <a:rPr lang="sl-SI" altLang="en-US">
                <a:cs typeface="Tahoma" panose="020B0604030504040204" pitchFamily="34" charset="0"/>
              </a:rPr>
              <a:t> blok.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6C17E-3182-4DC5-8BAA-A6327728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74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3EC2-A3D2-4710-A8A6-3BEAC76B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Obrada izuzetka na licu mesta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42FA1-FD74-4FAB-B47F-8EA66FEA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en-US"/>
              <a:t>Drugi način za obradu izuzetka je taj da se izuzetak obradi na licu mesta. U tom slučaju metod ne mora da "baca" izuzetak, već će unutar svog tela i baciti i uhvatiti i obraditi eventualni izuzetak.</a:t>
            </a:r>
          </a:p>
          <a:p>
            <a:r>
              <a:rPr lang="sl-SI" altLang="en-US"/>
              <a:t>Ovo se postiže tako što se rizični deo koda odmah stavi u </a:t>
            </a:r>
            <a:r>
              <a:rPr lang="sl-SI" altLang="en-US" b="1">
                <a:solidFill>
                  <a:srgbClr val="FF0000"/>
                </a:solidFill>
              </a:rPr>
              <a:t>try</a:t>
            </a:r>
            <a:r>
              <a:rPr lang="sl-SI" altLang="en-US"/>
              <a:t> blok, nakon koga sledi </a:t>
            </a:r>
            <a:r>
              <a:rPr lang="sl-SI" altLang="en-US" b="1">
                <a:solidFill>
                  <a:srgbClr val="FF0000"/>
                </a:solidFill>
              </a:rPr>
              <a:t>catch</a:t>
            </a:r>
            <a:r>
              <a:rPr lang="sl-SI" altLang="en-US"/>
              <a:t> blok koji "hvata" izuzetak i obrađuje ga.</a:t>
            </a:r>
          </a:p>
          <a:p>
            <a:r>
              <a:rPr lang="sl-SI" altLang="en-US"/>
              <a:t>Na taj način sve je urađeno u telu metoda, i metod ne mora da "baca" ništa van sebe.</a:t>
            </a:r>
          </a:p>
          <a:p>
            <a:r>
              <a:rPr lang="sl-SI" altLang="en-US"/>
              <a:t>Ovakav metod ne nosi oznaku </a:t>
            </a:r>
            <a:r>
              <a:rPr lang="sl-SI" altLang="en-US" b="1"/>
              <a:t>throws</a:t>
            </a:r>
            <a:r>
              <a:rPr lang="sl-SI" altLang="en-US"/>
              <a:t>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B0162-D1B8-4FDF-9106-1BF4CE43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8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51C1-8B29-4B9C-BEC5-1108BF6A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Abnormalan događaj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BCB7-E432-4AF8-9277-273E3D0C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altLang="en-US" dirty="0"/>
              <a:t>Abnormalan događaj je nešto što se desi u toku izvršenja metoda, a št</a:t>
            </a:r>
            <a:r>
              <a:rPr lang="en-US" altLang="en-US" dirty="0"/>
              <a:t>a</a:t>
            </a:r>
            <a:r>
              <a:rPr lang="sl-SI" altLang="en-US" dirty="0"/>
              <a:t> metod</a:t>
            </a:r>
            <a:r>
              <a:rPr lang="en-US" altLang="en-US" dirty="0"/>
              <a:t> ne</a:t>
            </a:r>
            <a:r>
              <a:rPr lang="sl-SI" altLang="en-US" dirty="0"/>
              <a:t> može da obradi.</a:t>
            </a:r>
          </a:p>
          <a:p>
            <a:r>
              <a:rPr lang="sl-SI" altLang="en-US" dirty="0"/>
              <a:t>Neki primeri za abnormalan događaj:</a:t>
            </a:r>
          </a:p>
          <a:p>
            <a:pPr lvl="1"/>
            <a:r>
              <a:rPr lang="sl-SI" altLang="en-US"/>
              <a:t>Linija kôda koja otvara neki fajl (sa specificiranim imenom) u lokalnom fajl-sistemu, međutim taj fajl ne postoji.</a:t>
            </a:r>
          </a:p>
          <a:p>
            <a:pPr lvl="1"/>
            <a:r>
              <a:rPr lang="sl-SI" altLang="en-US"/>
              <a:t>Program </a:t>
            </a:r>
            <a:r>
              <a:rPr lang="sl-SI" altLang="en-US" dirty="0"/>
              <a:t>može očekivati od korisnika da unese neki broj sa tastature, ali šta ako korisnik unese slovo?</a:t>
            </a:r>
          </a:p>
          <a:p>
            <a:pPr lvl="1"/>
            <a:r>
              <a:rPr lang="sl-SI" altLang="en-US" dirty="0"/>
              <a:t>Ukoliko je u pitanju neka matematička operacija, može doći do deljenja nulom.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458E-DA48-435C-AA37-1DAFF071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25D4-3ECA-45C2-8F12-8EA47271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5FEB-8E10-4D8D-ABED-BB58AC24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sl-SI" altLang="en-US"/>
              <a:t>Situacija kada metod baca izuzetak "van sebe".</a:t>
            </a:r>
          </a:p>
          <a:p>
            <a:pPr lvl="1">
              <a:spcBef>
                <a:spcPts val="600"/>
              </a:spcBef>
            </a:pPr>
            <a:r>
              <a:rPr lang="sl-SI" altLang="en-US"/>
              <a:t>Izuzetak koji metod baca biće objekat tipa Exception.</a:t>
            </a:r>
          </a:p>
          <a:p>
            <a:pPr lvl="1">
              <a:spcBef>
                <a:spcPts val="600"/>
              </a:spcBef>
            </a:pPr>
            <a:r>
              <a:rPr lang="sl-SI" altLang="en-US"/>
              <a:t>Izuzetak nastaje u slučaju pokušaja deljenja nulom.</a:t>
            </a:r>
          </a:p>
          <a:p>
            <a:pPr marL="57150" indent="0">
              <a:spcBef>
                <a:spcPts val="600"/>
              </a:spcBef>
              <a:buNone/>
            </a:pPr>
            <a:endParaRPr lang="en-US" altLang="en-US" sz="1600"/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vredRazlomka (int bro, int im)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(im==0)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Exception ("Deljenje nulom!")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return bro/(double)im;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sl-SI" sz="1800"/>
          </a:p>
          <a:p>
            <a:pPr>
              <a:spcBef>
                <a:spcPts val="600"/>
              </a:spcBef>
            </a:pPr>
            <a:r>
              <a:rPr lang="sl-SI"/>
              <a:t>Poziv metoda obavezno mora biti u try-catch bloku:</a:t>
            </a:r>
          </a:p>
          <a:p>
            <a:pPr marL="0" indent="0">
              <a:spcBef>
                <a:spcPts val="600"/>
              </a:spcBef>
              <a:buNone/>
            </a:pPr>
            <a:endParaRPr lang="sl-SI" sz="1800"/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System.out.println(vredRazlomka(1,0);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System.out.println("Izuzetak: " + e1); }</a:t>
            </a:r>
          </a:p>
          <a:p>
            <a:pPr marL="0" indent="0">
              <a:spcBef>
                <a:spcPts val="600"/>
              </a:spcBef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3759D-7625-4CEF-9D8E-A022C423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82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0D2C-91E5-410F-A599-C0D0C429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1581-7631-43F8-BDD8-C4EA38B8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l-SI" altLang="en-US" dirty="0"/>
              <a:t>Situacija kada metod baca i hvata izuzetak u svom telu.</a:t>
            </a:r>
          </a:p>
          <a:p>
            <a:pPr lvl="1"/>
            <a:r>
              <a:rPr lang="sl-SI" altLang="en-US" dirty="0"/>
              <a:t>Izuzetak koji metod baca biće objekat tipa Exception.</a:t>
            </a:r>
          </a:p>
          <a:p>
            <a:pPr lvl="1"/>
            <a:r>
              <a:rPr lang="sl-SI" altLang="en-US" dirty="0"/>
              <a:t>Izuzetak nastaje u slučaju pokušaja deljenja nulom.</a:t>
            </a:r>
          </a:p>
          <a:p>
            <a:pPr marL="57150" indent="0">
              <a:buNone/>
            </a:pPr>
            <a:endParaRPr lang="en-US" altLang="en-US" sz="1500" dirty="0"/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double podeli (double a, double b) {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try {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(b==0) </a:t>
            </a:r>
            <a:r>
              <a:rPr lang="sl-SI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Exception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("Delio si nulom delijo!");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else </a:t>
            </a:r>
            <a:r>
              <a:rPr lang="sl-SI" b="1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a/b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ako nije došlo do izuzetka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                           </a:t>
            </a:r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vratiće rezultat deljenja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l-SI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e)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System.out.println(e);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l-SI" b="1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0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     </a:t>
            </a:r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ako je došlo do izuzetka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                           </a:t>
            </a:r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ipak mora da vrati makar nešto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110F-2209-4432-9FF0-CDE0A537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25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4F6D-A044-4754-B1C6-B1C800B2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Hijerarhija izuzetaka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31457A-882F-4343-BB67-85994DAF4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9042" y="1241376"/>
            <a:ext cx="5236142" cy="49088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7940F-6AA7-48C1-B472-A0D5BB2C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A6908C7-F60F-4BFF-9B30-BD399926E463}"/>
              </a:ext>
            </a:extLst>
          </p:cNvPr>
          <p:cNvSpPr/>
          <p:nvPr/>
        </p:nvSpPr>
        <p:spPr>
          <a:xfrm>
            <a:off x="642257" y="1306692"/>
            <a:ext cx="4561113" cy="1675995"/>
          </a:xfrm>
          <a:prstGeom prst="rightArrow">
            <a:avLst>
              <a:gd name="adj1" fmla="val 50000"/>
              <a:gd name="adj2" fmla="val 13505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>
                <a:solidFill>
                  <a:schemeClr val="accent1">
                    <a:lumMod val="75000"/>
                  </a:schemeClr>
                </a:solidFill>
              </a:rPr>
              <a:t>Klase koje se mogu "bacati" nasleđuju klasu Throwable.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50A675-91B7-4D86-9907-6520B5D9C39F}"/>
              </a:ext>
            </a:extLst>
          </p:cNvPr>
          <p:cNvSpPr txBox="1">
            <a:spLocks/>
          </p:cNvSpPr>
          <p:nvPr/>
        </p:nvSpPr>
        <p:spPr>
          <a:xfrm>
            <a:off x="555174" y="3186052"/>
            <a:ext cx="4114800" cy="80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altLang="en-US" sz="2000"/>
              <a:t>Klasa Throwable pripada paketu </a:t>
            </a:r>
            <a:r>
              <a:rPr lang="sl-SI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sl-SI" altLang="en-US" sz="2000"/>
              <a:t> (uvek je dostupna).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00377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70F0-7772-458E-AEAB-E653D94F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Dve kategorije izuzetaka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64E8-BF3B-4BEF-A8E2-7A16F0B9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Dve velike kategorije</a:t>
            </a:r>
            <a:r>
              <a:rPr lang="sl-SI"/>
              <a:t> izuzetaka</a:t>
            </a:r>
            <a:r>
              <a:rPr lang="en-US"/>
              <a:t>: Exception i Error.</a:t>
            </a:r>
          </a:p>
          <a:p>
            <a:pPr lvl="1">
              <a:defRPr/>
            </a:pPr>
            <a:r>
              <a:rPr lang="en-US" b="1">
                <a:solidFill>
                  <a:srgbClr val="9900FF"/>
                </a:solidFill>
              </a:rPr>
              <a:t>Exception</a:t>
            </a:r>
            <a:r>
              <a:rPr lang="en-US"/>
              <a:t> pokriva abnormalne događaje i situacije, i kada metod baci takav izuzetak on može biti uhvaćen nekim "hvatačem", mada – postoji i mogućnost da ne bude uhvaćen, što rezultira mrtvom niti.</a:t>
            </a:r>
          </a:p>
          <a:p>
            <a:pPr lvl="1">
              <a:defRPr/>
            </a:pPr>
            <a:r>
              <a:rPr lang="en-US" b="1">
                <a:solidFill>
                  <a:srgbClr val="FF0000"/>
                </a:solidFill>
              </a:rPr>
              <a:t>Error</a:t>
            </a:r>
            <a:r>
              <a:rPr lang="en-US"/>
              <a:t> se obično baca u ozbiljnijim situacijama (kao što je </a:t>
            </a:r>
            <a:r>
              <a:rPr lang="sl-SI"/>
              <a:t>npr. </a:t>
            </a:r>
            <a:r>
              <a:rPr lang="en-US"/>
              <a:t>OutOfMemoryError</a:t>
            </a:r>
            <a:r>
              <a:rPr lang="sl-SI"/>
              <a:t>)</a:t>
            </a:r>
            <a:r>
              <a:rPr lang="en-US"/>
              <a:t> i te izuzetke baca Java API, tj. virtuelna mašina. </a:t>
            </a:r>
            <a:r>
              <a:rPr lang="en-US" i="1"/>
              <a:t>Programer treba da baca samo izuzetke koji nasleđuju Exception</a:t>
            </a:r>
            <a:r>
              <a:rPr lang="en-US"/>
              <a:t>.</a:t>
            </a:r>
            <a:endParaRPr lang="sl-SI"/>
          </a:p>
          <a:p>
            <a:pPr marL="457200" lvl="1" indent="0">
              <a:buNone/>
              <a:defRPr/>
            </a:pPr>
            <a:endParaRPr lang="en-US" sz="1300"/>
          </a:p>
          <a:p>
            <a:pPr>
              <a:defRPr/>
            </a:pPr>
            <a:r>
              <a:rPr lang="sl-SI"/>
              <a:t>Osim izuzetaka koje obezbeđuje paket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sl-SI"/>
              <a:t>, programer može bacati i izuzetke koje sam kreira. Jedino pravilo je da oni budu u hijerarhiji klase Exception. </a:t>
            </a:r>
            <a:r>
              <a:rPr lang="sl-SI" b="1"/>
              <a:t>Savet je</a:t>
            </a:r>
            <a:r>
              <a:rPr lang="sl-SI"/>
              <a:t> da klase koje sami pravimo za izuzetke nasleđuju baš klasu Exception, ne potklase.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9CA0A-4A34-4114-88D5-F4804E27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1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ED61-C03C-48FE-8426-AB0838D3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Kako izgleda izuzetak?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9FD1-DFDF-43F8-A296-5F814E65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Izuzetak</a:t>
            </a:r>
            <a:r>
              <a:rPr lang="en-US" altLang="en-US" dirty="0"/>
              <a:t> je </a:t>
            </a:r>
            <a:r>
              <a:rPr lang="en-US" altLang="en-US" dirty="0" err="1"/>
              <a:t>objekat</a:t>
            </a:r>
            <a:r>
              <a:rPr lang="en-US" altLang="en-US" dirty="0"/>
              <a:t> </a:t>
            </a:r>
            <a:r>
              <a:rPr lang="en-US" altLang="en-US" dirty="0" err="1"/>
              <a:t>klase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neke</a:t>
            </a:r>
            <a:r>
              <a:rPr lang="en-US" altLang="en-US" dirty="0"/>
              <a:t> </a:t>
            </a:r>
            <a:r>
              <a:rPr lang="en-US" altLang="en-US" dirty="0" err="1"/>
              <a:t>njene</a:t>
            </a:r>
            <a:r>
              <a:rPr lang="en-US" altLang="en-US" dirty="0"/>
              <a:t> </a:t>
            </a:r>
            <a:r>
              <a:rPr lang="en-US" altLang="en-US" dirty="0" err="1"/>
              <a:t>potklase</a:t>
            </a:r>
            <a:r>
              <a:rPr lang="en-US" altLang="en-US" dirty="0"/>
              <a:t>.</a:t>
            </a:r>
            <a:r>
              <a:rPr lang="sl-SI" altLang="en-US" dirty="0"/>
              <a:t> Generalno, mi ćemo koristiti izuzetke:</a:t>
            </a:r>
            <a:endParaRPr lang="en-US" altLang="en-US" dirty="0"/>
          </a:p>
          <a:p>
            <a:pPr lvl="1"/>
            <a:r>
              <a:rPr lang="sl-SI" altLang="en-US" dirty="0"/>
              <a:t>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 (ugrađena, bibliotečka klasa),</a:t>
            </a:r>
          </a:p>
          <a:p>
            <a:pPr lvl="1"/>
            <a:r>
              <a:rPr lang="sl-SI" altLang="en-US" dirty="0"/>
              <a:t>nekog našeg tipa (kada mi definišemo klasu za izuzetke koja nasleđuje klasu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) i</a:t>
            </a:r>
          </a:p>
          <a:p>
            <a:pPr lvl="1"/>
            <a:r>
              <a:rPr lang="sl-SI" altLang="en-US" dirty="0"/>
              <a:t>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sl-SI" altLang="en-US" dirty="0"/>
              <a:t>, kod rada sa ulazom i izlazom.</a:t>
            </a:r>
            <a:endParaRPr lang="sl-SI" altLang="en-US" sz="600" dirty="0"/>
          </a:p>
          <a:p>
            <a:r>
              <a:rPr lang="sl-SI" altLang="en-US" b="1" dirty="0"/>
              <a:t>Svaki objekat klase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b="1" dirty="0"/>
              <a:t> ima privatni atribut 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l-SI" altLang="en-US" b="1" dirty="0"/>
              <a:t> koji sadrži informacije o izuzetku.</a:t>
            </a:r>
          </a:p>
          <a:p>
            <a:r>
              <a:rPr lang="sl-SI" altLang="en-US" dirty="0"/>
              <a:t>Klasa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 ima konstruktor sa jednim argumentom 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ing</a:t>
            </a:r>
            <a:r>
              <a:rPr lang="sl-SI" altLang="en-US" dirty="0"/>
              <a:t> koji inicijalizuje taj privatni podatak član unutar objekta-izuzetka.</a:t>
            </a:r>
          </a:p>
          <a:p>
            <a:r>
              <a:rPr lang="sl-SI" altLang="en-US" dirty="0"/>
              <a:t>To je sve što nam je potrebno da znamo o unutrašnjoj strukturi izuzetaka u okviru ovog kursa.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96731-A801-4F5C-A450-81F50106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14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DCFB-6B5C-4E15-887C-BEB2298A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Štampanje izuzetka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419A-3C20-48D6-AB7C-C0277E6D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Kada objekat tipa izuzetak pošaljemo kao argument metodu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sl-SI"/>
              <a:t>, biće odštampano sledeće:</a:t>
            </a:r>
          </a:p>
          <a:p>
            <a:pPr marL="0" indent="0">
              <a:buNone/>
            </a:pPr>
            <a:endParaRPr lang="sl-SI" sz="1400"/>
          </a:p>
          <a:p>
            <a:pPr marL="0" indent="0">
              <a:buNone/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ime_tipa_izuzetka: poruka_izuzetka</a:t>
            </a:r>
          </a:p>
          <a:p>
            <a:pPr marL="0" indent="0">
              <a:buNone/>
            </a:pPr>
            <a:r>
              <a:rPr lang="sl-SI" sz="1600"/>
              <a:t> </a:t>
            </a:r>
            <a:endParaRPr lang="sl-SI"/>
          </a:p>
          <a:p>
            <a:pPr>
              <a:defRPr/>
            </a:pPr>
            <a:r>
              <a:rPr lang="sl-SI"/>
              <a:t>Poruka izuzetka je sadržaj njegovog String atributa.</a:t>
            </a:r>
          </a:p>
          <a:p>
            <a:pPr>
              <a:defRPr/>
            </a:pPr>
            <a:r>
              <a:rPr lang="sl-SI"/>
              <a:t>Štampanje je operacija koju ćemo najčešće raditi sa izuzetkom u primerima. Međutim, daleko od toga da je ovo jedino što možemo uraditi po hvatanju izuzetka.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80C3F-7C42-4669-8C78-2166FDC7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16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529B-1CD3-497E-8BE0-E96157B6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za tip Exception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5322-10E2-4837-BDA0-FE300282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sl-SI" altLang="en-US"/>
              <a:t>U ovom primeru iskoristićemo ugrađenu Javinu klasu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/>
              <a:t>.</a:t>
            </a:r>
          </a:p>
          <a:p>
            <a:pPr>
              <a:lnSpc>
                <a:spcPct val="120000"/>
              </a:lnSpc>
            </a:pPr>
            <a:r>
              <a:rPr lang="sl-SI" altLang="en-US"/>
              <a:t>Napravićemo klasu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Razlomak</a:t>
            </a:r>
            <a:r>
              <a:rPr lang="sl-SI" altLang="en-US"/>
              <a:t> koja baca izuzetak (tipa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/>
              <a:t>) ukoliko joj se kao </a:t>
            </a:r>
            <a:r>
              <a:rPr lang="sl-SI" altLang="en-US" b="1"/>
              <a:t>argument konstruktora</a:t>
            </a:r>
            <a:r>
              <a:rPr lang="sl-SI" altLang="en-US"/>
              <a:t> za imenilac prosledi nula (čime razlomak biva nedefinisan).</a:t>
            </a:r>
          </a:p>
          <a:p>
            <a:pPr marL="0" indent="0">
              <a:buNone/>
            </a:pPr>
            <a:endParaRPr lang="en-US" altLang="en-US" sz="1300"/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Razlomak {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int brojilac, imenilac;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Razlomak (int b, int i) throws Exception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(i==0)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Exception ("Nedefinisan je!")</a:t>
            </a: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{ brojilac = b; imenilac = i; }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3060E-C38C-4D1A-9BEB-20399BD0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5" name="Rectangular Callout 6">
            <a:extLst>
              <a:ext uri="{FF2B5EF4-FFF2-40B4-BE49-F238E27FC236}">
                <a16:creationId xmlns:a16="http://schemas.microsoft.com/office/drawing/2014/main" id="{4275EB2A-59B6-4579-A4DD-D603B4102A5C}"/>
              </a:ext>
            </a:extLst>
          </p:cNvPr>
          <p:cNvSpPr/>
          <p:nvPr/>
        </p:nvSpPr>
        <p:spPr bwMode="auto">
          <a:xfrm>
            <a:off x="5638800" y="5551949"/>
            <a:ext cx="3744686" cy="707362"/>
          </a:xfrm>
          <a:prstGeom prst="wedgeRectCallout">
            <a:avLst>
              <a:gd name="adj1" fmla="val 1589"/>
              <a:gd name="adj2" fmla="val -121676"/>
            </a:avLst>
          </a:prstGeom>
          <a:noFill/>
          <a:ln w="19050" cap="flat" cmpd="sng" algn="ctr">
            <a:solidFill>
              <a:srgbClr val="7B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7B21FF"/>
                </a:solidFill>
                <a:latin typeface="+mn-lt"/>
              </a:rPr>
              <a:t>Argument za konstruktor </a:t>
            </a:r>
            <a:r>
              <a:rPr lang="sl-SI">
                <a:solidFill>
                  <a:srgbClr val="7B21FF"/>
                </a:solidFill>
                <a:latin typeface="+mn-lt"/>
              </a:rPr>
              <a:t>izuzetka</a:t>
            </a:r>
            <a:r>
              <a:rPr lang="en-US">
                <a:solidFill>
                  <a:srgbClr val="7B21FF"/>
                </a:solidFill>
                <a:latin typeface="+mn-lt"/>
              </a:rPr>
              <a:t> koji metod baca.</a:t>
            </a:r>
          </a:p>
        </p:txBody>
      </p:sp>
    </p:spTree>
    <p:extLst>
      <p:ext uri="{BB962C8B-B14F-4D97-AF65-F5344CB8AC3E}">
        <p14:creationId xmlns:p14="http://schemas.microsoft.com/office/powerpoint/2010/main" val="21431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C81B-E981-4585-ABFF-B2567426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Kreiranje paketa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9353-0DA0-440D-AB8B-A732C579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Svakom</a:t>
            </a:r>
            <a:r>
              <a:rPr lang="en-US" altLang="en-US" dirty="0"/>
              <a:t> </a:t>
            </a:r>
            <a:r>
              <a:rPr lang="en-US" altLang="en-US" dirty="0" err="1"/>
              <a:t>paketu</a:t>
            </a:r>
            <a:r>
              <a:rPr lang="en-US" altLang="en-US" dirty="0"/>
              <a:t> </a:t>
            </a:r>
            <a:r>
              <a:rPr lang="en-US" altLang="en-US" dirty="0" err="1"/>
              <a:t>odgovara</a:t>
            </a:r>
            <a:r>
              <a:rPr lang="en-US" altLang="en-US" dirty="0"/>
              <a:t> fi</a:t>
            </a:r>
            <a:r>
              <a:rPr lang="sl-SI" altLang="en-US" dirty="0"/>
              <a:t>zički folder na disku.</a:t>
            </a:r>
          </a:p>
          <a:p>
            <a:r>
              <a:rPr lang="sl-SI" altLang="en-US" dirty="0"/>
              <a:t>Na početku svakog fajla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pripada</a:t>
            </a:r>
            <a:r>
              <a:rPr lang="en-US" altLang="en-US" dirty="0"/>
              <a:t> </a:t>
            </a:r>
            <a:r>
              <a:rPr lang="en-US" altLang="en-US" dirty="0" err="1"/>
              <a:t>nekom</a:t>
            </a:r>
            <a:r>
              <a:rPr lang="en-US" altLang="en-US" dirty="0"/>
              <a:t> </a:t>
            </a:r>
            <a:r>
              <a:rPr lang="en-US" altLang="en-US" dirty="0" err="1"/>
              <a:t>paketu</a:t>
            </a:r>
            <a:r>
              <a:rPr lang="en-US" altLang="en-US" dirty="0"/>
              <a:t> </a:t>
            </a:r>
            <a:r>
              <a:rPr lang="en-US" altLang="en-US" dirty="0" err="1"/>
              <a:t>mora</a:t>
            </a:r>
            <a:r>
              <a:rPr lang="en-US" altLang="en-US" dirty="0"/>
              <a:t> da </a:t>
            </a:r>
            <a:r>
              <a:rPr lang="en-US" altLang="en-US" dirty="0" err="1"/>
              <a:t>stoji</a:t>
            </a:r>
            <a:r>
              <a:rPr lang="en-US" altLang="en-US" dirty="0"/>
              <a:t>:</a:t>
            </a:r>
          </a:p>
          <a:p>
            <a:pPr>
              <a:buNone/>
            </a:pPr>
            <a:r>
              <a:rPr lang="en-US" altLang="en-US" sz="1000" dirty="0"/>
              <a:t> </a:t>
            </a:r>
            <a:endParaRPr lang="sl-SI" altLang="en-US" sz="1000" dirty="0"/>
          </a:p>
          <a:p>
            <a:pPr>
              <a:buNone/>
            </a:pP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altLang="en-US" dirty="0" err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ImePaketa</a:t>
            </a:r>
            <a:r>
              <a:rPr lang="en-US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sl-SI" altLang="en-US" sz="1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l-SI" altLang="en-US" dirty="0"/>
              <a:t>Prava pristupa u okviru paketa:</a:t>
            </a:r>
          </a:p>
          <a:p>
            <a:pPr lvl="1"/>
            <a:r>
              <a:rPr lang="sl-SI" altLang="en-US" dirty="0"/>
              <a:t>Ukoliko za konkretnu klasu ili interfejs nije drugačije označeno, podrazumeva se da je ona vidljiva </a:t>
            </a:r>
            <a:r>
              <a:rPr lang="sl-SI" altLang="en-US" b="1" dirty="0"/>
              <a:t>samo u okviru svog paketa</a:t>
            </a:r>
            <a:r>
              <a:rPr lang="sl-SI" altLang="en-US" dirty="0"/>
              <a:t> (čak ne ni iz </a:t>
            </a:r>
            <a:r>
              <a:rPr lang="en-US" altLang="en-US" dirty="0"/>
              <a:t>pod</a:t>
            </a:r>
            <a:r>
              <a:rPr lang="sl-SI" altLang="en-US" dirty="0"/>
              <a:t>paketa koji su definisani</a:t>
            </a:r>
            <a:r>
              <a:rPr lang="en-US" altLang="en-US" dirty="0"/>
              <a:t> </a:t>
            </a:r>
            <a:r>
              <a:rPr lang="en-US" altLang="en-US" dirty="0" err="1"/>
              <a:t>unutar</a:t>
            </a:r>
            <a:r>
              <a:rPr lang="en-US" altLang="en-US" dirty="0"/>
              <a:t> tog </a:t>
            </a:r>
            <a:r>
              <a:rPr lang="en-US" altLang="en-US" dirty="0" err="1"/>
              <a:t>paketa</a:t>
            </a:r>
            <a:r>
              <a:rPr lang="sl-SI" altLang="en-US" dirty="0"/>
              <a:t>!).</a:t>
            </a:r>
          </a:p>
          <a:p>
            <a:pPr lvl="1"/>
            <a:r>
              <a:rPr lang="en-US" altLang="en-US" dirty="0" err="1"/>
              <a:t>Ovo</a:t>
            </a:r>
            <a:r>
              <a:rPr lang="sl-SI" altLang="en-US" dirty="0"/>
              <a:t> važi i za klase i za interfejse.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8FDFD-B99D-4580-BD1F-65D8AC15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25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539F-1F51-45EB-A335-4081887C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za tip Exception - nastavak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069F-BCA4-457C-8CD7-D8DA5E2C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l-SI" altLang="en-US"/>
              <a:t>Stavili smo da konstruktor može da baca izuzetak. Možemo da stavimo da bilo koji metod može da baca izuzetak.</a:t>
            </a:r>
          </a:p>
          <a:p>
            <a:r>
              <a:rPr lang="sl-SI" altLang="en-US"/>
              <a:t>Jedino su bitne dve stvari:</a:t>
            </a:r>
          </a:p>
          <a:p>
            <a:pPr lvl="1"/>
            <a:r>
              <a:rPr lang="sl-SI" altLang="en-US"/>
              <a:t>da se naglasi u samom zaglavlju metoda (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sl-SI" altLang="en-US"/>
              <a:t>...) i</a:t>
            </a:r>
          </a:p>
          <a:p>
            <a:pPr lvl="1"/>
            <a:r>
              <a:rPr lang="sl-SI" altLang="en-US"/>
              <a:t>da ga posle, kad ga od negde zovemo, zovemo u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sl-SI" altLang="en-US"/>
              <a:t> bloku.</a:t>
            </a:r>
            <a:endParaRPr lang="en-US" altLang="en-US"/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Razlomak r1, r2;	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kreiranje prom. nije kritično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{				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ali kreiranje objekta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 = new Razlomak(1,2);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JESTE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kritično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jer new znači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r2 = new Razlomak(1,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poziv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konstruktora, pa mora try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				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r2 će baciti izuzetak,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izuzetak) {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jer drugi arg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ument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je nula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System.out.println(izuzetak);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tamp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poruku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izuzetka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F1A0-AD1D-4CBD-B66C-7C1FCAA0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4D40-1E58-42B3-AC3D-9D26808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Dešavanja u izvršenju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1E38-0C63-445A-B54F-6B2F5F23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en-US"/>
              <a:t>Kreiranje promenljive nije rizična operacija, jer se ne poziva nikakav metod koji može da baci izuzetak.</a:t>
            </a:r>
          </a:p>
          <a:p>
            <a:r>
              <a:rPr lang="sl-SI" altLang="en-US"/>
              <a:t>Međutim, kreiranje novog objekta (poziv operatora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sl-SI" altLang="en-US"/>
              <a:t>) jeste kritična operacija, jer se poziva konstruktor, a njega smo napravili tako da može da baci izuzetak –automatski znači da mora da se poziva iz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sl-SI" altLang="en-US"/>
              <a:t> bloka.</a:t>
            </a:r>
          </a:p>
          <a:p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/>
              <a:t> blok je zadužen da uhvati izuzetak. Argument je promenljiva tipa izuzetak (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/>
              <a:t> ili neka potklasa). Ta promenljiva će dobiti objekat-izuzetak koji je bačen iz metoda. Kao da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/>
              <a:t> blok "podmeće" tu promenljivu da se u nju stavi izuzetak koji je bačen.</a:t>
            </a:r>
            <a:endParaRPr lang="en-US" alt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F5FA1-F270-47ED-BEC9-5C239496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80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F8FF-9FDE-4C41-84CE-B20BD76B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Više catch blokova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186E-DE74-438B-95CE-583E9ECD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altLang="en-US" dirty="0"/>
              <a:t>Jedan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sl-SI" altLang="en-US" dirty="0"/>
              <a:t> može da ima više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 dirty="0"/>
              <a:t>-eva. Kada je izuzetak bačen, uhvatiće ga onaj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 dirty="0"/>
              <a:t> čija se promenljiva po tipu slaže sa tipom bačenog izuzetka.</a:t>
            </a:r>
          </a:p>
          <a:p>
            <a:endParaRPr lang="sl-SI" altLang="en-US" sz="1900" dirty="0"/>
          </a:p>
          <a:p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 dirty="0"/>
              <a:t> blokovi se gledaju po redu – prvi koji se po tipu promenljive poklapa sa bačenim izuzetkom hvata ga i tu je kraj, izuzetak je uhvaćen. Sledeći blokovi ga ne vide.</a:t>
            </a:r>
          </a:p>
          <a:p>
            <a:endParaRPr lang="sl-SI" altLang="en-US" sz="1800" dirty="0"/>
          </a:p>
          <a:p>
            <a:r>
              <a:rPr lang="sl-SI" altLang="en-US" b="1" dirty="0"/>
              <a:t>Voditi računa o nasleđivanju!</a:t>
            </a:r>
            <a:r>
              <a:rPr lang="sl-SI" altLang="en-US" dirty="0"/>
              <a:t> Ako prvi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 dirty="0"/>
              <a:t> blok, recimo, ima promenljivu 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, on će pohvatati sve izuzetke koji naiđu (preoteće ih svim blokovima koji primaju objekat tipa neke potklase od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). Zato treba prvo napisati sve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 dirty="0"/>
              <a:t> blokove sa tipovima potklasa, pa tek onda one sa natklasama, a blok koji hvata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 – poslednji.</a:t>
            </a:r>
          </a:p>
          <a:p>
            <a:endParaRPr lang="sl-SI" altLang="en-US" sz="1800" dirty="0"/>
          </a:p>
          <a:p>
            <a:r>
              <a:rPr lang="sl-SI" altLang="en-US" dirty="0"/>
              <a:t>Moguće je ispitivati tip bačenog izuzetka operatorom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sl-SI" altLang="en-US" dirty="0"/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CA7F1-897C-4D6B-B049-1680876B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05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Finally blok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/>
              <a:t>Blok </a:t>
            </a:r>
            <a:r>
              <a:rPr lang="sr-Latn-RS">
                <a:solidFill>
                  <a:srgbClr val="9900FF"/>
                </a:solidFill>
                <a:latin typeface="Consolas" pitchFamily="49" charset="0"/>
              </a:rPr>
              <a:t>finally</a:t>
            </a:r>
            <a:r>
              <a:rPr lang="sr-Latn-RS"/>
              <a:t> (nakon svih </a:t>
            </a:r>
            <a:r>
              <a:rPr lang="sr-Latn-RS">
                <a:solidFill>
                  <a:srgbClr val="9900FF"/>
                </a:solidFill>
                <a:latin typeface="Consolas" pitchFamily="49" charset="0"/>
              </a:rPr>
              <a:t>catch</a:t>
            </a:r>
            <a:r>
              <a:rPr lang="sr-Latn-RS"/>
              <a:t> blokova) sadrži </a:t>
            </a:r>
            <a:r>
              <a:rPr lang="sr-Latn-RS" dirty="0"/>
              <a:t>akcije koje se obavezno izvršavaju, bez obzira na način na koji se napušta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</a:t>
            </a:r>
            <a:r>
              <a:rPr lang="sr-Latn-RS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naredba – bacanjem izuzetka ili naredbom skoka.</a:t>
            </a:r>
          </a:p>
          <a:p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Nije bitno ni sa kog mesta se napušta naredba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</a:t>
            </a:r>
            <a:r>
              <a:rPr lang="sr-Latn-RS" dirty="0">
                <a:solidFill>
                  <a:srgbClr val="9900FF"/>
                </a:solidFill>
                <a:latin typeface="+mj-lt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– iz samog</a:t>
            </a:r>
            <a:r>
              <a:rPr lang="sr-Latn-RS" dirty="0">
                <a:solidFill>
                  <a:schemeClr val="tx1"/>
                </a:solidFill>
                <a:latin typeface="+mj-lt"/>
              </a:rPr>
              <a:t>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</a:t>
            </a:r>
            <a:r>
              <a:rPr lang="sr-Latn-RS" dirty="0">
                <a:solidFill>
                  <a:srgbClr val="9900FF"/>
                </a:solidFill>
                <a:latin typeface="+mj-lt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bloka ili iz nekog od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catch</a:t>
            </a:r>
            <a:r>
              <a:rPr lang="sr-Latn-RS" dirty="0">
                <a:solidFill>
                  <a:srgbClr val="9900FF"/>
                </a:solidFill>
                <a:latin typeface="+mj-lt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blokova.</a:t>
            </a:r>
          </a:p>
          <a:p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finally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deo ne mora da postoji. U tom slučaju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se napušta ili izvršenjem tog bloka bez izuzetka ili izvršavanjem jednog od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catch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bloka. </a:t>
            </a:r>
          </a:p>
          <a:p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Ako postoji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finally</a:t>
            </a:r>
            <a:r>
              <a:rPr lang="sr-Latn-RS" dirty="0">
                <a:solidFill>
                  <a:schemeClr val="tx1"/>
                </a:solidFill>
                <a:latin typeface="+mj-lt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ne mora da postoji nijedan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catch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blok.</a:t>
            </a:r>
            <a:r>
              <a:rPr lang="sr-Latn-R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Greška je ako iza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bloka ne postoji nijedan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catch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niti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finally</a:t>
            </a:r>
            <a:r>
              <a:rPr lang="sr-Latn-RS" dirty="0">
                <a:solidFill>
                  <a:srgbClr val="9900FF"/>
                </a:solidFill>
                <a:latin typeface="+mj-lt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2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Finally blok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 </a:t>
            </a: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//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obrada</a:t>
            </a:r>
            <a:endParaRPr lang="en-US" dirty="0">
              <a:solidFill>
                <a:srgbClr val="9900FF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catch(tip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parametar</a:t>
            </a: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//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oporavak</a:t>
            </a:r>
            <a:endParaRPr lang="en-US" dirty="0">
              <a:solidFill>
                <a:srgbClr val="9900FF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catch(tip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parametar</a:t>
            </a: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//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oporavak</a:t>
            </a:r>
            <a:endParaRPr lang="en-US" dirty="0">
              <a:solidFill>
                <a:srgbClr val="9900FF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sr-Latn-RS" dirty="0">
                <a:solidFill>
                  <a:srgbClr val="FF0000"/>
                </a:solidFill>
                <a:latin typeface="Consolas" pitchFamily="49" charset="0"/>
              </a:rPr>
              <a:t>f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inally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//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kona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čno</a:t>
            </a:r>
            <a:endParaRPr lang="en-US" dirty="0">
              <a:solidFill>
                <a:srgbClr val="9900FF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61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DDA9-7FBA-4B04-9974-6117D5F5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Sopstveni tip izuzetka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B690-75AD-4F0F-ACCB-6100EBB2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err="1"/>
              <a:t>Javini</a:t>
            </a:r>
            <a:r>
              <a:rPr lang="en-US" altLang="en-US" dirty="0"/>
              <a:t> </a:t>
            </a:r>
            <a:r>
              <a:rPr lang="en-US" altLang="en-US" dirty="0" err="1"/>
              <a:t>standardni</a:t>
            </a:r>
            <a:r>
              <a:rPr lang="en-US" altLang="en-US" dirty="0"/>
              <a:t> </a:t>
            </a:r>
            <a:r>
              <a:rPr lang="en-US" altLang="en-US" dirty="0" err="1"/>
              <a:t>izuzeci</a:t>
            </a:r>
            <a:r>
              <a:rPr lang="en-US" altLang="en-US" dirty="0"/>
              <a:t> </a:t>
            </a:r>
            <a:r>
              <a:rPr lang="sl-SI" altLang="en-US" dirty="0"/>
              <a:t>su dovoljni</a:t>
            </a:r>
            <a:r>
              <a:rPr lang="en-US" altLang="en-US" dirty="0"/>
              <a:t> u </a:t>
            </a:r>
            <a:r>
              <a:rPr lang="en-US" altLang="en-US" dirty="0" err="1"/>
              <a:t>većini</a:t>
            </a:r>
            <a:r>
              <a:rPr lang="en-US" altLang="en-US" dirty="0"/>
              <a:t> </a:t>
            </a:r>
            <a:r>
              <a:rPr lang="en-US" altLang="en-US" dirty="0" err="1"/>
              <a:t>situacija</a:t>
            </a:r>
            <a:r>
              <a:rPr lang="en-US" altLang="en-US" dirty="0"/>
              <a:t>.</a:t>
            </a:r>
            <a:endParaRPr lang="sl-SI" altLang="en-US" dirty="0"/>
          </a:p>
          <a:p>
            <a:pPr marL="0" indent="0">
              <a:buNone/>
            </a:pPr>
            <a:endParaRPr lang="en-US" altLang="en-US" sz="1300" dirty="0"/>
          </a:p>
          <a:p>
            <a:r>
              <a:rPr lang="en-US" altLang="en-US" b="1" dirty="0" err="1"/>
              <a:t>Svoje</a:t>
            </a:r>
            <a:r>
              <a:rPr lang="en-US" altLang="en-US" b="1" dirty="0"/>
              <a:t> </a:t>
            </a:r>
            <a:r>
              <a:rPr lang="en-US" altLang="en-US" b="1" dirty="0" err="1"/>
              <a:t>izuzetke</a:t>
            </a:r>
            <a:r>
              <a:rPr lang="en-US" altLang="en-US" dirty="0"/>
              <a:t> </a:t>
            </a:r>
            <a:r>
              <a:rPr lang="en-US" altLang="en-US" dirty="0" err="1"/>
              <a:t>ćemo</a:t>
            </a:r>
            <a:r>
              <a:rPr lang="en-US" altLang="en-US" dirty="0"/>
              <a:t> </a:t>
            </a:r>
            <a:r>
              <a:rPr lang="en-US" altLang="en-US" dirty="0" err="1"/>
              <a:t>praviti</a:t>
            </a:r>
            <a:r>
              <a:rPr lang="sl-SI" altLang="en-US" dirty="0"/>
              <a:t> recimo</a:t>
            </a:r>
            <a:r>
              <a:rPr lang="en-US" altLang="en-US" dirty="0"/>
              <a:t> </a:t>
            </a:r>
            <a:r>
              <a:rPr lang="en-US" altLang="en-US" dirty="0" err="1"/>
              <a:t>onda</a:t>
            </a:r>
            <a:r>
              <a:rPr lang="en-US" altLang="en-US" dirty="0"/>
              <a:t> </a:t>
            </a:r>
            <a:r>
              <a:rPr lang="en-US" altLang="en-US" dirty="0" err="1"/>
              <a:t>kada</a:t>
            </a:r>
            <a:r>
              <a:rPr lang="en-US" altLang="en-US" dirty="0"/>
              <a:t> </a:t>
            </a:r>
            <a:r>
              <a:rPr lang="en-US" altLang="en-US" dirty="0" err="1"/>
              <a:t>želimo</a:t>
            </a:r>
            <a:r>
              <a:rPr lang="en-US" altLang="en-US" dirty="0"/>
              <a:t> da </a:t>
            </a:r>
            <a:r>
              <a:rPr lang="sl-SI" altLang="en-US" dirty="0"/>
              <a:t>nam </a:t>
            </a:r>
            <a:r>
              <a:rPr lang="en-US" altLang="en-US" dirty="0" err="1"/>
              <a:t>metod</a:t>
            </a:r>
            <a:r>
              <a:rPr lang="en-US" altLang="en-US" dirty="0"/>
              <a:t> </a:t>
            </a:r>
            <a:r>
              <a:rPr lang="en-US" altLang="en-US" dirty="0" err="1"/>
              <a:t>pruži</a:t>
            </a:r>
            <a:r>
              <a:rPr lang="en-US" altLang="en-US" dirty="0"/>
              <a:t> </a:t>
            </a:r>
            <a:r>
              <a:rPr lang="en-US" altLang="en-US" dirty="0" err="1"/>
              <a:t>više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 </a:t>
            </a:r>
            <a:r>
              <a:rPr lang="en-US" altLang="en-US" dirty="0" err="1"/>
              <a:t>abnormalnom</a:t>
            </a:r>
            <a:r>
              <a:rPr lang="en-US" altLang="en-US" dirty="0"/>
              <a:t> </a:t>
            </a:r>
            <a:r>
              <a:rPr lang="en-US" altLang="en-US" dirty="0" err="1"/>
              <a:t>događaju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nastao</a:t>
            </a:r>
            <a:r>
              <a:rPr lang="en-US" altLang="en-US" dirty="0"/>
              <a:t>.</a:t>
            </a:r>
            <a:r>
              <a:rPr lang="sl-SI" altLang="en-US" dirty="0"/>
              <a:t> Ako sami kreiramo klasu za izuzetke, imamo više fleksibilnosti i možemo da joj ugradimo šta god nam treba.</a:t>
            </a:r>
          </a:p>
          <a:p>
            <a:pPr marL="0" indent="0">
              <a:buNone/>
            </a:pPr>
            <a:endParaRPr lang="sl-SI" altLang="en-US" sz="1300" dirty="0"/>
          </a:p>
          <a:p>
            <a:r>
              <a:rPr lang="sl-SI" altLang="en-US" dirty="0"/>
              <a:t>Klasu za izuzetke kreiraćemo kao bilo koju drugu klasu, osim što ova nasleđuje klasu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. (preporuka je nasleđivati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,</a:t>
            </a:r>
            <a:r>
              <a:rPr lang="sl-SI" altLang="en-US" dirty="0"/>
              <a:t> a ne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sl-SI" altLang="en-US" dirty="0"/>
              <a:t>).</a:t>
            </a:r>
          </a:p>
          <a:p>
            <a:pPr marL="0" indent="0">
              <a:buNone/>
            </a:pPr>
            <a:endParaRPr lang="sl-SI" altLang="en-US" sz="1300" dirty="0"/>
          </a:p>
          <a:p>
            <a:pPr lvl="1"/>
            <a:r>
              <a:rPr lang="sl-SI" altLang="en-US" dirty="0"/>
              <a:t>U najvećem broju primera na ovom kursu napravićemo jedan konstruktor sa jednim argumentom 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l-SI" altLang="en-US" dirty="0"/>
              <a:t>, koji taj argument samo prosleđuje dalje u superkonstruktor (klase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) – taj string će nositi informaciju o tipu izuzetka.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89650-A70E-491E-9015-39E546BD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77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9DAC-29B7-40E9-AE0A-D98964A1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Sopstveni tip izuzetka - 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B531-4844-4863-B8B3-DD6B69FD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DeljenjeNulom extends Exception 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DeljenjeNulom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info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jedan argument tipa String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koji se prosledi natklasi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super(info);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sl-SI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Razlomak {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int brojilac, imenilac;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Razlomak (int b, int i)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 DeljenjeNulom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klasično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(i==0)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DeljenjeNulom 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lele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klasično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{ brojilac = b; imenilac = i; }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670EE-A67A-4CF4-851D-CB34D90A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856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B604-A1D8-4C12-A9C3-3A8222AA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44286"/>
            <a:ext cx="10036628" cy="58780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Razlomak r1, r2;	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kreiranje prom. nije kritično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ali kreiranje objekta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jeste,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 = new Razlomak(1,2); 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jer new znači poziv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konstruktora,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r2 = new Razlomak(1,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koji se mora zvati unutar try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r2 će baciti izuzetak (0)</a:t>
            </a: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(DeljenjeNulom dn) {</a:t>
            </a: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System.out.println(dn);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štampa tip i poruku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izuzetka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/>
          </a:p>
          <a:p>
            <a:r>
              <a:rPr lang="sl-SI" altLang="en-US"/>
              <a:t>Šta smo postigli </a:t>
            </a:r>
            <a:r>
              <a:rPr lang="sl-SI" altLang="en-US" i="1"/>
              <a:t>svojim</a:t>
            </a:r>
            <a:r>
              <a:rPr lang="sl-SI" altLang="en-US"/>
              <a:t> izuzetkom? Ovde ništa specijalno, ali...</a:t>
            </a:r>
          </a:p>
          <a:p>
            <a:r>
              <a:rPr lang="sl-SI" altLang="en-US"/>
              <a:t>...možemo klasu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DeljenjeNulom</a:t>
            </a:r>
            <a:r>
              <a:rPr lang="sl-SI" altLang="en-US"/>
              <a:t> da definišemo kako god hoćemo, njen konstruktor ne mora da dâ argument superkonstruktoru, može da radi s njim šta god hoće. Klasa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/>
              <a:t> je takva kakva je. Mi za svaki mogući izuzetak možemo da napravimo drugačiju klasu i, u skladu s tim, zasebnu funkcionalnost i zaseban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/>
              <a:t> blok.</a:t>
            </a:r>
            <a:endParaRPr lang="en-US" alt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D1872-44B4-4A38-90C4-080DE970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19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88E9-D229-430E-A432-1E68BC4F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" y="321573"/>
            <a:ext cx="10232571" cy="647700"/>
          </a:xfrm>
        </p:spPr>
        <p:txBody>
          <a:bodyPr/>
          <a:lstStyle/>
          <a:p>
            <a:r>
              <a:rPr lang="sl-SI"/>
              <a:t>Primer: </a:t>
            </a:r>
            <a:r>
              <a:rPr lang="en-US"/>
              <a:t>Racionalan broj - </a:t>
            </a:r>
            <a:r>
              <a:rPr lang="sl-SI"/>
              <a:t>konstruktor bacač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E17A-4F5D-479D-B6AA-BB1F6986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Zadatak: kreirati klasu </a:t>
            </a:r>
            <a:r>
              <a:rPr lang="en-US" altLang="en-US" b="1"/>
              <a:t>RacionalanBroj</a:t>
            </a:r>
            <a:r>
              <a:rPr lang="en-US" altLang="en-US"/>
              <a:t> koja ima svoje privatne atribute brojilac i imenilac, konstruktor koji ih inicijalizuje</a:t>
            </a:r>
            <a:r>
              <a:rPr lang="sl-SI" altLang="en-US"/>
              <a:t> ali pri tom proverava da li je razlomak definisan (da li je imenilac različit od nule);</a:t>
            </a:r>
            <a:r>
              <a:rPr lang="en-US" altLang="en-US"/>
              <a:t> </a:t>
            </a:r>
            <a:r>
              <a:rPr lang="sl-SI" altLang="en-US"/>
              <a:t>u</a:t>
            </a:r>
            <a:r>
              <a:rPr lang="en-US" altLang="en-US"/>
              <a:t>koliko je razlomak nedefinisan, prijav</a:t>
            </a:r>
            <a:r>
              <a:rPr lang="sl-SI" altLang="en-US"/>
              <a:t>ljuje</a:t>
            </a:r>
            <a:r>
              <a:rPr lang="en-US" altLang="en-US"/>
              <a:t> (bac</a:t>
            </a:r>
            <a:r>
              <a:rPr lang="sl-SI" altLang="en-US"/>
              <a:t>a</a:t>
            </a:r>
            <a:r>
              <a:rPr lang="en-US" altLang="en-US"/>
              <a:t>) izuzetak.</a:t>
            </a:r>
          </a:p>
          <a:p>
            <a:pPr lvl="1"/>
            <a:r>
              <a:rPr lang="sl-SI" altLang="en-US" b="1"/>
              <a:t>VARIJANTA 1:</a:t>
            </a:r>
            <a:r>
              <a:rPr lang="sl-SI" altLang="en-US"/>
              <a:t> z</a:t>
            </a:r>
            <a:r>
              <a:rPr lang="en-US" altLang="en-US"/>
              <a:t>a prijavu izuzetka koristiti bibliotečku klasu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/>
              <a:t>.</a:t>
            </a:r>
          </a:p>
          <a:p>
            <a:pPr lvl="1"/>
            <a:r>
              <a:rPr lang="sl-SI" altLang="en-US" b="1"/>
              <a:t>VARIJANTA 2:</a:t>
            </a:r>
            <a:r>
              <a:rPr lang="sl-SI" altLang="en-US"/>
              <a:t> </a:t>
            </a:r>
            <a:r>
              <a:rPr lang="en-US" altLang="en-US"/>
              <a:t>Za prijavu izuzetka koristiti sopstvenu klasu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RazlomakNedefinisan</a:t>
            </a:r>
            <a:r>
              <a:rPr lang="en-US" altLang="en-US"/>
              <a:t> izvedenu iz klase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/>
              <a:t>.</a:t>
            </a:r>
          </a:p>
          <a:p>
            <a:r>
              <a:rPr lang="en-US" altLang="en-US"/>
              <a:t>Blok za obradu izuzetaka</a:t>
            </a:r>
            <a:r>
              <a:rPr lang="sl-SI" altLang="en-US"/>
              <a:t> u obe varijante</a:t>
            </a:r>
            <a:r>
              <a:rPr lang="en-US" altLang="en-US"/>
              <a:t> implementirati 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US"/>
              <a:t> funkciji.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57B5B-AA9F-4C4D-854E-C9E55945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92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921F-9C83-4D70-BF16-E29309D7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Primer: </a:t>
            </a:r>
            <a:r>
              <a:rPr lang="en-US"/>
              <a:t>Racionalan broj - </a:t>
            </a:r>
            <a:r>
              <a:rPr lang="sl-SI"/>
              <a:t>metod bacač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3A3A-4F5F-46B3-B371-3711A1BD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Zadatak: kreirati klasu </a:t>
            </a:r>
            <a:r>
              <a:rPr lang="en-US" altLang="en-US" b="1"/>
              <a:t>RacionalanBroj</a:t>
            </a:r>
            <a:r>
              <a:rPr lang="en-US" altLang="en-US"/>
              <a:t> koja ima svoje privatne atribute brojilac i imenilac, konstruktor koji ih inicijalizuje</a:t>
            </a:r>
            <a:r>
              <a:rPr lang="sl-SI" altLang="en-US"/>
              <a:t> i metod Vrednost koji vraća vrednost razlomka kao podatak tipa double. Metod Vrednost proverava da li je razlomak definisan (da li je imenilac različit od nule);</a:t>
            </a:r>
            <a:r>
              <a:rPr lang="en-US" altLang="en-US"/>
              <a:t> </a:t>
            </a:r>
            <a:r>
              <a:rPr lang="sl-SI" altLang="en-US"/>
              <a:t>u</a:t>
            </a:r>
            <a:r>
              <a:rPr lang="en-US" altLang="en-US"/>
              <a:t>koliko je razlomak nedefinisan, prijav</a:t>
            </a:r>
            <a:r>
              <a:rPr lang="sl-SI" altLang="en-US"/>
              <a:t>ljuje</a:t>
            </a:r>
            <a:r>
              <a:rPr lang="en-US" altLang="en-US"/>
              <a:t> (bac</a:t>
            </a:r>
            <a:r>
              <a:rPr lang="sl-SI" altLang="en-US"/>
              <a:t>a</a:t>
            </a:r>
            <a:r>
              <a:rPr lang="en-US" altLang="en-US"/>
              <a:t>) izuzetak.</a:t>
            </a:r>
          </a:p>
          <a:p>
            <a:pPr lvl="1"/>
            <a:r>
              <a:rPr lang="sl-SI" altLang="en-US" b="1"/>
              <a:t>VARIJANTA 1:</a:t>
            </a:r>
            <a:r>
              <a:rPr lang="sl-SI" altLang="en-US"/>
              <a:t> z</a:t>
            </a:r>
            <a:r>
              <a:rPr lang="en-US" altLang="en-US"/>
              <a:t>a prijavu izuzetka koristiti bibliotečku klasu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/>
              <a:t>.</a:t>
            </a:r>
          </a:p>
          <a:p>
            <a:pPr lvl="1"/>
            <a:r>
              <a:rPr lang="sl-SI" altLang="en-US" b="1"/>
              <a:t>VARIJANTA 2:</a:t>
            </a:r>
            <a:r>
              <a:rPr lang="sl-SI" altLang="en-US"/>
              <a:t> </a:t>
            </a:r>
            <a:r>
              <a:rPr lang="en-US" altLang="en-US"/>
              <a:t>Za prijavu izuzetka koristiti sopstvenu klasu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RazlomakNedefinisan</a:t>
            </a:r>
            <a:r>
              <a:rPr lang="en-US" altLang="en-US"/>
              <a:t> izvedenu iz klase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/>
              <a:t>.</a:t>
            </a:r>
            <a:endParaRPr lang="sl-SI" altLang="en-US"/>
          </a:p>
          <a:p>
            <a:pPr lvl="1"/>
            <a:r>
              <a:rPr lang="sl-SI" altLang="en-US"/>
              <a:t>Ovaj put u svojoj klasi za izuzetak predvideti konstruktor bez argumenata, a superklasi proslediti string "Mani se više te nule!".</a:t>
            </a:r>
            <a:endParaRPr lang="en-US" altLang="en-US"/>
          </a:p>
          <a:p>
            <a:r>
              <a:rPr lang="en-US" altLang="en-US"/>
              <a:t>Blok za obradu izuzetaka</a:t>
            </a:r>
            <a:r>
              <a:rPr lang="sl-SI" altLang="en-US"/>
              <a:t> u obe varijante</a:t>
            </a:r>
            <a:r>
              <a:rPr lang="en-US" altLang="en-US"/>
              <a:t> implementirati 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US"/>
              <a:t> funkciji.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1398E-6518-4706-B16D-790A5E0B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7459-1CF2-413B-8A27-33E39AB0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Zadatak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694C-547B-435B-B3B3-8444674C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sr-Latn-CS" altLang="en-US" sz="2000" dirty="0"/>
              <a:t>U paketu </a:t>
            </a:r>
            <a:r>
              <a:rPr lang="sr-Latn-CS" altLang="en-US" sz="2000" dirty="0">
                <a:solidFill>
                  <a:srgbClr val="FF0000"/>
                </a:solidFill>
              </a:rPr>
              <a:t>matematika</a:t>
            </a:r>
            <a:r>
              <a:rPr lang="sr-Latn-CS" altLang="en-US" sz="2000" dirty="0"/>
              <a:t> definisati:</a:t>
            </a:r>
            <a:endParaRPr lang="de-DE" altLang="en-US" sz="20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e-DE" altLang="en-US" sz="2000" dirty="0"/>
              <a:t>Interfejs </a:t>
            </a:r>
            <a:r>
              <a:rPr lang="sl-SI" altLang="en-US" sz="2000" b="1" dirty="0"/>
              <a:t>F</a:t>
            </a:r>
            <a:r>
              <a:rPr lang="de-DE" altLang="en-US" sz="2000" b="1" dirty="0"/>
              <a:t>unkcija</a:t>
            </a:r>
            <a:r>
              <a:rPr lang="de-DE" altLang="en-US" sz="2000" dirty="0"/>
              <a:t> koji sadrži metode za: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de-DE" altLang="en-US" sz="1600" dirty="0"/>
              <a:t>izračunavanje vrednosti funkcije u zadatoj ta</a:t>
            </a:r>
            <a:r>
              <a:rPr lang="sr-Latn-CS" altLang="en-US" sz="1600" dirty="0"/>
              <a:t>č</a:t>
            </a:r>
            <a:r>
              <a:rPr lang="de-DE" altLang="en-US" sz="1600" dirty="0"/>
              <a:t>ki,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de-DE" altLang="en-US" sz="1600" dirty="0"/>
              <a:t>ispitivanje da li funkcija ima realne nule i 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de-DE" altLang="en-US" sz="1600" dirty="0"/>
              <a:t>nalaženje nula funkcije.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e-DE" altLang="en-US" sz="2000" dirty="0"/>
              <a:t>Klasu </a:t>
            </a:r>
            <a:r>
              <a:rPr lang="de-DE" altLang="en-US" sz="2000" b="1" dirty="0"/>
              <a:t>LinearnaFunkcija</a:t>
            </a:r>
            <a:r>
              <a:rPr lang="de-DE" altLang="en-US" sz="2000" dirty="0"/>
              <a:t> (za predstavljanje funkcija oblika y=ax+b) koja implementira interfejs Funkcija.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e-DE" altLang="en-US" sz="2000" dirty="0"/>
              <a:t>Klasu </a:t>
            </a:r>
            <a:r>
              <a:rPr lang="de-DE" altLang="en-US" sz="2000" b="1" dirty="0"/>
              <a:t>KvadratnaFunkcija</a:t>
            </a:r>
            <a:r>
              <a:rPr lang="de-DE" altLang="en-US" sz="2000" dirty="0"/>
              <a:t> (za predstavljanje funkcija oblika y=ax</a:t>
            </a:r>
            <a:r>
              <a:rPr lang="de-DE" altLang="en-US" sz="2000" baseline="30000" dirty="0"/>
              <a:t>2</a:t>
            </a:r>
            <a:r>
              <a:rPr lang="de-DE" altLang="en-US" sz="2000" dirty="0"/>
              <a:t>+bx+c) koja, takođe,  implementira interfejs Funkcija. </a:t>
            </a:r>
            <a:endParaRPr lang="sr-Latn-CS" altLang="en-US" sz="2000" dirty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sr-Latn-CS" altLang="en-US" sz="2000" dirty="0"/>
              <a:t>U obema klasama definisati i konstruktore koji inicijalizuju sve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sr-Latn-CS" altLang="en-US" sz="2000" dirty="0"/>
              <a:t>potrebne atribute.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de-DE" altLang="en-US" sz="1000" dirty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de-DE" altLang="en-US" sz="2000" dirty="0"/>
              <a:t>U funkciji </a:t>
            </a:r>
            <a:r>
              <a:rPr lang="de-DE" altLang="en-US" sz="2000" b="1" dirty="0"/>
              <a:t>main</a:t>
            </a:r>
            <a:r>
              <a:rPr lang="de-DE" altLang="en-US" sz="2000" dirty="0"/>
              <a:t> (koja je definisana u klasi </a:t>
            </a:r>
            <a:r>
              <a:rPr lang="de-DE" altLang="en-US" sz="2000" i="1" dirty="0"/>
              <a:t>van</a:t>
            </a:r>
            <a:r>
              <a:rPr lang="de-DE" altLang="en-US" sz="2000" dirty="0"/>
              <a:t> paketa matematika)</a:t>
            </a:r>
            <a:r>
              <a:rPr lang="sl-SI" altLang="en-US" sz="2000" dirty="0"/>
              <a:t> </a:t>
            </a:r>
            <a:endParaRPr lang="de-DE" altLang="en-US" sz="2000" dirty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de-DE" altLang="en-US" sz="2000" dirty="0"/>
              <a:t>definisati dve promenljive tipa funkcija, jednoj dodeliti objekat tipa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de-DE" altLang="en-US" sz="2000" dirty="0"/>
              <a:t>LinearnaFunkcija, drugoj tipa KvadratnaFunkcija, štampati njihove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de-DE" altLang="en-US" sz="2000" dirty="0"/>
              <a:t>nule (ukoliko postoje) i njihove vrednosti u ta</a:t>
            </a:r>
            <a:r>
              <a:rPr lang="sr-Latn-CS" altLang="en-US" sz="2000" dirty="0"/>
              <a:t>čki 2.5.</a:t>
            </a:r>
            <a:r>
              <a:rPr lang="en-US" altLang="en-US" sz="2000" dirty="0"/>
              <a:t> </a:t>
            </a:r>
            <a:endParaRPr lang="sr-Latn-CS" altLang="en-US" sz="2000" dirty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sr-Latn-CS" altLang="en-US" sz="2000" dirty="0"/>
              <a:t>NAPOMENA: Zadatak rešiti na dva načina: sa uvoženjem paketa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sr-Latn-CS" altLang="en-US" sz="2000" dirty="0"/>
              <a:t>matematika u fajl gde se definiše main funkcija i bez uvoženja.</a:t>
            </a:r>
            <a:endParaRPr lang="en-US" alt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63046-43E7-42F8-872B-89A4459F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151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Primer: </a:t>
            </a:r>
            <a:r>
              <a:rPr lang="en-US" err="1"/>
              <a:t>Studentska</a:t>
            </a:r>
            <a:r>
              <a:rPr lang="en-US"/>
              <a:t> slu</a:t>
            </a:r>
            <a:r>
              <a:rPr lang="sr-Latn-RS" dirty="0"/>
              <a:t>žba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klasu</a:t>
            </a:r>
            <a:r>
              <a:rPr lang="en-US" dirty="0"/>
              <a:t> Student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listu ocena, ime i prezime studenta. </a:t>
            </a:r>
          </a:p>
          <a:p>
            <a:r>
              <a:rPr lang="sr-Latn-RS" dirty="0"/>
              <a:t>Kreirati klasu StudentskaSlužba koja sadrži metodu klase gde za prosleđenog Studenta izračunava njegov prosek, na osnovu ocena.</a:t>
            </a:r>
          </a:p>
          <a:p>
            <a:r>
              <a:rPr lang="sr-Latn-RS" dirty="0"/>
              <a:t>Izazvati situaciju gde Student ili njegove ocene mogu da bude null. (</a:t>
            </a:r>
            <a:r>
              <a:rPr lang="sr-Latn-RS" dirty="0">
                <a:solidFill>
                  <a:srgbClr val="9900FF"/>
                </a:solidFill>
              </a:rPr>
              <a:t>NullPointerException</a:t>
            </a:r>
            <a:r>
              <a:rPr lang="sr-Latn-RS" dirty="0"/>
              <a:t>)</a:t>
            </a:r>
          </a:p>
          <a:p>
            <a:r>
              <a:rPr lang="sr-Latn-RS" dirty="0"/>
              <a:t>Rešiti problem dodavanjem custom izuzetaka da bismo različito reagovali u zavisnosti od toga šta je null.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91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611C-A105-48F4-97F2-54E20705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8" y="320879"/>
            <a:ext cx="10036628" cy="52793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4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l-SI" sz="4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l-SI" sz="4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4800">
                <a:solidFill>
                  <a:schemeClr val="accent1"/>
                </a:solidFill>
              </a:rPr>
              <a:t>the end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C1E15-9265-407D-9B36-53DED97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2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E5A8-C545-4619-935D-CB2ED9F6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Javina biblioteka klasa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36ED-7814-4760-85D2-C04E7E9F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sl-SI" altLang="en-US" dirty="0"/>
              <a:t>zgodan mehanizam za kreiranje biblioteka uslužnih klasa za određene oblasti primene.</a:t>
            </a:r>
          </a:p>
          <a:p>
            <a:r>
              <a:rPr lang="sl-SI" altLang="en-US" dirty="0"/>
              <a:t>Javina standardna biblioteka klasa podeljena je na dve grupe paketa:</a:t>
            </a:r>
          </a:p>
          <a:p>
            <a:pPr lvl="1"/>
            <a:r>
              <a:rPr lang="sl-SI" altLang="en-US" dirty="0"/>
              <a:t>pakete sa </a:t>
            </a:r>
            <a:r>
              <a:rPr lang="sl-SI" altLang="en-US" b="1" dirty="0"/>
              <a:t>opštim</a:t>
            </a:r>
            <a:r>
              <a:rPr lang="sl-SI" altLang="en-US" dirty="0"/>
              <a:t> bibliotekama za programiranje u Javi, i</a:t>
            </a:r>
          </a:p>
          <a:p>
            <a:pPr lvl="1"/>
            <a:r>
              <a:rPr lang="sl-SI" altLang="en-US" dirty="0"/>
              <a:t>pakete za kreiranje </a:t>
            </a:r>
            <a:r>
              <a:rPr lang="sl-SI" altLang="en-US" b="1" dirty="0"/>
              <a:t>apleta</a:t>
            </a:r>
            <a:r>
              <a:rPr lang="sl-SI" altLang="en-US" dirty="0"/>
              <a:t> i internet-komunikaciju.</a:t>
            </a:r>
          </a:p>
          <a:p>
            <a:r>
              <a:rPr lang="sl-SI" altLang="en-US" dirty="0"/>
              <a:t>U okviru ovog kursa biće predstavljeni samo paketi iz prve grupe</a:t>
            </a:r>
            <a:r>
              <a:rPr lang="en-US" altLang="en-US" dirty="0"/>
              <a:t> (</a:t>
            </a:r>
            <a:r>
              <a:rPr lang="en-US" altLang="en-US" dirty="0" err="1"/>
              <a:t>dakle</a:t>
            </a:r>
            <a:r>
              <a:rPr lang="en-US" altLang="en-US" dirty="0"/>
              <a:t> op</a:t>
            </a:r>
            <a:r>
              <a:rPr lang="sl-SI" altLang="en-US" dirty="0"/>
              <a:t>šte namene):</a:t>
            </a:r>
          </a:p>
          <a:p>
            <a:pPr lvl="1"/>
            <a:r>
              <a:rPr lang="sl-SI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sl-SI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/>
            <a:r>
              <a:rPr lang="sl-SI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sl-SI" altLang="en-US" dirty="0"/>
              <a:t>, i</a:t>
            </a:r>
          </a:p>
          <a:p>
            <a:pPr lvl="1"/>
            <a:r>
              <a:rPr lang="sl-SI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sl-SI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F7196-B88C-4A53-8E9A-2BCA8D72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8D3-2860-43CF-B5EF-20279C52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Paket 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endParaRPr lang="en-US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B9F6-F860-4EF6-A670-A0498989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sl-SI" altLang="en-US" sz="2000" dirty="0"/>
              <a:t>Paket java.lang sadrži klase koje predstavljaju osnovnu nadgradnju jezika java i bez njih je programiranje u javi nemoguće. Zbog toga je ovaj paket automatski uvežen u svaki fajl koji se kreira te se klase ovog paketa mogu koristiti bez navođenja punog imena i bez eksplicitnog navođenja </a:t>
            </a:r>
            <a:r>
              <a:rPr lang="sl-SI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java.lang.*</a:t>
            </a:r>
            <a:r>
              <a:rPr lang="en-US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l-SI" altLang="en-US" sz="2000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sl-SI" altLang="en-US" sz="2000" dirty="0"/>
              <a:t>Bitnije klase ovog paketa su: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 sz="1800" dirty="0"/>
              <a:t>Osnovna klasa svih Javinih klasa: </a:t>
            </a:r>
            <a:r>
              <a:rPr lang="sl-SI" altLang="en-US" sz="18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 sz="1800" dirty="0"/>
              <a:t>Wrapper klase (za predstavljanje primitivnih tipova):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 sz="1800" dirty="0"/>
              <a:t>Klasa za znakovne nizove: </a:t>
            </a:r>
            <a:r>
              <a:rPr lang="sl-SI" altLang="en-US" sz="18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 sz="1800" dirty="0"/>
              <a:t>Klasa sa metodima za matematičke funkcije: </a:t>
            </a:r>
            <a:r>
              <a:rPr lang="sl-SI" altLang="en-US" sz="18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 sz="1800" dirty="0"/>
              <a:t>Klasa sa metodima za sistemske funkcije: </a:t>
            </a:r>
            <a:r>
              <a:rPr lang="sl-SI" altLang="en-US" sz="18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endParaRPr lang="en-US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F8B94-56E5-466A-BCB1-A3E9EA6B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1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06BE-D11F-4BE3-9160-9E27EB89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Klasa Object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DBFD-D121-485F-9B7B-088C336F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Java je potpuno objektno-orijentisani jezik.</a:t>
            </a:r>
          </a:p>
          <a:p>
            <a:r>
              <a:rPr lang="sl-SI"/>
              <a:t>Kôd uvek mora pripadati nekoj klasi.</a:t>
            </a:r>
          </a:p>
          <a:p>
            <a:r>
              <a:rPr lang="sl-SI"/>
              <a:t>Superklasa svih klasa je klasa </a:t>
            </a:r>
            <a:r>
              <a:rPr lang="sl-SI" sz="3200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.</a:t>
            </a:r>
          </a:p>
          <a:p>
            <a:pPr lvl="1"/>
            <a:r>
              <a:rPr lang="sl-SI"/>
              <a:t>Sve klase u Javi implicitno nasleđuju ovu klasu.</a:t>
            </a:r>
          </a:p>
          <a:p>
            <a:pPr lvl="1"/>
            <a:r>
              <a:rPr lang="sl-SI"/>
              <a:t>Svaka klasa u Javi imaće metode koje definiše ova klasa.</a:t>
            </a:r>
          </a:p>
          <a:p>
            <a:r>
              <a:rPr lang="sl-SI"/>
              <a:t>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 smatra se najopštijim tipom u Javi.</a:t>
            </a:r>
          </a:p>
          <a:p>
            <a:r>
              <a:rPr lang="sl-SI"/>
              <a:t>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 pripada paketu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sl-SI"/>
              <a:t>.</a:t>
            </a:r>
          </a:p>
          <a:p>
            <a:pPr lvl="1"/>
            <a:r>
              <a:rPr lang="sl-SI"/>
              <a:t>Ovaj paket je implicitno uvek importovan i na raspolaganju.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F4231-917C-4D9A-BC14-C4FB96B3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C2A6-3A78-49DF-B1E9-884BC335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Metodi klase Object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7B47-01DA-4B25-BA39-E0A1A963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Object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obj)</a:t>
            </a:r>
          </a:p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finalize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final Class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sl-SI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sl-SI"/>
          </a:p>
          <a:p>
            <a:r>
              <a:rPr lang="sl-SI"/>
              <a:t>Metodi za sinhronizovanje konkurentnih niti.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59A7E-4855-44FC-94D9-0DA00572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28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864EA9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3654</TotalTime>
  <Words>5080</Words>
  <Application>Microsoft Office PowerPoint</Application>
  <PresentationFormat>Widescreen</PresentationFormat>
  <Paragraphs>505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Paketi i izuzeci</vt:lpstr>
      <vt:lpstr>Paketi</vt:lpstr>
      <vt:lpstr>Korišćenje paketa</vt:lpstr>
      <vt:lpstr>Kreiranje paketa</vt:lpstr>
      <vt:lpstr>Zadatak</vt:lpstr>
      <vt:lpstr>Javina biblioteka klasa</vt:lpstr>
      <vt:lpstr>Paket java.lang</vt:lpstr>
      <vt:lpstr>Klasa Object</vt:lpstr>
      <vt:lpstr>Metodi klase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Wrapper klase</vt:lpstr>
      <vt:lpstr>PowerPoint Presentation</vt:lpstr>
      <vt:lpstr>PowerPoint Presentation</vt:lpstr>
      <vt:lpstr>Bitniji metodi wrapper klasa</vt:lpstr>
      <vt:lpstr>PowerPoint Presentation</vt:lpstr>
      <vt:lpstr>PowerPoint Presentation</vt:lpstr>
      <vt:lpstr>Metodi klase String</vt:lpstr>
      <vt:lpstr>Metodi klase String - nastavak</vt:lpstr>
      <vt:lpstr>Metodi klase Math (svi su metodi klase)</vt:lpstr>
      <vt:lpstr>Primer korišćenja metoda klase Math</vt:lpstr>
      <vt:lpstr>Klasa System</vt:lpstr>
      <vt:lpstr>Klasa System - nastavak</vt:lpstr>
      <vt:lpstr>Zadatak</vt:lpstr>
      <vt:lpstr>PowerPoint Presentation</vt:lpstr>
      <vt:lpstr>Izuzeci</vt:lpstr>
      <vt:lpstr>Obrada izuzetka na licu mesta</vt:lpstr>
      <vt:lpstr>Abnormalan događaj</vt:lpstr>
      <vt:lpstr>Primer 1</vt:lpstr>
      <vt:lpstr>Primer 2</vt:lpstr>
      <vt:lpstr>Hijerarhija izuzetaka</vt:lpstr>
      <vt:lpstr>Dve kategorije izuzetaka</vt:lpstr>
      <vt:lpstr>Kako izgleda izuzetak?</vt:lpstr>
      <vt:lpstr>Štampanje izuzetka</vt:lpstr>
      <vt:lpstr>Primer za tip Exception</vt:lpstr>
      <vt:lpstr>Primer za tip Exception - nastavak</vt:lpstr>
      <vt:lpstr>Dešavanja u izvršenju</vt:lpstr>
      <vt:lpstr>Više catch blokova</vt:lpstr>
      <vt:lpstr>Finally blok</vt:lpstr>
      <vt:lpstr>Finally blok</vt:lpstr>
      <vt:lpstr>Sopstveni tip izuzetka</vt:lpstr>
      <vt:lpstr>Sopstveni tip izuzetka - primer</vt:lpstr>
      <vt:lpstr>PowerPoint Presentation</vt:lpstr>
      <vt:lpstr>Primer: Racionalan broj - konstruktor bacač</vt:lpstr>
      <vt:lpstr>Primer: Racionalan broj - metod bacač</vt:lpstr>
      <vt:lpstr>Primer: Studentska služba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Martin D. Jovanovic</cp:lastModifiedBy>
  <cp:revision>207</cp:revision>
  <dcterms:created xsi:type="dcterms:W3CDTF">2014-09-12T02:18:09Z</dcterms:created>
  <dcterms:modified xsi:type="dcterms:W3CDTF">2021-03-24T03:12:10Z</dcterms:modified>
</cp:coreProperties>
</file>