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486" r:id="rId3"/>
    <p:sldId id="487" r:id="rId4"/>
    <p:sldId id="488" r:id="rId5"/>
    <p:sldId id="489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515" r:id="rId14"/>
    <p:sldId id="497" r:id="rId15"/>
    <p:sldId id="498" r:id="rId16"/>
    <p:sldId id="499" r:id="rId17"/>
    <p:sldId id="500" r:id="rId18"/>
    <p:sldId id="501" r:id="rId19"/>
    <p:sldId id="502" r:id="rId20"/>
    <p:sldId id="503" r:id="rId21"/>
    <p:sldId id="504" r:id="rId22"/>
    <p:sldId id="505" r:id="rId23"/>
    <p:sldId id="506" r:id="rId24"/>
    <p:sldId id="507" r:id="rId25"/>
    <p:sldId id="508" r:id="rId26"/>
    <p:sldId id="509" r:id="rId27"/>
    <p:sldId id="510" r:id="rId28"/>
    <p:sldId id="511" r:id="rId29"/>
    <p:sldId id="512" r:id="rId30"/>
    <p:sldId id="513" r:id="rId31"/>
    <p:sldId id="514" r:id="rId32"/>
    <p:sldId id="395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F60215-ADBA-45C2-9521-41E852802003}">
          <p14:sldIdLst>
            <p14:sldId id="256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515"/>
            <p14:sldId id="497"/>
            <p14:sldId id="498"/>
            <p14:sldId id="499"/>
            <p14:sldId id="500"/>
            <p14:sldId id="501"/>
            <p14:sldId id="502"/>
            <p14:sldId id="503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F57FF"/>
    <a:srgbClr val="FF99FF"/>
    <a:srgbClr val="9900FF"/>
    <a:srgbClr val="0000CC"/>
    <a:srgbClr val="B82300"/>
    <a:srgbClr val="008000"/>
    <a:srgbClr val="7B21FF"/>
    <a:srgbClr val="404040"/>
    <a:srgbClr val="B076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5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56A808-AC9C-4152-B74D-9AD94D1664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C4A70-9FB9-49DA-8152-50BF31AC8B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AA424-DD82-4B03-A9DF-23490DBC4498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DE035-B373-40C5-B986-C57E7C0FD0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682FD-044F-4393-8512-B646F20070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9ACE0-34AD-409E-BA2A-2FF0A872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515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17B53-C20C-4E2F-BEC8-2103C62DE5E6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3BFE8-9179-4218-92E8-94C76DBA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83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74933"/>
            <a:chOff x="0" y="-8467"/>
            <a:chExt cx="12192000" cy="687493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744418" y="-8467"/>
              <a:ext cx="2444407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938472" y="-8467"/>
              <a:ext cx="2253527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9747593" y="3047999"/>
              <a:ext cx="2444407" cy="3818467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935298" y="-8467"/>
              <a:ext cx="2253527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54038"/>
            <a:ext cx="7766936" cy="1575862"/>
          </a:xfrm>
        </p:spPr>
        <p:txBody>
          <a:bodyPr anchor="ctr">
            <a:noAutofit/>
          </a:bodyPr>
          <a:lstStyle>
            <a:lvl1pPr algn="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229900"/>
            <a:ext cx="7766936" cy="213573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6" y="321573"/>
            <a:ext cx="10036628" cy="6477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6" y="1143000"/>
            <a:ext cx="10036628" cy="527936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4286" y="6422362"/>
            <a:ext cx="6430660" cy="365125"/>
          </a:xfrm>
        </p:spPr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1573"/>
            <a:ext cx="9635706" cy="6477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9635706" cy="527936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22362"/>
            <a:ext cx="6517746" cy="365125"/>
          </a:xfrm>
        </p:spPr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123B1F9-953D-4679-9988-5275CD088D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90765" y="5787293"/>
            <a:ext cx="850526" cy="9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34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66467"/>
            <a:chOff x="0" y="-8467"/>
            <a:chExt cx="12192000" cy="6866467"/>
          </a:xfrm>
        </p:grpSpPr>
        <p:sp>
          <p:nvSpPr>
            <p:cNvPr id="22" name="Rectangle 23"/>
            <p:cNvSpPr/>
            <p:nvPr/>
          </p:nvSpPr>
          <p:spPr>
            <a:xfrm>
              <a:off x="10330133" y="-8467"/>
              <a:ext cx="1858692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10379682" y="-8467"/>
              <a:ext cx="1812317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10379682" y="3048000"/>
              <a:ext cx="1812318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10898729" y="-8467"/>
              <a:ext cx="129009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1299371" y="-8467"/>
              <a:ext cx="88945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1201400" y="3589868"/>
              <a:ext cx="987425" cy="325966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862390"/>
              <a:ext cx="555171" cy="599561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2419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42419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68" r:id="rId4"/>
    <p:sldLayoutId id="2147483665" r:id="rId5"/>
    <p:sldLayoutId id="2147483653" r:id="rId6"/>
    <p:sldLayoutId id="2147483654" r:id="rId7"/>
    <p:sldLayoutId id="2147483655" r:id="rId8"/>
    <p:sldLayoutId id="214748366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7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394" y="1907177"/>
            <a:ext cx="8568609" cy="1322722"/>
          </a:xfrm>
        </p:spPr>
        <p:txBody>
          <a:bodyPr/>
          <a:lstStyle/>
          <a:p>
            <a:r>
              <a:rPr lang="sl-SI" sz="6000" b="1"/>
              <a:t>Ulaz i izlaz</a:t>
            </a:r>
            <a:endParaRPr lang="en-US" sz="6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458" y="3412779"/>
            <a:ext cx="7766936" cy="2135730"/>
          </a:xfrm>
        </p:spPr>
        <p:txBody>
          <a:bodyPr>
            <a:normAutofit/>
          </a:bodyPr>
          <a:lstStyle/>
          <a:p>
            <a:r>
              <a:rPr lang="sl-SI" dirty="0"/>
              <a:t>Programski jezici </a:t>
            </a:r>
            <a:r>
              <a:rPr lang="sl-SI"/>
              <a:t>- Java</a:t>
            </a:r>
            <a:endParaRPr lang="sl-SI" dirty="0"/>
          </a:p>
          <a:p>
            <a:r>
              <a:rPr lang="sl-SI" sz="1400" dirty="0"/>
              <a:t>Prof. dr Suzana Stojković</a:t>
            </a:r>
          </a:p>
          <a:p>
            <a:r>
              <a:rPr lang="sl-SI" sz="1400" dirty="0"/>
              <a:t>Dr Martin Jovanović</a:t>
            </a:r>
          </a:p>
          <a:p>
            <a:r>
              <a:rPr lang="sl-SI" sz="1400" dirty="0"/>
              <a:t>Dipl. inž. Ivica Marković</a:t>
            </a:r>
          </a:p>
          <a:p>
            <a:r>
              <a:rPr lang="sl-SI" sz="1400" dirty="0"/>
              <a:t>Dipl. inž. Teodora Đorđević</a:t>
            </a:r>
            <a:endParaRPr lang="en-US" sz="1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5839F-0D52-47C6-BF39-A1009BAB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3777C-9FAB-43C7-91C6-AC520908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Metod </a:t>
            </a:r>
            <a:r>
              <a:rPr lang="sl-SI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sl-SI"/>
              <a:t> - tri varijante</a:t>
            </a:r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42E9A-C267-4AF9-B5E8-63215ECCF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abstract int read</a:t>
            </a:r>
            <a:r>
              <a:rPr lang="sl-SI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sl-SI" altLang="en-US"/>
              <a:t>U ovoj varijanti, kada nema argumenata, ovaj metod će učitati jedan bajt iz ulazne datoteke (koju reprezentuje objekat za koji je ovaj metod pozvan) i vratiće ga kao primitivni int (ascii k</a:t>
            </a:r>
            <a:r>
              <a:rPr lang="sl-SI"/>
              <a:t>ô</a:t>
            </a:r>
            <a:r>
              <a:rPr lang="sl-SI" altLang="en-US"/>
              <a:t>d).</a:t>
            </a:r>
          </a:p>
          <a:p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read</a:t>
            </a:r>
            <a:r>
              <a:rPr lang="sl-SI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(byte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</a:t>
            </a:r>
            <a:r>
              <a:rPr lang="sl-SI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lvl="1"/>
            <a:r>
              <a:rPr lang="sl-SI" altLang="en-US"/>
              <a:t>Učitava niz bajtova iz fajla i smešta ih u vektor tipa 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r>
              <a:rPr lang="sl-SI" altLang="en-US"/>
              <a:t> koji mu se dodaje kao argument.</a:t>
            </a:r>
          </a:p>
          <a:p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 read</a:t>
            </a:r>
            <a:r>
              <a:rPr lang="sl-SI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(byte</a:t>
            </a:r>
            <a:r>
              <a:rPr lang="en-US" alt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[], int, int)</a:t>
            </a:r>
          </a:p>
          <a:p>
            <a:pPr lvl="1"/>
            <a:r>
              <a:rPr lang="sl-SI" altLang="en-US"/>
              <a:t>Prvi argument je vektor u koji se učitavaju bajtovi iz fajla, drugi je pozicija u vektoru od koje se smeštaju, a treći je maksimalni broj bajtova koji se mogu učitati.</a:t>
            </a:r>
          </a:p>
          <a:p>
            <a:r>
              <a:rPr lang="sl-SI"/>
              <a:t>Ukoliko nema šta da pročita, vraća -1.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6D7F3A-599E-4868-AA11-58A89503D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101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AADD8-4024-453B-86B8-C156B08FE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Postupak čitanja iz binarne datoteke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E6D57-6DC6-43B2-A1A9-1230D2113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altLang="en-US"/>
              <a:t>Kreiramo objekat klase 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sl-SI" altLang="en-US"/>
              <a:t>.</a:t>
            </a:r>
          </a:p>
          <a:p>
            <a:pPr lvl="2"/>
            <a:r>
              <a:rPr lang="sl-SI" altLang="en-US"/>
              <a:t>Ovom objektu kao argument konstruktora prosledimo </a:t>
            </a:r>
            <a:r>
              <a:rPr lang="sl-SI" altLang="en-US" b="1"/>
              <a:t>ime fajla</a:t>
            </a:r>
            <a:r>
              <a:rPr lang="sl-SI" altLang="en-US"/>
              <a:t> u koji ćemo upisivati, ili put kroz foldere do fajla. Tip argumenta je String, znači stavljamo pod navodnike. Ekstenzija u imenu fajla može biti proizvoljna (obično se koristi </a:t>
            </a:r>
            <a:r>
              <a:rPr lang="en-US" altLang="en-US"/>
              <a:t>.dat ili </a:t>
            </a:r>
            <a:r>
              <a:rPr lang="sl-SI" altLang="en-US"/>
              <a:t>.bin).</a:t>
            </a:r>
          </a:p>
          <a:p>
            <a:r>
              <a:rPr lang="sl-SI" altLang="en-US"/>
              <a:t>Onda kreiramo objekat klase 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BufferedInputStream</a:t>
            </a:r>
            <a:r>
              <a:rPr lang="sl-SI" altLang="en-US"/>
              <a:t>.</a:t>
            </a:r>
          </a:p>
          <a:p>
            <a:pPr lvl="2"/>
            <a:r>
              <a:rPr lang="sl-SI" altLang="en-US"/>
              <a:t>Ovom objektu kao argument konstruktora prosleđujemo </a:t>
            </a:r>
            <a:r>
              <a:rPr lang="sl-SI" altLang="en-US" b="1"/>
              <a:t>onaj gore objekat koji smo upravo kreirali</a:t>
            </a:r>
            <a:r>
              <a:rPr lang="sl-SI" altLang="en-US"/>
              <a:t>! Ovo možemo shvatiti kao: kreramo prvo objekat – predstavnik fajla, a onda kreiramo </a:t>
            </a:r>
            <a:r>
              <a:rPr lang="sl-SI" altLang="en-US" b="1"/>
              <a:t>bafer</a:t>
            </a:r>
            <a:r>
              <a:rPr lang="sl-SI" altLang="en-US"/>
              <a:t> kome dodeljujemo tog predstavnika.</a:t>
            </a:r>
          </a:p>
          <a:p>
            <a:r>
              <a:rPr lang="sl-SI" altLang="en-US"/>
              <a:t>Nadalje radimo sa baferom.</a:t>
            </a:r>
          </a:p>
          <a:p>
            <a:pPr lvl="2"/>
            <a:r>
              <a:rPr lang="sl-SI" altLang="en-US"/>
              <a:t>Npr. neka je objekat bafera b, tj. 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 = new BuffederInputStream(f);</a:t>
            </a:r>
          </a:p>
          <a:p>
            <a:pPr lvl="2"/>
            <a:r>
              <a:rPr lang="sl-SI" altLang="en-US"/>
              <a:t>Metod za čitanje zovemo za objekat bafera: 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b.read();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017990-1C94-4937-BC9E-8979AD5E6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98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B42B-3694-4147-96E0-96E359E92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Primer čitanja iz binarne datoteke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4CE3-CB8F-4DA1-9D9D-26643A5B6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FileInputStream </a:t>
            </a:r>
            <a:r>
              <a:rPr lang="en-US" sz="3600" b="1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FileInputStream ("fajl.bin");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BufferedInputStream b = new BufferedInputStream(</a:t>
            </a:r>
            <a:r>
              <a:rPr lang="en-US" sz="3600" b="1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byte x = (byte)b.read();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if (x == -1) System.out.println("Fajl je prazan.");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b.close();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</a:t>
            </a:r>
            <a:r>
              <a:rPr 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izu</a:t>
            </a:r>
            <a:r>
              <a:rPr lang="sl-SI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System.out.println("Pojavio se izuzetak" + izu</a:t>
            </a:r>
            <a:r>
              <a:rPr lang="sl-SI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7F41-A144-47F4-ABE7-184CC025D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719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08EF0-5071-483D-A068-6F20139E6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Eclipse IDE: pozicija datoteke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65D8B-0002-425B-AF5D-D5C042736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/>
              <a:t>Prilikom instanciranja objekta toka kao argument se može proslediti apsolutni put do datoteke.</a:t>
            </a:r>
          </a:p>
          <a:p>
            <a:r>
              <a:rPr lang="sl-SI"/>
              <a:t>Ukoliko se prosledi samo ime datoteke, Eclipse očekuje da ona bude u root-u projektnog foldera aktuelnog projekta.</a:t>
            </a:r>
          </a:p>
          <a:p>
            <a:pPr lvl="1"/>
            <a:r>
              <a:rPr lang="sl-SI"/>
              <a:t>Dakle u osnovnom folderu projekta, a ne u src podfolderu.</a:t>
            </a:r>
          </a:p>
          <a:p>
            <a:r>
              <a:rPr lang="sl-SI"/>
              <a:t>Do ovog foldera se dolazi na više načina, npr:</a:t>
            </a:r>
          </a:p>
          <a:p>
            <a:pPr lvl="1"/>
            <a:r>
              <a:rPr lang="sl-SI"/>
              <a:t>Desni klik na projekat, opcija Show in System Explorer.</a:t>
            </a:r>
          </a:p>
          <a:p>
            <a:pPr lvl="1"/>
            <a:r>
              <a:rPr lang="sl-SI"/>
              <a:t>File -&gt; Switch Workspace, iskopirati put do aktulenog workspace foldera, zalepiti ga u adresnu liniju file explorera na svojoj platformi i kliknuti Enter (MacOS: Finder –&gt; Go -&gt; Go to Folder, prečica ⇧</a:t>
            </a:r>
            <a:r>
              <a:rPr lang="en-US" sz="1800"/>
              <a:t>⌘</a:t>
            </a:r>
            <a:r>
              <a:rPr lang="sl-SI"/>
              <a:t>G).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274E6-23F1-4455-9F19-CB160A3D6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290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77FD4-6692-4A99-8B4F-303D358CC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Čitanje sa pretpostavljenim tipom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4EA48-38B3-4843-999A-526D4E6363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l-SI" altLang="en-US"/>
              <a:t>Metod 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read()</a:t>
            </a:r>
            <a:r>
              <a:rPr lang="sl-SI" altLang="en-US"/>
              <a:t> vraća jedan pročitani bajt, u formatu 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sl-SI" altLang="en-US"/>
              <a:t>.</a:t>
            </a:r>
          </a:p>
          <a:p>
            <a:r>
              <a:rPr lang="sl-SI" altLang="en-US"/>
              <a:t>Složeniji tipovi podataka moraju se čitati bajt po bajt.</a:t>
            </a:r>
          </a:p>
          <a:p>
            <a:r>
              <a:rPr lang="sl-SI" altLang="en-US"/>
              <a:t>Ukoliko se želi automatska konverzija tipa pri učitavanju, može se upotrebiti klasa 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DataInputStream</a:t>
            </a:r>
            <a:r>
              <a:rPr lang="sl-SI" altLang="en-US"/>
              <a:t>, koja sadrži verzije metoda 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sl-SI" altLang="en-US"/>
              <a:t> koje čitaju cele tipove:</a:t>
            </a:r>
          </a:p>
          <a:p>
            <a:pPr lvl="1"/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readInt()</a:t>
            </a:r>
          </a:p>
          <a:p>
            <a:pPr lvl="1"/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readFloat() </a:t>
            </a:r>
            <a:r>
              <a:rPr lang="sl-SI" altLang="en-US"/>
              <a:t>itd.</a:t>
            </a:r>
          </a:p>
          <a:p>
            <a:r>
              <a:rPr lang="sl-SI" altLang="en-US"/>
              <a:t>Ovi metodi čitaju podatke kao da su u datoteku upisani podaci nekog određenog primitivnog tipa. Programer mora da bude siguran da je u datoteku upisao podatke baš tog tipa (i u odgovarajućem redosledu), inače će iz datoteke biti učitano ko zna šta.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98355-E4A6-465C-AFCB-C9F134E84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52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EC6C4-EA20-481C-9B13-B198C2213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Čitanje sa pretpostavljenim tipom - primer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46971-E2E9-4493-909F-9F4E9FA4A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FileInputStream </a:t>
            </a:r>
            <a:r>
              <a:rPr lang="en-US" sz="4000" b="1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sl-SI" sz="4000" b="1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FileInputStream ("fajl.bin");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BufferedInputStream </a:t>
            </a:r>
            <a:r>
              <a:rPr lang="en-US" sz="36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sl-SI" sz="36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BufferedInputStream(</a:t>
            </a:r>
            <a:r>
              <a:rPr lang="en-US" sz="4000" b="1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sl-SI" sz="4000" b="1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DataInputStream </a:t>
            </a:r>
            <a:r>
              <a:rPr lang="sl-SI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DataInputStream(</a:t>
            </a:r>
            <a:r>
              <a:rPr lang="en-US" sz="36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sl-SI" sz="3600" b="1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int celi        = </a:t>
            </a:r>
            <a:r>
              <a:rPr lang="en-US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sl-SI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.readInt();  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čitaj kao int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float realni    = </a:t>
            </a:r>
            <a:r>
              <a:rPr lang="en-US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sl-SI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.readFloat();  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čitaj kao float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boolean logicki = </a:t>
            </a:r>
            <a:r>
              <a:rPr lang="en-US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sl-SI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.readBoolean(); </a:t>
            </a:r>
            <a:r>
              <a:rPr lang="en-US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čitaj kao bool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l-SI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.close();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(IOException izu)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System.out.println("Pojavio se izuzetak" + izu);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48571-EF60-4796-BF0F-20A5C39E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066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70329-78F8-449E-B491-F4BFFDE37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Binarni tokovi - izlaz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A6C9B-A7A4-4859-9047-431CFB018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</a:p>
          <a:p>
            <a:pPr lvl="1"/>
            <a:r>
              <a:rPr lang="en-US" altLang="en-US"/>
              <a:t>A</a:t>
            </a:r>
            <a:r>
              <a:rPr lang="sl-SI" altLang="en-US"/>
              <a:t>pstraktna klasa, nasleđuju je sve ostale.</a:t>
            </a:r>
          </a:p>
          <a:p>
            <a:pPr lvl="1"/>
            <a:r>
              <a:rPr lang="sl-SI" altLang="en-US"/>
              <a:t>Ova, međutim, ima samo dva metoda:</a:t>
            </a:r>
          </a:p>
          <a:p>
            <a:pPr lvl="2"/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 </a:t>
            </a:r>
            <a:r>
              <a:rPr lang="sl-SI" altLang="en-US"/>
              <a:t>(u </a:t>
            </a:r>
            <a:r>
              <a:rPr lang="en-US" altLang="en-US"/>
              <a:t>tri</a:t>
            </a:r>
            <a:r>
              <a:rPr lang="sl-SI" altLang="en-US"/>
              <a:t> varijante), i</a:t>
            </a:r>
          </a:p>
          <a:p>
            <a:pPr lvl="2"/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close()</a:t>
            </a:r>
            <a:r>
              <a:rPr lang="sl-SI" altLang="en-US"/>
              <a:t>.</a:t>
            </a:r>
          </a:p>
          <a:p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</a:p>
          <a:p>
            <a:pPr lvl="1"/>
            <a:r>
              <a:rPr lang="sl-SI" altLang="en-US"/>
              <a:t>Slično kao kod odgovarajuće ulazne klase.</a:t>
            </a:r>
          </a:p>
          <a:p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</a:p>
          <a:p>
            <a:pPr lvl="1"/>
            <a:r>
              <a:rPr lang="sl-SI" altLang="en-US"/>
              <a:t>Slično kao kod odgovarajuće ulazne klase.</a:t>
            </a:r>
          </a:p>
          <a:p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OutputStream</a:t>
            </a:r>
          </a:p>
          <a:p>
            <a:pPr lvl="1"/>
            <a:r>
              <a:rPr lang="sl-SI" altLang="en-US"/>
              <a:t>Slično kao kod odgovarajuće ulazne klase. Metodi:</a:t>
            </a:r>
          </a:p>
          <a:p>
            <a:pPr lvl="2"/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writeBoolean(boolean)</a:t>
            </a:r>
            <a:r>
              <a:rPr lang="sl-SI" altLang="en-US"/>
              <a:t>,</a:t>
            </a:r>
          </a:p>
          <a:p>
            <a:pPr lvl="2"/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writeInt(int) </a:t>
            </a:r>
            <a:r>
              <a:rPr lang="sl-SI" altLang="en-US"/>
              <a:t>itd.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F2E4D9-508B-46C2-B539-B5A2B89E0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793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29FC0-4B97-419A-B338-03CB38D8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Metod </a:t>
            </a:r>
            <a:r>
              <a:rPr lang="sl-SI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</a:t>
            </a:r>
            <a:r>
              <a:rPr lang="sl-SI"/>
              <a:t> - tri varijante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93317-604D-47E8-B02E-BF0EA41FED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sl-SI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write(int)</a:t>
            </a:r>
            <a:endParaRPr lang="en-US" baseline="300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en-US"/>
              <a:t>Upisuje jedan bajt u i</a:t>
            </a:r>
            <a:r>
              <a:rPr lang="sl-SI"/>
              <a:t>zlazni tok.</a:t>
            </a:r>
          </a:p>
          <a:p>
            <a:pPr>
              <a:defRPr/>
            </a:pPr>
            <a:r>
              <a:rPr lang="sl-SI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write(byte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[])</a:t>
            </a:r>
          </a:p>
          <a:p>
            <a:pPr lvl="1">
              <a:defRPr/>
            </a:pPr>
            <a:r>
              <a:rPr lang="sl-SI"/>
              <a:t>Upisuje niz bajtova u izlazni tok (onoliko koliko je dug vektor u argumentu).</a:t>
            </a:r>
            <a:endParaRPr lang="en-US"/>
          </a:p>
          <a:p>
            <a:pPr>
              <a:defRPr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write(byte[], int, int)</a:t>
            </a:r>
            <a:endParaRPr lang="sl-SI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defRPr/>
            </a:pPr>
            <a:r>
              <a:rPr lang="sl-SI"/>
              <a:t>Prvi argument je vektor iz koga se podaci šalju na izlazni tok, drugi argument je pozicija u vektoru prvog podatka koji se šalje, a treći argument je broj bajtova koje treba poslati.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41EBB-5DC1-405D-8225-DC798BFD5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17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59B58-299D-444C-A340-B50BB6EF3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Upis u binarnu datoteku - primer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FE7D3-A9E3-4193-8564-9B9093244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File</a:t>
            </a:r>
            <a:r>
              <a:rPr lang="en-US">
                <a:solidFill>
                  <a:srgbClr val="B823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 </a:t>
            </a:r>
            <a:r>
              <a:rPr lang="en-US" sz="3800" b="1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FileOutputStream ("fajl.bin");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BufferedOutputStream b = new BufferedOutputStream(</a:t>
            </a:r>
            <a:r>
              <a:rPr lang="en-US" sz="3800" b="1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b.write(10);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b.close();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(IOException izu)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System.out.println("Pojavio se izuzetak" + izu);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22C140-F54D-41FA-A91B-4265AC8AA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5910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59F6-7172-4AF4-BEDD-624A44506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Upis sa nametnutim formatom - primer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4384-7F77-4DED-92A9-8E11CCC9C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File</a:t>
            </a:r>
            <a:r>
              <a:rPr lang="en-US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 </a:t>
            </a:r>
            <a:r>
              <a:rPr lang="en-US" sz="3100" b="1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FileOutputStream ("fajl.bin");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BufferedOutputStream </a:t>
            </a:r>
            <a:r>
              <a:rPr lang="en-US" sz="31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BufferedOutputStream(</a:t>
            </a:r>
            <a:r>
              <a:rPr lang="en-US" sz="3100" b="1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DataOutputStream </a:t>
            </a:r>
            <a:r>
              <a:rPr lang="en-US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DataOutputStream(</a:t>
            </a:r>
            <a:r>
              <a:rPr lang="en-US" sz="310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l-SI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</a:t>
            </a:r>
            <a:r>
              <a:rPr lang="en-US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(10);      </a:t>
            </a:r>
            <a:r>
              <a:rPr lang="en-US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upiši ga u formatu za int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l-SI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</a:t>
            </a:r>
            <a:r>
              <a:rPr lang="en-US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(2.2f);  </a:t>
            </a:r>
            <a:r>
              <a:rPr lang="en-US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upiši ga u formatu za float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l-SI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</a:t>
            </a:r>
            <a:r>
              <a:rPr lang="en-US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Boolean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(true);</a:t>
            </a:r>
            <a:r>
              <a:rPr lang="en-US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upiši ga u formatu za boolean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sl-SI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.close();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(IOException izu)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System.out.println("Pojavio se izuzetak" + izu);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AD3FC4-7CB0-4AA3-9A14-AE944643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776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D890-8D24-4810-BEEE-73596E759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Ulaz i izlaz kod Jave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E7370-493B-4117-AD69-A92A5F97E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altLang="en-US"/>
              <a:t>Da bismo pristupali određenom ulaznom ili izlaznom uređaju, prvo što nam je potrebno jeste </a:t>
            </a:r>
            <a:r>
              <a:rPr lang="sl-SI" altLang="en-US" b="1"/>
              <a:t>predstavnik</a:t>
            </a:r>
            <a:r>
              <a:rPr lang="sl-SI" altLang="en-US"/>
              <a:t> tog uređaja u našem programu - neka promenljiva koja je simbol za taj uređaj.</a:t>
            </a:r>
          </a:p>
          <a:p>
            <a:r>
              <a:rPr lang="sl-SI" altLang="en-US"/>
              <a:t>Jednom kada imamo predstavnika, sve što želimo da radimo sa uređajem – radićemo (unutar programa) sa tim njegovim predstavnikom.</a:t>
            </a:r>
          </a:p>
          <a:p>
            <a:r>
              <a:rPr lang="sl-SI" altLang="en-US"/>
              <a:t>Pošto smo u domenu objektnih jezika, predstavnik uređaja biće neki </a:t>
            </a:r>
            <a:r>
              <a:rPr lang="sl-SI" altLang="en-US" b="1"/>
              <a:t>objekat</a:t>
            </a:r>
            <a:r>
              <a:rPr lang="sl-SI" altLang="en-US"/>
              <a:t>. Sve akcije koje želimo preduzeti sa tim uređajem preduzimaćemo tako što ćemo pozivati odgovarajuće metode tog objekta.</a:t>
            </a:r>
            <a:endParaRPr lang="en-US" alt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087A23-E93C-4141-AFF3-2D2F9E66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187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9704-38DA-4909-B5F7-9DA3CBDFD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Binarni tokovi – "puškica"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27CC7C-9C21-4F62-A511-0AAA2B3E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B6ED5A5E-EEF8-4B05-91F0-B8BB86D55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927" y="1131209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0000CC"/>
                </a:solidFill>
              </a:rPr>
              <a:t>Input</a:t>
            </a:r>
            <a:r>
              <a:rPr lang="en-US" altLang="en-US" sz="2800">
                <a:solidFill>
                  <a:schemeClr val="bg2">
                    <a:lumMod val="50000"/>
                  </a:schemeClr>
                </a:solidFill>
              </a:rPr>
              <a:t>Stream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FC323F2-B2B2-4698-8EC4-F842B1DC8C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252" y="1648734"/>
            <a:ext cx="3960812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6600FF"/>
                </a:solidFill>
              </a:rPr>
              <a:t>File</a:t>
            </a:r>
            <a:r>
              <a:rPr lang="en-US" altLang="en-US">
                <a:solidFill>
                  <a:schemeClr val="bg2">
                    <a:lumMod val="50000"/>
                  </a:schemeClr>
                </a:solidFill>
              </a:rPr>
              <a:t>InputStream – sirovina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6600FF"/>
                </a:solidFill>
              </a:rPr>
              <a:t>Buffered</a:t>
            </a:r>
            <a:r>
              <a:rPr lang="en-US" altLang="en-US">
                <a:solidFill>
                  <a:schemeClr val="bg2">
                    <a:lumMod val="50000"/>
                  </a:schemeClr>
                </a:solidFill>
              </a:rPr>
              <a:t>InputStream – bafer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6600FF"/>
                </a:solidFill>
              </a:rPr>
              <a:t>Data</a:t>
            </a:r>
            <a:r>
              <a:rPr lang="en-US" altLang="en-US">
                <a:solidFill>
                  <a:schemeClr val="bg2">
                    <a:lumMod val="50000"/>
                  </a:schemeClr>
                </a:solidFill>
              </a:rPr>
              <a:t>InputStream – pametnjakovi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</a:rPr>
              <a:t>ć</a:t>
            </a:r>
            <a:endParaRPr lang="en-US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61B15363-033B-42FC-9600-20912D28B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9377" y="1636824"/>
            <a:ext cx="0" cy="10795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Line 6">
            <a:extLst>
              <a:ext uri="{FF2B5EF4-FFF2-40B4-BE49-F238E27FC236}">
                <a16:creationId xmlns:a16="http://schemas.microsoft.com/office/drawing/2014/main" id="{4B4A5BF3-E84F-4CF1-8A81-F74442A991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377" y="1906699"/>
            <a:ext cx="315912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Line 7">
            <a:extLst>
              <a:ext uri="{FF2B5EF4-FFF2-40B4-BE49-F238E27FC236}">
                <a16:creationId xmlns:a16="http://schemas.microsoft.com/office/drawing/2014/main" id="{7CBACCEE-433F-41E5-9EDA-2326A6B714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377" y="2311512"/>
            <a:ext cx="315912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0" name="Line 8">
            <a:extLst>
              <a:ext uri="{FF2B5EF4-FFF2-40B4-BE49-F238E27FC236}">
                <a16:creationId xmlns:a16="http://schemas.microsoft.com/office/drawing/2014/main" id="{520CF8C4-89A6-4212-BB3D-CE421DA5EEF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9377" y="2716324"/>
            <a:ext cx="315912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96F125C-4BBF-4D13-A987-F9190CF12FD9}"/>
              </a:ext>
            </a:extLst>
          </p:cNvPr>
          <p:cNvGrpSpPr>
            <a:grpSpLocks/>
          </p:cNvGrpSpPr>
          <p:nvPr/>
        </p:nvGrpSpPr>
        <p:grpSpPr bwMode="auto">
          <a:xfrm>
            <a:off x="2954414" y="1221697"/>
            <a:ext cx="3195638" cy="1190625"/>
            <a:chOff x="1888" y="686"/>
            <a:chExt cx="2013" cy="750"/>
          </a:xfrm>
        </p:grpSpPr>
        <p:sp>
          <p:nvSpPr>
            <p:cNvPr id="45" name="Text Box 10">
              <a:extLst>
                <a:ext uri="{FF2B5EF4-FFF2-40B4-BE49-F238E27FC236}">
                  <a16:creationId xmlns:a16="http://schemas.microsoft.com/office/drawing/2014/main" id="{519F2160-2BE9-460C-BE06-F97381C646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1" y="686"/>
              <a:ext cx="1020" cy="7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sl-SI" altLang="en-US">
                  <a:solidFill>
                    <a:schemeClr val="bg2">
                      <a:lumMod val="50000"/>
                    </a:schemeClr>
                  </a:solidFill>
                </a:rPr>
                <a:t>void read</a:t>
              </a:r>
            </a:p>
            <a:p>
              <a:r>
                <a:rPr lang="sl-SI" altLang="en-US">
                  <a:solidFill>
                    <a:schemeClr val="bg2">
                      <a:lumMod val="50000"/>
                    </a:schemeClr>
                  </a:solidFill>
                </a:rPr>
                <a:t>void mark(int)</a:t>
              </a:r>
            </a:p>
            <a:p>
              <a:r>
                <a:rPr lang="sl-SI" altLang="en-US">
                  <a:solidFill>
                    <a:schemeClr val="bg2">
                      <a:lumMod val="50000"/>
                    </a:schemeClr>
                  </a:solidFill>
                </a:rPr>
                <a:t>void reset()</a:t>
              </a:r>
            </a:p>
            <a:p>
              <a:r>
                <a:rPr lang="sl-SI" altLang="en-US">
                  <a:solidFill>
                    <a:schemeClr val="bg2">
                      <a:lumMod val="50000"/>
                    </a:schemeClr>
                  </a:solidFill>
                </a:rPr>
                <a:t>void close()</a:t>
              </a:r>
              <a:endParaRPr lang="en-US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6" name="Line 11">
              <a:extLst>
                <a:ext uri="{FF2B5EF4-FFF2-40B4-BE49-F238E27FC236}">
                  <a16:creationId xmlns:a16="http://schemas.microsoft.com/office/drawing/2014/main" id="{AEE75F9E-3AC4-4C60-AEC2-E1CF0D5C119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8" y="828"/>
              <a:ext cx="992" cy="0"/>
            </a:xfrm>
            <a:prstGeom prst="lin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7" name="Line 12">
              <a:extLst>
                <a:ext uri="{FF2B5EF4-FFF2-40B4-BE49-F238E27FC236}">
                  <a16:creationId xmlns:a16="http://schemas.microsoft.com/office/drawing/2014/main" id="{0EA7888D-CF05-46E0-8625-4A185D0BC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828"/>
              <a:ext cx="0" cy="510"/>
            </a:xfrm>
            <a:prstGeom prst="lin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8" name="Line 13">
              <a:extLst>
                <a:ext uri="{FF2B5EF4-FFF2-40B4-BE49-F238E27FC236}">
                  <a16:creationId xmlns:a16="http://schemas.microsoft.com/office/drawing/2014/main" id="{D953FB06-FDED-46DD-A479-1901138E49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998"/>
              <a:ext cx="226" cy="0"/>
            </a:xfrm>
            <a:prstGeom prst="lin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9" name="Line 14">
              <a:extLst>
                <a:ext uri="{FF2B5EF4-FFF2-40B4-BE49-F238E27FC236}">
                  <a16:creationId xmlns:a16="http://schemas.microsoft.com/office/drawing/2014/main" id="{587DDFA9-EE92-460A-834E-0839B5189A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168"/>
              <a:ext cx="226" cy="0"/>
            </a:xfrm>
            <a:prstGeom prst="lin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50" name="Line 15">
              <a:extLst>
                <a:ext uri="{FF2B5EF4-FFF2-40B4-BE49-F238E27FC236}">
                  <a16:creationId xmlns:a16="http://schemas.microsoft.com/office/drawing/2014/main" id="{F20D125B-BDB9-4A3E-A925-8F69C74376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3" y="1338"/>
              <a:ext cx="226" cy="0"/>
            </a:xfrm>
            <a:prstGeom prst="lin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DDC52DF-208E-4865-B5AE-5116FF3E32AE}"/>
              </a:ext>
            </a:extLst>
          </p:cNvPr>
          <p:cNvGrpSpPr>
            <a:grpSpLocks/>
          </p:cNvGrpSpPr>
          <p:nvPr/>
        </p:nvGrpSpPr>
        <p:grpSpPr bwMode="auto">
          <a:xfrm>
            <a:off x="5654752" y="1221698"/>
            <a:ext cx="3105150" cy="738188"/>
            <a:chOff x="3589" y="686"/>
            <a:chExt cx="1956" cy="465"/>
          </a:xfrm>
        </p:grpSpPr>
        <p:sp>
          <p:nvSpPr>
            <p:cNvPr id="40" name="Text Box 17">
              <a:extLst>
                <a:ext uri="{FF2B5EF4-FFF2-40B4-BE49-F238E27FC236}">
                  <a16:creationId xmlns:a16="http://schemas.microsoft.com/office/drawing/2014/main" id="{72275D5A-757B-4AB9-97D1-98BBBEAAC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7" y="686"/>
              <a:ext cx="145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sl-SI" altLang="en-US" sz="1400">
                  <a:solidFill>
                    <a:schemeClr val="bg2">
                      <a:lumMod val="50000"/>
                    </a:schemeClr>
                  </a:solidFill>
                </a:rPr>
                <a:t>void read ()</a:t>
              </a:r>
            </a:p>
            <a:p>
              <a:r>
                <a:rPr lang="sl-SI" altLang="en-US" sz="1400">
                  <a:solidFill>
                    <a:schemeClr val="bg2">
                      <a:lumMod val="50000"/>
                    </a:schemeClr>
                  </a:solidFill>
                </a:rPr>
                <a:t>void read (byte</a:t>
              </a:r>
              <a:r>
                <a:rPr lang="en-US" altLang="en-US" sz="1400">
                  <a:solidFill>
                    <a:schemeClr val="bg2">
                      <a:lumMod val="50000"/>
                    </a:schemeClr>
                  </a:solidFill>
                </a:rPr>
                <a:t>[])</a:t>
              </a:r>
            </a:p>
            <a:p>
              <a:r>
                <a:rPr lang="en-US" altLang="en-US" sz="1400">
                  <a:solidFill>
                    <a:schemeClr val="bg2">
                      <a:lumMod val="50000"/>
                    </a:schemeClr>
                  </a:solidFill>
                </a:rPr>
                <a:t>void read (byte[], int, int)</a:t>
              </a:r>
            </a:p>
          </p:txBody>
        </p:sp>
        <p:sp>
          <p:nvSpPr>
            <p:cNvPr id="41" name="Line 18">
              <a:extLst>
                <a:ext uri="{FF2B5EF4-FFF2-40B4-BE49-F238E27FC236}">
                  <a16:creationId xmlns:a16="http://schemas.microsoft.com/office/drawing/2014/main" id="{F26B0BCE-0DD1-49D2-B4A6-0119CD8399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799"/>
              <a:ext cx="538" cy="0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2" name="Line 19">
              <a:extLst>
                <a:ext uri="{FF2B5EF4-FFF2-40B4-BE49-F238E27FC236}">
                  <a16:creationId xmlns:a16="http://schemas.microsoft.com/office/drawing/2014/main" id="{E274CDCD-E541-4FE3-AE6E-FE7D7C98CA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" y="799"/>
              <a:ext cx="0" cy="255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3" name="Line 20">
              <a:extLst>
                <a:ext uri="{FF2B5EF4-FFF2-40B4-BE49-F238E27FC236}">
                  <a16:creationId xmlns:a16="http://schemas.microsoft.com/office/drawing/2014/main" id="{45840736-B803-4B55-8268-5D48B98E9C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" y="913"/>
              <a:ext cx="141" cy="0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44" name="Line 21">
              <a:extLst>
                <a:ext uri="{FF2B5EF4-FFF2-40B4-BE49-F238E27FC236}">
                  <a16:creationId xmlns:a16="http://schemas.microsoft.com/office/drawing/2014/main" id="{9CAE7590-AA07-4B42-BC07-E444B9E913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" y="1054"/>
              <a:ext cx="141" cy="0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CDBD7A3-4D51-4803-B27F-A97782594D82}"/>
              </a:ext>
            </a:extLst>
          </p:cNvPr>
          <p:cNvGrpSpPr>
            <a:grpSpLocks/>
          </p:cNvGrpSpPr>
          <p:nvPr/>
        </p:nvGrpSpPr>
        <p:grpSpPr bwMode="auto">
          <a:xfrm>
            <a:off x="1198639" y="2924290"/>
            <a:ext cx="2817813" cy="736601"/>
            <a:chOff x="782" y="1724"/>
            <a:chExt cx="1775" cy="464"/>
          </a:xfrm>
        </p:grpSpPr>
        <p:sp>
          <p:nvSpPr>
            <p:cNvPr id="36" name="Text Box 23">
              <a:extLst>
                <a:ext uri="{FF2B5EF4-FFF2-40B4-BE49-F238E27FC236}">
                  <a16:creationId xmlns:a16="http://schemas.microsoft.com/office/drawing/2014/main" id="{1B96D25A-D83B-47D5-9217-083B84D4DF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1749"/>
              <a:ext cx="1633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sl-SI" altLang="en-US">
                  <a:solidFill>
                    <a:schemeClr val="bg2">
                      <a:lumMod val="50000"/>
                    </a:schemeClr>
                  </a:solidFill>
                </a:rPr>
                <a:t>boolean readBoolean(),</a:t>
              </a:r>
            </a:p>
            <a:p>
              <a:pPr>
                <a:spcBef>
                  <a:spcPct val="20000"/>
                </a:spcBef>
              </a:pPr>
              <a:r>
                <a:rPr lang="sl-SI" altLang="en-US">
                  <a:solidFill>
                    <a:schemeClr val="bg2">
                      <a:lumMod val="50000"/>
                    </a:schemeClr>
                  </a:solidFill>
                </a:rPr>
                <a:t>byte readByte() ... itd</a:t>
              </a:r>
              <a:endParaRPr lang="en-US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7" name="Line 24">
              <a:extLst>
                <a:ext uri="{FF2B5EF4-FFF2-40B4-BE49-F238E27FC236}">
                  <a16:creationId xmlns:a16="http://schemas.microsoft.com/office/drawing/2014/main" id="{B41BEE31-258D-4B48-B31C-C4A216828F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1724"/>
              <a:ext cx="0" cy="368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65FB1E1E-A00E-47BB-B1F7-4487C414A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1865"/>
              <a:ext cx="170" cy="0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9" name="Line 26">
              <a:extLst>
                <a:ext uri="{FF2B5EF4-FFF2-40B4-BE49-F238E27FC236}">
                  <a16:creationId xmlns:a16="http://schemas.microsoft.com/office/drawing/2014/main" id="{DF11541C-BB96-45E6-A311-196A6DC62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2092"/>
              <a:ext cx="170" cy="0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sp>
        <p:nvSpPr>
          <p:cNvPr id="14" name="Text Box 27">
            <a:extLst>
              <a:ext uri="{FF2B5EF4-FFF2-40B4-BE49-F238E27FC236}">
                <a16:creationId xmlns:a16="http://schemas.microsoft.com/office/drawing/2014/main" id="{EC9B7523-AC51-48AD-88D1-C35533A7E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77" y="3831547"/>
            <a:ext cx="2555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sl-SI" altLang="en-US" sz="2800">
                <a:solidFill>
                  <a:srgbClr val="0000CC"/>
                </a:solidFill>
              </a:rPr>
              <a:t>Out</a:t>
            </a:r>
            <a:r>
              <a:rPr lang="en-US" altLang="en-US" sz="2800">
                <a:solidFill>
                  <a:srgbClr val="0000CC"/>
                </a:solidFill>
              </a:rPr>
              <a:t>put</a:t>
            </a:r>
            <a:r>
              <a:rPr lang="en-US" altLang="en-US" sz="2800">
                <a:solidFill>
                  <a:schemeClr val="bg2">
                    <a:lumMod val="50000"/>
                  </a:schemeClr>
                </a:solidFill>
              </a:rPr>
              <a:t>Stream</a:t>
            </a:r>
          </a:p>
        </p:txBody>
      </p:sp>
      <p:sp>
        <p:nvSpPr>
          <p:cNvPr id="15" name="Text Box 28">
            <a:extLst>
              <a:ext uri="{FF2B5EF4-FFF2-40B4-BE49-F238E27FC236}">
                <a16:creationId xmlns:a16="http://schemas.microsoft.com/office/drawing/2014/main" id="{7CCD1798-9A03-41CB-BA34-CC8241DA9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802" y="4349072"/>
            <a:ext cx="3960812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6600FF"/>
                </a:solidFill>
              </a:rPr>
              <a:t>File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</a:rPr>
              <a:t>Out</a:t>
            </a:r>
            <a:r>
              <a:rPr lang="en-US" altLang="en-US">
                <a:solidFill>
                  <a:schemeClr val="bg2">
                    <a:lumMod val="50000"/>
                  </a:schemeClr>
                </a:solidFill>
              </a:rPr>
              <a:t>putStream – sirovina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6600FF"/>
                </a:solidFill>
              </a:rPr>
              <a:t>Buffered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</a:rPr>
              <a:t>Outp</a:t>
            </a:r>
            <a:r>
              <a:rPr lang="en-US" altLang="en-US">
                <a:solidFill>
                  <a:schemeClr val="bg2">
                    <a:lumMod val="50000"/>
                  </a:schemeClr>
                </a:solidFill>
              </a:rPr>
              <a:t>utStream – bafer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6600FF"/>
                </a:solidFill>
              </a:rPr>
              <a:t>Data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</a:rPr>
              <a:t>Out</a:t>
            </a:r>
            <a:r>
              <a:rPr lang="en-US" altLang="en-US">
                <a:solidFill>
                  <a:schemeClr val="bg2">
                    <a:lumMod val="50000"/>
                  </a:schemeClr>
                </a:solidFill>
              </a:rPr>
              <a:t>putStream – pametnjakovi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</a:rPr>
              <a:t>ć</a:t>
            </a:r>
            <a:endParaRPr lang="en-US" alt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6" name="Line 29">
            <a:extLst>
              <a:ext uri="{FF2B5EF4-FFF2-40B4-BE49-F238E27FC236}">
                <a16:creationId xmlns:a16="http://schemas.microsoft.com/office/drawing/2014/main" id="{75F322BE-40E3-4746-AD80-B643222D000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927" y="4282397"/>
            <a:ext cx="0" cy="10795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7" name="Line 30">
            <a:extLst>
              <a:ext uri="{FF2B5EF4-FFF2-40B4-BE49-F238E27FC236}">
                <a16:creationId xmlns:a16="http://schemas.microsoft.com/office/drawing/2014/main" id="{90590B74-1685-481E-9BB8-45C5C56F22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927" y="4552272"/>
            <a:ext cx="315912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8" name="Line 31">
            <a:extLst>
              <a:ext uri="{FF2B5EF4-FFF2-40B4-BE49-F238E27FC236}">
                <a16:creationId xmlns:a16="http://schemas.microsoft.com/office/drawing/2014/main" id="{BF121CF8-73A7-484F-85CF-89402AB81C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927" y="4957084"/>
            <a:ext cx="315912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9" name="Line 32">
            <a:extLst>
              <a:ext uri="{FF2B5EF4-FFF2-40B4-BE49-F238E27FC236}">
                <a16:creationId xmlns:a16="http://schemas.microsoft.com/office/drawing/2014/main" id="{4D655B3E-0D29-41E0-A0F4-69F608A0B0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4927" y="5361897"/>
            <a:ext cx="315912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520C649-C848-4D9A-A3E2-996927EACACA}"/>
              </a:ext>
            </a:extLst>
          </p:cNvPr>
          <p:cNvGrpSpPr>
            <a:grpSpLocks/>
          </p:cNvGrpSpPr>
          <p:nvPr/>
        </p:nvGrpSpPr>
        <p:grpSpPr bwMode="auto">
          <a:xfrm>
            <a:off x="3179839" y="3922034"/>
            <a:ext cx="3195638" cy="915988"/>
            <a:chOff x="2030" y="2416"/>
            <a:chExt cx="2013" cy="577"/>
          </a:xfrm>
        </p:grpSpPr>
        <p:sp>
          <p:nvSpPr>
            <p:cNvPr id="32" name="Text Box 34">
              <a:extLst>
                <a:ext uri="{FF2B5EF4-FFF2-40B4-BE49-F238E27FC236}">
                  <a16:creationId xmlns:a16="http://schemas.microsoft.com/office/drawing/2014/main" id="{8E69F5C6-9912-4DF3-89C6-3D5C705CC7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3" y="2416"/>
              <a:ext cx="102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sl-SI" altLang="en-US">
                  <a:solidFill>
                    <a:schemeClr val="bg2">
                      <a:lumMod val="50000"/>
                    </a:schemeClr>
                  </a:solidFill>
                </a:rPr>
                <a:t>void write</a:t>
              </a:r>
            </a:p>
            <a:p>
              <a:endParaRPr lang="sl-SI" altLang="en-US">
                <a:solidFill>
                  <a:schemeClr val="bg2">
                    <a:lumMod val="50000"/>
                  </a:schemeClr>
                </a:solidFill>
              </a:endParaRPr>
            </a:p>
            <a:p>
              <a:r>
                <a:rPr lang="sl-SI" altLang="en-US">
                  <a:solidFill>
                    <a:schemeClr val="bg2">
                      <a:lumMod val="50000"/>
                    </a:schemeClr>
                  </a:solidFill>
                </a:rPr>
                <a:t>void close()</a:t>
              </a:r>
              <a:endParaRPr lang="en-US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3" name="Line 35">
              <a:extLst>
                <a:ext uri="{FF2B5EF4-FFF2-40B4-BE49-F238E27FC236}">
                  <a16:creationId xmlns:a16="http://schemas.microsoft.com/office/drawing/2014/main" id="{5391B3B0-06C5-4E8F-8B65-F6C0DB1E02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0" y="2558"/>
              <a:ext cx="992" cy="0"/>
            </a:xfrm>
            <a:prstGeom prst="lin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4" name="Line 36">
              <a:extLst>
                <a:ext uri="{FF2B5EF4-FFF2-40B4-BE49-F238E27FC236}">
                  <a16:creationId xmlns:a16="http://schemas.microsoft.com/office/drawing/2014/main" id="{EC0A7026-7F12-43A5-A4FC-69EA5A876D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5" y="2558"/>
              <a:ext cx="0" cy="339"/>
            </a:xfrm>
            <a:prstGeom prst="lin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5" name="Line 37">
              <a:extLst>
                <a:ext uri="{FF2B5EF4-FFF2-40B4-BE49-F238E27FC236}">
                  <a16:creationId xmlns:a16="http://schemas.microsoft.com/office/drawing/2014/main" id="{369D5FE8-BE9E-446C-B38B-D86361C88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5" y="2898"/>
              <a:ext cx="226" cy="0"/>
            </a:xfrm>
            <a:prstGeom prst="line">
              <a:avLst/>
            </a:prstGeom>
            <a:noFill/>
            <a:ln w="2540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4A28C27-CF42-48EE-93DA-F735A536136C}"/>
              </a:ext>
            </a:extLst>
          </p:cNvPr>
          <p:cNvGrpSpPr>
            <a:grpSpLocks/>
          </p:cNvGrpSpPr>
          <p:nvPr/>
        </p:nvGrpSpPr>
        <p:grpSpPr bwMode="auto">
          <a:xfrm>
            <a:off x="5969077" y="3922035"/>
            <a:ext cx="3105150" cy="738188"/>
            <a:chOff x="3589" y="686"/>
            <a:chExt cx="1956" cy="465"/>
          </a:xfrm>
        </p:grpSpPr>
        <p:sp>
          <p:nvSpPr>
            <p:cNvPr id="27" name="Text Box 39">
              <a:extLst>
                <a:ext uri="{FF2B5EF4-FFF2-40B4-BE49-F238E27FC236}">
                  <a16:creationId xmlns:a16="http://schemas.microsoft.com/office/drawing/2014/main" id="{DAEFCD94-EDA3-4A2B-B9F9-B64EE638C9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7" y="686"/>
              <a:ext cx="1458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sl-SI" altLang="en-US" sz="1400">
                  <a:solidFill>
                    <a:schemeClr val="bg2">
                      <a:lumMod val="50000"/>
                    </a:schemeClr>
                  </a:solidFill>
                </a:rPr>
                <a:t>void write (int)</a:t>
              </a:r>
            </a:p>
            <a:p>
              <a:r>
                <a:rPr lang="sl-SI" altLang="en-US" sz="1400">
                  <a:solidFill>
                    <a:schemeClr val="bg2">
                      <a:lumMod val="50000"/>
                    </a:schemeClr>
                  </a:solidFill>
                </a:rPr>
                <a:t>void write (byte</a:t>
              </a:r>
              <a:r>
                <a:rPr lang="en-US" altLang="en-US" sz="1400">
                  <a:solidFill>
                    <a:schemeClr val="bg2">
                      <a:lumMod val="50000"/>
                    </a:schemeClr>
                  </a:solidFill>
                </a:rPr>
                <a:t>[])</a:t>
              </a:r>
            </a:p>
            <a:p>
              <a:r>
                <a:rPr lang="en-US" altLang="en-US" sz="1400">
                  <a:solidFill>
                    <a:schemeClr val="bg2">
                      <a:lumMod val="50000"/>
                    </a:schemeClr>
                  </a:solidFill>
                </a:rPr>
                <a:t>void </a:t>
              </a:r>
              <a:r>
                <a:rPr lang="sl-SI" altLang="en-US" sz="1400">
                  <a:solidFill>
                    <a:schemeClr val="bg2">
                      <a:lumMod val="50000"/>
                    </a:schemeClr>
                  </a:solidFill>
                </a:rPr>
                <a:t>write</a:t>
              </a:r>
              <a:r>
                <a:rPr lang="en-US" altLang="en-US" sz="1400">
                  <a:solidFill>
                    <a:schemeClr val="bg2">
                      <a:lumMod val="50000"/>
                    </a:schemeClr>
                  </a:solidFill>
                </a:rPr>
                <a:t> (byte[], int, int)</a:t>
              </a:r>
            </a:p>
          </p:txBody>
        </p:sp>
        <p:sp>
          <p:nvSpPr>
            <p:cNvPr id="28" name="Line 40">
              <a:extLst>
                <a:ext uri="{FF2B5EF4-FFF2-40B4-BE49-F238E27FC236}">
                  <a16:creationId xmlns:a16="http://schemas.microsoft.com/office/drawing/2014/main" id="{7A6D2064-662F-4A79-A2C1-24661CFBAB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799"/>
              <a:ext cx="538" cy="0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9" name="Line 41">
              <a:extLst>
                <a:ext uri="{FF2B5EF4-FFF2-40B4-BE49-F238E27FC236}">
                  <a16:creationId xmlns:a16="http://schemas.microsoft.com/office/drawing/2014/main" id="{ADBA93F8-068E-4807-99E2-72E94FA48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" y="799"/>
              <a:ext cx="0" cy="255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0" name="Line 42">
              <a:extLst>
                <a:ext uri="{FF2B5EF4-FFF2-40B4-BE49-F238E27FC236}">
                  <a16:creationId xmlns:a16="http://schemas.microsoft.com/office/drawing/2014/main" id="{EAB9854B-0CA7-4FE1-B2C7-BE4CCD3DA5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" y="913"/>
              <a:ext cx="141" cy="0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31" name="Line 43">
              <a:extLst>
                <a:ext uri="{FF2B5EF4-FFF2-40B4-BE49-F238E27FC236}">
                  <a16:creationId xmlns:a16="http://schemas.microsoft.com/office/drawing/2014/main" id="{5E032BDB-0C38-4F2E-B8ED-4857006616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6" y="1054"/>
              <a:ext cx="141" cy="0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DCCCB0E-A6CB-4486-8741-B2BBE65F5BBF}"/>
              </a:ext>
            </a:extLst>
          </p:cNvPr>
          <p:cNvGrpSpPr>
            <a:grpSpLocks/>
          </p:cNvGrpSpPr>
          <p:nvPr/>
        </p:nvGrpSpPr>
        <p:grpSpPr bwMode="auto">
          <a:xfrm>
            <a:off x="1154189" y="5523825"/>
            <a:ext cx="2817813" cy="736601"/>
            <a:chOff x="782" y="1724"/>
            <a:chExt cx="1775" cy="464"/>
          </a:xfrm>
        </p:grpSpPr>
        <p:sp>
          <p:nvSpPr>
            <p:cNvPr id="23" name="Text Box 45">
              <a:extLst>
                <a:ext uri="{FF2B5EF4-FFF2-40B4-BE49-F238E27FC236}">
                  <a16:creationId xmlns:a16="http://schemas.microsoft.com/office/drawing/2014/main" id="{F75BBDDB-8042-4365-B2C7-E932957C69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1749"/>
              <a:ext cx="1633" cy="4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sl-SI" altLang="en-US">
                  <a:solidFill>
                    <a:schemeClr val="bg2">
                      <a:lumMod val="50000"/>
                    </a:schemeClr>
                  </a:solidFill>
                </a:rPr>
                <a:t>void writeBoolean(),</a:t>
              </a:r>
            </a:p>
            <a:p>
              <a:pPr>
                <a:spcBef>
                  <a:spcPct val="20000"/>
                </a:spcBef>
              </a:pPr>
              <a:r>
                <a:rPr lang="sl-SI" altLang="en-US">
                  <a:solidFill>
                    <a:schemeClr val="bg2">
                      <a:lumMod val="50000"/>
                    </a:schemeClr>
                  </a:solidFill>
                </a:rPr>
                <a:t>void writeByte() ... itd</a:t>
              </a:r>
              <a:endParaRPr lang="en-US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4" name="Line 46">
              <a:extLst>
                <a:ext uri="{FF2B5EF4-FFF2-40B4-BE49-F238E27FC236}">
                  <a16:creationId xmlns:a16="http://schemas.microsoft.com/office/drawing/2014/main" id="{4BF441EE-D5D0-4273-89F1-4BC4E1901F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1724"/>
              <a:ext cx="0" cy="368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5" name="Line 47">
              <a:extLst>
                <a:ext uri="{FF2B5EF4-FFF2-40B4-BE49-F238E27FC236}">
                  <a16:creationId xmlns:a16="http://schemas.microsoft.com/office/drawing/2014/main" id="{9E125DD7-AB02-4C01-8AC6-D4C215A79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1865"/>
              <a:ext cx="170" cy="0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6" name="Line 48">
              <a:extLst>
                <a:ext uri="{FF2B5EF4-FFF2-40B4-BE49-F238E27FC236}">
                  <a16:creationId xmlns:a16="http://schemas.microsoft.com/office/drawing/2014/main" id="{89256C9D-50BD-4A51-88C8-F1F87EA4B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2092"/>
              <a:ext cx="170" cy="0"/>
            </a:xfrm>
            <a:prstGeom prst="line">
              <a:avLst/>
            </a:prstGeom>
            <a:noFill/>
            <a:ln w="19050">
              <a:solidFill>
                <a:schemeClr val="accent1">
                  <a:lumMod val="75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04401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6516D-6CB9-4E44-A99C-A5EC99788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Tekstualni tokovi – klase za ulaz i izlaz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A148E-903B-4E58-8C71-AF1D3C247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l-SI" altLang="en-US" sz="2300"/>
              <a:t>Ulazni character tokovi (bitne klase):</a:t>
            </a:r>
          </a:p>
          <a:p>
            <a:pPr lvl="1"/>
            <a:r>
              <a:rPr lang="sl-SI" alt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endParaRPr lang="en-US" altLang="en-US" sz="20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en-US" sz="1600"/>
              <a:t>Osnovna klasa </a:t>
            </a:r>
            <a:r>
              <a:rPr lang="sl-SI" altLang="en-US" sz="1600"/>
              <a:t>za sve klase za učitavanje teksta.</a:t>
            </a:r>
          </a:p>
          <a:p>
            <a:pPr lvl="2"/>
            <a:r>
              <a:rPr lang="sl-SI" altLang="en-US" sz="18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sl-SI" altLang="en-US" sz="18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</a:p>
          <a:p>
            <a:pPr lvl="3"/>
            <a:r>
              <a:rPr lang="sl-SI" altLang="en-US" sz="1600"/>
              <a:t>Klasa za učitavanje podataka iz tekstualne datoteke.</a:t>
            </a:r>
          </a:p>
          <a:p>
            <a:pPr lvl="2"/>
            <a:r>
              <a:rPr lang="sl-SI" altLang="en-US" sz="18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</a:t>
            </a:r>
            <a:r>
              <a:rPr lang="sl-SI" altLang="en-US" sz="18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</a:p>
          <a:p>
            <a:pPr lvl="3"/>
            <a:r>
              <a:rPr lang="sl-SI" altLang="en-US" sz="1600"/>
              <a:t>Bafer.</a:t>
            </a:r>
          </a:p>
          <a:p>
            <a:r>
              <a:rPr lang="sl-SI" altLang="en-US" sz="2300"/>
              <a:t>Izlazni character tokovi (bitne klase):</a:t>
            </a:r>
          </a:p>
          <a:p>
            <a:pPr lvl="1"/>
            <a:r>
              <a:rPr lang="sl-SI" alt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</a:p>
          <a:p>
            <a:pPr lvl="2"/>
            <a:r>
              <a:rPr lang="sl-SI" altLang="en-US" sz="18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sl-SI" altLang="en-US" sz="18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</a:p>
          <a:p>
            <a:pPr lvl="2"/>
            <a:r>
              <a:rPr lang="sl-SI" altLang="en-US" sz="180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</a:t>
            </a:r>
            <a:r>
              <a:rPr lang="sl-SI" altLang="en-US" sz="18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</a:p>
          <a:p>
            <a:pPr lvl="2"/>
            <a:r>
              <a:rPr lang="sl-SI" altLang="en-US" sz="18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PrintStream</a:t>
            </a:r>
            <a:endParaRPr lang="en-US" altLang="en-US" sz="18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3"/>
            <a:r>
              <a:rPr lang="en-US" altLang="en-US" sz="1600"/>
              <a:t>Ova klasa sadr</a:t>
            </a:r>
            <a:r>
              <a:rPr lang="sl-SI" altLang="en-US" sz="1600"/>
              <a:t>ži više varijanti </a:t>
            </a:r>
            <a:r>
              <a:rPr lang="sl-SI" altLang="en-US" sz="16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</a:t>
            </a:r>
            <a:r>
              <a:rPr lang="sl-SI" altLang="en-US" sz="1600"/>
              <a:t> i </a:t>
            </a:r>
            <a:r>
              <a:rPr lang="sl-SI" altLang="en-US" sz="16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println</a:t>
            </a:r>
            <a:r>
              <a:rPr lang="sl-SI" altLang="en-US" sz="1600"/>
              <a:t> metoda.</a:t>
            </a:r>
          </a:p>
          <a:p>
            <a:pPr lvl="3"/>
            <a:r>
              <a:rPr lang="sl-SI" altLang="en-US" sz="1600"/>
              <a:t>Argument ovih metoda može biti tipa </a:t>
            </a:r>
            <a:r>
              <a:rPr lang="sl-SI" altLang="en-US" sz="16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</a:t>
            </a:r>
            <a:r>
              <a:rPr lang="sl-SI" altLang="en-US" sz="1600"/>
              <a:t>, ali i primitivnog tipa ili klase.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C6032-FC71-4258-A270-A933BD755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993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5AC69-C88D-4B78-A3DE-4F8E06FE5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Važniji metodi kod tekstualnih tokova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9C22A-AFF1-4B2D-B2F2-B64E6A7BD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sl-SI" altLang="en-US"/>
              <a:t> (tj. sve njene potklase):</a:t>
            </a:r>
          </a:p>
          <a:p>
            <a:pPr lvl="1"/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readLine()</a:t>
            </a:r>
            <a:r>
              <a:rPr lang="sl-SI" altLang="en-US"/>
              <a:t> – čita jednu liniju teksta iz ulaznog toka.</a:t>
            </a:r>
          </a:p>
          <a:p>
            <a:pPr lvl="1">
              <a:buNone/>
            </a:pPr>
            <a:r>
              <a:rPr lang="sl-SI" altLang="en-US" sz="1400"/>
              <a:t> </a:t>
            </a:r>
          </a:p>
          <a:p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Writer</a:t>
            </a:r>
            <a:r>
              <a:rPr lang="sl-SI" altLang="en-US"/>
              <a:t> (tj. sve njene potklase):</a:t>
            </a:r>
          </a:p>
          <a:p>
            <a:pPr lvl="1"/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write(String) </a:t>
            </a:r>
            <a:r>
              <a:rPr lang="sl-SI" altLang="en-US"/>
              <a:t>– upisuje string u izlazni tok.</a:t>
            </a:r>
          </a:p>
          <a:p>
            <a:pPr lvl="1"/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 newLine() </a:t>
            </a:r>
            <a:r>
              <a:rPr lang="sl-SI" altLang="en-US"/>
              <a:t>– upisuje znak '</a:t>
            </a:r>
            <a:r>
              <a:rPr lang="en-US" altLang="en-US"/>
              <a:t>\n' </a:t>
            </a:r>
            <a:r>
              <a:rPr lang="sl-SI" altLang="en-US"/>
              <a:t>u izlazni tok.</a:t>
            </a:r>
            <a:endParaRPr lang="en-US" alt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7D8A2C-4F3B-443C-8727-A71A72E6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55091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45474-D0F6-43A4-B262-9514C227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Upis u tekstualnu datoteku - primer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D7BE3-A020-47EE-A8A6-C0102A378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FileWriter </a:t>
            </a:r>
            <a:r>
              <a:rPr lang="en-US" sz="3600" b="1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FileWriter ("fajl.txt");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BufferedWriter </a:t>
            </a:r>
            <a:r>
              <a:rPr lang="en-US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BufferedWriter(</a:t>
            </a:r>
            <a:r>
              <a:rPr lang="en-US" sz="3600" b="1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.write("Ovo ce biti upisano u fajl.");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.newLine();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.write("A ovo ce biti upisano u red ispod.");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.close();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(IOException izuz)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System.out.println("Pojavio se izuzetak" + izuz);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45D5BA-D1A1-4D69-9995-21F6FE02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135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56103-5361-4B10-8A0C-EBAE20033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Čitanje iz tekstualne datoteke - primer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29A39C-ACE8-429E-8E06-07D6AE21C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FileReader </a:t>
            </a:r>
            <a:r>
              <a:rPr lang="en-US" sz="3800" b="1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FileReader ("fajl.txt");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BufferedReader </a:t>
            </a:r>
            <a:r>
              <a:rPr lang="en-US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new BufferedReader(</a:t>
            </a:r>
            <a:r>
              <a:rPr lang="en-US" sz="3800" b="1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String red;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red = </a:t>
            </a:r>
            <a:r>
              <a:rPr lang="en-US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.readLine();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.close();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 (IOException izuz)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System.out.println("Pojavio se izuzetak" + izuz);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90F8FE-5838-4685-9285-6A97C4362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428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B140BE-A03F-48D3-A4BA-72AA7E05798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798"/>
          <a:stretch/>
        </p:blipFill>
        <p:spPr>
          <a:xfrm>
            <a:off x="6404643" y="1040524"/>
            <a:ext cx="4050143" cy="34671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CDB22E-FCD6-4883-AA7A-A056388B9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Ulaz sa tastature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DD958-3EA1-49D6-A6D8-16DA0F917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1143000"/>
            <a:ext cx="6261248" cy="3364624"/>
          </a:xfrm>
        </p:spPr>
        <p:txBody>
          <a:bodyPr>
            <a:normAutofit/>
          </a:bodyPr>
          <a:lstStyle/>
          <a:p>
            <a:r>
              <a:rPr lang="en-US" altLang="en-US" sz="2400"/>
              <a:t>Tastatura </a:t>
            </a:r>
            <a:r>
              <a:rPr lang="sl-SI" altLang="en-US" sz="2400"/>
              <a:t>se posmatra kao bilo koji ulazni uređaj, može se reći da se posmatra isto kao da je "datoteka" iz koje nešto čitamo. Razlike:</a:t>
            </a:r>
          </a:p>
          <a:p>
            <a:pPr marL="914400" lvl="1" indent="-457200">
              <a:buSzPct val="100000"/>
              <a:buFont typeface="Century Gothic" panose="020B0502020202020204" pitchFamily="34" charset="0"/>
              <a:buAutoNum type="arabicPeriod"/>
            </a:pPr>
            <a:r>
              <a:rPr lang="sl-SI" altLang="en-US"/>
              <a:t>koristimo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InputStreanReader</a:t>
            </a:r>
            <a:r>
              <a:rPr lang="sl-SI" altLang="en-US"/>
              <a:t>,</a:t>
            </a:r>
          </a:p>
          <a:p>
            <a:pPr marL="914400" lvl="1" indent="-457200">
              <a:buSzPct val="100000"/>
              <a:buFont typeface="Century Gothic" panose="020B0502020202020204" pitchFamily="34" charset="0"/>
              <a:buAutoNum type="arabicPeriod"/>
            </a:pPr>
            <a:r>
              <a:rPr lang="sl-SI" altLang="en-US"/>
              <a:t>ime "fajla" je atribut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system.in</a:t>
            </a:r>
            <a:r>
              <a:rPr lang="sl-SI" altLang="en-US"/>
              <a:t> i</a:t>
            </a:r>
          </a:p>
          <a:p>
            <a:pPr marL="914400" lvl="1" indent="-457200">
              <a:buSzPct val="100000"/>
              <a:buFont typeface="Century Gothic" panose="020B0502020202020204" pitchFamily="34" charset="0"/>
              <a:buAutoNum type="arabicPeriod"/>
            </a:pPr>
            <a:r>
              <a:rPr lang="sl-SI" altLang="en-US"/>
              <a:t>ne koristimo </a:t>
            </a:r>
            <a:r>
              <a:rPr lang="sl-SI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sl-SI" altLang="en-US"/>
              <a:t> blok</a:t>
            </a:r>
            <a:r>
              <a:rPr lang="en-US" altLang="en-US"/>
              <a:t> odmah.</a:t>
            </a:r>
            <a:endParaRPr lang="sl-SI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506D4-1828-44D6-80BC-EA862C92E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48906DE-5736-438E-AD90-CDAB7F7CA8AB}"/>
              </a:ext>
            </a:extLst>
          </p:cNvPr>
          <p:cNvSpPr txBox="1">
            <a:spLocks/>
          </p:cNvSpPr>
          <p:nvPr/>
        </p:nvSpPr>
        <p:spPr>
          <a:xfrm>
            <a:off x="544286" y="4612616"/>
            <a:ext cx="9703300" cy="18197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600"/>
              </a:spcBef>
            </a:pPr>
            <a:r>
              <a:rPr lang="sl-SI" altLang="en-US" sz="2400"/>
              <a:t>Kao ime "datoteke", konstruktoru klase </a:t>
            </a:r>
            <a:r>
              <a:rPr lang="sl-SI" altLang="en-US" sz="2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sl-SI" altLang="en-US" sz="2400"/>
              <a:t> prosledimo objekat klase </a:t>
            </a:r>
            <a:r>
              <a:rPr lang="sl-SI" altLang="en-US" sz="2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InputStreamReader</a:t>
            </a:r>
            <a:r>
              <a:rPr lang="sl-SI" altLang="en-US" sz="2400"/>
              <a:t>, kreiran tako što mu se kao argument konstruktora prosledi javna konstanta klase </a:t>
            </a:r>
            <a:r>
              <a:rPr lang="sl-SI" altLang="en-US" sz="2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 System.in</a:t>
            </a:r>
            <a:r>
              <a:rPr lang="sl-SI" altLang="en-US" sz="2400"/>
              <a:t>:</a:t>
            </a:r>
          </a:p>
          <a:p>
            <a:pPr marL="0" indent="0">
              <a:spcBef>
                <a:spcPts val="600"/>
              </a:spcBef>
              <a:buNone/>
            </a:pPr>
            <a:endParaRPr lang="sl-SI" altLang="en-US" sz="500"/>
          </a:p>
          <a:p>
            <a:pPr marL="0" indent="0">
              <a:spcBef>
                <a:spcPts val="600"/>
              </a:spcBef>
              <a:buNone/>
            </a:pPr>
            <a:r>
              <a:rPr lang="sl-SI" altLang="en-US" sz="3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</a:t>
            </a:r>
            <a:r>
              <a:rPr lang="en-US" altLang="en-US" sz="3000">
                <a:solidFill>
                  <a:srgbClr val="FF5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en-US" sz="30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altLang="en-US" sz="3000">
                <a:solidFill>
                  <a:srgbClr val="66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sl-SI" altLang="en-US" sz="3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(System.in)</a:t>
            </a:r>
            <a:endParaRPr lang="en-US" altLang="en-US" sz="300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154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CE3FA-75A7-4C6B-8653-82F077C03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Ulaz sa tastature - primer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F8373-DF1E-4D2E-9776-7C7BFA5CA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>
                <a:solidFill>
                  <a:srgbClr val="FF57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</a:t>
            </a:r>
            <a:r>
              <a:rPr lang="en-US" altLang="en-US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Stream</a:t>
            </a:r>
            <a:r>
              <a:rPr lang="en-US" altLang="en-US">
                <a:solidFill>
                  <a:srgbClr val="66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Reader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tast = new InputStreamReader(</a:t>
            </a:r>
            <a:r>
              <a:rPr lang="en-US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System.in</a:t>
            </a: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BufferedReader br = new BufferedReader(tast);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 red;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red = br.readLine(); </a:t>
            </a:r>
            <a:r>
              <a:rPr lang="en-US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pročitaće do prvog entera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b.close();</a:t>
            </a:r>
            <a:r>
              <a:rPr lang="sl-SI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</a:t>
            </a:r>
            <a:r>
              <a:rPr lang="sl-SI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zatvaramo slobodno</a:t>
            </a:r>
            <a:endParaRPr lang="en-US">
              <a:solidFill>
                <a:schemeClr val="accent3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catch(IOException izuz)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System.out.println("Izuzetak pri citanju: "+izuz);</a:t>
            </a:r>
          </a:p>
          <a:p>
            <a:pPr marL="0" indent="0">
              <a:buNone/>
            </a:pPr>
            <a:r>
              <a:rPr 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B39431-FA5F-4D1C-BF56-2768860E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67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30BCA-7FBE-4EAA-81A8-62E047835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Tastatura – priloženi primer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FFE2A-C9A0-48CE-8FFA-B09E93646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altLang="en-US"/>
              <a:t>Program "Tastatura" ilustruje čitanje sa tastature.</a:t>
            </a:r>
            <a:r>
              <a:rPr lang="en-US" altLang="en-US"/>
              <a:t> Nala</a:t>
            </a:r>
            <a:r>
              <a:rPr lang="sl-SI" altLang="en-US"/>
              <a:t>zi se u priloženim primerima.</a:t>
            </a:r>
          </a:p>
          <a:p>
            <a:r>
              <a:rPr lang="sl-SI" altLang="en-US"/>
              <a:t>U programu se nalaze komentari koji objašnjavaju svaki bitan red kôda.</a:t>
            </a:r>
          </a:p>
          <a:p>
            <a:r>
              <a:rPr lang="sl-SI" altLang="en-US"/>
              <a:t>Pre startovanja programa učiniti vidljivim konzolu.</a:t>
            </a:r>
          </a:p>
          <a:p>
            <a:pPr lvl="1"/>
            <a:r>
              <a:rPr lang="sl-SI" altLang="en-US"/>
              <a:t>Window </a:t>
            </a:r>
            <a:r>
              <a:rPr lang="en-US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US" altLang="en-US"/>
              <a:t> Show View </a:t>
            </a:r>
            <a:r>
              <a:rPr lang="en-US" altLang="en-US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altLang="en-US"/>
              <a:t>Console</a:t>
            </a:r>
          </a:p>
          <a:p>
            <a:r>
              <a:rPr lang="en-US" altLang="en-US" sz="2500"/>
              <a:t>Odmah po startovanju programa kliknuti mi</a:t>
            </a:r>
            <a:r>
              <a:rPr lang="sl-SI" altLang="en-US" sz="2500"/>
              <a:t>šem na površinu konzole kako bi postala aktivna (ušla u fokus), potom otkucati proizvoljan tekst i nakon toga pritisnuti Enter.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CDD308-1414-4FA7-9D7E-BBFCDB3F8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01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DC59B-5BA2-4391-911E-C7F39DC69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Tekstualni tokovi – "puškica"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D19D10-0CC1-4EFF-8441-E1C7CF98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4286" y="6422362"/>
            <a:ext cx="6430660" cy="365125"/>
          </a:xfrm>
        </p:spPr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30" name="Text Box 2">
            <a:extLst>
              <a:ext uri="{FF2B5EF4-FFF2-40B4-BE49-F238E27FC236}">
                <a16:creationId xmlns:a16="http://schemas.microsoft.com/office/drawing/2014/main" id="{55BC4E0B-BF8F-42FD-90BA-4B1D176BF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000" y="1110714"/>
            <a:ext cx="2286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sl-SI" altLang="en-US" sz="2800">
                <a:solidFill>
                  <a:srgbClr val="0070C0"/>
                </a:solidFill>
              </a:rPr>
              <a:t>Reader</a:t>
            </a:r>
            <a:endParaRPr lang="en-US" altLang="en-US" sz="2800">
              <a:solidFill>
                <a:srgbClr val="0070C0"/>
              </a:solidFill>
            </a:endParaRPr>
          </a:p>
        </p:txBody>
      </p:sp>
      <p:sp>
        <p:nvSpPr>
          <p:cNvPr id="31" name="Text Box 4">
            <a:extLst>
              <a:ext uri="{FF2B5EF4-FFF2-40B4-BE49-F238E27FC236}">
                <a16:creationId xmlns:a16="http://schemas.microsoft.com/office/drawing/2014/main" id="{4BC6C2A4-AF10-42A8-AD73-1F764D0398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3325" y="1628239"/>
            <a:ext cx="3960812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6600FF"/>
                </a:solidFill>
              </a:rPr>
              <a:t>File</a:t>
            </a:r>
            <a:r>
              <a:rPr lang="sl-SI" altLang="en-US">
                <a:solidFill>
                  <a:srgbClr val="0070C0"/>
                </a:solidFill>
              </a:rPr>
              <a:t>Reader</a:t>
            </a:r>
            <a:r>
              <a:rPr lang="en-US" altLang="en-US">
                <a:solidFill>
                  <a:srgbClr val="0070C0"/>
                </a:solidFill>
              </a:rPr>
              <a:t> – sirovina</a:t>
            </a:r>
            <a:endParaRPr lang="sl-SI" altLang="en-US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</a:pPr>
            <a:endParaRPr lang="en-US" altLang="en-US">
              <a:solidFill>
                <a:srgbClr val="0070C0"/>
              </a:solidFill>
            </a:endParaRP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6600FF"/>
                </a:solidFill>
              </a:rPr>
              <a:t>Buffered</a:t>
            </a:r>
            <a:r>
              <a:rPr lang="sl-SI" altLang="en-US">
                <a:solidFill>
                  <a:srgbClr val="0070C0"/>
                </a:solidFill>
              </a:rPr>
              <a:t>Reader</a:t>
            </a:r>
            <a:r>
              <a:rPr lang="en-US" altLang="en-US">
                <a:solidFill>
                  <a:srgbClr val="0070C0"/>
                </a:solidFill>
              </a:rPr>
              <a:t> – bafer</a:t>
            </a:r>
          </a:p>
        </p:txBody>
      </p:sp>
      <p:sp>
        <p:nvSpPr>
          <p:cNvPr id="32" name="Line 5">
            <a:extLst>
              <a:ext uri="{FF2B5EF4-FFF2-40B4-BE49-F238E27FC236}">
                <a16:creationId xmlns:a16="http://schemas.microsoft.com/office/drawing/2014/main" id="{50693601-71F1-4A96-BD64-CF21E1C8A6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3450" y="1561564"/>
            <a:ext cx="0" cy="10795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33" name="Line 6">
            <a:extLst>
              <a:ext uri="{FF2B5EF4-FFF2-40B4-BE49-F238E27FC236}">
                <a16:creationId xmlns:a16="http://schemas.microsoft.com/office/drawing/2014/main" id="{68D88001-369D-4EF5-8968-935D0E4E0F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450" y="1831439"/>
            <a:ext cx="315912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34" name="Line 7">
            <a:extLst>
              <a:ext uri="{FF2B5EF4-FFF2-40B4-BE49-F238E27FC236}">
                <a16:creationId xmlns:a16="http://schemas.microsoft.com/office/drawing/2014/main" id="{2B92A415-17EC-47B4-AABF-F5A0885137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3450" y="2641064"/>
            <a:ext cx="315912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35" name="Text Box 8">
            <a:extLst>
              <a:ext uri="{FF2B5EF4-FFF2-40B4-BE49-F238E27FC236}">
                <a16:creationId xmlns:a16="http://schemas.microsoft.com/office/drawing/2014/main" id="{CE1A9D87-2A56-42F3-AFB7-8F64951018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4875" y="1201202"/>
            <a:ext cx="2428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en-US" altLang="en-US">
                <a:solidFill>
                  <a:srgbClr val="0070C0"/>
                </a:solidFill>
              </a:rPr>
              <a:t>String</a:t>
            </a:r>
            <a:r>
              <a:rPr lang="sl-SI" altLang="en-US">
                <a:solidFill>
                  <a:srgbClr val="0070C0"/>
                </a:solidFill>
              </a:rPr>
              <a:t> read</a:t>
            </a:r>
            <a:r>
              <a:rPr lang="en-US" altLang="en-US">
                <a:solidFill>
                  <a:srgbClr val="0070C0"/>
                </a:solidFill>
              </a:rPr>
              <a:t>Line()</a:t>
            </a:r>
            <a:endParaRPr lang="sl-SI" altLang="en-US">
              <a:solidFill>
                <a:srgbClr val="0070C0"/>
              </a:solidFill>
            </a:endParaRPr>
          </a:p>
        </p:txBody>
      </p:sp>
      <p:sp>
        <p:nvSpPr>
          <p:cNvPr id="36" name="Line 9">
            <a:extLst>
              <a:ext uri="{FF2B5EF4-FFF2-40B4-BE49-F238E27FC236}">
                <a16:creationId xmlns:a16="http://schemas.microsoft.com/office/drawing/2014/main" id="{78087212-1E86-412D-9152-CD23ED2F8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2112825" y="1425039"/>
            <a:ext cx="2430462" cy="1588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37" name="Text Box 10">
            <a:extLst>
              <a:ext uri="{FF2B5EF4-FFF2-40B4-BE49-F238E27FC236}">
                <a16:creationId xmlns:a16="http://schemas.microsoft.com/office/drawing/2014/main" id="{437556FC-6547-4B66-9CB2-2F7165131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550" y="2985552"/>
            <a:ext cx="255587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sl-SI" altLang="en-US" sz="2800">
                <a:solidFill>
                  <a:srgbClr val="0070C0"/>
                </a:solidFill>
              </a:rPr>
              <a:t>Writer</a:t>
            </a:r>
            <a:endParaRPr lang="en-US" altLang="en-US" sz="2800">
              <a:solidFill>
                <a:srgbClr val="0070C0"/>
              </a:solidFill>
            </a:endParaRPr>
          </a:p>
        </p:txBody>
      </p:sp>
      <p:sp>
        <p:nvSpPr>
          <p:cNvPr id="38" name="Text Box 11">
            <a:extLst>
              <a:ext uri="{FF2B5EF4-FFF2-40B4-BE49-F238E27FC236}">
                <a16:creationId xmlns:a16="http://schemas.microsoft.com/office/drawing/2014/main" id="{7D55C425-5A86-47E9-9E63-BB06C0B09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875" y="3503077"/>
            <a:ext cx="3960812" cy="1192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6600FF"/>
                </a:solidFill>
              </a:rPr>
              <a:t>File</a:t>
            </a:r>
            <a:r>
              <a:rPr lang="sl-SI" altLang="en-US">
                <a:solidFill>
                  <a:srgbClr val="0070C0"/>
                </a:solidFill>
              </a:rPr>
              <a:t>Writer</a:t>
            </a:r>
            <a:r>
              <a:rPr lang="en-US" altLang="en-US">
                <a:solidFill>
                  <a:srgbClr val="0070C0"/>
                </a:solidFill>
              </a:rPr>
              <a:t> – sirovina</a:t>
            </a:r>
          </a:p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6600FF"/>
                </a:solidFill>
              </a:rPr>
              <a:t>Buffered</a:t>
            </a:r>
            <a:r>
              <a:rPr lang="sl-SI" altLang="en-US">
                <a:solidFill>
                  <a:srgbClr val="0070C0"/>
                </a:solidFill>
              </a:rPr>
              <a:t>Writer</a:t>
            </a:r>
            <a:r>
              <a:rPr lang="en-US" altLang="en-US">
                <a:solidFill>
                  <a:srgbClr val="0070C0"/>
                </a:solidFill>
              </a:rPr>
              <a:t> – bafer</a:t>
            </a:r>
          </a:p>
          <a:p>
            <a:pPr>
              <a:spcBef>
                <a:spcPct val="50000"/>
              </a:spcBef>
            </a:pPr>
            <a:r>
              <a:rPr lang="sl-SI" altLang="en-US" b="1">
                <a:solidFill>
                  <a:srgbClr val="0070C0"/>
                </a:solidFill>
              </a:rPr>
              <a:t>Print</a:t>
            </a:r>
            <a:r>
              <a:rPr lang="en-US" altLang="en-US" b="1">
                <a:solidFill>
                  <a:srgbClr val="0070C0"/>
                </a:solidFill>
              </a:rPr>
              <a:t>Stream</a:t>
            </a:r>
            <a:r>
              <a:rPr lang="en-US" altLang="en-US">
                <a:solidFill>
                  <a:srgbClr val="0070C0"/>
                </a:solidFill>
              </a:rPr>
              <a:t> – zalutali stream</a:t>
            </a:r>
          </a:p>
        </p:txBody>
      </p:sp>
      <p:sp>
        <p:nvSpPr>
          <p:cNvPr id="39" name="Line 12">
            <a:extLst>
              <a:ext uri="{FF2B5EF4-FFF2-40B4-BE49-F238E27FC236}">
                <a16:creationId xmlns:a16="http://schemas.microsoft.com/office/drawing/2014/main" id="{A7B6FDDA-B206-429D-B659-AE63DDB7C8C5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000" y="3436402"/>
            <a:ext cx="0" cy="10795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40" name="Line 13">
            <a:extLst>
              <a:ext uri="{FF2B5EF4-FFF2-40B4-BE49-F238E27FC236}">
                <a16:creationId xmlns:a16="http://schemas.microsoft.com/office/drawing/2014/main" id="{6A53877E-06BC-45AF-8D88-1C2D1474ED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000" y="3706277"/>
            <a:ext cx="315912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41" name="Line 14">
            <a:extLst>
              <a:ext uri="{FF2B5EF4-FFF2-40B4-BE49-F238E27FC236}">
                <a16:creationId xmlns:a16="http://schemas.microsoft.com/office/drawing/2014/main" id="{857BA5EC-412E-40B4-9798-26E6311AA2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000" y="4111089"/>
            <a:ext cx="315912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42" name="Line 15">
            <a:extLst>
              <a:ext uri="{FF2B5EF4-FFF2-40B4-BE49-F238E27FC236}">
                <a16:creationId xmlns:a16="http://schemas.microsoft.com/office/drawing/2014/main" id="{F20B77A8-799F-4B82-B2D3-5EC33C1A9C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9000" y="4515902"/>
            <a:ext cx="315912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43" name="Text Box 16">
            <a:extLst>
              <a:ext uri="{FF2B5EF4-FFF2-40B4-BE49-F238E27FC236}">
                <a16:creationId xmlns:a16="http://schemas.microsoft.com/office/drawing/2014/main" id="{82D0E1EA-F06B-460A-8AC6-E7B3F331E6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512" y="3076039"/>
            <a:ext cx="20510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sl-SI" altLang="en-US">
                <a:solidFill>
                  <a:srgbClr val="0070C0"/>
                </a:solidFill>
              </a:rPr>
              <a:t>void write</a:t>
            </a:r>
            <a:r>
              <a:rPr lang="en-US" altLang="en-US">
                <a:solidFill>
                  <a:srgbClr val="0070C0"/>
                </a:solidFill>
              </a:rPr>
              <a:t>(String)</a:t>
            </a:r>
            <a:endParaRPr lang="sl-SI" altLang="en-US">
              <a:solidFill>
                <a:srgbClr val="0070C0"/>
              </a:solidFill>
            </a:endParaRPr>
          </a:p>
          <a:p>
            <a:endParaRPr lang="sl-SI" altLang="en-US">
              <a:solidFill>
                <a:srgbClr val="0070C0"/>
              </a:solidFill>
            </a:endParaRPr>
          </a:p>
          <a:p>
            <a:r>
              <a:rPr lang="sl-SI" altLang="en-US">
                <a:solidFill>
                  <a:srgbClr val="0070C0"/>
                </a:solidFill>
              </a:rPr>
              <a:t>void </a:t>
            </a:r>
            <a:r>
              <a:rPr lang="en-US" altLang="en-US">
                <a:solidFill>
                  <a:srgbClr val="0070C0"/>
                </a:solidFill>
              </a:rPr>
              <a:t>newLine</a:t>
            </a:r>
            <a:r>
              <a:rPr lang="sl-SI" altLang="en-US">
                <a:solidFill>
                  <a:srgbClr val="0070C0"/>
                </a:solidFill>
              </a:rPr>
              <a:t>()</a:t>
            </a:r>
            <a:endParaRPr lang="en-US" altLang="en-US">
              <a:solidFill>
                <a:srgbClr val="0070C0"/>
              </a:solidFill>
            </a:endParaRPr>
          </a:p>
        </p:txBody>
      </p:sp>
      <p:sp>
        <p:nvSpPr>
          <p:cNvPr id="44" name="Line 17">
            <a:extLst>
              <a:ext uri="{FF2B5EF4-FFF2-40B4-BE49-F238E27FC236}">
                <a16:creationId xmlns:a16="http://schemas.microsoft.com/office/drawing/2014/main" id="{5D55EDA1-7DBC-43A2-A045-B5E1FDEEC2E6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2950" y="3299877"/>
            <a:ext cx="4716462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45" name="Line 18">
            <a:extLst>
              <a:ext uri="{FF2B5EF4-FFF2-40B4-BE49-F238E27FC236}">
                <a16:creationId xmlns:a16="http://schemas.microsoft.com/office/drawing/2014/main" id="{D785940A-C3AB-4485-BD20-1AAF44B2F6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0637" y="3301464"/>
            <a:ext cx="0" cy="538163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46" name="Line 19">
            <a:extLst>
              <a:ext uri="{FF2B5EF4-FFF2-40B4-BE49-F238E27FC236}">
                <a16:creationId xmlns:a16="http://schemas.microsoft.com/office/drawing/2014/main" id="{1466FBDD-89D8-4CDF-9894-EEB3DDDCA95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0637" y="3841214"/>
            <a:ext cx="358775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47" name="Text Box 20">
            <a:extLst>
              <a:ext uri="{FF2B5EF4-FFF2-40B4-BE49-F238E27FC236}">
                <a16:creationId xmlns:a16="http://schemas.microsoft.com/office/drawing/2014/main" id="{C3C7E65C-EA4C-4820-9296-CC9A4E281D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6400" y="4734977"/>
            <a:ext cx="6862762" cy="696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20000"/>
              </a:spcBef>
            </a:pPr>
            <a:r>
              <a:rPr lang="sl-SI" altLang="en-US">
                <a:solidFill>
                  <a:srgbClr val="0070C0"/>
                </a:solidFill>
              </a:rPr>
              <a:t>void </a:t>
            </a:r>
            <a:r>
              <a:rPr lang="en-US" altLang="en-US" b="1">
                <a:solidFill>
                  <a:srgbClr val="0070C0"/>
                </a:solidFill>
              </a:rPr>
              <a:t>print</a:t>
            </a:r>
            <a:r>
              <a:rPr lang="sl-SI" altLang="en-US" b="1">
                <a:solidFill>
                  <a:srgbClr val="0070C0"/>
                </a:solidFill>
              </a:rPr>
              <a:t>(String, ili Object... itd)</a:t>
            </a:r>
            <a:r>
              <a:rPr lang="sl-SI" altLang="en-US">
                <a:solidFill>
                  <a:srgbClr val="0070C0"/>
                </a:solidFill>
              </a:rPr>
              <a:t>,</a:t>
            </a:r>
          </a:p>
          <a:p>
            <a:pPr>
              <a:spcBef>
                <a:spcPct val="20000"/>
              </a:spcBef>
            </a:pPr>
            <a:r>
              <a:rPr lang="sl-SI" altLang="en-US">
                <a:solidFill>
                  <a:srgbClr val="0070C0"/>
                </a:solidFill>
              </a:rPr>
              <a:t>void </a:t>
            </a:r>
            <a:r>
              <a:rPr lang="en-US" altLang="en-US" b="1">
                <a:solidFill>
                  <a:srgbClr val="0070C0"/>
                </a:solidFill>
              </a:rPr>
              <a:t>println</a:t>
            </a:r>
            <a:r>
              <a:rPr lang="sl-SI" altLang="en-US" b="1">
                <a:solidFill>
                  <a:srgbClr val="0070C0"/>
                </a:solidFill>
              </a:rPr>
              <a:t>(-</a:t>
            </a:r>
            <a:r>
              <a:rPr lang="en-US" altLang="en-US" b="1">
                <a:solidFill>
                  <a:srgbClr val="0070C0"/>
                </a:solidFill>
              </a:rPr>
              <a:t>||</a:t>
            </a:r>
            <a:r>
              <a:rPr lang="sl-SI" altLang="en-US" b="1">
                <a:solidFill>
                  <a:srgbClr val="0070C0"/>
                </a:solidFill>
              </a:rPr>
              <a:t>-)</a:t>
            </a:r>
            <a:r>
              <a:rPr lang="sl-SI" altLang="en-US">
                <a:solidFill>
                  <a:srgbClr val="0070C0"/>
                </a:solidFill>
              </a:rPr>
              <a:t> ... </a:t>
            </a:r>
            <a:r>
              <a:rPr lang="en-US" altLang="en-US">
                <a:solidFill>
                  <a:srgbClr val="0070C0"/>
                </a:solidFill>
              </a:rPr>
              <a:t>u ra</a:t>
            </a:r>
            <a:r>
              <a:rPr lang="sl-SI" altLang="en-US">
                <a:solidFill>
                  <a:srgbClr val="0070C0"/>
                </a:solidFill>
              </a:rPr>
              <a:t>znim varijantama, raznih tipova arg..</a:t>
            </a:r>
            <a:r>
              <a:rPr lang="en-US" altLang="en-US">
                <a:solidFill>
                  <a:srgbClr val="0070C0"/>
                </a:solidFill>
              </a:rPr>
              <a:t>.</a:t>
            </a:r>
          </a:p>
        </p:txBody>
      </p:sp>
      <p:sp>
        <p:nvSpPr>
          <p:cNvPr id="48" name="Line 21">
            <a:extLst>
              <a:ext uri="{FF2B5EF4-FFF2-40B4-BE49-F238E27FC236}">
                <a16:creationId xmlns:a16="http://schemas.microsoft.com/office/drawing/2014/main" id="{840C8B94-0241-42FC-A550-095A1D1FFBBB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8262" y="4695289"/>
            <a:ext cx="0" cy="58420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49" name="Line 22">
            <a:extLst>
              <a:ext uri="{FF2B5EF4-FFF2-40B4-BE49-F238E27FC236}">
                <a16:creationId xmlns:a16="http://schemas.microsoft.com/office/drawing/2014/main" id="{7AEDF33F-6CA3-4C3F-B527-31040E662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8262" y="4919127"/>
            <a:ext cx="404813" cy="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50" name="Line 23">
            <a:extLst>
              <a:ext uri="{FF2B5EF4-FFF2-40B4-BE49-F238E27FC236}">
                <a16:creationId xmlns:a16="http://schemas.microsoft.com/office/drawing/2014/main" id="{762D9782-BCD6-4290-9422-DDBB2035DA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68262" y="5279489"/>
            <a:ext cx="404813" cy="0"/>
          </a:xfrm>
          <a:prstGeom prst="line">
            <a:avLst/>
          </a:prstGeom>
          <a:noFill/>
          <a:ln w="1905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51" name="Text Box 10">
            <a:extLst>
              <a:ext uri="{FF2B5EF4-FFF2-40B4-BE49-F238E27FC236}">
                <a16:creationId xmlns:a16="http://schemas.microsoft.com/office/drawing/2014/main" id="{569F0E87-AEE7-4F1B-AACF-34CD68691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450" y="5431889"/>
            <a:ext cx="25558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sl-SI" altLang="en-US" sz="2800">
                <a:solidFill>
                  <a:srgbClr val="0070C0"/>
                </a:solidFill>
              </a:rPr>
              <a:t>Tastatura</a:t>
            </a:r>
            <a:endParaRPr lang="en-US" altLang="en-US" sz="2800">
              <a:solidFill>
                <a:srgbClr val="0070C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C1B57CC-6221-4E75-954D-9CEBD3D950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8736" y="5998627"/>
            <a:ext cx="90564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r>
              <a:rPr lang="sl-SI" altLang="en-US" sz="2400">
                <a:solidFill>
                  <a:srgbClr val="0070C0"/>
                </a:solidFill>
                <a:latin typeface="Arial Narrow" panose="020B0606020202030204" pitchFamily="34" charset="0"/>
                <a:cs typeface="Courier New" panose="02070309020205020404" pitchFamily="49" charset="0"/>
              </a:rPr>
              <a:t>BufferedReader tast = new BufferedReader(InputStreamReader(System.in));</a:t>
            </a:r>
            <a:endParaRPr lang="en-US" altLang="en-US" sz="2400">
              <a:solidFill>
                <a:srgbClr val="0070C0"/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Line 18">
            <a:extLst>
              <a:ext uri="{FF2B5EF4-FFF2-40B4-BE49-F238E27FC236}">
                <a16:creationId xmlns:a16="http://schemas.microsoft.com/office/drawing/2014/main" id="{23FC6879-38F9-487E-AED2-5B49E712E553}"/>
              </a:ext>
            </a:extLst>
          </p:cNvPr>
          <p:cNvSpPr>
            <a:spLocks noChangeShapeType="1"/>
          </p:cNvSpPr>
          <p:nvPr/>
        </p:nvSpPr>
        <p:spPr bwMode="auto">
          <a:xfrm>
            <a:off x="726937" y="5904964"/>
            <a:ext cx="0" cy="31750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70C0"/>
              </a:solidFill>
            </a:endParaRPr>
          </a:p>
        </p:txBody>
      </p:sp>
      <p:sp>
        <p:nvSpPr>
          <p:cNvPr id="54" name="Line 19">
            <a:extLst>
              <a:ext uri="{FF2B5EF4-FFF2-40B4-BE49-F238E27FC236}">
                <a16:creationId xmlns:a16="http://schemas.microsoft.com/office/drawing/2014/main" id="{E72A10E0-AF5B-4B45-AC5B-DE632E74E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28525" y="6224052"/>
            <a:ext cx="358775" cy="0"/>
          </a:xfrm>
          <a:prstGeom prst="line">
            <a:avLst/>
          </a:prstGeom>
          <a:noFill/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8000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74107-F202-48EE-9010-0987443C1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Zadatak 1: sortiranje vektora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CF205-A8F1-4837-BC1D-CD09EA642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1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Kreirati javnu klasu </a:t>
            </a:r>
            <a:r>
              <a:rPr lang="en-US" altLang="en-US" sz="2000">
                <a:solidFill>
                  <a:schemeClr val="bg2">
                    <a:lumMod val="50000"/>
                  </a:schemeClr>
                </a:solidFill>
                <a:latin typeface="+mj-lt"/>
              </a:rPr>
              <a:t>Ve</a:t>
            </a:r>
            <a:r>
              <a:rPr lang="sl-SI" altLang="en-US" sz="2000">
                <a:solidFill>
                  <a:schemeClr val="bg2">
                    <a:lumMod val="50000"/>
                  </a:schemeClr>
                </a:solidFill>
                <a:latin typeface="+mj-lt"/>
              </a:rPr>
              <a:t>k</a:t>
            </a:r>
            <a:r>
              <a:rPr lang="en-US" altLang="en-US" sz="2000">
                <a:solidFill>
                  <a:schemeClr val="bg2">
                    <a:lumMod val="50000"/>
                  </a:schemeClr>
                </a:solidFill>
                <a:latin typeface="+mj-lt"/>
              </a:rPr>
              <a:t>tor </a:t>
            </a:r>
            <a:r>
              <a:rPr lang="en-US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 paketu </a:t>
            </a:r>
            <a:r>
              <a:rPr lang="sl-SI" altLang="en-US" sz="2000">
                <a:solidFill>
                  <a:schemeClr val="bg2">
                    <a:lumMod val="50000"/>
                  </a:schemeClr>
                </a:solidFill>
                <a:latin typeface="+mj-lt"/>
              </a:rPr>
              <a:t>nizovi</a:t>
            </a:r>
            <a:r>
              <a:rPr lang="en-US" altLang="en-US" sz="200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en-US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koja sadr</a:t>
            </a:r>
            <a:r>
              <a:rPr lang="sl-SI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ži privatne atribute:</a:t>
            </a:r>
          </a:p>
          <a:p>
            <a:pPr marL="457200" lvl="1" indent="0" defTabSz="914400" eaLnBrk="0" fontAlgn="base" hangingPunct="0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sl-SI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dimenziju vektora, i</a:t>
            </a:r>
          </a:p>
          <a:p>
            <a:pPr marL="457200" lvl="1" indent="0" defTabSz="914400" eaLnBrk="0" fontAlgn="base" hangingPunct="0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sl-SI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vektor podataka tipa </a:t>
            </a:r>
            <a:r>
              <a:rPr lang="sl-SI" alt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sl-SI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</a:t>
            </a:r>
          </a:p>
          <a:p>
            <a:pPr marL="0" lvl="0" indent="0" defTabSz="914400" eaLnBrk="0" fontAlgn="base" hangingPunct="0">
              <a:spcBef>
                <a:spcPct val="10000"/>
              </a:spcBef>
              <a:spcAft>
                <a:spcPct val="0"/>
              </a:spcAft>
              <a:buClrTx/>
              <a:buSzTx/>
              <a:buNone/>
            </a:pPr>
            <a:r>
              <a:rPr lang="sl-SI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 javne metode za:</a:t>
            </a:r>
          </a:p>
          <a:p>
            <a:pPr marL="457200" lvl="1" indent="0" defTabSz="914400" eaLnBrk="0" fontAlgn="base" hangingPunct="0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sl-SI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učitavanje vektora iz tekstualne datoteke,</a:t>
            </a:r>
          </a:p>
          <a:p>
            <a:pPr marL="457200" lvl="1" indent="0" defTabSz="914400" eaLnBrk="0" fontAlgn="base" hangingPunct="0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sl-SI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učitavanje vektora iz binarne datoteke,</a:t>
            </a:r>
          </a:p>
          <a:p>
            <a:pPr marL="457200" lvl="1" indent="0" defTabSz="914400" eaLnBrk="0" fontAlgn="base" hangingPunct="0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sl-SI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upis vektora u tekstualnu datoteku,</a:t>
            </a:r>
          </a:p>
          <a:p>
            <a:pPr marL="457200" lvl="1" indent="0" defTabSz="914400" eaLnBrk="0" fontAlgn="base" hangingPunct="0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sl-SI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upis vektora u binarnu datoteku, i</a:t>
            </a:r>
          </a:p>
          <a:p>
            <a:pPr marL="457200" lvl="1" indent="0" defTabSz="914400" eaLnBrk="0" fontAlgn="base" hangingPunct="0"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sl-SI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uređivanje vektora u neopadajući redosled.</a:t>
            </a:r>
          </a:p>
          <a:p>
            <a:pPr marL="0" lvl="0" indent="0" defTabSz="914400" eaLnBrk="0" fontAlgn="base" hangingPunct="0">
              <a:spcBef>
                <a:spcPct val="10000"/>
              </a:spcBef>
              <a:spcAft>
                <a:spcPct val="0"/>
              </a:spcAft>
              <a:buClrTx/>
              <a:buSzTx/>
              <a:buNone/>
            </a:pPr>
            <a:r>
              <a:rPr lang="sl-SI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 funkciji </a:t>
            </a:r>
            <a:r>
              <a:rPr lang="sl-SI" altLang="en-US" sz="2000">
                <a:solidFill>
                  <a:schemeClr val="bg2">
                    <a:lumMod val="50000"/>
                  </a:schemeClr>
                </a:solidFill>
                <a:latin typeface="+mj-lt"/>
              </a:rPr>
              <a:t>main</a:t>
            </a:r>
            <a:r>
              <a:rPr lang="sl-SI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(članici neke klase koja je definisana izvan paketa </a:t>
            </a:r>
            <a:r>
              <a:rPr lang="sl-SI" altLang="en-US" sz="2000">
                <a:solidFill>
                  <a:schemeClr val="bg2">
                    <a:lumMod val="50000"/>
                  </a:schemeClr>
                </a:solidFill>
                <a:latin typeface="+mj-lt"/>
              </a:rPr>
              <a:t>nizovi</a:t>
            </a:r>
            <a:r>
              <a:rPr lang="sl-SI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 kreirati 2 objekta tipa </a:t>
            </a:r>
            <a:r>
              <a:rPr lang="sl-SI" altLang="en-US" sz="2000">
                <a:solidFill>
                  <a:schemeClr val="bg2">
                    <a:lumMod val="50000"/>
                  </a:schemeClr>
                </a:solidFill>
                <a:latin typeface="+mj-lt"/>
              </a:rPr>
              <a:t>Vektor</a:t>
            </a:r>
            <a:r>
              <a:rPr lang="sl-SI" altLang="en-US" sz="20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. U prvi učitati vektor iz tekstualne datoteke "Neuredjeni.txt", urediti ga i upisati u binarnu datoteku "Uređeni.dat". Zatim u drugi vektor učitati niz iz datoteke "Uredjeni.dat" i upisati ga u tekstualnu datoteku "Uredjeni.txt".</a:t>
            </a:r>
            <a:endParaRPr lang="en-US" altLang="en-US" sz="20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295D5A-A6A1-409A-8AA4-9D5F3CAC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9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16179-3F62-4E36-AACC-36EDB39AD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630620"/>
            <a:ext cx="10036628" cy="5791741"/>
          </a:xfrm>
        </p:spPr>
        <p:txBody>
          <a:bodyPr/>
          <a:lstStyle/>
          <a:p>
            <a:r>
              <a:rPr lang="sl-SI" altLang="en-US"/>
              <a:t>Objekat koji je predstavnik nekog ulaznog ili izlaznog uređaja u našem programu mora imati definisan po jedan metod za svaku od usluga koje nam taj uređaj može pružiti.</a:t>
            </a:r>
          </a:p>
          <a:p>
            <a:r>
              <a:rPr lang="sl-SI" altLang="en-US"/>
              <a:t>Svojim skupom metoda taj objekat nama nudi skup usluga koje nam nudi taj uređaj.</a:t>
            </a:r>
          </a:p>
          <a:p>
            <a:r>
              <a:rPr lang="sl-SI" altLang="en-US"/>
              <a:t>U okviru ovog kursa koristićemo dva uređaja:</a:t>
            </a:r>
          </a:p>
          <a:p>
            <a:pPr lvl="1"/>
            <a:r>
              <a:rPr lang="sl-SI" altLang="en-US"/>
              <a:t>masovnu memoriju (hard disk, flopi disk, SSD...) i</a:t>
            </a:r>
          </a:p>
          <a:p>
            <a:pPr lvl="1"/>
            <a:r>
              <a:rPr lang="sl-SI" altLang="en-US"/>
              <a:t>tastaturu (kao standardni ulazni uređaj).</a:t>
            </a:r>
          </a:p>
          <a:p>
            <a:r>
              <a:rPr lang="sl-SI" altLang="en-US"/>
              <a:t>Standardni izlaz koristimo pomoću 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sl-SI" altLang="en-US"/>
              <a:t>.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B0C14B-389C-4AAE-BE7E-1C64D950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3797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F3F7D-EAA6-4203-8AEE-D25E3553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Zadatak 2: sumiranje niza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7125E-A9A0-4BD2-ABA2-A8D626B522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1143000"/>
            <a:ext cx="9757954" cy="5279362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1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U paketu </a:t>
            </a:r>
            <a:r>
              <a:rPr lang="en-US" altLang="en-US" sz="2500">
                <a:solidFill>
                  <a:schemeClr val="bg2">
                    <a:lumMod val="50000"/>
                  </a:schemeClr>
                </a:solidFill>
                <a:latin typeface="+mj-lt"/>
              </a:rPr>
              <a:t>ulazizlaz</a:t>
            </a:r>
            <a:r>
              <a:rPr lang="en-US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kreirati klasu </a:t>
            </a:r>
            <a:r>
              <a:rPr lang="sl-SI" altLang="en-US" sz="2500">
                <a:solidFill>
                  <a:schemeClr val="bg2">
                    <a:lumMod val="50000"/>
                  </a:schemeClr>
                </a:solidFill>
                <a:latin typeface="+mj-lt"/>
              </a:rPr>
              <a:t>Č</a:t>
            </a:r>
            <a:r>
              <a:rPr lang="en-US" altLang="en-US" sz="2500">
                <a:solidFill>
                  <a:schemeClr val="bg2">
                    <a:lumMod val="50000"/>
                  </a:schemeClr>
                </a:solidFill>
                <a:latin typeface="+mj-lt"/>
              </a:rPr>
              <a:t>ita</a:t>
            </a:r>
            <a:r>
              <a:rPr lang="sl-SI" altLang="en-US" sz="2500">
                <a:solidFill>
                  <a:schemeClr val="bg2">
                    <a:lumMod val="50000"/>
                  </a:schemeClr>
                </a:solidFill>
                <a:latin typeface="+mj-lt"/>
              </a:rPr>
              <a:t>č</a:t>
            </a:r>
            <a:r>
              <a:rPr lang="en-US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</a:t>
            </a:r>
            <a:r>
              <a:rPr lang="sl-SI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izvedenu iz klase </a:t>
            </a:r>
            <a:r>
              <a:rPr lang="sl-SI" altLang="en-US" sz="25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BufferedReader</a:t>
            </a:r>
            <a:r>
              <a:rPr lang="en-US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i u njoj definisati konstruktor sa argumentom tipa </a:t>
            </a:r>
            <a:r>
              <a:rPr lang="en-US" altLang="en-US" sz="2500">
                <a:solidFill>
                  <a:schemeClr val="bg2">
                    <a:lumMod val="50000"/>
                  </a:schemeClr>
                </a:solidFill>
                <a:latin typeface="+mj-lt"/>
              </a:rPr>
              <a:t>Reader</a:t>
            </a:r>
            <a:r>
              <a:rPr lang="en-US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</a:t>
            </a:r>
            <a:r>
              <a:rPr lang="sl-SI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i</a:t>
            </a:r>
            <a:r>
              <a:rPr lang="en-US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funkcije:</a:t>
            </a:r>
          </a:p>
          <a:p>
            <a:pPr marL="0" lvl="0" indent="0" defTabSz="914400" eaLnBrk="0" fontAlgn="base" hangingPunct="0">
              <a:spcBef>
                <a:spcPct val="1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500">
                <a:solidFill>
                  <a:schemeClr val="bg2">
                    <a:lumMod val="50000"/>
                  </a:schemeClr>
                </a:solidFill>
                <a:latin typeface="+mj-lt"/>
              </a:rPr>
              <a:t>pro</a:t>
            </a:r>
            <a:r>
              <a:rPr lang="sl-SI" altLang="en-US" sz="2500">
                <a:solidFill>
                  <a:schemeClr val="bg2">
                    <a:lumMod val="50000"/>
                  </a:schemeClr>
                </a:solidFill>
                <a:latin typeface="+mj-lt"/>
              </a:rPr>
              <a:t>č</a:t>
            </a:r>
            <a:r>
              <a:rPr lang="en-US" altLang="en-US" sz="2500">
                <a:solidFill>
                  <a:schemeClr val="bg2">
                    <a:lumMod val="50000"/>
                  </a:schemeClr>
                </a:solidFill>
                <a:latin typeface="+mj-lt"/>
              </a:rPr>
              <a:t>itajInt()</a:t>
            </a:r>
            <a:r>
              <a:rPr lang="en-US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,</a:t>
            </a:r>
          </a:p>
          <a:p>
            <a:pPr marL="0" lvl="0" indent="0" defTabSz="914400" eaLnBrk="0" fontAlgn="base" hangingPunct="0">
              <a:spcBef>
                <a:spcPct val="1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500">
                <a:solidFill>
                  <a:schemeClr val="bg2">
                    <a:lumMod val="50000"/>
                  </a:schemeClr>
                </a:solidFill>
                <a:latin typeface="+mj-lt"/>
              </a:rPr>
              <a:t>pro</a:t>
            </a:r>
            <a:r>
              <a:rPr lang="sl-SI" altLang="en-US" sz="2500">
                <a:solidFill>
                  <a:schemeClr val="bg2">
                    <a:lumMod val="50000"/>
                  </a:schemeClr>
                </a:solidFill>
                <a:latin typeface="+mj-lt"/>
              </a:rPr>
              <a:t>č</a:t>
            </a:r>
            <a:r>
              <a:rPr lang="en-US" altLang="en-US" sz="2500">
                <a:solidFill>
                  <a:schemeClr val="bg2">
                    <a:lumMod val="50000"/>
                  </a:schemeClr>
                </a:solidFill>
                <a:latin typeface="+mj-lt"/>
              </a:rPr>
              <a:t>itajFloat()</a:t>
            </a:r>
            <a:r>
              <a:rPr lang="en-US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i</a:t>
            </a:r>
          </a:p>
          <a:p>
            <a:pPr marL="0" lvl="0" indent="0" defTabSz="914400" eaLnBrk="0" fontAlgn="base" hangingPunct="0">
              <a:spcBef>
                <a:spcPct val="1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500">
                <a:solidFill>
                  <a:schemeClr val="bg2">
                    <a:lumMod val="50000"/>
                  </a:schemeClr>
                </a:solidFill>
                <a:latin typeface="+mj-lt"/>
              </a:rPr>
              <a:t>pro</a:t>
            </a:r>
            <a:r>
              <a:rPr lang="sl-SI" altLang="en-US" sz="2500">
                <a:solidFill>
                  <a:schemeClr val="bg2">
                    <a:lumMod val="50000"/>
                  </a:schemeClr>
                </a:solidFill>
                <a:latin typeface="+mj-lt"/>
              </a:rPr>
              <a:t>č</a:t>
            </a:r>
            <a:r>
              <a:rPr lang="en-US" altLang="en-US" sz="2500">
                <a:solidFill>
                  <a:schemeClr val="bg2">
                    <a:lumMod val="50000"/>
                  </a:schemeClr>
                </a:solidFill>
                <a:latin typeface="+mj-lt"/>
              </a:rPr>
              <a:t>itajDouble()</a:t>
            </a:r>
          </a:p>
          <a:p>
            <a:pPr marL="0" lvl="0" indent="0" defTabSz="914400" eaLnBrk="0" fontAlgn="base" hangingPunct="0">
              <a:spcBef>
                <a:spcPct val="1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koje u</a:t>
            </a:r>
            <a:r>
              <a:rPr lang="sl-SI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čitavaju po 1 podatak odgovarajućeg tipa iz ulaznog tekstualnog toka. U funkciji </a:t>
            </a:r>
            <a:r>
              <a:rPr lang="sl-SI" altLang="en-US" sz="2500">
                <a:solidFill>
                  <a:schemeClr val="bg2">
                    <a:lumMod val="50000"/>
                  </a:schemeClr>
                </a:solidFill>
                <a:latin typeface="+mj-lt"/>
              </a:rPr>
              <a:t>main</a:t>
            </a:r>
            <a:r>
              <a:rPr lang="sl-SI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(članici klase koja je definisana izvan paketa </a:t>
            </a:r>
            <a:r>
              <a:rPr lang="sl-SI" altLang="en-US" sz="2500">
                <a:solidFill>
                  <a:schemeClr val="bg2">
                    <a:lumMod val="50000"/>
                  </a:schemeClr>
                </a:solidFill>
                <a:latin typeface="+mj-lt"/>
              </a:rPr>
              <a:t>ulazizlaz</a:t>
            </a:r>
            <a:r>
              <a:rPr lang="sl-SI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) korišćenjem objekta klase </a:t>
            </a:r>
            <a:r>
              <a:rPr lang="sl-SI" altLang="en-US" sz="2500">
                <a:solidFill>
                  <a:schemeClr val="bg2">
                    <a:lumMod val="50000"/>
                  </a:schemeClr>
                </a:solidFill>
                <a:latin typeface="+mj-lt"/>
              </a:rPr>
              <a:t>Č</a:t>
            </a:r>
            <a:r>
              <a:rPr lang="en-US" altLang="en-US" sz="2500">
                <a:solidFill>
                  <a:schemeClr val="bg2">
                    <a:lumMod val="50000"/>
                  </a:schemeClr>
                </a:solidFill>
                <a:latin typeface="+mj-lt"/>
              </a:rPr>
              <a:t>ita</a:t>
            </a:r>
            <a:r>
              <a:rPr lang="sl-SI" altLang="en-US" sz="2500">
                <a:solidFill>
                  <a:schemeClr val="bg2">
                    <a:lumMod val="50000"/>
                  </a:schemeClr>
                </a:solidFill>
                <a:latin typeface="+mj-lt"/>
              </a:rPr>
              <a:t>č</a:t>
            </a:r>
            <a:r>
              <a:rPr lang="sl-SI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učitati niz podataka tipa </a:t>
            </a:r>
            <a:r>
              <a:rPr lang="sl-SI" altLang="en-US" sz="25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float</a:t>
            </a:r>
            <a:r>
              <a:rPr lang="sl-SI" altLang="en-US" sz="2500">
                <a:solidFill>
                  <a:schemeClr val="bg2">
                    <a:lumMod val="50000"/>
                  </a:schemeClr>
                </a:solidFill>
                <a:latin typeface="+mj-lt"/>
              </a:rPr>
              <a:t> </a:t>
            </a:r>
            <a:r>
              <a:rPr lang="sl-SI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iz datoteke </a:t>
            </a:r>
            <a:r>
              <a:rPr lang="sl-SI" altLang="en-US" sz="2500">
                <a:solidFill>
                  <a:schemeClr val="bg2">
                    <a:lumMod val="50000"/>
                  </a:schemeClr>
                </a:solidFill>
                <a:latin typeface="+mj-lt"/>
              </a:rPr>
              <a:t>FNiz.txt</a:t>
            </a:r>
            <a:r>
              <a:rPr lang="sl-SI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i niz podataka tipa </a:t>
            </a:r>
            <a:r>
              <a:rPr lang="sl-SI" altLang="en-US" sz="25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lang="sl-SI" altLang="en-US" sz="25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 sa standardnog ulaza. Brojeve elemenata u nizovima čitati sa istog resursa odakle se učitavaju i sami elementi. Na standardni izlaz štampati sume elemenata oba niza.</a:t>
            </a:r>
            <a:endParaRPr lang="en-US" altLang="en-US" sz="2500">
              <a:solidFill>
                <a:schemeClr val="tx1">
                  <a:lumMod val="65000"/>
                  <a:lumOff val="35000"/>
                </a:schemeClr>
              </a:solidFill>
              <a:latin typeface="+mj-lt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F9B4E7-68BB-467B-9524-80D81DC8D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737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9115-9B0D-4127-9386-EA18FDEB5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Zadatak 2 - napomene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A11A5-D612-4291-8038-DDA6D6132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altLang="en-US"/>
              <a:t>Novo kod ovog zadatka je to što pravimo svoju klasu koja nasleđuje bibliotečku klasu BufferedReader.</a:t>
            </a:r>
          </a:p>
          <a:p>
            <a:r>
              <a:rPr lang="sl-SI" altLang="en-US"/>
              <a:t>Ovo će se najviše odraziti na konstruktor te naše klase. Obratiti pažnju.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9CE38F-6233-4C7B-A5F4-A8F83D02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3462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3611C-A105-48F4-97F2-54E207050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508" y="1708879"/>
            <a:ext cx="10036628" cy="389136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sl-SI" sz="4800">
              <a:solidFill>
                <a:schemeClr val="accent1"/>
              </a:solidFill>
            </a:endParaRPr>
          </a:p>
          <a:p>
            <a:pPr marL="0" indent="0" algn="ctr">
              <a:buNone/>
            </a:pPr>
            <a:r>
              <a:rPr lang="sl-SI" sz="4800">
                <a:solidFill>
                  <a:schemeClr val="accent1"/>
                </a:solidFill>
              </a:rPr>
              <a:t>That's all folks.</a:t>
            </a:r>
            <a:endParaRPr lang="en-US" sz="4800" dirty="0">
              <a:solidFill>
                <a:schemeClr val="accent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7C1E15-9265-407D-9B36-53DED974B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625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9DCD-37D7-4AD6-A64A-3324614F0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Tokovi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1B079B-45F6-4532-AE1C-136FEA0DC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l-SI" altLang="en-US"/>
              <a:t>Termin koji se u Javi koristi za pristupanje ulaznim i izlaznim uređajima su tokovi (streams).</a:t>
            </a:r>
          </a:p>
          <a:p>
            <a:r>
              <a:rPr lang="sl-SI" altLang="en-US"/>
              <a:t>Tok je objekat-predstavnik ulazno-izlaznog resursa:</a:t>
            </a:r>
          </a:p>
          <a:p>
            <a:pPr lvl="1"/>
            <a:r>
              <a:rPr lang="sl-SI" altLang="en-US"/>
              <a:t>masovne memorije (datoteke), odnosno</a:t>
            </a:r>
          </a:p>
          <a:p>
            <a:pPr lvl="1"/>
            <a:r>
              <a:rPr lang="sl-SI" altLang="en-US"/>
              <a:t>standardnog ulaza (tastature).</a:t>
            </a:r>
          </a:p>
          <a:p>
            <a:r>
              <a:rPr lang="sl-SI" altLang="en-US"/>
              <a:t>Java poznaje ulazne i izlazne tokove.</a:t>
            </a:r>
          </a:p>
          <a:p>
            <a:r>
              <a:rPr lang="sl-SI" altLang="en-US"/>
              <a:t>Ulazni tok je predviđen samo za čitanje podataka sa uređaja sa kojim je povezan.</a:t>
            </a:r>
          </a:p>
          <a:p>
            <a:r>
              <a:rPr lang="sl-SI" altLang="en-US"/>
              <a:t>Izlazni tok je predviđen samo za slanje podataka prema uređaju sa kojim je povezan.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FC7D4-D8B0-432F-8190-50D5FA74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352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F231-4794-41DE-B879-C7CDE6EF6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Paket </a:t>
            </a:r>
            <a:r>
              <a:rPr lang="sl-SI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java.io</a:t>
            </a:r>
            <a:endParaRPr 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57DA-4AE7-4EB5-82E0-63BBBF8C3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Ovaj paket sadr</a:t>
            </a:r>
            <a:r>
              <a:rPr lang="sl-SI" altLang="en-US"/>
              <a:t>ži klase za rad sa ulaznim i izlaznim tokovima podataka.</a:t>
            </a:r>
          </a:p>
          <a:p>
            <a:pPr lvl="1"/>
            <a:r>
              <a:rPr lang="sl-SI" altLang="en-US"/>
              <a:t>Zbog prirode ulazno-izlaznih uređaja (koji mogu da se ne odazovu ili ponašaju nepredvidivo), metodi ovih klasa, u slučaju da ne mogu da izvrše zadatak koji im je dat, generišu izuzetke.</a:t>
            </a:r>
          </a:p>
          <a:p>
            <a:pPr lvl="1"/>
            <a:r>
              <a:rPr lang="sl-SI" altLang="en-US"/>
              <a:t>Izuzeci koje generišu metodi klasa ovog paketa su tipa 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IOException</a:t>
            </a:r>
            <a:r>
              <a:rPr lang="sl-SI" altLang="en-US"/>
              <a:t> (tj. objekti ove klase).</a:t>
            </a:r>
          </a:p>
          <a:p>
            <a:pPr lvl="1"/>
            <a:r>
              <a:rPr lang="sl-SI" altLang="en-US"/>
              <a:t>Zbog svega ovoga, metode ovih klasa treba </a:t>
            </a:r>
            <a:r>
              <a:rPr lang="sl-SI" altLang="en-US" b="1"/>
              <a:t>uvek</a:t>
            </a:r>
            <a:r>
              <a:rPr lang="sl-SI" altLang="en-US"/>
              <a:t> pozivati u okviru 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sl-SI" altLang="en-US"/>
              <a:t> bloka, a 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catch</a:t>
            </a:r>
            <a:r>
              <a:rPr lang="sl-SI" altLang="en-US"/>
              <a:t> blok prihvata izuzetak tipa IOException</a:t>
            </a:r>
            <a:r>
              <a:rPr lang="en-US" altLang="en-US"/>
              <a:t> i</a:t>
            </a:r>
            <a:r>
              <a:rPr lang="sl-SI" altLang="en-US"/>
              <a:t> preduzima određene akcije (na primer obaveštava korisnika o grešci i sl).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94120B-3D7F-46DA-8F6F-54DC39F34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7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56E2F-A1BA-48A1-829C-A3C11142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Byte vs Character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086E1-24D9-4B77-A934-EAA3DBF13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82CD018-4B41-4367-BE88-DDD9C8414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320" y="2739349"/>
            <a:ext cx="3602038" cy="244951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tokovi</a:t>
            </a:r>
          </a:p>
          <a:p>
            <a:pPr algn="ctr">
              <a:defRPr/>
            </a:pPr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podataka</a:t>
            </a:r>
          </a:p>
          <a:p>
            <a:pPr algn="ctr">
              <a:defRPr/>
            </a:pPr>
            <a:r>
              <a:rPr lang="en-US" sz="4000"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u Javi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14DA7D9-290B-4760-A82C-0B2BFD29AE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595" y="1424899"/>
            <a:ext cx="3897313" cy="218916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 </a:t>
            </a:r>
            <a:r>
              <a:rPr lang="sl-SI" sz="3200" b="1">
                <a:solidFill>
                  <a:srgbClr val="66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byte</a:t>
            </a:r>
            <a:endParaRPr lang="sl-SI" sz="4000" b="1">
              <a:solidFill>
                <a:srgbClr val="66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defRPr/>
            </a:pP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 </a:t>
            </a: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za pristup podacima koji</a:t>
            </a:r>
          </a:p>
          <a:p>
            <a:pPr algn="ctr">
              <a:defRPr/>
            </a:pP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nemaju nikakvu unapred</a:t>
            </a:r>
          </a:p>
          <a:p>
            <a:pPr algn="ctr">
              <a:defRPr/>
            </a:pP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definisanu strukturu</a:t>
            </a:r>
          </a:p>
          <a:p>
            <a:pPr algn="ctr">
              <a:defRPr/>
            </a:pP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(bajt po bajt)</a:t>
            </a:r>
          </a:p>
          <a:p>
            <a:pPr algn="ctr">
              <a:defRPr/>
            </a:pP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 </a:t>
            </a:r>
            <a:endParaRPr lang="en-US" sz="2000">
              <a:solidFill>
                <a:schemeClr val="accent1">
                  <a:lumMod val="75000"/>
                </a:schemeClr>
              </a:solidFill>
              <a:latin typeface="Tahoma" pitchFamily="34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12AFF6-8BD2-4468-958A-7EF0F319A2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80595" y="4074436"/>
            <a:ext cx="3897313" cy="18923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25400">
            <a:solidFill>
              <a:schemeClr val="accent1">
                <a:lumMod val="7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3200" b="1">
                <a:solidFill>
                  <a:srgbClr val="66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character</a:t>
            </a:r>
            <a:endParaRPr lang="sl-SI" sz="3200" b="1">
              <a:solidFill>
                <a:srgbClr val="6600FF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ctr">
              <a:defRPr/>
            </a:pPr>
            <a:r>
              <a:rPr lang="en-US" sz="200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 </a:t>
            </a: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za pristup tekstualnim</a:t>
            </a:r>
          </a:p>
          <a:p>
            <a:pPr algn="ctr">
              <a:defRPr/>
            </a:pPr>
            <a:r>
              <a:rPr lang="sl-SI" sz="200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fajlovima (slovo po slovo)</a:t>
            </a:r>
          </a:p>
          <a:p>
            <a:pPr algn="ctr">
              <a:defRPr/>
            </a:pPr>
            <a:r>
              <a:rPr lang="sl-SI" sz="1600">
                <a:solidFill>
                  <a:schemeClr val="accent1">
                    <a:lumMod val="75000"/>
                  </a:schemeClr>
                </a:solidFill>
                <a:latin typeface="Tahoma" pitchFamily="34" charset="0"/>
              </a:rPr>
              <a:t> </a:t>
            </a:r>
            <a:endParaRPr lang="en-US" sz="2000">
              <a:solidFill>
                <a:schemeClr val="accent1">
                  <a:lumMod val="75000"/>
                </a:schemeClr>
              </a:solidFill>
              <a:latin typeface="Tahoma" pitchFamily="34" charset="0"/>
            </a:endParaRPr>
          </a:p>
        </p:txBody>
      </p:sp>
      <p:sp>
        <p:nvSpPr>
          <p:cNvPr id="8" name="AutoShape 9">
            <a:extLst>
              <a:ext uri="{FF2B5EF4-FFF2-40B4-BE49-F238E27FC236}">
                <a16:creationId xmlns:a16="http://schemas.microsoft.com/office/drawing/2014/main" id="{BA560B35-505F-4A51-BA4A-E163130223D0}"/>
              </a:ext>
            </a:extLst>
          </p:cNvPr>
          <p:cNvSpPr>
            <a:spLocks noChangeArrowheads="1"/>
          </p:cNvSpPr>
          <p:nvPr/>
        </p:nvSpPr>
        <p:spPr bwMode="auto">
          <a:xfrm rot="19708336">
            <a:off x="4586808" y="2645686"/>
            <a:ext cx="1487487" cy="1081088"/>
          </a:xfrm>
          <a:prstGeom prst="rightArrow">
            <a:avLst>
              <a:gd name="adj1" fmla="val 47694"/>
              <a:gd name="adj2" fmla="val 70974"/>
            </a:avLst>
          </a:prstGeom>
          <a:solidFill>
            <a:schemeClr val="bg2"/>
          </a:solidFill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  <p:sp>
        <p:nvSpPr>
          <p:cNvPr id="9" name="AutoShape 11">
            <a:extLst>
              <a:ext uri="{FF2B5EF4-FFF2-40B4-BE49-F238E27FC236}">
                <a16:creationId xmlns:a16="http://schemas.microsoft.com/office/drawing/2014/main" id="{E00DF972-751E-4EBF-90F3-D013E8866FF3}"/>
              </a:ext>
            </a:extLst>
          </p:cNvPr>
          <p:cNvSpPr>
            <a:spLocks noChangeArrowheads="1"/>
          </p:cNvSpPr>
          <p:nvPr/>
        </p:nvSpPr>
        <p:spPr bwMode="auto">
          <a:xfrm rot="1691324">
            <a:off x="4624976" y="4007761"/>
            <a:ext cx="1401763" cy="1081088"/>
          </a:xfrm>
          <a:prstGeom prst="rightArrow">
            <a:avLst>
              <a:gd name="adj1" fmla="val 47694"/>
              <a:gd name="adj2" fmla="val 70966"/>
            </a:avLst>
          </a:prstGeom>
          <a:solidFill>
            <a:schemeClr val="bg2"/>
          </a:solidFill>
          <a:ln w="25400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364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0AA09-491F-47D1-84D4-6499F9D65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Razlike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458B3-8D98-435B-83EF-4AE631F7D0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sl-SI" sz="3600" b="1"/>
              <a:t>Byte tokovi</a:t>
            </a:r>
          </a:p>
          <a:p>
            <a:pPr lvl="1">
              <a:defRPr/>
            </a:pPr>
            <a:r>
              <a:rPr lang="sl-SI"/>
              <a:t>Imaju slobodnu formu. Upisujemo bajt po bajt.</a:t>
            </a:r>
          </a:p>
          <a:p>
            <a:pPr lvl="1">
              <a:defRPr/>
            </a:pPr>
            <a:r>
              <a:rPr lang="sl-SI"/>
              <a:t>Imamo slobodu kakav format će imati fajl.</a:t>
            </a:r>
          </a:p>
          <a:p>
            <a:pPr lvl="1">
              <a:defRPr/>
            </a:pPr>
            <a:r>
              <a:rPr lang="sl-SI"/>
              <a:t>Moramo da znamo kako smo ređali podatke u fajlu.</a:t>
            </a:r>
          </a:p>
          <a:p>
            <a:pPr lvl="1">
              <a:defRPr/>
            </a:pPr>
            <a:r>
              <a:rPr lang="sl-SI"/>
              <a:t>Fajl će generalno biti čitljiv samo našoj aplikaciji.</a:t>
            </a:r>
          </a:p>
          <a:p>
            <a:pPr lvl="1">
              <a:defRPr/>
            </a:pPr>
            <a:r>
              <a:rPr lang="sl-SI"/>
              <a:t>Nemamo nikakav standard, niti univerzalnost fajla.</a:t>
            </a:r>
            <a:endParaRPr lang="sl-SI" sz="2000" b="1"/>
          </a:p>
          <a:p>
            <a:pPr>
              <a:defRPr/>
            </a:pPr>
            <a:r>
              <a:rPr lang="sl-SI" sz="3600" b="1"/>
              <a:t>Character tokovi</a:t>
            </a:r>
            <a:endParaRPr lang="sl-SI" sz="4000" b="1"/>
          </a:p>
          <a:p>
            <a:pPr lvl="1">
              <a:defRPr/>
            </a:pPr>
            <a:r>
              <a:rPr lang="sl-SI"/>
              <a:t>Služe za manipulaciju tekstualnim fajlovima.</a:t>
            </a:r>
          </a:p>
          <a:p>
            <a:pPr lvl="1">
              <a:defRPr/>
            </a:pPr>
            <a:r>
              <a:rPr lang="sl-SI"/>
              <a:t>Šta god da upišemo imaće format teksta.</a:t>
            </a:r>
          </a:p>
          <a:p>
            <a:pPr lvl="1">
              <a:defRPr/>
            </a:pPr>
            <a:r>
              <a:rPr lang="sl-SI"/>
              <a:t>Fajl koji kreira naša aplikacija otvaraće Notepad, TextEdit i sl.</a:t>
            </a:r>
            <a:endParaRPr 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46472D-0631-42CE-8BB2-4C0C77DAA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7874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E5562-E1AD-42D1-B335-48AFFF1C6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Binarni tokovi - klase za ulaz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7B62-14ED-4116-AE9A-6BAD42131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1142999"/>
            <a:ext cx="10036628" cy="5393427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sl-SI" altLang="en-US" sz="2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</a:p>
          <a:p>
            <a:pPr lvl="1">
              <a:lnSpc>
                <a:spcPct val="90000"/>
              </a:lnSpc>
            </a:pPr>
            <a:r>
              <a:rPr lang="sl-SI" altLang="en-US" sz="2200"/>
              <a:t>Ovo je </a:t>
            </a:r>
            <a:r>
              <a:rPr lang="sl-SI" altLang="en-US" sz="2200" i="1"/>
              <a:t>apstraktna</a:t>
            </a:r>
            <a:r>
              <a:rPr lang="sl-SI" altLang="en-US" sz="2200"/>
              <a:t> klasa iz koje su izvedene sve ostale klase za rad sa byte-tokovima podataka.</a:t>
            </a:r>
          </a:p>
          <a:p>
            <a:pPr>
              <a:lnSpc>
                <a:spcPct val="90000"/>
              </a:lnSpc>
            </a:pP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</a:t>
            </a:r>
            <a:r>
              <a:rPr lang="sl-SI" altLang="en-US" sz="2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</a:p>
          <a:p>
            <a:pPr lvl="1">
              <a:lnSpc>
                <a:spcPct val="90000"/>
              </a:lnSpc>
            </a:pPr>
            <a:r>
              <a:rPr lang="sl-SI" altLang="en-US" sz="2200"/>
              <a:t>Služi za učitavanje podataka iz datoteke.</a:t>
            </a:r>
          </a:p>
          <a:p>
            <a:pPr lvl="1">
              <a:lnSpc>
                <a:spcPct val="90000"/>
              </a:lnSpc>
            </a:pPr>
            <a:r>
              <a:rPr lang="sl-SI" altLang="en-US" sz="2200"/>
              <a:t>Kao argument pri instanciranju novog objekta može se staviti ime datoteke; objekat će nadalje zastupati tu datoteku.</a:t>
            </a:r>
          </a:p>
          <a:p>
            <a:pPr>
              <a:lnSpc>
                <a:spcPct val="90000"/>
              </a:lnSpc>
            </a:pP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Buffered</a:t>
            </a:r>
            <a:r>
              <a:rPr lang="sl-SI" altLang="en-US" sz="2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</a:p>
          <a:p>
            <a:pPr lvl="1">
              <a:lnSpc>
                <a:spcPct val="90000"/>
              </a:lnSpc>
            </a:pPr>
            <a:r>
              <a:rPr lang="sl-SI" altLang="en-US" sz="2200"/>
              <a:t>Klasa za "baferovan" unos podataka.</a:t>
            </a:r>
          </a:p>
          <a:p>
            <a:pPr lvl="1">
              <a:lnSpc>
                <a:spcPct val="90000"/>
              </a:lnSpc>
            </a:pPr>
            <a:r>
              <a:rPr lang="sl-SI" altLang="en-US" sz="2000" b="1"/>
              <a:t>Pažnja:</a:t>
            </a:r>
            <a:r>
              <a:rPr lang="sl-SI" altLang="en-US" sz="2000"/>
              <a:t> njen argument pri instanciranju nije ime fajla, već </a:t>
            </a:r>
            <a:r>
              <a:rPr lang="sl-SI" altLang="en-US" sz="2000" b="1"/>
              <a:t>objekat tipa </a:t>
            </a:r>
            <a:r>
              <a:rPr lang="sl-SI" altLang="en-US" sz="2000" b="1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FileInputStream</a:t>
            </a:r>
            <a:r>
              <a:rPr lang="sl-SI" alt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sl-SI" altLang="en-US" sz="2000"/>
              <a:t>("zastupnik" datoteke)!</a:t>
            </a:r>
          </a:p>
          <a:p>
            <a:pPr>
              <a:lnSpc>
                <a:spcPct val="90000"/>
              </a:lnSpc>
            </a:pPr>
            <a:r>
              <a:rPr lang="sl-SI" altLang="en-US" sz="2400">
                <a:solidFill>
                  <a:srgbClr val="99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</a:t>
            </a:r>
            <a:r>
              <a:rPr lang="sl-SI" altLang="en-US" sz="24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</a:p>
          <a:p>
            <a:pPr lvl="1">
              <a:lnSpc>
                <a:spcPct val="90000"/>
              </a:lnSpc>
            </a:pPr>
            <a:r>
              <a:rPr lang="sl-SI" altLang="en-US" sz="2200"/>
              <a:t>Učitavanje sa automatskom konverzijom u neki određeni tip.</a:t>
            </a:r>
          </a:p>
          <a:p>
            <a:pPr lvl="1">
              <a:lnSpc>
                <a:spcPct val="90000"/>
              </a:lnSpc>
            </a:pPr>
            <a:r>
              <a:rPr lang="sl-SI" altLang="en-US" sz="2200"/>
              <a:t>Njen argument pri instanciranju je </a:t>
            </a:r>
            <a:r>
              <a:rPr lang="sl-SI" altLang="en-US" sz="2200" b="1"/>
              <a:t>bafer.</a:t>
            </a:r>
            <a:endParaRPr lang="en-US" altLang="en-US" sz="2200" b="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E1324C-0FF7-4564-AFC9-BA0C41B96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59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60016-66DA-44A4-976E-31379978D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/>
              <a:t>Binarni ulazni tok - važniji metodi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9347-A94E-48E1-9048-009BC8012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1143000"/>
            <a:ext cx="10239328" cy="5279362"/>
          </a:xfrm>
        </p:spPr>
        <p:txBody>
          <a:bodyPr>
            <a:normAutofit/>
          </a:bodyPr>
          <a:lstStyle/>
          <a:p>
            <a:r>
              <a:rPr lang="sl-SI" altLang="en-US"/>
              <a:t>Metodi apstraktne klase 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InputStream</a:t>
            </a:r>
            <a:r>
              <a:rPr lang="sl-SI" altLang="en-US"/>
              <a:t>, </a:t>
            </a:r>
            <a:r>
              <a:rPr lang="en-US" altLang="en-US"/>
              <a:t>u svim klasama</a:t>
            </a:r>
            <a:r>
              <a:rPr lang="sl-SI" altLang="en-US"/>
              <a:t>:</a:t>
            </a:r>
          </a:p>
          <a:p>
            <a:pPr lvl="1"/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</a:t>
            </a:r>
            <a:r>
              <a:rPr lang="sl-SI" altLang="en-US"/>
              <a:t> – metod za učitavanje iz fajla (3 varijante).</a:t>
            </a:r>
          </a:p>
          <a:p>
            <a:pPr lvl="1"/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mark(int) </a:t>
            </a:r>
            <a:r>
              <a:rPr lang="sl-SI" altLang="en-US"/>
              <a:t>– markira tekuću poziciju u ulaznom toku.</a:t>
            </a:r>
          </a:p>
          <a:p>
            <a:pPr lvl="1"/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reset() </a:t>
            </a:r>
            <a:r>
              <a:rPr lang="sl-SI" altLang="en-US"/>
              <a:t>– vraća se na markiranu poziciju.</a:t>
            </a:r>
          </a:p>
          <a:p>
            <a:pPr lvl="1"/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close() </a:t>
            </a:r>
            <a:r>
              <a:rPr lang="sl-SI" altLang="en-US"/>
              <a:t>– zatvara (oslobađa) ulazni resurs.</a:t>
            </a:r>
            <a:endParaRPr lang="en-US" altLang="en-US"/>
          </a:p>
          <a:p>
            <a:pPr lvl="2"/>
            <a:r>
              <a:rPr lang="en-US" altLang="en-US"/>
              <a:t>Ako se ne po</a:t>
            </a:r>
            <a:r>
              <a:rPr lang="sl-SI" altLang="en-US"/>
              <a:t>zove, automatski se zove pri brisanju objekta</a:t>
            </a:r>
            <a:r>
              <a:rPr lang="sr-Cyrl-CS" altLang="en-US"/>
              <a:t> </a:t>
            </a:r>
            <a:r>
              <a:rPr lang="sl-SI" altLang="en-US"/>
              <a:t>klase InputStream.</a:t>
            </a:r>
          </a:p>
          <a:p>
            <a:r>
              <a:rPr lang="sl-SI" altLang="en-US"/>
              <a:t>Metodi klase </a:t>
            </a:r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DataInputStream</a:t>
            </a:r>
            <a:r>
              <a:rPr lang="sl-SI" altLang="en-US"/>
              <a:t> (konverzij</a:t>
            </a:r>
            <a:r>
              <a:rPr lang="en-US" altLang="en-US"/>
              <a:t>a</a:t>
            </a:r>
            <a:r>
              <a:rPr lang="sl-SI" altLang="en-US"/>
              <a:t> pri ulazu):</a:t>
            </a:r>
          </a:p>
          <a:p>
            <a:pPr lvl="1"/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readBoolean()</a:t>
            </a:r>
          </a:p>
          <a:p>
            <a:pPr lvl="1"/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readByte()</a:t>
            </a:r>
          </a:p>
          <a:p>
            <a:pPr lvl="1"/>
            <a:r>
              <a:rPr lang="sl-SI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readInt()</a:t>
            </a:r>
            <a:r>
              <a:rPr lang="en-US" altLang="en-US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sl-SI" altLang="en-US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A9E182-3DFA-43D3-8CCE-2780E843E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- Java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847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5215</TotalTime>
  <Words>3063</Words>
  <Application>Microsoft Office PowerPoint</Application>
  <PresentationFormat>Widescreen</PresentationFormat>
  <Paragraphs>356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Arial Narrow</vt:lpstr>
      <vt:lpstr>Calibri</vt:lpstr>
      <vt:lpstr>Century Gothic</vt:lpstr>
      <vt:lpstr>Consolas</vt:lpstr>
      <vt:lpstr>Tahoma</vt:lpstr>
      <vt:lpstr>Trebuchet MS</vt:lpstr>
      <vt:lpstr>Wingdings 3</vt:lpstr>
      <vt:lpstr>Facet</vt:lpstr>
      <vt:lpstr>Ulaz i izlaz</vt:lpstr>
      <vt:lpstr>Ulaz i izlaz kod Jave</vt:lpstr>
      <vt:lpstr>PowerPoint Presentation</vt:lpstr>
      <vt:lpstr>Tokovi</vt:lpstr>
      <vt:lpstr>Paket java.io</vt:lpstr>
      <vt:lpstr>Byte vs Character</vt:lpstr>
      <vt:lpstr>Razlike</vt:lpstr>
      <vt:lpstr>Binarni tokovi - klase za ulaz</vt:lpstr>
      <vt:lpstr>Binarni ulazni tok - važniji metodi</vt:lpstr>
      <vt:lpstr>Metod read - tri varijante</vt:lpstr>
      <vt:lpstr>Postupak čitanja iz binarne datoteke</vt:lpstr>
      <vt:lpstr>Primer čitanja iz binarne datoteke</vt:lpstr>
      <vt:lpstr>Eclipse IDE: pozicija datoteke</vt:lpstr>
      <vt:lpstr>Čitanje sa pretpostavljenim tipom</vt:lpstr>
      <vt:lpstr>Čitanje sa pretpostavljenim tipom - primer</vt:lpstr>
      <vt:lpstr>Binarni tokovi - izlaz</vt:lpstr>
      <vt:lpstr>Metod write - tri varijante</vt:lpstr>
      <vt:lpstr>Upis u binarnu datoteku - primer</vt:lpstr>
      <vt:lpstr>Upis sa nametnutim formatom - primer</vt:lpstr>
      <vt:lpstr>Binarni tokovi – "puškica"</vt:lpstr>
      <vt:lpstr>Tekstualni tokovi – klase za ulaz i izlaz</vt:lpstr>
      <vt:lpstr>Važniji metodi kod tekstualnih tokova</vt:lpstr>
      <vt:lpstr>Upis u tekstualnu datoteku - primer</vt:lpstr>
      <vt:lpstr>Čitanje iz tekstualne datoteke - primer</vt:lpstr>
      <vt:lpstr>Ulaz sa tastature</vt:lpstr>
      <vt:lpstr>Ulaz sa tastature - primer</vt:lpstr>
      <vt:lpstr>Tastatura – priloženi primer</vt:lpstr>
      <vt:lpstr>Tekstualni tokovi – "puškica"</vt:lpstr>
      <vt:lpstr>Zadatak 1: sortiranje vektora</vt:lpstr>
      <vt:lpstr>Zadatak 2: sumiranje niza</vt:lpstr>
      <vt:lpstr>Zadatak 2 - napomene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230</cp:revision>
  <dcterms:created xsi:type="dcterms:W3CDTF">2014-09-12T02:18:09Z</dcterms:created>
  <dcterms:modified xsi:type="dcterms:W3CDTF">2021-03-17T04:46:30Z</dcterms:modified>
</cp:coreProperties>
</file>