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256" r:id="rId2"/>
    <p:sldId id="406" r:id="rId3"/>
    <p:sldId id="316" r:id="rId4"/>
    <p:sldId id="317" r:id="rId5"/>
    <p:sldId id="318" r:id="rId6"/>
    <p:sldId id="325" r:id="rId7"/>
    <p:sldId id="319" r:id="rId8"/>
    <p:sldId id="320" r:id="rId9"/>
    <p:sldId id="321" r:id="rId10"/>
    <p:sldId id="322" r:id="rId11"/>
    <p:sldId id="323" r:id="rId12"/>
    <p:sldId id="324" r:id="rId13"/>
    <p:sldId id="326" r:id="rId14"/>
    <p:sldId id="327" r:id="rId15"/>
    <p:sldId id="329" r:id="rId16"/>
    <p:sldId id="331" r:id="rId17"/>
    <p:sldId id="332" r:id="rId18"/>
    <p:sldId id="333" r:id="rId19"/>
    <p:sldId id="334" r:id="rId20"/>
    <p:sldId id="341" r:id="rId21"/>
    <p:sldId id="345" r:id="rId22"/>
    <p:sldId id="346" r:id="rId23"/>
    <p:sldId id="347" r:id="rId24"/>
    <p:sldId id="348" r:id="rId25"/>
    <p:sldId id="480" r:id="rId26"/>
    <p:sldId id="351" r:id="rId27"/>
    <p:sldId id="467" r:id="rId28"/>
    <p:sldId id="468" r:id="rId29"/>
    <p:sldId id="469" r:id="rId30"/>
    <p:sldId id="470" r:id="rId31"/>
    <p:sldId id="471" r:id="rId32"/>
    <p:sldId id="472" r:id="rId33"/>
    <p:sldId id="473" r:id="rId34"/>
    <p:sldId id="474" r:id="rId35"/>
    <p:sldId id="477" r:id="rId36"/>
    <p:sldId id="478" r:id="rId37"/>
    <p:sldId id="481" r:id="rId38"/>
    <p:sldId id="482" r:id="rId39"/>
    <p:sldId id="483" r:id="rId40"/>
    <p:sldId id="336" r:id="rId41"/>
    <p:sldId id="339" r:id="rId42"/>
    <p:sldId id="338" r:id="rId43"/>
    <p:sldId id="340" r:id="rId44"/>
    <p:sldId id="337" r:id="rId45"/>
    <p:sldId id="342" r:id="rId46"/>
    <p:sldId id="343" r:id="rId47"/>
    <p:sldId id="344" r:id="rId48"/>
    <p:sldId id="352" r:id="rId49"/>
    <p:sldId id="353" r:id="rId50"/>
    <p:sldId id="357" r:id="rId51"/>
    <p:sldId id="354" r:id="rId52"/>
    <p:sldId id="355" r:id="rId53"/>
    <p:sldId id="356" r:id="rId54"/>
    <p:sldId id="358" r:id="rId55"/>
    <p:sldId id="369" r:id="rId56"/>
    <p:sldId id="370" r:id="rId57"/>
    <p:sldId id="371" r:id="rId58"/>
    <p:sldId id="372" r:id="rId59"/>
    <p:sldId id="373" r:id="rId60"/>
    <p:sldId id="374" r:id="rId61"/>
    <p:sldId id="375" r:id="rId62"/>
    <p:sldId id="377" r:id="rId63"/>
    <p:sldId id="378" r:id="rId64"/>
    <p:sldId id="379" r:id="rId65"/>
    <p:sldId id="380" r:id="rId66"/>
    <p:sldId id="381" r:id="rId67"/>
    <p:sldId id="382" r:id="rId68"/>
    <p:sldId id="383" r:id="rId69"/>
    <p:sldId id="384" r:id="rId70"/>
    <p:sldId id="385" r:id="rId71"/>
    <p:sldId id="386" r:id="rId72"/>
    <p:sldId id="387" r:id="rId73"/>
    <p:sldId id="388" r:id="rId74"/>
    <p:sldId id="389" r:id="rId75"/>
    <p:sldId id="390" r:id="rId76"/>
    <p:sldId id="391" r:id="rId77"/>
    <p:sldId id="392" r:id="rId78"/>
    <p:sldId id="395" r:id="rId7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0A22E"/>
    <a:srgbClr val="B0761F"/>
    <a:srgbClr val="6600FF"/>
    <a:srgbClr val="9900FF"/>
    <a:srgbClr val="7B21FF"/>
    <a:srgbClr val="0033CC"/>
    <a:srgbClr val="404040"/>
    <a:srgbClr val="0000CC"/>
    <a:srgbClr val="B82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56A808-AC9C-4152-B74D-9AD94D1664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C4A70-9FB9-49DA-8152-50BF31AC8B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A424-DD82-4B03-A9DF-23490DBC4498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DE035-B373-40C5-B986-C57E7C0FD0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682FD-044F-4393-8512-B646F20070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9ACE0-34AD-409E-BA2A-2FF0A872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7B53-C20C-4E2F-BEC8-2103C62DE5E6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BFE8-9179-4218-92E8-94C76DBA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8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1573"/>
            <a:ext cx="9635706" cy="6477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9635706" cy="527936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22362"/>
            <a:ext cx="6517746" cy="365125"/>
          </a:xfrm>
        </p:spPr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1573"/>
            <a:ext cx="9635706" cy="6477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9635706" cy="527936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22362"/>
            <a:ext cx="6517746" cy="365125"/>
          </a:xfrm>
        </p:spPr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3B1F9-953D-4679-9988-5275CD088D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0765" y="5787293"/>
            <a:ext cx="850526" cy="9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4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74933"/>
            <a:chOff x="0" y="-8467"/>
            <a:chExt cx="12192000" cy="687493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744418" y="-8467"/>
              <a:ext cx="2444407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938472" y="-8467"/>
              <a:ext cx="2253527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9747593" y="3047999"/>
              <a:ext cx="2444407" cy="3818467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935298" y="-8467"/>
              <a:ext cx="2253527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54038"/>
            <a:ext cx="7766936" cy="1575862"/>
          </a:xfrm>
        </p:spPr>
        <p:txBody>
          <a:bodyPr anchor="ctr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229900"/>
            <a:ext cx="7766936" cy="213573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66467"/>
            <a:chOff x="0" y="-8467"/>
            <a:chExt cx="12192000" cy="6866467"/>
          </a:xfrm>
        </p:grpSpPr>
        <p:sp>
          <p:nvSpPr>
            <p:cNvPr id="22" name="Rectangle 23"/>
            <p:cNvSpPr/>
            <p:nvPr/>
          </p:nvSpPr>
          <p:spPr>
            <a:xfrm>
              <a:off x="9744417" y="-8467"/>
              <a:ext cx="2444408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747592" y="-8467"/>
              <a:ext cx="244440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9747592" y="3048000"/>
              <a:ext cx="2444408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10025743" y="-8467"/>
              <a:ext cx="2163082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1299371" y="-8467"/>
              <a:ext cx="88945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2419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42419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68" r:id="rId3"/>
    <p:sldLayoutId id="2147483649" r:id="rId4"/>
    <p:sldLayoutId id="2147483665" r:id="rId5"/>
    <p:sldLayoutId id="2147483653" r:id="rId6"/>
    <p:sldLayoutId id="2147483654" r:id="rId7"/>
    <p:sldLayoutId id="2147483655" r:id="rId8"/>
    <p:sldLayoutId id="214748366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7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394" y="1907177"/>
            <a:ext cx="8568609" cy="1322722"/>
          </a:xfrm>
        </p:spPr>
        <p:txBody>
          <a:bodyPr/>
          <a:lstStyle/>
          <a:p>
            <a:r>
              <a:rPr lang="en-US" sz="6000" b="1"/>
              <a:t>G</a:t>
            </a:r>
            <a:r>
              <a:rPr lang="sl-SI" sz="6000" b="1"/>
              <a:t>enerički tipovi</a:t>
            </a:r>
            <a:endParaRPr lang="en-US" sz="6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458" y="3412779"/>
            <a:ext cx="7766936" cy="2135730"/>
          </a:xfrm>
        </p:spPr>
        <p:txBody>
          <a:bodyPr>
            <a:normAutofit/>
          </a:bodyPr>
          <a:lstStyle/>
          <a:p>
            <a:r>
              <a:rPr lang="sl-SI"/>
              <a:t>Programski jezici - Java</a:t>
            </a:r>
          </a:p>
          <a:p>
            <a:r>
              <a:rPr lang="sl-SI" sz="1400"/>
              <a:t>Prof. dr Suzana Stojković</a:t>
            </a:r>
          </a:p>
          <a:p>
            <a:r>
              <a:rPr lang="sl-SI" sz="1400"/>
              <a:t>Dr Martin Jovanović</a:t>
            </a:r>
          </a:p>
          <a:p>
            <a:r>
              <a:rPr lang="sl-SI" sz="1400"/>
              <a:t>Dipl. inž. Ivica Marković</a:t>
            </a:r>
          </a:p>
          <a:p>
            <a:r>
              <a:rPr lang="sl-SI" sz="1400"/>
              <a:t>Mast. inž. Teodora Đorđević</a:t>
            </a:r>
            <a:endParaRPr lang="en-US" sz="1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78CD4-7944-4E8E-B08D-122BA656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4629-6572-41DB-9A56-0178620F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Iste a različite klase</a:t>
            </a:r>
            <a:r>
              <a:rPr lang="en-US"/>
              <a:t> ("ispod haube")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177F-B8A9-406C-895A-C5E3E58B2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3000"/>
            <a:ext cx="9833675" cy="5279362"/>
          </a:xfrm>
        </p:spPr>
        <p:txBody>
          <a:bodyPr/>
          <a:lstStyle/>
          <a:p>
            <a:r>
              <a:rPr lang="sl-SI"/>
              <a:t>Kompajler parametrizovane klase prevodi kao istu.</a:t>
            </a:r>
          </a:p>
          <a:p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Sanduk&lt;Integer&gt;</a:t>
            </a:r>
            <a:r>
              <a:rPr lang="sl-SI"/>
              <a:t> i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Sanduk&lt;String&gt;</a:t>
            </a:r>
            <a:r>
              <a:rPr lang="sl-SI"/>
              <a:t> su mu ista klasa.</a:t>
            </a:r>
          </a:p>
          <a:p>
            <a:r>
              <a:rPr lang="sl-SI"/>
              <a:t>Međutim u upotrebi to su različite klase.</a:t>
            </a:r>
          </a:p>
          <a:p>
            <a:r>
              <a:rPr lang="en-US"/>
              <a:t>Nepravilna upotreba će biti uočena tokom prevođenja.</a:t>
            </a:r>
            <a:endParaRPr lang="sl-SI"/>
          </a:p>
          <a:p>
            <a:r>
              <a:rPr lang="sl-SI"/>
              <a:t>Zato možemo smatrati da su te klase različite.</a:t>
            </a:r>
          </a:p>
          <a:p>
            <a:endParaRPr lang="sl-SI" sz="1600"/>
          </a:p>
          <a:p>
            <a:r>
              <a:rPr lang="sl-SI"/>
              <a:t>Takođe, ako se parametarski tipovi nasleđuju, </a:t>
            </a:r>
            <a:br>
              <a:rPr lang="sl-SI"/>
            </a:br>
            <a:r>
              <a:rPr lang="sl-SI"/>
              <a:t>klase koje su parametrizovane njima se </a:t>
            </a:r>
            <a:r>
              <a:rPr lang="sl-SI" b="1"/>
              <a:t>ne</a:t>
            </a:r>
            <a:r>
              <a:rPr lang="sl-SI"/>
              <a:t> nasleđuju.</a:t>
            </a:r>
          </a:p>
          <a:p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sl-SI"/>
              <a:t> </a:t>
            </a:r>
            <a:r>
              <a:rPr lang="sl-SI" b="1"/>
              <a:t>nije naslednica od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sl-SI"/>
              <a:t>.</a:t>
            </a:r>
            <a:endParaRPr lang="sl-SI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EA209-5E74-44DC-8DED-6188E3A7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3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EF47-7568-435F-A412-84A7FC59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Termini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2F43-1E0D-4AE1-8F0C-194BE8963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Zapis </a:t>
            </a:r>
            <a:r>
              <a:rPr lang="sl-SI" sz="32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sl-SI"/>
              <a:t> se u žargonu zove </a:t>
            </a:r>
            <a:r>
              <a:rPr lang="sl-SI" b="1"/>
              <a:t>dijamant</a:t>
            </a:r>
            <a:r>
              <a:rPr lang="sl-SI"/>
              <a:t>.</a:t>
            </a:r>
          </a:p>
          <a:p>
            <a:r>
              <a:rPr lang="sl-SI"/>
              <a:t>Generička klasa se zove i </a:t>
            </a:r>
            <a:r>
              <a:rPr lang="sl-SI" b="1"/>
              <a:t>parametrizovana klasa</a:t>
            </a:r>
            <a:r>
              <a:rPr lang="sl-SI"/>
              <a:t>.</a:t>
            </a:r>
          </a:p>
          <a:p>
            <a:r>
              <a:rPr lang="sl-SI"/>
              <a:t>Opšti tip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sl-SI"/>
              <a:t> se zove </a:t>
            </a:r>
            <a:r>
              <a:rPr lang="sl-SI" b="1"/>
              <a:t>tipski parametar</a:t>
            </a:r>
            <a:r>
              <a:rPr lang="sl-SI"/>
              <a:t>.</a:t>
            </a:r>
          </a:p>
          <a:p>
            <a:r>
              <a:rPr lang="sl-SI"/>
              <a:t>Konkretan tip za T se zove </a:t>
            </a:r>
            <a:r>
              <a:rPr lang="sl-SI" b="1"/>
              <a:t>tipski argument</a:t>
            </a:r>
            <a:r>
              <a:rPr lang="sl-SI"/>
              <a:t>.</a:t>
            </a:r>
          </a:p>
          <a:p>
            <a:pPr lvl="1"/>
            <a:r>
              <a:rPr lang="en-US"/>
              <a:t>Misli se tamo</a:t>
            </a:r>
            <a:r>
              <a:rPr lang="sl-SI"/>
              <a:t> gde je konkretan</a:t>
            </a:r>
            <a:r>
              <a:rPr lang="en-US"/>
              <a:t>:</a:t>
            </a:r>
            <a:r>
              <a:rPr lang="sl-SI"/>
              <a:t>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Klasa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Za objekat generičke klase se kaže da </a:t>
            </a:r>
            <a:r>
              <a:rPr lang="sl-SI" b="1">
                <a:solidFill>
                  <a:prstClr val="black">
                    <a:lumMod val="75000"/>
                    <a:lumOff val="25000"/>
                  </a:prstClr>
                </a:solidFill>
              </a:rPr>
              <a:t>ima parametrizovan tip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>
              <a:buClr>
                <a:srgbClr val="F0A22E"/>
              </a:buClr>
            </a:pPr>
            <a:r>
              <a:rPr lang="sl-SI" sz="2000">
                <a:solidFill>
                  <a:prstClr val="black">
                    <a:lumMod val="75000"/>
                    <a:lumOff val="25000"/>
                  </a:prstClr>
                </a:solidFill>
              </a:rPr>
              <a:t>Terminologija proizilazi iz činjenice da je tip unapred nepoznat i da predstavlja jedan od parametara klase. Otuda će se često sresti formulacije kao što su tipski parametar i parametarski tip.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475E4-7B75-41DD-AD2E-3DF99C67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3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CC14-0363-42E1-B252-BD442A65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Konvencije imenovanja parametara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81AA-A2F5-4A3E-9F57-C2EF94F1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3000"/>
            <a:ext cx="9225643" cy="5279362"/>
          </a:xfrm>
        </p:spPr>
        <p:txBody>
          <a:bodyPr/>
          <a:lstStyle/>
          <a:p>
            <a:r>
              <a:rPr lang="sl-SI"/>
              <a:t>Parametarski tip se obeležava jednim velikim slovom.</a:t>
            </a:r>
          </a:p>
          <a:p>
            <a:r>
              <a:rPr lang="sl-SI"/>
              <a:t>Najčešće korišćene oznake parametara su:</a:t>
            </a:r>
          </a:p>
          <a:p>
            <a:pPr lvl="1"/>
            <a:r>
              <a:rPr lang="sl-SI"/>
              <a:t>E – element</a:t>
            </a:r>
          </a:p>
          <a:p>
            <a:pPr lvl="1"/>
            <a:r>
              <a:rPr lang="sl-SI"/>
              <a:t>K – ključ</a:t>
            </a:r>
            <a:r>
              <a:rPr lang="en-US"/>
              <a:t> (key)</a:t>
            </a:r>
            <a:endParaRPr lang="sl-SI"/>
          </a:p>
          <a:p>
            <a:pPr lvl="1"/>
            <a:r>
              <a:rPr lang="sl-SI"/>
              <a:t>N – broj (number)</a:t>
            </a:r>
          </a:p>
          <a:p>
            <a:pPr lvl="1"/>
            <a:r>
              <a:rPr lang="sl-SI"/>
              <a:t>T – tip</a:t>
            </a:r>
          </a:p>
          <a:p>
            <a:pPr lvl="1"/>
            <a:r>
              <a:rPr lang="sl-SI"/>
              <a:t>V – vrednost</a:t>
            </a:r>
            <a:r>
              <a:rPr lang="en-US"/>
              <a:t> (value) itd</a:t>
            </a:r>
          </a:p>
          <a:p>
            <a:r>
              <a:rPr lang="en-US"/>
              <a:t>Ovo su samo preporuke/dobre prakse, ne i obaveza.</a:t>
            </a:r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4D7C-B7B8-4B84-924C-F91D9BE1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7D9F-C625-4887-B6FD-49D7D5FE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</a:t>
            </a:r>
            <a:r>
              <a:rPr lang="sl-SI"/>
              <a:t>Pozivanje klase</a:t>
            </a:r>
            <a:r>
              <a:rPr lang="en-US"/>
              <a:t>" (terminologija)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0780-8E24-4E83-B5A6-975B96B31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Kada se kreira </a:t>
            </a:r>
            <a:r>
              <a:rPr lang="sl-SI" b="1"/>
              <a:t>referenca</a:t>
            </a:r>
            <a:r>
              <a:rPr lang="en-US" b="1"/>
              <a:t> (promenljiva, pokazivač</a:t>
            </a:r>
            <a:r>
              <a:rPr lang="sl-SI" b="1"/>
              <a:t> na</a:t>
            </a:r>
            <a:r>
              <a:rPr lang="en-US" b="1"/>
              <a:t>)</a:t>
            </a:r>
            <a:r>
              <a:rPr lang="sl-SI"/>
              <a:t> generičku klasu, kaže se da se ta klasa "poziva" (invoke), na sličan način na koji se pozivaju metodi.</a:t>
            </a:r>
          </a:p>
          <a:p>
            <a:r>
              <a:rPr lang="sl-SI"/>
              <a:t>Razlog za ovo je sličnost između doturanja argumenta metodu i doturanje parametarskog tipa generičkoj klasi.</a:t>
            </a:r>
          </a:p>
          <a:p>
            <a:r>
              <a:rPr lang="sl-SI"/>
              <a:t>Primer – doturamo klasi Sanduk tip Integer:</a:t>
            </a:r>
          </a:p>
          <a:p>
            <a:pPr marL="0" indent="0">
              <a:buNone/>
            </a:pPr>
            <a:endParaRPr lang="sl-SI" sz="8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&lt;Integer&gt; si;</a:t>
            </a:r>
          </a:p>
          <a:p>
            <a:pPr marL="0" indent="0">
              <a:buNone/>
            </a:pPr>
            <a:endParaRPr lang="sl-SI" sz="2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Takođe je uobičajeno da se kaže da se </a:t>
            </a:r>
            <a:r>
              <a:rPr lang="sl-SI" b="1">
                <a:solidFill>
                  <a:prstClr val="black">
                    <a:lumMod val="75000"/>
                    <a:lumOff val="25000"/>
                  </a:prstClr>
                </a:solidFill>
              </a:rPr>
              <a:t>poziva tip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indent="0">
              <a:buNone/>
            </a:pPr>
            <a:endParaRPr lang="en-US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215B5-1E64-4BB4-B3CF-07FE6581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8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49BC-460A-4194-8662-BA3AA0B6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Više tipskih parametara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D3C7-42DE-43C7-83BE-F2A7E4FE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601200" cy="5279362"/>
          </a:xfrm>
        </p:spPr>
        <p:txBody>
          <a:bodyPr/>
          <a:lstStyle/>
          <a:p>
            <a:r>
              <a:rPr lang="sl-SI"/>
              <a:t>Generička klasa može imati više tipskih parametara.</a:t>
            </a:r>
          </a:p>
          <a:p>
            <a:r>
              <a:rPr lang="sl-SI"/>
              <a:t>Primer: klasa </a:t>
            </a:r>
            <a:r>
              <a:rPr lang="sl-SI" b="1"/>
              <a:t>UređeniPar</a:t>
            </a:r>
            <a:endParaRPr lang="en-US" b="1"/>
          </a:p>
          <a:p>
            <a:r>
              <a:rPr lang="en-US"/>
              <a:t>Neka ta klasa implementira neki interfejs </a:t>
            </a:r>
            <a:r>
              <a:rPr lang="en-US" b="1"/>
              <a:t>Par</a:t>
            </a:r>
            <a:r>
              <a:rPr lang="en-US"/>
              <a:t>:</a:t>
            </a:r>
            <a:endParaRPr lang="sl-SI"/>
          </a:p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interface Par</a:t>
            </a: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&lt;K, V&gt;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K getK</a:t>
            </a: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 getV</a:t>
            </a: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085BE-9042-4271-878E-0F7DB5C4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6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22856-9626-4FD6-8DDF-16FFFA913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5" y="200297"/>
            <a:ext cx="9635706" cy="6222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 sz="26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Uređeni</a:t>
            </a:r>
            <a:r>
              <a:rPr lang="en-US" sz="26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implements Par&lt;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sl-SI" sz="26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k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UređeniPar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ključ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ključ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this.v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Ključ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	{ return k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getV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return v</a:t>
            </a:r>
            <a:r>
              <a:rPr lang="sl-SI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E604B-BCA0-487E-97C0-CCCB2E88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21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8D01-8A04-4E89-BD97-B83888D6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Instanciranje tipa sa više parametara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0469-4E87-4F7E-BB4D-F1ACAAA87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9673"/>
            <a:ext cx="9635706" cy="53026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Par&lt;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p1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=new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Uređeni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Par&lt;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Osam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2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Par&lt;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p2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=new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Uređeni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Par&lt;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sl-SI" sz="4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Par&lt;String, Integer&gt; p1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=new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Uređeni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Osam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8);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dijamant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5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Par&lt;String, String&gt;  p2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=new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Uređeni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shine on</a:t>
            </a:r>
            <a:endParaRPr lang="sl-SI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73D4C-4AD7-4C71-8526-F27218DB3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8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04EE-8802-4CC1-A256-D23DA2FA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Sirovi tipovi (Raw Types)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D4F9A-3E13-499A-B56C-77DDDD1E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Kada instanciramo generičku klasu bez parametarskog tipa i bez dijamanta dobijamo sirovi tip.</a:t>
            </a:r>
          </a:p>
          <a:p>
            <a:r>
              <a:rPr lang="sl-SI"/>
              <a:t>Primer:</a:t>
            </a:r>
          </a:p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Sanduk&lt;T&gt; { ... }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s1 = new Sanduk();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bez &lt;&gt;</a:t>
            </a:r>
          </a:p>
          <a:p>
            <a:pPr marL="0" indent="0">
              <a:buNone/>
            </a:pPr>
            <a:endParaRPr lang="sl-SI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Tip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je sirovi tip od tipa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Sanduk&lt;T&gt;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Preporuka je izbegavati sirove tipove.</a:t>
            </a:r>
          </a:p>
          <a:p>
            <a:pPr marL="0" indent="0">
              <a:buNone/>
            </a:pP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BE23E-62C1-4EF0-8C5F-B52C7D34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80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EF16E-7098-44AE-9C1C-006409DF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174"/>
            <a:ext cx="9635706" cy="5993154"/>
          </a:xfrm>
        </p:spPr>
        <p:txBody>
          <a:bodyPr/>
          <a:lstStyle/>
          <a:p>
            <a:r>
              <a:rPr lang="sl-SI"/>
              <a:t>Sirovi tipovi </a:t>
            </a:r>
            <a:r>
              <a:rPr lang="en-US"/>
              <a:t>služe za</a:t>
            </a:r>
            <a:r>
              <a:rPr lang="sl-SI"/>
              <a:t> kompatibilnost unazad </a:t>
            </a:r>
            <a:r>
              <a:rPr lang="en-US"/>
              <a:t>prema</a:t>
            </a:r>
            <a:r>
              <a:rPr lang="sl-SI"/>
              <a:t> tipovima koji nisu bili generički pre Jave 5.0, poput klase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</a:t>
            </a:r>
            <a:r>
              <a:rPr lang="sl-SI"/>
              <a:t>.</a:t>
            </a:r>
          </a:p>
          <a:p>
            <a:r>
              <a:rPr lang="sl-SI"/>
              <a:t>Korišćenjem sirovih tipova dobija se pred-generičko ponašanje: sirovi tip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sl-SI"/>
              <a:t> vraća tip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.</a:t>
            </a:r>
            <a:endParaRPr lang="en-US"/>
          </a:p>
          <a:p>
            <a:endParaRPr lang="sl-SI"/>
          </a:p>
          <a:p>
            <a:r>
              <a:rPr lang="sl-SI"/>
              <a:t>Dozvoljeno je dodeljivanje </a:t>
            </a:r>
            <a:r>
              <a:rPr lang="sl-SI" b="1"/>
              <a:t>objekta</a:t>
            </a:r>
            <a:r>
              <a:rPr lang="sl-SI"/>
              <a:t> generičke klase </a:t>
            </a:r>
            <a:r>
              <a:rPr lang="sl-SI" b="1"/>
              <a:t>referenci</a:t>
            </a:r>
            <a:r>
              <a:rPr lang="sl-SI"/>
              <a:t> sirovog tipa (kompatibilnost unazad):</a:t>
            </a:r>
          </a:p>
          <a:p>
            <a:pPr marL="0" indent="0">
              <a:buNone/>
            </a:pPr>
            <a:endParaRPr lang="sl-SI" sz="1400"/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Sanduk&lt;String&gt; generSand = new Sanduk&lt;&gt;();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gen. obj.</a:t>
            </a:r>
          </a:p>
          <a:p>
            <a:pPr marL="0" indent="0">
              <a:spcBef>
                <a:spcPts val="600"/>
              </a:spcBef>
              <a:buNone/>
            </a:pPr>
            <a:endParaRPr lang="sl-SI" sz="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siroviSand = generSand;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referenca siroviSand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// je sirovog tipa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BF6C6-69D3-499B-924D-54D9D283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8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79F7-BDC6-40B1-9FFB-CE917F04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1176"/>
            <a:ext cx="9635706" cy="5881186"/>
          </a:xfrm>
        </p:spPr>
        <p:txBody>
          <a:bodyPr/>
          <a:lstStyle/>
          <a:p>
            <a:r>
              <a:rPr lang="sl-SI"/>
              <a:t>Ako referenci generičkog tipa dodelim</a:t>
            </a:r>
            <a:r>
              <a:rPr lang="en-US"/>
              <a:t>o</a:t>
            </a:r>
            <a:r>
              <a:rPr lang="sl-SI"/>
              <a:t> objekat sirovog tipa, dobićemo upozorenje:</a:t>
            </a:r>
          </a:p>
          <a:p>
            <a:pPr marL="0" indent="0">
              <a:buNone/>
            </a:pPr>
            <a:endParaRPr lang="sl-SI"/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siroviSand = new Sanduk();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sirov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sl-SI" sz="9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Sanduk&lt;Integer&gt; genSand = siroviSand;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gener.</a:t>
            </a:r>
            <a:endParaRPr lang="sl-SI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Upozorenje: </a:t>
            </a:r>
            <a:r>
              <a:rPr lang="sl-SI">
                <a:solidFill>
                  <a:schemeClr val="accent1">
                    <a:lumMod val="75000"/>
                  </a:schemeClr>
                </a:solidFill>
              </a:rPr>
              <a:t>unchecked conversion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Ovo znači da se tokom prevođenja (compile time) ne može izvršiti provera konzistentnosti po tipovima, zbog čega može doći do greške u izvršenju (run time).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71E79-423D-4CC7-A5AF-EDEF0A4C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52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06BE-D11F-4BE3-9160-9E27EB89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Klasa Object</a:t>
            </a:r>
            <a:r>
              <a:rPr lang="en-US"/>
              <a:t> – podsećanje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DBFD-D121-485F-9B7B-088C336F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Java je potpuno objektno-orijentisani jezik.</a:t>
            </a:r>
          </a:p>
          <a:p>
            <a:r>
              <a:rPr lang="sl-SI"/>
              <a:t>Kôd uvek mora pripadati nekoj klasi.</a:t>
            </a:r>
          </a:p>
          <a:p>
            <a:r>
              <a:rPr lang="sl-SI"/>
              <a:t>Superklasa svih klasa je klasa </a:t>
            </a:r>
            <a:r>
              <a:rPr lang="sl-SI" sz="32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.</a:t>
            </a:r>
          </a:p>
          <a:p>
            <a:pPr lvl="1"/>
            <a:r>
              <a:rPr lang="sl-SI"/>
              <a:t>Sve klase u Javi implicitno nasleđuju ovu klasu.</a:t>
            </a:r>
          </a:p>
          <a:p>
            <a:pPr lvl="1"/>
            <a:r>
              <a:rPr lang="sl-SI"/>
              <a:t>Svaka klasa u Javi imaće metode koje definiše ova klasa.</a:t>
            </a:r>
          </a:p>
          <a:p>
            <a:r>
              <a:rPr lang="sl-SI"/>
              <a:t>Klasa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 smatra se najopštijim tipom u Javi.</a:t>
            </a:r>
          </a:p>
          <a:p>
            <a:r>
              <a:rPr lang="sl-SI"/>
              <a:t>Klasa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 pripada paketu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java.lang</a:t>
            </a:r>
            <a:r>
              <a:rPr lang="sl-SI"/>
              <a:t>.</a:t>
            </a:r>
          </a:p>
          <a:p>
            <a:pPr lvl="1"/>
            <a:r>
              <a:rPr lang="sl-SI"/>
              <a:t>Ovaj paket je implicitno uvek importovan i na raspolaganju.</a:t>
            </a:r>
          </a:p>
          <a:p>
            <a:pPr lvl="1"/>
            <a:r>
              <a:rPr lang="sl-SI"/>
              <a:t>Više o paketima u nastavku kursa.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F4231-917C-4D9A-BC14-C4FB96B3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0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E75E-7BDB-43F2-9C84-E81E130F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Ograničeni tipski parametri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10B5-3BCA-4DF5-8DF2-03EEB569E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Ponekad treba ograničiti moguće parametarske tipove.</a:t>
            </a:r>
          </a:p>
          <a:p>
            <a:r>
              <a:rPr lang="sl-SI"/>
              <a:t>Za ovo služe ograničeni tipski parametri.</a:t>
            </a:r>
          </a:p>
          <a:p>
            <a:r>
              <a:rPr lang="sl-SI"/>
              <a:t>Format za ograničeni tipski parametar:</a:t>
            </a:r>
          </a:p>
          <a:p>
            <a:pPr marL="0" indent="0">
              <a:buNone/>
            </a:pPr>
            <a:endParaRPr lang="sl-SI" sz="1100"/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Klasa &lt;T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 NekiDrugiTip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{...}</a:t>
            </a: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FE4B7-4E99-4E0B-9568-A146E481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46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D4DC-C908-44C6-AB09-DBA11EB9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Klase ograničenih tipskih parametara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CCBB-4B9A-48A8-81B9-B6B0034B1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  <a:p>
            <a:r>
              <a:rPr lang="sl-SI"/>
              <a:t>Ukoliko klasa ima ograničen tipski parametar, za atribute parametarskog tipa mogu se pozivati samo metodi u okviru ograničenja.</a:t>
            </a:r>
          </a:p>
          <a:p>
            <a:pPr marL="0" indent="0">
              <a:buNone/>
            </a:pPr>
            <a:endParaRPr lang="sl-SI"/>
          </a:p>
          <a:p>
            <a:r>
              <a:rPr lang="sl-SI"/>
              <a:t>Npr. ukoliko je parametarski tip ograničen na klasu Integer, atributi parametarskog tipa videće samo metode koje definiše klasa Integer.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B8E59-BDF1-4724-8913-4BF7EE62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60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60C6-687D-4CD4-A43D-E3F47E8AA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9857"/>
            <a:ext cx="9635706" cy="605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PrirodanBroj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 extends Integer&gt;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l-SI" sz="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T </a:t>
            </a: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broj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PrirodanBroj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</a:t>
            </a: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broj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sl-SI" sz="24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this.</a:t>
            </a: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broj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broj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endParaRPr lang="en-US" sz="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boolean </a:t>
            </a: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paranJe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broj.intValue()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2 == 0;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l-SI" sz="24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Metod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intValue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je iz klase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191E5-D5FB-4BDF-A1A0-5AB729C2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5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AFCB-5C69-40A1-9758-9E4FE9DD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Višestruka ograničenja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6E468-2514-4D4B-ABA4-312F05A5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Moguće je ograničiti tip parametarski na više tipova.</a:t>
            </a:r>
          </a:p>
          <a:p>
            <a:r>
              <a:rPr lang="sl-SI"/>
              <a:t>Jedno ograničenje može biti klasa.</a:t>
            </a:r>
          </a:p>
          <a:p>
            <a:r>
              <a:rPr lang="sl-SI"/>
              <a:t>Sva ostala ograničenja moraju biti interfejsi.</a:t>
            </a:r>
          </a:p>
          <a:p>
            <a:r>
              <a:rPr lang="sl-SI"/>
              <a:t>Klasno ograničenje mora biti prvo u iskazu.</a:t>
            </a:r>
          </a:p>
          <a:p>
            <a:pPr marL="0" indent="0">
              <a:buNone/>
            </a:pPr>
            <a:r>
              <a:rPr lang="sl-SI" sz="800"/>
              <a:t> 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 extends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Interfejs1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Interfejs2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...&gt;</a:t>
            </a:r>
          </a:p>
          <a:p>
            <a:pPr marL="0" indent="0">
              <a:buNone/>
            </a:pPr>
            <a:r>
              <a:rPr lang="sl-SI" sz="800"/>
              <a:t> </a:t>
            </a:r>
          </a:p>
          <a:p>
            <a:r>
              <a:rPr lang="sl-SI"/>
              <a:t>Primer:</a:t>
            </a:r>
          </a:p>
          <a:p>
            <a:pPr marL="0" indent="0">
              <a:buNone/>
            </a:pPr>
            <a:endParaRPr lang="sl-SI" sz="1050"/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Klasa &lt;T extends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... */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68B5A-499C-45AC-85EF-25141CF8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58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44E6-4B15-48A1-B869-54F2CA31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Nasleđivanje kod generičkih klasa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1F15F-B20E-44B3-BB18-0DAB3A82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sl-SI"/>
              <a:t>Podsećanje: referenci tipa neke klase moguće je dodeliti objekat bilo koje njegove potklase</a:t>
            </a:r>
            <a:r>
              <a:rPr lang="en-US"/>
              <a:t>:</a:t>
            </a:r>
            <a:endParaRPr lang="sl-SI"/>
          </a:p>
          <a:p>
            <a:pPr marL="0" indent="0">
              <a:spcBef>
                <a:spcPts val="600"/>
              </a:spcBef>
              <a:buNone/>
            </a:pPr>
            <a:endParaRPr lang="sl-SI" sz="300"/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nekiMetod(</a:t>
            </a:r>
            <a:r>
              <a:rPr lang="sl-SI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 { ...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nekiMetod(new </a:t>
            </a:r>
            <a:r>
              <a:rPr lang="sl-SI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(1)); 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nekiMetod(new </a:t>
            </a:r>
            <a:r>
              <a:rPr lang="sl-SI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(1.1));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buClr>
                <a:srgbClr val="F0A22E"/>
              </a:buClr>
            </a:pPr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Ali to ne važi ako se parametri međusobno nasleđuju.</a:t>
            </a:r>
          </a:p>
          <a:p>
            <a:pPr lvl="0">
              <a:buClr>
                <a:srgbClr val="F0A22E"/>
              </a:buClr>
            </a:pP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K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lasa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</a:t>
            </a:r>
            <a:r>
              <a:rPr lang="sl-SI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Majka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</a:t>
            </a:r>
            <a:r>
              <a:rPr lang="sl-SI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Ćerka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su nezavisne.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Između njih ne postoji odnos nasleđivanja, niti ikakav.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Zajednički roditelj ovih klasa je klasa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sl-SI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0F6C0-300A-4A02-AE15-D2ED7A0A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39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56356-7D12-4002-B2CE-59D1EBC7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EEBDAE-5108-4EDB-9B8E-A94E654008E4}"/>
              </a:ext>
            </a:extLst>
          </p:cNvPr>
          <p:cNvSpPr/>
          <p:nvPr/>
        </p:nvSpPr>
        <p:spPr>
          <a:xfrm>
            <a:off x="1146874" y="1069383"/>
            <a:ext cx="2293749" cy="75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KlasaMajka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B42E4-1C76-41BC-B79A-C326E50571B9}"/>
              </a:ext>
            </a:extLst>
          </p:cNvPr>
          <p:cNvSpPr/>
          <p:nvPr/>
        </p:nvSpPr>
        <p:spPr>
          <a:xfrm>
            <a:off x="1146873" y="2229173"/>
            <a:ext cx="2293749" cy="75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KlasaĆerka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F968A8-2833-47D1-BFAC-8B5AF8433889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293748" y="1828800"/>
            <a:ext cx="1" cy="400373"/>
          </a:xfrm>
          <a:prstGeom prst="straightConnector1">
            <a:avLst/>
          </a:prstGeom>
          <a:ln w="57150">
            <a:solidFill>
              <a:srgbClr val="B076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6D08D-8AE0-4009-ABF4-F845912CC779}"/>
              </a:ext>
            </a:extLst>
          </p:cNvPr>
          <p:cNvSpPr/>
          <p:nvPr/>
        </p:nvSpPr>
        <p:spPr>
          <a:xfrm>
            <a:off x="5083874" y="1069383"/>
            <a:ext cx="3869627" cy="75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Klasa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&lt;Majka&gt;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15D98-B6F4-4DF1-89D9-44417CCBAE43}"/>
              </a:ext>
            </a:extLst>
          </p:cNvPr>
          <p:cNvSpPr/>
          <p:nvPr/>
        </p:nvSpPr>
        <p:spPr>
          <a:xfrm>
            <a:off x="5083873" y="2229173"/>
            <a:ext cx="3869627" cy="759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Klasa</a:t>
            </a:r>
            <a:r>
              <a:rPr lang="en-US" sz="2400" b="1">
                <a:solidFill>
                  <a:srgbClr val="FF0000"/>
                </a:solidFill>
              </a:rPr>
              <a:t>&lt;Ćerka&gt;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44135-5B9C-4419-AFEC-1F26CCD62788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7018687" y="1828800"/>
            <a:ext cx="1" cy="400373"/>
          </a:xfrm>
          <a:prstGeom prst="straightConnector1">
            <a:avLst/>
          </a:prstGeom>
          <a:ln w="57150">
            <a:solidFill>
              <a:srgbClr val="B076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&quot;Not Allowed&quot; Symbol 15">
            <a:extLst>
              <a:ext uri="{FF2B5EF4-FFF2-40B4-BE49-F238E27FC236}">
                <a16:creationId xmlns:a16="http://schemas.microsoft.com/office/drawing/2014/main" id="{1F6FAFD4-6753-435E-90B5-17F9DFF40655}"/>
              </a:ext>
            </a:extLst>
          </p:cNvPr>
          <p:cNvSpPr/>
          <p:nvPr/>
        </p:nvSpPr>
        <p:spPr>
          <a:xfrm>
            <a:off x="5218166" y="228466"/>
            <a:ext cx="3601039" cy="3601039"/>
          </a:xfrm>
          <a:prstGeom prst="noSmoking">
            <a:avLst>
              <a:gd name="adj" fmla="val 10889"/>
            </a:avLst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29EC10D-2ACA-4B16-90EE-0E10FC61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156" y="3909049"/>
            <a:ext cx="5079244" cy="2495746"/>
          </a:xfrm>
        </p:spPr>
        <p:txBody>
          <a:bodyPr/>
          <a:lstStyle/>
          <a:p>
            <a:r>
              <a:rPr lang="en-US"/>
              <a:t>Parametri im se nasleđuju.</a:t>
            </a:r>
          </a:p>
          <a:p>
            <a:r>
              <a:rPr lang="en-US"/>
              <a:t>Ali klase se </a:t>
            </a:r>
            <a:r>
              <a:rPr lang="en-US" b="1"/>
              <a:t>ne nasleđuju</a:t>
            </a:r>
            <a:r>
              <a:rPr lang="en-US"/>
              <a:t>.</a:t>
            </a:r>
          </a:p>
          <a:p>
            <a:r>
              <a:rPr lang="en-US"/>
              <a:t>Te klase nemaju veze.</a:t>
            </a:r>
          </a:p>
          <a:p>
            <a:r>
              <a:rPr lang="en-US"/>
              <a:t>Obe nasleđuju </a:t>
            </a:r>
            <a:r>
              <a:rPr lang="en-US">
                <a:solidFill>
                  <a:srgbClr val="B0761F"/>
                </a:solidFill>
                <a:latin typeface="Consolas" panose="020B0609020204030204" pitchFamily="49" charset="0"/>
              </a:rPr>
              <a:t>Object</a:t>
            </a:r>
            <a:r>
              <a:rPr lang="en-US"/>
              <a:t>.</a:t>
            </a:r>
            <a:endParaRPr lang="sl-SI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52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B898-78CB-41EF-8729-8780CCA9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3" y="321573"/>
            <a:ext cx="9029701" cy="647700"/>
          </a:xfrm>
        </p:spPr>
        <p:txBody>
          <a:bodyPr/>
          <a:lstStyle/>
          <a:p>
            <a:r>
              <a:rPr lang="sl-SI" sz="3600"/>
              <a:t>Pravila kod nasleđivanja i implementiranja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0F4F-600B-46A0-B9BB-ACB841D21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4" y="1143000"/>
            <a:ext cx="9911614" cy="5279362"/>
          </a:xfrm>
        </p:spPr>
        <p:txBody>
          <a:bodyPr>
            <a:normAutofit lnSpcReduction="10000"/>
          </a:bodyPr>
          <a:lstStyle/>
          <a:p>
            <a:r>
              <a:rPr lang="sl-SI"/>
              <a:t>Generičke klase se mogu slobodno nasleđivati dok god </a:t>
            </a:r>
            <a:r>
              <a:rPr lang="sl-SI" b="1"/>
              <a:t>parametarski tip ne varira</a:t>
            </a:r>
            <a:r>
              <a:rPr lang="sl-SI"/>
              <a:t>.</a:t>
            </a:r>
          </a:p>
          <a:p>
            <a:r>
              <a:rPr lang="sl-SI"/>
              <a:t>Generička klasa može nasleđivati </a:t>
            </a:r>
            <a:r>
              <a:rPr lang="sl-SI" b="1"/>
              <a:t>ne-generičku</a:t>
            </a:r>
            <a:r>
              <a:rPr lang="sl-SI"/>
              <a:t> klasu.</a:t>
            </a:r>
          </a:p>
          <a:p>
            <a:r>
              <a:rPr lang="sl-SI"/>
              <a:t>Ne-generička klasa ne može naslediti generičku klasu, osim onu sa </a:t>
            </a:r>
            <a:r>
              <a:rPr lang="sl-SI" b="1"/>
              <a:t>konkretizovanim generičkim tipom</a:t>
            </a:r>
            <a:r>
              <a:rPr lang="sl-SI"/>
              <a:t>.</a:t>
            </a:r>
            <a:endParaRPr lang="en-US"/>
          </a:p>
          <a:p>
            <a:endParaRPr lang="sl-SI" sz="900"/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</a:rPr>
              <a:t>class NeGeneričkaPotklasa </a:t>
            </a:r>
            <a:r>
              <a:rPr lang="sl-SI">
                <a:solidFill>
                  <a:srgbClr val="6600FF"/>
                </a:solidFill>
              </a:rPr>
              <a:t>extends</a:t>
            </a:r>
            <a:r>
              <a:rPr lang="sl-SI">
                <a:solidFill>
                  <a:schemeClr val="accent6">
                    <a:lumMod val="50000"/>
                  </a:schemeClr>
                </a:solidFill>
              </a:rPr>
              <a:t> GenKlasa&lt;</a:t>
            </a:r>
            <a:r>
              <a:rPr lang="sl-SI">
                <a:solidFill>
                  <a:srgbClr val="FF0000"/>
                </a:solidFill>
              </a:rPr>
              <a:t>Integer</a:t>
            </a:r>
            <a:r>
              <a:rPr lang="sl-SI">
                <a:solidFill>
                  <a:schemeClr val="accent6">
                    <a:lumMod val="50000"/>
                  </a:schemeClr>
                </a:solidFill>
              </a:rPr>
              <a:t>&gt;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sl-SI" sz="14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sl-SI"/>
              <a:t>Ne-generička klasa ne može implementirati generički interfejs, osim sa </a:t>
            </a:r>
            <a:r>
              <a:rPr lang="sl-SI" b="1"/>
              <a:t>konkretizovanim generičkim tipom</a:t>
            </a:r>
            <a:r>
              <a:rPr lang="sl-SI"/>
              <a:t>.</a:t>
            </a:r>
            <a:endParaRPr lang="en-US"/>
          </a:p>
          <a:p>
            <a:endParaRPr lang="sl-SI" sz="1400"/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</a:rPr>
              <a:t>clasa NeGenKlasa </a:t>
            </a:r>
            <a:r>
              <a:rPr lang="sl-SI">
                <a:solidFill>
                  <a:srgbClr val="6600FF"/>
                </a:solidFill>
              </a:rPr>
              <a:t>implements</a:t>
            </a:r>
            <a:r>
              <a:rPr lang="sl-SI">
                <a:solidFill>
                  <a:schemeClr val="accent6">
                    <a:lumMod val="50000"/>
                  </a:schemeClr>
                </a:solidFill>
              </a:rPr>
              <a:t> GenInterfejs&lt;</a:t>
            </a:r>
            <a:r>
              <a:rPr lang="sl-SI">
                <a:solidFill>
                  <a:srgbClr val="FF0000"/>
                </a:solidFill>
              </a:rPr>
              <a:t>Double</a:t>
            </a:r>
            <a:r>
              <a:rPr lang="sl-SI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C3198-9B11-43F0-ACBE-00B9445F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9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7756-6D70-465F-8B99-02160733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Collections Framework (JCF)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12B2-27CD-4BF1-81EE-1FF1C5F10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3000"/>
            <a:ext cx="9940565" cy="5279362"/>
          </a:xfrm>
        </p:spPr>
        <p:txBody>
          <a:bodyPr/>
          <a:lstStyle/>
          <a:p>
            <a:r>
              <a:rPr lang="en-US"/>
              <a:t>JCF sadrži generičke klase za rad sa kolekcijama.</a:t>
            </a:r>
          </a:p>
          <a:p>
            <a:r>
              <a:rPr lang="en-US"/>
              <a:t>JCF se nalazai u paketu 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java.util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Paket 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java.util</a:t>
            </a:r>
            <a:r>
              <a:rPr lang="en-US"/>
              <a:t> </a:t>
            </a:r>
            <a:r>
              <a:rPr lang="sl-SI"/>
              <a:t>sadrži </a:t>
            </a:r>
            <a:r>
              <a:rPr lang="sl-SI" dirty="0"/>
              <a:t>alate za rad sa:</a:t>
            </a:r>
          </a:p>
          <a:p>
            <a:pPr lvl="1"/>
            <a:r>
              <a:rPr lang="sl-SI" dirty="0"/>
              <a:t>kolekcijama podataka,</a:t>
            </a:r>
          </a:p>
          <a:p>
            <a:pPr lvl="1"/>
            <a:r>
              <a:rPr lang="sl-SI" dirty="0"/>
              <a:t>događajima,</a:t>
            </a:r>
          </a:p>
          <a:p>
            <a:pPr lvl="1"/>
            <a:r>
              <a:rPr lang="sl-SI" dirty="0"/>
              <a:t>kalendarom i vremenom,</a:t>
            </a:r>
          </a:p>
          <a:p>
            <a:pPr lvl="1"/>
            <a:r>
              <a:rPr lang="sl-SI" dirty="0"/>
              <a:t>internacionalizacijom </a:t>
            </a:r>
            <a:r>
              <a:rPr lang="sl-SI"/>
              <a:t>itd.</a:t>
            </a:r>
            <a:endParaRPr lang="sl-SI" dirty="0"/>
          </a:p>
          <a:p>
            <a:r>
              <a:rPr lang="sl-SI" dirty="0"/>
              <a:t>Paket nije importovan u startu, mora se </a:t>
            </a:r>
            <a:r>
              <a:rPr lang="sl-SI"/>
              <a:t>importovati.</a:t>
            </a:r>
            <a:endParaRPr lang="sl-SI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EAA1E-2F0B-4DCE-8F08-80C18AE6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55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07B1C-CD53-4EC4-AD0D-46E08F50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JCF i k</a:t>
            </a:r>
            <a:r>
              <a:rPr lang="sl-SI"/>
              <a:t>olekcije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99F4-AE5F-41C6-9EE8-C7D4B65F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/>
              <a:t>Kolekcija (kontejner) je objekat koji grupiše više elemenata u jednu celinu (špil karata, telefonski imenik...).</a:t>
            </a:r>
          </a:p>
          <a:p>
            <a:r>
              <a:rPr lang="sl-SI"/>
              <a:t>Pod kolekcijama se ne podrazumevaju nizovi (arrays).</a:t>
            </a:r>
          </a:p>
          <a:p>
            <a:pPr lvl="1"/>
            <a:r>
              <a:rPr lang="sl-SI"/>
              <a:t>Međutim, postoje metodi za konverziju kolekcije &lt;-&gt; nizovi.</a:t>
            </a:r>
          </a:p>
          <a:p>
            <a:pPr marL="457200" lvl="1" indent="0">
              <a:buNone/>
            </a:pPr>
            <a:endParaRPr lang="sl-SI"/>
          </a:p>
          <a:p>
            <a:r>
              <a:rPr lang="sl-SI"/>
              <a:t>JCF je skup alata za rad sa kolekcijama.</a:t>
            </a:r>
            <a:endParaRPr lang="en-US"/>
          </a:p>
          <a:p>
            <a:pPr marL="0" indent="0">
              <a:buNone/>
            </a:pPr>
            <a:endParaRPr lang="sl-SI" sz="1200"/>
          </a:p>
          <a:p>
            <a:r>
              <a:rPr lang="sl-SI"/>
              <a:t>JCF se sastoji od:</a:t>
            </a:r>
          </a:p>
          <a:p>
            <a:pPr lvl="1"/>
            <a:r>
              <a:rPr lang="sl-SI"/>
              <a:t>interfejsa,</a:t>
            </a:r>
          </a:p>
          <a:p>
            <a:pPr lvl="1"/>
            <a:r>
              <a:rPr lang="sl-SI"/>
              <a:t>klasa i</a:t>
            </a:r>
          </a:p>
          <a:p>
            <a:pPr lvl="1"/>
            <a:r>
              <a:rPr lang="sl-SI"/>
              <a:t>metoda (algoritama) za manipulaciju kolekcijama.</a:t>
            </a:r>
          </a:p>
          <a:p>
            <a:r>
              <a:rPr lang="sl-SI"/>
              <a:t>JCF je interoperabilan između različitih tipova kolekcija.</a:t>
            </a:r>
          </a:p>
          <a:p>
            <a:pPr lvl="1"/>
            <a:r>
              <a:rPr lang="sl-SI"/>
              <a:t>Može raditi i sa korisnički napravljenim kolekcijama.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240DD-92A1-4693-BC1D-3BD7A293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763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6CB8-7B4C-40F1-A827-04268BB7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Interfejsi Collection Frameworka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D1B0-9738-425A-AAF9-9F6B6012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>
                <a:solidFill>
                  <a:srgbClr val="B0761F"/>
                </a:solidFill>
              </a:rPr>
              <a:t>Collection&lt;E&gt;</a:t>
            </a:r>
            <a:endParaRPr lang="en-US">
              <a:solidFill>
                <a:srgbClr val="B0761F"/>
              </a:solidFill>
            </a:endParaRPr>
          </a:p>
          <a:p>
            <a:pPr lvl="1"/>
            <a:r>
              <a:rPr lang="en-US"/>
              <a:t>Ovaj interfejs je na vrhu hijerarhije.</a:t>
            </a:r>
          </a:p>
          <a:p>
            <a:r>
              <a:rPr lang="sl-SI">
                <a:solidFill>
                  <a:srgbClr val="B0761F"/>
                </a:solidFill>
              </a:rPr>
              <a:t>List&lt;E&gt;</a:t>
            </a:r>
            <a:endParaRPr lang="en-US">
              <a:solidFill>
                <a:srgbClr val="B0761F"/>
              </a:solidFill>
            </a:endParaRPr>
          </a:p>
          <a:p>
            <a:pPr lvl="1"/>
            <a:r>
              <a:rPr lang="sl-SI"/>
              <a:t>interfejs za manipulaciju listama.</a:t>
            </a:r>
          </a:p>
          <a:p>
            <a:r>
              <a:rPr lang="sl-SI">
                <a:solidFill>
                  <a:srgbClr val="B0761F"/>
                </a:solidFill>
              </a:rPr>
              <a:t>Set&lt;E&gt;</a:t>
            </a:r>
            <a:endParaRPr lang="en-US">
              <a:solidFill>
                <a:srgbClr val="B0761F"/>
              </a:solidFill>
            </a:endParaRPr>
          </a:p>
          <a:p>
            <a:pPr lvl="1"/>
            <a:r>
              <a:rPr lang="sl-SI"/>
              <a:t>interfejs za manipulaciju skupovima.</a:t>
            </a:r>
          </a:p>
          <a:p>
            <a:r>
              <a:rPr lang="sl-SI">
                <a:solidFill>
                  <a:schemeClr val="bg1">
                    <a:lumMod val="75000"/>
                  </a:schemeClr>
                </a:solidFill>
              </a:rPr>
              <a:t>Queue, Deque, Map... (neće biti detaljno obrađivani).</a:t>
            </a:r>
          </a:p>
          <a:p>
            <a:r>
              <a:rPr lang="sl-SI">
                <a:solidFill>
                  <a:srgbClr val="B0761F"/>
                </a:solidFill>
              </a:rPr>
              <a:t>Iterator&lt;E&gt;</a:t>
            </a:r>
          </a:p>
          <a:p>
            <a:pPr lvl="1"/>
            <a:r>
              <a:rPr lang="sl-SI"/>
              <a:t>Sadrži metode za obilaženje kolekcija.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015BB-3C79-46D7-BA34-AD7CAA7D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7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2D02-E7FB-42E7-8E1E-AD39F462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sa klasom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6DF7-5E79-4EA8-A78A-310F4DC0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635706" cy="1181746"/>
          </a:xfrm>
        </p:spPr>
        <p:txBody>
          <a:bodyPr>
            <a:normAutofit/>
          </a:bodyPr>
          <a:lstStyle/>
          <a:p>
            <a:r>
              <a:rPr lang="sl-SI"/>
              <a:t>Problem sa klasom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: nema provere po tipovima.</a:t>
            </a:r>
          </a:p>
          <a:p>
            <a:r>
              <a:rPr lang="sl-SI"/>
              <a:t>Primer – negenerička klasa koja koristi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65530-2339-4BB7-9FB9-32CB0F0E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345EA-FD68-42B1-A648-87CB2B7A329E}"/>
              </a:ext>
            </a:extLst>
          </p:cNvPr>
          <p:cNvSpPr txBox="1"/>
          <p:nvPr/>
        </p:nvSpPr>
        <p:spPr>
          <a:xfrm>
            <a:off x="449805" y="2562501"/>
            <a:ext cx="100425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Sanduk {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Object podatak;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public void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postaviPodatak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(Object pod) {podatak = pod;}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public Object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vratiPodatak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 {return podatak;}</a:t>
            </a:r>
          </a:p>
          <a:p>
            <a:endParaRPr lang="en-US" sz="24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1911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9B53-B24F-42E4-B8D1-AF3A956B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Interfejs Collection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07C3-2087-4D83-82C8-4C7CE6DAB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Interfejs Collection je na vrhu hijerarhije interfejsa.</a:t>
            </a:r>
          </a:p>
          <a:p>
            <a:r>
              <a:rPr lang="sl-SI"/>
              <a:t>On ima najopštije metode za manipulaciju kolekcijama:</a:t>
            </a:r>
          </a:p>
          <a:p>
            <a:pPr lvl="1"/>
            <a:r>
              <a:rPr lang="en-US"/>
              <a:t>int </a:t>
            </a:r>
            <a:r>
              <a:rPr lang="en-US">
                <a:solidFill>
                  <a:srgbClr val="FF0000"/>
                </a:solidFill>
              </a:rPr>
              <a:t>size</a:t>
            </a:r>
            <a:r>
              <a:rPr lang="en-US"/>
              <a:t>(),</a:t>
            </a:r>
            <a:endParaRPr lang="sl-SI"/>
          </a:p>
          <a:p>
            <a:pPr lvl="1"/>
            <a:r>
              <a:rPr lang="en-US"/>
              <a:t>boolean </a:t>
            </a:r>
            <a:r>
              <a:rPr lang="en-US">
                <a:solidFill>
                  <a:srgbClr val="FF0000"/>
                </a:solidFill>
              </a:rPr>
              <a:t>isEmpty</a:t>
            </a:r>
            <a:r>
              <a:rPr lang="en-US"/>
              <a:t>(),</a:t>
            </a:r>
            <a:endParaRPr lang="sl-SI"/>
          </a:p>
          <a:p>
            <a:pPr lvl="1"/>
            <a:r>
              <a:rPr lang="en-US"/>
              <a:t>boolean </a:t>
            </a:r>
            <a:r>
              <a:rPr lang="en-US">
                <a:solidFill>
                  <a:srgbClr val="FF0000"/>
                </a:solidFill>
              </a:rPr>
              <a:t>contains</a:t>
            </a:r>
            <a:r>
              <a:rPr lang="en-US"/>
              <a:t>(Object element),</a:t>
            </a:r>
            <a:endParaRPr lang="sl-SI"/>
          </a:p>
          <a:p>
            <a:pPr lvl="1"/>
            <a:r>
              <a:rPr lang="en-US"/>
              <a:t>boolean </a:t>
            </a:r>
            <a:r>
              <a:rPr lang="en-US">
                <a:solidFill>
                  <a:srgbClr val="FF0000"/>
                </a:solidFill>
              </a:rPr>
              <a:t>add</a:t>
            </a:r>
            <a:r>
              <a:rPr lang="en-US"/>
              <a:t>(E element),</a:t>
            </a:r>
            <a:endParaRPr lang="sl-SI"/>
          </a:p>
          <a:p>
            <a:pPr lvl="1"/>
            <a:r>
              <a:rPr lang="en-US"/>
              <a:t>boolean </a:t>
            </a:r>
            <a:r>
              <a:rPr lang="en-US">
                <a:solidFill>
                  <a:srgbClr val="FF0000"/>
                </a:solidFill>
              </a:rPr>
              <a:t>remove</a:t>
            </a:r>
            <a:r>
              <a:rPr lang="en-US"/>
              <a:t>(Object element)</a:t>
            </a:r>
            <a:r>
              <a:rPr lang="sl-SI"/>
              <a:t>,</a:t>
            </a:r>
          </a:p>
          <a:p>
            <a:pPr lvl="1"/>
            <a:r>
              <a:rPr lang="en-US"/>
              <a:t>Iterator&lt;E&gt; </a:t>
            </a:r>
            <a:r>
              <a:rPr lang="en-US">
                <a:solidFill>
                  <a:srgbClr val="FF0000"/>
                </a:solidFill>
              </a:rPr>
              <a:t>iterator</a:t>
            </a:r>
            <a:r>
              <a:rPr lang="en-US"/>
              <a:t>()</a:t>
            </a:r>
          </a:p>
          <a:p>
            <a:pPr lvl="2"/>
            <a:r>
              <a:rPr lang="en-US"/>
              <a:t>Ovaj metod vraća objekat koji implementira interfejs Iterator&lt;E&gt;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9E259-EBE3-430D-A68F-3FD660F9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56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3228-3002-4C1D-93A3-9AA42855B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502920"/>
            <a:ext cx="10036628" cy="5919442"/>
          </a:xfrm>
        </p:spPr>
        <p:txBody>
          <a:bodyPr/>
          <a:lstStyle/>
          <a:p>
            <a:r>
              <a:rPr lang="sl-SI"/>
              <a:t>Takođe sadrži metode za akcije nad celom kolekcijom:</a:t>
            </a:r>
          </a:p>
          <a:p>
            <a:pPr lvl="1"/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boolean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containsAll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(Collection&lt;?&gt; c)</a:t>
            </a:r>
            <a:r>
              <a:rPr lang="en-US"/>
              <a:t>,</a:t>
            </a:r>
            <a:endParaRPr lang="sl-SI"/>
          </a:p>
          <a:p>
            <a:pPr lvl="1"/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boolean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addAll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(Collection&lt;? extends E&gt; c)</a:t>
            </a:r>
            <a:r>
              <a:rPr lang="en-US"/>
              <a:t>,</a:t>
            </a:r>
            <a:endParaRPr lang="sl-SI"/>
          </a:p>
          <a:p>
            <a:pPr lvl="1"/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boolean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removeAll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(Collection&lt;?&gt; c)</a:t>
            </a:r>
            <a:r>
              <a:rPr lang="en-US"/>
              <a:t>,</a:t>
            </a:r>
            <a:endParaRPr lang="sl-SI"/>
          </a:p>
          <a:p>
            <a:pPr lvl="1"/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boolean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retainAll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(Collection&lt;?&gt; c)</a:t>
            </a:r>
            <a:r>
              <a:rPr lang="en-US"/>
              <a:t>,</a:t>
            </a:r>
            <a:endParaRPr lang="sl-SI"/>
          </a:p>
          <a:p>
            <a:pPr lvl="1"/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void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clear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()</a:t>
            </a:r>
            <a:r>
              <a:rPr lang="en-US"/>
              <a:t>.</a:t>
            </a:r>
            <a:endParaRPr lang="sl-SI"/>
          </a:p>
          <a:p>
            <a:r>
              <a:rPr lang="sl-SI"/>
              <a:t>Sadrži i metode za konverziju kolekcija &lt;-&gt; niz:</a:t>
            </a:r>
          </a:p>
          <a:p>
            <a:pPr lvl="1"/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Object[]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toArray()</a:t>
            </a:r>
            <a:r>
              <a:rPr lang="sl-SI">
                <a:solidFill>
                  <a:srgbClr val="FF0000"/>
                </a:solidFill>
              </a:rPr>
              <a:t> </a:t>
            </a:r>
            <a:r>
              <a:rPr lang="sl-SI"/>
              <a:t>– konverzija u niz tipa 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Object</a:t>
            </a:r>
          </a:p>
          <a:p>
            <a:pPr lvl="1"/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&lt;T&gt; T[]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toArray(T[] a)</a:t>
            </a:r>
            <a:r>
              <a:rPr lang="sl-SI">
                <a:solidFill>
                  <a:srgbClr val="FF0000"/>
                </a:solidFill>
              </a:rPr>
              <a:t> </a:t>
            </a:r>
            <a:r>
              <a:rPr lang="sl-SI"/>
              <a:t>– konverzija u niz poznatog tipa 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T</a:t>
            </a:r>
            <a:endParaRPr lang="en-US">
              <a:solidFill>
                <a:srgbClr val="F0A22E"/>
              </a:solidFill>
              <a:latin typeface="Consolas" panose="020B0609020204030204" pitchFamily="49" charset="0"/>
            </a:endParaRPr>
          </a:p>
          <a:p>
            <a:r>
              <a:rPr lang="en-US"/>
              <a:t>Znak pitanja 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&lt;?&gt;</a:t>
            </a:r>
            <a:r>
              <a:rPr lang="en-US"/>
              <a:t> predstavlja opšti tip.</a:t>
            </a:r>
          </a:p>
          <a:p>
            <a:pPr lvl="1"/>
            <a:r>
              <a:rPr lang="en-US"/>
              <a:t>O opštim tipovima biće reči kasnije.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3271E-B546-4F6A-B3AB-2EC33218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5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C83A-62F7-4801-8BD5-7B743BCE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</a:t>
            </a:r>
            <a:r>
              <a:rPr lang="en-US"/>
              <a:t>nterfejs I</a:t>
            </a:r>
            <a:r>
              <a:rPr lang="sl-SI"/>
              <a:t>terator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FE4A-AB13-4983-9BAF-271E5CCE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l-SI"/>
              <a:t>Iterator je interfejs namenjen obilasku kolekcije.</a:t>
            </a:r>
          </a:p>
          <a:p>
            <a:r>
              <a:rPr lang="sl-SI"/>
              <a:t>On nije pod-interfejs interfejsa Collection.</a:t>
            </a:r>
          </a:p>
          <a:p>
            <a:r>
              <a:rPr lang="sl-SI"/>
              <a:t>On sadrži metode za obilazak kolekcije:</a:t>
            </a:r>
          </a:p>
          <a:p>
            <a:pPr lvl="1"/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boolean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</a:rPr>
              <a:t>hasNext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E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</a:rPr>
              <a:t>next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void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sl-SI"/>
              <a:t>Objekat iteratora se dobija tako što se objektu klase iz JCF (koja implementira Collection) pozove metod 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iterator()</a:t>
            </a:r>
            <a:r>
              <a:rPr lang="sl-SI"/>
              <a:t> koji vraća referencu na objekat privatne klase-članice koja implementira 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Iterator</a:t>
            </a:r>
            <a:r>
              <a:rPr lang="sl-SI"/>
              <a:t> – pa tako pribavljenom objektu možemo zvati metode za obilazak kolekcije.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4F0F8-8833-414C-84D8-48F1D190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23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3001-58EB-4489-8C45-65952015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Interfejs List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C667-2A48-45D3-BE24-0F13D87A9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10044260" cy="5279362"/>
          </a:xfrm>
        </p:spPr>
        <p:txBody>
          <a:bodyPr>
            <a:normAutofit/>
          </a:bodyPr>
          <a:lstStyle/>
          <a:p>
            <a:r>
              <a:rPr lang="sl-SI"/>
              <a:t>Ovaj interfejs ima metode za rad sa listama.</a:t>
            </a:r>
          </a:p>
          <a:p>
            <a:r>
              <a:rPr lang="sl-SI"/>
              <a:t>Lista je uređena kolekcija (i može imati duple elemente).</a:t>
            </a:r>
          </a:p>
          <a:p>
            <a:r>
              <a:rPr lang="sl-SI"/>
              <a:t>Interfejs 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List</a:t>
            </a:r>
            <a:r>
              <a:rPr lang="sl-SI"/>
              <a:t> ima metode za:</a:t>
            </a:r>
          </a:p>
          <a:p>
            <a:pPr lvl="1"/>
            <a:r>
              <a:rPr lang="sl-SI"/>
              <a:t>pristup po poziciji: 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get</a:t>
            </a:r>
            <a:r>
              <a:rPr lang="en-US"/>
              <a:t>, 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set</a:t>
            </a:r>
            <a:r>
              <a:rPr lang="en-US"/>
              <a:t>, 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add</a:t>
            </a:r>
            <a:r>
              <a:rPr lang="en-US"/>
              <a:t>, 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addAll</a:t>
            </a:r>
            <a:r>
              <a:rPr lang="en-US"/>
              <a:t>, 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remove</a:t>
            </a:r>
            <a:r>
              <a:rPr lang="sl-SI"/>
              <a:t>;</a:t>
            </a:r>
          </a:p>
          <a:p>
            <a:pPr lvl="1"/>
            <a:r>
              <a:rPr lang="sl-SI"/>
              <a:t>pretragu po listi: 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indexOf</a:t>
            </a:r>
            <a:r>
              <a:rPr lang="sl-SI"/>
              <a:t>, 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lastIndexOf</a:t>
            </a:r>
            <a:r>
              <a:rPr lang="sl-SI"/>
              <a:t>;</a:t>
            </a:r>
            <a:endParaRPr lang="en-US"/>
          </a:p>
          <a:p>
            <a:pPr lvl="1"/>
            <a:r>
              <a:rPr lang="en-US"/>
              <a:t>sortiranje: 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sort</a:t>
            </a:r>
          </a:p>
          <a:p>
            <a:pPr lvl="2"/>
            <a:r>
              <a:rPr lang="en-US"/>
              <a:t>klasa elemenata mora implementirati interfejs 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Comparable&lt;T&gt;</a:t>
            </a:r>
            <a:endParaRPr lang="sl-SI">
              <a:solidFill>
                <a:srgbClr val="F0A22E"/>
              </a:solidFill>
              <a:latin typeface="Consolas" panose="020B0609020204030204" pitchFamily="49" charset="0"/>
            </a:endParaRPr>
          </a:p>
          <a:p>
            <a:r>
              <a:rPr lang="en-US"/>
              <a:t>Interfejs</a:t>
            </a:r>
            <a:r>
              <a:rPr lang="sl-SI"/>
              <a:t> 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listIterator</a:t>
            </a:r>
            <a:r>
              <a:rPr lang="sl-SI"/>
              <a:t> (naslednik</a:t>
            </a:r>
            <a:r>
              <a:rPr lang="en-US"/>
              <a:t> interfejsa</a:t>
            </a:r>
            <a:r>
              <a:rPr lang="sl-SI"/>
              <a:t> Iterator)</a:t>
            </a:r>
          </a:p>
          <a:p>
            <a:pPr lvl="1"/>
            <a:r>
              <a:rPr lang="sl-SI"/>
              <a:t>dodaje metode 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hasPrevious</a:t>
            </a:r>
            <a:r>
              <a:rPr lang="sl-SI"/>
              <a:t>, 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previous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45F03-3228-43A2-9821-711B7F1D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84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1A4E-FF6F-4C8F-BA55-504575AC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Interfejs 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43DC0-F199-4D9B-8A0C-4E65E804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l-SI"/>
              <a:t>Set (skup) je kolekcija koja ne može imati duple elemente.</a:t>
            </a:r>
          </a:p>
          <a:p>
            <a:r>
              <a:rPr lang="sl-SI"/>
              <a:t>Interfejs 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Set</a:t>
            </a:r>
            <a:r>
              <a:rPr lang="sl-SI"/>
              <a:t> sadrži samo metode iz 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Collection</a:t>
            </a:r>
            <a:r>
              <a:rPr lang="sl-SI"/>
              <a:t>.</a:t>
            </a:r>
          </a:p>
          <a:p>
            <a:pPr lvl="1"/>
            <a:r>
              <a:rPr lang="sl-SI"/>
              <a:t>Dodaje restrikciju koja </a:t>
            </a:r>
            <a:r>
              <a:rPr lang="sl-SI" b="1"/>
              <a:t>onemogućava duple elemente</a:t>
            </a:r>
            <a:r>
              <a:rPr lang="sl-SI"/>
              <a:t>.</a:t>
            </a:r>
          </a:p>
          <a:p>
            <a:pPr lvl="1"/>
            <a:r>
              <a:rPr lang="sl-SI"/>
              <a:t>Omogućava poređenje skupova čak i ako su implementacije različite (skupovi su isti ako imaju iste elemente) – metod 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equals</a:t>
            </a:r>
            <a:r>
              <a:rPr lang="sl-SI"/>
              <a:t>.</a:t>
            </a:r>
          </a:p>
          <a:p>
            <a:r>
              <a:rPr lang="sl-SI"/>
              <a:t>Metodi za grupne akcije nad kolekcijama ovde imaju značenje standardnih operacija nad skupovima:</a:t>
            </a:r>
          </a:p>
          <a:p>
            <a:pPr lvl="1"/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s1.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containsAll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(s2)</a:t>
            </a:r>
            <a:r>
              <a:rPr lang="en-US"/>
              <a:t> —</a:t>
            </a:r>
            <a:r>
              <a:rPr lang="sl-SI"/>
              <a:t> vraća tačno ako je s2 podskup od s1.</a:t>
            </a:r>
            <a:endParaRPr lang="en-US"/>
          </a:p>
          <a:p>
            <a:pPr lvl="1"/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s1.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addAll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(s2) </a:t>
            </a:r>
            <a:r>
              <a:rPr lang="en-US"/>
              <a:t>—</a:t>
            </a:r>
            <a:r>
              <a:rPr lang="sl-SI"/>
              <a:t> </a:t>
            </a:r>
            <a:r>
              <a:rPr lang="en-US"/>
              <a:t>s1 </a:t>
            </a:r>
            <a:r>
              <a:rPr lang="sl-SI"/>
              <a:t>postaje unija</a:t>
            </a:r>
            <a:r>
              <a:rPr lang="en-US"/>
              <a:t> s1 and s2.</a:t>
            </a:r>
            <a:endParaRPr lang="sl-SI"/>
          </a:p>
          <a:p>
            <a:pPr lvl="1"/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s1.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retainAll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(s2) </a:t>
            </a:r>
            <a:r>
              <a:rPr lang="en-US"/>
              <a:t>—s1 </a:t>
            </a:r>
            <a:r>
              <a:rPr lang="sl-SI"/>
              <a:t>postaje presek</a:t>
            </a:r>
            <a:r>
              <a:rPr lang="en-US"/>
              <a:t> s1 and s2.</a:t>
            </a:r>
            <a:endParaRPr lang="sl-SI"/>
          </a:p>
          <a:p>
            <a:pPr lvl="1"/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s1.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removeAll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(s2) </a:t>
            </a:r>
            <a:r>
              <a:rPr lang="en-US"/>
              <a:t>— s1 </a:t>
            </a:r>
            <a:r>
              <a:rPr lang="sl-SI"/>
              <a:t>postaje</a:t>
            </a:r>
            <a:r>
              <a:rPr lang="en-US"/>
              <a:t> (as</a:t>
            </a:r>
            <a:r>
              <a:rPr lang="sl-SI"/>
              <a:t>i</a:t>
            </a:r>
            <a:r>
              <a:rPr lang="en-US"/>
              <a:t>metri</a:t>
            </a:r>
            <a:r>
              <a:rPr lang="sl-SI"/>
              <a:t>čna</a:t>
            </a:r>
            <a:r>
              <a:rPr lang="en-US"/>
              <a:t>) </a:t>
            </a:r>
            <a:r>
              <a:rPr lang="sl-SI"/>
              <a:t>razlika</a:t>
            </a:r>
            <a:r>
              <a:rPr lang="en-US"/>
              <a:t> s1 and s2.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70D13-2B23-45A6-90DB-177BC939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89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198F-BBE2-40EF-BD18-7AEFCE2C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Implementacije interfejsa List i 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4499F-4605-48ED-BA72-556F1DF72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3000"/>
            <a:ext cx="10334446" cy="5279362"/>
          </a:xfrm>
        </p:spPr>
        <p:txBody>
          <a:bodyPr>
            <a:normAutofit/>
          </a:bodyPr>
          <a:lstStyle/>
          <a:p>
            <a:r>
              <a:rPr lang="sl-SI"/>
              <a:t>Implementacije interfejsa </a:t>
            </a:r>
            <a:r>
              <a:rPr lang="sl-SI" b="1">
                <a:solidFill>
                  <a:srgbClr val="F0A22E"/>
                </a:solidFill>
                <a:latin typeface="Consolas" panose="020B0609020204030204" pitchFamily="49" charset="0"/>
              </a:rPr>
              <a:t>List</a:t>
            </a:r>
            <a:r>
              <a:rPr lang="sl-SI"/>
              <a:t>:</a:t>
            </a:r>
          </a:p>
          <a:p>
            <a:pPr lvl="1"/>
            <a:r>
              <a:rPr lang="sl-SI">
                <a:solidFill>
                  <a:srgbClr val="B0761F"/>
                </a:solidFill>
                <a:latin typeface="Consolas" panose="020B0609020204030204" pitchFamily="49" charset="0"/>
              </a:rPr>
              <a:t>ArrayList&lt;E&gt;</a:t>
            </a:r>
            <a:r>
              <a:rPr lang="sl-SI"/>
              <a:t> – klasa koja čuva niz varijabilne dužine</a:t>
            </a:r>
          </a:p>
          <a:p>
            <a:pPr lvl="1"/>
            <a:r>
              <a:rPr lang="sl-SI">
                <a:solidFill>
                  <a:srgbClr val="B0761F"/>
                </a:solidFill>
                <a:latin typeface="Consolas" panose="020B0609020204030204" pitchFamily="49" charset="0"/>
              </a:rPr>
              <a:t>LinkedList&lt;E&gt;</a:t>
            </a:r>
            <a:r>
              <a:rPr lang="sl-SI"/>
              <a:t> - klasa koja čuva lančanu listu</a:t>
            </a:r>
          </a:p>
          <a:p>
            <a:pPr marL="457200" lvl="1" indent="0">
              <a:buNone/>
            </a:pPr>
            <a:endParaRPr lang="sl-SI" sz="1100"/>
          </a:p>
          <a:p>
            <a:r>
              <a:rPr lang="sl-SI"/>
              <a:t>Implementacije interfejsa </a:t>
            </a:r>
            <a:r>
              <a:rPr lang="sl-SI" b="1">
                <a:solidFill>
                  <a:srgbClr val="F0A22E"/>
                </a:solidFill>
                <a:latin typeface="Consolas" panose="020B0609020204030204" pitchFamily="49" charset="0"/>
              </a:rPr>
              <a:t>Set</a:t>
            </a:r>
            <a:r>
              <a:rPr lang="sl-SI"/>
              <a:t>:</a:t>
            </a:r>
          </a:p>
          <a:p>
            <a:pPr lvl="1"/>
            <a:r>
              <a:rPr lang="sl-SI">
                <a:solidFill>
                  <a:srgbClr val="B0761F"/>
                </a:solidFill>
                <a:latin typeface="Consolas" panose="020B0609020204030204" pitchFamily="49" charset="0"/>
              </a:rPr>
              <a:t>HashSet&lt;E&gt;</a:t>
            </a:r>
            <a:r>
              <a:rPr lang="sl-SI"/>
              <a:t> - hash tabela</a:t>
            </a:r>
          </a:p>
          <a:p>
            <a:pPr lvl="1"/>
            <a:r>
              <a:rPr lang="sl-SI">
                <a:solidFill>
                  <a:srgbClr val="B0761F"/>
                </a:solidFill>
                <a:latin typeface="Consolas" panose="020B0609020204030204" pitchFamily="49" charset="0"/>
              </a:rPr>
              <a:t>TreeSet&lt;E&gt;</a:t>
            </a:r>
            <a:r>
              <a:rPr lang="sl-SI"/>
              <a:t> - stablo</a:t>
            </a:r>
            <a:endParaRPr lang="en-US"/>
          </a:p>
          <a:p>
            <a:pPr lvl="1"/>
            <a:r>
              <a:rPr lang="sl-SI">
                <a:solidFill>
                  <a:srgbClr val="B0761F"/>
                </a:solidFill>
                <a:latin typeface="Consolas" panose="020B0609020204030204" pitchFamily="49" charset="0"/>
              </a:rPr>
              <a:t>LinkedHashSet&lt;E&gt;</a:t>
            </a:r>
            <a:r>
              <a:rPr lang="en-US">
                <a:solidFill>
                  <a:srgbClr val="B0761F"/>
                </a:solidFill>
                <a:latin typeface="Consolas" panose="020B0609020204030204" pitchFamily="49" charset="0"/>
              </a:rPr>
              <a:t> </a:t>
            </a:r>
            <a:r>
              <a:rPr lang="sl-SI"/>
              <a:t>- hash tabela sa umetanjem po redu</a:t>
            </a:r>
            <a:endParaRPr lang="en-US"/>
          </a:p>
          <a:p>
            <a:pPr marL="457200" lvl="1" indent="0">
              <a:buNone/>
            </a:pPr>
            <a:r>
              <a:rPr lang="en-US"/>
              <a:t>                                    </a:t>
            </a:r>
            <a:r>
              <a:rPr lang="sl-SI"/>
              <a:t>pristiza</a:t>
            </a:r>
            <a:r>
              <a:rPr lang="en-US"/>
              <a:t>nja </a:t>
            </a:r>
            <a:r>
              <a:rPr lang="sl-SI"/>
              <a:t>(insertion-order)</a:t>
            </a:r>
          </a:p>
          <a:p>
            <a:pPr marL="457200" lvl="1" indent="0">
              <a:buNone/>
            </a:pPr>
            <a:endParaRPr lang="sl-SI" sz="300"/>
          </a:p>
          <a:p>
            <a:pPr lvl="2"/>
            <a:r>
              <a:rPr lang="sl-SI"/>
              <a:t>Hash tabela donosi problem neuređenosti, stablo donosi problem sa performansama, dok uređena hash tabela predstavlja dobar kompromis.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AD400-A365-458E-BF9E-83778456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792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C286-3DF1-46D1-875E-8B714961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Klasa Stack&lt;E&gt;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50BCC-D062-4EA6-BFBC-6579E053C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Ova klasa modeluje magacin.</a:t>
            </a:r>
          </a:p>
          <a:p>
            <a:r>
              <a:rPr lang="sl-SI"/>
              <a:t>Implementira interfejs 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List</a:t>
            </a:r>
            <a:r>
              <a:rPr lang="sl-SI"/>
              <a:t> (samim tim i 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Collection</a:t>
            </a:r>
            <a:r>
              <a:rPr lang="sl-SI"/>
              <a:t>).</a:t>
            </a:r>
          </a:p>
          <a:p>
            <a:r>
              <a:rPr lang="sl-SI"/>
              <a:t>Metodi:</a:t>
            </a:r>
          </a:p>
          <a:p>
            <a:pPr lvl="1"/>
            <a:r>
              <a:rPr lang="pt-BR">
                <a:solidFill>
                  <a:srgbClr val="F0A22E"/>
                </a:solidFill>
                <a:latin typeface="Consolas" panose="020B0609020204030204" pitchFamily="49" charset="0"/>
              </a:rPr>
              <a:t>public E </a:t>
            </a:r>
            <a:r>
              <a:rPr lang="pt-BR">
                <a:solidFill>
                  <a:srgbClr val="FF0000"/>
                </a:solidFill>
                <a:latin typeface="Consolas" panose="020B0609020204030204" pitchFamily="49" charset="0"/>
              </a:rPr>
              <a:t>push</a:t>
            </a:r>
            <a:r>
              <a:rPr lang="pt-BR">
                <a:solidFill>
                  <a:srgbClr val="F0A22E"/>
                </a:solidFill>
                <a:latin typeface="Consolas" panose="020B0609020204030204" pitchFamily="49" charset="0"/>
              </a:rPr>
              <a:t>(E item)</a:t>
            </a:r>
            <a:endParaRPr lang="sl-SI">
              <a:solidFill>
                <a:srgbClr val="F0A22E"/>
              </a:solidFill>
              <a:latin typeface="Consolas" panose="020B0609020204030204" pitchFamily="49" charset="0"/>
            </a:endParaRPr>
          </a:p>
          <a:p>
            <a:pPr lvl="1"/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public E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public E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</a:rPr>
              <a:t>peek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// vraća vrh steka bez izbacivanja</a:t>
            </a:r>
            <a:endParaRPr lang="sl-SI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public boolean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</a:rPr>
              <a:t>empty</a:t>
            </a:r>
            <a:r>
              <a:rPr lang="sl-SI">
                <a:solidFill>
                  <a:srgbClr val="F0A22E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public int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search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(Object o)</a:t>
            </a:r>
          </a:p>
          <a:p>
            <a:r>
              <a:rPr lang="en-US"/>
              <a:t>Paket </a:t>
            </a:r>
            <a:r>
              <a:rPr lang="en-US">
                <a:solidFill>
                  <a:srgbClr val="B0761F"/>
                </a:solidFill>
                <a:latin typeface="Consolas" panose="020B0609020204030204" pitchFamily="49" charset="0"/>
              </a:rPr>
              <a:t>java.util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/>
              <a:t>sadrži i klase za red (</a:t>
            </a:r>
            <a:r>
              <a:rPr lang="en-US">
                <a:solidFill>
                  <a:srgbClr val="F0A22E"/>
                </a:solidFill>
                <a:latin typeface="Consolas" panose="020B0609020204030204" pitchFamily="49" charset="0"/>
              </a:rPr>
              <a:t>Queue</a:t>
            </a:r>
            <a:r>
              <a:rPr lang="en-US"/>
              <a:t>) itd.</a:t>
            </a:r>
            <a:endParaRPr lang="sl-SI"/>
          </a:p>
          <a:p>
            <a:pPr lvl="1"/>
            <a:endParaRPr lang="sl-SI"/>
          </a:p>
          <a:p>
            <a:pPr lvl="1"/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022870-61D7-46B8-A4C8-A38BAC12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05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5947-2472-AF05-F5EA-617436AF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1573"/>
            <a:ext cx="11099800" cy="647700"/>
          </a:xfrm>
        </p:spPr>
        <p:txBody>
          <a:bodyPr/>
          <a:lstStyle/>
          <a:p>
            <a:r>
              <a:rPr lang="en-US"/>
              <a:t>Primer za klasu ArrayList i interfejs Comparable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3B028-B927-CB81-29F6-D4EDD333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986AB-6775-F2D9-906E-6BF667A9D7B0}"/>
              </a:ext>
            </a:extLst>
          </p:cNvPr>
          <p:cNvSpPr txBox="1"/>
          <p:nvPr/>
        </p:nvSpPr>
        <p:spPr>
          <a:xfrm>
            <a:off x="457200" y="1076849"/>
            <a:ext cx="63335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Osoba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Comparable&lt;Osoba&gt; {</a:t>
            </a: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jmbg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visina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težina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Osoba (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  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jmbg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visina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težina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90B8C-4F25-4768-F4EB-C677F735A8AA}"/>
              </a:ext>
            </a:extLst>
          </p:cNvPr>
          <p:cNvSpPr txBox="1"/>
          <p:nvPr/>
        </p:nvSpPr>
        <p:spPr>
          <a:xfrm>
            <a:off x="457199" y="3395954"/>
            <a:ext cx="65177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compareTo(Osoba 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180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// ako je ovakav compareTo onda sort(null)</a:t>
            </a:r>
            <a:endParaRPr lang="en-US" sz="180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// sortira listu u neopadajući redosled</a:t>
            </a:r>
            <a:endParaRPr lang="en-US" sz="180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// znači vraća +1 ako je pristigli objekat veći</a:t>
            </a:r>
            <a:endParaRPr lang="en-US" sz="180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jmbg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jmbg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-1;</a:t>
            </a: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jmbg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jmbg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1;</a:t>
            </a:r>
          </a:p>
          <a:p>
            <a:r>
              <a:rPr lang="en-US" sz="180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// ako se zamene +1 i -1 sortiraće u nerastući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F191EA-7BB2-054C-579E-034E03EC1395}"/>
              </a:ext>
            </a:extLst>
          </p:cNvPr>
          <p:cNvSpPr txBox="1"/>
          <p:nvPr/>
        </p:nvSpPr>
        <p:spPr>
          <a:xfrm>
            <a:off x="457199" y="5851760"/>
            <a:ext cx="9523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String toString() {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jmbg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visina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težina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} }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00FD28-111D-3BD9-8360-045D54CE8253}"/>
              </a:ext>
            </a:extLst>
          </p:cNvPr>
          <p:cNvGrpSpPr/>
          <p:nvPr/>
        </p:nvGrpSpPr>
        <p:grpSpPr>
          <a:xfrm>
            <a:off x="3025588" y="2129459"/>
            <a:ext cx="6435306" cy="1255714"/>
            <a:chOff x="3657600" y="2985516"/>
            <a:chExt cx="6435306" cy="1255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8AF589-1418-9E17-D830-1D34D6FF5C81}"/>
                </a:ext>
              </a:extLst>
            </p:cNvPr>
            <p:cNvSpPr/>
            <p:nvPr/>
          </p:nvSpPr>
          <p:spPr>
            <a:xfrm>
              <a:off x="7303986" y="2985516"/>
              <a:ext cx="2788920" cy="100126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>
                  <a:latin typeface="Calibri" panose="020F0502020204030204" pitchFamily="34" charset="0"/>
                  <a:cs typeface="Arial" panose="020B0604020202020204" pitchFamily="34" charset="0"/>
                </a:rPr>
                <a:t>Interfejs Comparable nameće funkciju compareTo</a:t>
              </a:r>
              <a:endParaRPr lang="en-US" sz="200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D2A652-201A-8A5F-9ADF-6512AFA61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600" y="3486150"/>
              <a:ext cx="3648926" cy="755080"/>
            </a:xfrm>
            <a:prstGeom prst="straightConnector1">
              <a:avLst/>
            </a:prstGeom>
            <a:ln w="57150" cap="flat">
              <a:solidFill>
                <a:srgbClr val="B0761F"/>
              </a:solidFill>
              <a:bevel/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6C92E3-6E58-A90B-E2E0-C6AABDA68EE5}"/>
              </a:ext>
            </a:extLst>
          </p:cNvPr>
          <p:cNvGrpSpPr/>
          <p:nvPr/>
        </p:nvGrpSpPr>
        <p:grpSpPr>
          <a:xfrm>
            <a:off x="7126941" y="3633350"/>
            <a:ext cx="3766505" cy="2070928"/>
            <a:chOff x="6326401" y="2985516"/>
            <a:chExt cx="3766505" cy="20709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A4C186-018B-3F3D-4C2D-E43C432E6F90}"/>
                </a:ext>
              </a:extLst>
            </p:cNvPr>
            <p:cNvSpPr/>
            <p:nvPr/>
          </p:nvSpPr>
          <p:spPr>
            <a:xfrm>
              <a:off x="7303986" y="2985516"/>
              <a:ext cx="2788920" cy="122103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>
                  <a:latin typeface="Calibri" panose="020F0502020204030204" pitchFamily="34" charset="0"/>
                  <a:cs typeface="Arial" panose="020B0604020202020204" pitchFamily="34" charset="0"/>
                </a:rPr>
                <a:t>Za potrebe štampanja objekata tipa Osoba:</a:t>
              </a:r>
            </a:p>
            <a:p>
              <a:pPr algn="ctr"/>
              <a:r>
                <a:rPr lang="sl-SI" sz="2000">
                  <a:latin typeface="Calibri" panose="020F0502020204030204" pitchFamily="34" charset="0"/>
                  <a:cs typeface="Arial" panose="020B0604020202020204" pitchFamily="34" charset="0"/>
                </a:rPr>
                <a:t>toString</a:t>
              </a:r>
              <a:endParaRPr lang="en-US" sz="200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7563C9D-0600-1917-2E29-21543546C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6401" y="3486150"/>
              <a:ext cx="980125" cy="1570294"/>
            </a:xfrm>
            <a:prstGeom prst="straightConnector1">
              <a:avLst/>
            </a:prstGeom>
            <a:ln w="57150" cap="flat">
              <a:solidFill>
                <a:srgbClr val="B0761F"/>
              </a:solidFill>
              <a:bevel/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4626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5947-2472-AF05-F5EA-617436AF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1573"/>
            <a:ext cx="11099800" cy="647700"/>
          </a:xfrm>
        </p:spPr>
        <p:txBody>
          <a:bodyPr/>
          <a:lstStyle/>
          <a:p>
            <a:r>
              <a:rPr lang="en-US"/>
              <a:t>Primer za klasu ArrayList i interfejs Comparable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3B028-B927-CB81-29F6-D4EDD333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8D1F6-E247-C890-92BB-39E7A69BC629}"/>
              </a:ext>
            </a:extLst>
          </p:cNvPr>
          <p:cNvSpPr txBox="1"/>
          <p:nvPr/>
        </p:nvSpPr>
        <p:spPr>
          <a:xfrm>
            <a:off x="457200" y="1064328"/>
            <a:ext cx="8448114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java.util.*;</a:t>
            </a: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Čekaonica {</a:t>
            </a:r>
          </a:p>
          <a:p>
            <a:r>
              <a:rPr lang="en-US" sz="11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private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ArrayList&lt;Osoba&gt; 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ArrayList&lt;&gt;();</a:t>
            </a:r>
          </a:p>
          <a:p>
            <a:endParaRPr lang="en-US" sz="110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udji(Osoba 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.add(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guzva() {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.size(); }</a:t>
            </a: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ajmoKolona() { 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.sort(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D7C352-8B1A-77B8-3D22-161E5ABD3484}"/>
              </a:ext>
            </a:extLst>
          </p:cNvPr>
          <p:cNvSpPr txBox="1"/>
          <p:nvPr/>
        </p:nvSpPr>
        <p:spPr>
          <a:xfrm>
            <a:off x="457200" y="3282189"/>
            <a:ext cx="102197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sviNapolje() {</a:t>
            </a: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while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.iterator().hasNext())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System.</a:t>
            </a:r>
            <a:r>
              <a:rPr lang="en-US" sz="1800" b="1" i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.remove(</a:t>
            </a:r>
            <a:r>
              <a:rPr lang="en-US" sz="1800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lista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.size()-1)); } } }</a:t>
            </a:r>
          </a:p>
          <a:p>
            <a:endParaRPr lang="en-US" sz="1200">
              <a:solidFill>
                <a:srgbClr val="3F7F5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upotreba funkcije iterator(): ona vraća bezimeni objekat neke funkcije koja</a:t>
            </a:r>
            <a:endParaRPr lang="en-US" sz="120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implementira interfejs Iterator, što znači da pruža funkcije hasNext(), next(), remove() itd</a:t>
            </a:r>
            <a:endParaRPr lang="en-US" sz="120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dovoljno je pozvati metod iterator() i iza poziva staviti tačku i pozvati neki od ovih metoda</a:t>
            </a:r>
            <a:endParaRPr lang="en-US" sz="120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(nema potrebe posebno praviti objekat klase) (privremeni bezimeni objekat će završiti posao)</a:t>
            </a:r>
            <a:endParaRPr lang="en-US" sz="120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funkcija remove traži indeks elementa za vađenje remove(lista.size()-1) vadi poslednji element iz</a:t>
            </a:r>
          </a:p>
          <a:p>
            <a:r>
              <a:rPr lang="en-US" sz="120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liste, jer lista.size() vraća trenutni broj elemenata u listi pa je lista.size()-1 indeks</a:t>
            </a:r>
          </a:p>
          <a:p>
            <a:r>
              <a:rPr lang="sr-Cyrl-RS" sz="120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poslednjeg elementa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znači ovako će biti izbacivani elementi iz liste u rikverc - poslednji,</a:t>
            </a:r>
          </a:p>
          <a:p>
            <a:r>
              <a:rPr lang="en-US" sz="12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pretposlednji itd... do prvog, pa zato deluje da je lista sortirana u kontra</a:t>
            </a:r>
          </a:p>
          <a:p>
            <a:r>
              <a:rPr lang="en-US" sz="120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 stvari izbacivanje je u kontra... a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>
                <a:solidFill>
                  <a:srgbClr val="3F7F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možemo da izbacujemo i od nultog do lista.size()-1 -vog</a:t>
            </a:r>
            <a:endParaRPr lang="en-US" sz="120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45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5947-2472-AF05-F5EA-617436AF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1573"/>
            <a:ext cx="11099800" cy="647700"/>
          </a:xfrm>
        </p:spPr>
        <p:txBody>
          <a:bodyPr/>
          <a:lstStyle/>
          <a:p>
            <a:r>
              <a:rPr lang="en-US"/>
              <a:t>Primer za klasu ArrayList i interfejs Comparable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3B028-B927-CB81-29F6-D4EDD333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2BB94-BB9F-F884-5505-DC02DD023EBC}"/>
              </a:ext>
            </a:extLst>
          </p:cNvPr>
          <p:cNvSpPr txBox="1"/>
          <p:nvPr/>
        </p:nvSpPr>
        <p:spPr>
          <a:xfrm>
            <a:off x="457199" y="1177594"/>
            <a:ext cx="8848165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Glavna {</a:t>
            </a:r>
          </a:p>
          <a:p>
            <a:endParaRPr lang="en-US" sz="110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main(String[] 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endParaRPr lang="en-US" sz="110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Osoba 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Osoba(444, 55, 5);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Osoba 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o2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Osoba(222, 33, 33);</a:t>
            </a: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Osoba 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o3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Osoba(333, 44, 44);</a:t>
            </a:r>
          </a:p>
          <a:p>
            <a:endParaRPr lang="en-US" sz="110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Čekaonica 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ček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b="1">
                <a:solidFill>
                  <a:srgbClr val="7F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Čekaonica();</a:t>
            </a:r>
          </a:p>
          <a:p>
            <a:endParaRPr lang="en-US" sz="1100">
              <a:solidFill>
                <a:srgbClr val="6A3E3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ček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.udji(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o1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ček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.udji(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o2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ček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.udji(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o3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10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System.</a:t>
            </a:r>
            <a:r>
              <a:rPr lang="en-US" sz="1800" b="1" i="1">
                <a:solidFill>
                  <a:srgbClr val="000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sz="1800">
                <a:solidFill>
                  <a:srgbClr val="2A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"Broj ljudi u čekaonici: "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ček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.guzva());</a:t>
            </a:r>
          </a:p>
          <a:p>
            <a:endParaRPr lang="en-US" sz="1100">
              <a:solidFill>
                <a:srgbClr val="6A3E3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ček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.ajmoKolona(); </a:t>
            </a:r>
            <a:r>
              <a:rPr lang="en-US" sz="1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sortiranje</a:t>
            </a:r>
          </a:p>
          <a:p>
            <a:endParaRPr lang="en-US" sz="1100">
              <a:solidFill>
                <a:srgbClr val="6A3E3E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>
                <a:solidFill>
                  <a:srgbClr val="6A3E3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ček</a:t>
            </a:r>
            <a:r>
              <a:rPr lang="en-US" sz="180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.sviNapolje(); } } </a:t>
            </a:r>
            <a:r>
              <a:rPr lang="en-US" sz="180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štampanje</a:t>
            </a:r>
          </a:p>
        </p:txBody>
      </p:sp>
    </p:spTree>
    <p:extLst>
      <p:ext uri="{BB962C8B-B14F-4D97-AF65-F5344CB8AC3E}">
        <p14:creationId xmlns:p14="http://schemas.microsoft.com/office/powerpoint/2010/main" val="234652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4B1F-A2F0-48D3-84B6-4A80AD2F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6720"/>
            <a:ext cx="8816802" cy="599564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void main (String args[])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s1 = new Sanduk();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s1.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postaviPodatak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new Integer(10) );</a:t>
            </a:r>
          </a:p>
          <a:p>
            <a:pPr marL="0" indent="0">
              <a:spcBef>
                <a:spcPts val="600"/>
              </a:spcBef>
              <a:buNone/>
            </a:pPr>
            <a:endParaRPr lang="sl-SI" sz="24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str = (String)s1.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vratiPodatak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ovo će se prevesti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bez grešaka</a:t>
            </a:r>
            <a:endParaRPr lang="sl-SI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ali će izazvati </a:t>
            </a:r>
            <a:r>
              <a:rPr lang="sl-SI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grešku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ClassCastException</a:t>
            </a:r>
          </a:p>
          <a:p>
            <a:pPr marL="0" indent="0">
              <a:spcBef>
                <a:spcPts val="600"/>
              </a:spcBef>
              <a:buNone/>
            </a:pPr>
            <a:endParaRPr lang="sl-SI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ne postoji mehanizam da se ovo spreči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8A7B9-D37A-434B-B0B0-FEBD73F9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64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62A7-EC2A-43D0-9437-38A91BDA4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Generički metodi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1D3F-FBE6-4872-9200-57E1FC72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10314432" cy="527936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sl-SI"/>
              <a:t>Generički metodi imaju svoje tipske parametre.</a:t>
            </a:r>
          </a:p>
          <a:p>
            <a:pPr>
              <a:spcBef>
                <a:spcPts val="600"/>
              </a:spcBef>
            </a:pPr>
            <a:r>
              <a:rPr lang="sl-SI"/>
              <a:t>Parametarski tip važi lokalno za metod.</a:t>
            </a:r>
          </a:p>
          <a:p>
            <a:pPr>
              <a:spcBef>
                <a:spcPts val="600"/>
              </a:spcBef>
            </a:pPr>
            <a:r>
              <a:rPr lang="sl-SI"/>
              <a:t>Generički mogu biti:</a:t>
            </a:r>
          </a:p>
          <a:p>
            <a:pPr lvl="1">
              <a:spcBef>
                <a:spcPts val="600"/>
              </a:spcBef>
            </a:pPr>
            <a:r>
              <a:rPr lang="sl-SI"/>
              <a:t>obični metodi,</a:t>
            </a:r>
          </a:p>
          <a:p>
            <a:pPr lvl="1">
              <a:spcBef>
                <a:spcPts val="600"/>
              </a:spcBef>
            </a:pPr>
            <a:r>
              <a:rPr lang="sl-SI"/>
              <a:t>statički metodi i</a:t>
            </a:r>
          </a:p>
          <a:p>
            <a:pPr lvl="1">
              <a:spcBef>
                <a:spcPts val="600"/>
              </a:spcBef>
            </a:pPr>
            <a:r>
              <a:rPr lang="sl-SI"/>
              <a:t>konstruktori klasa.</a:t>
            </a:r>
          </a:p>
          <a:p>
            <a:pPr>
              <a:spcBef>
                <a:spcPts val="600"/>
              </a:spcBef>
            </a:pPr>
            <a:r>
              <a:rPr lang="sl-SI"/>
              <a:t>Tipski parametar (ili više njih) se nalazi ispred povratnog tipa metoda.</a:t>
            </a:r>
          </a:p>
          <a:p>
            <a:pPr marL="0" indent="0">
              <a:spcBef>
                <a:spcPts val="600"/>
              </a:spcBef>
              <a:buNone/>
            </a:pPr>
            <a:endParaRPr lang="sl-SI" sz="1100"/>
          </a:p>
          <a:p>
            <a:pPr marL="0" indent="0">
              <a:spcBef>
                <a:spcPts val="600"/>
              </a:spcBef>
              <a:buNone/>
            </a:pP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</a:t>
            </a:r>
            <a:r>
              <a:rPr lang="sl-SI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&lt;K,V&gt;</a:t>
            </a: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isti(Par&lt;</a:t>
            </a:r>
            <a:r>
              <a:rPr lang="sl-SI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sl-SI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p1,Par&lt;</a:t>
            </a:r>
            <a:r>
              <a:rPr lang="sl-SI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sl-SI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p2)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 sz="26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{...}</a:t>
            </a:r>
          </a:p>
          <a:p>
            <a:pPr>
              <a:spcBef>
                <a:spcPts val="600"/>
              </a:spcBef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37941-8E68-4805-9590-83C0CCC4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07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3E3C-36C7-4D72-97E3-BCE372A1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0" y="279918"/>
            <a:ext cx="10133044" cy="6363477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Par&lt;K, V&gt; {</a:t>
            </a:r>
          </a:p>
          <a:p>
            <a:pPr marL="0" indent="0">
              <a:spcBef>
                <a:spcPts val="600"/>
              </a:spcBef>
              <a:buNone/>
            </a:pPr>
            <a:endParaRPr lang="en-US" sz="5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K 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V 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en-US" sz="1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Par(K 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 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endParaRPr lang="en-US" sz="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setK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 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this.k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setV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 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{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K getK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  { return 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 getV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return 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4B86E-138A-4CB1-A267-4B259AC5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88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F3B3-4760-4CDF-A8BA-75806E1E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46449"/>
            <a:ext cx="9937102" cy="5374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&lt;K, V&gt; Boolean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istiSu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(Par&lt;K, V&gt; p1, Par&lt;K, V&gt; p2)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p1.getK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().equals(p2.getK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ključ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p1.getV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().equals(p2.getV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rednost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7F5F8-2DC1-4776-A2F8-BDD44EF4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35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6361-CB4A-4C60-95B3-C3F8F17C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Sintaksa poziva generičkih metoda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D589F-EA0B-4A18-B206-5230AADEA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Par&lt;Integer, String&gt; p1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Par&lt;&gt;(1, "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Par&lt;Integer, String&gt; p2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new Par&lt;&gt;(2, "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isti;</a:t>
            </a:r>
          </a:p>
          <a:p>
            <a:pPr marL="0" indent="0">
              <a:spcBef>
                <a:spcPts val="600"/>
              </a:spcBef>
              <a:buNone/>
            </a:pP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&lt;Integer, String&gt;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istiSu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0152B-B9B4-4614-AA65-EEB7B2A0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94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C5A1-577F-4035-A9F1-7D971395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Poziv generičkog metoda kao običnog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BE2A-A419-4665-A41F-235D5D281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Generički metodi se mogu pozivati kao obični.</a:t>
            </a:r>
          </a:p>
          <a:p>
            <a:r>
              <a:rPr lang="sl-SI"/>
              <a:t>Kompajler će zaključiti o parametarskim tipovima.</a:t>
            </a:r>
          </a:p>
          <a:p>
            <a:r>
              <a:rPr lang="sl-SI"/>
              <a:t>Ovo takođe spada u zaključivanje o tipovima.</a:t>
            </a:r>
          </a:p>
          <a:p>
            <a:pPr marL="0" indent="0">
              <a:spcBef>
                <a:spcPts val="600"/>
              </a:spcBef>
              <a:buNone/>
            </a:pP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isti</a:t>
            </a:r>
            <a:r>
              <a:rPr lang="en-US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Alat</a:t>
            </a:r>
            <a:r>
              <a:rPr lang="en-US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sl-SI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istiSu</a:t>
            </a:r>
            <a:r>
              <a:rPr lang="en-US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8B482-9E69-4711-9115-76BD9DFC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21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6D54-1324-4460-8935-98672EBA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z="3600"/>
              <a:t>Metodi </a:t>
            </a:r>
            <a:r>
              <a:rPr lang="en-US" sz="3600"/>
              <a:t>sa </a:t>
            </a:r>
            <a:r>
              <a:rPr lang="sl-SI" sz="3600"/>
              <a:t>ograničeni</a:t>
            </a:r>
            <a:r>
              <a:rPr lang="en-US" sz="3600"/>
              <a:t>m</a:t>
            </a:r>
            <a:r>
              <a:rPr lang="sl-SI" sz="3600"/>
              <a:t> tipski</a:t>
            </a:r>
            <a:r>
              <a:rPr lang="en-US" sz="3600"/>
              <a:t>m</a:t>
            </a:r>
            <a:r>
              <a:rPr lang="sl-SI" sz="3600"/>
              <a:t> paramet</a:t>
            </a:r>
            <a:r>
              <a:rPr lang="en-US" sz="3600"/>
              <a:t>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536C-8D8C-4E8D-8080-277F23A3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8316"/>
            <a:ext cx="9635706" cy="50618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{</a:t>
            </a:r>
          </a:p>
          <a:p>
            <a:pPr marL="0" indent="0">
              <a:buNone/>
            </a:pP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T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nešto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</a:p>
          <a:p>
            <a:pPr marL="0" indent="0">
              <a:buNone/>
            </a:pP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set(T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nešto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nešto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nešto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T get() 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nešto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0ADC7-50C6-444C-B683-DCEA7A4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19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32E5-F9FE-4A6E-A245-4AAEB3B8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3529"/>
            <a:ext cx="9107424" cy="5948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 extends Number&gt;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štaJE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 </a:t>
            </a: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drugo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System.out.println("T: " + </a:t>
            </a: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nešto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.getClass().getName());</a:t>
            </a:r>
          </a:p>
          <a:p>
            <a:pPr marL="0" indent="0">
              <a:buNone/>
            </a:pP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System.out.println("U: " + </a:t>
            </a: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drugo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.getClass().getName());</a:t>
            </a:r>
          </a:p>
          <a:p>
            <a:pPr marL="0" indent="0">
              <a:buNone/>
            </a:pP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l-SI" sz="20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9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main</a:t>
            </a: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(String[] args) {</a:t>
            </a:r>
          </a:p>
          <a:p>
            <a:pPr marL="0" indent="0">
              <a:buNone/>
            </a:pP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Sanduk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intSanduk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intSanduk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.set(new Integer(10));</a:t>
            </a:r>
          </a:p>
          <a:p>
            <a:pPr marL="0" indent="0">
              <a:buNone/>
            </a:pP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intSanduk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štaJe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blabla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sl-SI" sz="2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sl-SI" sz="20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greška: prosleđen je String</a:t>
            </a:r>
          </a:p>
          <a:p>
            <a:pPr marL="0" indent="0">
              <a:buNone/>
            </a:pPr>
            <a:r>
              <a:rPr lang="sl-SI" sz="20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a parametar je Number ili potklasa od Number</a:t>
            </a:r>
            <a:endParaRPr lang="en-US" sz="20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0F5FC-70A9-4B5F-8051-73C2B3117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32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88EE1-2227-46B1-9C87-8EB21C399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Prethodna klasa ima neograničen tipski parametar.</a:t>
            </a:r>
          </a:p>
          <a:p>
            <a:r>
              <a:rPr lang="sl-SI"/>
              <a:t>Ona može da bude instancirana za bilo koji tip.</a:t>
            </a:r>
          </a:p>
          <a:p>
            <a:r>
              <a:rPr lang="sl-SI"/>
              <a:t>Njen metod je parametrizovan ograničeno.</a:t>
            </a:r>
          </a:p>
          <a:p>
            <a:pPr lvl="1"/>
            <a:r>
              <a:rPr lang="sl-SI"/>
              <a:t>On može da vrati tip Number ili njegove podtipove.</a:t>
            </a:r>
          </a:p>
          <a:p>
            <a:pPr lvl="1"/>
            <a:r>
              <a:rPr lang="sl-SI"/>
              <a:t>Taj tipski argument je iskorišćen u telu metoda.</a:t>
            </a:r>
          </a:p>
          <a:p>
            <a:pPr lvl="1"/>
            <a:r>
              <a:rPr lang="sl-SI"/>
              <a:t>Sami tim i argument metoda mora biti Number ili potklasa.</a:t>
            </a:r>
          </a:p>
          <a:p>
            <a:r>
              <a:rPr lang="sl-SI"/>
              <a:t> Kada mu je dodat String, prijavio je grešku.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89310-11E0-4BA5-ADC3-90683A41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74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6F53-7203-46B2-B91A-DA45D7D3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Zaključivanje o tipovima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34811-F831-4C6B-9A73-A0188577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Zaključivanje o tipovima (type inference) je sposobnost Java prevodioca da, zaključuje o parametarskim tipovima onda kada nisu specificirani.</a:t>
            </a:r>
          </a:p>
          <a:p>
            <a:pPr lvl="1"/>
            <a:r>
              <a:rPr lang="sl-SI"/>
              <a:t>Kod poziva metoda algoritam zaključivanja određuje tipove argumenata i, ukoliko je moguće, povratni tip.</a:t>
            </a:r>
          </a:p>
          <a:p>
            <a:pPr lvl="1"/>
            <a:r>
              <a:rPr lang="sl-SI"/>
              <a:t>Algoritam će uvek tražiti najkonkretniji tip koji pokriva sve argumente metoda.</a:t>
            </a:r>
          </a:p>
          <a:p>
            <a:pPr lvl="1"/>
            <a:r>
              <a:rPr lang="sl-SI"/>
              <a:t>Kod instanciranja (kreiranja objekata) zaključivanje o tipu omogućava da se sa desne strane izraza izostave parametarski tipovi, ali je neophodno ostaviti prazan dijamant (inače će se formirati sirovi tip i dobiti upozorenje o neproverenoj konverziji).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B616B-DE48-47BD-89F5-FBDC5D2F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738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FA69-75A8-4FC2-9CC1-82C0A7DC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Zaključivanje kod generičkih metoda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F92B-60A0-482A-A547-18EC8192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/>
              <a:t>Primer:</a:t>
            </a:r>
          </a:p>
          <a:p>
            <a:pPr marL="0" indent="0">
              <a:buNone/>
            </a:pPr>
            <a:endParaRPr lang="sl-SI" sz="1100"/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Hangar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9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static &lt;U&gt; void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dodajSanduk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 u, java.util.List&lt;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&lt;U&gt;&gt;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sanduci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&lt;U&gt;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.set(u);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sanduci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.add(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 ovde nastavak klase Hangar ...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26CB9-F75D-4E71-92B9-E8D1600F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4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5AFF-98AC-4505-8214-F0EF405C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Rešenje: generici (templejti)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B276-9BF4-4191-A9EA-B782411A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281160" cy="5279362"/>
          </a:xfrm>
        </p:spPr>
        <p:txBody>
          <a:bodyPr>
            <a:normAutofit lnSpcReduction="10000"/>
          </a:bodyPr>
          <a:lstStyle/>
          <a:p>
            <a:r>
              <a:rPr lang="sl-SI"/>
              <a:t>Ovu situaciju izbegavamo generičkim klasama.</a:t>
            </a:r>
          </a:p>
          <a:p>
            <a:r>
              <a:rPr lang="sl-SI"/>
              <a:t>To su klase koje su parametrizovane tipom.</a:t>
            </a:r>
          </a:p>
          <a:p>
            <a:r>
              <a:rPr lang="sl-SI"/>
              <a:t>Format definicije parametrizovane klase:</a:t>
            </a:r>
          </a:p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ImeKlase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b="1" baseline="-25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</a:t>
            </a:r>
            <a:r>
              <a:rPr lang="en-US" b="1" baseline="-25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..., T</a:t>
            </a:r>
            <a:r>
              <a:rPr lang="en-US" b="1" baseline="-250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telo */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sl-SI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sl-SI"/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T</a:t>
            </a:r>
            <a:r>
              <a:rPr lang="sl-SI" b="1" baseline="-2500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, T</a:t>
            </a:r>
            <a:r>
              <a:rPr lang="sl-SI" b="1" baseline="-25000">
                <a:solidFill>
                  <a:prstClr val="black">
                    <a:lumMod val="75000"/>
                    <a:lumOff val="25000"/>
                  </a:prstClr>
                </a:solidFill>
              </a:rPr>
              <a:t>2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... su tipovi. Može ih biti jedan ili više.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Konkretan primer za klasu Sanduk:</a:t>
            </a:r>
          </a:p>
          <a:p>
            <a:pPr marL="0" lvl="0" indent="0">
              <a:buClr>
                <a:srgbClr val="F0A22E"/>
              </a:buClr>
              <a:buNone/>
            </a:pP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Clr>
                <a:srgbClr val="F0A22E"/>
              </a:buClr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telo klase */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sl-SI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Clr>
                <a:srgbClr val="F0A22E"/>
              </a:buClr>
              <a:buNone/>
            </a:pP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C9E1E-F8AF-4BE8-89EB-C9627905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0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64DD8-F835-423A-AD0B-18FDB998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9857"/>
            <a:ext cx="9635706" cy="5932505"/>
          </a:xfrm>
        </p:spPr>
        <p:txBody>
          <a:bodyPr>
            <a:normAutofit lnSpcReduction="10000"/>
          </a:bodyPr>
          <a:lstStyle/>
          <a:p>
            <a:r>
              <a:rPr lang="sl-SI"/>
              <a:t>Potpuni poziv metoda dodajSanduk:</a:t>
            </a:r>
          </a:p>
          <a:p>
            <a:pPr marL="0" indent="0">
              <a:buNone/>
            </a:pPr>
            <a:r>
              <a:rPr lang="sl-SI" sz="1000"/>
              <a:t> </a:t>
            </a:r>
            <a:endParaRPr lang="sl-SI"/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Hangar.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dodajSanduk(Integer.valueOf(10), nekaListaIntegerSanduka);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sl-SI" sz="10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Međuti, zahvaljujući zaključivanju o tipovima, možemo da izbegnemo eksplicitni iskas o parametarskom tipu (ovo se zove i "type witness"), jer će kompajler, na osnovu prvog argumenta metoda, zaključiti da objekti klase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Sanduk&lt;T&gt;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moraju biti parametrizovani tipom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 Dakle može se napisati:</a:t>
            </a:r>
          </a:p>
          <a:p>
            <a:pPr marL="0" lvl="0" indent="0">
              <a:buClr>
                <a:srgbClr val="F0A22E"/>
              </a:buClr>
              <a:buNone/>
            </a:pPr>
            <a:r>
              <a:rPr lang="sl-SI" sz="120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Clr>
                <a:srgbClr val="F0A22E"/>
              </a:buClr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Hangar.dodajSanduk(Integer.valueOf(10), nekaListaIntegerSanduka);</a:t>
            </a:r>
          </a:p>
          <a:p>
            <a:pPr marL="0" lvl="0" indent="0">
              <a:buClr>
                <a:srgbClr val="F0A22E"/>
              </a:buClr>
              <a:buNone/>
            </a:pP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6B2F-757F-42E5-9E89-AAF087E3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00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B93F-59BB-4549-948E-BD650184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Generički konstruktori i zaključivanje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7B15-0793-4B54-8B31-3E27F6AFF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I generička i ne-generička klasa može imati generički konstruktor.</a:t>
            </a:r>
          </a:p>
          <a:p>
            <a:r>
              <a:rPr lang="sl-SI"/>
              <a:t>Konstruktor može imati zasebne tipske parametre u osnosu na matičnu klasu.</a:t>
            </a:r>
          </a:p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r>
              <a:rPr lang="fr-F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NekaKlasa</a:t>
            </a:r>
            <a:r>
              <a:rPr lang="fr-F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&lt;X&gt; {</a:t>
            </a:r>
          </a:p>
          <a:p>
            <a:pPr marL="0" indent="0">
              <a:buNone/>
            </a:pPr>
            <a:r>
              <a:rPr lang="fr-F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&lt;T&gt;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NekaKlasa</a:t>
            </a:r>
            <a:r>
              <a:rPr lang="fr-F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 t) {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konstruktor ima</a:t>
            </a:r>
            <a:endParaRPr lang="fr-FR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fr-FR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tipski param. T (ne X)</a:t>
            </a:r>
            <a:endParaRPr lang="fr-FR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fr-F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r-F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51F4B-9893-40DF-9711-332385BE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29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648A5-3581-4D88-BF54-5370264E3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3532"/>
            <a:ext cx="9635706" cy="5279362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ojaKlasa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neki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kat;</a:t>
            </a:r>
          </a:p>
          <a:p>
            <a:pPr marL="0" indent="0">
              <a:buNone/>
            </a:pPr>
            <a:endParaRPr lang="sl-SI" sz="1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nekiObjekat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NekaKlasa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sl-SI" sz="1000"/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Kompajler će zaključiti da je parametarski tip konstruktora tip String (na osnovu argumenta konstruktora).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Kompajler će zaključiti da se formira objekat klase MojaKlasa&lt;Integer&gt; (parametar X) iako je sa desne strane ostavljen prazan dijamant.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Ovo zaključivanje prisutno je od Jave 7.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C52F8-A346-4D12-80BB-9DD8D7E2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30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02FC-197C-4516-B986-8D8DF767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Ciljni tipovi (Target Types)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78EC-882E-4F1B-9A1A-7FE1C5C0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3000"/>
            <a:ext cx="9797143" cy="52793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sl-SI"/>
              <a:t>Ciljni tip nekog iskaza je tip koji kompajler očekuje u zavisnosti od toga gde se iskaz pojavljuje.</a:t>
            </a:r>
          </a:p>
          <a:p>
            <a:pPr>
              <a:spcBef>
                <a:spcPts val="600"/>
              </a:spcBef>
            </a:pPr>
            <a:r>
              <a:rPr lang="sl-SI"/>
              <a:t>Primer: metod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Collections.emptyList</a:t>
            </a:r>
            <a:r>
              <a:rPr lang="sl-SI"/>
              <a:t> deklarisan kao:</a:t>
            </a:r>
          </a:p>
          <a:p>
            <a:pPr marL="0" indent="0">
              <a:spcBef>
                <a:spcPts val="600"/>
              </a:spcBef>
              <a:buNone/>
            </a:pPr>
            <a:endParaRPr lang="sl-SI" sz="1000"/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&lt;T&gt; List&lt;T&gt; emtpyList()</a:t>
            </a:r>
          </a:p>
          <a:p>
            <a:pPr marL="0" indent="0">
              <a:spcBef>
                <a:spcPts val="600"/>
              </a:spcBef>
              <a:buNone/>
            </a:pPr>
            <a:endParaRPr lang="sl-SI" sz="800"/>
          </a:p>
          <a:p>
            <a:pPr lvl="0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Ukoliko postoji sledeći iskaz:</a:t>
            </a:r>
          </a:p>
          <a:p>
            <a:pPr marL="0" indent="0">
              <a:spcBef>
                <a:spcPts val="600"/>
              </a:spcBef>
              <a:buNone/>
            </a:pPr>
            <a:endParaRPr lang="sl-SI" sz="900"/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 l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ista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Collections.emptyList();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sl-SI" sz="1400"/>
          </a:p>
          <a:p>
            <a:pPr lvl="0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Levo je (ciljni) tip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i kompajler će zaključiti da je tip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metoda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emptyList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tip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85797-7B6D-4B69-911B-FC0CA036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705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2174-ED71-452B-9B8F-6D06F076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Džokeri (Wildcards)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A7E06-8B0C-4E62-BF25-C6B664CD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7D063C-25A4-41D1-9473-BA4E27FBB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7524" y="249770"/>
            <a:ext cx="1660947" cy="1786459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765A9E-CCBB-465F-949A-B518DE36EF71}"/>
              </a:ext>
            </a:extLst>
          </p:cNvPr>
          <p:cNvSpPr txBox="1">
            <a:spLocks/>
          </p:cNvSpPr>
          <p:nvPr/>
        </p:nvSpPr>
        <p:spPr>
          <a:xfrm>
            <a:off x="457199" y="1143000"/>
            <a:ext cx="9797143" cy="5279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sl-SI"/>
              <a:t>Džoker znači "podatak nepoznatog tipa".</a:t>
            </a:r>
          </a:p>
          <a:p>
            <a:pPr>
              <a:spcBef>
                <a:spcPts val="600"/>
              </a:spcBef>
            </a:pPr>
            <a:endParaRPr lang="sl-SI" sz="16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Bef>
                <a:spcPts val="600"/>
              </a:spcBef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Razlika:</a:t>
            </a:r>
          </a:p>
          <a:p>
            <a:pPr lvl="1">
              <a:spcBef>
                <a:spcPts val="600"/>
              </a:spcBef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Parametrizovani tip znači "tip koji je trenutno nije definisan, ali će biti definisan u nekom trenutku". Npr. kada kreiramo objekat parametrizovane klase, definisaćemo tip.</a:t>
            </a:r>
          </a:p>
          <a:p>
            <a:pPr lvl="1">
              <a:spcBef>
                <a:spcPts val="600"/>
              </a:spcBef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Džoker je opštiji od toga i znači samo "nepoznat tip".</a:t>
            </a:r>
          </a:p>
          <a:p>
            <a:pPr>
              <a:spcBef>
                <a:spcPts val="600"/>
              </a:spcBef>
            </a:pPr>
            <a:endParaRPr lang="sl-SI" sz="16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Bef>
                <a:spcPts val="600"/>
              </a:spcBef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Džoker se obeležava znakom pitanja (      ).</a:t>
            </a:r>
          </a:p>
          <a:p>
            <a:pPr>
              <a:spcBef>
                <a:spcPts val="600"/>
              </a:spcBef>
            </a:pPr>
            <a:endParaRPr lang="sl-SI" sz="16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Bef>
                <a:spcPts val="600"/>
              </a:spcBef>
            </a:pPr>
            <a:endParaRPr lang="sl-SI" sz="16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spcBef>
                <a:spcPts val="600"/>
              </a:spcBef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Primer: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štampaj(List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&lt;?&gt;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lista) {...}</a:t>
            </a:r>
          </a:p>
          <a:p>
            <a:pPr>
              <a:spcBef>
                <a:spcPts val="600"/>
              </a:spcBef>
            </a:pP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spcBef>
                <a:spcPts val="600"/>
              </a:spcBef>
              <a:buFont typeface="Wingdings 3" charset="2"/>
              <a:buNone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B6ACE-6488-4AE3-9A0D-E2410E31B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946" y="4220105"/>
            <a:ext cx="609968" cy="91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07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AD1BA-696A-4ECD-A0C6-5A4005126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1"/>
            <a:ext cx="9635706" cy="5965162"/>
          </a:xfrm>
        </p:spPr>
        <p:txBody>
          <a:bodyPr>
            <a:normAutofit fontScale="92500" lnSpcReduction="10000"/>
          </a:bodyPr>
          <a:lstStyle/>
          <a:p>
            <a:r>
              <a:rPr lang="sl-SI"/>
              <a:t>Džokeri se koriste kao:</a:t>
            </a:r>
          </a:p>
          <a:p>
            <a:pPr lvl="1"/>
            <a:r>
              <a:rPr lang="sl-SI"/>
              <a:t>tipovi parametara,</a:t>
            </a:r>
          </a:p>
          <a:p>
            <a:pPr lvl="1"/>
            <a:r>
              <a:rPr lang="sl-SI"/>
              <a:t>tipovi polja,</a:t>
            </a:r>
          </a:p>
          <a:p>
            <a:pPr lvl="1"/>
            <a:r>
              <a:rPr lang="sl-SI"/>
              <a:t>tipovi lokalnih varijabli,</a:t>
            </a:r>
          </a:p>
          <a:p>
            <a:pPr lvl="1"/>
            <a:r>
              <a:rPr lang="sl-SI"/>
              <a:t>povratni tipovi (ovo izbegavati).</a:t>
            </a:r>
          </a:p>
          <a:p>
            <a:endParaRPr lang="sl-SI" sz="200"/>
          </a:p>
          <a:p>
            <a:r>
              <a:rPr lang="sl-SI"/>
              <a:t>Džokeri se nikad ne koriste kao:</a:t>
            </a:r>
          </a:p>
          <a:p>
            <a:pPr lvl="1"/>
            <a:r>
              <a:rPr lang="sl-SI"/>
              <a:t>argumenti za pozive generičkih metoda,</a:t>
            </a:r>
          </a:p>
          <a:p>
            <a:pPr lvl="1"/>
            <a:r>
              <a:rPr lang="sl-SI"/>
              <a:t>argumenti za kreiranje instanti generičkih klasa ili</a:t>
            </a:r>
          </a:p>
          <a:p>
            <a:pPr lvl="1"/>
            <a:r>
              <a:rPr lang="sl-SI"/>
              <a:t>kao supertipovi.</a:t>
            </a:r>
          </a:p>
          <a:p>
            <a:r>
              <a:rPr lang="sl-SI"/>
              <a:t>Džokeri mogu biti:</a:t>
            </a:r>
          </a:p>
          <a:p>
            <a:pPr lvl="1"/>
            <a:r>
              <a:rPr lang="sl-SI"/>
              <a:t>ograničeni odozgo,</a:t>
            </a:r>
          </a:p>
          <a:p>
            <a:pPr lvl="1"/>
            <a:r>
              <a:rPr lang="sl-SI"/>
              <a:t>neograničeni i</a:t>
            </a:r>
          </a:p>
          <a:p>
            <a:pPr lvl="1"/>
            <a:r>
              <a:rPr lang="sl-SI"/>
              <a:t>ograničeni odozdo.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F46FF-6565-442C-9C9C-8C25DD11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232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1435-B394-4C3A-8107-3CA36278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Džokeri sa gornjom granicom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A60B-B251-4F85-9B60-53AF44F5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Odozgo ograničeni džoker ograničava tipski parametar na navedeni tip i sve njegove </a:t>
            </a:r>
            <a:r>
              <a:rPr lang="sl-SI" b="1"/>
              <a:t>pod</a:t>
            </a:r>
            <a:r>
              <a:rPr lang="sl-SI"/>
              <a:t>tipove.</a:t>
            </a:r>
          </a:p>
          <a:p>
            <a:pPr lvl="1"/>
            <a:r>
              <a:rPr lang="sl-SI"/>
              <a:t>Npr. ukoliko se želi metod koji radi sa podacima tipa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r>
              <a:rPr lang="sl-SI"/>
              <a:t>,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List&lt;Double&gt; </a:t>
            </a:r>
            <a:r>
              <a:rPr lang="sl-SI"/>
              <a:t>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List&lt;Number&gt;</a:t>
            </a:r>
            <a:r>
              <a:rPr lang="sl-SI"/>
              <a:t>, džoker treba ograniči odozgo najopštijom od klasa (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sl-SI"/>
              <a:t>).</a:t>
            </a:r>
          </a:p>
          <a:p>
            <a:r>
              <a:rPr lang="sl-SI"/>
              <a:t>Odozgo ograničen džoker, format: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Tip&gt;</a:t>
            </a:r>
          </a:p>
          <a:p>
            <a:r>
              <a:rPr lang="sl-SI"/>
              <a:t>Reč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sl-SI"/>
              <a:t> ovde pokriva 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implements</a:t>
            </a:r>
            <a:r>
              <a:rPr lang="sl-SI"/>
              <a:t>.</a:t>
            </a:r>
          </a:p>
          <a:p>
            <a:r>
              <a:rPr lang="sl-SI"/>
              <a:t>Da bi metod radio sa gore navedenim klasama:</a:t>
            </a:r>
          </a:p>
          <a:p>
            <a:pPr marL="0" indent="0">
              <a:buNone/>
            </a:pPr>
            <a:endParaRPr lang="sl-SI" sz="1600"/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štampaj(List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extends Number&gt;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lista) {...}</a:t>
            </a:r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191BF-DD3E-4A6A-B389-68E4D738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275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C1E7-ED22-4CB2-98E3-972F0E43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džokera sa gornjom granicom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4919-33E6-4401-B092-5E0A2BC2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917084" cy="527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public static double sum</a:t>
            </a:r>
            <a:r>
              <a:rPr lang="sl-SI"/>
              <a:t>a</a:t>
            </a:r>
            <a:r>
              <a:rPr lang="en-US"/>
              <a:t>(List&lt;? extends Number&gt; list</a:t>
            </a:r>
            <a:r>
              <a:rPr lang="sl-SI"/>
              <a:t>a</a:t>
            </a:r>
            <a:r>
              <a:rPr lang="en-US"/>
              <a:t>)</a:t>
            </a:r>
            <a:endParaRPr lang="sl-SI"/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pomSuma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0.0;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(Number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list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foreach petlja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pomSuma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.doubleValue();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s;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sl-SI" sz="900"/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Metod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doubleValue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je iz klase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Mogu se koristiti samo metodi iz najopštije klase.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166E7-1C66-4D89-BAC8-6C9079B3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79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CEB2-2F47-4AE2-AA4A-77EFA424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Neograničeni džokeri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0A2E-DF2A-4AC4-B2C7-DE16C121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/>
              <a:t>Format - samo znak pitanja u dijamantu: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&lt;?&gt;</a:t>
            </a:r>
          </a:p>
          <a:p>
            <a:r>
              <a:rPr lang="sl-SI"/>
              <a:t>Ovo je u pravom smislu "nepoznati tip".</a:t>
            </a:r>
          </a:p>
          <a:p>
            <a:pPr lvl="1"/>
            <a:r>
              <a:rPr lang="sl-SI"/>
              <a:t>Recimo klasa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List&lt;?&gt;</a:t>
            </a:r>
            <a:r>
              <a:rPr lang="sl-SI"/>
              <a:t> se zove "lista nepoznatog tipa".</a:t>
            </a:r>
          </a:p>
          <a:p>
            <a:r>
              <a:rPr lang="sl-SI"/>
              <a:t>Neograničene džokere ima smisla koristiti:</a:t>
            </a:r>
          </a:p>
          <a:p>
            <a:pPr lvl="1"/>
            <a:r>
              <a:rPr lang="sl-SI"/>
              <a:t>u metodima koji pozivaju samo metode klase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 i</a:t>
            </a:r>
          </a:p>
          <a:p>
            <a:pPr lvl="1"/>
            <a:r>
              <a:rPr lang="sl-SI"/>
              <a:t>kada kod koristi metode u generičkoj klasi koji ne zavise od parametrizovanog tipa, npr.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List.size</a:t>
            </a:r>
            <a:r>
              <a:rPr lang="sl-SI"/>
              <a:t> ili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List.clear</a:t>
            </a:r>
            <a:r>
              <a:rPr lang="sl-SI"/>
              <a:t>.</a:t>
            </a:r>
          </a:p>
          <a:p>
            <a:pPr lvl="1"/>
            <a:r>
              <a:rPr lang="sl-SI"/>
              <a:t>Ako u klasi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Klasa&lt;T&gt;</a:t>
            </a:r>
            <a:r>
              <a:rPr lang="sl-SI"/>
              <a:t> metodi ne zavise od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sl-SI"/>
              <a:t>, ta klasa se može deklarisati kao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Klasa&lt;?&gt;</a:t>
            </a:r>
            <a:r>
              <a:rPr lang="sl-SI"/>
              <a:t>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6E4D-C489-46BE-BBE4-15766C62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88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20AF-8218-4C0B-A63A-83845564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za neograničeni džoker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62DF-BA73-420A-8285-6128D84F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635706" cy="527936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štampaj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(List&lt;Object&gt; list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 for (Object elem : list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System.out.println(elem + "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System.out.println();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Ovako napisan metod prihvata samo elemente tipa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List&lt;Object&gt;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. Iako deluje kontraintuitivno, ne prihvata ništa drugo, ni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 ni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, ništa.</a:t>
            </a:r>
          </a:p>
          <a:p>
            <a:pPr lvl="2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Consolas" panose="020B0609020204030204" pitchFamily="49" charset="0"/>
              </a:rPr>
              <a:t>Setimo se da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Klasa&lt;Object&gt;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Consolas" panose="020B0609020204030204" pitchFamily="49" charset="0"/>
              </a:rPr>
              <a:t> nije natklasa od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Klasa&lt;String&gt;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Consolas" panose="020B0609020204030204" pitchFamily="49" charset="0"/>
              </a:rPr>
              <a:t>.</a:t>
            </a:r>
          </a:p>
          <a:p>
            <a:pPr lvl="2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Consolas" panose="020B0609020204030204" pitchFamily="49" charset="0"/>
              </a:rPr>
              <a:t>To nema veze sa tim što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Consolas" panose="020B0609020204030204" pitchFamily="49" charset="0"/>
              </a:rPr>
              <a:t> jeste natklasa klase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  <a:cs typeface="Consolas" panose="020B0609020204030204" pitchFamily="49" charset="0"/>
              </a:rPr>
              <a:t>.</a:t>
            </a:r>
            <a:endParaRPr lang="sl-SI">
              <a:solidFill>
                <a:srgbClr val="C17529">
                  <a:lumMod val="50000"/>
                </a:srgbClr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67D33-9003-4EB4-98DB-90CDFCD3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282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579B4-20F1-4453-97D8-4E605C34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Parametarski tipovi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795FB-CA1A-4DDE-A752-05CA7989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2999"/>
            <a:ext cx="9584871" cy="564448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sl-SI"/>
              <a:t>Opšti tip 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sl-SI"/>
              <a:t> zove se parametarski tip.</a:t>
            </a:r>
          </a:p>
          <a:p>
            <a:pPr>
              <a:spcBef>
                <a:spcPts val="600"/>
              </a:spcBef>
            </a:pPr>
            <a:r>
              <a:rPr lang="sl-SI"/>
              <a:t>On ne može biti primitivan tip.</a:t>
            </a:r>
          </a:p>
          <a:p>
            <a:pPr>
              <a:spcBef>
                <a:spcPts val="600"/>
              </a:spcBef>
            </a:pPr>
            <a:r>
              <a:rPr lang="sl-SI"/>
              <a:t>Parametarski tip može biti:</a:t>
            </a:r>
          </a:p>
          <a:p>
            <a:pPr lvl="1">
              <a:spcBef>
                <a:spcPts val="600"/>
              </a:spcBef>
            </a:pPr>
            <a:r>
              <a:rPr lang="sl-SI"/>
              <a:t>Obična klasa</a:t>
            </a:r>
          </a:p>
          <a:p>
            <a:pPr lvl="1">
              <a:spcBef>
                <a:spcPts val="600"/>
              </a:spcBef>
            </a:pPr>
            <a:r>
              <a:rPr lang="sl-SI"/>
              <a:t>Parametrizovana (generička) klasa</a:t>
            </a:r>
          </a:p>
          <a:p>
            <a:pPr lvl="1">
              <a:spcBef>
                <a:spcPts val="600"/>
              </a:spcBef>
            </a:pPr>
            <a:r>
              <a:rPr lang="sl-SI"/>
              <a:t>Interfejs</a:t>
            </a:r>
          </a:p>
          <a:p>
            <a:pPr lvl="1">
              <a:spcBef>
                <a:spcPts val="600"/>
              </a:spcBef>
            </a:pPr>
            <a:r>
              <a:rPr lang="sl-SI"/>
              <a:t>Polje</a:t>
            </a:r>
          </a:p>
          <a:p>
            <a:pPr>
              <a:spcBef>
                <a:spcPts val="600"/>
              </a:spcBef>
            </a:pPr>
            <a:r>
              <a:rPr lang="sl-SI"/>
              <a:t>Primer </a:t>
            </a:r>
            <a:r>
              <a:rPr lang="sl-SI" i="1"/>
              <a:t>parametrizovanog tipa </a:t>
            </a:r>
            <a:r>
              <a:rPr lang="sl-SI"/>
              <a:t>kao parametra:</a:t>
            </a:r>
          </a:p>
          <a:p>
            <a:pPr marL="0" indent="0">
              <a:spcBef>
                <a:spcPts val="600"/>
              </a:spcBef>
              <a:buNone/>
            </a:pPr>
            <a:endParaRPr lang="sl-SI" sz="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sl-SI" sz="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sl-SI" sz="1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Orman &lt;</a:t>
            </a:r>
            <a:r>
              <a:rPr lang="sl-SI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Sanduk&lt;Integer&gt;</a:t>
            </a:r>
            <a:r>
              <a:rPr lang="sl-SI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orm = new Orman &lt;&gt; ();</a:t>
            </a:r>
            <a:endParaRPr lang="sl-SI" sz="360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51853-7D30-4FB6-A0FA-DB7C00BC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969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D4A9-BF17-451D-8CD3-9FC40AFA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2138"/>
            <a:ext cx="9635706" cy="5940224"/>
          </a:xfrm>
        </p:spPr>
        <p:txBody>
          <a:bodyPr>
            <a:normAutofit/>
          </a:bodyPr>
          <a:lstStyle/>
          <a:p>
            <a:r>
              <a:rPr lang="sl-SI"/>
              <a:t>Rešenje za univerzalnost je klasa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sl-SI"/>
              <a:t>.</a:t>
            </a:r>
          </a:p>
          <a:p>
            <a:pPr marL="0" indent="0">
              <a:buNone/>
            </a:pPr>
            <a:endParaRPr lang="sl-SI" sz="800"/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štampaj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(List&lt;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list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elem : list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 dalje Object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System.out.println(elem + "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System.out.println();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sl-SI" sz="14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List&lt;Integer&gt; l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Arrays.asList(1, 2, 3);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List&lt;String&gt;  l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Arrays.asList("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štampaj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štampa 1 2 3 (sve OK)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štampaj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štampa a b c (sve OK)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8B7CD-D103-4E68-AFF4-A899BE0D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F9ED00-3A40-4C07-AF5D-9A36AC0A9351}"/>
              </a:ext>
            </a:extLst>
          </p:cNvPr>
          <p:cNvGrpSpPr/>
          <p:nvPr/>
        </p:nvGrpSpPr>
        <p:grpSpPr>
          <a:xfrm>
            <a:off x="6449060" y="2985516"/>
            <a:ext cx="3643846" cy="1165860"/>
            <a:chOff x="6449060" y="2985516"/>
            <a:chExt cx="3643846" cy="11658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61C03C-086B-496B-B676-319940F13A29}"/>
                </a:ext>
              </a:extLst>
            </p:cNvPr>
            <p:cNvSpPr/>
            <p:nvPr/>
          </p:nvSpPr>
          <p:spPr>
            <a:xfrm>
              <a:off x="7303986" y="2985516"/>
              <a:ext cx="2788920" cy="100126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>
                  <a:latin typeface="Calibri" panose="020F0502020204030204" pitchFamily="34" charset="0"/>
                  <a:cs typeface="Arial" panose="020B0604020202020204" pitchFamily="34" charset="0"/>
                </a:rPr>
                <a:t>Uzima polje (niz) i vraća listu odgovarajuće (fiksne) dužine.</a:t>
              </a:r>
              <a:endParaRPr lang="en-US" sz="200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9EB9CC4-F798-4D5C-9B74-AB9EA037C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9060" y="3486150"/>
              <a:ext cx="857466" cy="665226"/>
            </a:xfrm>
            <a:prstGeom prst="straightConnector1">
              <a:avLst/>
            </a:prstGeom>
            <a:ln w="57150" cap="flat">
              <a:solidFill>
                <a:srgbClr val="B0761F"/>
              </a:solidFill>
              <a:bevel/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6936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257B-79EE-462B-8733-48773DA2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>
                <a:latin typeface="Consolas" panose="020B0609020204030204" pitchFamily="49" charset="0"/>
                <a:cs typeface="Consolas" panose="020B0609020204030204" pitchFamily="49" charset="0"/>
              </a:rPr>
              <a:t>List&lt;Object&gt;</a:t>
            </a:r>
            <a:r>
              <a:rPr lang="sl-SI"/>
              <a:t> vs </a:t>
            </a:r>
            <a:r>
              <a:rPr lang="sl-SI">
                <a:latin typeface="Consolas" panose="020B0609020204030204" pitchFamily="49" charset="0"/>
                <a:cs typeface="Consolas" panose="020B0609020204030204" pitchFamily="49" charset="0"/>
              </a:rPr>
              <a:t>List&lt;?&gt;</a:t>
            </a:r>
            <a:r>
              <a:rPr lang="sl-SI">
                <a:cs typeface="Consolas" panose="020B0609020204030204" pitchFamily="49" charset="0"/>
              </a:rPr>
              <a:t> (napomena)</a:t>
            </a:r>
            <a:endParaRPr lang="en-US"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F08B-0563-43C7-B0B7-CAC573D6F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  <a:p>
            <a:r>
              <a:rPr lang="sl-SI"/>
              <a:t>Važno je uočiti da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List&lt;Object&gt;</a:t>
            </a:r>
            <a:r>
              <a:rPr lang="sl-SI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/>
              <a:t>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List&lt;?&gt;</a:t>
            </a:r>
            <a:r>
              <a:rPr lang="sl-SI"/>
              <a:t> nisu iste.</a:t>
            </a:r>
          </a:p>
          <a:p>
            <a:endParaRPr lang="sl-SI"/>
          </a:p>
          <a:p>
            <a:r>
              <a:rPr lang="sl-SI"/>
              <a:t>U listu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List&lt;Object&gt;</a:t>
            </a:r>
            <a:r>
              <a:rPr lang="sl-SI"/>
              <a:t> mogu se ubaciti elementi tipa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/>
              <a:t> ili bilo koje od njegovih potklasa (sve klase).</a:t>
            </a:r>
          </a:p>
          <a:p>
            <a:endParaRPr lang="sl-SI"/>
          </a:p>
          <a:p>
            <a:r>
              <a:rPr lang="sl-SI"/>
              <a:t>U listu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List&lt;?&gt;</a:t>
            </a:r>
            <a:r>
              <a:rPr lang="sl-SI"/>
              <a:t> se mogu ubacivati samo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sl-SI"/>
              <a:t>-ovi.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143AF-A0C8-46D2-9AF0-E3FED0FC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00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1435-B394-4C3A-8107-3CA36278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Džokeri sa donjom granicom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A60B-B251-4F85-9B60-53AF44F5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Odozdo ograničeni džoker ograničava tipski parametar na navedeni tip i njegove </a:t>
            </a:r>
            <a:r>
              <a:rPr lang="sl-SI" b="1"/>
              <a:t>nad</a:t>
            </a:r>
            <a:r>
              <a:rPr lang="sl-SI"/>
              <a:t>tipove.</a:t>
            </a:r>
          </a:p>
          <a:p>
            <a:pPr lvl="1"/>
            <a:r>
              <a:rPr lang="sl-SI"/>
              <a:t>Npr. ukoliko se želi metod koji smešta podatke tipa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sl-SI"/>
              <a:t> u listu, možemo podići fleksibilnost tako što ćemo omogućiti metodu da radi sa bilo čime što može da nosi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sl-SI"/>
              <a:t> vrednosti, kao što su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r>
              <a:rPr lang="sl-SI"/>
              <a:t>,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List&lt;Number&gt; </a:t>
            </a:r>
            <a:r>
              <a:rPr lang="sl-SI"/>
              <a:t>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List&lt;Object&gt;</a:t>
            </a:r>
            <a:r>
              <a:rPr lang="sl-SI"/>
              <a:t>.</a:t>
            </a:r>
          </a:p>
          <a:p>
            <a:pPr marL="0" indent="0">
              <a:buNone/>
            </a:pPr>
            <a:endParaRPr lang="sl-SI" sz="1600"/>
          </a:p>
          <a:p>
            <a:r>
              <a:rPr lang="sl-SI"/>
              <a:t>Odozdo ograničen džoker, format: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Tip&gt;</a:t>
            </a:r>
          </a:p>
          <a:p>
            <a:pPr marL="0" indent="0">
              <a:buNone/>
            </a:pPr>
            <a:endParaRPr lang="sl-SI" sz="16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sl-SI"/>
              <a:t>Za potrebe gorenavedenog metoda bilo bi potrebno kreirati listu tipa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super Integer&gt;</a:t>
            </a:r>
            <a:r>
              <a:rPr lang="sl-SI"/>
              <a:t>.</a:t>
            </a:r>
          </a:p>
          <a:p>
            <a:pPr marL="0" indent="0">
              <a:buNone/>
            </a:pPr>
            <a:endParaRPr lang="sl-SI" sz="1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191BF-DD3E-4A6A-B389-68E4D738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513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843B-C4B1-4F99-900A-6A8C53F1D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8320"/>
            <a:ext cx="9723120" cy="5894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dodaj(List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 super Integer&gt;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lista)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i = 1; i &lt;= 10; i++) {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lista.add(i);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l-SI"/>
          </a:p>
          <a:p>
            <a:r>
              <a:rPr lang="sl-SI"/>
              <a:t>Ovaj metod će dodati brojeve 1-10 na kraj liste.</a:t>
            </a:r>
          </a:p>
          <a:p>
            <a:r>
              <a:rPr lang="sl-SI"/>
              <a:t>Kao argument može primiti listu parametrizovanu bilo čime što može primiti Integer vrednosti.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68091-2C80-41A1-B806-E00DE159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368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EEB6-0308-4CCB-B1E0-51CB5F82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Džokeri i nasleđivanje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D8AA-CF7E-4832-91E3-93B0F9D5C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635706" cy="2534920"/>
          </a:xfrm>
        </p:spPr>
        <p:txBody>
          <a:bodyPr/>
          <a:lstStyle/>
          <a:p>
            <a:r>
              <a:rPr lang="sl-SI"/>
              <a:t>Džokeri omogućavaju nasleđivanje između različito parametrizovanih klasa.</a:t>
            </a:r>
          </a:p>
          <a:p>
            <a:r>
              <a:rPr lang="sl-SI"/>
              <a:t>Sve konkretno različito parametrizovane verzije iste klase nasleđuju tu klasu parametrizovanu neograničenim džokerom.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3F6BC-ED49-439F-91F7-6149878D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29C05-C342-488D-B088-97A94442F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73" y="3707102"/>
            <a:ext cx="6711360" cy="204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567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F134A-877E-4964-9F3A-5C925EC54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6400"/>
            <a:ext cx="9824720" cy="585216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sl-SI"/>
              <a:t>Da bi se uvelo nešto slično standardnom nasleđivanju klasa, koriste se džokeri sa gornjom granicom.</a:t>
            </a:r>
          </a:p>
          <a:p>
            <a:pPr marL="0" indent="0">
              <a:spcBef>
                <a:spcPts val="600"/>
              </a:spcBef>
              <a:buNone/>
            </a:pPr>
            <a:endParaRPr lang="sl-SI" sz="1000"/>
          </a:p>
          <a:p>
            <a:pPr>
              <a:spcBef>
                <a:spcPts val="600"/>
              </a:spcBef>
            </a:pPr>
            <a:r>
              <a:rPr lang="sl-SI"/>
              <a:t>Na primer, ukoliko se želi odnos nasleđivanja između klasa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Klasa&lt;Number&gt;</a:t>
            </a:r>
            <a:r>
              <a:rPr lang="sl-SI"/>
              <a:t> i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Klasa&lt;Integer&gt;</a:t>
            </a:r>
            <a:r>
              <a:rPr lang="sl-SI"/>
              <a:t>, odnosno ukoliko se želi da objekat klase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Klasa&lt;Number&gt;</a:t>
            </a:r>
            <a:r>
              <a:rPr lang="sl-SI"/>
              <a:t> može da koristi metode specifične za klasu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sl-SI"/>
              <a:t> (iako klasa nije parametrizovana tipom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sl-SI"/>
              <a:t>, niti između različitih parametrizacija postoji nasleđivanje), to se može postići na sledeći način:</a:t>
            </a:r>
          </a:p>
          <a:p>
            <a:pPr marL="0" indent="0">
              <a:spcBef>
                <a:spcPts val="600"/>
              </a:spcBef>
              <a:buNone/>
            </a:pPr>
            <a:endParaRPr lang="sl-SI" sz="1000"/>
          </a:p>
          <a:p>
            <a:pPr marL="0" indent="0">
              <a:spcBef>
                <a:spcPts val="600"/>
              </a:spcBef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st&lt;? extends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Integer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ArrayList&lt;&gt;();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List&lt;? extends 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OK.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ts val="600"/>
              </a:spcBef>
              <a:buClr>
                <a:srgbClr val="F0A22E"/>
              </a:buClr>
              <a:buNone/>
            </a:pPr>
            <a:endParaRPr lang="sl-SI" sz="10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spcBef>
                <a:spcPts val="600"/>
              </a:spcBef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Pokazivaču na drugu klasu dodelili smo objekat prve.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E2AF9-EA24-45C6-8EA7-11489977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769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E0C3-8B05-44DE-BCE4-19A14966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Odnosi nasleđivanja sa džokerima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9B4855-34B4-443A-9523-C5C0006CA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021" y="1258369"/>
            <a:ext cx="7458064" cy="43412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F231C-05F7-4A66-BC3D-E927C02E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408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133-0296-49A5-B620-15FCE024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Hvatanje džokera (Wildcard Capture)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CB50-846F-483D-9692-C134A7F5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U najvećem broju slučajeva kompajler će uspešno zaključiti o konkretnim tipovima koji dolaze na mesto džokera – ovaj proces se naziva hvatanje džokera.</a:t>
            </a:r>
          </a:p>
          <a:p>
            <a:r>
              <a:rPr lang="sl-SI"/>
              <a:t>Ponekad hvatanje džokera ne uspe i tada kompajler izbacuje grešku koja sadrži frazu "capture of".</a:t>
            </a:r>
          </a:p>
          <a:p>
            <a:r>
              <a:rPr lang="sl-SI"/>
              <a:t>Primer koda koji izaziva ovakvu grešku dat je na sledećem slajdu.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EE6D0-8B29-4906-8865-6D26314C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949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B606-0703-4FCE-9D5A-5DCC04CAB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680"/>
            <a:ext cx="9635706" cy="5934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DžokerGreška {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nekiMetod(List&lt;?&gt; i) {i.set(0,i.get(0));}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sl-SI"/>
          </a:p>
          <a:p>
            <a:endParaRPr lang="sl-SI"/>
          </a:p>
          <a:p>
            <a:r>
              <a:rPr lang="sl-SI"/>
              <a:t>Kompajler shvata da je parametar i tipa Object.</a:t>
            </a:r>
          </a:p>
          <a:p>
            <a:r>
              <a:rPr lang="sl-SI"/>
              <a:t>Kada metod nekiMetod pozove metod set (koji očekuje dva argumenta – int i tip elementa liste E, a što je tip parametrizovan džokerom) kompajler nije u mogućnosti da utvrdi tip objekta koji se umeće u listu i javlja grešku.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8E074-87B5-4355-8C7F-F2BDB76B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4FB1B1-0873-4253-95FD-ACE074813CFC}"/>
              </a:ext>
            </a:extLst>
          </p:cNvPr>
          <p:cNvGrpSpPr/>
          <p:nvPr/>
        </p:nvGrpSpPr>
        <p:grpSpPr>
          <a:xfrm>
            <a:off x="1943153" y="1468209"/>
            <a:ext cx="4472360" cy="1387302"/>
            <a:chOff x="1292913" y="1468209"/>
            <a:chExt cx="4472360" cy="1387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4A6756-D698-4D1B-A0DD-D3F9C2F670E6}"/>
                </a:ext>
              </a:extLst>
            </p:cNvPr>
            <p:cNvSpPr/>
            <p:nvPr/>
          </p:nvSpPr>
          <p:spPr>
            <a:xfrm>
              <a:off x="1292913" y="1854243"/>
              <a:ext cx="3583887" cy="1001268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l-SI" sz="2000">
                  <a:latin typeface="Calibri" panose="020F0502020204030204" pitchFamily="34" charset="0"/>
                  <a:cs typeface="Arial" panose="020B0604020202020204" pitchFamily="34" charset="0"/>
                </a:rPr>
                <a:t>Interfejs List&lt;E&gt; ima metod</a:t>
              </a:r>
            </a:p>
            <a:p>
              <a:pPr algn="ctr"/>
              <a:r>
                <a:rPr lang="sl-SI" sz="2000">
                  <a:latin typeface="Calibri" panose="020F0502020204030204" pitchFamily="34" charset="0"/>
                  <a:cs typeface="Arial" panose="020B0604020202020204" pitchFamily="34" charset="0"/>
                </a:rPr>
                <a:t>E set(int indeks, E element)</a:t>
              </a:r>
            </a:p>
            <a:p>
              <a:pPr algn="ctr"/>
              <a:r>
                <a:rPr lang="sl-SI" sz="2000">
                  <a:latin typeface="Calibri" panose="020F0502020204030204" pitchFamily="34" charset="0"/>
                  <a:cs typeface="Arial" panose="020B0604020202020204" pitchFamily="34" charset="0"/>
                </a:rPr>
                <a:t>(E je tipski parametar metoda.)</a:t>
              </a:r>
              <a:endParaRPr lang="en-US" sz="2000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3063ABF-C5F6-4A0C-BCF0-E5CE39F8C36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4876800" y="1468209"/>
              <a:ext cx="888473" cy="886668"/>
            </a:xfrm>
            <a:prstGeom prst="straightConnector1">
              <a:avLst/>
            </a:prstGeom>
            <a:ln w="57150" cap="flat">
              <a:solidFill>
                <a:srgbClr val="B0761F"/>
              </a:solidFill>
              <a:bevel/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1063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5B20-8562-4049-BB98-782EF4B2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Rešenje: privatni helper metod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1615-73E4-482D-AA7A-11C870F1A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885680" cy="5279362"/>
          </a:xfrm>
        </p:spPr>
        <p:txBody>
          <a:bodyPr>
            <a:normAutofit/>
          </a:bodyPr>
          <a:lstStyle/>
          <a:p>
            <a:r>
              <a:rPr lang="sl-SI"/>
              <a:t>U slučaju kad kompajler nije u stanju da uhvati džoker rešenje može biti privatni helper metod koji hvata džoker:</a:t>
            </a:r>
          </a:p>
          <a:p>
            <a:pPr marL="0" indent="0">
              <a:buNone/>
            </a:pPr>
            <a:endParaRPr lang="sl-SI" sz="1100"/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DžokerIspravka {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void nekiMetod(List&lt;?&gt; i) { nekiHelper(i) ;}</a:t>
            </a: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&lt;T&gt; void nekiHelper(List&lt;T&gt; lista)</a:t>
            </a:r>
          </a:p>
          <a:p>
            <a:pPr marL="0" indent="0">
              <a:buNone/>
            </a:pP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 lista.set(0, l.get(0)); }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>
              <a:buClr>
                <a:srgbClr val="F0A22E"/>
              </a:buClr>
              <a:buNone/>
            </a:pPr>
            <a:endParaRPr lang="sl-SI" sz="14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Pomoću helper metoda kompajler zaključuje da je T1 zapravo promenljiva za hvatanje (džoker).</a:t>
            </a:r>
          </a:p>
          <a:p>
            <a:pPr marL="0" indent="0">
              <a:buNone/>
            </a:pP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7B894B-0537-49F8-8346-5242700F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97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BF8EA-A961-4FAA-AA66-B18D40BB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Instanciranje generičkih tipova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87C6-7B15-4836-876E-E107856CB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433560" cy="4963886"/>
          </a:xfrm>
        </p:spPr>
        <p:txBody>
          <a:bodyPr>
            <a:normAutofit/>
          </a:bodyPr>
          <a:lstStyle/>
          <a:p>
            <a:r>
              <a:rPr lang="sl-SI"/>
              <a:t>Prilikom insanciranja dajemo konkretan tip:</a:t>
            </a:r>
          </a:p>
          <a:p>
            <a:pPr marL="0" indent="0">
              <a:buNone/>
            </a:pPr>
            <a:endParaRPr lang="sl-SI" sz="900"/>
          </a:p>
          <a:p>
            <a:pPr marL="0" indent="0">
              <a:buNone/>
            </a:pP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  <a:r>
              <a:rPr lang="sl-SI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 = new Sanduk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  <a:r>
              <a:rPr lang="sl-SI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sl-SI" sz="1000"/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Od Jave 7 može se izostaviti tip sa desne strane:</a:t>
            </a:r>
          </a:p>
          <a:p>
            <a:pPr marL="0" lvl="0" indent="0">
              <a:buClr>
                <a:srgbClr val="F0A22E"/>
              </a:buClr>
              <a:buNone/>
            </a:pPr>
            <a:endParaRPr lang="sl-SI" sz="105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lvl="0" indent="0">
              <a:buClr>
                <a:srgbClr val="F0A22E"/>
              </a:buClr>
              <a:buNone/>
            </a:pP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s1 = new Sanduk </a:t>
            </a:r>
            <a:r>
              <a:rPr lang="sl-SI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lvl="0" indent="0">
              <a:buClr>
                <a:srgbClr val="F0A22E"/>
              </a:buClr>
              <a:buNone/>
            </a:pPr>
            <a:endParaRPr lang="sl-SI" sz="11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Kompajler će sam zaključiti na osnovu tipa levo.</a:t>
            </a:r>
          </a:p>
          <a:p>
            <a:pPr lvl="0">
              <a:buClr>
                <a:srgbClr val="F0A22E"/>
              </a:buClr>
            </a:pPr>
            <a:r>
              <a:rPr lang="sl-SI">
                <a:solidFill>
                  <a:prstClr val="black">
                    <a:lumMod val="75000"/>
                    <a:lumOff val="25000"/>
                  </a:prstClr>
                </a:solidFill>
              </a:rPr>
              <a:t>Ovo se zove </a:t>
            </a:r>
            <a:r>
              <a:rPr lang="sl-SI" b="1">
                <a:solidFill>
                  <a:prstClr val="black">
                    <a:lumMod val="75000"/>
                    <a:lumOff val="25000"/>
                  </a:prstClr>
                </a:solidFill>
              </a:rPr>
              <a:t>zaključivanje o tipovima</a:t>
            </a:r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sl-SI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CD2B48-3713-4AE4-A539-418EF025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841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EB2B-16B4-472B-88A9-4CBBC1F8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Opšte smernice za korišćenje džokera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6389-AB58-49B6-8D4A-CFA875AC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845040" cy="5279362"/>
          </a:xfrm>
        </p:spPr>
        <p:txBody>
          <a:bodyPr/>
          <a:lstStyle/>
          <a:p>
            <a:r>
              <a:rPr lang="sl-SI"/>
              <a:t>Promenljive uslovno možemo podeliti na dva tipa:</a:t>
            </a:r>
          </a:p>
          <a:p>
            <a:pPr lvl="1"/>
            <a:r>
              <a:rPr lang="sl-SI"/>
              <a:t>"ulazne" promenljive, one koje dopremaju podatke kodu, i</a:t>
            </a:r>
          </a:p>
          <a:p>
            <a:pPr lvl="1"/>
            <a:r>
              <a:rPr lang="sl-SI"/>
              <a:t>"izlazne" promenljive, koje nose podatke za upotrebu drugde.</a:t>
            </a:r>
          </a:p>
          <a:p>
            <a:pPr lvl="1"/>
            <a:r>
              <a:rPr lang="sl-SI"/>
              <a:t>Postoje i promenljive koje imaju obe uloge.</a:t>
            </a:r>
          </a:p>
          <a:p>
            <a:r>
              <a:rPr lang="sl-SI"/>
              <a:t>U skladu sa ovom podelom:</a:t>
            </a:r>
          </a:p>
          <a:p>
            <a:pPr lvl="1"/>
            <a:r>
              <a:rPr lang="sl-SI"/>
              <a:t>za "ulazne" promenljive koriste se džokeri sa gornjom granicom,</a:t>
            </a:r>
          </a:p>
          <a:p>
            <a:pPr lvl="1"/>
            <a:r>
              <a:rPr lang="sl-SI"/>
              <a:t>za "izlazne" promenljive džokeri sa donjom granicom,</a:t>
            </a:r>
          </a:p>
          <a:p>
            <a:pPr lvl="1"/>
            <a:r>
              <a:rPr lang="sl-SI"/>
              <a:t>a za promenljive sa obe uloge ne treba koristiti džokere.</a:t>
            </a:r>
          </a:p>
          <a:p>
            <a:r>
              <a:rPr lang="sl-SI"/>
              <a:t>Ovo se odnosi na situacije poput </a:t>
            </a:r>
            <a:r>
              <a:rPr lang="sl-SI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metod(ulaz, izlaz)</a:t>
            </a:r>
            <a:r>
              <a:rPr lang="sl-SI"/>
              <a:t>.</a:t>
            </a:r>
          </a:p>
          <a:p>
            <a:r>
              <a:rPr lang="sl-SI"/>
              <a:t>Kao povratne tipove metoda ne treba koristiti džokere.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008D7-A226-4053-A91E-21185A53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465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7725-A4BF-4969-955D-EE4A235E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Brisanje tipova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A832-724A-4841-9A6F-318F3EB5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sl-SI"/>
              <a:t>Brisanje tipova se dešava tokom prevođenja programa.</a:t>
            </a:r>
          </a:p>
          <a:p>
            <a:pPr>
              <a:spcBef>
                <a:spcPts val="600"/>
              </a:spcBef>
            </a:pPr>
            <a:r>
              <a:rPr lang="sl-SI"/>
              <a:t>Ovo znači da kompajler:</a:t>
            </a:r>
          </a:p>
          <a:p>
            <a:pPr lvl="1">
              <a:spcBef>
                <a:spcPts val="600"/>
              </a:spcBef>
            </a:pPr>
            <a:r>
              <a:rPr lang="sl-SI"/>
              <a:t>zamenjuje sve tipske parametre njihovim ograničenjima,</a:t>
            </a:r>
          </a:p>
          <a:p>
            <a:pPr lvl="1">
              <a:spcBef>
                <a:spcPts val="600"/>
              </a:spcBef>
            </a:pPr>
            <a:r>
              <a:rPr lang="sl-SI"/>
              <a:t>zamenjuje sve neograničene tipske parametre tipom Object,</a:t>
            </a:r>
          </a:p>
          <a:p>
            <a:pPr lvl="1">
              <a:spcBef>
                <a:spcPts val="600"/>
              </a:spcBef>
            </a:pPr>
            <a:r>
              <a:rPr lang="sl-SI"/>
              <a:t>ubacuje kastove ukoliko je potrebno za tipsku bezbednost i</a:t>
            </a:r>
          </a:p>
          <a:p>
            <a:pPr lvl="1">
              <a:spcBef>
                <a:spcPts val="600"/>
              </a:spcBef>
            </a:pPr>
            <a:r>
              <a:rPr lang="sl-SI"/>
              <a:t>generiše premošćujuće metode za očuvanje polimorfizma.</a:t>
            </a:r>
          </a:p>
          <a:p>
            <a:pPr>
              <a:spcBef>
                <a:spcPts val="600"/>
              </a:spcBef>
            </a:pPr>
            <a:r>
              <a:rPr lang="sl-SI"/>
              <a:t>Prevedeni bajt-kod samim tim sadrži samo:</a:t>
            </a:r>
          </a:p>
          <a:p>
            <a:pPr lvl="1">
              <a:spcBef>
                <a:spcPts val="600"/>
              </a:spcBef>
            </a:pPr>
            <a:r>
              <a:rPr lang="sl-SI"/>
              <a:t>obične (ne-generičke) klase,</a:t>
            </a:r>
          </a:p>
          <a:p>
            <a:pPr lvl="1">
              <a:spcBef>
                <a:spcPts val="600"/>
              </a:spcBef>
            </a:pPr>
            <a:r>
              <a:rPr lang="sl-SI"/>
              <a:t>obične (ne-generičke) interfejse i</a:t>
            </a:r>
          </a:p>
          <a:p>
            <a:pPr lvl="1">
              <a:spcBef>
                <a:spcPts val="600"/>
              </a:spcBef>
            </a:pPr>
            <a:r>
              <a:rPr lang="sl-SI"/>
              <a:t>obične (ne-generičke) metode.</a:t>
            </a:r>
          </a:p>
          <a:p>
            <a:pPr>
              <a:spcBef>
                <a:spcPts val="600"/>
              </a:spcBef>
            </a:pPr>
            <a:r>
              <a:rPr lang="sl-SI"/>
              <a:t>U prevođenju se ne generišu nikakve nove klase.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646EB-AF6E-4E7A-9215-30FDF5B1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33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F523-A622-4F4A-BAE5-346820B0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Brisanje generičkih klasa (tipova)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02530-FA74-4B36-BF86-3F2739EE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  <a:p>
            <a:r>
              <a:rPr lang="sl-SI"/>
              <a:t>Kompajler tokom prevođenja briše sve tipske parametre i zamenjuje ih klasom Object (ukoliko su neograničeni), odnosno klasom navedenom kao ograničenje (ukoliko su ograničeni).</a:t>
            </a:r>
          </a:p>
          <a:p>
            <a:endParaRPr lang="sl-SI"/>
          </a:p>
          <a:p>
            <a:r>
              <a:rPr lang="sl-SI"/>
              <a:t>Primeri ove dve situacije dati su u nastavku.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714EF-F2EB-4C24-840F-891C51CF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903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EE58-BDA7-4F71-9190-C8F7FC1A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680"/>
            <a:ext cx="9635706" cy="59346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{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parametar T neograničen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T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Node(T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T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vratiPodatak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33D88-7CB4-4EF7-93C2-56CA6DEB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343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EE58-BDA7-4F71-9190-C8F7FC1A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680"/>
            <a:ext cx="9635706" cy="59346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 zamenjen sa Object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Node(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sl-SI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vratiPodatak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33D88-7CB4-4EF7-93C2-56CA6DEB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793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EE58-BDA7-4F71-9190-C8F7FC1A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8320"/>
            <a:ext cx="9635706" cy="59346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Comparable&lt;T&gt;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T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parametar T ogr.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 Comparable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1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Node(T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T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vratiPodatak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33D88-7CB4-4EF7-93C2-56CA6DEB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630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EE58-BDA7-4F71-9190-C8F7FC1A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8320"/>
            <a:ext cx="9635706" cy="593468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 zamenjen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Comparable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interfejsom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sl-SI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Comparable</a:t>
            </a:r>
            <a:endParaRPr lang="en-US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17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Node(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Comparable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Čvor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sledeći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17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sl-SI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Comparable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vratiPodatak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sl-SI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return </a:t>
            </a:r>
            <a:r>
              <a:rPr lang="sl-SI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podatak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...</a:t>
            </a:r>
          </a:p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33D88-7CB4-4EF7-93C2-56CA6DEB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247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9EA2-054D-4D72-8012-6D3A6ED7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Brisanje generičkih metoda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703F-C511-4A9F-AAB4-D4D78573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9926320" cy="5279362"/>
          </a:xfrm>
        </p:spPr>
        <p:txBody>
          <a:bodyPr>
            <a:normAutofit/>
          </a:bodyPr>
          <a:lstStyle/>
          <a:p>
            <a:r>
              <a:rPr lang="sl-SI"/>
              <a:t>Kompajler takođe briše tipske parametre iz argumenata generičkih metoda, prateći istu logiku.</a:t>
            </a:r>
          </a:p>
          <a:p>
            <a:pPr lvl="1"/>
            <a:r>
              <a:rPr lang="sl-SI"/>
              <a:t>Ukoliko je tipski parametar neograničen – tip Object.</a:t>
            </a:r>
          </a:p>
          <a:p>
            <a:pPr lvl="1"/>
            <a:r>
              <a:rPr lang="sl-SI"/>
              <a:t>Ukoliko je ograničen – tip kojim je ograničen.</a:t>
            </a:r>
          </a:p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&lt;T&gt; int izbroj(T[] niz, T elem) { ... }</a:t>
            </a:r>
          </a:p>
          <a:p>
            <a:pPr marL="0" indent="0">
              <a:buNone/>
            </a:pP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int izbroj(</a:t>
            </a:r>
            <a:r>
              <a:rPr lang="sl-SI" sz="2400" b="1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niz, </a:t>
            </a:r>
            <a:r>
              <a:rPr lang="sl-SI" sz="2400" b="1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elem) {...}</a:t>
            </a:r>
          </a:p>
          <a:p>
            <a:pPr marL="0" indent="0">
              <a:buNone/>
            </a:pPr>
            <a:endParaRPr lang="sl-SI" sz="2400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&lt;T extends Shape&gt; void crtaj(T oblik) { ... }</a:t>
            </a:r>
          </a:p>
          <a:p>
            <a:pPr marL="0" indent="0">
              <a:buNone/>
            </a:pP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void crtaj(</a:t>
            </a:r>
            <a:r>
              <a:rPr lang="sl-SI" sz="2400" b="1">
                <a:solidFill>
                  <a:srgbClr val="7B2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sl-SI" sz="2400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oblik) { ... }</a:t>
            </a:r>
          </a:p>
          <a:p>
            <a:pPr marL="0" indent="0">
              <a:buNone/>
            </a:pPr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C5DBC-C043-4626-B08F-AB527DA3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604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611C-A105-48F4-97F2-54E20705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endParaRPr lang="sl-SI"/>
          </a:p>
          <a:p>
            <a:pPr marL="0" indent="0">
              <a:buNone/>
            </a:pPr>
            <a:endParaRPr lang="sl-SI"/>
          </a:p>
          <a:p>
            <a:pPr marL="0" indent="0" algn="ctr">
              <a:buNone/>
            </a:pPr>
            <a:r>
              <a:rPr lang="sl-SI"/>
              <a:t>the end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C1E15-9265-407D-9B36-53DED974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2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B29E-EA5C-4C50-B694-C017855C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generičke klase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B01F-5309-4022-9476-4C1E76890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43000"/>
            <a:ext cx="9893431" cy="527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GeneričkiSanduk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 u smislu "tip"</a:t>
            </a:r>
          </a:p>
          <a:p>
            <a:pPr marL="0" indent="0">
              <a:buNone/>
            </a:pPr>
            <a:endParaRPr lang="en-US" sz="24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nešto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ovo znači</a:t>
            </a:r>
            <a:endParaRPr lang="en-US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da će klasa imati jedan atribut</a:t>
            </a: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tog nekog tipa T (koji će se znati</a:t>
            </a:r>
          </a:p>
          <a:p>
            <a:pPr marL="0" indent="0">
              <a:buNone/>
            </a:pP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tek kasnije, prilikom instanciranja)</a:t>
            </a:r>
          </a:p>
          <a:p>
            <a:pPr marL="0" indent="0">
              <a:buNone/>
            </a:pPr>
            <a:endParaRPr lang="en-US" sz="24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set(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nešto) { this.nešto = nešto; }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get() { return nešto; }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C02D8-4C82-45DD-B984-C00059C8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0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EC52-7460-4D57-8FB7-9CA2824A6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2920"/>
            <a:ext cx="9725186" cy="5919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 args[])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Generički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</a:t>
            </a: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hs1, hs2, hs3;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reference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hs1 = new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Generički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</a:t>
            </a:r>
            <a:r>
              <a:rPr lang="sl-SI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prolazi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hs2 = new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Generički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</a:t>
            </a:r>
            <a:r>
              <a:rPr lang="sl-SI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</a:t>
            </a: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prolazi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hs3 = new 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Generički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Sanduk </a:t>
            </a:r>
            <a:r>
              <a:rPr lang="sl-SI" sz="2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sl-SI" sz="24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greška</a:t>
            </a:r>
          </a:p>
          <a:p>
            <a:pPr marL="0" indent="0">
              <a:buNone/>
            </a:pPr>
            <a:endParaRPr lang="sl-SI" sz="2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hs1.set(10);    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prolazi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bez greške</a:t>
            </a:r>
            <a:endParaRPr lang="sl-SI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sl-SI" sz="2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hs1.set("10");  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sl-SI" sz="24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greška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jer metod set ima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argument tipa T, a u ovom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sl-SI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slučaju T je Integer</a:t>
            </a:r>
          </a:p>
          <a:p>
            <a:pPr marL="0" indent="0">
              <a:buNone/>
            </a:pPr>
            <a:r>
              <a:rPr lang="sl-SI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ne String</a:t>
            </a:r>
            <a:endParaRPr lang="sl-SI" sz="240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sl-SI" sz="2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22B7F-3C88-40EE-8A32-D8215560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761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2166</TotalTime>
  <Words>6912</Words>
  <Application>Microsoft Macintosh PowerPoint</Application>
  <PresentationFormat>Widescreen</PresentationFormat>
  <Paragraphs>860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Consolas</vt:lpstr>
      <vt:lpstr>Trebuchet MS</vt:lpstr>
      <vt:lpstr>Wingdings 3</vt:lpstr>
      <vt:lpstr>Facet</vt:lpstr>
      <vt:lpstr>Generički tipovi</vt:lpstr>
      <vt:lpstr>Klasa Object – podsećanje</vt:lpstr>
      <vt:lpstr>Problem sa klasom Object</vt:lpstr>
      <vt:lpstr>PowerPoint Presentation</vt:lpstr>
      <vt:lpstr>Rešenje: generici (templejti)</vt:lpstr>
      <vt:lpstr>Parametarski tipovi</vt:lpstr>
      <vt:lpstr>Instanciranje generičkih tipova</vt:lpstr>
      <vt:lpstr>Primer generičke klase</vt:lpstr>
      <vt:lpstr>PowerPoint Presentation</vt:lpstr>
      <vt:lpstr>Iste a različite klase ("ispod haube")</vt:lpstr>
      <vt:lpstr>Termini</vt:lpstr>
      <vt:lpstr>Konvencije imenovanja parametara</vt:lpstr>
      <vt:lpstr>"Pozivanje klase" (terminologija)</vt:lpstr>
      <vt:lpstr>Više tipskih parametara</vt:lpstr>
      <vt:lpstr>PowerPoint Presentation</vt:lpstr>
      <vt:lpstr>Instanciranje tipa sa više parametara</vt:lpstr>
      <vt:lpstr>Sirovi tipovi (Raw Types)</vt:lpstr>
      <vt:lpstr>PowerPoint Presentation</vt:lpstr>
      <vt:lpstr>PowerPoint Presentation</vt:lpstr>
      <vt:lpstr>Ograničeni tipski parametri</vt:lpstr>
      <vt:lpstr>Klase ograničenih tipskih parametara</vt:lpstr>
      <vt:lpstr>PowerPoint Presentation</vt:lpstr>
      <vt:lpstr>Višestruka ograničenja</vt:lpstr>
      <vt:lpstr>Nasleđivanje kod generičkih klasa</vt:lpstr>
      <vt:lpstr>PowerPoint Presentation</vt:lpstr>
      <vt:lpstr>Pravila kod nasleđivanja i implementiranja</vt:lpstr>
      <vt:lpstr>Java Collections Framework (JCF)</vt:lpstr>
      <vt:lpstr>JCF i kolekcije</vt:lpstr>
      <vt:lpstr>Interfejsi Collection Frameworka</vt:lpstr>
      <vt:lpstr>Interfejs Collection</vt:lpstr>
      <vt:lpstr>PowerPoint Presentation</vt:lpstr>
      <vt:lpstr>Interfejs Iterator</vt:lpstr>
      <vt:lpstr>Interfejs List</vt:lpstr>
      <vt:lpstr>Interfejs Set</vt:lpstr>
      <vt:lpstr>Implementacije interfejsa List i Set</vt:lpstr>
      <vt:lpstr>Klasa Stack&lt;E&gt;</vt:lpstr>
      <vt:lpstr>Primer za klasu ArrayList i interfejs Comparable</vt:lpstr>
      <vt:lpstr>Primer za klasu ArrayList i interfejs Comparable</vt:lpstr>
      <vt:lpstr>Primer za klasu ArrayList i interfejs Comparable</vt:lpstr>
      <vt:lpstr>Generički metodi</vt:lpstr>
      <vt:lpstr>PowerPoint Presentation</vt:lpstr>
      <vt:lpstr>PowerPoint Presentation</vt:lpstr>
      <vt:lpstr>Sintaksa poziva generičkih metoda</vt:lpstr>
      <vt:lpstr>Poziv generičkog metoda kao običnog</vt:lpstr>
      <vt:lpstr>Metodi sa ograničenim tipskim parametrima</vt:lpstr>
      <vt:lpstr>PowerPoint Presentation</vt:lpstr>
      <vt:lpstr>PowerPoint Presentation</vt:lpstr>
      <vt:lpstr>Zaključivanje o tipovima</vt:lpstr>
      <vt:lpstr>Zaključivanje kod generičkih metoda</vt:lpstr>
      <vt:lpstr>PowerPoint Presentation</vt:lpstr>
      <vt:lpstr>Generički konstruktori i zaključivanje</vt:lpstr>
      <vt:lpstr>PowerPoint Presentation</vt:lpstr>
      <vt:lpstr>Ciljni tipovi (Target Types)</vt:lpstr>
      <vt:lpstr>Džokeri (Wildcards)</vt:lpstr>
      <vt:lpstr>PowerPoint Presentation</vt:lpstr>
      <vt:lpstr>Džokeri sa gornjom granicom</vt:lpstr>
      <vt:lpstr>Primer džokera sa gornjom granicom</vt:lpstr>
      <vt:lpstr>Neograničeni džokeri</vt:lpstr>
      <vt:lpstr>Primer za neograničeni džoker</vt:lpstr>
      <vt:lpstr>PowerPoint Presentation</vt:lpstr>
      <vt:lpstr>List&lt;Object&gt; vs List&lt;?&gt; (napomena)</vt:lpstr>
      <vt:lpstr>Džokeri sa donjom granicom</vt:lpstr>
      <vt:lpstr>PowerPoint Presentation</vt:lpstr>
      <vt:lpstr>Džokeri i nasleđivanje</vt:lpstr>
      <vt:lpstr>PowerPoint Presentation</vt:lpstr>
      <vt:lpstr>Odnosi nasleđivanja sa džokerima</vt:lpstr>
      <vt:lpstr>Hvatanje džokera (Wildcard Capture)</vt:lpstr>
      <vt:lpstr>PowerPoint Presentation</vt:lpstr>
      <vt:lpstr>Rešenje: privatni helper metod</vt:lpstr>
      <vt:lpstr>Opšte smernice za korišćenje džokera</vt:lpstr>
      <vt:lpstr>Brisanje tipova</vt:lpstr>
      <vt:lpstr>Brisanje generičkih klasa (tipova)</vt:lpstr>
      <vt:lpstr>PowerPoint Presentation</vt:lpstr>
      <vt:lpstr>PowerPoint Presentation</vt:lpstr>
      <vt:lpstr>PowerPoint Presentation</vt:lpstr>
      <vt:lpstr>PowerPoint Presentation</vt:lpstr>
      <vt:lpstr>Brisanje generičkih metoda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179</cp:revision>
  <dcterms:created xsi:type="dcterms:W3CDTF">2014-09-12T02:18:09Z</dcterms:created>
  <dcterms:modified xsi:type="dcterms:W3CDTF">2023-04-06T14:46:11Z</dcterms:modified>
</cp:coreProperties>
</file>