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56" r:id="rId2"/>
    <p:sldId id="519" r:id="rId3"/>
    <p:sldId id="520" r:id="rId4"/>
    <p:sldId id="521" r:id="rId5"/>
    <p:sldId id="522" r:id="rId6"/>
    <p:sldId id="523" r:id="rId7"/>
    <p:sldId id="524" r:id="rId8"/>
    <p:sldId id="526" r:id="rId9"/>
    <p:sldId id="528" r:id="rId10"/>
    <p:sldId id="548" r:id="rId11"/>
    <p:sldId id="549" r:id="rId12"/>
    <p:sldId id="550" r:id="rId13"/>
    <p:sldId id="551" r:id="rId14"/>
    <p:sldId id="553" r:id="rId15"/>
    <p:sldId id="547" r:id="rId16"/>
    <p:sldId id="529" r:id="rId17"/>
    <p:sldId id="530" r:id="rId18"/>
    <p:sldId id="531" r:id="rId19"/>
    <p:sldId id="539" r:id="rId20"/>
    <p:sldId id="536" r:id="rId21"/>
    <p:sldId id="540" r:id="rId22"/>
    <p:sldId id="541" r:id="rId23"/>
    <p:sldId id="546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0F60215-ADBA-45C2-9521-41E852802003}">
          <p14:sldIdLst>
            <p14:sldId id="256"/>
            <p14:sldId id="519"/>
            <p14:sldId id="520"/>
            <p14:sldId id="521"/>
            <p14:sldId id="522"/>
            <p14:sldId id="523"/>
            <p14:sldId id="524"/>
            <p14:sldId id="526"/>
            <p14:sldId id="528"/>
            <p14:sldId id="548"/>
            <p14:sldId id="549"/>
            <p14:sldId id="550"/>
            <p14:sldId id="551"/>
            <p14:sldId id="553"/>
            <p14:sldId id="547"/>
            <p14:sldId id="529"/>
            <p14:sldId id="530"/>
            <p14:sldId id="531"/>
            <p14:sldId id="539"/>
            <p14:sldId id="536"/>
            <p14:sldId id="540"/>
            <p14:sldId id="541"/>
            <p14:sldId id="5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  <a:srgbClr val="6600FF"/>
    <a:srgbClr val="FF57FF"/>
    <a:srgbClr val="FF99FF"/>
    <a:srgbClr val="9900FF"/>
    <a:srgbClr val="0000CC"/>
    <a:srgbClr val="B82300"/>
    <a:srgbClr val="008000"/>
    <a:srgbClr val="7B21FF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159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20" y="12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956A808-AC9C-4152-B74D-9AD94D16648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C4A70-9FB9-49DA-8152-50BF31AC8B2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AA424-DD82-4B03-A9DF-23490DBC4498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F2DE035-B373-40C5-B986-C57E7C0FD0E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2682FD-044F-4393-8512-B646F20070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19ACE0-34AD-409E-BA2A-2FF0A87230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0515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B17B53-C20C-4E2F-BEC8-2103C62DE5E6}" type="datetimeFigureOut">
              <a:rPr lang="en-US" smtClean="0"/>
              <a:t>17-Mar-21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B3BFE8-9179-4218-92E8-94C76DBAB20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80835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B68344-03BE-4D3F-BDAB-D9083B1E0A33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BB868D-FB0E-4E18-82A0-0389A0C0B04C}" type="datetime1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BFA9B-2514-43A6-8CCA-8CAE2CA4D590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47CCCE-8C38-4B0A-A572-F65CCE786601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A7FF1-339E-4B15-A2D8-8881325072A8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6A251E-C8AB-447F-BF91-F66C20DFEF34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40FBD-6902-4D10-8563-F3CC563755D6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074FA5-60D6-4879-B0C9-F93022C5AF5F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CC0F86-774E-4EB4-B8F8-D29B4A202587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74933"/>
            <a:chOff x="0" y="-8467"/>
            <a:chExt cx="12192000" cy="6874933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744418" y="-8467"/>
              <a:ext cx="2444407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938472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9747593" y="3047999"/>
              <a:ext cx="2444407" cy="3818467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935298" y="-8467"/>
              <a:ext cx="2253527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40000"/>
                <a:lumOff val="60000"/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6">
                <a:lumMod val="20000"/>
                <a:lumOff val="8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1654038"/>
            <a:ext cx="7766936" cy="1575862"/>
          </a:xfrm>
        </p:spPr>
        <p:txBody>
          <a:bodyPr anchor="ctr">
            <a:noAutofit/>
          </a:bodyPr>
          <a:lstStyle>
            <a:lvl1pPr algn="r">
              <a:defRPr sz="7200" b="0" cap="none" spc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3229900"/>
            <a:ext cx="7766936" cy="2135730"/>
          </a:xfrm>
        </p:spPr>
        <p:txBody>
          <a:bodyPr anchor="t">
            <a:normAutofit/>
          </a:bodyPr>
          <a:lstStyle>
            <a:lvl1pPr marL="0" indent="0" algn="r">
              <a:buNone/>
              <a:defRPr sz="3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45479-D252-42AB-8D72-2807C74E82B0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286" y="321573"/>
            <a:ext cx="10036628" cy="6477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4286" y="1143000"/>
            <a:ext cx="10036628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44286" y="6422362"/>
            <a:ext cx="6430660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21573"/>
            <a:ext cx="9635706" cy="647700"/>
          </a:xfrm>
        </p:spPr>
        <p:txBody>
          <a:bodyPr>
            <a:noAutofit/>
          </a:bodyPr>
          <a:lstStyle>
            <a:lvl1pPr>
              <a:defRPr sz="40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9635706" cy="5279362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22362"/>
            <a:ext cx="6517746" cy="365125"/>
          </a:xfrm>
        </p:spPr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8753411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A855F9-9DA9-49E5-89E0-9673A78DB136}" type="datetime1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EA8792-5159-4002-B5CC-0D8516F58CF9}" type="datetime1">
              <a:rPr lang="en-US" smtClean="0"/>
              <a:t>17-Mar-21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E2EE8-D8B2-4FCE-A942-83759C030D25}" type="datetime1">
              <a:rPr lang="en-US" smtClean="0"/>
              <a:t>17-Mar-21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916FD-947C-4186-868B-80CBC8F4EF69}" type="datetime1">
              <a:rPr lang="en-US" smtClean="0"/>
              <a:t>17-Mar-21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A8BD6-A7E7-4D70-BFB7-37223CA7886D}" type="datetime1">
              <a:rPr lang="en-US" smtClean="0"/>
              <a:t>17-Mar-21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>
          <a:xfrm>
            <a:off x="0" y="0"/>
            <a:ext cx="12192000" cy="6866467"/>
            <a:chOff x="0" y="-8467"/>
            <a:chExt cx="12192000" cy="6866467"/>
          </a:xfrm>
        </p:grpSpPr>
        <p:sp>
          <p:nvSpPr>
            <p:cNvPr id="22" name="Rectangle 23"/>
            <p:cNvSpPr/>
            <p:nvPr/>
          </p:nvSpPr>
          <p:spPr>
            <a:xfrm>
              <a:off x="10330133" y="-8467"/>
              <a:ext cx="1858692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10379682" y="-8467"/>
              <a:ext cx="1812317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10379682" y="3048000"/>
              <a:ext cx="1812318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10898729" y="-8467"/>
              <a:ext cx="1290095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1299371" y="-8467"/>
              <a:ext cx="889453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1201400" y="3589868"/>
              <a:ext cx="987425" cy="3259666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862390"/>
              <a:ext cx="555171" cy="599561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60000"/>
                <a:lumOff val="40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942419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942419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3285E1-7C16-4C9C-B203-A3A37F3F0707}" type="datetime1">
              <a:rPr lang="en-US" smtClean="0"/>
              <a:t>17-Mar-21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49" r:id="rId2"/>
    <p:sldLayoutId id="2147483650" r:id="rId3"/>
    <p:sldLayoutId id="2147483668" r:id="rId4"/>
    <p:sldLayoutId id="2147483665" r:id="rId5"/>
    <p:sldLayoutId id="2147483653" r:id="rId6"/>
    <p:sldLayoutId id="2147483654" r:id="rId7"/>
    <p:sldLayoutId id="2147483655" r:id="rId8"/>
    <p:sldLayoutId id="2147483666" r:id="rId9"/>
    <p:sldLayoutId id="2147483657" r:id="rId10"/>
    <p:sldLayoutId id="2147483660" r:id="rId11"/>
    <p:sldLayoutId id="2147483661" r:id="rId12"/>
    <p:sldLayoutId id="2147483662" r:id="rId13"/>
    <p:sldLayoutId id="2147483663" r:id="rId14"/>
    <p:sldLayoutId id="2147483664" r:id="rId15"/>
    <p:sldLayoutId id="2147483667" r:id="rId16"/>
    <p:sldLayoutId id="2147483659" r:id="rId17"/>
  </p:sldLayoutIdLst>
  <p:hf sldNum="0"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05394" y="1907177"/>
            <a:ext cx="8568609" cy="1322722"/>
          </a:xfrm>
        </p:spPr>
        <p:txBody>
          <a:bodyPr/>
          <a:lstStyle/>
          <a:p>
            <a:r>
              <a:rPr lang="en-US" sz="6000" b="1" err="1"/>
              <a:t>Paralelna</a:t>
            </a:r>
            <a:r>
              <a:rPr lang="en-US" sz="6000" b="1"/>
              <a:t> </a:t>
            </a:r>
            <a:r>
              <a:rPr lang="en-US" sz="6000" b="1" err="1"/>
              <a:t>obrada</a:t>
            </a:r>
            <a:endParaRPr lang="en-US" sz="6000" b="1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7458" y="3412779"/>
            <a:ext cx="7766936" cy="2135730"/>
          </a:xfrm>
        </p:spPr>
        <p:txBody>
          <a:bodyPr>
            <a:normAutofit/>
          </a:bodyPr>
          <a:lstStyle/>
          <a:p>
            <a:r>
              <a:rPr lang="sl-SI"/>
              <a:t>Programski jezici - Java</a:t>
            </a:r>
          </a:p>
          <a:p>
            <a:r>
              <a:rPr lang="sl-SI" sz="1400"/>
              <a:t>Prof. dr Suzana Stojković</a:t>
            </a:r>
          </a:p>
          <a:p>
            <a:r>
              <a:rPr lang="sl-SI" sz="1400"/>
              <a:t>Dr Martin Jovanović</a:t>
            </a:r>
          </a:p>
          <a:p>
            <a:r>
              <a:rPr lang="sl-SI" sz="1400"/>
              <a:t>Dipl. inž. Ivica Marković</a:t>
            </a:r>
          </a:p>
          <a:p>
            <a:r>
              <a:rPr lang="sl-SI" sz="1400"/>
              <a:t>Dipl. inž. Teodora Đorđević</a:t>
            </a: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21040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61D9C-F220-44FF-9FCA-FEC364956F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2538C3-666D-4F6C-938A-F4B2096B50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SimpleRunnable </a:t>
            </a:r>
            <a:r>
              <a:rPr lang="sl-SI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implements Runnable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String name;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SimpleRunnable(String name)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this.name = name;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void run()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 (int i=1; i&lt;10; i++)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System.out.println(i+" "+name);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try {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Thread.</a:t>
            </a:r>
            <a:r>
              <a:rPr lang="sl-SI" altLang="en-US" sz="2400">
                <a:solidFill>
                  <a:srgbClr val="C00000"/>
                </a:solidFill>
                <a:latin typeface="Consolas" panose="020B0609020204030204" pitchFamily="49" charset="0"/>
              </a:rPr>
              <a:t>sleep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((long)(Math.random()*1000));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catch(Exception e) {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System.out.println("Izuzetak: "+ name);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System.out.println("Nit " + name +" je zavr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š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ena!");</a:t>
            </a:r>
            <a:endParaRPr lang="en-U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}}}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F45041-381C-40A5-B180-5951656FCC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8681179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F2163-1DF5-400F-A9BA-167338DE8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2,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FE0BED-1158-412A-AF97-2AF5617FB5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TwoThreads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static void main (String[] args) {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SimpleRunnable r1 = new SimpleRunnable(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Prva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SimpleRunnable r2 = new SimpleRunnable(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Druga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);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new Thread(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r1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new Thread( r2 ).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start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();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sl-SI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E3B93C-8370-4265-BB01-872AA9D75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0709634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AC84-87AA-4188-B904-C55D95D97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2, rezultat izvršenja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D07966-2DC1-4874-A33C-6367F32EE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29923663-8599-45ED-AA64-CCFB45A18C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18584398"/>
              </p:ext>
            </p:extLst>
          </p:nvPr>
        </p:nvGraphicFramePr>
        <p:xfrm>
          <a:off x="528266" y="1252933"/>
          <a:ext cx="8202782" cy="47061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65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947017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4056486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0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1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2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3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4 Prva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5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6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Prva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Nit Prva je završena!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7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8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9 Druga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8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Nit Druga je završena!</a:t>
                      </a:r>
                      <a:endParaRPr lang="en-US" sz="4800" b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IBM 3270" panose="02000603000000000000" pitchFamily="50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5429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C96E5E-E6E4-46A8-BF50-A2A431BBC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Korišćenje zajedničkih resursa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2A2CE-B87C-4DE6-B6A1-2996BF4E4D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/>
              <a:t>Ako 2 niti čitaju i menjaju iste podatke, treba obezbediti da u jednom vremenskom trenutku, samo 1 nit može da pristupi takvim podacima.</a:t>
            </a:r>
          </a:p>
          <a:p>
            <a:r>
              <a:rPr lang="sr-Latn-CS" altLang="en-US"/>
              <a:t>Postoj</a:t>
            </a:r>
            <a:r>
              <a:rPr lang="en-US" altLang="en-US"/>
              <a:t>i</a:t>
            </a:r>
            <a:r>
              <a:rPr lang="sr-Latn-CS" altLang="en-US"/>
              <a:t> 2 načina da se to postigne:</a:t>
            </a:r>
          </a:p>
          <a:p>
            <a:pPr lvl="1"/>
            <a:r>
              <a:rPr lang="sr-Latn-CS" altLang="en-US"/>
              <a:t>Korišćenjem sinhronizovanih metoda,</a:t>
            </a:r>
          </a:p>
          <a:p>
            <a:pPr lvl="1"/>
            <a:r>
              <a:rPr lang="sr-Latn-CS" altLang="en-US"/>
              <a:t>Korišćenjem sinhronizovanih naredbi.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45B4F-09EA-45DB-AEFD-5411B072A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1729100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D99587-F130-42FB-851C-054C4EA11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Sihronizovani metodi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80D75-C5A5-4D64-B61A-9D3111C592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ip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syn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c</a:t>
            </a:r>
            <a:r>
              <a:rPr lang="sr-Latn-CS" altLang="en-US">
                <a:solidFill>
                  <a:srgbClr val="C00000"/>
                </a:solidFill>
                <a:latin typeface="Consolas" panose="020B0609020204030204" pitchFamily="49" charset="0"/>
              </a:rPr>
              <a:t>hronized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imeMetoda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 )</a:t>
            </a: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...            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  <a:p>
            <a:r>
              <a:rPr lang="en-US"/>
              <a:t>Smisao sinhronizovanih metoda:</a:t>
            </a:r>
          </a:p>
          <a:p>
            <a:pPr lvl="1"/>
            <a:r>
              <a:rPr lang="en-US"/>
              <a:t>Kada jedna nit pozove bilo koju sinhronizovanu metodu, objekat se zaključava, ni jedna druga nit ne može da pozove bilo koju sinhronizovanu metodu tog objekta.</a:t>
            </a:r>
          </a:p>
          <a:p>
            <a:endParaRPr lang="en-US"/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7FE25C-FA0E-4528-8607-05F8C5DD3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4909552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53A6A-7922-42C7-A220-E28BE4079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sinhronizovanih metoda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F2715-6EAB-4A5F-958E-64D9B2827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class Ra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un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private double stanje;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Ra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un( double početniDepozit 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stanje = po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etniDepozit;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double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itajStanje()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return stanje;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promeniStanje(double iznos)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stanje += iznos;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045D79-9714-42AA-8DCA-BD56DEFC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023543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C7B900-A1DE-40C7-9C08-A229CB0FC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Sinhronizovane naredbe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E3ECB1-182E-4CAC-A503-EF30D8DEB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syn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hronized (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izraz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nardeba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/>
          </a:p>
          <a:p>
            <a:r>
              <a:rPr lang="en-US"/>
              <a:t>Smisao sinhronizovanih naredbi:</a:t>
            </a:r>
          </a:p>
          <a:p>
            <a:pPr lvl="1"/>
            <a:r>
              <a:rPr lang="en-US"/>
              <a:t>Sinhronizovana naredba zaključava objekat koji predstavlja rezultat navedenog izraza.</a:t>
            </a:r>
          </a:p>
          <a:p>
            <a:pPr lvl="1"/>
            <a:r>
              <a:rPr lang="en-US"/>
              <a:t>Dok jedna nit izvršava ovako definisanu naredbu, za to vreme ni jedna druga nit ne može koristiti taj objekat.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3BD766-1E3E-41EA-8AB1-3C50F6380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5230621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39ABE8-EE22-42BC-9F15-3E9CFAA9D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Komunikacija među nitima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70F7-7AC7-4644-89D8-68B1237FD7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en-US"/>
              <a:t>Koriste se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i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</a:t>
            </a:r>
            <a:r>
              <a:rPr lang="en-US" altLang="en-US"/>
              <a:t>i</a:t>
            </a:r>
            <a:r>
              <a:rPr lang="sr-Latn-CS" altLang="en-US"/>
              <a:t>.</a:t>
            </a:r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metod suspenduje tekuću nit dok se neki uslov ne ispuni</a:t>
            </a:r>
            <a:r>
              <a:rPr lang="en-US" altLang="en-US"/>
              <a:t>.</a:t>
            </a:r>
            <a:endParaRPr lang="sr-Latn-CS" altLang="en-US"/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 javlja </a:t>
            </a:r>
            <a:r>
              <a:rPr lang="en-US" altLang="en-US"/>
              <a:t>nitima</a:t>
            </a:r>
            <a:r>
              <a:rPr lang="sr-Latn-CS" altLang="en-US"/>
              <a:t> koj</a:t>
            </a:r>
            <a:r>
              <a:rPr lang="en-US" altLang="en-US"/>
              <a:t>e</a:t>
            </a:r>
            <a:r>
              <a:rPr lang="sr-Latn-CS" altLang="en-US"/>
              <a:t> čekaju neki dogadjaj da se on upravo desio</a:t>
            </a:r>
            <a:r>
              <a:rPr lang="en-US" altLang="en-US"/>
              <a:t> (politika izbora sledeće niti za aktivaciju je stvar virtuelne mašine i operativnog Sistema).</a:t>
            </a:r>
          </a:p>
          <a:p>
            <a:r>
              <a:rPr lang="sr-Latn-CS" altLang="en-US"/>
              <a:t>Postoji i metod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notifyAll</a:t>
            </a:r>
            <a:r>
              <a:rPr lang="sr-Latn-CS" altLang="en-US"/>
              <a:t> koji akrtivira sve niti koje čekaju neki dogadjaj.</a:t>
            </a:r>
          </a:p>
          <a:p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i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metode se mogu pozivati samo iz sinhronizovanih metoda ili blokova. Kada se pozove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wait</a:t>
            </a:r>
            <a:r>
              <a:rPr lang="sr-Latn-CS" altLang="en-US"/>
              <a:t> metoda, zaključani objekat se otključava sve dok se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notify</a:t>
            </a:r>
            <a:r>
              <a:rPr lang="sr-Latn-CS" altLang="en-US"/>
              <a:t> metodom ne aktivira suspendovana nit kada se objekat ponovo zaključava.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BAE4A-65E8-4BF4-88BC-810771041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4192494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AB7CC-18CE-406B-B132-E22BBFCE3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producer-consumer u Javi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E58ED-1775-4CA2-9121-F00B3D4431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2999"/>
            <a:ext cx="10036628" cy="5393427"/>
          </a:xfrm>
        </p:spPr>
        <p:txBody>
          <a:bodyPr>
            <a:normAutofit/>
          </a:bodyPr>
          <a:lstStyle/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Producer extends Thread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Buffer bufer;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count;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Producer (Buffer buffer, int count)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this.buffer = buffer;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this.count = count;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endParaRPr lang="en-US" altLang="en-US" sz="20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run ( ) 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for (int i = 0; i &lt; count; i++)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buffer.write((int)Math.round(Math.random()*100));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0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A5B9E-7EE8-4DA8-9534-DE11ED0A5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3088250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Consumer extends Thread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Buffer bu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count;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Consumer (Buffer buffer, int count)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this.buffer = buffer;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this.count = count;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run ( 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for (int i = 0; i &lt; count; i++)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	buffer.read(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59329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C1A33-AD97-4048-879F-0E852CE3F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Niti (Threads)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D8703-375D-4E30-8104-5B5E51159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Nit je jedna </a:t>
            </a:r>
            <a:r>
              <a:rPr lang="en-US" altLang="en-US" b="1"/>
              <a:t>putanja i</a:t>
            </a:r>
            <a:r>
              <a:rPr lang="sl-SI" altLang="en-US" b="1"/>
              <a:t>zvršenja programa</a:t>
            </a:r>
            <a:r>
              <a:rPr lang="sl-SI" altLang="en-US"/>
              <a:t>.</a:t>
            </a:r>
            <a:endParaRPr lang="en-US" altLang="en-US"/>
          </a:p>
          <a:p>
            <a:r>
              <a:rPr lang="en-US" altLang="en-US"/>
              <a:t>Pokretanje više niti (multithreading) znači da se više različitih linija koda izvršava simultano.</a:t>
            </a:r>
          </a:p>
          <a:p>
            <a:r>
              <a:rPr lang="en-US" altLang="en-US"/>
              <a:t>Vi</a:t>
            </a:r>
            <a:r>
              <a:rPr lang="sr-Latn-CS" altLang="en-US"/>
              <a:t>šenitni programi mogu da se izvršavaju:</a:t>
            </a:r>
          </a:p>
          <a:p>
            <a:pPr lvl="1"/>
            <a:r>
              <a:rPr lang="sr-Latn-CS" altLang="en-US">
                <a:solidFill>
                  <a:schemeClr val="accent1">
                    <a:lumMod val="50000"/>
                  </a:schemeClr>
                </a:solidFill>
              </a:rPr>
              <a:t>Konkurentno</a:t>
            </a:r>
            <a:r>
              <a:rPr lang="sr-Latn-CS" altLang="en-US" b="1">
                <a:solidFill>
                  <a:srgbClr val="FF0000"/>
                </a:solidFill>
              </a:rPr>
              <a:t> </a:t>
            </a:r>
            <a:r>
              <a:rPr lang="sr-Latn-CS" altLang="en-US"/>
              <a:t>– što ne podrazumeva postojanje više procesora</a:t>
            </a:r>
          </a:p>
          <a:p>
            <a:pPr lvl="1"/>
            <a:r>
              <a:rPr lang="sr-Latn-CS" altLang="en-US">
                <a:solidFill>
                  <a:schemeClr val="accent1">
                    <a:lumMod val="50000"/>
                  </a:schemeClr>
                </a:solidFill>
              </a:rPr>
              <a:t>Paralelno</a:t>
            </a:r>
            <a:r>
              <a:rPr lang="sr-Latn-CS" altLang="en-US"/>
              <a:t> – podrazumeva postojanje više procesora na kojima se niti izvršavaju bukvalno istovremeno.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00A91F-6CFE-47BC-AB08-A13767EBF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11400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Buffer {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 data;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int readPos = 0, writePos = 0, number=0;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Buffer (int size)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this.size = size;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data = new int [size];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synchronized void write (int value)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while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( isFull()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System.out.println("Čekam da upišem…");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try { wait ( 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catch (Exception ex ) { System.out.println(ex); }</a:t>
            </a:r>
            <a:endParaRPr lang="sr-Latn-C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data[writePos] = value;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number++;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if (++writePos == size) writePos=0;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notify();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	  System.out.println("Upisano: "+value);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5195502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</a:t>
            </a:r>
            <a:r>
              <a:rPr lang="en-US" altLang="en-US" sz="1600">
                <a:solidFill>
                  <a:srgbClr val="C00000"/>
                </a:solidFill>
                <a:latin typeface="Consolas" panose="020B0609020204030204" pitchFamily="49" charset="0"/>
              </a:rPr>
              <a:t>synchronized</a:t>
            </a: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int read ( 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while (isEmpty( ))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System.out.println("Čekam da pročitam…");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try { </a:t>
            </a:r>
            <a:r>
              <a:rPr lang="en-US" altLang="en-US" sz="1600">
                <a:solidFill>
                  <a:srgbClr val="C00000"/>
                </a:solidFill>
                <a:latin typeface="Consolas" panose="020B0609020204030204" pitchFamily="49" charset="0"/>
              </a:rPr>
              <a:t>wait</a:t>
            </a: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( 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catch (Exception ex) { System.out.println(ex);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int retVal = data[readPos];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number--;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if (++readPos == size)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	readPos = 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System.out.println("Pročitano: "+retVal);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notify(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return retVal;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boolean isFull() { 	return number == size;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private boolean isEmpty() { 	return number == 0;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sz="16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915381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93108-563C-48CE-9E40-8F58CF0F5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593558"/>
            <a:ext cx="10036628" cy="5828804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class Test </a:t>
            </a: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final int BUFFER_SIZE = 5;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final int PRODUCE_COUNT = 10;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public static void main (String[ ] args)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Buffer buffer = new Buffer (BUFFER_SIZE);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Producer p=new Producer (buffer, PRODUCE_COUNT);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Consumer c=new Consumer (buffer, PRODUCE_COUNT);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  p.Start 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    c.Start 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	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2B7303-4789-4BE3-9C07-BCE2566C0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564615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FD6CE-80CB-43DC-87D6-EDA5D669F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Producer-consumer, rezultat izvršenja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AF3C57-8816-41BB-9A40-4BF04E6D9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CB0A017B-645E-4686-BF7B-51995586F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3392313"/>
              </p:ext>
            </p:extLst>
          </p:nvPr>
        </p:nvGraphicFramePr>
        <p:xfrm>
          <a:off x="576392" y="1076471"/>
          <a:ext cx="9482008" cy="52852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1650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470358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4746814"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upišem…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76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76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46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93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46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27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27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90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57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90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57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7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Čekam da pročitam…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Upisano: 81</a:t>
                      </a:r>
                    </a:p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CCCC99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altLang="en-US" sz="24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Consolas" panose="020B0609020204030204" pitchFamily="49" charset="0"/>
                          <a:ea typeface="+mn-ea"/>
                          <a:cs typeface="+mn-cs"/>
                        </a:rPr>
                        <a:t>Pročitano: 81</a:t>
                      </a: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14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1A354-7580-4D2D-A05A-C67E0ED93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Kreiranje niti u Javi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17184-1F97-4A66-9A81-4B5BD3112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r-Latn-CS" altLang="en-US"/>
              <a:t>Za k</a:t>
            </a:r>
            <a:r>
              <a:rPr lang="en-US" altLang="en-US"/>
              <a:t>reiranje niti u Javi</a:t>
            </a:r>
            <a:r>
              <a:rPr lang="sr-Latn-CS" altLang="en-US"/>
              <a:t> se mogu koristiti </a:t>
            </a:r>
            <a:r>
              <a:rPr lang="en-US" altLang="en-US" b="1"/>
              <a:t>dva</a:t>
            </a:r>
            <a:r>
              <a:rPr lang="en-US" altLang="en-US"/>
              <a:t> na</a:t>
            </a:r>
            <a:r>
              <a:rPr lang="sl-SI" altLang="en-US"/>
              <a:t>čina</a:t>
            </a:r>
            <a:r>
              <a:rPr lang="en-US" altLang="en-US"/>
              <a:t>:</a:t>
            </a:r>
          </a:p>
          <a:p>
            <a:pPr lvl="1"/>
            <a:r>
              <a:rPr lang="en-US" altLang="en-US"/>
              <a:t>nasleđivanjem klase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, ili</a:t>
            </a:r>
          </a:p>
          <a:p>
            <a:pPr lvl="1"/>
            <a:r>
              <a:rPr lang="en-US" altLang="en-US"/>
              <a:t>implementiranjem interfejsa</a:t>
            </a:r>
            <a:r>
              <a:rPr lang="sr-Latn-CS" altLang="en-US"/>
              <a:t> 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altLang="en-US"/>
              <a:t>.</a:t>
            </a:r>
          </a:p>
          <a:p>
            <a:r>
              <a:rPr lang="en-US" altLang="en-US"/>
              <a:t>Klasa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 i interfejs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Runnable</a:t>
            </a:r>
            <a:r>
              <a:rPr lang="en-US" altLang="en-US"/>
              <a:t> su u paketu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java.lang</a:t>
            </a:r>
            <a:r>
              <a:rPr lang="en-US" altLang="en-US"/>
              <a:t>.</a:t>
            </a:r>
          </a:p>
          <a:p>
            <a:r>
              <a:rPr lang="en-US" altLang="en-US" b="1"/>
              <a:t>Nasleđivanjem klasa</a:t>
            </a:r>
            <a:r>
              <a:rPr lang="en-US" altLang="en-US"/>
              <a:t> nasleđuje atribute i metode od superklase, ali zato postoji ograničenje na nasleđivanje samo jedne klase.</a:t>
            </a:r>
            <a:endParaRPr lang="sl-SI" altLang="en-US"/>
          </a:p>
          <a:p>
            <a:r>
              <a:rPr lang="en-US" altLang="en-US" b="1"/>
              <a:t>Implementiranje interfejsa</a:t>
            </a:r>
            <a:r>
              <a:rPr lang="en-US" altLang="en-US"/>
              <a:t> prevazilazi ovo ograničenje, a to je i ujedno i češći način za kreiranje niti.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97BC3-24CA-41D9-A7C6-B5896D783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21269018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00319-B3E4-410F-953B-F331424610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Nasleđivanje klase </a:t>
            </a:r>
            <a:r>
              <a:rPr lang="en-US">
                <a:latin typeface="Consolas" panose="020B0609020204030204" pitchFamily="49" charset="0"/>
              </a:rPr>
              <a:t>Thread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C5CEA-D6CC-4F35-A0CC-155DCF80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Brojac extends </a:t>
            </a:r>
            <a:r>
              <a:rPr lang="en-US" altLang="en-US">
                <a:solidFill>
                  <a:srgbClr val="FF3300"/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                      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        public void </a:t>
            </a:r>
            <a:r>
              <a:rPr lang="en-US" altLang="en-US">
                <a:solidFill>
                  <a:srgbClr val="FF3300"/>
                </a:solidFill>
                <a:latin typeface="Consolas" panose="020B0609020204030204" pitchFamily="49" charset="0"/>
              </a:rPr>
              <a:t>run()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 ...payload...}</a:t>
            </a:r>
            <a:b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marL="0" lvl="0" indent="0" defTabSz="914400" eaLnBrk="0" fontAlgn="base" hangingPunct="0">
              <a:spcBef>
                <a:spcPct val="50000"/>
              </a:spcBef>
              <a:spcAft>
                <a:spcPct val="0"/>
              </a:spcAft>
              <a:buClrTx/>
              <a:buSzTx/>
              <a:buNone/>
            </a:pPr>
            <a:endParaRPr lang="en-US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sl-SI" altLang="en-US"/>
              <a:t>P</a:t>
            </a:r>
            <a:r>
              <a:rPr lang="en-US" altLang="en-US"/>
              <a:t>rimer: klasa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Brojac</a:t>
            </a:r>
            <a:r>
              <a:rPr lang="en-US" altLang="en-US"/>
              <a:t> nasleđuje klasu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en-US" altLang="en-US"/>
              <a:t> i preklapa njen metod 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Thread.run()</a:t>
            </a:r>
            <a:r>
              <a:rPr lang="en-US" altLang="en-US"/>
              <a:t>.</a:t>
            </a:r>
            <a:endParaRPr lang="sl-SI" altLang="en-US"/>
          </a:p>
          <a:p>
            <a:r>
              <a:rPr lang="sl-SI" altLang="en-US"/>
              <a:t>Metod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run()</a:t>
            </a:r>
            <a:r>
              <a:rPr lang="sl-SI" altLang="en-US"/>
              <a:t> je </a:t>
            </a:r>
            <a:r>
              <a:rPr lang="en-US" altLang="en-US"/>
              <a:t>mesto</a:t>
            </a:r>
            <a:r>
              <a:rPr lang="sl-SI" altLang="en-US"/>
              <a:t> se </a:t>
            </a:r>
            <a:r>
              <a:rPr lang="en-US" altLang="en-US"/>
              <a:t>smešta</a:t>
            </a:r>
            <a:r>
              <a:rPr lang="sl-SI" altLang="en-US"/>
              <a:t> </a:t>
            </a:r>
            <a:r>
              <a:rPr lang="en-US" altLang="en-US"/>
              <a:t>k</a:t>
            </a:r>
            <a:r>
              <a:rPr lang="en-US"/>
              <a:t>ô</a:t>
            </a:r>
            <a:r>
              <a:rPr lang="en-US" altLang="en-US"/>
              <a:t>d</a:t>
            </a:r>
            <a:r>
              <a:rPr lang="sl-SI" altLang="en-US"/>
              <a:t> koji obaljva nit. Taj metod je nasleđen iz klase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</a:t>
            </a:r>
            <a:r>
              <a:rPr lang="sl-SI" altLang="en-US"/>
              <a:t> i mi treba da ga preklopimo.</a:t>
            </a:r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820DEC-BB9D-4DB0-8D99-2FD44ED56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699689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6048E-E337-49E9-89BA-79500317B8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Implementiranje interfejsa </a:t>
            </a:r>
            <a:r>
              <a:rPr lang="en-US">
                <a:latin typeface="Consolas" panose="020B0609020204030204" pitchFamily="49" charset="0"/>
              </a:rPr>
              <a:t>Runnable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8E6B3-F4CC-4F09-A545-C60FB2BE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/>
              <a:t>Interfejs Runnable definiše jedan metod </a:t>
            </a:r>
            <a:r>
              <a:rPr 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run()</a:t>
            </a:r>
            <a:r>
              <a:rPr lang="en-US"/>
              <a:t>.</a:t>
            </a:r>
          </a:p>
          <a:p>
            <a:r>
              <a:rPr lang="en-US"/>
              <a:t>Klasa koja ga implementira mora da ga definiše.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sz="20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Broja</a:t>
            </a:r>
            <a:r>
              <a:rPr lang="sl-SI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implements Runnable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void run() { ...definisan... }</a:t>
            </a:r>
            <a:endParaRPr lang="sr-Latn-C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sr-Latn-CS" alt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MainClass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public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static 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main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String 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[] args)            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{                   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Broja</a:t>
            </a:r>
            <a:r>
              <a:rPr lang="sl-SI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</a:t>
            </a: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b1 = new Broja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č();</a:t>
            </a:r>
            <a:endParaRPr lang="en-US" altLang="en-US" sz="2400" b="1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Thread t1 = new Thread( </a:t>
            </a:r>
            <a:r>
              <a:rPr lang="en-US" alt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b</a:t>
            </a:r>
            <a:r>
              <a:rPr lang="sr-Latn-CS" altLang="en-US" sz="2400" b="1">
                <a:solidFill>
                  <a:srgbClr val="C00000"/>
                </a:solidFill>
                <a:latin typeface="Consolas" panose="020B0609020204030204" pitchFamily="49" charset="0"/>
              </a:rPr>
              <a:t>1</a:t>
            </a:r>
            <a:r>
              <a:rPr lang="sr-Latn-CS" altLang="en-US" sz="2400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);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 </a:t>
            </a:r>
            <a:r>
              <a:rPr lang="sr-Latn-C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...</a:t>
            </a: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}           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sz="240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sz="240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801743-7F6E-4880-AEDD-815792870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E33E191-A4F2-4C24-870E-0C64E2B3F59E}"/>
              </a:ext>
            </a:extLst>
          </p:cNvPr>
          <p:cNvSpPr txBox="1"/>
          <p:nvPr/>
        </p:nvSpPr>
        <p:spPr>
          <a:xfrm>
            <a:off x="6609348" y="4620126"/>
            <a:ext cx="32886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Instancira se objekat klase  </a:t>
            </a:r>
            <a:r>
              <a:rPr lang="en-US" sz="2400">
                <a:solidFill>
                  <a:srgbClr val="C00000"/>
                </a:solidFill>
                <a:latin typeface="Consolas" panose="020B0609020204030204" pitchFamily="49" charset="0"/>
              </a:rPr>
              <a:t>Thread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 i kao argument mu se doda "runnable objekat" </a:t>
            </a:r>
            <a:r>
              <a:rPr lang="en-US" sz="2400">
                <a:solidFill>
                  <a:srgbClr val="C00000"/>
                </a:solidFill>
              </a:rPr>
              <a:t>b1</a:t>
            </a:r>
            <a:r>
              <a:rPr lang="en-US" sz="2400">
                <a:solidFill>
                  <a:schemeClr val="bg2">
                    <a:lumMod val="25000"/>
                  </a:schemeClr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43760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87221-9477-4730-97FC-CCA1C51F9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Konkurentno izvršavanje niti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2FEB53-F265-49DB-B685-9C67E5C8E7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l-SI" altLang="en-US"/>
              <a:t>Nit može biti pokrenuta i zaustavljena (</a:t>
            </a:r>
            <a:r>
              <a:rPr lang="en-US" altLang="en-US"/>
              <a:t>pozivom </a:t>
            </a:r>
            <a:r>
              <a:rPr lang="sl-SI" altLang="en-US"/>
              <a:t>metoda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start()</a:t>
            </a:r>
            <a:r>
              <a:rPr lang="sl-SI" altLang="en-US"/>
              <a:t> i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stop()</a:t>
            </a:r>
            <a:r>
              <a:rPr lang="sl-SI" altLang="en-US"/>
              <a:t>).</a:t>
            </a:r>
          </a:p>
          <a:p>
            <a:pPr lvl="1"/>
            <a:r>
              <a:rPr lang="sl-SI" altLang="en-US"/>
              <a:t>Jednom zaustavljena nit ne može biti ponovo pokrenuta.</a:t>
            </a:r>
          </a:p>
          <a:p>
            <a:r>
              <a:rPr lang="sl-SI" altLang="en-US"/>
              <a:t>Redosled izvršavanja niti (scheduling) u virtuelnoj mašini vrši se na osnovu njihovog prioriteta i politika njihovog izvršavanja može varirati kroz virtuelne mašine</a:t>
            </a:r>
            <a:r>
              <a:rPr lang="en-US" altLang="en-US"/>
              <a:t> i OS</a:t>
            </a:r>
            <a:r>
              <a:rPr lang="sl-SI" altLang="en-US"/>
              <a:t>.</a:t>
            </a:r>
          </a:p>
          <a:p>
            <a:r>
              <a:rPr lang="sl-SI" altLang="en-US"/>
              <a:t>Pri konkurentnom izvršavanju niti jedna nit može  "ustupiti mesto“ drugoj niti.</a:t>
            </a:r>
          </a:p>
          <a:p>
            <a:r>
              <a:rPr lang="sl-SI" altLang="en-US"/>
              <a:t>Metod kojim nit prepušta sistem drugoj je</a:t>
            </a:r>
            <a:r>
              <a:rPr lang="en-US" altLang="en-US"/>
              <a:t> metod</a:t>
            </a:r>
            <a:r>
              <a:rPr lang="sl-SI" altLang="en-US"/>
              <a:t> </a:t>
            </a:r>
            <a:r>
              <a:rPr lang="sl-SI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void sleep(long)</a:t>
            </a:r>
            <a:r>
              <a:rPr lang="sl-SI" altLang="en-US"/>
              <a:t>. Argument je minimalno vreme spavanja niti izraženo u milisekundama.</a:t>
            </a:r>
            <a:endParaRPr lang="en-US" altLang="en-US"/>
          </a:p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8B9100-5952-4221-BA4E-65F2246F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36263033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173E-E2E6-4638-BB7D-CB399F9BDB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51A1B0-EF7F-42B2-A450-631DBD20B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4286" y="1142999"/>
            <a:ext cx="10036628" cy="5393427"/>
          </a:xfrm>
        </p:spPr>
        <p:txBody>
          <a:bodyPr>
            <a:normAutofit lnSpcReduction="10000"/>
          </a:bodyPr>
          <a:lstStyle/>
          <a:p>
            <a:pPr>
              <a:buClr>
                <a:srgbClr val="FFC000"/>
              </a:buClr>
            </a:pPr>
            <a:r>
              <a:rPr lang="en-US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Nit 10x štampa svoje ime i ulazi u san slučajne dužine</a:t>
            </a:r>
            <a:r>
              <a:rPr lang="sl-SI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  <a:endParaRPr lang="en-US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>
              <a:buClr>
                <a:srgbClr val="FFC000"/>
              </a:buClr>
            </a:pPr>
            <a:r>
              <a:rPr lang="en-US" altLang="en-US">
                <a:solidFill>
                  <a:prstClr val="black">
                    <a:lumMod val="75000"/>
                    <a:lumOff val="25000"/>
                  </a:prstClr>
                </a:solidFill>
              </a:rPr>
              <a:t>Nakon spavanja nit javlja da se završila.</a:t>
            </a:r>
            <a:endParaRPr lang="sl-SI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SimpleThread extends Thread 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SimpleThread(String str)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super(str);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public void </a:t>
            </a:r>
            <a:r>
              <a:rPr lang="sl-SI" altLang="en-US" sz="2400" kern="0">
                <a:solidFill>
                  <a:srgbClr val="C00000"/>
                </a:solidFill>
                <a:latin typeface="Consolas" panose="020B0609020204030204" pitchFamily="49" charset="0"/>
              </a:rPr>
              <a:t>run()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{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for(int i=0; i&lt;10; i++) {</a:t>
            </a: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Sys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tem.out.println(i+" "+getName());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}</a:t>
            </a:r>
            <a:endParaRPr lang="sl-SI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t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ry 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sleep((long)(Math.random()*1000));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catch(Exception e) {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System.out.println(getName());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en-US" altLang="en-US" sz="2400" kern="0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  System.out.println("Nit "+getName()+"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zavr</a:t>
            </a:r>
            <a:r>
              <a:rPr lang="en-US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š</a:t>
            </a: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ena!");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	}</a:t>
            </a:r>
          </a:p>
          <a:p>
            <a:pPr lvl="0" defTabSz="914400" eaLnBrk="0" fontAlgn="base" hangingPunct="0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CCCC99"/>
              </a:buClr>
              <a:buSzPct val="70000"/>
              <a:buNone/>
            </a:pPr>
            <a:r>
              <a:rPr lang="sl-SI" altLang="en-US" sz="2400" kern="0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628840-1B25-4609-AE5D-DB2359842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1837826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3EA47-A3B8-489D-917A-08C88E96C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1, nastavak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F39AB-4189-4FF1-A60A-897010C5B3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public class TwoThreadedMainClass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public static void main (String[] args)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new SimpleThread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Prva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 b="1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   new SimpleThread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("</a:t>
            </a:r>
            <a:r>
              <a:rPr lang="sr-Latn-C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Druga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").</a:t>
            </a:r>
            <a:r>
              <a:rPr lang="en-US" altLang="en-US">
                <a:solidFill>
                  <a:srgbClr val="C00000"/>
                </a:solidFill>
                <a:latin typeface="Consolas" panose="020B0609020204030204" pitchFamily="49" charset="0"/>
              </a:rPr>
              <a:t>start()</a:t>
            </a: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en-US">
                <a:solidFill>
                  <a:schemeClr val="accent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endParaRPr lang="sl-SI" altLang="en-US">
              <a:solidFill>
                <a:schemeClr val="accent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endParaRPr lang="en-US"/>
          </a:p>
          <a:p>
            <a:pPr marL="0" indent="0">
              <a:buNone/>
            </a:pPr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FFE0F-EF85-442D-BE3A-F825A380D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</p:spTree>
    <p:extLst>
      <p:ext uri="{BB962C8B-B14F-4D97-AF65-F5344CB8AC3E}">
        <p14:creationId xmlns:p14="http://schemas.microsoft.com/office/powerpoint/2010/main" val="15869387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52C5-7534-44E0-A619-CCDC3D79B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Primer 1, rezultat izvršenja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B4116A-E9F5-4BA5-B5A5-3BB83A395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Elektronski fakultet u Nišu – Katedra za računarstvo – Programski jezici 2020 - Java</a:t>
            </a:r>
          </a:p>
        </p:txBody>
      </p:sp>
      <p:graphicFrame>
        <p:nvGraphicFramePr>
          <p:cNvPr id="5" name="Table 7">
            <a:extLst>
              <a:ext uri="{FF2B5EF4-FFF2-40B4-BE49-F238E27FC236}">
                <a16:creationId xmlns:a16="http://schemas.microsoft.com/office/drawing/2014/main" id="{6331CAA8-FF48-4D4A-90E1-EF6B295888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64229"/>
              </p:ext>
            </p:extLst>
          </p:nvPr>
        </p:nvGraphicFramePr>
        <p:xfrm>
          <a:off x="528266" y="1252933"/>
          <a:ext cx="8202782" cy="43900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55765">
                  <a:extLst>
                    <a:ext uri="{9D8B030D-6E8A-4147-A177-3AD203B41FA5}">
                      <a16:colId xmlns:a16="http://schemas.microsoft.com/office/drawing/2014/main" val="3778609099"/>
                    </a:ext>
                  </a:extLst>
                </a:gridCol>
                <a:gridCol w="5947017">
                  <a:extLst>
                    <a:ext uri="{9D8B030D-6E8A-4147-A177-3AD203B41FA5}">
                      <a16:colId xmlns:a16="http://schemas.microsoft.com/office/drawing/2014/main" val="3752538922"/>
                    </a:ext>
                  </a:extLst>
                </a:gridCol>
              </a:tblGrid>
              <a:tr h="3997490"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0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0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1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1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2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2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3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4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3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5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4 Prva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5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6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7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6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8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9 Prva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Nit Prva je završena!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7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8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9 Druga</a:t>
                      </a:r>
                    </a:p>
                    <a:p>
                      <a:pPr>
                        <a:lnSpc>
                          <a:spcPct val="80000"/>
                        </a:lnSpc>
                        <a:buFont typeface="Wingdings" panose="05000000000000000000" pitchFamily="2" charset="2"/>
                        <a:buNone/>
                      </a:pPr>
                      <a:r>
                        <a:rPr lang="en-US" altLang="en-US" sz="3200" b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nsolas" panose="020B0609020204030204" pitchFamily="49" charset="0"/>
                          <a:ea typeface="IBM 3270" panose="02000603000000000000" pitchFamily="50" charset="0"/>
                        </a:rPr>
                        <a:t>Nit Druga je završena!</a:t>
                      </a:r>
                      <a:endParaRPr lang="en-US" sz="3200" b="0">
                        <a:solidFill>
                          <a:schemeClr val="accent1">
                            <a:lumMod val="50000"/>
                          </a:schemeClr>
                        </a:solidFill>
                        <a:latin typeface="Consolas" panose="020B0609020204030204" pitchFamily="49" charset="0"/>
                        <a:ea typeface="IBM 3270" panose="02000603000000000000" pitchFamily="50" charset="0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78082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541624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Custom 2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FFC000"/>
      </a:accent1>
      <a:accent2>
        <a:srgbClr val="B2B2B2"/>
      </a:accent2>
      <a:accent3>
        <a:srgbClr val="969696"/>
      </a:accent3>
      <a:accent4>
        <a:srgbClr val="808080"/>
      </a:accent4>
      <a:accent5>
        <a:srgbClr val="797545"/>
      </a:accent5>
      <a:accent6>
        <a:srgbClr val="4D4D4D"/>
      </a:accent6>
      <a:hlink>
        <a:srgbClr val="5F5F5F"/>
      </a:hlink>
      <a:folHlink>
        <a:srgbClr val="91919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5441</TotalTime>
  <Words>2197</Words>
  <Application>Microsoft Office PowerPoint</Application>
  <PresentationFormat>Widescreen</PresentationFormat>
  <Paragraphs>316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Consolas</vt:lpstr>
      <vt:lpstr>Trebuchet MS</vt:lpstr>
      <vt:lpstr>Wingdings</vt:lpstr>
      <vt:lpstr>Wingdings 3</vt:lpstr>
      <vt:lpstr>Facet</vt:lpstr>
      <vt:lpstr>Paralelna obrada</vt:lpstr>
      <vt:lpstr>Niti (Threads)</vt:lpstr>
      <vt:lpstr>Kreiranje niti u Javi</vt:lpstr>
      <vt:lpstr>Nasleđivanje klase Thread</vt:lpstr>
      <vt:lpstr>Implementiranje interfejsa Runnable</vt:lpstr>
      <vt:lpstr>Konkurentno izvršavanje niti</vt:lpstr>
      <vt:lpstr>Primer 1</vt:lpstr>
      <vt:lpstr>Primer 1, nastavak</vt:lpstr>
      <vt:lpstr>Primer 1, rezultat izvršenja </vt:lpstr>
      <vt:lpstr>Primer 2</vt:lpstr>
      <vt:lpstr>Primer 2, nastavak</vt:lpstr>
      <vt:lpstr>Primer 2, rezultat izvršenja</vt:lpstr>
      <vt:lpstr>Korišćenje zajedničkih resursa</vt:lpstr>
      <vt:lpstr>Sihronizovani metodi</vt:lpstr>
      <vt:lpstr>Primer sinhronizovanih metoda</vt:lpstr>
      <vt:lpstr>Sinhronizovane naredbe</vt:lpstr>
      <vt:lpstr>Komunikacija među nitima</vt:lpstr>
      <vt:lpstr>Problem producer-consumer u Javi</vt:lpstr>
      <vt:lpstr>PowerPoint Presentation</vt:lpstr>
      <vt:lpstr>PowerPoint Presentation</vt:lpstr>
      <vt:lpstr>PowerPoint Presentation</vt:lpstr>
      <vt:lpstr>PowerPoint Presentation</vt:lpstr>
      <vt:lpstr>Producer-consumer, rezultat izvršenja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248</cp:revision>
  <dcterms:created xsi:type="dcterms:W3CDTF">2014-09-12T02:18:09Z</dcterms:created>
  <dcterms:modified xsi:type="dcterms:W3CDTF">2021-03-17T02:49:21Z</dcterms:modified>
</cp:coreProperties>
</file>