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8" r:id="rId3"/>
    <p:sldId id="269" r:id="rId4"/>
    <p:sldId id="270" r:id="rId5"/>
    <p:sldId id="271" r:id="rId6"/>
    <p:sldId id="300" r:id="rId7"/>
    <p:sldId id="296" r:id="rId8"/>
    <p:sldId id="293" r:id="rId9"/>
    <p:sldId id="301" r:id="rId10"/>
    <p:sldId id="267" r:id="rId11"/>
    <p:sldId id="291" r:id="rId12"/>
    <p:sldId id="275" r:id="rId13"/>
    <p:sldId id="281" r:id="rId14"/>
    <p:sldId id="286" r:id="rId15"/>
    <p:sldId id="287" r:id="rId16"/>
    <p:sldId id="288" r:id="rId17"/>
    <p:sldId id="289" r:id="rId18"/>
    <p:sldId id="290" r:id="rId19"/>
    <p:sldId id="292" r:id="rId20"/>
    <p:sldId id="303" r:id="rId21"/>
    <p:sldId id="302" r:id="rId22"/>
    <p:sldId id="307" r:id="rId23"/>
    <p:sldId id="311" r:id="rId24"/>
    <p:sldId id="312" r:id="rId25"/>
    <p:sldId id="313" r:id="rId26"/>
    <p:sldId id="315" r:id="rId27"/>
    <p:sldId id="314" r:id="rId28"/>
    <p:sldId id="310" r:id="rId29"/>
    <p:sldId id="305" r:id="rId30"/>
    <p:sldId id="297" r:id="rId31"/>
    <p:sldId id="298" r:id="rId32"/>
    <p:sldId id="299" r:id="rId33"/>
    <p:sldId id="272" r:id="rId34"/>
    <p:sldId id="274" r:id="rId35"/>
    <p:sldId id="273" r:id="rId36"/>
    <p:sldId id="276" r:id="rId37"/>
    <p:sldId id="304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FF"/>
    <a:srgbClr val="5F5F5F"/>
    <a:srgbClr val="C0C0C0"/>
    <a:srgbClr val="969696"/>
    <a:srgbClr val="F4F4F4"/>
    <a:srgbClr val="33CC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>
      <p:cViewPr>
        <p:scale>
          <a:sx n="125" d="100"/>
          <a:sy n="125" d="100"/>
        </p:scale>
        <p:origin x="456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4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9D3BEC-AD32-4BD0-BCED-9E08582578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B7B6CF-7DD6-498F-89C5-C4A2A7CBD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FD5D2A-CF03-4C17-9254-7BEABE758819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279E1D-948C-413F-973E-9EE0BE339966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279E1D-948C-413F-973E-9EE0BE339966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4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279E1D-948C-413F-973E-9EE0BE339966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6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267F6-D0C8-4ADC-A8DB-8ACCAF780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0095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50BCF-5305-4D85-BB16-61E7F85F57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9328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C7FE3-03F8-4979-AD4F-CB63405F0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880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243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20E0C-3F73-4877-B7E4-B3B84047E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0147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7FBEE-FB8D-4E66-A462-DCE67A496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6484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5A95E-9617-4542-B8C3-EA5F8A2E42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8931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AAA1E-7991-4DEC-B110-2EDC6A24F0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9047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57B7-4523-42F3-A010-D92FCD05E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1656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A3B87-6E1D-4FF1-ACA4-75669BB5C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930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7BB43-CF73-439E-BAAB-AB2A46FAB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5737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B4409-BA8A-4334-ABA2-BF0AD145C8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148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CF6D3-7280-456F-804B-E06945873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8367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6167890-3298-41A5-8806-405CFE1AA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1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1032" name="Picture 54" descr="znak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1341428"/>
                </a:avLst>
              </a:prstTxWarp>
            </a:bodyPr>
            <a:lstStyle/>
            <a:p>
              <a:pPr algn="ctr"/>
              <a:r>
                <a:rPr lang="en-US" sz="6000" b="1" kern="10">
                  <a:solidFill>
                    <a:srgbClr val="777777"/>
                  </a:solidFill>
                  <a:latin typeface="Monotype Corsiva" panose="03010101010201010101" pitchFamily="66" charset="0"/>
                </a:rPr>
                <a:t>Faculty of Electronic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anose="05000000000000000000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anose="05000000000000000000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anose="05000000000000000000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anose="05000000000000000000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2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4i2FK5269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%2F0165551506070706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en.wikipedia.org/wiki/Doi_(identifi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api.semanticscholar.org/CorpusID:17000089" TargetMode="External"/><Relationship Id="rId4" Type="http://schemas.openxmlformats.org/officeDocument/2006/relationships/hyperlink" Target="https://en.wikipedia.org/wiki/S2CID_(identifier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pPr eaLnBrk="1" hangingPunct="1"/>
            <a:r>
              <a:rPr lang="sr-Latn-CS" altLang="en-US" sz="4000" smtClean="0">
                <a:solidFill>
                  <a:srgbClr val="CC0000"/>
                </a:solidFill>
              </a:rPr>
              <a:t>Informacioni sistemi</a:t>
            </a:r>
            <a:r>
              <a:rPr lang="sr-Latn-CS" altLang="en-US" sz="400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Latn-CS" altLang="en-US" sz="2800" smtClean="0"/>
              <a:t>Sistemski pristup upravljanju </a:t>
            </a:r>
            <a:r>
              <a:rPr lang="en-US" altLang="en-US" sz="2800" smtClean="0"/>
              <a:t>i</a:t>
            </a:r>
            <a:r>
              <a:rPr lang="sr-Latn-CS" altLang="en-US" sz="2800" smtClean="0"/>
              <a:t> informacijama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sr-Latn-CS" altLang="en-US" sz="2000" b="0" smtClean="0"/>
              <a:t>Prof. Dr Milorad Tošić</a:t>
            </a:r>
          </a:p>
          <a:p>
            <a:pPr eaLnBrk="1" hangingPunct="1">
              <a:lnSpc>
                <a:spcPct val="60000"/>
              </a:lnSpc>
              <a:spcBef>
                <a:spcPct val="60000"/>
              </a:spcBef>
            </a:pPr>
            <a:r>
              <a:rPr lang="sr-Latn-CS" altLang="en-US" sz="2000" smtClean="0"/>
              <a:t>Katedra za Računarstvo,</a:t>
            </a:r>
          </a:p>
          <a:p>
            <a:pPr eaLnBrk="1" hangingPunct="1">
              <a:lnSpc>
                <a:spcPct val="60000"/>
              </a:lnSpc>
              <a:spcBef>
                <a:spcPct val="60000"/>
              </a:spcBef>
            </a:pPr>
            <a:r>
              <a:rPr lang="sr-Latn-CS" altLang="en-US" sz="2000" smtClean="0"/>
              <a:t>Elektronski fakultet, Univerzitet u Nišu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graphicFrame>
        <p:nvGraphicFramePr>
          <p:cNvPr id="279565" name="Object 13"/>
          <p:cNvGraphicFramePr>
            <a:graphicFrameLocks noChangeAspect="1"/>
          </p:cNvGraphicFramePr>
          <p:nvPr/>
        </p:nvGraphicFramePr>
        <p:xfrm>
          <a:off x="1600200" y="2668588"/>
          <a:ext cx="838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" name="Visio" r:id="rId4" imgW="635508" imgH="256794" progId="Visio.Drawing.11">
                  <p:embed/>
                </p:oleObj>
              </mc:Choice>
              <mc:Fallback>
                <p:oleObj name="Visio" r:id="rId4" imgW="635508" imgH="256794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8588"/>
                        <a:ext cx="838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4" name="Object 2"/>
          <p:cNvGraphicFramePr>
            <a:graphicFrameLocks noChangeAspect="1"/>
          </p:cNvGraphicFramePr>
          <p:nvPr/>
        </p:nvGraphicFramePr>
        <p:xfrm>
          <a:off x="2895600" y="3124200"/>
          <a:ext cx="838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" name="Visio" r:id="rId6" imgW="635508" imgH="256794" progId="Visio.Drawing.11">
                  <p:embed/>
                </p:oleObj>
              </mc:Choice>
              <mc:Fallback>
                <p:oleObj name="Visio" r:id="rId6" imgW="635508" imgH="25679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8382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</a:t>
            </a:r>
            <a:r>
              <a:rPr lang="sr-Latn-CS" altLang="en-US" smtClean="0"/>
              <a:t>d fizičkog sveta do odlučivanja</a:t>
            </a:r>
            <a:endParaRPr lang="en-US" altLang="en-US" smtClean="0"/>
          </a:p>
        </p:txBody>
      </p:sp>
      <p:graphicFrame>
        <p:nvGraphicFramePr>
          <p:cNvPr id="27955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241800" y="3581400"/>
          <a:ext cx="6350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" name="Visio" r:id="rId7" imgW="635508" imgH="256794" progId="Visio.Drawing.11">
                  <p:embed/>
                </p:oleObj>
              </mc:Choice>
              <mc:Fallback>
                <p:oleObj name="Visio" r:id="rId7" imgW="635508" imgH="256794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581400"/>
                        <a:ext cx="6350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5410200" y="4191000"/>
          <a:ext cx="838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" name="Visio" r:id="rId8" imgW="635508" imgH="256794" progId="Visio.Drawing.11">
                  <p:embed/>
                </p:oleObj>
              </mc:Choice>
              <mc:Fallback>
                <p:oleObj name="Visio" r:id="rId8" imgW="635508" imgH="25679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91000"/>
                        <a:ext cx="8382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5705475" y="3733800"/>
          <a:ext cx="1533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" name="Visio" r:id="rId9" imgW="1533525" imgH="1020318" progId="Visio.Drawing.11">
                  <p:embed/>
                </p:oleObj>
              </mc:Choice>
              <mc:Fallback>
                <p:oleObj name="Visio" r:id="rId9" imgW="1533525" imgH="102031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733800"/>
                        <a:ext cx="15335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4343400" y="3186113"/>
          <a:ext cx="15208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" name="Visio" r:id="rId11" imgW="1520571" imgH="1005459" progId="Visio.Drawing.11">
                  <p:embed/>
                </p:oleObj>
              </mc:Choice>
              <mc:Fallback>
                <p:oleObj name="Visio" r:id="rId11" imgW="1520571" imgH="100545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86113"/>
                        <a:ext cx="15208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8"/>
          <p:cNvGraphicFramePr>
            <a:graphicFrameLocks noChangeAspect="1"/>
          </p:cNvGraphicFramePr>
          <p:nvPr/>
        </p:nvGraphicFramePr>
        <p:xfrm>
          <a:off x="457200" y="1828800"/>
          <a:ext cx="15176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" name="Visio" r:id="rId13" imgW="1517523" imgH="946023" progId="Visio.Drawing.11">
                  <p:embed/>
                </p:oleObj>
              </mc:Choice>
              <mc:Fallback>
                <p:oleObj name="Visio" r:id="rId13" imgW="1517523" imgH="94602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15176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1905000" y="2133600"/>
          <a:ext cx="13430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" name="Visio" r:id="rId15" imgW="1343406" imgH="1064895" progId="Visio.Drawing.11">
                  <p:embed/>
                </p:oleObj>
              </mc:Choice>
              <mc:Fallback>
                <p:oleObj name="Visio" r:id="rId15" imgW="1343406" imgH="106489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13430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2" name="Object 10"/>
          <p:cNvGraphicFramePr>
            <a:graphicFrameLocks noChangeAspect="1"/>
          </p:cNvGraphicFramePr>
          <p:nvPr/>
        </p:nvGraphicFramePr>
        <p:xfrm>
          <a:off x="3200400" y="2590800"/>
          <a:ext cx="1296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" name="Visio" r:id="rId17" imgW="1297686" imgH="1066419" progId="Visio.Drawing.11">
                  <p:embed/>
                </p:oleObj>
              </mc:Choice>
              <mc:Fallback>
                <p:oleObj name="Visio" r:id="rId17" imgW="1297686" imgH="106641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90800"/>
                        <a:ext cx="12969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3429000" y="2286000"/>
            <a:ext cx="2493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CS" altLang="en-US" sz="1800">
                <a:solidFill>
                  <a:schemeClr val="tx1"/>
                </a:solidFill>
                <a:latin typeface="Garamond" panose="02020404030301010803" pitchFamily="18" charset="0"/>
              </a:rPr>
              <a:t>Predstavljanje podataka</a:t>
            </a: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4724400" y="2895600"/>
            <a:ext cx="187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CS" altLang="en-US" sz="1800">
                <a:solidFill>
                  <a:schemeClr val="tx1"/>
                </a:solidFill>
                <a:latin typeface="Garamond" panose="02020404030301010803" pitchFamily="18" charset="0"/>
              </a:rPr>
              <a:t>Obrada podataka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3" grpId="0"/>
      <p:bldP spid="2795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mtClean="0">
                <a:solidFill>
                  <a:srgbClr val="0A0575"/>
                </a:solidFill>
              </a:rPr>
              <a:t>Prof. Dr Milorad Tosic                                   Informacioni sistemi</a:t>
            </a:r>
          </a:p>
        </p:txBody>
      </p:sp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-228600" y="128588"/>
            <a:ext cx="9448800" cy="6577012"/>
            <a:chOff x="-26377" y="-922324"/>
            <a:chExt cx="9448800" cy="6542900"/>
          </a:xfrm>
        </p:grpSpPr>
        <p:pic>
          <p:nvPicPr>
            <p:cNvPr id="14341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377" y="-922324"/>
              <a:ext cx="9448800" cy="65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Rectangle 1"/>
            <p:cNvSpPr>
              <a:spLocks noChangeArrowheads="1"/>
            </p:cNvSpPr>
            <p:nvPr/>
          </p:nvSpPr>
          <p:spPr bwMode="auto">
            <a:xfrm>
              <a:off x="117231" y="5334000"/>
              <a:ext cx="9196754" cy="260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4F4F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70000"/>
              </a:pPr>
              <a:r>
                <a:rPr lang="en-US" altLang="en-US" sz="1200"/>
                <a:t>Bynrico Nardelli, </a:t>
              </a:r>
              <a:r>
                <a:rPr lang="en-US" altLang="en-US" sz="1200" b="1"/>
                <a:t>Do We Really Need Computational Thinking?, </a:t>
              </a:r>
              <a:r>
                <a:rPr lang="en-US" altLang="en-US" sz="1200"/>
                <a:t>Communications of the ACM, February 2019, Vol. 62 No. 2, Pages 32-35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403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Definicija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0" dirty="0" err="1" smtClean="0"/>
              <a:t>Posmatra</a:t>
            </a:r>
            <a:r>
              <a:rPr lang="sr-Latn-RS" b="0" dirty="0" smtClean="0"/>
              <a:t>č koji koristi sistem A radi razmene informacija sa sistemom B, a niti direktno niti indirektno nije povezan sa sistemom B, smatra da je sistem A </a:t>
            </a:r>
            <a:r>
              <a:rPr lang="sr-Latn-RS" dirty="0" smtClean="0"/>
              <a:t>model</a:t>
            </a:r>
            <a:r>
              <a:rPr lang="sr-Latn-RS" b="0" dirty="0" smtClean="0"/>
              <a:t> sistema B.</a:t>
            </a:r>
            <a:endParaRPr lang="en-US" b="0" dirty="0"/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609600" y="5562600"/>
            <a:ext cx="5029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[1] Enterprise Ontology Theory and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17412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4038600"/>
          </a:xfrm>
        </p:spPr>
        <p:txBody>
          <a:bodyPr/>
          <a:lstStyle/>
          <a:p>
            <a:r>
              <a:rPr lang="en-US" sz="2800" dirty="0" err="1" smtClean="0"/>
              <a:t>Definicija</a:t>
            </a:r>
            <a:endParaRPr lang="en-US" altLang="en-US" sz="2800" b="0" dirty="0" smtClean="0"/>
          </a:p>
          <a:p>
            <a:r>
              <a:rPr lang="en-US" altLang="en-US" sz="2400" b="0" dirty="0" err="1" smtClean="0"/>
              <a:t>Objekat</a:t>
            </a:r>
            <a:endParaRPr lang="sr-Latn-RS" altLang="en-US" sz="2400" b="0" dirty="0" smtClean="0"/>
          </a:p>
          <a:p>
            <a:pPr marL="349250" lvl="1" indent="0">
              <a:buFont typeface="Wingdings" panose="05000000000000000000" pitchFamily="2" charset="2"/>
              <a:buNone/>
            </a:pPr>
            <a:r>
              <a:rPr lang="en-US" altLang="en-US" sz="2000" b="0" i="0" dirty="0" err="1" smtClean="0"/>
              <a:t>Objekat</a:t>
            </a:r>
            <a:r>
              <a:rPr lang="en-US" altLang="en-US" sz="2000" b="0" i="0" dirty="0" smtClean="0"/>
              <a:t> se </a:t>
            </a:r>
            <a:r>
              <a:rPr lang="sr-Latn-RS" altLang="en-US" sz="2000" b="0" i="0" dirty="0" smtClean="0"/>
              <a:t>defin</a:t>
            </a:r>
            <a:r>
              <a:rPr lang="en-US" altLang="en-US" sz="2000" b="0" i="0" dirty="0" err="1" smtClean="0"/>
              <a:t>iše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kao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skup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atributa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zajedno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sa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unapred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definisanim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ponašanjem</a:t>
            </a:r>
            <a:r>
              <a:rPr lang="sr-Latn-RS" altLang="en-US" sz="2000" b="0" i="0" dirty="0" smtClean="0"/>
              <a:t> tj. </a:t>
            </a:r>
            <a:r>
              <a:rPr lang="en-US" altLang="en-US" sz="2000" b="0" i="0" dirty="0" err="1" smtClean="0"/>
              <a:t>skup</a:t>
            </a:r>
            <a:r>
              <a:rPr lang="sr-Latn-RS" altLang="en-US" sz="2000" b="0" i="0" dirty="0" smtClean="0"/>
              <a:t>om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reakcija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koje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ima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objekat</a:t>
            </a:r>
            <a:r>
              <a:rPr lang="en-US" altLang="en-US" sz="2000" b="0" i="0" dirty="0" smtClean="0"/>
              <a:t> pod </a:t>
            </a:r>
            <a:r>
              <a:rPr lang="en-US" altLang="en-US" sz="2000" b="0" i="0" dirty="0" err="1" smtClean="0"/>
              <a:t>dejstvom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pobude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iz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njegove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okoline</a:t>
            </a:r>
            <a:r>
              <a:rPr lang="en-US" altLang="en-US" sz="2000" b="0" i="0" dirty="0" smtClean="0"/>
              <a:t>. </a:t>
            </a:r>
            <a:endParaRPr lang="sr-Latn-RS" altLang="en-US" sz="2000" b="0" i="0" dirty="0" smtClean="0"/>
          </a:p>
          <a:p>
            <a:r>
              <a:rPr lang="en-US" altLang="en-US" sz="2400" b="0" dirty="0" err="1" smtClean="0"/>
              <a:t>Proces</a:t>
            </a:r>
            <a:endParaRPr lang="sr-Latn-RS" altLang="en-US" sz="2400" b="0" dirty="0" smtClean="0"/>
          </a:p>
          <a:p>
            <a:pPr marL="349250" lvl="1" indent="0">
              <a:buFont typeface="Wingdings" panose="05000000000000000000" pitchFamily="2" charset="2"/>
              <a:buNone/>
            </a:pPr>
            <a:r>
              <a:rPr lang="en-US" altLang="en-US" sz="2000" b="0" i="0" dirty="0" err="1" smtClean="0"/>
              <a:t>Proces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definišemo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kao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objekat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koji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ima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vremenski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zavisno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ponašanje</a:t>
            </a:r>
            <a:r>
              <a:rPr lang="en-US" altLang="en-US" sz="2000" b="0" i="0" dirty="0" smtClean="0"/>
              <a:t>, </a:t>
            </a:r>
            <a:r>
              <a:rPr lang="en-US" altLang="en-US" sz="2000" b="0" i="0" dirty="0" err="1" smtClean="0"/>
              <a:t>tj</a:t>
            </a:r>
            <a:r>
              <a:rPr lang="en-US" altLang="en-US" sz="2000" b="0" i="0" dirty="0" smtClean="0"/>
              <a:t>. </a:t>
            </a:r>
            <a:r>
              <a:rPr lang="en-US" altLang="en-US" sz="2000" b="0" i="0" dirty="0" err="1" smtClean="0"/>
              <a:t>koji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može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izazivati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akciju</a:t>
            </a:r>
            <a:r>
              <a:rPr lang="en-US" altLang="en-US" sz="2000" b="0" i="0" dirty="0" smtClean="0"/>
              <a:t>. </a:t>
            </a:r>
          </a:p>
          <a:p>
            <a:r>
              <a:rPr lang="en-US" altLang="en-US" sz="2400" b="0" dirty="0" err="1" smtClean="0"/>
              <a:t>Akcija</a:t>
            </a:r>
            <a:endParaRPr lang="sr-Latn-RS" altLang="en-US" sz="2400" b="0" dirty="0" smtClean="0"/>
          </a:p>
          <a:p>
            <a:pPr marL="349250" lvl="1" indent="0">
              <a:buFont typeface="Wingdings" panose="05000000000000000000" pitchFamily="2" charset="2"/>
              <a:buNone/>
            </a:pPr>
            <a:r>
              <a:rPr lang="en-US" altLang="en-US" sz="2000" b="0" i="0" dirty="0" err="1" smtClean="0"/>
              <a:t>Akcija</a:t>
            </a:r>
            <a:r>
              <a:rPr lang="en-US" altLang="en-US" sz="2000" b="0" i="0" dirty="0" smtClean="0"/>
              <a:t> je </a:t>
            </a:r>
            <a:r>
              <a:rPr lang="en-US" altLang="en-US" sz="2000" b="0" i="0" dirty="0" err="1" smtClean="0"/>
              <a:t>interakcija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između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dva</a:t>
            </a:r>
            <a:r>
              <a:rPr lang="en-US" altLang="en-US" sz="2000" b="0" i="0" dirty="0" smtClean="0"/>
              <a:t> </a:t>
            </a:r>
            <a:r>
              <a:rPr lang="en-US" altLang="en-US" sz="2000" b="0" i="0" dirty="0" err="1" smtClean="0"/>
              <a:t>objekata</a:t>
            </a:r>
            <a:endParaRPr lang="en-US" altLang="en-US" sz="2000" b="0" i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3448050" y="1447800"/>
            <a:ext cx="5467350" cy="4648200"/>
          </a:xfrm>
        </p:spPr>
        <p:txBody>
          <a:bodyPr/>
          <a:lstStyle/>
          <a:p>
            <a:r>
              <a:rPr lang="sr-Latn-RS" altLang="en-US" sz="2400" b="0" smtClean="0"/>
              <a:t>Primer: </a:t>
            </a:r>
            <a:r>
              <a:rPr lang="sr-Latn-RS" altLang="en-US" sz="2400" b="0" i="1" smtClean="0"/>
              <a:t>Voćnjak</a:t>
            </a:r>
            <a:r>
              <a:rPr lang="en-US" altLang="en-US" sz="2400" b="0" i="1" smtClean="0"/>
              <a:t> </a:t>
            </a:r>
            <a:endParaRPr lang="sr-Latn-RS" altLang="en-US" sz="2400" b="0" smtClean="0"/>
          </a:p>
          <a:p>
            <a:pPr lvl="1"/>
            <a:r>
              <a:rPr lang="sr-Latn-RS" altLang="en-US" sz="2000" b="0" i="0" smtClean="0"/>
              <a:t>Posmatrajmo sistem voćnjak, u kome </a:t>
            </a:r>
            <a:r>
              <a:rPr lang="sr-Latn-RS" altLang="en-US" sz="2000" i="0" u="sng" smtClean="0"/>
              <a:t>čovek</a:t>
            </a:r>
            <a:r>
              <a:rPr lang="sr-Latn-RS" altLang="en-US" sz="2000" b="0" i="0" smtClean="0"/>
              <a:t> traži </a:t>
            </a:r>
            <a:r>
              <a:rPr lang="sr-Latn-RS" altLang="en-US" sz="2000" i="0" u="sng" smtClean="0"/>
              <a:t>crvenu jabuku</a:t>
            </a:r>
            <a:r>
              <a:rPr lang="sr-Latn-RS" altLang="en-US" sz="2000" b="0" i="0" smtClean="0"/>
              <a:t>, uzima takvu jabuku, stavlja je u </a:t>
            </a:r>
            <a:r>
              <a:rPr lang="sr-Latn-RS" altLang="en-US" sz="2000" i="0" u="sng" smtClean="0"/>
              <a:t>korpu</a:t>
            </a:r>
            <a:r>
              <a:rPr lang="sr-Latn-RS" altLang="en-US" sz="2000" b="0" i="0" smtClean="0"/>
              <a:t>, i to ponavlja sve dok u korpi ima mesta.</a:t>
            </a:r>
          </a:p>
        </p:txBody>
      </p:sp>
      <p:pic>
        <p:nvPicPr>
          <p:cNvPr id="184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329565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19460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2590800"/>
          </a:xfrm>
        </p:spPr>
        <p:txBody>
          <a:bodyPr/>
          <a:lstStyle/>
          <a:p>
            <a:r>
              <a:rPr lang="sr-Latn-RS" altLang="en-US" sz="2400" b="0" smtClean="0"/>
              <a:t>Primer: </a:t>
            </a:r>
            <a:r>
              <a:rPr lang="sr-Latn-RS" altLang="en-US" sz="2400" b="0" i="1" smtClean="0"/>
              <a:t>Voćnjak</a:t>
            </a:r>
            <a:r>
              <a:rPr lang="en-US" altLang="en-US" sz="2400" b="0" i="1" smtClean="0"/>
              <a:t> </a:t>
            </a:r>
            <a:endParaRPr lang="sr-Latn-RS" altLang="en-US" sz="2400" b="0" smtClean="0"/>
          </a:p>
          <a:p>
            <a:pPr lvl="1"/>
            <a:r>
              <a:rPr lang="sr-Latn-RS" altLang="en-US" sz="2000" b="0" i="0" smtClean="0"/>
              <a:t>U ovom sistemu možemo identifikovati dva objekta i jedan proces: </a:t>
            </a:r>
          </a:p>
          <a:p>
            <a:pPr lvl="2"/>
            <a:r>
              <a:rPr lang="sr-Latn-RS" altLang="en-US" sz="1700" b="1" u="sng" smtClean="0"/>
              <a:t>Objekti</a:t>
            </a:r>
            <a:r>
              <a:rPr lang="sr-Latn-RS" altLang="en-US" sz="1700" smtClean="0"/>
              <a:t>:  jabuka i korpa</a:t>
            </a:r>
          </a:p>
          <a:p>
            <a:pPr lvl="2"/>
            <a:r>
              <a:rPr lang="sr-Latn-RS" altLang="en-US" sz="1700" b="1" u="sng" smtClean="0"/>
              <a:t>Proces</a:t>
            </a:r>
            <a:r>
              <a:rPr lang="sr-Latn-RS" altLang="en-US" sz="1700" smtClean="0"/>
              <a:t>:  čovek.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52500" y="3598863"/>
          <a:ext cx="7162800" cy="165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3682540225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708216818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165090681"/>
                    </a:ext>
                  </a:extLst>
                </a:gridCol>
              </a:tblGrid>
              <a:tr h="370703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Objekat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Atributi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Ponašanje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3447055849"/>
                  </a:ext>
                </a:extLst>
              </a:tr>
              <a:tr h="370703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jabuka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dirty="0" smtClean="0"/>
                        <a:t>boja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dirty="0" smtClean="0"/>
                        <a:t>pomeri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477953618"/>
                  </a:ext>
                </a:extLst>
              </a:tr>
              <a:tr h="914357">
                <a:tc>
                  <a:txBody>
                    <a:bodyPr/>
                    <a:lstStyle/>
                    <a:p>
                      <a:r>
                        <a:rPr lang="sr-Latn-RS" sz="1800" dirty="0" smtClean="0"/>
                        <a:t>korpa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dirty="0" smtClean="0"/>
                        <a:t>korpa_je_puna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dirty="0" smtClean="0"/>
                        <a:t>primi_jabuku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dirty="0" smtClean="0"/>
                        <a:t>izdaj_jabuku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dirty="0" smtClean="0"/>
                        <a:t>isprazni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278820063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20484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r>
              <a:rPr lang="sr-Latn-RS" altLang="en-US" sz="2400" b="0" dirty="0" smtClean="0"/>
              <a:t>Primer: </a:t>
            </a:r>
            <a:r>
              <a:rPr lang="sr-Latn-RS" altLang="en-US" sz="2400" b="0" i="1" dirty="0" smtClean="0"/>
              <a:t>Voćnjak</a:t>
            </a:r>
            <a:r>
              <a:rPr lang="en-US" altLang="en-US" sz="2400" b="0" i="1" dirty="0" smtClean="0"/>
              <a:t> </a:t>
            </a:r>
            <a:endParaRPr lang="sr-Latn-RS" altLang="en-US" sz="2400" b="0" dirty="0" smtClean="0"/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sr-Latn-RS" altLang="en-US" sz="2000" b="0" i="0" dirty="0" smtClean="0"/>
              <a:t>Ponašanje procesa </a:t>
            </a:r>
            <a:r>
              <a:rPr lang="sr-Latn-RS" altLang="en-US" sz="2000" i="0" u="sng" dirty="0" smtClean="0"/>
              <a:t>čovek</a:t>
            </a:r>
            <a:r>
              <a:rPr lang="sr-Latn-RS" altLang="en-US" sz="2000" b="0" i="0" dirty="0" smtClean="0"/>
              <a:t> može se opisati nizom sledećih koraka: 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sr-Latn-RS" altLang="en-US" sz="2000" b="0" i="0" dirty="0" smtClean="0"/>
              <a:t>1. nađi jabuku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sr-Latn-RS" altLang="en-US" sz="2000" b="0" i="0" dirty="0" smtClean="0"/>
              <a:t>2. ako je </a:t>
            </a:r>
            <a:r>
              <a:rPr lang="sr-Latn-RS" altLang="en-US" sz="2000" b="0" dirty="0" smtClean="0"/>
              <a:t>jabuka</a:t>
            </a:r>
            <a:r>
              <a:rPr lang="sr-Latn-RS" altLang="en-US" sz="2000" b="0" i="0" dirty="0" smtClean="0"/>
              <a:t>.boja = </a:t>
            </a:r>
            <a:r>
              <a:rPr lang="sr-Latn-RS" altLang="en-US" sz="2000" b="0" dirty="0" smtClean="0"/>
              <a:t>crvena</a:t>
            </a:r>
            <a:r>
              <a:rPr lang="sr-Latn-RS" altLang="en-US" sz="2000" b="0" i="0" dirty="0" smtClean="0"/>
              <a:t>  </a:t>
            </a:r>
          </a:p>
          <a:p>
            <a:pPr lvl="2"/>
            <a:r>
              <a:rPr lang="sr-Latn-RS" altLang="en-US" sz="1700" i="1" dirty="0" smtClean="0"/>
              <a:t>jabuka</a:t>
            </a:r>
            <a:r>
              <a:rPr lang="sr-Latn-RS" altLang="en-US" sz="1700" dirty="0" smtClean="0"/>
              <a:t>.pomeri (u korpu) </a:t>
            </a:r>
          </a:p>
          <a:p>
            <a:pPr lvl="2"/>
            <a:r>
              <a:rPr lang="sr-Latn-RS" altLang="en-US" sz="1700" dirty="0" smtClean="0"/>
              <a:t>u suprotnom </a:t>
            </a:r>
          </a:p>
          <a:p>
            <a:pPr lvl="2"/>
            <a:r>
              <a:rPr lang="sr-Latn-RS" altLang="en-US" sz="1700" dirty="0" smtClean="0"/>
              <a:t>nađi sledeću jabuku. 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sr-Latn-RS" altLang="en-US" sz="2000" b="0" i="0" dirty="0" smtClean="0"/>
              <a:t>3. ako je </a:t>
            </a:r>
            <a:r>
              <a:rPr lang="sr-Latn-RS" altLang="en-US" sz="2000" b="0" dirty="0" smtClean="0"/>
              <a:t>korpa</a:t>
            </a:r>
            <a:r>
              <a:rPr lang="sr-Latn-RS" altLang="en-US" sz="2000" b="0" i="0" dirty="0" smtClean="0"/>
              <a:t>.puna = </a:t>
            </a:r>
            <a:r>
              <a:rPr lang="sr-Latn-RS" altLang="en-US" sz="2000" b="0" dirty="0" smtClean="0"/>
              <a:t>puna_korpa</a:t>
            </a:r>
            <a:r>
              <a:rPr lang="sr-Latn-RS" altLang="en-US" sz="2000" b="0" i="0" dirty="0" smtClean="0"/>
              <a:t>  </a:t>
            </a:r>
          </a:p>
          <a:p>
            <a:pPr lvl="2"/>
            <a:r>
              <a:rPr lang="sr-Latn-RS" altLang="en-US" sz="1700" i="1" dirty="0" smtClean="0"/>
              <a:t>korpa</a:t>
            </a:r>
            <a:r>
              <a:rPr lang="sr-Latn-RS" altLang="en-US" sz="1700" dirty="0" smtClean="0"/>
              <a:t>.isprazni </a:t>
            </a:r>
          </a:p>
          <a:p>
            <a:pPr lvl="2"/>
            <a:r>
              <a:rPr lang="sr-Latn-RS" altLang="en-US" sz="1700" dirty="0" smtClean="0"/>
              <a:t>u suprotnom </a:t>
            </a:r>
          </a:p>
          <a:p>
            <a:pPr lvl="2"/>
            <a:r>
              <a:rPr lang="sr-Latn-RS" altLang="en-US" sz="1700" dirty="0" smtClean="0"/>
              <a:t>nađi sledeću jabuku</a:t>
            </a:r>
            <a:endParaRPr lang="sr-Latn-RS" alt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>
              <a:defRPr/>
            </a:pPr>
            <a:r>
              <a:rPr lang="sr-Latn-RS" sz="2400" b="0" dirty="0" smtClean="0"/>
              <a:t>Predstavljanje objekata pomoću atributa:</a:t>
            </a:r>
          </a:p>
          <a:p>
            <a:pPr lvl="1">
              <a:defRPr/>
            </a:pPr>
            <a:r>
              <a:rPr lang="sr-Latn-RS" sz="2000" b="0" dirty="0" smtClean="0"/>
              <a:t> skup atributa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sr-Latn-RS" sz="1800" b="0" i="0" dirty="0" smtClean="0"/>
              <a:t>Od svih atributa koji postoje u sistemu voćnjak iz prethodnog primera {boja, puna} objekat jabuka je definisan jednoznačnim skupom {boja}. </a:t>
            </a:r>
            <a:endParaRPr lang="sr-Latn-RS" sz="2000" b="0" dirty="0" smtClean="0"/>
          </a:p>
          <a:p>
            <a:pPr lvl="1">
              <a:defRPr/>
            </a:pPr>
            <a:r>
              <a:rPr lang="sr-Latn-RS" sz="2000" b="0" dirty="0" smtClean="0"/>
              <a:t>imena atributa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sr-Latn-RS" sz="1800" b="0" dirty="0"/>
              <a:t>jabuka.boja</a:t>
            </a:r>
            <a:r>
              <a:rPr lang="sr-Latn-RS" sz="1800" b="0" i="0" dirty="0"/>
              <a:t> i </a:t>
            </a:r>
            <a:r>
              <a:rPr lang="sr-Latn-RS" sz="1800" b="0" dirty="0"/>
              <a:t>korpa.puna</a:t>
            </a:r>
            <a:r>
              <a:rPr lang="sr-Latn-RS" sz="1800" b="0" i="0" dirty="0"/>
              <a:t> su imena atributa. </a:t>
            </a:r>
          </a:p>
          <a:p>
            <a:pPr lvl="1">
              <a:defRPr/>
            </a:pPr>
            <a:r>
              <a:rPr lang="sr-Latn-RS" sz="2000" b="0" dirty="0" smtClean="0"/>
              <a:t>opseg vrednosti atributa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sr-Latn-RS" sz="1800" b="0" dirty="0"/>
              <a:t>korpa.puna</a:t>
            </a:r>
            <a:r>
              <a:rPr lang="sr-Latn-RS" sz="1800" b="0" i="0" dirty="0"/>
              <a:t> može uzimati vrednopsti npr. </a:t>
            </a:r>
            <a:r>
              <a:rPr lang="sr-Latn-RS" sz="1800" b="0" dirty="0"/>
              <a:t>p</a:t>
            </a:r>
            <a:r>
              <a:rPr lang="sr-Latn-RS" sz="1800" b="0" dirty="0" smtClean="0"/>
              <a:t>una_korpa</a:t>
            </a:r>
            <a:r>
              <a:rPr lang="sr-Latn-RS" sz="1800" b="0" i="0" dirty="0" smtClean="0"/>
              <a:t> </a:t>
            </a:r>
            <a:r>
              <a:rPr lang="sr-Latn-RS" sz="1800" b="0" i="0" dirty="0"/>
              <a:t>i </a:t>
            </a:r>
            <a:r>
              <a:rPr lang="sr-Latn-RS" sz="1800" b="0" dirty="0" smtClean="0"/>
              <a:t>korpa_nije_puna</a:t>
            </a:r>
            <a:r>
              <a:rPr lang="sr-Latn-RS" sz="1800" b="0" i="0" dirty="0"/>
              <a:t>.  </a:t>
            </a:r>
          </a:p>
          <a:p>
            <a:pPr lvl="1">
              <a:defRPr/>
            </a:pPr>
            <a:r>
              <a:rPr lang="sr-Latn-RS" sz="2000" b="0" dirty="0" smtClean="0"/>
              <a:t>način predstavljanja podataka o atributima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sr-Latn-RS" sz="1800" b="0" i="0" dirty="0"/>
              <a:t>npr. </a:t>
            </a:r>
            <a:r>
              <a:rPr lang="sr-Latn-RS" sz="1800" b="0" dirty="0" smtClean="0"/>
              <a:t>puna_korpa </a:t>
            </a:r>
            <a:r>
              <a:rPr lang="sr-Latn-RS" sz="1800" b="0" i="0" dirty="0" smtClean="0"/>
              <a:t>predstavimo </a:t>
            </a:r>
            <a:r>
              <a:rPr lang="sr-Latn-RS" sz="1800" b="0" i="0" dirty="0"/>
              <a:t>sa 1, a </a:t>
            </a:r>
            <a:r>
              <a:rPr lang="sr-Latn-RS" sz="1800" b="0" dirty="0" smtClean="0"/>
              <a:t>korpa_nije_puna </a:t>
            </a:r>
            <a:r>
              <a:rPr lang="sr-Latn-RS" sz="1800" b="0" i="0" dirty="0" smtClean="0"/>
              <a:t>sa </a:t>
            </a:r>
            <a:r>
              <a:rPr lang="sr-Latn-RS" sz="1800" b="0" i="0" dirty="0"/>
              <a:t>0.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22532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762000"/>
          </a:xfrm>
        </p:spPr>
        <p:txBody>
          <a:bodyPr/>
          <a:lstStyle/>
          <a:p>
            <a:r>
              <a:rPr lang="sr-Latn-RS" altLang="en-US" sz="2400" b="0" smtClean="0"/>
              <a:t>Predstavljanje objekata pomoću atributa:</a:t>
            </a:r>
          </a:p>
        </p:txBody>
      </p:sp>
      <p:pic>
        <p:nvPicPr>
          <p:cNvPr id="2253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97063"/>
            <a:ext cx="76962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4648200" y="4724400"/>
            <a:ext cx="762000" cy="990600"/>
          </a:xfrm>
          <a:prstGeom prst="straightConnector1">
            <a:avLst/>
          </a:prstGeom>
          <a:solidFill>
            <a:srgbClr val="F4F4F4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6629400" y="3810000"/>
            <a:ext cx="304800" cy="1905000"/>
          </a:xfrm>
          <a:prstGeom prst="straightConnector1">
            <a:avLst/>
          </a:prstGeom>
          <a:solidFill>
            <a:srgbClr val="F4F4F4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057400" y="4648200"/>
            <a:ext cx="1143000" cy="407988"/>
          </a:xfrm>
          <a:prstGeom prst="straightConnector1">
            <a:avLst/>
          </a:prstGeom>
          <a:solidFill>
            <a:srgbClr val="F4F4F4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143000" y="3065462"/>
            <a:ext cx="38100" cy="2649538"/>
          </a:xfrm>
          <a:prstGeom prst="straightConnector1">
            <a:avLst/>
          </a:prstGeom>
          <a:solidFill>
            <a:srgbClr val="F4F4F4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2355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762000"/>
          </a:xfrm>
        </p:spPr>
        <p:txBody>
          <a:bodyPr/>
          <a:lstStyle/>
          <a:p>
            <a:r>
              <a:rPr lang="sr-Latn-RS" altLang="en-US" sz="2400" b="0" smtClean="0"/>
              <a:t>Predstavljanje </a:t>
            </a:r>
            <a:r>
              <a:rPr lang="en-US" altLang="en-US" sz="2400" b="0" smtClean="0"/>
              <a:t>interakcije sa sistemom</a:t>
            </a:r>
            <a:r>
              <a:rPr lang="sr-Latn-RS" altLang="en-US" sz="2400" b="0" smtClean="0"/>
              <a:t> pomoću </a:t>
            </a:r>
            <a:r>
              <a:rPr lang="en-US" altLang="en-US" sz="2400" b="0" smtClean="0"/>
              <a:t>funkcija</a:t>
            </a:r>
            <a:r>
              <a:rPr lang="sr-Latn-RS" altLang="en-US" sz="2400" b="0" smtClean="0"/>
              <a:t>:</a:t>
            </a:r>
          </a:p>
        </p:txBody>
      </p:sp>
      <p:pic>
        <p:nvPicPr>
          <p:cNvPr id="2355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5550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7999" y="2409305"/>
            <a:ext cx="1676401" cy="369332"/>
          </a:xfrm>
          <a:prstGeom prst="rect">
            <a:avLst/>
          </a:prstGeom>
          <a:blipFill>
            <a:blip r:embed="rId3"/>
            <a:stretch>
              <a:fillRect b="-655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2819400" y="53784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Nastavi dalje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7010400" y="52260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Stavi u korpu</a:t>
            </a:r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5181600" y="2224088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Nastavi dalje</a:t>
            </a:r>
          </a:p>
        </p:txBody>
      </p:sp>
      <p:sp>
        <p:nvSpPr>
          <p:cNvPr id="23562" name="TextBox 10"/>
          <p:cNvSpPr txBox="1">
            <a:spLocks noChangeArrowheads="1"/>
          </p:cNvSpPr>
          <p:nvPr/>
        </p:nvSpPr>
        <p:spPr bwMode="auto">
          <a:xfrm>
            <a:off x="609600" y="22971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Stavi u korpu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18844" y="1953669"/>
            <a:ext cx="2231192" cy="87145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Podaci, informacije, znanje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smtClean="0">
                <a:solidFill>
                  <a:srgbClr val="A50021"/>
                </a:solidFill>
              </a:rPr>
              <a:t>Podaci</a:t>
            </a:r>
            <a:r>
              <a:rPr lang="sr-Latn-CS" altLang="en-US" smtClean="0"/>
              <a:t> su </a:t>
            </a:r>
            <a:br>
              <a:rPr lang="sr-Latn-CS" altLang="en-US" smtClean="0"/>
            </a:br>
            <a:r>
              <a:rPr lang="sr-Latn-CS" altLang="en-US" smtClean="0"/>
              <a:t>	</a:t>
            </a:r>
            <a:r>
              <a:rPr lang="sr-Latn-CS" altLang="en-US" smtClean="0">
                <a:solidFill>
                  <a:srgbClr val="A50021"/>
                </a:solidFill>
              </a:rPr>
              <a:t>činjenice, pojmovi ili dogadjaji</a:t>
            </a:r>
            <a:r>
              <a:rPr lang="sr-Latn-CS" altLang="en-US" smtClean="0"/>
              <a:t> </a:t>
            </a:r>
            <a:br>
              <a:rPr lang="sr-Latn-CS" altLang="en-US" smtClean="0"/>
            </a:br>
            <a:r>
              <a:rPr lang="sr-Latn-CS" altLang="en-US" smtClean="0"/>
              <a:t/>
            </a:r>
            <a:br>
              <a:rPr lang="sr-Latn-CS" altLang="en-US" smtClean="0"/>
            </a:br>
            <a:r>
              <a:rPr lang="sr-Latn-CS" altLang="en-US" smtClean="0"/>
              <a:t>vezani za </a:t>
            </a:r>
            <a:br>
              <a:rPr lang="sr-Latn-CS" altLang="en-US" smtClean="0"/>
            </a:br>
            <a:r>
              <a:rPr lang="sr-Latn-CS" altLang="en-US" smtClean="0"/>
              <a:t>	</a:t>
            </a:r>
            <a:r>
              <a:rPr lang="sr-Latn-CS" altLang="en-US" smtClean="0">
                <a:solidFill>
                  <a:srgbClr val="A50021"/>
                </a:solidFill>
              </a:rPr>
              <a:t>objekat posmatranja</a:t>
            </a:r>
            <a:r>
              <a:rPr lang="sr-Latn-CS" altLang="en-US" smtClean="0"/>
              <a:t>, </a:t>
            </a:r>
            <a:br>
              <a:rPr lang="sr-Latn-CS" altLang="en-US" smtClean="0"/>
            </a:br>
            <a:r>
              <a:rPr lang="sr-Latn-CS" altLang="en-US" smtClean="0"/>
              <a:t/>
            </a:r>
            <a:br>
              <a:rPr lang="sr-Latn-CS" altLang="en-US" smtClean="0"/>
            </a:br>
            <a:r>
              <a:rPr lang="sr-Latn-CS" altLang="en-US" smtClean="0"/>
              <a:t>predstavljeni na </a:t>
            </a:r>
            <a:br>
              <a:rPr lang="sr-Latn-CS" altLang="en-US" smtClean="0"/>
            </a:br>
            <a:r>
              <a:rPr lang="sr-Latn-CS" altLang="en-US" smtClean="0"/>
              <a:t>	</a:t>
            </a:r>
            <a:r>
              <a:rPr lang="sr-Latn-CS" altLang="en-US" smtClean="0">
                <a:solidFill>
                  <a:srgbClr val="A50021"/>
                </a:solidFill>
              </a:rPr>
              <a:t>unapred dogovoreni, formalizovan 	način</a:t>
            </a:r>
            <a:r>
              <a:rPr lang="sr-Latn-CS" altLang="en-US" smtClean="0"/>
              <a:t>.</a:t>
            </a:r>
            <a:r>
              <a:rPr lang="ru-RU" altLang="en-US" smtClean="0"/>
              <a:t> </a:t>
            </a:r>
            <a:endParaRPr lang="sr-Latn-C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Model </a:t>
            </a:r>
            <a:r>
              <a:rPr lang="en-US" altLang="en-US" dirty="0"/>
              <a:t>s</a:t>
            </a:r>
            <a:r>
              <a:rPr lang="sr-Latn-CS" altLang="en-US" dirty="0" smtClean="0"/>
              <a:t>istema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šta je sistem?</a:t>
            </a:r>
            <a:r>
              <a:rPr lang="en-US" altLang="en-US" dirty="0" smtClean="0"/>
              <a:t> </a:t>
            </a:r>
            <a:endParaRPr lang="sr-Latn-C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9838"/>
            <a:ext cx="4467849" cy="48203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88180" y="1399838"/>
            <a:ext cx="464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Specifikacija</a:t>
            </a:r>
            <a:r>
              <a:rPr lang="en-US" sz="1600" dirty="0" smtClean="0"/>
              <a:t> </a:t>
            </a:r>
            <a:r>
              <a:rPr lang="en-US" sz="1600" dirty="0" err="1" smtClean="0"/>
              <a:t>funkcionalnosti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sistema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visokom</a:t>
            </a:r>
            <a:r>
              <a:rPr lang="en-US" sz="1600" dirty="0" smtClean="0"/>
              <a:t> </a:t>
            </a:r>
            <a:r>
              <a:rPr lang="en-US" sz="1600" dirty="0" err="1" smtClean="0"/>
              <a:t>nivou</a:t>
            </a:r>
            <a:r>
              <a:rPr lang="en-US" sz="1600" dirty="0" smtClean="0"/>
              <a:t>. </a:t>
            </a:r>
            <a:r>
              <a:rPr lang="en-US" sz="1600" dirty="0" err="1" smtClean="0"/>
              <a:t>Detaljno</a:t>
            </a:r>
            <a:r>
              <a:rPr lang="en-US" sz="1600" dirty="0" smtClean="0"/>
              <a:t> </a:t>
            </a:r>
            <a:r>
              <a:rPr lang="en-US" sz="1600" dirty="0" err="1" smtClean="0"/>
              <a:t>opisuje</a:t>
            </a:r>
            <a:r>
              <a:rPr lang="en-US" sz="1600" dirty="0" smtClean="0"/>
              <a:t> </a:t>
            </a:r>
            <a:r>
              <a:rPr lang="en-US" sz="1600" dirty="0" err="1" smtClean="0"/>
              <a:t>sta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treba</a:t>
            </a:r>
            <a:r>
              <a:rPr lang="en-US" sz="1600" dirty="0" smtClean="0"/>
              <a:t> da </a:t>
            </a:r>
            <a:r>
              <a:rPr lang="en-US" sz="1600" dirty="0" err="1" smtClean="0"/>
              <a:t>radi</a:t>
            </a:r>
            <a:r>
              <a:rPr lang="en-US" sz="1600" dirty="0" smtClean="0"/>
              <a:t>, </a:t>
            </a:r>
            <a:r>
              <a:rPr lang="en-US" sz="1600" dirty="0" err="1" smtClean="0"/>
              <a:t>ali</a:t>
            </a:r>
            <a:r>
              <a:rPr lang="en-US" sz="1600" dirty="0" smtClean="0"/>
              <a:t> </a:t>
            </a:r>
            <a:r>
              <a:rPr lang="en-US" sz="1600" dirty="0" err="1" smtClean="0"/>
              <a:t>prikriva</a:t>
            </a:r>
            <a:r>
              <a:rPr lang="en-US" sz="1600" dirty="0" smtClean="0"/>
              <a:t> </a:t>
            </a:r>
            <a:r>
              <a:rPr lang="en-US" sz="1600" dirty="0" err="1" smtClean="0"/>
              <a:t>sve</a:t>
            </a:r>
            <a:r>
              <a:rPr lang="en-US" sz="1600" dirty="0" smtClean="0"/>
              <a:t> </a:t>
            </a:r>
            <a:r>
              <a:rPr lang="en-US" sz="1600" dirty="0" err="1" smtClean="0"/>
              <a:t>detalje</a:t>
            </a:r>
            <a:r>
              <a:rPr lang="en-US" sz="1600" dirty="0" smtClean="0"/>
              <a:t> </a:t>
            </a:r>
            <a:r>
              <a:rPr lang="en-US" sz="1600" dirty="0" err="1" smtClean="0"/>
              <a:t>koji</a:t>
            </a:r>
            <a:r>
              <a:rPr lang="en-US" sz="1600" dirty="0" smtClean="0"/>
              <a:t> se </a:t>
            </a:r>
            <a:r>
              <a:rPr lang="en-US" sz="1600" dirty="0" err="1" smtClean="0"/>
              <a:t>odnose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tehnologiju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488180" y="2719407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koncepata</a:t>
            </a:r>
            <a:r>
              <a:rPr lang="en-US" dirty="0" smtClean="0"/>
              <a:t> </a:t>
            </a:r>
            <a:r>
              <a:rPr lang="en-US" dirty="0" err="1" smtClean="0"/>
              <a:t>oblasti</a:t>
            </a:r>
            <a:r>
              <a:rPr lang="en-US" dirty="0" smtClean="0"/>
              <a:t> </a:t>
            </a:r>
            <a:r>
              <a:rPr lang="en-US" dirty="0" err="1" smtClean="0"/>
              <a:t>primene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nezavisno</a:t>
            </a:r>
            <a:r>
              <a:rPr lang="en-US" dirty="0" smtClean="0"/>
              <a:t> od </a:t>
            </a:r>
            <a:r>
              <a:rPr lang="en-US" dirty="0" err="1" smtClean="0"/>
              <a:t>ciljne</a:t>
            </a:r>
            <a:r>
              <a:rPr lang="en-US" dirty="0" smtClean="0"/>
              <a:t> </a:t>
            </a:r>
            <a:r>
              <a:rPr lang="en-US" dirty="0" err="1" smtClean="0"/>
              <a:t>platforme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88180" y="3885088"/>
            <a:ext cx="4655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Dopunjuje</a:t>
            </a:r>
            <a:r>
              <a:rPr lang="en-US" dirty="0" smtClean="0"/>
              <a:t> PIM </a:t>
            </a:r>
            <a:r>
              <a:rPr lang="en-US" dirty="0" err="1" smtClean="0"/>
              <a:t>detaljima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odnose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ciljnu</a:t>
            </a:r>
            <a:r>
              <a:rPr lang="en-US" dirty="0" smtClean="0"/>
              <a:t> platform.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5848815"/>
            <a:ext cx="6850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Oualid</a:t>
            </a:r>
            <a:r>
              <a:rPr lang="en-US" sz="1200" dirty="0"/>
              <a:t> </a:t>
            </a:r>
            <a:r>
              <a:rPr lang="en-US" sz="1200" dirty="0" err="1"/>
              <a:t>Betari</a:t>
            </a:r>
            <a:r>
              <a:rPr lang="en-US" sz="1200" dirty="0"/>
              <a:t>, Mohammed </a:t>
            </a:r>
            <a:r>
              <a:rPr lang="en-US" sz="1200" dirty="0" err="1"/>
              <a:t>Erramdani</a:t>
            </a:r>
            <a:r>
              <a:rPr lang="en-US" sz="1200" dirty="0"/>
              <a:t>, </a:t>
            </a:r>
            <a:r>
              <a:rPr lang="en-US" sz="1200" dirty="0" err="1"/>
              <a:t>Sarra</a:t>
            </a:r>
            <a:r>
              <a:rPr lang="en-US" sz="1200" dirty="0"/>
              <a:t> </a:t>
            </a:r>
            <a:r>
              <a:rPr lang="en-US" sz="1200" dirty="0" err="1"/>
              <a:t>Roubi</a:t>
            </a:r>
            <a:r>
              <a:rPr lang="en-US" sz="1200" dirty="0"/>
              <a:t>, Karim </a:t>
            </a:r>
            <a:r>
              <a:rPr lang="en-US" sz="1200" dirty="0" err="1" smtClean="0"/>
              <a:t>Arrhioui</a:t>
            </a:r>
            <a:r>
              <a:rPr lang="en-US" sz="1200" dirty="0" smtClean="0"/>
              <a:t> and </a:t>
            </a:r>
            <a:r>
              <a:rPr lang="en-US" sz="1200" dirty="0"/>
              <a:t>Samir </a:t>
            </a:r>
            <a:r>
              <a:rPr lang="en-US" sz="1200" dirty="0" err="1" smtClean="0"/>
              <a:t>Mbarki</a:t>
            </a:r>
            <a:r>
              <a:rPr lang="en-US" sz="1200" dirty="0" smtClean="0"/>
              <a:t>, </a:t>
            </a:r>
            <a:r>
              <a:rPr lang="en-US" sz="1200" i="1" dirty="0" smtClean="0"/>
              <a:t>Model </a:t>
            </a:r>
            <a:r>
              <a:rPr lang="en-US" sz="1200" i="1" dirty="0"/>
              <a:t>Transformations in the </a:t>
            </a:r>
            <a:r>
              <a:rPr lang="en-US" sz="1200" i="1" dirty="0" smtClean="0"/>
              <a:t>MOF Meta-Modeling </a:t>
            </a:r>
            <a:r>
              <a:rPr lang="en-US" sz="1200" i="1" dirty="0"/>
              <a:t>Architecture: From </a:t>
            </a:r>
            <a:r>
              <a:rPr lang="en-US" sz="1200" i="1" dirty="0" smtClean="0"/>
              <a:t>UML to </a:t>
            </a:r>
            <a:r>
              <a:rPr lang="en-US" sz="1200" i="1" dirty="0" err="1"/>
              <a:t>CodeIgniter</a:t>
            </a:r>
            <a:r>
              <a:rPr lang="en-US" sz="1200" i="1" dirty="0"/>
              <a:t> PHP </a:t>
            </a:r>
            <a:r>
              <a:rPr lang="en-US" sz="1200" i="1" dirty="0" smtClean="0"/>
              <a:t>Framework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9907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s</a:t>
            </a:r>
            <a:r>
              <a:rPr lang="sr-Latn-CS" altLang="en-US" dirty="0"/>
              <a:t>istema</a:t>
            </a:r>
            <a:r>
              <a:rPr lang="en-US" altLang="en-US" dirty="0"/>
              <a:t> – </a:t>
            </a:r>
            <a:r>
              <a:rPr lang="sr-Latn-RS" altLang="en-US" dirty="0"/>
              <a:t>šta je sistem?</a:t>
            </a:r>
            <a:r>
              <a:rPr lang="en-US" altLang="en-US" dirty="0"/>
              <a:t> </a:t>
            </a:r>
            <a:endParaRPr lang="sr-Latn-C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4" y="1286960"/>
            <a:ext cx="6508145" cy="51900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438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Zapis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sistema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3800" y="2971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Gramatika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jezika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zapisa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(model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zapisa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175572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Definicija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gramatike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(model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gramatike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43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s</a:t>
            </a:r>
            <a:r>
              <a:rPr lang="sr-Latn-CS" altLang="en-US" dirty="0"/>
              <a:t>istema</a:t>
            </a:r>
            <a:r>
              <a:rPr lang="en-US" altLang="en-US" dirty="0"/>
              <a:t> – </a:t>
            </a:r>
            <a:r>
              <a:rPr lang="sr-Latn-RS" altLang="en-US" dirty="0" smtClean="0"/>
              <a:t>tipovi</a:t>
            </a:r>
            <a:r>
              <a:rPr lang="en-US" altLang="en-US" dirty="0" smtClean="0"/>
              <a:t> </a:t>
            </a:r>
            <a:endParaRPr lang="sr-Latn-CS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828800" y="22098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i="1" dirty="0" smtClean="0">
                <a:solidFill>
                  <a:schemeClr val="bg1">
                    <a:lumMod val="50000"/>
                  </a:schemeClr>
                </a:solidFill>
              </a:rPr>
              <a:t>Skupovi objekata su naš predmet rada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615" y="3124200"/>
            <a:ext cx="815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i="1" dirty="0" smtClean="0">
                <a:solidFill>
                  <a:schemeClr val="bg1">
                    <a:lumMod val="50000"/>
                  </a:schemeClr>
                </a:solidFill>
              </a:rPr>
              <a:t>Šta možemo rezonovati o skupovima objekata i njihovim elementima?</a:t>
            </a: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84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s</a:t>
            </a:r>
            <a:r>
              <a:rPr lang="sr-Latn-CS" altLang="en-US" dirty="0"/>
              <a:t>istema</a:t>
            </a:r>
            <a:r>
              <a:rPr lang="en-US" altLang="en-US" dirty="0"/>
              <a:t> – </a:t>
            </a:r>
            <a:r>
              <a:rPr lang="sr-Latn-RS" altLang="en-US" dirty="0" smtClean="0"/>
              <a:t>tipovi</a:t>
            </a:r>
            <a:r>
              <a:rPr lang="en-US" altLang="en-US" dirty="0" smtClean="0"/>
              <a:t> </a:t>
            </a:r>
            <a:endParaRPr lang="sr-Latn-C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5953088"/>
            <a:ext cx="891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Giancarlo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Guizzardi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Ontological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r>
              <a:rPr lang="sr-Latn-RS" sz="1200" dirty="0">
                <a:solidFill>
                  <a:schemeClr val="bg1">
                    <a:lumMod val="50000"/>
                  </a:schemeClr>
                </a:solidFill>
              </a:rPr>
              <a:t>, MULTI@MODELS 2023, Västerås, Sweden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129428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rgbClr val="A50021"/>
                </a:solidFill>
              </a:rPr>
              <a:t>Objekat</a:t>
            </a:r>
            <a:endParaRPr lang="en-US" b="1" dirty="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19318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Član rok grupe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210125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Odras</a:t>
            </a:r>
            <a:r>
              <a:rPr lang="sr-Latn-RS" dirty="0" smtClean="0"/>
              <a:t>tao</a:t>
            </a:r>
            <a:r>
              <a:rPr lang="en-US" dirty="0" smtClean="0"/>
              <a:t> </a:t>
            </a:r>
            <a:r>
              <a:rPr lang="sr-Latn-RS" dirty="0" smtClean="0"/>
              <a:t>čovek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2316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Osoba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402663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Ekonomista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78031" y="48691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Pevač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449979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Britanski državljanin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199" y="32128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Živo</a:t>
            </a:r>
            <a:r>
              <a:rPr lang="en-US" dirty="0" smtClean="0"/>
              <a:t> </a:t>
            </a:r>
            <a:r>
              <a:rPr lang="sr-Latn-RS" dirty="0" smtClean="0"/>
              <a:t>biće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00500" y="32128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Roditelj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352800" y="2600991"/>
            <a:ext cx="838200" cy="447010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3" name="Straight Arrow Connector 22"/>
          <p:cNvCxnSpPr>
            <a:stCxn id="8" idx="3"/>
          </p:cNvCxnSpPr>
          <p:nvPr/>
        </p:nvCxnSpPr>
        <p:spPr bwMode="auto">
          <a:xfrm flipV="1">
            <a:off x="3487286" y="3460829"/>
            <a:ext cx="762000" cy="54231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6" name="Straight Arrow Connector 25"/>
          <p:cNvCxnSpPr>
            <a:endCxn id="14" idx="1"/>
          </p:cNvCxnSpPr>
          <p:nvPr/>
        </p:nvCxnSpPr>
        <p:spPr bwMode="auto">
          <a:xfrm>
            <a:off x="3276600" y="3890069"/>
            <a:ext cx="838200" cy="321228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9" name="Straight Arrow Connector 28"/>
          <p:cNvCxnSpPr>
            <a:stCxn id="8" idx="0"/>
            <a:endCxn id="5" idx="2"/>
          </p:cNvCxnSpPr>
          <p:nvPr/>
        </p:nvCxnSpPr>
        <p:spPr bwMode="auto">
          <a:xfrm flipV="1">
            <a:off x="2819400" y="2301198"/>
            <a:ext cx="0" cy="425601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1333500" y="2513998"/>
            <a:ext cx="1104900" cy="457803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5" name="Straight Arrow Connector 34"/>
          <p:cNvCxnSpPr>
            <a:stCxn id="8" idx="1"/>
            <a:endCxn id="17" idx="3"/>
          </p:cNvCxnSpPr>
          <p:nvPr/>
        </p:nvCxnSpPr>
        <p:spPr bwMode="auto">
          <a:xfrm flipH="1" flipV="1">
            <a:off x="1523999" y="3397564"/>
            <a:ext cx="627514" cy="117496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1523999" y="4099759"/>
            <a:ext cx="779915" cy="510627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Straight Arrow Connector 40"/>
          <p:cNvCxnSpPr>
            <a:stCxn id="8" idx="2"/>
            <a:endCxn id="15" idx="0"/>
          </p:cNvCxnSpPr>
          <p:nvPr/>
        </p:nvCxnSpPr>
        <p:spPr bwMode="auto">
          <a:xfrm>
            <a:off x="2819400" y="4303321"/>
            <a:ext cx="6331" cy="565802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13" y="2726799"/>
            <a:ext cx="1335773" cy="15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2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Prof.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Dr</a:t>
            </a: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 Milorad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Tosic</a:t>
            </a: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                                  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Informacioni</a:t>
            </a: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sistemi</a:t>
            </a:r>
            <a:endParaRPr lang="en-US" altLang="en-US" sz="1600" b="0" dirty="0" smtClean="0">
              <a:solidFill>
                <a:srgbClr val="0A0575"/>
              </a:solidFill>
              <a:latin typeface="Garamond" panose="02020404030301010803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s</a:t>
            </a:r>
            <a:r>
              <a:rPr lang="sr-Latn-CS" altLang="en-US" dirty="0"/>
              <a:t>istema</a:t>
            </a:r>
            <a:r>
              <a:rPr lang="en-US" altLang="en-US" dirty="0"/>
              <a:t> – </a:t>
            </a:r>
            <a:r>
              <a:rPr lang="sr-Latn-RS" altLang="en-US" dirty="0" smtClean="0"/>
              <a:t>tipovi</a:t>
            </a:r>
            <a:r>
              <a:rPr lang="en-US" altLang="en-US" dirty="0" smtClean="0"/>
              <a:t> </a:t>
            </a:r>
            <a:endParaRPr lang="sr-Latn-C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5953088"/>
            <a:ext cx="891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Giancarlo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Guizzardi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Ontological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r>
              <a:rPr lang="sr-Latn-RS" sz="1200" dirty="0">
                <a:solidFill>
                  <a:schemeClr val="bg1">
                    <a:lumMod val="50000"/>
                  </a:schemeClr>
                </a:solidFill>
              </a:rPr>
              <a:t>, MULTI@MODELS 2023, Västerås, Sweden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129428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rgbClr val="A50021"/>
                </a:solidFill>
              </a:rPr>
              <a:t>Objekat</a:t>
            </a:r>
            <a:endParaRPr lang="en-US" b="1" dirty="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93186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Član rok grupe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90900" y="220108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Odras</a:t>
            </a:r>
            <a:r>
              <a:rPr lang="sr-Latn-RS" dirty="0" smtClean="0"/>
              <a:t>tao</a:t>
            </a:r>
            <a:r>
              <a:rPr lang="en-US" dirty="0" smtClean="0"/>
              <a:t> </a:t>
            </a:r>
            <a:r>
              <a:rPr lang="sr-Latn-RS" dirty="0" smtClean="0"/>
              <a:t>čovek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22316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Osoba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0900" y="4126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Ekonomista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20831" y="48691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Pevač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2" y="4499791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Britanski državljanin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" y="321289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Živo</a:t>
            </a:r>
            <a:r>
              <a:rPr lang="en-US" dirty="0" smtClean="0"/>
              <a:t> </a:t>
            </a:r>
            <a:r>
              <a:rPr lang="sr-Latn-RS" dirty="0" smtClean="0"/>
              <a:t>biće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33127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Roditelj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895600" y="2726799"/>
            <a:ext cx="609600" cy="321202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3" name="Straight Arrow Connector 22"/>
          <p:cNvCxnSpPr>
            <a:stCxn id="8" idx="3"/>
          </p:cNvCxnSpPr>
          <p:nvPr/>
        </p:nvCxnSpPr>
        <p:spPr bwMode="auto">
          <a:xfrm>
            <a:off x="3030086" y="3515060"/>
            <a:ext cx="475114" cy="0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819400" y="3890069"/>
            <a:ext cx="685800" cy="300931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9" name="Straight Arrow Connector 28"/>
          <p:cNvCxnSpPr>
            <a:stCxn id="8" idx="0"/>
            <a:endCxn id="5" idx="2"/>
          </p:cNvCxnSpPr>
          <p:nvPr/>
        </p:nvCxnSpPr>
        <p:spPr bwMode="auto">
          <a:xfrm flipV="1">
            <a:off x="2362200" y="2301198"/>
            <a:ext cx="0" cy="425601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876300" y="2513998"/>
            <a:ext cx="1104900" cy="457803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5" name="Straight Arrow Connector 34"/>
          <p:cNvCxnSpPr>
            <a:stCxn id="8" idx="1"/>
            <a:endCxn id="17" idx="3"/>
          </p:cNvCxnSpPr>
          <p:nvPr/>
        </p:nvCxnSpPr>
        <p:spPr bwMode="auto">
          <a:xfrm flipH="1" flipV="1">
            <a:off x="1066799" y="3397564"/>
            <a:ext cx="627514" cy="117496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1066799" y="4099759"/>
            <a:ext cx="779915" cy="510627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Straight Arrow Connector 40"/>
          <p:cNvCxnSpPr>
            <a:stCxn id="8" idx="2"/>
            <a:endCxn id="15" idx="0"/>
          </p:cNvCxnSpPr>
          <p:nvPr/>
        </p:nvCxnSpPr>
        <p:spPr bwMode="auto">
          <a:xfrm>
            <a:off x="2362200" y="4303321"/>
            <a:ext cx="6331" cy="565802"/>
          </a:xfrm>
          <a:prstGeom prst="straightConnector1">
            <a:avLst/>
          </a:prstGeom>
          <a:solidFill>
            <a:srgbClr val="F4F4F4"/>
          </a:solidFill>
          <a:ln w="19050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triangle" w="med" len="lg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13" y="2726799"/>
            <a:ext cx="1335773" cy="15765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76800" y="128597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A50021"/>
                </a:solidFill>
              </a:defRPr>
            </a:lvl1pPr>
          </a:lstStyle>
          <a:p>
            <a:r>
              <a:rPr lang="sr-Latn-RS" dirty="0"/>
              <a:t>Načini rezonovanja o objektu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86300" y="1747200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VRSTA (KIND)</a:t>
            </a:r>
            <a:r>
              <a:rPr lang="sr-Latn-RS" dirty="0" smtClean="0">
                <a:latin typeface="+mn-lt"/>
              </a:rPr>
              <a:t> – nosilac identiteta, definiše esencijalne karakteristike</a:t>
            </a:r>
          </a:p>
          <a:p>
            <a:r>
              <a:rPr lang="sr-Latn-RS" dirty="0" smtClean="0">
                <a:latin typeface="+mn-lt"/>
              </a:rPr>
              <a:t>(OSOBA – matični broj)   </a:t>
            </a:r>
            <a:endParaRPr lang="en-US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686300" y="2734812"/>
            <a:ext cx="4000500" cy="8087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86300" y="2840882"/>
            <a:ext cx="445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ULOGA (ROLE)</a:t>
            </a:r>
            <a:r>
              <a:rPr lang="sr-Latn-RS" dirty="0" smtClean="0">
                <a:latin typeface="+mn-lt"/>
              </a:rPr>
              <a:t> – dinamicka + relaciona</a:t>
            </a:r>
          </a:p>
          <a:p>
            <a:r>
              <a:rPr lang="sr-Latn-RS" dirty="0" smtClean="0">
                <a:latin typeface="+mn-lt"/>
              </a:rPr>
              <a:t>(PEVAČ, EKONOMIST, BRITANSKI DRŽAVLJANIN)   </a:t>
            </a:r>
            <a:endParaRPr lang="en-US" dirty="0"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4686300" y="3810000"/>
            <a:ext cx="4000500" cy="6109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686300" y="391076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FAZA (PHASE)</a:t>
            </a:r>
            <a:r>
              <a:rPr lang="sr-Latn-RS" dirty="0" smtClean="0">
                <a:latin typeface="+mn-lt"/>
              </a:rPr>
              <a:t> – dinamicka + osobina</a:t>
            </a:r>
          </a:p>
          <a:p>
            <a:r>
              <a:rPr lang="sr-Latn-RS" dirty="0" smtClean="0">
                <a:latin typeface="+mn-lt"/>
              </a:rPr>
              <a:t>(ŽIVO BIĆE, ODRASTAO ČOVEK)   </a:t>
            </a:r>
            <a:endParaRPr lang="en-US" dirty="0">
              <a:latin typeface="+mn-lt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4686300" y="4648200"/>
            <a:ext cx="4000500" cy="6109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686300" y="4724400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VREDNOST (MIXIN)</a:t>
            </a:r>
            <a:r>
              <a:rPr lang="sr-Latn-RS" dirty="0" smtClean="0">
                <a:latin typeface="+mn-lt"/>
              </a:rPr>
              <a:t> – pripadnost različitim klasifikacijama</a:t>
            </a:r>
          </a:p>
          <a:p>
            <a:r>
              <a:rPr lang="sr-Latn-RS" dirty="0" smtClean="0">
                <a:latin typeface="+mn-lt"/>
              </a:rPr>
              <a:t>(FIZIČKI OBJEKAT, MOŽE BITI PREDMET OSIGURANJA, itd)   </a:t>
            </a:r>
            <a:endParaRPr lang="en-US" dirty="0">
              <a:latin typeface="+mn-lt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4686300" y="5896517"/>
            <a:ext cx="4000500" cy="6109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686300" y="1696035"/>
            <a:ext cx="4000500" cy="8087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387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Prof.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Dr</a:t>
            </a: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 Milorad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Tosic</a:t>
            </a: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                                  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Informacioni</a:t>
            </a: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sistemi</a:t>
            </a:r>
            <a:endParaRPr lang="en-US" altLang="en-US" sz="1600" b="0" dirty="0" smtClean="0">
              <a:solidFill>
                <a:srgbClr val="0A0575"/>
              </a:solidFill>
              <a:latin typeface="Garamond" panose="02020404030301010803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s</a:t>
            </a:r>
            <a:r>
              <a:rPr lang="sr-Latn-CS" altLang="en-US" dirty="0"/>
              <a:t>istema</a:t>
            </a:r>
            <a:r>
              <a:rPr lang="en-US" altLang="en-US" dirty="0"/>
              <a:t> – </a:t>
            </a:r>
            <a:r>
              <a:rPr lang="sr-Latn-RS" altLang="en-US" dirty="0" smtClean="0"/>
              <a:t>tipovi</a:t>
            </a:r>
            <a:r>
              <a:rPr lang="en-US" altLang="en-US" dirty="0" smtClean="0"/>
              <a:t> </a:t>
            </a:r>
            <a:endParaRPr lang="sr-Latn-C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5953088"/>
            <a:ext cx="891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Giancarlo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Guizzardi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Ontological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r>
              <a:rPr lang="sr-Latn-RS" sz="1200" dirty="0">
                <a:solidFill>
                  <a:schemeClr val="bg1">
                    <a:lumMod val="50000"/>
                  </a:schemeClr>
                </a:solidFill>
              </a:rPr>
              <a:t>, MULTI@MODELS 2023, Västerås, Sweden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128597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A50021"/>
                </a:solidFill>
              </a:defRPr>
            </a:lvl1pPr>
          </a:lstStyle>
          <a:p>
            <a:r>
              <a:rPr lang="sr-Latn-RS" dirty="0"/>
              <a:t>Načini rezonovanja o objektu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86300" y="1747200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VRSTA (KIND)</a:t>
            </a:r>
            <a:r>
              <a:rPr lang="sr-Latn-RS" dirty="0" smtClean="0">
                <a:latin typeface="+mn-lt"/>
              </a:rPr>
              <a:t> – nosilac identiteta, definiše esencijalne karakteristike</a:t>
            </a:r>
          </a:p>
          <a:p>
            <a:r>
              <a:rPr lang="sr-Latn-RS" dirty="0" smtClean="0">
                <a:latin typeface="+mn-lt"/>
              </a:rPr>
              <a:t>(OSOBA – matični broj)   </a:t>
            </a:r>
            <a:endParaRPr lang="en-US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686300" y="2734812"/>
            <a:ext cx="4000500" cy="8087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86300" y="2840882"/>
            <a:ext cx="445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ULOGA (ROLE)</a:t>
            </a:r>
            <a:r>
              <a:rPr lang="sr-Latn-RS" dirty="0" smtClean="0">
                <a:latin typeface="+mn-lt"/>
              </a:rPr>
              <a:t> – dinamicka + relaciona</a:t>
            </a:r>
          </a:p>
          <a:p>
            <a:r>
              <a:rPr lang="sr-Latn-RS" dirty="0" smtClean="0">
                <a:latin typeface="+mn-lt"/>
              </a:rPr>
              <a:t>(PEVAČ, EKONOMIST, BRITANSKI DRŽAVLJANIN)   </a:t>
            </a:r>
            <a:endParaRPr lang="en-US" dirty="0"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4686300" y="3810000"/>
            <a:ext cx="4000500" cy="6109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686300" y="391076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FAZA (PHASE)</a:t>
            </a:r>
            <a:r>
              <a:rPr lang="sr-Latn-RS" dirty="0" smtClean="0">
                <a:latin typeface="+mn-lt"/>
              </a:rPr>
              <a:t> – dinamicka + osobina</a:t>
            </a:r>
          </a:p>
          <a:p>
            <a:r>
              <a:rPr lang="sr-Latn-RS" dirty="0" smtClean="0">
                <a:latin typeface="+mn-lt"/>
              </a:rPr>
              <a:t>(ŽIVO BIĆE, ODRASTAO ČOVEK)   </a:t>
            </a:r>
            <a:endParaRPr lang="en-US" dirty="0">
              <a:latin typeface="+mn-lt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4686300" y="4648200"/>
            <a:ext cx="4000500" cy="6109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686300" y="4724400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VREDNOST (MIXIN)</a:t>
            </a:r>
            <a:r>
              <a:rPr lang="sr-Latn-RS" dirty="0" smtClean="0">
                <a:latin typeface="+mn-lt"/>
              </a:rPr>
              <a:t> – pripadnost različitim klasifikacijama</a:t>
            </a:r>
          </a:p>
          <a:p>
            <a:r>
              <a:rPr lang="sr-Latn-RS" dirty="0" smtClean="0">
                <a:latin typeface="+mn-lt"/>
              </a:rPr>
              <a:t>(FIZIČKI OBJEKAT, MOŽE BITI PREDMET OSIGURANJA, itd)   </a:t>
            </a:r>
            <a:endParaRPr lang="en-US" dirty="0">
              <a:latin typeface="+mn-lt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4686300" y="5896517"/>
            <a:ext cx="4000500" cy="6109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686300" y="1696035"/>
            <a:ext cx="4000500" cy="8087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0" y="1843710"/>
            <a:ext cx="4681456" cy="3414090"/>
            <a:chOff x="0" y="1843710"/>
            <a:chExt cx="4681456" cy="341409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43710"/>
              <a:ext cx="4681456" cy="3414090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 bwMode="auto">
            <a:xfrm>
              <a:off x="2981293" y="2209800"/>
              <a:ext cx="1505013" cy="9347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690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Prof.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Dr</a:t>
            </a: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 Milorad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Tosic</a:t>
            </a: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                                  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Informacioni</a:t>
            </a:r>
            <a:r>
              <a:rPr lang="en-US" altLang="en-US" sz="1600" b="0" dirty="0" smtClean="0">
                <a:solidFill>
                  <a:srgbClr val="0A0575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1600" b="0" dirty="0" err="1" smtClean="0">
                <a:solidFill>
                  <a:srgbClr val="0A0575"/>
                </a:solidFill>
                <a:latin typeface="Garamond" panose="02020404030301010803" pitchFamily="18" charset="0"/>
              </a:rPr>
              <a:t>sistemi</a:t>
            </a:r>
            <a:endParaRPr lang="en-US" altLang="en-US" sz="1600" b="0" dirty="0" smtClean="0">
              <a:solidFill>
                <a:srgbClr val="0A0575"/>
              </a:solidFill>
              <a:latin typeface="Garamond" panose="02020404030301010803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s</a:t>
            </a:r>
            <a:r>
              <a:rPr lang="sr-Latn-CS" altLang="en-US" dirty="0"/>
              <a:t>istema</a:t>
            </a:r>
            <a:r>
              <a:rPr lang="en-US" altLang="en-US" dirty="0"/>
              <a:t> – </a:t>
            </a:r>
            <a:r>
              <a:rPr lang="sr-Latn-RS" altLang="en-US" dirty="0" smtClean="0"/>
              <a:t>tipovi</a:t>
            </a:r>
            <a:r>
              <a:rPr lang="en-US" altLang="en-US" dirty="0" smtClean="0"/>
              <a:t> </a:t>
            </a:r>
            <a:endParaRPr lang="sr-Latn-C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5953088"/>
            <a:ext cx="891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Giancarlo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Guizzardi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Ontological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r>
              <a:rPr lang="sr-Latn-RS" sz="1200" dirty="0">
                <a:solidFill>
                  <a:schemeClr val="bg1">
                    <a:lumMod val="50000"/>
                  </a:schemeClr>
                </a:solidFill>
              </a:rPr>
              <a:t>, MULTI@MODELS 2023, Västerås, Sweden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128597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A50021"/>
                </a:solidFill>
              </a:defRPr>
            </a:lvl1pPr>
          </a:lstStyle>
          <a:p>
            <a:r>
              <a:rPr lang="sr-Latn-RS" dirty="0"/>
              <a:t>Načini rezonovanja o objektu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86300" y="1747200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VRSTA (KIND)</a:t>
            </a:r>
            <a:r>
              <a:rPr lang="sr-Latn-RS" dirty="0" smtClean="0">
                <a:latin typeface="+mn-lt"/>
              </a:rPr>
              <a:t> – nosilac identiteta, definiše esencijalne karakteristike</a:t>
            </a:r>
          </a:p>
          <a:p>
            <a:r>
              <a:rPr lang="sr-Latn-RS" dirty="0" smtClean="0">
                <a:latin typeface="+mn-lt"/>
              </a:rPr>
              <a:t>(OSOBA – matični broj)   </a:t>
            </a:r>
            <a:endParaRPr lang="en-US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686300" y="2734812"/>
            <a:ext cx="4000500" cy="8087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86300" y="2840882"/>
            <a:ext cx="445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ULOGA (ROLE)</a:t>
            </a:r>
            <a:r>
              <a:rPr lang="sr-Latn-RS" dirty="0" smtClean="0">
                <a:latin typeface="+mn-lt"/>
              </a:rPr>
              <a:t> – dinamicka + relaciona</a:t>
            </a:r>
          </a:p>
          <a:p>
            <a:r>
              <a:rPr lang="sr-Latn-RS" dirty="0" smtClean="0">
                <a:latin typeface="+mn-lt"/>
              </a:rPr>
              <a:t>(PEVAČ, EKONOMIST, BRITANSKI DRŽAVLJANIN)   </a:t>
            </a:r>
            <a:endParaRPr lang="en-US" dirty="0"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flipV="1">
            <a:off x="4686300" y="3810000"/>
            <a:ext cx="4000500" cy="6109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686300" y="3910760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FAZA (PHASE)</a:t>
            </a:r>
            <a:r>
              <a:rPr lang="sr-Latn-RS" dirty="0" smtClean="0">
                <a:latin typeface="+mn-lt"/>
              </a:rPr>
              <a:t> – dinamicka + osobina</a:t>
            </a:r>
          </a:p>
          <a:p>
            <a:r>
              <a:rPr lang="sr-Latn-RS" dirty="0" smtClean="0">
                <a:latin typeface="+mn-lt"/>
              </a:rPr>
              <a:t>(ŽIVO BIĆE, ODRASTAO ČOVEK)   </a:t>
            </a:r>
            <a:endParaRPr lang="en-US" dirty="0">
              <a:latin typeface="+mn-lt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4686300" y="4648200"/>
            <a:ext cx="4000500" cy="6109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686300" y="4724400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+mn-lt"/>
              </a:rPr>
              <a:t>VREDNOST (MIXIN)</a:t>
            </a:r>
            <a:r>
              <a:rPr lang="sr-Latn-RS" dirty="0" smtClean="0">
                <a:latin typeface="+mn-lt"/>
              </a:rPr>
              <a:t> – pripadnost različitim klasifikacijama</a:t>
            </a:r>
          </a:p>
          <a:p>
            <a:r>
              <a:rPr lang="sr-Latn-RS" dirty="0" smtClean="0">
                <a:latin typeface="+mn-lt"/>
              </a:rPr>
              <a:t>(FIZIČKI OBJEKAT, MOŽE BITI PREDMET OSIGURANJA, itd)   </a:t>
            </a:r>
            <a:endParaRPr lang="en-US" dirty="0">
              <a:latin typeface="+mn-lt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4686300" y="5896517"/>
            <a:ext cx="4000500" cy="6109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686300" y="1696035"/>
            <a:ext cx="4000500" cy="8087"/>
          </a:xfrm>
          <a:prstGeom prst="line">
            <a:avLst/>
          </a:prstGeom>
          <a:solidFill>
            <a:srgbClr val="F4F4F4"/>
          </a:solidFill>
          <a:ln w="22225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152400" y="1731292"/>
            <a:ext cx="4049684" cy="4041385"/>
            <a:chOff x="152400" y="1731292"/>
            <a:chExt cx="4049684" cy="404138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484" y="1731292"/>
              <a:ext cx="4038600" cy="4041385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52400" y="2035174"/>
              <a:ext cx="1200213" cy="936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097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s</a:t>
            </a:r>
            <a:r>
              <a:rPr lang="sr-Latn-CS" altLang="en-US" dirty="0"/>
              <a:t>istema</a:t>
            </a:r>
            <a:r>
              <a:rPr lang="en-US" altLang="en-US" dirty="0"/>
              <a:t> – </a:t>
            </a:r>
            <a:r>
              <a:rPr lang="sr-Latn-RS" altLang="en-US" dirty="0" smtClean="0"/>
              <a:t>tipovi</a:t>
            </a:r>
            <a:r>
              <a:rPr lang="en-US" altLang="en-US" dirty="0" smtClean="0"/>
              <a:t> </a:t>
            </a:r>
            <a:endParaRPr lang="sr-Latn-C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5953088"/>
            <a:ext cx="891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Giancarlo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Guizzardi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Ontological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r>
              <a:rPr lang="sr-Latn-RS" sz="1200" dirty="0">
                <a:solidFill>
                  <a:schemeClr val="bg1">
                    <a:lumMod val="50000"/>
                  </a:schemeClr>
                </a:solidFill>
              </a:rPr>
              <a:t>, MULTI@MODELS 2023, Västerås, Sweden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29535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A50021"/>
                </a:solidFill>
              </a:defRPr>
            </a:lvl1pPr>
          </a:lstStyle>
          <a:p>
            <a:r>
              <a:rPr lang="sr-Latn-RS" dirty="0"/>
              <a:t>Načini rezonovanja o objektu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0" y="1843709"/>
            <a:ext cx="9144000" cy="4041386"/>
            <a:chOff x="0" y="1843709"/>
            <a:chExt cx="9144000" cy="40413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5400" y="1843710"/>
              <a:ext cx="4038600" cy="40413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43710"/>
              <a:ext cx="5105400" cy="372326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5600700" y="1843709"/>
              <a:ext cx="1295400" cy="9032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48383" y="2971800"/>
              <a:ext cx="1505013" cy="5184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876800" y="2637477"/>
              <a:ext cx="1254938" cy="5184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32833" y="2228438"/>
              <a:ext cx="1505013" cy="8195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endParaRPr>
            </a:p>
          </p:txBody>
        </p:sp>
        <p:cxnSp>
          <p:nvCxnSpPr>
            <p:cNvPr id="18" name="Straight Arrow Connector 17"/>
            <p:cNvCxnSpPr>
              <a:stCxn id="7" idx="2"/>
            </p:cNvCxnSpPr>
            <p:nvPr/>
          </p:nvCxnSpPr>
          <p:spPr bwMode="auto">
            <a:xfrm flipH="1" flipV="1">
              <a:off x="3429000" y="2228438"/>
              <a:ext cx="2819400" cy="51849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462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s</a:t>
            </a:r>
            <a:r>
              <a:rPr lang="sr-Latn-CS" altLang="en-US" dirty="0"/>
              <a:t>istema</a:t>
            </a:r>
            <a:r>
              <a:rPr lang="en-US" altLang="en-US" dirty="0"/>
              <a:t> – </a:t>
            </a:r>
            <a:r>
              <a:rPr lang="sr-Latn-RS" altLang="en-US" dirty="0" smtClean="0"/>
              <a:t>tipovi</a:t>
            </a:r>
            <a:r>
              <a:rPr lang="en-US" altLang="en-US" dirty="0" smtClean="0"/>
              <a:t> </a:t>
            </a:r>
            <a:endParaRPr lang="sr-Latn-C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400" y="5953088"/>
            <a:ext cx="891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Giancarlo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Guizzardi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Ontological</a:t>
            </a:r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Types</a:t>
            </a:r>
            <a:r>
              <a:rPr lang="sr-Latn-RS" sz="1200" dirty="0">
                <a:solidFill>
                  <a:schemeClr val="bg1">
                    <a:lumMod val="50000"/>
                  </a:schemeClr>
                </a:solidFill>
              </a:rPr>
              <a:t>, MULTI@MODELS 2023, Västerås, Sweden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29535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A50021"/>
                </a:solidFill>
              </a:defRPr>
            </a:lvl1pPr>
          </a:lstStyle>
          <a:p>
            <a:r>
              <a:rPr lang="sr-Latn-RS" dirty="0"/>
              <a:t>Načini rezonovanja o objektu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47824"/>
            <a:ext cx="6400800" cy="4219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63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</a:t>
            </a:r>
            <a:r>
              <a:rPr lang="sr-Latn-CS" altLang="en-US" dirty="0" smtClean="0"/>
              <a:t>d </a:t>
            </a:r>
            <a:r>
              <a:rPr lang="en-US" altLang="en-US" dirty="0" err="1" smtClean="0"/>
              <a:t>apstraktnog</a:t>
            </a:r>
            <a:r>
              <a:rPr lang="sr-Latn-CS" altLang="en-US" dirty="0" smtClean="0"/>
              <a:t> sveta do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meta-</a:t>
            </a:r>
            <a:r>
              <a:rPr lang="sr-Latn-CS" altLang="en-US" dirty="0" smtClean="0"/>
              <a:t>odlučivanja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818"/>
            <a:ext cx="9144000" cy="362719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8229600" y="5029200"/>
            <a:ext cx="914400" cy="785811"/>
          </a:xfrm>
          <a:prstGeom prst="ellipse">
            <a:avLst/>
          </a:prstGeom>
          <a:solidFill>
            <a:srgbClr val="FF0000">
              <a:alpha val="31000"/>
            </a:srgbClr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5876" y="3962400"/>
            <a:ext cx="26933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+mn-lt"/>
              </a:rPr>
              <a:t>Predstavljanje meta-podataka</a:t>
            </a:r>
            <a:endParaRPr 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525613"/>
            <a:ext cx="2286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+mn-lt"/>
              </a:rPr>
              <a:t>Predstavljanje podataka</a:t>
            </a:r>
            <a:endParaRPr 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968823"/>
            <a:ext cx="2286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+mn-lt"/>
              </a:rPr>
              <a:t>Obrada podataka</a:t>
            </a:r>
            <a:endParaRPr lang="en-US" sz="1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4416623"/>
            <a:ext cx="2057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latin typeface="+mn-lt"/>
              </a:rPr>
              <a:t>Obrada meta-podataka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9019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Podaci, informacije, znanje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Podaci se prestavljaju pomoću </a:t>
            </a:r>
            <a:r>
              <a:rPr lang="sr-Latn-CS" altLang="en-US" smtClean="0">
                <a:solidFill>
                  <a:srgbClr val="A50021"/>
                </a:solidFill>
              </a:rPr>
              <a:t>nizova simbola</a:t>
            </a:r>
            <a:r>
              <a:rPr lang="sr-Latn-CS" altLang="en-US" smtClean="0"/>
              <a:t>.</a:t>
            </a:r>
            <a:r>
              <a:rPr lang="ru-RU" altLang="en-US" smtClean="0"/>
              <a:t> </a:t>
            </a:r>
            <a:endParaRPr lang="sr-Latn-CS" altLang="en-US" smtClean="0"/>
          </a:p>
          <a:p>
            <a:pPr eaLnBrk="1" hangingPunct="1"/>
            <a:r>
              <a:rPr lang="sr-Latn-CS" altLang="en-US" smtClean="0"/>
              <a:t>Da bi niz simbola bio podatak mora mu se pridružiti </a:t>
            </a:r>
            <a:r>
              <a:rPr lang="sr-Latn-CS" altLang="en-US" smtClean="0">
                <a:solidFill>
                  <a:srgbClr val="A50021"/>
                </a:solidFill>
              </a:rPr>
              <a:t>smisao (kontekst)</a:t>
            </a:r>
            <a:r>
              <a:rPr lang="sr-Latn-CS" altLang="en-US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4038600"/>
          </a:xfrm>
        </p:spPr>
        <p:txBody>
          <a:bodyPr/>
          <a:lstStyle/>
          <a:p>
            <a:pPr>
              <a:defRPr/>
            </a:pPr>
            <a:r>
              <a:rPr lang="sr-Latn-RS" sz="2400" b="0" dirty="0" smtClean="0"/>
              <a:t>Primer: </a:t>
            </a:r>
            <a:r>
              <a:rPr lang="en-US" sz="2400" b="0" i="1" dirty="0"/>
              <a:t>REST (Representational State Transfer) </a:t>
            </a:r>
            <a:endParaRPr lang="sr-Latn-RS" sz="2400" b="0" dirty="0" smtClean="0"/>
          </a:p>
          <a:p>
            <a:pPr lvl="1">
              <a:defRPr/>
            </a:pPr>
            <a:r>
              <a:rPr lang="sr-Latn-RS" sz="2000" b="0" i="0" dirty="0" smtClean="0"/>
              <a:t>S</a:t>
            </a:r>
            <a:r>
              <a:rPr lang="en-US" sz="2000" b="0" i="0" dirty="0" err="1" smtClean="0"/>
              <a:t>kup</a:t>
            </a:r>
            <a:r>
              <a:rPr lang="en-US" sz="2000" b="0" i="0" dirty="0" smtClean="0"/>
              <a:t> </a:t>
            </a:r>
            <a:r>
              <a:rPr lang="en-US" sz="2000" b="0" i="0" dirty="0" err="1"/>
              <a:t>principa</a:t>
            </a:r>
            <a:r>
              <a:rPr lang="en-US" sz="2000" b="0" i="0" dirty="0"/>
              <a:t> </a:t>
            </a:r>
            <a:r>
              <a:rPr lang="en-US" sz="2000" b="0" i="0" dirty="0" err="1"/>
              <a:t>softverske</a:t>
            </a:r>
            <a:r>
              <a:rPr lang="en-US" sz="2000" b="0" i="0" dirty="0"/>
              <a:t> </a:t>
            </a:r>
            <a:r>
              <a:rPr lang="en-US" sz="2000" b="0" i="0" dirty="0" err="1"/>
              <a:t>arhitekture</a:t>
            </a:r>
            <a:r>
              <a:rPr lang="en-US" sz="2000" b="0" i="0" dirty="0"/>
              <a:t> </a:t>
            </a:r>
            <a:r>
              <a:rPr lang="en-US" sz="2000" b="0" i="0" dirty="0" err="1"/>
              <a:t>na</a:t>
            </a:r>
            <a:r>
              <a:rPr lang="en-US" sz="2000" b="0" i="0" dirty="0"/>
              <a:t> </a:t>
            </a:r>
            <a:r>
              <a:rPr lang="en-US" sz="2000" b="0" i="0" dirty="0" err="1"/>
              <a:t>osnovu</a:t>
            </a:r>
            <a:r>
              <a:rPr lang="en-US" sz="2000" b="0" i="0" dirty="0"/>
              <a:t> </a:t>
            </a:r>
            <a:r>
              <a:rPr lang="en-US" sz="2000" b="0" i="0" dirty="0" err="1"/>
              <a:t>kojih</a:t>
            </a:r>
            <a:r>
              <a:rPr lang="en-US" sz="2000" b="0" i="0" dirty="0"/>
              <a:t> se </a:t>
            </a:r>
            <a:r>
              <a:rPr lang="en-US" sz="2000" b="0" i="0" dirty="0" err="1" smtClean="0"/>
              <a:t>projektuju</a:t>
            </a:r>
            <a:r>
              <a:rPr lang="en-US" sz="2000" b="0" i="0" dirty="0" smtClean="0"/>
              <a:t> </a:t>
            </a:r>
            <a:r>
              <a:rPr lang="en-US" sz="2000" b="0" i="0" dirty="0"/>
              <a:t>Web </a:t>
            </a:r>
            <a:r>
              <a:rPr lang="en-US" sz="2000" b="0" i="0" dirty="0" err="1" smtClean="0"/>
              <a:t>servisi</a:t>
            </a:r>
            <a:r>
              <a:rPr lang="sr-Latn-RS" sz="2000" b="0" i="0" dirty="0"/>
              <a:t>:</a:t>
            </a:r>
            <a:r>
              <a:rPr lang="en-US" sz="2000" b="0" i="0" dirty="0" smtClean="0"/>
              <a:t> </a:t>
            </a:r>
            <a:endParaRPr lang="sr-Latn-RS" sz="2000" b="0" i="0" dirty="0"/>
          </a:p>
          <a:p>
            <a:pPr lvl="1">
              <a:defRPr/>
            </a:pPr>
            <a:endParaRPr lang="sr-Latn-RS" sz="2000" b="0" i="0" dirty="0" smtClean="0"/>
          </a:p>
          <a:p>
            <a:pPr lvl="1">
              <a:defRPr/>
            </a:pPr>
            <a:r>
              <a:rPr lang="sr-Latn-RS" sz="2000" b="0" i="0" dirty="0" smtClean="0"/>
              <a:t>P</a:t>
            </a:r>
            <a:r>
              <a:rPr lang="en-US" sz="2000" b="0" i="0" dirty="0" err="1" smtClean="0"/>
              <a:t>rvo</a:t>
            </a:r>
            <a:r>
              <a:rPr lang="en-US" sz="2000" b="0" i="0" dirty="0" smtClean="0"/>
              <a:t> </a:t>
            </a:r>
            <a:r>
              <a:rPr lang="sr-Latn-RS" sz="2000" b="0" i="0" dirty="0" smtClean="0"/>
              <a:t>se </a:t>
            </a:r>
            <a:r>
              <a:rPr lang="en-US" sz="2000" b="0" i="0" dirty="0" err="1" smtClean="0"/>
              <a:t>identifikuju</a:t>
            </a:r>
            <a:r>
              <a:rPr lang="en-US" sz="2000" b="0" i="0" dirty="0" smtClean="0"/>
              <a:t> </a:t>
            </a:r>
            <a:r>
              <a:rPr lang="en-US" sz="2000" b="0" i="0" dirty="0" err="1"/>
              <a:t>resursi</a:t>
            </a:r>
            <a:r>
              <a:rPr lang="en-US" sz="2000" b="0" i="0" dirty="0"/>
              <a:t> u </a:t>
            </a:r>
            <a:r>
              <a:rPr lang="en-US" sz="2000" b="0" i="0" dirty="0" err="1" smtClean="0"/>
              <a:t>sistemu</a:t>
            </a:r>
            <a:r>
              <a:rPr lang="sr-Latn-RS" sz="2000" b="0" i="0" dirty="0" smtClean="0"/>
              <a:t>.</a:t>
            </a:r>
          </a:p>
          <a:p>
            <a:pPr lvl="1">
              <a:defRPr/>
            </a:pPr>
            <a:r>
              <a:rPr lang="sr-Latn-RS" sz="2000" b="0" i="0" dirty="0" smtClean="0"/>
              <a:t>Resursima se omogući pristup </a:t>
            </a:r>
            <a:r>
              <a:rPr lang="en-US" sz="2000" b="0" i="0" dirty="0" err="1" smtClean="0"/>
              <a:t>na</a:t>
            </a:r>
            <a:r>
              <a:rPr lang="en-US" sz="2000" b="0" i="0" dirty="0" smtClean="0"/>
              <a:t> </a:t>
            </a:r>
            <a:r>
              <a:rPr lang="en-US" sz="2000" b="0" i="0" dirty="0" err="1" smtClean="0"/>
              <a:t>osnovu</a:t>
            </a:r>
            <a:r>
              <a:rPr lang="en-US" sz="2000" b="0" i="0" dirty="0" smtClean="0"/>
              <a:t> </a:t>
            </a:r>
            <a:r>
              <a:rPr lang="en-US" sz="2000" b="0" i="0" dirty="0" err="1" smtClean="0"/>
              <a:t>opšte</a:t>
            </a:r>
            <a:r>
              <a:rPr lang="sr-Latn-RS" sz="2000" b="0" i="0" dirty="0"/>
              <a:t> </a:t>
            </a:r>
            <a:r>
              <a:rPr lang="en-US" sz="2000" b="0" i="0" dirty="0" err="1" smtClean="0"/>
              <a:t>poznate</a:t>
            </a:r>
            <a:r>
              <a:rPr lang="en-US" sz="2000" b="0" i="0" dirty="0" smtClean="0"/>
              <a:t> </a:t>
            </a:r>
            <a:r>
              <a:rPr lang="sr-Latn-RS" sz="2000" b="0" i="0" dirty="0" smtClean="0"/>
              <a:t>jedinstvene </a:t>
            </a:r>
            <a:r>
              <a:rPr lang="en-US" sz="2000" b="0" i="0" dirty="0" err="1" smtClean="0"/>
              <a:t>adrese</a:t>
            </a:r>
            <a:r>
              <a:rPr lang="en-US" sz="2000" b="0" i="0" dirty="0" smtClean="0"/>
              <a:t> </a:t>
            </a:r>
            <a:endParaRPr lang="sr-Latn-RS" sz="2000" b="0" i="0" dirty="0" smtClean="0"/>
          </a:p>
          <a:p>
            <a:pPr lvl="1">
              <a:defRPr/>
            </a:pPr>
            <a:r>
              <a:rPr lang="sr-Latn-RS" sz="2000" b="0" i="0" dirty="0" smtClean="0"/>
              <a:t>Z</a:t>
            </a:r>
            <a:r>
              <a:rPr lang="en-US" sz="2000" b="0" i="0" dirty="0" err="1" smtClean="0"/>
              <a:t>atim</a:t>
            </a:r>
            <a:r>
              <a:rPr lang="en-US" sz="2000" b="0" i="0" dirty="0" smtClean="0"/>
              <a:t> </a:t>
            </a:r>
            <a:r>
              <a:rPr lang="en-US" sz="2000" b="0" i="0" dirty="0"/>
              <a:t>se </a:t>
            </a:r>
            <a:r>
              <a:rPr lang="en-US" sz="2000" b="0" i="0" dirty="0" err="1"/>
              <a:t>stanje</a:t>
            </a:r>
            <a:r>
              <a:rPr lang="en-US" sz="2000" b="0" i="0" dirty="0"/>
              <a:t> </a:t>
            </a:r>
            <a:r>
              <a:rPr lang="en-US" sz="2000" b="0" i="0" dirty="0" err="1" smtClean="0"/>
              <a:t>tih</a:t>
            </a:r>
            <a:r>
              <a:rPr lang="en-US" sz="2000" b="0" i="0" dirty="0" smtClean="0"/>
              <a:t> </a:t>
            </a:r>
            <a:r>
              <a:rPr lang="en-US" sz="2000" b="0" i="0" dirty="0" err="1"/>
              <a:t>resursa</a:t>
            </a:r>
            <a:r>
              <a:rPr lang="en-US" sz="2000" b="0" i="0" dirty="0"/>
              <a:t> </a:t>
            </a:r>
            <a:r>
              <a:rPr lang="en-US" sz="2000" b="0" i="0" dirty="0" err="1"/>
              <a:t>predstavi</a:t>
            </a:r>
            <a:r>
              <a:rPr lang="en-US" sz="2000" b="0" i="0" dirty="0"/>
              <a:t> </a:t>
            </a:r>
            <a:r>
              <a:rPr lang="en-US" sz="2000" b="0" i="0" dirty="0" err="1"/>
              <a:t>na</a:t>
            </a:r>
            <a:r>
              <a:rPr lang="en-US" sz="2000" b="0" i="0" dirty="0"/>
              <a:t> </a:t>
            </a:r>
            <a:r>
              <a:rPr lang="en-US" sz="2000" b="0" i="0" dirty="0" err="1"/>
              <a:t>način</a:t>
            </a:r>
            <a:r>
              <a:rPr lang="en-US" sz="2000" b="0" i="0" dirty="0"/>
              <a:t> </a:t>
            </a:r>
            <a:r>
              <a:rPr lang="en-US" sz="2000" b="0" i="0" dirty="0" err="1"/>
              <a:t>koji</a:t>
            </a:r>
            <a:r>
              <a:rPr lang="en-US" sz="2000" b="0" i="0" dirty="0"/>
              <a:t> </a:t>
            </a:r>
            <a:r>
              <a:rPr lang="en-US" sz="2000" b="0" i="0" dirty="0" err="1"/>
              <a:t>omogućava</a:t>
            </a:r>
            <a:r>
              <a:rPr lang="en-US" sz="2000" b="0" i="0" dirty="0"/>
              <a:t> </a:t>
            </a:r>
            <a:r>
              <a:rPr lang="en-US" sz="2000" b="0" i="0" dirty="0" err="1" smtClean="0"/>
              <a:t>pren</a:t>
            </a:r>
            <a:r>
              <a:rPr lang="sr-Latn-RS" sz="2000" b="0" i="0" dirty="0" smtClean="0"/>
              <a:t>o</a:t>
            </a:r>
            <a:r>
              <a:rPr lang="en-US" sz="2000" b="0" i="0" dirty="0" smtClean="0"/>
              <a:t>s </a:t>
            </a:r>
            <a:r>
              <a:rPr lang="en-US" sz="2000" b="0" i="0" dirty="0"/>
              <a:t>do </a:t>
            </a:r>
            <a:r>
              <a:rPr lang="en-US" sz="2000" b="0" i="0" dirty="0" err="1"/>
              <a:t>udaljenih</a:t>
            </a:r>
            <a:r>
              <a:rPr lang="en-US" sz="2000" b="0" i="0" dirty="0"/>
              <a:t> </a:t>
            </a:r>
            <a:r>
              <a:rPr lang="en-US" sz="2000" b="0" i="0" dirty="0" err="1"/>
              <a:t>klijenata</a:t>
            </a:r>
            <a:r>
              <a:rPr lang="en-US" sz="2000" b="0" i="0" dirty="0"/>
              <a:t> </a:t>
            </a:r>
            <a:r>
              <a:rPr lang="en-US" sz="2000" b="0" i="0" dirty="0" err="1"/>
              <a:t>korišćenjem</a:t>
            </a:r>
            <a:r>
              <a:rPr lang="en-US" sz="2000" b="0" i="0" dirty="0"/>
              <a:t> </a:t>
            </a:r>
            <a:r>
              <a:rPr lang="en-US" sz="2000" b="0" i="0" dirty="0" err="1"/>
              <a:t>standardnog</a:t>
            </a:r>
            <a:r>
              <a:rPr lang="en-US" sz="2000" b="0" i="0" dirty="0"/>
              <a:t> HTTP  </a:t>
            </a:r>
            <a:r>
              <a:rPr lang="en-US" sz="2000" b="0" i="0" dirty="0" err="1"/>
              <a:t>protokola</a:t>
            </a:r>
            <a:r>
              <a:rPr lang="en-US" sz="2000" b="0" i="0" dirty="0"/>
              <a:t>.  </a:t>
            </a:r>
          </a:p>
          <a:p>
            <a:pPr marL="349250" lvl="1" indent="0">
              <a:buFont typeface="Wingdings" panose="05000000000000000000" pitchFamily="2" charset="2"/>
              <a:buNone/>
              <a:defRPr/>
            </a:pPr>
            <a:r>
              <a:rPr lang="en-US" sz="2000" b="0" i="0" dirty="0"/>
              <a:t> </a:t>
            </a:r>
            <a:endParaRPr lang="sr-Latn-RS" sz="2000" b="0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25604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4648200"/>
          </a:xfrm>
        </p:spPr>
        <p:txBody>
          <a:bodyPr/>
          <a:lstStyle/>
          <a:p>
            <a:r>
              <a:rPr lang="sr-Latn-RS" altLang="en-US" sz="2400" b="0" smtClean="0"/>
              <a:t>Primer: </a:t>
            </a:r>
            <a:r>
              <a:rPr lang="en-US" altLang="en-US" sz="2400" b="0" i="1" smtClean="0"/>
              <a:t>REST (Representational State Transfer) </a:t>
            </a:r>
            <a:endParaRPr lang="sr-Latn-RS" altLang="en-US" sz="2400" b="0" smtClean="0"/>
          </a:p>
          <a:p>
            <a:pPr lvl="1"/>
            <a:r>
              <a:rPr lang="sr-Latn-RS" altLang="en-US" sz="2000" b="0" i="0" smtClean="0"/>
              <a:t>Koristi tzv. CRUD operacije:</a:t>
            </a:r>
            <a:r>
              <a:rPr lang="en-US" altLang="en-US" sz="2000" b="0" i="0" smtClean="0"/>
              <a:t> </a:t>
            </a:r>
            <a:r>
              <a:rPr lang="sr-Latn-RS" altLang="en-US" sz="2000" b="0" i="0" smtClean="0"/>
              <a:t/>
            </a:r>
            <a:br>
              <a:rPr lang="sr-Latn-RS" altLang="en-US" sz="2000" b="0" i="0" smtClean="0"/>
            </a:br>
            <a:r>
              <a:rPr lang="en-US" altLang="en-US" sz="2000" b="0" i="0" smtClean="0"/>
              <a:t>kreiranj</a:t>
            </a:r>
            <a:r>
              <a:rPr lang="sr-Latn-RS" altLang="en-US" sz="2000" b="0" i="0" smtClean="0"/>
              <a:t>e</a:t>
            </a:r>
            <a:r>
              <a:rPr lang="en-US" altLang="en-US" sz="2000" b="0" i="0" smtClean="0"/>
              <a:t> (</a:t>
            </a:r>
            <a:r>
              <a:rPr lang="en-US" altLang="en-US" sz="2000" i="0" u="sng" smtClean="0"/>
              <a:t>c</a:t>
            </a:r>
            <a:r>
              <a:rPr lang="en-US" altLang="en-US" sz="2000" b="0" i="0" smtClean="0"/>
              <a:t>reate), čitanj</a:t>
            </a:r>
            <a:r>
              <a:rPr lang="sr-Latn-RS" altLang="en-US" sz="2000" b="0" i="0" smtClean="0"/>
              <a:t>e</a:t>
            </a:r>
            <a:r>
              <a:rPr lang="en-US" altLang="en-US" sz="2000" b="0" i="0" smtClean="0"/>
              <a:t> (</a:t>
            </a:r>
            <a:r>
              <a:rPr lang="en-US" altLang="en-US" sz="2000" i="0" u="sng" smtClean="0"/>
              <a:t>r</a:t>
            </a:r>
            <a:r>
              <a:rPr lang="en-US" altLang="en-US" sz="2000" b="0" i="0" smtClean="0"/>
              <a:t>ead), upis (</a:t>
            </a:r>
            <a:r>
              <a:rPr lang="en-US" altLang="en-US" sz="2000" i="0" u="sng" smtClean="0"/>
              <a:t>u</a:t>
            </a:r>
            <a:r>
              <a:rPr lang="en-US" altLang="en-US" sz="2000" b="0" i="0" smtClean="0"/>
              <a:t>pdate) i brisanj</a:t>
            </a:r>
            <a:r>
              <a:rPr lang="sr-Latn-RS" altLang="en-US" sz="2000" b="0" i="0" smtClean="0"/>
              <a:t>e</a:t>
            </a:r>
            <a:r>
              <a:rPr lang="en-US" altLang="en-US" sz="2000" b="0" i="0" smtClean="0"/>
              <a:t> (</a:t>
            </a:r>
            <a:r>
              <a:rPr lang="en-US" altLang="en-US" sz="2000" i="0" u="sng" smtClean="0"/>
              <a:t>d</a:t>
            </a:r>
            <a:r>
              <a:rPr lang="en-US" altLang="en-US" sz="2000" b="0" i="0" smtClean="0"/>
              <a:t>elete)</a:t>
            </a:r>
            <a:endParaRPr lang="sr-Latn-RS" altLang="en-US" sz="2000" b="0" i="0" smtClean="0"/>
          </a:p>
          <a:p>
            <a:pPr lvl="1"/>
            <a:r>
              <a:rPr lang="sr-Latn-RS" altLang="en-US" sz="2000" b="0" i="0" smtClean="0"/>
              <a:t>Mapiranje na HTTP protokol:</a:t>
            </a:r>
          </a:p>
          <a:p>
            <a:pPr lvl="2"/>
            <a:r>
              <a:rPr lang="sr-Latn-RS" altLang="en-US" sz="2000" smtClean="0"/>
              <a:t>Za kreiranje resursa na serveru koristiti POST metod. </a:t>
            </a:r>
          </a:p>
          <a:p>
            <a:pPr lvl="2"/>
            <a:r>
              <a:rPr lang="sr-Latn-RS" altLang="en-US" sz="2000" smtClean="0"/>
              <a:t>Za preuzimanje resursa koristiti GET metod. </a:t>
            </a:r>
          </a:p>
          <a:p>
            <a:pPr lvl="2"/>
            <a:r>
              <a:rPr lang="sr-Latn-RS" altLang="en-US" sz="2000" smtClean="0"/>
              <a:t>Za promenu stanja resursa ili njegov upis koristiti PUT metod. </a:t>
            </a:r>
          </a:p>
          <a:p>
            <a:pPr lvl="2"/>
            <a:r>
              <a:rPr lang="sr-Latn-RS" altLang="en-US" sz="2000" smtClean="0"/>
              <a:t>Za brisanje resursa koristiti DELETE metod.</a:t>
            </a:r>
            <a:endParaRPr lang="en-US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</a:t>
            </a:r>
            <a:r>
              <a:rPr lang="sr-Latn-CS" altLang="en-US" smtClean="0"/>
              <a:t>sistema</a:t>
            </a:r>
          </a:p>
        </p:txBody>
      </p:sp>
      <p:sp>
        <p:nvSpPr>
          <p:cNvPr id="26628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763000" cy="4648200"/>
          </a:xfrm>
        </p:spPr>
        <p:txBody>
          <a:bodyPr/>
          <a:lstStyle/>
          <a:p>
            <a:r>
              <a:rPr lang="sr-Latn-RS" altLang="en-US" sz="2400" b="0" smtClean="0"/>
              <a:t>Primer: </a:t>
            </a:r>
            <a:r>
              <a:rPr lang="en-US" altLang="en-US" sz="2400" b="0" i="1" smtClean="0"/>
              <a:t>REST (Representational State Transfer) </a:t>
            </a:r>
            <a:endParaRPr lang="sr-Latn-RS" altLang="en-US" sz="2400" b="0" smtClean="0"/>
          </a:p>
          <a:p>
            <a:pPr lvl="1" indent="-342900"/>
            <a:r>
              <a:rPr lang="en-US" altLang="en-US" sz="2000" i="0" smtClean="0"/>
              <a:t>Objekat</a:t>
            </a:r>
            <a:r>
              <a:rPr lang="en-US" altLang="en-US" sz="2000" b="0" i="0" smtClean="0"/>
              <a:t> – server; </a:t>
            </a:r>
          </a:p>
          <a:p>
            <a:pPr lvl="1" indent="-342900"/>
            <a:r>
              <a:rPr lang="en-US" altLang="en-US" sz="2000" i="0" smtClean="0"/>
              <a:t>Proces</a:t>
            </a:r>
            <a:r>
              <a:rPr lang="en-US" altLang="en-US" sz="2000" b="0" i="0" smtClean="0"/>
              <a:t> – REST klijent</a:t>
            </a:r>
          </a:p>
          <a:p>
            <a:pPr lvl="1" indent="-342900"/>
            <a:r>
              <a:rPr lang="en-US" altLang="en-US" sz="2000" i="0" smtClean="0"/>
              <a:t>Akcije</a:t>
            </a:r>
            <a:r>
              <a:rPr lang="en-US" altLang="en-US" sz="2000" b="0" i="0" smtClean="0"/>
              <a:t> – CRUD akcije.</a:t>
            </a:r>
            <a:endParaRPr lang="sr-Latn-RS" altLang="en-US" sz="2000" b="0" i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Informacioni sistem kao podsistem</a:t>
            </a:r>
          </a:p>
        </p:txBody>
      </p:sp>
      <p:graphicFrame>
        <p:nvGraphicFramePr>
          <p:cNvPr id="2765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685800" y="1752600"/>
          <a:ext cx="7164388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Visio" r:id="rId3" imgW="4375023" imgH="2620899" progId="Visio.Drawing.11">
                  <p:embed/>
                </p:oleObj>
              </mc:Choice>
              <mc:Fallback>
                <p:oleObj name="Visio" r:id="rId3" imgW="4375023" imgH="2620899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164388" cy="429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Informacioni sistem kao podsistem</a:t>
            </a:r>
          </a:p>
        </p:txBody>
      </p:sp>
      <p:graphicFrame>
        <p:nvGraphicFramePr>
          <p:cNvPr id="288784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371600"/>
          <a:ext cx="7696200" cy="460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Visio" r:id="rId3" imgW="4381119" imgH="2620899" progId="Visio.Drawing.11">
                  <p:embed/>
                </p:oleObj>
              </mc:Choice>
              <mc:Fallback>
                <p:oleObj name="Visio" r:id="rId3" imgW="4381119" imgH="2620899" progId="Visio.Drawing.11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7696200" cy="460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Uspostavljanje sistema upravljanja</a:t>
            </a:r>
          </a:p>
        </p:txBody>
      </p:sp>
      <p:graphicFrame>
        <p:nvGraphicFramePr>
          <p:cNvPr id="29700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04800" y="1905000"/>
          <a:ext cx="14906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4" name="Visio" r:id="rId3" imgW="1084707" imgH="1884807" progId="Visio.Drawing.11">
                  <p:embed/>
                </p:oleObj>
              </mc:Choice>
              <mc:Fallback>
                <p:oleObj name="Visio" r:id="rId3" imgW="1084707" imgH="1884807" progId="Visio.Drawing.11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149066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7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1752600"/>
          <a:ext cx="1446213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5" name="Visio" r:id="rId5" imgW="1141857" imgH="2113407" progId="Visio.Drawing.11">
                  <p:embed/>
                </p:oleObj>
              </mc:Choice>
              <mc:Fallback>
                <p:oleObj name="Visio" r:id="rId5" imgW="1141857" imgH="2113407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1446213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752600" y="1295400"/>
            <a:ext cx="7229475" cy="1360488"/>
            <a:chOff x="1104" y="816"/>
            <a:chExt cx="4554" cy="857"/>
          </a:xfrm>
        </p:grpSpPr>
        <p:graphicFrame>
          <p:nvGraphicFramePr>
            <p:cNvPr id="29712" name="Object 15"/>
            <p:cNvGraphicFramePr>
              <a:graphicFrameLocks noChangeAspect="1"/>
            </p:cNvGraphicFramePr>
            <p:nvPr/>
          </p:nvGraphicFramePr>
          <p:xfrm>
            <a:off x="1104" y="1152"/>
            <a:ext cx="1359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6" name="Visio" r:id="rId7" imgW="2157984" imgH="827532" progId="Visio.Drawing.11">
                    <p:embed/>
                  </p:oleObj>
                </mc:Choice>
                <mc:Fallback>
                  <p:oleObj name="Visio" r:id="rId7" imgW="2157984" imgH="827532" progId="Visio.Drawing.11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52"/>
                          <a:ext cx="1359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21"/>
            <p:cNvGraphicFramePr>
              <a:graphicFrameLocks noChangeAspect="1"/>
            </p:cNvGraphicFramePr>
            <p:nvPr/>
          </p:nvGraphicFramePr>
          <p:xfrm>
            <a:off x="2976" y="816"/>
            <a:ext cx="268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7" name="Visio" r:id="rId9" imgW="2504313" imgH="250317" progId="Visio.Drawing.11">
                    <p:embed/>
                  </p:oleObj>
                </mc:Choice>
                <mc:Fallback>
                  <p:oleObj name="Visio" r:id="rId9" imgW="2504313" imgH="250317" progId="Visio.Drawing.11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68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28800" y="1905000"/>
            <a:ext cx="7107238" cy="1344613"/>
            <a:chOff x="1152" y="1200"/>
            <a:chExt cx="4477" cy="847"/>
          </a:xfrm>
        </p:grpSpPr>
        <p:graphicFrame>
          <p:nvGraphicFramePr>
            <p:cNvPr id="29710" name="Object 17"/>
            <p:cNvGraphicFramePr>
              <a:graphicFrameLocks noChangeAspect="1"/>
            </p:cNvGraphicFramePr>
            <p:nvPr/>
          </p:nvGraphicFramePr>
          <p:xfrm>
            <a:off x="1152" y="1632"/>
            <a:ext cx="1280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8" name="Visio" r:id="rId11" imgW="2031873" imgH="658749" progId="Visio.Drawing.11">
                    <p:embed/>
                  </p:oleObj>
                </mc:Choice>
                <mc:Fallback>
                  <p:oleObj name="Visio" r:id="rId11" imgW="2031873" imgH="658749" progId="Visio.Drawing.11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280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22"/>
            <p:cNvGraphicFramePr>
              <a:graphicFrameLocks noChangeAspect="1"/>
            </p:cNvGraphicFramePr>
            <p:nvPr/>
          </p:nvGraphicFramePr>
          <p:xfrm>
            <a:off x="3312" y="1200"/>
            <a:ext cx="231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9" name="Visio" r:id="rId13" imgW="2306574" imgH="250317" progId="Visio.Drawing.11">
                    <p:embed/>
                  </p:oleObj>
                </mc:Choice>
                <mc:Fallback>
                  <p:oleObj name="Visio" r:id="rId13" imgW="2306574" imgH="250317" progId="Visio.Drawing.11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00"/>
                          <a:ext cx="231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905000" y="3352800"/>
            <a:ext cx="7086600" cy="1633538"/>
            <a:chOff x="1200" y="2112"/>
            <a:chExt cx="4464" cy="1029"/>
          </a:xfrm>
        </p:grpSpPr>
        <p:graphicFrame>
          <p:nvGraphicFramePr>
            <p:cNvPr id="29708" name="Object 19"/>
            <p:cNvGraphicFramePr>
              <a:graphicFrameLocks noChangeAspect="1"/>
            </p:cNvGraphicFramePr>
            <p:nvPr/>
          </p:nvGraphicFramePr>
          <p:xfrm>
            <a:off x="1200" y="2112"/>
            <a:ext cx="12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0" name="Visio" r:id="rId15" imgW="1976247" imgH="481584" progId="Visio.Drawing.11">
                    <p:embed/>
                  </p:oleObj>
                </mc:Choice>
                <mc:Fallback>
                  <p:oleObj name="Visio" r:id="rId15" imgW="1976247" imgH="481584" progId="Visio.Drawing.11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12"/>
                          <a:ext cx="12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23"/>
            <p:cNvGraphicFramePr>
              <a:graphicFrameLocks noChangeAspect="1"/>
            </p:cNvGraphicFramePr>
            <p:nvPr/>
          </p:nvGraphicFramePr>
          <p:xfrm>
            <a:off x="2832" y="2736"/>
            <a:ext cx="283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1" name="Visio" r:id="rId17" imgW="2461641" imgH="352425" progId="Visio.Drawing.11">
                    <p:embed/>
                  </p:oleObj>
                </mc:Choice>
                <mc:Fallback>
                  <p:oleObj name="Visio" r:id="rId17" imgW="2461641" imgH="352425" progId="Visio.Drawing.11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36"/>
                          <a:ext cx="283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09600" y="3962400"/>
            <a:ext cx="5213350" cy="2209800"/>
            <a:chOff x="384" y="2496"/>
            <a:chExt cx="3284" cy="1392"/>
          </a:xfrm>
        </p:grpSpPr>
        <p:graphicFrame>
          <p:nvGraphicFramePr>
            <p:cNvPr id="29706" name="Object 20"/>
            <p:cNvGraphicFramePr>
              <a:graphicFrameLocks noChangeAspect="1"/>
            </p:cNvGraphicFramePr>
            <p:nvPr/>
          </p:nvGraphicFramePr>
          <p:xfrm>
            <a:off x="1008" y="2496"/>
            <a:ext cx="165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2" name="Visio" r:id="rId19" imgW="2633091" imgH="786765" progId="Visio.Drawing.11">
                    <p:embed/>
                  </p:oleObj>
                </mc:Choice>
                <mc:Fallback>
                  <p:oleObj name="Visio" r:id="rId19" imgW="2633091" imgH="786765" progId="Visio.Drawing.11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96"/>
                          <a:ext cx="165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24"/>
            <p:cNvGraphicFramePr>
              <a:graphicFrameLocks noChangeAspect="1"/>
            </p:cNvGraphicFramePr>
            <p:nvPr/>
          </p:nvGraphicFramePr>
          <p:xfrm>
            <a:off x="384" y="3288"/>
            <a:ext cx="328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53" name="Visio" r:id="rId21" imgW="2927604" imgH="535305" progId="Visio.Drawing.11">
                    <p:embed/>
                  </p:oleObj>
                </mc:Choice>
                <mc:Fallback>
                  <p:oleObj name="Visio" r:id="rId21" imgW="2927604" imgH="535305" progId="Visio.Drawing.11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288"/>
                          <a:ext cx="328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sr-Latn-RS" altLang="en-US" smtClean="0"/>
              <a:t>Uspostavljanje sistema upravljanja</a:t>
            </a:r>
            <a:endParaRPr lang="sr-Latn-CS" altLang="en-US" smtClean="0"/>
          </a:p>
        </p:txBody>
      </p:sp>
      <p:sp>
        <p:nvSpPr>
          <p:cNvPr id="30724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43025"/>
            <a:ext cx="8763000" cy="600075"/>
          </a:xfrm>
        </p:spPr>
        <p:txBody>
          <a:bodyPr/>
          <a:lstStyle/>
          <a:p>
            <a:r>
              <a:rPr lang="en-US" altLang="en-US" sz="2400" b="0" smtClean="0"/>
              <a:t>Primer</a:t>
            </a:r>
            <a:r>
              <a:rPr lang="sr-Latn-RS" altLang="en-US" sz="2400" b="0" smtClean="0"/>
              <a:t>: Ugovor (commitment) izmedju dva procesa  </a:t>
            </a:r>
            <a:endParaRPr lang="en-US" altLang="en-US" sz="2400" b="0" smtClean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295400" y="3209925"/>
            <a:ext cx="1676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R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Željeni rezultat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R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(potreba)</a:t>
            </a:r>
            <a:endParaRPr lang="en-US" altLang="en-US" sz="1800" b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3072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337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457200" y="4335463"/>
            <a:ext cx="11430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R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Potrošač</a:t>
            </a:r>
            <a:endParaRPr lang="en-US" altLang="en-US" sz="1800" b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3072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5337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7010400" y="4335463"/>
            <a:ext cx="1219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R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Proizvođač</a:t>
            </a:r>
            <a:endParaRPr lang="en-US" altLang="en-US" sz="1800" b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3429000" y="2286000"/>
            <a:ext cx="15240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R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Zahtev za rezultatom materijalizovan</a:t>
            </a:r>
            <a:endParaRPr lang="en-US" altLang="en-US" sz="1800" b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5334000" y="3182938"/>
            <a:ext cx="16764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R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Rezultat obećan</a:t>
            </a:r>
          </a:p>
        </p:txBody>
      </p:sp>
      <p:sp>
        <p:nvSpPr>
          <p:cNvPr id="9" name="Right Arrow 8"/>
          <p:cNvSpPr/>
          <p:nvPr/>
        </p:nvSpPr>
        <p:spPr bwMode="auto">
          <a:xfrm rot="20474853">
            <a:off x="2108200" y="2771775"/>
            <a:ext cx="1035050" cy="22860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31888" y="2571750"/>
            <a:ext cx="1657350" cy="3413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Zahtev (request)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313993">
            <a:off x="4957763" y="2770188"/>
            <a:ext cx="1036637" cy="22860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26063" y="2611438"/>
            <a:ext cx="1657350" cy="3413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Obećanje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5326063" y="4832350"/>
            <a:ext cx="19891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R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Rezultat proizveden</a:t>
            </a:r>
          </a:p>
        </p:txBody>
      </p:sp>
      <p:sp>
        <p:nvSpPr>
          <p:cNvPr id="30737" name="Content Placeholder 5"/>
          <p:cNvSpPr>
            <a:spLocks noGrp="1"/>
          </p:cNvSpPr>
          <p:nvPr>
            <p:ph sz="quarter" idx="1"/>
          </p:nvPr>
        </p:nvSpPr>
        <p:spPr>
          <a:xfrm>
            <a:off x="3276600" y="1992313"/>
            <a:ext cx="1604963" cy="4032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sr-Latn-RS" altLang="en-US" sz="1800" b="0" smtClean="0"/>
              <a:t>(commitment)</a:t>
            </a:r>
            <a:endParaRPr lang="en-US" altLang="en-US" sz="1800" b="0" smtClean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590800" y="3857625"/>
            <a:ext cx="3505200" cy="25400"/>
          </a:xfrm>
          <a:prstGeom prst="straightConnector1">
            <a:avLst/>
          </a:prstGeom>
          <a:ln>
            <a:prstDash val="dash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9" name="Content Placeholder 5"/>
          <p:cNvSpPr>
            <a:spLocks noGrp="1"/>
          </p:cNvSpPr>
          <p:nvPr>
            <p:ph sz="quarter" idx="1"/>
          </p:nvPr>
        </p:nvSpPr>
        <p:spPr>
          <a:xfrm>
            <a:off x="3340100" y="3511550"/>
            <a:ext cx="1603375" cy="4032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sr-Latn-RS" altLang="en-US" sz="1800" b="0" smtClean="0"/>
              <a:t>(commitment)</a:t>
            </a:r>
            <a:endParaRPr lang="en-US" altLang="en-US" sz="1800" b="0" smtClean="0"/>
          </a:p>
        </p:txBody>
      </p:sp>
      <p:sp>
        <p:nvSpPr>
          <p:cNvPr id="30740" name="Rectangle 25"/>
          <p:cNvSpPr>
            <a:spLocks noChangeArrowheads="1"/>
          </p:cNvSpPr>
          <p:nvPr/>
        </p:nvSpPr>
        <p:spPr bwMode="auto">
          <a:xfrm>
            <a:off x="3505200" y="5359400"/>
            <a:ext cx="1676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R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Rezultat deklarisan</a:t>
            </a:r>
          </a:p>
        </p:txBody>
      </p:sp>
      <p:sp>
        <p:nvSpPr>
          <p:cNvPr id="27" name="Right Arrow 26"/>
          <p:cNvSpPr/>
          <p:nvPr/>
        </p:nvSpPr>
        <p:spPr bwMode="auto">
          <a:xfrm rot="9503236">
            <a:off x="4886325" y="5318125"/>
            <a:ext cx="1036638" cy="22860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78450" y="5313363"/>
            <a:ext cx="1658938" cy="5937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Deklaracija (statement)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743" name="Rectangle 28"/>
          <p:cNvSpPr>
            <a:spLocks noChangeArrowheads="1"/>
          </p:cNvSpPr>
          <p:nvPr/>
        </p:nvSpPr>
        <p:spPr bwMode="auto">
          <a:xfrm>
            <a:off x="1293813" y="4829175"/>
            <a:ext cx="18589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RS" altLang="en-US" sz="1800" b="0">
                <a:solidFill>
                  <a:schemeClr val="tx1"/>
                </a:solidFill>
                <a:latin typeface="Garamond" panose="02020404030301010803" pitchFamily="18" charset="0"/>
              </a:rPr>
              <a:t>Rezultat prihvaćen</a:t>
            </a:r>
          </a:p>
        </p:txBody>
      </p:sp>
      <p:sp>
        <p:nvSpPr>
          <p:cNvPr id="30" name="Right Arrow 29"/>
          <p:cNvSpPr/>
          <p:nvPr/>
        </p:nvSpPr>
        <p:spPr bwMode="auto">
          <a:xfrm rot="12544470">
            <a:off x="2484438" y="5346700"/>
            <a:ext cx="1036637" cy="228600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l"/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3838" y="5359400"/>
            <a:ext cx="1658937" cy="5937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Prihvatanje (prijemnica)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graphicFrame>
        <p:nvGraphicFramePr>
          <p:cNvPr id="279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430378"/>
              </p:ext>
            </p:extLst>
          </p:nvPr>
        </p:nvGraphicFramePr>
        <p:xfrm>
          <a:off x="1600200" y="2668588"/>
          <a:ext cx="838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2" name="Visio" r:id="rId4" imgW="635508" imgH="256794" progId="Visio.Drawing.11">
                  <p:embed/>
                </p:oleObj>
              </mc:Choice>
              <mc:Fallback>
                <p:oleObj name="Visio" r:id="rId4" imgW="635508" imgH="256794" progId="Visio.Drawing.11">
                  <p:embed/>
                  <p:pic>
                    <p:nvPicPr>
                      <p:cNvPr id="279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8588"/>
                        <a:ext cx="838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346931"/>
              </p:ext>
            </p:extLst>
          </p:nvPr>
        </p:nvGraphicFramePr>
        <p:xfrm>
          <a:off x="2895600" y="3124200"/>
          <a:ext cx="838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Visio" r:id="rId6" imgW="635508" imgH="256794" progId="Visio.Drawing.11">
                  <p:embed/>
                </p:oleObj>
              </mc:Choice>
              <mc:Fallback>
                <p:oleObj name="Visio" r:id="rId6" imgW="635508" imgH="256794" progId="Visio.Drawing.11">
                  <p:embed/>
                  <p:pic>
                    <p:nvPicPr>
                      <p:cNvPr id="279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8382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</a:t>
            </a:r>
            <a:r>
              <a:rPr lang="sr-Latn-CS" altLang="en-US" dirty="0" smtClean="0"/>
              <a:t>d </a:t>
            </a:r>
            <a:r>
              <a:rPr lang="en-US" altLang="en-US" dirty="0" err="1" smtClean="0"/>
              <a:t>apstraktnog</a:t>
            </a:r>
            <a:r>
              <a:rPr lang="sr-Latn-CS" altLang="en-US" dirty="0" smtClean="0"/>
              <a:t> sveta do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meta-</a:t>
            </a:r>
            <a:r>
              <a:rPr lang="sr-Latn-CS" altLang="en-US" dirty="0" smtClean="0"/>
              <a:t>odlučivanja</a:t>
            </a:r>
            <a:endParaRPr lang="en-US" altLang="en-US" dirty="0" smtClean="0"/>
          </a:p>
        </p:txBody>
      </p:sp>
      <p:graphicFrame>
        <p:nvGraphicFramePr>
          <p:cNvPr id="27955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2370086"/>
              </p:ext>
            </p:extLst>
          </p:nvPr>
        </p:nvGraphicFramePr>
        <p:xfrm>
          <a:off x="4241800" y="3581400"/>
          <a:ext cx="6350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Visio" r:id="rId7" imgW="635508" imgH="256794" progId="Visio.Drawing.11">
                  <p:embed/>
                </p:oleObj>
              </mc:Choice>
              <mc:Fallback>
                <p:oleObj name="Visio" r:id="rId7" imgW="635508" imgH="256794" progId="Visio.Drawing.11">
                  <p:embed/>
                  <p:pic>
                    <p:nvPicPr>
                      <p:cNvPr id="27955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581400"/>
                        <a:ext cx="6350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936312"/>
              </p:ext>
            </p:extLst>
          </p:nvPr>
        </p:nvGraphicFramePr>
        <p:xfrm>
          <a:off x="5410200" y="4191000"/>
          <a:ext cx="838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Visio" r:id="rId8" imgW="635508" imgH="256794" progId="Visio.Drawing.11">
                  <p:embed/>
                </p:oleObj>
              </mc:Choice>
              <mc:Fallback>
                <p:oleObj name="Visio" r:id="rId8" imgW="635508" imgH="256794" progId="Visio.Drawing.11">
                  <p:embed/>
                  <p:pic>
                    <p:nvPicPr>
                      <p:cNvPr id="279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91000"/>
                        <a:ext cx="8382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779531"/>
              </p:ext>
            </p:extLst>
          </p:nvPr>
        </p:nvGraphicFramePr>
        <p:xfrm>
          <a:off x="5705475" y="3733800"/>
          <a:ext cx="1533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Visio" r:id="rId9" imgW="1533525" imgH="1020318" progId="Visio.Drawing.11">
                  <p:embed/>
                </p:oleObj>
              </mc:Choice>
              <mc:Fallback>
                <p:oleObj name="Visio" r:id="rId9" imgW="1533525" imgH="1020318" progId="Visio.Drawing.11">
                  <p:embed/>
                  <p:pic>
                    <p:nvPicPr>
                      <p:cNvPr id="279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733800"/>
                        <a:ext cx="15335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558079"/>
              </p:ext>
            </p:extLst>
          </p:nvPr>
        </p:nvGraphicFramePr>
        <p:xfrm>
          <a:off x="4343400" y="3186113"/>
          <a:ext cx="15208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Visio" r:id="rId11" imgW="1520571" imgH="1005459" progId="Visio.Drawing.11">
                  <p:embed/>
                </p:oleObj>
              </mc:Choice>
              <mc:Fallback>
                <p:oleObj name="Visio" r:id="rId11" imgW="1520571" imgH="1005459" progId="Visio.Drawing.11">
                  <p:embed/>
                  <p:pic>
                    <p:nvPicPr>
                      <p:cNvPr id="279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86113"/>
                        <a:ext cx="15208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8"/>
          <p:cNvGraphicFramePr>
            <a:graphicFrameLocks noChangeAspect="1"/>
          </p:cNvGraphicFramePr>
          <p:nvPr/>
        </p:nvGraphicFramePr>
        <p:xfrm>
          <a:off x="457200" y="1828800"/>
          <a:ext cx="15176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name="Visio" r:id="rId13" imgW="1517523" imgH="946023" progId="Visio.Drawing.11">
                  <p:embed/>
                </p:oleObj>
              </mc:Choice>
              <mc:Fallback>
                <p:oleObj name="Visio" r:id="rId13" imgW="1517523" imgH="946023" progId="Visio.Drawing.11">
                  <p:embed/>
                  <p:pic>
                    <p:nvPicPr>
                      <p:cNvPr id="122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15176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104284"/>
              </p:ext>
            </p:extLst>
          </p:nvPr>
        </p:nvGraphicFramePr>
        <p:xfrm>
          <a:off x="1905000" y="2133600"/>
          <a:ext cx="13430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name="Visio" r:id="rId15" imgW="1343406" imgH="1064895" progId="Visio.Drawing.11">
                  <p:embed/>
                </p:oleObj>
              </mc:Choice>
              <mc:Fallback>
                <p:oleObj name="Visio" r:id="rId15" imgW="1343406" imgH="1064895" progId="Visio.Drawing.11">
                  <p:embed/>
                  <p:pic>
                    <p:nvPicPr>
                      <p:cNvPr id="279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13430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18399"/>
              </p:ext>
            </p:extLst>
          </p:nvPr>
        </p:nvGraphicFramePr>
        <p:xfrm>
          <a:off x="3200400" y="2590800"/>
          <a:ext cx="1296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0" name="Visio" r:id="rId17" imgW="1297686" imgH="1066419" progId="Visio.Drawing.11">
                  <p:embed/>
                </p:oleObj>
              </mc:Choice>
              <mc:Fallback>
                <p:oleObj name="Visio" r:id="rId17" imgW="1297686" imgH="1066419" progId="Visio.Drawing.11">
                  <p:embed/>
                  <p:pic>
                    <p:nvPicPr>
                      <p:cNvPr id="279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90800"/>
                        <a:ext cx="12969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3" name="Text Box 11"/>
          <p:cNvSpPr txBox="1">
            <a:spLocks noChangeArrowheads="1"/>
          </p:cNvSpPr>
          <p:nvPr/>
        </p:nvSpPr>
        <p:spPr bwMode="auto">
          <a:xfrm>
            <a:off x="3429000" y="2286000"/>
            <a:ext cx="2493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CS" altLang="en-US" sz="1800">
                <a:solidFill>
                  <a:schemeClr val="tx1"/>
                </a:solidFill>
                <a:latin typeface="Garamond" panose="02020404030301010803" pitchFamily="18" charset="0"/>
              </a:rPr>
              <a:t>Predstavljanje podataka</a:t>
            </a:r>
          </a:p>
        </p:txBody>
      </p:sp>
      <p:sp>
        <p:nvSpPr>
          <p:cNvPr id="279564" name="Text Box 12"/>
          <p:cNvSpPr txBox="1">
            <a:spLocks noChangeArrowheads="1"/>
          </p:cNvSpPr>
          <p:nvPr/>
        </p:nvSpPr>
        <p:spPr bwMode="auto">
          <a:xfrm>
            <a:off x="4724400" y="2895600"/>
            <a:ext cx="187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CS" altLang="en-US" sz="1800">
                <a:solidFill>
                  <a:schemeClr val="tx1"/>
                </a:solidFill>
                <a:latin typeface="Garamond" panose="02020404030301010803" pitchFamily="18" charset="0"/>
              </a:rPr>
              <a:t>Obrada podataka</a:t>
            </a:r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854077"/>
              </p:ext>
            </p:extLst>
          </p:nvPr>
        </p:nvGraphicFramePr>
        <p:xfrm>
          <a:off x="6842125" y="4685666"/>
          <a:ext cx="838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1" name="Visio" r:id="rId4" imgW="635508" imgH="256794" progId="Visio.Drawing.11">
                  <p:embed/>
                </p:oleObj>
              </mc:Choice>
              <mc:Fallback>
                <p:oleObj name="Visio" r:id="rId4" imgW="635508" imgH="256794" progId="Visio.Drawing.11">
                  <p:embed/>
                  <p:pic>
                    <p:nvPicPr>
                      <p:cNvPr id="279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4685666"/>
                        <a:ext cx="838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61249"/>
              </p:ext>
            </p:extLst>
          </p:nvPr>
        </p:nvGraphicFramePr>
        <p:xfrm>
          <a:off x="8047196" y="5105400"/>
          <a:ext cx="838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2" name="Visio" r:id="rId6" imgW="635508" imgH="256794" progId="Visio.Drawing.11">
                  <p:embed/>
                </p:oleObj>
              </mc:Choice>
              <mc:Fallback>
                <p:oleObj name="Visio" r:id="rId6" imgW="635508" imgH="256794" progId="Visio.Drawing.11">
                  <p:embed/>
                  <p:pic>
                    <p:nvPicPr>
                      <p:cNvPr id="279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7196" y="5105400"/>
                        <a:ext cx="8382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64514364"/>
              </p:ext>
            </p:extLst>
          </p:nvPr>
        </p:nvGraphicFramePr>
        <p:xfrm>
          <a:off x="9393396" y="5562600"/>
          <a:ext cx="6350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3" name="Visio" r:id="rId7" imgW="635508" imgH="256794" progId="Visio.Drawing.11">
                  <p:embed/>
                </p:oleObj>
              </mc:Choice>
              <mc:Fallback>
                <p:oleObj name="Visio" r:id="rId7" imgW="635508" imgH="256794" progId="Visio.Drawing.11">
                  <p:embed/>
                  <p:pic>
                    <p:nvPicPr>
                      <p:cNvPr id="27955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396" y="5562600"/>
                        <a:ext cx="6350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921701"/>
              </p:ext>
            </p:extLst>
          </p:nvPr>
        </p:nvGraphicFramePr>
        <p:xfrm>
          <a:off x="10561796" y="6172200"/>
          <a:ext cx="8382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4" name="Visio" r:id="rId8" imgW="635508" imgH="256794" progId="Visio.Drawing.11">
                  <p:embed/>
                </p:oleObj>
              </mc:Choice>
              <mc:Fallback>
                <p:oleObj name="Visio" r:id="rId8" imgW="635508" imgH="256794" progId="Visio.Drawing.11">
                  <p:embed/>
                  <p:pic>
                    <p:nvPicPr>
                      <p:cNvPr id="279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1796" y="6172200"/>
                        <a:ext cx="8382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95138"/>
              </p:ext>
            </p:extLst>
          </p:nvPr>
        </p:nvGraphicFramePr>
        <p:xfrm>
          <a:off x="10922105" y="5564452"/>
          <a:ext cx="1533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5" name="Visio" r:id="rId9" imgW="1533525" imgH="1020318" progId="Visio.Drawing.11">
                  <p:embed/>
                </p:oleObj>
              </mc:Choice>
              <mc:Fallback>
                <p:oleObj name="Visio" r:id="rId9" imgW="1533525" imgH="1020318" progId="Visio.Drawing.11">
                  <p:embed/>
                  <p:pic>
                    <p:nvPicPr>
                      <p:cNvPr id="279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105" y="5564452"/>
                        <a:ext cx="15335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717697"/>
              </p:ext>
            </p:extLst>
          </p:nvPr>
        </p:nvGraphicFramePr>
        <p:xfrm>
          <a:off x="9494996" y="5167313"/>
          <a:ext cx="15208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6" name="Visio" r:id="rId11" imgW="1520571" imgH="1005459" progId="Visio.Drawing.11">
                  <p:embed/>
                </p:oleObj>
              </mc:Choice>
              <mc:Fallback>
                <p:oleObj name="Visio" r:id="rId11" imgW="1520571" imgH="1005459" progId="Visio.Drawing.11">
                  <p:embed/>
                  <p:pic>
                    <p:nvPicPr>
                      <p:cNvPr id="279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4996" y="5167313"/>
                        <a:ext cx="15208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276"/>
              </p:ext>
            </p:extLst>
          </p:nvPr>
        </p:nvGraphicFramePr>
        <p:xfrm>
          <a:off x="7045008" y="4123847"/>
          <a:ext cx="134302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7" name="Visio" r:id="rId19" imgW="1466870" imgH="1190421" progId="Visio.Drawing.11">
                  <p:embed/>
                </p:oleObj>
              </mc:Choice>
              <mc:Fallback>
                <p:oleObj name="Visio" r:id="rId19" imgW="1466870" imgH="1190421" progId="Visio.Drawing.11">
                  <p:embed/>
                  <p:pic>
                    <p:nvPicPr>
                      <p:cNvPr id="279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008" y="4123847"/>
                        <a:ext cx="134302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89435"/>
              </p:ext>
            </p:extLst>
          </p:nvPr>
        </p:nvGraphicFramePr>
        <p:xfrm>
          <a:off x="8351996" y="4572000"/>
          <a:ext cx="1296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8" name="Visio" r:id="rId17" imgW="1297686" imgH="1066419" progId="Visio.Drawing.11">
                  <p:embed/>
                </p:oleObj>
              </mc:Choice>
              <mc:Fallback>
                <p:oleObj name="Visio" r:id="rId17" imgW="1297686" imgH="1066419" progId="Visio.Drawing.11">
                  <p:embed/>
                  <p:pic>
                    <p:nvPicPr>
                      <p:cNvPr id="279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996" y="4572000"/>
                        <a:ext cx="12969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8580596" y="4267200"/>
            <a:ext cx="2493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CS" altLang="en-US" sz="1800">
                <a:solidFill>
                  <a:schemeClr val="tx1"/>
                </a:solidFill>
                <a:latin typeface="Garamond" panose="02020404030301010803" pitchFamily="18" charset="0"/>
              </a:rPr>
              <a:t>Predstavljanje podataka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9875996" y="4876800"/>
            <a:ext cx="1870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sr-Latn-CS" altLang="en-US" sz="1800">
                <a:solidFill>
                  <a:schemeClr val="tx1"/>
                </a:solidFill>
                <a:latin typeface="Garamond" panose="02020404030301010803" pitchFamily="18" charset="0"/>
              </a:rPr>
              <a:t>Obrada podataka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110446" y="3790632"/>
            <a:ext cx="1164908" cy="949325"/>
          </a:xfrm>
          <a:prstGeom prst="ellipse">
            <a:avLst/>
          </a:prstGeom>
          <a:solidFill>
            <a:srgbClr val="FF00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l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9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3" grpId="0"/>
      <p:bldP spid="279564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/>
              <a:t>Podaci, informacije, znanje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>
                <a:solidFill>
                  <a:srgbClr val="A50021"/>
                </a:solidFill>
              </a:rPr>
              <a:t>Informacija </a:t>
            </a:r>
            <a:r>
              <a:rPr lang="sr-Latn-CS" altLang="en-US" dirty="0" smtClean="0"/>
              <a:t>je</a:t>
            </a:r>
            <a:br>
              <a:rPr lang="sr-Latn-CS" altLang="en-US" dirty="0" smtClean="0"/>
            </a:br>
            <a:r>
              <a:rPr lang="sr-Latn-CS" altLang="en-US" dirty="0" smtClean="0"/>
              <a:t>	promena verovatnoće nekog dogadjaja</a:t>
            </a:r>
          </a:p>
          <a:p>
            <a:pPr eaLnBrk="1" hangingPunct="1">
              <a:spcBef>
                <a:spcPts val="1800"/>
              </a:spcBef>
            </a:pPr>
            <a:r>
              <a:rPr lang="sr-Latn-CS" altLang="en-US" dirty="0" smtClean="0"/>
              <a:t>Informacija je direktno vezana za </a:t>
            </a:r>
          </a:p>
          <a:p>
            <a:pPr lvl="1" eaLnBrk="1" hangingPunct="1">
              <a:spcBef>
                <a:spcPts val="1200"/>
              </a:spcBef>
            </a:pPr>
            <a:r>
              <a:rPr lang="sr-Latn-CS" altLang="en-US" i="0" dirty="0" smtClean="0">
                <a:solidFill>
                  <a:srgbClr val="A50021"/>
                </a:solidFill>
              </a:rPr>
              <a:t>dogadjaj</a:t>
            </a:r>
            <a:r>
              <a:rPr lang="sr-Latn-CS" altLang="en-US" i="0" dirty="0" smtClean="0">
                <a:solidFill>
                  <a:schemeClr val="tx2"/>
                </a:solidFill>
              </a:rPr>
              <a:t> na koji se odnosi, i </a:t>
            </a:r>
          </a:p>
          <a:p>
            <a:pPr lvl="1" eaLnBrk="1" hangingPunct="1">
              <a:spcBef>
                <a:spcPts val="1200"/>
              </a:spcBef>
            </a:pPr>
            <a:r>
              <a:rPr lang="sr-Latn-CS" altLang="en-US" i="0" dirty="0" smtClean="0">
                <a:solidFill>
                  <a:schemeClr val="tx2"/>
                </a:solidFill>
              </a:rPr>
              <a:t>na </a:t>
            </a:r>
            <a:r>
              <a:rPr lang="sr-Latn-CS" altLang="en-US" i="0" dirty="0" smtClean="0">
                <a:solidFill>
                  <a:srgbClr val="A50021"/>
                </a:solidFill>
              </a:rPr>
              <a:t>posmatrača</a:t>
            </a:r>
            <a:r>
              <a:rPr lang="sr-Latn-CS" altLang="en-US" i="0" dirty="0" smtClean="0">
                <a:solidFill>
                  <a:schemeClr val="tx2"/>
                </a:solidFill>
              </a:rPr>
              <a:t> (tj. primaoca informacije), </a:t>
            </a:r>
          </a:p>
          <a:p>
            <a:pPr lvl="1" eaLnBrk="1" hangingPunct="1">
              <a:spcBef>
                <a:spcPts val="1200"/>
              </a:spcBef>
            </a:pPr>
            <a:r>
              <a:rPr lang="sr-Latn-CS" altLang="en-US" i="0" dirty="0" smtClean="0">
                <a:solidFill>
                  <a:schemeClr val="tx2"/>
                </a:solidFill>
              </a:rPr>
              <a:t>odnosno na </a:t>
            </a:r>
            <a:r>
              <a:rPr lang="sr-Latn-CS" altLang="en-US" i="0" dirty="0" smtClean="0">
                <a:solidFill>
                  <a:srgbClr val="A50021"/>
                </a:solidFill>
              </a:rPr>
              <a:t>proces korišćenja informacije</a:t>
            </a:r>
            <a:r>
              <a:rPr lang="sr-Latn-CS" altLang="en-US" i="0" dirty="0" smtClean="0">
                <a:solidFill>
                  <a:schemeClr val="tx2"/>
                </a:solidFill>
              </a:rPr>
              <a:t> u sistemu posmatrača koji rezultuje u promeni verovatnoće nekog dogadjaja.</a:t>
            </a:r>
            <a:endParaRPr lang="en-US" altLang="en-US" i="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sr-Latn-CS" altLang="en-US" dirty="0" smtClean="0"/>
              <a:t>Podaci su nosioci informacije</a:t>
            </a:r>
          </a:p>
          <a:p>
            <a:pPr marL="344487" lvl="1" indent="0" eaLnBrk="1" hangingPunct="1">
              <a:buNone/>
            </a:pPr>
            <a:endParaRPr lang="sr-Latn-CS" altLang="en-US" i="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Podaci, informacije, znanje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 dirty="0" smtClean="0">
                <a:solidFill>
                  <a:srgbClr val="A50021"/>
                </a:solidFill>
              </a:rPr>
              <a:t>Znanje</a:t>
            </a:r>
            <a:r>
              <a:rPr lang="sr-Latn-CS" altLang="en-US" dirty="0" smtClean="0"/>
              <a:t> je </a:t>
            </a:r>
            <a:br>
              <a:rPr lang="sr-Latn-CS" altLang="en-US" dirty="0" smtClean="0"/>
            </a:br>
            <a:r>
              <a:rPr lang="sr-Latn-CS" altLang="en-US" dirty="0" smtClean="0"/>
              <a:t>	formalizovana informacija koja se 	koristi u procesu donošenja odluka 	(zaključivanja, logičkog izvodjenja, 	dedukcije,).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Podaci, informacije, znanje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Primer tri </a:t>
            </a:r>
            <a:r>
              <a:rPr lang="en-US" altLang="en-US" dirty="0" err="1" smtClean="0"/>
              <a:t>posmatraca</a:t>
            </a:r>
            <a:r>
              <a:rPr lang="en-US" altLang="en-US" dirty="0" smtClean="0"/>
              <a:t> I </a:t>
            </a:r>
            <a:r>
              <a:rPr lang="en-US" altLang="en-US" dirty="0" err="1" smtClean="0"/>
              <a:t>danasnji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sr-Latn-CS" altLang="en-US" dirty="0" smtClean="0"/>
              <a:t> </a:t>
            </a:r>
          </a:p>
          <a:p>
            <a:pPr lvl="1" eaLnBrk="1" hangingPunct="1"/>
            <a:r>
              <a:rPr lang="en-US" altLang="en-US" i="0" dirty="0" err="1" smtClean="0">
                <a:solidFill>
                  <a:schemeClr val="tx2"/>
                </a:solidFill>
              </a:rPr>
              <a:t>Prvi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posmatrac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nezna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koji</a:t>
            </a:r>
            <a:r>
              <a:rPr lang="en-US" altLang="en-US" i="0" dirty="0" smtClean="0">
                <a:solidFill>
                  <a:schemeClr val="tx2"/>
                </a:solidFill>
              </a:rPr>
              <a:t> je </a:t>
            </a:r>
            <a:r>
              <a:rPr lang="en-US" altLang="en-US" i="0" dirty="0" err="1" smtClean="0">
                <a:solidFill>
                  <a:schemeClr val="tx2"/>
                </a:solidFill>
              </a:rPr>
              <a:t>danas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dan</a:t>
            </a:r>
            <a:endParaRPr lang="en-US" altLang="en-US" i="0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Drugi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posmatrac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zna</a:t>
            </a:r>
            <a:r>
              <a:rPr lang="en-US" altLang="en-US" i="0" dirty="0" smtClean="0">
                <a:solidFill>
                  <a:schemeClr val="tx2"/>
                </a:solidFill>
              </a:rPr>
              <a:t> da je </a:t>
            </a:r>
            <a:r>
              <a:rPr lang="en-US" altLang="en-US" i="0" dirty="0" err="1" smtClean="0">
                <a:solidFill>
                  <a:schemeClr val="tx2"/>
                </a:solidFill>
              </a:rPr>
              <a:t>danas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sredina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radne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nedelje</a:t>
            </a:r>
            <a:r>
              <a:rPr lang="en-US" altLang="en-US" i="0" dirty="0" smtClean="0">
                <a:solidFill>
                  <a:schemeClr val="tx2"/>
                </a:solidFill>
              </a:rPr>
              <a:t> (</a:t>
            </a:r>
            <a:r>
              <a:rPr lang="en-US" altLang="en-US" i="0" dirty="0" err="1" smtClean="0">
                <a:solidFill>
                  <a:schemeClr val="tx2"/>
                </a:solidFill>
              </a:rPr>
              <a:t>sreda</a:t>
            </a:r>
            <a:r>
              <a:rPr lang="en-US" altLang="en-US" i="0" dirty="0" smtClean="0">
                <a:solidFill>
                  <a:schemeClr val="tx2"/>
                </a:solidFill>
              </a:rPr>
              <a:t>, </a:t>
            </a:r>
            <a:r>
              <a:rPr lang="en-US" altLang="en-US" i="0" dirty="0" err="1" smtClean="0">
                <a:solidFill>
                  <a:schemeClr val="tx2"/>
                </a:solidFill>
              </a:rPr>
              <a:t>cetvrtak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ili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petak</a:t>
            </a:r>
            <a:r>
              <a:rPr lang="en-US" altLang="en-US" i="0" dirty="0" smtClean="0">
                <a:solidFill>
                  <a:schemeClr val="tx2"/>
                </a:solidFill>
              </a:rPr>
              <a:t>)</a:t>
            </a:r>
          </a:p>
          <a:p>
            <a:pPr lvl="1" eaLnBrk="1" hangingPunct="1"/>
            <a:r>
              <a:rPr lang="en-US" altLang="en-US" i="0" dirty="0" err="1" smtClean="0">
                <a:solidFill>
                  <a:schemeClr val="tx2"/>
                </a:solidFill>
              </a:rPr>
              <a:t>Treci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posmatrac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zna</a:t>
            </a:r>
            <a:r>
              <a:rPr lang="en-US" altLang="en-US" i="0" dirty="0" smtClean="0">
                <a:solidFill>
                  <a:schemeClr val="tx2"/>
                </a:solidFill>
              </a:rPr>
              <a:t> da je </a:t>
            </a:r>
            <a:r>
              <a:rPr lang="en-US" altLang="en-US" i="0" dirty="0" err="1" smtClean="0">
                <a:solidFill>
                  <a:schemeClr val="tx2"/>
                </a:solidFill>
              </a:rPr>
              <a:t>danas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cetvrtak</a:t>
            </a:r>
            <a:r>
              <a:rPr lang="en-US" altLang="en-US" i="0" dirty="0" smtClean="0">
                <a:solidFill>
                  <a:schemeClr val="tx2"/>
                </a:solidFill>
              </a:rPr>
              <a:t>.</a:t>
            </a:r>
          </a:p>
          <a:p>
            <a:pPr lvl="1" eaLnBrk="1" hangingPunct="1"/>
            <a:r>
              <a:rPr lang="en-US" altLang="en-US" i="0" dirty="0" err="1" smtClean="0">
                <a:solidFill>
                  <a:schemeClr val="tx2"/>
                </a:solidFill>
              </a:rPr>
              <a:t>Kakvu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informaciju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za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svakog</a:t>
            </a:r>
            <a:r>
              <a:rPr lang="en-US" altLang="en-US" i="0" dirty="0" smtClean="0">
                <a:solidFill>
                  <a:schemeClr val="tx2"/>
                </a:solidFill>
              </a:rPr>
              <a:t> od </a:t>
            </a:r>
            <a:r>
              <a:rPr lang="en-US" altLang="en-US" i="0" dirty="0" err="1" smtClean="0">
                <a:solidFill>
                  <a:schemeClr val="tx2"/>
                </a:solidFill>
              </a:rPr>
              <a:t>njih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nosi</a:t>
            </a:r>
            <a:r>
              <a:rPr lang="en-US" altLang="en-US" i="0" dirty="0" smtClean="0">
                <a:solidFill>
                  <a:schemeClr val="tx2"/>
                </a:solidFill>
              </a:rPr>
              <a:t> </a:t>
            </a:r>
            <a:r>
              <a:rPr lang="en-US" altLang="en-US" i="0" dirty="0" err="1" smtClean="0">
                <a:solidFill>
                  <a:schemeClr val="tx2"/>
                </a:solidFill>
              </a:rPr>
              <a:t>poruka</a:t>
            </a:r>
            <a:r>
              <a:rPr lang="en-US" altLang="en-US" i="0" dirty="0" smtClean="0">
                <a:solidFill>
                  <a:schemeClr val="tx2"/>
                </a:solidFill>
              </a:rPr>
              <a:t> “Danas je </a:t>
            </a:r>
            <a:r>
              <a:rPr lang="en-US" altLang="en-US" i="0" dirty="0" err="1" smtClean="0">
                <a:solidFill>
                  <a:schemeClr val="tx2"/>
                </a:solidFill>
              </a:rPr>
              <a:t>cetvrtak</a:t>
            </a:r>
            <a:r>
              <a:rPr lang="en-US" altLang="en-US" i="0" dirty="0" smtClean="0">
                <a:solidFill>
                  <a:schemeClr val="tx2"/>
                </a:solidFill>
              </a:rPr>
              <a:t>”?</a:t>
            </a:r>
            <a:endParaRPr lang="sr-Latn-CS" altLang="en-US" i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854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Podaci, informacije, znanje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13509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8096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33600"/>
            <a:ext cx="149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209800"/>
            <a:ext cx="3108325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4363"/>
            <a:ext cx="645001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mtClean="0">
                <a:solidFill>
                  <a:srgbClr val="0A0575"/>
                </a:solidFill>
              </a:rPr>
              <a:t>Prof. Dr Milorad Tosic                                   Informacioni sistemi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0600" y="2551113"/>
            <a:ext cx="678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Sta drugi razmisljaju na ovu temu: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33463" y="2921000"/>
            <a:ext cx="309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>
                <a:hlinkClick r:id="rId3"/>
              </a:rPr>
              <a:t>https://youtu.be/K4i2FK52698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 smtClean="0">
                <a:solidFill>
                  <a:srgbClr val="0A0575"/>
                </a:solidFill>
              </a:rPr>
              <a:t>Prof. Dr Milorad Tosic                                   Informacioni sistemi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61937" y="1458913"/>
            <a:ext cx="678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en-US"/>
              <a:t>Sta drugi razmisljaju na ovu temu: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" y="1828800"/>
            <a:ext cx="72723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i="1" dirty="0" smtClean="0"/>
              <a:t>Rowley, Jennifer (2007). "The wisdom hierarchy: representations of the DIKW hierarchy". Journal of Information and Communication Science. </a:t>
            </a:r>
            <a:r>
              <a:rPr lang="en-US" b="1" i="1" dirty="0" smtClean="0"/>
              <a:t>33</a:t>
            </a:r>
            <a:r>
              <a:rPr lang="en-US" i="1" dirty="0" smtClean="0"/>
              <a:t> (2): 163–180. </a:t>
            </a:r>
            <a:r>
              <a:rPr lang="en-US" i="1" dirty="0" smtClean="0">
                <a:hlinkClick r:id="rId2" tooltip="Doi (identifier)"/>
              </a:rPr>
              <a:t>doi</a:t>
            </a:r>
            <a:r>
              <a:rPr lang="en-US" i="1" dirty="0" smtClean="0"/>
              <a:t>:</a:t>
            </a:r>
            <a:r>
              <a:rPr lang="en-US" i="1" dirty="0" smtClean="0">
                <a:hlinkClick r:id="rId3"/>
              </a:rPr>
              <a:t>10.1177/0165551506070706</a:t>
            </a:r>
            <a:r>
              <a:rPr lang="en-US" i="1" dirty="0" smtClean="0"/>
              <a:t>. </a:t>
            </a:r>
            <a:r>
              <a:rPr lang="en-US" i="1" dirty="0" smtClean="0">
                <a:hlinkClick r:id="rId4" tooltip="S2CID (identifier)"/>
              </a:rPr>
              <a:t>S2CID</a:t>
            </a:r>
            <a:r>
              <a:rPr lang="en-US" i="1" dirty="0" smtClean="0"/>
              <a:t> </a:t>
            </a:r>
            <a:r>
              <a:rPr lang="en-US" i="1" dirty="0" smtClean="0">
                <a:hlinkClick r:id="rId5"/>
              </a:rPr>
              <a:t>17000089</a:t>
            </a:r>
            <a:r>
              <a:rPr lang="en-US" i="1" dirty="0" smtClean="0"/>
              <a:t>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15" y="2752130"/>
            <a:ext cx="5117415" cy="288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8377" y="3829585"/>
            <a:ext cx="4213645" cy="25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5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templ2</Template>
  <TotalTime>74432</TotalTime>
  <Words>1642</Words>
  <Application>Microsoft Office PowerPoint</Application>
  <PresentationFormat>On-screen Show (4:3)</PresentationFormat>
  <Paragraphs>261</Paragraphs>
  <Slides>37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Garamond</vt:lpstr>
      <vt:lpstr>Monotype Corsiva</vt:lpstr>
      <vt:lpstr>Wingdings</vt:lpstr>
      <vt:lpstr>templ2</vt:lpstr>
      <vt:lpstr>Visio</vt:lpstr>
      <vt:lpstr>Informacioni sistemi </vt:lpstr>
      <vt:lpstr>Podaci, informacije, znanje</vt:lpstr>
      <vt:lpstr>Podaci, informacije, znanje</vt:lpstr>
      <vt:lpstr>Podaci, informacije, znanje</vt:lpstr>
      <vt:lpstr>Podaci, informacije, znanje</vt:lpstr>
      <vt:lpstr>Podaci, informacije, znanje</vt:lpstr>
      <vt:lpstr>Podaci, informacije, znanje</vt:lpstr>
      <vt:lpstr>PowerPoint Presentation</vt:lpstr>
      <vt:lpstr>PowerPoint Presentation</vt:lpstr>
      <vt:lpstr>Od fizičkog sveta do odlučivanja</vt:lpstr>
      <vt:lpstr>PowerPoint Presentation</vt:lpstr>
      <vt:lpstr>Model sistema</vt:lpstr>
      <vt:lpstr>Model sistema</vt:lpstr>
      <vt:lpstr>Model sistema</vt:lpstr>
      <vt:lpstr>Model sistema</vt:lpstr>
      <vt:lpstr>Model sistema</vt:lpstr>
      <vt:lpstr>Model sistema</vt:lpstr>
      <vt:lpstr>Model sistema</vt:lpstr>
      <vt:lpstr>Model sistema</vt:lpstr>
      <vt:lpstr>Model sistema – šta je sistem? </vt:lpstr>
      <vt:lpstr>Model sistema – šta je sistem? </vt:lpstr>
      <vt:lpstr>Model sistema – tipovi </vt:lpstr>
      <vt:lpstr>Model sistema – tipovi </vt:lpstr>
      <vt:lpstr>Model sistema – tipovi </vt:lpstr>
      <vt:lpstr>Model sistema – tipovi </vt:lpstr>
      <vt:lpstr>Model sistema – tipovi </vt:lpstr>
      <vt:lpstr>Model sistema – tipovi </vt:lpstr>
      <vt:lpstr>Model sistema – tipovi </vt:lpstr>
      <vt:lpstr>Od apstraktnog sveta do  meta-odlučivanja</vt:lpstr>
      <vt:lpstr>Model sistema</vt:lpstr>
      <vt:lpstr>Model sistema</vt:lpstr>
      <vt:lpstr>Model sistema</vt:lpstr>
      <vt:lpstr>Informacioni sistem kao podsistem</vt:lpstr>
      <vt:lpstr>Informacioni sistem kao podsistem</vt:lpstr>
      <vt:lpstr>Uspostavljanje sistema upravljanja</vt:lpstr>
      <vt:lpstr>Uspostavljanje sistema upravljanja</vt:lpstr>
      <vt:lpstr>Od apstraktnog sveta do  meta-odlučivanja</vt:lpstr>
    </vt:vector>
  </TitlesOfParts>
  <Company>Elektronski fakultet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sistemi</dc:title>
  <dc:creator>Milorad Tosic</dc:creator>
  <cp:lastModifiedBy>milorad</cp:lastModifiedBy>
  <cp:revision>365</cp:revision>
  <dcterms:created xsi:type="dcterms:W3CDTF">2004-04-16T09:00:27Z</dcterms:created>
  <dcterms:modified xsi:type="dcterms:W3CDTF">2023-10-17T08:47:04Z</dcterms:modified>
</cp:coreProperties>
</file>