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0"/>
  </p:notesMasterIdLst>
  <p:handoutMasterIdLst>
    <p:handoutMasterId r:id="rId21"/>
  </p:handoutMasterIdLst>
  <p:sldIdLst>
    <p:sldId id="256" r:id="rId2"/>
    <p:sldId id="315" r:id="rId3"/>
    <p:sldId id="316" r:id="rId4"/>
    <p:sldId id="317" r:id="rId5"/>
    <p:sldId id="318" r:id="rId6"/>
    <p:sldId id="319" r:id="rId7"/>
    <p:sldId id="320" r:id="rId8"/>
    <p:sldId id="321" r:id="rId9"/>
    <p:sldId id="324" r:id="rId10"/>
    <p:sldId id="322" r:id="rId11"/>
    <p:sldId id="323" r:id="rId12"/>
    <p:sldId id="325" r:id="rId13"/>
    <p:sldId id="326" r:id="rId14"/>
    <p:sldId id="327" r:id="rId15"/>
    <p:sldId id="329" r:id="rId16"/>
    <p:sldId id="328" r:id="rId17"/>
    <p:sldId id="330" r:id="rId18"/>
    <p:sldId id="299" r:id="rId19"/>
  </p:sldIdLst>
  <p:sldSz cx="9144000" cy="6858000" type="screen4x3"/>
  <p:notesSz cx="7315200" cy="9601200"/>
  <p:defaultTextStyle>
    <a:defPPr>
      <a:defRPr lang="en-US"/>
    </a:defPPr>
    <a:lvl1pPr algn="l" rtl="0" fontAlgn="base">
      <a:lnSpc>
        <a:spcPct val="90000"/>
      </a:lnSpc>
      <a:spcBef>
        <a:spcPct val="20000"/>
      </a:spcBef>
      <a:spcAft>
        <a:spcPct val="0"/>
      </a:spcAft>
      <a:buClr>
        <a:schemeClr val="bg1"/>
      </a:buClr>
      <a:buSzPct val="70000"/>
      <a:buFont typeface="Wingdings" pitchFamily="2" charset="2"/>
      <a:buChar char="l"/>
      <a:defRPr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20000"/>
      </a:spcBef>
      <a:spcAft>
        <a:spcPct val="0"/>
      </a:spcAft>
      <a:buClr>
        <a:schemeClr val="bg1"/>
      </a:buClr>
      <a:buSzPct val="70000"/>
      <a:buFont typeface="Wingdings" pitchFamily="2" charset="2"/>
      <a:buChar char="l"/>
      <a:defRPr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20000"/>
      </a:spcBef>
      <a:spcAft>
        <a:spcPct val="0"/>
      </a:spcAft>
      <a:buClr>
        <a:schemeClr val="bg1"/>
      </a:buClr>
      <a:buSzPct val="70000"/>
      <a:buFont typeface="Wingdings" pitchFamily="2" charset="2"/>
      <a:buChar char="l"/>
      <a:defRPr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20000"/>
      </a:spcBef>
      <a:spcAft>
        <a:spcPct val="0"/>
      </a:spcAft>
      <a:buClr>
        <a:schemeClr val="bg1"/>
      </a:buClr>
      <a:buSzPct val="70000"/>
      <a:buFont typeface="Wingdings" pitchFamily="2" charset="2"/>
      <a:buChar char="l"/>
      <a:defRPr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20000"/>
      </a:spcBef>
      <a:spcAft>
        <a:spcPct val="0"/>
      </a:spcAft>
      <a:buClr>
        <a:schemeClr val="bg1"/>
      </a:buClr>
      <a:buSzPct val="70000"/>
      <a:buFont typeface="Wingdings" pitchFamily="2" charset="2"/>
      <a:buChar char="l"/>
      <a:defRPr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5F5F5F"/>
    <a:srgbClr val="C0C0C0"/>
    <a:srgbClr val="969696"/>
    <a:srgbClr val="F4F4F4"/>
    <a:srgbClr val="0000FF"/>
    <a:srgbClr val="33CC33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463" autoAdjust="0"/>
  </p:normalViewPr>
  <p:slideViewPr>
    <p:cSldViewPr>
      <p:cViewPr varScale="1">
        <p:scale>
          <a:sx n="115" d="100"/>
          <a:sy n="115" d="100"/>
        </p:scale>
        <p:origin x="147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188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5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5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5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34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5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6FF9617A-41E8-4558-81B3-EA850BA542B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5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5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5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0188"/>
            <a:ext cx="3170237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520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fld id="{34D942AB-0BB0-4C71-8D41-7FC40DA7D06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E1E13-B6B4-4AE3-9683-B3CC613225A7}" type="slidenum">
              <a:rPr lang="en-US"/>
              <a:pPr/>
              <a:t>1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FFA324-1214-486F-A9C6-B90CF4CE346F}" type="slidenum">
              <a:rPr lang="en-US"/>
              <a:pPr/>
              <a:t>10</a:t>
            </a:fld>
            <a:endParaRPr lang="en-US"/>
          </a:p>
        </p:txBody>
      </p:sp>
      <p:sp>
        <p:nvSpPr>
          <p:cNvPr id="42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FFA324-1214-486F-A9C6-B90CF4CE346F}" type="slidenum">
              <a:rPr lang="en-US"/>
              <a:pPr/>
              <a:t>11</a:t>
            </a:fld>
            <a:endParaRPr lang="en-US"/>
          </a:p>
        </p:txBody>
      </p:sp>
      <p:sp>
        <p:nvSpPr>
          <p:cNvPr id="42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FFA324-1214-486F-A9C6-B90CF4CE346F}" type="slidenum">
              <a:rPr lang="en-US"/>
              <a:pPr/>
              <a:t>12</a:t>
            </a:fld>
            <a:endParaRPr lang="en-US"/>
          </a:p>
        </p:txBody>
      </p:sp>
      <p:sp>
        <p:nvSpPr>
          <p:cNvPr id="42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FFA324-1214-486F-A9C6-B90CF4CE346F}" type="slidenum">
              <a:rPr lang="en-US"/>
              <a:pPr/>
              <a:t>13</a:t>
            </a:fld>
            <a:endParaRPr lang="en-US"/>
          </a:p>
        </p:txBody>
      </p:sp>
      <p:sp>
        <p:nvSpPr>
          <p:cNvPr id="42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FFA324-1214-486F-A9C6-B90CF4CE346F}" type="slidenum">
              <a:rPr lang="en-US"/>
              <a:pPr/>
              <a:t>14</a:t>
            </a:fld>
            <a:endParaRPr lang="en-US"/>
          </a:p>
        </p:txBody>
      </p:sp>
      <p:sp>
        <p:nvSpPr>
          <p:cNvPr id="42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FFA324-1214-486F-A9C6-B90CF4CE346F}" type="slidenum">
              <a:rPr lang="en-US"/>
              <a:pPr/>
              <a:t>15</a:t>
            </a:fld>
            <a:endParaRPr lang="en-US"/>
          </a:p>
        </p:txBody>
      </p:sp>
      <p:sp>
        <p:nvSpPr>
          <p:cNvPr id="42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FFA324-1214-486F-A9C6-B90CF4CE346F}" type="slidenum">
              <a:rPr lang="en-US"/>
              <a:pPr/>
              <a:t>16</a:t>
            </a:fld>
            <a:endParaRPr lang="en-US"/>
          </a:p>
        </p:txBody>
      </p:sp>
      <p:sp>
        <p:nvSpPr>
          <p:cNvPr id="42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FFA324-1214-486F-A9C6-B90CF4CE346F}" type="slidenum">
              <a:rPr lang="en-US"/>
              <a:pPr/>
              <a:t>17</a:t>
            </a:fld>
            <a:endParaRPr lang="en-US"/>
          </a:p>
        </p:txBody>
      </p:sp>
      <p:sp>
        <p:nvSpPr>
          <p:cNvPr id="42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E9A4E4-B76A-41B9-B548-F4776EC5FE20}" type="slidenum">
              <a:rPr lang="en-US"/>
              <a:pPr/>
              <a:t>18</a:t>
            </a:fld>
            <a:endParaRPr lang="en-US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999D48-CF27-45B6-8BC6-0E4391D9E53E}" type="slidenum">
              <a:rPr lang="en-US"/>
              <a:pPr/>
              <a:t>2</a:t>
            </a:fld>
            <a:endParaRPr lang="en-US"/>
          </a:p>
        </p:txBody>
      </p:sp>
      <p:sp>
        <p:nvSpPr>
          <p:cNvPr id="41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0CB29B-1A77-4C41-B5BE-3C7F710FC895}" type="slidenum">
              <a:rPr lang="en-US"/>
              <a:pPr/>
              <a:t>3</a:t>
            </a:fld>
            <a:endParaRPr lang="en-US"/>
          </a:p>
        </p:txBody>
      </p:sp>
      <p:sp>
        <p:nvSpPr>
          <p:cNvPr id="419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FFA324-1214-486F-A9C6-B90CF4CE346F}" type="slidenum">
              <a:rPr lang="en-US"/>
              <a:pPr/>
              <a:t>4</a:t>
            </a:fld>
            <a:endParaRPr lang="en-US"/>
          </a:p>
        </p:txBody>
      </p:sp>
      <p:sp>
        <p:nvSpPr>
          <p:cNvPr id="42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C0F10E-C13C-4E2B-845F-74A93ACE7988}" type="slidenum">
              <a:rPr lang="en-US"/>
              <a:pPr/>
              <a:t>5</a:t>
            </a:fld>
            <a:endParaRPr lang="en-US"/>
          </a:p>
        </p:txBody>
      </p:sp>
      <p:sp>
        <p:nvSpPr>
          <p:cNvPr id="423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FFA324-1214-486F-A9C6-B90CF4CE346F}" type="slidenum">
              <a:rPr lang="en-US"/>
              <a:pPr/>
              <a:t>6</a:t>
            </a:fld>
            <a:endParaRPr lang="en-US"/>
          </a:p>
        </p:txBody>
      </p:sp>
      <p:sp>
        <p:nvSpPr>
          <p:cNvPr id="42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FFA324-1214-486F-A9C6-B90CF4CE346F}" type="slidenum">
              <a:rPr lang="en-US"/>
              <a:pPr/>
              <a:t>7</a:t>
            </a:fld>
            <a:endParaRPr lang="en-US"/>
          </a:p>
        </p:txBody>
      </p:sp>
      <p:sp>
        <p:nvSpPr>
          <p:cNvPr id="42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FFA324-1214-486F-A9C6-B90CF4CE346F}" type="slidenum">
              <a:rPr lang="en-US"/>
              <a:pPr/>
              <a:t>8</a:t>
            </a:fld>
            <a:endParaRPr lang="en-US"/>
          </a:p>
        </p:txBody>
      </p:sp>
      <p:sp>
        <p:nvSpPr>
          <p:cNvPr id="42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FFA324-1214-486F-A9C6-B90CF4CE346F}" type="slidenum">
              <a:rPr lang="en-US"/>
              <a:pPr/>
              <a:t>9</a:t>
            </a:fld>
            <a:endParaRPr lang="en-US"/>
          </a:p>
        </p:txBody>
      </p:sp>
      <p:sp>
        <p:nvSpPr>
          <p:cNvPr id="421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sr-Latn-C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7086600" y="609600"/>
            <a:ext cx="0" cy="4953000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084887" cy="2133600"/>
          </a:xfrm>
        </p:spPr>
        <p:txBody>
          <a:bodyPr anchor="b"/>
          <a:lstStyle>
            <a:lvl1pPr algn="ctr">
              <a:defRPr sz="5400">
                <a:latin typeface="Monotype Corsiva" pitchFamily="66" charset="0"/>
              </a:defRPr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5627687" cy="2362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4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bg2"/>
                </a:solidFill>
              </a:defRPr>
            </a:lvl1pPr>
          </a:lstStyle>
          <a:p>
            <a:endParaRPr lang="sr-Latn-CS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" y="6248400"/>
            <a:ext cx="7239000" cy="457200"/>
          </a:xfrm>
        </p:spPr>
        <p:txBody>
          <a:bodyPr/>
          <a:lstStyle>
            <a:lvl1pPr algn="ctr">
              <a:defRPr>
                <a:latin typeface="Monotype Corsiva" pitchFamily="66" charset="0"/>
              </a:defRPr>
            </a:lvl1pPr>
          </a:lstStyle>
          <a:p>
            <a:endParaRPr lang="sr-Latn-C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7AC232D-09A1-428B-9174-81AAF7BA16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152400" y="2209800"/>
            <a:ext cx="883920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3CC5335-CBFE-4493-9536-8D2A777D64F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28600"/>
            <a:ext cx="22098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28600"/>
            <a:ext cx="64770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3C135DB-96A5-4A3C-A39D-0D066180680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76200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371600"/>
            <a:ext cx="43434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3434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52400" y="6400800"/>
            <a:ext cx="71628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391400" y="6400800"/>
            <a:ext cx="1600200" cy="304800"/>
          </a:xfrm>
        </p:spPr>
        <p:txBody>
          <a:bodyPr/>
          <a:lstStyle>
            <a:lvl1pPr>
              <a:defRPr/>
            </a:lvl1pPr>
          </a:lstStyle>
          <a:p>
            <a:fld id="{9A6130E4-80D2-4CDE-9C82-41E842B3A96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662BBCB-8660-4E61-BD3E-F915D646DA6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177362-04EA-4513-91A3-CBB41EFCE29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371600"/>
            <a:ext cx="43434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3434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D6193AE-239C-4C07-AF25-D25B22F97C7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6D729D-9795-499C-BC22-E816590BF12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D85CD15-1D02-44A0-BB9A-9903E886C5C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4A13129-17D7-413A-8AE5-58787F4AED3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F2BABE-ADF3-4D6F-8336-1314AC6222D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9B5199-1C5D-46C1-85C8-69B9D5D61D5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228600"/>
            <a:ext cx="76200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371600"/>
            <a:ext cx="8839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400800"/>
            <a:ext cx="7162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600">
                <a:solidFill>
                  <a:srgbClr val="0A0575"/>
                </a:solidFill>
              </a:defRPr>
            </a:lvl1pPr>
          </a:lstStyle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1400" y="6400800"/>
            <a:ext cx="160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bg2"/>
                </a:solidFill>
              </a:defRPr>
            </a:lvl1pPr>
          </a:lstStyle>
          <a:p>
            <a:fld id="{3A2EA1F1-D4F7-4C13-A32D-A3B6F167E7E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138" name="Line 42"/>
          <p:cNvSpPr>
            <a:spLocks noChangeShapeType="1"/>
          </p:cNvSpPr>
          <p:nvPr/>
        </p:nvSpPr>
        <p:spPr bwMode="auto">
          <a:xfrm>
            <a:off x="152400" y="1295400"/>
            <a:ext cx="88392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4149" name="Group 53"/>
          <p:cNvGrpSpPr>
            <a:grpSpLocks/>
          </p:cNvGrpSpPr>
          <p:nvPr userDrawn="1"/>
        </p:nvGrpSpPr>
        <p:grpSpPr bwMode="auto">
          <a:xfrm>
            <a:off x="7772400" y="304800"/>
            <a:ext cx="1295400" cy="1143000"/>
            <a:chOff x="4656" y="96"/>
            <a:chExt cx="768" cy="630"/>
          </a:xfrm>
        </p:grpSpPr>
        <p:pic>
          <p:nvPicPr>
            <p:cNvPr id="4150" name="Picture 54" descr="znak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4800" y="96"/>
              <a:ext cx="496" cy="528"/>
            </a:xfrm>
            <a:prstGeom prst="rect">
              <a:avLst/>
            </a:prstGeom>
            <a:noFill/>
          </p:spPr>
        </p:pic>
        <p:sp>
          <p:nvSpPr>
            <p:cNvPr id="4151" name="WordArt 55"/>
            <p:cNvSpPr>
              <a:spLocks noChangeArrowheads="1" noChangeShapeType="1" noTextEdit="1"/>
            </p:cNvSpPr>
            <p:nvPr/>
          </p:nvSpPr>
          <p:spPr bwMode="auto">
            <a:xfrm>
              <a:off x="4656" y="96"/>
              <a:ext cx="768" cy="630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11341427"/>
                </a:avLst>
              </a:prstTxWarp>
            </a:bodyPr>
            <a:lstStyle/>
            <a:p>
              <a:pPr algn="ctr"/>
              <a:r>
                <a:rPr lang="en-US" sz="6000" b="1" kern="10">
                  <a:ln w="9525">
                    <a:noFill/>
                    <a:round/>
                    <a:headEnd/>
                    <a:tailEnd/>
                  </a:ln>
                  <a:solidFill>
                    <a:srgbClr val="777777"/>
                  </a:solidFill>
                  <a:latin typeface="Monotype Corsiva"/>
                </a:rPr>
                <a:t>Faculty of Electronic Engineering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/>
  <p:timing>
    <p:tnLst>
      <p:par>
        <p:cTn id="1" dur="indefinite" restart="never" nodeType="tmRoot"/>
      </p:par>
    </p:tnLst>
  </p:timing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Garamond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Garamond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Garamond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Garamond" pitchFamily="18" charset="0"/>
        </a:defRPr>
      </a:lvl9pPr>
    </p:titleStyle>
    <p:bodyStyle>
      <a:lvl1pPr marL="342900" indent="-342900" algn="l" rtl="0" fontAlgn="base">
        <a:spcBef>
          <a:spcPct val="100000"/>
        </a:spcBef>
        <a:spcAft>
          <a:spcPct val="0"/>
        </a:spcAft>
        <a:buClr>
          <a:srgbClr val="4D4D4D"/>
        </a:buClr>
        <a:buSzPct val="70000"/>
        <a:buFont typeface="Wingdings" pitchFamily="2" charset="2"/>
        <a:buChar char="l"/>
        <a:defRPr sz="3200" b="1">
          <a:solidFill>
            <a:schemeClr val="tx2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60000"/>
        </a:spcBef>
        <a:spcAft>
          <a:spcPct val="0"/>
        </a:spcAft>
        <a:buClr>
          <a:srgbClr val="777777"/>
        </a:buClr>
        <a:buSzPct val="70000"/>
        <a:buFont typeface="Wingdings" pitchFamily="2" charset="2"/>
        <a:buChar char="v"/>
        <a:defRPr sz="2800" b="1" i="1">
          <a:solidFill>
            <a:schemeClr val="tx1"/>
          </a:solidFill>
          <a:latin typeface="+mj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rgbClr val="969696"/>
        </a:buClr>
        <a:buSzPct val="70000"/>
        <a:buFont typeface="Wingdings" pitchFamily="2" charset="2"/>
        <a:buChar char="Ø"/>
        <a:defRPr sz="2500">
          <a:solidFill>
            <a:schemeClr val="tx1"/>
          </a:solidFill>
          <a:latin typeface="+mj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rgbClr val="B2B2B2"/>
        </a:buClr>
        <a:buSzPct val="75000"/>
        <a:buFont typeface="Wingdings" pitchFamily="2" charset="2"/>
        <a:buChar char="§"/>
        <a:defRPr sz="2200">
          <a:solidFill>
            <a:schemeClr val="tx1"/>
          </a:solidFill>
          <a:latin typeface="+mj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rgbClr val="C0C0C0"/>
        </a:buClr>
        <a:buSzPct val="80000"/>
        <a:buFont typeface="Wingdings" pitchFamily="2" charset="2"/>
        <a:buChar char="s"/>
        <a:defRPr sz="2100">
          <a:solidFill>
            <a:schemeClr val="tx1"/>
          </a:solidFill>
          <a:latin typeface="+mj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rgbClr val="C0C0C0"/>
        </a:buClr>
        <a:buSzPct val="80000"/>
        <a:buFont typeface="Wingdings" pitchFamily="2" charset="2"/>
        <a:buChar char="s"/>
        <a:defRPr sz="2100">
          <a:solidFill>
            <a:schemeClr val="tx1"/>
          </a:solidFill>
          <a:latin typeface="+mj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rgbClr val="C0C0C0"/>
        </a:buClr>
        <a:buSzPct val="80000"/>
        <a:buFont typeface="Wingdings" pitchFamily="2" charset="2"/>
        <a:buChar char="s"/>
        <a:defRPr sz="2100">
          <a:solidFill>
            <a:schemeClr val="tx1"/>
          </a:solidFill>
          <a:latin typeface="+mj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rgbClr val="C0C0C0"/>
        </a:buClr>
        <a:buSzPct val="80000"/>
        <a:buFont typeface="Wingdings" pitchFamily="2" charset="2"/>
        <a:buChar char="s"/>
        <a:defRPr sz="2100">
          <a:solidFill>
            <a:schemeClr val="tx1"/>
          </a:solidFill>
          <a:latin typeface="+mj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rgbClr val="C0C0C0"/>
        </a:buClr>
        <a:buSzPct val="80000"/>
        <a:buFont typeface="Wingdings" pitchFamily="2" charset="2"/>
        <a:buChar char="s"/>
        <a:defRPr sz="2100">
          <a:solidFill>
            <a:schemeClr val="tx1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066800"/>
            <a:ext cx="6553200" cy="914400"/>
          </a:xfrm>
        </p:spPr>
        <p:txBody>
          <a:bodyPr/>
          <a:lstStyle/>
          <a:p>
            <a:r>
              <a:rPr lang="sr-Latn-CS" sz="4000" dirty="0">
                <a:solidFill>
                  <a:srgbClr val="CC0000"/>
                </a:solidFill>
              </a:rPr>
              <a:t>Informacioni sistemi</a:t>
            </a:r>
            <a:r>
              <a:rPr lang="sr-Latn-CS" sz="4000" dirty="0"/>
              <a:t>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2438400"/>
            <a:ext cx="6324600" cy="3200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 smtClean="0"/>
              <a:t>SWOT </a:t>
            </a:r>
            <a:r>
              <a:rPr lang="en-US" sz="2800" dirty="0" err="1" smtClean="0"/>
              <a:t>anali</a:t>
            </a:r>
            <a:r>
              <a:rPr lang="sr-Latn-CS" sz="2800" dirty="0" smtClean="0"/>
              <a:t>za</a:t>
            </a:r>
            <a:endParaRPr lang="sr-Latn-CS" sz="2800" dirty="0"/>
          </a:p>
          <a:p>
            <a:pPr>
              <a:lnSpc>
                <a:spcPct val="80000"/>
              </a:lnSpc>
            </a:pPr>
            <a:endParaRPr lang="sr-Latn-CS" sz="2800" dirty="0"/>
          </a:p>
          <a:p>
            <a:pPr>
              <a:lnSpc>
                <a:spcPct val="80000"/>
              </a:lnSpc>
              <a:spcAft>
                <a:spcPct val="50000"/>
              </a:spcAft>
            </a:pPr>
            <a:r>
              <a:rPr lang="sr-Latn-CS" sz="2000" b="0" dirty="0"/>
              <a:t>Prof. Dr Milorad Tošić</a:t>
            </a:r>
          </a:p>
          <a:p>
            <a:pPr>
              <a:lnSpc>
                <a:spcPct val="60000"/>
              </a:lnSpc>
              <a:spcBef>
                <a:spcPct val="60000"/>
              </a:spcBef>
            </a:pPr>
            <a:r>
              <a:rPr lang="sr-Latn-CS" sz="2000" dirty="0"/>
              <a:t>Katedra za Računarstvo,</a:t>
            </a:r>
          </a:p>
          <a:p>
            <a:pPr>
              <a:lnSpc>
                <a:spcPct val="60000"/>
              </a:lnSpc>
              <a:spcBef>
                <a:spcPct val="60000"/>
              </a:spcBef>
            </a:pPr>
            <a:r>
              <a:rPr lang="sr-Latn-CS" sz="2000" dirty="0"/>
              <a:t>Elektronski fakultet, Univerzitet u Nišu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Prof. Dr </a:t>
            </a:r>
            <a:r>
              <a:rPr lang="en-US" altLang="en-US" dirty="0" err="1"/>
              <a:t>Milorad</a:t>
            </a:r>
            <a:r>
              <a:rPr lang="en-US" altLang="en-US" dirty="0"/>
              <a:t> </a:t>
            </a:r>
            <a:r>
              <a:rPr lang="en-US" altLang="en-US" dirty="0" err="1"/>
              <a:t>Tosic</a:t>
            </a:r>
            <a:r>
              <a:rPr lang="en-US" altLang="en-US" dirty="0"/>
              <a:t>                                   </a:t>
            </a:r>
            <a:r>
              <a:rPr lang="en-US" altLang="en-US" dirty="0" err="1"/>
              <a:t>Informacioni</a:t>
            </a:r>
            <a:r>
              <a:rPr lang="en-US" altLang="en-US" dirty="0"/>
              <a:t> </a:t>
            </a:r>
            <a:r>
              <a:rPr lang="en-US" altLang="en-US" dirty="0" err="1"/>
              <a:t>sistemi</a:t>
            </a:r>
            <a:endParaRPr lang="en-US" altLang="en-US" dirty="0"/>
          </a:p>
        </p:txBody>
      </p:sp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sz="2800" b="1" i="1" dirty="0"/>
              <a:t> </a:t>
            </a:r>
            <a:r>
              <a:rPr lang="sr-Latn-CS" sz="2800" b="1" i="1" dirty="0" smtClean="0"/>
              <a:t>Najčešće greške u 1. i 2. koraku</a:t>
            </a:r>
            <a:endParaRPr lang="sr-Latn-CS" sz="2800" b="1" i="1" dirty="0"/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8839200" cy="4953000"/>
          </a:xfrm>
        </p:spPr>
        <p:txBody>
          <a:bodyPr/>
          <a:lstStyle/>
          <a:p>
            <a:r>
              <a:rPr lang="sr-Latn-CS" sz="2800" dirty="0" smtClean="0"/>
              <a:t>Nedovoljno obraćanje pažnje na internu odnosno eksternu prirodu pojedinih faktora</a:t>
            </a:r>
          </a:p>
          <a:p>
            <a:pPr lvl="1"/>
            <a:r>
              <a:rPr lang="sr-Latn-CS" sz="2400" dirty="0" smtClean="0"/>
              <a:t>«Prednost je sve što je dobro, Slabost je sve što je loše, Mogućnosti su sve što radimo, a Opasnosti su sve što može upotrebiti protiv nas»</a:t>
            </a:r>
          </a:p>
          <a:p>
            <a:r>
              <a:rPr lang="sr-Latn-CS" sz="2800" dirty="0" smtClean="0"/>
              <a:t>Prosto nabrajanje bez uzimanja u obzir medjuzavisnosti i relacija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Prof. Dr </a:t>
            </a:r>
            <a:r>
              <a:rPr lang="en-US" altLang="en-US" dirty="0" err="1"/>
              <a:t>Milorad</a:t>
            </a:r>
            <a:r>
              <a:rPr lang="en-US" altLang="en-US" dirty="0"/>
              <a:t> </a:t>
            </a:r>
            <a:r>
              <a:rPr lang="en-US" altLang="en-US" dirty="0" err="1"/>
              <a:t>Tosic</a:t>
            </a:r>
            <a:r>
              <a:rPr lang="en-US" altLang="en-US" dirty="0"/>
              <a:t>                                   </a:t>
            </a:r>
            <a:r>
              <a:rPr lang="en-US" altLang="en-US" dirty="0" err="1"/>
              <a:t>Informacioni</a:t>
            </a:r>
            <a:r>
              <a:rPr lang="en-US" altLang="en-US" dirty="0"/>
              <a:t> </a:t>
            </a:r>
            <a:r>
              <a:rPr lang="en-US" altLang="en-US" dirty="0" err="1"/>
              <a:t>sistemi</a:t>
            </a:r>
            <a:endParaRPr lang="en-US" altLang="en-US" dirty="0"/>
          </a:p>
        </p:txBody>
      </p:sp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sz="2800" b="1" i="1" dirty="0"/>
              <a:t> </a:t>
            </a:r>
            <a:r>
              <a:rPr lang="sr-Latn-CS" sz="2800" b="1" i="1" dirty="0" smtClean="0"/>
              <a:t>Analiza pozicicije po dve koordinate</a:t>
            </a:r>
            <a:endParaRPr lang="sr-Latn-CS" sz="2800" b="1" i="1" dirty="0"/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8839200" cy="1066800"/>
          </a:xfrm>
        </p:spPr>
        <p:txBody>
          <a:bodyPr/>
          <a:lstStyle/>
          <a:p>
            <a:r>
              <a:rPr lang="sr-Latn-CS" sz="2800" dirty="0" smtClean="0"/>
              <a:t>Upoređivanje internih i eksternih faktora i određivanje pozicije na svakoj koordinatnoj osi</a:t>
            </a:r>
            <a:endParaRPr lang="en-US" sz="2800" dirty="0"/>
          </a:p>
        </p:txBody>
      </p:sp>
      <p:sp>
        <p:nvSpPr>
          <p:cNvPr id="4341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34177" name="Object 1"/>
          <p:cNvGraphicFramePr>
            <a:graphicFrameLocks noChangeAspect="1"/>
          </p:cNvGraphicFramePr>
          <p:nvPr/>
        </p:nvGraphicFramePr>
        <p:xfrm>
          <a:off x="1219200" y="2438400"/>
          <a:ext cx="6469626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184" name="Visio" r:id="rId4" imgW="4143240" imgH="2295360" progId="Visio.Drawing.11">
                  <p:embed/>
                </p:oleObj>
              </mc:Choice>
              <mc:Fallback>
                <p:oleObj name="Visio" r:id="rId4" imgW="4143240" imgH="2295360" progId="Visio.Drawing.11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438400"/>
                        <a:ext cx="6469626" cy="358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Prof. Dr </a:t>
            </a:r>
            <a:r>
              <a:rPr lang="en-US" altLang="en-US" dirty="0" err="1"/>
              <a:t>Milorad</a:t>
            </a:r>
            <a:r>
              <a:rPr lang="en-US" altLang="en-US" dirty="0"/>
              <a:t> </a:t>
            </a:r>
            <a:r>
              <a:rPr lang="en-US" altLang="en-US" dirty="0" err="1"/>
              <a:t>Tosic</a:t>
            </a:r>
            <a:r>
              <a:rPr lang="en-US" altLang="en-US" dirty="0"/>
              <a:t>                                   </a:t>
            </a:r>
            <a:r>
              <a:rPr lang="en-US" altLang="en-US" dirty="0" err="1"/>
              <a:t>Informacioni</a:t>
            </a:r>
            <a:r>
              <a:rPr lang="en-US" altLang="en-US" dirty="0"/>
              <a:t> </a:t>
            </a:r>
            <a:r>
              <a:rPr lang="en-US" altLang="en-US" dirty="0" err="1"/>
              <a:t>sistemi</a:t>
            </a:r>
            <a:endParaRPr lang="en-US" altLang="en-US" dirty="0"/>
          </a:p>
        </p:txBody>
      </p:sp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sz="2800" b="1" i="1" dirty="0"/>
              <a:t> </a:t>
            </a:r>
            <a:r>
              <a:rPr lang="sr-Latn-CS" sz="2800" b="1" i="1" dirty="0" smtClean="0"/>
              <a:t>Analiza pozicicije po dve koordinate</a:t>
            </a:r>
            <a:endParaRPr lang="sr-Latn-CS" sz="2800" b="1" i="1" dirty="0"/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8839200" cy="4572000"/>
          </a:xfrm>
        </p:spPr>
        <p:txBody>
          <a:bodyPr/>
          <a:lstStyle/>
          <a:p>
            <a:r>
              <a:rPr lang="sr-Latn-CS" sz="2800" dirty="0" smtClean="0"/>
              <a:t>Primer: </a:t>
            </a:r>
          </a:p>
          <a:p>
            <a:pPr lvl="1"/>
            <a:r>
              <a:rPr lang="sr-Latn-CS" sz="2400" dirty="0" smtClean="0"/>
              <a:t>Neka npr. na jugu Srbije postoji priliv nove radne snage koja zbog nedovoljnog obrazovanja traži slabo plaćene jednostavne poslove u proizvodnji. Ta radna snaga je eksterni faktor. Šansa za zapošljavanja jeftine radne snage je </a:t>
            </a:r>
            <a:r>
              <a:rPr lang="sr-Latn-CS" sz="2400" u="sng" dirty="0" smtClean="0"/>
              <a:t>Mogućnost</a:t>
            </a:r>
            <a:r>
              <a:rPr lang="sr-Latn-CS" sz="2400" dirty="0" smtClean="0"/>
              <a:t>. </a:t>
            </a:r>
          </a:p>
          <a:p>
            <a:pPr lvl="1"/>
            <a:r>
              <a:rPr lang="sr-Latn-CS" sz="2400" dirty="0" smtClean="0"/>
              <a:t>Razmotrimo sada kompaniju za proizvodnju prehrambenih proizvoda koja ima najsavremeniju liniju za proizvodnju, i koja je locirana u Vojvodini. Ta proizvodna linija je očigledno </a:t>
            </a:r>
            <a:r>
              <a:rPr lang="sr-Latn-CS" sz="2400" u="sng" dirty="0" smtClean="0"/>
              <a:t>Prednost</a:t>
            </a:r>
            <a:r>
              <a:rPr lang="sr-Latn-CS" sz="2400" dirty="0" smtClean="0"/>
              <a:t> (Jaka strana). </a:t>
            </a:r>
            <a:endParaRPr lang="en-US" sz="2400" dirty="0"/>
          </a:p>
        </p:txBody>
      </p:sp>
      <p:sp>
        <p:nvSpPr>
          <p:cNvPr id="4341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Prof. Dr </a:t>
            </a:r>
            <a:r>
              <a:rPr lang="en-US" altLang="en-US" dirty="0" err="1"/>
              <a:t>Milorad</a:t>
            </a:r>
            <a:r>
              <a:rPr lang="en-US" altLang="en-US" dirty="0"/>
              <a:t> </a:t>
            </a:r>
            <a:r>
              <a:rPr lang="en-US" altLang="en-US" dirty="0" err="1"/>
              <a:t>Tosic</a:t>
            </a:r>
            <a:r>
              <a:rPr lang="en-US" altLang="en-US" dirty="0"/>
              <a:t>                                   </a:t>
            </a:r>
            <a:r>
              <a:rPr lang="en-US" altLang="en-US" dirty="0" err="1"/>
              <a:t>Informacioni</a:t>
            </a:r>
            <a:r>
              <a:rPr lang="en-US" altLang="en-US" dirty="0"/>
              <a:t> </a:t>
            </a:r>
            <a:r>
              <a:rPr lang="en-US" altLang="en-US" dirty="0" err="1"/>
              <a:t>sistemi</a:t>
            </a:r>
            <a:endParaRPr lang="en-US" altLang="en-US" dirty="0"/>
          </a:p>
        </p:txBody>
      </p:sp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sz="2800" b="1" i="1" dirty="0"/>
              <a:t> </a:t>
            </a:r>
            <a:r>
              <a:rPr lang="sr-Latn-CS" sz="2800" b="1" i="1" dirty="0" smtClean="0"/>
              <a:t>Analiza pozicicije po dve koordinate</a:t>
            </a:r>
            <a:endParaRPr lang="sr-Latn-CS" sz="2800" b="1" i="1" dirty="0"/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8839200" cy="4572000"/>
          </a:xfrm>
        </p:spPr>
        <p:txBody>
          <a:bodyPr/>
          <a:lstStyle/>
          <a:p>
            <a:r>
              <a:rPr lang="sr-Latn-CS" sz="2800" dirty="0" smtClean="0"/>
              <a:t>Primer: </a:t>
            </a:r>
          </a:p>
          <a:p>
            <a:pPr lvl="1"/>
            <a:r>
              <a:rPr lang="sr-Latn-CS" sz="2400" dirty="0" smtClean="0"/>
              <a:t>Medjutim, </a:t>
            </a:r>
            <a:r>
              <a:rPr lang="sr-Latn-CS" sz="2400" u="sng" dirty="0" smtClean="0"/>
              <a:t>problem</a:t>
            </a:r>
            <a:r>
              <a:rPr lang="sr-Latn-CS" sz="2400" dirty="0" smtClean="0"/>
              <a:t> je u tome što se Mogućnost i Prednost medjusobno poništavaju jer se nalaze na geografski različitim lakocijama, a ni jedna od njih mobilna. </a:t>
            </a:r>
          </a:p>
          <a:p>
            <a:pPr lvl="1"/>
            <a:r>
              <a:rPr lang="sr-Latn-CS" sz="2400" dirty="0" smtClean="0"/>
              <a:t>Pretpostavimo sada da se glavni konkurent sprema da otvori fabriku za proizvodnju u Vranju. Ovo je sada </a:t>
            </a:r>
            <a:r>
              <a:rPr lang="sr-Latn-CS" sz="2400" u="sng" dirty="0"/>
              <a:t>Pretnja</a:t>
            </a:r>
            <a:r>
              <a:rPr lang="sr-Latn-CS" sz="2400" dirty="0" smtClean="0"/>
              <a:t>.</a:t>
            </a:r>
            <a:endParaRPr lang="en-US" sz="2400" dirty="0"/>
          </a:p>
        </p:txBody>
      </p:sp>
      <p:sp>
        <p:nvSpPr>
          <p:cNvPr id="4341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Prof. Dr </a:t>
            </a:r>
            <a:r>
              <a:rPr lang="en-US" altLang="en-US" dirty="0" err="1"/>
              <a:t>Milorad</a:t>
            </a:r>
            <a:r>
              <a:rPr lang="en-US" altLang="en-US" dirty="0"/>
              <a:t> </a:t>
            </a:r>
            <a:r>
              <a:rPr lang="en-US" altLang="en-US" dirty="0" err="1"/>
              <a:t>Tosic</a:t>
            </a:r>
            <a:r>
              <a:rPr lang="en-US" altLang="en-US" dirty="0"/>
              <a:t>                                   </a:t>
            </a:r>
            <a:r>
              <a:rPr lang="en-US" altLang="en-US" dirty="0" err="1"/>
              <a:t>Informacioni</a:t>
            </a:r>
            <a:r>
              <a:rPr lang="en-US" altLang="en-US" dirty="0"/>
              <a:t> </a:t>
            </a:r>
            <a:r>
              <a:rPr lang="en-US" altLang="en-US" dirty="0" err="1"/>
              <a:t>sistemi</a:t>
            </a:r>
            <a:endParaRPr lang="en-US" altLang="en-US" dirty="0"/>
          </a:p>
        </p:txBody>
      </p:sp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sz="2800" b="1" i="1" dirty="0"/>
              <a:t> </a:t>
            </a:r>
            <a:r>
              <a:rPr lang="sr-Latn-CS" sz="2800" b="1" i="1" dirty="0" smtClean="0"/>
              <a:t>Određivanje pozicicije po kvadratima</a:t>
            </a:r>
            <a:endParaRPr lang="sr-Latn-CS" sz="2800" b="1" i="1" dirty="0"/>
          </a:p>
        </p:txBody>
      </p:sp>
      <p:sp>
        <p:nvSpPr>
          <p:cNvPr id="4341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567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56705" name="Object 1"/>
          <p:cNvGraphicFramePr>
            <a:graphicFrameLocks noChangeAspect="1"/>
          </p:cNvGraphicFramePr>
          <p:nvPr/>
        </p:nvGraphicFramePr>
        <p:xfrm>
          <a:off x="533400" y="1447800"/>
          <a:ext cx="7994479" cy="442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712" name="Visio" r:id="rId4" imgW="4143240" imgH="2295360" progId="Visio.Drawing.11">
                  <p:embed/>
                </p:oleObj>
              </mc:Choice>
              <mc:Fallback>
                <p:oleObj name="Visio" r:id="rId4" imgW="4143240" imgH="2295360" progId="Visio.Drawing.11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447800"/>
                        <a:ext cx="7994479" cy="442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Prof. Dr </a:t>
            </a:r>
            <a:r>
              <a:rPr lang="en-US" altLang="en-US" dirty="0" err="1"/>
              <a:t>Milorad</a:t>
            </a:r>
            <a:r>
              <a:rPr lang="en-US" altLang="en-US" dirty="0"/>
              <a:t> </a:t>
            </a:r>
            <a:r>
              <a:rPr lang="en-US" altLang="en-US" dirty="0" err="1"/>
              <a:t>Tosic</a:t>
            </a:r>
            <a:r>
              <a:rPr lang="en-US" altLang="en-US" dirty="0"/>
              <a:t>                                   </a:t>
            </a:r>
            <a:r>
              <a:rPr lang="en-US" altLang="en-US" dirty="0" err="1"/>
              <a:t>Informacioni</a:t>
            </a:r>
            <a:r>
              <a:rPr lang="en-US" altLang="en-US" dirty="0"/>
              <a:t> </a:t>
            </a:r>
            <a:r>
              <a:rPr lang="en-US" altLang="en-US" dirty="0" err="1"/>
              <a:t>sistemi</a:t>
            </a:r>
            <a:endParaRPr lang="en-US" altLang="en-US" dirty="0"/>
          </a:p>
        </p:txBody>
      </p:sp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sr-Latn-CS" sz="2800" b="1" i="1" dirty="0"/>
              <a:t> </a:t>
            </a:r>
            <a:r>
              <a:rPr lang="sr-Latn-CS" sz="2800" b="1" i="1" dirty="0" smtClean="0"/>
              <a:t>Nabrajanje kandidat strategija</a:t>
            </a:r>
            <a:endParaRPr lang="sr-Latn-CS" sz="2800" b="1" i="1" dirty="0"/>
          </a:p>
        </p:txBody>
      </p:sp>
      <p:sp>
        <p:nvSpPr>
          <p:cNvPr id="4341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567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1998" y="1447796"/>
          <a:ext cx="7315201" cy="4343398"/>
        </p:xfrm>
        <a:graphic>
          <a:graphicData uri="http://schemas.openxmlformats.org/drawingml/2006/table">
            <a:tbl>
              <a:tblPr/>
              <a:tblGrid>
                <a:gridCol w="1541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00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15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15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0988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r-Latn-CS" sz="1100" b="1" dirty="0">
                          <a:latin typeface="Times New Roman"/>
                          <a:ea typeface="Times New Roman"/>
                        </a:rPr>
                        <a:t>Konkurentnost pozicije</a:t>
                      </a:r>
                      <a:endParaRPr lang="en-US" sz="1100" dirty="0">
                        <a:latin typeface="Times New Roman"/>
                        <a:ea typeface="Times New Roman"/>
                      </a:endParaRPr>
                    </a:p>
                  </a:txBody>
                  <a:tcPr marL="64250" marR="64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r-Latn-CS" sz="1100" b="1">
                          <a:latin typeface="Times New Roman"/>
                          <a:ea typeface="Times New Roman"/>
                        </a:rPr>
                        <a:t>Opravdanje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4250" marR="64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r-Latn-CS" sz="1100" b="1">
                          <a:latin typeface="Times New Roman"/>
                          <a:ea typeface="Times New Roman"/>
                        </a:rPr>
                        <a:t>Generičke kandidat strategije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4250" marR="64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r-Latn-CS" sz="1100" b="1">
                          <a:latin typeface="Times New Roman"/>
                          <a:ea typeface="Times New Roman"/>
                        </a:rPr>
                        <a:t>Opis strategije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4250" marR="64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494">
                <a:tc rowSpan="4"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r-Latn-CS" sz="1100" b="1" dirty="0">
                          <a:latin typeface="Times New Roman"/>
                          <a:ea typeface="Times New Roman"/>
                        </a:rPr>
                        <a:t>Agresivna straegija</a:t>
                      </a:r>
                      <a:endParaRPr lang="en-US" sz="1100" b="1" dirty="0">
                        <a:latin typeface="Times New Roman"/>
                        <a:ea typeface="Times New Roman"/>
                      </a:endParaRPr>
                    </a:p>
                  </a:txBody>
                  <a:tcPr marL="64250" marR="64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r-Latn-CS" sz="1100">
                          <a:latin typeface="Times New Roman"/>
                          <a:ea typeface="Times New Roman"/>
                        </a:rPr>
                        <a:t>Iskoristiti Prednosti i Mogućnosti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4250" marR="64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r-Latn-CS" sz="1100">
                          <a:latin typeface="Times New Roman"/>
                          <a:ea typeface="Times New Roman"/>
                        </a:rPr>
                        <a:t>Koncentrisani rast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4250" marR="64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sr-Latn-CS" sz="1100">
                        <a:latin typeface="Times New Roman"/>
                        <a:ea typeface="Times New Roman"/>
                      </a:endParaRPr>
                    </a:p>
                  </a:txBody>
                  <a:tcPr marL="64250" marR="64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4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r-Latn-CS" sz="1100">
                          <a:latin typeface="Times New Roman"/>
                          <a:ea typeface="Times New Roman"/>
                        </a:rPr>
                        <a:t>Razvoj tržišta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4250" marR="64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sr-Latn-CS" sz="1100">
                        <a:latin typeface="Times New Roman"/>
                        <a:ea typeface="Times New Roman"/>
                      </a:endParaRPr>
                    </a:p>
                  </a:txBody>
                  <a:tcPr marL="64250" marR="64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4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r-Latn-CS" sz="1100">
                          <a:latin typeface="Times New Roman"/>
                          <a:ea typeface="Times New Roman"/>
                        </a:rPr>
                        <a:t>Razvoj proizvoda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4250" marR="64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sr-Latn-CS" sz="1100">
                        <a:latin typeface="Times New Roman"/>
                        <a:ea typeface="Times New Roman"/>
                      </a:endParaRPr>
                    </a:p>
                  </a:txBody>
                  <a:tcPr marL="64250" marR="64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4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r-Latn-CS" sz="1100">
                          <a:latin typeface="Times New Roman"/>
                          <a:ea typeface="Times New Roman"/>
                        </a:rPr>
                        <a:t>Inovacije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4250" marR="64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sr-Latn-CS" sz="1100">
                        <a:latin typeface="Times New Roman"/>
                        <a:ea typeface="Times New Roman"/>
                      </a:endParaRPr>
                    </a:p>
                  </a:txBody>
                  <a:tcPr marL="64250" marR="64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494">
                <a:tc rowSpan="3"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r-Latn-CS" sz="1100" b="1" dirty="0" smtClean="0">
                          <a:latin typeface="Times New Roman"/>
                          <a:ea typeface="Times New Roman"/>
                        </a:rPr>
                        <a:t>Deversifikacija</a:t>
                      </a:r>
                      <a:endParaRPr lang="sr-Latn-CS" sz="1100" b="1" dirty="0">
                        <a:latin typeface="Times New Roman"/>
                        <a:ea typeface="Times New Roman"/>
                      </a:endParaRPr>
                    </a:p>
                  </a:txBody>
                  <a:tcPr marL="64250" marR="64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sr-Latn-CS" sz="1100">
                        <a:latin typeface="Times New Roman"/>
                        <a:ea typeface="Times New Roman"/>
                      </a:endParaRPr>
                    </a:p>
                  </a:txBody>
                  <a:tcPr marL="64250" marR="64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r-Latn-CS" sz="1100">
                          <a:latin typeface="Times New Roman"/>
                          <a:ea typeface="Times New Roman"/>
                        </a:rPr>
                        <a:t>Koncentrična diversifikacija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4250" marR="64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sr-Latn-CS" sz="1100">
                        <a:latin typeface="Times New Roman"/>
                        <a:ea typeface="Times New Roman"/>
                      </a:endParaRPr>
                    </a:p>
                  </a:txBody>
                  <a:tcPr marL="64250" marR="64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09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r-Latn-CS" sz="1100">
                          <a:latin typeface="Times New Roman"/>
                          <a:ea typeface="Times New Roman"/>
                        </a:rPr>
                        <a:t>Diversifikacija kroz konglomerat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4250" marR="64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sr-Latn-CS" sz="1100">
                        <a:latin typeface="Times New Roman"/>
                        <a:ea typeface="Times New Roman"/>
                      </a:endParaRPr>
                    </a:p>
                  </a:txBody>
                  <a:tcPr marL="64250" marR="64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54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r-Latn-CS" sz="1100">
                          <a:latin typeface="Times New Roman"/>
                          <a:ea typeface="Times New Roman"/>
                        </a:rPr>
                        <a:t>Kombinovanje kompanija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4250" marR="64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sr-Latn-CS" sz="1100">
                        <a:latin typeface="Times New Roman"/>
                        <a:ea typeface="Times New Roman"/>
                      </a:endParaRPr>
                    </a:p>
                  </a:txBody>
                  <a:tcPr marL="64250" marR="64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5494">
                <a:tc rowSpan="4"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r-Latn-CS" sz="1100" b="1" dirty="0" smtClean="0">
                          <a:latin typeface="Times New Roman"/>
                          <a:ea typeface="Times New Roman"/>
                        </a:rPr>
                        <a:t>Preokret</a:t>
                      </a:r>
                      <a:endParaRPr lang="sr-Latn-CS" sz="1100" b="1" dirty="0">
                        <a:latin typeface="Times New Roman"/>
                        <a:ea typeface="Times New Roman"/>
                      </a:endParaRPr>
                    </a:p>
                  </a:txBody>
                  <a:tcPr marL="64250" marR="64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sr-Latn-CS" sz="1100">
                        <a:latin typeface="Times New Roman"/>
                        <a:ea typeface="Times New Roman"/>
                      </a:endParaRPr>
                    </a:p>
                  </a:txBody>
                  <a:tcPr marL="64250" marR="64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r-Latn-CS" sz="1100">
                          <a:latin typeface="Times New Roman"/>
                          <a:ea typeface="Times New Roman"/>
                        </a:rPr>
                        <a:t>Horizontalna integracija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4250" marR="64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sr-Latn-CS" sz="1100">
                        <a:latin typeface="Times New Roman"/>
                        <a:ea typeface="Times New Roman"/>
                      </a:endParaRPr>
                    </a:p>
                  </a:txBody>
                  <a:tcPr marL="64250" marR="64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4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r-Latn-CS" sz="1100">
                          <a:latin typeface="Times New Roman"/>
                          <a:ea typeface="Times New Roman"/>
                        </a:rPr>
                        <a:t>Vertikalna integracija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4250" marR="64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sr-Latn-CS" sz="1100">
                        <a:latin typeface="Times New Roman"/>
                        <a:ea typeface="Times New Roman"/>
                      </a:endParaRPr>
                    </a:p>
                  </a:txBody>
                  <a:tcPr marL="64250" marR="64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54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r-Latn-CS" sz="1100">
                          <a:latin typeface="Times New Roman"/>
                          <a:ea typeface="Times New Roman"/>
                        </a:rPr>
                        <a:t>Preokret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4250" marR="64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sr-Latn-CS" sz="1100">
                        <a:latin typeface="Times New Roman"/>
                        <a:ea typeface="Times New Roman"/>
                      </a:endParaRPr>
                    </a:p>
                  </a:txBody>
                  <a:tcPr marL="64250" marR="64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54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r-Latn-CS" sz="1100">
                          <a:latin typeface="Times New Roman"/>
                          <a:ea typeface="Times New Roman"/>
                        </a:rPr>
                        <a:t>Kombinovanje kompanija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4250" marR="64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sr-Latn-CS" sz="1100">
                        <a:latin typeface="Times New Roman"/>
                        <a:ea typeface="Times New Roman"/>
                      </a:endParaRPr>
                    </a:p>
                  </a:txBody>
                  <a:tcPr marL="64250" marR="64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5494">
                <a:tc rowSpan="3"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r-Latn-CS" sz="1100" b="1" dirty="0" smtClean="0">
                          <a:latin typeface="Times New Roman"/>
                          <a:ea typeface="Times New Roman"/>
                        </a:rPr>
                        <a:t>Odbranbena strategija</a:t>
                      </a:r>
                      <a:endParaRPr lang="sr-Latn-CS" sz="1100" b="1" dirty="0">
                        <a:latin typeface="Times New Roman"/>
                        <a:ea typeface="Times New Roman"/>
                      </a:endParaRPr>
                    </a:p>
                  </a:txBody>
                  <a:tcPr marL="64250" marR="64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sr-Latn-CS" sz="1100">
                        <a:latin typeface="Times New Roman"/>
                        <a:ea typeface="Times New Roman"/>
                      </a:endParaRPr>
                    </a:p>
                  </a:txBody>
                  <a:tcPr marL="64250" marR="64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r-Latn-CS" sz="1100">
                          <a:latin typeface="Times New Roman"/>
                          <a:ea typeface="Times New Roman"/>
                        </a:rPr>
                        <a:t>Rasparčavanje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4250" marR="64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sr-Latn-CS" sz="1100">
                        <a:latin typeface="Times New Roman"/>
                        <a:ea typeface="Times New Roman"/>
                      </a:endParaRPr>
                    </a:p>
                  </a:txBody>
                  <a:tcPr marL="64250" marR="64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54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r-Latn-CS" sz="1100">
                          <a:latin typeface="Times New Roman"/>
                          <a:ea typeface="Times New Roman"/>
                        </a:rPr>
                        <a:t>Likvidacija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4250" marR="64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sr-Latn-CS" sz="1100">
                        <a:latin typeface="Times New Roman"/>
                        <a:ea typeface="Times New Roman"/>
                      </a:endParaRPr>
                    </a:p>
                  </a:txBody>
                  <a:tcPr marL="64250" marR="64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549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sr-Latn-CS" sz="1100">
                          <a:latin typeface="Times New Roman"/>
                          <a:ea typeface="Times New Roman"/>
                        </a:rPr>
                        <a:t>Bankrotstvo</a:t>
                      </a:r>
                      <a:endParaRPr lang="en-US" sz="1100">
                        <a:latin typeface="Times New Roman"/>
                        <a:ea typeface="Times New Roman"/>
                      </a:endParaRPr>
                    </a:p>
                  </a:txBody>
                  <a:tcPr marL="64250" marR="64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sr-Latn-CS" sz="1100" dirty="0">
                        <a:latin typeface="Times New Roman"/>
                        <a:ea typeface="Times New Roman"/>
                      </a:endParaRPr>
                    </a:p>
                  </a:txBody>
                  <a:tcPr marL="64250" marR="6425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Prof. Dr </a:t>
            </a:r>
            <a:r>
              <a:rPr lang="en-US" altLang="en-US" dirty="0" err="1"/>
              <a:t>Milorad</a:t>
            </a:r>
            <a:r>
              <a:rPr lang="en-US" altLang="en-US" dirty="0"/>
              <a:t> </a:t>
            </a:r>
            <a:r>
              <a:rPr lang="en-US" altLang="en-US" dirty="0" err="1"/>
              <a:t>Tosic</a:t>
            </a:r>
            <a:r>
              <a:rPr lang="en-US" altLang="en-US" dirty="0"/>
              <a:t>                                   </a:t>
            </a:r>
            <a:r>
              <a:rPr lang="en-US" altLang="en-US" dirty="0" err="1"/>
              <a:t>Informacioni</a:t>
            </a:r>
            <a:r>
              <a:rPr lang="en-US" altLang="en-US" dirty="0"/>
              <a:t> </a:t>
            </a:r>
            <a:r>
              <a:rPr lang="en-US" altLang="en-US" dirty="0" err="1"/>
              <a:t>sistemi</a:t>
            </a:r>
            <a:endParaRPr lang="en-US" altLang="en-US" dirty="0"/>
          </a:p>
        </p:txBody>
      </p:sp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sr-Latn-CS" sz="2800" b="1" i="1" dirty="0"/>
              <a:t> </a:t>
            </a:r>
            <a:r>
              <a:rPr lang="sr-Latn-CS" sz="2800" b="1" i="1" dirty="0" smtClean="0"/>
              <a:t>Analiza trenutne strategije</a:t>
            </a:r>
            <a:endParaRPr lang="sr-Latn-CS" sz="2800" b="1" i="1" dirty="0"/>
          </a:p>
        </p:txBody>
      </p:sp>
      <p:sp>
        <p:nvSpPr>
          <p:cNvPr id="4341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567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Prof. Dr </a:t>
            </a:r>
            <a:r>
              <a:rPr lang="en-US" altLang="en-US" dirty="0" err="1"/>
              <a:t>Milorad</a:t>
            </a:r>
            <a:r>
              <a:rPr lang="en-US" altLang="en-US" dirty="0"/>
              <a:t> </a:t>
            </a:r>
            <a:r>
              <a:rPr lang="en-US" altLang="en-US" dirty="0" err="1"/>
              <a:t>Tosic</a:t>
            </a:r>
            <a:r>
              <a:rPr lang="en-US" altLang="en-US" dirty="0"/>
              <a:t>                                   </a:t>
            </a:r>
            <a:r>
              <a:rPr lang="en-US" altLang="en-US" dirty="0" err="1"/>
              <a:t>Informacioni</a:t>
            </a:r>
            <a:r>
              <a:rPr lang="en-US" altLang="en-US" dirty="0"/>
              <a:t> </a:t>
            </a:r>
            <a:r>
              <a:rPr lang="en-US" altLang="en-US" dirty="0" err="1"/>
              <a:t>sistemi</a:t>
            </a:r>
            <a:endParaRPr lang="en-US" altLang="en-US" dirty="0"/>
          </a:p>
        </p:txBody>
      </p:sp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sz="2800" b="1" i="1" dirty="0"/>
              <a:t> </a:t>
            </a:r>
            <a:r>
              <a:rPr lang="sr-Latn-CS" sz="2800" b="1" i="1" dirty="0" smtClean="0"/>
              <a:t>Analiza kandidat strategije i selekcija jedne</a:t>
            </a:r>
            <a:endParaRPr lang="sr-Latn-CS" sz="2800" b="1" i="1" dirty="0"/>
          </a:p>
        </p:txBody>
      </p:sp>
      <p:sp>
        <p:nvSpPr>
          <p:cNvPr id="4341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567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/>
              <a:t>Aktivnosti na predavanjima</a:t>
            </a:r>
          </a:p>
        </p:txBody>
      </p:sp>
      <p:sp>
        <p:nvSpPr>
          <p:cNvPr id="376835" name="Rectangle 3"/>
          <p:cNvSpPr>
            <a:spLocks noChangeArrowheads="1"/>
          </p:cNvSpPr>
          <p:nvPr/>
        </p:nvSpPr>
        <p:spPr bwMode="auto">
          <a:xfrm>
            <a:off x="152400" y="1371600"/>
            <a:ext cx="8839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100000"/>
              </a:lnSpc>
              <a:spcBef>
                <a:spcPct val="30000"/>
              </a:spcBef>
              <a:buClr>
                <a:srgbClr val="4D4D4D"/>
              </a:buClr>
              <a:buFont typeface="Wingdings" pitchFamily="2" charset="2"/>
              <a:buNone/>
            </a:pPr>
            <a:r>
              <a:rPr lang="sr-Latn-CS" sz="1600">
                <a:solidFill>
                  <a:schemeClr val="tx2"/>
                </a:solidFill>
                <a:latin typeface="Arial" charset="0"/>
              </a:rPr>
              <a:t>Strana </a:t>
            </a:r>
            <a:r>
              <a:rPr lang="sr-Latn-CS" sz="1600">
                <a:solidFill>
                  <a:schemeClr val="tx2"/>
                </a:solidFill>
              </a:rPr>
              <a:t>http://infosys3.elfak.ni.ac.yu/nastava/Wiki.jsp?page=</a:t>
            </a:r>
            <a:r>
              <a:rPr lang="sr-Latn-CS" sz="1600">
                <a:solidFill>
                  <a:schemeClr val="tx2"/>
                </a:solidFill>
                <a:latin typeface="Arial" charset="0"/>
              </a:rPr>
              <a:t>ISNP_PredavanjaStudentiZadaci0809</a:t>
            </a:r>
            <a:r>
              <a:rPr lang="sr-Latn-CS" sz="1600" b="1">
                <a:solidFill>
                  <a:schemeClr val="tx2"/>
                </a:solidFill>
                <a:latin typeface="Arial" charset="0"/>
              </a:rPr>
              <a:t> </a:t>
            </a:r>
            <a:endParaRPr lang="sr-Latn-CS" sz="1600" b="1">
              <a:solidFill>
                <a:schemeClr val="tx2"/>
              </a:solidFill>
            </a:endParaRPr>
          </a:p>
          <a:p>
            <a:pPr marL="742950" lvl="1" indent="-285750">
              <a:lnSpc>
                <a:spcPct val="100000"/>
              </a:lnSpc>
              <a:spcBef>
                <a:spcPct val="30000"/>
              </a:spcBef>
              <a:buClr>
                <a:srgbClr val="777777"/>
              </a:buClr>
              <a:buFont typeface="Wingdings" pitchFamily="2" charset="2"/>
              <a:buChar char="v"/>
            </a:pPr>
            <a:r>
              <a:rPr lang="sr-Latn-CS"/>
              <a:t>Pregled aktivnosti studenata do sada: problemi i planovi</a:t>
            </a:r>
          </a:p>
          <a:p>
            <a:pPr marL="742950" lvl="1" indent="-285750">
              <a:lnSpc>
                <a:spcPct val="100000"/>
              </a:lnSpc>
              <a:spcBef>
                <a:spcPct val="30000"/>
              </a:spcBef>
              <a:buClr>
                <a:srgbClr val="777777"/>
              </a:buClr>
              <a:buFont typeface="Wingdings" pitchFamily="2" charset="2"/>
              <a:buChar char="v"/>
            </a:pPr>
            <a:r>
              <a:rPr lang="sr-Latn-CS"/>
              <a:t>Planiranje studentskih prezentacija</a:t>
            </a:r>
          </a:p>
          <a:p>
            <a:pPr marL="742950" lvl="1" indent="-285750">
              <a:lnSpc>
                <a:spcPct val="100000"/>
              </a:lnSpc>
              <a:spcBef>
                <a:spcPct val="30000"/>
              </a:spcBef>
              <a:buClr>
                <a:srgbClr val="777777"/>
              </a:buClr>
              <a:buFont typeface="Wingdings" pitchFamily="2" charset="2"/>
              <a:buChar char="v"/>
            </a:pPr>
            <a:endParaRPr lang="sr-Latn-CS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sz="3500" dirty="0"/>
              <a:t> </a:t>
            </a:r>
            <a:r>
              <a:rPr lang="sr-Latn-CS" sz="3600" b="1" i="1" dirty="0" smtClean="0"/>
              <a:t>Šta je to SWOT analiza?</a:t>
            </a:r>
            <a:endParaRPr lang="sr-Latn-CS" sz="3500" b="1" dirty="0"/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7924800" cy="49530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sr-Latn-CS" sz="2800" dirty="0" smtClean="0"/>
              <a:t>Ime je skraćenica od </a:t>
            </a:r>
          </a:p>
          <a:p>
            <a:pPr marL="958850" lvl="1" indent="-609600">
              <a:lnSpc>
                <a:spcPct val="90000"/>
              </a:lnSpc>
            </a:pPr>
            <a:r>
              <a:rPr lang="sr-Latn-CS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sr-Latn-CS" sz="2400" dirty="0" smtClean="0"/>
              <a:t>trengths (Jake strane), </a:t>
            </a:r>
          </a:p>
          <a:p>
            <a:pPr marL="958850" lvl="1" indent="-609600">
              <a:lnSpc>
                <a:spcPct val="90000"/>
              </a:lnSpc>
            </a:pPr>
            <a:r>
              <a:rPr lang="sr-Latn-CS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</a:t>
            </a:r>
            <a:r>
              <a:rPr lang="sr-Latn-CS" sz="2400" dirty="0" smtClean="0"/>
              <a:t>eaknesses (Slabosti),  </a:t>
            </a:r>
          </a:p>
          <a:p>
            <a:pPr marL="958850" lvl="1" indent="-609600">
              <a:lnSpc>
                <a:spcPct val="90000"/>
              </a:lnSpc>
            </a:pPr>
            <a:r>
              <a:rPr lang="sr-Latn-CS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sr-Latn-CS" sz="2400" dirty="0" smtClean="0"/>
              <a:t>pportunities (Mogućnosti za napredak, Šanse), </a:t>
            </a:r>
          </a:p>
          <a:p>
            <a:pPr marL="958850" lvl="1" indent="-609600">
              <a:lnSpc>
                <a:spcPct val="90000"/>
              </a:lnSpc>
            </a:pPr>
            <a:r>
              <a:rPr lang="sr-Latn-CS" sz="32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sr-Latn-CS" sz="2400" dirty="0" smtClean="0"/>
              <a:t>hreats (Opasnosti, Pretnje).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sz="3500" dirty="0"/>
              <a:t> </a:t>
            </a:r>
            <a:r>
              <a:rPr lang="sr-Latn-CS" sz="3600" b="1" i="1" dirty="0" smtClean="0"/>
              <a:t>Čemu služi i kada se primenjuje?</a:t>
            </a:r>
            <a:endParaRPr lang="sr-Latn-CS" sz="3500" b="1" i="1" dirty="0"/>
          </a:p>
        </p:txBody>
      </p:sp>
      <p:sp>
        <p:nvSpPr>
          <p:cNvPr id="41882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7924800" cy="4953000"/>
          </a:xfrm>
        </p:spPr>
        <p:txBody>
          <a:bodyPr/>
          <a:lstStyle/>
          <a:p>
            <a:pPr marL="609600" indent="-609600"/>
            <a:r>
              <a:rPr lang="sr-Latn-CS" sz="2800" dirty="0" smtClean="0"/>
              <a:t>Uže značenje: </a:t>
            </a:r>
            <a:endParaRPr lang="sr-Latn-CS" sz="2800" dirty="0"/>
          </a:p>
          <a:p>
            <a:pPr marL="958850" lvl="1" indent="-609600"/>
            <a:r>
              <a:rPr lang="sr-Latn-CS" sz="2400" dirty="0" smtClean="0"/>
              <a:t>SWOT analiza se primenjuje kao alat za odredjivanje okvira i mogućih pravaca donošenja strateških odluka a kroz procenu konkurentske pozicije kompanije na tržištu.</a:t>
            </a:r>
            <a:endParaRPr lang="sr-Latn-CS" sz="2400" dirty="0"/>
          </a:p>
          <a:p>
            <a:pPr marL="609600" indent="-609600"/>
            <a:r>
              <a:rPr lang="sr-Latn-CS" sz="2800" dirty="0" smtClean="0"/>
              <a:t>Šire značenje:</a:t>
            </a:r>
            <a:endParaRPr lang="sr-Latn-CS" sz="2800" dirty="0"/>
          </a:p>
          <a:p>
            <a:pPr marL="958850" lvl="1" indent="-609600"/>
            <a:r>
              <a:rPr lang="sr-Latn-CS" sz="2400" dirty="0" smtClean="0"/>
              <a:t>SWOT analiza je tehnika za određivanje </a:t>
            </a:r>
            <a:r>
              <a:rPr lang="sr-Latn-CS" sz="2400" u="sng" dirty="0" smtClean="0"/>
              <a:t>strategije</a:t>
            </a:r>
            <a:r>
              <a:rPr lang="sr-Latn-CS" sz="2400" dirty="0" smtClean="0"/>
              <a:t> za postizanje optimalnih ciljeva sistema u uslovima donošenja odluka </a:t>
            </a:r>
            <a:r>
              <a:rPr lang="sr-Latn-CS" sz="2400" u="sng" dirty="0" smtClean="0"/>
              <a:t>u prisustvu neizvesnosti </a:t>
            </a:r>
            <a:r>
              <a:rPr lang="sr-Latn-CS" sz="2400" dirty="0" smtClean="0"/>
              <a:t>i </a:t>
            </a:r>
            <a:r>
              <a:rPr lang="sr-Latn-CS" sz="2400" u="sng" dirty="0" smtClean="0"/>
              <a:t>u dinamičkom okruženju</a:t>
            </a:r>
            <a:r>
              <a:rPr lang="sr-Latn-CS" sz="2400" dirty="0" smtClean="0"/>
              <a:t>.</a:t>
            </a:r>
            <a:r>
              <a:rPr lang="pl-PL" sz="2400" dirty="0" smtClean="0"/>
              <a:t> </a:t>
            </a:r>
            <a:endParaRPr lang="sr-Latn-C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sz="3500" b="1" i="1" dirty="0"/>
              <a:t> </a:t>
            </a:r>
            <a:r>
              <a:rPr lang="sr-Latn-CS" sz="3200" b="1" i="1" dirty="0" smtClean="0"/>
              <a:t>Čemu služi i kada se primenjuje?</a:t>
            </a:r>
            <a:endParaRPr lang="sr-Latn-CS" sz="3500" b="1" i="1" dirty="0"/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7924800" cy="4953000"/>
          </a:xfrm>
        </p:spPr>
        <p:txBody>
          <a:bodyPr/>
          <a:lstStyle/>
          <a:p>
            <a:pPr marL="609600" indent="-609600"/>
            <a:r>
              <a:rPr lang="sr-Latn-CS" sz="2800" dirty="0" smtClean="0"/>
              <a:t>Gde i kada se može primeniti?</a:t>
            </a:r>
            <a:endParaRPr lang="sr-Latn-CS" sz="2800" dirty="0"/>
          </a:p>
          <a:p>
            <a:pPr marL="1169988" lvl="2" indent="-476250"/>
            <a:r>
              <a:rPr lang="sr-Latn-CS" sz="3200" i="1" u="sng" dirty="0" smtClean="0"/>
              <a:t>na personalnom nivou</a:t>
            </a:r>
            <a:r>
              <a:rPr lang="sr-Latn-CS" sz="3200" u="sng" dirty="0" smtClean="0"/>
              <a:t> </a:t>
            </a:r>
            <a:r>
              <a:rPr lang="sr-Latn-CS" sz="2400" dirty="0" smtClean="0"/>
              <a:t>za postizanje ličnih i profesionalnih ciljeva, </a:t>
            </a:r>
          </a:p>
          <a:p>
            <a:pPr marL="1169988" lvl="2" indent="-476250"/>
            <a:r>
              <a:rPr lang="sr-Latn-CS" sz="3200" i="1" u="sng" dirty="0" smtClean="0"/>
              <a:t>na nivou dela kompanije </a:t>
            </a:r>
            <a:r>
              <a:rPr lang="sr-Latn-CS" sz="2400" dirty="0" smtClean="0"/>
              <a:t>za postizanje ciljeva kako izvan tako i unutar kompanije, </a:t>
            </a:r>
          </a:p>
          <a:p>
            <a:pPr marL="1169988" lvl="2" indent="-476250"/>
            <a:r>
              <a:rPr lang="sr-Latn-CS" sz="3200" i="1" u="sng" dirty="0" smtClean="0"/>
              <a:t>na nivou cele kompanije</a:t>
            </a:r>
            <a:r>
              <a:rPr lang="sr-Latn-CS" sz="2400" dirty="0" smtClean="0"/>
              <a:t>, </a:t>
            </a:r>
          </a:p>
          <a:p>
            <a:pPr marL="1169988" lvl="2" indent="-476250"/>
            <a:r>
              <a:rPr lang="sr-Latn-CS" sz="3200" i="1" u="sng" dirty="0" smtClean="0"/>
              <a:t>na nivou jednog projekta</a:t>
            </a:r>
            <a:r>
              <a:rPr lang="sr-Latn-CS" sz="2400" dirty="0" smtClean="0"/>
              <a:t>, </a:t>
            </a:r>
          </a:p>
          <a:p>
            <a:pPr marL="1169988" lvl="2" indent="-476250"/>
            <a:r>
              <a:rPr lang="sr-Latn-CS" sz="2400" dirty="0" smtClean="0"/>
              <a:t>itd.</a:t>
            </a:r>
            <a:r>
              <a:rPr lang="pl-PL" sz="2300" dirty="0" smtClean="0"/>
              <a:t> </a:t>
            </a:r>
            <a:endParaRPr lang="sr-Latn-CS" sz="23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sz="3500" dirty="0"/>
              <a:t> </a:t>
            </a:r>
            <a:r>
              <a:rPr lang="sr-Latn-CS" sz="3200" b="1" i="1" dirty="0" smtClean="0"/>
              <a:t>Metodologija za SWOT analizu</a:t>
            </a:r>
            <a:endParaRPr lang="sr-Latn-CS" sz="3200" b="1" i="1" dirty="0"/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8686800" cy="4953000"/>
          </a:xfrm>
        </p:spPr>
        <p:txBody>
          <a:bodyPr/>
          <a:lstStyle/>
          <a:p>
            <a:pPr marL="514350" lvl="0" indent="-514350">
              <a:spcBef>
                <a:spcPts val="1200"/>
              </a:spcBef>
              <a:buFont typeface="+mj-lt"/>
              <a:buAutoNum type="arabicPeriod"/>
            </a:pPr>
            <a:r>
              <a:rPr lang="sr-Latn-CS" sz="2400" dirty="0" smtClean="0"/>
              <a:t>Nabrojati unutrašnje faktore sistema – Prednosti i Slabosti</a:t>
            </a:r>
            <a:endParaRPr lang="en-US" sz="2400" dirty="0" smtClean="0"/>
          </a:p>
          <a:p>
            <a:pPr marL="514350" lvl="0" indent="-514350">
              <a:spcBef>
                <a:spcPts val="1200"/>
              </a:spcBef>
              <a:buFont typeface="+mj-lt"/>
              <a:buAutoNum type="arabicPeriod"/>
            </a:pPr>
            <a:r>
              <a:rPr lang="sr-Latn-CS" sz="2400" dirty="0" smtClean="0"/>
              <a:t>Nabrojati spoljašnje faktore sistema (faktore iz okoline)</a:t>
            </a:r>
            <a:endParaRPr lang="en-US" sz="2400" dirty="0" smtClean="0"/>
          </a:p>
          <a:p>
            <a:pPr marL="514350" lvl="0" indent="-514350">
              <a:spcBef>
                <a:spcPts val="1200"/>
              </a:spcBef>
              <a:buFont typeface="+mj-lt"/>
              <a:buAutoNum type="arabicPeriod"/>
            </a:pPr>
            <a:r>
              <a:rPr lang="sr-Latn-CS" sz="2400" dirty="0" smtClean="0"/>
              <a:t>Locirati nabrojane faktore u dvodimenzionalnom koordinatnom sistemu</a:t>
            </a:r>
            <a:endParaRPr lang="en-US" sz="2400" dirty="0" smtClean="0"/>
          </a:p>
          <a:p>
            <a:pPr marL="514350" lvl="0" indent="-514350">
              <a:spcBef>
                <a:spcPts val="1200"/>
              </a:spcBef>
              <a:buFont typeface="+mj-lt"/>
              <a:buAutoNum type="arabicPeriod"/>
            </a:pPr>
            <a:r>
              <a:rPr lang="sr-Latn-CS" sz="2400" dirty="0" smtClean="0"/>
              <a:t>Identifikovati kvadrant koordinatnog sistema u kome se nalazi posmatrani sistem</a:t>
            </a:r>
            <a:endParaRPr lang="en-US" sz="2400" dirty="0" smtClean="0"/>
          </a:p>
          <a:p>
            <a:pPr marL="514350" lvl="0" indent="-514350">
              <a:spcBef>
                <a:spcPts val="1200"/>
              </a:spcBef>
              <a:buFont typeface="+mj-lt"/>
              <a:buAutoNum type="arabicPeriod"/>
            </a:pPr>
            <a:r>
              <a:rPr lang="sr-Latn-CS" sz="2400" dirty="0" smtClean="0"/>
              <a:t>Analiza trenutno primenjivane strategije</a:t>
            </a:r>
            <a:endParaRPr lang="en-US" sz="2400" dirty="0" smtClean="0"/>
          </a:p>
          <a:p>
            <a:pPr marL="514350" lvl="0" indent="-514350">
              <a:spcBef>
                <a:spcPts val="1200"/>
              </a:spcBef>
              <a:buFont typeface="+mj-lt"/>
              <a:buAutoNum type="arabicPeriod"/>
            </a:pPr>
            <a:r>
              <a:rPr lang="sr-Latn-CS" sz="2400" dirty="0" smtClean="0"/>
              <a:t>Nabrajanje novih kandidat strategija</a:t>
            </a:r>
            <a:endParaRPr lang="en-US" sz="2400" dirty="0" smtClean="0"/>
          </a:p>
          <a:p>
            <a:pPr marL="514350" lvl="0" indent="-514350">
              <a:spcBef>
                <a:spcPts val="1200"/>
              </a:spcBef>
              <a:buFont typeface="+mj-lt"/>
              <a:buAutoNum type="arabicPeriod"/>
            </a:pPr>
            <a:r>
              <a:rPr lang="sr-Latn-CS" sz="2400" dirty="0" smtClean="0"/>
              <a:t>Analiza i izbor kandidat strategije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Prof. Dr Milorad Tosic                                   Informacioni sistemi</a:t>
            </a:r>
          </a:p>
        </p:txBody>
      </p:sp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sz="3500" b="1" i="1" dirty="0"/>
              <a:t> </a:t>
            </a:r>
            <a:r>
              <a:rPr lang="sr-Latn-CS" sz="2800" b="1" i="1" dirty="0" smtClean="0"/>
              <a:t>Nabrajanje unutrašnjih faktora sistema</a:t>
            </a:r>
            <a:endParaRPr lang="sr-Latn-CS" sz="2800" b="1" i="1" dirty="0"/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8839200" cy="4953000"/>
          </a:xfrm>
        </p:spPr>
        <p:txBody>
          <a:bodyPr/>
          <a:lstStyle/>
          <a:p>
            <a:r>
              <a:rPr lang="sr-Latn-CS" sz="2800" dirty="0" smtClean="0"/>
              <a:t>Za posmatrani sistem treba nabrojati:</a:t>
            </a:r>
          </a:p>
          <a:p>
            <a:pPr lvl="1"/>
            <a:r>
              <a:rPr lang="sr-Latn-CS" sz="2400" dirty="0" smtClean="0"/>
              <a:t>Šta su Slabosti (slabe strane)?</a:t>
            </a:r>
            <a:endParaRPr lang="en-US" sz="2400" dirty="0" smtClean="0"/>
          </a:p>
          <a:p>
            <a:pPr lvl="1"/>
            <a:r>
              <a:rPr lang="sr-Latn-CS" sz="2400" dirty="0" smtClean="0"/>
              <a:t>Šta su Prednosti (jake strane)?</a:t>
            </a:r>
            <a:endParaRPr lang="en-US" sz="2400" dirty="0" smtClean="0"/>
          </a:p>
          <a:p>
            <a:r>
              <a:rPr lang="sr-Latn-CS" sz="2800" dirty="0" smtClean="0"/>
              <a:t>U toku i/ili nakon nabrajanja:</a:t>
            </a:r>
            <a:endParaRPr lang="en-US" sz="2800" dirty="0" smtClean="0"/>
          </a:p>
          <a:p>
            <a:pPr lvl="1"/>
            <a:r>
              <a:rPr lang="sr-Latn-CS" sz="2400" dirty="0" smtClean="0"/>
              <a:t>Pridružiti težinski faktor svakom od identifikovanih unutrašnjih faktora, i</a:t>
            </a:r>
            <a:endParaRPr lang="en-US" sz="2400" dirty="0" smtClean="0"/>
          </a:p>
          <a:p>
            <a:pPr lvl="1"/>
            <a:r>
              <a:rPr lang="sr-Latn-CS" sz="2400" dirty="0" smtClean="0"/>
              <a:t>Odrediti zavisnosti, relacije, i medusobne efekte između identifikovanih unutrašnjih faktora.</a:t>
            </a:r>
            <a:endParaRPr lang="sr-Latn-C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Prof. Dr </a:t>
            </a:r>
            <a:r>
              <a:rPr lang="en-US" altLang="en-US" dirty="0" err="1"/>
              <a:t>Milorad</a:t>
            </a:r>
            <a:r>
              <a:rPr lang="en-US" altLang="en-US" dirty="0"/>
              <a:t> </a:t>
            </a:r>
            <a:r>
              <a:rPr lang="en-US" altLang="en-US" dirty="0" err="1"/>
              <a:t>Tosic</a:t>
            </a:r>
            <a:r>
              <a:rPr lang="en-US" altLang="en-US" dirty="0"/>
              <a:t>                                   </a:t>
            </a:r>
            <a:r>
              <a:rPr lang="en-US" altLang="en-US" dirty="0" err="1"/>
              <a:t>Informacioni</a:t>
            </a:r>
            <a:r>
              <a:rPr lang="en-US" altLang="en-US" dirty="0"/>
              <a:t> </a:t>
            </a:r>
            <a:r>
              <a:rPr lang="en-US" altLang="en-US" dirty="0" err="1"/>
              <a:t>sistemi</a:t>
            </a:r>
            <a:endParaRPr lang="en-US" altLang="en-US" dirty="0"/>
          </a:p>
        </p:txBody>
      </p:sp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sz="3500" b="1" i="1" dirty="0"/>
              <a:t> </a:t>
            </a:r>
            <a:r>
              <a:rPr lang="sr-Latn-CS" sz="2800" b="1" i="1" dirty="0" smtClean="0"/>
              <a:t>Nabrajanje unutrašnjih faktora sistema</a:t>
            </a:r>
            <a:endParaRPr lang="sr-Latn-CS" sz="2800" b="1" i="1" dirty="0"/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8839200" cy="4953000"/>
          </a:xfrm>
        </p:spPr>
        <p:txBody>
          <a:bodyPr/>
          <a:lstStyle/>
          <a:p>
            <a:r>
              <a:rPr lang="sr-Latn-CS" sz="2800" dirty="0" smtClean="0"/>
              <a:t>Primer:</a:t>
            </a:r>
          </a:p>
          <a:p>
            <a:pPr lvl="1"/>
            <a:r>
              <a:rPr lang="sr-Latn-CS" sz="2400" dirty="0" smtClean="0"/>
              <a:t>Identifikovane prednosti: </a:t>
            </a:r>
          </a:p>
          <a:p>
            <a:pPr lvl="2"/>
            <a:r>
              <a:rPr lang="sr-Latn-CS" sz="2100" u="sng" dirty="0" smtClean="0"/>
              <a:t>Marketing departman </a:t>
            </a:r>
            <a:r>
              <a:rPr lang="sr-Latn-CS" sz="2100" dirty="0" smtClean="0"/>
              <a:t>koji ima sposobnost da korektno identifikuje potrebe korisnika iako se one stalno i brzo menjaju. </a:t>
            </a:r>
          </a:p>
          <a:p>
            <a:pPr lvl="2"/>
            <a:r>
              <a:rPr lang="sr-Latn-CS" sz="2100" u="sng" dirty="0" smtClean="0"/>
              <a:t>Savremena proizvodna linija </a:t>
            </a:r>
            <a:r>
              <a:rPr lang="sr-Latn-CS" sz="2100" dirty="0" smtClean="0"/>
              <a:t>koja ima mogućnosti brze rekonfiguracije sa proizvodnje jednog proizvoda na proizvodnju nekog drugog. </a:t>
            </a:r>
          </a:p>
          <a:p>
            <a:pPr lvl="1"/>
            <a:r>
              <a:rPr lang="sr-Latn-CS" sz="2400" dirty="0" smtClean="0"/>
              <a:t>Pitanje: Kako možemo kvantifikovati ove prednosti? </a:t>
            </a:r>
          </a:p>
          <a:p>
            <a:pPr lvl="1"/>
            <a:r>
              <a:rPr lang="sr-Latn-CS" sz="2400" dirty="0" smtClean="0"/>
              <a:t>Prednosti mogu biti poništene:</a:t>
            </a:r>
          </a:p>
          <a:p>
            <a:pPr lvl="2"/>
            <a:r>
              <a:rPr lang="sr-Latn-CS" sz="2100" dirty="0" smtClean="0"/>
              <a:t>Nemogućnost postojećeg </a:t>
            </a:r>
            <a:r>
              <a:rPr lang="sr-Latn-CS" sz="2100" u="sng" dirty="0" smtClean="0"/>
              <a:t>informacionog sistema </a:t>
            </a:r>
            <a:r>
              <a:rPr lang="sr-Latn-CS" sz="2100" dirty="0" smtClean="0"/>
              <a:t>da rekonfiguriše tokove informacija i poslovne procese za dovoljno kratko vreme koje je potrebno radi iskorišćavanja potencijala za plasman na tržištu koji se trenutno pojavio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Prof. Dr </a:t>
            </a:r>
            <a:r>
              <a:rPr lang="en-US" altLang="en-US" dirty="0" err="1"/>
              <a:t>Milorad</a:t>
            </a:r>
            <a:r>
              <a:rPr lang="en-US" altLang="en-US" dirty="0"/>
              <a:t> </a:t>
            </a:r>
            <a:r>
              <a:rPr lang="en-US" altLang="en-US" dirty="0" err="1"/>
              <a:t>Tosic</a:t>
            </a:r>
            <a:r>
              <a:rPr lang="en-US" altLang="en-US" dirty="0"/>
              <a:t>                                   </a:t>
            </a:r>
            <a:r>
              <a:rPr lang="en-US" altLang="en-US" dirty="0" err="1"/>
              <a:t>Informacioni</a:t>
            </a:r>
            <a:r>
              <a:rPr lang="en-US" altLang="en-US" dirty="0"/>
              <a:t> </a:t>
            </a:r>
            <a:r>
              <a:rPr lang="en-US" altLang="en-US" dirty="0" err="1"/>
              <a:t>sistemi</a:t>
            </a:r>
            <a:endParaRPr lang="en-US" altLang="en-US" dirty="0"/>
          </a:p>
        </p:txBody>
      </p:sp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sz="3500" b="1" i="1" dirty="0"/>
              <a:t> </a:t>
            </a:r>
            <a:r>
              <a:rPr lang="sr-Latn-CS" sz="2800" b="1" i="1" dirty="0" smtClean="0"/>
              <a:t>Nabrajanje spoljašnjih faktora sistema</a:t>
            </a:r>
            <a:endParaRPr lang="sr-Latn-CS" sz="2800" b="1" i="1" dirty="0"/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371600"/>
            <a:ext cx="8839200" cy="4953000"/>
          </a:xfrm>
        </p:spPr>
        <p:txBody>
          <a:bodyPr/>
          <a:lstStyle/>
          <a:p>
            <a:r>
              <a:rPr lang="sr-Latn-CS" sz="2800" dirty="0" smtClean="0"/>
              <a:t>Spoljašnji faktori sistema su </a:t>
            </a:r>
          </a:p>
          <a:p>
            <a:pPr lvl="1"/>
            <a:r>
              <a:rPr lang="sr-Latn-CS" sz="2400" dirty="0" smtClean="0"/>
              <a:t>Mogućnosti (šanse), i </a:t>
            </a:r>
          </a:p>
          <a:p>
            <a:pPr lvl="1"/>
            <a:r>
              <a:rPr lang="sr-Latn-CS" sz="2400" dirty="0" smtClean="0"/>
              <a:t>Opasnosti (pretnje).</a:t>
            </a:r>
          </a:p>
          <a:p>
            <a:r>
              <a:rPr lang="sr-Latn-CS" sz="2800" dirty="0" smtClean="0"/>
              <a:t>Postavljaju se dva pitanja:</a:t>
            </a:r>
            <a:endParaRPr lang="en-US" sz="2800" dirty="0" smtClean="0"/>
          </a:p>
          <a:p>
            <a:pPr lvl="1"/>
            <a:r>
              <a:rPr lang="sr-Latn-CS" sz="2400" dirty="0" smtClean="0"/>
              <a:t>Šta su Mogućnosti (šanse) koje stoje pred nama?</a:t>
            </a:r>
            <a:endParaRPr lang="en-US" sz="2400" dirty="0" smtClean="0"/>
          </a:p>
          <a:p>
            <a:pPr lvl="1"/>
            <a:r>
              <a:rPr lang="sr-Latn-CS" sz="2400" dirty="0" smtClean="0"/>
              <a:t>Koje su Opasnosti (pretnje) koje su se nadvile nad nas?</a:t>
            </a:r>
            <a:endParaRPr lang="en-US" sz="24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Prof. Dr </a:t>
            </a:r>
            <a:r>
              <a:rPr lang="en-US" altLang="en-US" dirty="0" err="1"/>
              <a:t>Milorad</a:t>
            </a:r>
            <a:r>
              <a:rPr lang="en-US" altLang="en-US" dirty="0"/>
              <a:t> </a:t>
            </a:r>
            <a:r>
              <a:rPr lang="en-US" altLang="en-US" dirty="0" err="1"/>
              <a:t>Tosic</a:t>
            </a:r>
            <a:r>
              <a:rPr lang="en-US" altLang="en-US" dirty="0"/>
              <a:t>                                   </a:t>
            </a:r>
            <a:r>
              <a:rPr lang="en-US" altLang="en-US" dirty="0" err="1"/>
              <a:t>Informacioni</a:t>
            </a:r>
            <a:r>
              <a:rPr lang="en-US" altLang="en-US" dirty="0"/>
              <a:t> </a:t>
            </a:r>
            <a:r>
              <a:rPr lang="en-US" altLang="en-US" dirty="0" err="1"/>
              <a:t>sistemi</a:t>
            </a:r>
            <a:endParaRPr lang="en-US" altLang="en-US" dirty="0"/>
          </a:p>
        </p:txBody>
      </p:sp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 sz="3500" b="1" i="1" dirty="0"/>
              <a:t> </a:t>
            </a:r>
            <a:r>
              <a:rPr lang="sr-Latn-CS" sz="2800" b="1" i="1" dirty="0" smtClean="0"/>
              <a:t>Nabrajanje spoljašnjih faktora sistema</a:t>
            </a:r>
            <a:endParaRPr lang="sr-Latn-CS" sz="2800" b="1" i="1" dirty="0"/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4953000"/>
            <a:ext cx="8839200" cy="1143000"/>
          </a:xfrm>
        </p:spPr>
        <p:txBody>
          <a:bodyPr/>
          <a:lstStyle/>
          <a:p>
            <a:r>
              <a:rPr lang="sr-Latn-CS" sz="2800" dirty="0" smtClean="0"/>
              <a:t>Isti pristup kao i kod prethodnog nabrajanja (težinski faktori i relacije)</a:t>
            </a:r>
            <a:endParaRPr lang="en-US" sz="2800" dirty="0"/>
          </a:p>
        </p:txBody>
      </p:sp>
      <p:sp>
        <p:nvSpPr>
          <p:cNvPr id="4321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32129" name="Object 1"/>
          <p:cNvGraphicFramePr>
            <a:graphicFrameLocks noChangeAspect="1"/>
          </p:cNvGraphicFramePr>
          <p:nvPr/>
        </p:nvGraphicFramePr>
        <p:xfrm>
          <a:off x="1375508" y="1371600"/>
          <a:ext cx="3958492" cy="3540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36" name="Visio" r:id="rId4" imgW="2104200" imgH="1876680" progId="Visio.Drawing.11">
                  <p:embed/>
                </p:oleObj>
              </mc:Choice>
              <mc:Fallback>
                <p:oleObj name="Visio" r:id="rId4" imgW="2104200" imgH="1876680" progId="Visio.Drawing.11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5508" y="1371600"/>
                        <a:ext cx="3958492" cy="35408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2">
  <a:themeElements>
    <a:clrScheme name="temp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templ2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4F4F4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bg1"/>
          </a:buClr>
          <a:buSzPct val="70000"/>
          <a:buFont typeface="Wingdings" pitchFamily="2" charset="2"/>
          <a:buChar char="l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4F4F4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bg1"/>
          </a:buClr>
          <a:buSzPct val="70000"/>
          <a:buFont typeface="Wingdings" pitchFamily="2" charset="2"/>
          <a:buChar char="l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temp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templ2</Template>
  <TotalTime>36230</TotalTime>
  <Words>855</Words>
  <Application>Microsoft Office PowerPoint</Application>
  <PresentationFormat>On-screen Show (4:3)</PresentationFormat>
  <Paragraphs>136</Paragraphs>
  <Slides>18</Slides>
  <Notes>18</Notes>
  <HiddenSlides>2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Garamond</vt:lpstr>
      <vt:lpstr>Monotype Corsiva</vt:lpstr>
      <vt:lpstr>Times New Roman</vt:lpstr>
      <vt:lpstr>Wingdings</vt:lpstr>
      <vt:lpstr>templ2</vt:lpstr>
      <vt:lpstr>Visio</vt:lpstr>
      <vt:lpstr>Informacioni sistemi </vt:lpstr>
      <vt:lpstr> Šta je to SWOT analiza?</vt:lpstr>
      <vt:lpstr> Čemu služi i kada se primenjuje?</vt:lpstr>
      <vt:lpstr> Čemu služi i kada se primenjuje?</vt:lpstr>
      <vt:lpstr> Metodologija za SWOT analizu</vt:lpstr>
      <vt:lpstr> Nabrajanje unutrašnjih faktora sistema</vt:lpstr>
      <vt:lpstr> Nabrajanje unutrašnjih faktora sistema</vt:lpstr>
      <vt:lpstr> Nabrajanje spoljašnjih faktora sistema</vt:lpstr>
      <vt:lpstr> Nabrajanje spoljašnjih faktora sistema</vt:lpstr>
      <vt:lpstr> Najčešće greške u 1. i 2. koraku</vt:lpstr>
      <vt:lpstr> Analiza pozicicije po dve koordinate</vt:lpstr>
      <vt:lpstr> Analiza pozicicije po dve koordinate</vt:lpstr>
      <vt:lpstr> Analiza pozicicije po dve koordinate</vt:lpstr>
      <vt:lpstr> Određivanje pozicicije po kvadratima</vt:lpstr>
      <vt:lpstr> Nabrajanje kandidat strategija</vt:lpstr>
      <vt:lpstr> Analiza trenutne strategije</vt:lpstr>
      <vt:lpstr> Analiza kandidat strategije i selekcija jedne</vt:lpstr>
      <vt:lpstr>Aktivnosti na predavanjima</vt:lpstr>
    </vt:vector>
  </TitlesOfParts>
  <Company>Elektronski fakultet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Informacioni sistemi</dc:title>
  <dc:creator>Milorad Tosic</dc:creator>
  <cp:lastModifiedBy>milorad</cp:lastModifiedBy>
  <cp:revision>394</cp:revision>
  <dcterms:created xsi:type="dcterms:W3CDTF">2004-04-16T09:00:27Z</dcterms:created>
  <dcterms:modified xsi:type="dcterms:W3CDTF">2022-12-27T06:27:40Z</dcterms:modified>
</cp:coreProperties>
</file>