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1" r:id="rId3"/>
    <p:sldId id="315" r:id="rId4"/>
    <p:sldId id="316" r:id="rId5"/>
    <p:sldId id="321" r:id="rId6"/>
    <p:sldId id="317" r:id="rId7"/>
    <p:sldId id="318" r:id="rId8"/>
    <p:sldId id="319" r:id="rId9"/>
    <p:sldId id="320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299" r:id="rId19"/>
    <p:sldId id="330" r:id="rId20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5F5F5F"/>
    <a:srgbClr val="C0C0C0"/>
    <a:srgbClr val="969696"/>
    <a:srgbClr val="F4F4F4"/>
    <a:srgbClr val="0000FF"/>
    <a:srgbClr val="33CC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0" autoAdjust="0"/>
    <p:restoredTop sz="94463" autoAdjust="0"/>
  </p:normalViewPr>
  <p:slideViewPr>
    <p:cSldViewPr>
      <p:cViewPr varScale="1">
        <p:scale>
          <a:sx n="95" d="100"/>
          <a:sy n="95" d="100"/>
        </p:scale>
        <p:origin x="11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6FF9617A-41E8-4558-81B3-EA850BA542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4D942AB-0BB0-4C71-8D41-7FC40DA7D0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E1E13-B6B4-4AE3-9683-B3CC613225A7}" type="slidenum">
              <a:rPr lang="en-US"/>
              <a:pPr/>
              <a:t>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10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11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12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13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14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15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16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17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18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19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2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77266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3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4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5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6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7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8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9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086600" y="609600"/>
            <a:ext cx="0" cy="4953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084887" cy="2133600"/>
          </a:xfrm>
        </p:spPr>
        <p:txBody>
          <a:bodyPr anchor="b"/>
          <a:lstStyle>
            <a:lvl1pPr algn="ctr">
              <a:defRPr sz="5400">
                <a:latin typeface="Monotype Corsiva" pitchFamily="66" charset="0"/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5627687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sr-Latn-C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248400"/>
            <a:ext cx="7239000" cy="457200"/>
          </a:xfrm>
        </p:spPr>
        <p:txBody>
          <a:bodyPr/>
          <a:lstStyle>
            <a:lvl1pPr algn="ctr">
              <a:defRPr>
                <a:latin typeface="Monotype Corsiva" pitchFamily="66" charset="0"/>
              </a:defRPr>
            </a:lvl1pPr>
          </a:lstStyle>
          <a:p>
            <a:endParaRPr lang="sr-Latn-C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7AC232D-09A1-428B-9174-81AAF7BA16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152400" y="2209800"/>
            <a:ext cx="8839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C5335-CBFE-4493-9536-8D2A777D6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C135DB-96A5-4A3C-A39D-0D06618068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2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91400" y="6400800"/>
            <a:ext cx="1600200" cy="304800"/>
          </a:xfrm>
        </p:spPr>
        <p:txBody>
          <a:bodyPr/>
          <a:lstStyle>
            <a:lvl1pPr>
              <a:defRPr/>
            </a:lvl1pPr>
          </a:lstStyle>
          <a:p>
            <a:fld id="{9A6130E4-80D2-4CDE-9C82-41E842B3A9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62BBCB-8660-4E61-BD3E-F915D646DA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177362-04EA-4513-91A3-CBB41EFCE2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193AE-239C-4C07-AF25-D25B22F97C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6D729D-9795-499C-BC22-E816590BF1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85CD15-1D02-44A0-BB9A-9903E886C5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A13129-17D7-413A-8AE5-58787F4AED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F2BABE-ADF3-4D6F-8336-1314AC6222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9B5199-1C5D-46C1-85C8-69B9D5D61D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solidFill>
                  <a:srgbClr val="0A0575"/>
                </a:solidFill>
              </a:defRPr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fld id="{3A2EA1F1-D4F7-4C13-A32D-A3B6F167E7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152400" y="1295400"/>
            <a:ext cx="883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49" name="Group 53"/>
          <p:cNvGrpSpPr>
            <a:grpSpLocks/>
          </p:cNvGrpSpPr>
          <p:nvPr userDrawn="1"/>
        </p:nvGrpSpPr>
        <p:grpSpPr bwMode="auto">
          <a:xfrm>
            <a:off x="7772400" y="304800"/>
            <a:ext cx="1295400" cy="1143000"/>
            <a:chOff x="4656" y="96"/>
            <a:chExt cx="768" cy="630"/>
          </a:xfrm>
        </p:grpSpPr>
        <p:pic>
          <p:nvPicPr>
            <p:cNvPr id="4150" name="Picture 54" descr="znak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800" y="96"/>
              <a:ext cx="496" cy="528"/>
            </a:xfrm>
            <a:prstGeom prst="rect">
              <a:avLst/>
            </a:prstGeom>
            <a:noFill/>
          </p:spPr>
        </p:pic>
        <p:sp>
          <p:nvSpPr>
            <p:cNvPr id="4151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656" y="96"/>
              <a:ext cx="768" cy="63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341427"/>
                </a:avLst>
              </a:prstTxWarp>
            </a:bodyPr>
            <a:lstStyle/>
            <a:p>
              <a:pPr algn="ctr"/>
              <a:r>
                <a:rPr lang="en-US" sz="6000" b="1" kern="10">
                  <a:ln w="9525">
                    <a:noFill/>
                    <a:round/>
                    <a:headEnd/>
                    <a:tailEnd/>
                  </a:ln>
                  <a:solidFill>
                    <a:srgbClr val="777777"/>
                  </a:solidFill>
                  <a:latin typeface="Monotype Corsiva"/>
                </a:rPr>
                <a:t>Faculty of Electronic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100000"/>
        </a:spcBef>
        <a:spcAft>
          <a:spcPct val="0"/>
        </a:spcAft>
        <a:buClr>
          <a:srgbClr val="4D4D4D"/>
        </a:buClr>
        <a:buSzPct val="70000"/>
        <a:buFont typeface="Wingdings" pitchFamily="2" charset="2"/>
        <a:buChar char="l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60000"/>
        </a:spcBef>
        <a:spcAft>
          <a:spcPct val="0"/>
        </a:spcAft>
        <a:buClr>
          <a:srgbClr val="777777"/>
        </a:buClr>
        <a:buSzPct val="70000"/>
        <a:buFont typeface="Wingdings" pitchFamily="2" charset="2"/>
        <a:buChar char="v"/>
        <a:defRPr sz="2800" b="1" i="1">
          <a:solidFill>
            <a:schemeClr val="tx1"/>
          </a:solidFill>
          <a:latin typeface="+mj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969696"/>
        </a:buClr>
        <a:buSzPct val="70000"/>
        <a:buFont typeface="Wingdings" pitchFamily="2" charset="2"/>
        <a:buChar char="Ø"/>
        <a:defRPr sz="2500">
          <a:solidFill>
            <a:schemeClr val="tx1"/>
          </a:solidFill>
          <a:latin typeface="+mj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j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today.java.net/pub/au/38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oday.java.net/pub/au/38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oday.java.net/pub/au/38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day.java.net/pub/au/38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6553200" cy="914400"/>
          </a:xfrm>
        </p:spPr>
        <p:txBody>
          <a:bodyPr/>
          <a:lstStyle/>
          <a:p>
            <a:r>
              <a:rPr lang="sr-Latn-CS" sz="4000" dirty="0">
                <a:solidFill>
                  <a:srgbClr val="CC0000"/>
                </a:solidFill>
              </a:rPr>
              <a:t>Informacioni sistemi</a:t>
            </a:r>
            <a:r>
              <a:rPr lang="sr-Latn-CS" sz="4000" dirty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438400"/>
            <a:ext cx="63246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CS" sz="2800" dirty="0" smtClean="0"/>
              <a:t>Servisna Magistrala Preduzeća</a:t>
            </a:r>
            <a:endParaRPr lang="sr-Latn-CS" sz="2800" dirty="0"/>
          </a:p>
          <a:p>
            <a:pPr>
              <a:lnSpc>
                <a:spcPct val="80000"/>
              </a:lnSpc>
            </a:pPr>
            <a:endParaRPr lang="sr-Latn-CS" sz="2800" dirty="0"/>
          </a:p>
          <a:p>
            <a:pPr>
              <a:lnSpc>
                <a:spcPct val="80000"/>
              </a:lnSpc>
              <a:spcAft>
                <a:spcPct val="50000"/>
              </a:spcAft>
            </a:pPr>
            <a:r>
              <a:rPr lang="sr-Latn-CS" sz="2000" b="0" dirty="0"/>
              <a:t>Prof. Dr Milorad Tošić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 dirty="0"/>
              <a:t>Katedra za Računarstvo,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 dirty="0"/>
              <a:t>Elektronski fakultet, Univerzitet u Nišu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ESB komponente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305800" cy="990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Apstrak</a:t>
            </a:r>
            <a:r>
              <a:rPr lang="en-US" sz="2800" dirty="0" smtClean="0"/>
              <a:t>t</a:t>
            </a:r>
            <a:r>
              <a:rPr lang="sr-Latn-CS" sz="2800" dirty="0" smtClean="0"/>
              <a:t>no mesto spajanja </a:t>
            </a:r>
            <a:br>
              <a:rPr lang="sr-Latn-CS" sz="2800" dirty="0" smtClean="0"/>
            </a:br>
            <a:r>
              <a:rPr lang="sr-Latn-CS" sz="2800" dirty="0" smtClean="0"/>
              <a:t>(Generic Endpoint)</a:t>
            </a:r>
          </a:p>
        </p:txBody>
      </p:sp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209800"/>
            <a:ext cx="5562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ESB komponente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305800" cy="990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Mesto spajanja za HTTP protokol</a:t>
            </a:r>
            <a:br>
              <a:rPr lang="sr-Latn-CS" sz="2800" dirty="0" smtClean="0"/>
            </a:br>
            <a:r>
              <a:rPr lang="sr-Latn-CS" sz="2800" dirty="0" smtClean="0"/>
              <a:t>(HTTP Endpoint)</a:t>
            </a:r>
          </a:p>
        </p:txBody>
      </p:sp>
      <p:pic>
        <p:nvPicPr>
          <p:cNvPr id="4792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0"/>
            <a:ext cx="34480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781300"/>
            <a:ext cx="4191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ESB komponente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305800" cy="990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JCA adapter</a:t>
            </a:r>
          </a:p>
        </p:txBody>
      </p:sp>
      <p:pic>
        <p:nvPicPr>
          <p:cNvPr id="4802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4271962" cy="374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781300"/>
            <a:ext cx="4191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4576762" y="1442636"/>
            <a:ext cx="4115999" cy="648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Java EE </a:t>
            </a:r>
            <a:r>
              <a:rPr lang="en-US" b="1" dirty="0"/>
              <a:t>Connector Architecture (JCA) </a:t>
            </a:r>
            <a:endParaRPr lang="en-US" b="1" dirty="0" smtClean="0"/>
          </a:p>
          <a:p>
            <a:r>
              <a:rPr lang="en-US" dirty="0"/>
              <a:t>Common Client Interface (CCI)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Sonic ESB</a:t>
            </a:r>
            <a:endParaRPr lang="sr-Latn-CS" sz="3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188844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Enterprise </a:t>
            </a:r>
            <a:r>
              <a:rPr lang="en-US" sz="1400" b="1" dirty="0" smtClean="0"/>
              <a:t>Service </a:t>
            </a:r>
            <a:r>
              <a:rPr lang="sr-Latn-CS" sz="1400" b="1" dirty="0" smtClean="0"/>
              <a:t>Bus, </a:t>
            </a:r>
            <a:r>
              <a:rPr lang="en-US" sz="1400" dirty="0" smtClean="0"/>
              <a:t>by </a:t>
            </a:r>
            <a:r>
              <a:rPr lang="sr-Latn-CS" sz="1400" dirty="0" smtClean="0"/>
              <a:t>David Chappell</a:t>
            </a:r>
            <a:endParaRPr lang="en-US" sz="1400" dirty="0"/>
          </a:p>
        </p:txBody>
      </p:sp>
      <p:pic>
        <p:nvPicPr>
          <p:cNvPr id="4812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990600"/>
            <a:ext cx="6230691" cy="518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Okruženje za invokaciju i menadžment</a:t>
            </a:r>
            <a:endParaRPr lang="sr-Latn-CS" sz="3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188844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ESB Integration Patterns, </a:t>
            </a:r>
            <a:r>
              <a:rPr lang="en-US" sz="1400" dirty="0" smtClean="0"/>
              <a:t>by </a:t>
            </a:r>
            <a:r>
              <a:rPr lang="sr-Latn-CS" sz="1400" dirty="0" smtClean="0"/>
              <a:t>SZS-CON Media Inc.</a:t>
            </a:r>
            <a:endParaRPr lang="en-US" sz="1400" dirty="0"/>
          </a:p>
        </p:txBody>
      </p:sp>
      <p:pic>
        <p:nvPicPr>
          <p:cNvPr id="4823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33437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Okruženje za invokaciju i menadžment</a:t>
            </a:r>
            <a:endParaRPr lang="sr-Latn-CS" sz="3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188844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ESB Integration Patterns, </a:t>
            </a:r>
            <a:r>
              <a:rPr lang="en-US" sz="1400" dirty="0" smtClean="0"/>
              <a:t>by </a:t>
            </a:r>
            <a:r>
              <a:rPr lang="sr-Latn-CS" sz="1400" dirty="0" smtClean="0"/>
              <a:t>SZS-CON Media Inc.</a:t>
            </a:r>
            <a:endParaRPr lang="en-US" sz="1400" dirty="0"/>
          </a:p>
        </p:txBody>
      </p:sp>
      <p:pic>
        <p:nvPicPr>
          <p:cNvPr id="4833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371600"/>
            <a:ext cx="83343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Koncept rutiranja u ESB</a:t>
            </a:r>
            <a:endParaRPr lang="sr-Latn-CS" sz="3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188844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ESB Integration Patterns, </a:t>
            </a:r>
            <a:r>
              <a:rPr lang="en-US" sz="1400" dirty="0" smtClean="0"/>
              <a:t>by </a:t>
            </a:r>
            <a:r>
              <a:rPr lang="sr-Latn-CS" sz="1400" dirty="0" smtClean="0"/>
              <a:t>SZS-CON Media Inc.</a:t>
            </a:r>
            <a:endParaRPr lang="en-US" sz="1400" dirty="0"/>
          </a:p>
        </p:txBody>
      </p:sp>
      <p:pic>
        <p:nvPicPr>
          <p:cNvPr id="4843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1481138"/>
            <a:ext cx="83343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VETRO obarazac u ESB</a:t>
            </a:r>
            <a:endParaRPr lang="sr-Latn-CS" sz="3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188844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CS" sz="1400" b="1" dirty="0" smtClean="0"/>
              <a:t>ESB Integration Patterns, </a:t>
            </a:r>
            <a:r>
              <a:rPr lang="en-US" sz="1400" dirty="0" smtClean="0"/>
              <a:t>by </a:t>
            </a:r>
            <a:r>
              <a:rPr lang="sr-Latn-CS" sz="1400" dirty="0" smtClean="0"/>
              <a:t>SZS-CON Media Inc.</a:t>
            </a:r>
            <a:endParaRPr lang="en-US" sz="1400" dirty="0"/>
          </a:p>
        </p:txBody>
      </p:sp>
      <p:pic>
        <p:nvPicPr>
          <p:cNvPr id="4853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1776413"/>
            <a:ext cx="83343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Servisima</a:t>
            </a:r>
            <a:r>
              <a:rPr lang="en-US" dirty="0" smtClean="0"/>
              <a:t> </a:t>
            </a:r>
            <a:r>
              <a:rPr lang="en-US" dirty="0" err="1" smtClean="0"/>
              <a:t>Orijentisana</a:t>
            </a:r>
            <a:r>
              <a:rPr lang="en-US" dirty="0" smtClean="0"/>
              <a:t> </a:t>
            </a:r>
            <a:r>
              <a:rPr lang="en-US" dirty="0" err="1" smtClean="0"/>
              <a:t>Arhitektura</a:t>
            </a:r>
            <a:endParaRPr lang="sr-Latn-C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8382000" cy="48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6266968"/>
            <a:ext cx="8229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USING OPEN-SOURCE SOA IN AN ENTERPRISE DEPLOYMENT</a:t>
            </a:r>
            <a:r>
              <a:rPr lang="sr-Latn-CS" sz="1200" b="1" dirty="0" smtClean="0"/>
              <a:t>,</a:t>
            </a:r>
            <a:r>
              <a:rPr lang="sr-Latn-CS" sz="1400" dirty="0" smtClean="0"/>
              <a:t> </a:t>
            </a:r>
            <a:r>
              <a:rPr lang="en-US" sz="1400" dirty="0" smtClean="0"/>
              <a:t>White Paper, 2009, by Sun Microsystems Inc.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Aktivnosti na predavanjima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sr-Latn-CS" sz="1600">
                <a:solidFill>
                  <a:schemeClr val="tx2"/>
                </a:solidFill>
                <a:latin typeface="Arial" charset="0"/>
              </a:rPr>
              <a:t>Strana </a:t>
            </a:r>
            <a:r>
              <a:rPr lang="sr-Latn-CS" sz="1600">
                <a:solidFill>
                  <a:schemeClr val="tx2"/>
                </a:solidFill>
              </a:rPr>
              <a:t>http://infosys3.elfak.ni.ac.yu/nastava/Wiki.jsp?page=</a:t>
            </a:r>
            <a:r>
              <a:rPr lang="sr-Latn-CS" sz="1600">
                <a:solidFill>
                  <a:schemeClr val="tx2"/>
                </a:solidFill>
                <a:latin typeface="Arial" charset="0"/>
              </a:rPr>
              <a:t>ISNP_PredavanjaStudentiZadaci0809</a:t>
            </a:r>
            <a:r>
              <a:rPr lang="sr-Latn-CS" sz="1600" b="1">
                <a:solidFill>
                  <a:schemeClr val="tx2"/>
                </a:solidFill>
                <a:latin typeface="Arial" charset="0"/>
              </a:rPr>
              <a:t> </a:t>
            </a:r>
            <a:endParaRPr lang="sr-Latn-CS" sz="1600" b="1">
              <a:solidFill>
                <a:schemeClr val="tx2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Pregled aktivnosti studenata do sada: problemi i planovi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Planiranje studentskih prezentacija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endParaRPr lang="sr-Latn-C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b="1" i="1" dirty="0" smtClean="0"/>
              <a:t>SOA – </a:t>
            </a:r>
            <a:r>
              <a:rPr lang="en-US" sz="3600" b="1" i="1" dirty="0" err="1" smtClean="0"/>
              <a:t>ciljni</a:t>
            </a:r>
            <a:r>
              <a:rPr lang="en-US" sz="3600" b="1" i="1" dirty="0" smtClean="0"/>
              <a:t> problem</a:t>
            </a:r>
            <a:endParaRPr lang="sr-Latn-CS" sz="3600" b="1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8382000" cy="485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6266968"/>
            <a:ext cx="82296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USING OPEN-SOURCE SOA IN AN ENTERPRISE DEPLOYMENT</a:t>
            </a:r>
            <a:r>
              <a:rPr lang="sr-Latn-CS" sz="1200" b="1" dirty="0" smtClean="0"/>
              <a:t>,</a:t>
            </a:r>
            <a:r>
              <a:rPr lang="sr-Latn-CS" sz="1400" dirty="0" smtClean="0"/>
              <a:t> </a:t>
            </a:r>
            <a:r>
              <a:rPr lang="en-US" sz="1400" dirty="0" smtClean="0"/>
              <a:t>White Paper, 2009, by Sun Microsystems Inc.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1054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Servisna Magistrala Preduzeća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763000" cy="5105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ESB – Enterprise Service Bus</a:t>
            </a:r>
          </a:p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Tehnološki zahtev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Ostvariti opštu integraciju aplikacija u organizaciji i tokova informacija izvan organizacije</a:t>
            </a:r>
          </a:p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Poslovni zahtev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“Organizacija bez granica”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“Integrisani pristup integrisanim informacijama”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“Otvorena kompanija”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“Proširena kompanija”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Servisna Magistrala Preduzeća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763000" cy="5105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ESB – Enterprise Service Bus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Implementaciona osnova za </a:t>
            </a:r>
          </a:p>
          <a:p>
            <a:pPr marL="1254125" lvl="2" indent="-609600">
              <a:lnSpc>
                <a:spcPct val="90000"/>
              </a:lnSpc>
            </a:pPr>
            <a:r>
              <a:rPr lang="sr-Latn-CS" sz="2100" dirty="0" smtClean="0"/>
              <a:t>slabo spregnute, </a:t>
            </a:r>
          </a:p>
          <a:p>
            <a:pPr marL="1254125" lvl="2" indent="-609600">
              <a:lnSpc>
                <a:spcPct val="90000"/>
              </a:lnSpc>
            </a:pPr>
            <a:r>
              <a:rPr lang="sr-Latn-CS" sz="2100" dirty="0" smtClean="0"/>
              <a:t>dogadjajima-vodjene</a:t>
            </a:r>
          </a:p>
          <a:p>
            <a:pPr marL="1254125" lvl="2" indent="-609600">
              <a:lnSpc>
                <a:spcPct val="90000"/>
              </a:lnSpc>
            </a:pPr>
            <a:r>
              <a:rPr lang="sr-Latn-CS" sz="2100" dirty="0" smtClean="0"/>
              <a:t>SOA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Obezbedjuje distribuiranu okolinu za odredišta do kojih se rutiraju poruke preko multi-protoklarne magistrale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305800" cy="990600"/>
          </a:xfrm>
        </p:spPr>
        <p:txBody>
          <a:bodyPr/>
          <a:lstStyle/>
          <a:p>
            <a:r>
              <a:rPr lang="sr-Latn-CS" sz="3200" dirty="0"/>
              <a:t> </a:t>
            </a:r>
            <a:r>
              <a:rPr lang="sr-Latn-CS" sz="3200" b="1" i="1" dirty="0" smtClean="0"/>
              <a:t>Servisna Magistrala Preduzeća: Koncept</a:t>
            </a:r>
            <a:endParaRPr lang="sr-Latn-CS" sz="3200" b="1" dirty="0"/>
          </a:p>
        </p:txBody>
      </p:sp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8618949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Servisna Magistrala Preduzeća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763000" cy="838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Centralizovana “hub-and-spoke” arhitektura</a:t>
            </a:r>
          </a:p>
        </p:txBody>
      </p:sp>
      <p:pic>
        <p:nvPicPr>
          <p:cNvPr id="4741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286000"/>
            <a:ext cx="4455846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Service Provisioning Through ESB</a:t>
            </a:r>
            <a:r>
              <a:rPr lang="sr-Latn-CS" sz="1400" b="1" dirty="0" smtClean="0"/>
              <a:t>, </a:t>
            </a:r>
            <a:r>
              <a:rPr lang="en-US" sz="1400" dirty="0" smtClean="0"/>
              <a:t>by </a:t>
            </a:r>
            <a:r>
              <a:rPr lang="en-US" sz="1400" dirty="0" err="1" smtClean="0">
                <a:hlinkClick r:id="rId4"/>
              </a:rPr>
              <a:t>Binildas</a:t>
            </a:r>
            <a:r>
              <a:rPr lang="en-US" sz="1400" dirty="0" smtClean="0">
                <a:hlinkClick r:id="rId4"/>
              </a:rPr>
              <a:t> </a:t>
            </a:r>
            <a:r>
              <a:rPr lang="en-US" sz="1400" dirty="0" err="1" smtClean="0">
                <a:hlinkClick r:id="rId4"/>
              </a:rPr>
              <a:t>Christudas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Servisna Magistrala Preduzeća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3886200" cy="4267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ESB arhitektura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Okuplja nezavisne aplikacije u federaciju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Aplikaciona i integraciona logika su razdvojene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Apstraktni pogled na tačke integracije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Podržava SOA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Service Provisioning Through ESB</a:t>
            </a:r>
            <a:r>
              <a:rPr lang="sr-Latn-CS" sz="1400" b="1" dirty="0" smtClean="0"/>
              <a:t>, </a:t>
            </a:r>
            <a:r>
              <a:rPr lang="en-US" sz="1400" dirty="0" smtClean="0"/>
              <a:t>by </a:t>
            </a:r>
            <a:r>
              <a:rPr lang="en-US" sz="1400" dirty="0" err="1" smtClean="0">
                <a:hlinkClick r:id="rId3"/>
              </a:rPr>
              <a:t>Binildas</a:t>
            </a:r>
            <a:r>
              <a:rPr lang="en-US" sz="1400" dirty="0" smtClean="0">
                <a:hlinkClick r:id="rId3"/>
              </a:rPr>
              <a:t> </a:t>
            </a:r>
            <a:r>
              <a:rPr lang="en-US" sz="1400" dirty="0" err="1" smtClean="0">
                <a:hlinkClick r:id="rId3"/>
              </a:rPr>
              <a:t>Christudas</a:t>
            </a:r>
            <a:endParaRPr lang="en-US" sz="1400" dirty="0"/>
          </a:p>
        </p:txBody>
      </p:sp>
      <p:pic>
        <p:nvPicPr>
          <p:cNvPr id="4751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1524000"/>
            <a:ext cx="4800600" cy="307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ESB primer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305800" cy="4267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Telekom kompanija prodaje VOIP servise</a:t>
            </a:r>
          </a:p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Svaka narudžbina zahteva: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Validacija adrese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Validacija kreditne kartice, i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2400" dirty="0" smtClean="0"/>
              <a:t>Validacija predistorije u banci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Service Provisioning Through ESB</a:t>
            </a:r>
            <a:r>
              <a:rPr lang="sr-Latn-CS" sz="1400" b="1" dirty="0" smtClean="0"/>
              <a:t>, </a:t>
            </a:r>
            <a:r>
              <a:rPr lang="en-US" sz="1400" dirty="0" smtClean="0"/>
              <a:t>by </a:t>
            </a:r>
            <a:r>
              <a:rPr lang="en-US" sz="1400" dirty="0" err="1" smtClean="0">
                <a:hlinkClick r:id="rId3"/>
              </a:rPr>
              <a:t>Binildas</a:t>
            </a:r>
            <a:r>
              <a:rPr lang="en-US" sz="1400" dirty="0" smtClean="0">
                <a:hlinkClick r:id="rId3"/>
              </a:rPr>
              <a:t> </a:t>
            </a:r>
            <a:r>
              <a:rPr lang="en-US" sz="1400" dirty="0" err="1" smtClean="0">
                <a:hlinkClick r:id="rId3"/>
              </a:rPr>
              <a:t>Christudas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ESB primer</a:t>
            </a:r>
            <a:endParaRPr lang="sr-Latn-CS" sz="3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943600"/>
            <a:ext cx="7010400" cy="28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Service Provisioning Through ESB</a:t>
            </a:r>
            <a:r>
              <a:rPr lang="sr-Latn-CS" sz="1400" b="1" dirty="0" smtClean="0"/>
              <a:t>, </a:t>
            </a:r>
            <a:r>
              <a:rPr lang="en-US" sz="1400" dirty="0" smtClean="0"/>
              <a:t>by </a:t>
            </a:r>
            <a:r>
              <a:rPr lang="en-US" sz="1400" dirty="0" err="1" smtClean="0">
                <a:hlinkClick r:id="rId3"/>
              </a:rPr>
              <a:t>Binildas</a:t>
            </a:r>
            <a:r>
              <a:rPr lang="en-US" sz="1400" dirty="0" smtClean="0">
                <a:hlinkClick r:id="rId3"/>
              </a:rPr>
              <a:t> </a:t>
            </a:r>
            <a:r>
              <a:rPr lang="en-US" sz="1400" dirty="0" err="1" smtClean="0">
                <a:hlinkClick r:id="rId3"/>
              </a:rPr>
              <a:t>Christudas</a:t>
            </a:r>
            <a:endParaRPr lang="en-US" sz="1400" dirty="0"/>
          </a:p>
        </p:txBody>
      </p:sp>
      <p:pic>
        <p:nvPicPr>
          <p:cNvPr id="4761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4588" y="895350"/>
            <a:ext cx="43148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6324600" y="990600"/>
            <a:ext cx="2051448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lvl="1">
              <a:buNone/>
            </a:pPr>
            <a:r>
              <a:rPr lang="sr-Latn-CS" dirty="0"/>
              <a:t>Validacija adrese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599" y="1541881"/>
            <a:ext cx="2209801" cy="593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lvl="1">
              <a:buNone/>
            </a:pPr>
            <a:r>
              <a:rPr lang="sr-Latn-CS" dirty="0"/>
              <a:t>Validacija </a:t>
            </a:r>
            <a:r>
              <a:rPr lang="en-US" dirty="0" err="1" smtClean="0"/>
              <a:t>kreditne</a:t>
            </a:r>
            <a:r>
              <a:rPr lang="en-US" dirty="0" smtClean="0"/>
              <a:t> </a:t>
            </a:r>
            <a:r>
              <a:rPr lang="en-US" dirty="0" err="1" smtClean="0"/>
              <a:t>kartice</a:t>
            </a:r>
            <a:endParaRPr lang="sr-Latn-CS" dirty="0"/>
          </a:p>
        </p:txBody>
      </p:sp>
      <p:sp>
        <p:nvSpPr>
          <p:cNvPr id="8" name="Rectangle 7"/>
          <p:cNvSpPr/>
          <p:nvPr/>
        </p:nvSpPr>
        <p:spPr>
          <a:xfrm>
            <a:off x="6345114" y="3742740"/>
            <a:ext cx="249408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lvl="1">
              <a:buNone/>
            </a:pPr>
            <a:r>
              <a:rPr lang="sr-Latn-CS" dirty="0"/>
              <a:t>Validacija </a:t>
            </a:r>
            <a:r>
              <a:rPr lang="en-US" dirty="0" err="1" smtClean="0"/>
              <a:t>predistorije</a:t>
            </a:r>
            <a:r>
              <a:rPr lang="en-US" dirty="0" smtClean="0"/>
              <a:t> u </a:t>
            </a:r>
            <a:r>
              <a:rPr lang="en-US" dirty="0" err="1" smtClean="0"/>
              <a:t>banci</a:t>
            </a:r>
            <a:endParaRPr lang="sr-Latn-C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2">
  <a:themeElements>
    <a:clrScheme name="temp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empl2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temp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templ2</Template>
  <TotalTime>27045</TotalTime>
  <Words>539</Words>
  <Application>Microsoft Office PowerPoint</Application>
  <PresentationFormat>On-screen Show (4:3)</PresentationFormat>
  <Paragraphs>111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Garamond</vt:lpstr>
      <vt:lpstr>Monotype Corsiva</vt:lpstr>
      <vt:lpstr>Wingdings</vt:lpstr>
      <vt:lpstr>templ2</vt:lpstr>
      <vt:lpstr>Informacioni sistemi </vt:lpstr>
      <vt:lpstr>SOA – ciljni problem</vt:lpstr>
      <vt:lpstr> Servisna Magistrala Preduzeća</vt:lpstr>
      <vt:lpstr> Servisna Magistrala Preduzeća</vt:lpstr>
      <vt:lpstr> Servisna Magistrala Preduzeća: Koncept</vt:lpstr>
      <vt:lpstr> Servisna Magistrala Preduzeća</vt:lpstr>
      <vt:lpstr> Servisna Magistrala Preduzeća</vt:lpstr>
      <vt:lpstr> ESB primer</vt:lpstr>
      <vt:lpstr> ESB primer</vt:lpstr>
      <vt:lpstr> ESB komponente</vt:lpstr>
      <vt:lpstr> ESB komponente</vt:lpstr>
      <vt:lpstr> ESB komponente</vt:lpstr>
      <vt:lpstr> Sonic ESB</vt:lpstr>
      <vt:lpstr> Okruženje za invokaciju i menadžment</vt:lpstr>
      <vt:lpstr> Okruženje za invokaciju i menadžment</vt:lpstr>
      <vt:lpstr> Koncept rutiranja u ESB</vt:lpstr>
      <vt:lpstr> VETRO obarazac u ESB</vt:lpstr>
      <vt:lpstr>Servisima Orijentisana Arhitektura</vt:lpstr>
      <vt:lpstr>Aktivnosti na predavanjima</vt:lpstr>
    </vt:vector>
  </TitlesOfParts>
  <Company>Elektronski fakultet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Informacioni sistemi</dc:title>
  <dc:creator>Milorad Tosic</dc:creator>
  <cp:lastModifiedBy>milorad</cp:lastModifiedBy>
  <cp:revision>416</cp:revision>
  <dcterms:created xsi:type="dcterms:W3CDTF">2004-04-16T09:00:27Z</dcterms:created>
  <dcterms:modified xsi:type="dcterms:W3CDTF">2023-01-07T10:41:46Z</dcterms:modified>
</cp:coreProperties>
</file>