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65" r:id="rId3"/>
    <p:sldId id="266" r:id="rId4"/>
    <p:sldId id="269" r:id="rId5"/>
    <p:sldId id="268" r:id="rId6"/>
    <p:sldId id="271" r:id="rId7"/>
    <p:sldId id="273" r:id="rId8"/>
    <p:sldId id="257" r:id="rId9"/>
    <p:sldId id="258" r:id="rId10"/>
    <p:sldId id="260" r:id="rId11"/>
    <p:sldId id="262" r:id="rId12"/>
    <p:sldId id="263" r:id="rId13"/>
    <p:sldId id="264" r:id="rId14"/>
    <p:sldId id="261" r:id="rId15"/>
    <p:sldId id="282" r:id="rId16"/>
    <p:sldId id="274" r:id="rId17"/>
    <p:sldId id="283" r:id="rId18"/>
    <p:sldId id="270" r:id="rId19"/>
    <p:sldId id="284" r:id="rId20"/>
    <p:sldId id="285" r:id="rId21"/>
    <p:sldId id="277" r:id="rId22"/>
    <p:sldId id="278" r:id="rId23"/>
    <p:sldId id="279" r:id="rId24"/>
    <p:sldId id="280" r:id="rId25"/>
    <p:sldId id="272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EE3F1-81DE-42F1-A2C3-35264FCA60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19590-B40A-4F11-8F52-7C14DD89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306B7-22A8-4135-89A0-16B222847B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2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0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r-Latn-C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r-Latn-CS" altLang="en-US" sz="1600" b="0" i="0" u="none" strike="noStrike" kern="1200" cap="none" spc="0" normalizeH="0" baseline="0" noProof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E5B411-D765-494F-AD56-B3A42C24ACA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85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 b="0" i="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>
                <a:latin typeface="Garamond" panose="02020404030301010803" pitchFamily="18" charset="0"/>
              </a:rPr>
              <a:t>Doc</a:t>
            </a:r>
            <a:r>
              <a:rPr lang="en-US" altLang="en-US" dirty="0">
                <a:latin typeface="Garamond" panose="02020404030301010803" pitchFamily="18" charset="0"/>
              </a:rPr>
              <a:t>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F3DDF7-2AA7-462B-B7A4-BB91E097C67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1351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>
                <a:latin typeface="Garamond" panose="02020404030301010803" pitchFamily="18" charset="0"/>
              </a:rPr>
              <a:t>Doc</a:t>
            </a:r>
            <a:r>
              <a:rPr lang="en-US" altLang="en-US" dirty="0">
                <a:latin typeface="Garamond" panose="02020404030301010803" pitchFamily="18" charset="0"/>
              </a:rPr>
              <a:t>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4A66B2-8139-4F20-9C64-5E27E42C866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3112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Prof. Dr Milorad Tosic                                   Informacioni sistemi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FD8EED-D923-4561-A199-17BBFC4C491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6164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>
                <a:latin typeface="Garamond" panose="02020404030301010803" pitchFamily="18" charset="0"/>
              </a:rPr>
              <a:t>Doc</a:t>
            </a:r>
            <a:r>
              <a:rPr lang="en-US" altLang="en-US" dirty="0">
                <a:latin typeface="Garamond" panose="02020404030301010803" pitchFamily="18" charset="0"/>
              </a:rPr>
              <a:t>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 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D2EEA-2264-4F1B-806D-A3074130922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85084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Prof.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Milorad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Tosic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                    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Informacioni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sistemi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FEC02-6C9F-4576-8EBF-68DFEE3B7E6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65151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>
                <a:latin typeface="Garamond" panose="02020404030301010803" pitchFamily="18" charset="0"/>
              </a:rPr>
              <a:t>Doc</a:t>
            </a:r>
            <a:r>
              <a:rPr lang="en-US" altLang="en-US" dirty="0">
                <a:latin typeface="Garamond" panose="02020404030301010803" pitchFamily="18" charset="0"/>
              </a:rPr>
              <a:t>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338F30-55DE-4E89-B9F5-479A330B73C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60653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>
                <a:latin typeface="Garamond" panose="02020404030301010803" pitchFamily="18" charset="0"/>
              </a:rPr>
              <a:t>Doc</a:t>
            </a:r>
            <a:r>
              <a:rPr lang="en-US" altLang="en-US" dirty="0">
                <a:latin typeface="Garamond" panose="02020404030301010803" pitchFamily="18" charset="0"/>
              </a:rPr>
              <a:t>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87F8D1-63A9-489E-98DF-78F2C5DEFF3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9569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>
                <a:latin typeface="Garamond" panose="02020404030301010803" pitchFamily="18" charset="0"/>
              </a:rPr>
              <a:t>Doc</a:t>
            </a:r>
            <a:r>
              <a:rPr lang="en-US" altLang="en-US" dirty="0">
                <a:latin typeface="Garamond" panose="02020404030301010803" pitchFamily="18" charset="0"/>
              </a:rPr>
              <a:t>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2530A-88BA-495F-A2BF-C3020BCBB1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7802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Prof.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Milorad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Tosic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                       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Informacioni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sistemi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55B681-E3C9-4EE6-B345-70DA611013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4092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>
                <a:latin typeface="Garamond" panose="02020404030301010803" pitchFamily="18" charset="0"/>
              </a:rPr>
              <a:t>Doc</a:t>
            </a:r>
            <a:r>
              <a:rPr lang="en-US" altLang="en-US" dirty="0">
                <a:latin typeface="Garamond" panose="02020404030301010803" pitchFamily="18" charset="0"/>
              </a:rPr>
              <a:t>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5D85F0-4310-4E03-BDFE-3F2903695D7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27326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4343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343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24300"/>
            <a:ext cx="4343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3434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>
                <a:latin typeface="Garamond" panose="02020404030301010803" pitchFamily="18" charset="0"/>
              </a:rPr>
              <a:t>Doc</a:t>
            </a:r>
            <a:r>
              <a:rPr lang="en-US" altLang="en-US" dirty="0">
                <a:latin typeface="Garamond" panose="02020404030301010803" pitchFamily="18" charset="0"/>
              </a:rPr>
              <a:t>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3CDB63-D744-41A8-B439-E2E597F9EA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59230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8D43-D9D9-414B-A455-898DB663B9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4CBD1-AD90-4A1F-B824-4DAE4997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0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>
                <a:latin typeface="Garamond" panose="02020404030301010803" pitchFamily="18" charset="0"/>
              </a:rPr>
              <a:t>Doc</a:t>
            </a:r>
            <a:r>
              <a:rPr lang="en-US" altLang="en-US" dirty="0">
                <a:latin typeface="Garamond" panose="02020404030301010803" pitchFamily="18" charset="0"/>
              </a:rPr>
              <a:t>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81A0B1-1E9E-4404-B718-057AD89A26A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030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pSp>
        <p:nvGrpSpPr>
          <p:cNvPr id="1031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1032" name="Picture 54" descr="znak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1341428"/>
                </a:avLst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0" cap="none" spc="0" normalizeH="0" baseline="0" noProof="0">
                  <a:ln>
                    <a:noFill/>
                  </a:ln>
                  <a:solidFill>
                    <a:srgbClr val="777777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Faculty of Electronic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08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anose="05000000000000000000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anose="05000000000000000000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anose="05000000000000000000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anose="05000000000000000000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@elfak.ni.ac.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subversive/installation-instructions.php" TargetMode="External"/><Relationship Id="rId2" Type="http://schemas.openxmlformats.org/officeDocument/2006/relationships/hyperlink" Target="https://www.youtube.com/watch?v=zi2ML0PGv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mf8CswqKcs" TargetMode="External"/><Relationship Id="rId2" Type="http://schemas.openxmlformats.org/officeDocument/2006/relationships/hyperlink" Target="https://eclipse.org/papyrus/download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stratt/eclipsegraphviz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ide-java-ee-developers/neon3rc2" TargetMode="External"/><Relationship Id="rId2" Type="http://schemas.openxmlformats.org/officeDocument/2006/relationships/hyperlink" Target="https://java.com/en/download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rtoisesvn.net/download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pPr eaLnBrk="1" hangingPunct="1"/>
            <a:r>
              <a:rPr lang="sr-Latn-CS" altLang="en-US" sz="4000" dirty="0">
                <a:solidFill>
                  <a:srgbClr val="CC0000"/>
                </a:solidFill>
              </a:rPr>
              <a:t>Informacioni sistemi</a:t>
            </a:r>
            <a:r>
              <a:rPr lang="sr-Latn-CS" altLang="en-US" sz="4000" dirty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Ra</a:t>
            </a:r>
            <a:r>
              <a:rPr lang="sr-Latn-RS" altLang="en-US" sz="2800" dirty="0"/>
              <a:t>čunske vežbe</a:t>
            </a:r>
            <a:endParaRPr lang="en-US" altLang="en-US" sz="2800" dirty="0"/>
          </a:p>
          <a:p>
            <a:r>
              <a:rPr lang="en-US" sz="2000" dirty="0"/>
              <a:t>Prof</a:t>
            </a:r>
            <a:r>
              <a:rPr lang="sr-Latn-RS" sz="2000" dirty="0"/>
              <a:t>. dr Valentina Nejković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sr-Latn-RS" altLang="en-US" sz="1800" b="0" i="1" dirty="0">
                <a:hlinkClick r:id="rId3"/>
              </a:rPr>
              <a:t>valentina</a:t>
            </a:r>
            <a:r>
              <a:rPr lang="en-US" altLang="en-US" sz="1800" b="0" i="1" dirty="0">
                <a:hlinkClick r:id="rId3"/>
              </a:rPr>
              <a:t>@elfak.ni.ac.rs</a:t>
            </a:r>
            <a:endParaRPr lang="sr-Latn-RS" altLang="en-US" sz="1800" b="0" i="1" dirty="0"/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1800" dirty="0" err="1"/>
              <a:t>kancelarija</a:t>
            </a:r>
            <a:r>
              <a:rPr lang="en-US" sz="1800" dirty="0"/>
              <a:t> 524</a:t>
            </a:r>
            <a:endParaRPr lang="sr-Latn-RS" sz="1800" dirty="0"/>
          </a:p>
          <a:p>
            <a:pPr eaLnBrk="1" hangingPunct="1">
              <a:lnSpc>
                <a:spcPct val="60000"/>
              </a:lnSpc>
              <a:spcBef>
                <a:spcPct val="60000"/>
              </a:spcBef>
            </a:pPr>
            <a:r>
              <a:rPr lang="sr-Latn-CS" altLang="en-US" sz="2000" dirty="0"/>
              <a:t>Katedra za Računarstvo,</a:t>
            </a:r>
          </a:p>
          <a:p>
            <a:pPr eaLnBrk="1" hangingPunct="1">
              <a:lnSpc>
                <a:spcPct val="60000"/>
              </a:lnSpc>
              <a:spcBef>
                <a:spcPct val="60000"/>
              </a:spcBef>
            </a:pPr>
            <a:r>
              <a:rPr lang="sr-Latn-CS" altLang="en-US" sz="2000" dirty="0"/>
              <a:t>Elektronski fakultet, Univerzitet u Nišu</a:t>
            </a:r>
          </a:p>
        </p:txBody>
      </p:sp>
    </p:spTree>
    <p:extLst>
      <p:ext uri="{BB962C8B-B14F-4D97-AF65-F5344CB8AC3E}">
        <p14:creationId xmlns:p14="http://schemas.microsoft.com/office/powerpoint/2010/main" val="31885004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TorseSVN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322" y="1809830"/>
            <a:ext cx="3162300" cy="2257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8" y="1809830"/>
            <a:ext cx="3710594" cy="28071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622" y="3117273"/>
            <a:ext cx="1230281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infosys323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1622" y="2806939"/>
            <a:ext cx="1230281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924502" y="2998131"/>
            <a:ext cx="51712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902337" y="3333409"/>
            <a:ext cx="51712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8" y="5200360"/>
            <a:ext cx="8003810" cy="16371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0956" y="1440498"/>
            <a:ext cx="3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3000" y="1380928"/>
            <a:ext cx="3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8196" y="4831028"/>
            <a:ext cx="3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1622" y="3125586"/>
            <a:ext cx="1230281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infosys323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41622" y="2815252"/>
            <a:ext cx="1230281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6924502" y="3006444"/>
            <a:ext cx="51712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02337" y="3341722"/>
            <a:ext cx="51712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8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TorseSVN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521" y="3497236"/>
            <a:ext cx="4425829" cy="2737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825625"/>
            <a:ext cx="3040811" cy="496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TorseSVN</a:t>
            </a:r>
            <a:r>
              <a:rPr lang="en-US" dirty="0"/>
              <a:t>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47744" cy="4854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74" y="3169920"/>
            <a:ext cx="1581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Instalacija</a:t>
            </a:r>
            <a:r>
              <a:rPr lang="en-US" dirty="0"/>
              <a:t> SVN plugin-a u Eclipse-u</a:t>
            </a:r>
          </a:p>
          <a:p>
            <a:pPr lvl="1"/>
            <a:r>
              <a:rPr lang="en-US" dirty="0"/>
              <a:t>Video-</a:t>
            </a:r>
            <a:r>
              <a:rPr lang="en-US" dirty="0" err="1"/>
              <a:t>uputstvo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https://www.youtube.com/watch?v=zi2ML0PGvTY</a:t>
            </a:r>
            <a:endParaRPr lang="en-US" dirty="0"/>
          </a:p>
          <a:p>
            <a:pPr lvl="1"/>
            <a:endParaRPr lang="sr-Latn-RS" dirty="0"/>
          </a:p>
          <a:p>
            <a:pPr lvl="1"/>
            <a:r>
              <a:rPr lang="en-US" dirty="0">
                <a:hlinkClick r:id="rId3"/>
              </a:rPr>
              <a:t>https://eclipse.org/subversive/installation-instructions.php</a:t>
            </a:r>
            <a:endParaRPr lang="sr-Latn-RS" dirty="0"/>
          </a:p>
          <a:p>
            <a:pPr lvl="1"/>
            <a:endParaRPr lang="sr-Latn-RS" dirty="0"/>
          </a:p>
          <a:p>
            <a:pPr lvl="1"/>
            <a:r>
              <a:rPr lang="en-US" dirty="0"/>
              <a:t> </a:t>
            </a:r>
            <a:r>
              <a:rPr lang="en-US" b="1" dirty="0"/>
              <a:t>Help</a:t>
            </a:r>
            <a:r>
              <a:rPr lang="en-US" dirty="0"/>
              <a:t> &gt; </a:t>
            </a:r>
            <a:r>
              <a:rPr lang="en-US" b="1" dirty="0"/>
              <a:t>Install New Software...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9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SVN-om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Preuzimanje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  <a:p>
            <a:pPr lvl="1"/>
            <a:r>
              <a:rPr lang="en-US" dirty="0"/>
              <a:t>Checkout</a:t>
            </a:r>
          </a:p>
          <a:p>
            <a:pPr lvl="1"/>
            <a:r>
              <a:rPr lang="en-US" dirty="0"/>
              <a:t>Update</a:t>
            </a:r>
          </a:p>
          <a:p>
            <a:endParaRPr lang="en-US" dirty="0"/>
          </a:p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fajlova</a:t>
            </a:r>
            <a:r>
              <a:rPr lang="en-US" dirty="0"/>
              <a:t>/</a:t>
            </a:r>
            <a:r>
              <a:rPr lang="en-US" dirty="0" err="1"/>
              <a:t>direktorijuma</a:t>
            </a:r>
            <a:endParaRPr lang="en-US" dirty="0"/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52936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Eclipse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5" y="116377"/>
            <a:ext cx="8654689" cy="666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3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86" y="576263"/>
            <a:ext cx="5429250" cy="560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3606" y="733785"/>
            <a:ext cx="599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https://infosys1.elfak.ni.ac.rs/svn/studenti/informacioni </a:t>
            </a:r>
            <a:r>
              <a:rPr lang="en-US" sz="1400" b="1" dirty="0" err="1">
                <a:solidFill>
                  <a:srgbClr val="FF0000"/>
                </a:solidFill>
              </a:rPr>
              <a:t>sistemi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78088" y="1041562"/>
            <a:ext cx="640078" cy="8602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62947" y="3499659"/>
            <a:ext cx="1230281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infosys323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2947" y="3189325"/>
            <a:ext cx="1230281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4345827" y="3380517"/>
            <a:ext cx="51712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323662" y="3715795"/>
            <a:ext cx="51712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26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Eclipse</a:t>
            </a:r>
            <a:r>
              <a:rPr lang="en-US" dirty="0"/>
              <a:t> </a:t>
            </a:r>
            <a:r>
              <a:rPr lang="en-US" dirty="0" err="1"/>
              <a:t>modelovanje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URN </a:t>
            </a:r>
            <a:r>
              <a:rPr lang="en-US" dirty="0" err="1"/>
              <a:t>modelovanje</a:t>
            </a:r>
            <a:r>
              <a:rPr lang="en-US" dirty="0"/>
              <a:t>: </a:t>
            </a:r>
            <a:r>
              <a:rPr lang="en-US" b="1" dirty="0"/>
              <a:t>–</a:t>
            </a:r>
            <a:r>
              <a:rPr lang="en-US" b="1" dirty="0" err="1"/>
              <a:t>jUCMNav</a:t>
            </a:r>
            <a:r>
              <a:rPr lang="en-US" b="1" dirty="0"/>
              <a:t> - A Eclipse-based modeling tool for the User Requirements Notation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b="1" i="1" dirty="0" err="1"/>
              <a:t>jUCMNav</a:t>
            </a:r>
            <a:r>
              <a:rPr lang="en-US" b="1" i="1" dirty="0"/>
              <a:t> plugin</a:t>
            </a:r>
            <a:endParaRPr lang="sr-Latn-RS" b="1" dirty="0"/>
          </a:p>
          <a:p>
            <a:pPr lvl="1"/>
            <a:r>
              <a:rPr lang="en-US" b="1" dirty="0" err="1"/>
              <a:t>jUCMNav</a:t>
            </a:r>
            <a:r>
              <a:rPr lang="en-US" b="1" dirty="0"/>
              <a:t> v7.0.0</a:t>
            </a:r>
          </a:p>
          <a:p>
            <a:r>
              <a:rPr lang="en-US" dirty="0" err="1"/>
              <a:t>Instalacija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Help -&gt; Install New Software... -&gt; </a:t>
            </a:r>
          </a:p>
          <a:p>
            <a:pPr lvl="2"/>
            <a:r>
              <a:rPr lang="en-US" dirty="0" err="1"/>
              <a:t>Videti</a:t>
            </a:r>
            <a:r>
              <a:rPr lang="en-US" dirty="0"/>
              <a:t> </a:t>
            </a:r>
            <a:r>
              <a:rPr lang="en-US" dirty="0" err="1"/>
              <a:t>uputstvo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sledecem</a:t>
            </a:r>
            <a:r>
              <a:rPr lang="en-US" dirty="0"/>
              <a:t> </a:t>
            </a:r>
            <a:r>
              <a:rPr lang="en-US" dirty="0" err="1"/>
              <a:t>slajdu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UML </a:t>
            </a:r>
            <a:r>
              <a:rPr lang="en-US" dirty="0" err="1"/>
              <a:t>modelovanje</a:t>
            </a:r>
            <a:r>
              <a:rPr lang="en-US" dirty="0"/>
              <a:t>: Eclipse </a:t>
            </a:r>
            <a:r>
              <a:rPr lang="en-US" b="1" i="1" dirty="0"/>
              <a:t>Papyrus plugin</a:t>
            </a:r>
            <a:r>
              <a:rPr lang="sr-Latn-RS" b="1" dirty="0"/>
              <a:t>:</a:t>
            </a:r>
          </a:p>
          <a:p>
            <a:pPr lvl="1"/>
            <a:r>
              <a:rPr lang="en-US" b="1" dirty="0"/>
              <a:t>Papyrus Neon release (2.0.2)</a:t>
            </a:r>
          </a:p>
          <a:p>
            <a:pPr marL="914400" lvl="2" indent="0">
              <a:buNone/>
            </a:pPr>
            <a:endParaRPr lang="sr-Latn-RS" b="1" dirty="0"/>
          </a:p>
          <a:p>
            <a:pPr lvl="1"/>
            <a:r>
              <a:rPr lang="sr-Latn-RS" dirty="0"/>
              <a:t>Instalacija: </a:t>
            </a:r>
            <a:r>
              <a:rPr lang="sr-Latn-RS" dirty="0">
                <a:hlinkClick r:id="rId2"/>
              </a:rPr>
              <a:t>https://eclipse.org/papyrus/download.html</a:t>
            </a:r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lvl="1"/>
            <a:r>
              <a:rPr lang="en-US" altLang="en-US" dirty="0"/>
              <a:t>Video-u</a:t>
            </a:r>
            <a:r>
              <a:rPr lang="sr-Latn-RS" altLang="en-US" dirty="0"/>
              <a:t>putstvo za instalaciju:</a:t>
            </a:r>
          </a:p>
          <a:p>
            <a:pPr lvl="2"/>
            <a:r>
              <a:rPr lang="sr-Latn-RS" altLang="en-US" dirty="0">
                <a:hlinkClick r:id="rId3"/>
              </a:rPr>
              <a:t>https://www.youtube.com/watch?v=gmf8CswqKcs</a:t>
            </a:r>
            <a:endParaRPr lang="sr-Latn-RS" alt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jUCMNav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98" y="1527456"/>
            <a:ext cx="7886700" cy="4351338"/>
          </a:xfrm>
        </p:spPr>
        <p:txBody>
          <a:bodyPr/>
          <a:lstStyle/>
          <a:p>
            <a:r>
              <a:rPr lang="en-US" dirty="0" err="1"/>
              <a:t>Otići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Tortoise SVN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addesu</a:t>
            </a:r>
            <a:r>
              <a:rPr lang="en-US" dirty="0"/>
              <a:t> svn://cserg0.site.uottawa.ca/projetseg/trunk/seg.jUCMNav.updatesite </a:t>
            </a:r>
          </a:p>
          <a:p>
            <a:r>
              <a:rPr lang="en-US" dirty="0" err="1"/>
              <a:t>Skinuti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direktorijum</a:t>
            </a:r>
            <a:endParaRPr lang="en-US" dirty="0"/>
          </a:p>
          <a:p>
            <a:endParaRPr lang="en-US" dirty="0"/>
          </a:p>
        </p:txBody>
      </p:sp>
      <p:sp>
        <p:nvSpPr>
          <p:cNvPr id="4" name="AutoShape 2" descr="https://mail21.elfak.ni.ac.rs/owa/service.svc/s/GetFileAttachment?id=AAMkAGFhM2JkOTc0LTE1ZTYtNDdiNy1hNDE2LWU3MzY2MDk0ZDUzNgBGAAAAAACgU%2FWCH0Y8RJLp%2BB67fefjBwC%2FWZ6l%2BZRgToT1m7zsw%2BFWAAAAAAEMAAC%2FWZ6l%2BZRgToT1m7zsw%2BFWAABgzu3uAAABEgAQAEGeMDK1mNtCi1MLlXwhZoY%3D&amp;X-OWA-CANARY=GWg8Qt7stky26Bc0QHh5TtCO9m-s3dgIlNohi8a_KoTi7CeYlgKHZFhbfZwDc_0dRUxqfwJFXXk.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mail21.elfak.ni.ac.rs/owa/service.svc/s/GetFileAttachment?id=AAMkAGFhM2JkOTc0LTE1ZTYtNDdiNy1hNDE2LWU3MzY2MDk0ZDUzNgBGAAAAAACgU%2FWCH0Y8RJLp%2BB67fefjBwC%2FWZ6l%2BZRgToT1m7zsw%2BFWAAAAAAEMAAC%2FWZ6l%2BZRgToT1m7zsw%2BFWAABgzu3uAAABEgAQAEGeMDK1mNtCi1MLlXwhZoY%3D&amp;X-OWA-CANARY=GWg8Qt7stky26Bc0QHh5TtCO9m-s3dgIlNohi8a_KoTi7CeYlgKHZFhbfZwDc_0dRUxqfwJFXXk.&amp;isImagePreview=Tru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3394193"/>
            <a:ext cx="8162666" cy="32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3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3. </a:t>
            </a:r>
            <a:r>
              <a:rPr lang="en-US" dirty="0" err="1"/>
              <a:t>ići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Help-Install New Software- </a:t>
            </a:r>
            <a:r>
              <a:rPr lang="en-US" dirty="0" err="1"/>
              <a:t>Add'Local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5" y="2545961"/>
            <a:ext cx="6387032" cy="42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8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en-US" sz="1600" b="0" dirty="0">
                <a:latin typeface="Garamond" panose="02020404030301010803" pitchFamily="18" charset="0"/>
              </a:rPr>
              <a:t>Doc</a:t>
            </a:r>
            <a:r>
              <a:rPr lang="en-US" altLang="en-US" sz="1600" b="0" dirty="0">
                <a:latin typeface="Garamond" panose="02020404030301010803" pitchFamily="18" charset="0"/>
              </a:rPr>
              <a:t>. </a:t>
            </a:r>
            <a:r>
              <a:rPr lang="sr-Latn-RS" altLang="en-US" sz="1600" b="0" dirty="0">
                <a:latin typeface="Garamond" panose="02020404030301010803" pitchFamily="18" charset="0"/>
              </a:rPr>
              <a:t>d</a:t>
            </a:r>
            <a:r>
              <a:rPr lang="en-US" altLang="en-US" sz="1600" b="0" dirty="0">
                <a:latin typeface="Garamond" panose="02020404030301010803" pitchFamily="18" charset="0"/>
              </a:rPr>
              <a:t>r </a:t>
            </a:r>
            <a:r>
              <a:rPr lang="sr-Latn-RS" altLang="en-US" sz="1600" b="0" dirty="0">
                <a:latin typeface="Garamond" panose="02020404030301010803" pitchFamily="18" charset="0"/>
              </a:rPr>
              <a:t>Valentina Nejkovic</a:t>
            </a:r>
            <a:r>
              <a:rPr lang="en-US" altLang="en-US" sz="1600" b="0" dirty="0">
                <a:solidFill>
                  <a:srgbClr val="0A0575"/>
                </a:solidFill>
                <a:latin typeface="Garamond" panose="02020404030301010803" pitchFamily="18" charset="0"/>
              </a:rPr>
              <a:t>                              </a:t>
            </a:r>
            <a:r>
              <a:rPr lang="en-US" altLang="en-US" sz="1600" b="0" dirty="0" err="1">
                <a:solidFill>
                  <a:srgbClr val="0A0575"/>
                </a:solidFill>
                <a:latin typeface="Garamond" panose="02020404030301010803" pitchFamily="18" charset="0"/>
              </a:rPr>
              <a:t>Informacioni</a:t>
            </a:r>
            <a:r>
              <a:rPr lang="en-US" altLang="en-US" sz="1600" b="0" dirty="0">
                <a:solidFill>
                  <a:srgbClr val="0A0575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1600" b="0" dirty="0" err="1">
                <a:solidFill>
                  <a:srgbClr val="0A0575"/>
                </a:solidFill>
                <a:latin typeface="Garamond" panose="02020404030301010803" pitchFamily="18" charset="0"/>
              </a:rPr>
              <a:t>sistemi</a:t>
            </a:r>
            <a:endParaRPr lang="en-US" altLang="en-US" sz="1600" b="0" dirty="0">
              <a:solidFill>
                <a:srgbClr val="0A0575"/>
              </a:solidFill>
              <a:latin typeface="Garamond" panose="02020404030301010803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altLang="en-US" dirty="0"/>
              <a:t>Struktura vežbi</a:t>
            </a:r>
            <a:endParaRPr lang="sr-Latn-CS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altLang="en-US"/>
              <a:t>Računske vežbe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Računske vežbe se održavaju u terminima koji je dat u rasporedu časova</a:t>
            </a:r>
          </a:p>
          <a:p>
            <a:pPr eaLnBrk="1" hangingPunct="1"/>
            <a:r>
              <a:rPr lang="sr-Latn-RS" altLang="en-US" dirty="0"/>
              <a:t>Termini u laboratoriji</a:t>
            </a:r>
          </a:p>
          <a:p>
            <a:pPr lvl="1" eaLnBrk="1" hangingPunct="1"/>
            <a:r>
              <a:rPr lang="en-US" altLang="en-US" dirty="0"/>
              <a:t>3 termina za </a:t>
            </a:r>
            <a:r>
              <a:rPr lang="en-US" altLang="en-US" dirty="0" err="1"/>
              <a:t>laboratorijske</a:t>
            </a:r>
            <a:r>
              <a:rPr lang="en-US" altLang="en-US" dirty="0"/>
              <a:t> </a:t>
            </a:r>
            <a:r>
              <a:rPr lang="en-US" altLang="en-US" dirty="0" err="1"/>
              <a:t>ve</a:t>
            </a:r>
            <a:r>
              <a:rPr lang="sr-Latn-RS" altLang="en-US" dirty="0"/>
              <a:t>žbe</a:t>
            </a:r>
          </a:p>
          <a:p>
            <a:pPr lvl="1" eaLnBrk="1" hangingPunct="1"/>
            <a:r>
              <a:rPr lang="sr-Latn-RS" altLang="en-US" dirty="0"/>
              <a:t>Termini za laboratorijske vežbe biće naknadno istaknuti</a:t>
            </a:r>
          </a:p>
        </p:txBody>
      </p:sp>
    </p:spTree>
    <p:extLst>
      <p:ext uri="{BB962C8B-B14F-4D97-AF65-F5344CB8AC3E}">
        <p14:creationId xmlns:p14="http://schemas.microsoft.com/office/powerpoint/2010/main" val="40857029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jUCMNav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98" y="1690689"/>
            <a:ext cx="6013132" cy="49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8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jUCMNav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instalirati</a:t>
            </a:r>
            <a:r>
              <a:rPr lang="en-US" dirty="0"/>
              <a:t> i:</a:t>
            </a:r>
          </a:p>
          <a:p>
            <a:pPr lvl="1"/>
            <a:r>
              <a:rPr lang="en-US" b="1" i="1" dirty="0" err="1"/>
              <a:t>Graphviz</a:t>
            </a:r>
            <a:r>
              <a:rPr lang="en-US" b="1" i="1" dirty="0"/>
              <a:t> Eclipse plugin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Uputstvo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instalaciju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https://github.com/abstratt/eclipsegraphviz</a:t>
            </a:r>
            <a:endParaRPr lang="en-US" dirty="0"/>
          </a:p>
          <a:p>
            <a:pPr lvl="2"/>
            <a:r>
              <a:rPr lang="en-US" dirty="0"/>
              <a:t>Help &gt; Install New Software...</a:t>
            </a:r>
          </a:p>
          <a:p>
            <a:pPr lvl="3"/>
            <a:r>
              <a:rPr lang="en-US" dirty="0" err="1"/>
              <a:t>Uneti</a:t>
            </a:r>
            <a:r>
              <a:rPr lang="en-US" dirty="0"/>
              <a:t> pod </a:t>
            </a:r>
            <a:r>
              <a:rPr lang="en-US" i="1" dirty="0"/>
              <a:t>Work with </a:t>
            </a:r>
            <a:r>
              <a:rPr lang="en-US" dirty="0" err="1"/>
              <a:t>slede</a:t>
            </a:r>
            <a:r>
              <a:rPr lang="sr-Latn-RS" dirty="0"/>
              <a:t>ći link</a:t>
            </a:r>
            <a:r>
              <a:rPr lang="en-US" dirty="0"/>
              <a:t>: </a:t>
            </a:r>
          </a:p>
          <a:p>
            <a:pPr marL="1371600" lvl="3" indent="0">
              <a:buNone/>
            </a:pPr>
            <a:r>
              <a:rPr lang="en-US" dirty="0" err="1"/>
              <a:t>jar:http</a:t>
            </a:r>
            <a:r>
              <a:rPr lang="en-US" dirty="0"/>
              <a:t>://repository-textuml.forge.cloudbees.com/snapshot/com/</a:t>
            </a:r>
            <a:r>
              <a:rPr lang="en-US" dirty="0" err="1"/>
              <a:t>abstratt</a:t>
            </a:r>
            <a:r>
              <a:rPr lang="en-US" dirty="0"/>
              <a:t>/</a:t>
            </a:r>
            <a:r>
              <a:rPr lang="en-US" dirty="0" err="1"/>
              <a:t>eclipsegraphviz</a:t>
            </a:r>
            <a:r>
              <a:rPr lang="en-US" dirty="0"/>
              <a:t>/</a:t>
            </a:r>
            <a:r>
              <a:rPr lang="en-US" dirty="0" err="1"/>
              <a:t>com.abstratt.eclipsegraphviz.repository</a:t>
            </a:r>
            <a:r>
              <a:rPr lang="en-US" dirty="0"/>
              <a:t>/2.2.201606/com.abstratt.eclipsegraphviz.repository-2.2.201606.zip!/</a:t>
            </a:r>
            <a:endParaRPr lang="sr-Latn-RS" dirty="0"/>
          </a:p>
          <a:p>
            <a:pPr lvl="3"/>
            <a:r>
              <a:rPr lang="sr-Latn-RS" dirty="0"/>
              <a:t>Selektovati </a:t>
            </a:r>
            <a:r>
              <a:rPr lang="en-US" i="1" dirty="0" err="1"/>
              <a:t>EclipseGraphviz</a:t>
            </a:r>
            <a:r>
              <a:rPr lang="en-US" dirty="0"/>
              <a:t> </a:t>
            </a:r>
            <a:r>
              <a:rPr lang="sr-Latn-RS" dirty="0"/>
              <a:t>iz kategorije</a:t>
            </a:r>
            <a:r>
              <a:rPr lang="en-US" dirty="0"/>
              <a:t> </a:t>
            </a:r>
            <a:r>
              <a:rPr lang="en-US" i="1" dirty="0"/>
              <a:t>Modeling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898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jUCMNav/Graphviz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49" y="1619856"/>
            <a:ext cx="5991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jUCMNav/Graphviz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30" y="1448030"/>
            <a:ext cx="6412143" cy="53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94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Papyrus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24" y="1564728"/>
            <a:ext cx="6240302" cy="51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75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Papyrus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27" y="1690689"/>
            <a:ext cx="6096346" cy="50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2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/>
              <a:t>Struktura vežbi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altLang="en-US" dirty="0">
                <a:latin typeface="Garamond" panose="02020404030301010803" pitchFamily="18" charset="0"/>
              </a:rPr>
              <a:t>Prof. </a:t>
            </a:r>
            <a:r>
              <a:rPr lang="sr-Latn-RS" altLang="en-US" dirty="0">
                <a:latin typeface="Garamond" panose="02020404030301010803" pitchFamily="18" charset="0"/>
              </a:rPr>
              <a:t>d</a:t>
            </a:r>
            <a:r>
              <a:rPr lang="en-US" altLang="en-US" dirty="0">
                <a:latin typeface="Garamond" panose="02020404030301010803" pitchFamily="18" charset="0"/>
              </a:rPr>
              <a:t>r </a:t>
            </a:r>
            <a:r>
              <a:rPr lang="sr-Latn-RS" altLang="en-US" dirty="0">
                <a:latin typeface="Garamond" panose="02020404030301010803" pitchFamily="18" charset="0"/>
              </a:rPr>
              <a:t>Valentina Nejkovic</a:t>
            </a:r>
            <a:r>
              <a:rPr lang="en-US" altLang="en-US" dirty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>
                <a:latin typeface="Garamond" panose="02020404030301010803" pitchFamily="18" charset="0"/>
              </a:rPr>
              <a:t>Informacioni</a:t>
            </a:r>
            <a:r>
              <a:rPr lang="en-US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 err="1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A375A-F556-A85D-F1A7-A9A6115F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961"/>
            <a:ext cx="9144000" cy="37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536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0"/>
              </a:spcBef>
              <a:buClr>
                <a:srgbClr val="4D4D4D"/>
              </a:buClr>
              <a:buSzPct val="70000"/>
              <a:buFont typeface="Wingdings" panose="05000000000000000000" pitchFamily="2" charset="2"/>
              <a:buChar char="l"/>
              <a:defRPr sz="32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60000"/>
              </a:spcBef>
              <a:buClr>
                <a:srgbClr val="777777"/>
              </a:buClr>
              <a:buSzPct val="70000"/>
              <a:buFont typeface="Wingdings" panose="05000000000000000000" pitchFamily="2" charset="2"/>
              <a:buChar char="v"/>
              <a:defRPr sz="2800" b="1" i="1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69696"/>
              </a:buClr>
              <a:buSzPct val="70000"/>
              <a:buFont typeface="Wingdings" panose="05000000000000000000" pitchFamily="2" charset="2"/>
              <a:buChar char="Ø"/>
              <a:defRPr sz="2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B2B2B2"/>
              </a:buClr>
              <a:buSzPct val="75000"/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SzPct val="80000"/>
              <a:buFont typeface="Wingdings" panose="05000000000000000000" pitchFamily="2" charset="2"/>
              <a:buChar char="s"/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sr-Latn-RS" altLang="en-US" sz="1600" b="0" dirty="0">
                <a:latin typeface="Garamond" panose="02020404030301010803" pitchFamily="18" charset="0"/>
              </a:rPr>
              <a:t>Doc</a:t>
            </a:r>
            <a:r>
              <a:rPr lang="en-US" altLang="en-US" sz="1600" b="0" dirty="0">
                <a:latin typeface="Garamond" panose="02020404030301010803" pitchFamily="18" charset="0"/>
              </a:rPr>
              <a:t>. </a:t>
            </a:r>
            <a:r>
              <a:rPr lang="sr-Latn-RS" altLang="en-US" sz="1600" b="0" dirty="0">
                <a:latin typeface="Garamond" panose="02020404030301010803" pitchFamily="18" charset="0"/>
              </a:rPr>
              <a:t>d</a:t>
            </a:r>
            <a:r>
              <a:rPr lang="en-US" altLang="en-US" sz="1600" b="0" dirty="0">
                <a:latin typeface="Garamond" panose="02020404030301010803" pitchFamily="18" charset="0"/>
              </a:rPr>
              <a:t>r </a:t>
            </a:r>
            <a:r>
              <a:rPr lang="sr-Latn-RS" altLang="en-US" sz="1600" b="0" dirty="0">
                <a:latin typeface="Garamond" panose="02020404030301010803" pitchFamily="18" charset="0"/>
              </a:rPr>
              <a:t>Valentina Nejkovic</a:t>
            </a:r>
            <a:r>
              <a:rPr lang="en-US" altLang="en-US" sz="1600" b="0" dirty="0">
                <a:solidFill>
                  <a:srgbClr val="0A0575"/>
                </a:solidFill>
                <a:latin typeface="Garamond" panose="02020404030301010803" pitchFamily="18" charset="0"/>
              </a:rPr>
              <a:t>                              </a:t>
            </a:r>
            <a:r>
              <a:rPr lang="en-US" altLang="en-US" sz="1600" b="0" dirty="0" err="1">
                <a:solidFill>
                  <a:srgbClr val="0A0575"/>
                </a:solidFill>
                <a:latin typeface="Garamond" panose="02020404030301010803" pitchFamily="18" charset="0"/>
              </a:rPr>
              <a:t>Informacioni</a:t>
            </a:r>
            <a:r>
              <a:rPr lang="en-US" altLang="en-US" sz="1600" b="0" dirty="0">
                <a:solidFill>
                  <a:srgbClr val="0A0575"/>
                </a:solidFill>
                <a:latin typeface="Garamond" panose="02020404030301010803" pitchFamily="18" charset="0"/>
              </a:rPr>
              <a:t> </a:t>
            </a:r>
            <a:r>
              <a:rPr lang="en-US" altLang="en-US" sz="1600" b="0" dirty="0" err="1">
                <a:solidFill>
                  <a:srgbClr val="0A0575"/>
                </a:solidFill>
                <a:latin typeface="Garamond" panose="02020404030301010803" pitchFamily="18" charset="0"/>
              </a:rPr>
              <a:t>sistemi</a:t>
            </a:r>
            <a:endParaRPr lang="en-US" altLang="en-US" sz="1600" b="0" dirty="0">
              <a:solidFill>
                <a:srgbClr val="0A0575"/>
              </a:solidFill>
              <a:latin typeface="Garamond" panose="02020404030301010803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altLang="en-US" dirty="0"/>
              <a:t>Struktura vežbi</a:t>
            </a:r>
            <a:endParaRPr lang="sr-Latn-CS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r-Latn-RS" altLang="en-US" dirty="0"/>
              <a:t>Poeni sa vežbi: max</a:t>
            </a:r>
            <a:r>
              <a:rPr lang="en-US" altLang="en-US" dirty="0"/>
              <a:t> = 50poena</a:t>
            </a:r>
          </a:p>
          <a:p>
            <a:pPr lvl="1" eaLnBrk="1" hangingPunct="1"/>
            <a:r>
              <a:rPr lang="sr-Latn-RS" altLang="en-US" dirty="0"/>
              <a:t>Laboratorijske vežbe</a:t>
            </a:r>
            <a:r>
              <a:rPr lang="en-US" altLang="en-US" dirty="0"/>
              <a:t> I deo: 25 </a:t>
            </a:r>
            <a:r>
              <a:rPr lang="en-US" altLang="en-US" dirty="0" err="1"/>
              <a:t>poena</a:t>
            </a:r>
            <a:r>
              <a:rPr lang="en-US" altLang="en-US" dirty="0"/>
              <a:t> -&gt; </a:t>
            </a:r>
            <a:r>
              <a:rPr lang="en-US" altLang="en-US" dirty="0" err="1">
                <a:solidFill>
                  <a:srgbClr val="FF0000"/>
                </a:solidFill>
              </a:rPr>
              <a:t>rok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sr-Latn-RS" altLang="en-US" b="1" dirty="0">
                <a:solidFill>
                  <a:srgbClr val="FF0000"/>
                </a:solidFill>
              </a:rPr>
              <a:t>12</a:t>
            </a:r>
            <a:r>
              <a:rPr lang="en-US" altLang="en-US" b="1" dirty="0">
                <a:solidFill>
                  <a:srgbClr val="FF0000"/>
                </a:solidFill>
              </a:rPr>
              <a:t>.</a:t>
            </a:r>
            <a:r>
              <a:rPr lang="sr-Latn-RS" altLang="en-US" b="1" dirty="0">
                <a:solidFill>
                  <a:srgbClr val="FF0000"/>
                </a:solidFill>
              </a:rPr>
              <a:t>11</a:t>
            </a:r>
            <a:r>
              <a:rPr lang="en-US" altLang="en-US" b="1" dirty="0">
                <a:solidFill>
                  <a:srgbClr val="FF0000"/>
                </a:solidFill>
              </a:rPr>
              <a:t>.2024.</a:t>
            </a:r>
          </a:p>
          <a:p>
            <a:pPr lvl="1" eaLnBrk="1" hangingPunct="1"/>
            <a:r>
              <a:rPr lang="sr-Latn-RS" altLang="en-US" dirty="0"/>
              <a:t>Laboratorijske vežbe</a:t>
            </a:r>
            <a:r>
              <a:rPr lang="en-US" altLang="en-US" dirty="0"/>
              <a:t> II deo: 25 </a:t>
            </a:r>
            <a:r>
              <a:rPr lang="en-US" altLang="en-US" dirty="0" err="1"/>
              <a:t>poena</a:t>
            </a:r>
            <a:r>
              <a:rPr lang="en-US" altLang="en-US" dirty="0"/>
              <a:t> -&gt; </a:t>
            </a:r>
            <a:r>
              <a:rPr lang="en-US" altLang="en-US" dirty="0" err="1">
                <a:solidFill>
                  <a:srgbClr val="FF0000"/>
                </a:solidFill>
              </a:rPr>
              <a:t>rok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sr-Latn-RS" altLang="en-US" b="1" dirty="0">
                <a:solidFill>
                  <a:srgbClr val="FF0000"/>
                </a:solidFill>
              </a:rPr>
              <a:t>08</a:t>
            </a:r>
            <a:r>
              <a:rPr lang="en-US" altLang="en-US" b="1" dirty="0">
                <a:solidFill>
                  <a:srgbClr val="FF0000"/>
                </a:solidFill>
              </a:rPr>
              <a:t>.0</a:t>
            </a:r>
            <a:r>
              <a:rPr lang="sr-Latn-R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>
                <a:solidFill>
                  <a:srgbClr val="FF0000"/>
                </a:solidFill>
              </a:rPr>
              <a:t>.202</a:t>
            </a:r>
            <a:r>
              <a:rPr lang="en-US" altLang="en-US" b="1" dirty="0">
                <a:solidFill>
                  <a:srgbClr val="FF0000"/>
                </a:solidFill>
              </a:rPr>
              <a:t>4</a:t>
            </a:r>
            <a:r>
              <a:rPr lang="en-US" altLang="en-US" b="1">
                <a:solidFill>
                  <a:srgbClr val="FF0000"/>
                </a:solidFill>
              </a:rPr>
              <a:t>.</a:t>
            </a:r>
            <a:endParaRPr lang="en-US" altLang="en-US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dirty="0"/>
              <a:t>NAPOMENA: </a:t>
            </a:r>
            <a:r>
              <a:rPr lang="sr-Latn-RS" altLang="en-US" dirty="0"/>
              <a:t>N</a:t>
            </a:r>
            <a:r>
              <a:rPr lang="en-US" altLang="en-US" dirty="0" err="1"/>
              <a:t>aknadni</a:t>
            </a:r>
            <a:r>
              <a:rPr lang="en-US" altLang="en-US" dirty="0"/>
              <a:t> termini</a:t>
            </a:r>
            <a:r>
              <a:rPr lang="sr-Latn-RS" altLang="en-US" dirty="0"/>
              <a:t> za predaju vežbi ne postoje.</a:t>
            </a:r>
            <a:r>
              <a:rPr lang="en-US" altLang="en-US" dirty="0"/>
              <a:t> </a:t>
            </a:r>
            <a:endParaRPr lang="sr-Latn-RS" altLang="en-US" dirty="0"/>
          </a:p>
          <a:p>
            <a:pPr marL="344487" lvl="1" indent="0" eaLnBrk="1" hangingPunct="1">
              <a:buNone/>
            </a:pPr>
            <a:endParaRPr lang="sr-Latn-RS" altLang="en-US" dirty="0"/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8795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</a:t>
            </a:r>
            <a:r>
              <a:rPr lang="en-US" dirty="0"/>
              <a:t>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Java:</a:t>
            </a:r>
          </a:p>
          <a:p>
            <a:pPr lvl="1"/>
            <a:r>
              <a:rPr lang="en-US" b="1" dirty="0"/>
              <a:t>Version 8 Update 1</a:t>
            </a:r>
            <a:r>
              <a:rPr lang="sr-Latn-RS" b="1" dirty="0"/>
              <a:t>21</a:t>
            </a:r>
            <a:endParaRPr lang="en-US" dirty="0"/>
          </a:p>
          <a:p>
            <a:pPr lvl="1"/>
            <a:r>
              <a:rPr lang="en-US" u="sng" dirty="0">
                <a:hlinkClick r:id="rId2"/>
              </a:rPr>
              <a:t>https://java.com/en/download/</a:t>
            </a:r>
            <a:endParaRPr lang="sr-Latn-RS" u="sng" dirty="0"/>
          </a:p>
          <a:p>
            <a:pPr lvl="1"/>
            <a:r>
              <a:rPr lang="en-US" dirty="0"/>
              <a:t>Oracle JDK </a:t>
            </a:r>
            <a:r>
              <a:rPr lang="sr-Latn-RS" dirty="0"/>
              <a:t>link za download se menja često, tako da je najbolje na Google-u potražiti </a:t>
            </a:r>
            <a:r>
              <a:rPr lang="en-US" dirty="0"/>
              <a:t>"JDK 8 download"</a:t>
            </a:r>
            <a:endParaRPr lang="en-US" u="sng" dirty="0"/>
          </a:p>
          <a:p>
            <a:r>
              <a:rPr lang="en-US" dirty="0"/>
              <a:t>Eclipse:</a:t>
            </a:r>
          </a:p>
          <a:p>
            <a:pPr lvl="1"/>
            <a:endParaRPr lang="en-US" dirty="0"/>
          </a:p>
          <a:p>
            <a:pPr lvl="1"/>
            <a:r>
              <a:rPr lang="en-US" u="sng" dirty="0">
                <a:hlinkClick r:id="rId3"/>
              </a:rPr>
              <a:t>http://www.eclipse.org/downloads/packages/eclipse-ide-java-ee-developers/neon3rc2</a:t>
            </a:r>
            <a:endParaRPr lang="en-US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186" y="4413018"/>
            <a:ext cx="48196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17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</a:t>
            </a:r>
            <a:r>
              <a:rPr lang="en-US" dirty="0"/>
              <a:t>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004262"/>
          </a:xfrm>
        </p:spPr>
        <p:txBody>
          <a:bodyPr/>
          <a:lstStyle/>
          <a:p>
            <a:r>
              <a:rPr lang="en-US" dirty="0" err="1"/>
              <a:t>Instalacija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kompatibilnost</a:t>
            </a:r>
            <a:r>
              <a:rPr lang="en-US" dirty="0"/>
              <a:t> </a:t>
            </a:r>
            <a:r>
              <a:rPr lang="en-US" dirty="0" err="1"/>
              <a:t>Jave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Eclipse-a:</a:t>
            </a:r>
          </a:p>
          <a:p>
            <a:pPr lvl="1"/>
            <a:r>
              <a:rPr lang="en-US" b="1" dirty="0" err="1"/>
              <a:t>Pojava</a:t>
            </a:r>
            <a:r>
              <a:rPr lang="en-US" b="1" dirty="0"/>
              <a:t> </a:t>
            </a:r>
            <a:r>
              <a:rPr lang="en-US" b="1" dirty="0" err="1"/>
              <a:t>gre</a:t>
            </a:r>
            <a:r>
              <a:rPr lang="sr-Latn-RS" b="1" dirty="0"/>
              <a:t>ške pri startovanju Eclipse-a: </a:t>
            </a:r>
            <a:r>
              <a:rPr lang="en-US" b="1" dirty="0"/>
              <a:t>Error 13</a:t>
            </a:r>
            <a:endParaRPr lang="sr-Latn-RS" b="1" dirty="0"/>
          </a:p>
          <a:p>
            <a:pPr lvl="1"/>
            <a:r>
              <a:rPr lang="sr-Latn-RS" b="1" dirty="0"/>
              <a:t>NAPOMENA: </a:t>
            </a:r>
          </a:p>
          <a:p>
            <a:pPr lvl="2"/>
            <a:r>
              <a:rPr lang="en-US" dirty="0"/>
              <a:t>64-bit Eclipse </a:t>
            </a:r>
            <a:r>
              <a:rPr lang="sr-Latn-RS" dirty="0"/>
              <a:t>zahteva </a:t>
            </a:r>
            <a:r>
              <a:rPr lang="en-US" dirty="0"/>
              <a:t>64-bit JVM, </a:t>
            </a:r>
            <a:endParaRPr lang="sr-Latn-RS" dirty="0"/>
          </a:p>
          <a:p>
            <a:pPr lvl="2"/>
            <a:r>
              <a:rPr lang="sr-Latn-RS" dirty="0"/>
              <a:t>3</a:t>
            </a:r>
            <a:r>
              <a:rPr lang="en-US" dirty="0"/>
              <a:t>2-bit Eclipse </a:t>
            </a:r>
            <a:r>
              <a:rPr lang="sr-Latn-RS" dirty="0"/>
              <a:t>zahteva</a:t>
            </a:r>
            <a:r>
              <a:rPr lang="en-US" dirty="0"/>
              <a:t> 32-bit JVM</a:t>
            </a:r>
            <a:endParaRPr lang="sr-Latn-RS" dirty="0"/>
          </a:p>
          <a:p>
            <a:pPr lvl="2"/>
            <a:r>
              <a:rPr lang="sr-Latn-RS" dirty="0"/>
              <a:t>nije dozvoljeno mešanje verzija</a:t>
            </a:r>
          </a:p>
          <a:p>
            <a:pPr lvl="2"/>
            <a:r>
              <a:rPr lang="en-US" dirty="0"/>
              <a:t>Eclipse </a:t>
            </a:r>
            <a:r>
              <a:rPr lang="sr-Latn-RS" dirty="0"/>
              <a:t>zahteva</a:t>
            </a:r>
            <a:r>
              <a:rPr lang="en-US" dirty="0"/>
              <a:t> Java 8 </a:t>
            </a:r>
            <a:r>
              <a:rPr lang="sr-Latn-RS" dirty="0"/>
              <a:t>verziju</a:t>
            </a:r>
            <a:r>
              <a:rPr lang="en-US" dirty="0"/>
              <a:t>, </a:t>
            </a:r>
            <a:r>
              <a:rPr lang="sr-Latn-RS" dirty="0"/>
              <a:t>tako da je najbolje da se instalira</a:t>
            </a:r>
            <a:r>
              <a:rPr lang="en-US" dirty="0"/>
              <a:t> JDK 1.8 (</a:t>
            </a:r>
            <a:r>
              <a:rPr lang="en-US" b="1" dirty="0"/>
              <a:t>n</a:t>
            </a:r>
            <a:r>
              <a:rPr lang="sr-Latn-RS" b="1" dirty="0"/>
              <a:t>ikako samo</a:t>
            </a:r>
            <a:r>
              <a:rPr lang="en-US" dirty="0"/>
              <a:t> JRE)</a:t>
            </a:r>
            <a:r>
              <a:rPr lang="sr-Latn-R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889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SVN </a:t>
            </a:r>
            <a:r>
              <a:rPr lang="en-US" dirty="0" err="1"/>
              <a:t>klijent</a:t>
            </a:r>
            <a:r>
              <a:rPr lang="en-US" dirty="0"/>
              <a:t> (</a:t>
            </a:r>
            <a:r>
              <a:rPr lang="en-US" dirty="0" err="1"/>
              <a:t>TorseSVN</a:t>
            </a:r>
            <a:r>
              <a:rPr lang="en-US" dirty="0"/>
              <a:t>):</a:t>
            </a:r>
          </a:p>
          <a:p>
            <a:pPr lvl="1"/>
            <a:r>
              <a:rPr lang="en-US" dirty="0">
                <a:hlinkClick r:id="rId2"/>
              </a:rPr>
              <a:t>https://tortoisesvn.net/downloads.html</a:t>
            </a:r>
            <a:endParaRPr lang="en-US" dirty="0"/>
          </a:p>
          <a:p>
            <a:r>
              <a:rPr lang="en-US" dirty="0"/>
              <a:t>Eclipse SVN plugin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238" y="2866072"/>
            <a:ext cx="47148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TorseSVN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313" y="2182696"/>
            <a:ext cx="3352800" cy="227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34" y="1945522"/>
            <a:ext cx="2888251" cy="471551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13906" y="2722418"/>
            <a:ext cx="1305098" cy="307571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35135" y="2876203"/>
            <a:ext cx="1463040" cy="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TorseSVN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25" y="1386682"/>
            <a:ext cx="4762500" cy="437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01" y="3955314"/>
            <a:ext cx="3170364" cy="266059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78924" y="2240279"/>
            <a:ext cx="1305098" cy="253539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00153" y="2402377"/>
            <a:ext cx="1803862" cy="194517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14305" y="3304206"/>
            <a:ext cx="599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https://infosys1.elfak.ni.ac.rs/svn/studenti/informacioni </a:t>
            </a:r>
            <a:r>
              <a:rPr lang="en-US" sz="1400" b="1" dirty="0" err="1">
                <a:solidFill>
                  <a:srgbClr val="FF0000"/>
                </a:solidFill>
              </a:rPr>
              <a:t>sistemi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8787" y="3611983"/>
            <a:ext cx="640078" cy="8602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18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12793</TotalTime>
  <Words>590</Words>
  <Application>Microsoft Office PowerPoint</Application>
  <PresentationFormat>On-screen Show (4:3)</PresentationFormat>
  <Paragraphs>110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Garamond</vt:lpstr>
      <vt:lpstr>Monotype Corsiva</vt:lpstr>
      <vt:lpstr>Wingdings</vt:lpstr>
      <vt:lpstr>Office Theme</vt:lpstr>
      <vt:lpstr>templ2</vt:lpstr>
      <vt:lpstr>Informacioni sistemi </vt:lpstr>
      <vt:lpstr>Struktura vežbi</vt:lpstr>
      <vt:lpstr>Struktura vežbi</vt:lpstr>
      <vt:lpstr>Struktura vežbi</vt:lpstr>
      <vt:lpstr>Java i Eclipse</vt:lpstr>
      <vt:lpstr>Java i Eclipse</vt:lpstr>
      <vt:lpstr>SVN</vt:lpstr>
      <vt:lpstr>TorseSVN</vt:lpstr>
      <vt:lpstr>TorseSVN</vt:lpstr>
      <vt:lpstr>TorseSVN</vt:lpstr>
      <vt:lpstr>TorseSVN</vt:lpstr>
      <vt:lpstr>TorseSVN Browser</vt:lpstr>
      <vt:lpstr>SVN Eclipse</vt:lpstr>
      <vt:lpstr>Rad sa SVN-om</vt:lpstr>
      <vt:lpstr>SVN Eclipse</vt:lpstr>
      <vt:lpstr>PowerPoint Presentation</vt:lpstr>
      <vt:lpstr>Eclipse modelovanje</vt:lpstr>
      <vt:lpstr>jUCMNav</vt:lpstr>
      <vt:lpstr>PowerPoint Presentation</vt:lpstr>
      <vt:lpstr>jUCMNav</vt:lpstr>
      <vt:lpstr>jUCMNav</vt:lpstr>
      <vt:lpstr>jUCMNav/Graphviz</vt:lpstr>
      <vt:lpstr>jUCMNav/Graphviz</vt:lpstr>
      <vt:lpstr>Papyrus</vt:lpstr>
      <vt:lpstr>Papyrus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Valentina Nejkovic</cp:lastModifiedBy>
  <cp:revision>112</cp:revision>
  <dcterms:created xsi:type="dcterms:W3CDTF">2017-02-22T16:51:26Z</dcterms:created>
  <dcterms:modified xsi:type="dcterms:W3CDTF">2024-10-07T14:17:14Z</dcterms:modified>
</cp:coreProperties>
</file>