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404" r:id="rId5"/>
    <p:sldId id="430" r:id="rId6"/>
    <p:sldId id="451" r:id="rId7"/>
    <p:sldId id="432" r:id="rId8"/>
    <p:sldId id="434" r:id="rId9"/>
    <p:sldId id="435" r:id="rId10"/>
    <p:sldId id="450" r:id="rId11"/>
    <p:sldId id="433" r:id="rId12"/>
    <p:sldId id="441" r:id="rId13"/>
    <p:sldId id="442" r:id="rId14"/>
    <p:sldId id="443" r:id="rId15"/>
    <p:sldId id="444" r:id="rId16"/>
    <p:sldId id="445" r:id="rId17"/>
    <p:sldId id="446" r:id="rId18"/>
    <p:sldId id="448" r:id="rId19"/>
    <p:sldId id="449" r:id="rId20"/>
    <p:sldId id="452" r:id="rId21"/>
    <p:sldId id="436" r:id="rId22"/>
    <p:sldId id="481" r:id="rId23"/>
    <p:sldId id="437" r:id="rId24"/>
    <p:sldId id="438" r:id="rId25"/>
    <p:sldId id="439" r:id="rId26"/>
    <p:sldId id="440" r:id="rId27"/>
    <p:sldId id="453" r:id="rId28"/>
    <p:sldId id="454" r:id="rId29"/>
    <p:sldId id="455" r:id="rId30"/>
    <p:sldId id="456" r:id="rId31"/>
    <p:sldId id="457" r:id="rId32"/>
    <p:sldId id="409" r:id="rId33"/>
    <p:sldId id="428" r:id="rId34"/>
    <p:sldId id="429" r:id="rId35"/>
    <p:sldId id="461" r:id="rId36"/>
    <p:sldId id="459" r:id="rId37"/>
    <p:sldId id="458" r:id="rId38"/>
    <p:sldId id="460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2" r:id="rId49"/>
    <p:sldId id="473" r:id="rId50"/>
    <p:sldId id="475" r:id="rId51"/>
    <p:sldId id="476" r:id="rId52"/>
    <p:sldId id="477" r:id="rId53"/>
    <p:sldId id="478" r:id="rId54"/>
    <p:sldId id="479" r:id="rId55"/>
    <p:sldId id="482" r:id="rId56"/>
    <p:sldId id="484" r:id="rId57"/>
    <p:sldId id="485" r:id="rId58"/>
    <p:sldId id="486" r:id="rId59"/>
    <p:sldId id="487" r:id="rId60"/>
    <p:sldId id="489" r:id="rId61"/>
    <p:sldId id="490" r:id="rId62"/>
    <p:sldId id="492" r:id="rId63"/>
    <p:sldId id="491" r:id="rId64"/>
    <p:sldId id="493" r:id="rId65"/>
    <p:sldId id="494" r:id="rId66"/>
    <p:sldId id="495" r:id="rId67"/>
    <p:sldId id="497" r:id="rId68"/>
    <p:sldId id="498" r:id="rId69"/>
    <p:sldId id="499" r:id="rId70"/>
    <p:sldId id="496" r:id="rId71"/>
    <p:sldId id="48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EE3F1-81DE-42F1-A2C3-35264FCA605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19590-B40A-4F11-8F52-7C14DD89724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6306B7-22A8-4135-89A0-16B222847B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anose="03010101010201010101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r-Latn-C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anose="03010101010201010101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r-Latn-CS" altLang="en-US" sz="1600" b="0" i="0" u="none" strike="noStrike" kern="1200" cap="none" spc="0" normalizeH="0" baseline="0" noProof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E5B411-D765-494F-AD56-B3A42C24ACA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Prof.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Milorad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Tosic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                        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Informacioni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sistemi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55B681-E3C9-4EE6-B345-70DA611013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D85F0-4310-4E03-BDFE-3F2903695D7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243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3CDB63-D744-41A8-B439-E2E597F9EA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 b="0" i="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F3DDF7-2AA7-462B-B7A4-BB91E097C67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4A66B2-8139-4F20-9C64-5E27E42C866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Prof. Dr Milorad Tosic                                   Informacioni sistemi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FD8EED-D923-4561-A199-17BBFC4C491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 </a:t>
            </a:r>
            <a:r>
              <a:rPr lang="en-US" altLang="en-US" dirty="0" smtClean="0">
                <a:latin typeface="Garamond" pitchFamily="18" charset="0"/>
              </a:rPr>
              <a:t>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1D2EEA-2264-4F1B-806D-A3074130922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Prof.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Dr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Milorad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Tosic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                        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Informacioni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sistemi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FEC02-6C9F-4576-8EBF-68DFEE3B7E6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338F30-55DE-4E89-B9F5-479A330B73C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7F8D1-63A9-489E-98DF-78F2C5DEFF3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B2530A-88BA-495F-A2BF-C3020BCBB1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1A0B1-1E9E-4404-B718-057AD89A26A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30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grpSp>
        <p:nvGrpSpPr>
          <p:cNvPr id="1031" name="Group 53"/>
          <p:cNvGrpSpPr/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1032" name="Picture 54" descr="znak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1341428"/>
                </a:avLst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0" b="1" i="0" u="none" strike="noStrike" kern="10" cap="none" spc="0" normalizeH="0" baseline="0" noProof="0" smtClean="0">
                  <a:ln>
                    <a:noFill/>
                  </a:ln>
                  <a:solidFill>
                    <a:srgbClr val="777777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Faculty of Electronic Engineering</a:t>
              </a:r>
              <a:endParaRPr kumimoji="0" lang="en-US" sz="6000" b="1" i="0" u="none" strike="noStrike" kern="1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anose="05000000000000000000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anose="05000000000000000000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anose="05000000000000000000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anose="05000000000000000000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anose="05000000000000000000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anose="05000000000000000000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anose="05000000000000000000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anose="05000000000000000000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valentina@elfak.ni.ac.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://127.0.0.1:9990/consol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27.0.0.1:9990/consol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wnload.jboss.org/jbosstools/updates/stable/indigo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maven.apache.org/" TargetMode="External"/><Relationship Id="rId3" Type="http://schemas.openxmlformats.org/officeDocument/2006/relationships/hyperlink" Target="http://maven.apache.org/maven-v4_0_0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maven.apache.org/POM/4.0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mysql://localhost/jpadb" TargetMode="External"/><Relationship Id="rId3" Type="http://schemas.openxmlformats.org/officeDocument/2006/relationships/hyperlink" Target="http://java.sun.com/xml/ns/persistence/persistence_2_0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java.sun.com/xml/ns/persistence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javawebtutor.com/articles/hibernate/hibernate_hql_select_delete_update.php" TargetMode="External"/><Relationship Id="rId2" Type="http://schemas.openxmlformats.org/officeDocument/2006/relationships/hyperlink" Target="https://www.tutorialspoint.com/jpa/jpa_entity_managers.htm" TargetMode="External"/><Relationship Id="rId1" Type="http://schemas.openxmlformats.org/officeDocument/2006/relationships/hyperlink" Target="https://docs.oracle.com/javaee/7/JEETT.pdf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pPr eaLnBrk="1" hangingPunct="1"/>
            <a:r>
              <a:rPr lang="sr-Latn-CS" altLang="en-US" sz="4000" dirty="0" smtClean="0">
                <a:solidFill>
                  <a:srgbClr val="CC0000"/>
                </a:solidFill>
              </a:rPr>
              <a:t>Informacioni sistemi</a:t>
            </a:r>
            <a:r>
              <a:rPr lang="sr-Latn-CS" altLang="en-US" sz="4000" dirty="0" smtClean="0"/>
              <a:t> </a:t>
            </a:r>
            <a:endParaRPr lang="sr-Latn-CS" alt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Ra</a:t>
            </a:r>
            <a:r>
              <a:rPr lang="sr-Latn-RS" altLang="en-US" sz="2800" dirty="0" smtClean="0"/>
              <a:t>čunske vežbe</a:t>
            </a:r>
            <a:r>
              <a:rPr lang="en-US" altLang="en-US" sz="2800" dirty="0" smtClean="0"/>
              <a:t>:</a:t>
            </a: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Java EE - </a:t>
            </a:r>
            <a:r>
              <a:rPr lang="en-US" altLang="en-US" sz="2800" dirty="0" err="1" smtClean="0"/>
              <a:t>Primeri</a:t>
            </a:r>
            <a:endParaRPr lang="en-US" altLang="en-US" sz="2800" dirty="0" smtClean="0"/>
          </a:p>
          <a:p>
            <a:r>
              <a:rPr lang="sr-Latn-RS" sz="2000" dirty="0"/>
              <a:t>Doc. dr Valentina Nejković</a:t>
            </a:r>
            <a:endParaRPr lang="sr-Latn-RS" sz="2000" dirty="0"/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sr-Latn-RS" altLang="en-US" sz="1800" b="0" i="1" dirty="0" smtClean="0">
                <a:hlinkClick r:id="rId1"/>
              </a:rPr>
              <a:t>valentina</a:t>
            </a:r>
            <a:r>
              <a:rPr lang="en-US" altLang="en-US" sz="1800" b="0" i="1" dirty="0" smtClean="0">
                <a:hlinkClick r:id="rId1"/>
              </a:rPr>
              <a:t>@elfak.ni.ac.rs</a:t>
            </a:r>
            <a:endParaRPr lang="sr-Latn-RS" altLang="en-US" sz="1800" b="0" i="1" dirty="0" smtClean="0"/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1800" dirty="0" err="1"/>
              <a:t>kancelarija</a:t>
            </a:r>
            <a:r>
              <a:rPr lang="en-US" sz="1800" dirty="0"/>
              <a:t> 524</a:t>
            </a:r>
            <a:endParaRPr lang="sr-Latn-RS" sz="1800" dirty="0"/>
          </a:p>
          <a:p>
            <a:pPr eaLnBrk="1" hangingPunct="1">
              <a:lnSpc>
                <a:spcPct val="60000"/>
              </a:lnSpc>
              <a:spcBef>
                <a:spcPct val="60000"/>
              </a:spcBef>
            </a:pPr>
            <a:r>
              <a:rPr lang="sr-Latn-CS" altLang="en-US" sz="2000" dirty="0" smtClean="0"/>
              <a:t>Katedra za Računarstvo,</a:t>
            </a:r>
            <a:endParaRPr lang="sr-Latn-CS" altLang="en-US" sz="2000" dirty="0" smtClean="0"/>
          </a:p>
          <a:p>
            <a:pPr eaLnBrk="1" hangingPunct="1">
              <a:lnSpc>
                <a:spcPct val="60000"/>
              </a:lnSpc>
              <a:spcBef>
                <a:spcPct val="60000"/>
              </a:spcBef>
            </a:pPr>
            <a:r>
              <a:rPr lang="sr-Latn-CS" altLang="en-US" sz="2000" dirty="0" smtClean="0"/>
              <a:t>Elektronski fakultet, Univerzitet u Nišu</a:t>
            </a:r>
            <a:endParaRPr lang="sr-Latn-CS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836131" cy="990600"/>
          </a:xfrm>
        </p:spPr>
        <p:txBody>
          <a:bodyPr/>
          <a:lstStyle/>
          <a:p>
            <a:r>
              <a:rPr lang="en-US" dirty="0" err="1" smtClean="0"/>
              <a:t>Konfigurisanje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AS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7170" name="Picture 2" descr="http://www.thejavageek.com/wp-content/uploads/2015/01/Select-WildFly-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011" y="1104899"/>
            <a:ext cx="5000625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836131" cy="990600"/>
          </a:xfrm>
        </p:spPr>
        <p:txBody>
          <a:bodyPr/>
          <a:lstStyle/>
          <a:p>
            <a:r>
              <a:rPr lang="en-US" dirty="0" err="1" smtClean="0"/>
              <a:t>Konfigurisanje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AS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8194" name="Picture 2" descr="Click on Installed JR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14412"/>
            <a:ext cx="605790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836131" cy="990600"/>
          </a:xfrm>
        </p:spPr>
        <p:txBody>
          <a:bodyPr/>
          <a:lstStyle/>
          <a:p>
            <a:r>
              <a:rPr lang="en-US" dirty="0" err="1" smtClean="0"/>
              <a:t>Konfigurisanje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AS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9218" name="Picture 2" descr="Click on Add butt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0" y="1104900"/>
            <a:ext cx="69532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836131" cy="990600"/>
          </a:xfrm>
        </p:spPr>
        <p:txBody>
          <a:bodyPr/>
          <a:lstStyle/>
          <a:p>
            <a:r>
              <a:rPr lang="en-US" dirty="0" err="1" smtClean="0"/>
              <a:t>Konfigurisanje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AS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10242" name="Picture 2" descr="Add Standard V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219200"/>
            <a:ext cx="500062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836131" cy="990600"/>
          </a:xfrm>
        </p:spPr>
        <p:txBody>
          <a:bodyPr/>
          <a:lstStyle/>
          <a:p>
            <a:r>
              <a:rPr lang="en-US" dirty="0" err="1" smtClean="0"/>
              <a:t>Konfigurisanje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AS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11266" name="Picture 2" descr="click on director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728" y="1514474"/>
            <a:ext cx="500062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8763" y="2168236"/>
            <a:ext cx="2768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NAPOMENA: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odabrati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C00000"/>
                </a:solidFill>
              </a:rPr>
              <a:t>instalacioni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</a:rPr>
              <a:t>direktorijum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</a:rPr>
              <a:t>jdk</a:t>
            </a:r>
            <a:r>
              <a:rPr lang="en-US" dirty="0" smtClean="0"/>
              <a:t> </a:t>
            </a:r>
            <a:r>
              <a:rPr lang="en-US" dirty="0" err="1" smtClean="0"/>
              <a:t>jave</a:t>
            </a:r>
            <a:r>
              <a:rPr lang="en-US" dirty="0" smtClean="0"/>
              <a:t>,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jre</a:t>
            </a:r>
            <a:r>
              <a:rPr lang="en-US" dirty="0" smtClean="0"/>
              <a:t> ne </a:t>
            </a:r>
            <a:r>
              <a:rPr lang="en-US" dirty="0" err="1" smtClean="0"/>
              <a:t>sadrzi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potrebne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836131" cy="990600"/>
          </a:xfrm>
        </p:spPr>
        <p:txBody>
          <a:bodyPr/>
          <a:lstStyle/>
          <a:p>
            <a:r>
              <a:rPr lang="en-US" dirty="0" err="1" smtClean="0"/>
              <a:t>Konfigurisanje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AS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12290" name="Picture 2" descr="New JRE Added to eclips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97" y="1371600"/>
            <a:ext cx="500062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836131" cy="990600"/>
          </a:xfrm>
        </p:spPr>
        <p:txBody>
          <a:bodyPr/>
          <a:lstStyle/>
          <a:p>
            <a:r>
              <a:rPr lang="en-US" dirty="0" err="1" smtClean="0"/>
              <a:t>Konfigurisanje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AS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13314" name="Picture 2" descr="Click Finis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10" y="1190624"/>
            <a:ext cx="605790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836131" cy="990600"/>
          </a:xfrm>
        </p:spPr>
        <p:txBody>
          <a:bodyPr/>
          <a:lstStyle/>
          <a:p>
            <a:r>
              <a:rPr lang="en-US" dirty="0" err="1" smtClean="0"/>
              <a:t>Konfigurisanje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AS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" y="121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555555"/>
                </a:solidFill>
                <a:latin typeface="Arial" panose="020B0604020202020204" pitchFamily="34" charset="0"/>
              </a:rPr>
              <a:t>Server se </a:t>
            </a:r>
            <a:r>
              <a:rPr lang="en-US" dirty="0" err="1" smtClean="0">
                <a:solidFill>
                  <a:srgbClr val="555555"/>
                </a:solidFill>
                <a:latin typeface="Arial" panose="020B0604020202020204" pitchFamily="34" charset="0"/>
              </a:rPr>
              <a:t>startuje</a:t>
            </a:r>
            <a:r>
              <a:rPr lang="en-US" dirty="0" smtClean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555555"/>
                </a:solidFill>
                <a:latin typeface="Arial" panose="020B0604020202020204" pitchFamily="34" charset="0"/>
              </a:rPr>
              <a:t>kao</a:t>
            </a:r>
            <a:endParaRPr lang="en-US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 marL="0" lvl="1"/>
            <a:r>
              <a:rPr lang="en-US" dirty="0">
                <a:hlinkClick r:id="rId1"/>
              </a:rPr>
              <a:t>http://127.0.0.1:9990/console</a:t>
            </a:r>
            <a:endParaRPr lang="en-US" dirty="0"/>
          </a:p>
          <a:p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pic>
        <p:nvPicPr>
          <p:cNvPr id="14338" name="Picture 2" descr="WildFly8 HOme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1826404"/>
            <a:ext cx="6228954" cy="48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-a u </a:t>
            </a:r>
            <a:r>
              <a:rPr lang="en-US" dirty="0" err="1"/>
              <a:t>WildFly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-a u </a:t>
            </a:r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Koraci</a:t>
            </a:r>
            <a:r>
              <a:rPr lang="en-US" dirty="0" smtClean="0"/>
              <a:t>: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Deploying </a:t>
            </a:r>
            <a:r>
              <a:rPr lang="en-US" dirty="0"/>
              <a:t>the JDBC </a:t>
            </a:r>
            <a:r>
              <a:rPr lang="en-US" dirty="0" smtClean="0"/>
              <a:t>Driver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-a</a:t>
            </a:r>
            <a:endParaRPr lang="en-US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http</a:t>
            </a:r>
            <a:r>
              <a:rPr lang="en-US" sz="1600" dirty="0"/>
              <a:t>://www.techpaste.com/2014/05/how-to-configure-datasource-in-jboss-wildfly/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498" y="2891242"/>
            <a:ext cx="7772400" cy="1362075"/>
          </a:xfrm>
        </p:spPr>
        <p:txBody>
          <a:bodyPr/>
          <a:lstStyle/>
          <a:p>
            <a:pPr algn="ctr"/>
            <a:r>
              <a:rPr lang="sr-Latn-RS" dirty="0" smtClean="0"/>
              <a:t>PRIMERI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WildFly</a:t>
            </a:r>
            <a:r>
              <a:rPr lang="en-US" dirty="0" smtClean="0"/>
              <a:t> </a:t>
            </a:r>
            <a:r>
              <a:rPr lang="en-US" dirty="0" err="1" smtClean="0"/>
              <a:t>konzola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WildFly</a:t>
            </a:r>
            <a:r>
              <a:rPr lang="en-US" dirty="0" smtClean="0"/>
              <a:t> </a:t>
            </a:r>
            <a:r>
              <a:rPr lang="en-US" dirty="0" err="1" smtClean="0"/>
              <a:t>konzole</a:t>
            </a:r>
            <a:r>
              <a:rPr lang="en-US" dirty="0" smtClean="0"/>
              <a:t> se </a:t>
            </a:r>
            <a:r>
              <a:rPr lang="en-US" dirty="0" err="1" smtClean="0"/>
              <a:t>dolazi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Web </a:t>
            </a:r>
            <a:r>
              <a:rPr lang="sr-Latn-RS" dirty="0" smtClean="0"/>
              <a:t>čitača unosom adrese:</a:t>
            </a:r>
            <a:endParaRPr lang="sr-Latn-RS" dirty="0" smtClean="0"/>
          </a:p>
          <a:p>
            <a:pPr lvl="1"/>
            <a:r>
              <a:rPr lang="en-US" dirty="0" smtClean="0">
                <a:hlinkClick r:id="rId1"/>
              </a:rPr>
              <a:t>http</a:t>
            </a:r>
            <a:r>
              <a:rPr lang="en-US" dirty="0">
                <a:hlinkClick r:id="rId1"/>
              </a:rPr>
              <a:t>://</a:t>
            </a:r>
            <a:r>
              <a:rPr lang="en-US" dirty="0" smtClean="0">
                <a:hlinkClick r:id="rId1"/>
              </a:rPr>
              <a:t>127.0.0.1:9990/console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Pomocu</a:t>
            </a:r>
            <a:r>
              <a:rPr lang="en-US" dirty="0" smtClean="0"/>
              <a:t> </a:t>
            </a:r>
            <a:r>
              <a:rPr lang="en-US" dirty="0" err="1" smtClean="0"/>
              <a:t>konzole</a:t>
            </a:r>
            <a:r>
              <a:rPr lang="en-US" dirty="0" smtClean="0"/>
              <a:t> </a:t>
            </a:r>
            <a:r>
              <a:rPr lang="en-US" dirty="0" err="1" smtClean="0"/>
              <a:t>kreiramo</a:t>
            </a:r>
            <a:r>
              <a:rPr lang="en-US" dirty="0" smtClean="0"/>
              <a:t> Driver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JDBC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2050" name="Picture 2" descr="JBoss WildFly Datasouce Creation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6" y="3186896"/>
            <a:ext cx="5508315" cy="313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5637" y="1357483"/>
            <a:ext cx="71156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ource Sans Pro"/>
              </a:rPr>
              <a:t>1.WildFly </a:t>
            </a:r>
            <a:r>
              <a:rPr lang="en-US" dirty="0" err="1" smtClean="0">
                <a:latin typeface="Source Sans Pro"/>
              </a:rPr>
              <a:t>konzola</a:t>
            </a:r>
            <a:r>
              <a:rPr lang="en-US" dirty="0" smtClean="0">
                <a:latin typeface="Source Sans Pro"/>
              </a:rPr>
              <a:t>: </a:t>
            </a:r>
            <a:endParaRPr lang="en-US" dirty="0" smtClean="0">
              <a:latin typeface="Source Sans Pro"/>
            </a:endParaRPr>
          </a:p>
          <a:p>
            <a:r>
              <a:rPr lang="en-US" dirty="0">
                <a:latin typeface="Source Sans Pro"/>
              </a:rPr>
              <a:t>	</a:t>
            </a:r>
            <a:r>
              <a:rPr lang="en-US" dirty="0" smtClean="0">
                <a:latin typeface="Source Sans Pro"/>
              </a:rPr>
              <a:t>http</a:t>
            </a:r>
            <a:r>
              <a:rPr lang="en-US" dirty="0">
                <a:latin typeface="Source Sans Pro"/>
              </a:rPr>
              <a:t>://</a:t>
            </a:r>
            <a:r>
              <a:rPr lang="en-US" dirty="0" smtClean="0">
                <a:latin typeface="Source Sans Pro"/>
              </a:rPr>
              <a:t>localhost:9990/console</a:t>
            </a:r>
            <a:endParaRPr lang="en-US" dirty="0" smtClean="0">
              <a:latin typeface="Source Sans Pro"/>
            </a:endParaRPr>
          </a:p>
          <a:p>
            <a:endParaRPr lang="en-US" dirty="0">
              <a:latin typeface="Source Sans Pro"/>
            </a:endParaRPr>
          </a:p>
          <a:p>
            <a:r>
              <a:rPr lang="en-US" dirty="0" smtClean="0">
                <a:latin typeface="Source Sans Pro"/>
              </a:rPr>
              <a:t>2. Runtime </a:t>
            </a:r>
            <a:r>
              <a:rPr lang="en-US" dirty="0">
                <a:latin typeface="Source Sans Pro"/>
              </a:rPr>
              <a:t>&gt; Server &gt; Manage Deployments </a:t>
            </a:r>
            <a:endParaRPr lang="en-US" dirty="0" smtClean="0">
              <a:latin typeface="Source Sans Pro"/>
            </a:endParaRPr>
          </a:p>
          <a:p>
            <a:endParaRPr lang="en-US" dirty="0" smtClean="0">
              <a:latin typeface="Source Sans Pro"/>
            </a:endParaRPr>
          </a:p>
          <a:p>
            <a:r>
              <a:rPr lang="en-US" dirty="0" smtClean="0">
                <a:latin typeface="Source Sans Pro"/>
              </a:rPr>
              <a:t>3. </a:t>
            </a:r>
            <a:r>
              <a:rPr lang="en-US" dirty="0" err="1" smtClean="0">
                <a:latin typeface="Source Sans Pro"/>
              </a:rPr>
              <a:t>Izabrati</a:t>
            </a:r>
            <a:r>
              <a:rPr lang="en-US" dirty="0" smtClean="0">
                <a:latin typeface="Source Sans Pro"/>
              </a:rPr>
              <a:t> Add</a:t>
            </a:r>
            <a:r>
              <a:rPr lang="en-US" dirty="0">
                <a:latin typeface="Source Sans Pro"/>
              </a:rPr>
              <a:t> </a:t>
            </a:r>
            <a:r>
              <a:rPr lang="en-US" dirty="0" smtClean="0">
                <a:latin typeface="Source Sans Pro"/>
              </a:rPr>
              <a:t>da bi </a:t>
            </a:r>
            <a:r>
              <a:rPr lang="en-US" dirty="0" err="1" smtClean="0">
                <a:latin typeface="Source Sans Pro"/>
              </a:rPr>
              <a:t>uradili</a:t>
            </a:r>
            <a:r>
              <a:rPr lang="en-US" dirty="0" smtClean="0">
                <a:latin typeface="Source Sans Pro"/>
              </a:rPr>
              <a:t> deploy MySQL </a:t>
            </a:r>
            <a:r>
              <a:rPr lang="en-US" dirty="0" err="1" smtClean="0">
                <a:latin typeface="Source Sans Pro"/>
              </a:rPr>
              <a:t>drivera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JDBC Driver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3074" name="Picture 2" descr="JBoss WildFly Datasouce Cre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1149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Boss WildFly Datasouce Cre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64" y="3733800"/>
            <a:ext cx="51244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82364" y="1761172"/>
            <a:ext cx="6043353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D:\SVN\informacioni </a:t>
            </a:r>
            <a:r>
              <a:rPr lang="en-US" dirty="0" err="1"/>
              <a:t>sistemi</a:t>
            </a:r>
            <a:r>
              <a:rPr lang="en-US" dirty="0"/>
              <a:t>\</a:t>
            </a:r>
            <a:r>
              <a:rPr lang="en-US" dirty="0" err="1"/>
              <a:t>vezbe</a:t>
            </a:r>
            <a:r>
              <a:rPr lang="en-US" dirty="0"/>
              <a:t>\</a:t>
            </a:r>
            <a:r>
              <a:rPr lang="en-US" dirty="0" err="1"/>
              <a:t>dodaci</a:t>
            </a:r>
            <a:r>
              <a:rPr lang="en-US" dirty="0"/>
              <a:t>\primer1\jars\mysql-connector-java-5.1.41-bin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/>
              <a:t>dev.mysql.com/downloads/connector/j/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327564" y="2402378"/>
            <a:ext cx="654800" cy="445597"/>
          </a:xfrm>
          <a:prstGeom prst="straightConnector1">
            <a:avLst/>
          </a:prstGeom>
          <a:solidFill>
            <a:srgbClr val="F4F4F4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784764" y="3886200"/>
            <a:ext cx="914400" cy="914400"/>
          </a:xfrm>
          <a:prstGeom prst="straightConnector1">
            <a:avLst/>
          </a:prstGeom>
          <a:solidFill>
            <a:srgbClr val="F4F4F4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JDBC Driver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4098" name="Picture 2" descr="JBoss WildFly Datasouce Cre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7" y="1371600"/>
            <a:ext cx="51244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33800" y="2098341"/>
            <a:ext cx="4572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 err="1" smtClean="0">
                <a:latin typeface="Source Sans Pro"/>
              </a:rPr>
              <a:t>Promeniti</a:t>
            </a:r>
            <a:r>
              <a:rPr lang="en-US" dirty="0" smtClean="0">
                <a:latin typeface="Source Sans Pro"/>
              </a:rPr>
              <a:t> </a:t>
            </a:r>
            <a:r>
              <a:rPr lang="en-US" dirty="0" err="1" smtClean="0">
                <a:latin typeface="Source Sans Pro"/>
              </a:rPr>
              <a:t>naziv</a:t>
            </a:r>
            <a:r>
              <a:rPr lang="en-US" dirty="0" smtClean="0">
                <a:latin typeface="Source Sans Pro"/>
              </a:rPr>
              <a:t> </a:t>
            </a:r>
            <a:r>
              <a:rPr lang="en-US" dirty="0" err="1" smtClean="0">
                <a:latin typeface="Source Sans Pro"/>
              </a:rPr>
              <a:t>na</a:t>
            </a:r>
            <a:r>
              <a:rPr lang="en-US" dirty="0" smtClean="0">
                <a:latin typeface="Source Sans Pro"/>
              </a:rPr>
              <a:t> </a:t>
            </a:r>
            <a:r>
              <a:rPr lang="en-US" dirty="0" err="1" smtClean="0">
                <a:latin typeface="Source Sans Pro"/>
              </a:rPr>
              <a:t>npr</a:t>
            </a:r>
            <a:r>
              <a:rPr lang="en-US" dirty="0" smtClean="0">
                <a:latin typeface="Source Sans Pro"/>
              </a:rPr>
              <a:t>. </a:t>
            </a:r>
            <a:r>
              <a:rPr lang="en-US" dirty="0" err="1" smtClean="0">
                <a:latin typeface="Source Sans Pro"/>
              </a:rPr>
              <a:t>mysql_connector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962400" y="2485505"/>
            <a:ext cx="1299556" cy="465513"/>
          </a:xfrm>
          <a:prstGeom prst="straightConnector1">
            <a:avLst/>
          </a:prstGeom>
          <a:solidFill>
            <a:srgbClr val="F4F4F4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100" name="Picture 4" descr="JBoss WildFly Datasouce Cre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34" y="2818011"/>
            <a:ext cx="4411200" cy="412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JDBC Driver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5122" name="Picture 2" descr="JBoss WildFly Datasouce Cre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7" y="1556645"/>
            <a:ext cx="51244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4106487" y="2369127"/>
            <a:ext cx="656706" cy="340822"/>
          </a:xfrm>
          <a:prstGeom prst="ellipse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5124" name="Picture 4" descr="JBoss WildFly Datasouce Cre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05" y="3359987"/>
            <a:ext cx="37052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>
            <a:off x="4438996" y="2709949"/>
            <a:ext cx="324198" cy="723207"/>
          </a:xfrm>
          <a:prstGeom prst="straightConnector1">
            <a:avLst/>
          </a:prstGeom>
          <a:solidFill>
            <a:srgbClr val="F4F4F4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-a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56113"/>
            <a:ext cx="8839200" cy="4953000"/>
          </a:xfrm>
        </p:spPr>
        <p:txBody>
          <a:bodyPr/>
          <a:lstStyle/>
          <a:p>
            <a:r>
              <a:rPr lang="en-US" sz="2000" b="0" dirty="0" smtClean="0"/>
              <a:t>Admin </a:t>
            </a:r>
            <a:r>
              <a:rPr lang="en-US" sz="2000" b="0" dirty="0" err="1" smtClean="0"/>
              <a:t>konzola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WildFly</a:t>
            </a:r>
            <a:r>
              <a:rPr lang="en-US" sz="2000" b="0" dirty="0" smtClean="0"/>
              <a:t> &gt; Profile </a:t>
            </a:r>
            <a:r>
              <a:rPr lang="en-US" sz="2000" b="0" dirty="0"/>
              <a:t>&gt; </a:t>
            </a:r>
            <a:r>
              <a:rPr lang="en-US" sz="2000" b="0" dirty="0" err="1"/>
              <a:t>subsytems</a:t>
            </a:r>
            <a:r>
              <a:rPr lang="en-US" sz="2000" b="0" dirty="0"/>
              <a:t> &gt; Connector &gt; </a:t>
            </a:r>
            <a:r>
              <a:rPr lang="en-US" sz="2000" b="0" dirty="0" err="1"/>
              <a:t>Datasources</a:t>
            </a:r>
            <a:r>
              <a:rPr lang="en-US" sz="2000" b="0" dirty="0"/>
              <a:t> </a:t>
            </a:r>
            <a:endParaRPr lang="en-US" sz="2000" b="0" dirty="0" smtClean="0"/>
          </a:p>
          <a:p>
            <a:r>
              <a:rPr lang="en-US" sz="2000" b="0" dirty="0" err="1" smtClean="0"/>
              <a:t>Odabrati</a:t>
            </a:r>
            <a:r>
              <a:rPr lang="en-US" sz="2000" b="0" dirty="0" smtClean="0"/>
              <a:t>: Add </a:t>
            </a:r>
            <a:r>
              <a:rPr lang="en-US" sz="2000" b="0" dirty="0"/>
              <a:t>to create a </a:t>
            </a:r>
            <a:r>
              <a:rPr lang="en-US" sz="2000" b="0" dirty="0" err="1"/>
              <a:t>datasource</a:t>
            </a:r>
            <a:r>
              <a:rPr lang="en-US" sz="2000" b="0" dirty="0"/>
              <a:t>.</a:t>
            </a:r>
            <a:endParaRPr lang="en-US" sz="2000" dirty="0"/>
          </a:p>
        </p:txBody>
      </p:sp>
      <p:pic>
        <p:nvPicPr>
          <p:cNvPr id="15362" name="Picture 2" descr="JBoss WildFly Datasou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17" y="2733760"/>
            <a:ext cx="6028201" cy="35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-a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56113"/>
            <a:ext cx="8839200" cy="4953000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57447" y="2177625"/>
            <a:ext cx="3233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>
                <a:latin typeface="inherit"/>
              </a:rPr>
              <a:t>Primeri</a:t>
            </a:r>
            <a:r>
              <a:rPr lang="en-US" dirty="0" smtClean="0">
                <a:latin typeface="inherit"/>
              </a:rPr>
              <a:t> JNDI </a:t>
            </a:r>
            <a:r>
              <a:rPr lang="en-US" dirty="0" err="1" smtClean="0">
                <a:latin typeface="inherit"/>
              </a:rPr>
              <a:t>naziva</a:t>
            </a:r>
            <a:r>
              <a:rPr lang="en-US" dirty="0" smtClean="0">
                <a:latin typeface="inherit"/>
              </a:rPr>
              <a:t>:</a:t>
            </a:r>
            <a:endParaRPr lang="en-US" dirty="0" smtClean="0">
              <a:latin typeface="inherit"/>
            </a:endParaRPr>
          </a:p>
          <a:p>
            <a:pPr fontAlgn="base"/>
            <a:endParaRPr lang="en-US" dirty="0">
              <a:latin typeface="inherit"/>
            </a:endParaRPr>
          </a:p>
          <a:p>
            <a:pPr fontAlgn="base"/>
            <a:r>
              <a:rPr lang="en-US" dirty="0" smtClean="0">
                <a:latin typeface="inherit"/>
              </a:rPr>
              <a:t>java:/</a:t>
            </a:r>
            <a:r>
              <a:rPr lang="en-US" dirty="0" err="1" smtClean="0">
                <a:latin typeface="inherit"/>
              </a:rPr>
              <a:t>jdbc</a:t>
            </a:r>
            <a:r>
              <a:rPr lang="en-US" dirty="0" smtClean="0">
                <a:latin typeface="inherit"/>
              </a:rPr>
              <a:t>/</a:t>
            </a:r>
            <a:r>
              <a:rPr lang="en-US" dirty="0" err="1" smtClean="0">
                <a:latin typeface="inherit"/>
              </a:rPr>
              <a:t>AppDS</a:t>
            </a:r>
            <a:endParaRPr lang="en-US" dirty="0" smtClean="0">
              <a:latin typeface="inherit"/>
            </a:endParaRPr>
          </a:p>
          <a:p>
            <a:pPr fontAlgn="base"/>
            <a:r>
              <a:rPr lang="en-US" dirty="0">
                <a:latin typeface="inherit"/>
              </a:rPr>
              <a:t>java</a:t>
            </a:r>
            <a:r>
              <a:rPr lang="en-US" dirty="0" smtClean="0">
                <a:latin typeface="inherit"/>
              </a:rPr>
              <a:t>:/</a:t>
            </a:r>
            <a:r>
              <a:rPr lang="en-US" dirty="0" err="1" smtClean="0">
                <a:latin typeface="inherit"/>
              </a:rPr>
              <a:t>mysql</a:t>
            </a:r>
            <a:r>
              <a:rPr lang="en-US" dirty="0" smtClean="0">
                <a:latin typeface="inherit"/>
              </a:rPr>
              <a:t>/primer1</a:t>
            </a:r>
            <a:endParaRPr lang="en-US" dirty="0">
              <a:latin typeface="inherit"/>
            </a:endParaRPr>
          </a:p>
          <a:p>
            <a:pPr fontAlgn="base"/>
            <a:endParaRPr lang="en-US" b="0" i="0" dirty="0">
              <a:solidFill>
                <a:srgbClr val="666666"/>
              </a:solidFill>
              <a:effectLst/>
              <a:latin typeface="inherit"/>
            </a:endParaRPr>
          </a:p>
        </p:txBody>
      </p:sp>
      <p:pic>
        <p:nvPicPr>
          <p:cNvPr id="16386" name="Picture 2" descr="JBoss WildFly Datasouce Attribut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91268"/>
            <a:ext cx="511492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-a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56113"/>
            <a:ext cx="8839200" cy="4953000"/>
          </a:xfrm>
        </p:spPr>
        <p:txBody>
          <a:bodyPr/>
          <a:lstStyle/>
          <a:p>
            <a:endParaRPr lang="en-US" sz="2000" dirty="0"/>
          </a:p>
        </p:txBody>
      </p:sp>
      <p:pic>
        <p:nvPicPr>
          <p:cNvPr id="17410" name="Picture 2" descr="JBoss WildFly Datasouce Dri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86" y="1415068"/>
            <a:ext cx="5114925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-a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56113"/>
            <a:ext cx="8839200" cy="4953000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24197" y="1814684"/>
            <a:ext cx="3017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sr-Latn-RS" dirty="0" smtClean="0">
                <a:latin typeface="inherit"/>
              </a:rPr>
              <a:t> Primer linka na bazu podataka:</a:t>
            </a:r>
            <a:endParaRPr lang="sr-Latn-RS" dirty="0">
              <a:latin typeface="inherit"/>
            </a:endParaRPr>
          </a:p>
          <a:p>
            <a:pPr fontAlgn="base"/>
            <a:r>
              <a:rPr lang="en-US" dirty="0" err="1" smtClean="0">
                <a:solidFill>
                  <a:srgbClr val="C00000"/>
                </a:solidFill>
                <a:latin typeface="inherit"/>
              </a:rPr>
              <a:t>jdbc:mysql</a:t>
            </a:r>
            <a:r>
              <a:rPr lang="en-US" dirty="0">
                <a:solidFill>
                  <a:srgbClr val="C00000"/>
                </a:solidFill>
                <a:latin typeface="inherit"/>
              </a:rPr>
              <a:t>://</a:t>
            </a:r>
            <a:r>
              <a:rPr lang="en-US" dirty="0" smtClean="0">
                <a:solidFill>
                  <a:srgbClr val="C00000"/>
                </a:solidFill>
                <a:latin typeface="inherit"/>
              </a:rPr>
              <a:t>localhost:3306/</a:t>
            </a:r>
            <a:r>
              <a:rPr lang="en-US" dirty="0" err="1" smtClean="0">
                <a:solidFill>
                  <a:srgbClr val="C00000"/>
                </a:solidFill>
                <a:latin typeface="inherit"/>
              </a:rPr>
              <a:t>AppDS</a:t>
            </a:r>
            <a:endParaRPr lang="sr-Latn-RS" dirty="0" smtClean="0">
              <a:solidFill>
                <a:srgbClr val="C00000"/>
              </a:solidFill>
              <a:latin typeface="inherit"/>
            </a:endParaRPr>
          </a:p>
          <a:p>
            <a:pPr fontAlgn="base"/>
            <a:r>
              <a:rPr lang="sr-Latn-RS" dirty="0" smtClean="0">
                <a:latin typeface="inherit"/>
              </a:rPr>
              <a:t>ili</a:t>
            </a:r>
            <a:endParaRPr lang="sr-Latn-RS" dirty="0" smtClean="0"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inherit"/>
              </a:rPr>
              <a:t>jdbc:mysql</a:t>
            </a:r>
            <a:r>
              <a:rPr lang="en-US" dirty="0">
                <a:solidFill>
                  <a:srgbClr val="C00000"/>
                </a:solidFill>
                <a:latin typeface="inherit"/>
              </a:rPr>
              <a:t>://</a:t>
            </a:r>
            <a:r>
              <a:rPr lang="en-US" dirty="0" smtClean="0">
                <a:solidFill>
                  <a:srgbClr val="C00000"/>
                </a:solidFill>
                <a:latin typeface="inherit"/>
              </a:rPr>
              <a:t>localhost:3306/</a:t>
            </a:r>
            <a:r>
              <a:rPr lang="sr-Latn-RS" dirty="0" smtClean="0">
                <a:solidFill>
                  <a:srgbClr val="C00000"/>
                </a:solidFill>
                <a:latin typeface="inherit"/>
              </a:rPr>
              <a:t>primer1</a:t>
            </a:r>
            <a:endParaRPr lang="sr-Latn-RS" dirty="0">
              <a:solidFill>
                <a:srgbClr val="C00000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sr-Latn-RS" dirty="0" smtClean="0"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sr-Latn-RS" dirty="0" smtClean="0">
                <a:latin typeface="inherit"/>
              </a:rPr>
              <a:t> </a:t>
            </a:r>
            <a:r>
              <a:rPr lang="en-US" dirty="0" err="1" smtClean="0">
                <a:latin typeface="inherit"/>
              </a:rPr>
              <a:t>Uneti</a:t>
            </a:r>
            <a:r>
              <a:rPr lang="en-US" dirty="0" smtClean="0">
                <a:latin typeface="inherit"/>
              </a:rPr>
              <a:t> </a:t>
            </a:r>
            <a:r>
              <a:rPr lang="sr-Latn-RS" dirty="0" smtClean="0">
                <a:latin typeface="inherit"/>
              </a:rPr>
              <a:t>korisničko ime i šifru, onako kako su navedeni pri kreiranju baze podataka</a:t>
            </a:r>
            <a:endParaRPr lang="sr-Latn-RS" dirty="0" smtClean="0"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sr-Latn-RS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sr-Latn-RS" dirty="0" smtClean="0">
                <a:latin typeface="inherit"/>
              </a:rPr>
              <a:t>NAPOMENA: </a:t>
            </a:r>
            <a:r>
              <a:rPr lang="sr-Latn-RS" dirty="0" smtClean="0">
                <a:solidFill>
                  <a:srgbClr val="C00000"/>
                </a:solidFill>
                <a:latin typeface="inherit"/>
              </a:rPr>
              <a:t>Obavezno testirati konekciju!</a:t>
            </a:r>
            <a:endParaRPr lang="en-US" b="0" i="0" dirty="0">
              <a:solidFill>
                <a:srgbClr val="C00000"/>
              </a:solidFill>
              <a:effectLst/>
              <a:latin typeface="inherit"/>
            </a:endParaRPr>
          </a:p>
        </p:txBody>
      </p:sp>
      <p:pic>
        <p:nvPicPr>
          <p:cNvPr id="18434" name="Picture 2" descr="JBoss WildFly Datasouce Connection string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37088"/>
            <a:ext cx="51149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-a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56113"/>
            <a:ext cx="8839200" cy="4953000"/>
          </a:xfrm>
        </p:spPr>
        <p:txBody>
          <a:bodyPr/>
          <a:lstStyle/>
          <a:p>
            <a:endParaRPr lang="en-US" sz="2000" dirty="0"/>
          </a:p>
        </p:txBody>
      </p:sp>
      <p:pic>
        <p:nvPicPr>
          <p:cNvPr id="19458" name="Picture 2" descr="JBoss WildFly Datasouce Connection string test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66" y="1519844"/>
            <a:ext cx="5114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PRIMERI: </a:t>
            </a:r>
            <a:r>
              <a:rPr lang="en-US" dirty="0" err="1" smtClean="0"/>
              <a:t>Instaliranje</a:t>
            </a:r>
            <a:r>
              <a:rPr lang="en-US" dirty="0" smtClean="0"/>
              <a:t> </a:t>
            </a:r>
            <a:r>
              <a:rPr lang="en-US" dirty="0" err="1" smtClean="0"/>
              <a:t>okruzenja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b="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99753" y="1371600"/>
            <a:ext cx="924375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en-US" sz="2800" b="1" dirty="0" smtClean="0"/>
              <a:t>MySQL:</a:t>
            </a:r>
            <a:endParaRPr lang="en-US" sz="2800" b="1" dirty="0" smtClean="0"/>
          </a:p>
          <a:p>
            <a:pPr marL="1257300" lvl="2" indent="-342900">
              <a:buFont typeface="+mj-lt"/>
              <a:buAutoNum type="alphaLcParenR"/>
            </a:pPr>
            <a:r>
              <a:rPr lang="en-US" dirty="0" smtClean="0"/>
              <a:t>MySQL server</a:t>
            </a:r>
            <a:endParaRPr lang="en-US" dirty="0" smtClean="0"/>
          </a:p>
          <a:p>
            <a:pPr marL="1257300" lvl="2" indent="-342900">
              <a:buAutoNum type="alphaLcParenR"/>
            </a:pPr>
            <a:r>
              <a:rPr lang="en-US" dirty="0" smtClean="0"/>
              <a:t>MySQL workbench</a:t>
            </a:r>
            <a:endParaRPr lang="en-US" dirty="0" smtClean="0"/>
          </a:p>
          <a:p>
            <a:pPr marL="1257300" lvl="2" indent="-342900">
              <a:buAutoNum type="alphaLcParenR"/>
            </a:pPr>
            <a:endParaRPr lang="en-US" dirty="0"/>
          </a:p>
          <a:p>
            <a:pPr lvl="2"/>
            <a:r>
              <a:rPr lang="en-US" dirty="0" err="1" smtClean="0"/>
              <a:t>Instalacije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SVN\</a:t>
            </a:r>
            <a:r>
              <a:rPr lang="en-US" b="1" dirty="0" err="1" smtClean="0">
                <a:solidFill>
                  <a:srgbClr val="C00000"/>
                </a:solidFill>
              </a:rPr>
              <a:t>informacioni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sistemi</a:t>
            </a:r>
            <a:r>
              <a:rPr lang="en-US" b="1" dirty="0" smtClean="0">
                <a:solidFill>
                  <a:srgbClr val="C00000"/>
                </a:solidFill>
              </a:rPr>
              <a:t>\</a:t>
            </a:r>
            <a:r>
              <a:rPr lang="en-US" b="1" dirty="0" err="1" smtClean="0">
                <a:solidFill>
                  <a:srgbClr val="C00000"/>
                </a:solidFill>
              </a:rPr>
              <a:t>vezbe</a:t>
            </a:r>
            <a:r>
              <a:rPr lang="en-US" b="1" dirty="0" smtClean="0">
                <a:solidFill>
                  <a:srgbClr val="C00000"/>
                </a:solidFill>
              </a:rPr>
              <a:t>\</a:t>
            </a:r>
            <a:r>
              <a:rPr lang="en-US" b="1" dirty="0" err="1" smtClean="0">
                <a:solidFill>
                  <a:srgbClr val="C00000"/>
                </a:solidFill>
              </a:rPr>
              <a:t>dodaci</a:t>
            </a:r>
            <a:r>
              <a:rPr lang="en-US" b="1" dirty="0" smtClean="0">
                <a:solidFill>
                  <a:srgbClr val="C00000"/>
                </a:solidFill>
              </a:rPr>
              <a:t>\install\</a:t>
            </a:r>
            <a:r>
              <a:rPr lang="en-US" b="1" dirty="0" err="1" smtClean="0">
                <a:solidFill>
                  <a:srgbClr val="C00000"/>
                </a:solidFill>
              </a:rPr>
              <a:t>mysql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sz="2800" b="1" dirty="0"/>
              <a:t>2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Jboss</a:t>
            </a:r>
            <a:r>
              <a:rPr lang="en-US" sz="2800" b="1" dirty="0" smtClean="0"/>
              <a:t> </a:t>
            </a:r>
            <a:r>
              <a:rPr lang="en-US" sz="2800" b="1" dirty="0"/>
              <a:t>tools </a:t>
            </a:r>
            <a:endParaRPr lang="en-US" sz="2800" b="1" dirty="0"/>
          </a:p>
          <a:p>
            <a:pPr lvl="2"/>
            <a:r>
              <a:rPr lang="en-US" dirty="0"/>
              <a:t>Help/New software…</a:t>
            </a:r>
            <a:endParaRPr lang="en-US" dirty="0"/>
          </a:p>
          <a:p>
            <a:pPr lvl="2"/>
            <a:r>
              <a:rPr lang="en-US" dirty="0"/>
              <a:t>http://download.jboss.org/jbosstools/neon/stable/updates/</a:t>
            </a:r>
            <a:endParaRPr lang="en-US" dirty="0"/>
          </a:p>
          <a:p>
            <a:pPr lvl="2"/>
            <a:endParaRPr lang="en-US" sz="1200" dirty="0"/>
          </a:p>
          <a:p>
            <a:pPr lvl="1"/>
            <a:r>
              <a:rPr lang="en-US" sz="2800" b="1" dirty="0" smtClean="0"/>
              <a:t>3. </a:t>
            </a:r>
            <a:r>
              <a:rPr lang="en-US" sz="2800" b="1" dirty="0" err="1" smtClean="0"/>
              <a:t>Jboss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WildFly</a:t>
            </a:r>
            <a:r>
              <a:rPr lang="en-US" sz="2800" b="1" dirty="0" smtClean="0"/>
              <a:t> </a:t>
            </a:r>
            <a:r>
              <a:rPr lang="en-US" sz="2800" b="1" dirty="0" err="1"/>
              <a:t>Aplikacioni</a:t>
            </a:r>
            <a:r>
              <a:rPr lang="en-US" sz="2800" b="1" dirty="0"/>
              <a:t> server </a:t>
            </a:r>
            <a:endParaRPr lang="en-US" sz="2800" b="1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2"/>
            <a:endParaRPr lang="en-US" sz="1200" dirty="0"/>
          </a:p>
          <a:p>
            <a:pPr lvl="1"/>
            <a:r>
              <a:rPr lang="en-US" dirty="0" err="1"/>
              <a:t>Testovi</a:t>
            </a:r>
            <a:endParaRPr lang="en-US" dirty="0"/>
          </a:p>
          <a:p>
            <a:pPr lvl="2"/>
            <a:r>
              <a:rPr lang="en-US" sz="1200" dirty="0"/>
              <a:t>http://kaloyanraev.blogspot.rs/2008/08/easy-way-to-unit-test-your-ejbs_08.html</a:t>
            </a:r>
            <a:endParaRPr lang="en-US" sz="1200" dirty="0">
              <a:hlinkClick r:id="rId1" tooltip="Eclipse Jboss Tools Instal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20" y="2618918"/>
            <a:ext cx="7943893" cy="292607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9pPr>
          </a:lstStyle>
          <a:p>
            <a:r>
              <a:rPr lang="sr-Latn-RS" kern="0" dirty="0" smtClean="0"/>
              <a:t>PRIMER</a:t>
            </a:r>
            <a:r>
              <a:rPr lang="en-US" kern="0" dirty="0" smtClean="0"/>
              <a:t> 1</a:t>
            </a:r>
            <a:endParaRPr lang="en-US" kern="0" dirty="0"/>
          </a:p>
        </p:txBody>
      </p:sp>
      <p:sp>
        <p:nvSpPr>
          <p:cNvPr id="8" name="Rectangle 7"/>
          <p:cNvSpPr/>
          <p:nvPr/>
        </p:nvSpPr>
        <p:spPr>
          <a:xfrm>
            <a:off x="479014" y="5832792"/>
            <a:ext cx="82589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1) http://www.thejavageek.com/2015/01/09/creating-jsf-ejb-jpa-application-using-eclipse-wildfly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38858" y="1377017"/>
            <a:ext cx="78907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JSF (dynamic web app) + EJB + JPA + </a:t>
            </a:r>
            <a:r>
              <a:rPr lang="en-US" sz="2800" b="1" dirty="0" err="1" smtClean="0">
                <a:solidFill>
                  <a:srgbClr val="002060"/>
                </a:solidFill>
              </a:rPr>
              <a:t>Mysql</a:t>
            </a:r>
            <a:r>
              <a:rPr lang="en-US" sz="2800" b="1" dirty="0" smtClean="0">
                <a:solidFill>
                  <a:srgbClr val="002060"/>
                </a:solidFill>
              </a:rPr>
              <a:t> + </a:t>
            </a:r>
            <a:r>
              <a:rPr lang="en-US" sz="2800" b="1" dirty="0" err="1" smtClean="0">
                <a:solidFill>
                  <a:srgbClr val="002060"/>
                </a:solidFill>
              </a:rPr>
              <a:t>WildFly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1: </a:t>
            </a:r>
            <a:r>
              <a:rPr lang="en-US" dirty="0" err="1" smtClean="0"/>
              <a:t>Okruzenje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 err="1" smtClean="0"/>
              <a:t>jdk</a:t>
            </a:r>
            <a:r>
              <a:rPr lang="en-US" sz="1600" b="0" dirty="0" smtClean="0"/>
              <a:t> </a:t>
            </a:r>
            <a:r>
              <a:rPr lang="en-US" sz="1600" b="0" dirty="0"/>
              <a:t>1.8</a:t>
            </a:r>
            <a:endParaRPr lang="en-US" sz="1600" b="0" dirty="0"/>
          </a:p>
          <a:p>
            <a:r>
              <a:rPr lang="en-US" sz="1600" b="0" dirty="0"/>
              <a:t>eclipse </a:t>
            </a:r>
            <a:r>
              <a:rPr lang="en-US" sz="1600" b="0" dirty="0" smtClean="0"/>
              <a:t>neon</a:t>
            </a:r>
            <a:endParaRPr lang="en-US" sz="1600" b="0" dirty="0"/>
          </a:p>
          <a:p>
            <a:r>
              <a:rPr lang="en-US" sz="1600" b="0" dirty="0" err="1"/>
              <a:t>wildfly</a:t>
            </a:r>
            <a:r>
              <a:rPr lang="en-US" sz="1600" b="0" dirty="0"/>
              <a:t> </a:t>
            </a:r>
            <a:r>
              <a:rPr lang="en-US" sz="1600" b="0" dirty="0" smtClean="0"/>
              <a:t>8.x</a:t>
            </a:r>
            <a:endParaRPr lang="en-US" sz="1600" b="0" dirty="0"/>
          </a:p>
          <a:p>
            <a:r>
              <a:rPr lang="en-US" sz="1600" b="0" dirty="0" err="1"/>
              <a:t>mysql</a:t>
            </a:r>
            <a:r>
              <a:rPr lang="en-US" sz="1600" b="0" dirty="0"/>
              <a:t> database</a:t>
            </a:r>
            <a:endParaRPr lang="en-US" sz="1600" b="0" dirty="0"/>
          </a:p>
          <a:p>
            <a:r>
              <a:rPr lang="en-US" sz="1600" b="0" dirty="0" err="1"/>
              <a:t>mysql</a:t>
            </a:r>
            <a:r>
              <a:rPr lang="en-US" sz="1600" b="0" dirty="0"/>
              <a:t> connector jar file</a:t>
            </a:r>
            <a:endParaRPr lang="en-US" sz="1600" b="0" dirty="0"/>
          </a:p>
          <a:p>
            <a:r>
              <a:rPr lang="en-US" sz="1600" b="0" dirty="0" err="1"/>
              <a:t>jpa</a:t>
            </a:r>
            <a:r>
              <a:rPr lang="en-US" sz="1600" b="0" dirty="0"/>
              <a:t>, </a:t>
            </a:r>
            <a:r>
              <a:rPr lang="en-US" sz="1600" b="0" dirty="0" err="1"/>
              <a:t>jsf</a:t>
            </a:r>
            <a:r>
              <a:rPr lang="en-US" sz="1600" b="0" dirty="0"/>
              <a:t> </a:t>
            </a:r>
            <a:r>
              <a:rPr lang="en-US" sz="1600" b="0" dirty="0" err="1"/>
              <a:t>i</a:t>
            </a:r>
            <a:r>
              <a:rPr lang="en-US" sz="1600" b="0" dirty="0" smtClean="0"/>
              <a:t> </a:t>
            </a:r>
            <a:r>
              <a:rPr lang="en-US" sz="1600" b="0" dirty="0" err="1"/>
              <a:t>ejb</a:t>
            </a:r>
            <a:r>
              <a:rPr lang="en-US" sz="1600" b="0" dirty="0"/>
              <a:t> </a:t>
            </a:r>
            <a:r>
              <a:rPr lang="en-US" sz="1600" b="0" dirty="0" err="1" smtClean="0"/>
              <a:t>biblioteke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obezbedjene</a:t>
            </a:r>
            <a:r>
              <a:rPr lang="en-US" sz="1600" b="0" dirty="0" smtClean="0"/>
              <a:t> od </a:t>
            </a:r>
            <a:r>
              <a:rPr lang="en-US" sz="1600" b="0" dirty="0" err="1" smtClean="0"/>
              <a:t>wildfly</a:t>
            </a:r>
            <a:r>
              <a:rPr lang="en-US" sz="1600" b="0" dirty="0" smtClean="0"/>
              <a:t> 8.x </a:t>
            </a:r>
            <a:r>
              <a:rPr lang="en-US" sz="1600" b="0" dirty="0"/>
              <a:t>runtime.</a:t>
            </a:r>
            <a:endParaRPr lang="en-US" sz="1600" b="0" dirty="0"/>
          </a:p>
          <a:p>
            <a:r>
              <a:rPr lang="en-US" sz="1600" b="0" dirty="0" err="1"/>
              <a:t>primefaces</a:t>
            </a:r>
            <a:r>
              <a:rPr lang="en-US" sz="1600" b="0" dirty="0"/>
              <a:t> </a:t>
            </a:r>
            <a:r>
              <a:rPr lang="en-US" sz="1600" b="0" dirty="0" smtClean="0"/>
              <a:t>5.1</a:t>
            </a:r>
            <a:endParaRPr lang="en-US" sz="1600" b="0" dirty="0" smtClean="0"/>
          </a:p>
          <a:p>
            <a:r>
              <a:rPr lang="en-US" sz="1600" b="0" dirty="0" smtClean="0"/>
              <a:t>NAPOMENA: </a:t>
            </a:r>
            <a:r>
              <a:rPr lang="en-US" sz="1600" b="0" dirty="0" err="1"/>
              <a:t>mysql</a:t>
            </a:r>
            <a:r>
              <a:rPr lang="en-US" sz="1600" b="0" dirty="0"/>
              <a:t> connector jar </a:t>
            </a:r>
            <a:r>
              <a:rPr lang="en-US" sz="1600" b="0" dirty="0" smtClean="0"/>
              <a:t>file, </a:t>
            </a:r>
            <a:r>
              <a:rPr lang="en-US" sz="1600" b="0" dirty="0" err="1"/>
              <a:t>primefaces</a:t>
            </a:r>
            <a:r>
              <a:rPr lang="en-US" sz="1600" b="0" dirty="0"/>
              <a:t> </a:t>
            </a:r>
            <a:r>
              <a:rPr lang="en-US" sz="1600" b="0" dirty="0" smtClean="0"/>
              <a:t>5.1 </a:t>
            </a:r>
            <a:r>
              <a:rPr lang="en-US" sz="1600" b="0" dirty="0" err="1" smtClean="0"/>
              <a:t>nalaze</a:t>
            </a:r>
            <a:r>
              <a:rPr lang="en-US" sz="1600" b="0" dirty="0" smtClean="0"/>
              <a:t> se </a:t>
            </a:r>
            <a:r>
              <a:rPr lang="en-US" sz="1600" b="0" dirty="0"/>
              <a:t>u SVN-u (</a:t>
            </a:r>
            <a:r>
              <a:rPr lang="en-US" sz="1600" b="0" dirty="0">
                <a:solidFill>
                  <a:srgbClr val="C00000"/>
                </a:solidFill>
              </a:rPr>
              <a:t>SVN\</a:t>
            </a:r>
            <a:r>
              <a:rPr lang="en-US" sz="1600" b="0" dirty="0" err="1">
                <a:solidFill>
                  <a:srgbClr val="C00000"/>
                </a:solidFill>
              </a:rPr>
              <a:t>informacioni</a:t>
            </a:r>
            <a:r>
              <a:rPr lang="en-US" sz="1600" b="0" dirty="0">
                <a:solidFill>
                  <a:srgbClr val="C00000"/>
                </a:solidFill>
              </a:rPr>
              <a:t> </a:t>
            </a:r>
            <a:r>
              <a:rPr lang="en-US" sz="1600" b="0" dirty="0" err="1" smtClean="0">
                <a:solidFill>
                  <a:srgbClr val="C00000"/>
                </a:solidFill>
              </a:rPr>
              <a:t>sistemi</a:t>
            </a:r>
            <a:r>
              <a:rPr lang="en-US" sz="1600" b="0" dirty="0" smtClean="0">
                <a:solidFill>
                  <a:srgbClr val="C00000"/>
                </a:solidFill>
              </a:rPr>
              <a:t>\</a:t>
            </a:r>
            <a:r>
              <a:rPr lang="en-US" sz="1600" b="0" dirty="0" err="1" smtClean="0">
                <a:solidFill>
                  <a:srgbClr val="C00000"/>
                </a:solidFill>
              </a:rPr>
              <a:t>vezbe</a:t>
            </a:r>
            <a:r>
              <a:rPr lang="en-US" sz="1600" b="0" dirty="0" smtClean="0">
                <a:solidFill>
                  <a:srgbClr val="C00000"/>
                </a:solidFill>
              </a:rPr>
              <a:t>\</a:t>
            </a:r>
            <a:r>
              <a:rPr lang="en-US" sz="1600" b="0" dirty="0" err="1" smtClean="0">
                <a:solidFill>
                  <a:srgbClr val="C00000"/>
                </a:solidFill>
              </a:rPr>
              <a:t>dodaci</a:t>
            </a:r>
            <a:r>
              <a:rPr lang="en-US" sz="1600" b="0" dirty="0" smtClean="0">
                <a:solidFill>
                  <a:srgbClr val="C00000"/>
                </a:solidFill>
              </a:rPr>
              <a:t>\primer1\jars</a:t>
            </a:r>
            <a:r>
              <a:rPr lang="en-US" sz="1600" b="0" dirty="0" smtClean="0"/>
              <a:t>)</a:t>
            </a:r>
            <a:endParaRPr lang="en-US" sz="1600" b="0" dirty="0"/>
          </a:p>
          <a:p>
            <a:endParaRPr lang="en-US" sz="1600" b="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1: </a:t>
            </a:r>
            <a:r>
              <a:rPr lang="en-US" dirty="0" err="1" smtClean="0"/>
              <a:t>Koraci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Koraci</a:t>
            </a:r>
            <a:r>
              <a:rPr lang="en-US" b="0" dirty="0" smtClean="0"/>
              <a:t> </a:t>
            </a:r>
            <a:r>
              <a:rPr lang="en-US" b="0" dirty="0" err="1" smtClean="0"/>
              <a:t>aplikacije</a:t>
            </a:r>
            <a:r>
              <a:rPr lang="en-US" b="0" dirty="0" smtClean="0"/>
              <a:t>:</a:t>
            </a:r>
            <a:endParaRPr lang="en-US" b="0" dirty="0"/>
          </a:p>
          <a:p>
            <a:pPr lvl="1"/>
            <a:r>
              <a:rPr lang="sr-Latn-RS" b="0" dirty="0" smtClean="0"/>
              <a:t>Web čitač zahteva JSF stranu na serveru</a:t>
            </a:r>
            <a:endParaRPr lang="en-US" b="0" dirty="0"/>
          </a:p>
          <a:p>
            <a:pPr lvl="1"/>
            <a:r>
              <a:rPr lang="en-US" b="0" dirty="0"/>
              <a:t>JSF </a:t>
            </a:r>
            <a:r>
              <a:rPr lang="sr-Latn-RS" b="0" dirty="0" smtClean="0"/>
              <a:t>strana se referencira na </a:t>
            </a:r>
            <a:r>
              <a:rPr lang="en-US" b="0" dirty="0" smtClean="0"/>
              <a:t>JSF </a:t>
            </a:r>
            <a:r>
              <a:rPr lang="en-US" b="0" dirty="0"/>
              <a:t>managed beans </a:t>
            </a:r>
            <a:r>
              <a:rPr lang="sr-Latn-RS" b="0" dirty="0" smtClean="0"/>
              <a:t>koji se ponaša kao bean za podatke u formi JSF strana</a:t>
            </a:r>
            <a:endParaRPr lang="en-US" b="0" dirty="0"/>
          </a:p>
          <a:p>
            <a:pPr lvl="1"/>
            <a:r>
              <a:rPr lang="en-US" b="0" dirty="0"/>
              <a:t>JSF beans </a:t>
            </a:r>
            <a:r>
              <a:rPr lang="sr-Latn-RS" b="0" dirty="0" smtClean="0"/>
              <a:t>ima referencu na </a:t>
            </a:r>
            <a:r>
              <a:rPr lang="en-US" b="0" dirty="0" smtClean="0"/>
              <a:t>EJB</a:t>
            </a:r>
            <a:r>
              <a:rPr lang="sr-Latn-RS" b="0" dirty="0" smtClean="0"/>
              <a:t> koji se ponaša kao servis sloj</a:t>
            </a:r>
            <a:endParaRPr lang="sr-Latn-RS" dirty="0"/>
          </a:p>
          <a:p>
            <a:pPr lvl="1"/>
            <a:r>
              <a:rPr lang="en-US" b="0" dirty="0" smtClean="0"/>
              <a:t>EJB</a:t>
            </a:r>
            <a:r>
              <a:rPr lang="sr-Latn-RS" b="0" dirty="0" smtClean="0"/>
              <a:t> u servis sloju poziva metode za perzistenciju tj. JPA entitete</a:t>
            </a:r>
            <a:endParaRPr lang="en-US" b="0" dirty="0"/>
          </a:p>
          <a:p>
            <a:pPr lvl="1"/>
            <a:r>
              <a:rPr lang="en-US" b="0" dirty="0"/>
              <a:t>Entity manager </a:t>
            </a:r>
            <a:r>
              <a:rPr lang="sr-Latn-RS" dirty="0" smtClean="0"/>
              <a:t>dalje izvodi operacije nad bazom podataka.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7441" y="36274"/>
            <a:ext cx="5159833" cy="19005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1: </a:t>
            </a:r>
            <a:r>
              <a:rPr lang="en-US" dirty="0" err="1" smtClean="0"/>
              <a:t>Koraci</a:t>
            </a:r>
            <a:r>
              <a:rPr lang="sr-Latn-RS" dirty="0" smtClean="0"/>
              <a:t> razvoja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1) Kreiranje MySQL baze</a:t>
            </a:r>
            <a:endParaRPr lang="sr-Latn-RS" dirty="0" smtClean="0"/>
          </a:p>
          <a:p>
            <a:r>
              <a:rPr lang="sr-Latn-RS" dirty="0" smtClean="0"/>
              <a:t>2) Kreiranje Datasource-a u WildFly</a:t>
            </a:r>
            <a:endParaRPr lang="sr-Latn-RS" dirty="0" smtClean="0"/>
          </a:p>
          <a:p>
            <a:r>
              <a:rPr lang="sr-Latn-RS" dirty="0" smtClean="0"/>
              <a:t>3) JSF deo aplikacije</a:t>
            </a:r>
            <a:endParaRPr lang="sr-Latn-RS" dirty="0" smtClean="0"/>
          </a:p>
          <a:p>
            <a:r>
              <a:rPr lang="sr-Latn-RS" dirty="0" smtClean="0"/>
              <a:t>4) EJB deo aplikacije</a:t>
            </a:r>
            <a:endParaRPr lang="sr-Latn-RS" dirty="0" smtClean="0"/>
          </a:p>
          <a:p>
            <a:r>
              <a:rPr lang="sr-Latn-RS" dirty="0" smtClean="0"/>
              <a:t>5) JPA deo aplikacije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Primer1: Kreirati MySql </a:t>
            </a:r>
            <a:r>
              <a:rPr lang="sr-Latn-RS" dirty="0" smtClean="0"/>
              <a:t>bazu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92338" y="1693200"/>
          <a:ext cx="5546502" cy="1753456"/>
        </p:xfrm>
        <a:graphic>
          <a:graphicData uri="http://schemas.openxmlformats.org/drawingml/2006/table">
            <a:tbl>
              <a:tblPr/>
              <a:tblGrid>
                <a:gridCol w="118554"/>
                <a:gridCol w="5427948"/>
              </a:tblGrid>
              <a:tr h="8849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sz="1600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1600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 sz="1600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  <a:endParaRPr lang="en-US" sz="1600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  <a:endParaRPr lang="en-US" sz="1600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  <a:endParaRPr lang="en-US" sz="1600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</a:txBody>
                  <a:tcPr marL="46577" marR="46577" marT="23288" marB="23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TABLE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`primer1`.`id_gen`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gen_name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(50)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NOT NULL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gen_val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NOT NULL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PRIMARY KEY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gen_name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`));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INSERT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INTO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`primer1`.`id_gen`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gen_name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`,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gen_val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`)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VALUES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600" dirty="0" err="1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employee_gen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'1'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6577" marR="46577" marT="23288" marB="23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2338" y="3920656"/>
          <a:ext cx="4811677" cy="1737360"/>
        </p:xfrm>
        <a:graphic>
          <a:graphicData uri="http://schemas.openxmlformats.org/drawingml/2006/table">
            <a:tbl>
              <a:tblPr/>
              <a:tblGrid>
                <a:gridCol w="220612"/>
                <a:gridCol w="4591065"/>
              </a:tblGrid>
              <a:tr h="115945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  <a:endParaRPr lang="en-US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  <a:endParaRPr lang="en-US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  <a:endParaRPr lang="en-US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TABLE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`primer1`.`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employee` (</a:t>
                      </a:r>
                      <a:endParaRPr lang="en-US" sz="1600" dirty="0">
                        <a:solidFill>
                          <a:srgbClr val="006FE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employeeid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NOT 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first_name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(45)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(45)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`salary`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PRIMARY KEY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(`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employeeid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`));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database tabl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33" y="3446656"/>
            <a:ext cx="4278977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Primer1: Kreirati Datasource u WildFly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>
                <a:latin typeface="inherit"/>
              </a:rPr>
              <a:t>Kreirati Datasource sa linkom </a:t>
            </a:r>
            <a:r>
              <a:rPr lang="sr-Latn-RS" dirty="0">
                <a:latin typeface="inherit"/>
              </a:rPr>
              <a:t>na bazu podataka:</a:t>
            </a:r>
            <a:endParaRPr lang="sr-Latn-RS" dirty="0">
              <a:latin typeface="inherit"/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  <a:latin typeface="inherit"/>
              </a:rPr>
              <a:t>jdbc:mysql</a:t>
            </a:r>
            <a:r>
              <a:rPr lang="en-US" dirty="0">
                <a:solidFill>
                  <a:srgbClr val="C00000"/>
                </a:solidFill>
                <a:latin typeface="inherit"/>
              </a:rPr>
              <a:t>://</a:t>
            </a:r>
            <a:r>
              <a:rPr lang="en-US" dirty="0" smtClean="0">
                <a:solidFill>
                  <a:srgbClr val="C00000"/>
                </a:solidFill>
                <a:latin typeface="inherit"/>
              </a:rPr>
              <a:t>localhost:3306/</a:t>
            </a:r>
            <a:r>
              <a:rPr lang="sr-Latn-RS" dirty="0" smtClean="0">
                <a:solidFill>
                  <a:srgbClr val="C00000"/>
                </a:solidFill>
                <a:latin typeface="inherit"/>
              </a:rPr>
              <a:t>primer1</a:t>
            </a:r>
            <a:endParaRPr lang="sr-Latn-RS" dirty="0">
              <a:solidFill>
                <a:srgbClr val="C00000"/>
              </a:solidFill>
              <a:latin typeface="inherit"/>
            </a:endParaRPr>
          </a:p>
          <a:p>
            <a:r>
              <a:rPr lang="sr-Latn-RS" dirty="0" smtClean="0"/>
              <a:t>Voditi računa o korisničkom imenu i šifri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1: Kreiranje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53601"/>
            <a:ext cx="4028903" cy="4953000"/>
          </a:xfrm>
        </p:spPr>
        <p:txBody>
          <a:bodyPr/>
          <a:lstStyle/>
          <a:p>
            <a:r>
              <a:rPr lang="en-US" sz="2800" dirty="0"/>
              <a:t>File &gt; New &gt; Dynamic Web Project. </a:t>
            </a:r>
            <a:endParaRPr lang="sr-Latn-RS" sz="2800" dirty="0" smtClean="0"/>
          </a:p>
          <a:p>
            <a:endParaRPr lang="sr-Latn-RS" sz="2800" dirty="0"/>
          </a:p>
          <a:p>
            <a:pPr marL="0" indent="0">
              <a:buNone/>
            </a:pPr>
            <a:endParaRPr lang="sr-Latn-R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20482" name="Picture 2" descr="New Dynamic Web Proj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72" y="1019695"/>
            <a:ext cx="4787728" cy="566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997133"/>
            <a:ext cx="2635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NAPOMENA:</a:t>
            </a:r>
            <a:endParaRPr lang="sr-Latn-RS" dirty="0" smtClean="0"/>
          </a:p>
          <a:p>
            <a:r>
              <a:rPr lang="sr-Latn-RS" dirty="0" smtClean="0"/>
              <a:t>Imaćemo jedan projekat sa tri sloja:</a:t>
            </a:r>
            <a:endParaRPr lang="sr-Latn-RS" dirty="0" smtClean="0"/>
          </a:p>
          <a:p>
            <a:pPr marL="342900" indent="-342900">
              <a:buAutoNum type="arabicPeriod"/>
            </a:pPr>
            <a:r>
              <a:rPr lang="sr-Latn-RS" dirty="0" smtClean="0"/>
              <a:t>JSF (UI sloj)</a:t>
            </a:r>
            <a:endParaRPr lang="sr-Latn-RS" dirty="0" smtClean="0"/>
          </a:p>
          <a:p>
            <a:pPr marL="342900" indent="-342900">
              <a:buAutoNum type="arabicPeriod"/>
            </a:pPr>
            <a:r>
              <a:rPr lang="sr-Latn-RS" dirty="0" smtClean="0"/>
              <a:t>EJB (poslovni sloj)</a:t>
            </a:r>
            <a:endParaRPr lang="sr-Latn-RS" dirty="0" smtClean="0"/>
          </a:p>
          <a:p>
            <a:pPr marL="342900" indent="-342900">
              <a:buAutoNum type="arabicPeriod"/>
            </a:pPr>
            <a:r>
              <a:rPr lang="sr-Latn-RS" dirty="0" smtClean="0"/>
              <a:t>JPA (sloj za pristup podacima)</a:t>
            </a:r>
            <a:endParaRPr lang="sr-Latn-R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1: Kreiranje projekta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22530" name="Picture 2" descr="Modify project face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944706"/>
            <a:ext cx="7743825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1: Kreiranje projekta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23554" name="Picture 2" descr="JPA Library select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42" y="1009996"/>
            <a:ext cx="4868454" cy="57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1: Kreiranje projekta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23554" name="Picture 2" descr="JPA Library select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42" y="1009996"/>
            <a:ext cx="4868454" cy="57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</a:t>
            </a:r>
            <a:r>
              <a:rPr lang="sr-Latn-RS" dirty="0" smtClean="0"/>
              <a:t>Kreiranje </a:t>
            </a:r>
            <a:r>
              <a:rPr lang="sr-Latn-RS" dirty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24578" name="Picture 2" descr="2015-01-09 15_46_26-Check web.xml box - Windows Photo Vie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2777837"/>
            <a:ext cx="50006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Kreiranje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26626" name="Picture 2" descr="JSF Url Patter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27" y="1158154"/>
            <a:ext cx="4820486" cy="569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Kreiranje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0" y="1454987"/>
            <a:ext cx="4087090" cy="4953000"/>
          </a:xfrm>
        </p:spPr>
        <p:txBody>
          <a:bodyPr/>
          <a:lstStyle/>
          <a:p>
            <a:r>
              <a:rPr lang="sr-Latn-RS" dirty="0" smtClean="0"/>
              <a:t>Struktura kreiranog projekta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27650" name="Picture 2" descr="Project Directory Stru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668" y="1454987"/>
            <a:ext cx="4028731" cy="470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Kreiranje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" y="1454987"/>
            <a:ext cx="8179723" cy="4953000"/>
          </a:xfrm>
        </p:spPr>
        <p:txBody>
          <a:bodyPr/>
          <a:lstStyle/>
          <a:p>
            <a:r>
              <a:rPr lang="sr-Latn-RS" dirty="0" smtClean="0"/>
              <a:t>Eksterne biblioteke:</a:t>
            </a:r>
            <a:endParaRPr lang="sr-Latn-RS" dirty="0" smtClean="0"/>
          </a:p>
          <a:p>
            <a:pPr lvl="1"/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r>
              <a:rPr lang="en-US" dirty="0"/>
              <a:t>5.1</a:t>
            </a:r>
            <a:r>
              <a:rPr lang="en-US" b="0" dirty="0"/>
              <a:t> </a:t>
            </a:r>
            <a:endParaRPr lang="sr-Latn-RS" b="0" dirty="0" smtClean="0"/>
          </a:p>
          <a:p>
            <a:pPr lvl="1"/>
            <a:r>
              <a:rPr lang="sr-Latn-RS" dirty="0" err="1"/>
              <a:t>b</a:t>
            </a:r>
            <a:r>
              <a:rPr lang="en-US" dirty="0" err="1" smtClean="0"/>
              <a:t>luesky</a:t>
            </a:r>
            <a:endParaRPr lang="sr-Latn-RS" dirty="0"/>
          </a:p>
          <a:p>
            <a:pPr lvl="1"/>
            <a:r>
              <a:rPr lang="sr-Latn-RS" b="0" dirty="0" smtClean="0"/>
              <a:t>Prekopirati ih u </a:t>
            </a:r>
            <a:r>
              <a:rPr lang="en-US" dirty="0" smtClean="0"/>
              <a:t>WEB-INF/lib</a:t>
            </a:r>
            <a:r>
              <a:rPr lang="en-US" dirty="0"/>
              <a:t>. </a:t>
            </a:r>
            <a:endParaRPr lang="sr-Latn-RS" dirty="0" smtClean="0"/>
          </a:p>
          <a:p>
            <a:pPr lvl="1"/>
            <a:r>
              <a:rPr lang="sr-Latn-RS" dirty="0" smtClean="0"/>
              <a:t>NAPOMENA: </a:t>
            </a:r>
            <a:endParaRPr lang="sr-Latn-R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2093" y="4385522"/>
            <a:ext cx="6359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SVN\</a:t>
            </a:r>
            <a:r>
              <a:rPr lang="en-US" b="1" dirty="0" err="1">
                <a:solidFill>
                  <a:srgbClr val="C00000"/>
                </a:solidFill>
              </a:rPr>
              <a:t>informacioni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sistemi</a:t>
            </a:r>
            <a:r>
              <a:rPr lang="en-US" b="1" dirty="0" smtClean="0">
                <a:solidFill>
                  <a:srgbClr val="C00000"/>
                </a:solidFill>
              </a:rPr>
              <a:t>\</a:t>
            </a:r>
            <a:r>
              <a:rPr lang="en-US" b="1" dirty="0" err="1" smtClean="0">
                <a:solidFill>
                  <a:srgbClr val="C00000"/>
                </a:solidFill>
              </a:rPr>
              <a:t>vezbe</a:t>
            </a:r>
            <a:r>
              <a:rPr lang="en-US" b="1" dirty="0" smtClean="0">
                <a:solidFill>
                  <a:srgbClr val="C00000"/>
                </a:solidFill>
              </a:rPr>
              <a:t>\</a:t>
            </a:r>
            <a:r>
              <a:rPr lang="en-US" b="1" dirty="0" err="1" smtClean="0">
                <a:solidFill>
                  <a:srgbClr val="C00000"/>
                </a:solidFill>
              </a:rPr>
              <a:t>dodaci</a:t>
            </a:r>
            <a:r>
              <a:rPr lang="en-US" b="1" dirty="0" smtClean="0">
                <a:solidFill>
                  <a:srgbClr val="C00000"/>
                </a:solidFill>
              </a:rPr>
              <a:t>\</a:t>
            </a:r>
            <a:r>
              <a:rPr lang="sr-Latn-RS" b="1" dirty="0" smtClean="0">
                <a:solidFill>
                  <a:srgbClr val="C00000"/>
                </a:solidFill>
              </a:rPr>
              <a:t>primer1</a:t>
            </a:r>
            <a:r>
              <a:rPr lang="en-US" b="1" dirty="0" smtClean="0">
                <a:solidFill>
                  <a:srgbClr val="C00000"/>
                </a:solidFill>
              </a:rPr>
              <a:t>\</a:t>
            </a:r>
            <a:r>
              <a:rPr lang="sr-Latn-RS" b="1" dirty="0" smtClean="0">
                <a:solidFill>
                  <a:srgbClr val="C00000"/>
                </a:solidFill>
              </a:rPr>
              <a:t>jars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Kreiranje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" y="1454987"/>
            <a:ext cx="8179723" cy="4953000"/>
          </a:xfrm>
        </p:spPr>
        <p:txBody>
          <a:bodyPr/>
          <a:lstStyle/>
          <a:p>
            <a:pPr lvl="1"/>
            <a:r>
              <a:rPr lang="sr-Latn-RS" dirty="0" smtClean="0"/>
              <a:t>Web.xml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4024" y="1219200"/>
            <a:ext cx="67291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&lt;?xml version="1.0" encoding="UTF-8"?&gt;</a:t>
            </a:r>
            <a:endParaRPr lang="en-US" sz="1400" dirty="0"/>
          </a:p>
          <a:p>
            <a:r>
              <a:rPr lang="en-US" sz="1400" dirty="0"/>
              <a:t>&lt;web-app </a:t>
            </a:r>
            <a:r>
              <a:rPr lang="en-US" sz="1400" dirty="0" err="1"/>
              <a:t>xmlns:xsi</a:t>
            </a:r>
            <a:r>
              <a:rPr lang="en-US" sz="1400" dirty="0"/>
              <a:t>="http://www.w3.org/2001/XMLSchema-instance" </a:t>
            </a:r>
            <a:r>
              <a:rPr lang="en-US" sz="1400" dirty="0" err="1"/>
              <a:t>xmlns</a:t>
            </a:r>
            <a:r>
              <a:rPr lang="en-US" sz="1400" dirty="0"/>
              <a:t>="http://xmlns.jcp.org/xml/ns/</a:t>
            </a:r>
            <a:r>
              <a:rPr lang="en-US" sz="1400" dirty="0" err="1"/>
              <a:t>javaee</a:t>
            </a:r>
            <a:r>
              <a:rPr lang="en-US" sz="1400" dirty="0"/>
              <a:t>" </a:t>
            </a:r>
            <a:r>
              <a:rPr lang="en-US" sz="1400" dirty="0" err="1"/>
              <a:t>xsi:schemaLocation</a:t>
            </a:r>
            <a:r>
              <a:rPr lang="en-US" sz="1400" dirty="0"/>
              <a:t>="http://xmlns.jcp.org/xml/ns/</a:t>
            </a:r>
            <a:r>
              <a:rPr lang="en-US" sz="1400" dirty="0" err="1"/>
              <a:t>javaee</a:t>
            </a:r>
            <a:r>
              <a:rPr lang="en-US" sz="1400" dirty="0"/>
              <a:t> http://xmlns.jcp.org/xml/ns/javaee/web-app_3_1.xsd" id="</a:t>
            </a:r>
            <a:r>
              <a:rPr lang="en-US" sz="1400" dirty="0" err="1"/>
              <a:t>WebApp_ID</a:t>
            </a:r>
            <a:r>
              <a:rPr lang="en-US" sz="1400" dirty="0"/>
              <a:t>" version="3.1"&gt;</a:t>
            </a:r>
            <a:endParaRPr lang="en-US" sz="1400" dirty="0"/>
          </a:p>
          <a:p>
            <a:r>
              <a:rPr lang="en-US" sz="1400" dirty="0"/>
              <a:t>  &lt;display-name&gt;</a:t>
            </a:r>
            <a:r>
              <a:rPr lang="en-US" sz="1400" dirty="0" err="1"/>
              <a:t>EmployeeApp</a:t>
            </a:r>
            <a:r>
              <a:rPr lang="en-US" sz="1400" dirty="0"/>
              <a:t>&lt;/display-name&gt;</a:t>
            </a:r>
            <a:endParaRPr lang="en-US" sz="1400" dirty="0"/>
          </a:p>
          <a:p>
            <a:r>
              <a:rPr lang="en-US" sz="1400" dirty="0"/>
              <a:t>  &lt;welcome-file-list&gt;</a:t>
            </a:r>
            <a:endParaRPr lang="en-US" sz="1400" dirty="0"/>
          </a:p>
          <a:p>
            <a:r>
              <a:rPr lang="en-US" sz="1400" dirty="0"/>
              <a:t>    &lt;welcome-file&gt;</a:t>
            </a:r>
            <a:r>
              <a:rPr lang="en-US" sz="1400" dirty="0" err="1"/>
              <a:t>home.xhtml</a:t>
            </a:r>
            <a:r>
              <a:rPr lang="en-US" sz="1400" dirty="0"/>
              <a:t>&lt;/welcome-file&gt;</a:t>
            </a:r>
            <a:endParaRPr lang="en-US" sz="1400" dirty="0"/>
          </a:p>
          <a:p>
            <a:r>
              <a:rPr lang="en-US" sz="1400" dirty="0"/>
              <a:t>  &lt;/welcome-file-list&gt;</a:t>
            </a:r>
            <a:endParaRPr lang="en-US" sz="1400" dirty="0"/>
          </a:p>
          <a:p>
            <a:r>
              <a:rPr lang="en-US" sz="1400" dirty="0"/>
              <a:t>  &lt;context-</a:t>
            </a:r>
            <a:r>
              <a:rPr lang="en-US" sz="1400" dirty="0" err="1"/>
              <a:t>param</a:t>
            </a:r>
            <a:r>
              <a:rPr lang="en-US" sz="1400" dirty="0"/>
              <a:t>&gt;</a:t>
            </a:r>
            <a:endParaRPr lang="en-US" sz="1400" dirty="0"/>
          </a:p>
          <a:p>
            <a:r>
              <a:rPr lang="en-US" sz="1400" dirty="0"/>
              <a:t>  	&lt;</a:t>
            </a:r>
            <a:r>
              <a:rPr lang="en-US" sz="1400" dirty="0" err="1"/>
              <a:t>param</a:t>
            </a:r>
            <a:r>
              <a:rPr lang="en-US" sz="1400" dirty="0"/>
              <a:t>-name&gt;</a:t>
            </a:r>
            <a:r>
              <a:rPr lang="en-US" sz="1400" dirty="0" err="1"/>
              <a:t>primefaces.THEME</a:t>
            </a:r>
            <a:r>
              <a:rPr lang="en-US" sz="1400" dirty="0"/>
              <a:t>&lt;/</a:t>
            </a:r>
            <a:r>
              <a:rPr lang="en-US" sz="1400" dirty="0" err="1"/>
              <a:t>param</a:t>
            </a:r>
            <a:r>
              <a:rPr lang="en-US" sz="1400" dirty="0"/>
              <a:t>-name&gt;</a:t>
            </a:r>
            <a:endParaRPr lang="en-US" sz="1400" dirty="0"/>
          </a:p>
          <a:p>
            <a:r>
              <a:rPr lang="en-US" sz="1400" dirty="0"/>
              <a:t>  	&lt;</a:t>
            </a:r>
            <a:r>
              <a:rPr lang="en-US" sz="1400" dirty="0" err="1"/>
              <a:t>param</a:t>
            </a:r>
            <a:r>
              <a:rPr lang="en-US" sz="1400" dirty="0"/>
              <a:t>-value&gt;</a:t>
            </a:r>
            <a:r>
              <a:rPr lang="en-US" sz="1400" dirty="0" err="1"/>
              <a:t>bluesky</a:t>
            </a:r>
            <a:r>
              <a:rPr lang="en-US" sz="1400" dirty="0"/>
              <a:t>&lt;/</a:t>
            </a:r>
            <a:r>
              <a:rPr lang="en-US" sz="1400" dirty="0" err="1"/>
              <a:t>param</a:t>
            </a:r>
            <a:r>
              <a:rPr lang="en-US" sz="1400" dirty="0"/>
              <a:t>-value&gt;</a:t>
            </a:r>
            <a:endParaRPr lang="en-US" sz="1400" dirty="0"/>
          </a:p>
          <a:p>
            <a:r>
              <a:rPr lang="en-US" sz="1400" dirty="0"/>
              <a:t>  &lt;/context-</a:t>
            </a:r>
            <a:r>
              <a:rPr lang="en-US" sz="1400" dirty="0" err="1"/>
              <a:t>param</a:t>
            </a:r>
            <a:r>
              <a:rPr lang="en-US" sz="1400" dirty="0"/>
              <a:t>&gt;</a:t>
            </a:r>
            <a:endParaRPr lang="en-US" sz="1400" dirty="0"/>
          </a:p>
          <a:p>
            <a:r>
              <a:rPr lang="en-US" sz="1400" dirty="0"/>
              <a:t>  &lt;servlet&gt;</a:t>
            </a:r>
            <a:endParaRPr lang="en-US" sz="1400" dirty="0"/>
          </a:p>
          <a:p>
            <a:r>
              <a:rPr lang="en-US" sz="1400" dirty="0"/>
              <a:t>    &lt;servlet-name&gt;</a:t>
            </a:r>
            <a:r>
              <a:rPr lang="en-US" sz="1400" dirty="0" err="1"/>
              <a:t>facesServlet</a:t>
            </a:r>
            <a:r>
              <a:rPr lang="en-US" sz="1400" dirty="0"/>
              <a:t>&lt;/servlet-name&gt;</a:t>
            </a:r>
            <a:endParaRPr lang="en-US" sz="1400" dirty="0"/>
          </a:p>
          <a:p>
            <a:r>
              <a:rPr lang="en-US" sz="1400" dirty="0"/>
              <a:t>    &lt;servlet-class&gt;</a:t>
            </a:r>
            <a:r>
              <a:rPr lang="en-US" sz="1400" dirty="0" err="1"/>
              <a:t>javax.faces.webapp.FacesServlet</a:t>
            </a:r>
            <a:r>
              <a:rPr lang="en-US" sz="1400" dirty="0"/>
              <a:t>&lt;/servlet-class&gt;</a:t>
            </a:r>
            <a:endParaRPr lang="en-US" sz="1400" dirty="0"/>
          </a:p>
          <a:p>
            <a:r>
              <a:rPr lang="en-US" sz="1400" dirty="0"/>
              <a:t>    &lt;load-on-startup&gt;1&lt;/load-on-startup&gt;</a:t>
            </a:r>
            <a:endParaRPr lang="en-US" sz="1400" dirty="0"/>
          </a:p>
          <a:p>
            <a:r>
              <a:rPr lang="en-US" sz="1400" dirty="0"/>
              <a:t>  &lt;/servlet&gt;</a:t>
            </a:r>
            <a:endParaRPr lang="en-US" sz="1400" dirty="0"/>
          </a:p>
          <a:p>
            <a:r>
              <a:rPr lang="en-US" sz="1400" dirty="0"/>
              <a:t>  &lt;servlet-mapping&gt;</a:t>
            </a:r>
            <a:endParaRPr lang="en-US" sz="1400" dirty="0"/>
          </a:p>
          <a:p>
            <a:r>
              <a:rPr lang="en-US" sz="1400" dirty="0"/>
              <a:t>    &lt;servlet-name&gt;</a:t>
            </a:r>
            <a:r>
              <a:rPr lang="en-US" sz="1400" dirty="0" err="1"/>
              <a:t>facesServlet</a:t>
            </a:r>
            <a:r>
              <a:rPr lang="en-US" sz="1400" dirty="0"/>
              <a:t>&lt;/servlet-name&gt;</a:t>
            </a:r>
            <a:endParaRPr lang="en-US" sz="1400" dirty="0"/>
          </a:p>
          <a:p>
            <a:r>
              <a:rPr lang="en-US" sz="1400" dirty="0"/>
              <a:t>    &lt;</a:t>
            </a:r>
            <a:r>
              <a:rPr lang="en-US" sz="1400" dirty="0" err="1"/>
              <a:t>url</a:t>
            </a:r>
            <a:r>
              <a:rPr lang="en-US" sz="1400" dirty="0"/>
              <a:t>-pattern&gt;*.</a:t>
            </a:r>
            <a:r>
              <a:rPr lang="en-US" sz="1400" dirty="0" err="1"/>
              <a:t>xhtml</a:t>
            </a:r>
            <a:r>
              <a:rPr lang="en-US" sz="1400" dirty="0"/>
              <a:t>&lt;/</a:t>
            </a:r>
            <a:r>
              <a:rPr lang="en-US" sz="1400" dirty="0" err="1"/>
              <a:t>url</a:t>
            </a:r>
            <a:r>
              <a:rPr lang="en-US" sz="1400" dirty="0"/>
              <a:t>-pattern&gt;</a:t>
            </a:r>
            <a:endParaRPr lang="en-US" sz="1400" dirty="0"/>
          </a:p>
          <a:p>
            <a:r>
              <a:rPr lang="en-US" sz="1400" dirty="0"/>
              <a:t>  &lt;/servlet-mapping&gt;</a:t>
            </a:r>
            <a:endParaRPr lang="en-US" sz="1400" dirty="0"/>
          </a:p>
          <a:p>
            <a:r>
              <a:rPr lang="en-US" sz="1400" dirty="0"/>
              <a:t>&lt;/web-app&gt;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Kreiranje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" y="1454987"/>
            <a:ext cx="8179723" cy="4953000"/>
          </a:xfrm>
        </p:spPr>
        <p:txBody>
          <a:bodyPr/>
          <a:lstStyle/>
          <a:p>
            <a:pPr lvl="1"/>
            <a:r>
              <a:rPr lang="sr-Latn-RS" dirty="0" smtClean="0"/>
              <a:t>Persistence.xml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5426" y="2249978"/>
            <a:ext cx="74024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&lt;?xml version="1.0" encoding="UTF-8"?&gt;</a:t>
            </a:r>
            <a:endParaRPr lang="en-US" sz="1400" dirty="0"/>
          </a:p>
          <a:p>
            <a:r>
              <a:rPr lang="en-US" sz="1400" dirty="0"/>
              <a:t>&lt;persistence version="2.1"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xmlns</a:t>
            </a:r>
            <a:r>
              <a:rPr lang="en-US" sz="1400" dirty="0"/>
              <a:t>="http://xmlns.jcp.org/xml/ns/persistence" </a:t>
            </a:r>
            <a:r>
              <a:rPr lang="en-US" sz="1400" dirty="0" err="1"/>
              <a:t>xmlns:xsi</a:t>
            </a:r>
            <a:r>
              <a:rPr lang="en-US" sz="1400" dirty="0"/>
              <a:t>="http://www.w3.org/2001/XMLSchema-instance"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xsi:schemaLocation</a:t>
            </a:r>
            <a:r>
              <a:rPr lang="en-US" sz="1400" dirty="0"/>
              <a:t>="http://xmlns.jcp.org/xml/ns/persistence http://xmlns.jcp.org/xml/ns/persistence/persistence_2_1.xsd"&gt;</a:t>
            </a:r>
            <a:endParaRPr lang="en-US" sz="1400" dirty="0"/>
          </a:p>
          <a:p>
            <a:r>
              <a:rPr lang="en-US" sz="1400" dirty="0"/>
              <a:t>	&lt;persistence-unit name="</a:t>
            </a:r>
            <a:r>
              <a:rPr lang="en-US" sz="1400" dirty="0" err="1"/>
              <a:t>EmployeeApp</a:t>
            </a:r>
            <a:r>
              <a:rPr lang="en-US" sz="1400" dirty="0"/>
              <a:t>"&gt;</a:t>
            </a:r>
            <a:endParaRPr lang="en-US" sz="1400" dirty="0"/>
          </a:p>
          <a:p>
            <a:r>
              <a:rPr lang="en-US" sz="1400" dirty="0"/>
              <a:t>		&lt;</a:t>
            </a:r>
            <a:r>
              <a:rPr lang="en-US" sz="1400" dirty="0" err="1"/>
              <a:t>jta</a:t>
            </a:r>
            <a:r>
              <a:rPr lang="en-US" sz="1400" dirty="0"/>
              <a:t>-data-source&gt;java:/</a:t>
            </a:r>
            <a:r>
              <a:rPr lang="en-US" sz="1400" dirty="0" err="1"/>
              <a:t>mysql</a:t>
            </a:r>
            <a:r>
              <a:rPr lang="en-US" sz="1400" dirty="0"/>
              <a:t>&lt;/</a:t>
            </a:r>
            <a:r>
              <a:rPr lang="en-US" sz="1400" dirty="0" err="1"/>
              <a:t>jta</a:t>
            </a:r>
            <a:r>
              <a:rPr lang="en-US" sz="1400" dirty="0"/>
              <a:t>-data-source&gt;</a:t>
            </a:r>
            <a:endParaRPr lang="en-US" sz="1400" dirty="0"/>
          </a:p>
          <a:p>
            <a:r>
              <a:rPr lang="en-US" sz="1400" dirty="0"/>
              <a:t>	&lt;/persistence-unit&gt;</a:t>
            </a:r>
            <a:endParaRPr lang="en-US" sz="1400" dirty="0"/>
          </a:p>
          <a:p>
            <a:r>
              <a:rPr lang="en-US" sz="1400" dirty="0"/>
              <a:t>&lt;/persistence&gt;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20735" y="3574472"/>
            <a:ext cx="4904509" cy="640081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Kreiranje </a:t>
            </a:r>
            <a:r>
              <a:rPr lang="sr-Latn-RS" dirty="0" smtClean="0"/>
              <a:t>UI sloja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0" y="1454987"/>
            <a:ext cx="3042458" cy="4953000"/>
          </a:xfrm>
        </p:spPr>
        <p:txBody>
          <a:bodyPr/>
          <a:lstStyle/>
          <a:p>
            <a:r>
              <a:rPr lang="en-US" b="0" dirty="0"/>
              <a:t>JSF </a:t>
            </a:r>
            <a:r>
              <a:rPr lang="sr-Latn-RS" b="0" dirty="0" smtClean="0"/>
              <a:t>strana</a:t>
            </a:r>
            <a:r>
              <a:rPr lang="en-US" b="0" dirty="0" smtClean="0"/>
              <a:t>:</a:t>
            </a:r>
            <a:endParaRPr lang="en-US" b="0" dirty="0"/>
          </a:p>
          <a:p>
            <a:pPr lvl="1"/>
            <a:r>
              <a:rPr lang="sr-Latn-RS" b="0" dirty="0" smtClean="0"/>
              <a:t>Kreirati </a:t>
            </a:r>
            <a:r>
              <a:rPr lang="en-US" dirty="0" err="1" smtClean="0"/>
              <a:t>home.xhtml</a:t>
            </a:r>
            <a:r>
              <a:rPr lang="en-US" dirty="0"/>
              <a:t> </a:t>
            </a:r>
            <a:r>
              <a:rPr lang="sr-Latn-RS" dirty="0" smtClean="0"/>
              <a:t>ispod direktorijuma  </a:t>
            </a:r>
            <a:r>
              <a:rPr lang="en-US" dirty="0" err="1" smtClean="0"/>
              <a:t>WebContent</a:t>
            </a:r>
            <a:r>
              <a:rPr lang="en-US" dirty="0"/>
              <a:t> </a:t>
            </a:r>
            <a:r>
              <a:rPr lang="sr-Latn-RS" dirty="0" smtClean="0"/>
              <a:t>sa sledećim sadržajem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4270" y="1261525"/>
            <a:ext cx="5760719" cy="53399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&lt;!DOCTYPE html&gt;</a:t>
            </a:r>
            <a:endParaRPr lang="en-US" sz="1100" dirty="0"/>
          </a:p>
          <a:p>
            <a:r>
              <a:rPr lang="en-US" sz="1100" dirty="0"/>
              <a:t>&lt;html </a:t>
            </a:r>
            <a:r>
              <a:rPr lang="en-US" sz="1100" dirty="0" err="1"/>
              <a:t>lang</a:t>
            </a:r>
            <a:r>
              <a:rPr lang="en-US" sz="1100" dirty="0"/>
              <a:t>="</a:t>
            </a:r>
            <a:r>
              <a:rPr lang="en-US" sz="1100" dirty="0" err="1"/>
              <a:t>en</a:t>
            </a:r>
            <a:r>
              <a:rPr lang="en-US" sz="1100" dirty="0"/>
              <a:t>" </a:t>
            </a:r>
            <a:r>
              <a:rPr lang="en-US" sz="1100" dirty="0" err="1"/>
              <a:t>xmlns</a:t>
            </a:r>
            <a:r>
              <a:rPr lang="en-US" sz="1100" dirty="0"/>
              <a:t>="http://www.w3.org/1999/xhtml"</a:t>
            </a:r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xmlns:f</a:t>
            </a:r>
            <a:r>
              <a:rPr lang="en-US" sz="1100" dirty="0"/>
              <a:t>="http://xmlns.jcp.org/</a:t>
            </a:r>
            <a:r>
              <a:rPr lang="en-US" sz="1100" dirty="0" err="1"/>
              <a:t>jsf</a:t>
            </a:r>
            <a:r>
              <a:rPr lang="en-US" sz="1100" dirty="0"/>
              <a:t>/core"</a:t>
            </a:r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xmlns:ui</a:t>
            </a:r>
            <a:r>
              <a:rPr lang="en-US" sz="1100" dirty="0"/>
              <a:t>="http://xmlns.jcp.org/</a:t>
            </a:r>
            <a:r>
              <a:rPr lang="en-US" sz="1100" dirty="0" err="1"/>
              <a:t>jsf</a:t>
            </a:r>
            <a:r>
              <a:rPr lang="en-US" sz="1100" dirty="0"/>
              <a:t>/</a:t>
            </a:r>
            <a:r>
              <a:rPr lang="en-US" sz="1100" dirty="0" err="1"/>
              <a:t>facelets</a:t>
            </a:r>
            <a:r>
              <a:rPr lang="en-US" sz="1100" dirty="0"/>
              <a:t>"</a:t>
            </a:r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xmlns:a</a:t>
            </a:r>
            <a:r>
              <a:rPr lang="en-US" sz="1100" dirty="0"/>
              <a:t>="http://xmlns.jcp.org/</a:t>
            </a:r>
            <a:r>
              <a:rPr lang="en-US" sz="1100" dirty="0" err="1"/>
              <a:t>jsf</a:t>
            </a:r>
            <a:r>
              <a:rPr lang="en-US" sz="1100" dirty="0"/>
              <a:t>/</a:t>
            </a:r>
            <a:r>
              <a:rPr lang="en-US" sz="1100" dirty="0" err="1"/>
              <a:t>passthrough</a:t>
            </a:r>
            <a:r>
              <a:rPr lang="en-US" sz="1100" dirty="0"/>
              <a:t>"</a:t>
            </a:r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xmlns:p</a:t>
            </a:r>
            <a:r>
              <a:rPr lang="en-US" sz="1100" dirty="0"/>
              <a:t>="http://primefaces.org/</a:t>
            </a:r>
            <a:r>
              <a:rPr lang="en-US" sz="1100" dirty="0" err="1"/>
              <a:t>ui</a:t>
            </a:r>
            <a:r>
              <a:rPr lang="en-US" sz="1100" dirty="0"/>
              <a:t>"</a:t>
            </a:r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xmlns:h</a:t>
            </a:r>
            <a:r>
              <a:rPr lang="en-US" sz="1100" dirty="0"/>
              <a:t>="http://xmlns.jcp.org/</a:t>
            </a:r>
            <a:r>
              <a:rPr lang="en-US" sz="1100" dirty="0" err="1"/>
              <a:t>jsf</a:t>
            </a:r>
            <a:r>
              <a:rPr lang="en-US" sz="1100" dirty="0"/>
              <a:t>/html"&gt;</a:t>
            </a:r>
            <a:endParaRPr lang="en-US" sz="1100" dirty="0"/>
          </a:p>
          <a:p>
            <a:r>
              <a:rPr lang="en-US" sz="1100" dirty="0"/>
              <a:t>&lt;</a:t>
            </a:r>
            <a:r>
              <a:rPr lang="en-US" sz="1100" dirty="0" err="1"/>
              <a:t>h:head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	&lt;title&gt;Insert title here&lt;/title&gt;</a:t>
            </a:r>
            <a:endParaRPr lang="en-US" sz="1100" dirty="0"/>
          </a:p>
          <a:p>
            <a:r>
              <a:rPr lang="en-US" sz="1100" dirty="0"/>
              <a:t>&lt;/</a:t>
            </a:r>
            <a:r>
              <a:rPr lang="en-US" sz="1100" dirty="0" err="1"/>
              <a:t>h:head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&lt;</a:t>
            </a:r>
            <a:r>
              <a:rPr lang="en-US" sz="1100" dirty="0" err="1"/>
              <a:t>h:body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sr-Latn-RS" sz="1100" dirty="0" smtClean="0"/>
              <a:t>	</a:t>
            </a:r>
            <a:r>
              <a:rPr lang="en-US" sz="1100" dirty="0" smtClean="0"/>
              <a:t>&lt;</a:t>
            </a:r>
            <a:r>
              <a:rPr lang="en-US" sz="1100" dirty="0" err="1"/>
              <a:t>h:form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		&lt;</a:t>
            </a:r>
            <a:r>
              <a:rPr lang="en-US" sz="1100" dirty="0" err="1"/>
              <a:t>h:panelGrid</a:t>
            </a:r>
            <a:r>
              <a:rPr lang="en-US" sz="1100" dirty="0"/>
              <a:t> columns="2" </a:t>
            </a:r>
            <a:r>
              <a:rPr lang="en-US" sz="1100" dirty="0" err="1"/>
              <a:t>cellpadding</a:t>
            </a:r>
            <a:r>
              <a:rPr lang="en-US" sz="1100" dirty="0"/>
              <a:t>="5"&gt;</a:t>
            </a:r>
            <a:endParaRPr lang="en-US" sz="1100" dirty="0"/>
          </a:p>
          <a:p>
            <a:r>
              <a:rPr lang="en-US" sz="1100" dirty="0"/>
              <a:t>			&lt;</a:t>
            </a:r>
            <a:r>
              <a:rPr lang="en-US" sz="1100" dirty="0" err="1"/>
              <a:t>p:outputLabel</a:t>
            </a:r>
            <a:r>
              <a:rPr lang="en-US" sz="1100" dirty="0"/>
              <a:t> value="First Name" /&gt;</a:t>
            </a:r>
            <a:endParaRPr lang="en-US" sz="1100" dirty="0"/>
          </a:p>
          <a:p>
            <a:r>
              <a:rPr lang="en-US" sz="1100" dirty="0"/>
              <a:t>			&lt;</a:t>
            </a:r>
            <a:r>
              <a:rPr lang="en-US" sz="1100" dirty="0" err="1"/>
              <a:t>p:inputText</a:t>
            </a:r>
            <a:r>
              <a:rPr lang="en-US" sz="1100" dirty="0"/>
              <a:t> value="#{</a:t>
            </a:r>
            <a:r>
              <a:rPr lang="en-US" sz="1100" dirty="0" err="1"/>
              <a:t>employeeController.employee.firstName</a:t>
            </a:r>
            <a:r>
              <a:rPr lang="en-US" sz="1100" dirty="0"/>
              <a:t>}"&gt;&lt;/</a:t>
            </a:r>
            <a:r>
              <a:rPr lang="en-US" sz="1100" dirty="0" err="1"/>
              <a:t>p:inputText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			&lt;</a:t>
            </a:r>
            <a:r>
              <a:rPr lang="en-US" sz="1100" dirty="0" err="1"/>
              <a:t>p:outputLabel</a:t>
            </a:r>
            <a:r>
              <a:rPr lang="en-US" sz="1100" dirty="0"/>
              <a:t> value="Last Name" /&gt;</a:t>
            </a:r>
            <a:endParaRPr lang="en-US" sz="1100" dirty="0"/>
          </a:p>
          <a:p>
            <a:r>
              <a:rPr lang="en-US" sz="1100" dirty="0"/>
              <a:t>			&lt;</a:t>
            </a:r>
            <a:r>
              <a:rPr lang="en-US" sz="1100" dirty="0" err="1"/>
              <a:t>p:inputText</a:t>
            </a:r>
            <a:r>
              <a:rPr lang="en-US" sz="1100" dirty="0"/>
              <a:t> value="#{</a:t>
            </a:r>
            <a:r>
              <a:rPr lang="en-US" sz="1100" dirty="0" err="1"/>
              <a:t>employeeController.employee.lastName</a:t>
            </a:r>
            <a:r>
              <a:rPr lang="en-US" sz="1100" dirty="0"/>
              <a:t>}"&gt;&lt;/</a:t>
            </a:r>
            <a:r>
              <a:rPr lang="en-US" sz="1100" dirty="0" err="1"/>
              <a:t>p:inputText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			&lt;</a:t>
            </a:r>
            <a:r>
              <a:rPr lang="en-US" sz="1100" dirty="0" err="1"/>
              <a:t>p:outputLabel</a:t>
            </a:r>
            <a:r>
              <a:rPr lang="en-US" sz="1100" dirty="0"/>
              <a:t> value="salary" /&gt;</a:t>
            </a:r>
            <a:endParaRPr lang="en-US" sz="1100" dirty="0"/>
          </a:p>
          <a:p>
            <a:r>
              <a:rPr lang="en-US" sz="1100" dirty="0"/>
              <a:t>			&lt;</a:t>
            </a:r>
            <a:r>
              <a:rPr lang="en-US" sz="1100" dirty="0" err="1"/>
              <a:t>p:inputText</a:t>
            </a:r>
            <a:r>
              <a:rPr lang="en-US" sz="1100" dirty="0"/>
              <a:t> value="#{</a:t>
            </a:r>
            <a:r>
              <a:rPr lang="en-US" sz="1100" dirty="0" err="1"/>
              <a:t>employeeController.employee.salary</a:t>
            </a:r>
            <a:r>
              <a:rPr lang="en-US" sz="1100" dirty="0"/>
              <a:t>}"&gt;&lt;/</a:t>
            </a:r>
            <a:r>
              <a:rPr lang="en-US" sz="1100" dirty="0" err="1"/>
              <a:t>p:inputText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			&lt;</a:t>
            </a:r>
            <a:r>
              <a:rPr lang="en-US" sz="1100" dirty="0" err="1"/>
              <a:t>p:outputLabel</a:t>
            </a:r>
            <a:r>
              <a:rPr lang="en-US" sz="1100" dirty="0"/>
              <a:t>&gt;&lt;/</a:t>
            </a:r>
            <a:r>
              <a:rPr lang="en-US" sz="1100" dirty="0" err="1"/>
              <a:t>p:outputLabel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			&lt;</a:t>
            </a:r>
            <a:r>
              <a:rPr lang="en-US" sz="1100" dirty="0" err="1"/>
              <a:t>p:commandButton</a:t>
            </a:r>
            <a:r>
              <a:rPr lang="en-US" sz="1100" dirty="0"/>
              <a:t> value="Save"</a:t>
            </a:r>
            <a:endParaRPr lang="en-US" sz="1100" dirty="0"/>
          </a:p>
          <a:p>
            <a:r>
              <a:rPr lang="en-US" sz="1100" dirty="0"/>
              <a:t>				action="#{</a:t>
            </a:r>
            <a:r>
              <a:rPr lang="en-US" sz="1100" dirty="0" err="1"/>
              <a:t>employeeController.saveEmployee</a:t>
            </a:r>
            <a:r>
              <a:rPr lang="en-US" sz="1100" dirty="0"/>
              <a:t>(</a:t>
            </a:r>
            <a:r>
              <a:rPr lang="en-US" sz="1100" dirty="0" err="1"/>
              <a:t>employeeController.employee</a:t>
            </a:r>
            <a:r>
              <a:rPr lang="en-US" sz="1100" dirty="0"/>
              <a:t>)}"&gt;&lt;/</a:t>
            </a:r>
            <a:r>
              <a:rPr lang="en-US" sz="1100" dirty="0" err="1"/>
              <a:t>p:commandButton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		&lt;/</a:t>
            </a:r>
            <a:r>
              <a:rPr lang="en-US" sz="1100" dirty="0" err="1"/>
              <a:t>h:panelGrid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	&lt;/</a:t>
            </a:r>
            <a:r>
              <a:rPr lang="en-US" sz="1100" dirty="0" err="1"/>
              <a:t>h:form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&lt;/</a:t>
            </a:r>
            <a:r>
              <a:rPr lang="en-US" sz="1100" dirty="0" err="1"/>
              <a:t>h:body</a:t>
            </a:r>
            <a:r>
              <a:rPr lang="en-US" sz="1100" dirty="0"/>
              <a:t>&gt;</a:t>
            </a:r>
            <a:endParaRPr lang="en-US" sz="1100" dirty="0"/>
          </a:p>
          <a:p>
            <a:r>
              <a:rPr lang="en-US" sz="1100" dirty="0"/>
              <a:t>&lt;/html&gt;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1: Kreiranje </a:t>
            </a:r>
            <a:r>
              <a:rPr lang="sr-Latn-RS" dirty="0" smtClean="0"/>
              <a:t>UI sloja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" y="1454987"/>
            <a:ext cx="3532909" cy="4953000"/>
          </a:xfrm>
        </p:spPr>
        <p:txBody>
          <a:bodyPr/>
          <a:lstStyle/>
          <a:p>
            <a:r>
              <a:rPr lang="en-US" b="0" dirty="0"/>
              <a:t>Managed Beans:</a:t>
            </a:r>
            <a:endParaRPr lang="en-US" b="0" dirty="0"/>
          </a:p>
          <a:p>
            <a:pPr lvl="1"/>
            <a:r>
              <a:rPr lang="sr-Latn-RS" b="0" dirty="0" smtClean="0"/>
              <a:t>Kreirati java klasu u paketu</a:t>
            </a:r>
            <a:r>
              <a:rPr lang="en-US" b="0" dirty="0"/>
              <a:t> </a:t>
            </a:r>
            <a:r>
              <a:rPr lang="en-US" dirty="0" err="1" smtClean="0"/>
              <a:t>com.gui.controllers</a:t>
            </a:r>
            <a:r>
              <a:rPr lang="sr-Latn-RS" dirty="0" smtClean="0"/>
              <a:t> </a:t>
            </a:r>
            <a:r>
              <a:rPr lang="sr-Latn-RS" b="0" dirty="0" smtClean="0"/>
              <a:t>sa sledećim sadržajem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4676" y="1366440"/>
            <a:ext cx="4572000" cy="50013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1100" dirty="0"/>
              <a:t>package </a:t>
            </a:r>
            <a:r>
              <a:rPr lang="en-US" sz="1100" dirty="0" err="1"/>
              <a:t>com.gui.controllers</a:t>
            </a:r>
            <a:r>
              <a:rPr lang="en-US" sz="1100" dirty="0"/>
              <a:t>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javax.ejb.EJB</a:t>
            </a:r>
            <a:r>
              <a:rPr lang="en-US" sz="1100" dirty="0"/>
              <a:t>;</a:t>
            </a:r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javax.faces.bean.ManagedBean</a:t>
            </a:r>
            <a:r>
              <a:rPr lang="en-US" sz="1100" dirty="0"/>
              <a:t>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com.ejb.services.EmployeeService</a:t>
            </a:r>
            <a:r>
              <a:rPr lang="en-US" sz="1100" dirty="0"/>
              <a:t>;</a:t>
            </a:r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com.jpa.entities.Employee</a:t>
            </a:r>
            <a:r>
              <a:rPr lang="en-US" sz="1100" dirty="0"/>
              <a:t>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@</a:t>
            </a:r>
            <a:r>
              <a:rPr lang="en-US" sz="1100" dirty="0" err="1"/>
              <a:t>ManagedBean</a:t>
            </a:r>
            <a:endParaRPr lang="en-US" sz="1100" dirty="0"/>
          </a:p>
          <a:p>
            <a:r>
              <a:rPr lang="en-US" sz="1100" dirty="0"/>
              <a:t>public class </a:t>
            </a:r>
            <a:r>
              <a:rPr lang="en-US" sz="1100" dirty="0" err="1"/>
              <a:t>EmployeeController</a:t>
            </a:r>
            <a:r>
              <a:rPr lang="en-US" sz="1100" dirty="0"/>
              <a:t> {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private Employee </a:t>
            </a:r>
            <a:r>
              <a:rPr lang="en-US" sz="1100" dirty="0" err="1"/>
              <a:t>employee</a:t>
            </a:r>
            <a:r>
              <a:rPr lang="en-US" sz="1100" dirty="0"/>
              <a:t> = new Employee();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@EJB</a:t>
            </a:r>
            <a:endParaRPr lang="en-US" sz="1100" dirty="0"/>
          </a:p>
          <a:p>
            <a:r>
              <a:rPr lang="en-US" sz="1100" dirty="0"/>
              <a:t>	private </a:t>
            </a:r>
            <a:r>
              <a:rPr lang="en-US" sz="1100" dirty="0" err="1"/>
              <a:t>EmployeeService</a:t>
            </a:r>
            <a:r>
              <a:rPr lang="en-US" sz="1100" dirty="0"/>
              <a:t> service;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public Employee </a:t>
            </a:r>
            <a:r>
              <a:rPr lang="en-US" sz="1100" dirty="0" err="1"/>
              <a:t>getEmployee</a:t>
            </a:r>
            <a:r>
              <a:rPr lang="en-US" sz="1100" dirty="0"/>
              <a:t>() {</a:t>
            </a:r>
            <a:endParaRPr lang="en-US" sz="1100" dirty="0"/>
          </a:p>
          <a:p>
            <a:r>
              <a:rPr lang="en-US" sz="1100" dirty="0"/>
              <a:t>		return employee;</a:t>
            </a:r>
            <a:endParaRPr lang="en-US" sz="1100" dirty="0"/>
          </a:p>
          <a:p>
            <a:r>
              <a:rPr lang="en-US" sz="1100" dirty="0"/>
              <a:t>	}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public void </a:t>
            </a:r>
            <a:r>
              <a:rPr lang="en-US" sz="1100" dirty="0" err="1"/>
              <a:t>setEmployee</a:t>
            </a:r>
            <a:r>
              <a:rPr lang="en-US" sz="1100" dirty="0"/>
              <a:t>(Employee employee) {</a:t>
            </a:r>
            <a:endParaRPr lang="en-US" sz="1100" dirty="0"/>
          </a:p>
          <a:p>
            <a:r>
              <a:rPr lang="en-US" sz="1100" dirty="0"/>
              <a:t>		</a:t>
            </a:r>
            <a:r>
              <a:rPr lang="en-US" sz="1100" dirty="0" err="1"/>
              <a:t>this.employee</a:t>
            </a:r>
            <a:r>
              <a:rPr lang="en-US" sz="1100" dirty="0"/>
              <a:t> = employee;</a:t>
            </a:r>
            <a:endParaRPr lang="en-US" sz="1100" dirty="0"/>
          </a:p>
          <a:p>
            <a:r>
              <a:rPr lang="en-US" sz="1100" dirty="0"/>
              <a:t>	}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public void </a:t>
            </a:r>
            <a:r>
              <a:rPr lang="en-US" sz="1100" dirty="0" err="1"/>
              <a:t>saveEmployee</a:t>
            </a:r>
            <a:r>
              <a:rPr lang="en-US" sz="1100" dirty="0"/>
              <a:t>(Employee </a:t>
            </a:r>
            <a:r>
              <a:rPr lang="en-US" sz="1100" dirty="0" err="1"/>
              <a:t>emp</a:t>
            </a:r>
            <a:r>
              <a:rPr lang="en-US" sz="1100" dirty="0"/>
              <a:t>) {</a:t>
            </a:r>
            <a:endParaRPr lang="en-US" sz="1100" dirty="0"/>
          </a:p>
          <a:p>
            <a:r>
              <a:rPr lang="en-US" sz="1100" dirty="0"/>
              <a:t>		</a:t>
            </a:r>
            <a:r>
              <a:rPr lang="en-US" sz="1100" dirty="0" err="1"/>
              <a:t>service.addEmployee</a:t>
            </a:r>
            <a:r>
              <a:rPr lang="en-US" sz="1100" dirty="0"/>
              <a:t>(</a:t>
            </a:r>
            <a:r>
              <a:rPr lang="en-US" sz="1100" dirty="0" err="1"/>
              <a:t>emp</a:t>
            </a:r>
            <a:r>
              <a:rPr lang="en-US" sz="1100" dirty="0"/>
              <a:t>);</a:t>
            </a:r>
            <a:endParaRPr lang="en-US" sz="1100" dirty="0"/>
          </a:p>
          <a:p>
            <a:r>
              <a:rPr lang="en-US" sz="1100" dirty="0"/>
              <a:t>	}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}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977447" cy="990600"/>
          </a:xfrm>
        </p:spPr>
        <p:txBody>
          <a:bodyPr/>
          <a:lstStyle/>
          <a:p>
            <a:r>
              <a:rPr lang="sr-Latn-RS" dirty="0"/>
              <a:t>Primer 1: </a:t>
            </a:r>
            <a:r>
              <a:rPr lang="sr-Latn-RS" dirty="0" smtClean="0"/>
              <a:t>Kreiranj</a:t>
            </a:r>
            <a:r>
              <a:rPr lang="en-US" dirty="0" smtClean="0"/>
              <a:t>e </a:t>
            </a:r>
            <a:r>
              <a:rPr lang="en-US" dirty="0" err="1" smtClean="0"/>
              <a:t>poslovnog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 - EJB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" y="1454987"/>
            <a:ext cx="3532909" cy="4953000"/>
          </a:xfrm>
        </p:spPr>
        <p:txBody>
          <a:bodyPr/>
          <a:lstStyle/>
          <a:p>
            <a:r>
              <a:rPr lang="en-US" sz="2800" b="0" dirty="0" err="1" smtClean="0"/>
              <a:t>Kreirati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interfejs</a:t>
            </a:r>
            <a:r>
              <a:rPr lang="en-US" sz="2800" b="0" dirty="0" smtClean="0"/>
              <a:t> </a:t>
            </a:r>
            <a:r>
              <a:rPr lang="en-US" sz="2800" dirty="0" err="1" smtClean="0"/>
              <a:t>EmployeeService</a:t>
            </a:r>
            <a:r>
              <a:rPr lang="en-US" sz="2800" b="0" dirty="0" err="1" smtClean="0"/>
              <a:t>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paketu</a:t>
            </a:r>
            <a:r>
              <a:rPr lang="en-US" sz="2800" b="0" dirty="0"/>
              <a:t> </a:t>
            </a:r>
            <a:endParaRPr lang="en-US" sz="2800" b="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0" dirty="0"/>
              <a:t> </a:t>
            </a:r>
            <a:r>
              <a:rPr lang="en-US" sz="2800" b="0" dirty="0" smtClean="0"/>
              <a:t>  </a:t>
            </a:r>
            <a:r>
              <a:rPr lang="en-US" sz="2800" dirty="0" err="1" smtClean="0"/>
              <a:t>com.ejb.services</a:t>
            </a:r>
            <a:r>
              <a:rPr lang="en-US" sz="2800" dirty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098" y="1782076"/>
            <a:ext cx="4572000" cy="161582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1100" dirty="0"/>
              <a:t>package </a:t>
            </a:r>
            <a:r>
              <a:rPr lang="en-US" sz="1100" dirty="0" err="1"/>
              <a:t>com.ejb.services</a:t>
            </a:r>
            <a:r>
              <a:rPr lang="en-US" sz="1100" dirty="0"/>
              <a:t>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com.jpa.entities.Employee</a:t>
            </a:r>
            <a:r>
              <a:rPr lang="en-US" sz="1100" dirty="0"/>
              <a:t>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public interface </a:t>
            </a:r>
            <a:r>
              <a:rPr lang="en-US" sz="1100" dirty="0" err="1"/>
              <a:t>EmployeeService</a:t>
            </a:r>
            <a:r>
              <a:rPr lang="en-US" sz="1100" dirty="0"/>
              <a:t> {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public void </a:t>
            </a:r>
            <a:r>
              <a:rPr lang="en-US" sz="1100" dirty="0" err="1"/>
              <a:t>addEmployee</a:t>
            </a:r>
            <a:r>
              <a:rPr lang="en-US" sz="1100" dirty="0"/>
              <a:t>(Employee </a:t>
            </a:r>
            <a:r>
              <a:rPr lang="en-US" sz="1100" dirty="0" err="1"/>
              <a:t>emp</a:t>
            </a:r>
            <a:r>
              <a:rPr lang="en-US" sz="1100" dirty="0"/>
              <a:t>);</a:t>
            </a:r>
            <a:endParaRPr lang="en-US" sz="1100" dirty="0"/>
          </a:p>
          <a:p>
            <a:r>
              <a:rPr lang="en-US" sz="1100" dirty="0"/>
              <a:t>	</a:t>
            </a:r>
            <a:endParaRPr lang="en-US" sz="1100" dirty="0"/>
          </a:p>
          <a:p>
            <a:r>
              <a:rPr lang="en-US" sz="1100" dirty="0"/>
              <a:t>}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977447" cy="990600"/>
          </a:xfrm>
        </p:spPr>
        <p:txBody>
          <a:bodyPr/>
          <a:lstStyle/>
          <a:p>
            <a:r>
              <a:rPr lang="sr-Latn-RS" dirty="0"/>
              <a:t>Primer 1: </a:t>
            </a:r>
            <a:r>
              <a:rPr lang="sr-Latn-RS" dirty="0" smtClean="0"/>
              <a:t>Kreiranj</a:t>
            </a:r>
            <a:r>
              <a:rPr lang="en-US" dirty="0" smtClean="0"/>
              <a:t>e </a:t>
            </a:r>
            <a:r>
              <a:rPr lang="en-US" dirty="0" err="1" smtClean="0"/>
              <a:t>poslovnog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 - EJB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" y="1454987"/>
            <a:ext cx="3532909" cy="4953000"/>
          </a:xfrm>
        </p:spPr>
        <p:txBody>
          <a:bodyPr/>
          <a:lstStyle/>
          <a:p>
            <a:r>
              <a:rPr lang="en-US" sz="2800" b="0" dirty="0" err="1" smtClean="0"/>
              <a:t>Implementirati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interfejs</a:t>
            </a:r>
            <a:r>
              <a:rPr lang="en-US" sz="2800" b="0" dirty="0" smtClean="0"/>
              <a:t> </a:t>
            </a:r>
            <a:r>
              <a:rPr lang="en-US" sz="2800" dirty="0" err="1" smtClean="0"/>
              <a:t>EmployeeService</a:t>
            </a:r>
            <a:r>
              <a:rPr lang="en-US" sz="2800" dirty="0" smtClean="0"/>
              <a:t> </a:t>
            </a:r>
            <a:r>
              <a:rPr lang="en-US" sz="2800" b="0" dirty="0" err="1" smtClean="0"/>
              <a:t>kreiranjem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klase</a:t>
            </a:r>
            <a:r>
              <a:rPr lang="en-US" sz="2800" b="0" dirty="0" smtClean="0"/>
              <a:t> </a:t>
            </a:r>
            <a:r>
              <a:rPr lang="en-US" sz="2800" dirty="0" err="1" smtClean="0"/>
              <a:t>EmployeeServiceImpl</a:t>
            </a:r>
            <a:r>
              <a:rPr lang="en-US" sz="2800" b="0" dirty="0"/>
              <a:t> </a:t>
            </a:r>
            <a:r>
              <a:rPr lang="en-US" sz="2800" b="0" dirty="0" smtClean="0"/>
              <a:t>u </a:t>
            </a:r>
            <a:r>
              <a:rPr lang="en-US" sz="2800" b="0" dirty="0" err="1" smtClean="0"/>
              <a:t>paketu</a:t>
            </a:r>
            <a:r>
              <a:rPr lang="en-US" sz="2800" b="0" dirty="0"/>
              <a:t> </a:t>
            </a:r>
            <a:r>
              <a:rPr lang="en-US" sz="2800" dirty="0" err="1" smtClean="0"/>
              <a:t>com.ejb.services.impl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098" y="1782076"/>
            <a:ext cx="4572000" cy="39857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1100" dirty="0"/>
              <a:t>package </a:t>
            </a:r>
            <a:r>
              <a:rPr lang="en-US" sz="1100" dirty="0" err="1"/>
              <a:t>com.ejb.services.impl</a:t>
            </a:r>
            <a:r>
              <a:rPr lang="en-US" sz="1100" dirty="0"/>
              <a:t>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javax.ejb.Stateless</a:t>
            </a:r>
            <a:r>
              <a:rPr lang="en-US" sz="1100" dirty="0"/>
              <a:t>;</a:t>
            </a:r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javax.persistence.EntityManager</a:t>
            </a:r>
            <a:r>
              <a:rPr lang="en-US" sz="1100" dirty="0"/>
              <a:t>;</a:t>
            </a:r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javax.persistence.PersistenceContext</a:t>
            </a:r>
            <a:r>
              <a:rPr lang="en-US" sz="1100" dirty="0"/>
              <a:t>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com.ejb.services.EmployeeService</a:t>
            </a:r>
            <a:r>
              <a:rPr lang="en-US" sz="1100" dirty="0"/>
              <a:t>;</a:t>
            </a:r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com.jpa.entities.Employee</a:t>
            </a:r>
            <a:r>
              <a:rPr lang="en-US" sz="1100" dirty="0"/>
              <a:t>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@Stateless</a:t>
            </a:r>
            <a:endParaRPr lang="en-US" sz="1100" dirty="0"/>
          </a:p>
          <a:p>
            <a:r>
              <a:rPr lang="en-US" sz="1100" dirty="0"/>
              <a:t>public class </a:t>
            </a:r>
            <a:r>
              <a:rPr lang="en-US" sz="1100" dirty="0" err="1"/>
              <a:t>EmployeeServiceImpl</a:t>
            </a:r>
            <a:r>
              <a:rPr lang="en-US" sz="1100" dirty="0"/>
              <a:t> implements </a:t>
            </a:r>
            <a:r>
              <a:rPr lang="en-US" sz="1100" dirty="0" err="1"/>
              <a:t>EmployeeService</a:t>
            </a:r>
            <a:r>
              <a:rPr lang="en-US" sz="1100" dirty="0"/>
              <a:t> {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@</a:t>
            </a:r>
            <a:r>
              <a:rPr lang="en-US" sz="1100" dirty="0" err="1"/>
              <a:t>PersistenceContext</a:t>
            </a:r>
            <a:r>
              <a:rPr lang="en-US" sz="1100" dirty="0"/>
              <a:t>(name = "</a:t>
            </a:r>
            <a:r>
              <a:rPr lang="en-US" sz="1100" dirty="0" err="1"/>
              <a:t>EmployeeApp</a:t>
            </a:r>
            <a:r>
              <a:rPr lang="en-US" sz="1100" dirty="0"/>
              <a:t>")</a:t>
            </a:r>
            <a:endParaRPr lang="en-US" sz="1100" dirty="0"/>
          </a:p>
          <a:p>
            <a:r>
              <a:rPr lang="en-US" sz="1100" dirty="0"/>
              <a:t>	private </a:t>
            </a:r>
            <a:r>
              <a:rPr lang="en-US" sz="1100" dirty="0" err="1"/>
              <a:t>EntityManager</a:t>
            </a:r>
            <a:r>
              <a:rPr lang="en-US" sz="1100" dirty="0"/>
              <a:t> </a:t>
            </a:r>
            <a:r>
              <a:rPr lang="en-US" sz="1100" dirty="0" err="1"/>
              <a:t>em</a:t>
            </a:r>
            <a:r>
              <a:rPr lang="en-US" sz="1100" dirty="0"/>
              <a:t>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@Override</a:t>
            </a:r>
            <a:endParaRPr lang="en-US" sz="1100" dirty="0"/>
          </a:p>
          <a:p>
            <a:r>
              <a:rPr lang="en-US" sz="1100" dirty="0"/>
              <a:t>	public void </a:t>
            </a:r>
            <a:r>
              <a:rPr lang="en-US" sz="1100" dirty="0" err="1"/>
              <a:t>addEmployee</a:t>
            </a:r>
            <a:r>
              <a:rPr lang="en-US" sz="1100" dirty="0"/>
              <a:t>(Employee </a:t>
            </a:r>
            <a:r>
              <a:rPr lang="en-US" sz="1100" dirty="0" err="1"/>
              <a:t>emp</a:t>
            </a:r>
            <a:r>
              <a:rPr lang="en-US" sz="1100" dirty="0"/>
              <a:t>) {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	</a:t>
            </a:r>
            <a:r>
              <a:rPr lang="en-US" sz="1100" dirty="0" err="1"/>
              <a:t>em.persist</a:t>
            </a:r>
            <a:r>
              <a:rPr lang="en-US" sz="1100" dirty="0"/>
              <a:t>(</a:t>
            </a:r>
            <a:r>
              <a:rPr lang="en-US" sz="1100" dirty="0" err="1"/>
              <a:t>emp</a:t>
            </a:r>
            <a:r>
              <a:rPr lang="en-US" sz="1100" dirty="0"/>
              <a:t>);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	}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}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MySQL: Primer </a:t>
            </a:r>
            <a:r>
              <a:rPr lang="en-US" dirty="0" err="1" smtClean="0"/>
              <a:t>kreiranja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Video - </a:t>
            </a:r>
            <a:r>
              <a:rPr lang="en-US" sz="2800" dirty="0" err="1" smtClean="0"/>
              <a:t>uputstvo</a:t>
            </a:r>
            <a:r>
              <a:rPr lang="en-US" sz="2800" dirty="0" smtClean="0"/>
              <a:t>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kreiranje</a:t>
            </a:r>
            <a:r>
              <a:rPr lang="en-US" sz="2800" dirty="0" smtClean="0"/>
              <a:t> </a:t>
            </a:r>
            <a:r>
              <a:rPr lang="en-US" sz="2800" dirty="0" err="1" smtClean="0"/>
              <a:t>baze</a:t>
            </a:r>
            <a:r>
              <a:rPr lang="en-US" sz="2800" dirty="0" smtClean="0"/>
              <a:t> u MySQL </a:t>
            </a:r>
            <a:r>
              <a:rPr lang="en-US" sz="2800" dirty="0" err="1" smtClean="0"/>
              <a:t>WorkBench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2"/>
            <a:r>
              <a:rPr lang="en-US" b="1" dirty="0"/>
              <a:t>https://www.youtube.com/watch?v=u6p2OU491Ss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5101245" cy="990600"/>
          </a:xfrm>
        </p:spPr>
        <p:txBody>
          <a:bodyPr/>
          <a:lstStyle/>
          <a:p>
            <a:r>
              <a:rPr lang="sr-Latn-RS" dirty="0"/>
              <a:t>Primer 1: </a:t>
            </a:r>
            <a:r>
              <a:rPr lang="sr-Latn-RS" dirty="0" smtClean="0"/>
              <a:t>Kreiranj</a:t>
            </a:r>
            <a:r>
              <a:rPr lang="en-US" dirty="0" smtClean="0"/>
              <a:t>e </a:t>
            </a:r>
            <a:r>
              <a:rPr lang="en-US" dirty="0" err="1" smtClean="0"/>
              <a:t>sloja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60827"/>
            <a:ext cx="5037513" cy="4953000"/>
          </a:xfrm>
        </p:spPr>
        <p:txBody>
          <a:bodyPr/>
          <a:lstStyle/>
          <a:p>
            <a:r>
              <a:rPr lang="en-US" b="0" dirty="0" err="1" smtClean="0"/>
              <a:t>Kreirati</a:t>
            </a:r>
            <a:r>
              <a:rPr lang="en-US" b="0" dirty="0" smtClean="0"/>
              <a:t> </a:t>
            </a:r>
            <a:r>
              <a:rPr lang="en-US" b="0" dirty="0" err="1" smtClean="0"/>
              <a:t>entitet</a:t>
            </a:r>
            <a:r>
              <a:rPr lang="en-US" b="0" dirty="0" smtClean="0"/>
              <a:t> </a:t>
            </a:r>
            <a:r>
              <a:rPr lang="en-US" dirty="0" smtClean="0"/>
              <a:t>Employee</a:t>
            </a:r>
            <a:r>
              <a:rPr lang="en-US" b="0" dirty="0"/>
              <a:t> </a:t>
            </a:r>
            <a:r>
              <a:rPr lang="en-US" b="0" dirty="0" smtClean="0"/>
              <a:t>u </a:t>
            </a:r>
            <a:r>
              <a:rPr lang="en-US" b="0" dirty="0" err="1" smtClean="0"/>
              <a:t>paketu</a:t>
            </a:r>
            <a:r>
              <a:rPr lang="en-US" b="0" dirty="0"/>
              <a:t> </a:t>
            </a:r>
            <a:r>
              <a:rPr lang="en-US" dirty="0" err="1" smtClean="0"/>
              <a:t>com.jpa.entities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5702" y="105281"/>
            <a:ext cx="4048298" cy="64479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/>
              <a:t>package </a:t>
            </a:r>
            <a:r>
              <a:rPr lang="en-US" sz="700" dirty="0" err="1"/>
              <a:t>com.jpa.entities</a:t>
            </a:r>
            <a:r>
              <a:rPr lang="en-US" sz="700" dirty="0"/>
              <a:t>;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import </a:t>
            </a:r>
            <a:r>
              <a:rPr lang="en-US" sz="700" dirty="0" err="1"/>
              <a:t>javax.persistence.Column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import </a:t>
            </a:r>
            <a:r>
              <a:rPr lang="en-US" sz="700" dirty="0" err="1"/>
              <a:t>javax.persistence.Entity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import </a:t>
            </a:r>
            <a:r>
              <a:rPr lang="en-US" sz="700" dirty="0" err="1"/>
              <a:t>javax.persistence.GeneratedValue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import </a:t>
            </a:r>
            <a:r>
              <a:rPr lang="en-US" sz="700" dirty="0" err="1"/>
              <a:t>javax.persistence.GenerationType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import </a:t>
            </a:r>
            <a:r>
              <a:rPr lang="en-US" sz="700" dirty="0" err="1"/>
              <a:t>javax.persistence.Id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import </a:t>
            </a:r>
            <a:r>
              <a:rPr lang="en-US" sz="700" dirty="0" err="1"/>
              <a:t>javax.persistence.Table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import </a:t>
            </a:r>
            <a:r>
              <a:rPr lang="en-US" sz="700" dirty="0" err="1"/>
              <a:t>javax.persistence.TableGenerator</a:t>
            </a:r>
            <a:r>
              <a:rPr lang="en-US" sz="700" dirty="0"/>
              <a:t>;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@Entity</a:t>
            </a:r>
            <a:endParaRPr lang="en-US" sz="700" dirty="0"/>
          </a:p>
          <a:p>
            <a:r>
              <a:rPr lang="en-US" sz="700" dirty="0"/>
              <a:t>@Table(name = "employee")</a:t>
            </a:r>
            <a:endParaRPr lang="en-US" sz="700" dirty="0"/>
          </a:p>
          <a:p>
            <a:r>
              <a:rPr lang="en-US" sz="700" dirty="0"/>
              <a:t>public class Employee {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@</a:t>
            </a:r>
            <a:r>
              <a:rPr lang="en-US" sz="700" dirty="0" err="1"/>
              <a:t>TableGenerator</a:t>
            </a:r>
            <a:r>
              <a:rPr lang="en-US" sz="700" dirty="0"/>
              <a:t>(name = "</a:t>
            </a:r>
            <a:r>
              <a:rPr lang="en-US" sz="700" dirty="0" err="1"/>
              <a:t>employee_gen</a:t>
            </a:r>
            <a:r>
              <a:rPr lang="en-US" sz="700" dirty="0"/>
              <a:t>", table = "</a:t>
            </a:r>
            <a:r>
              <a:rPr lang="en-US" sz="700" dirty="0" err="1"/>
              <a:t>id_gen</a:t>
            </a:r>
            <a:r>
              <a:rPr lang="en-US" sz="700" dirty="0"/>
              <a:t>", </a:t>
            </a:r>
            <a:r>
              <a:rPr lang="en-US" sz="700" dirty="0" err="1"/>
              <a:t>pkColumnName</a:t>
            </a:r>
            <a:r>
              <a:rPr lang="en-US" sz="700" dirty="0"/>
              <a:t> = "</a:t>
            </a:r>
            <a:r>
              <a:rPr lang="en-US" sz="700" dirty="0" err="1"/>
              <a:t>gen_name</a:t>
            </a:r>
            <a:r>
              <a:rPr lang="en-US" sz="700" dirty="0"/>
              <a:t>", </a:t>
            </a:r>
            <a:r>
              <a:rPr lang="en-US" sz="700" dirty="0" err="1"/>
              <a:t>valueColumnName</a:t>
            </a:r>
            <a:r>
              <a:rPr lang="en-US" sz="700" dirty="0"/>
              <a:t> = "</a:t>
            </a:r>
            <a:r>
              <a:rPr lang="en-US" sz="700" dirty="0" err="1"/>
              <a:t>gen_val</a:t>
            </a:r>
            <a:r>
              <a:rPr lang="en-US" sz="700" dirty="0"/>
              <a:t>", </a:t>
            </a:r>
            <a:r>
              <a:rPr lang="en-US" sz="700" dirty="0" err="1"/>
              <a:t>allocationSize</a:t>
            </a:r>
            <a:r>
              <a:rPr lang="en-US" sz="700" dirty="0"/>
              <a:t> = 1, </a:t>
            </a:r>
            <a:r>
              <a:rPr lang="en-US" sz="700" dirty="0" err="1"/>
              <a:t>pkColumnValue</a:t>
            </a:r>
            <a:r>
              <a:rPr lang="en-US" sz="700" dirty="0"/>
              <a:t> = "</a:t>
            </a:r>
            <a:r>
              <a:rPr lang="en-US" sz="700" dirty="0" err="1"/>
              <a:t>employee_gen</a:t>
            </a:r>
            <a:r>
              <a:rPr lang="en-US" sz="700" dirty="0"/>
              <a:t>")</a:t>
            </a:r>
            <a:endParaRPr lang="en-US" sz="700" dirty="0"/>
          </a:p>
          <a:p>
            <a:r>
              <a:rPr lang="en-US" sz="700" dirty="0"/>
              <a:t>	@Id</a:t>
            </a:r>
            <a:endParaRPr lang="en-US" sz="700" dirty="0"/>
          </a:p>
          <a:p>
            <a:r>
              <a:rPr lang="en-US" sz="700" dirty="0"/>
              <a:t>	@</a:t>
            </a:r>
            <a:r>
              <a:rPr lang="en-US" sz="700" dirty="0" err="1"/>
              <a:t>GeneratedValue</a:t>
            </a:r>
            <a:r>
              <a:rPr lang="en-US" sz="700" dirty="0"/>
              <a:t>(strategy = </a:t>
            </a:r>
            <a:r>
              <a:rPr lang="en-US" sz="700" dirty="0" err="1"/>
              <a:t>GenerationType.TABLE</a:t>
            </a:r>
            <a:r>
              <a:rPr lang="en-US" sz="700" dirty="0"/>
              <a:t>, generator = "</a:t>
            </a:r>
            <a:r>
              <a:rPr lang="en-US" sz="700" dirty="0" err="1"/>
              <a:t>employee_gen</a:t>
            </a:r>
            <a:r>
              <a:rPr lang="en-US" sz="700" dirty="0"/>
              <a:t>")</a:t>
            </a:r>
            <a:endParaRPr lang="en-US" sz="700" dirty="0"/>
          </a:p>
          <a:p>
            <a:r>
              <a:rPr lang="en-US" sz="700" dirty="0"/>
              <a:t>	private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employeeId</a:t>
            </a:r>
            <a:r>
              <a:rPr lang="en-US" sz="700" dirty="0"/>
              <a:t>;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@Column(name = "</a:t>
            </a:r>
            <a:r>
              <a:rPr lang="en-US" sz="700" dirty="0" err="1"/>
              <a:t>first_name</a:t>
            </a:r>
            <a:r>
              <a:rPr lang="en-US" sz="700" dirty="0"/>
              <a:t>")</a:t>
            </a:r>
            <a:endParaRPr lang="en-US" sz="700" dirty="0"/>
          </a:p>
          <a:p>
            <a:r>
              <a:rPr lang="en-US" sz="700" dirty="0"/>
              <a:t>	private String </a:t>
            </a:r>
            <a:r>
              <a:rPr lang="en-US" sz="700" dirty="0" err="1"/>
              <a:t>firstName</a:t>
            </a:r>
            <a:r>
              <a:rPr lang="en-US" sz="700" dirty="0"/>
              <a:t>;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@Column(name = "</a:t>
            </a:r>
            <a:r>
              <a:rPr lang="en-US" sz="700" dirty="0" err="1"/>
              <a:t>last_name</a:t>
            </a:r>
            <a:r>
              <a:rPr lang="en-US" sz="700" dirty="0"/>
              <a:t>")</a:t>
            </a:r>
            <a:endParaRPr lang="en-US" sz="700" dirty="0"/>
          </a:p>
          <a:p>
            <a:r>
              <a:rPr lang="en-US" sz="700" dirty="0"/>
              <a:t>	private String </a:t>
            </a:r>
            <a:r>
              <a:rPr lang="en-US" sz="700" dirty="0" err="1"/>
              <a:t>lastName</a:t>
            </a:r>
            <a:r>
              <a:rPr lang="en-US" sz="700" dirty="0"/>
              <a:t>;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private double salary;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public String </a:t>
            </a:r>
            <a:r>
              <a:rPr lang="en-US" sz="700" dirty="0" err="1"/>
              <a:t>getFirstName</a:t>
            </a:r>
            <a:r>
              <a:rPr lang="en-US" sz="700" dirty="0"/>
              <a:t>() {</a:t>
            </a:r>
            <a:endParaRPr lang="en-US" sz="700" dirty="0"/>
          </a:p>
          <a:p>
            <a:r>
              <a:rPr lang="en-US" sz="700" dirty="0"/>
              <a:t>		return </a:t>
            </a:r>
            <a:r>
              <a:rPr lang="en-US" sz="700" dirty="0" err="1"/>
              <a:t>firstName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	}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public void </a:t>
            </a:r>
            <a:r>
              <a:rPr lang="en-US" sz="700" dirty="0" err="1"/>
              <a:t>setFirstName</a:t>
            </a:r>
            <a:r>
              <a:rPr lang="en-US" sz="700" dirty="0"/>
              <a:t>(String </a:t>
            </a:r>
            <a:r>
              <a:rPr lang="en-US" sz="700" dirty="0" err="1"/>
              <a:t>firstName</a:t>
            </a:r>
            <a:r>
              <a:rPr lang="en-US" sz="700" dirty="0"/>
              <a:t>) {</a:t>
            </a:r>
            <a:endParaRPr lang="en-US" sz="700" dirty="0"/>
          </a:p>
          <a:p>
            <a:r>
              <a:rPr lang="en-US" sz="700" dirty="0"/>
              <a:t>		</a:t>
            </a:r>
            <a:r>
              <a:rPr lang="en-US" sz="700" dirty="0" err="1"/>
              <a:t>this.firstName</a:t>
            </a:r>
            <a:r>
              <a:rPr lang="en-US" sz="700" dirty="0"/>
              <a:t> = </a:t>
            </a:r>
            <a:r>
              <a:rPr lang="en-US" sz="700" dirty="0" err="1"/>
              <a:t>firstName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	}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public String </a:t>
            </a:r>
            <a:r>
              <a:rPr lang="en-US" sz="700" dirty="0" err="1"/>
              <a:t>getLastName</a:t>
            </a:r>
            <a:r>
              <a:rPr lang="en-US" sz="700" dirty="0"/>
              <a:t>() {</a:t>
            </a:r>
            <a:endParaRPr lang="en-US" sz="700" dirty="0"/>
          </a:p>
          <a:p>
            <a:r>
              <a:rPr lang="en-US" sz="700" dirty="0"/>
              <a:t>		return </a:t>
            </a:r>
            <a:r>
              <a:rPr lang="en-US" sz="700" dirty="0" err="1"/>
              <a:t>lastName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	}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public void </a:t>
            </a:r>
            <a:r>
              <a:rPr lang="en-US" sz="700" dirty="0" err="1"/>
              <a:t>setLastName</a:t>
            </a:r>
            <a:r>
              <a:rPr lang="en-US" sz="700" dirty="0"/>
              <a:t>(String </a:t>
            </a:r>
            <a:r>
              <a:rPr lang="en-US" sz="700" dirty="0" err="1"/>
              <a:t>lastName</a:t>
            </a:r>
            <a:r>
              <a:rPr lang="en-US" sz="700" dirty="0"/>
              <a:t>) {</a:t>
            </a:r>
            <a:endParaRPr lang="en-US" sz="700" dirty="0"/>
          </a:p>
          <a:p>
            <a:r>
              <a:rPr lang="en-US" sz="700" dirty="0"/>
              <a:t>		</a:t>
            </a:r>
            <a:r>
              <a:rPr lang="en-US" sz="700" dirty="0" err="1"/>
              <a:t>this.lastName</a:t>
            </a:r>
            <a:r>
              <a:rPr lang="en-US" sz="700" dirty="0"/>
              <a:t> = </a:t>
            </a:r>
            <a:r>
              <a:rPr lang="en-US" sz="700" dirty="0" err="1"/>
              <a:t>lastName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	}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public double </a:t>
            </a:r>
            <a:r>
              <a:rPr lang="en-US" sz="700" dirty="0" err="1"/>
              <a:t>getSalary</a:t>
            </a:r>
            <a:r>
              <a:rPr lang="en-US" sz="700" dirty="0"/>
              <a:t>() {</a:t>
            </a:r>
            <a:endParaRPr lang="en-US" sz="700" dirty="0"/>
          </a:p>
          <a:p>
            <a:r>
              <a:rPr lang="en-US" sz="700" dirty="0"/>
              <a:t>		return salary;</a:t>
            </a:r>
            <a:endParaRPr lang="en-US" sz="700" dirty="0"/>
          </a:p>
          <a:p>
            <a:r>
              <a:rPr lang="en-US" sz="700" dirty="0"/>
              <a:t>	}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public void </a:t>
            </a:r>
            <a:r>
              <a:rPr lang="en-US" sz="700" dirty="0" err="1"/>
              <a:t>setSalary</a:t>
            </a:r>
            <a:r>
              <a:rPr lang="en-US" sz="700" dirty="0"/>
              <a:t>(double salary) {</a:t>
            </a:r>
            <a:endParaRPr lang="en-US" sz="700" dirty="0"/>
          </a:p>
          <a:p>
            <a:r>
              <a:rPr lang="en-US" sz="700" dirty="0"/>
              <a:t>		</a:t>
            </a:r>
            <a:r>
              <a:rPr lang="en-US" sz="700" dirty="0" err="1"/>
              <a:t>this.salary</a:t>
            </a:r>
            <a:r>
              <a:rPr lang="en-US" sz="700" dirty="0"/>
              <a:t> = salary;</a:t>
            </a:r>
            <a:endParaRPr lang="en-US" sz="700" dirty="0"/>
          </a:p>
          <a:p>
            <a:r>
              <a:rPr lang="en-US" sz="700" dirty="0"/>
              <a:t>	}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	public </a:t>
            </a:r>
            <a:r>
              <a:rPr lang="en-US" sz="700" dirty="0" err="1"/>
              <a:t>int</a:t>
            </a:r>
            <a:r>
              <a:rPr lang="en-US" sz="700" dirty="0"/>
              <a:t> </a:t>
            </a:r>
            <a:r>
              <a:rPr lang="en-US" sz="700" dirty="0" err="1"/>
              <a:t>getEmployeeId</a:t>
            </a:r>
            <a:r>
              <a:rPr lang="en-US" sz="700" dirty="0"/>
              <a:t>() {</a:t>
            </a:r>
            <a:endParaRPr lang="en-US" sz="700" dirty="0"/>
          </a:p>
          <a:p>
            <a:r>
              <a:rPr lang="en-US" sz="700" dirty="0"/>
              <a:t>		return </a:t>
            </a:r>
            <a:r>
              <a:rPr lang="en-US" sz="700" dirty="0" err="1"/>
              <a:t>employeeId</a:t>
            </a:r>
            <a:r>
              <a:rPr lang="en-US" sz="700" dirty="0"/>
              <a:t>;</a:t>
            </a:r>
            <a:endParaRPr lang="en-US" sz="700" dirty="0"/>
          </a:p>
          <a:p>
            <a:r>
              <a:rPr lang="en-US" sz="700" dirty="0"/>
              <a:t>	}</a:t>
            </a:r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}</a:t>
            </a:r>
            <a:endParaRPr lang="en-US" sz="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5101245" cy="990600"/>
          </a:xfrm>
        </p:spPr>
        <p:txBody>
          <a:bodyPr/>
          <a:lstStyle/>
          <a:p>
            <a:r>
              <a:rPr lang="sr-Latn-RS" dirty="0"/>
              <a:t>Primer 1</a:t>
            </a:r>
            <a:r>
              <a:rPr lang="sr-Latn-RS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Izlaz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28674" name="Picture 2" descr="home.xhtm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20" y="2358044"/>
            <a:ext cx="6275241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872836"/>
          </a:xfrm>
        </p:spPr>
        <p:txBody>
          <a:bodyPr/>
          <a:lstStyle/>
          <a:p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startovati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server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1005840"/>
            <a:ext cx="9029700" cy="5807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+ Hibernate + Maven+ </a:t>
            </a:r>
            <a:r>
              <a:rPr lang="en-US" dirty="0" err="1"/>
              <a:t>M</a:t>
            </a:r>
            <a:r>
              <a:rPr lang="en-US" dirty="0" err="1" smtClean="0"/>
              <a:t>ysql</a:t>
            </a:r>
            <a:r>
              <a:rPr lang="en-US" dirty="0" smtClean="0"/>
              <a:t> + test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http</a:t>
            </a:r>
            <a:r>
              <a:rPr lang="en-US" sz="1600" dirty="0"/>
              <a:t>://www.javawebtutor.com/articles/jpa/jpa-example-using-maven.php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013" y="2290763"/>
            <a:ext cx="5934075" cy="2714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181013" y="2851265"/>
            <a:ext cx="1055111" cy="1097280"/>
          </a:xfrm>
          <a:prstGeom prst="rect">
            <a:avLst/>
          </a:prstGeom>
          <a:solidFill>
            <a:srgbClr val="F4F4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Test 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78924" y="1219200"/>
            <a:ext cx="2019992" cy="759229"/>
          </a:xfrm>
          <a:prstGeom prst="rect">
            <a:avLst/>
          </a:prstGeom>
          <a:solidFill>
            <a:srgbClr val="F4F4F4">
              <a:alpha val="0"/>
            </a:srgbClr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48050" y="1219200"/>
            <a:ext cx="1277390" cy="759229"/>
          </a:xfrm>
          <a:prstGeom prst="rect">
            <a:avLst/>
          </a:prstGeom>
          <a:solidFill>
            <a:srgbClr val="F4F4F4">
              <a:alpha val="0"/>
            </a:srgbClr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2: MySQL baza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Kreirati bazu upotrebom MySQL workbench-a sa sledećom tabelom: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4276" y="2693938"/>
            <a:ext cx="6035039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create table EMP_DB ( id INT NOT NULL, </a:t>
            </a:r>
            <a:r>
              <a:rPr lang="en-US" dirty="0" err="1">
                <a:latin typeface="Arial" panose="020B0604020202020204" pitchFamily="34" charset="0"/>
              </a:rPr>
              <a:t>fistName</a:t>
            </a:r>
            <a:r>
              <a:rPr lang="en-US" dirty="0">
                <a:latin typeface="Arial" panose="020B0604020202020204" pitchFamily="34" charset="0"/>
              </a:rPr>
              <a:t> VARCHAR(20) default NULL, </a:t>
            </a:r>
            <a:r>
              <a:rPr lang="en-US" dirty="0" err="1">
                <a:latin typeface="Arial" panose="020B0604020202020204" pitchFamily="34" charset="0"/>
              </a:rPr>
              <a:t>lastName</a:t>
            </a:r>
            <a:r>
              <a:rPr lang="en-US" dirty="0">
                <a:latin typeface="Arial" panose="020B0604020202020204" pitchFamily="34" charset="0"/>
              </a:rPr>
              <a:t> VARCHAR(20) default NULL, </a:t>
            </a:r>
            <a:r>
              <a:rPr lang="en-US" dirty="0" err="1">
                <a:latin typeface="Arial" panose="020B0604020202020204" pitchFamily="34" charset="0"/>
              </a:rPr>
              <a:t>dept</a:t>
            </a:r>
            <a:r>
              <a:rPr lang="en-US" dirty="0">
                <a:latin typeface="Arial" panose="020B0604020202020204" pitchFamily="34" charset="0"/>
              </a:rPr>
              <a:t> VARCHAR(20) default NULL, PRIMARY KEY (id) );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2: </a:t>
            </a:r>
            <a:r>
              <a:rPr lang="sr-Latn-RS" dirty="0" smtClean="0"/>
              <a:t>Maven projekat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Kreirati Maven projekat sa nazivom </a:t>
            </a:r>
            <a:r>
              <a:rPr lang="en-US" b="0" dirty="0" err="1" smtClean="0"/>
              <a:t>JPAMavenExample</a:t>
            </a:r>
            <a:endParaRPr lang="sr-Latn-RS" b="0" dirty="0" smtClean="0"/>
          </a:p>
          <a:p>
            <a:pPr lvl="1"/>
            <a:r>
              <a:rPr lang="sr-Latn-RS" dirty="0" smtClean="0"/>
              <a:t>File/New/Maven project</a:t>
            </a:r>
            <a:endParaRPr lang="sr-Latn-R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7190" y="2003367"/>
            <a:ext cx="3778343" cy="41646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2: </a:t>
            </a:r>
            <a:r>
              <a:rPr lang="sr-Latn-RS" dirty="0" smtClean="0"/>
              <a:t>Maven projekat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371600"/>
            <a:ext cx="7924800" cy="5133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2: </a:t>
            </a:r>
            <a:r>
              <a:rPr lang="sr-Latn-RS" dirty="0" smtClean="0"/>
              <a:t>Maven projekat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Pri</a:t>
            </a:r>
            <a:r>
              <a:rPr lang="en-US" sz="2800" dirty="0" smtClean="0"/>
              <a:t> </a:t>
            </a:r>
            <a:r>
              <a:rPr lang="en-US" sz="2800" dirty="0" err="1" smtClean="0"/>
              <a:t>kreiranju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projekta</a:t>
            </a:r>
            <a:r>
              <a:rPr lang="en-US" sz="2800" dirty="0" smtClean="0"/>
              <a:t> </a:t>
            </a:r>
            <a:r>
              <a:rPr lang="en-US" sz="2800" dirty="0" err="1" smtClean="0"/>
              <a:t>staviti</a:t>
            </a:r>
            <a:r>
              <a:rPr lang="en-US" sz="2800" dirty="0" smtClean="0"/>
              <a:t> </a:t>
            </a:r>
            <a:r>
              <a:rPr lang="en-US" sz="2800" dirty="0" err="1" smtClean="0"/>
              <a:t>sledece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0733" y="1909156"/>
            <a:ext cx="5378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</a:rPr>
              <a:t>groupId</a:t>
            </a:r>
            <a:r>
              <a:rPr lang="en-US" sz="2400" dirty="0" smtClean="0">
                <a:latin typeface="Arial" panose="020B0604020202020204" pitchFamily="34" charset="0"/>
              </a:rPr>
              <a:t>=</a:t>
            </a:r>
            <a:r>
              <a:rPr lang="en-US" sz="2400" dirty="0" err="1" smtClean="0">
                <a:latin typeface="Arial" panose="020B0604020202020204" pitchFamily="34" charset="0"/>
              </a:rPr>
              <a:t>com.javawebtutor</a:t>
            </a:r>
            <a:endParaRPr lang="sr-Latn-RS" sz="2400" dirty="0">
              <a:latin typeface="Arial" panose="020B0604020202020204" pitchFamily="34" charset="0"/>
            </a:endParaRPr>
          </a:p>
          <a:p>
            <a:endParaRPr lang="sr-Latn-RS" sz="2400" dirty="0" smtClean="0">
              <a:latin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</a:rPr>
              <a:t>artifactId</a:t>
            </a:r>
            <a:r>
              <a:rPr lang="en-US" sz="2400" dirty="0" smtClean="0">
                <a:latin typeface="Arial" panose="020B0604020202020204" pitchFamily="34" charset="0"/>
              </a:rPr>
              <a:t>=</a:t>
            </a:r>
            <a:r>
              <a:rPr lang="en-US" sz="2400" dirty="0" err="1" smtClean="0">
                <a:latin typeface="Arial" panose="020B0604020202020204" pitchFamily="34" charset="0"/>
              </a:rPr>
              <a:t>JPAMavenExample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538" y="3266196"/>
            <a:ext cx="5441654" cy="35253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2: </a:t>
            </a:r>
            <a:r>
              <a:rPr lang="sr-Latn-RS" dirty="0" smtClean="0"/>
              <a:t>Maven </a:t>
            </a:r>
            <a:r>
              <a:rPr lang="sr-Latn-RS" dirty="0"/>
              <a:t>projekat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0" dirty="0" smtClean="0"/>
              <a:t>Kreirati folder</a:t>
            </a:r>
            <a:r>
              <a:rPr lang="en-US" b="0" dirty="0" smtClean="0"/>
              <a:t> </a:t>
            </a:r>
            <a:r>
              <a:rPr lang="en-US" b="0" dirty="0"/>
              <a:t>'resources' </a:t>
            </a:r>
            <a:r>
              <a:rPr lang="sr-Latn-RS" b="0" dirty="0" smtClean="0"/>
              <a:t>pod folderom</a:t>
            </a:r>
            <a:r>
              <a:rPr lang="en-US" b="0" dirty="0" smtClean="0"/>
              <a:t> </a:t>
            </a:r>
            <a:r>
              <a:rPr lang="sr-Latn-RS" b="0" dirty="0" smtClean="0"/>
              <a:t> </a:t>
            </a:r>
            <a:r>
              <a:rPr lang="en-US" b="0" dirty="0" smtClean="0"/>
              <a:t>"</a:t>
            </a:r>
            <a:r>
              <a:rPr lang="en-US" b="0" dirty="0" err="1"/>
              <a:t>src</a:t>
            </a:r>
            <a:r>
              <a:rPr lang="en-US" b="0" dirty="0"/>
              <a:t>/main</a:t>
            </a:r>
            <a:r>
              <a:rPr lang="en-US" b="0" dirty="0" smtClean="0"/>
              <a:t>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37890" name="Picture 2" descr="maven java proj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52" y="2296390"/>
            <a:ext cx="5046139" cy="341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</a:t>
            </a:r>
            <a:r>
              <a:rPr lang="sr-Latn-RS" dirty="0" smtClean="0"/>
              <a:t>: 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b="0" dirty="0" smtClean="0"/>
              <a:t>Dodati</a:t>
            </a:r>
            <a:r>
              <a:rPr lang="en-US" sz="2400" b="0" dirty="0" smtClean="0"/>
              <a:t> </a:t>
            </a:r>
            <a:r>
              <a:rPr lang="sr-Latn-RS" sz="2400" b="0" dirty="0" smtClean="0"/>
              <a:t>JPA</a:t>
            </a:r>
            <a:r>
              <a:rPr lang="en-US" sz="2400" b="0" dirty="0" smtClean="0"/>
              <a:t> </a:t>
            </a:r>
            <a:r>
              <a:rPr lang="sr-Latn-RS" sz="2400" b="0" dirty="0"/>
              <a:t>i</a:t>
            </a:r>
            <a:r>
              <a:rPr lang="en-US" sz="2400" b="0" dirty="0" smtClean="0"/>
              <a:t> </a:t>
            </a:r>
            <a:r>
              <a:rPr lang="sr-Latn-RS" sz="2400" b="0" dirty="0"/>
              <a:t>H</a:t>
            </a:r>
            <a:r>
              <a:rPr lang="en-US" sz="2400" b="0" dirty="0" err="1" smtClean="0"/>
              <a:t>ibernate</a:t>
            </a:r>
            <a:r>
              <a:rPr lang="en-US" sz="2400" b="0" dirty="0" smtClean="0"/>
              <a:t> </a:t>
            </a:r>
            <a:r>
              <a:rPr lang="sr-Latn-RS" sz="2400" b="0" dirty="0" smtClean="0"/>
              <a:t>zavisnosti (</a:t>
            </a:r>
            <a:r>
              <a:rPr lang="en-US" sz="2400" b="0" dirty="0" smtClean="0"/>
              <a:t>dependency</a:t>
            </a:r>
            <a:r>
              <a:rPr lang="sr-Latn-RS" sz="2400" b="0" dirty="0" smtClean="0"/>
              <a:t>)</a:t>
            </a:r>
            <a:r>
              <a:rPr lang="en-US" sz="2400" b="0" dirty="0" smtClean="0"/>
              <a:t> </a:t>
            </a:r>
            <a:r>
              <a:rPr lang="sr-Latn-RS" sz="2400" b="0" dirty="0" smtClean="0"/>
              <a:t>u</a:t>
            </a:r>
            <a:r>
              <a:rPr lang="en-US" sz="2400" b="0" dirty="0" smtClean="0"/>
              <a:t> </a:t>
            </a:r>
            <a:r>
              <a:rPr lang="en-US" sz="2400" b="0" dirty="0"/>
              <a:t>pom.xml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49291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6087" y="1831852"/>
            <a:ext cx="6741621" cy="45550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&lt;project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xmlns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="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1"/>
              </a:rPr>
              <a:t>http://maven.apache.org/POM/4.0.0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xmlns:xsi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="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2"/>
              </a:rPr>
              <a:t>http://www.w3.org/2001/XMLSchema-instance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xsi:schemaLocation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="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1"/>
              </a:rPr>
              <a:t>http://maven.apache.org/POM/4.0.0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3"/>
              </a:rPr>
              <a:t>http://maven.apache.org/maven-v4_0_0.xsd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modelVersion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&gt;4.0.0&lt;/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modelVersion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com.javawebtutor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JPAMavenExample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&lt;packaging&gt;jar&lt;/packaging&gt;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&lt;version&gt;1.0-SNAPSHOT&lt;/version&gt;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&lt;name&gt;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JPAMavenExample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&lt;/name&gt;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4"/>
              </a:rPr>
              <a:t>http://maven.apache.org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&lt;/url&gt;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&lt;dependencies&gt;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&lt;dependency&gt;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org.eclipse.persistence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javax.persistence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&lt;version&gt;2.0.0&lt;/version&gt;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&lt;/dependency&gt;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&lt;dependency&gt;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org.hibernate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&gt;hibernate-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entitymanager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&lt;version&gt;4.2.8.Final&lt;/version&gt;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&lt;/dependency&gt;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&lt;dependency&gt;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mysql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mysql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-connector-java&lt;/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&lt;version&gt;5.1.27&lt;/version&gt;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&lt;/dependency&gt;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&lt;/dependencies&gt;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&lt;/project&gt;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96" y="0"/>
            <a:ext cx="8366240" cy="720570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1158240" y="682335"/>
            <a:ext cx="612371" cy="307570"/>
          </a:xfrm>
          <a:prstGeom prst="ellipse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7003" y="539234"/>
            <a:ext cx="57653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Kreiranje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nove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nove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tabele</a:t>
            </a:r>
            <a:r>
              <a:rPr lang="en-US" dirty="0" smtClean="0">
                <a:solidFill>
                  <a:srgbClr val="C00000"/>
                </a:solidFill>
              </a:rPr>
              <a:t> u </a:t>
            </a:r>
            <a:r>
              <a:rPr lang="en-US" dirty="0" err="1" smtClean="0">
                <a:solidFill>
                  <a:srgbClr val="C00000"/>
                </a:solidFill>
              </a:rPr>
              <a:t>okviru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nove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seme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</a:t>
            </a:r>
            <a:r>
              <a:rPr lang="sr-Latn-RS" dirty="0" smtClean="0"/>
              <a:t>: Update i build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371600"/>
            <a:ext cx="8551025" cy="4953000"/>
          </a:xfrm>
        </p:spPr>
        <p:txBody>
          <a:bodyPr/>
          <a:lstStyle/>
          <a:p>
            <a:endParaRPr lang="sr-Latn-RS" sz="2800" b="0" dirty="0" smtClean="0">
              <a:solidFill>
                <a:schemeClr val="tx1"/>
              </a:solidFill>
            </a:endParaRPr>
          </a:p>
          <a:p>
            <a:r>
              <a:rPr lang="sr-Latn-RS" b="0" dirty="0"/>
              <a:t>Selektovati projekat/Desni taster misa/Maven/Update project...</a:t>
            </a:r>
            <a:endParaRPr lang="sr-Latn-RS" b="0" dirty="0"/>
          </a:p>
          <a:p>
            <a:r>
              <a:rPr lang="sr-Latn-RS" b="0" dirty="0"/>
              <a:t>Selektovati projekat/Desni taster misa/Run as/Maven build...</a:t>
            </a:r>
            <a:endParaRPr lang="sr-Latn-R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</a:t>
            </a:r>
            <a:r>
              <a:rPr lang="sr-Latn-RS" dirty="0" smtClean="0"/>
              <a:t>: Build </a:t>
            </a:r>
            <a:r>
              <a:rPr lang="sr-Latn-RS" dirty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371600"/>
            <a:ext cx="5725807" cy="4953000"/>
          </a:xfrm>
        </p:spPr>
        <p:txBody>
          <a:bodyPr/>
          <a:lstStyle/>
          <a:p>
            <a:r>
              <a:rPr lang="sr-Latn-RS" b="0" dirty="0"/>
              <a:t>Goals popuniti sa </a:t>
            </a:r>
            <a:r>
              <a:rPr lang="en-US" b="0" dirty="0"/>
              <a:t>‘</a:t>
            </a:r>
            <a:r>
              <a:rPr lang="sr-Latn-RS" b="0" dirty="0"/>
              <a:t>eclipse:eclipse</a:t>
            </a:r>
            <a:r>
              <a:rPr lang="en-US" b="0" dirty="0"/>
              <a:t>’</a:t>
            </a:r>
            <a:endParaRPr lang="sr-Latn-RS" b="0" dirty="0"/>
          </a:p>
          <a:p>
            <a:pPr lvl="1"/>
            <a:r>
              <a:rPr lang="en-US" dirty="0" smtClean="0"/>
              <a:t>Maven </a:t>
            </a:r>
            <a:r>
              <a:rPr lang="sr-Latn-RS" dirty="0" smtClean="0"/>
              <a:t>radi download svih</a:t>
            </a:r>
            <a:r>
              <a:rPr lang="en-US" dirty="0" smtClean="0"/>
              <a:t> </a:t>
            </a:r>
            <a:r>
              <a:rPr lang="sr-Latn-RS" dirty="0" smtClean="0"/>
              <a:t>biblioteka (</a:t>
            </a:r>
            <a:r>
              <a:rPr lang="en-US" dirty="0" smtClean="0"/>
              <a:t>Hibernate</a:t>
            </a:r>
            <a:r>
              <a:rPr lang="en-US" dirty="0"/>
              <a:t>, JPA </a:t>
            </a:r>
            <a:r>
              <a:rPr lang="sr-Latn-RS" dirty="0" smtClean="0"/>
              <a:t>i</a:t>
            </a:r>
            <a:r>
              <a:rPr lang="en-US" dirty="0" smtClean="0"/>
              <a:t> MySQL</a:t>
            </a:r>
            <a:r>
              <a:rPr lang="sr-Latn-RS" dirty="0" smtClean="0"/>
              <a:t>)</a:t>
            </a:r>
            <a:r>
              <a:rPr lang="en-US" dirty="0" smtClean="0"/>
              <a:t> </a:t>
            </a:r>
            <a:r>
              <a:rPr lang="sr-Latn-RS" dirty="0" smtClean="0"/>
              <a:t>automatski i smešta ih u lokalni Maven repozitorijum.</a:t>
            </a:r>
            <a:r>
              <a:rPr lang="en-US" dirty="0" smtClean="0"/>
              <a:t> </a:t>
            </a:r>
            <a:r>
              <a:rPr lang="sr-Latn-RS" dirty="0" smtClean="0"/>
              <a:t>Takođe</a:t>
            </a:r>
            <a:r>
              <a:rPr lang="en-US" dirty="0" smtClean="0"/>
              <a:t>, </a:t>
            </a:r>
            <a:r>
              <a:rPr lang="en-US" dirty="0"/>
              <a:t>Maven </a:t>
            </a:r>
            <a:r>
              <a:rPr lang="sr-Latn-RS" dirty="0" smtClean="0"/>
              <a:t>dodaje downloadovane biblioteke u Eclipse </a:t>
            </a:r>
            <a:r>
              <a:rPr lang="en-US" dirty="0" smtClean="0"/>
              <a:t>“.</a:t>
            </a:r>
            <a:r>
              <a:rPr lang="en-US" dirty="0" err="1"/>
              <a:t>classpath</a:t>
            </a:r>
            <a:r>
              <a:rPr lang="en-US" dirty="0" smtClean="0"/>
              <a:t>”</a:t>
            </a:r>
            <a:r>
              <a:rPr lang="sr-Latn-RS" dirty="0" smtClean="0"/>
              <a:t> iz razloga zavisnosti.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263" y="1468494"/>
            <a:ext cx="3365548" cy="42605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2: persistence.xml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Kreirati</a:t>
            </a:r>
            <a:r>
              <a:rPr lang="en-US" b="0" dirty="0" smtClean="0"/>
              <a:t> folder META-INF pod </a:t>
            </a:r>
            <a:r>
              <a:rPr lang="en-US" b="0" dirty="0" err="1" smtClean="0"/>
              <a:t>folderom</a:t>
            </a:r>
            <a:r>
              <a:rPr lang="en-US" b="0" dirty="0" smtClean="0"/>
              <a:t> ‘resources’.</a:t>
            </a:r>
            <a:endParaRPr lang="en-US" b="0" dirty="0" smtClean="0"/>
          </a:p>
          <a:p>
            <a:r>
              <a:rPr lang="en-US" b="0" dirty="0" err="1" smtClean="0"/>
              <a:t>Kreirati</a:t>
            </a:r>
            <a:r>
              <a:rPr lang="en-US" b="0" dirty="0" smtClean="0"/>
              <a:t> </a:t>
            </a:r>
            <a:r>
              <a:rPr lang="en-US" b="0" dirty="0" err="1" smtClean="0"/>
              <a:t>fajl</a:t>
            </a:r>
            <a:r>
              <a:rPr lang="en-US" b="0" dirty="0" smtClean="0"/>
              <a:t> persistence.xml pod META-INF </a:t>
            </a:r>
            <a:r>
              <a:rPr lang="en-US" b="0" dirty="0" err="1" smtClean="0"/>
              <a:t>folderom</a:t>
            </a:r>
            <a:endParaRPr lang="en-US" b="0" dirty="0"/>
          </a:p>
          <a:p>
            <a:r>
              <a:rPr lang="en-US" b="0" dirty="0" err="1" smtClean="0"/>
              <a:t>Ovaj</a:t>
            </a:r>
            <a:r>
              <a:rPr lang="en-US" b="0" dirty="0" smtClean="0"/>
              <a:t> </a:t>
            </a:r>
            <a:r>
              <a:rPr lang="en-US" b="0" dirty="0" err="1" smtClean="0"/>
              <a:t>fajl</a:t>
            </a:r>
            <a:r>
              <a:rPr lang="en-US" b="0" dirty="0" smtClean="0"/>
              <a:t> </a:t>
            </a:r>
            <a:r>
              <a:rPr lang="en-US" b="0" dirty="0" err="1" smtClean="0"/>
              <a:t>specificira</a:t>
            </a:r>
            <a:r>
              <a:rPr lang="en-US" b="0" dirty="0" smtClean="0"/>
              <a:t> JPA </a:t>
            </a:r>
            <a:r>
              <a:rPr lang="en-US" b="0" dirty="0" err="1" smtClean="0"/>
              <a:t>providera</a:t>
            </a:r>
            <a:r>
              <a:rPr lang="en-US" b="0" dirty="0" smtClean="0"/>
              <a:t> </a:t>
            </a:r>
            <a:r>
              <a:rPr lang="en-US" b="0" dirty="0" err="1" smtClean="0"/>
              <a:t>i</a:t>
            </a:r>
            <a:r>
              <a:rPr lang="en-US" b="0" dirty="0" smtClean="0"/>
              <a:t> </a:t>
            </a:r>
            <a:r>
              <a:rPr lang="en-US" b="0" dirty="0" err="1" smtClean="0"/>
              <a:t>njegove</a:t>
            </a:r>
            <a:r>
              <a:rPr lang="en-US" b="0" dirty="0" smtClean="0"/>
              <a:t> </a:t>
            </a:r>
            <a:r>
              <a:rPr lang="en-US" b="0" dirty="0" err="1" smtClean="0"/>
              <a:t>osobine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2: persistence.xml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8641" y="1539776"/>
            <a:ext cx="7572894" cy="461664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&lt;?xml version="1.0" encoding="UTF-8"?&gt;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&lt;persistence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xmlns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="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1"/>
              </a:rPr>
              <a:t>http://java.sun.com/xml/ns/persistence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xmlns:xsi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="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2"/>
              </a:rPr>
              <a:t>http://www.w3.org/2001/XMLSchema-instance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xsi:schemaLocation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="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1"/>
              </a:rPr>
              <a:t>http://java.sun.com/xml/ns/persistence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3"/>
              </a:rPr>
              <a:t>http://java.sun.com/xml/ns/persistence/persistence_2_0.xsd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version="2.0"&gt;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&lt;persistence-unit name="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EmployeePU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&lt;provider&gt;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org.hibernate.ejb.HibernatePersistence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&lt;/provider&gt;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&lt;properties&gt;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&lt;property name="hibernate.connection.url" value="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jdbc: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4"/>
              </a:rPr>
              <a:t>mysql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4"/>
              </a:rPr>
              <a:t>://localhost/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  <a:hlinkClick r:id="rId4"/>
              </a:rPr>
              <a:t>jpadb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&lt;property name="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hibernate.connection.driver_class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value="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com.mysql.jdbc.Driver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&lt;property name="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hibernate.connection.username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value="root" 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&lt;property name="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hibernate.connection.password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value="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mukesh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&lt;property name="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hibernate.archive.autodetection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value="class" 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&lt;property name="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hibernate.show_sql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value="true" 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&lt;property name="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hibernate.format_sql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 value="true" 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&lt;property name="hbm2ddl.auto" value="update" 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&lt;/properties&gt;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&lt;/persistence-unit&gt;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&lt;/persistence&gt;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30189" y="3541222"/>
            <a:ext cx="3399906" cy="1072342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2: Entity </a:t>
            </a:r>
            <a:r>
              <a:rPr lang="en-US" dirty="0" err="1" smtClean="0"/>
              <a:t>klasa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427913" cy="4953000"/>
          </a:xfrm>
        </p:spPr>
        <p:txBody>
          <a:bodyPr/>
          <a:lstStyle/>
          <a:p>
            <a:r>
              <a:rPr lang="en-US" sz="2000" b="0" dirty="0" err="1" smtClean="0"/>
              <a:t>Kreirati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klasu</a:t>
            </a:r>
            <a:r>
              <a:rPr lang="en-US" sz="2000" b="0" dirty="0" smtClean="0"/>
              <a:t> 'Employee</a:t>
            </a:r>
            <a:r>
              <a:rPr lang="en-US" sz="2000" b="0" dirty="0"/>
              <a:t>' </a:t>
            </a:r>
            <a:r>
              <a:rPr lang="en-US" sz="2000" b="0" dirty="0" smtClean="0"/>
              <a:t>u </a:t>
            </a:r>
            <a:r>
              <a:rPr lang="en-US" sz="2000" b="0" dirty="0" err="1" smtClean="0"/>
              <a:t>paketu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com.javawebtutor</a:t>
            </a:r>
            <a:r>
              <a:rPr lang="en-US" sz="2000" b="0" dirty="0" smtClean="0"/>
              <a:t> </a:t>
            </a:r>
            <a:endParaRPr lang="en-US" sz="2000" b="0" dirty="0" smtClean="0"/>
          </a:p>
          <a:p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78685" y="318"/>
            <a:ext cx="6965315" cy="730885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package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com.javawebtutor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import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javax.persistence.Column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import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javax.persistence.Entity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import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javax.persistence.Id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import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javax.persistence.Table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@Entity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@Table(name = "EMP_DB")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public class Employee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@Id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@Column(name = "id")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private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id;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@Column(name = "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fistName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")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private 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@Column(name = "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")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private 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@Column(name = "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")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private 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Employee()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Employee(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id, 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, 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, 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this.setId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(id);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this.setFirstName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this.setLastName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this.setDept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getId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return id;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void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setId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int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id)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this.id = id;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getFirstName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return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void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setFirstName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this.firstName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=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firstName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getLastName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return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void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setLastName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this.lastName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=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lastName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getDept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return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void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setDept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(String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this.dept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=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dept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2: </a:t>
            </a:r>
            <a:r>
              <a:rPr lang="sr-Latn-RS" dirty="0" smtClean="0"/>
              <a:t>Test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427913" cy="4953000"/>
          </a:xfrm>
        </p:spPr>
        <p:txBody>
          <a:bodyPr/>
          <a:lstStyle/>
          <a:p>
            <a:r>
              <a:rPr lang="en-US" sz="2000" b="0" dirty="0" err="1" smtClean="0"/>
              <a:t>Kreirati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klasu</a:t>
            </a:r>
            <a:r>
              <a:rPr lang="en-US" sz="2000" b="0" dirty="0" smtClean="0"/>
              <a:t> ’</a:t>
            </a:r>
            <a:r>
              <a:rPr lang="sr-Latn-RS" sz="2000" b="0" dirty="0" smtClean="0"/>
              <a:t>JpaTest</a:t>
            </a:r>
            <a:r>
              <a:rPr lang="en-US" sz="2000" b="0" dirty="0" smtClean="0"/>
              <a:t>' u </a:t>
            </a:r>
            <a:r>
              <a:rPr lang="en-US" sz="2000" b="0" dirty="0" err="1" smtClean="0"/>
              <a:t>paketu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com.javawebtutor</a:t>
            </a:r>
            <a:endParaRPr lang="sr-Latn-RS" sz="2000" b="0" dirty="0" smtClean="0"/>
          </a:p>
          <a:p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80313" y="1532453"/>
            <a:ext cx="4068743" cy="4555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package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com.javawebtutor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import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javax.persistence.EntityManager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import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javax.persistence.EntityManagerFactory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import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javax.persistence.Persistence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public class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JpaTest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{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private static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EntityManager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public static void main(String[]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args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 {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EntityManagerFactory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= Persistence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    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createEntityManagerFactory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EmployeePU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emf.createEntityManager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createEmployee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(1, "Ravi", "Raj", "Textile");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createEmployee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(2, "Amit", "Raj", "IT");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createEmployee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(3, 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Nitish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", "Kumar", "Marketing");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private static void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createEmployee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id, 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firstName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,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    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lastName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, 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dept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 {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em.getTransaction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().begin();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Employee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= new Employee(id,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firstName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lastName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dept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em.persist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em.getTransaction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().commit();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   }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3056313" cy="4953000"/>
          </a:xfrm>
        </p:spPr>
        <p:txBody>
          <a:bodyPr/>
          <a:lstStyle/>
          <a:p>
            <a:r>
              <a:rPr lang="en-US" dirty="0" smtClean="0"/>
              <a:t>Run as/ Maven build…</a:t>
            </a:r>
            <a:endParaRPr lang="en-US" dirty="0" smtClean="0"/>
          </a:p>
          <a:p>
            <a:r>
              <a:rPr lang="en-US" dirty="0" err="1" smtClean="0"/>
              <a:t>Uneti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goals: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clean install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8740" y="152313"/>
            <a:ext cx="5229225" cy="6619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0" dirty="0"/>
              <a:t>Izvršiti kao Java aplikaciju Test klasu</a:t>
            </a:r>
            <a:r>
              <a:rPr lang="en-US" b="0" dirty="0"/>
              <a:t> </a:t>
            </a:r>
            <a:r>
              <a:rPr lang="sr-Latn-RS" b="0" dirty="0"/>
              <a:t>JpaTest</a:t>
            </a:r>
            <a:endParaRPr lang="sr-Latn-RS" b="0" dirty="0"/>
          </a:p>
          <a:p>
            <a:r>
              <a:rPr lang="sr-Latn-RS" b="0" dirty="0"/>
              <a:t>U konzoli će se naći odgovarajući izlaz </a:t>
            </a: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JPA 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Literatura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Uvod</a:t>
            </a:r>
            <a:r>
              <a:rPr lang="en-US" dirty="0" smtClean="0"/>
              <a:t> u Java Persistence API:</a:t>
            </a:r>
            <a:endParaRPr lang="en-US" dirty="0" smtClean="0"/>
          </a:p>
          <a:p>
            <a:pPr lvl="2"/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docs.oracle.com/javaee/7/JEETT.pdf</a:t>
            </a:r>
            <a:endParaRPr lang="en-US" dirty="0" smtClean="0"/>
          </a:p>
          <a:p>
            <a:pPr lvl="3"/>
            <a:r>
              <a:rPr lang="en-US" dirty="0" smtClean="0"/>
              <a:t>37 </a:t>
            </a:r>
            <a:r>
              <a:rPr lang="en-US" dirty="0" err="1" smtClean="0"/>
              <a:t>poglavlje</a:t>
            </a:r>
            <a:endParaRPr lang="en-US" dirty="0" smtClean="0"/>
          </a:p>
          <a:p>
            <a:pPr lvl="1"/>
            <a:r>
              <a:rPr lang="en-US" b="1" dirty="0" smtClean="0"/>
              <a:t>JPA Entity </a:t>
            </a:r>
            <a:r>
              <a:rPr lang="en-US" b="1" dirty="0" err="1" smtClean="0"/>
              <a:t>menad</a:t>
            </a:r>
            <a:r>
              <a:rPr lang="sr-Latn-RS" b="1" dirty="0"/>
              <a:t>ž</a:t>
            </a:r>
            <a:r>
              <a:rPr lang="en-US" b="1" dirty="0" err="1" smtClean="0"/>
              <a:t>eri</a:t>
            </a:r>
            <a:r>
              <a:rPr lang="en-US" b="1" dirty="0" smtClean="0"/>
              <a:t>: </a:t>
            </a:r>
            <a:r>
              <a:rPr lang="en-US" b="1" dirty="0" err="1" smtClean="0"/>
              <a:t>unos</a:t>
            </a:r>
            <a:r>
              <a:rPr lang="en-US" b="1" dirty="0" smtClean="0"/>
              <a:t>, </a:t>
            </a:r>
            <a:r>
              <a:rPr lang="en-US" b="1" dirty="0" err="1" smtClean="0"/>
              <a:t>azuriranje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pretra</a:t>
            </a:r>
            <a:r>
              <a:rPr lang="sr-Latn-RS" b="1" dirty="0" smtClean="0"/>
              <a:t>ž</a:t>
            </a:r>
            <a:r>
              <a:rPr lang="en-US" b="1" dirty="0" err="1" smtClean="0"/>
              <a:t>ivanje</a:t>
            </a:r>
            <a:r>
              <a:rPr lang="en-US" b="1" dirty="0" smtClean="0"/>
              <a:t> </a:t>
            </a:r>
            <a:r>
              <a:rPr lang="en-US" b="1" dirty="0" err="1" smtClean="0"/>
              <a:t>baze</a:t>
            </a:r>
            <a:endParaRPr lang="en-US" b="1" dirty="0" smtClean="0"/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www.tutorialspoint.com/jpa/jpa_entity_managers.htm</a:t>
            </a:r>
            <a:endParaRPr lang="sr-Latn-RS" dirty="0" smtClean="0"/>
          </a:p>
          <a:p>
            <a:pPr lvl="1"/>
            <a:r>
              <a:rPr lang="sr-Latn-RS" b="1" dirty="0" smtClean="0"/>
              <a:t>Hibernate i JPA: unos, ažuriranje i pretraživanje baze</a:t>
            </a:r>
            <a:endParaRPr lang="sr-Latn-RS" b="1" dirty="0" smtClean="0"/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www.javawebtutor.com/articles/hibernate/hibernate_hql_select_delete_update.php</a:t>
            </a:r>
            <a:endParaRPr lang="sr-Latn-RS" dirty="0" smtClean="0"/>
          </a:p>
          <a:p>
            <a:pPr lvl="3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ZADATAK</a:t>
            </a:r>
            <a:r>
              <a:rPr lang="sr-Latn-RS" dirty="0" smtClean="0"/>
              <a:t>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Na </a:t>
            </a:r>
            <a:r>
              <a:rPr lang="en-US" sz="2400" b="0" dirty="0" err="1" smtClean="0"/>
              <a:t>osnovu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teksta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dobijenog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zadatka</a:t>
            </a:r>
            <a:r>
              <a:rPr lang="sr-Latn-RS" sz="2400" b="0" dirty="0" smtClean="0"/>
              <a:t> i urađenog dizajna sistema (2</a:t>
            </a:r>
            <a:r>
              <a:rPr lang="en-US" sz="2400" b="0" dirty="0" smtClean="0"/>
              <a:t>0</a:t>
            </a:r>
            <a:r>
              <a:rPr lang="sr-Latn-RS" sz="2400" b="0" dirty="0" smtClean="0"/>
              <a:t>p)</a:t>
            </a:r>
            <a:r>
              <a:rPr lang="en-US" sz="2400" b="0" dirty="0" smtClean="0"/>
              <a:t>:</a:t>
            </a:r>
            <a:endParaRPr lang="en-US" sz="2400" b="0" dirty="0" smtClean="0"/>
          </a:p>
          <a:p>
            <a:pPr lvl="1"/>
            <a:r>
              <a:rPr lang="en-US" sz="2000" dirty="0" err="1" smtClean="0"/>
              <a:t>Izvr</a:t>
            </a:r>
            <a:r>
              <a:rPr lang="sr-Latn-RS" sz="2000" dirty="0" smtClean="0"/>
              <a:t>šiti implementaciju</a:t>
            </a:r>
            <a:r>
              <a:rPr lang="en-US" sz="2000" dirty="0" smtClean="0"/>
              <a:t> </a:t>
            </a:r>
            <a:r>
              <a:rPr lang="sr-Latn-RS" sz="2000" dirty="0" smtClean="0"/>
              <a:t>dobijenog zadatka kao Enterprise aplikacije u Eclipse razvojnom okruženju, pri čemu implementacija treba da sadrži sledeće delove </a:t>
            </a:r>
            <a:r>
              <a:rPr lang="sr-Latn-RS" sz="2000" dirty="0"/>
              <a:t>(10p</a:t>
            </a:r>
            <a:r>
              <a:rPr lang="sr-Latn-RS" sz="2000" dirty="0" smtClean="0"/>
              <a:t>)</a:t>
            </a:r>
            <a:endParaRPr lang="sr-Latn-RS" sz="2000" dirty="0" smtClean="0"/>
          </a:p>
          <a:p>
            <a:pPr lvl="2"/>
            <a:r>
              <a:rPr lang="sr-Latn-RS" dirty="0" smtClean="0"/>
              <a:t>Session Beans</a:t>
            </a:r>
            <a:endParaRPr lang="sr-Latn-RS" dirty="0" smtClean="0"/>
          </a:p>
          <a:p>
            <a:pPr lvl="2"/>
            <a:r>
              <a:rPr lang="sr-Latn-RS" dirty="0" smtClean="0"/>
              <a:t>Entity Beans (</a:t>
            </a:r>
            <a:r>
              <a:rPr lang="en-US" dirty="0" smtClean="0"/>
              <a:t>JPA</a:t>
            </a:r>
            <a:r>
              <a:rPr lang="sr-Latn-RS" dirty="0" smtClean="0"/>
              <a:t> (može se iskoristiti Hibernate))</a:t>
            </a:r>
            <a:endParaRPr lang="sr-Latn-RS" dirty="0" smtClean="0"/>
          </a:p>
          <a:p>
            <a:pPr lvl="2"/>
            <a:r>
              <a:rPr lang="en-US" dirty="0" smtClean="0"/>
              <a:t>MySQL</a:t>
            </a:r>
            <a:r>
              <a:rPr lang="sr-Latn-RS" dirty="0" smtClean="0"/>
              <a:t> bazu podataka</a:t>
            </a:r>
            <a:endParaRPr lang="sr-Latn-RS" b="0" dirty="0" smtClean="0"/>
          </a:p>
          <a:p>
            <a:pPr lvl="1"/>
            <a:r>
              <a:rPr lang="sr-Latn-RS" sz="2000" dirty="0" smtClean="0"/>
              <a:t>Napisati Test Case za razvijene klase sa funkcijama</a:t>
            </a:r>
            <a:r>
              <a:rPr lang="en-US" sz="2000" dirty="0" smtClean="0"/>
              <a:t> </a:t>
            </a:r>
            <a:r>
              <a:rPr lang="sr-Latn-RS" sz="2000" dirty="0" smtClean="0"/>
              <a:t>(4p)</a:t>
            </a:r>
            <a:endParaRPr lang="sr-Latn-RS" sz="2000" dirty="0" smtClean="0"/>
          </a:p>
          <a:p>
            <a:pPr lvl="1"/>
            <a:r>
              <a:rPr lang="sr-Latn-RS" sz="2000" b="0" dirty="0" smtClean="0"/>
              <a:t>Projekat kreira</a:t>
            </a:r>
            <a:r>
              <a:rPr lang="en-US" sz="2000" b="0" dirty="0" smtClean="0"/>
              <a:t>n</a:t>
            </a:r>
            <a:r>
              <a:rPr lang="sr-Latn-RS" sz="2000" b="0" dirty="0" smtClean="0"/>
              <a:t> upotrebom Maven-a (3p)</a:t>
            </a:r>
            <a:endParaRPr lang="en-US" sz="2000" b="0" dirty="0" smtClean="0"/>
          </a:p>
          <a:p>
            <a:pPr lvl="1"/>
            <a:r>
              <a:rPr lang="sr-Latn-RS" sz="2000" dirty="0" smtClean="0"/>
              <a:t>Pakovanje i d</a:t>
            </a:r>
            <a:r>
              <a:rPr lang="en-US" sz="2000" dirty="0" err="1" smtClean="0"/>
              <a:t>eployment</a:t>
            </a:r>
            <a:r>
              <a:rPr lang="en-US" sz="2000" dirty="0" smtClean="0"/>
              <a:t> </a:t>
            </a:r>
            <a:r>
              <a:rPr lang="sr-Latn-RS" sz="2000" dirty="0" smtClean="0"/>
              <a:t>aplikacije (3p)</a:t>
            </a:r>
            <a:endParaRPr lang="sr-Latn-RS" sz="20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itchFamily="18" charset="0"/>
              </a:rPr>
              <a:t>Doc</a:t>
            </a:r>
            <a:r>
              <a:rPr lang="en-US" altLang="en-US" dirty="0" smtClean="0">
                <a:latin typeface="Garamond" pitchFamily="18" charset="0"/>
              </a:rPr>
              <a:t>. </a:t>
            </a:r>
            <a:r>
              <a:rPr lang="sr-Latn-RS" altLang="en-US" dirty="0" smtClean="0">
                <a:latin typeface="Garamond" pitchFamily="18" charset="0"/>
              </a:rPr>
              <a:t>d</a:t>
            </a:r>
            <a:r>
              <a:rPr lang="en-US" altLang="en-US" dirty="0" smtClean="0">
                <a:latin typeface="Garamond" pitchFamily="18" charset="0"/>
              </a:rPr>
              <a:t>r </a:t>
            </a:r>
            <a:r>
              <a:rPr lang="sr-Latn-RS" altLang="en-US" dirty="0" smtClean="0">
                <a:latin typeface="Garamond" pitchFamily="18" charset="0"/>
              </a:rPr>
              <a:t>Valentina Nejkovic</a:t>
            </a:r>
            <a:r>
              <a:rPr lang="en-US" altLang="en-US" dirty="0" smtClean="0">
                <a:latin typeface="Garamond" pitchFamily="18" charset="0"/>
              </a:rPr>
              <a:t>                              </a:t>
            </a:r>
            <a:r>
              <a:rPr lang="en-US" altLang="en-US" dirty="0" err="1" smtClean="0">
                <a:latin typeface="Garamond" pitchFamily="18" charset="0"/>
              </a:rPr>
              <a:t>Informacioni</a:t>
            </a:r>
            <a:r>
              <a:rPr lang="en-US" altLang="en-US" dirty="0" smtClean="0">
                <a:latin typeface="Garamond" pitchFamily="18" charset="0"/>
              </a:rPr>
              <a:t> </a:t>
            </a:r>
            <a:r>
              <a:rPr lang="en-US" altLang="en-US" dirty="0" err="1" smtClean="0">
                <a:latin typeface="Garamond" pitchFamily="18" charset="0"/>
              </a:rPr>
              <a:t>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r>
              <a:rPr lang="en-US" dirty="0" smtClean="0"/>
              <a:t> primer1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92338" y="1693200"/>
          <a:ext cx="5546502" cy="1753456"/>
        </p:xfrm>
        <a:graphic>
          <a:graphicData uri="http://schemas.openxmlformats.org/drawingml/2006/table">
            <a:tbl>
              <a:tblPr/>
              <a:tblGrid>
                <a:gridCol w="118554"/>
                <a:gridCol w="5427948"/>
              </a:tblGrid>
              <a:tr h="8849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sz="1600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1600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 sz="1600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  <a:endParaRPr lang="en-US" sz="1600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  <a:endParaRPr lang="en-US" sz="1600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 sz="16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  <a:endParaRPr lang="en-US" sz="1600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</a:txBody>
                  <a:tcPr marL="46577" marR="46577" marT="23288" marB="23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TABLE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`primer1`.`id_gen`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gen_name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(50)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NOT NULL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gen_val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NOT NULL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PRIMARY KEY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gen_name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`));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INSERT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INTO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`primer1`.`id_gen`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gen_name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`,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gen_val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`)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VALUES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600" dirty="0" err="1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employee_gen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'1'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6577" marR="46577" marT="23288" marB="23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2338" y="3920656"/>
          <a:ext cx="4811677" cy="1737360"/>
        </p:xfrm>
        <a:graphic>
          <a:graphicData uri="http://schemas.openxmlformats.org/drawingml/2006/table">
            <a:tbl>
              <a:tblPr/>
              <a:tblGrid>
                <a:gridCol w="220612"/>
                <a:gridCol w="4591065"/>
              </a:tblGrid>
              <a:tr h="115945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  <a:endParaRPr lang="en-US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  <a:endParaRPr lang="en-US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  <a:p>
                      <a:pPr algn="ctr" fontAlgn="t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  <a:endParaRPr lang="en-US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TABLE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`primer1`.`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employee` (</a:t>
                      </a:r>
                      <a:endParaRPr lang="en-US" sz="1600" dirty="0">
                        <a:solidFill>
                          <a:srgbClr val="006FE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employeeid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NOT 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first_name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(45)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(45)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`salary`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PRIMARY KEY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(`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employeeid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`));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database tabl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33" y="3446656"/>
            <a:ext cx="4278977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Konfigurisanje</a:t>
            </a:r>
            <a:r>
              <a:rPr lang="en-US" dirty="0"/>
              <a:t> </a:t>
            </a:r>
            <a:r>
              <a:rPr lang="en-US" dirty="0" err="1"/>
              <a:t>WildFly</a:t>
            </a:r>
            <a:r>
              <a:rPr lang="en-US" dirty="0"/>
              <a:t> AS u Eclipse-u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7836131" cy="990600"/>
          </a:xfrm>
        </p:spPr>
        <p:txBody>
          <a:bodyPr/>
          <a:lstStyle/>
          <a:p>
            <a:r>
              <a:rPr lang="en-US" dirty="0" err="1" smtClean="0"/>
              <a:t>Konfigurisanje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AS u Eclipse-u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Eclipse/Servers tab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http://www.thejavageek.com/2015/01/09/configure-wildfly-eclipse/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itchFamily="18" charset="0"/>
              </a:rPr>
              <a:t>Doc</a:t>
            </a:r>
            <a:r>
              <a:rPr lang="en-US" altLang="en-US" smtClean="0">
                <a:latin typeface="Garamond" pitchFamily="18" charset="0"/>
              </a:rPr>
              <a:t>. </a:t>
            </a:r>
            <a:r>
              <a:rPr lang="sr-Latn-RS" altLang="en-US" smtClean="0">
                <a:latin typeface="Garamond" pitchFamily="18" charset="0"/>
              </a:rPr>
              <a:t>d</a:t>
            </a:r>
            <a:r>
              <a:rPr lang="en-US" altLang="en-US" smtClean="0">
                <a:latin typeface="Garamond" pitchFamily="18" charset="0"/>
              </a:rPr>
              <a:t>r </a:t>
            </a:r>
            <a:r>
              <a:rPr lang="sr-Latn-RS" altLang="en-US" smtClean="0">
                <a:latin typeface="Garamond" pitchFamily="18" charset="0"/>
              </a:rPr>
              <a:t>Valentina Nejkovic</a:t>
            </a:r>
            <a:r>
              <a:rPr lang="en-US" altLang="en-US" smtClean="0">
                <a:latin typeface="Garamond" pitchFamily="18" charset="0"/>
              </a:rPr>
              <a:t>                              Informacioni sistemi</a:t>
            </a:r>
            <a:endParaRPr lang="en-US" altLang="en-US" dirty="0">
              <a:latin typeface="Garamond" pitchFamily="18" charset="0"/>
            </a:endParaRPr>
          </a:p>
        </p:txBody>
      </p:sp>
      <p:pic>
        <p:nvPicPr>
          <p:cNvPr id="6146" name="Picture 2" descr="http://www.thejavageek.com/wp-content/uploads/2015/01/Add-New-Serve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43" y="2514599"/>
            <a:ext cx="7068191" cy="19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anose="05000000000000000000" pitchFamily="2" charset="2"/>
          <a:buChar char="l"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anose="05000000000000000000" pitchFamily="2" charset="2"/>
          <a:buChar char="l"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21980</Words>
  <Application>WPS Presentation</Application>
  <PresentationFormat>On-screen Show (4:3)</PresentationFormat>
  <Paragraphs>938</Paragraphs>
  <Slides>69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Arial</vt:lpstr>
      <vt:lpstr>SimSun</vt:lpstr>
      <vt:lpstr>Wingdings</vt:lpstr>
      <vt:lpstr>Garamond</vt:lpstr>
      <vt:lpstr>Monotype Corsiva</vt:lpstr>
      <vt:lpstr>Arial Unicode MS</vt:lpstr>
      <vt:lpstr>inherit</vt:lpstr>
      <vt:lpstr>Segoe Print</vt:lpstr>
      <vt:lpstr>Mongolian Baiti</vt:lpstr>
      <vt:lpstr>Microsoft YaHei</vt:lpstr>
      <vt:lpstr/>
      <vt:lpstr>Arial Unicode MS</vt:lpstr>
      <vt:lpstr>Source Sans Pro</vt:lpstr>
      <vt:lpstr>Calibri</vt:lpstr>
      <vt:lpstr>templ2</vt:lpstr>
      <vt:lpstr>Informacioni sistemi </vt:lpstr>
      <vt:lpstr>PRIMERI</vt:lpstr>
      <vt:lpstr>PRIMERI: Instaliranje okruzenja</vt:lpstr>
      <vt:lpstr>PowerPoint 演示文稿</vt:lpstr>
      <vt:lpstr>MySQL: Primer kreiranja baze</vt:lpstr>
      <vt:lpstr>PowerPoint 演示文稿</vt:lpstr>
      <vt:lpstr>Baza primer1 sa dve tabele</vt:lpstr>
      <vt:lpstr>PowerPoint 演示文稿</vt:lpstr>
      <vt:lpstr>Konfigurisanje WildFly AS u Eclipse-u</vt:lpstr>
      <vt:lpstr>Konfigurisanje WildFly AS u Eclipse-u</vt:lpstr>
      <vt:lpstr>Konfigurisanje WildFly AS u Eclipse-u</vt:lpstr>
      <vt:lpstr>Konfigurisanje WildFly AS u Eclipse-u</vt:lpstr>
      <vt:lpstr>Konfigurisanje WildFly AS u Eclipse-u</vt:lpstr>
      <vt:lpstr>Konfigurisanje WildFly AS u Eclipse-u</vt:lpstr>
      <vt:lpstr>Konfigurisanje WildFly AS u Eclipse-u</vt:lpstr>
      <vt:lpstr>Konfigurisanje WildFly AS u Eclipse-u</vt:lpstr>
      <vt:lpstr>Konfigurisanje WildFly AS u Eclipse-u</vt:lpstr>
      <vt:lpstr>PowerPoint 演示文稿</vt:lpstr>
      <vt:lpstr>Kreiranje DataSource-a u WildFly</vt:lpstr>
      <vt:lpstr>WildFly konzola</vt:lpstr>
      <vt:lpstr>Deploying the JDBC Driver</vt:lpstr>
      <vt:lpstr>Deploying the JDBC Driver</vt:lpstr>
      <vt:lpstr>Deploying the JDBC Driver</vt:lpstr>
      <vt:lpstr>Deploying the JDBC Driver</vt:lpstr>
      <vt:lpstr>Kreiranje DataSource-a</vt:lpstr>
      <vt:lpstr>Kreiranje DataSource-a</vt:lpstr>
      <vt:lpstr>Kreiranje DataSource-a</vt:lpstr>
      <vt:lpstr>Kreiranje DataSource-a</vt:lpstr>
      <vt:lpstr>Kreiranje DataSource-a</vt:lpstr>
      <vt:lpstr>PowerPoint 演示文稿</vt:lpstr>
      <vt:lpstr>PRIMER 1: Okruzenje</vt:lpstr>
      <vt:lpstr>PRIMER 1: Koraci</vt:lpstr>
      <vt:lpstr>PRIMER 1: Koraci razvoja aplikacije</vt:lpstr>
      <vt:lpstr>Primer1: Kreirati MySql bazu</vt:lpstr>
      <vt:lpstr>Primer1: Kreirati Datasource u WildFly </vt:lpstr>
      <vt:lpstr>Primer 1: Kreiranje projekta</vt:lpstr>
      <vt:lpstr>Primer 1: Kreiranje projekta</vt:lpstr>
      <vt:lpstr>Primer 1: Kreiranje projekta</vt:lpstr>
      <vt:lpstr>Primer 1: Kreiranje projekta</vt:lpstr>
      <vt:lpstr>Primer 1: Kreiranje projekta</vt:lpstr>
      <vt:lpstr>Primer 1: Kreiranje projekta</vt:lpstr>
      <vt:lpstr>Primer 1: Kreiranje projekta</vt:lpstr>
      <vt:lpstr>Primer 1: Kreiranje projekta</vt:lpstr>
      <vt:lpstr>Primer 1: Kreiranje projekta</vt:lpstr>
      <vt:lpstr>Primer 1: Kreiranje projekta</vt:lpstr>
      <vt:lpstr>Primer 1: Kreiranje UI sloja</vt:lpstr>
      <vt:lpstr>Primer 1: Kreiranje UI sloja</vt:lpstr>
      <vt:lpstr>Primer 1: Kreiranje poslovnog sloja - EJB</vt:lpstr>
      <vt:lpstr>Primer 1: Kreiranje poslovnog sloja - EJB</vt:lpstr>
      <vt:lpstr>Primer 1: Kreiranje sloja  za pristup podacima JPA</vt:lpstr>
      <vt:lpstr>Primer 1: Izlaz</vt:lpstr>
      <vt:lpstr>PowerPoint 演示文稿</vt:lpstr>
      <vt:lpstr>PRIMER 2</vt:lpstr>
      <vt:lpstr>Primer 2: MySQL baza</vt:lpstr>
      <vt:lpstr>Primer 2: Maven projekat u Eclipse-u</vt:lpstr>
      <vt:lpstr>Primer 2: Maven projekat u Eclipse-u</vt:lpstr>
      <vt:lpstr>Primer 2: Maven projekat u Eclipse-u</vt:lpstr>
      <vt:lpstr>Primer 2: Maven projekat u Eclipse-u</vt:lpstr>
      <vt:lpstr>Primer 2: pom.xml</vt:lpstr>
      <vt:lpstr>Primer 2: Update i build projekta</vt:lpstr>
      <vt:lpstr>Primer 2: Build projekta</vt:lpstr>
      <vt:lpstr>Primer 2: persistence.xml</vt:lpstr>
      <vt:lpstr>Primer 2: persistence.xml</vt:lpstr>
      <vt:lpstr>Primer 2: Entity klasa</vt:lpstr>
      <vt:lpstr>Primer 2: Test klasa</vt:lpstr>
      <vt:lpstr>PowerPoint 演示文稿</vt:lpstr>
      <vt:lpstr>PowerPoint 演示文稿</vt:lpstr>
      <vt:lpstr>JPA Literatura</vt:lpstr>
      <vt:lpstr>ZADATAK 3: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Jovan</cp:lastModifiedBy>
  <cp:revision>531</cp:revision>
  <dcterms:created xsi:type="dcterms:W3CDTF">2017-02-22T16:51:00Z</dcterms:created>
  <dcterms:modified xsi:type="dcterms:W3CDTF">2018-04-26T17:46:49Z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