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65" r:id="rId2"/>
    <p:sldId id="516" r:id="rId3"/>
    <p:sldId id="517" r:id="rId4"/>
    <p:sldId id="518" r:id="rId5"/>
    <p:sldId id="519" r:id="rId6"/>
    <p:sldId id="520" r:id="rId7"/>
    <p:sldId id="521" r:id="rId8"/>
    <p:sldId id="522" r:id="rId9"/>
    <p:sldId id="404" r:id="rId10"/>
    <p:sldId id="409" r:id="rId11"/>
    <p:sldId id="428" r:id="rId12"/>
    <p:sldId id="429" r:id="rId13"/>
    <p:sldId id="461" r:id="rId14"/>
    <p:sldId id="502" r:id="rId15"/>
    <p:sldId id="460" r:id="rId16"/>
    <p:sldId id="500" r:id="rId17"/>
    <p:sldId id="501" r:id="rId18"/>
    <p:sldId id="504" r:id="rId19"/>
    <p:sldId id="505" r:id="rId20"/>
    <p:sldId id="503" r:id="rId21"/>
    <p:sldId id="506" r:id="rId22"/>
    <p:sldId id="507" r:id="rId23"/>
    <p:sldId id="511" r:id="rId24"/>
    <p:sldId id="508" r:id="rId25"/>
    <p:sldId id="512" r:id="rId26"/>
    <p:sldId id="513" r:id="rId27"/>
    <p:sldId id="514" r:id="rId28"/>
    <p:sldId id="515" r:id="rId29"/>
    <p:sldId id="523" r:id="rId30"/>
    <p:sldId id="509" r:id="rId31"/>
    <p:sldId id="524" r:id="rId32"/>
    <p:sldId id="525" r:id="rId33"/>
    <p:sldId id="527" r:id="rId34"/>
    <p:sldId id="528" r:id="rId35"/>
    <p:sldId id="529" r:id="rId36"/>
    <p:sldId id="530" r:id="rId37"/>
    <p:sldId id="531" r:id="rId38"/>
    <p:sldId id="532" r:id="rId39"/>
    <p:sldId id="533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2" d="100"/>
          <a:sy n="92" d="100"/>
        </p:scale>
        <p:origin x="-132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EE3F1-81DE-42F1-A2C3-35264FCA605C}" type="datetimeFigureOut">
              <a:rPr lang="en-US" smtClean="0"/>
              <a:t>6/6/2017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119590-B40A-4F11-8F52-7C14DD8972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52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52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r" defTabSz="965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E6306B7-22A8-4135-89A0-16B222847B54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65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r-Latn-C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2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086600" y="609600"/>
            <a:ext cx="0" cy="4953000"/>
          </a:xfrm>
          <a:prstGeom prst="line">
            <a:avLst/>
          </a:prstGeom>
          <a:noFill/>
          <a:ln w="2540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>
            <a:off x="152400" y="2209800"/>
            <a:ext cx="8839200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084887" cy="2133600"/>
          </a:xfrm>
        </p:spPr>
        <p:txBody>
          <a:bodyPr anchor="b"/>
          <a:lstStyle>
            <a:lvl1pPr algn="ctr">
              <a:defRPr sz="5400">
                <a:latin typeface="Monotype Corsiva" pitchFamily="66" charset="0"/>
              </a:defRPr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5627687" cy="23622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4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Date Placeholder 5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r-Latn-C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7" name="Footer Placeholder 6"/>
          <p:cNvSpPr>
            <a:spLocks noGrp="1" noChangeArrowheads="1"/>
          </p:cNvSpPr>
          <p:nvPr>
            <p:ph type="ftr" sz="quarter" idx="11"/>
          </p:nvPr>
        </p:nvSpPr>
        <p:spPr>
          <a:xfrm>
            <a:off x="457200" y="6248400"/>
            <a:ext cx="7239000" cy="457200"/>
          </a:xfrm>
        </p:spPr>
        <p:txBody>
          <a:bodyPr/>
          <a:lstStyle>
            <a:lvl1pPr algn="ctr">
              <a:defRPr>
                <a:latin typeface="Monotype Corsiva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sr-Latn-CS" altLang="en-US" sz="1600" b="0" i="0" u="none" strike="noStrike" kern="1200" cap="none" spc="0" normalizeH="0" baseline="0" noProof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Monotype Corsiva" pitchFamily="66" charset="0"/>
              <a:ea typeface="+mn-ea"/>
              <a:cs typeface="+mn-cs"/>
            </a:endParaRPr>
          </a:p>
        </p:txBody>
      </p:sp>
      <p:sp>
        <p:nvSpPr>
          <p:cNvPr id="8" name="Slide Number Placeholder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1E5B411-D765-494F-AD56-B3A42C24AC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0850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Prof.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Milorad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Tosic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Informacioni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sistemi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F55B681-E3C9-4EE6-B345-70DA6110132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240920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600"/>
            <a:ext cx="220980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7700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45D85F0-4310-4E03-BDFE-3F2903695D79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527326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52400" y="228600"/>
            <a:ext cx="76200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1524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24300"/>
            <a:ext cx="4343400" cy="2400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53CDB63-D744-41A8-B439-E2E597F9EA2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159230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 b="0" i="0"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2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4F3DDF7-2AA7-462B-B7A4-BB91E097C67A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113510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4A66B2-8139-4F20-9C64-5E27E42C866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831128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3434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Prof. Dr Milorad Tosic                                   Informacioni sistemi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FD8EED-D923-4561-A199-17BBFC4C491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461646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 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71D2EEA-2264-4F1B-806D-A3074130922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850841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Prof.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Dr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Milorad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Tosic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                             </a:t>
            </a:r>
            <a:r>
              <a:rPr kumimoji="0" lang="en-US" altLang="en-US" sz="1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Informacioni</a:t>
            </a:r>
            <a:r>
              <a:rPr kumimoji="0" lang="en-US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A0575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t>sistemi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A0575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E6FEC02-6C9F-4576-8EBF-68DFEE3B7E6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651516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338F30-55DE-4E89-B9F5-479A330B73C2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96065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287F8D1-63A9-489E-98DF-78F2C5DEFF3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895690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6B2530A-88BA-495F-A2BF-C3020BCBB1E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88780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1371600"/>
            <a:ext cx="8839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52400" y="6400800"/>
            <a:ext cx="7162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600">
                <a:solidFill>
                  <a:srgbClr val="0A0575"/>
                </a:solidFill>
              </a:defRPr>
            </a:lvl1pPr>
          </a:lstStyle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60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solidFill>
                  <a:schemeClr val="bg2"/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581A0B1-1E9E-4404-B718-057AD89A26A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Garamond" panose="02020404030301010803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1030" name="Line 42"/>
          <p:cNvSpPr>
            <a:spLocks noChangeShapeType="1"/>
          </p:cNvSpPr>
          <p:nvPr/>
        </p:nvSpPr>
        <p:spPr bwMode="auto">
          <a:xfrm>
            <a:off x="152400" y="1295400"/>
            <a:ext cx="8839200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aramond" panose="02020404030301010803" pitchFamily="18" charset="0"/>
              <a:ea typeface="+mn-ea"/>
              <a:cs typeface="+mn-cs"/>
            </a:endParaRPr>
          </a:p>
        </p:txBody>
      </p:sp>
      <p:grpSp>
        <p:nvGrpSpPr>
          <p:cNvPr id="1031" name="Group 53"/>
          <p:cNvGrpSpPr>
            <a:grpSpLocks/>
          </p:cNvGrpSpPr>
          <p:nvPr userDrawn="1"/>
        </p:nvGrpSpPr>
        <p:grpSpPr bwMode="auto">
          <a:xfrm>
            <a:off x="7772400" y="304800"/>
            <a:ext cx="1295400" cy="1143000"/>
            <a:chOff x="4656" y="96"/>
            <a:chExt cx="768" cy="630"/>
          </a:xfrm>
        </p:grpSpPr>
        <p:pic>
          <p:nvPicPr>
            <p:cNvPr id="1032" name="Picture 54" descr="znak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0" y="96"/>
              <a:ext cx="496" cy="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3" name="WordArt 55"/>
            <p:cNvSpPr>
              <a:spLocks noChangeArrowheads="1" noChangeShapeType="1" noTextEdit="1"/>
            </p:cNvSpPr>
            <p:nvPr/>
          </p:nvSpPr>
          <p:spPr bwMode="auto">
            <a:xfrm>
              <a:off x="4656" y="96"/>
              <a:ext cx="768" cy="630"/>
            </a:xfrm>
            <a:prstGeom prst="rect">
              <a:avLst/>
            </a:prstGeom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spcFirstLastPara="1" wrap="none" fromWordArt="1">
              <a:prstTxWarp prst="textArchUp">
                <a:avLst>
                  <a:gd name="adj" fmla="val 11341428"/>
                </a:avLst>
              </a:prstTxWarp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0" b="1" i="0" u="none" strike="noStrike" kern="10" cap="none" spc="0" normalizeH="0" baseline="0" noProof="0" smtClean="0">
                  <a:ln>
                    <a:noFill/>
                  </a:ln>
                  <a:solidFill>
                    <a:srgbClr val="777777"/>
                  </a:solidFill>
                  <a:effectLst/>
                  <a:uLnTx/>
                  <a:uFillTx/>
                  <a:latin typeface="Monotype Corsiva" panose="03010101010201010101" pitchFamily="66" charset="0"/>
                  <a:ea typeface="+mn-ea"/>
                  <a:cs typeface="+mn-cs"/>
                </a:rPr>
                <a:t>Faculty of Electronic Engineering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408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/>
  <p:timing>
    <p:tnLst>
      <p:par>
        <p:cTn id="1" dur="indefinite" restart="never" nodeType="tmRoot"/>
      </p:par>
    </p:tnLst>
  </p:timing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>
          <a:solidFill>
            <a:srgbClr val="A50021"/>
          </a:solidFill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100000"/>
        </a:spcBef>
        <a:spcAft>
          <a:spcPct val="0"/>
        </a:spcAft>
        <a:buClr>
          <a:srgbClr val="4D4D4D"/>
        </a:buClr>
        <a:buSzPct val="70000"/>
        <a:buFont typeface="Wingdings" panose="05000000000000000000" pitchFamily="2" charset="2"/>
        <a:buChar char="l"/>
        <a:defRPr sz="3200" b="1">
          <a:solidFill>
            <a:schemeClr val="tx2"/>
          </a:solidFill>
          <a:latin typeface="+mn-lt"/>
          <a:ea typeface="+mn-ea"/>
          <a:cs typeface="+mn-cs"/>
        </a:defRPr>
      </a:lvl1pPr>
      <a:lvl2pPr marL="692150" indent="-347663" algn="l" rtl="0" eaLnBrk="0" fontAlgn="base" hangingPunct="0">
        <a:spcBef>
          <a:spcPct val="60000"/>
        </a:spcBef>
        <a:spcAft>
          <a:spcPct val="0"/>
        </a:spcAft>
        <a:buClr>
          <a:srgbClr val="777777"/>
        </a:buClr>
        <a:buSzPct val="70000"/>
        <a:buFont typeface="Wingdings" panose="05000000000000000000" pitchFamily="2" charset="2"/>
        <a:buChar char="v"/>
        <a:defRPr sz="2800" b="1" i="1">
          <a:solidFill>
            <a:schemeClr val="tx1"/>
          </a:solidFill>
          <a:latin typeface="+mj-lt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rgbClr val="969696"/>
        </a:buClr>
        <a:buSzPct val="70000"/>
        <a:buFont typeface="Wingdings" panose="05000000000000000000" pitchFamily="2" charset="2"/>
        <a:buChar char="Ø"/>
        <a:defRPr sz="2500">
          <a:solidFill>
            <a:schemeClr val="tx1"/>
          </a:solidFill>
          <a:latin typeface="+mj-lt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rgbClr val="B2B2B2"/>
        </a:buClr>
        <a:buSzPct val="75000"/>
        <a:buFont typeface="Wingdings" panose="05000000000000000000" pitchFamily="2" charset="2"/>
        <a:buChar char="§"/>
        <a:defRPr sz="2200">
          <a:solidFill>
            <a:schemeClr val="tx1"/>
          </a:solidFill>
          <a:latin typeface="+mj-lt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anose="05000000000000000000" pitchFamily="2" charset="2"/>
        <a:buChar char="s"/>
        <a:defRPr sz="2100">
          <a:solidFill>
            <a:schemeClr val="tx1"/>
          </a:solidFill>
          <a:latin typeface="+mj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rgbClr val="C0C0C0"/>
        </a:buClr>
        <a:buSzPct val="80000"/>
        <a:buFont typeface="Wingdings" pitchFamily="2" charset="2"/>
        <a:buChar char="s"/>
        <a:defRPr sz="2100">
          <a:solidFill>
            <a:schemeClr val="tx1"/>
          </a:solidFill>
          <a:latin typeface="+mj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alentina@elfak.ni.ac.r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jboss.org/arquillian/reference/1.0.0.Alpha2/en-US/html/examples.html#examples.ejb" TargetMode="External"/><Relationship Id="rId2" Type="http://schemas.openxmlformats.org/officeDocument/2006/relationships/hyperlink" Target="https://docs.jboss.org/arquillian/reference/1.0.0.Alpha2/en-US/html_single/#d0e438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rquillian/arquillian-showcase/tree/master/ejb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://openejb.apache.org/ejb3-tutoria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utorialspoint.com/ejb/ejb_persistence.ht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066800"/>
            <a:ext cx="6553200" cy="914400"/>
          </a:xfrm>
        </p:spPr>
        <p:txBody>
          <a:bodyPr/>
          <a:lstStyle/>
          <a:p>
            <a:pPr eaLnBrk="1" hangingPunct="1"/>
            <a:r>
              <a:rPr lang="sr-Latn-CS" altLang="en-US" sz="4000" dirty="0" smtClean="0">
                <a:solidFill>
                  <a:srgbClr val="CC0000"/>
                </a:solidFill>
              </a:rPr>
              <a:t>Informacioni sistemi</a:t>
            </a:r>
            <a:r>
              <a:rPr lang="sr-Latn-CS" altLang="en-US" sz="4000" dirty="0" smtClean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2438400"/>
            <a:ext cx="6324600" cy="3200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Ra</a:t>
            </a:r>
            <a:r>
              <a:rPr lang="sr-Latn-RS" altLang="en-US" sz="2800" dirty="0" smtClean="0"/>
              <a:t>čunske vežbe</a:t>
            </a:r>
            <a:r>
              <a:rPr lang="en-US" altLang="en-US" sz="2800" dirty="0" smtClean="0"/>
              <a:t>: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 dirty="0" smtClean="0"/>
              <a:t>Java EE – </a:t>
            </a:r>
            <a:r>
              <a:rPr lang="sr-Latn-RS" altLang="en-US" sz="2800" dirty="0" smtClean="0"/>
              <a:t>Enterprise aplikacije sa EJB3 servisima</a:t>
            </a:r>
            <a:endParaRPr lang="en-US" altLang="en-US" sz="2800" dirty="0" smtClean="0"/>
          </a:p>
          <a:p>
            <a:r>
              <a:rPr lang="sr-Latn-RS" sz="2000" dirty="0"/>
              <a:t>Doc. dr Valentina Nejković</a:t>
            </a:r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sr-Latn-RS" altLang="en-US" sz="1800" b="0" i="1" dirty="0" smtClean="0">
                <a:hlinkClick r:id="rId3"/>
              </a:rPr>
              <a:t>valentina</a:t>
            </a:r>
            <a:r>
              <a:rPr lang="en-US" altLang="en-US" sz="1800" b="0" i="1" dirty="0" smtClean="0">
                <a:hlinkClick r:id="rId3"/>
              </a:rPr>
              <a:t>@elfak.ni.ac.rs</a:t>
            </a:r>
            <a:endParaRPr lang="sr-Latn-RS" altLang="en-US" sz="1800" b="0" i="1" dirty="0" smtClean="0"/>
          </a:p>
          <a:p>
            <a:pPr eaLnBrk="1" hangingPunct="1">
              <a:lnSpc>
                <a:spcPct val="80000"/>
              </a:lnSpc>
              <a:spcAft>
                <a:spcPct val="50000"/>
              </a:spcAft>
            </a:pPr>
            <a:r>
              <a:rPr lang="en-US" sz="1800" dirty="0" err="1"/>
              <a:t>kancelarija</a:t>
            </a:r>
            <a:r>
              <a:rPr lang="en-US" sz="1800" dirty="0"/>
              <a:t> 524</a:t>
            </a:r>
            <a:endParaRPr lang="sr-Latn-RS" sz="1800" dirty="0"/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dirty="0" smtClean="0"/>
              <a:t>Katedra za Računarstvo,</a:t>
            </a:r>
          </a:p>
          <a:p>
            <a:pPr eaLnBrk="1" hangingPunct="1">
              <a:lnSpc>
                <a:spcPct val="60000"/>
              </a:lnSpc>
              <a:spcBef>
                <a:spcPct val="60000"/>
              </a:spcBef>
            </a:pPr>
            <a:r>
              <a:rPr lang="sr-Latn-CS" altLang="en-US" sz="2000" dirty="0" smtClean="0"/>
              <a:t>Elektronski fakultet, Univerzitet u Nišu</a:t>
            </a:r>
          </a:p>
        </p:txBody>
      </p:sp>
    </p:spTree>
    <p:extLst>
      <p:ext uri="{BB962C8B-B14F-4D97-AF65-F5344CB8AC3E}">
        <p14:creationId xmlns:p14="http://schemas.microsoft.com/office/powerpoint/2010/main" val="31885004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152400" y="261851"/>
            <a:ext cx="7620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 cap="all">
                <a:solidFill>
                  <a:srgbClr val="A5002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900">
                <a:solidFill>
                  <a:srgbClr val="A50021"/>
                </a:solidFill>
                <a:latin typeface="Garamond" pitchFamily="18" charset="0"/>
              </a:defRPr>
            </a:lvl9pPr>
          </a:lstStyle>
          <a:p>
            <a:r>
              <a:rPr lang="sr-Latn-RS" kern="0" dirty="0" smtClean="0"/>
              <a:t>PRIMER</a:t>
            </a:r>
            <a:r>
              <a:rPr lang="en-US" kern="0" dirty="0" smtClean="0"/>
              <a:t> 3</a:t>
            </a:r>
            <a:endParaRPr lang="en-US" kern="0" dirty="0"/>
          </a:p>
        </p:txBody>
      </p:sp>
      <p:sp>
        <p:nvSpPr>
          <p:cNvPr id="7" name="TextBox 6"/>
          <p:cNvSpPr txBox="1"/>
          <p:nvPr/>
        </p:nvSpPr>
        <p:spPr>
          <a:xfrm>
            <a:off x="640080" y="1803862"/>
            <a:ext cx="79469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002060"/>
                </a:solidFill>
              </a:rPr>
              <a:t>Maven + EJB (Stateless Bean) - server + Java Client - </a:t>
            </a:r>
            <a:r>
              <a:rPr lang="en-US" sz="3200" dirty="0" err="1" smtClean="0">
                <a:solidFill>
                  <a:srgbClr val="002060"/>
                </a:solidFill>
              </a:rPr>
              <a:t>WildFly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6013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PRIMER 3: </a:t>
            </a:r>
            <a:r>
              <a:rPr lang="en-US" dirty="0" err="1" smtClean="0"/>
              <a:t>Okruzenje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b="0" dirty="0" err="1" smtClean="0"/>
              <a:t>jdk</a:t>
            </a:r>
            <a:r>
              <a:rPr lang="en-US" sz="1600" b="0" dirty="0" smtClean="0"/>
              <a:t> </a:t>
            </a:r>
            <a:r>
              <a:rPr lang="en-US" sz="1600" b="0" dirty="0"/>
              <a:t>1.8</a:t>
            </a:r>
          </a:p>
          <a:p>
            <a:r>
              <a:rPr lang="en-US" sz="1600" b="0" dirty="0"/>
              <a:t>eclipse </a:t>
            </a:r>
            <a:r>
              <a:rPr lang="en-US" sz="1600" b="0" dirty="0" smtClean="0"/>
              <a:t>neon</a:t>
            </a:r>
            <a:endParaRPr lang="en-US" sz="1600" b="0" dirty="0"/>
          </a:p>
          <a:p>
            <a:r>
              <a:rPr lang="en-US" sz="1600" b="0" dirty="0" err="1"/>
              <a:t>wildfly</a:t>
            </a:r>
            <a:r>
              <a:rPr lang="en-US" sz="1600" b="0" dirty="0"/>
              <a:t> 9</a:t>
            </a:r>
            <a:r>
              <a:rPr lang="en-US" sz="1600" b="0" dirty="0" smtClean="0"/>
              <a:t>.x</a:t>
            </a:r>
            <a:endParaRPr lang="en-US" sz="1600" b="0" dirty="0"/>
          </a:p>
          <a:p>
            <a:r>
              <a:rPr lang="en-US" sz="1600" b="0" dirty="0" smtClean="0"/>
              <a:t>maven</a:t>
            </a:r>
          </a:p>
          <a:p>
            <a:endParaRPr lang="en-US" sz="1600" b="0" dirty="0"/>
          </a:p>
          <a:p>
            <a:endParaRPr lang="en-US" sz="1600" dirty="0" smtClean="0"/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36478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smtClean="0"/>
              <a:t>3: </a:t>
            </a:r>
            <a:r>
              <a:rPr lang="en-US" dirty="0" err="1" smtClean="0"/>
              <a:t>Koraci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err="1" smtClean="0"/>
              <a:t>Koraci</a:t>
            </a:r>
            <a:r>
              <a:rPr lang="en-US" b="0" dirty="0" smtClean="0"/>
              <a:t> </a:t>
            </a:r>
            <a:r>
              <a:rPr lang="en-US" b="0" dirty="0" err="1" smtClean="0"/>
              <a:t>aplikacije</a:t>
            </a:r>
            <a:r>
              <a:rPr lang="en-US" b="0" dirty="0" smtClean="0"/>
              <a:t>:</a:t>
            </a:r>
            <a:endParaRPr lang="en-US" b="0" dirty="0"/>
          </a:p>
          <a:p>
            <a:pPr lvl="1"/>
            <a:r>
              <a:rPr lang="en-US" b="0" dirty="0" smtClean="0"/>
              <a:t>Java client </a:t>
            </a:r>
            <a:r>
              <a:rPr lang="en-US" b="0" dirty="0" err="1" smtClean="0"/>
              <a:t>salje</a:t>
            </a:r>
            <a:r>
              <a:rPr lang="en-US" b="0" dirty="0" smtClean="0"/>
              <a:t> </a:t>
            </a:r>
            <a:r>
              <a:rPr lang="en-US" b="0" dirty="0" err="1" smtClean="0"/>
              <a:t>zahtev</a:t>
            </a:r>
            <a:r>
              <a:rPr lang="en-US" b="0" dirty="0" smtClean="0"/>
              <a:t> EJB </a:t>
            </a:r>
            <a:r>
              <a:rPr lang="en-US" b="0" dirty="0" err="1" smtClean="0"/>
              <a:t>aplikaciji</a:t>
            </a:r>
            <a:r>
              <a:rPr lang="en-US" b="0" dirty="0" smtClean="0"/>
              <a:t> </a:t>
            </a:r>
            <a:r>
              <a:rPr lang="en-US" b="0" dirty="0" err="1" smtClean="0"/>
              <a:t>koja</a:t>
            </a:r>
            <a:r>
              <a:rPr lang="en-US" b="0" dirty="0" smtClean="0"/>
              <a:t> </a:t>
            </a:r>
            <a:r>
              <a:rPr lang="en-US" dirty="0" err="1" smtClean="0"/>
              <a:t>sabira</a:t>
            </a:r>
            <a:r>
              <a:rPr lang="en-US" dirty="0" smtClean="0"/>
              <a:t> </a:t>
            </a:r>
            <a:r>
              <a:rPr lang="en-US" dirty="0" err="1" smtClean="0"/>
              <a:t>dva</a:t>
            </a:r>
            <a:r>
              <a:rPr lang="en-US" dirty="0" smtClean="0"/>
              <a:t> </a:t>
            </a:r>
            <a:r>
              <a:rPr lang="en-US" dirty="0" err="1" smtClean="0"/>
              <a:t>broja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koja</a:t>
            </a:r>
            <a:r>
              <a:rPr lang="en-US" dirty="0" smtClean="0"/>
              <a:t> </a:t>
            </a:r>
            <a:r>
              <a:rPr lang="en-US" b="0" dirty="0" smtClean="0"/>
              <a:t>je </a:t>
            </a:r>
            <a:r>
              <a:rPr lang="en-US" b="0" dirty="0" err="1" smtClean="0"/>
              <a:t>postavljena</a:t>
            </a:r>
            <a:r>
              <a:rPr lang="en-US" b="0" dirty="0" smtClean="0"/>
              <a:t> </a:t>
            </a:r>
            <a:r>
              <a:rPr lang="en-US" b="0" dirty="0" err="1" smtClean="0"/>
              <a:t>na</a:t>
            </a:r>
            <a:r>
              <a:rPr lang="en-US" b="0" dirty="0" smtClean="0"/>
              <a:t> </a:t>
            </a:r>
            <a:r>
              <a:rPr lang="en-US" dirty="0" err="1" smtClean="0"/>
              <a:t>WildFly</a:t>
            </a:r>
            <a:r>
              <a:rPr lang="en-US" dirty="0" smtClean="0"/>
              <a:t> server.</a:t>
            </a:r>
          </a:p>
          <a:p>
            <a:pPr lvl="1"/>
            <a:r>
              <a:rPr lang="en-US" b="0" dirty="0" smtClean="0"/>
              <a:t>EJB </a:t>
            </a:r>
            <a:r>
              <a:rPr lang="en-US" b="0" dirty="0" err="1" smtClean="0"/>
              <a:t>aplikacija</a:t>
            </a:r>
            <a:r>
              <a:rPr lang="en-US" b="0" dirty="0" smtClean="0"/>
              <a:t> </a:t>
            </a:r>
            <a:r>
              <a:rPr lang="en-US" b="0" dirty="0" err="1" smtClean="0"/>
              <a:t>salje</a:t>
            </a:r>
            <a:r>
              <a:rPr lang="en-US" b="0" dirty="0" smtClean="0"/>
              <a:t> </a:t>
            </a:r>
            <a:r>
              <a:rPr lang="en-US" b="0" dirty="0" err="1" smtClean="0"/>
              <a:t>rezultat</a:t>
            </a:r>
            <a:r>
              <a:rPr lang="en-US" b="0" dirty="0" smtClean="0"/>
              <a:t> </a:t>
            </a:r>
            <a:r>
              <a:rPr lang="en-US" b="0" dirty="0" err="1" smtClean="0"/>
              <a:t>klijentu</a:t>
            </a:r>
            <a:r>
              <a:rPr lang="en-US" b="0" dirty="0" smtClean="0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1910160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smtClean="0"/>
              <a:t>3: </a:t>
            </a:r>
            <a:r>
              <a:rPr lang="en-US" dirty="0" err="1" smtClean="0"/>
              <a:t>Koraci</a:t>
            </a:r>
            <a:r>
              <a:rPr lang="sr-Latn-RS" dirty="0" smtClean="0"/>
              <a:t> razvoja 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1) Kreiranje </a:t>
            </a:r>
            <a:r>
              <a:rPr lang="en-US" dirty="0" smtClean="0"/>
              <a:t>EJB </a:t>
            </a:r>
            <a:r>
              <a:rPr lang="en-US" dirty="0" err="1" smtClean="0"/>
              <a:t>aplikacije</a:t>
            </a:r>
            <a:endParaRPr lang="sr-Latn-RS" dirty="0" smtClean="0"/>
          </a:p>
          <a:p>
            <a:r>
              <a:rPr lang="sr-Latn-RS" dirty="0" smtClean="0"/>
              <a:t>2) Kreiranje </a:t>
            </a:r>
            <a:r>
              <a:rPr lang="en-US" dirty="0" err="1" smtClean="0"/>
              <a:t>klijent</a:t>
            </a:r>
            <a:r>
              <a:rPr lang="en-US" dirty="0" smtClean="0"/>
              <a:t> </a:t>
            </a:r>
            <a:r>
              <a:rPr lang="en-US" dirty="0" err="1" smtClean="0"/>
              <a:t>aplikacije</a:t>
            </a:r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29854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pPr marL="0" indent="0" algn="ctr">
              <a:buNone/>
            </a:pPr>
            <a:r>
              <a:rPr lang="sr-Latn-RS" dirty="0" smtClean="0"/>
              <a:t>1) Kreiranje </a:t>
            </a:r>
            <a:r>
              <a:rPr lang="en-US" dirty="0" smtClean="0"/>
              <a:t>EJB </a:t>
            </a:r>
            <a:r>
              <a:rPr lang="en-US" dirty="0" err="1" smtClean="0"/>
              <a:t>aplikacije</a:t>
            </a:r>
            <a:endParaRPr lang="sr-Latn-R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701491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3: Kreiranje </a:t>
            </a:r>
            <a:r>
              <a:rPr lang="en-US" dirty="0" smtClean="0"/>
              <a:t>Maven </a:t>
            </a:r>
            <a:r>
              <a:rPr lang="sr-Latn-RS" dirty="0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3601"/>
            <a:ext cx="8650777" cy="4953000"/>
          </a:xfrm>
        </p:spPr>
        <p:txBody>
          <a:bodyPr/>
          <a:lstStyle/>
          <a:p>
            <a:r>
              <a:rPr lang="en-US" sz="2800" dirty="0"/>
              <a:t>File &gt; New &gt; </a:t>
            </a:r>
            <a:r>
              <a:rPr lang="en-US" sz="2800" dirty="0" smtClean="0"/>
              <a:t>Maven</a:t>
            </a:r>
          </a:p>
          <a:p>
            <a:pPr lvl="1"/>
            <a:r>
              <a:rPr lang="en-US" sz="2000" dirty="0" err="1" smtClean="0"/>
              <a:t>Dati</a:t>
            </a:r>
            <a:r>
              <a:rPr lang="en-US" sz="2000" dirty="0" smtClean="0"/>
              <a:t> </a:t>
            </a:r>
            <a:r>
              <a:rPr lang="en-US" sz="2000" dirty="0" err="1" smtClean="0"/>
              <a:t>naziv</a:t>
            </a:r>
            <a:r>
              <a:rPr lang="en-US" sz="2000" dirty="0" smtClean="0"/>
              <a:t> </a:t>
            </a:r>
            <a:r>
              <a:rPr lang="en-US" sz="2000" dirty="0" err="1" smtClean="0"/>
              <a:t>projektu</a:t>
            </a:r>
            <a:r>
              <a:rPr lang="en-US" sz="2000" dirty="0" smtClean="0"/>
              <a:t>: EJBMaven-1</a:t>
            </a:r>
          </a:p>
          <a:p>
            <a:pPr lvl="1"/>
            <a:r>
              <a:rPr lang="en-US" sz="2000" dirty="0" err="1" smtClean="0"/>
              <a:t>Napomena</a:t>
            </a:r>
            <a:r>
              <a:rPr lang="en-US" sz="2000" dirty="0" smtClean="0"/>
              <a:t>: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prethodnim</a:t>
            </a:r>
            <a:r>
              <a:rPr lang="en-US" sz="2000" dirty="0" smtClean="0"/>
              <a:t> </a:t>
            </a:r>
            <a:r>
              <a:rPr lang="en-US" sz="2000" dirty="0" err="1" smtClean="0"/>
              <a:t>slajdovima</a:t>
            </a:r>
            <a:r>
              <a:rPr lang="en-US" sz="2000" dirty="0" smtClean="0"/>
              <a:t> je </a:t>
            </a:r>
            <a:r>
              <a:rPr lang="en-US" sz="2000" dirty="0" err="1" smtClean="0"/>
              <a:t>obja</a:t>
            </a:r>
            <a:r>
              <a:rPr lang="sr-Latn-RS" sz="2000" dirty="0" smtClean="0"/>
              <a:t>šnjeno kako se kreira Maven projekat</a:t>
            </a:r>
          </a:p>
          <a:p>
            <a:pPr lvl="1"/>
            <a:r>
              <a:rPr lang="sr-Latn-RS" sz="2000" dirty="0" smtClean="0"/>
              <a:t> </a:t>
            </a:r>
            <a:r>
              <a:rPr lang="en-US" sz="2000" dirty="0"/>
              <a:t> </a:t>
            </a:r>
            <a:endParaRPr lang="sr-Latn-RS" sz="2000" dirty="0" smtClean="0"/>
          </a:p>
          <a:p>
            <a:endParaRPr lang="sr-Latn-RS" sz="2800" dirty="0"/>
          </a:p>
          <a:p>
            <a:pPr marL="0" indent="0">
              <a:buNone/>
            </a:pPr>
            <a:endParaRPr lang="sr-Latn-R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550" y="3047180"/>
            <a:ext cx="3176562" cy="359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5702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3: </a:t>
            </a:r>
            <a:r>
              <a:rPr lang="sr-Latn-RS" dirty="0" smtClean="0"/>
              <a:t>CalculatorBean.java i RemoteCalculator.java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385" y="1602971"/>
            <a:ext cx="3607724" cy="440120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package </a:t>
            </a:r>
            <a:r>
              <a:rPr lang="en-US" sz="1400" dirty="0" err="1"/>
              <a:t>ejb.primer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import </a:t>
            </a:r>
            <a:r>
              <a:rPr lang="en-US" sz="1400" dirty="0" err="1"/>
              <a:t>javax.ejb.Remote</a:t>
            </a:r>
            <a:r>
              <a:rPr lang="en-US" sz="1400" dirty="0"/>
              <a:t>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javax.ejb.Stateless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smtClean="0"/>
              <a:t>@</a:t>
            </a:r>
            <a:r>
              <a:rPr lang="en-US" sz="1400" dirty="0"/>
              <a:t>Stateless</a:t>
            </a:r>
          </a:p>
          <a:p>
            <a:r>
              <a:rPr lang="en-US" sz="1400" dirty="0"/>
              <a:t>@Remote(</a:t>
            </a:r>
            <a:r>
              <a:rPr lang="en-US" sz="1400" dirty="0" err="1"/>
              <a:t>RemoteCalculator.class</a:t>
            </a:r>
            <a:r>
              <a:rPr lang="en-US" sz="1400" dirty="0"/>
              <a:t>)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CalculatorBean</a:t>
            </a:r>
            <a:r>
              <a:rPr lang="en-US" sz="1400" dirty="0"/>
              <a:t> implements </a:t>
            </a:r>
            <a:r>
              <a:rPr lang="en-US" sz="1400" dirty="0" err="1"/>
              <a:t>RemoteCalculator</a:t>
            </a:r>
            <a:r>
              <a:rPr lang="en-US" sz="1400" dirty="0"/>
              <a:t> {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int</a:t>
            </a:r>
            <a:r>
              <a:rPr lang="en-US" sz="1400" dirty="0"/>
              <a:t> add(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b) {</a:t>
            </a:r>
          </a:p>
          <a:p>
            <a:r>
              <a:rPr lang="en-US" sz="1400" dirty="0"/>
              <a:t>        return a + b;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@Override</a:t>
            </a:r>
          </a:p>
          <a:p>
            <a:r>
              <a:rPr lang="en-US" sz="1400" dirty="0"/>
              <a:t>    public </a:t>
            </a:r>
            <a:r>
              <a:rPr lang="en-US" sz="1400" dirty="0" err="1"/>
              <a:t>int</a:t>
            </a:r>
            <a:r>
              <a:rPr lang="en-US" sz="1400" dirty="0"/>
              <a:t> subtract(</a:t>
            </a:r>
            <a:r>
              <a:rPr lang="en-US" sz="1400" dirty="0" err="1"/>
              <a:t>int</a:t>
            </a:r>
            <a:r>
              <a:rPr lang="en-US" sz="1400" dirty="0"/>
              <a:t> a, </a:t>
            </a:r>
            <a:r>
              <a:rPr lang="en-US" sz="1400" dirty="0" err="1"/>
              <a:t>int</a:t>
            </a:r>
            <a:r>
              <a:rPr lang="en-US" sz="1400" dirty="0"/>
              <a:t> b) {</a:t>
            </a:r>
          </a:p>
          <a:p>
            <a:r>
              <a:rPr lang="en-US" sz="1400" dirty="0"/>
              <a:t>        return a - b;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152208" y="1665330"/>
            <a:ext cx="4572000" cy="203132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RemoteCalculator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add(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subtract(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693735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</a:t>
            </a:r>
            <a:r>
              <a:rPr lang="sr-Latn-RS" dirty="0" smtClean="0"/>
              <a:t>: pom.xml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-11298108"/>
            <a:ext cx="4572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US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http://maven.apache.org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sz="9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 AS </a:t>
            </a:r>
            <a:r>
              <a:rPr lang="en-US" sz="900" u="sng" dirty="0">
                <a:solidFill>
                  <a:srgbClr val="3F5FBF"/>
                </a:solidFill>
                <a:latin typeface="Consolas" panose="020B0609020204030204" pitchFamily="49" charset="0"/>
              </a:rPr>
              <a:t>plugin to deploy the application --&gt;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org.wildfly.plugins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wildfly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-maven-plugin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1.2.0.Alpha4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project.build.finalName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}.jar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3.5.1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3.2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3.8.1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org.jboss.spec.javax.annotation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jboss-annotations-api_1.2_spec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org.jboss.spec.javax.ejb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jboss-ejb-api_3.2_spec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315885" y="1371600"/>
            <a:ext cx="41646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 smtClean="0"/>
              <a:t>&lt;project </a:t>
            </a:r>
            <a:r>
              <a:rPr lang="en-US" sz="900" dirty="0" err="1" smtClean="0"/>
              <a:t>xmlns</a:t>
            </a:r>
            <a:r>
              <a:rPr lang="en-US" sz="900" dirty="0" smtClean="0"/>
              <a:t>="http://maven.apache.org/POM/4.0.0" </a:t>
            </a:r>
            <a:r>
              <a:rPr lang="en-US" sz="900" dirty="0" err="1" smtClean="0"/>
              <a:t>xmlns:xsi</a:t>
            </a:r>
            <a:r>
              <a:rPr lang="en-US" sz="900" dirty="0" smtClean="0"/>
              <a:t>="http://www.w3.org/2001/XMLSchema-instance"</a:t>
            </a:r>
          </a:p>
          <a:p>
            <a:r>
              <a:rPr lang="en-US" sz="900" dirty="0" smtClean="0"/>
              <a:t>  </a:t>
            </a:r>
            <a:r>
              <a:rPr lang="en-US" sz="900" dirty="0" err="1" smtClean="0"/>
              <a:t>xsi:schemaLocation</a:t>
            </a:r>
            <a:r>
              <a:rPr lang="en-US" sz="900" dirty="0" smtClean="0"/>
              <a:t>="http://maven.apache.org/POM/4.0.0 http://maven.apache.org/xsd/maven-4.0.0.xsd</a:t>
            </a:r>
            <a:r>
              <a:rPr lang="en-US" sz="900" dirty="0" smtClean="0"/>
              <a:t>"&gt;</a:t>
            </a:r>
          </a:p>
          <a:p>
            <a:r>
              <a:rPr lang="en-US" sz="900" dirty="0" smtClean="0"/>
              <a:t>  &lt;</a:t>
            </a:r>
            <a:r>
              <a:rPr lang="en-US" sz="900" dirty="0" err="1" smtClean="0"/>
              <a:t>modelVersion</a:t>
            </a:r>
            <a:r>
              <a:rPr lang="en-US" sz="900" dirty="0" smtClean="0"/>
              <a:t>&gt;4.0.0&lt;/</a:t>
            </a:r>
            <a:r>
              <a:rPr lang="en-US" sz="900" dirty="0" err="1" smtClean="0"/>
              <a:t>modelVersion</a:t>
            </a:r>
            <a:r>
              <a:rPr lang="en-US" sz="900" dirty="0" smtClean="0"/>
              <a:t>&gt;</a:t>
            </a:r>
          </a:p>
          <a:p>
            <a:endParaRPr lang="en-US" sz="900" dirty="0" smtClean="0"/>
          </a:p>
          <a:p>
            <a:r>
              <a:rPr lang="en-US" sz="900" dirty="0" smtClean="0"/>
              <a:t>  &lt;</a:t>
            </a:r>
            <a:r>
              <a:rPr lang="en-US" sz="900" dirty="0" err="1" smtClean="0"/>
              <a:t>groupId</a:t>
            </a:r>
            <a:r>
              <a:rPr lang="en-US" sz="900" dirty="0" smtClean="0"/>
              <a:t>&gt;</a:t>
            </a:r>
            <a:r>
              <a:rPr lang="en-US" sz="900" dirty="0" err="1" smtClean="0"/>
              <a:t>ejb.primer</a:t>
            </a:r>
            <a:r>
              <a:rPr lang="en-US" sz="900" dirty="0" smtClean="0"/>
              <a:t>&lt;/</a:t>
            </a:r>
            <a:r>
              <a:rPr lang="en-US" sz="900" dirty="0" err="1" smtClean="0"/>
              <a:t>groupId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&lt;</a:t>
            </a:r>
            <a:r>
              <a:rPr lang="en-US" sz="900" dirty="0" err="1" smtClean="0"/>
              <a:t>artifactId</a:t>
            </a:r>
            <a:r>
              <a:rPr lang="en-US" sz="900" dirty="0" smtClean="0"/>
              <a:t>&gt;ejbMaven-1&lt;/</a:t>
            </a:r>
            <a:r>
              <a:rPr lang="en-US" sz="900" dirty="0" err="1" smtClean="0"/>
              <a:t>artifactId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&lt;version&gt;0.0.1-SNAPSHOT&lt;/version&gt;</a:t>
            </a:r>
          </a:p>
          <a:p>
            <a:r>
              <a:rPr lang="en-US" sz="900" dirty="0" smtClean="0"/>
              <a:t>  &lt;packaging&gt;jar&lt;/packaging&gt;</a:t>
            </a:r>
          </a:p>
          <a:p>
            <a:endParaRPr lang="en-US" sz="900" dirty="0" smtClean="0"/>
          </a:p>
          <a:p>
            <a:r>
              <a:rPr lang="en-US" sz="900" dirty="0" smtClean="0"/>
              <a:t>  &lt;name&gt;ejbMaven-1&lt;/name&gt;</a:t>
            </a:r>
          </a:p>
          <a:p>
            <a:r>
              <a:rPr lang="en-US" sz="900" dirty="0" smtClean="0"/>
              <a:t>  &lt;</a:t>
            </a:r>
            <a:r>
              <a:rPr lang="en-US" sz="900" dirty="0" err="1" smtClean="0"/>
              <a:t>url</a:t>
            </a:r>
            <a:r>
              <a:rPr lang="en-US" sz="900" dirty="0" smtClean="0"/>
              <a:t>&gt;http://maven.apache.org&lt;/url&gt;</a:t>
            </a:r>
          </a:p>
          <a:p>
            <a:endParaRPr lang="en-US" sz="900" dirty="0" smtClean="0"/>
          </a:p>
          <a:p>
            <a:r>
              <a:rPr lang="en-US" sz="900" dirty="0" smtClean="0"/>
              <a:t>  &lt;properties&gt;</a:t>
            </a:r>
          </a:p>
          <a:p>
            <a:r>
              <a:rPr lang="en-US" sz="900" dirty="0" smtClean="0"/>
              <a:t>    &lt;</a:t>
            </a:r>
            <a:r>
              <a:rPr lang="en-US" sz="900" dirty="0" err="1" smtClean="0"/>
              <a:t>project.build.sourceEncoding</a:t>
            </a:r>
            <a:r>
              <a:rPr lang="en-US" sz="900" dirty="0" smtClean="0"/>
              <a:t>&gt;UTF-8&lt;/</a:t>
            </a:r>
            <a:r>
              <a:rPr lang="en-US" sz="900" dirty="0" err="1" smtClean="0"/>
              <a:t>project.build.sourceEncoding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&lt;/properties&gt;</a:t>
            </a:r>
          </a:p>
          <a:p>
            <a:endParaRPr lang="en-US" sz="900" dirty="0" smtClean="0"/>
          </a:p>
          <a:p>
            <a:endParaRPr lang="en-US" sz="900" dirty="0" smtClean="0"/>
          </a:p>
          <a:p>
            <a:r>
              <a:rPr lang="en-US" sz="900" dirty="0" smtClean="0"/>
              <a:t>&lt;build&gt;</a:t>
            </a:r>
          </a:p>
          <a:p>
            <a:r>
              <a:rPr lang="en-US" sz="900" dirty="0" smtClean="0"/>
              <a:t>    &lt;plugins&gt;</a:t>
            </a:r>
          </a:p>
          <a:p>
            <a:r>
              <a:rPr lang="en-US" sz="900" dirty="0" smtClean="0"/>
              <a:t>    &lt;!-- </a:t>
            </a:r>
            <a:r>
              <a:rPr lang="en-US" sz="900" dirty="0" err="1" smtClean="0"/>
              <a:t>JBoss</a:t>
            </a:r>
            <a:r>
              <a:rPr lang="en-US" sz="900" dirty="0" smtClean="0"/>
              <a:t> AS plugin to deploy the application --&gt;</a:t>
            </a:r>
          </a:p>
          <a:p>
            <a:r>
              <a:rPr lang="en-US" sz="900" dirty="0" smtClean="0"/>
              <a:t>            &lt;plugin&gt;</a:t>
            </a:r>
          </a:p>
          <a:p>
            <a:r>
              <a:rPr lang="en-US" sz="900" dirty="0" smtClean="0"/>
              <a:t>                &lt;</a:t>
            </a:r>
            <a:r>
              <a:rPr lang="en-US" sz="900" dirty="0" err="1" smtClean="0"/>
              <a:t>groupId</a:t>
            </a:r>
            <a:r>
              <a:rPr lang="en-US" sz="900" dirty="0" smtClean="0"/>
              <a:t>&gt;</a:t>
            </a:r>
            <a:r>
              <a:rPr lang="en-US" sz="900" dirty="0" err="1" smtClean="0"/>
              <a:t>org.wildfly.plugins</a:t>
            </a:r>
            <a:r>
              <a:rPr lang="en-US" sz="900" dirty="0" smtClean="0"/>
              <a:t>&lt;/</a:t>
            </a:r>
            <a:r>
              <a:rPr lang="en-US" sz="900" dirty="0" err="1" smtClean="0"/>
              <a:t>groupId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              &lt;</a:t>
            </a:r>
            <a:r>
              <a:rPr lang="en-US" sz="900" dirty="0" err="1" smtClean="0"/>
              <a:t>artifactId</a:t>
            </a:r>
            <a:r>
              <a:rPr lang="en-US" sz="900" dirty="0" smtClean="0"/>
              <a:t>&gt;</a:t>
            </a:r>
            <a:r>
              <a:rPr lang="en-US" sz="900" dirty="0" err="1" smtClean="0"/>
              <a:t>wildfly</a:t>
            </a:r>
            <a:r>
              <a:rPr lang="en-US" sz="900" dirty="0" smtClean="0"/>
              <a:t>-maven-plugin&lt;/</a:t>
            </a:r>
            <a:r>
              <a:rPr lang="en-US" sz="900" dirty="0" err="1" smtClean="0"/>
              <a:t>artifactId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              &lt;version&gt;1.2.0.Alpha4&lt;/version&gt;</a:t>
            </a:r>
          </a:p>
          <a:p>
            <a:r>
              <a:rPr lang="en-US" sz="900" dirty="0" smtClean="0"/>
              <a:t>                &lt;configuration&gt;</a:t>
            </a:r>
          </a:p>
          <a:p>
            <a:r>
              <a:rPr lang="en-US" sz="900" dirty="0" smtClean="0"/>
              <a:t>                    &lt;filename&gt;${</a:t>
            </a:r>
            <a:r>
              <a:rPr lang="en-US" sz="900" dirty="0" err="1" smtClean="0"/>
              <a:t>project.build.finalName</a:t>
            </a:r>
            <a:r>
              <a:rPr lang="en-US" sz="900" dirty="0" smtClean="0"/>
              <a:t>}.jar&lt;/filename&gt;</a:t>
            </a:r>
          </a:p>
          <a:p>
            <a:r>
              <a:rPr lang="en-US" sz="900" dirty="0" smtClean="0"/>
              <a:t>                &lt;/configuration&gt;</a:t>
            </a:r>
          </a:p>
          <a:p>
            <a:r>
              <a:rPr lang="en-US" sz="900" dirty="0" smtClean="0"/>
              <a:t>            &lt;/plugin&gt;</a:t>
            </a:r>
          </a:p>
          <a:p>
            <a:r>
              <a:rPr lang="en-US" sz="900" dirty="0" smtClean="0"/>
              <a:t>      &lt;plugin&gt;</a:t>
            </a:r>
          </a:p>
          <a:p>
            <a:r>
              <a:rPr lang="en-US" sz="900" dirty="0" smtClean="0"/>
              <a:t>        &lt;</a:t>
            </a:r>
            <a:r>
              <a:rPr lang="en-US" sz="900" dirty="0" err="1" smtClean="0"/>
              <a:t>artifactId</a:t>
            </a:r>
            <a:r>
              <a:rPr lang="en-US" sz="900" dirty="0" smtClean="0"/>
              <a:t>&gt;maven-compiler-plugin&lt;/</a:t>
            </a:r>
            <a:r>
              <a:rPr lang="en-US" sz="900" dirty="0" err="1" smtClean="0"/>
              <a:t>artifactId</a:t>
            </a:r>
            <a:r>
              <a:rPr lang="en-US" sz="900" dirty="0" smtClean="0"/>
              <a:t>&gt;</a:t>
            </a:r>
          </a:p>
          <a:p>
            <a:r>
              <a:rPr lang="en-US" sz="900" dirty="0" smtClean="0"/>
              <a:t>        &lt;version&gt;3.5.1&lt;/version&gt;</a:t>
            </a:r>
          </a:p>
          <a:p>
            <a:r>
              <a:rPr lang="en-US" sz="900" dirty="0" smtClean="0"/>
              <a:t>        &lt;configuration&gt;</a:t>
            </a:r>
          </a:p>
          <a:p>
            <a:r>
              <a:rPr lang="en-US" sz="900" dirty="0" smtClean="0"/>
              <a:t>          &lt;source&gt;1.8&lt;/source&gt;</a:t>
            </a:r>
          </a:p>
          <a:p>
            <a:r>
              <a:rPr lang="en-US" sz="900" dirty="0" smtClean="0"/>
              <a:t>          &lt;target&gt;1.8&lt;/target&gt;</a:t>
            </a:r>
          </a:p>
          <a:p>
            <a:r>
              <a:rPr lang="en-US" sz="900" dirty="0" smtClean="0"/>
              <a:t>        &lt;/configuration&gt;</a:t>
            </a:r>
          </a:p>
          <a:p>
            <a:r>
              <a:rPr lang="en-US" sz="900" dirty="0" smtClean="0"/>
              <a:t>      &lt;/plugin&gt;</a:t>
            </a:r>
          </a:p>
          <a:p>
            <a:r>
              <a:rPr lang="en-US" sz="900" dirty="0" smtClean="0"/>
              <a:t>      </a:t>
            </a:r>
          </a:p>
          <a:p>
            <a:r>
              <a:rPr lang="en-US" sz="900" dirty="0" smtClean="0"/>
              <a:t>      </a:t>
            </a:r>
            <a:endParaRPr lang="en-US" sz="900" dirty="0"/>
          </a:p>
        </p:txBody>
      </p:sp>
      <p:sp>
        <p:nvSpPr>
          <p:cNvPr id="9" name="Rectangle 8"/>
          <p:cNvSpPr/>
          <p:nvPr/>
        </p:nvSpPr>
        <p:spPr>
          <a:xfrm>
            <a:off x="4976553" y="1371600"/>
            <a:ext cx="4572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/>
              <a:t>&lt;plugin&gt;</a:t>
            </a:r>
          </a:p>
          <a:p>
            <a:r>
              <a:rPr lang="en-US" sz="900" dirty="0"/>
              <a:t>        &lt;</a:t>
            </a:r>
            <a:r>
              <a:rPr lang="en-US" sz="900" dirty="0" err="1"/>
              <a:t>artifactId</a:t>
            </a:r>
            <a:r>
              <a:rPr lang="en-US" sz="900" dirty="0"/>
              <a:t>&gt;maven-</a:t>
            </a:r>
            <a:r>
              <a:rPr lang="en-US" sz="900" dirty="0" err="1"/>
              <a:t>ejb</a:t>
            </a:r>
            <a:r>
              <a:rPr lang="en-US" sz="900" dirty="0"/>
              <a:t>-plugin&lt;/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&lt;version&gt;2.5&lt;/version&gt;</a:t>
            </a:r>
          </a:p>
          <a:p>
            <a:r>
              <a:rPr lang="en-US" sz="900" dirty="0"/>
              <a:t>        &lt;configuration&gt;</a:t>
            </a:r>
          </a:p>
          <a:p>
            <a:r>
              <a:rPr lang="en-US" sz="900" dirty="0"/>
              <a:t>          &lt;</a:t>
            </a:r>
            <a:r>
              <a:rPr lang="en-US" sz="900" dirty="0" err="1"/>
              <a:t>ejbVersion</a:t>
            </a:r>
            <a:r>
              <a:rPr lang="en-US" sz="900" dirty="0"/>
              <a:t>&gt;3.2&lt;/</a:t>
            </a:r>
            <a:r>
              <a:rPr lang="en-US" sz="900" dirty="0" err="1"/>
              <a:t>ejbVersion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  &lt;</a:t>
            </a:r>
            <a:r>
              <a:rPr lang="en-US" sz="900" dirty="0" err="1"/>
              <a:t>generateClient</a:t>
            </a:r>
            <a:r>
              <a:rPr lang="en-US" sz="900" dirty="0"/>
              <a:t>&gt;true&lt;/</a:t>
            </a:r>
            <a:r>
              <a:rPr lang="en-US" sz="900" dirty="0" err="1"/>
              <a:t>generateClient</a:t>
            </a:r>
            <a:r>
              <a:rPr lang="en-US" sz="900" dirty="0"/>
              <a:t>&gt;</a:t>
            </a:r>
          </a:p>
          <a:p>
            <a:r>
              <a:rPr lang="en-US" sz="900" dirty="0"/>
              <a:t>        &lt;/configuration&gt;</a:t>
            </a:r>
          </a:p>
          <a:p>
            <a:r>
              <a:rPr lang="en-US" sz="900" dirty="0"/>
              <a:t>      &lt;/plugin&gt;</a:t>
            </a:r>
          </a:p>
          <a:p>
            <a:r>
              <a:rPr lang="en-US" sz="900" dirty="0"/>
              <a:t>    &lt;/plugins&gt;</a:t>
            </a:r>
          </a:p>
          <a:p>
            <a:r>
              <a:rPr lang="en-US" sz="900" dirty="0"/>
              <a:t>  &lt;/build&gt;</a:t>
            </a:r>
          </a:p>
          <a:p>
            <a:endParaRPr lang="en-US" sz="900" dirty="0"/>
          </a:p>
          <a:p>
            <a:r>
              <a:rPr lang="en-US" sz="900" dirty="0"/>
              <a:t>  &lt;dependencies&gt;</a:t>
            </a:r>
          </a:p>
          <a:p>
            <a:r>
              <a:rPr lang="en-US" sz="900" dirty="0"/>
              <a:t>    &lt;dependency&gt;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  <a:r>
              <a:rPr lang="en-US" sz="900" dirty="0" err="1"/>
              <a:t>junit</a:t>
            </a:r>
            <a:r>
              <a:rPr lang="en-US" sz="900" dirty="0"/>
              <a:t>&lt;/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  <a:r>
              <a:rPr lang="en-US" sz="900" dirty="0" err="1"/>
              <a:t>junit</a:t>
            </a:r>
            <a:r>
              <a:rPr lang="en-US" sz="900" dirty="0"/>
              <a:t>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&lt;version&gt;3.8.1&lt;/version&gt;</a:t>
            </a:r>
          </a:p>
          <a:p>
            <a:r>
              <a:rPr lang="en-US" sz="900" dirty="0"/>
              <a:t>      &lt;scope&gt;test&lt;/scope&gt;</a:t>
            </a:r>
          </a:p>
          <a:p>
            <a:r>
              <a:rPr lang="en-US" sz="900" dirty="0"/>
              <a:t>    &lt;/dependency&gt;  </a:t>
            </a:r>
          </a:p>
          <a:p>
            <a:r>
              <a:rPr lang="en-US" sz="900" dirty="0"/>
              <a:t>      &lt;dependency&gt;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  <a:r>
              <a:rPr lang="en-US" sz="900" dirty="0" err="1"/>
              <a:t>org.jboss.spec.javax.annotation</a:t>
            </a:r>
            <a:r>
              <a:rPr lang="en-US" sz="900" dirty="0"/>
              <a:t>&lt;/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artifactId</a:t>
            </a:r>
            <a:r>
              <a:rPr lang="en-US" sz="900" dirty="0"/>
              <a:t>&gt;jboss-annotations-api_1.2_spec&lt;/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&lt;version&gt;1.0.0.Final&lt;/version&gt;</a:t>
            </a:r>
          </a:p>
          <a:p>
            <a:r>
              <a:rPr lang="en-US" sz="900" dirty="0"/>
              <a:t>    &lt;/dependency&gt;  </a:t>
            </a:r>
          </a:p>
          <a:p>
            <a:r>
              <a:rPr lang="en-US" sz="900" dirty="0"/>
              <a:t>    &lt;dependency&gt;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  <a:r>
              <a:rPr lang="en-US" sz="900" dirty="0" err="1"/>
              <a:t>org.jboss.spec.javax.ejb</a:t>
            </a:r>
            <a:r>
              <a:rPr lang="en-US" sz="900" dirty="0"/>
              <a:t>&lt;/</a:t>
            </a:r>
            <a:r>
              <a:rPr lang="en-US" sz="900" dirty="0" err="1"/>
              <a:t>groupId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</a:t>
            </a:r>
            <a:r>
              <a:rPr lang="en-US" sz="900" dirty="0" err="1"/>
              <a:t>artifactId</a:t>
            </a:r>
            <a:r>
              <a:rPr lang="en-US" sz="900" dirty="0"/>
              <a:t>&gt;jboss-ejb-api_3.2_spec&lt;/</a:t>
            </a:r>
            <a:r>
              <a:rPr lang="en-US" sz="900" dirty="0" err="1"/>
              <a:t>artifactId</a:t>
            </a:r>
            <a:r>
              <a:rPr lang="en-US" sz="900" dirty="0"/>
              <a:t>&gt;</a:t>
            </a:r>
          </a:p>
          <a:p>
            <a:r>
              <a:rPr lang="en-US" sz="900" dirty="0"/>
              <a:t>      &lt;version&gt;1.0.0.Final&lt;/version&gt;</a:t>
            </a:r>
          </a:p>
          <a:p>
            <a:r>
              <a:rPr lang="en-US" sz="900" dirty="0"/>
              <a:t>    &lt;/dependency&gt;</a:t>
            </a:r>
          </a:p>
          <a:p>
            <a:r>
              <a:rPr lang="en-US" sz="900" dirty="0"/>
              <a:t>     </a:t>
            </a:r>
          </a:p>
          <a:p>
            <a:endParaRPr lang="en-US" sz="900" dirty="0"/>
          </a:p>
          <a:p>
            <a:r>
              <a:rPr lang="en-US" sz="900" dirty="0"/>
              <a:t>  &lt;/dependencies&gt;</a:t>
            </a:r>
          </a:p>
          <a:p>
            <a:r>
              <a:rPr lang="en-US" sz="900" dirty="0"/>
              <a:t>&lt;/project&gt;</a:t>
            </a:r>
          </a:p>
        </p:txBody>
      </p:sp>
    </p:spTree>
    <p:extLst>
      <p:ext uri="{BB962C8B-B14F-4D97-AF65-F5344CB8AC3E}">
        <p14:creationId xmlns:p14="http://schemas.microsoft.com/office/powerpoint/2010/main" val="2960146497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</a:t>
            </a:r>
            <a:r>
              <a:rPr lang="sr-Latn-RS" dirty="0" smtClean="0"/>
              <a:t>: </a:t>
            </a:r>
            <a:r>
              <a:rPr lang="en-US" dirty="0" smtClean="0"/>
              <a:t>Deployment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as/Maven built…  -&gt; clean install</a:t>
            </a:r>
          </a:p>
          <a:p>
            <a:r>
              <a:rPr lang="en-US" dirty="0"/>
              <a:t>Run as/Maven built…  -&gt; </a:t>
            </a:r>
            <a:r>
              <a:rPr lang="en-US" dirty="0" err="1" smtClean="0"/>
              <a:t>deploy:deploy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-11298108"/>
            <a:ext cx="4572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US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http://maven.apache.org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sz="9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 AS </a:t>
            </a:r>
            <a:r>
              <a:rPr lang="en-US" sz="900" u="sng" dirty="0">
                <a:solidFill>
                  <a:srgbClr val="3F5FBF"/>
                </a:solidFill>
                <a:latin typeface="Consolas" panose="020B0609020204030204" pitchFamily="49" charset="0"/>
              </a:rPr>
              <a:t>plugin to deploy the application --&gt;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org.wildfly.plugins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wildfly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-maven-plugin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1.2.0.Alpha4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project.build.finalName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}.jar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3.5.1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3.2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3.8.1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org.jboss.spec.javax.annotation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jboss-annotations-api_1.2_spec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org.jboss.spec.javax.ejb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jboss-ejb-api_3.2_spec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59347933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</a:t>
            </a:r>
            <a:r>
              <a:rPr lang="sr-Latn-RS" dirty="0" smtClean="0"/>
              <a:t>: </a:t>
            </a:r>
            <a:r>
              <a:rPr lang="en-US" dirty="0" smtClean="0"/>
              <a:t>Deployment </a:t>
            </a:r>
            <a:r>
              <a:rPr lang="en-US" dirty="0" err="1" smtClean="0"/>
              <a:t>aplikacije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 smtClean="0"/>
              <a:t>Proveriti</a:t>
            </a:r>
            <a:r>
              <a:rPr lang="en-US" sz="2400" dirty="0" smtClean="0"/>
              <a:t> u </a:t>
            </a:r>
            <a:r>
              <a:rPr lang="en-US" sz="2400" dirty="0" err="1" smtClean="0"/>
              <a:t>Wildfly</a:t>
            </a:r>
            <a:r>
              <a:rPr lang="en-US" sz="2400" dirty="0" smtClean="0"/>
              <a:t> </a:t>
            </a:r>
            <a:r>
              <a:rPr lang="en-US" sz="2400" dirty="0" err="1" smtClean="0"/>
              <a:t>konzoli</a:t>
            </a:r>
            <a:r>
              <a:rPr lang="en-US" sz="2400" dirty="0" smtClean="0"/>
              <a:t> da li se </a:t>
            </a:r>
            <a:r>
              <a:rPr lang="en-US" sz="2400" dirty="0" err="1" smtClean="0"/>
              <a:t>pojavila</a:t>
            </a:r>
            <a:r>
              <a:rPr lang="en-US" sz="2400" dirty="0" smtClean="0"/>
              <a:t> </a:t>
            </a:r>
            <a:r>
              <a:rPr lang="en-US" sz="2400" dirty="0" err="1" smtClean="0"/>
              <a:t>aplikacija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-11298108"/>
            <a:ext cx="4572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US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http://maven.apache.org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sz="9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 AS </a:t>
            </a:r>
            <a:r>
              <a:rPr lang="en-US" sz="900" u="sng" dirty="0">
                <a:solidFill>
                  <a:srgbClr val="3F5FBF"/>
                </a:solidFill>
                <a:latin typeface="Consolas" panose="020B0609020204030204" pitchFamily="49" charset="0"/>
              </a:rPr>
              <a:t>plugin to deploy the application --&gt;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org.wildfly.plugins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wildfly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-maven-plugin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1.2.0.Alpha4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project.build.finalName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}.jar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3.5.1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3.2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3.8.1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org.jboss.spec.javax.annotation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jboss-annotations-api_1.2_spec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org.jboss.spec.javax.ejb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jboss-ejb-api_3.2_spec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9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92" y="1945178"/>
            <a:ext cx="8564215" cy="4297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69174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Enterprise Beans (EJB)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681411"/>
              </p:ext>
            </p:extLst>
          </p:nvPr>
        </p:nvGraphicFramePr>
        <p:xfrm>
          <a:off x="594360" y="2430780"/>
          <a:ext cx="7955280" cy="2560320"/>
        </p:xfrm>
        <a:graphic>
          <a:graphicData uri="http://schemas.openxmlformats.org/drawingml/2006/table">
            <a:tbl>
              <a:tblPr/>
              <a:tblGrid>
                <a:gridCol w="2847109">
                  <a:extLst>
                    <a:ext uri="{9D8B030D-6E8A-4147-A177-3AD203B41FA5}">
                      <a16:colId xmlns:a16="http://schemas.microsoft.com/office/drawing/2014/main" xmlns="" val="1514076409"/>
                    </a:ext>
                  </a:extLst>
                </a:gridCol>
                <a:gridCol w="5108171">
                  <a:extLst>
                    <a:ext uri="{9D8B030D-6E8A-4147-A177-3AD203B41FA5}">
                      <a16:colId xmlns:a16="http://schemas.microsoft.com/office/drawing/2014/main" xmlns="" val="1718243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Klasifikacija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effectLst/>
                        </a:rPr>
                        <a:t>Dodatna</a:t>
                      </a:r>
                      <a:r>
                        <a:rPr lang="en-US" dirty="0" smtClean="0">
                          <a:effectLst/>
                        </a:rPr>
                        <a:t> </a:t>
                      </a:r>
                      <a:r>
                        <a:rPr lang="en-US" dirty="0" err="1" smtClean="0">
                          <a:effectLst/>
                        </a:rPr>
                        <a:t>klasifikacija</a:t>
                      </a:r>
                      <a:endParaRPr lang="en-US" dirty="0">
                        <a:effectLst/>
                      </a:endParaRP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24253505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dirty="0"/>
                        <a:t>Session Bean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Stateless Session Bean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5469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Stateful Session Bean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88495123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Singleton Session Bean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1228126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/>
                        <a:t>Entity Bean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BMP (Bean Managed Persistence)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99494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CMP (Container-Managed Persistence)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3900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Message-driven Bean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None</a:t>
                      </a:r>
                    </a:p>
                  </a:txBody>
                  <a:tcPr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826936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73826" y="1501824"/>
            <a:ext cx="8075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Tabela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daje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pregled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Enterprise Bean-ova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koji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se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mogu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en-US" dirty="0" err="1" smtClean="0">
                <a:solidFill>
                  <a:srgbClr val="000000"/>
                </a:solidFill>
                <a:latin typeface="Arial" panose="020B0604020202020204" pitchFamily="34" charset="0"/>
              </a:rPr>
              <a:t>i</a:t>
            </a:r>
            <a:r>
              <a:rPr lang="sr-Latn-RS" dirty="0" smtClean="0">
                <a:solidFill>
                  <a:srgbClr val="000000"/>
                </a:solidFill>
                <a:latin typeface="Arial" panose="020B0604020202020204" pitchFamily="34" charset="0"/>
              </a:rPr>
              <a:t>zvršavati u okviru </a:t>
            </a:r>
            <a:r>
              <a:rPr lang="en-US" dirty="0" smtClean="0">
                <a:solidFill>
                  <a:srgbClr val="000000"/>
                </a:solidFill>
                <a:latin typeface="Arial" panose="020B0604020202020204" pitchFamily="34" charset="0"/>
              </a:rPr>
              <a:t>EJB</a:t>
            </a:r>
            <a:r>
              <a:rPr lang="sr-Latn-RS" dirty="0" smtClean="0">
                <a:solidFill>
                  <a:srgbClr val="000000"/>
                </a:solidFill>
                <a:latin typeface="Arial" panose="020B0604020202020204" pitchFamily="34" charset="0"/>
              </a:rPr>
              <a:t> kontejnera kojij obezbeđuje Aplikacioni server.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0047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PRIMER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endParaRPr lang="sr-Latn-RS" dirty="0"/>
          </a:p>
          <a:p>
            <a:pPr marL="0" indent="0" algn="ctr">
              <a:buNone/>
            </a:pPr>
            <a:r>
              <a:rPr lang="sr-Latn-RS" dirty="0"/>
              <a:t>2</a:t>
            </a:r>
            <a:r>
              <a:rPr lang="sr-Latn-RS" dirty="0" smtClean="0"/>
              <a:t>) Kreiranje klijent aplikacije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333677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3: Kreiranje </a:t>
            </a:r>
            <a:r>
              <a:rPr lang="en-US" dirty="0" smtClean="0"/>
              <a:t>Maven </a:t>
            </a:r>
            <a:r>
              <a:rPr lang="sr-Latn-RS" dirty="0" smtClean="0"/>
              <a:t>projekta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453601"/>
            <a:ext cx="8650777" cy="4953000"/>
          </a:xfrm>
        </p:spPr>
        <p:txBody>
          <a:bodyPr/>
          <a:lstStyle/>
          <a:p>
            <a:r>
              <a:rPr lang="en-US" sz="2800" dirty="0"/>
              <a:t>File &gt; New &gt; </a:t>
            </a:r>
            <a:r>
              <a:rPr lang="en-US" sz="2800" dirty="0" smtClean="0"/>
              <a:t>Maven</a:t>
            </a:r>
          </a:p>
          <a:p>
            <a:pPr lvl="1"/>
            <a:r>
              <a:rPr lang="en-US" sz="2000" dirty="0" err="1" smtClean="0"/>
              <a:t>Dati</a:t>
            </a:r>
            <a:r>
              <a:rPr lang="en-US" sz="2000" dirty="0" smtClean="0"/>
              <a:t> </a:t>
            </a:r>
            <a:r>
              <a:rPr lang="en-US" sz="2000" dirty="0" err="1" smtClean="0"/>
              <a:t>naziv</a:t>
            </a:r>
            <a:r>
              <a:rPr lang="en-US" sz="2000" dirty="0" smtClean="0"/>
              <a:t> </a:t>
            </a:r>
            <a:r>
              <a:rPr lang="en-US" sz="2000" dirty="0" err="1" smtClean="0"/>
              <a:t>projektu</a:t>
            </a:r>
            <a:r>
              <a:rPr lang="en-US" sz="2000" dirty="0" smtClean="0"/>
              <a:t>: EJBMavenClient-1</a:t>
            </a:r>
          </a:p>
          <a:p>
            <a:pPr lvl="1"/>
            <a:r>
              <a:rPr lang="en-US" sz="2000" dirty="0" err="1" smtClean="0"/>
              <a:t>Napomena</a:t>
            </a:r>
            <a:r>
              <a:rPr lang="en-US" sz="2000" dirty="0" smtClean="0"/>
              <a:t>: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prethodnim</a:t>
            </a:r>
            <a:r>
              <a:rPr lang="en-US" sz="2000" dirty="0" smtClean="0"/>
              <a:t> </a:t>
            </a:r>
            <a:r>
              <a:rPr lang="en-US" sz="2000" dirty="0" err="1" smtClean="0"/>
              <a:t>slajdovima</a:t>
            </a:r>
            <a:r>
              <a:rPr lang="en-US" sz="2000" dirty="0" smtClean="0"/>
              <a:t> je </a:t>
            </a:r>
            <a:r>
              <a:rPr lang="en-US" sz="2000" dirty="0" err="1" smtClean="0"/>
              <a:t>obja</a:t>
            </a:r>
            <a:r>
              <a:rPr lang="sr-Latn-RS" sz="2000" dirty="0" smtClean="0"/>
              <a:t>šnjeno kako se kreira Maven projekat</a:t>
            </a:r>
          </a:p>
          <a:p>
            <a:pPr lvl="1"/>
            <a:r>
              <a:rPr lang="sr-Latn-RS" sz="2000" dirty="0" smtClean="0"/>
              <a:t> </a:t>
            </a:r>
            <a:r>
              <a:rPr lang="en-US" sz="2000" dirty="0"/>
              <a:t> </a:t>
            </a:r>
            <a:endParaRPr lang="sr-Latn-RS" sz="2000" dirty="0" smtClean="0"/>
          </a:p>
          <a:p>
            <a:endParaRPr lang="sr-Latn-RS" sz="2800" dirty="0"/>
          </a:p>
          <a:p>
            <a:pPr marL="0" indent="0">
              <a:buNone/>
            </a:pPr>
            <a:endParaRPr lang="sr-Latn-RS" sz="2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0922" y="3031949"/>
            <a:ext cx="2880620" cy="360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485415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3: </a:t>
            </a:r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8121" y="1287282"/>
            <a:ext cx="4436225" cy="612475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US" sz="8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800" dirty="0">
                <a:latin typeface="Consolas" panose="020B0609020204030204" pitchFamily="49" charset="0"/>
              </a:rPr>
              <a:t>  </a:t>
            </a:r>
            <a:r>
              <a:rPr lang="en-US" sz="8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8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sz="8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ejbMavenClient-1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ejbMavenClient-1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http://maven.apache.org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org.jboss.as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jboss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-as-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-client-</a:t>
            </a:r>
            <a:r>
              <a:rPr lang="en-US" sz="8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bom</a:t>
            </a:r>
            <a:r>
              <a:rPr lang="en-US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7.5.13.Final-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redhat-2</a:t>
            </a:r>
            <a:r>
              <a:rPr lang="en-US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u="sng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dependencyManagement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 	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dependency&gt;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  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	     &lt;</a:t>
            </a:r>
            <a:r>
              <a:rPr lang="en-US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latin typeface="Consolas" panose="020B0609020204030204" pitchFamily="49" charset="0"/>
              </a:rPr>
              <a:t>ejb.primer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      	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&lt;</a:t>
            </a:r>
            <a:r>
              <a:rPr lang="en-US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latin typeface="Consolas" panose="020B0609020204030204" pitchFamily="49" charset="0"/>
              </a:rPr>
              <a:t>ejbMaven-1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008080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      	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&lt;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version&gt;</a:t>
            </a:r>
            <a:r>
              <a:rPr lang="en-US" sz="800" dirty="0">
                <a:latin typeface="Consolas" panose="020B0609020204030204" pitchFamily="49" charset="0"/>
              </a:rPr>
              <a:t>0.0.1-SNAPSHOT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&lt;/version&gt;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              &lt;/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dependency&gt;</a:t>
            </a:r>
          </a:p>
          <a:p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&lt;!-- Import the transaction </a:t>
            </a:r>
            <a:r>
              <a:rPr lang="en-US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spec API, we use runtime scope because we aren't </a:t>
            </a:r>
          </a:p>
          <a:p>
            <a:r>
              <a:rPr lang="en-US" sz="800" dirty="0">
                <a:solidFill>
                  <a:srgbClr val="3F5FBF"/>
                </a:solidFill>
                <a:latin typeface="Consolas" panose="020B0609020204030204" pitchFamily="49" charset="0"/>
              </a:rPr>
              <a:t>            using any direct reference to the </a:t>
            </a:r>
            <a:r>
              <a:rPr lang="en-US" sz="800" u="sng" dirty="0">
                <a:solidFill>
                  <a:srgbClr val="3F5FBF"/>
                </a:solidFill>
                <a:latin typeface="Consolas" panose="020B0609020204030204" pitchFamily="49" charset="0"/>
              </a:rPr>
              <a:t>spec API in our client code --&gt;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org.jboss.spec.javax.transaction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jboss-transaction-api_1.1_spec</a:t>
            </a:r>
            <a:r>
              <a:rPr lang="en-US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8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1.0.1.Final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smtClean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800" dirty="0" smtClean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8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sz="800" dirty="0">
              <a:solidFill>
                <a:srgbClr val="00808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680066" y="588808"/>
            <a:ext cx="4389119" cy="618630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Import the EJB 3.1 API, we use runtime scope because we aren't using </a:t>
            </a:r>
          </a:p>
          <a:p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            any direct reference to EJB </a:t>
            </a:r>
            <a:r>
              <a:rPr lang="en-US" sz="600" u="sng" dirty="0">
                <a:solidFill>
                  <a:srgbClr val="3F5FBF"/>
                </a:solidFill>
                <a:latin typeface="Consolas" panose="020B0609020204030204" pitchFamily="49" charset="0"/>
              </a:rPr>
              <a:t>spec API in our client code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org.jboss.spec.javax.ejb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jboss-ejb-api_3.1_spec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1.0.2.Final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We depend on the EJB remote business interfaces of this application --&gt;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sz="6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 EJB client API jar. We use runtime scope because the EJB client </a:t>
            </a:r>
          </a:p>
          <a:p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            API isn't directly used in this example. We just need it in our runtime </a:t>
            </a:r>
            <a:r>
              <a:rPr lang="en-US" sz="6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classpath</a:t>
            </a:r>
            <a:r>
              <a:rPr lang="en-US" sz="600" u="sng" dirty="0">
                <a:solidFill>
                  <a:srgbClr val="3F5FBF"/>
                </a:solidFill>
                <a:latin typeface="Consolas" panose="020B0609020204030204" pitchFamily="49" charset="0"/>
              </a:rPr>
              <a:t>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jboss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-client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2.1.7.Final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client communications with the server use XNIO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org.jboss.xnio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xnio-api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3.4.5.Final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org.jboss.xnio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xnio-nio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3.4.5.Final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The client needs </a:t>
            </a:r>
            <a:r>
              <a:rPr lang="en-US" sz="6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 </a:t>
            </a:r>
            <a:r>
              <a:rPr lang="en-US" sz="600" u="sng" dirty="0">
                <a:solidFill>
                  <a:srgbClr val="3F5FBF"/>
                </a:solidFill>
                <a:latin typeface="Consolas" panose="020B0609020204030204" pitchFamily="49" charset="0"/>
              </a:rPr>
              <a:t>remoting to access the server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org.jboss.remoting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jboss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-remoting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4.0.21.Final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Remote EJB accesses can be secured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org.jboss.sasl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jboss-sasl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1.0.5.Final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data serialization for invoking remote EJBs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org.jboss.marshalling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jboss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-marshalling-river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1.4.11.Final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runtime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3.8.1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600" dirty="0"/>
          </a:p>
        </p:txBody>
      </p:sp>
    </p:spTree>
    <p:extLst>
      <p:ext uri="{BB962C8B-B14F-4D97-AF65-F5344CB8AC3E}">
        <p14:creationId xmlns:p14="http://schemas.microsoft.com/office/powerpoint/2010/main" val="323424840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3: </a:t>
            </a:r>
            <a:r>
              <a:rPr lang="en-US" dirty="0" smtClean="0"/>
              <a:t>pom.xml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130532" y="1183178"/>
            <a:ext cx="5378333" cy="563231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Enforce Java 1.8 --&gt;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3.6.1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Add the </a:t>
            </a:r>
            <a:r>
              <a:rPr lang="en-US" sz="600" u="sng" dirty="0">
                <a:solidFill>
                  <a:srgbClr val="3F5FBF"/>
                </a:solidFill>
                <a:latin typeface="Consolas" panose="020B0609020204030204" pitchFamily="49" charset="0"/>
              </a:rPr>
              <a:t>maven exec plugin to allow us to run a java program via maven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org.codehaus.mojo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exec-maven-plugin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1.6.0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executions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exec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>
                <a:solidFill>
                  <a:srgbClr val="3F7F7F"/>
                </a:solidFill>
                <a:latin typeface="Consolas" panose="020B0609020204030204" pitchFamily="49" charset="0"/>
              </a:rPr>
              <a:t>goal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goals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execution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executions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executable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java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executable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workingDirectory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project.build.directory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}/exec-working-directory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workingDirectory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arguments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&lt;!-- automatically creates the </a:t>
            </a:r>
            <a:r>
              <a:rPr lang="en-US" sz="600" u="sng" dirty="0" err="1">
                <a:solidFill>
                  <a:srgbClr val="3F5FBF"/>
                </a:solidFill>
                <a:latin typeface="Consolas" panose="020B0609020204030204" pitchFamily="49" charset="0"/>
              </a:rPr>
              <a:t>classpath</a:t>
            </a:r>
            <a:r>
              <a:rPr lang="en-US" sz="600" u="sng" dirty="0">
                <a:solidFill>
                  <a:srgbClr val="3F5FBF"/>
                </a:solidFill>
                <a:latin typeface="Consolas" panose="020B0609020204030204" pitchFamily="49" charset="0"/>
              </a:rPr>
              <a:t> using all project dependencies, </a:t>
            </a:r>
          </a:p>
          <a:p>
            <a:r>
              <a:rPr lang="en-US" sz="600" dirty="0">
                <a:solidFill>
                  <a:srgbClr val="3F5FBF"/>
                </a:solidFill>
                <a:latin typeface="Consolas" panose="020B0609020204030204" pitchFamily="49" charset="0"/>
              </a:rPr>
              <a:t>                            also adding the project build directory --&gt;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argument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classpath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argument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classpath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classpath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argument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ejb.primer.Client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argument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arguments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org.apache.maven.plugins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maven-assembly-plugin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6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3.0.0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descriptorRefs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descriptorRef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jar-with-dependencies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descriptorRef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descriptorRefs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archive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manifest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mainClass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6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java.ejb.primer.Client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 err="1">
                <a:solidFill>
                  <a:srgbClr val="3F7F7F"/>
                </a:solidFill>
                <a:latin typeface="Consolas" panose="020B0609020204030204" pitchFamily="49" charset="0"/>
              </a:rPr>
              <a:t>mainClass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manifest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archive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endParaRPr lang="en-US" sz="600" dirty="0">
              <a:latin typeface="Consolas" panose="020B0609020204030204" pitchFamily="49" charset="0"/>
            </a:endParaRPr>
          </a:p>
          <a:p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6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US" sz="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144660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3: </a:t>
            </a:r>
            <a:r>
              <a:rPr lang="en-US" dirty="0" smtClean="0"/>
              <a:t>Client.java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3839" y="1011593"/>
            <a:ext cx="4572000" cy="649408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ejb.primer.RemoteCalculator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javax.naming.Context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javax.naming.InitialContext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javax.naming.NamingException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import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java.util.Hashtable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Client {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main(String[]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Exception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Invoke a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stateless bean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invokeStatelessBean</a:t>
            </a:r>
            <a:r>
              <a:rPr lang="en-US" sz="800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invokeStatelessBean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NamingException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Let's lookup the remote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stateless calculator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RemoteCalculator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statelessRemoteCalculator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lookupRemoteStatelessCalculator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"Obtained a remote stateless calculator for invocation"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invoke on the remote calculator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204;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340;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"Adding 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and 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via the remote stateless calculator deployed on the server"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statelessRemoteCalculator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.add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"Remote calculator returned sum = 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"Remote stateless calculator returned an incorrect sum 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sum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 ,expected sum was 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(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try one more invocation, this time for subtraction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3434;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2332;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"Subtracting 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 from 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 via the remote stateless calculator deployed on the server"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difference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statelessRemoteCalculator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.subtract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sz="8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"Remote calculator returned difference = 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i="1" dirty="0">
                <a:solidFill>
                  <a:srgbClr val="6A3E3E"/>
                </a:solidFill>
                <a:latin typeface="Consolas" panose="020B0609020204030204" pitchFamily="49" charset="0"/>
              </a:rPr>
              <a:t>difference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difference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RuntimeException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"Remote stateless calculator returned an incorrect difference "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800" b="1" dirty="0">
                <a:solidFill>
                  <a:srgbClr val="6A3E3E"/>
                </a:solidFill>
                <a:latin typeface="Consolas" panose="020B0609020204030204" pitchFamily="49" charset="0"/>
              </a:rPr>
              <a:t>difference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+ </a:t>
            </a:r>
            <a:r>
              <a:rPr lang="en-US" sz="800" dirty="0">
                <a:solidFill>
                  <a:srgbClr val="2A00FF"/>
                </a:solidFill>
                <a:latin typeface="Consolas" panose="020B0609020204030204" pitchFamily="49" charset="0"/>
              </a:rPr>
              <a:t>" ,expected difference was 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+ (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num1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sz="800" dirty="0">
                <a:solidFill>
                  <a:srgbClr val="6A3E3E"/>
                </a:solidFill>
                <a:latin typeface="Consolas" panose="020B0609020204030204" pitchFamily="49" charset="0"/>
              </a:rPr>
              <a:t>num2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29447" y="1053157"/>
            <a:ext cx="4073237" cy="5139869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US" sz="8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RemoteCalculator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lookupRemoteStatelessCalculator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throws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NamingException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&lt;String, String&gt;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jndiProperties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Hashtable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&lt;&gt;();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 err="1">
                <a:solidFill>
                  <a:srgbClr val="6A3E3E"/>
                </a:solidFill>
                <a:latin typeface="Consolas" panose="020B0609020204030204" pitchFamily="49" charset="0"/>
              </a:rPr>
              <a:t>jndiProperties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.put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Context.</a:t>
            </a:r>
            <a:r>
              <a:rPr lang="en-US" sz="8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URL_PKG_PREFIXES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org.jboss.ejb.client.naming</a:t>
            </a:r>
            <a:r>
              <a:rPr lang="en-US" sz="800" b="1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Context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InitialContext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jndiProperties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The JNDI lookup name for a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stateless session bean has the syntax of: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ejb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:&lt;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appName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&gt;/&lt;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moduleName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&gt;/&lt;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distinctName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&gt;/&lt;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beanName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&gt;!&lt;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viewClassName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&lt;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appName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&gt; The application name is the name of the EAR that the EJB is deployed in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(without the .ear). If the EJB JAR is not deployed in an EAR then this is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blank. The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app name can also be specified in the EAR's application.xml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&lt;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moduleName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&gt; By the default the module name is the name of the EJB JAR file (without the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.jar suffix). The module name might be overridden in the 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ejb-jar.xml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&lt;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distinctName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&gt; : EAP allows each deployment to have an (optional) distinct name.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This example does not use this so leave it blank.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&lt;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beanName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&gt; : The name of the session been to be invoked.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&lt;</a:t>
            </a:r>
            <a:r>
              <a:rPr lang="en-US" sz="800" dirty="0" err="1">
                <a:solidFill>
                  <a:srgbClr val="3F7F5F"/>
                </a:solidFill>
                <a:latin typeface="Consolas" panose="020B0609020204030204" pitchFamily="49" charset="0"/>
              </a:rPr>
              <a:t>viewClassName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&gt;: The fully qualified </a:t>
            </a:r>
            <a:r>
              <a:rPr lang="en-US" sz="800" u="sng" dirty="0" err="1">
                <a:solidFill>
                  <a:srgbClr val="3F7F5F"/>
                </a:solidFill>
                <a:latin typeface="Consolas" panose="020B0609020204030204" pitchFamily="49" charset="0"/>
              </a:rPr>
              <a:t>classname</a:t>
            </a:r>
            <a:r>
              <a:rPr lang="en-US" sz="800" u="sng" dirty="0">
                <a:solidFill>
                  <a:srgbClr val="3F7F5F"/>
                </a:solidFill>
                <a:latin typeface="Consolas" panose="020B0609020204030204" pitchFamily="49" charset="0"/>
              </a:rPr>
              <a:t> of the remote interface. Must include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the whole package name.</a:t>
            </a:r>
          </a:p>
          <a:p>
            <a:endParaRPr lang="en-US" sz="800" dirty="0"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3F7F5F"/>
                </a:solidFill>
                <a:latin typeface="Consolas" panose="020B0609020204030204" pitchFamily="49" charset="0"/>
              </a:rPr>
              <a:t>// let's do the lookup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b="1" dirty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RemoteCalculator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8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context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.lookup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ejb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:/ejbMaven-1-0.0.1-SNAPSHOT/</a:t>
            </a:r>
            <a:r>
              <a:rPr lang="en-US" sz="800" b="1" dirty="0" err="1">
                <a:solidFill>
                  <a:srgbClr val="2A00FF"/>
                </a:solidFill>
                <a:latin typeface="Consolas" panose="020B0609020204030204" pitchFamily="49" charset="0"/>
              </a:rPr>
              <a:t>CalculatorBean</a:t>
            </a:r>
            <a:r>
              <a:rPr lang="en-US" sz="800" b="1" dirty="0">
                <a:solidFill>
                  <a:srgbClr val="2A00FF"/>
                </a:solidFill>
                <a:latin typeface="Consolas" panose="020B0609020204030204" pitchFamily="49" charset="0"/>
              </a:rPr>
              <a:t>!"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+ </a:t>
            </a:r>
            <a:r>
              <a:rPr lang="en-US" sz="8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RemoteCalculator.</a:t>
            </a:r>
            <a:r>
              <a:rPr lang="en-US" sz="8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sz="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.getName</a:t>
            </a:r>
            <a:r>
              <a:rPr lang="en-US" sz="800" b="1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704548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</a:t>
            </a:r>
            <a:r>
              <a:rPr lang="sr-Latn-RS" dirty="0"/>
              <a:t>: </a:t>
            </a:r>
            <a:r>
              <a:rPr lang="sr-Latn-RS" b="1" i="1" dirty="0"/>
              <a:t>jboss-ejb-client.properties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2658" y="2056167"/>
            <a:ext cx="6259484" cy="2308324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remote.connectionprovider.create.options.org.xnio.Options.SSL_ENABLED=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false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remote.connections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default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remote.connection.default.host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u="sng" dirty="0">
                <a:solidFill>
                  <a:srgbClr val="2A00FF"/>
                </a:solidFill>
                <a:latin typeface="Consolas" panose="020B0609020204030204" pitchFamily="49" charset="0"/>
              </a:rPr>
              <a:t>localhost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remote.connection.default.port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8080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remote.connection.default.connect.options.org.xnio.Options.SASL_POLICY_NOANONYMOUS=</a:t>
            </a:r>
            <a:r>
              <a:rPr lang="en-US" sz="1600" dirty="0">
                <a:solidFill>
                  <a:srgbClr val="2A00FF"/>
                </a:solidFill>
                <a:latin typeface="Consolas" panose="020B0609020204030204" pitchFamily="49" charset="0"/>
              </a:rPr>
              <a:t>false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523356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/>
              <a:t>Primer 3</a:t>
            </a:r>
            <a:r>
              <a:rPr lang="sr-Latn-RS" dirty="0"/>
              <a:t>: </a:t>
            </a:r>
            <a:r>
              <a:rPr lang="sr-Latn-RS" b="1" i="1" dirty="0"/>
              <a:t>wildfly-config.xml</a:t>
            </a:r>
            <a:endParaRPr lang="en-US" b="1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535680" y="10116589"/>
            <a:ext cx="7162800" cy="304800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58981" y="1547101"/>
            <a:ext cx="7403869" cy="4770537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sz="1600">
                <a:solidFill>
                  <a:srgbClr val="008080"/>
                </a:solidFill>
                <a:latin typeface="Consolas" panose="020B0609020204030204" pitchFamily="49" charset="0"/>
              </a:rPr>
              <a:t>&lt;?</a:t>
            </a:r>
            <a:r>
              <a:rPr lang="en-US" sz="1600">
                <a:solidFill>
                  <a:srgbClr val="3F7F7F"/>
                </a:solidFill>
                <a:latin typeface="Consolas" panose="020B0609020204030204" pitchFamily="49" charset="0"/>
              </a:rPr>
              <a:t>xml </a:t>
            </a:r>
            <a:r>
              <a:rPr lang="en-US" sz="1600">
                <a:solidFill>
                  <a:srgbClr val="7F007F"/>
                </a:solidFill>
                <a:latin typeface="Consolas" panose="020B0609020204030204" pitchFamily="49" charset="0"/>
              </a:rPr>
              <a:t>version</a:t>
            </a:r>
            <a:r>
              <a:rPr lang="en-US" sz="160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"1.0" </a:t>
            </a:r>
            <a:r>
              <a:rPr lang="en-US" sz="1600" i="1">
                <a:solidFill>
                  <a:srgbClr val="7F007F"/>
                </a:solidFill>
                <a:latin typeface="Consolas" panose="020B0609020204030204" pitchFamily="49" charset="0"/>
              </a:rPr>
              <a:t>encoding</a:t>
            </a:r>
            <a:r>
              <a:rPr lang="en-US" sz="1600" i="1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>
                <a:solidFill>
                  <a:srgbClr val="2A00FF"/>
                </a:solidFill>
                <a:latin typeface="Consolas" panose="020B0609020204030204" pitchFamily="49" charset="0"/>
              </a:rPr>
              <a:t>"UTF-8"</a:t>
            </a:r>
            <a:r>
              <a:rPr lang="en-US" sz="1600" i="1">
                <a:solidFill>
                  <a:srgbClr val="008080"/>
                </a:solidFill>
                <a:latin typeface="Consolas" panose="020B0609020204030204" pitchFamily="49" charset="0"/>
              </a:rPr>
              <a:t>?&gt;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authentication-client </a:t>
            </a:r>
            <a:r>
              <a:rPr lang="en-US" sz="16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"urn:elytron:1.0"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authentication-rules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rule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use-configuration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"default"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authentication-rules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authentication-configurations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"default"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allow-all-</a:t>
            </a:r>
            <a:r>
              <a:rPr lang="en-US" sz="1600" dirty="0" err="1">
                <a:solidFill>
                  <a:srgbClr val="3F7F7F"/>
                </a:solidFill>
                <a:latin typeface="Consolas" panose="020B0609020204030204" pitchFamily="49" charset="0"/>
              </a:rPr>
              <a:t>sasl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-mechanisms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set-mechanism-properties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property </a:t>
            </a:r>
            <a:r>
              <a:rPr lang="en-US" sz="1600" dirty="0">
                <a:solidFill>
                  <a:srgbClr val="7F007F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n-US" sz="1600" i="1" dirty="0" err="1">
                <a:solidFill>
                  <a:srgbClr val="2A00FF"/>
                </a:solidFill>
                <a:latin typeface="Consolas" panose="020B0609020204030204" pitchFamily="49" charset="0"/>
              </a:rPr>
              <a:t>wildfly.sasl.local-user.quiet-auth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 </a:t>
            </a:r>
            <a:r>
              <a:rPr lang="en-US" sz="1600" i="1" dirty="0">
                <a:solidFill>
                  <a:srgbClr val="7F007F"/>
                </a:solidFill>
                <a:latin typeface="Consolas" panose="020B0609020204030204" pitchFamily="49" charset="0"/>
              </a:rPr>
              <a:t>value</a:t>
            </a: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i="1" dirty="0">
                <a:solidFill>
                  <a:srgbClr val="2A00FF"/>
                </a:solidFill>
                <a:latin typeface="Consolas" panose="020B0609020204030204" pitchFamily="49" charset="0"/>
              </a:rPr>
              <a:t>"true" </a:t>
            </a:r>
            <a:r>
              <a:rPr lang="en-US" sz="1600" i="1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set-mechanism-properties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use-service-loader-providers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/&gt;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authentication-configurations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authentication-client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16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216624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</a:t>
            </a:r>
            <a:r>
              <a:rPr lang="sr-Latn-RS" dirty="0" smtClean="0"/>
              <a:t>: </a:t>
            </a:r>
            <a:r>
              <a:rPr lang="en-US" dirty="0" err="1" smtClean="0"/>
              <a:t>Startovanje</a:t>
            </a:r>
            <a:r>
              <a:rPr lang="en-US" dirty="0" smtClean="0"/>
              <a:t> </a:t>
            </a:r>
            <a:r>
              <a:rPr lang="en-US" dirty="0" err="1" smtClean="0"/>
              <a:t>klijenta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Run </a:t>
            </a:r>
            <a:r>
              <a:rPr lang="en-US" dirty="0"/>
              <a:t>as/Maven built…  -&gt; </a:t>
            </a:r>
            <a:r>
              <a:rPr lang="en-US" dirty="0" err="1" smtClean="0"/>
              <a:t>eclipse:eclipse</a:t>
            </a:r>
            <a:endParaRPr lang="en-US" dirty="0" smtClean="0"/>
          </a:p>
          <a:p>
            <a:pPr lvl="1"/>
            <a:r>
              <a:rPr lang="en-US" dirty="0" err="1" smtClean="0"/>
              <a:t>Napomena</a:t>
            </a:r>
            <a:r>
              <a:rPr lang="en-US" dirty="0" smtClean="0"/>
              <a:t>: U </a:t>
            </a:r>
            <a:r>
              <a:rPr lang="en-US" dirty="0" err="1" smtClean="0"/>
              <a:t>slucaju</a:t>
            </a:r>
            <a:r>
              <a:rPr lang="en-US" dirty="0" smtClean="0"/>
              <a:t> da ne </a:t>
            </a:r>
            <a:r>
              <a:rPr lang="en-US" dirty="0" err="1" smtClean="0"/>
              <a:t>prodje</a:t>
            </a:r>
            <a:r>
              <a:rPr lang="en-US" dirty="0" smtClean="0"/>
              <a:t> </a:t>
            </a:r>
            <a:r>
              <a:rPr lang="en-US" dirty="0" err="1" smtClean="0"/>
              <a:t>ovaj</a:t>
            </a:r>
            <a:r>
              <a:rPr lang="en-US" dirty="0" smtClean="0"/>
              <a:t> </a:t>
            </a:r>
            <a:r>
              <a:rPr lang="en-US" dirty="0" err="1" smtClean="0"/>
              <a:t>korak</a:t>
            </a:r>
            <a:r>
              <a:rPr lang="en-US" dirty="0" smtClean="0"/>
              <a:t>, </a:t>
            </a:r>
            <a:r>
              <a:rPr lang="en-US" dirty="0" err="1" smtClean="0"/>
              <a:t>izbrisati</a:t>
            </a:r>
            <a:r>
              <a:rPr lang="en-US" dirty="0" smtClean="0"/>
              <a:t> </a:t>
            </a:r>
            <a:r>
              <a:rPr lang="en-US" dirty="0" err="1" smtClean="0"/>
              <a:t>fajl</a:t>
            </a:r>
            <a:r>
              <a:rPr lang="en-US" dirty="0" smtClean="0"/>
              <a:t> </a:t>
            </a:r>
            <a:r>
              <a:rPr lang="en-US" i="1" dirty="0" smtClean="0"/>
              <a:t>_</a:t>
            </a:r>
            <a:r>
              <a:rPr lang="en-US" i="1" dirty="0" err="1" smtClean="0"/>
              <a:t>remote.repositories</a:t>
            </a:r>
            <a:r>
              <a:rPr lang="en-US" dirty="0" smtClean="0"/>
              <a:t> </a:t>
            </a:r>
            <a:r>
              <a:rPr lang="en-US" dirty="0" err="1" smtClean="0"/>
              <a:t>iz</a:t>
            </a:r>
            <a:r>
              <a:rPr lang="en-US" dirty="0" smtClean="0"/>
              <a:t> </a:t>
            </a:r>
            <a:r>
              <a:rPr lang="en-US" dirty="0" err="1" smtClean="0"/>
              <a:t>direktorijuma</a:t>
            </a:r>
            <a:r>
              <a:rPr lang="en-US" dirty="0" smtClean="0"/>
              <a:t> C:/Users/[User]/.m2/repository/ejb/primer/ejbMaven-1/0.0.1-SNAPSHOT</a:t>
            </a:r>
          </a:p>
          <a:p>
            <a:r>
              <a:rPr lang="en-US" dirty="0" smtClean="0"/>
              <a:t>Run as/Maven built…  -&gt; clean install</a:t>
            </a:r>
          </a:p>
          <a:p>
            <a:r>
              <a:rPr lang="en-US" dirty="0" smtClean="0"/>
              <a:t>Run </a:t>
            </a:r>
            <a:r>
              <a:rPr lang="en-US" dirty="0"/>
              <a:t>as/Maven built…  -&gt; </a:t>
            </a:r>
            <a:r>
              <a:rPr lang="en-US" dirty="0" err="1" smtClean="0"/>
              <a:t>exec:exec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-11298108"/>
            <a:ext cx="4572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US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http://maven.apache.org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sz="9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 AS </a:t>
            </a:r>
            <a:r>
              <a:rPr lang="en-US" sz="900" u="sng" dirty="0">
                <a:solidFill>
                  <a:srgbClr val="3F5FBF"/>
                </a:solidFill>
                <a:latin typeface="Consolas" panose="020B0609020204030204" pitchFamily="49" charset="0"/>
              </a:rPr>
              <a:t>plugin to deploy the application --&gt;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org.wildfly.plugins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wildfly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-maven-plugin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1.2.0.Alpha4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project.build.finalName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}.jar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3.5.1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3.2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3.8.1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org.jboss.spec.javax.annotation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jboss-annotations-api_1.2_spec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org.jboss.spec.javax.ejb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jboss-ejb-api_3.2_spec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0571372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3</a:t>
            </a:r>
            <a:r>
              <a:rPr lang="sr-Latn-RS" dirty="0" smtClean="0"/>
              <a:t>: </a:t>
            </a:r>
            <a:r>
              <a:rPr lang="en-US" dirty="0" err="1" smtClean="0"/>
              <a:t>Rezultat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86000" y="-11298108"/>
            <a:ext cx="4572000" cy="1020279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xmlns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"http://maven.apache.org/POM/4.0.0" </a:t>
            </a:r>
            <a:r>
              <a:rPr lang="en-US" sz="900" i="1" dirty="0" err="1">
                <a:solidFill>
                  <a:srgbClr val="7F007F"/>
                </a:solidFill>
                <a:latin typeface="Consolas" panose="020B0609020204030204" pitchFamily="49" charset="0"/>
              </a:rPr>
              <a:t>xmlns:xsi</a:t>
            </a:r>
            <a:r>
              <a:rPr lang="en-US" sz="900" i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"http://www.w3.org/2001/XMLSchema-instance"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</a:t>
            </a:r>
            <a:r>
              <a:rPr lang="en-US" sz="900" dirty="0" err="1">
                <a:solidFill>
                  <a:srgbClr val="7F007F"/>
                </a:solidFill>
                <a:latin typeface="Consolas" panose="020B0609020204030204" pitchFamily="49" charset="0"/>
              </a:rPr>
              <a:t>xsi:schemaLocation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900" i="1" dirty="0">
                <a:solidFill>
                  <a:srgbClr val="2A00FF"/>
                </a:solidFill>
                <a:latin typeface="Consolas" panose="020B0609020204030204" pitchFamily="49" charset="0"/>
              </a:rPr>
              <a:t>"http://maven.apache.org/POM/4.0.0 http://maven.apache.org/xsd/maven-4.0.0.xsd"</a:t>
            </a:r>
            <a:r>
              <a:rPr lang="en-US" sz="900" i="1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4.0.0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modelVersion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ejb.primer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0.0.1-SNAPSHOT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packaging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ejbMaven-1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http://maven.apache.org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url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UTF-8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project.build.sourceEncoding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properties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&lt;!-- </a:t>
            </a:r>
            <a:r>
              <a:rPr lang="en-US" sz="900" dirty="0" err="1">
                <a:solidFill>
                  <a:srgbClr val="3F5FBF"/>
                </a:solidFill>
                <a:latin typeface="Consolas" panose="020B0609020204030204" pitchFamily="49" charset="0"/>
              </a:rPr>
              <a:t>JBoss</a:t>
            </a:r>
            <a:r>
              <a:rPr lang="en-US" sz="900" dirty="0">
                <a:solidFill>
                  <a:srgbClr val="3F5FBF"/>
                </a:solidFill>
                <a:latin typeface="Consolas" panose="020B0609020204030204" pitchFamily="49" charset="0"/>
              </a:rPr>
              <a:t> AS </a:t>
            </a:r>
            <a:r>
              <a:rPr lang="en-US" sz="900" u="sng" dirty="0">
                <a:solidFill>
                  <a:srgbClr val="3F5FBF"/>
                </a:solidFill>
                <a:latin typeface="Consolas" panose="020B0609020204030204" pitchFamily="49" charset="0"/>
              </a:rPr>
              <a:t>plugin to deploy the application --&gt;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org.wildfly.plugins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wildfly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-maven-plugin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1.2.0.Alpha4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${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project.build.finalName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}.jar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filename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maven-compiler-plugin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3.5.1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source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1.8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target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maven-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ejb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-plugin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2.5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3.2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ejbVersion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true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generateClient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configuration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plugins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build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 err="1">
                <a:solidFill>
                  <a:srgbClr val="000000"/>
                </a:solidFill>
                <a:latin typeface="Consolas" panose="020B0609020204030204" pitchFamily="49" charset="0"/>
              </a:rPr>
              <a:t>junit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3.8.1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test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scope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org.jboss.spec.javax.annotation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jboss-annotations-api_1.2_spec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 err="1">
                <a:solidFill>
                  <a:srgbClr val="000000"/>
                </a:solidFill>
                <a:latin typeface="Consolas" panose="020B0609020204030204" pitchFamily="49" charset="0"/>
              </a:rPr>
              <a:t>org.jboss.spec.javax.ejb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groupId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u="sng" dirty="0">
                <a:solidFill>
                  <a:srgbClr val="000000"/>
                </a:solidFill>
                <a:latin typeface="Consolas" panose="020B0609020204030204" pitchFamily="49" charset="0"/>
              </a:rPr>
              <a:t>jboss-ejb-api_3.2_spec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u="sng" dirty="0" err="1">
                <a:solidFill>
                  <a:srgbClr val="3F7F7F"/>
                </a:solidFill>
                <a:latin typeface="Consolas" panose="020B0609020204030204" pitchFamily="49" charset="0"/>
              </a:rPr>
              <a:t>artifactId</a:t>
            </a:r>
            <a:r>
              <a:rPr lang="en-US" sz="900" u="sng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1.0.0.Final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version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dependency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dependencies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&lt;/</a:t>
            </a:r>
            <a:r>
              <a:rPr lang="en-US" sz="900" dirty="0">
                <a:solidFill>
                  <a:srgbClr val="3F7F7F"/>
                </a:solidFill>
                <a:latin typeface="Consolas" panose="020B0609020204030204" pitchFamily="49" charset="0"/>
              </a:rPr>
              <a:t>project</a:t>
            </a:r>
            <a:r>
              <a:rPr lang="en-US" sz="900" dirty="0">
                <a:solidFill>
                  <a:srgbClr val="008080"/>
                </a:solidFill>
                <a:latin typeface="Consolas" panose="020B0609020204030204" pitchFamily="49" charset="0"/>
              </a:rPr>
              <a:t>&gt;</a:t>
            </a:r>
            <a:endParaRPr lang="en-US" sz="9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52400" y="1447800"/>
            <a:ext cx="8839200" cy="49530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59" y="1447800"/>
            <a:ext cx="8922241" cy="470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0138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498" y="2891242"/>
            <a:ext cx="7772400" cy="1362075"/>
          </a:xfrm>
        </p:spPr>
        <p:txBody>
          <a:bodyPr/>
          <a:lstStyle/>
          <a:p>
            <a:pPr algn="ctr"/>
            <a:r>
              <a:rPr lang="sr-Latn-RS" dirty="0" smtClean="0"/>
              <a:t>TESTIRANJE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793709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Beans (EJB)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Session Bean</a:t>
            </a:r>
            <a:endParaRPr lang="sr-Latn-RS" dirty="0" smtClean="0"/>
          </a:p>
          <a:p>
            <a:pPr lvl="1"/>
            <a:r>
              <a:rPr lang="sr-Latn-RS" dirty="0" smtClean="0"/>
              <a:t>Predstavlja </a:t>
            </a:r>
            <a:r>
              <a:rPr lang="en-US" b="0" dirty="0" smtClean="0"/>
              <a:t>Enterprise </a:t>
            </a:r>
            <a:r>
              <a:rPr lang="en-US" b="0" dirty="0"/>
              <a:t>Bean </a:t>
            </a:r>
            <a:r>
              <a:rPr lang="sr-Latn-RS" b="0" dirty="0" smtClean="0"/>
              <a:t>koji je generisan za svaku sesiju od klijenta i ističe kada klijent </a:t>
            </a:r>
            <a:r>
              <a:rPr lang="en-US" b="0" dirty="0" err="1" smtClean="0"/>
              <a:t>prestane</a:t>
            </a:r>
            <a:r>
              <a:rPr lang="en-US" b="0" dirty="0" smtClean="0"/>
              <a:t> da </a:t>
            </a:r>
            <a:r>
              <a:rPr lang="sr-Latn-RS" b="0" dirty="0" smtClean="0"/>
              <a:t>postoji.</a:t>
            </a:r>
            <a:r>
              <a:rPr lang="en-US" b="0" dirty="0" smtClean="0"/>
              <a:t> </a:t>
            </a:r>
            <a:r>
              <a:rPr lang="en-US" b="0" dirty="0" err="1" smtClean="0"/>
              <a:t>Naime</a:t>
            </a:r>
            <a:r>
              <a:rPr lang="en-US" b="0" dirty="0" smtClean="0"/>
              <a:t>, </a:t>
            </a:r>
            <a:r>
              <a:rPr lang="en-US" b="0" dirty="0" err="1" smtClean="0"/>
              <a:t>skladi</a:t>
            </a:r>
            <a:r>
              <a:rPr lang="sr-Latn-RS" dirty="0" smtClean="0"/>
              <a:t>šte se podaci korisnika za jednu sesiju.</a:t>
            </a:r>
            <a:r>
              <a:rPr lang="sr-Latn-RS" b="0" dirty="0" smtClean="0"/>
              <a:t> </a:t>
            </a:r>
            <a:r>
              <a:rPr lang="en-US" dirty="0"/>
              <a:t>Session bean </a:t>
            </a:r>
            <a:r>
              <a:rPr lang="sr-Latn-RS" dirty="0" smtClean="0"/>
              <a:t>se uništava čim istekne sesija korisnika. </a:t>
            </a:r>
          </a:p>
          <a:p>
            <a:pPr lvl="1"/>
            <a:r>
              <a:rPr lang="sr-Latn-RS" dirty="0" smtClean="0"/>
              <a:t>Session Beans se dele na:</a:t>
            </a:r>
            <a:r>
              <a:rPr lang="sr-Latn-RS" b="0" dirty="0" smtClean="0"/>
              <a:t> </a:t>
            </a:r>
          </a:p>
          <a:p>
            <a:pPr lvl="2"/>
            <a:r>
              <a:rPr lang="en-US" b="0" dirty="0" smtClean="0"/>
              <a:t>Stateless </a:t>
            </a:r>
            <a:r>
              <a:rPr lang="en-US" b="0" dirty="0"/>
              <a:t>Session </a:t>
            </a:r>
            <a:r>
              <a:rPr lang="en-US" b="0" dirty="0" smtClean="0"/>
              <a:t>Beans</a:t>
            </a:r>
            <a:endParaRPr lang="sr-Latn-RS" b="0" dirty="0" smtClean="0"/>
          </a:p>
          <a:p>
            <a:pPr lvl="2"/>
            <a:r>
              <a:rPr lang="en-US" b="0" dirty="0" err="1" smtClean="0"/>
              <a:t>Stateful</a:t>
            </a:r>
            <a:r>
              <a:rPr lang="en-US" b="0" dirty="0" smtClean="0"/>
              <a:t> </a:t>
            </a:r>
            <a:r>
              <a:rPr lang="en-US" b="0" dirty="0"/>
              <a:t>Session </a:t>
            </a:r>
            <a:r>
              <a:rPr lang="en-US" b="0" dirty="0" smtClean="0"/>
              <a:t>Beans</a:t>
            </a:r>
            <a:endParaRPr lang="sr-Latn-RS" b="0" dirty="0" smtClean="0"/>
          </a:p>
          <a:p>
            <a:pPr lvl="2"/>
            <a:r>
              <a:rPr lang="en-US" b="0" dirty="0" smtClean="0"/>
              <a:t>Singleton </a:t>
            </a:r>
            <a:r>
              <a:rPr lang="en-US" b="0" dirty="0"/>
              <a:t>Session Beans</a:t>
            </a:r>
            <a:r>
              <a:rPr lang="en-US" b="0" dirty="0" smtClean="0"/>
              <a:t>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smtClean="0">
                <a:latin typeface="Garamond" panose="02020404030301010803" pitchFamily="18" charset="0"/>
              </a:rPr>
              <a:t>Doc</a:t>
            </a:r>
            <a:r>
              <a:rPr lang="en-US" altLang="en-US" smtClean="0">
                <a:latin typeface="Garamond" panose="02020404030301010803" pitchFamily="18" charset="0"/>
              </a:rPr>
              <a:t>. </a:t>
            </a:r>
            <a:r>
              <a:rPr lang="sr-Latn-RS" altLang="en-US" smtClean="0">
                <a:latin typeface="Garamond" panose="02020404030301010803" pitchFamily="18" charset="0"/>
              </a:rPr>
              <a:t>d</a:t>
            </a:r>
            <a:r>
              <a:rPr lang="en-US" altLang="en-US" smtClean="0">
                <a:latin typeface="Garamond" panose="02020404030301010803" pitchFamily="18" charset="0"/>
              </a:rPr>
              <a:t>r </a:t>
            </a:r>
            <a:r>
              <a:rPr lang="sr-Latn-RS" altLang="en-US" smtClean="0">
                <a:latin typeface="Garamond" panose="02020404030301010803" pitchFamily="18" charset="0"/>
              </a:rPr>
              <a:t>Valentina Nejkovic</a:t>
            </a:r>
            <a:r>
              <a:rPr lang="en-US" altLang="en-US" smtClean="0">
                <a:latin typeface="Garamond" panose="02020404030301010803" pitchFamily="18" charset="0"/>
              </a:rPr>
              <a:t>                              Informacioni 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77644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/>
              <a:t>Arquillian</a:t>
            </a:r>
            <a:r>
              <a:rPr lang="en-US" b="1" dirty="0"/>
              <a:t>: </a:t>
            </a:r>
            <a:r>
              <a:rPr lang="sr-Latn-RS" b="1" dirty="0" smtClean="0"/>
              <a:t>Integrisani okvir za testiranje JavaEE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sz="2200" dirty="0" smtClean="0"/>
              <a:t>Upotrebom Arquillian okvira moguće je testirati dosta situacija. Bilo šta što se može uraditi u aplilkaciji, moguće je uraditi u test klasi.</a:t>
            </a:r>
            <a:endParaRPr lang="en-US" sz="2200" dirty="0"/>
          </a:p>
          <a:p>
            <a:r>
              <a:rPr lang="sr-Latn-RS" sz="2200" dirty="0" smtClean="0"/>
              <a:t>Najčešći scenario je testiranje EJB session bean-a. Moguće je odraditi JNDI lookup da bi se dobila EJB referenca čime test postaje klijent EJB bean-a. Ovakva upotreba JNDI za dobijanje EJB reference je nezgodna. Arquillian dozvoljava da se koristi </a:t>
            </a:r>
            <a:r>
              <a:rPr lang="en-US" sz="2200" dirty="0"/>
              <a:t>@EJB </a:t>
            </a:r>
            <a:r>
              <a:rPr lang="sr-Latn-RS" sz="2200" dirty="0" smtClean="0"/>
              <a:t>anotacija da bi se dobila referenca </a:t>
            </a:r>
            <a:r>
              <a:rPr lang="en-US" sz="2200" dirty="0" smtClean="0"/>
              <a:t>EJB </a:t>
            </a:r>
            <a:r>
              <a:rPr lang="en-US" sz="2200" dirty="0"/>
              <a:t>session </a:t>
            </a:r>
            <a:r>
              <a:rPr lang="en-US" sz="2200" dirty="0" smtClean="0"/>
              <a:t>bean</a:t>
            </a:r>
            <a:r>
              <a:rPr lang="sr-Latn-RS" sz="2200" dirty="0" smtClean="0"/>
              <a:t>-a u test klasi. </a:t>
            </a:r>
          </a:p>
          <a:p>
            <a:r>
              <a:rPr lang="sr-Latn-RS" sz="2200" dirty="0" smtClean="0"/>
              <a:t>Pored pristupa </a:t>
            </a:r>
            <a:r>
              <a:rPr lang="en-US" sz="2200" dirty="0" smtClean="0"/>
              <a:t>EJB </a:t>
            </a:r>
            <a:r>
              <a:rPr lang="en-US" sz="2200" dirty="0"/>
              <a:t>session </a:t>
            </a:r>
            <a:r>
              <a:rPr lang="en-US" sz="2200" dirty="0" smtClean="0"/>
              <a:t>bean</a:t>
            </a:r>
            <a:r>
              <a:rPr lang="sr-Latn-RS" sz="2200" dirty="0" smtClean="0"/>
              <a:t>-ovima moguće je pristupiti bilo kom resursu dostupnom u Java EE kontejneru. Bilo koji od tih resursa može se priključiti test klasi upotrebo anotacije </a:t>
            </a:r>
            <a:r>
              <a:rPr lang="en-US" sz="2200" dirty="0" smtClean="0"/>
              <a:t>@Resource</a:t>
            </a:r>
            <a:r>
              <a:rPr lang="sr-Latn-RS" sz="2200" dirty="0" smtClean="0"/>
              <a:t>.</a:t>
            </a:r>
            <a:endParaRPr lang="en-US" sz="2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734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0" dirty="0" err="1"/>
              <a:t>Arquillian</a:t>
            </a:r>
            <a:r>
              <a:rPr lang="en-US" sz="2000" b="0" dirty="0"/>
              <a:t> </a:t>
            </a:r>
            <a:r>
              <a:rPr lang="sr-Latn-RS" sz="2000" b="0" dirty="0" smtClean="0"/>
              <a:t>kombinuje okvire za testiranje kao što su </a:t>
            </a:r>
            <a:r>
              <a:rPr lang="en-US" sz="2000" b="0" dirty="0" smtClean="0"/>
              <a:t>JUnit </a:t>
            </a:r>
            <a:r>
              <a:rPr lang="sr-Latn-RS" sz="2000" b="0" dirty="0" smtClean="0"/>
              <a:t>i</a:t>
            </a:r>
            <a:r>
              <a:rPr lang="en-US" sz="2000" b="0" dirty="0" smtClean="0"/>
              <a:t> </a:t>
            </a:r>
            <a:r>
              <a:rPr lang="en-US" sz="2000" b="0" dirty="0" err="1" smtClean="0"/>
              <a:t>TestNG</a:t>
            </a:r>
            <a:r>
              <a:rPr lang="en-US" sz="2000" b="0" dirty="0" smtClean="0"/>
              <a:t>, </a:t>
            </a:r>
            <a:r>
              <a:rPr lang="en-US" sz="2000" b="0" dirty="0" err="1"/>
              <a:t>ShrinkWrap</a:t>
            </a:r>
            <a:r>
              <a:rPr lang="en-US" sz="2000" b="0" dirty="0"/>
              <a:t>, </a:t>
            </a:r>
            <a:r>
              <a:rPr lang="sr-Latn-RS" sz="2000" b="0" dirty="0" smtClean="0"/>
              <a:t>i target kontejnere</a:t>
            </a:r>
            <a:r>
              <a:rPr lang="en-US" sz="2000" b="0" dirty="0" smtClean="0"/>
              <a:t> </a:t>
            </a:r>
            <a:r>
              <a:rPr lang="en-US" sz="2000" b="0" dirty="0"/>
              <a:t>(Java EE </a:t>
            </a:r>
            <a:r>
              <a:rPr lang="sr-Latn-RS" sz="2000" b="0" dirty="0" smtClean="0"/>
              <a:t>kontejner</a:t>
            </a:r>
            <a:r>
              <a:rPr lang="en-US" sz="2000" b="0" dirty="0" smtClean="0"/>
              <a:t>, </a:t>
            </a:r>
            <a:r>
              <a:rPr lang="en-US" sz="2000" b="0" dirty="0"/>
              <a:t>servlet </a:t>
            </a:r>
            <a:r>
              <a:rPr lang="sr-Latn-RS" sz="2000" b="0" dirty="0" smtClean="0"/>
              <a:t>kontejner</a:t>
            </a:r>
            <a:r>
              <a:rPr lang="en-US" sz="2000" b="0" dirty="0" smtClean="0"/>
              <a:t>, </a:t>
            </a:r>
            <a:r>
              <a:rPr lang="en-US" sz="2000" b="0" dirty="0"/>
              <a:t>Java SE CDI </a:t>
            </a:r>
            <a:r>
              <a:rPr lang="sr-Latn-RS" sz="2000" b="0" dirty="0" smtClean="0"/>
              <a:t>okruženje itd</a:t>
            </a:r>
            <a:r>
              <a:rPr lang="en-US" sz="2000" b="0" dirty="0" smtClean="0"/>
              <a:t>) </a:t>
            </a:r>
            <a:r>
              <a:rPr lang="sr-Latn-RS" sz="2000" b="0" dirty="0" smtClean="0"/>
              <a:t>sa ciljem da obezbedi jednostavno i fleksibilno integraciono okruženje za testiranje.</a:t>
            </a:r>
          </a:p>
          <a:p>
            <a:r>
              <a:rPr lang="sr-Latn-RS" sz="2400" b="0" dirty="0"/>
              <a:t>U Java EE </a:t>
            </a:r>
            <a:r>
              <a:rPr lang="sr-Latn-RS" sz="2400" b="0" dirty="0" smtClean="0"/>
              <a:t>aplikacijama integraciono </a:t>
            </a:r>
            <a:r>
              <a:rPr lang="sr-Latn-RS" sz="2400" b="0" dirty="0"/>
              <a:t>testiranje je veoma bitno i to zbog sledećih razloga:</a:t>
            </a:r>
          </a:p>
          <a:p>
            <a:pPr lvl="1"/>
            <a:r>
              <a:rPr lang="sr-Latn-RS" dirty="0"/>
              <a:t>Poslovne komponente veoma često interaguju sa resursima ili podsistemima obezbeđenim od strane kontejnera</a:t>
            </a:r>
          </a:p>
          <a:p>
            <a:pPr lvl="1"/>
            <a:r>
              <a:rPr lang="sr-Latn-RS" dirty="0"/>
              <a:t>Dosta servisa se primenjuje na poslovne komponente u runtime-u</a:t>
            </a:r>
          </a:p>
          <a:p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56717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 smtClean="0"/>
              <a:t>: Primeri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 smtClean="0"/>
              <a:t>Testiranje </a:t>
            </a:r>
            <a:r>
              <a:rPr lang="en-US" b="0" dirty="0" smtClean="0"/>
              <a:t>EJB</a:t>
            </a:r>
            <a:endParaRPr lang="en-US" b="0" dirty="0"/>
          </a:p>
          <a:p>
            <a:r>
              <a:rPr lang="en-US" b="0" dirty="0" err="1" smtClean="0"/>
              <a:t>Testi</a:t>
            </a:r>
            <a:r>
              <a:rPr lang="sr-Latn-RS" b="0" dirty="0" smtClean="0"/>
              <a:t>ranje JPA</a:t>
            </a:r>
            <a:endParaRPr lang="en-US" b="0" dirty="0"/>
          </a:p>
          <a:p>
            <a:pPr marL="0" indent="0">
              <a:buNone/>
            </a:pPr>
            <a:endParaRPr lang="sr-Latn-R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0287" y="5808702"/>
            <a:ext cx="8703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https://docs.jboss.org/arquillian/reference/1.0.0.Alpha1/en-US/html_single/#intro</a:t>
            </a:r>
          </a:p>
        </p:txBody>
      </p:sp>
    </p:spTree>
    <p:extLst>
      <p:ext uri="{BB962C8B-B14F-4D97-AF65-F5344CB8AC3E}">
        <p14:creationId xmlns:p14="http://schemas.microsoft.com/office/powerpoint/2010/main" val="256063195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/>
              <a:t>: Testiranje </a:t>
            </a:r>
            <a:r>
              <a:rPr lang="sr-Latn-RS" b="1" dirty="0" smtClean="0"/>
              <a:t>EJB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3367166" y="1457498"/>
            <a:ext cx="5557932" cy="3631763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javax.ejb.EJB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org.jboss.arquillian.api.Deployment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org.jboss.arquillian.junit.Arquillian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org.jboss.shrinkwrap.api.Archives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org.jboss.shrinkwrap.api.spec.JavaArchive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org.junit.Assert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org.junit.Test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import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org.junit.runner.RunWith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RunWith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Arquillian.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InjectionTestCase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@Deployment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JavaArchive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createTestArchive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Archives.create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"test.jar"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JavaArchive.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addClasses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GreetingManager.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GreetingManagerBean.</a:t>
            </a:r>
            <a:r>
              <a:rPr kumimoji="0" lang="en-US" altLang="en-US" sz="10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@EJB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GreetingManager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greetingManager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@Test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void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shouldBeAbleToInjectEJB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throws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Exception 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String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= 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"Earthlings"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Assert.assertEquals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(Hello " +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greetingManager.greet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07015" y="1678631"/>
            <a:ext cx="277203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2000" dirty="0" smtClean="0">
                <a:solidFill>
                  <a:srgbClr val="333333"/>
                </a:solidFill>
                <a:latin typeface="Lucida Grande"/>
              </a:rPr>
              <a:t>Ovo je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JUnit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Arquillian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 test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koji radi validaciju ponašanja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EJB session </a:t>
            </a:r>
            <a:r>
              <a:rPr lang="sr-Latn-RS" altLang="en-US" sz="2000" dirty="0">
                <a:solidFill>
                  <a:srgbClr val="333333"/>
                </a:solidFill>
                <a:latin typeface="Lucida Grande"/>
              </a:rPr>
              <a:t>b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ean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-a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</a:t>
            </a:r>
            <a:r>
              <a:rPr kumimoji="0" lang="en-US" altLang="en-US" sz="2000" b="0" i="1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GreetingManager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.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Arquillian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 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traži instancu EJB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session bean</a:t>
            </a:r>
            <a:r>
              <a:rPr kumimoji="0" lang="sr-Latn-R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-a u test.jar arhivi i uključuje ga pomoću</a:t>
            </a:r>
            <a:r>
              <a:rPr kumimoji="0" lang="sr-Latn-RS" altLang="en-US" sz="2000" b="0" i="0" u="none" strike="noStrike" cap="none" normalizeH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 anotacije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 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@EJB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Lucida Grande"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33879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/>
              <a:t>: Testiranje </a:t>
            </a:r>
            <a:r>
              <a:rPr lang="en-US" b="1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5452" y="2386659"/>
            <a:ext cx="27720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 smtClean="0"/>
              <a:t>Da bi se </a:t>
            </a:r>
            <a:r>
              <a:rPr lang="en-US" dirty="0" err="1" smtClean="0"/>
              <a:t>testirao</a:t>
            </a:r>
            <a:r>
              <a:rPr lang="en-US" dirty="0" smtClean="0"/>
              <a:t> JPA </a:t>
            </a:r>
            <a:r>
              <a:rPr lang="en-US" dirty="0" err="1" smtClean="0"/>
              <a:t>potrebne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baza</a:t>
            </a:r>
            <a:r>
              <a:rPr lang="en-US" dirty="0" smtClean="0"/>
              <a:t> </a:t>
            </a:r>
            <a:r>
              <a:rPr lang="en-US" dirty="0" err="1" smtClean="0"/>
              <a:t>podataka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jedinica</a:t>
            </a:r>
            <a:r>
              <a:rPr lang="en-US" dirty="0" smtClean="0"/>
              <a:t> </a:t>
            </a:r>
            <a:r>
              <a:rPr lang="en-US" dirty="0" err="1" smtClean="0"/>
              <a:t>perzistencije</a:t>
            </a:r>
            <a:r>
              <a:rPr lang="en-US" dirty="0" smtClean="0"/>
              <a:t>. U </a:t>
            </a:r>
            <a:r>
              <a:rPr lang="en-US" dirty="0" err="1" smtClean="0"/>
              <a:t>ovom</a:t>
            </a:r>
            <a:r>
              <a:rPr lang="en-US" dirty="0" smtClean="0"/>
              <a:t> </a:t>
            </a:r>
            <a:r>
              <a:rPr lang="en-US" dirty="0" err="1" smtClean="0"/>
              <a:t>primeru</a:t>
            </a:r>
            <a:r>
              <a:rPr lang="en-US" dirty="0" smtClean="0"/>
              <a:t> </a:t>
            </a:r>
            <a:r>
              <a:rPr lang="sr-Latn-RS" dirty="0" smtClean="0"/>
              <a:t>koristićemo default primer datasource-a DefaultDS koji se već nalazi u AS-u WildFly. 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336875" y="2602465"/>
            <a:ext cx="5455340" cy="244682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1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&lt;?xml version="1.0" encoding="UTF-8"?&gt;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persistence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"1.0"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xmlns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"http://java.sun.com/xml/ns/persistence"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xmlns:xsi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"http://www.w3.org/2001/XMLSchema-instance"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xsi:schemaLocation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      http://java.sun.com/xml/ns/persistence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      http://java.sun.com/xml/ns/persistence/persistence_1_0.xsd"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persistence-unit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"users"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transaction-type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"JTA"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provider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org.hibernate.ejb.HibernatePersistence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provider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jta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-data-source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java:/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DefaultDS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jta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-data-source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"hibernate.hbm2ddl.auto"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"create-drop"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property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hibernate.dialect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007F"/>
                </a:solidFill>
                <a:effectLst/>
                <a:latin typeface="Verdana" panose="020B0604030504040204" pitchFamily="34" charset="0"/>
              </a:rPr>
              <a:t>value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=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org.hibernate.dialect.HSQLDialect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/&gt;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persistence-unit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persistence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350543" y="2156933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/>
              <a:t>p</a:t>
            </a:r>
            <a:r>
              <a:rPr lang="sr-Latn-RS" dirty="0" smtClean="0"/>
              <a:t>ersistent.xml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39161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/>
              <a:t>: Testiranje </a:t>
            </a:r>
            <a:r>
              <a:rPr lang="en-US" b="1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5452" y="2386662"/>
            <a:ext cx="277203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dirty="0" smtClean="0"/>
              <a:t>Pretpostavićemo da imamo EJB session bean koji uključuje kontekst perzistencije i koji je odgovoran za skladištenje i pronalaženje instanci naše domenske klase User.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37491" y="2125796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UserRepositotyBean.java</a:t>
            </a:r>
            <a:endParaRPr lang="en-US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137491" y="2571831"/>
            <a:ext cx="5663730" cy="193899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@Stateless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UserRepositoryBean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implements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PersistenceContext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EntityManager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void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storeAndFlush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(User u) 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em.persist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(u);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em.flush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List&lt;User&gt;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findByLastName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(String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 {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10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em.createQuery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"select u from User u where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u.lastName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 = :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setParameter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lastName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.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getResultList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();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628149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/>
              <a:t>: Testiranje </a:t>
            </a:r>
            <a:r>
              <a:rPr lang="en-US" b="1" dirty="0" smtClean="0"/>
              <a:t>JPA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sr-Latn-RS" b="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365452" y="3079159"/>
            <a:ext cx="277203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r-Latn-RS" dirty="0" smtClean="0"/>
              <a:t>Napomena: potrebno je da se doda deskriptor jedinice za perzistenciju u arhivu.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86944" y="1782736"/>
            <a:ext cx="2672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r-Latn-RS" dirty="0" smtClean="0"/>
              <a:t>UserRepositotyTest.java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661758" y="2228268"/>
            <a:ext cx="4955203" cy="3693319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extends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Arquillian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@Deployment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JavaArchive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createTestArchive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return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Archives.create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"test.jar"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JavaArchive.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addClasses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UserRepositoryBean.</a:t>
            </a:r>
            <a:r>
              <a:rPr kumimoji="0" lang="en-US" altLang="en-US" sz="900" b="1" i="0" u="none" strike="noStrike" cap="none" normalizeH="0" baseline="0" dirty="0" err="1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class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addManifestResource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"test-persistence.xml"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ArchivePaths.create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"persistence.xml"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String FIRST_NAME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"Agent"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static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final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String LAST_NAME 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"Kay"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@EJB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private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@Test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public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void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testCanPersistUserObject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{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User u = </a:t>
            </a:r>
            <a:r>
              <a:rPr kumimoji="0" lang="en-US" altLang="en-US" sz="900" b="1" i="0" u="none" strike="noStrike" cap="none" normalizeH="0" baseline="0" dirty="0" smtClean="0">
                <a:ln>
                  <a:noFill/>
                </a:ln>
                <a:solidFill>
                  <a:srgbClr val="7F1B55"/>
                </a:solidFill>
                <a:effectLst/>
                <a:latin typeface="Verdana" panose="020B0604030504040204" pitchFamily="34" charset="0"/>
              </a:rPr>
              <a:t>new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User(FIRST_NAME, LAST_NAME);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userRepository.storeAndFlush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(u);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List&lt;User&gt; users =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userRepository.findByLastName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(LAST_NAME);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Assert.assertNotNull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(users);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Assert.assertTrue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users.size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 ==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Assert.assertEquals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users.get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getLastName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(), LAST_NAME);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Assert.assertEquals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users.get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2A00FF"/>
                </a:solidFill>
                <a:effectLst/>
                <a:latin typeface="Verdana" panose="020B0604030504040204" pitchFamily="34" charset="0"/>
              </a:rPr>
              <a:t>0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).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getFirstName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(), FIRST_NAME);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32594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/>
              <a:t>: </a:t>
            </a:r>
            <a:r>
              <a:rPr lang="sr-Latn-RS" b="1" dirty="0" smtClean="0"/>
              <a:t>Postavljanje okruženja za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 smtClean="0"/>
              <a:t>Najlakši način da se startuje sa Arquillian testiranjem je da se pridoda u postojeći Maven projekat</a:t>
            </a:r>
            <a:r>
              <a:rPr lang="en-US" b="0" dirty="0" smtClean="0"/>
              <a:t>.</a:t>
            </a:r>
            <a:endParaRPr lang="sr-Latn-RS" b="0" dirty="0" smtClean="0"/>
          </a:p>
          <a:p>
            <a:r>
              <a:rPr lang="sr-Latn-RS" b="0" dirty="0" smtClean="0"/>
              <a:t>Potrebno je definisati maven property-je i dependencies u </a:t>
            </a:r>
            <a:r>
              <a:rPr lang="sr-Latn-RS" b="0" i="1" dirty="0" smtClean="0"/>
              <a:t>pom.xml</a:t>
            </a:r>
            <a:r>
              <a:rPr lang="sr-Latn-RS" b="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477151" y="4754446"/>
            <a:ext cx="3485249" cy="507831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arquillian.version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1.0.0.Alpha1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err="1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arquillian.version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properties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endParaRPr kumimoji="0" lang="sr-Latn-RS" altLang="en-US" sz="900" b="0" i="0" u="none" strike="noStrike" cap="none" normalizeH="0" baseline="0" dirty="0" smtClean="0">
              <a:ln>
                <a:noFill/>
              </a:ln>
              <a:solidFill>
                <a:srgbClr val="00808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35237" y="919519"/>
            <a:ext cx="184731" cy="2308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4601922" y="4315864"/>
            <a:ext cx="2808782" cy="1892826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dependency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groupId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junit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groupId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artifactId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junit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artifactId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version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4.6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version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scope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scope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dependency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dependency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groupId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org.jboss.arquillian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groupId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artifactId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arquillian-junit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artifactId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version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${arquillian.version}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version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scope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test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scope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/>
            </a:r>
            <a:b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&lt;/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3F7F7F"/>
                </a:solidFill>
                <a:effectLst/>
                <a:latin typeface="Verdana" panose="020B0604030504040204" pitchFamily="34" charset="0"/>
              </a:rPr>
              <a:t>dependency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rgbClr val="008080"/>
                </a:solidFill>
                <a:effectLst/>
                <a:latin typeface="Verdana" panose="020B0604030504040204" pitchFamily="34" charset="0"/>
              </a:rPr>
              <a:t>&gt;</a:t>
            </a:r>
            <a:r>
              <a:rPr kumimoji="0" lang="en-US" altLang="en-US" sz="9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9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9210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en-US" b="1" dirty="0" err="1" smtClean="0"/>
              <a:t>Arquillian</a:t>
            </a:r>
            <a:r>
              <a:rPr lang="sr-Latn-RS" b="1" dirty="0"/>
              <a:t>: </a:t>
            </a:r>
            <a:r>
              <a:rPr lang="sr-Latn-RS" b="1" dirty="0" smtClean="0"/>
              <a:t>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 smtClean="0"/>
              <a:t>Uputstvo i primeri:</a:t>
            </a:r>
          </a:p>
          <a:p>
            <a:pPr lvl="1"/>
            <a:r>
              <a:rPr lang="sr-Latn-RS" dirty="0">
                <a:hlinkClick r:id="rId2"/>
              </a:rPr>
              <a:t>https://docs.jboss.org/arquillian/reference/1.0.0.Alpha2/en-US/html_single/#</a:t>
            </a:r>
            <a:r>
              <a:rPr lang="sr-Latn-RS" dirty="0" smtClean="0">
                <a:hlinkClick r:id="rId2"/>
              </a:rPr>
              <a:t>d0e438</a:t>
            </a:r>
            <a:endParaRPr lang="sr-Latn-RS" dirty="0" smtClean="0"/>
          </a:p>
          <a:p>
            <a:pPr lvl="1"/>
            <a:r>
              <a:rPr lang="sr-Latn-RS" b="0" dirty="0" smtClean="0"/>
              <a:t>Sa linka proučiti:</a:t>
            </a:r>
          </a:p>
          <a:p>
            <a:pPr lvl="3"/>
            <a:r>
              <a:rPr lang="sr-Latn-RS" b="0" dirty="0" smtClean="0"/>
              <a:t>Sekcije 3.2, 3.3, 3.4 i Poglavlja 4, 5 i 6</a:t>
            </a:r>
          </a:p>
          <a:p>
            <a:pPr lvl="1"/>
            <a:r>
              <a:rPr lang="sr-Latn-RS" dirty="0" smtClean="0"/>
              <a:t>Uraditi primer: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docs.jboss.org/arquillian/reference/1.0.0.Alpha2/en-US/html/examples.html#examples.ejb</a:t>
            </a:r>
            <a:endParaRPr lang="sr-Latn-RS" dirty="0" smtClean="0"/>
          </a:p>
          <a:p>
            <a:pPr lvl="2"/>
            <a:r>
              <a:rPr lang="sr-Latn-RS" sz="2400" dirty="0" smtClean="0"/>
              <a:t>Napomena: kod za ovaj primer nalazi se na: </a:t>
            </a:r>
            <a:r>
              <a:rPr lang="en-US" sz="2400" dirty="0">
                <a:hlinkClick r:id="rId4"/>
              </a:rPr>
              <a:t>https://</a:t>
            </a:r>
            <a:r>
              <a:rPr lang="en-US" sz="2400" dirty="0" smtClean="0">
                <a:hlinkClick r:id="rId4"/>
              </a:rPr>
              <a:t>github.com/arquillian/arquillian-showcase/tree/master/ejb</a:t>
            </a:r>
            <a:endParaRPr lang="sr-Latn-RS" sz="2400" dirty="0" smtClean="0"/>
          </a:p>
          <a:p>
            <a:pPr lvl="2"/>
            <a:endParaRPr lang="sr-Latn-RS" sz="2400" dirty="0"/>
          </a:p>
          <a:p>
            <a:pPr lvl="2"/>
            <a:endParaRPr lang="sr-Latn-RS" dirty="0" smtClean="0"/>
          </a:p>
          <a:p>
            <a:pPr marL="693737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4235237" y="919519"/>
            <a:ext cx="184731" cy="2308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3806104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81000"/>
            <a:ext cx="7620000" cy="990600"/>
          </a:xfrm>
        </p:spPr>
        <p:txBody>
          <a:bodyPr/>
          <a:lstStyle/>
          <a:p>
            <a:r>
              <a:rPr lang="sr-Latn-RS" b="1" dirty="0" smtClean="0"/>
              <a:t>Testiranje: Junit testiranje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 smtClean="0"/>
          </a:p>
          <a:p>
            <a:r>
              <a:rPr lang="sr-Latn-RS" dirty="0" smtClean="0"/>
              <a:t>Različiti primeri testova:</a:t>
            </a:r>
          </a:p>
          <a:p>
            <a:pPr lvl="2"/>
            <a:r>
              <a:rPr lang="sr-Latn-RS" dirty="0">
                <a:hlinkClick r:id="rId2"/>
              </a:rPr>
              <a:t>http://</a:t>
            </a:r>
            <a:r>
              <a:rPr lang="sr-Latn-RS" dirty="0" smtClean="0">
                <a:hlinkClick r:id="rId2"/>
              </a:rPr>
              <a:t>openejb.apache.org/ejb3-tutorial.html</a:t>
            </a:r>
            <a:endParaRPr lang="sr-Latn-RS" dirty="0"/>
          </a:p>
          <a:p>
            <a:pPr lvl="2"/>
            <a:r>
              <a:rPr lang="sr-Latn-RS" dirty="0" smtClean="0"/>
              <a:t>Napomena: ovi primeri imaju kod koji je moguće naći na strani za svaki primer. </a:t>
            </a:r>
            <a:r>
              <a:rPr lang="sr-Latn-RS" smtClean="0"/>
              <a:t>Ovi primeri uključuju Maven. </a:t>
            </a:r>
            <a:endParaRPr lang="sr-Latn-RS" dirty="0" smtClean="0"/>
          </a:p>
          <a:p>
            <a:pPr marL="693737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29391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r>
              <a:rPr lang="sr-Latn-RS" dirty="0" smtClean="0"/>
              <a:t>: </a:t>
            </a:r>
            <a:r>
              <a:rPr lang="en-US" dirty="0"/>
              <a:t>Session Bean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 smtClean="0"/>
              <a:t>Stateless </a:t>
            </a:r>
            <a:r>
              <a:rPr lang="en-US" sz="1900" dirty="0"/>
              <a:t>Session </a:t>
            </a:r>
            <a:r>
              <a:rPr lang="en-US" sz="1900" dirty="0" smtClean="0"/>
              <a:t>Bean</a:t>
            </a:r>
            <a:r>
              <a:rPr lang="sr-Latn-RS" sz="1900" dirty="0" smtClean="0"/>
              <a:t>: </a:t>
            </a:r>
            <a:r>
              <a:rPr lang="sr-Latn-RS" sz="1900" b="0" dirty="0" smtClean="0">
                <a:solidFill>
                  <a:schemeClr val="tx1"/>
                </a:solidFill>
              </a:rPr>
              <a:t>U ovom modelu stanje sesije se ne upravlja. S</a:t>
            </a:r>
            <a:r>
              <a:rPr lang="en-US" sz="1900" b="0" dirty="0" err="1" smtClean="0">
                <a:solidFill>
                  <a:schemeClr val="tx1"/>
                </a:solidFill>
              </a:rPr>
              <a:t>tateless</a:t>
            </a:r>
            <a:r>
              <a:rPr lang="en-US" sz="1900" b="0" dirty="0" smtClean="0">
                <a:solidFill>
                  <a:schemeClr val="tx1"/>
                </a:solidFill>
              </a:rPr>
              <a:t> </a:t>
            </a:r>
            <a:r>
              <a:rPr lang="en-US" sz="1900" b="0" dirty="0">
                <a:solidFill>
                  <a:schemeClr val="tx1"/>
                </a:solidFill>
              </a:rPr>
              <a:t>session bean </a:t>
            </a:r>
            <a:r>
              <a:rPr lang="sr-Latn-RS" sz="1900" b="0" dirty="0" smtClean="0">
                <a:solidFill>
                  <a:schemeClr val="tx1"/>
                </a:solidFill>
              </a:rPr>
              <a:t>se koristi za izvođenje nezavisnih operacija.</a:t>
            </a:r>
            <a:r>
              <a:rPr lang="en-US" sz="1900" b="0" dirty="0" smtClean="0">
                <a:solidFill>
                  <a:schemeClr val="tx1"/>
                </a:solidFill>
              </a:rPr>
              <a:t> EJB </a:t>
            </a:r>
            <a:r>
              <a:rPr lang="sr-Latn-RS" sz="1900" b="0" dirty="0" smtClean="0">
                <a:solidFill>
                  <a:schemeClr val="tx1"/>
                </a:solidFill>
              </a:rPr>
              <a:t>kontejner kreira bazen nekoliko objekata stateless bean-ova i koristi ih da bi procesirao zahteve klijenata. Koraci koji su potrebni za kreiranje sta</a:t>
            </a:r>
            <a:r>
              <a:rPr lang="en-US" sz="1900" b="0" dirty="0" err="1" smtClean="0">
                <a:solidFill>
                  <a:schemeClr val="tx1"/>
                </a:solidFill>
              </a:rPr>
              <a:t>teless</a:t>
            </a:r>
            <a:r>
              <a:rPr lang="en-US" sz="1900" b="0" dirty="0" smtClean="0">
                <a:solidFill>
                  <a:schemeClr val="tx1"/>
                </a:solidFill>
              </a:rPr>
              <a:t> </a:t>
            </a:r>
            <a:r>
              <a:rPr lang="en-US" sz="1900" b="0" dirty="0" err="1" smtClean="0">
                <a:solidFill>
                  <a:schemeClr val="tx1"/>
                </a:solidFill>
              </a:rPr>
              <a:t>ejb</a:t>
            </a:r>
            <a:r>
              <a:rPr lang="sr-Latn-RS" sz="1900" b="0" dirty="0">
                <a:solidFill>
                  <a:schemeClr val="tx1"/>
                </a:solidFill>
              </a:rPr>
              <a:t> su na: </a:t>
            </a:r>
            <a:r>
              <a:rPr lang="sr-Latn-RS" sz="1900" b="0" u="sng" dirty="0">
                <a:solidFill>
                  <a:srgbClr val="0070C0"/>
                </a:solidFill>
              </a:rPr>
              <a:t>https://www.tutorialspoint.com/ejb/ejb_stateless_beans.htm</a:t>
            </a:r>
            <a:endParaRPr lang="en-US" sz="1900" b="0" u="sng" dirty="0">
              <a:solidFill>
                <a:srgbClr val="0070C0"/>
              </a:solidFill>
            </a:endParaRPr>
          </a:p>
          <a:p>
            <a:r>
              <a:rPr lang="en-US" sz="1900" dirty="0" err="1"/>
              <a:t>Stateful</a:t>
            </a:r>
            <a:r>
              <a:rPr lang="en-US" sz="1900" dirty="0"/>
              <a:t> Session Bean</a:t>
            </a:r>
            <a:r>
              <a:rPr lang="sr-Latn-RS" sz="1900" b="0" dirty="0"/>
              <a:t>: </a:t>
            </a:r>
            <a:r>
              <a:rPr lang="sr-Latn-RS" sz="1900" b="0" dirty="0">
                <a:solidFill>
                  <a:schemeClr val="tx1"/>
                </a:solidFill>
              </a:rPr>
              <a:t>U ovom modelu stanje sesije se upravlja. EJB kontejner upravlja stanje sesije. </a:t>
            </a:r>
            <a:r>
              <a:rPr lang="sr-Latn-RS" sz="1900" b="0" dirty="0" smtClean="0">
                <a:solidFill>
                  <a:schemeClr val="tx1"/>
                </a:solidFill>
              </a:rPr>
              <a:t>EJB kontejner kreira odvojeni stateful session bean da bi procesirao svaki zahtev klijenta. Čim se zahtevi izvrše uništava se stateful session bean. </a:t>
            </a:r>
            <a:r>
              <a:rPr lang="sr-Latn-RS" sz="1900" b="0" dirty="0">
                <a:solidFill>
                  <a:schemeClr val="tx1"/>
                </a:solidFill>
              </a:rPr>
              <a:t>Koraci koji su potrebni za kreiranje sta</a:t>
            </a:r>
            <a:r>
              <a:rPr lang="en-US" sz="1900" b="0" dirty="0" err="1" smtClean="0">
                <a:solidFill>
                  <a:schemeClr val="tx1"/>
                </a:solidFill>
              </a:rPr>
              <a:t>te</a:t>
            </a:r>
            <a:r>
              <a:rPr lang="sr-Latn-RS" sz="1900" b="0" dirty="0" smtClean="0">
                <a:solidFill>
                  <a:schemeClr val="tx1"/>
                </a:solidFill>
              </a:rPr>
              <a:t>ful</a:t>
            </a:r>
            <a:r>
              <a:rPr lang="en-US" sz="1900" b="0" dirty="0" smtClean="0">
                <a:solidFill>
                  <a:schemeClr val="tx1"/>
                </a:solidFill>
              </a:rPr>
              <a:t> </a:t>
            </a:r>
            <a:r>
              <a:rPr lang="en-US" sz="1900" b="0" dirty="0" err="1">
                <a:solidFill>
                  <a:schemeClr val="tx1"/>
                </a:solidFill>
              </a:rPr>
              <a:t>ejb</a:t>
            </a:r>
            <a:r>
              <a:rPr lang="sr-Latn-RS" sz="1900" b="0" dirty="0">
                <a:solidFill>
                  <a:schemeClr val="tx1"/>
                </a:solidFill>
              </a:rPr>
              <a:t> su na: </a:t>
            </a:r>
            <a:r>
              <a:rPr lang="sr-Latn-RS" sz="1900" b="0" u="sng" dirty="0">
                <a:solidFill>
                  <a:srgbClr val="0070C0"/>
                </a:solidFill>
              </a:rPr>
              <a:t>https://www.tutorialspoint.com/ejb/ejb_stateful_beans.htm</a:t>
            </a:r>
            <a:endParaRPr lang="sr-Latn-RS" sz="1900" b="0" u="sng" dirty="0" smtClean="0">
              <a:solidFill>
                <a:srgbClr val="0070C0"/>
              </a:solidFill>
            </a:endParaRPr>
          </a:p>
          <a:p>
            <a:r>
              <a:rPr lang="sr-Latn-RS" sz="1900" b="0" dirty="0" smtClean="0"/>
              <a:t> </a:t>
            </a:r>
            <a:r>
              <a:rPr lang="en-US" sz="1900" dirty="0" smtClean="0"/>
              <a:t>Singleton </a:t>
            </a:r>
            <a:r>
              <a:rPr lang="en-US" sz="1900" dirty="0"/>
              <a:t>Session </a:t>
            </a:r>
            <a:r>
              <a:rPr lang="en-US" sz="1900" dirty="0" smtClean="0"/>
              <a:t>Bean</a:t>
            </a:r>
            <a:r>
              <a:rPr lang="sr-Latn-RS" sz="1900" dirty="0" smtClean="0"/>
              <a:t>:</a:t>
            </a:r>
            <a:r>
              <a:rPr lang="sr-Latn-RS" sz="1900" b="0" dirty="0" smtClean="0"/>
              <a:t> </a:t>
            </a:r>
            <a:r>
              <a:rPr lang="sr-Latn-RS" sz="1900" b="0" dirty="0" smtClean="0">
                <a:solidFill>
                  <a:schemeClr val="tx1"/>
                </a:solidFill>
              </a:rPr>
              <a:t>U ovom modelu stanje sesije je deljeno između višestrukih klijenata. Jedna instanca koja je deljiva između svih sesija je kreirana za jednu aplikaciju. Potrebno je odrediti Bean životni ciklus  shodno aplikaciji</a:t>
            </a:r>
            <a:r>
              <a:rPr lang="sr-Latn-RS" sz="1900" b="0" dirty="0">
                <a:solidFill>
                  <a:schemeClr val="tx1"/>
                </a:solidFill>
              </a:rPr>
              <a:t>. Koraci koji su potrebni za </a:t>
            </a:r>
            <a:r>
              <a:rPr lang="sr-Latn-RS" sz="1900" b="0" dirty="0" smtClean="0">
                <a:solidFill>
                  <a:schemeClr val="tx1"/>
                </a:solidFill>
              </a:rPr>
              <a:t>kreiranje: </a:t>
            </a:r>
            <a:r>
              <a:rPr lang="sr-Latn-RS" sz="1900" b="0" u="sng" dirty="0" smtClean="0">
                <a:solidFill>
                  <a:srgbClr val="0070C0"/>
                </a:solidFill>
              </a:rPr>
              <a:t>https</a:t>
            </a:r>
            <a:r>
              <a:rPr lang="sr-Latn-RS" sz="1900" b="0" u="sng" dirty="0">
                <a:solidFill>
                  <a:srgbClr val="0070C0"/>
                </a:solidFill>
              </a:rPr>
              <a:t>://www.tutorialspoint.com/ejb/ejb_message_driven_beans.htm</a:t>
            </a:r>
            <a:endParaRPr lang="en-US" sz="1900" u="sng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27484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839200" cy="4953000"/>
          </a:xfrm>
        </p:spPr>
        <p:txBody>
          <a:bodyPr/>
          <a:lstStyle/>
          <a:p>
            <a:r>
              <a:rPr lang="en-US" dirty="0"/>
              <a:t>Message-driven Bean</a:t>
            </a:r>
          </a:p>
          <a:p>
            <a:pPr lvl="1"/>
            <a:r>
              <a:rPr lang="sr-Latn-RS" dirty="0"/>
              <a:t>Ovaj Bean sarađuje sa JMS. EJB kontejner uključuje Bean kada je JMS poruka stigla sa JMS destinacije. Može se direktno uključiti iz </a:t>
            </a:r>
            <a:r>
              <a:rPr lang="sr-Latn-RS" dirty="0" smtClean="0"/>
              <a:t>klijenta.</a:t>
            </a:r>
          </a:p>
          <a:p>
            <a:r>
              <a:rPr lang="en-US" dirty="0" smtClean="0"/>
              <a:t>Entity Bean</a:t>
            </a:r>
            <a:endParaRPr lang="sr-Latn-RS" dirty="0" smtClean="0"/>
          </a:p>
          <a:p>
            <a:pPr lvl="1"/>
            <a:r>
              <a:rPr lang="sr-Latn-RS" b="0" dirty="0" smtClean="0"/>
              <a:t>Ovaj Bean prikazuje entitet i mora biti uskladišten u bazu podataka. Kao rezultat, iako klijent i dalje postoji, stanje Entit</a:t>
            </a:r>
            <a:r>
              <a:rPr lang="en-US" b="0" dirty="0" smtClean="0"/>
              <a:t>y</a:t>
            </a:r>
            <a:r>
              <a:rPr lang="sr-Latn-RS" b="0" dirty="0" smtClean="0"/>
              <a:t> Bean-a nastavlja da egzistira u bazi podataka. Životni ciklus ovog Bean-a je duži u odnosu na Session Bean. Korisnički podaci mogu da se sačuvaju u bazu podataka ili da se pretražuju u bazi upotrebom entity bean-a</a:t>
            </a:r>
            <a:r>
              <a:rPr lang="en-US" dirty="0" smtClean="0"/>
              <a:t>.</a:t>
            </a:r>
            <a:r>
              <a:rPr lang="sr-Latn-RS" b="0" dirty="0" smtClean="0"/>
              <a:t> 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833013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r>
              <a:rPr lang="sr-Latn-RS" dirty="0" smtClean="0"/>
              <a:t>: Entity Bean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/>
              <a:t>E</a:t>
            </a:r>
            <a:r>
              <a:rPr lang="en-US" b="0" dirty="0" err="1" smtClean="0"/>
              <a:t>ntity</a:t>
            </a:r>
            <a:r>
              <a:rPr lang="en-US" b="0" dirty="0" smtClean="0"/>
              <a:t> </a:t>
            </a:r>
            <a:r>
              <a:rPr lang="en-US" b="0" dirty="0"/>
              <a:t>bean </a:t>
            </a:r>
            <a:r>
              <a:rPr lang="sr-Latn-RS" b="0" dirty="0" smtClean="0"/>
              <a:t>je jednostavan POJO (</a:t>
            </a:r>
            <a:r>
              <a:rPr lang="en-US" b="0" dirty="0" smtClean="0"/>
              <a:t>Plain </a:t>
            </a:r>
            <a:r>
              <a:rPr lang="en-US" b="0" dirty="0"/>
              <a:t>Old Java Object</a:t>
            </a:r>
            <a:r>
              <a:rPr lang="sr-Latn-RS" b="0" dirty="0" smtClean="0"/>
              <a:t>) koji daje mapiranje sa baze podataka</a:t>
            </a:r>
            <a:r>
              <a:rPr lang="en-US" b="0" dirty="0" smtClean="0"/>
              <a:t>.</a:t>
            </a:r>
            <a:r>
              <a:rPr lang="sr-Latn-RS" b="0" dirty="0" smtClean="0"/>
              <a:t> </a:t>
            </a:r>
          </a:p>
          <a:p>
            <a:r>
              <a:rPr lang="sr-Latn-RS" b="0" dirty="0" smtClean="0"/>
              <a:t>Da bi pristupili bazi podataka, potrebni su nam EJB3 entity beans i entity menadžer API. Oni se zajedno nazivaju </a:t>
            </a:r>
            <a:r>
              <a:rPr lang="en-US" b="0" dirty="0" smtClean="0"/>
              <a:t>Java </a:t>
            </a:r>
            <a:r>
              <a:rPr lang="en-US" b="0" dirty="0"/>
              <a:t>Persistence API (JPA</a:t>
            </a:r>
            <a:r>
              <a:rPr lang="en-US" b="0" dirty="0" smtClean="0"/>
              <a:t>).</a:t>
            </a:r>
            <a:endParaRPr lang="en-US" b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993071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r>
              <a:rPr lang="sr-Latn-RS" dirty="0" smtClean="0"/>
              <a:t>: Entity Bean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b="0" dirty="0" smtClean="0"/>
              <a:t>U </a:t>
            </a:r>
            <a:r>
              <a:rPr lang="sr-Latn-RS" b="0" dirty="0"/>
              <a:t>persistence API postoje:</a:t>
            </a:r>
            <a:endParaRPr lang="en-US" b="0" dirty="0"/>
          </a:p>
          <a:p>
            <a:pPr lvl="1"/>
            <a:r>
              <a:rPr lang="en-US" dirty="0"/>
              <a:t>Entity - Persistent </a:t>
            </a:r>
            <a:r>
              <a:rPr lang="en-US" dirty="0" err="1"/>
              <a:t>objekat</a:t>
            </a:r>
            <a:r>
              <a:rPr lang="en-US" dirty="0"/>
              <a:t> </a:t>
            </a:r>
            <a:r>
              <a:rPr lang="en-US" dirty="0" err="1"/>
              <a:t>koji</a:t>
            </a:r>
            <a:r>
              <a:rPr lang="en-US" dirty="0"/>
              <a:t> </a:t>
            </a:r>
            <a:r>
              <a:rPr lang="en-US" dirty="0" err="1"/>
              <a:t>predstavlja</a:t>
            </a:r>
            <a:r>
              <a:rPr lang="en-US" dirty="0"/>
              <a:t> </a:t>
            </a:r>
            <a:r>
              <a:rPr lang="en-US" dirty="0" err="1"/>
              <a:t>zapam</a:t>
            </a:r>
            <a:r>
              <a:rPr lang="sr-Latn-RS" dirty="0"/>
              <a:t>ćeni podatak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EntityManager</a:t>
            </a:r>
            <a:r>
              <a:rPr lang="en-US" dirty="0"/>
              <a:t> - Persistence </a:t>
            </a:r>
            <a:r>
              <a:rPr lang="sr-Latn-RS" dirty="0"/>
              <a:t>interfejs za operacije kao što su dodavanje, brisanje, ažuriranje, pronalaženje nad entitetom. </a:t>
            </a:r>
            <a:endParaRPr lang="en-US" dirty="0"/>
          </a:p>
          <a:p>
            <a:pPr lvl="1"/>
            <a:r>
              <a:rPr lang="en-US" dirty="0" smtClean="0"/>
              <a:t>Persistence </a:t>
            </a:r>
            <a:r>
              <a:rPr lang="sr-Latn-RS" dirty="0" smtClean="0"/>
              <a:t>jedinica</a:t>
            </a:r>
            <a:r>
              <a:rPr lang="en-US" dirty="0" smtClean="0"/>
              <a:t> </a:t>
            </a:r>
            <a:r>
              <a:rPr lang="en-US" dirty="0"/>
              <a:t>(persistence.xml)</a:t>
            </a:r>
            <a:r>
              <a:rPr lang="en-US" b="0" dirty="0"/>
              <a:t> - </a:t>
            </a:r>
            <a:r>
              <a:rPr lang="sr-Latn-RS" dirty="0" smtClean="0"/>
              <a:t>daje opis osobina persistence mehanizma</a:t>
            </a:r>
            <a:r>
              <a:rPr lang="en-US" b="0" dirty="0" smtClean="0"/>
              <a:t>.</a:t>
            </a:r>
            <a:endParaRPr lang="en-US" b="0" dirty="0"/>
          </a:p>
          <a:p>
            <a:pPr lvl="1"/>
            <a:r>
              <a:rPr lang="en-US" dirty="0"/>
              <a:t>Data Source (*ds.xml)</a:t>
            </a:r>
            <a:r>
              <a:rPr lang="en-US" b="0" dirty="0"/>
              <a:t> - </a:t>
            </a:r>
            <a:r>
              <a:rPr lang="sr-Latn-RS" b="0" dirty="0" smtClean="0"/>
              <a:t>opisuje neke osobine kao što su konekcioni url, korisničko ime, šifra itd..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7774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Enterprise </a:t>
            </a:r>
            <a:r>
              <a:rPr lang="en-US" dirty="0" smtClean="0"/>
              <a:t>Beans</a:t>
            </a:r>
            <a:r>
              <a:rPr lang="sr-Latn-RS" dirty="0" smtClean="0"/>
              <a:t>: Primer</a:t>
            </a:r>
            <a:r>
              <a:rPr lang="sr-Latn-RS" dirty="0"/>
              <a:t/>
            </a:r>
            <a:br>
              <a:rPr lang="sr-Latn-R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sr-Latn-RS" dirty="0"/>
          </a:p>
          <a:p>
            <a:pPr lvl="1"/>
            <a:r>
              <a:rPr lang="sr-Latn-RS" dirty="0"/>
              <a:t>Jedan primer sa Entity Bean-om se nalazi na:</a:t>
            </a:r>
          </a:p>
          <a:p>
            <a:pPr lvl="2"/>
            <a:r>
              <a:rPr lang="en-US" dirty="0">
                <a:hlinkClick r:id="rId2"/>
              </a:rPr>
              <a:t>https://www.tutorialspoint.com/ejb/ejb_persistence.htm</a:t>
            </a:r>
            <a:endParaRPr lang="sr-Latn-RS" dirty="0"/>
          </a:p>
          <a:p>
            <a:pPr lvl="3"/>
            <a:r>
              <a:rPr lang="sr-Latn-RS" dirty="0"/>
              <a:t>(Napomena: ovaj primer ima i klasu za testiranje)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965429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7498" y="2891242"/>
            <a:ext cx="7772400" cy="1362075"/>
          </a:xfrm>
        </p:spPr>
        <p:txBody>
          <a:bodyPr/>
          <a:lstStyle/>
          <a:p>
            <a:pPr algn="ctr"/>
            <a:r>
              <a:rPr lang="sr-Latn-RS" dirty="0" smtClean="0"/>
              <a:t>PRIMERI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sr-Latn-RS" altLang="en-US" dirty="0" smtClean="0">
                <a:latin typeface="Garamond" panose="02020404030301010803" pitchFamily="18" charset="0"/>
              </a:rPr>
              <a:t>Doc</a:t>
            </a:r>
            <a:r>
              <a:rPr lang="en-US" altLang="en-US" dirty="0" smtClean="0">
                <a:latin typeface="Garamond" panose="02020404030301010803" pitchFamily="18" charset="0"/>
              </a:rPr>
              <a:t>. </a:t>
            </a:r>
            <a:r>
              <a:rPr lang="sr-Latn-RS" altLang="en-US" dirty="0" smtClean="0">
                <a:latin typeface="Garamond" panose="02020404030301010803" pitchFamily="18" charset="0"/>
              </a:rPr>
              <a:t>d</a:t>
            </a:r>
            <a:r>
              <a:rPr lang="en-US" altLang="en-US" dirty="0" smtClean="0">
                <a:latin typeface="Garamond" panose="02020404030301010803" pitchFamily="18" charset="0"/>
              </a:rPr>
              <a:t>r </a:t>
            </a:r>
            <a:r>
              <a:rPr lang="sr-Latn-RS" altLang="en-US" dirty="0" smtClean="0">
                <a:latin typeface="Garamond" panose="02020404030301010803" pitchFamily="18" charset="0"/>
              </a:rPr>
              <a:t>Valentina Nejkovic</a:t>
            </a:r>
            <a:r>
              <a:rPr lang="en-US" altLang="en-US" dirty="0" smtClean="0">
                <a:latin typeface="Garamond" panose="02020404030301010803" pitchFamily="18" charset="0"/>
              </a:rPr>
              <a:t>                              </a:t>
            </a:r>
            <a:r>
              <a:rPr lang="en-US" altLang="en-US" dirty="0" err="1" smtClean="0">
                <a:latin typeface="Garamond" panose="02020404030301010803" pitchFamily="18" charset="0"/>
              </a:rPr>
              <a:t>Informacioni</a:t>
            </a:r>
            <a:r>
              <a:rPr lang="en-US" altLang="en-US" dirty="0" smtClean="0">
                <a:latin typeface="Garamond" panose="02020404030301010803" pitchFamily="18" charset="0"/>
              </a:rPr>
              <a:t> </a:t>
            </a:r>
            <a:r>
              <a:rPr lang="en-US" altLang="en-US" dirty="0" err="1" smtClean="0">
                <a:latin typeface="Garamond" panose="02020404030301010803" pitchFamily="18" charset="0"/>
              </a:rPr>
              <a:t>sistemi</a:t>
            </a:r>
            <a:endParaRPr lang="en-US" altLang="en-US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98776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templ2">
  <a:themeElements>
    <a:clrScheme name="templ2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templ2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4F4F4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1"/>
          </a:buClr>
          <a:buSzPct val="70000"/>
          <a:buFont typeface="Wingdings" pitchFamily="2" charset="2"/>
          <a:buChar char="l"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templ2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2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2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44405</TotalTime>
  <Words>5013</Words>
  <Application>Microsoft Office PowerPoint</Application>
  <PresentationFormat>On-screen Show (4:3)</PresentationFormat>
  <Paragraphs>907</Paragraphs>
  <Slides>39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templ2</vt:lpstr>
      <vt:lpstr>Informacioni sistemi </vt:lpstr>
      <vt:lpstr>Enterprise Beans (EJB)</vt:lpstr>
      <vt:lpstr>Enterprise Beans (EJB)</vt:lpstr>
      <vt:lpstr>Enterprise Beans: Session Bean </vt:lpstr>
      <vt:lpstr>Enterprise Beans </vt:lpstr>
      <vt:lpstr>Enterprise Beans: Entity Bean </vt:lpstr>
      <vt:lpstr>Enterprise Beans: Entity Bean </vt:lpstr>
      <vt:lpstr>Enterprise Beans: Primer </vt:lpstr>
      <vt:lpstr>PRIMERI</vt:lpstr>
      <vt:lpstr>PowerPoint Presentation</vt:lpstr>
      <vt:lpstr>PRIMER 3: Okruzenje</vt:lpstr>
      <vt:lpstr>PRIMER 3: Koraci</vt:lpstr>
      <vt:lpstr>PRIMER 3: Koraci razvoja aplikacije</vt:lpstr>
      <vt:lpstr>PRIMER 3</vt:lpstr>
      <vt:lpstr>Primer 3: Kreiranje Maven projekta</vt:lpstr>
      <vt:lpstr>Primer 3: CalculatorBean.java i RemoteCalculator.java</vt:lpstr>
      <vt:lpstr>Primer 3: pom.xml</vt:lpstr>
      <vt:lpstr>Primer 3: Deployment aplikacije</vt:lpstr>
      <vt:lpstr>Primer 3: Deployment aplikacije</vt:lpstr>
      <vt:lpstr>PRIMER 3</vt:lpstr>
      <vt:lpstr>Primer 3: Kreiranje Maven projekta</vt:lpstr>
      <vt:lpstr>Primer 3: pom.xml</vt:lpstr>
      <vt:lpstr>Primer 3: pom.xml</vt:lpstr>
      <vt:lpstr>Primer 3: Client.java</vt:lpstr>
      <vt:lpstr>Primer 3: jboss-ejb-client.properties</vt:lpstr>
      <vt:lpstr>Primer 3: wildfly-config.xml</vt:lpstr>
      <vt:lpstr>Primer 3: Startovanje klijenta</vt:lpstr>
      <vt:lpstr>Primer 3: Rezultat</vt:lpstr>
      <vt:lpstr>TESTIRANJE</vt:lpstr>
      <vt:lpstr>Arquillian: Integrisani okvir za testiranje JavaEE </vt:lpstr>
      <vt:lpstr>Arquillian</vt:lpstr>
      <vt:lpstr>Arquillian: Primeri</vt:lpstr>
      <vt:lpstr>Arquillian: Testiranje EJB</vt:lpstr>
      <vt:lpstr>Arquillian: Testiranje JPA</vt:lpstr>
      <vt:lpstr>Arquillian: Testiranje JPA</vt:lpstr>
      <vt:lpstr>Arquillian: Testiranje JPA</vt:lpstr>
      <vt:lpstr>Arquillian: Postavljanje okruženja za testiranje</vt:lpstr>
      <vt:lpstr>Arquillian: Testiranje</vt:lpstr>
      <vt:lpstr>Testiranje: Junit testiranje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Mladen</cp:lastModifiedBy>
  <cp:revision>613</cp:revision>
  <dcterms:created xsi:type="dcterms:W3CDTF">2017-02-22T16:51:26Z</dcterms:created>
  <dcterms:modified xsi:type="dcterms:W3CDTF">2017-06-07T11:44:22Z</dcterms:modified>
</cp:coreProperties>
</file>