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89" r:id="rId14"/>
    <p:sldId id="291" r:id="rId15"/>
    <p:sldId id="292" r:id="rId16"/>
    <p:sldId id="293" r:id="rId17"/>
    <p:sldId id="294" r:id="rId18"/>
    <p:sldId id="269" r:id="rId19"/>
    <p:sldId id="270" r:id="rId20"/>
    <p:sldId id="271" r:id="rId21"/>
    <p:sldId id="272" r:id="rId22"/>
    <p:sldId id="273" r:id="rId23"/>
    <p:sldId id="274" r:id="rId24"/>
    <p:sldId id="275" r:id="rId25"/>
    <p:sldId id="276" r:id="rId26"/>
    <p:sldId id="277" r:id="rId27"/>
    <p:sldId id="278" r:id="rId28"/>
    <p:sldId id="279" r:id="rId29"/>
    <p:sldId id="281" r:id="rId30"/>
    <p:sldId id="282" r:id="rId31"/>
    <p:sldId id="283" r:id="rId32"/>
    <p:sldId id="284" r:id="rId33"/>
    <p:sldId id="285" r:id="rId34"/>
    <p:sldId id="286" r:id="rId35"/>
    <p:sldId id="287" r:id="rId36"/>
    <p:sldId id="28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8" d="100"/>
          <a:sy n="88" d="100"/>
        </p:scale>
        <p:origin x="494"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sr-Latn-RS" dirty="0" smtClean="0">
                <a:latin typeface="Arial Narrow" panose="020B0606020202030204" pitchFamily="34" charset="0"/>
              </a:rPr>
              <a:t>Algoritamski zadaci sa razgovora za posao</a:t>
            </a:r>
            <a:endParaRPr lang="sr-Latn-RS" dirty="0">
              <a:latin typeface="Arial Narrow" panose="020B0606020202030204" pitchFamily="34" charset="0"/>
            </a:endParaRPr>
          </a:p>
        </p:txBody>
      </p:sp>
      <p:sp>
        <p:nvSpPr>
          <p:cNvPr id="3" name="Subtitle 2"/>
          <p:cNvSpPr>
            <a:spLocks noGrp="1"/>
          </p:cNvSpPr>
          <p:nvPr>
            <p:ph type="subTitle" idx="1"/>
          </p:nvPr>
        </p:nvSpPr>
        <p:spPr/>
        <p:txBody>
          <a:bodyPr/>
          <a:lstStyle/>
          <a:p>
            <a:endParaRPr lang="sr-Latn-RS"/>
          </a:p>
        </p:txBody>
      </p:sp>
    </p:spTree>
    <p:extLst>
      <p:ext uri="{BB962C8B-B14F-4D97-AF65-F5344CB8AC3E}">
        <p14:creationId xmlns:p14="http://schemas.microsoft.com/office/powerpoint/2010/main" val="26113268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sz="4000" dirty="0" smtClean="0">
                <a:latin typeface="Arial Narrow" panose="020B0606020202030204" pitchFamily="34" charset="0"/>
              </a:rPr>
              <a:t>3. Pronaći intervale koji se ne preklapaju sa datim skupom intervala</a:t>
            </a:r>
            <a:endParaRPr lang="sr-Latn-RS" sz="4000"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algn="just"/>
            <a:r>
              <a:rPr lang="sr-Latn-RS" sz="2000" dirty="0" smtClean="0">
                <a:latin typeface="Arial" panose="020B0604020202020204" pitchFamily="34" charset="0"/>
                <a:cs typeface="Arial" panose="020B0604020202020204" pitchFamily="34" charset="0"/>
              </a:rPr>
              <a:t>Dat je skup od N vremenskih intervala. Naći intervale koji se ne poklapaju sa zadatim skupom intervala.</a:t>
            </a:r>
          </a:p>
          <a:p>
            <a:pPr algn="just"/>
            <a:endParaRPr lang="sr-Latn-RS" sz="2000" dirty="0" smtClean="0">
              <a:latin typeface="Arial" panose="020B0604020202020204" pitchFamily="34" charset="0"/>
              <a:cs typeface="Arial" panose="020B0604020202020204" pitchFamily="34" charset="0"/>
            </a:endParaRPr>
          </a:p>
          <a:p>
            <a:pPr algn="just"/>
            <a:r>
              <a:rPr lang="sr-Latn-RS" sz="2000" dirty="0" smtClean="0">
                <a:latin typeface="Arial" panose="020B0604020202020204" pitchFamily="34" charset="0"/>
                <a:cs typeface="Arial" panose="020B0604020202020204" pitchFamily="34" charset="0"/>
              </a:rPr>
              <a:t>Input</a:t>
            </a:r>
            <a:r>
              <a:rPr lang="sr-Latn-RS" sz="2000" dirty="0">
                <a:latin typeface="Arial" panose="020B0604020202020204" pitchFamily="34" charset="0"/>
                <a:cs typeface="Arial" panose="020B0604020202020204" pitchFamily="34" charset="0"/>
              </a:rPr>
              <a:t>: interval arr[] = { {1, 3}, {2, 4}, {3, 5}, {7, 9} }</a:t>
            </a:r>
          </a:p>
          <a:p>
            <a:pPr algn="just"/>
            <a:r>
              <a:rPr lang="sr-Latn-RS" sz="2000" dirty="0">
                <a:latin typeface="Arial" panose="020B0604020202020204" pitchFamily="34" charset="0"/>
                <a:cs typeface="Arial" panose="020B0604020202020204" pitchFamily="34" charset="0"/>
              </a:rPr>
              <a:t>Output</a:t>
            </a:r>
            <a:r>
              <a:rPr lang="sr-Latn-RS" sz="2000" dirty="0" smtClean="0">
                <a:latin typeface="Arial" panose="020B0604020202020204" pitchFamily="34" charset="0"/>
                <a:cs typeface="Arial" panose="020B0604020202020204" pitchFamily="34" charset="0"/>
              </a:rPr>
              <a:t>: [5, 7]</a:t>
            </a:r>
          </a:p>
          <a:p>
            <a:pPr algn="just"/>
            <a:endParaRPr lang="sr-Latn-RS" sz="2000" dirty="0" smtClean="0">
              <a:latin typeface="Arial" panose="020B0604020202020204" pitchFamily="34" charset="0"/>
              <a:cs typeface="Arial" panose="020B0604020202020204" pitchFamily="34" charset="0"/>
            </a:endParaRPr>
          </a:p>
          <a:p>
            <a:pPr algn="just"/>
            <a:r>
              <a:rPr lang="sr-Latn-RS" sz="2000" dirty="0" smtClean="0">
                <a:latin typeface="Arial" panose="020B0604020202020204" pitchFamily="34" charset="0"/>
                <a:cs typeface="Arial" panose="020B0604020202020204" pitchFamily="34" charset="0"/>
              </a:rPr>
              <a:t>Input</a:t>
            </a:r>
            <a:r>
              <a:rPr lang="sr-Latn-RS" sz="2000" dirty="0">
                <a:latin typeface="Arial" panose="020B0604020202020204" pitchFamily="34" charset="0"/>
                <a:cs typeface="Arial" panose="020B0604020202020204" pitchFamily="34" charset="0"/>
              </a:rPr>
              <a:t>: interval arr[] = { {1, 3}, {9, 12}, {2, 4}, {6, 8} }</a:t>
            </a:r>
          </a:p>
          <a:p>
            <a:pPr algn="just"/>
            <a:r>
              <a:rPr lang="sr-Latn-RS" sz="2000" dirty="0">
                <a:latin typeface="Arial" panose="020B0604020202020204" pitchFamily="34" charset="0"/>
                <a:cs typeface="Arial" panose="020B0604020202020204" pitchFamily="34" charset="0"/>
              </a:rPr>
              <a:t>Output</a:t>
            </a:r>
            <a:r>
              <a:rPr lang="sr-Latn-RS" sz="2000" dirty="0" smtClean="0">
                <a:latin typeface="Arial" panose="020B0604020202020204" pitchFamily="34" charset="0"/>
                <a:cs typeface="Arial" panose="020B0604020202020204" pitchFamily="34" charset="0"/>
              </a:rPr>
              <a:t>: [</a:t>
            </a:r>
            <a:r>
              <a:rPr lang="sr-Latn-RS" sz="2000" dirty="0">
                <a:latin typeface="Arial" panose="020B0604020202020204" pitchFamily="34" charset="0"/>
                <a:cs typeface="Arial" panose="020B0604020202020204" pitchFamily="34" charset="0"/>
              </a:rPr>
              <a:t>4, 6</a:t>
            </a:r>
            <a:r>
              <a:rPr lang="sr-Latn-RS" sz="2000" dirty="0" smtClean="0">
                <a:latin typeface="Arial" panose="020B0604020202020204" pitchFamily="34" charset="0"/>
                <a:cs typeface="Arial" panose="020B0604020202020204" pitchFamily="34" charset="0"/>
              </a:rPr>
              <a:t>] , [</a:t>
            </a:r>
            <a:r>
              <a:rPr lang="sr-Latn-RS" sz="2000" dirty="0">
                <a:latin typeface="Arial" panose="020B0604020202020204" pitchFamily="34" charset="0"/>
                <a:cs typeface="Arial" panose="020B0604020202020204" pitchFamily="34" charset="0"/>
              </a:rPr>
              <a:t>8, 9]</a:t>
            </a:r>
            <a:endParaRPr lang="sr-Latn-R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33499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sz="4000" dirty="0" smtClean="0">
                <a:latin typeface="Arial Narrow" panose="020B0606020202030204" pitchFamily="34" charset="0"/>
              </a:rPr>
              <a:t>3. Pronaći intervale koji se ne preklapaju sa datim skupom intervala - Rešenje</a:t>
            </a:r>
            <a:endParaRPr lang="sr-Latn-RS" sz="4000" dirty="0">
              <a:latin typeface="Arial Narrow" panose="020B0606020202030204" pitchFamily="34" charset="0"/>
            </a:endParaRPr>
          </a:p>
        </p:txBody>
      </p:sp>
      <p:sp>
        <p:nvSpPr>
          <p:cNvPr id="3" name="Content Placeholder 2"/>
          <p:cNvSpPr>
            <a:spLocks noGrp="1"/>
          </p:cNvSpPr>
          <p:nvPr>
            <p:ph idx="1"/>
          </p:nvPr>
        </p:nvSpPr>
        <p:spPr>
          <a:xfrm>
            <a:off x="2589212" y="2133599"/>
            <a:ext cx="8915400" cy="4302035"/>
          </a:xfrm>
        </p:spPr>
        <p:txBody>
          <a:bodyPr>
            <a:normAutofit lnSpcReduction="10000"/>
          </a:bodyPr>
          <a:lstStyle/>
          <a:p>
            <a:pPr algn="just"/>
            <a:r>
              <a:rPr lang="sr-Latn-RS" sz="2000" dirty="0" smtClean="0">
                <a:latin typeface="Arial" panose="020B0604020202020204" pitchFamily="34" charset="0"/>
                <a:cs typeface="Arial" panose="020B0604020202020204" pitchFamily="34" charset="0"/>
              </a:rPr>
              <a:t>Sortirati date intervale po vremenu početka intervala. Ukoliko se susedni intervali ne poklapaju, onda je razlika između njih slobodan interval:</a:t>
            </a:r>
          </a:p>
          <a:p>
            <a:pPr algn="just"/>
            <a:endParaRPr lang="sr-Latn-RS" sz="2000" dirty="0">
              <a:latin typeface="Arial" panose="020B0604020202020204" pitchFamily="34" charset="0"/>
              <a:cs typeface="Arial" panose="020B0604020202020204" pitchFamily="34" charset="0"/>
            </a:endParaRPr>
          </a:p>
          <a:p>
            <a:pPr algn="just"/>
            <a:r>
              <a:rPr lang="sr-Latn-RS" sz="2000" dirty="0" smtClean="0">
                <a:latin typeface="Arial" panose="020B0604020202020204" pitchFamily="34" charset="0"/>
                <a:cs typeface="Arial" panose="020B0604020202020204" pitchFamily="34" charset="0"/>
              </a:rPr>
              <a:t>Sortirati zadati skup po vremenu početka intervala</a:t>
            </a:r>
          </a:p>
          <a:p>
            <a:pPr algn="just"/>
            <a:r>
              <a:rPr lang="sr-Latn-RS" sz="2000" dirty="0" smtClean="0">
                <a:latin typeface="Arial" panose="020B0604020202020204" pitchFamily="34" charset="0"/>
                <a:cs typeface="Arial" panose="020B0604020202020204" pitchFamily="34" charset="0"/>
              </a:rPr>
              <a:t>Obići sortirani skup intervala i proveriti da li se susedni skupovi preklapaju ili ne</a:t>
            </a:r>
          </a:p>
          <a:p>
            <a:pPr algn="just"/>
            <a:r>
              <a:rPr lang="sr-Latn-RS" sz="2000" dirty="0" smtClean="0">
                <a:latin typeface="Arial" panose="020B0604020202020204" pitchFamily="34" charset="0"/>
                <a:cs typeface="Arial" panose="020B0604020202020204" pitchFamily="34" charset="0"/>
              </a:rPr>
              <a:t>Ako se intervali </a:t>
            </a:r>
            <a:r>
              <a:rPr lang="sr-Latn-RS" sz="2000" i="1" dirty="0" smtClean="0">
                <a:latin typeface="Arial" panose="020B0604020202020204" pitchFamily="34" charset="0"/>
                <a:cs typeface="Arial" panose="020B0604020202020204" pitchFamily="34" charset="0"/>
              </a:rPr>
              <a:t>a </a:t>
            </a:r>
            <a:r>
              <a:rPr lang="sr-Latn-RS" sz="2000" dirty="0" smtClean="0">
                <a:latin typeface="Arial" panose="020B0604020202020204" pitchFamily="34" charset="0"/>
                <a:cs typeface="Arial" panose="020B0604020202020204" pitchFamily="34" charset="0"/>
              </a:rPr>
              <a:t>i </a:t>
            </a:r>
            <a:r>
              <a:rPr lang="sr-Latn-RS" sz="2000" i="1" dirty="0" smtClean="0">
                <a:latin typeface="Arial" panose="020B0604020202020204" pitchFamily="34" charset="0"/>
                <a:cs typeface="Arial" panose="020B0604020202020204" pitchFamily="34" charset="0"/>
              </a:rPr>
              <a:t>b </a:t>
            </a:r>
            <a:r>
              <a:rPr lang="sr-Latn-RS" sz="2000" dirty="0" smtClean="0">
                <a:latin typeface="Arial" panose="020B0604020202020204" pitchFamily="34" charset="0"/>
                <a:cs typeface="Arial" panose="020B0604020202020204" pitchFamily="34" charset="0"/>
              </a:rPr>
              <a:t>ne preklapaju, onda se interval </a:t>
            </a:r>
            <a:r>
              <a:rPr lang="en-US" sz="2000" i="1" dirty="0" smtClean="0">
                <a:latin typeface="Arial" panose="020B0604020202020204" pitchFamily="34" charset="0"/>
                <a:cs typeface="Arial" panose="020B0604020202020204" pitchFamily="34" charset="0"/>
              </a:rPr>
              <a:t>[</a:t>
            </a:r>
            <a:r>
              <a:rPr lang="en-US" sz="2000" i="1" dirty="0" err="1" smtClean="0">
                <a:latin typeface="Arial" panose="020B0604020202020204" pitchFamily="34" charset="0"/>
                <a:cs typeface="Arial" panose="020B0604020202020204" pitchFamily="34" charset="0"/>
              </a:rPr>
              <a:t>a.end</a:t>
            </a:r>
            <a:r>
              <a:rPr lang="en-US" sz="2000" i="1" dirty="0" smtClean="0">
                <a:latin typeface="Arial" panose="020B0604020202020204" pitchFamily="34" charset="0"/>
                <a:cs typeface="Arial" panose="020B0604020202020204" pitchFamily="34" charset="0"/>
              </a:rPr>
              <a:t>, </a:t>
            </a:r>
            <a:r>
              <a:rPr lang="en-US" sz="2000" i="1" dirty="0" err="1" smtClean="0">
                <a:latin typeface="Arial" panose="020B0604020202020204" pitchFamily="34" charset="0"/>
                <a:cs typeface="Arial" panose="020B0604020202020204" pitchFamily="34" charset="0"/>
              </a:rPr>
              <a:t>b.start</a:t>
            </a:r>
            <a:r>
              <a:rPr lang="en-US" sz="2000" i="1"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dodaje</a:t>
            </a:r>
            <a:r>
              <a:rPr lang="en-US" sz="2000" dirty="0" smtClean="0">
                <a:latin typeface="Arial" panose="020B0604020202020204" pitchFamily="34" charset="0"/>
                <a:cs typeface="Arial" panose="020B0604020202020204" pitchFamily="34" charset="0"/>
              </a:rPr>
              <a:t> u </a:t>
            </a:r>
            <a:r>
              <a:rPr lang="en-US" sz="2000" dirty="0" err="1" smtClean="0">
                <a:latin typeface="Arial" panose="020B0604020202020204" pitchFamily="34" charset="0"/>
                <a:cs typeface="Arial" panose="020B0604020202020204" pitchFamily="34" charset="0"/>
              </a:rPr>
              <a:t>nepreklapaju</a:t>
            </a:r>
            <a:r>
              <a:rPr lang="sr-Latn-RS" sz="2000" dirty="0" smtClean="0">
                <a:latin typeface="Arial" panose="020B0604020202020204" pitchFamily="34" charset="0"/>
                <a:cs typeface="Arial" panose="020B0604020202020204" pitchFamily="34" charset="0"/>
              </a:rPr>
              <a:t>će intervale</a:t>
            </a:r>
          </a:p>
          <a:p>
            <a:pPr algn="just"/>
            <a:r>
              <a:rPr lang="sr-Latn-RS" sz="2000" dirty="0" smtClean="0">
                <a:latin typeface="Arial" panose="020B0604020202020204" pitchFamily="34" charset="0"/>
                <a:cs typeface="Arial" panose="020B0604020202020204" pitchFamily="34" charset="0"/>
              </a:rPr>
              <a:t>Ukoliko se intervali preklapaju, preći na sledeći par.</a:t>
            </a:r>
          </a:p>
          <a:p>
            <a:pPr algn="just"/>
            <a:endParaRPr lang="sr-Latn-RS" sz="2000" dirty="0">
              <a:latin typeface="Arial" panose="020B0604020202020204" pitchFamily="34" charset="0"/>
              <a:cs typeface="Arial" panose="020B0604020202020204" pitchFamily="34" charset="0"/>
            </a:endParaRPr>
          </a:p>
          <a:p>
            <a:pPr algn="just"/>
            <a:r>
              <a:rPr lang="sr-Latn-RS" sz="2000" dirty="0" smtClean="0">
                <a:latin typeface="Arial" panose="020B0604020202020204" pitchFamily="34" charset="0"/>
                <a:cs typeface="Arial" panose="020B0604020202020204" pitchFamily="34" charset="0"/>
              </a:rPr>
              <a:t>Vremenska kompleksnost – </a:t>
            </a:r>
            <a:r>
              <a:rPr lang="sr-Latn-RS" sz="2000" i="1" dirty="0" smtClean="0">
                <a:latin typeface="Arial" panose="020B0604020202020204" pitchFamily="34" charset="0"/>
                <a:cs typeface="Arial" panose="020B0604020202020204" pitchFamily="34" charset="0"/>
              </a:rPr>
              <a:t>O(n log n)</a:t>
            </a:r>
            <a:endParaRPr lang="sr-Latn-R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58808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600987" y="440914"/>
            <a:ext cx="5164188" cy="5909310"/>
          </a:xfrm>
          <a:prstGeom prst="rect">
            <a:avLst/>
          </a:prstGeom>
        </p:spPr>
        <p:txBody>
          <a:bodyPr wrap="square">
            <a:spAutoFit/>
          </a:bodyPr>
          <a:lstStyle/>
          <a:p>
            <a:r>
              <a:rPr lang="sr-Latn-RS" dirty="0" smtClean="0">
                <a:latin typeface="Arial" panose="020B0604020202020204" pitchFamily="34" charset="0"/>
                <a:cs typeface="Arial" panose="020B0604020202020204" pitchFamily="34" charset="0"/>
              </a:rPr>
              <a:t>struct </a:t>
            </a:r>
            <a:r>
              <a:rPr lang="sr-Latn-RS" dirty="0">
                <a:latin typeface="Arial" panose="020B0604020202020204" pitchFamily="34" charset="0"/>
                <a:cs typeface="Arial" panose="020B0604020202020204" pitchFamily="34" charset="0"/>
              </a:rPr>
              <a:t>interval { </a:t>
            </a:r>
            <a:r>
              <a:rPr lang="sr-Latn-RS" dirty="0" smtClean="0">
                <a:latin typeface="Arial" panose="020B0604020202020204" pitchFamily="34" charset="0"/>
                <a:cs typeface="Arial" panose="020B0604020202020204" pitchFamily="34" charset="0"/>
              </a:rPr>
              <a:t>int </a:t>
            </a:r>
            <a:r>
              <a:rPr lang="sr-Latn-RS" dirty="0">
                <a:latin typeface="Arial" panose="020B0604020202020204" pitchFamily="34" charset="0"/>
                <a:cs typeface="Arial" panose="020B0604020202020204" pitchFamily="34" charset="0"/>
              </a:rPr>
              <a:t>start, end; </a:t>
            </a:r>
            <a:r>
              <a:rPr lang="sr-Latn-RS" dirty="0" smtClean="0">
                <a:latin typeface="Arial" panose="020B0604020202020204" pitchFamily="34" charset="0"/>
                <a:cs typeface="Arial" panose="020B0604020202020204" pitchFamily="34" charset="0"/>
              </a:rPr>
              <a:t>}; </a:t>
            </a:r>
          </a:p>
          <a:p>
            <a:endParaRPr lang="sr-Latn-RS" dirty="0" smtClean="0">
              <a:latin typeface="Arial" panose="020B0604020202020204" pitchFamily="34" charset="0"/>
              <a:cs typeface="Arial" panose="020B0604020202020204" pitchFamily="34" charset="0"/>
            </a:endParaRPr>
          </a:p>
          <a:p>
            <a:r>
              <a:rPr lang="sr-Latn-RS" dirty="0" smtClean="0">
                <a:latin typeface="Arial" panose="020B0604020202020204" pitchFamily="34" charset="0"/>
                <a:cs typeface="Arial" panose="020B0604020202020204" pitchFamily="34" charset="0"/>
              </a:rPr>
              <a:t>bool </a:t>
            </a:r>
            <a:r>
              <a:rPr lang="sr-Latn-RS" dirty="0">
                <a:latin typeface="Arial" panose="020B0604020202020204" pitchFamily="34" charset="0"/>
                <a:cs typeface="Arial" panose="020B0604020202020204" pitchFamily="34" charset="0"/>
              </a:rPr>
              <a:t>compareinterval(interval i1, interval i2) </a:t>
            </a:r>
            <a:endParaRPr lang="sr-Latn-RS" dirty="0" smtClean="0">
              <a:latin typeface="Arial" panose="020B0604020202020204" pitchFamily="34" charset="0"/>
              <a:cs typeface="Arial" panose="020B0604020202020204" pitchFamily="34" charset="0"/>
            </a:endParaRPr>
          </a:p>
          <a:p>
            <a:r>
              <a:rPr lang="sr-Latn-RS" dirty="0" smtClean="0">
                <a:latin typeface="Arial" panose="020B0604020202020204" pitchFamily="34" charset="0"/>
                <a:cs typeface="Arial" panose="020B0604020202020204" pitchFamily="34" charset="0"/>
              </a:rPr>
              <a:t>{ return </a:t>
            </a:r>
            <a:r>
              <a:rPr lang="sr-Latn-RS" dirty="0">
                <a:latin typeface="Arial" panose="020B0604020202020204" pitchFamily="34" charset="0"/>
                <a:cs typeface="Arial" panose="020B0604020202020204" pitchFamily="34" charset="0"/>
              </a:rPr>
              <a:t>(i1.start &lt; i2.start); </a:t>
            </a:r>
            <a:r>
              <a:rPr lang="sr-Latn-RS" dirty="0" smtClean="0">
                <a:latin typeface="Arial" panose="020B0604020202020204" pitchFamily="34" charset="0"/>
                <a:cs typeface="Arial" panose="020B0604020202020204" pitchFamily="34" charset="0"/>
              </a:rPr>
              <a:t>} </a:t>
            </a:r>
          </a:p>
          <a:p>
            <a:endParaRPr lang="sr-Latn-RS" dirty="0" smtClean="0">
              <a:latin typeface="Arial" panose="020B0604020202020204" pitchFamily="34" charset="0"/>
              <a:cs typeface="Arial" panose="020B0604020202020204" pitchFamily="34" charset="0"/>
            </a:endParaRPr>
          </a:p>
          <a:p>
            <a:r>
              <a:rPr lang="sr-Latn-RS" dirty="0" smtClean="0">
                <a:latin typeface="Arial" panose="020B0604020202020204" pitchFamily="34" charset="0"/>
                <a:cs typeface="Arial" panose="020B0604020202020204" pitchFamily="34" charset="0"/>
              </a:rPr>
              <a:t>void </a:t>
            </a:r>
            <a:r>
              <a:rPr lang="sr-Latn-RS" dirty="0">
                <a:latin typeface="Arial" panose="020B0604020202020204" pitchFamily="34" charset="0"/>
                <a:cs typeface="Arial" panose="020B0604020202020204" pitchFamily="34" charset="0"/>
              </a:rPr>
              <a:t>findFreeinterval(interval arr[], int N) </a:t>
            </a:r>
            <a:r>
              <a:rPr lang="sr-Latn-RS" dirty="0" smtClean="0">
                <a:latin typeface="Arial" panose="020B0604020202020204" pitchFamily="34" charset="0"/>
                <a:cs typeface="Arial" panose="020B0604020202020204" pitchFamily="34" charset="0"/>
              </a:rPr>
              <a:t>{ </a:t>
            </a:r>
            <a:endParaRPr lang="sr-Latn-RS" dirty="0">
              <a:latin typeface="Arial" panose="020B0604020202020204" pitchFamily="34" charset="0"/>
              <a:cs typeface="Arial" panose="020B0604020202020204" pitchFamily="34" charset="0"/>
            </a:endParaRPr>
          </a:p>
          <a:p>
            <a:pPr lvl="1"/>
            <a:r>
              <a:rPr lang="sr-Latn-RS" dirty="0" smtClean="0">
                <a:latin typeface="Arial" panose="020B0604020202020204" pitchFamily="34" charset="0"/>
                <a:cs typeface="Arial" panose="020B0604020202020204" pitchFamily="34" charset="0"/>
              </a:rPr>
              <a:t>if </a:t>
            </a:r>
            <a:r>
              <a:rPr lang="sr-Latn-RS" dirty="0">
                <a:latin typeface="Arial" panose="020B0604020202020204" pitchFamily="34" charset="0"/>
                <a:cs typeface="Arial" panose="020B0604020202020204" pitchFamily="34" charset="0"/>
              </a:rPr>
              <a:t>(N &lt;= 0</a:t>
            </a:r>
            <a:r>
              <a:rPr lang="sr-Latn-RS" dirty="0" smtClean="0">
                <a:latin typeface="Arial" panose="020B0604020202020204" pitchFamily="34" charset="0"/>
                <a:cs typeface="Arial" panose="020B0604020202020204" pitchFamily="34" charset="0"/>
              </a:rPr>
              <a:t>)     </a:t>
            </a:r>
            <a:r>
              <a:rPr lang="sr-Latn-RS" dirty="0">
                <a:latin typeface="Arial" panose="020B0604020202020204" pitchFamily="34" charset="0"/>
                <a:cs typeface="Arial" panose="020B0604020202020204" pitchFamily="34" charset="0"/>
              </a:rPr>
              <a:t>return; </a:t>
            </a:r>
            <a:endParaRPr lang="sr-Latn-RS" dirty="0" smtClean="0">
              <a:latin typeface="Arial" panose="020B0604020202020204" pitchFamily="34" charset="0"/>
              <a:cs typeface="Arial" panose="020B0604020202020204" pitchFamily="34" charset="0"/>
            </a:endParaRPr>
          </a:p>
          <a:p>
            <a:pPr lvl="1"/>
            <a:r>
              <a:rPr lang="sr-Latn-RS" dirty="0" smtClean="0">
                <a:latin typeface="Arial" panose="020B0604020202020204" pitchFamily="34" charset="0"/>
                <a:cs typeface="Arial" panose="020B0604020202020204" pitchFamily="34" charset="0"/>
              </a:rPr>
              <a:t>vector&lt;pair&lt;int</a:t>
            </a:r>
            <a:r>
              <a:rPr lang="sr-Latn-RS" dirty="0">
                <a:latin typeface="Arial" panose="020B0604020202020204" pitchFamily="34" charset="0"/>
                <a:cs typeface="Arial" panose="020B0604020202020204" pitchFamily="34" charset="0"/>
              </a:rPr>
              <a:t>, int&gt; &gt; P; </a:t>
            </a:r>
          </a:p>
          <a:p>
            <a:pPr lvl="1"/>
            <a:r>
              <a:rPr lang="sr-Latn-RS" dirty="0" smtClean="0">
                <a:latin typeface="Arial" panose="020B0604020202020204" pitchFamily="34" charset="0"/>
                <a:cs typeface="Arial" panose="020B0604020202020204" pitchFamily="34" charset="0"/>
              </a:rPr>
              <a:t>sort(arr</a:t>
            </a:r>
            <a:r>
              <a:rPr lang="sr-Latn-RS" dirty="0">
                <a:latin typeface="Arial" panose="020B0604020202020204" pitchFamily="34" charset="0"/>
                <a:cs typeface="Arial" panose="020B0604020202020204" pitchFamily="34" charset="0"/>
              </a:rPr>
              <a:t>, arr + N, compareinterval); </a:t>
            </a:r>
          </a:p>
          <a:p>
            <a:pPr lvl="1"/>
            <a:r>
              <a:rPr lang="sr-Latn-RS" dirty="0" smtClean="0">
                <a:latin typeface="Arial" panose="020B0604020202020204" pitchFamily="34" charset="0"/>
                <a:cs typeface="Arial" panose="020B0604020202020204" pitchFamily="34" charset="0"/>
              </a:rPr>
              <a:t>for </a:t>
            </a:r>
            <a:r>
              <a:rPr lang="sr-Latn-RS" dirty="0">
                <a:latin typeface="Arial" panose="020B0604020202020204" pitchFamily="34" charset="0"/>
                <a:cs typeface="Arial" panose="020B0604020202020204" pitchFamily="34" charset="0"/>
              </a:rPr>
              <a:t>(int i = 1; i &lt; N; i++) { </a:t>
            </a:r>
          </a:p>
          <a:p>
            <a:pPr lvl="1"/>
            <a:r>
              <a:rPr lang="sr-Latn-RS" dirty="0" smtClean="0">
                <a:latin typeface="Arial" panose="020B0604020202020204" pitchFamily="34" charset="0"/>
                <a:cs typeface="Arial" panose="020B0604020202020204" pitchFamily="34" charset="0"/>
              </a:rPr>
              <a:t>	int </a:t>
            </a:r>
            <a:r>
              <a:rPr lang="sr-Latn-RS" dirty="0">
                <a:latin typeface="Arial" panose="020B0604020202020204" pitchFamily="34" charset="0"/>
                <a:cs typeface="Arial" panose="020B0604020202020204" pitchFamily="34" charset="0"/>
              </a:rPr>
              <a:t>prevEnd = arr[i - 1].end; </a:t>
            </a:r>
          </a:p>
          <a:p>
            <a:pPr lvl="1"/>
            <a:r>
              <a:rPr lang="sr-Latn-RS" dirty="0" smtClean="0">
                <a:latin typeface="Arial" panose="020B0604020202020204" pitchFamily="34" charset="0"/>
                <a:cs typeface="Arial" panose="020B0604020202020204" pitchFamily="34" charset="0"/>
              </a:rPr>
              <a:t>	int </a:t>
            </a:r>
            <a:r>
              <a:rPr lang="sr-Latn-RS" dirty="0">
                <a:latin typeface="Arial" panose="020B0604020202020204" pitchFamily="34" charset="0"/>
                <a:cs typeface="Arial" panose="020B0604020202020204" pitchFamily="34" charset="0"/>
              </a:rPr>
              <a:t>currStart = arr[i].start; </a:t>
            </a:r>
          </a:p>
          <a:p>
            <a:pPr lvl="1"/>
            <a:r>
              <a:rPr lang="sr-Latn-RS" dirty="0" smtClean="0">
                <a:latin typeface="Arial" panose="020B0604020202020204" pitchFamily="34" charset="0"/>
                <a:cs typeface="Arial" panose="020B0604020202020204" pitchFamily="34" charset="0"/>
              </a:rPr>
              <a:t>	if </a:t>
            </a:r>
            <a:r>
              <a:rPr lang="sr-Latn-RS" dirty="0">
                <a:latin typeface="Arial" panose="020B0604020202020204" pitchFamily="34" charset="0"/>
                <a:cs typeface="Arial" panose="020B0604020202020204" pitchFamily="34" charset="0"/>
              </a:rPr>
              <a:t>(prevEnd &lt; currStart) { </a:t>
            </a:r>
          </a:p>
          <a:p>
            <a:pPr lvl="1"/>
            <a:r>
              <a:rPr lang="sr-Latn-RS" dirty="0">
                <a:latin typeface="Arial" panose="020B0604020202020204" pitchFamily="34" charset="0"/>
                <a:cs typeface="Arial" panose="020B0604020202020204" pitchFamily="34" charset="0"/>
              </a:rPr>
              <a:t>            P.push_back({ prevEnd</a:t>
            </a:r>
            <a:r>
              <a:rPr lang="sr-Latn-RS" dirty="0" smtClean="0">
                <a:latin typeface="Arial" panose="020B0604020202020204" pitchFamily="34" charset="0"/>
                <a:cs typeface="Arial" panose="020B0604020202020204" pitchFamily="34" charset="0"/>
              </a:rPr>
              <a:t>, currStart </a:t>
            </a:r>
            <a:r>
              <a:rPr lang="sr-Latn-RS" dirty="0">
                <a:latin typeface="Arial" panose="020B0604020202020204" pitchFamily="34" charset="0"/>
                <a:cs typeface="Arial" panose="020B0604020202020204" pitchFamily="34" charset="0"/>
              </a:rPr>
              <a:t>}); </a:t>
            </a:r>
          </a:p>
          <a:p>
            <a:pPr lvl="1"/>
            <a:r>
              <a:rPr lang="sr-Latn-RS" dirty="0">
                <a:latin typeface="Arial" panose="020B0604020202020204" pitchFamily="34" charset="0"/>
                <a:cs typeface="Arial" panose="020B0604020202020204" pitchFamily="34" charset="0"/>
              </a:rPr>
              <a:t>        } </a:t>
            </a:r>
          </a:p>
          <a:p>
            <a:pPr lvl="1"/>
            <a:r>
              <a:rPr lang="sr-Latn-RS" dirty="0">
                <a:latin typeface="Arial" panose="020B0604020202020204" pitchFamily="34" charset="0"/>
                <a:cs typeface="Arial" panose="020B0604020202020204" pitchFamily="34" charset="0"/>
              </a:rPr>
              <a:t> </a:t>
            </a:r>
            <a:r>
              <a:rPr lang="sr-Latn-RS" dirty="0" smtClean="0">
                <a:latin typeface="Arial" panose="020B0604020202020204" pitchFamily="34" charset="0"/>
                <a:cs typeface="Arial" panose="020B0604020202020204" pitchFamily="34" charset="0"/>
              </a:rPr>
              <a:t>} </a:t>
            </a:r>
            <a:endParaRPr lang="sr-Latn-RS" dirty="0">
              <a:latin typeface="Arial" panose="020B0604020202020204" pitchFamily="34" charset="0"/>
              <a:cs typeface="Arial" panose="020B0604020202020204" pitchFamily="34" charset="0"/>
            </a:endParaRPr>
          </a:p>
          <a:p>
            <a:pPr lvl="1"/>
            <a:r>
              <a:rPr lang="sr-Latn-RS" dirty="0">
                <a:latin typeface="Arial" panose="020B0604020202020204" pitchFamily="34" charset="0"/>
                <a:cs typeface="Arial" panose="020B0604020202020204" pitchFamily="34" charset="0"/>
              </a:rPr>
              <a:t> </a:t>
            </a:r>
            <a:r>
              <a:rPr lang="sr-Latn-RS" dirty="0" smtClean="0">
                <a:latin typeface="Arial" panose="020B0604020202020204" pitchFamily="34" charset="0"/>
                <a:cs typeface="Arial" panose="020B0604020202020204" pitchFamily="34" charset="0"/>
              </a:rPr>
              <a:t>for </a:t>
            </a:r>
            <a:r>
              <a:rPr lang="sr-Latn-RS" dirty="0">
                <a:latin typeface="Arial" panose="020B0604020202020204" pitchFamily="34" charset="0"/>
                <a:cs typeface="Arial" panose="020B0604020202020204" pitchFamily="34" charset="0"/>
              </a:rPr>
              <a:t>(auto&amp; it : P) { </a:t>
            </a:r>
          </a:p>
          <a:p>
            <a:pPr lvl="1"/>
            <a:r>
              <a:rPr lang="sr-Latn-RS" dirty="0">
                <a:latin typeface="Arial" panose="020B0604020202020204" pitchFamily="34" charset="0"/>
                <a:cs typeface="Arial" panose="020B0604020202020204" pitchFamily="34" charset="0"/>
              </a:rPr>
              <a:t>      </a:t>
            </a:r>
            <a:r>
              <a:rPr lang="sr-Latn-RS" dirty="0" smtClean="0">
                <a:latin typeface="Arial" panose="020B0604020202020204" pitchFamily="34" charset="0"/>
                <a:cs typeface="Arial" panose="020B0604020202020204" pitchFamily="34" charset="0"/>
              </a:rPr>
              <a:t>cout </a:t>
            </a:r>
            <a:r>
              <a:rPr lang="sr-Latn-RS" dirty="0">
                <a:latin typeface="Arial" panose="020B0604020202020204" pitchFamily="34" charset="0"/>
                <a:cs typeface="Arial" panose="020B0604020202020204" pitchFamily="34" charset="0"/>
              </a:rPr>
              <a:t>&lt;&lt; "[" &lt;&lt; it.first &lt;&lt; ", "</a:t>
            </a:r>
          </a:p>
          <a:p>
            <a:pPr lvl="1"/>
            <a:r>
              <a:rPr lang="sr-Latn-RS" dirty="0">
                <a:latin typeface="Arial" panose="020B0604020202020204" pitchFamily="34" charset="0"/>
                <a:cs typeface="Arial" panose="020B0604020202020204" pitchFamily="34" charset="0"/>
              </a:rPr>
              <a:t>       </a:t>
            </a:r>
            <a:r>
              <a:rPr lang="sr-Latn-RS" dirty="0" smtClean="0">
                <a:latin typeface="Arial" panose="020B0604020202020204" pitchFamily="34" charset="0"/>
                <a:cs typeface="Arial" panose="020B0604020202020204" pitchFamily="34" charset="0"/>
              </a:rPr>
              <a:t>    </a:t>
            </a:r>
            <a:r>
              <a:rPr lang="sr-Latn-RS" dirty="0">
                <a:latin typeface="Arial" panose="020B0604020202020204" pitchFamily="34" charset="0"/>
                <a:cs typeface="Arial" panose="020B0604020202020204" pitchFamily="34" charset="0"/>
              </a:rPr>
              <a:t>&lt;&lt; it.second &lt;&lt; "]" &lt;&lt; endl; </a:t>
            </a:r>
          </a:p>
          <a:p>
            <a:pPr lvl="1"/>
            <a:r>
              <a:rPr lang="sr-Latn-RS" dirty="0">
                <a:latin typeface="Arial" panose="020B0604020202020204" pitchFamily="34" charset="0"/>
                <a:cs typeface="Arial" panose="020B0604020202020204" pitchFamily="34" charset="0"/>
              </a:rPr>
              <a:t>  </a:t>
            </a:r>
            <a:r>
              <a:rPr lang="sr-Latn-RS" dirty="0" smtClean="0">
                <a:latin typeface="Arial" panose="020B0604020202020204" pitchFamily="34" charset="0"/>
                <a:cs typeface="Arial" panose="020B0604020202020204" pitchFamily="34" charset="0"/>
              </a:rPr>
              <a:t>} </a:t>
            </a:r>
            <a:endParaRPr lang="sr-Latn-RS" dirty="0">
              <a:latin typeface="Arial" panose="020B0604020202020204" pitchFamily="34" charset="0"/>
              <a:cs typeface="Arial" panose="020B0604020202020204" pitchFamily="34" charset="0"/>
            </a:endParaRPr>
          </a:p>
          <a:p>
            <a:r>
              <a:rPr lang="sr-Latn-RS" dirty="0">
                <a:latin typeface="Arial" panose="020B0604020202020204" pitchFamily="34" charset="0"/>
                <a:cs typeface="Arial" panose="020B0604020202020204" pitchFamily="34" charset="0"/>
              </a:rPr>
              <a:t>} </a:t>
            </a:r>
            <a:endParaRPr lang="sr-Latn-RS"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48682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sz="4000" dirty="0" smtClean="0">
                <a:latin typeface="Arial Narrow" panose="020B0606020202030204" pitchFamily="34" charset="0"/>
              </a:rPr>
              <a:t>4. Minimalno vreme potrebno da sve narandže istrule</a:t>
            </a:r>
            <a:endParaRPr lang="sr-Latn-RS" sz="4000"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algn="just"/>
            <a:r>
              <a:rPr lang="sr-Latn-RS" sz="2000" dirty="0" smtClean="0">
                <a:latin typeface="Arial" panose="020B0604020202020204" pitchFamily="34" charset="0"/>
                <a:cs typeface="Arial" panose="020B0604020202020204" pitchFamily="34" charset="0"/>
              </a:rPr>
              <a:t>Data je matrica dimenzija m*n gde svako polje može imati vrednosti 0, 1 ili 2.</a:t>
            </a:r>
            <a:endParaRPr lang="sr-Latn-RS" sz="2000" dirty="0">
              <a:latin typeface="Arial" panose="020B0604020202020204" pitchFamily="34" charset="0"/>
              <a:cs typeface="Arial" panose="020B0604020202020204" pitchFamily="34" charset="0"/>
            </a:endParaRPr>
          </a:p>
          <a:p>
            <a:pPr lvl="1" algn="just"/>
            <a:r>
              <a:rPr lang="sr-Latn-RS" sz="1800" dirty="0">
                <a:latin typeface="Arial" panose="020B0604020202020204" pitchFamily="34" charset="0"/>
                <a:cs typeface="Arial" panose="020B0604020202020204" pitchFamily="34" charset="0"/>
              </a:rPr>
              <a:t>0 – polje je prazno</a:t>
            </a:r>
          </a:p>
          <a:p>
            <a:pPr lvl="1" algn="just"/>
            <a:r>
              <a:rPr lang="sr-Latn-RS" sz="1800" dirty="0">
                <a:latin typeface="Arial" panose="020B0604020202020204" pitchFamily="34" charset="0"/>
                <a:cs typeface="Arial" panose="020B0604020202020204" pitchFamily="34" charset="0"/>
              </a:rPr>
              <a:t>1 – sadrži svežu narandžu</a:t>
            </a:r>
          </a:p>
          <a:p>
            <a:pPr lvl="1" algn="just"/>
            <a:r>
              <a:rPr lang="sr-Latn-RS" sz="1800" dirty="0">
                <a:latin typeface="Arial" panose="020B0604020202020204" pitchFamily="34" charset="0"/>
                <a:cs typeface="Arial" panose="020B0604020202020204" pitchFamily="34" charset="0"/>
              </a:rPr>
              <a:t>2 – sadrži trulu </a:t>
            </a:r>
            <a:r>
              <a:rPr lang="sr-Latn-RS" sz="1800" dirty="0" smtClean="0">
                <a:latin typeface="Arial" panose="020B0604020202020204" pitchFamily="34" charset="0"/>
                <a:cs typeface="Arial" panose="020B0604020202020204" pitchFamily="34" charset="0"/>
              </a:rPr>
              <a:t>narandžu</a:t>
            </a:r>
            <a:endParaRPr lang="sr-Latn-RS" sz="2000" dirty="0" smtClean="0">
              <a:latin typeface="Arial" panose="020B0604020202020204" pitchFamily="34" charset="0"/>
              <a:cs typeface="Arial" panose="020B0604020202020204" pitchFamily="34" charset="0"/>
            </a:endParaRPr>
          </a:p>
          <a:p>
            <a:pPr algn="just"/>
            <a:r>
              <a:rPr lang="sr-Latn-RS" sz="2000" dirty="0" smtClean="0">
                <a:latin typeface="Arial" panose="020B0604020202020204" pitchFamily="34" charset="0"/>
                <a:cs typeface="Arial" panose="020B0604020202020204" pitchFamily="34" charset="0"/>
              </a:rPr>
              <a:t>Odrediti minimalno potrebno vreme da bi sve narandže postale trule. Trula narandža može da </a:t>
            </a:r>
            <a:r>
              <a:rPr lang="sr-Latn-RS" sz="2000" smtClean="0">
                <a:latin typeface="Arial" panose="020B0604020202020204" pitchFamily="34" charset="0"/>
                <a:cs typeface="Arial" panose="020B0604020202020204" pitchFamily="34" charset="0"/>
              </a:rPr>
              <a:t>pokvari narandže </a:t>
            </a:r>
            <a:r>
              <a:rPr lang="sr-Latn-RS" sz="2000" dirty="0" smtClean="0">
                <a:latin typeface="Arial" panose="020B0604020202020204" pitchFamily="34" charset="0"/>
                <a:cs typeface="Arial" panose="020B0604020202020204" pitchFamily="34" charset="0"/>
              </a:rPr>
              <a:t>koje se nalaze na susednim poljima. </a:t>
            </a:r>
          </a:p>
          <a:p>
            <a:pPr algn="just"/>
            <a:r>
              <a:rPr lang="sr-Latn-RS" sz="2000" dirty="0" smtClean="0">
                <a:latin typeface="Arial" panose="020B0604020202020204" pitchFamily="34" charset="0"/>
                <a:cs typeface="Arial" panose="020B0604020202020204" pitchFamily="34" charset="0"/>
              </a:rPr>
              <a:t>Ukoliko ne postoji način da se sve narandže pokvare, vratiti -1.</a:t>
            </a:r>
            <a:endParaRPr lang="sr-Latn-R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88225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3550" y="198937"/>
            <a:ext cx="4362450" cy="1200150"/>
          </a:xfrm>
          <a:prstGeom prst="rect">
            <a:avLst/>
          </a:prstGeom>
        </p:spPr>
      </p:pic>
      <p:sp>
        <p:nvSpPr>
          <p:cNvPr id="3" name="TextBox 2"/>
          <p:cNvSpPr txBox="1"/>
          <p:nvPr/>
        </p:nvSpPr>
        <p:spPr>
          <a:xfrm>
            <a:off x="6365966" y="614346"/>
            <a:ext cx="5237331" cy="369332"/>
          </a:xfrm>
          <a:prstGeom prst="rect">
            <a:avLst/>
          </a:prstGeom>
          <a:noFill/>
        </p:spPr>
        <p:txBody>
          <a:bodyPr wrap="none" rtlCol="0">
            <a:spAutoFit/>
          </a:bodyPr>
          <a:lstStyle/>
          <a:p>
            <a:r>
              <a:rPr lang="sr-Latn-RS" dirty="0" smtClean="0">
                <a:latin typeface="Arial" panose="020B0604020202020204" pitchFamily="34" charset="0"/>
                <a:cs typeface="Arial" panose="020B0604020202020204" pitchFamily="34" charset="0"/>
              </a:rPr>
              <a:t>Sve narandže će istruliti za vremensku jedinicu 2.</a:t>
            </a:r>
            <a:endParaRPr lang="sr-Latn-R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3507377" y="1867717"/>
            <a:ext cx="2286000" cy="1276350"/>
          </a:xfrm>
          <a:prstGeom prst="rect">
            <a:avLst/>
          </a:prstGeom>
        </p:spPr>
      </p:pic>
      <p:pic>
        <p:nvPicPr>
          <p:cNvPr id="7" name="Picture 6"/>
          <p:cNvPicPr>
            <a:picLocks noChangeAspect="1"/>
          </p:cNvPicPr>
          <p:nvPr/>
        </p:nvPicPr>
        <p:blipFill>
          <a:blip r:embed="rId4"/>
          <a:stretch>
            <a:fillRect/>
          </a:stretch>
        </p:blipFill>
        <p:spPr>
          <a:xfrm>
            <a:off x="7028089" y="1915342"/>
            <a:ext cx="2228850" cy="1228725"/>
          </a:xfrm>
          <a:prstGeom prst="rect">
            <a:avLst/>
          </a:prstGeom>
        </p:spPr>
      </p:pic>
      <p:cxnSp>
        <p:nvCxnSpPr>
          <p:cNvPr id="9" name="Straight Arrow Connector 8"/>
          <p:cNvCxnSpPr/>
          <p:nvPr/>
        </p:nvCxnSpPr>
        <p:spPr>
          <a:xfrm>
            <a:off x="4641667" y="1454329"/>
            <a:ext cx="8709" cy="352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008914" y="2529704"/>
            <a:ext cx="7576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14697" y="3429000"/>
            <a:ext cx="1031094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5"/>
          <a:stretch>
            <a:fillRect/>
          </a:stretch>
        </p:blipFill>
        <p:spPr>
          <a:xfrm>
            <a:off x="1655989" y="3660322"/>
            <a:ext cx="4352925" cy="1219200"/>
          </a:xfrm>
          <a:prstGeom prst="rect">
            <a:avLst/>
          </a:prstGeom>
        </p:spPr>
      </p:pic>
      <p:pic>
        <p:nvPicPr>
          <p:cNvPr id="16" name="Picture 15"/>
          <p:cNvPicPr>
            <a:picLocks noChangeAspect="1"/>
          </p:cNvPicPr>
          <p:nvPr/>
        </p:nvPicPr>
        <p:blipFill>
          <a:blip r:embed="rId6"/>
          <a:stretch>
            <a:fillRect/>
          </a:stretch>
        </p:blipFill>
        <p:spPr>
          <a:xfrm>
            <a:off x="3507377" y="5279010"/>
            <a:ext cx="2200275" cy="1190625"/>
          </a:xfrm>
          <a:prstGeom prst="rect">
            <a:avLst/>
          </a:prstGeom>
        </p:spPr>
      </p:pic>
      <p:pic>
        <p:nvPicPr>
          <p:cNvPr id="17" name="Picture 16"/>
          <p:cNvPicPr>
            <a:picLocks noChangeAspect="1"/>
          </p:cNvPicPr>
          <p:nvPr/>
        </p:nvPicPr>
        <p:blipFill>
          <a:blip r:embed="rId7"/>
          <a:stretch>
            <a:fillRect/>
          </a:stretch>
        </p:blipFill>
        <p:spPr>
          <a:xfrm>
            <a:off x="6766560" y="5216929"/>
            <a:ext cx="2171700" cy="1295400"/>
          </a:xfrm>
          <a:prstGeom prst="rect">
            <a:avLst/>
          </a:prstGeom>
        </p:spPr>
      </p:pic>
      <p:sp>
        <p:nvSpPr>
          <p:cNvPr id="18" name="TextBox 17"/>
          <p:cNvSpPr txBox="1"/>
          <p:nvPr/>
        </p:nvSpPr>
        <p:spPr>
          <a:xfrm>
            <a:off x="6590945" y="3913287"/>
            <a:ext cx="4787372" cy="646331"/>
          </a:xfrm>
          <a:prstGeom prst="rect">
            <a:avLst/>
          </a:prstGeom>
          <a:noFill/>
        </p:spPr>
        <p:txBody>
          <a:bodyPr wrap="square" rtlCol="0">
            <a:spAutoFit/>
          </a:bodyPr>
          <a:lstStyle/>
          <a:p>
            <a:pPr algn="ctr"/>
            <a:r>
              <a:rPr lang="sr-Latn-RS" dirty="0" smtClean="0">
                <a:latin typeface="Arial" panose="020B0604020202020204" pitchFamily="34" charset="0"/>
                <a:cs typeface="Arial" panose="020B0604020202020204" pitchFamily="34" charset="0"/>
              </a:rPr>
              <a:t>Nikada neće sve narandže istruliti, u donjem levom uglu je nedostižna.</a:t>
            </a:r>
            <a:endParaRPr lang="sr-Latn-RS" dirty="0">
              <a:latin typeface="Arial" panose="020B0604020202020204" pitchFamily="34" charset="0"/>
              <a:cs typeface="Arial" panose="020B0604020202020204" pitchFamily="34" charset="0"/>
            </a:endParaRPr>
          </a:p>
        </p:txBody>
      </p:sp>
      <p:cxnSp>
        <p:nvCxnSpPr>
          <p:cNvPr id="21" name="Straight Arrow Connector 20"/>
          <p:cNvCxnSpPr/>
          <p:nvPr/>
        </p:nvCxnSpPr>
        <p:spPr>
          <a:xfrm>
            <a:off x="4543056" y="4887811"/>
            <a:ext cx="8709" cy="352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793377" y="5821680"/>
            <a:ext cx="7576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1549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sz="4000" dirty="0" smtClean="0">
                <a:latin typeface="Arial Narrow" panose="020B0606020202030204" pitchFamily="34" charset="0"/>
              </a:rPr>
              <a:t>4. Minimalno vreme potrebno da sve narandže istrule – Rešenje</a:t>
            </a:r>
            <a:endParaRPr lang="sr-Latn-RS" sz="4000" dirty="0">
              <a:latin typeface="Arial Narrow" panose="020B0606020202030204" pitchFamily="34" charset="0"/>
            </a:endParaRPr>
          </a:p>
        </p:txBody>
      </p:sp>
      <p:sp>
        <p:nvSpPr>
          <p:cNvPr id="3" name="Content Placeholder 2"/>
          <p:cNvSpPr>
            <a:spLocks noGrp="1"/>
          </p:cNvSpPr>
          <p:nvPr>
            <p:ph idx="1"/>
          </p:nvPr>
        </p:nvSpPr>
        <p:spPr>
          <a:xfrm>
            <a:off x="2589212" y="1904999"/>
            <a:ext cx="8915400" cy="4818017"/>
          </a:xfrm>
        </p:spPr>
        <p:txBody>
          <a:bodyPr>
            <a:normAutofit/>
          </a:bodyPr>
          <a:lstStyle/>
          <a:p>
            <a:pPr algn="just"/>
            <a:r>
              <a:rPr lang="sr-Latn-RS" sz="2000" dirty="0" smtClean="0">
                <a:latin typeface="Arial" panose="020B0604020202020204" pitchFamily="34" charset="0"/>
                <a:cs typeface="Arial" panose="020B0604020202020204" pitchFamily="34" charset="0"/>
              </a:rPr>
              <a:t>Koristiti Breadth First Search </a:t>
            </a:r>
          </a:p>
          <a:p>
            <a:pPr algn="just"/>
            <a:r>
              <a:rPr lang="sr-Latn-RS" sz="2000" dirty="0" smtClean="0">
                <a:latin typeface="Arial" panose="020B0604020202020204" pitchFamily="34" charset="0"/>
                <a:cs typeface="Arial" panose="020B0604020202020204" pitchFamily="34" charset="0"/>
              </a:rPr>
              <a:t>Uslov da narandža postane trula jeste da je u kontaktu sa trulom narandžom</a:t>
            </a:r>
          </a:p>
          <a:p>
            <a:pPr algn="just"/>
            <a:r>
              <a:rPr lang="sr-Latn-RS" sz="2000" dirty="0" smtClean="0">
                <a:latin typeface="Arial" panose="020B0604020202020204" pitchFamily="34" charset="0"/>
                <a:cs typeface="Arial" panose="020B0604020202020204" pitchFamily="34" charset="0"/>
              </a:rPr>
              <a:t>Slično sa BFS kada je graf podeljen na slojeve od najbližeg do najdaljeg</a:t>
            </a:r>
          </a:p>
          <a:p>
            <a:pPr algn="just"/>
            <a:endParaRPr lang="sr-Latn-RS" sz="2000" dirty="0">
              <a:latin typeface="Arial" panose="020B0604020202020204" pitchFamily="34" charset="0"/>
              <a:cs typeface="Arial" panose="020B0604020202020204" pitchFamily="34" charset="0"/>
            </a:endParaRPr>
          </a:p>
          <a:p>
            <a:pPr algn="just"/>
            <a:r>
              <a:rPr lang="sr-Latn-RS" sz="2000" dirty="0" smtClean="0">
                <a:latin typeface="Arial" panose="020B0604020202020204" pitchFamily="34" charset="0"/>
                <a:cs typeface="Arial" panose="020B0604020202020204" pitchFamily="34" charset="0"/>
              </a:rPr>
              <a:t>Kreirati prazan red Q</a:t>
            </a:r>
          </a:p>
          <a:p>
            <a:pPr lvl="1" algn="just"/>
            <a:r>
              <a:rPr lang="sr-Latn-RS" sz="1800" dirty="0" smtClean="0">
                <a:latin typeface="Arial" panose="020B0604020202020204" pitchFamily="34" charset="0"/>
                <a:cs typeface="Arial" panose="020B0604020202020204" pitchFamily="34" charset="0"/>
              </a:rPr>
              <a:t>Naći sve trule narandže i dodati ih u Q. Dodati delimiter kako bi se označila nova vremenska jedinica</a:t>
            </a:r>
          </a:p>
          <a:p>
            <a:pPr lvl="1" algn="just"/>
            <a:r>
              <a:rPr lang="sr-Latn-RS" sz="1800" dirty="0" smtClean="0">
                <a:latin typeface="Arial" panose="020B0604020202020204" pitchFamily="34" charset="0"/>
                <a:cs typeface="Arial" panose="020B0604020202020204" pitchFamily="34" charset="0"/>
              </a:rPr>
              <a:t>Izvršavati petlju dokle god Q nije prazno</a:t>
            </a:r>
          </a:p>
          <a:p>
            <a:pPr lvl="1" algn="just"/>
            <a:r>
              <a:rPr lang="sr-Latn-RS" sz="1800" dirty="0" smtClean="0">
                <a:latin typeface="Arial" panose="020B0604020202020204" pitchFamily="34" charset="0"/>
                <a:cs typeface="Arial" panose="020B0604020202020204" pitchFamily="34" charset="0"/>
              </a:rPr>
              <a:t>Dok se ne pronađe delimiter:</a:t>
            </a:r>
          </a:p>
          <a:p>
            <a:pPr lvl="1" algn="just"/>
            <a:r>
              <a:rPr lang="sr-Latn-RS" sz="1800" dirty="0" smtClean="0">
                <a:latin typeface="Arial" panose="020B0604020202020204" pitchFamily="34" charset="0"/>
                <a:cs typeface="Arial" panose="020B0604020202020204" pitchFamily="34" charset="0"/>
              </a:rPr>
              <a:t>Izbaciti narandžu iz reda i sve susedne narandže staviti kao trule </a:t>
            </a:r>
          </a:p>
          <a:p>
            <a:pPr algn="just"/>
            <a:endParaRPr lang="sr-Latn-RS" sz="18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52920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44301" y="65790"/>
            <a:ext cx="6726419" cy="6726419"/>
          </a:xfrm>
          <a:prstGeom prst="rect">
            <a:avLst/>
          </a:prstGeom>
        </p:spPr>
      </p:pic>
    </p:spTree>
    <p:extLst>
      <p:ext uri="{BB962C8B-B14F-4D97-AF65-F5344CB8AC3E}">
        <p14:creationId xmlns:p14="http://schemas.microsoft.com/office/powerpoint/2010/main" val="36036709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95550" y="676275"/>
            <a:ext cx="7200900" cy="5505450"/>
          </a:xfrm>
          <a:prstGeom prst="rect">
            <a:avLst/>
          </a:prstGeom>
        </p:spPr>
      </p:pic>
    </p:spTree>
    <p:extLst>
      <p:ext uri="{BB962C8B-B14F-4D97-AF65-F5344CB8AC3E}">
        <p14:creationId xmlns:p14="http://schemas.microsoft.com/office/powerpoint/2010/main" val="2130199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sz="4000" dirty="0" smtClean="0">
                <a:latin typeface="Arial Narrow" panose="020B0606020202030204" pitchFamily="34" charset="0"/>
              </a:rPr>
              <a:t>5. Reverse Delete Algorithm for Minimum Spanning Tree</a:t>
            </a:r>
            <a:endParaRPr lang="sr-Latn-RS" sz="4000" dirty="0">
              <a:latin typeface="Arial Narrow" panose="020B0606020202030204" pitchFamily="34" charset="0"/>
            </a:endParaRPr>
          </a:p>
        </p:txBody>
      </p:sp>
      <p:sp>
        <p:nvSpPr>
          <p:cNvPr id="3" name="Content Placeholder 2"/>
          <p:cNvSpPr>
            <a:spLocks noGrp="1"/>
          </p:cNvSpPr>
          <p:nvPr>
            <p:ph idx="1"/>
          </p:nvPr>
        </p:nvSpPr>
        <p:spPr>
          <a:xfrm>
            <a:off x="2589212" y="2133600"/>
            <a:ext cx="8915400" cy="3518263"/>
          </a:xfrm>
        </p:spPr>
        <p:txBody>
          <a:bodyPr>
            <a:normAutofit/>
          </a:bodyPr>
          <a:lstStyle/>
          <a:p>
            <a:pPr algn="just"/>
            <a:r>
              <a:rPr lang="sr-Latn-RS" sz="2000" dirty="0" smtClean="0">
                <a:latin typeface="Arial" panose="020B0604020202020204" pitchFamily="34" charset="0"/>
                <a:cs typeface="Arial" panose="020B0604020202020204" pitchFamily="34" charset="0"/>
              </a:rPr>
              <a:t>Odrediti minimalno sprežno stablo brisanjem postojećih potega.</a:t>
            </a:r>
          </a:p>
          <a:p>
            <a:pPr algn="just"/>
            <a:r>
              <a:rPr lang="sr-Latn-RS" sz="2000" dirty="0" smtClean="0">
                <a:latin typeface="Arial" panose="020B0604020202020204" pitchFamily="34" charset="0"/>
                <a:cs typeface="Arial" panose="020B0604020202020204" pitchFamily="34" charset="0"/>
              </a:rPr>
              <a:t>U vezi sa Krusalovim algoritmom:</a:t>
            </a:r>
            <a:endParaRPr lang="sr-Latn-RS" sz="2000" dirty="0">
              <a:latin typeface="Arial" panose="020B0604020202020204" pitchFamily="34" charset="0"/>
              <a:cs typeface="Arial" panose="020B0604020202020204" pitchFamily="34" charset="0"/>
            </a:endParaRPr>
          </a:p>
          <a:p>
            <a:pPr lvl="1" algn="just"/>
            <a:r>
              <a:rPr lang="sr-Latn-RS" sz="2000" dirty="0">
                <a:latin typeface="Arial" panose="020B0604020202020204" pitchFamily="34" charset="0"/>
                <a:cs typeface="Arial" panose="020B0604020202020204" pitchFamily="34" charset="0"/>
              </a:rPr>
              <a:t>Sortiranje potega u rastućem redosledu po težini</a:t>
            </a:r>
          </a:p>
          <a:p>
            <a:pPr lvl="1" algn="just"/>
            <a:r>
              <a:rPr lang="sr-Latn-RS" sz="2000" dirty="0">
                <a:latin typeface="Arial" panose="020B0604020202020204" pitchFamily="34" charset="0"/>
                <a:cs typeface="Arial" panose="020B0604020202020204" pitchFamily="34" charset="0"/>
              </a:rPr>
              <a:t>Dodaje se poteg u sprežno stablo ukoliko se njegovim dodavanjem ne dobije ciklus. Dodavanje se obavlja dok svi čvorovi ne postanu deo sprežnog stabla</a:t>
            </a:r>
            <a:r>
              <a:rPr lang="sr-Latn-RS" sz="20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78512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sz="4000" dirty="0" smtClean="0">
                <a:latin typeface="Arial Narrow" panose="020B0606020202030204" pitchFamily="34" charset="0"/>
              </a:rPr>
              <a:t>5. Reverse Delete Algorithm for Minimum Spanning Tree - Rešenje</a:t>
            </a:r>
            <a:endParaRPr lang="sr-Latn-RS" sz="4000" dirty="0">
              <a:latin typeface="Arial Narrow" panose="020B0606020202030204" pitchFamily="34" charset="0"/>
            </a:endParaRPr>
          </a:p>
        </p:txBody>
      </p:sp>
      <p:sp>
        <p:nvSpPr>
          <p:cNvPr id="3" name="Content Placeholder 2"/>
          <p:cNvSpPr>
            <a:spLocks noGrp="1"/>
          </p:cNvSpPr>
          <p:nvPr>
            <p:ph idx="1"/>
          </p:nvPr>
        </p:nvSpPr>
        <p:spPr>
          <a:xfrm>
            <a:off x="2589212" y="2133600"/>
            <a:ext cx="8915400" cy="3518263"/>
          </a:xfrm>
        </p:spPr>
        <p:txBody>
          <a:bodyPr>
            <a:normAutofit/>
          </a:bodyPr>
          <a:lstStyle/>
          <a:p>
            <a:pPr algn="just"/>
            <a:r>
              <a:rPr lang="sr-Latn-RS" sz="2000" dirty="0" smtClean="0">
                <a:latin typeface="Arial" panose="020B0604020202020204" pitchFamily="34" charset="0"/>
                <a:cs typeface="Arial" panose="020B0604020202020204" pitchFamily="34" charset="0"/>
              </a:rPr>
              <a:t>Reverse Delete Algorithm:</a:t>
            </a:r>
            <a:endParaRPr lang="sr-Latn-RS" dirty="0">
              <a:latin typeface="Arial" panose="020B0604020202020204" pitchFamily="34" charset="0"/>
              <a:cs typeface="Arial" panose="020B0604020202020204" pitchFamily="34" charset="0"/>
            </a:endParaRPr>
          </a:p>
          <a:p>
            <a:pPr algn="just"/>
            <a:r>
              <a:rPr lang="sr-Latn-RS" sz="2000" dirty="0" smtClean="0">
                <a:latin typeface="Arial" panose="020B0604020202020204" pitchFamily="34" charset="0"/>
                <a:cs typeface="Arial" panose="020B0604020202020204" pitchFamily="34" charset="0"/>
              </a:rPr>
              <a:t>Sortiranje potega u </a:t>
            </a:r>
            <a:r>
              <a:rPr lang="sr-Latn-RS" sz="2000" b="1" dirty="0" smtClean="0">
                <a:latin typeface="Arial" panose="020B0604020202020204" pitchFamily="34" charset="0"/>
                <a:cs typeface="Arial" panose="020B0604020202020204" pitchFamily="34" charset="0"/>
              </a:rPr>
              <a:t>opadajućem </a:t>
            </a:r>
            <a:r>
              <a:rPr lang="sr-Latn-RS" sz="2000" dirty="0" smtClean="0">
                <a:latin typeface="Arial" panose="020B0604020202020204" pitchFamily="34" charset="0"/>
                <a:cs typeface="Arial" panose="020B0604020202020204" pitchFamily="34" charset="0"/>
              </a:rPr>
              <a:t>redosledu</a:t>
            </a:r>
          </a:p>
          <a:p>
            <a:pPr algn="just"/>
            <a:r>
              <a:rPr lang="sr-Latn-RS" sz="2000" dirty="0" smtClean="0">
                <a:latin typeface="Arial" panose="020B0604020202020204" pitchFamily="34" charset="0"/>
                <a:cs typeface="Arial" panose="020B0604020202020204" pitchFamily="34" charset="0"/>
              </a:rPr>
              <a:t>Uzimaju se potezi redom</a:t>
            </a:r>
          </a:p>
          <a:p>
            <a:pPr algn="just"/>
            <a:r>
              <a:rPr lang="sr-Latn-RS" sz="2000" dirty="0" smtClean="0">
                <a:latin typeface="Arial" panose="020B0604020202020204" pitchFamily="34" charset="0"/>
                <a:cs typeface="Arial" panose="020B0604020202020204" pitchFamily="34" charset="0"/>
              </a:rPr>
              <a:t>Trenutni poteg se dodaje u sprežno stablo ukoliko se njegovim izbacivanjem prekida povezanost grafa</a:t>
            </a:r>
          </a:p>
          <a:p>
            <a:pPr algn="just"/>
            <a:r>
              <a:rPr lang="sr-Latn-RS" sz="2000" dirty="0" smtClean="0">
                <a:latin typeface="Arial" panose="020B0604020202020204" pitchFamily="34" charset="0"/>
                <a:cs typeface="Arial" panose="020B0604020202020204" pitchFamily="34" charset="0"/>
              </a:rPr>
              <a:t>Poteg se briše ukoliko brisanje ne dovodi do prekida povezanosti</a:t>
            </a:r>
          </a:p>
        </p:txBody>
      </p:sp>
    </p:spTree>
    <p:extLst>
      <p:ext uri="{BB962C8B-B14F-4D97-AF65-F5344CB8AC3E}">
        <p14:creationId xmlns:p14="http://schemas.microsoft.com/office/powerpoint/2010/main" val="11085349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4000" dirty="0" smtClean="0">
                <a:latin typeface="Arial Narrow" panose="020B0606020202030204" pitchFamily="34" charset="0"/>
              </a:rPr>
              <a:t>1. Pretvaranje BST u Min Heap</a:t>
            </a:r>
            <a:endParaRPr lang="sr-Latn-RS" sz="4000"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algn="just"/>
            <a:r>
              <a:rPr lang="en-US" sz="2000" dirty="0" err="1" smtClean="0">
                <a:latin typeface="Arial" panose="020B0604020202020204" pitchFamily="34" charset="0"/>
                <a:cs typeface="Arial" panose="020B0604020202020204" pitchFamily="34" charset="0"/>
              </a:rPr>
              <a:t>Dato</a:t>
            </a:r>
            <a:r>
              <a:rPr lang="en-US" sz="2000" dirty="0" smtClean="0">
                <a:latin typeface="Arial" panose="020B0604020202020204" pitchFamily="34" charset="0"/>
                <a:cs typeface="Arial" panose="020B0604020202020204" pitchFamily="34" charset="0"/>
              </a:rPr>
              <a:t> je </a:t>
            </a:r>
            <a:r>
              <a:rPr lang="en-US" sz="2000" dirty="0" err="1" smtClean="0">
                <a:latin typeface="Arial" panose="020B0604020202020204" pitchFamily="34" charset="0"/>
                <a:cs typeface="Arial" panose="020B0604020202020204" pitchFamily="34" charset="0"/>
              </a:rPr>
              <a:t>binarno</a:t>
            </a:r>
            <a:r>
              <a:rPr lang="en-US" sz="2000" dirty="0" smtClean="0">
                <a:latin typeface="Arial" panose="020B0604020202020204" pitchFamily="34" charset="0"/>
                <a:cs typeface="Arial" panose="020B0604020202020204" pitchFamily="34" charset="0"/>
              </a:rPr>
              <a:t> </a:t>
            </a:r>
            <a:r>
              <a:rPr lang="en-US" sz="2000" dirty="0" err="1" smtClean="0">
                <a:latin typeface="Arial" panose="020B0604020202020204" pitchFamily="34" charset="0"/>
                <a:cs typeface="Arial" panose="020B0604020202020204" pitchFamily="34" charset="0"/>
              </a:rPr>
              <a:t>stablo</a:t>
            </a:r>
            <a:r>
              <a:rPr lang="en-US" sz="2000" dirty="0" smtClean="0">
                <a:latin typeface="Arial" panose="020B0604020202020204" pitchFamily="34" charset="0"/>
                <a:cs typeface="Arial" panose="020B0604020202020204" pitchFamily="34" charset="0"/>
              </a:rPr>
              <a:t> </a:t>
            </a:r>
            <a:r>
              <a:rPr lang="sr-Latn-RS" sz="2000" dirty="0" smtClean="0">
                <a:latin typeface="Arial" panose="020B0604020202020204" pitchFamily="34" charset="0"/>
                <a:cs typeface="Arial" panose="020B0604020202020204" pitchFamily="34" charset="0"/>
              </a:rPr>
              <a:t>traženja koje je kompletno binarno stablo. Potrebno je predstaviti dato BST kao Min Heap, sa uslovom da su sve vrednosti levog podstabla čvora manje od vrednosti desnog podstabla. Ovaj uslov se primenjuje na sve čvorove kreiranog  Min Heap-a.</a:t>
            </a:r>
          </a:p>
          <a:p>
            <a:endParaRPr lang="sr-Latn-R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2"/>
          <a:stretch>
            <a:fillRect/>
          </a:stretch>
        </p:blipFill>
        <p:spPr>
          <a:xfrm>
            <a:off x="3653924" y="3734888"/>
            <a:ext cx="1609725" cy="1600200"/>
          </a:xfrm>
          <a:prstGeom prst="rect">
            <a:avLst/>
          </a:prstGeom>
        </p:spPr>
      </p:pic>
      <p:pic>
        <p:nvPicPr>
          <p:cNvPr id="9" name="Picture 8"/>
          <p:cNvPicPr>
            <a:picLocks noChangeAspect="1"/>
          </p:cNvPicPr>
          <p:nvPr/>
        </p:nvPicPr>
        <p:blipFill>
          <a:blip r:embed="rId3"/>
          <a:stretch>
            <a:fillRect/>
          </a:stretch>
        </p:blipFill>
        <p:spPr>
          <a:xfrm>
            <a:off x="6940186" y="3734888"/>
            <a:ext cx="1638300" cy="1638300"/>
          </a:xfrm>
          <a:prstGeom prst="rect">
            <a:avLst/>
          </a:prstGeom>
        </p:spPr>
      </p:pic>
      <p:sp>
        <p:nvSpPr>
          <p:cNvPr id="13" name="TextBox 12"/>
          <p:cNvSpPr txBox="1"/>
          <p:nvPr/>
        </p:nvSpPr>
        <p:spPr>
          <a:xfrm>
            <a:off x="3653924" y="5438489"/>
            <a:ext cx="1609725" cy="369332"/>
          </a:xfrm>
          <a:prstGeom prst="rect">
            <a:avLst/>
          </a:prstGeom>
          <a:noFill/>
        </p:spPr>
        <p:txBody>
          <a:bodyPr wrap="square" rtlCol="0">
            <a:spAutoFit/>
          </a:bodyPr>
          <a:lstStyle/>
          <a:p>
            <a:pPr algn="ctr"/>
            <a:r>
              <a:rPr lang="sr-Latn-RS" dirty="0" smtClean="0">
                <a:latin typeface="Arial" panose="020B0604020202020204" pitchFamily="34" charset="0"/>
                <a:cs typeface="Arial" panose="020B0604020202020204" pitchFamily="34" charset="0"/>
              </a:rPr>
              <a:t>BST</a:t>
            </a:r>
            <a:endParaRPr lang="sr-Latn-RS" dirty="0">
              <a:latin typeface="Arial" panose="020B0604020202020204" pitchFamily="34" charset="0"/>
              <a:cs typeface="Arial" panose="020B0604020202020204" pitchFamily="34" charset="0"/>
            </a:endParaRPr>
          </a:p>
        </p:txBody>
      </p:sp>
      <p:sp>
        <p:nvSpPr>
          <p:cNvPr id="14" name="TextBox 13"/>
          <p:cNvSpPr txBox="1"/>
          <p:nvPr/>
        </p:nvSpPr>
        <p:spPr>
          <a:xfrm>
            <a:off x="6940186" y="5457539"/>
            <a:ext cx="1609725" cy="369332"/>
          </a:xfrm>
          <a:prstGeom prst="rect">
            <a:avLst/>
          </a:prstGeom>
          <a:noFill/>
        </p:spPr>
        <p:txBody>
          <a:bodyPr wrap="square" rtlCol="0">
            <a:spAutoFit/>
          </a:bodyPr>
          <a:lstStyle/>
          <a:p>
            <a:pPr algn="ctr"/>
            <a:r>
              <a:rPr lang="sr-Latn-RS" dirty="0" smtClean="0">
                <a:latin typeface="Arial" panose="020B0604020202020204" pitchFamily="34" charset="0"/>
                <a:cs typeface="Arial" panose="020B0604020202020204" pitchFamily="34" charset="0"/>
              </a:rPr>
              <a:t>Min Heap</a:t>
            </a:r>
            <a:endParaRPr lang="sr-Latn-RS" dirty="0">
              <a:latin typeface="Arial" panose="020B0604020202020204" pitchFamily="34" charset="0"/>
              <a:cs typeface="Arial" panose="020B0604020202020204" pitchFamily="34" charset="0"/>
            </a:endParaRPr>
          </a:p>
        </p:txBody>
      </p:sp>
      <p:cxnSp>
        <p:nvCxnSpPr>
          <p:cNvPr id="16" name="Straight Arrow Connector 15"/>
          <p:cNvCxnSpPr/>
          <p:nvPr/>
        </p:nvCxnSpPr>
        <p:spPr>
          <a:xfrm>
            <a:off x="5381897" y="4554038"/>
            <a:ext cx="13149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22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33737" y="2081212"/>
            <a:ext cx="5724525" cy="2695575"/>
          </a:xfrm>
          <a:prstGeom prst="rect">
            <a:avLst/>
          </a:prstGeom>
        </p:spPr>
      </p:pic>
    </p:spTree>
    <p:extLst>
      <p:ext uri="{BB962C8B-B14F-4D97-AF65-F5344CB8AC3E}">
        <p14:creationId xmlns:p14="http://schemas.microsoft.com/office/powerpoint/2010/main" val="13403731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19450" y="2076450"/>
            <a:ext cx="5753100" cy="2705100"/>
          </a:xfrm>
          <a:prstGeom prst="rect">
            <a:avLst/>
          </a:prstGeom>
        </p:spPr>
      </p:pic>
    </p:spTree>
    <p:extLst>
      <p:ext uri="{BB962C8B-B14F-4D97-AF65-F5344CB8AC3E}">
        <p14:creationId xmlns:p14="http://schemas.microsoft.com/office/powerpoint/2010/main" val="21639856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14687" y="2076450"/>
            <a:ext cx="5762625" cy="2705100"/>
          </a:xfrm>
          <a:prstGeom prst="rect">
            <a:avLst/>
          </a:prstGeom>
        </p:spPr>
      </p:pic>
    </p:spTree>
    <p:extLst>
      <p:ext uri="{BB962C8B-B14F-4D97-AF65-F5344CB8AC3E}">
        <p14:creationId xmlns:p14="http://schemas.microsoft.com/office/powerpoint/2010/main" val="39570396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19450" y="2090737"/>
            <a:ext cx="5753100" cy="2676525"/>
          </a:xfrm>
          <a:prstGeom prst="rect">
            <a:avLst/>
          </a:prstGeom>
        </p:spPr>
      </p:pic>
    </p:spTree>
    <p:extLst>
      <p:ext uri="{BB962C8B-B14F-4D97-AF65-F5344CB8AC3E}">
        <p14:creationId xmlns:p14="http://schemas.microsoft.com/office/powerpoint/2010/main" val="1480049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05162" y="2071687"/>
            <a:ext cx="5781675" cy="2714625"/>
          </a:xfrm>
          <a:prstGeom prst="rect">
            <a:avLst/>
          </a:prstGeom>
        </p:spPr>
      </p:pic>
    </p:spTree>
    <p:extLst>
      <p:ext uri="{BB962C8B-B14F-4D97-AF65-F5344CB8AC3E}">
        <p14:creationId xmlns:p14="http://schemas.microsoft.com/office/powerpoint/2010/main" val="42195947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33737" y="2076450"/>
            <a:ext cx="5724525" cy="2705100"/>
          </a:xfrm>
          <a:prstGeom prst="rect">
            <a:avLst/>
          </a:prstGeom>
        </p:spPr>
      </p:pic>
    </p:spTree>
    <p:extLst>
      <p:ext uri="{BB962C8B-B14F-4D97-AF65-F5344CB8AC3E}">
        <p14:creationId xmlns:p14="http://schemas.microsoft.com/office/powerpoint/2010/main" val="17698682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33737" y="2076450"/>
            <a:ext cx="5724525" cy="2705100"/>
          </a:xfrm>
          <a:prstGeom prst="rect">
            <a:avLst/>
          </a:prstGeom>
        </p:spPr>
      </p:pic>
    </p:spTree>
    <p:extLst>
      <p:ext uri="{BB962C8B-B14F-4D97-AF65-F5344CB8AC3E}">
        <p14:creationId xmlns:p14="http://schemas.microsoft.com/office/powerpoint/2010/main" val="17189147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33737" y="2076450"/>
            <a:ext cx="5724525" cy="2705100"/>
          </a:xfrm>
          <a:prstGeom prst="rect">
            <a:avLst/>
          </a:prstGeom>
        </p:spPr>
      </p:pic>
    </p:spTree>
    <p:extLst>
      <p:ext uri="{BB962C8B-B14F-4D97-AF65-F5344CB8AC3E}">
        <p14:creationId xmlns:p14="http://schemas.microsoft.com/office/powerpoint/2010/main" val="1123872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233737" y="2076450"/>
            <a:ext cx="5724525" cy="2705100"/>
          </a:xfrm>
          <a:prstGeom prst="rect">
            <a:avLst/>
          </a:prstGeom>
        </p:spPr>
      </p:pic>
    </p:spTree>
    <p:extLst>
      <p:ext uri="{BB962C8B-B14F-4D97-AF65-F5344CB8AC3E}">
        <p14:creationId xmlns:p14="http://schemas.microsoft.com/office/powerpoint/2010/main" val="85876061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79223" y="751344"/>
            <a:ext cx="5381899" cy="5355312"/>
          </a:xfrm>
          <a:prstGeom prst="rect">
            <a:avLst/>
          </a:prstGeom>
        </p:spPr>
        <p:txBody>
          <a:bodyPr wrap="square">
            <a:spAutoFit/>
          </a:bodyPr>
          <a:lstStyle/>
          <a:p>
            <a:r>
              <a:rPr lang="en-US" dirty="0">
                <a:latin typeface="Arial" panose="020B0604020202020204" pitchFamily="34" charset="0"/>
                <a:cs typeface="Arial" panose="020B0604020202020204" pitchFamily="34" charset="0"/>
              </a:rPr>
              <a:t>void Graph::</a:t>
            </a:r>
            <a:r>
              <a:rPr lang="en-US" dirty="0" err="1">
                <a:latin typeface="Arial" panose="020B0604020202020204" pitchFamily="34" charset="0"/>
                <a:cs typeface="Arial" panose="020B0604020202020204" pitchFamily="34" charset="0"/>
              </a:rPr>
              <a:t>reverseDeleteMST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t>
            </a:r>
            <a:endParaRPr lang="sr-Latn-RS" dirty="0" smtClean="0">
              <a:latin typeface="Arial" panose="020B0604020202020204" pitchFamily="34" charset="0"/>
              <a:cs typeface="Arial" panose="020B0604020202020204" pitchFamily="34" charset="0"/>
            </a:endParaRPr>
          </a:p>
          <a:p>
            <a:r>
              <a:rPr lang="sr-Latn-R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sort(</a:t>
            </a:r>
            <a:r>
              <a:rPr lang="en-US" dirty="0" err="1" smtClean="0">
                <a:latin typeface="Arial" panose="020B0604020202020204" pitchFamily="34" charset="0"/>
                <a:cs typeface="Arial" panose="020B0604020202020204" pitchFamily="34" charset="0"/>
              </a:rPr>
              <a:t>edges.begin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edges.end</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r>
              <a:rPr lang="sr-Latn-R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int</a:t>
            </a:r>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mst_wt</a:t>
            </a:r>
            <a:r>
              <a:rPr lang="en-US" dirty="0">
                <a:latin typeface="Arial" panose="020B0604020202020204" pitchFamily="34" charset="0"/>
                <a:cs typeface="Arial" panose="020B0604020202020204" pitchFamily="34" charset="0"/>
              </a:rPr>
              <a:t> = 0</a:t>
            </a:r>
            <a:r>
              <a:rPr lang="en-US" dirty="0" smtClean="0">
                <a:latin typeface="Arial" panose="020B0604020202020204" pitchFamily="34" charset="0"/>
                <a:cs typeface="Arial" panose="020B0604020202020204" pitchFamily="34" charset="0"/>
              </a:rPr>
              <a:t>;</a:t>
            </a:r>
            <a:endParaRPr lang="sr-Latn-RS" dirty="0" smtClean="0">
              <a:latin typeface="Arial" panose="020B0604020202020204" pitchFamily="34" charset="0"/>
              <a:cs typeface="Arial" panose="020B0604020202020204" pitchFamily="34" charset="0"/>
            </a:endParaRPr>
          </a:p>
          <a:p>
            <a:r>
              <a:rPr lang="sr-Latn-R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cout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&lt;&lt; "Edges in MST\n"; </a:t>
            </a:r>
          </a:p>
          <a:p>
            <a:r>
              <a:rPr lang="sr-Latn-R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for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edges.size</a:t>
            </a:r>
            <a:r>
              <a:rPr lang="en-US" dirty="0">
                <a:latin typeface="Arial" panose="020B0604020202020204" pitchFamily="34" charset="0"/>
                <a:cs typeface="Arial" panose="020B0604020202020204" pitchFamily="34" charset="0"/>
              </a:rPr>
              <a:t>()-1;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&gt;=0; </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lvl="1"/>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 u = edges[</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second.first</a:t>
            </a:r>
            <a:r>
              <a:rPr lang="en-US" dirty="0">
                <a:latin typeface="Arial" panose="020B0604020202020204" pitchFamily="34" charset="0"/>
                <a:cs typeface="Arial" panose="020B0604020202020204" pitchFamily="34" charset="0"/>
              </a:rPr>
              <a:t>; </a:t>
            </a:r>
          </a:p>
          <a:p>
            <a:pPr lvl="1"/>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int</a:t>
            </a:r>
            <a:r>
              <a:rPr lang="en-US" dirty="0">
                <a:latin typeface="Arial" panose="020B0604020202020204" pitchFamily="34" charset="0"/>
                <a:cs typeface="Arial" panose="020B0604020202020204" pitchFamily="34" charset="0"/>
              </a:rPr>
              <a:t> v = edges[</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second.second</a:t>
            </a:r>
            <a:r>
              <a:rPr lang="en-US" dirty="0">
                <a:latin typeface="Arial" panose="020B0604020202020204" pitchFamily="34" charset="0"/>
                <a:cs typeface="Arial" panose="020B0604020202020204" pitchFamily="34" charset="0"/>
              </a:rPr>
              <a:t>; </a:t>
            </a:r>
          </a:p>
          <a:p>
            <a:pPr lvl="2"/>
            <a:r>
              <a:rPr lang="en-US" dirty="0" err="1" smtClean="0">
                <a:latin typeface="Arial" panose="020B0604020202020204" pitchFamily="34" charset="0"/>
                <a:cs typeface="Arial" panose="020B0604020202020204" pitchFamily="34" charset="0"/>
              </a:rPr>
              <a:t>adj</a:t>
            </a:r>
            <a:r>
              <a:rPr lang="en-US" dirty="0" smtClean="0">
                <a:latin typeface="Arial" panose="020B0604020202020204" pitchFamily="34" charset="0"/>
                <a:cs typeface="Arial" panose="020B0604020202020204" pitchFamily="34" charset="0"/>
              </a:rPr>
              <a:t>[u</a:t>
            </a:r>
            <a:r>
              <a:rPr lang="en-US" dirty="0">
                <a:latin typeface="Arial" panose="020B0604020202020204" pitchFamily="34" charset="0"/>
                <a:cs typeface="Arial" panose="020B0604020202020204" pitchFamily="34" charset="0"/>
              </a:rPr>
              <a:t>].remove(v); </a:t>
            </a:r>
          </a:p>
          <a:p>
            <a:pPr lvl="1"/>
            <a:r>
              <a:rPr lang="en-US" dirty="0" smtClean="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adj</a:t>
            </a:r>
            <a:r>
              <a:rPr lang="en-US" dirty="0">
                <a:latin typeface="Arial" panose="020B0604020202020204" pitchFamily="34" charset="0"/>
                <a:cs typeface="Arial" panose="020B0604020202020204" pitchFamily="34" charset="0"/>
              </a:rPr>
              <a:t>[v].remove(u); </a:t>
            </a:r>
          </a:p>
          <a:p>
            <a:pPr lvl="2"/>
            <a:r>
              <a:rPr lang="en-US" dirty="0" smtClean="0">
                <a:latin typeface="Arial" panose="020B0604020202020204" pitchFamily="34" charset="0"/>
                <a:cs typeface="Arial" panose="020B0604020202020204" pitchFamily="34" charset="0"/>
              </a:rPr>
              <a:t>if </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isConnected</a:t>
            </a:r>
            <a:r>
              <a:rPr lang="en-US" dirty="0">
                <a:latin typeface="Arial" panose="020B0604020202020204" pitchFamily="34" charset="0"/>
                <a:cs typeface="Arial" panose="020B0604020202020204" pitchFamily="34" charset="0"/>
              </a:rPr>
              <a:t>() == false) </a:t>
            </a:r>
          </a:p>
          <a:p>
            <a:pPr lvl="1"/>
            <a:r>
              <a:rPr lang="en-US" dirty="0">
                <a:latin typeface="Arial" panose="020B0604020202020204" pitchFamily="34" charset="0"/>
                <a:cs typeface="Arial" panose="020B0604020202020204" pitchFamily="34" charset="0"/>
              </a:rPr>
              <a:t>        { </a:t>
            </a:r>
          </a:p>
          <a:p>
            <a:pPr lvl="1"/>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adj</a:t>
            </a:r>
            <a:r>
              <a:rPr lang="en-US" dirty="0">
                <a:latin typeface="Arial" panose="020B0604020202020204" pitchFamily="34" charset="0"/>
                <a:cs typeface="Arial" panose="020B0604020202020204" pitchFamily="34" charset="0"/>
              </a:rPr>
              <a:t>[u].</a:t>
            </a:r>
            <a:r>
              <a:rPr lang="en-US" dirty="0" err="1">
                <a:latin typeface="Arial" panose="020B0604020202020204" pitchFamily="34" charset="0"/>
                <a:cs typeface="Arial" panose="020B0604020202020204" pitchFamily="34" charset="0"/>
              </a:rPr>
              <a:t>push_back</a:t>
            </a:r>
            <a:r>
              <a:rPr lang="en-US" dirty="0">
                <a:latin typeface="Arial" panose="020B0604020202020204" pitchFamily="34" charset="0"/>
                <a:cs typeface="Arial" panose="020B0604020202020204" pitchFamily="34" charset="0"/>
              </a:rPr>
              <a:t>(v); </a:t>
            </a:r>
          </a:p>
          <a:p>
            <a:pPr lvl="1"/>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adj</a:t>
            </a:r>
            <a:r>
              <a:rPr lang="en-US" dirty="0">
                <a:latin typeface="Arial" panose="020B0604020202020204" pitchFamily="34" charset="0"/>
                <a:cs typeface="Arial" panose="020B0604020202020204" pitchFamily="34" charset="0"/>
              </a:rPr>
              <a:t>[v].</a:t>
            </a:r>
            <a:r>
              <a:rPr lang="en-US" dirty="0" err="1">
                <a:latin typeface="Arial" panose="020B0604020202020204" pitchFamily="34" charset="0"/>
                <a:cs typeface="Arial" panose="020B0604020202020204" pitchFamily="34" charset="0"/>
              </a:rPr>
              <a:t>push_back</a:t>
            </a:r>
            <a:r>
              <a:rPr lang="en-US" dirty="0">
                <a:latin typeface="Arial" panose="020B0604020202020204" pitchFamily="34" charset="0"/>
                <a:cs typeface="Arial" panose="020B0604020202020204" pitchFamily="34" charset="0"/>
              </a:rPr>
              <a:t>(u); </a:t>
            </a:r>
          </a:p>
          <a:p>
            <a:pPr lvl="1"/>
            <a:r>
              <a:rPr lang="sr-Latn-R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cout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&lt;&lt; "(" &lt;&lt; u &lt;&lt; ", " &lt;&lt; v &lt;&lt; ") \n"; </a:t>
            </a:r>
          </a:p>
          <a:p>
            <a:pPr lvl="1"/>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mst_wt</a:t>
            </a:r>
            <a:r>
              <a:rPr lang="en-US" dirty="0">
                <a:latin typeface="Arial" panose="020B0604020202020204" pitchFamily="34" charset="0"/>
                <a:cs typeface="Arial" panose="020B0604020202020204" pitchFamily="34" charset="0"/>
              </a:rPr>
              <a:t> += edges[</a:t>
            </a:r>
            <a:r>
              <a:rPr lang="en-US" dirty="0" err="1">
                <a:latin typeface="Arial" panose="020B0604020202020204" pitchFamily="34" charset="0"/>
                <a:cs typeface="Arial" panose="020B0604020202020204" pitchFamily="34" charset="0"/>
              </a:rPr>
              <a:t>i</a:t>
            </a:r>
            <a:r>
              <a:rPr lang="en-US" dirty="0">
                <a:latin typeface="Arial" panose="020B0604020202020204" pitchFamily="34" charset="0"/>
                <a:cs typeface="Arial" panose="020B0604020202020204" pitchFamily="34" charset="0"/>
              </a:rPr>
              <a:t>].first; </a:t>
            </a:r>
          </a:p>
          <a:p>
            <a:pPr lvl="1"/>
            <a:r>
              <a:rPr lang="en-US" dirty="0">
                <a:latin typeface="Arial" panose="020B0604020202020204" pitchFamily="34" charset="0"/>
                <a:cs typeface="Arial" panose="020B0604020202020204" pitchFamily="34" charset="0"/>
              </a:rPr>
              <a:t>        } </a:t>
            </a:r>
          </a:p>
          <a:p>
            <a:r>
              <a:rPr lang="en-US" dirty="0">
                <a:latin typeface="Arial" panose="020B0604020202020204" pitchFamily="34" charset="0"/>
                <a:cs typeface="Arial" panose="020B0604020202020204" pitchFamily="34" charset="0"/>
              </a:rPr>
              <a:t>   </a:t>
            </a:r>
            <a:r>
              <a:rPr lang="sr-Latn-RS" dirty="0" smtClean="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a:t>
            </a:r>
            <a:endParaRPr lang="sr-Latn-RS" dirty="0" smtClean="0">
              <a:latin typeface="Arial" panose="020B0604020202020204" pitchFamily="34" charset="0"/>
              <a:cs typeface="Arial" panose="020B0604020202020204" pitchFamily="34" charset="0"/>
            </a:endParaRPr>
          </a:p>
          <a:p>
            <a:r>
              <a:rPr lang="sr-Latn-RS" dirty="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cout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&lt;&lt; "Total weight of MST is " &lt;&lt; </a:t>
            </a:r>
            <a:r>
              <a:rPr lang="en-US" dirty="0" err="1">
                <a:latin typeface="Arial" panose="020B0604020202020204" pitchFamily="34" charset="0"/>
                <a:cs typeface="Arial" panose="020B0604020202020204" pitchFamily="34" charset="0"/>
              </a:rPr>
              <a:t>mst_wt</a:t>
            </a:r>
            <a:r>
              <a:rPr lang="en-US"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 </a:t>
            </a:r>
            <a:endParaRPr lang="sr-Latn-R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6038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sz="4000" dirty="0" smtClean="0">
                <a:latin typeface="Arial Narrow" panose="020B0606020202030204" pitchFamily="34" charset="0"/>
              </a:rPr>
              <a:t>1. Pretvaranje </a:t>
            </a:r>
            <a:r>
              <a:rPr lang="sr-Latn-RS" sz="4000" dirty="0">
                <a:latin typeface="Arial Narrow" panose="020B0606020202030204" pitchFamily="34" charset="0"/>
              </a:rPr>
              <a:t>BST u Min </a:t>
            </a:r>
            <a:r>
              <a:rPr lang="sr-Latn-RS" sz="4000" dirty="0" smtClean="0">
                <a:latin typeface="Arial Narrow" panose="020B0606020202030204" pitchFamily="34" charset="0"/>
              </a:rPr>
              <a:t>Heap - Rešenje</a:t>
            </a:r>
            <a:endParaRPr lang="sr-Latn-RS" sz="4000"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r>
              <a:rPr lang="sr-Latn-RS" sz="2000" dirty="0" smtClean="0">
                <a:latin typeface="Arial" panose="020B0604020202020204" pitchFamily="34" charset="0"/>
                <a:cs typeface="Arial" panose="020B0604020202020204" pitchFamily="34" charset="0"/>
              </a:rPr>
              <a:t>Napraviti niz reda </a:t>
            </a:r>
            <a:r>
              <a:rPr lang="sr-Latn-RS" sz="2000" i="1" dirty="0" smtClean="0">
                <a:latin typeface="Arial" panose="020B0604020202020204" pitchFamily="34" charset="0"/>
                <a:cs typeface="Arial" panose="020B0604020202020204" pitchFamily="34" charset="0"/>
              </a:rPr>
              <a:t>n</a:t>
            </a:r>
            <a:r>
              <a:rPr lang="sr-Latn-RS" sz="2000" dirty="0" smtClean="0">
                <a:latin typeface="Arial" panose="020B0604020202020204" pitchFamily="34" charset="0"/>
                <a:cs typeface="Arial" panose="020B0604020202020204" pitchFamily="34" charset="0"/>
              </a:rPr>
              <a:t>, gde </a:t>
            </a:r>
            <a:r>
              <a:rPr lang="sr-Latn-RS" sz="2000" i="1" dirty="0" smtClean="0">
                <a:latin typeface="Arial" panose="020B0604020202020204" pitchFamily="34" charset="0"/>
                <a:cs typeface="Arial" panose="020B0604020202020204" pitchFamily="34" charset="0"/>
              </a:rPr>
              <a:t>n</a:t>
            </a:r>
            <a:r>
              <a:rPr lang="sr-Latn-RS" sz="2000" dirty="0" smtClean="0">
                <a:latin typeface="Arial" panose="020B0604020202020204" pitchFamily="34" charset="0"/>
                <a:cs typeface="Arial" panose="020B0604020202020204" pitchFamily="34" charset="0"/>
              </a:rPr>
              <a:t> predstavlja broj čvorova</a:t>
            </a:r>
          </a:p>
          <a:p>
            <a:r>
              <a:rPr lang="sr-Latn-RS" sz="2000" dirty="0" smtClean="0">
                <a:latin typeface="Arial" panose="020B0604020202020204" pitchFamily="34" charset="0"/>
                <a:cs typeface="Arial" panose="020B0604020202020204" pitchFamily="34" charset="0"/>
              </a:rPr>
              <a:t>Uraditi </a:t>
            </a:r>
            <a:r>
              <a:rPr lang="sr-Latn-RS" sz="2000" i="1" dirty="0" smtClean="0">
                <a:latin typeface="Arial" panose="020B0604020202020204" pitchFamily="34" charset="0"/>
                <a:cs typeface="Arial" panose="020B0604020202020204" pitchFamily="34" charset="0"/>
              </a:rPr>
              <a:t>inorder</a:t>
            </a:r>
            <a:r>
              <a:rPr lang="sr-Latn-RS" sz="2000" dirty="0" smtClean="0">
                <a:latin typeface="Arial" panose="020B0604020202020204" pitchFamily="34" charset="0"/>
                <a:cs typeface="Arial" panose="020B0604020202020204" pitchFamily="34" charset="0"/>
              </a:rPr>
              <a:t> obilazak BST, a sortirane vrednosti upisati u pomoćni niz</a:t>
            </a:r>
          </a:p>
          <a:p>
            <a:r>
              <a:rPr lang="sr-Latn-RS" sz="2000" dirty="0" smtClean="0">
                <a:latin typeface="Arial" panose="020B0604020202020204" pitchFamily="34" charset="0"/>
                <a:cs typeface="Arial" panose="020B0604020202020204" pitchFamily="34" charset="0"/>
              </a:rPr>
              <a:t>Izvršiti </a:t>
            </a:r>
            <a:r>
              <a:rPr lang="sr-Latn-RS" sz="2000" i="1" dirty="0" smtClean="0">
                <a:latin typeface="Arial" panose="020B0604020202020204" pitchFamily="34" charset="0"/>
                <a:cs typeface="Arial" panose="020B0604020202020204" pitchFamily="34" charset="0"/>
              </a:rPr>
              <a:t>preorder </a:t>
            </a:r>
            <a:r>
              <a:rPr lang="sr-Latn-RS" sz="2000" dirty="0" smtClean="0">
                <a:latin typeface="Arial" panose="020B0604020202020204" pitchFamily="34" charset="0"/>
                <a:cs typeface="Arial" panose="020B0604020202020204" pitchFamily="34" charset="0"/>
              </a:rPr>
              <a:t>obilazak stabla</a:t>
            </a:r>
          </a:p>
          <a:p>
            <a:r>
              <a:rPr lang="sr-Latn-RS" sz="2000" dirty="0" smtClean="0">
                <a:latin typeface="Arial" panose="020B0604020202020204" pitchFamily="34" charset="0"/>
                <a:cs typeface="Arial" panose="020B0604020202020204" pitchFamily="34" charset="0"/>
              </a:rPr>
              <a:t>Obilaskom korena prilikom </a:t>
            </a:r>
            <a:r>
              <a:rPr lang="sr-Latn-RS" sz="2000" i="1" dirty="0" smtClean="0">
                <a:latin typeface="Arial" panose="020B0604020202020204" pitchFamily="34" charset="0"/>
                <a:cs typeface="Arial" panose="020B0604020202020204" pitchFamily="34" charset="0"/>
              </a:rPr>
              <a:t>preorder </a:t>
            </a:r>
            <a:r>
              <a:rPr lang="sr-Latn-RS" sz="2000" dirty="0" smtClean="0">
                <a:latin typeface="Arial" panose="020B0604020202020204" pitchFamily="34" charset="0"/>
                <a:cs typeface="Arial" panose="020B0604020202020204" pitchFamily="34" charset="0"/>
              </a:rPr>
              <a:t>obilaska, kopirati redom jednu po jednu vrednost iz niza u čvor</a:t>
            </a:r>
          </a:p>
          <a:p>
            <a:r>
              <a:rPr lang="sr-Latn-RS" sz="2000" dirty="0" smtClean="0">
                <a:latin typeface="Arial" panose="020B0604020202020204" pitchFamily="34" charset="0"/>
                <a:cs typeface="Arial" panose="020B0604020202020204" pitchFamily="34" charset="0"/>
              </a:rPr>
              <a:t>Vremenska kompleksnost – </a:t>
            </a:r>
            <a:r>
              <a:rPr lang="sr-Latn-RS" sz="2000" i="1" dirty="0" smtClean="0">
                <a:latin typeface="Arial" panose="020B0604020202020204" pitchFamily="34" charset="0"/>
                <a:cs typeface="Arial" panose="020B0604020202020204" pitchFamily="34" charset="0"/>
              </a:rPr>
              <a:t>O(n)</a:t>
            </a:r>
          </a:p>
        </p:txBody>
      </p:sp>
    </p:spTree>
    <p:extLst>
      <p:ext uri="{BB962C8B-B14F-4D97-AF65-F5344CB8AC3E}">
        <p14:creationId xmlns:p14="http://schemas.microsoft.com/office/powerpoint/2010/main" val="25393101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sz="4000" dirty="0" smtClean="0">
                <a:latin typeface="Arial Narrow" panose="020B0606020202030204" pitchFamily="34" charset="0"/>
              </a:rPr>
              <a:t>6. Ciklus najmanje težine u neusmerenom grafu</a:t>
            </a:r>
            <a:endParaRPr lang="sr-Latn-RS" sz="4000" dirty="0">
              <a:latin typeface="Arial Narrow" panose="020B0606020202030204" pitchFamily="34" charset="0"/>
            </a:endParaRPr>
          </a:p>
        </p:txBody>
      </p:sp>
      <p:sp>
        <p:nvSpPr>
          <p:cNvPr id="3" name="Content Placeholder 2"/>
          <p:cNvSpPr>
            <a:spLocks noGrp="1"/>
          </p:cNvSpPr>
          <p:nvPr>
            <p:ph idx="1"/>
          </p:nvPr>
        </p:nvSpPr>
        <p:spPr>
          <a:xfrm>
            <a:off x="2589212" y="2133600"/>
            <a:ext cx="8915400" cy="3518263"/>
          </a:xfrm>
        </p:spPr>
        <p:txBody>
          <a:bodyPr>
            <a:normAutofit/>
          </a:bodyPr>
          <a:lstStyle/>
          <a:p>
            <a:pPr algn="just"/>
            <a:r>
              <a:rPr lang="sr-Latn-RS" sz="2000" dirty="0" smtClean="0">
                <a:latin typeface="Arial" panose="020B0604020202020204" pitchFamily="34" charset="0"/>
                <a:cs typeface="Arial" panose="020B0604020202020204" pitchFamily="34" charset="0"/>
              </a:rPr>
              <a:t>Dat je neusmereni graf sa pozitivnim težinama. Naći ciklus minimalne težine u grafu.</a:t>
            </a:r>
          </a:p>
        </p:txBody>
      </p:sp>
      <p:pic>
        <p:nvPicPr>
          <p:cNvPr id="17410" name="Picture 2" descr="graphhh.png (523×3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187" y="3431042"/>
            <a:ext cx="4310558" cy="2612709"/>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graphhhhh.png (529×3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7310" y="3431042"/>
            <a:ext cx="4175598" cy="2612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8638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sz="4000" dirty="0" smtClean="0">
                <a:latin typeface="Arial Narrow" panose="020B0606020202030204" pitchFamily="34" charset="0"/>
              </a:rPr>
              <a:t>6. Ciklus najmanje težine u neusmerenom grafu -Rešenje</a:t>
            </a:r>
            <a:endParaRPr lang="sr-Latn-RS" sz="4000" dirty="0">
              <a:latin typeface="Arial Narrow" panose="020B0606020202030204" pitchFamily="34" charset="0"/>
            </a:endParaRPr>
          </a:p>
        </p:txBody>
      </p:sp>
      <p:sp>
        <p:nvSpPr>
          <p:cNvPr id="3" name="Content Placeholder 2"/>
          <p:cNvSpPr>
            <a:spLocks noGrp="1"/>
          </p:cNvSpPr>
          <p:nvPr>
            <p:ph idx="1"/>
          </p:nvPr>
        </p:nvSpPr>
        <p:spPr>
          <a:xfrm>
            <a:off x="2589212" y="2133600"/>
            <a:ext cx="8915400" cy="3518263"/>
          </a:xfrm>
        </p:spPr>
        <p:txBody>
          <a:bodyPr>
            <a:normAutofit/>
          </a:bodyPr>
          <a:lstStyle/>
          <a:p>
            <a:pPr algn="just"/>
            <a:r>
              <a:rPr lang="sr-Latn-RS" sz="2000" dirty="0" smtClean="0">
                <a:latin typeface="Arial" panose="020B0604020202020204" pitchFamily="34" charset="0"/>
                <a:cs typeface="Arial" panose="020B0604020202020204" pitchFamily="34" charset="0"/>
              </a:rPr>
              <a:t>Korišćenje algoritma za određivanje najkraćeg puta u grafu</a:t>
            </a:r>
          </a:p>
          <a:p>
            <a:pPr algn="just"/>
            <a:r>
              <a:rPr lang="sr-Latn-RS" sz="2000" dirty="0" smtClean="0">
                <a:latin typeface="Arial" panose="020B0604020202020204" pitchFamily="34" charset="0"/>
                <a:cs typeface="Arial" panose="020B0604020202020204" pitchFamily="34" charset="0"/>
              </a:rPr>
              <a:t>Izbacuje se jedan po jedan poteg iz grafa</a:t>
            </a:r>
          </a:p>
          <a:p>
            <a:pPr algn="just"/>
            <a:r>
              <a:rPr lang="sr-Latn-RS" sz="2000" dirty="0" smtClean="0">
                <a:latin typeface="Arial" panose="020B0604020202020204" pitchFamily="34" charset="0"/>
                <a:cs typeface="Arial" panose="020B0604020202020204" pitchFamily="34" charset="0"/>
              </a:rPr>
              <a:t>Nalazi se najkraći put između dva čvora datog potega</a:t>
            </a:r>
          </a:p>
          <a:p>
            <a:pPr algn="just"/>
            <a:r>
              <a:rPr lang="sr-Latn-RS" sz="2000" dirty="0" smtClean="0">
                <a:latin typeface="Arial" panose="020B0604020202020204" pitchFamily="34" charset="0"/>
                <a:cs typeface="Arial" panose="020B0604020202020204" pitchFamily="34" charset="0"/>
              </a:rPr>
              <a:t>Vraća se poteg u graf, pre obrade narednog potega</a:t>
            </a:r>
          </a:p>
          <a:p>
            <a:pPr algn="just"/>
            <a:r>
              <a:rPr lang="sr-Latn-RS" sz="2000" dirty="0" smtClean="0">
                <a:latin typeface="Arial" panose="020B0604020202020204" pitchFamily="34" charset="0"/>
                <a:cs typeface="Arial" panose="020B0604020202020204" pitchFamily="34" charset="0"/>
              </a:rPr>
              <a:t>Vremenska složenost – </a:t>
            </a:r>
            <a:r>
              <a:rPr lang="sr-Latn-RS" sz="2000" i="1" dirty="0" smtClean="0">
                <a:latin typeface="Arial" panose="020B0604020202020204" pitchFamily="34" charset="0"/>
                <a:cs typeface="Arial" panose="020B0604020202020204" pitchFamily="34" charset="0"/>
              </a:rPr>
              <a:t>O(E (E log V))</a:t>
            </a:r>
          </a:p>
          <a:p>
            <a:pPr algn="just"/>
            <a:endParaRPr lang="sr-Latn-R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32146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03018" y="217714"/>
            <a:ext cx="8915400" cy="5188411"/>
          </a:xfrm>
        </p:spPr>
        <p:txBody>
          <a:bodyPr>
            <a:noAutofit/>
          </a:bodyPr>
          <a:lstStyle/>
          <a:p>
            <a:pPr marL="0" indent="0">
              <a:buNone/>
            </a:pPr>
            <a:r>
              <a:rPr lang="en-US" sz="2000" dirty="0">
                <a:latin typeface="Arial" panose="020B0604020202020204" pitchFamily="34" charset="0"/>
                <a:cs typeface="Arial" panose="020B0604020202020204" pitchFamily="34" charset="0"/>
              </a:rPr>
              <a:t>1). create an empty vector 'edge' of size 'E'</a:t>
            </a:r>
          </a:p>
          <a:p>
            <a:pPr marL="0" indent="0">
              <a:buNone/>
            </a:pPr>
            <a:r>
              <a:rPr lang="en-US" sz="2000" dirty="0">
                <a:latin typeface="Arial" panose="020B0604020202020204" pitchFamily="34" charset="0"/>
                <a:cs typeface="Arial" panose="020B0604020202020204" pitchFamily="34" charset="0"/>
              </a:rPr>
              <a:t>   ( E total number of edge). Every element of </a:t>
            </a:r>
          </a:p>
          <a:p>
            <a:pPr marL="0" indent="0">
              <a:buNone/>
            </a:pPr>
            <a:r>
              <a:rPr lang="en-US" sz="2000" dirty="0">
                <a:latin typeface="Arial" panose="020B0604020202020204" pitchFamily="34" charset="0"/>
                <a:cs typeface="Arial" panose="020B0604020202020204" pitchFamily="34" charset="0"/>
              </a:rPr>
              <a:t>   this vector is used to store information of </a:t>
            </a:r>
          </a:p>
          <a:p>
            <a:pPr marL="0" indent="0">
              <a:buNone/>
            </a:pPr>
            <a:r>
              <a:rPr lang="en-US" sz="2000" dirty="0">
                <a:latin typeface="Arial" panose="020B0604020202020204" pitchFamily="34" charset="0"/>
                <a:cs typeface="Arial" panose="020B0604020202020204" pitchFamily="34" charset="0"/>
              </a:rPr>
              <a:t>   all the edge in graph info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2) Traverse every edge edge[</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one - by - one </a:t>
            </a:r>
          </a:p>
          <a:p>
            <a:pPr marL="0" indent="0">
              <a:buNone/>
            </a:pPr>
            <a:r>
              <a:rPr lang="en-US" sz="2000" dirty="0">
                <a:latin typeface="Arial" panose="020B0604020202020204" pitchFamily="34" charset="0"/>
                <a:cs typeface="Arial" panose="020B0604020202020204" pitchFamily="34" charset="0"/>
              </a:rPr>
              <a:t>    a). First remove 'edge[</a:t>
            </a:r>
            <a:r>
              <a:rPr lang="en-US" sz="2000" dirty="0" err="1">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 from graph 'G'</a:t>
            </a:r>
          </a:p>
          <a:p>
            <a:pPr marL="0" indent="0">
              <a:buNone/>
            </a:pPr>
            <a:r>
              <a:rPr lang="en-US" sz="2000" dirty="0">
                <a:latin typeface="Arial" panose="020B0604020202020204" pitchFamily="34" charset="0"/>
                <a:cs typeface="Arial" panose="020B0604020202020204" pitchFamily="34" charset="0"/>
              </a:rPr>
              <a:t>    b). get current edge vertices which we just </a:t>
            </a:r>
          </a:p>
          <a:p>
            <a:pPr marL="0" indent="0">
              <a:buNone/>
            </a:pPr>
            <a:r>
              <a:rPr lang="en-US" sz="2000" dirty="0">
                <a:latin typeface="Arial" panose="020B0604020202020204" pitchFamily="34" charset="0"/>
                <a:cs typeface="Arial" panose="020B0604020202020204" pitchFamily="34" charset="0"/>
              </a:rPr>
              <a:t>         removed from graph </a:t>
            </a:r>
          </a:p>
          <a:p>
            <a:pPr marL="0" indent="0">
              <a:buNone/>
            </a:pPr>
            <a:r>
              <a:rPr lang="en-US" sz="2000" dirty="0">
                <a:latin typeface="Arial" panose="020B0604020202020204" pitchFamily="34" charset="0"/>
                <a:cs typeface="Arial" panose="020B0604020202020204" pitchFamily="34" charset="0"/>
              </a:rPr>
              <a:t>    c). Find the shortest path between them </a:t>
            </a:r>
          </a:p>
          <a:p>
            <a:pPr marL="0" indent="0">
              <a:buNone/>
            </a:pPr>
            <a:r>
              <a:rPr lang="en-US" sz="2000" dirty="0">
                <a:latin typeface="Arial" panose="020B0604020202020204" pitchFamily="34" charset="0"/>
                <a:cs typeface="Arial" panose="020B0604020202020204" pitchFamily="34" charset="0"/>
              </a:rPr>
              <a:t>        "Using </a:t>
            </a:r>
            <a:r>
              <a:rPr lang="en-US" sz="2000" dirty="0" err="1">
                <a:latin typeface="Arial" panose="020B0604020202020204" pitchFamily="34" charset="0"/>
                <a:cs typeface="Arial" panose="020B0604020202020204" pitchFamily="34" charset="0"/>
              </a:rPr>
              <a:t>Dijkstra’s</a:t>
            </a:r>
            <a:r>
              <a:rPr lang="en-US" sz="2000" dirty="0">
                <a:latin typeface="Arial" panose="020B0604020202020204" pitchFamily="34" charset="0"/>
                <a:cs typeface="Arial" panose="020B0604020202020204" pitchFamily="34" charset="0"/>
              </a:rPr>
              <a:t> shortest path algorithm "</a:t>
            </a:r>
          </a:p>
          <a:p>
            <a:pPr marL="0" indent="0">
              <a:buNone/>
            </a:pPr>
            <a:r>
              <a:rPr lang="en-US" sz="2000" dirty="0">
                <a:latin typeface="Arial" panose="020B0604020202020204" pitchFamily="34" charset="0"/>
                <a:cs typeface="Arial" panose="020B0604020202020204" pitchFamily="34" charset="0"/>
              </a:rPr>
              <a:t>    d). To make a cycle we add weight of the </a:t>
            </a:r>
          </a:p>
          <a:p>
            <a:pPr marL="0" indent="0">
              <a:buNone/>
            </a:pPr>
            <a:r>
              <a:rPr lang="en-US" sz="2000" dirty="0">
                <a:latin typeface="Arial" panose="020B0604020202020204" pitchFamily="34" charset="0"/>
                <a:cs typeface="Arial" panose="020B0604020202020204" pitchFamily="34" charset="0"/>
              </a:rPr>
              <a:t>        removed edge to the shortest path.</a:t>
            </a:r>
          </a:p>
          <a:p>
            <a:pPr marL="0" indent="0">
              <a:buNone/>
            </a:pPr>
            <a:r>
              <a:rPr lang="en-US" sz="2000" dirty="0">
                <a:latin typeface="Arial" panose="020B0604020202020204" pitchFamily="34" charset="0"/>
                <a:cs typeface="Arial" panose="020B0604020202020204" pitchFamily="34" charset="0"/>
              </a:rPr>
              <a:t>    e). update </a:t>
            </a:r>
            <a:r>
              <a:rPr lang="en-US" sz="2000" dirty="0" err="1">
                <a:latin typeface="Arial" panose="020B0604020202020204" pitchFamily="34" charset="0"/>
                <a:cs typeface="Arial" panose="020B0604020202020204" pitchFamily="34" charset="0"/>
              </a:rPr>
              <a:t>min_weight_cycle</a:t>
            </a:r>
            <a:r>
              <a:rPr lang="en-US" sz="2000" dirty="0">
                <a:latin typeface="Arial" panose="020B0604020202020204" pitchFamily="34" charset="0"/>
                <a:cs typeface="Arial" panose="020B0604020202020204" pitchFamily="34" charset="0"/>
              </a:rPr>
              <a:t>  if needed </a:t>
            </a:r>
          </a:p>
          <a:p>
            <a:pPr marL="0" indent="0">
              <a:buNone/>
            </a:pPr>
            <a:r>
              <a:rPr lang="en-US" sz="2000" dirty="0">
                <a:latin typeface="Arial" panose="020B0604020202020204" pitchFamily="34" charset="0"/>
                <a:cs typeface="Arial" panose="020B0604020202020204" pitchFamily="34" charset="0"/>
              </a:rPr>
              <a:t>3). return minimum weighted cycle </a:t>
            </a:r>
            <a:endParaRPr lang="sr-Latn-R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96339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17668" y="1294295"/>
            <a:ext cx="7306491" cy="4401205"/>
          </a:xfrm>
          <a:prstGeom prst="rect">
            <a:avLst/>
          </a:prstGeom>
        </p:spPr>
        <p:txBody>
          <a:bodyPr wrap="square">
            <a:spAutoFit/>
          </a:bodyPr>
          <a:lstStyle/>
          <a:p>
            <a:r>
              <a:rPr lang="sr-Latn-RS" sz="2000" dirty="0">
                <a:latin typeface="Arial" panose="020B0604020202020204" pitchFamily="34" charset="0"/>
                <a:cs typeface="Arial" panose="020B0604020202020204" pitchFamily="34" charset="0"/>
              </a:rPr>
              <a:t>int Graph :: FindMinimumCycle ( ) </a:t>
            </a:r>
          </a:p>
          <a:p>
            <a:r>
              <a:rPr lang="sr-Latn-RS" sz="2000" dirty="0">
                <a:latin typeface="Arial" panose="020B0604020202020204" pitchFamily="34" charset="0"/>
                <a:cs typeface="Arial" panose="020B0604020202020204" pitchFamily="34" charset="0"/>
              </a:rPr>
              <a:t>{ </a:t>
            </a:r>
          </a:p>
          <a:p>
            <a:r>
              <a:rPr lang="sr-Latn-RS" sz="2000" dirty="0">
                <a:latin typeface="Arial" panose="020B0604020202020204" pitchFamily="34" charset="0"/>
                <a:cs typeface="Arial" panose="020B0604020202020204" pitchFamily="34" charset="0"/>
              </a:rPr>
              <a:t>    int min_cycle = INT_MAX; </a:t>
            </a:r>
          </a:p>
          <a:p>
            <a:r>
              <a:rPr lang="sr-Latn-RS" sz="2000" dirty="0">
                <a:latin typeface="Arial" panose="020B0604020202020204" pitchFamily="34" charset="0"/>
                <a:cs typeface="Arial" panose="020B0604020202020204" pitchFamily="34" charset="0"/>
              </a:rPr>
              <a:t>    int E = edge.size(); </a:t>
            </a:r>
          </a:p>
          <a:p>
            <a:r>
              <a:rPr lang="sr-Latn-RS" sz="2000" dirty="0">
                <a:latin typeface="Arial" panose="020B0604020202020204" pitchFamily="34" charset="0"/>
                <a:cs typeface="Arial" panose="020B0604020202020204" pitchFamily="34" charset="0"/>
              </a:rPr>
              <a:t>    for ( int i = 0 ; i &lt; E  ; i++ ) </a:t>
            </a:r>
          </a:p>
          <a:p>
            <a:r>
              <a:rPr lang="sr-Latn-RS" sz="2000" dirty="0">
                <a:latin typeface="Arial" panose="020B0604020202020204" pitchFamily="34" charset="0"/>
                <a:cs typeface="Arial" panose="020B0604020202020204" pitchFamily="34" charset="0"/>
              </a:rPr>
              <a:t>    </a:t>
            </a:r>
            <a:r>
              <a:rPr lang="sr-Latn-RS" sz="2000" dirty="0" smtClean="0">
                <a:latin typeface="Arial" panose="020B0604020202020204" pitchFamily="34" charset="0"/>
                <a:cs typeface="Arial" panose="020B0604020202020204" pitchFamily="34" charset="0"/>
              </a:rPr>
              <a:t>{</a:t>
            </a:r>
          </a:p>
          <a:p>
            <a:r>
              <a:rPr lang="sr-Latn-RS" sz="2000" dirty="0">
                <a:latin typeface="Arial" panose="020B0604020202020204" pitchFamily="34" charset="0"/>
                <a:cs typeface="Arial" panose="020B0604020202020204" pitchFamily="34" charset="0"/>
              </a:rPr>
              <a:t>	</a:t>
            </a:r>
            <a:r>
              <a:rPr lang="sr-Latn-RS" sz="2000" dirty="0" smtClean="0">
                <a:latin typeface="Arial" panose="020B0604020202020204" pitchFamily="34" charset="0"/>
                <a:cs typeface="Arial" panose="020B0604020202020204" pitchFamily="34" charset="0"/>
              </a:rPr>
              <a:t>Edge </a:t>
            </a:r>
            <a:r>
              <a:rPr lang="sr-Latn-RS" sz="2000" dirty="0">
                <a:latin typeface="Arial" panose="020B0604020202020204" pitchFamily="34" charset="0"/>
                <a:cs typeface="Arial" panose="020B0604020202020204" pitchFamily="34" charset="0"/>
              </a:rPr>
              <a:t>e = edge[i]; </a:t>
            </a:r>
            <a:endParaRPr lang="sr-Latn-RS" sz="2000" dirty="0" smtClean="0">
              <a:latin typeface="Arial" panose="020B0604020202020204" pitchFamily="34" charset="0"/>
              <a:cs typeface="Arial" panose="020B0604020202020204" pitchFamily="34" charset="0"/>
            </a:endParaRPr>
          </a:p>
          <a:p>
            <a:r>
              <a:rPr lang="sr-Latn-RS" sz="2000" dirty="0" smtClean="0">
                <a:latin typeface="Arial" panose="020B0604020202020204" pitchFamily="34" charset="0"/>
                <a:cs typeface="Arial" panose="020B0604020202020204" pitchFamily="34" charset="0"/>
              </a:rPr>
              <a:t>	removeEdge</a:t>
            </a:r>
            <a:r>
              <a:rPr lang="sr-Latn-RS" sz="2000" dirty="0">
                <a:latin typeface="Arial" panose="020B0604020202020204" pitchFamily="34" charset="0"/>
                <a:cs typeface="Arial" panose="020B0604020202020204" pitchFamily="34" charset="0"/>
              </a:rPr>
              <a:t>( e.u, e.v, e.weight ) ; </a:t>
            </a:r>
            <a:endParaRPr lang="sr-Latn-RS" sz="2000" dirty="0" smtClean="0">
              <a:latin typeface="Arial" panose="020B0604020202020204" pitchFamily="34" charset="0"/>
              <a:cs typeface="Arial" panose="020B0604020202020204" pitchFamily="34" charset="0"/>
            </a:endParaRPr>
          </a:p>
          <a:p>
            <a:r>
              <a:rPr lang="sr-Latn-RS" sz="2000" dirty="0" smtClean="0">
                <a:latin typeface="Arial" panose="020B0604020202020204" pitchFamily="34" charset="0"/>
                <a:cs typeface="Arial" panose="020B0604020202020204" pitchFamily="34" charset="0"/>
              </a:rPr>
              <a:t>	int </a:t>
            </a:r>
            <a:r>
              <a:rPr lang="sr-Latn-RS" sz="2000" dirty="0">
                <a:latin typeface="Arial" panose="020B0604020202020204" pitchFamily="34" charset="0"/>
                <a:cs typeface="Arial" panose="020B0604020202020204" pitchFamily="34" charset="0"/>
              </a:rPr>
              <a:t>vistance = ShortestPath( e.u, e.v ); </a:t>
            </a:r>
            <a:endParaRPr lang="sr-Latn-RS" sz="2000" dirty="0" smtClean="0">
              <a:latin typeface="Arial" panose="020B0604020202020204" pitchFamily="34" charset="0"/>
              <a:cs typeface="Arial" panose="020B0604020202020204" pitchFamily="34" charset="0"/>
            </a:endParaRPr>
          </a:p>
          <a:p>
            <a:r>
              <a:rPr lang="sr-Latn-RS" sz="2000" dirty="0" smtClean="0">
                <a:latin typeface="Arial" panose="020B0604020202020204" pitchFamily="34" charset="0"/>
                <a:cs typeface="Arial" panose="020B0604020202020204" pitchFamily="34" charset="0"/>
              </a:rPr>
              <a:t>       min_cycle </a:t>
            </a:r>
            <a:r>
              <a:rPr lang="sr-Latn-RS" sz="2000" dirty="0">
                <a:latin typeface="Arial" panose="020B0604020202020204" pitchFamily="34" charset="0"/>
                <a:cs typeface="Arial" panose="020B0604020202020204" pitchFamily="34" charset="0"/>
              </a:rPr>
              <a:t>= min( min_cycle, vistance + e.weight ); </a:t>
            </a:r>
            <a:r>
              <a:rPr lang="sr-Latn-RS" sz="2000" dirty="0" smtClean="0">
                <a:latin typeface="Arial" panose="020B0604020202020204" pitchFamily="34" charset="0"/>
                <a:cs typeface="Arial" panose="020B0604020202020204" pitchFamily="34" charset="0"/>
              </a:rPr>
              <a:t>	addEdge</a:t>
            </a:r>
            <a:r>
              <a:rPr lang="sr-Latn-RS" sz="2000" dirty="0">
                <a:latin typeface="Arial" panose="020B0604020202020204" pitchFamily="34" charset="0"/>
                <a:cs typeface="Arial" panose="020B0604020202020204" pitchFamily="34" charset="0"/>
              </a:rPr>
              <a:t>( e.u, e.v, e.weight ); </a:t>
            </a:r>
          </a:p>
          <a:p>
            <a:r>
              <a:rPr lang="sr-Latn-RS" sz="2000" dirty="0">
                <a:latin typeface="Arial" panose="020B0604020202020204" pitchFamily="34" charset="0"/>
                <a:cs typeface="Arial" panose="020B0604020202020204" pitchFamily="34" charset="0"/>
              </a:rPr>
              <a:t>    } </a:t>
            </a:r>
            <a:endParaRPr lang="sr-Latn-RS" sz="2000" dirty="0" smtClean="0">
              <a:latin typeface="Arial" panose="020B0604020202020204" pitchFamily="34" charset="0"/>
              <a:cs typeface="Arial" panose="020B0604020202020204" pitchFamily="34" charset="0"/>
            </a:endParaRPr>
          </a:p>
          <a:p>
            <a:r>
              <a:rPr lang="sr-Latn-RS" sz="2000" dirty="0">
                <a:latin typeface="Arial" panose="020B0604020202020204" pitchFamily="34" charset="0"/>
                <a:cs typeface="Arial" panose="020B0604020202020204" pitchFamily="34" charset="0"/>
              </a:rPr>
              <a:t>	</a:t>
            </a:r>
            <a:r>
              <a:rPr lang="sr-Latn-RS" sz="2000" dirty="0" smtClean="0">
                <a:latin typeface="Arial" panose="020B0604020202020204" pitchFamily="34" charset="0"/>
                <a:cs typeface="Arial" panose="020B0604020202020204" pitchFamily="34" charset="0"/>
              </a:rPr>
              <a:t>return </a:t>
            </a:r>
            <a:r>
              <a:rPr lang="sr-Latn-RS" sz="2000" dirty="0">
                <a:latin typeface="Arial" panose="020B0604020202020204" pitchFamily="34" charset="0"/>
                <a:cs typeface="Arial" panose="020B0604020202020204" pitchFamily="34" charset="0"/>
              </a:rPr>
              <a:t>min_cycle ; </a:t>
            </a:r>
          </a:p>
          <a:p>
            <a:r>
              <a:rPr lang="sr-Latn-RS"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030871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sz="4000" dirty="0" smtClean="0">
                <a:latin typeface="Arial Narrow" panose="020B0606020202030204" pitchFamily="34" charset="0"/>
              </a:rPr>
              <a:t>7. Minimalna cena puta sa kretanjima gore, dole, levo i desno</a:t>
            </a:r>
            <a:endParaRPr lang="sr-Latn-RS" sz="4000" dirty="0">
              <a:latin typeface="Arial Narrow" panose="020B0606020202030204" pitchFamily="34" charset="0"/>
            </a:endParaRPr>
          </a:p>
        </p:txBody>
      </p:sp>
      <p:sp>
        <p:nvSpPr>
          <p:cNvPr id="3" name="Content Placeholder 2"/>
          <p:cNvSpPr>
            <a:spLocks noGrp="1"/>
          </p:cNvSpPr>
          <p:nvPr>
            <p:ph idx="1"/>
          </p:nvPr>
        </p:nvSpPr>
        <p:spPr>
          <a:xfrm>
            <a:off x="2589212" y="2133600"/>
            <a:ext cx="8915400" cy="3518263"/>
          </a:xfrm>
        </p:spPr>
        <p:txBody>
          <a:bodyPr>
            <a:normAutofit/>
          </a:bodyPr>
          <a:lstStyle/>
          <a:p>
            <a:pPr algn="just"/>
            <a:r>
              <a:rPr lang="sr-Latn-RS" sz="2000" dirty="0" smtClean="0">
                <a:latin typeface="Arial" panose="020B0604020202020204" pitchFamily="34" charset="0"/>
                <a:cs typeface="Arial" panose="020B0604020202020204" pitchFamily="34" charset="0"/>
              </a:rPr>
              <a:t>Data je dvodimenzionalna mreža. Svako polje sadrži ceo broj koji predstavlja cenu prelaska preko tog polja. Potrebno je naći putanju od gornjeg levog do donjeg desnog polja, tako da je ukupna cena pređenih polja minimalna. </a:t>
            </a:r>
          </a:p>
          <a:p>
            <a:pPr algn="just"/>
            <a:r>
              <a:rPr lang="sr-Latn-RS" sz="2000" dirty="0" smtClean="0">
                <a:latin typeface="Arial" panose="020B0604020202020204" pitchFamily="34" charset="0"/>
                <a:cs typeface="Arial" panose="020B0604020202020204" pitchFamily="34" charset="0"/>
              </a:rPr>
              <a:t>Pretpostaviti da ne postoji polje sa negativnom cenom.</a:t>
            </a:r>
          </a:p>
        </p:txBody>
      </p:sp>
      <p:pic>
        <p:nvPicPr>
          <p:cNvPr id="22530" name="Picture 2" descr="costMatrix.png (283×19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8212" y="4287880"/>
            <a:ext cx="269557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9309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sz="4000" dirty="0" smtClean="0">
                <a:latin typeface="Arial Narrow" panose="020B0606020202030204" pitchFamily="34" charset="0"/>
              </a:rPr>
              <a:t>7. Minimalna cena puta sa kretanjima gore, dole, levo i desno - Rešenje</a:t>
            </a:r>
            <a:endParaRPr lang="sr-Latn-RS" sz="4000" dirty="0">
              <a:latin typeface="Arial Narrow" panose="020B0606020202030204" pitchFamily="34" charset="0"/>
            </a:endParaRPr>
          </a:p>
        </p:txBody>
      </p:sp>
      <p:sp>
        <p:nvSpPr>
          <p:cNvPr id="3" name="Content Placeholder 2"/>
          <p:cNvSpPr>
            <a:spLocks noGrp="1"/>
          </p:cNvSpPr>
          <p:nvPr>
            <p:ph idx="1"/>
          </p:nvPr>
        </p:nvSpPr>
        <p:spPr>
          <a:xfrm>
            <a:off x="2589212" y="2133600"/>
            <a:ext cx="8915400" cy="3518263"/>
          </a:xfrm>
        </p:spPr>
        <p:txBody>
          <a:bodyPr>
            <a:normAutofit/>
          </a:bodyPr>
          <a:lstStyle/>
          <a:p>
            <a:pPr algn="just"/>
            <a:r>
              <a:rPr lang="sr-Latn-RS" sz="2000" dirty="0" smtClean="0">
                <a:latin typeface="Arial" panose="020B0604020202020204" pitchFamily="34" charset="0"/>
                <a:cs typeface="Arial" panose="020B0604020202020204" pitchFamily="34" charset="0"/>
              </a:rPr>
              <a:t>Problem se rešava korišćenjem Dijksta</a:t>
            </a:r>
            <a:r>
              <a:rPr lang="en-US" sz="2000" dirty="0" smtClean="0">
                <a:latin typeface="Arial" panose="020B0604020202020204" pitchFamily="34" charset="0"/>
                <a:cs typeface="Arial" panose="020B0604020202020204" pitchFamily="34" charset="0"/>
              </a:rPr>
              <a:t>’s </a:t>
            </a:r>
            <a:r>
              <a:rPr lang="sr-Latn-RS" sz="2000" dirty="0" smtClean="0">
                <a:latin typeface="Arial" panose="020B0604020202020204" pitchFamily="34" charset="0"/>
                <a:cs typeface="Arial" panose="020B0604020202020204" pitchFamily="34" charset="0"/>
              </a:rPr>
              <a:t>algorithm</a:t>
            </a:r>
            <a:endParaRPr lang="sr-Latn-RS" sz="2000" dirty="0">
              <a:latin typeface="Arial" panose="020B0604020202020204" pitchFamily="34" charset="0"/>
              <a:cs typeface="Arial" panose="020B0604020202020204" pitchFamily="34" charset="0"/>
            </a:endParaRPr>
          </a:p>
          <a:p>
            <a:pPr algn="just"/>
            <a:r>
              <a:rPr lang="sr-Latn-RS" sz="2000" dirty="0" smtClean="0">
                <a:latin typeface="Arial" panose="020B0604020202020204" pitchFamily="34" charset="0"/>
                <a:cs typeface="Arial" panose="020B0604020202020204" pitchFamily="34" charset="0"/>
              </a:rPr>
              <a:t>Svako polje predstavlja čvor, a susedna polja povezane čvorove</a:t>
            </a:r>
          </a:p>
          <a:p>
            <a:pPr algn="just"/>
            <a:r>
              <a:rPr lang="sr-Latn-RS" sz="2000" dirty="0" smtClean="0">
                <a:latin typeface="Arial" panose="020B0604020202020204" pitchFamily="34" charset="0"/>
                <a:cs typeface="Arial" panose="020B0604020202020204" pitchFamily="34" charset="0"/>
              </a:rPr>
              <a:t>Ne koristi se eksplicitno graf već se koristi matrica </a:t>
            </a:r>
          </a:p>
        </p:txBody>
      </p:sp>
    </p:spTree>
    <p:extLst>
      <p:ext uri="{BB962C8B-B14F-4D97-AF65-F5344CB8AC3E}">
        <p14:creationId xmlns:p14="http://schemas.microsoft.com/office/powerpoint/2010/main" val="38307757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78333" y="0"/>
            <a:ext cx="7863838" cy="7232749"/>
          </a:xfrm>
          <a:prstGeom prst="rect">
            <a:avLst/>
          </a:prstGeom>
        </p:spPr>
        <p:txBody>
          <a:bodyPr wrap="square">
            <a:spAutoFit/>
          </a:bodyPr>
          <a:lstStyle/>
          <a:p>
            <a:r>
              <a:rPr lang="sr-Latn-RS" sz="1600" dirty="0">
                <a:latin typeface="Arial" panose="020B0604020202020204" pitchFamily="34" charset="0"/>
                <a:cs typeface="Arial" panose="020B0604020202020204" pitchFamily="34" charset="0"/>
              </a:rPr>
              <a:t>int shortest(int grid[ROW][COL], int row, int col) </a:t>
            </a:r>
            <a:r>
              <a:rPr lang="sr-Latn-RS" sz="1600" dirty="0" smtClean="0">
                <a:latin typeface="Arial" panose="020B0604020202020204" pitchFamily="34" charset="0"/>
                <a:cs typeface="Arial" panose="020B0604020202020204" pitchFamily="34" charset="0"/>
              </a:rPr>
              <a:t>{ </a:t>
            </a:r>
            <a:endParaRPr lang="sr-Latn-RS" sz="1600" dirty="0">
              <a:latin typeface="Arial" panose="020B0604020202020204" pitchFamily="34" charset="0"/>
              <a:cs typeface="Arial" panose="020B0604020202020204" pitchFamily="34" charset="0"/>
            </a:endParaRPr>
          </a:p>
          <a:p>
            <a:r>
              <a:rPr lang="sr-Latn-RS" sz="1600" dirty="0">
                <a:latin typeface="Arial" panose="020B0604020202020204" pitchFamily="34" charset="0"/>
                <a:cs typeface="Arial" panose="020B0604020202020204" pitchFamily="34" charset="0"/>
              </a:rPr>
              <a:t>    int dis[row][col]; </a:t>
            </a:r>
            <a:endParaRPr lang="sr-Latn-RS" sz="1600" dirty="0" smtClean="0">
              <a:latin typeface="Arial" panose="020B0604020202020204" pitchFamily="34" charset="0"/>
              <a:cs typeface="Arial" panose="020B0604020202020204" pitchFamily="34" charset="0"/>
            </a:endParaRPr>
          </a:p>
          <a:p>
            <a:r>
              <a:rPr lang="sr-Latn-RS" sz="1600" dirty="0" smtClean="0">
                <a:latin typeface="Arial" panose="020B0604020202020204" pitchFamily="34" charset="0"/>
                <a:cs typeface="Arial" panose="020B0604020202020204" pitchFamily="34" charset="0"/>
              </a:rPr>
              <a:t>    </a:t>
            </a:r>
            <a:r>
              <a:rPr lang="sr-Latn-RS" sz="1600" dirty="0">
                <a:latin typeface="Arial" panose="020B0604020202020204" pitchFamily="34" charset="0"/>
                <a:cs typeface="Arial" panose="020B0604020202020204" pitchFamily="34" charset="0"/>
              </a:rPr>
              <a:t>for (int i = 0; i &lt; row; i++) </a:t>
            </a:r>
          </a:p>
          <a:p>
            <a:r>
              <a:rPr lang="sr-Latn-RS" sz="1600" dirty="0">
                <a:latin typeface="Arial" panose="020B0604020202020204" pitchFamily="34" charset="0"/>
                <a:cs typeface="Arial" panose="020B0604020202020204" pitchFamily="34" charset="0"/>
              </a:rPr>
              <a:t>        for (int j = 0; j &lt; col; j++) </a:t>
            </a:r>
          </a:p>
          <a:p>
            <a:r>
              <a:rPr lang="sr-Latn-RS" sz="1600" dirty="0">
                <a:latin typeface="Arial" panose="020B0604020202020204" pitchFamily="34" charset="0"/>
                <a:cs typeface="Arial" panose="020B0604020202020204" pitchFamily="34" charset="0"/>
              </a:rPr>
              <a:t>            dis[i][j] = INT_MAX; </a:t>
            </a:r>
          </a:p>
          <a:p>
            <a:r>
              <a:rPr lang="sr-Latn-RS" sz="1600" dirty="0">
                <a:latin typeface="Arial" panose="020B0604020202020204" pitchFamily="34" charset="0"/>
                <a:cs typeface="Arial" panose="020B0604020202020204" pitchFamily="34" charset="0"/>
              </a:rPr>
              <a:t>    int dx[] = {-1, 0, 1, 0}; </a:t>
            </a:r>
          </a:p>
          <a:p>
            <a:r>
              <a:rPr lang="sr-Latn-RS" sz="1600" dirty="0">
                <a:latin typeface="Arial" panose="020B0604020202020204" pitchFamily="34" charset="0"/>
                <a:cs typeface="Arial" panose="020B0604020202020204" pitchFamily="34" charset="0"/>
              </a:rPr>
              <a:t>    int dy[] = {0, 1, 0, -1}; </a:t>
            </a:r>
            <a:endParaRPr lang="sr-Latn-RS" sz="1600" dirty="0" smtClean="0">
              <a:latin typeface="Arial" panose="020B0604020202020204" pitchFamily="34" charset="0"/>
              <a:cs typeface="Arial" panose="020B0604020202020204" pitchFamily="34" charset="0"/>
            </a:endParaRPr>
          </a:p>
          <a:p>
            <a:r>
              <a:rPr lang="sr-Latn-RS" sz="1600" dirty="0" smtClean="0">
                <a:latin typeface="Arial" panose="020B0604020202020204" pitchFamily="34" charset="0"/>
                <a:cs typeface="Arial" panose="020B0604020202020204" pitchFamily="34" charset="0"/>
              </a:rPr>
              <a:t>    </a:t>
            </a:r>
            <a:r>
              <a:rPr lang="sr-Latn-RS" sz="1600" dirty="0">
                <a:latin typeface="Arial" panose="020B0604020202020204" pitchFamily="34" charset="0"/>
                <a:cs typeface="Arial" panose="020B0604020202020204" pitchFamily="34" charset="0"/>
              </a:rPr>
              <a:t>set&lt;cell&gt; st; </a:t>
            </a:r>
            <a:endParaRPr lang="sr-Latn-RS" sz="1600" dirty="0" smtClean="0">
              <a:latin typeface="Arial" panose="020B0604020202020204" pitchFamily="34" charset="0"/>
              <a:cs typeface="Arial" panose="020B0604020202020204" pitchFamily="34" charset="0"/>
            </a:endParaRPr>
          </a:p>
          <a:p>
            <a:r>
              <a:rPr lang="sr-Latn-RS" sz="1600" dirty="0" smtClean="0">
                <a:latin typeface="Arial" panose="020B0604020202020204" pitchFamily="34" charset="0"/>
                <a:cs typeface="Arial" panose="020B0604020202020204" pitchFamily="34" charset="0"/>
              </a:rPr>
              <a:t>    </a:t>
            </a:r>
            <a:r>
              <a:rPr lang="sr-Latn-RS" sz="1600" dirty="0">
                <a:latin typeface="Arial" panose="020B0604020202020204" pitchFamily="34" charset="0"/>
                <a:cs typeface="Arial" panose="020B0604020202020204" pitchFamily="34" charset="0"/>
              </a:rPr>
              <a:t>st.insert(cell(0, 0, 0)); </a:t>
            </a:r>
            <a:endParaRPr lang="sr-Latn-RS" sz="1600" dirty="0" smtClean="0">
              <a:latin typeface="Arial" panose="020B0604020202020204" pitchFamily="34" charset="0"/>
              <a:cs typeface="Arial" panose="020B0604020202020204" pitchFamily="34" charset="0"/>
            </a:endParaRPr>
          </a:p>
          <a:p>
            <a:r>
              <a:rPr lang="sr-Latn-RS" sz="1600" dirty="0" smtClean="0">
                <a:latin typeface="Arial" panose="020B0604020202020204" pitchFamily="34" charset="0"/>
                <a:cs typeface="Arial" panose="020B0604020202020204" pitchFamily="34" charset="0"/>
              </a:rPr>
              <a:t>    </a:t>
            </a:r>
            <a:r>
              <a:rPr lang="sr-Latn-RS" sz="1600" dirty="0">
                <a:latin typeface="Arial" panose="020B0604020202020204" pitchFamily="34" charset="0"/>
                <a:cs typeface="Arial" panose="020B0604020202020204" pitchFamily="34" charset="0"/>
              </a:rPr>
              <a:t>dis[0][0] = grid[0][0]; </a:t>
            </a:r>
            <a:endParaRPr lang="sr-Latn-RS" sz="1600" dirty="0" smtClean="0">
              <a:latin typeface="Arial" panose="020B0604020202020204" pitchFamily="34" charset="0"/>
              <a:cs typeface="Arial" panose="020B0604020202020204" pitchFamily="34" charset="0"/>
            </a:endParaRPr>
          </a:p>
          <a:p>
            <a:r>
              <a:rPr lang="sr-Latn-RS" sz="1600" dirty="0" smtClean="0">
                <a:latin typeface="Arial" panose="020B0604020202020204" pitchFamily="34" charset="0"/>
                <a:cs typeface="Arial" panose="020B0604020202020204" pitchFamily="34" charset="0"/>
              </a:rPr>
              <a:t>    </a:t>
            </a:r>
            <a:r>
              <a:rPr lang="sr-Latn-RS" sz="1600" dirty="0">
                <a:latin typeface="Arial" panose="020B0604020202020204" pitchFamily="34" charset="0"/>
                <a:cs typeface="Arial" panose="020B0604020202020204" pitchFamily="34" charset="0"/>
              </a:rPr>
              <a:t>while (!st.empty()) </a:t>
            </a:r>
            <a:r>
              <a:rPr lang="sr-Latn-RS" sz="1600" dirty="0" smtClean="0">
                <a:latin typeface="Arial" panose="020B0604020202020204" pitchFamily="34" charset="0"/>
                <a:cs typeface="Arial" panose="020B0604020202020204" pitchFamily="34" charset="0"/>
              </a:rPr>
              <a:t>    </a:t>
            </a:r>
            <a:r>
              <a:rPr lang="sr-Latn-RS" sz="1600" dirty="0">
                <a:latin typeface="Arial" panose="020B0604020202020204" pitchFamily="34" charset="0"/>
                <a:cs typeface="Arial" panose="020B0604020202020204" pitchFamily="34" charset="0"/>
              </a:rPr>
              <a:t>{ </a:t>
            </a:r>
            <a:endParaRPr lang="sr-Latn-RS" sz="1600" dirty="0" smtClean="0">
              <a:latin typeface="Arial" panose="020B0604020202020204" pitchFamily="34" charset="0"/>
              <a:cs typeface="Arial" panose="020B0604020202020204" pitchFamily="34" charset="0"/>
            </a:endParaRPr>
          </a:p>
          <a:p>
            <a:r>
              <a:rPr lang="sr-Latn-RS" sz="1600" dirty="0" smtClean="0">
                <a:latin typeface="Arial" panose="020B0604020202020204" pitchFamily="34" charset="0"/>
                <a:cs typeface="Arial" panose="020B0604020202020204" pitchFamily="34" charset="0"/>
              </a:rPr>
              <a:t>        </a:t>
            </a:r>
            <a:r>
              <a:rPr lang="sr-Latn-RS" sz="1600" dirty="0">
                <a:latin typeface="Arial" panose="020B0604020202020204" pitchFamily="34" charset="0"/>
                <a:cs typeface="Arial" panose="020B0604020202020204" pitchFamily="34" charset="0"/>
              </a:rPr>
              <a:t>cell k = *st.begin(); </a:t>
            </a:r>
          </a:p>
          <a:p>
            <a:r>
              <a:rPr lang="sr-Latn-RS" sz="1600" dirty="0">
                <a:latin typeface="Arial" panose="020B0604020202020204" pitchFamily="34" charset="0"/>
                <a:cs typeface="Arial" panose="020B0604020202020204" pitchFamily="34" charset="0"/>
              </a:rPr>
              <a:t>        st.erase(st.begin()); </a:t>
            </a:r>
            <a:endParaRPr lang="sr-Latn-RS" sz="1600" dirty="0" smtClean="0">
              <a:latin typeface="Arial" panose="020B0604020202020204" pitchFamily="34" charset="0"/>
              <a:cs typeface="Arial" panose="020B0604020202020204" pitchFamily="34" charset="0"/>
            </a:endParaRPr>
          </a:p>
          <a:p>
            <a:r>
              <a:rPr lang="sr-Latn-RS" sz="1600" dirty="0" smtClean="0">
                <a:latin typeface="Arial" panose="020B0604020202020204" pitchFamily="34" charset="0"/>
                <a:cs typeface="Arial" panose="020B0604020202020204" pitchFamily="34" charset="0"/>
              </a:rPr>
              <a:t>        </a:t>
            </a:r>
            <a:r>
              <a:rPr lang="sr-Latn-RS" sz="1600" dirty="0">
                <a:latin typeface="Arial" panose="020B0604020202020204" pitchFamily="34" charset="0"/>
                <a:cs typeface="Arial" panose="020B0604020202020204" pitchFamily="34" charset="0"/>
              </a:rPr>
              <a:t>for (int i = 0; i &lt; 4; i++) </a:t>
            </a:r>
            <a:r>
              <a:rPr lang="sr-Latn-RS" sz="1600" dirty="0" smtClean="0">
                <a:latin typeface="Arial" panose="020B0604020202020204" pitchFamily="34" charset="0"/>
                <a:cs typeface="Arial" panose="020B0604020202020204" pitchFamily="34" charset="0"/>
              </a:rPr>
              <a:t>{ </a:t>
            </a:r>
            <a:endParaRPr lang="sr-Latn-RS" sz="1600" dirty="0">
              <a:latin typeface="Arial" panose="020B0604020202020204" pitchFamily="34" charset="0"/>
              <a:cs typeface="Arial" panose="020B0604020202020204" pitchFamily="34" charset="0"/>
            </a:endParaRPr>
          </a:p>
          <a:p>
            <a:r>
              <a:rPr lang="sr-Latn-RS" sz="1600" dirty="0">
                <a:latin typeface="Arial" panose="020B0604020202020204" pitchFamily="34" charset="0"/>
                <a:cs typeface="Arial" panose="020B0604020202020204" pitchFamily="34" charset="0"/>
              </a:rPr>
              <a:t>            int x = k.x + dx[i]; </a:t>
            </a:r>
          </a:p>
          <a:p>
            <a:r>
              <a:rPr lang="sr-Latn-RS" sz="1600" dirty="0">
                <a:latin typeface="Arial" panose="020B0604020202020204" pitchFamily="34" charset="0"/>
                <a:cs typeface="Arial" panose="020B0604020202020204" pitchFamily="34" charset="0"/>
              </a:rPr>
              <a:t>            int y = k.y + dy[i]; </a:t>
            </a:r>
            <a:endParaRPr lang="sr-Latn-RS" sz="1600" dirty="0" smtClean="0">
              <a:latin typeface="Arial" panose="020B0604020202020204" pitchFamily="34" charset="0"/>
              <a:cs typeface="Arial" panose="020B0604020202020204" pitchFamily="34" charset="0"/>
            </a:endParaRPr>
          </a:p>
          <a:p>
            <a:r>
              <a:rPr lang="sr-Latn-RS" sz="1600" dirty="0" smtClean="0">
                <a:latin typeface="Arial" panose="020B0604020202020204" pitchFamily="34" charset="0"/>
                <a:cs typeface="Arial" panose="020B0604020202020204" pitchFamily="34" charset="0"/>
              </a:rPr>
              <a:t>            </a:t>
            </a:r>
            <a:r>
              <a:rPr lang="sr-Latn-RS" sz="1600" dirty="0">
                <a:latin typeface="Arial" panose="020B0604020202020204" pitchFamily="34" charset="0"/>
                <a:cs typeface="Arial" panose="020B0604020202020204" pitchFamily="34" charset="0"/>
              </a:rPr>
              <a:t>if (!isInsideGrid(x, y)) </a:t>
            </a:r>
          </a:p>
          <a:p>
            <a:r>
              <a:rPr lang="sr-Latn-RS" sz="1600" dirty="0">
                <a:latin typeface="Arial" panose="020B0604020202020204" pitchFamily="34" charset="0"/>
                <a:cs typeface="Arial" panose="020B0604020202020204" pitchFamily="34" charset="0"/>
              </a:rPr>
              <a:t>                continue; </a:t>
            </a:r>
            <a:endParaRPr lang="sr-Latn-RS" sz="1600" dirty="0" smtClean="0">
              <a:latin typeface="Arial" panose="020B0604020202020204" pitchFamily="34" charset="0"/>
              <a:cs typeface="Arial" panose="020B0604020202020204" pitchFamily="34" charset="0"/>
            </a:endParaRPr>
          </a:p>
          <a:p>
            <a:r>
              <a:rPr lang="sr-Latn-RS" sz="1600" dirty="0" smtClean="0">
                <a:latin typeface="Arial" panose="020B0604020202020204" pitchFamily="34" charset="0"/>
                <a:cs typeface="Arial" panose="020B0604020202020204" pitchFamily="34" charset="0"/>
              </a:rPr>
              <a:t>            </a:t>
            </a:r>
            <a:r>
              <a:rPr lang="sr-Latn-RS" sz="1600" dirty="0">
                <a:latin typeface="Arial" panose="020B0604020202020204" pitchFamily="34" charset="0"/>
                <a:cs typeface="Arial" panose="020B0604020202020204" pitchFamily="34" charset="0"/>
              </a:rPr>
              <a:t>if (dis[x][y] &gt; dis[k.x][k.y] + grid[x][y]) </a:t>
            </a:r>
            <a:r>
              <a:rPr lang="sr-Latn-RS" sz="1600" dirty="0" smtClean="0">
                <a:latin typeface="Arial" panose="020B0604020202020204" pitchFamily="34" charset="0"/>
                <a:cs typeface="Arial" panose="020B0604020202020204" pitchFamily="34" charset="0"/>
              </a:rPr>
              <a:t> </a:t>
            </a:r>
            <a:r>
              <a:rPr lang="sr-Latn-RS" sz="1600" dirty="0">
                <a:latin typeface="Arial" panose="020B0604020202020204" pitchFamily="34" charset="0"/>
                <a:cs typeface="Arial" panose="020B0604020202020204" pitchFamily="34" charset="0"/>
              </a:rPr>
              <a:t>{ </a:t>
            </a:r>
            <a:endParaRPr lang="sr-Latn-RS" sz="1600" dirty="0" smtClean="0">
              <a:latin typeface="Arial" panose="020B0604020202020204" pitchFamily="34" charset="0"/>
              <a:cs typeface="Arial" panose="020B0604020202020204" pitchFamily="34" charset="0"/>
            </a:endParaRPr>
          </a:p>
          <a:p>
            <a:r>
              <a:rPr lang="sr-Latn-RS" sz="1600" dirty="0" smtClean="0">
                <a:latin typeface="Arial" panose="020B0604020202020204" pitchFamily="34" charset="0"/>
                <a:cs typeface="Arial" panose="020B0604020202020204" pitchFamily="34" charset="0"/>
              </a:rPr>
              <a:t>                </a:t>
            </a:r>
            <a:r>
              <a:rPr lang="sr-Latn-RS" sz="1600" dirty="0">
                <a:latin typeface="Arial" panose="020B0604020202020204" pitchFamily="34" charset="0"/>
                <a:cs typeface="Arial" panose="020B0604020202020204" pitchFamily="34" charset="0"/>
              </a:rPr>
              <a:t>if (dis[x][y] != INT_MAX) </a:t>
            </a:r>
          </a:p>
          <a:p>
            <a:r>
              <a:rPr lang="sr-Latn-RS" sz="1600" dirty="0">
                <a:latin typeface="Arial" panose="020B0604020202020204" pitchFamily="34" charset="0"/>
                <a:cs typeface="Arial" panose="020B0604020202020204" pitchFamily="34" charset="0"/>
              </a:rPr>
              <a:t>                    st.erase(st.find(cell(x, y, dis[x][y]))); </a:t>
            </a:r>
            <a:endParaRPr lang="sr-Latn-RS" sz="1600" dirty="0" smtClean="0">
              <a:latin typeface="Arial" panose="020B0604020202020204" pitchFamily="34" charset="0"/>
              <a:cs typeface="Arial" panose="020B0604020202020204" pitchFamily="34" charset="0"/>
            </a:endParaRPr>
          </a:p>
          <a:p>
            <a:r>
              <a:rPr lang="sr-Latn-RS" sz="1600" dirty="0" smtClean="0">
                <a:latin typeface="Arial" panose="020B0604020202020204" pitchFamily="34" charset="0"/>
                <a:cs typeface="Arial" panose="020B0604020202020204" pitchFamily="34" charset="0"/>
              </a:rPr>
              <a:t>                </a:t>
            </a:r>
            <a:r>
              <a:rPr lang="sr-Latn-RS" sz="1600" dirty="0">
                <a:latin typeface="Arial" panose="020B0604020202020204" pitchFamily="34" charset="0"/>
                <a:cs typeface="Arial" panose="020B0604020202020204" pitchFamily="34" charset="0"/>
              </a:rPr>
              <a:t>dis[x][y] = dis[k.x][k.y] + grid[x][y]; </a:t>
            </a:r>
          </a:p>
          <a:p>
            <a:r>
              <a:rPr lang="sr-Latn-RS" sz="1600" dirty="0">
                <a:latin typeface="Arial" panose="020B0604020202020204" pitchFamily="34" charset="0"/>
                <a:cs typeface="Arial" panose="020B0604020202020204" pitchFamily="34" charset="0"/>
              </a:rPr>
              <a:t>                st.insert(cell(x, y, dis[x][y])); </a:t>
            </a:r>
          </a:p>
          <a:p>
            <a:r>
              <a:rPr lang="sr-Latn-RS" sz="1600" dirty="0">
                <a:latin typeface="Arial" panose="020B0604020202020204" pitchFamily="34" charset="0"/>
                <a:cs typeface="Arial" panose="020B0604020202020204" pitchFamily="34" charset="0"/>
              </a:rPr>
              <a:t>            } </a:t>
            </a:r>
          </a:p>
          <a:p>
            <a:r>
              <a:rPr lang="sr-Latn-RS" sz="1600" dirty="0">
                <a:latin typeface="Arial" panose="020B0604020202020204" pitchFamily="34" charset="0"/>
                <a:cs typeface="Arial" panose="020B0604020202020204" pitchFamily="34" charset="0"/>
              </a:rPr>
              <a:t>        } </a:t>
            </a:r>
          </a:p>
          <a:p>
            <a:r>
              <a:rPr lang="sr-Latn-RS" sz="1600" dirty="0">
                <a:latin typeface="Arial" panose="020B0604020202020204" pitchFamily="34" charset="0"/>
                <a:cs typeface="Arial" panose="020B0604020202020204" pitchFamily="34" charset="0"/>
              </a:rPr>
              <a:t>    } </a:t>
            </a:r>
          </a:p>
          <a:p>
            <a:r>
              <a:rPr lang="sr-Latn-RS" sz="1600" dirty="0" smtClean="0">
                <a:latin typeface="Arial" panose="020B0604020202020204" pitchFamily="34" charset="0"/>
                <a:cs typeface="Arial" panose="020B0604020202020204" pitchFamily="34" charset="0"/>
              </a:rPr>
              <a:t>return </a:t>
            </a:r>
            <a:r>
              <a:rPr lang="sr-Latn-RS" sz="1600" dirty="0">
                <a:latin typeface="Arial" panose="020B0604020202020204" pitchFamily="34" charset="0"/>
                <a:cs typeface="Arial" panose="020B0604020202020204" pitchFamily="34" charset="0"/>
              </a:rPr>
              <a:t>dis[row - 1][col - 1]; </a:t>
            </a:r>
          </a:p>
          <a:p>
            <a:r>
              <a:rPr lang="sr-Latn-RS" sz="16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95765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sz="half" idx="2"/>
          </p:nvPr>
        </p:nvSpPr>
        <p:spPr>
          <a:xfrm>
            <a:off x="2479415" y="938348"/>
            <a:ext cx="4313864" cy="5199018"/>
          </a:xfrm>
        </p:spPr>
        <p:txBody>
          <a:bodyPr>
            <a:normAutofit lnSpcReduction="10000"/>
          </a:bodyPr>
          <a:lstStyle/>
          <a:p>
            <a:pPr marL="0" indent="0">
              <a:buNone/>
            </a:pPr>
            <a:r>
              <a:rPr lang="sr-Latn-RS" dirty="0">
                <a:latin typeface="Arial" panose="020B0604020202020204" pitchFamily="34" charset="0"/>
                <a:cs typeface="Arial" panose="020B0604020202020204" pitchFamily="34" charset="0"/>
              </a:rPr>
              <a:t>void inorderTraversal(Node *root, vector&lt;int&gt;&amp; arr) { </a:t>
            </a:r>
          </a:p>
          <a:p>
            <a:pPr marL="0" indent="0">
              <a:buNone/>
            </a:pPr>
            <a:r>
              <a:rPr lang="sr-Latn-RS" dirty="0">
                <a:latin typeface="Arial" panose="020B0604020202020204" pitchFamily="34" charset="0"/>
                <a:cs typeface="Arial" panose="020B0604020202020204" pitchFamily="34" charset="0"/>
              </a:rPr>
              <a:t>    if (root == NULL)         return; </a:t>
            </a:r>
          </a:p>
          <a:p>
            <a:pPr marL="0" indent="0">
              <a:buNone/>
            </a:pPr>
            <a:r>
              <a:rPr lang="sr-Latn-RS" dirty="0">
                <a:latin typeface="Arial" panose="020B0604020202020204" pitchFamily="34" charset="0"/>
                <a:cs typeface="Arial" panose="020B0604020202020204" pitchFamily="34" charset="0"/>
              </a:rPr>
              <a:t>    inorderTraversal(root-&gt;left, arr); </a:t>
            </a:r>
          </a:p>
          <a:p>
            <a:pPr marL="0" indent="0">
              <a:buNone/>
            </a:pPr>
            <a:r>
              <a:rPr lang="sr-Latn-RS" dirty="0">
                <a:latin typeface="Arial" panose="020B0604020202020204" pitchFamily="34" charset="0"/>
                <a:cs typeface="Arial" panose="020B0604020202020204" pitchFamily="34" charset="0"/>
              </a:rPr>
              <a:t>    arr.push_back(root-&gt;data); </a:t>
            </a:r>
          </a:p>
          <a:p>
            <a:pPr marL="0" indent="0">
              <a:buNone/>
            </a:pPr>
            <a:r>
              <a:rPr lang="sr-Latn-RS" dirty="0">
                <a:latin typeface="Arial" panose="020B0604020202020204" pitchFamily="34" charset="0"/>
                <a:cs typeface="Arial" panose="020B0604020202020204" pitchFamily="34" charset="0"/>
              </a:rPr>
              <a:t>    inorderTraversal(root-&gt;right, arr); </a:t>
            </a:r>
          </a:p>
          <a:p>
            <a:pPr marL="0" indent="0">
              <a:buNone/>
            </a:pPr>
            <a:r>
              <a:rPr lang="sr-Latn-RS" dirty="0">
                <a:latin typeface="Arial" panose="020B0604020202020204" pitchFamily="34" charset="0"/>
                <a:cs typeface="Arial" panose="020B0604020202020204" pitchFamily="34" charset="0"/>
              </a:rPr>
              <a:t>} </a:t>
            </a:r>
          </a:p>
          <a:p>
            <a:pPr marL="0" indent="0">
              <a:buNone/>
            </a:pPr>
            <a:r>
              <a:rPr lang="sr-Latn-RS" dirty="0">
                <a:latin typeface="Arial" panose="020B0604020202020204" pitchFamily="34" charset="0"/>
                <a:cs typeface="Arial" panose="020B0604020202020204" pitchFamily="34" charset="0"/>
              </a:rPr>
              <a:t>void BSTToMinHeap(Node *root, vector&lt;int&gt; arr, int *i) { </a:t>
            </a:r>
          </a:p>
          <a:p>
            <a:pPr marL="0" indent="0">
              <a:buNone/>
            </a:pPr>
            <a:r>
              <a:rPr lang="sr-Latn-RS" dirty="0">
                <a:latin typeface="Arial" panose="020B0604020202020204" pitchFamily="34" charset="0"/>
                <a:cs typeface="Arial" panose="020B0604020202020204" pitchFamily="34" charset="0"/>
              </a:rPr>
              <a:t>    if (root == NULL)         return; </a:t>
            </a:r>
          </a:p>
          <a:p>
            <a:pPr marL="0" indent="0">
              <a:buNone/>
            </a:pPr>
            <a:r>
              <a:rPr lang="sr-Latn-RS" dirty="0">
                <a:latin typeface="Arial" panose="020B0604020202020204" pitchFamily="34" charset="0"/>
                <a:cs typeface="Arial" panose="020B0604020202020204" pitchFamily="34" charset="0"/>
              </a:rPr>
              <a:t>    root-&gt;data = arr[++*i]; </a:t>
            </a:r>
          </a:p>
          <a:p>
            <a:pPr marL="0" indent="0">
              <a:buNone/>
            </a:pPr>
            <a:r>
              <a:rPr lang="sr-Latn-RS" dirty="0">
                <a:latin typeface="Arial" panose="020B0604020202020204" pitchFamily="34" charset="0"/>
                <a:cs typeface="Arial" panose="020B0604020202020204" pitchFamily="34" charset="0"/>
              </a:rPr>
              <a:t>    BSTToMinHeap(root-&gt;left, arr, i);   </a:t>
            </a:r>
          </a:p>
          <a:p>
            <a:pPr marL="0" indent="0">
              <a:buNone/>
            </a:pPr>
            <a:r>
              <a:rPr lang="sr-Latn-RS" dirty="0">
                <a:latin typeface="Arial" panose="020B0604020202020204" pitchFamily="34" charset="0"/>
                <a:cs typeface="Arial" panose="020B0604020202020204" pitchFamily="34" charset="0"/>
              </a:rPr>
              <a:t>    BSTToMinHeap(root-&gt;right, arr, i); </a:t>
            </a:r>
          </a:p>
          <a:p>
            <a:pPr marL="0" indent="0">
              <a:buNone/>
            </a:pPr>
            <a:r>
              <a:rPr lang="sr-Latn-RS" dirty="0">
                <a:latin typeface="Arial" panose="020B0604020202020204" pitchFamily="34" charset="0"/>
                <a:cs typeface="Arial" panose="020B0604020202020204" pitchFamily="34" charset="0"/>
              </a:rPr>
              <a:t>} </a:t>
            </a:r>
          </a:p>
        </p:txBody>
      </p:sp>
      <p:cxnSp>
        <p:nvCxnSpPr>
          <p:cNvPr id="13" name="Straight Connector 12"/>
          <p:cNvCxnSpPr/>
          <p:nvPr/>
        </p:nvCxnSpPr>
        <p:spPr>
          <a:xfrm>
            <a:off x="6975565" y="259080"/>
            <a:ext cx="0" cy="63398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Content Placeholder 3"/>
          <p:cNvSpPr>
            <a:spLocks noGrp="1"/>
          </p:cNvSpPr>
          <p:nvPr>
            <p:ph sz="half" idx="2"/>
          </p:nvPr>
        </p:nvSpPr>
        <p:spPr>
          <a:xfrm>
            <a:off x="7399753" y="1822268"/>
            <a:ext cx="4252316" cy="2599509"/>
          </a:xfrm>
        </p:spPr>
        <p:txBody>
          <a:bodyPr>
            <a:noAutofit/>
          </a:bodyPr>
          <a:lstStyle/>
          <a:p>
            <a:pPr marL="0" indent="0">
              <a:buNone/>
            </a:pPr>
            <a:r>
              <a:rPr lang="sr-Latn-RS" dirty="0" smtClean="0">
                <a:latin typeface="Arial" panose="020B0604020202020204" pitchFamily="34" charset="0"/>
                <a:cs typeface="Arial" panose="020B0604020202020204" pitchFamily="34" charset="0"/>
              </a:rPr>
              <a:t>void </a:t>
            </a:r>
            <a:r>
              <a:rPr lang="sr-Latn-RS" dirty="0">
                <a:latin typeface="Arial" panose="020B0604020202020204" pitchFamily="34" charset="0"/>
                <a:cs typeface="Arial" panose="020B0604020202020204" pitchFamily="34" charset="0"/>
              </a:rPr>
              <a:t>convertToMinHeapUtil(Node *root) </a:t>
            </a:r>
            <a:r>
              <a:rPr lang="sr-Latn-RS" dirty="0" smtClean="0">
                <a:latin typeface="Arial" panose="020B0604020202020204" pitchFamily="34" charset="0"/>
                <a:cs typeface="Arial" panose="020B0604020202020204" pitchFamily="34" charset="0"/>
              </a:rPr>
              <a:t>{</a:t>
            </a:r>
          </a:p>
          <a:p>
            <a:pPr marL="0" indent="0">
              <a:buNone/>
            </a:pPr>
            <a:r>
              <a:rPr lang="sr-Latn-RS" dirty="0" smtClean="0">
                <a:latin typeface="Arial" panose="020B0604020202020204" pitchFamily="34" charset="0"/>
                <a:cs typeface="Arial" panose="020B0604020202020204" pitchFamily="34" charset="0"/>
              </a:rPr>
              <a:t>vector&lt;int</a:t>
            </a:r>
            <a:r>
              <a:rPr lang="sr-Latn-RS" dirty="0">
                <a:latin typeface="Arial" panose="020B0604020202020204" pitchFamily="34" charset="0"/>
                <a:cs typeface="Arial" panose="020B0604020202020204" pitchFamily="34" charset="0"/>
              </a:rPr>
              <a:t>&gt; arr; </a:t>
            </a:r>
          </a:p>
          <a:p>
            <a:pPr marL="0" indent="0">
              <a:buNone/>
            </a:pPr>
            <a:r>
              <a:rPr lang="sr-Latn-RS" dirty="0">
                <a:latin typeface="Arial" panose="020B0604020202020204" pitchFamily="34" charset="0"/>
                <a:cs typeface="Arial" panose="020B0604020202020204" pitchFamily="34" charset="0"/>
              </a:rPr>
              <a:t>    int i = -1; </a:t>
            </a:r>
            <a:endParaRPr lang="sr-Latn-RS" dirty="0" smtClean="0">
              <a:latin typeface="Arial" panose="020B0604020202020204" pitchFamily="34" charset="0"/>
              <a:cs typeface="Arial" panose="020B0604020202020204" pitchFamily="34" charset="0"/>
            </a:endParaRPr>
          </a:p>
          <a:p>
            <a:pPr marL="0" indent="0">
              <a:buNone/>
            </a:pPr>
            <a:r>
              <a:rPr lang="sr-Latn-RS" dirty="0" smtClean="0">
                <a:latin typeface="Arial" panose="020B0604020202020204" pitchFamily="34" charset="0"/>
                <a:cs typeface="Arial" panose="020B0604020202020204" pitchFamily="34" charset="0"/>
              </a:rPr>
              <a:t>inorderTraversal(root</a:t>
            </a:r>
            <a:r>
              <a:rPr lang="sr-Latn-RS" dirty="0">
                <a:latin typeface="Arial" panose="020B0604020202020204" pitchFamily="34" charset="0"/>
                <a:cs typeface="Arial" panose="020B0604020202020204" pitchFamily="34" charset="0"/>
              </a:rPr>
              <a:t>, arr); </a:t>
            </a:r>
          </a:p>
          <a:p>
            <a:pPr marL="0" indent="0">
              <a:buNone/>
            </a:pPr>
            <a:r>
              <a:rPr lang="sr-Latn-RS" dirty="0" smtClean="0">
                <a:latin typeface="Arial" panose="020B0604020202020204" pitchFamily="34" charset="0"/>
                <a:cs typeface="Arial" panose="020B0604020202020204" pitchFamily="34" charset="0"/>
              </a:rPr>
              <a:t>BSTToMinHeap(root</a:t>
            </a:r>
            <a:r>
              <a:rPr lang="sr-Latn-RS" dirty="0">
                <a:latin typeface="Arial" panose="020B0604020202020204" pitchFamily="34" charset="0"/>
                <a:cs typeface="Arial" panose="020B0604020202020204" pitchFamily="34" charset="0"/>
              </a:rPr>
              <a:t>, arr, &amp;i); </a:t>
            </a:r>
          </a:p>
          <a:p>
            <a:pPr marL="0" indent="0">
              <a:buNone/>
            </a:pPr>
            <a:r>
              <a:rPr lang="sr-Latn-R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848106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sz="4000" dirty="0" smtClean="0">
                <a:latin typeface="Arial Narrow" panose="020B0606020202030204" pitchFamily="34" charset="0"/>
              </a:rPr>
              <a:t>2. Sumiranje svih elemenata između k1-og i k2-og najmanjeg elementa</a:t>
            </a:r>
            <a:endParaRPr lang="sr-Latn-RS" sz="4000"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algn="just"/>
            <a:r>
              <a:rPr lang="sr-Latn-RS" sz="2000" dirty="0" smtClean="0">
                <a:latin typeface="Arial" panose="020B0604020202020204" pitchFamily="34" charset="0"/>
                <a:cs typeface="Arial" panose="020B0604020202020204" pitchFamily="34" charset="0"/>
              </a:rPr>
              <a:t>Dat je celobrojni niz i dva broja </a:t>
            </a:r>
            <a:r>
              <a:rPr lang="sr-Latn-RS" sz="2000" i="1" dirty="0" smtClean="0">
                <a:latin typeface="Arial" panose="020B0604020202020204" pitchFamily="34" charset="0"/>
                <a:cs typeface="Arial" panose="020B0604020202020204" pitchFamily="34" charset="0"/>
              </a:rPr>
              <a:t>k1</a:t>
            </a:r>
            <a:r>
              <a:rPr lang="sr-Latn-RS" sz="2000" dirty="0" smtClean="0">
                <a:latin typeface="Arial" panose="020B0604020202020204" pitchFamily="34" charset="0"/>
                <a:cs typeface="Arial" panose="020B0604020202020204" pitchFamily="34" charset="0"/>
              </a:rPr>
              <a:t> i </a:t>
            </a:r>
            <a:r>
              <a:rPr lang="sr-Latn-RS" sz="2000" i="1" dirty="0" smtClean="0">
                <a:latin typeface="Arial" panose="020B0604020202020204" pitchFamily="34" charset="0"/>
                <a:cs typeface="Arial" panose="020B0604020202020204" pitchFamily="34" charset="0"/>
              </a:rPr>
              <a:t>k2</a:t>
            </a:r>
            <a:r>
              <a:rPr lang="sr-Latn-RS" sz="2000" dirty="0" smtClean="0">
                <a:latin typeface="Arial" panose="020B0604020202020204" pitchFamily="34" charset="0"/>
                <a:cs typeface="Arial" panose="020B0604020202020204" pitchFamily="34" charset="0"/>
              </a:rPr>
              <a:t>. Naći sumu svih elemenata koji se nalaze između </a:t>
            </a:r>
            <a:r>
              <a:rPr lang="sr-Latn-RS" sz="2000" i="1" dirty="0" smtClean="0">
                <a:latin typeface="Arial" panose="020B0604020202020204" pitchFamily="34" charset="0"/>
                <a:cs typeface="Arial" panose="020B0604020202020204" pitchFamily="34" charset="0"/>
              </a:rPr>
              <a:t>k1-og </a:t>
            </a:r>
            <a:r>
              <a:rPr lang="sr-Latn-RS" sz="2000" dirty="0" smtClean="0">
                <a:latin typeface="Arial" panose="020B0604020202020204" pitchFamily="34" charset="0"/>
                <a:cs typeface="Arial" panose="020B0604020202020204" pitchFamily="34" charset="0"/>
              </a:rPr>
              <a:t>i </a:t>
            </a:r>
            <a:r>
              <a:rPr lang="sr-Latn-RS" sz="2000" i="1" dirty="0" smtClean="0">
                <a:latin typeface="Arial" panose="020B0604020202020204" pitchFamily="34" charset="0"/>
                <a:cs typeface="Arial" panose="020B0604020202020204" pitchFamily="34" charset="0"/>
              </a:rPr>
              <a:t>k2-og</a:t>
            </a:r>
            <a:r>
              <a:rPr lang="sr-Latn-RS" sz="2000" dirty="0" smtClean="0">
                <a:latin typeface="Arial" panose="020B0604020202020204" pitchFamily="34" charset="0"/>
                <a:cs typeface="Arial" panose="020B0604020202020204" pitchFamily="34" charset="0"/>
              </a:rPr>
              <a:t> najmanjeg elementa u nizu. Može se pretpostaviti da važi 1</a:t>
            </a:r>
            <a:r>
              <a:rPr lang="en-US" sz="2000" dirty="0" smtClean="0">
                <a:latin typeface="Arial" panose="020B0604020202020204" pitchFamily="34" charset="0"/>
                <a:cs typeface="Arial" panose="020B0604020202020204" pitchFamily="34" charset="0"/>
              </a:rPr>
              <a:t> </a:t>
            </a:r>
            <a:r>
              <a:rPr lang="en-US" sz="2000" dirty="0" smtClean="0">
                <a:latin typeface="Arial" panose="020B0604020202020204" pitchFamily="34" charset="0"/>
                <a:ea typeface="Cambria Math" panose="02040503050406030204" pitchFamily="18" charset="0"/>
                <a:cs typeface="Arial" panose="020B0604020202020204" pitchFamily="34" charset="0"/>
              </a:rPr>
              <a:t>≤</a:t>
            </a:r>
            <a:r>
              <a:rPr lang="en-US" sz="2000" dirty="0" smtClean="0">
                <a:latin typeface="Cambria Math" panose="02040503050406030204" pitchFamily="18" charset="0"/>
                <a:ea typeface="Cambria Math" panose="02040503050406030204" pitchFamily="18" charset="0"/>
                <a:cs typeface="Arial" panose="020B0604020202020204" pitchFamily="34" charset="0"/>
              </a:rPr>
              <a:t> </a:t>
            </a:r>
            <a:r>
              <a:rPr lang="sr-Latn-RS" sz="2000" i="1" dirty="0" smtClean="0">
                <a:latin typeface="Arial" panose="020B0604020202020204" pitchFamily="34" charset="0"/>
                <a:cs typeface="Arial" panose="020B0604020202020204" pitchFamily="34" charset="0"/>
              </a:rPr>
              <a:t>k1</a:t>
            </a:r>
            <a:r>
              <a:rPr lang="en-US" sz="2000" i="1" dirty="0" smtClean="0">
                <a:latin typeface="Arial" panose="020B0604020202020204" pitchFamily="34" charset="0"/>
                <a:cs typeface="Arial" panose="020B0604020202020204" pitchFamily="34" charset="0"/>
              </a:rPr>
              <a:t> </a:t>
            </a:r>
            <a:r>
              <a:rPr lang="en-US" sz="2000" dirty="0">
                <a:latin typeface="Arial" panose="020B0604020202020204" pitchFamily="34" charset="0"/>
                <a:ea typeface="Cambria Math" panose="02040503050406030204" pitchFamily="18" charset="0"/>
                <a:cs typeface="Arial" panose="020B0604020202020204" pitchFamily="34" charset="0"/>
              </a:rPr>
              <a:t>≤</a:t>
            </a:r>
            <a:r>
              <a:rPr lang="en-US" sz="2000" dirty="0">
                <a:latin typeface="Cambria Math" panose="02040503050406030204" pitchFamily="18" charset="0"/>
                <a:ea typeface="Cambria Math" panose="02040503050406030204" pitchFamily="18" charset="0"/>
                <a:cs typeface="Arial" panose="020B0604020202020204" pitchFamily="34" charset="0"/>
              </a:rPr>
              <a:t> </a:t>
            </a:r>
            <a:r>
              <a:rPr lang="sr-Latn-RS" sz="2000" i="1" dirty="0" smtClean="0">
                <a:latin typeface="Arial" panose="020B0604020202020204" pitchFamily="34" charset="0"/>
                <a:cs typeface="Arial" panose="020B0604020202020204" pitchFamily="34" charset="0"/>
              </a:rPr>
              <a:t>k</a:t>
            </a:r>
            <a:r>
              <a:rPr lang="en-US" sz="2000" i="1" dirty="0" smtClean="0">
                <a:latin typeface="Arial" panose="020B0604020202020204" pitchFamily="34" charset="0"/>
                <a:cs typeface="Arial" panose="020B0604020202020204" pitchFamily="34" charset="0"/>
              </a:rPr>
              <a:t>2 </a:t>
            </a:r>
            <a:r>
              <a:rPr lang="en-US" sz="2000" dirty="0" smtClean="0">
                <a:latin typeface="Arial" panose="020B0604020202020204" pitchFamily="34" charset="0"/>
                <a:ea typeface="Cambria Math" panose="02040503050406030204" pitchFamily="18" charset="0"/>
                <a:cs typeface="Arial" panose="020B0604020202020204" pitchFamily="34" charset="0"/>
              </a:rPr>
              <a:t>≤ </a:t>
            </a:r>
            <a:r>
              <a:rPr lang="en-US" sz="2000" i="1" dirty="0" smtClean="0">
                <a:latin typeface="Arial" panose="020B0604020202020204" pitchFamily="34" charset="0"/>
                <a:ea typeface="Cambria Math" panose="02040503050406030204" pitchFamily="18" charset="0"/>
                <a:cs typeface="Arial" panose="020B0604020202020204" pitchFamily="34" charset="0"/>
              </a:rPr>
              <a:t>n</a:t>
            </a:r>
            <a:r>
              <a:rPr lang="en-US" sz="2000" dirty="0" smtClean="0">
                <a:latin typeface="Arial" panose="020B0604020202020204" pitchFamily="34" charset="0"/>
                <a:ea typeface="Cambria Math" panose="02040503050406030204" pitchFamily="18" charset="0"/>
                <a:cs typeface="Arial" panose="020B0604020202020204" pitchFamily="34" charset="0"/>
              </a:rPr>
              <a:t> </a:t>
            </a:r>
            <a:r>
              <a:rPr lang="en-US" sz="2000" dirty="0" err="1" smtClean="0">
                <a:latin typeface="Arial" panose="020B0604020202020204" pitchFamily="34" charset="0"/>
                <a:ea typeface="Cambria Math" panose="02040503050406030204" pitchFamily="18" charset="0"/>
                <a:cs typeface="Arial" panose="020B0604020202020204" pitchFamily="34" charset="0"/>
              </a:rPr>
              <a:t>i</a:t>
            </a:r>
            <a:r>
              <a:rPr lang="en-US" sz="2000" dirty="0" smtClean="0">
                <a:latin typeface="Arial" panose="020B0604020202020204" pitchFamily="34" charset="0"/>
                <a:ea typeface="Cambria Math" panose="02040503050406030204" pitchFamily="18" charset="0"/>
                <a:cs typeface="Arial" panose="020B0604020202020204" pitchFamily="34" charset="0"/>
              </a:rPr>
              <a:t> da </a:t>
            </a:r>
            <a:r>
              <a:rPr lang="en-US" sz="2000" dirty="0" err="1" smtClean="0">
                <a:latin typeface="Arial" panose="020B0604020202020204" pitchFamily="34" charset="0"/>
                <a:ea typeface="Cambria Math" panose="02040503050406030204" pitchFamily="18" charset="0"/>
                <a:cs typeface="Arial" panose="020B0604020202020204" pitchFamily="34" charset="0"/>
              </a:rPr>
              <a:t>su</a:t>
            </a:r>
            <a:r>
              <a:rPr lang="en-US" sz="2000" dirty="0" smtClean="0">
                <a:latin typeface="Arial" panose="020B0604020202020204" pitchFamily="34" charset="0"/>
                <a:ea typeface="Cambria Math" panose="02040503050406030204" pitchFamily="18" charset="0"/>
                <a:cs typeface="Arial" panose="020B0604020202020204" pitchFamily="34" charset="0"/>
              </a:rPr>
              <a:t> </a:t>
            </a:r>
            <a:r>
              <a:rPr lang="en-US" sz="2000" dirty="0" err="1" smtClean="0">
                <a:latin typeface="Arial" panose="020B0604020202020204" pitchFamily="34" charset="0"/>
                <a:ea typeface="Cambria Math" panose="02040503050406030204" pitchFamily="18" charset="0"/>
                <a:cs typeface="Arial" panose="020B0604020202020204" pitchFamily="34" charset="0"/>
              </a:rPr>
              <a:t>svi</a:t>
            </a:r>
            <a:r>
              <a:rPr lang="en-US" sz="2000" dirty="0" smtClean="0">
                <a:latin typeface="Arial" panose="020B0604020202020204" pitchFamily="34" charset="0"/>
                <a:ea typeface="Cambria Math" panose="02040503050406030204" pitchFamily="18" charset="0"/>
                <a:cs typeface="Arial" panose="020B0604020202020204" pitchFamily="34" charset="0"/>
              </a:rPr>
              <a:t> </a:t>
            </a:r>
            <a:r>
              <a:rPr lang="en-US" sz="2000" dirty="0" err="1" smtClean="0">
                <a:latin typeface="Arial" panose="020B0604020202020204" pitchFamily="34" charset="0"/>
                <a:ea typeface="Cambria Math" panose="02040503050406030204" pitchFamily="18" charset="0"/>
                <a:cs typeface="Arial" panose="020B0604020202020204" pitchFamily="34" charset="0"/>
              </a:rPr>
              <a:t>elementi</a:t>
            </a:r>
            <a:r>
              <a:rPr lang="en-US" sz="2000" dirty="0" smtClean="0">
                <a:latin typeface="Arial" panose="020B0604020202020204" pitchFamily="34" charset="0"/>
                <a:ea typeface="Cambria Math" panose="02040503050406030204" pitchFamily="18" charset="0"/>
                <a:cs typeface="Arial" panose="020B0604020202020204" pitchFamily="34" charset="0"/>
              </a:rPr>
              <a:t> </a:t>
            </a:r>
            <a:r>
              <a:rPr lang="en-US" sz="2000" dirty="0" err="1" smtClean="0">
                <a:latin typeface="Arial" panose="020B0604020202020204" pitchFamily="34" charset="0"/>
                <a:ea typeface="Cambria Math" panose="02040503050406030204" pitchFamily="18" charset="0"/>
                <a:cs typeface="Arial" panose="020B0604020202020204" pitchFamily="34" charset="0"/>
              </a:rPr>
              <a:t>niza</a:t>
            </a:r>
            <a:r>
              <a:rPr lang="en-US" sz="2000" dirty="0" smtClean="0">
                <a:latin typeface="Arial" panose="020B0604020202020204" pitchFamily="34" charset="0"/>
                <a:ea typeface="Cambria Math" panose="02040503050406030204" pitchFamily="18" charset="0"/>
                <a:cs typeface="Arial" panose="020B0604020202020204" pitchFamily="34" charset="0"/>
              </a:rPr>
              <a:t> </a:t>
            </a:r>
            <a:r>
              <a:rPr lang="en-US" sz="2000" dirty="0" err="1" smtClean="0">
                <a:latin typeface="Arial" panose="020B0604020202020204" pitchFamily="34" charset="0"/>
                <a:ea typeface="Cambria Math" panose="02040503050406030204" pitchFamily="18" charset="0"/>
                <a:cs typeface="Arial" panose="020B0604020202020204" pitchFamily="34" charset="0"/>
              </a:rPr>
              <a:t>razli</a:t>
            </a:r>
            <a:r>
              <a:rPr lang="sr-Latn-RS" sz="2000" dirty="0" smtClean="0">
                <a:latin typeface="Arial" panose="020B0604020202020204" pitchFamily="34" charset="0"/>
                <a:ea typeface="Cambria Math" panose="02040503050406030204" pitchFamily="18" charset="0"/>
                <a:cs typeface="Arial" panose="020B0604020202020204" pitchFamily="34" charset="0"/>
              </a:rPr>
              <a:t>čiti.</a:t>
            </a:r>
            <a:endParaRPr lang="en-US" sz="2000" dirty="0" smtClean="0">
              <a:latin typeface="Arial" panose="020B0604020202020204" pitchFamily="34" charset="0"/>
              <a:ea typeface="Cambria Math" panose="02040503050406030204" pitchFamily="18" charset="0"/>
              <a:cs typeface="Arial" panose="020B0604020202020204" pitchFamily="34" charset="0"/>
            </a:endParaRPr>
          </a:p>
          <a:p>
            <a:pPr algn="just"/>
            <a:endParaRPr lang="en-US" sz="2000" dirty="0" smtClean="0">
              <a:latin typeface="Arial" panose="020B0604020202020204" pitchFamily="34" charset="0"/>
              <a:ea typeface="Cambria Math" panose="02040503050406030204" pitchFamily="18" charset="0"/>
              <a:cs typeface="Arial" panose="020B0604020202020204" pitchFamily="34" charset="0"/>
            </a:endParaRPr>
          </a:p>
          <a:p>
            <a:pPr algn="just"/>
            <a:r>
              <a:rPr lang="sr-Latn-RS" sz="2000" dirty="0">
                <a:latin typeface="Arial" panose="020B0604020202020204" pitchFamily="34" charset="0"/>
                <a:cs typeface="Arial" panose="020B0604020202020204" pitchFamily="34" charset="0"/>
              </a:rPr>
              <a:t>Input : arr[] = {20, 8, 22, 4, </a:t>
            </a:r>
            <a:r>
              <a:rPr lang="sr-Latn-RS" sz="2000" b="1" dirty="0">
                <a:latin typeface="Arial" panose="020B0604020202020204" pitchFamily="34" charset="0"/>
                <a:cs typeface="Arial" panose="020B0604020202020204" pitchFamily="34" charset="0"/>
              </a:rPr>
              <a:t>12</a:t>
            </a:r>
            <a:r>
              <a:rPr lang="sr-Latn-RS" sz="2000" dirty="0">
                <a:latin typeface="Arial" panose="020B0604020202020204" pitchFamily="34" charset="0"/>
                <a:cs typeface="Arial" panose="020B0604020202020204" pitchFamily="34" charset="0"/>
              </a:rPr>
              <a:t>, 10, </a:t>
            </a:r>
            <a:r>
              <a:rPr lang="sr-Latn-RS" sz="2000" b="1" dirty="0">
                <a:latin typeface="Arial" panose="020B0604020202020204" pitchFamily="34" charset="0"/>
                <a:cs typeface="Arial" panose="020B0604020202020204" pitchFamily="34" charset="0"/>
              </a:rPr>
              <a:t>14</a:t>
            </a:r>
            <a:r>
              <a:rPr lang="sr-Latn-RS" sz="2000" dirty="0">
                <a:latin typeface="Arial" panose="020B0604020202020204" pitchFamily="34" charset="0"/>
                <a:cs typeface="Arial" panose="020B0604020202020204" pitchFamily="34" charset="0"/>
              </a:rPr>
              <a:t>},  k1 = 3,  k2 = 6  </a:t>
            </a:r>
          </a:p>
          <a:p>
            <a:pPr algn="just"/>
            <a:r>
              <a:rPr lang="sr-Latn-RS" sz="2000" dirty="0">
                <a:latin typeface="Arial" panose="020B0604020202020204" pitchFamily="34" charset="0"/>
                <a:cs typeface="Arial" panose="020B0604020202020204" pitchFamily="34" charset="0"/>
              </a:rPr>
              <a:t>Output : </a:t>
            </a:r>
            <a:r>
              <a:rPr lang="sr-Latn-RS" sz="2000" dirty="0" smtClean="0">
                <a:latin typeface="Arial" panose="020B0604020202020204" pitchFamily="34" charset="0"/>
                <a:cs typeface="Arial" panose="020B0604020202020204" pitchFamily="34" charset="0"/>
              </a:rPr>
              <a:t>26</a:t>
            </a:r>
            <a:endParaRPr lang="en-US" sz="2000" dirty="0" smtClean="0">
              <a:latin typeface="Arial" panose="020B0604020202020204" pitchFamily="34" charset="0"/>
              <a:cs typeface="Arial" panose="020B0604020202020204" pitchFamily="34" charset="0"/>
            </a:endParaRPr>
          </a:p>
          <a:p>
            <a:pPr algn="just"/>
            <a:endParaRPr lang="en-US" sz="2000" dirty="0" smtClean="0">
              <a:latin typeface="Arial" panose="020B0604020202020204" pitchFamily="34" charset="0"/>
              <a:cs typeface="Arial" panose="020B0604020202020204" pitchFamily="34" charset="0"/>
            </a:endParaRPr>
          </a:p>
          <a:p>
            <a:pPr algn="just"/>
            <a:r>
              <a:rPr lang="sr-Latn-RS" sz="2000" dirty="0">
                <a:latin typeface="Arial" panose="020B0604020202020204" pitchFamily="34" charset="0"/>
                <a:cs typeface="Arial" panose="020B0604020202020204" pitchFamily="34" charset="0"/>
              </a:rPr>
              <a:t>Input : arr[] = {10, 2, 50, </a:t>
            </a:r>
            <a:r>
              <a:rPr lang="sr-Latn-RS" sz="2000" b="1" dirty="0">
                <a:latin typeface="Arial" panose="020B0604020202020204" pitchFamily="34" charset="0"/>
                <a:cs typeface="Arial" panose="020B0604020202020204" pitchFamily="34" charset="0"/>
              </a:rPr>
              <a:t>12</a:t>
            </a:r>
            <a:r>
              <a:rPr lang="sr-Latn-RS" sz="2000" dirty="0">
                <a:latin typeface="Arial" panose="020B0604020202020204" pitchFamily="34" charset="0"/>
                <a:cs typeface="Arial" panose="020B0604020202020204" pitchFamily="34" charset="0"/>
              </a:rPr>
              <a:t>, </a:t>
            </a:r>
            <a:r>
              <a:rPr lang="sr-Latn-RS" sz="2000" b="1" dirty="0">
                <a:latin typeface="Arial" panose="020B0604020202020204" pitchFamily="34" charset="0"/>
                <a:cs typeface="Arial" panose="020B0604020202020204" pitchFamily="34" charset="0"/>
              </a:rPr>
              <a:t>48</a:t>
            </a:r>
            <a:r>
              <a:rPr lang="sr-Latn-RS" sz="2000" dirty="0">
                <a:latin typeface="Arial" panose="020B0604020202020204" pitchFamily="34" charset="0"/>
                <a:cs typeface="Arial" panose="020B0604020202020204" pitchFamily="34" charset="0"/>
              </a:rPr>
              <a:t>, </a:t>
            </a:r>
            <a:r>
              <a:rPr lang="sr-Latn-RS" sz="2000" b="1" dirty="0">
                <a:latin typeface="Arial" panose="020B0604020202020204" pitchFamily="34" charset="0"/>
                <a:cs typeface="Arial" panose="020B0604020202020204" pitchFamily="34" charset="0"/>
              </a:rPr>
              <a:t>13</a:t>
            </a:r>
            <a:r>
              <a:rPr lang="sr-Latn-RS" sz="2000" dirty="0">
                <a:latin typeface="Arial" panose="020B0604020202020204" pitchFamily="34" charset="0"/>
                <a:cs typeface="Arial" panose="020B0604020202020204" pitchFamily="34" charset="0"/>
              </a:rPr>
              <a:t>}, k1 = 2, k2 = 6 </a:t>
            </a:r>
          </a:p>
          <a:p>
            <a:pPr algn="just"/>
            <a:r>
              <a:rPr lang="sr-Latn-RS" sz="2000" dirty="0">
                <a:latin typeface="Arial" panose="020B0604020202020204" pitchFamily="34" charset="0"/>
                <a:cs typeface="Arial" panose="020B0604020202020204" pitchFamily="34" charset="0"/>
              </a:rPr>
              <a:t>Output : 73 </a:t>
            </a:r>
            <a:endParaRPr lang="sr-Latn-R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8531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sz="4000" dirty="0" smtClean="0">
                <a:latin typeface="Arial Narrow" panose="020B0606020202030204" pitchFamily="34" charset="0"/>
              </a:rPr>
              <a:t>2. Sumiranje svih elemenata između k1-og i k2-og najmanjeg elementa</a:t>
            </a:r>
            <a:r>
              <a:rPr lang="en-US" sz="4000" dirty="0" smtClean="0">
                <a:latin typeface="Arial Narrow" panose="020B0606020202030204" pitchFamily="34" charset="0"/>
              </a:rPr>
              <a:t> –</a:t>
            </a:r>
            <a:r>
              <a:rPr lang="sr-Latn-RS" sz="4000" dirty="0" smtClean="0">
                <a:latin typeface="Arial Narrow" panose="020B0606020202030204" pitchFamily="34" charset="0"/>
              </a:rPr>
              <a:t> </a:t>
            </a:r>
            <a:r>
              <a:rPr lang="en-US" sz="4000" dirty="0" smtClean="0">
                <a:latin typeface="Arial Narrow" panose="020B0606020202030204" pitchFamily="34" charset="0"/>
              </a:rPr>
              <a:t>Re</a:t>
            </a:r>
            <a:r>
              <a:rPr lang="sr-Latn-RS" sz="4000" dirty="0" smtClean="0">
                <a:latin typeface="Arial Narrow" panose="020B0606020202030204" pitchFamily="34" charset="0"/>
              </a:rPr>
              <a:t>šenje 1 (sortiranje)</a:t>
            </a:r>
            <a:endParaRPr lang="sr-Latn-RS" sz="4000"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algn="just"/>
            <a:r>
              <a:rPr lang="sr-Latn-RS" sz="2000" dirty="0" smtClean="0">
                <a:latin typeface="Arial" panose="020B0604020202020204" pitchFamily="34" charset="0"/>
                <a:cs typeface="Arial" panose="020B0604020202020204" pitchFamily="34" charset="0"/>
              </a:rPr>
              <a:t>Sortirati niz korišćenjem algoritma sa sortiranje sa složenošću </a:t>
            </a:r>
            <a:r>
              <a:rPr lang="sr-Latn-RS" sz="2000" i="1" dirty="0" smtClean="0">
                <a:latin typeface="Arial" panose="020B0604020202020204" pitchFamily="34" charset="0"/>
                <a:cs typeface="Arial" panose="020B0604020202020204" pitchFamily="34" charset="0"/>
              </a:rPr>
              <a:t>O(n log n)</a:t>
            </a:r>
            <a:r>
              <a:rPr lang="sr-Latn-RS" sz="2000" dirty="0" smtClean="0">
                <a:latin typeface="Arial" panose="020B0604020202020204" pitchFamily="34" charset="0"/>
                <a:cs typeface="Arial" panose="020B0604020202020204" pitchFamily="34" charset="0"/>
              </a:rPr>
              <a:t>, poput Merge ili Heap sorta i vratiti sumu elemenata između indeksa </a:t>
            </a:r>
            <a:r>
              <a:rPr lang="sr-Latn-RS" sz="2000" i="1" dirty="0" smtClean="0">
                <a:latin typeface="Arial" panose="020B0604020202020204" pitchFamily="34" charset="0"/>
                <a:cs typeface="Arial" panose="020B0604020202020204" pitchFamily="34" charset="0"/>
              </a:rPr>
              <a:t>k1 </a:t>
            </a:r>
            <a:r>
              <a:rPr lang="sr-Latn-RS" sz="2000" dirty="0" smtClean="0">
                <a:latin typeface="Arial" panose="020B0604020202020204" pitchFamily="34" charset="0"/>
                <a:cs typeface="Arial" panose="020B0604020202020204" pitchFamily="34" charset="0"/>
              </a:rPr>
              <a:t>i </a:t>
            </a:r>
            <a:r>
              <a:rPr lang="sr-Latn-RS" sz="2000" i="1" dirty="0" smtClean="0">
                <a:latin typeface="Arial" panose="020B0604020202020204" pitchFamily="34" charset="0"/>
                <a:cs typeface="Arial" panose="020B0604020202020204" pitchFamily="34" charset="0"/>
              </a:rPr>
              <a:t>k2.</a:t>
            </a:r>
          </a:p>
          <a:p>
            <a:pPr algn="just"/>
            <a:r>
              <a:rPr lang="sr-Latn-RS" sz="2000" dirty="0" smtClean="0">
                <a:latin typeface="Arial" panose="020B0604020202020204" pitchFamily="34" charset="0"/>
                <a:cs typeface="Arial" panose="020B0604020202020204" pitchFamily="34" charset="0"/>
              </a:rPr>
              <a:t>Vremenska složenost - </a:t>
            </a:r>
            <a:r>
              <a:rPr lang="sr-Latn-RS" sz="2000" i="1" dirty="0">
                <a:latin typeface="Arial" panose="020B0604020202020204" pitchFamily="34" charset="0"/>
                <a:cs typeface="Arial" panose="020B0604020202020204" pitchFamily="34" charset="0"/>
              </a:rPr>
              <a:t>O(n log n</a:t>
            </a:r>
            <a:r>
              <a:rPr lang="sr-Latn-RS" sz="2000" i="1" dirty="0" smtClean="0">
                <a:latin typeface="Arial" panose="020B0604020202020204" pitchFamily="34" charset="0"/>
                <a:cs typeface="Arial" panose="020B0604020202020204" pitchFamily="34" charset="0"/>
              </a:rPr>
              <a:t>)</a:t>
            </a:r>
            <a:endParaRPr lang="sr-Latn-R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68062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56707" y="699161"/>
            <a:ext cx="8725989" cy="5632311"/>
          </a:xfrm>
          <a:prstGeom prst="rect">
            <a:avLst/>
          </a:prstGeom>
        </p:spPr>
        <p:txBody>
          <a:bodyPr wrap="square">
            <a:spAutoFit/>
          </a:bodyPr>
          <a:lstStyle/>
          <a:p>
            <a:r>
              <a:rPr lang="sr-Latn-RS" dirty="0">
                <a:latin typeface="Arial" panose="020B0604020202020204" pitchFamily="34" charset="0"/>
                <a:cs typeface="Arial" panose="020B0604020202020204" pitchFamily="34" charset="0"/>
              </a:rPr>
              <a:t>using System; </a:t>
            </a:r>
            <a:r>
              <a:rPr lang="sr-Latn-RS" dirty="0" smtClean="0">
                <a:latin typeface="Arial" panose="020B0604020202020204" pitchFamily="34" charset="0"/>
                <a:cs typeface="Arial" panose="020B0604020202020204" pitchFamily="34" charset="0"/>
              </a:rPr>
              <a:t>  </a:t>
            </a:r>
            <a:endParaRPr lang="sr-Latn-RS" dirty="0">
              <a:latin typeface="Arial" panose="020B0604020202020204" pitchFamily="34" charset="0"/>
              <a:cs typeface="Arial" panose="020B0604020202020204" pitchFamily="34" charset="0"/>
            </a:endParaRPr>
          </a:p>
          <a:p>
            <a:r>
              <a:rPr lang="sr-Latn-RS" dirty="0">
                <a:latin typeface="Arial" panose="020B0604020202020204" pitchFamily="34" charset="0"/>
                <a:cs typeface="Arial" panose="020B0604020202020204" pitchFamily="34" charset="0"/>
              </a:rPr>
              <a:t>class GFG </a:t>
            </a:r>
            <a:endParaRPr lang="sr-Latn-RS" dirty="0" smtClean="0">
              <a:latin typeface="Arial" panose="020B0604020202020204" pitchFamily="34" charset="0"/>
              <a:cs typeface="Arial" panose="020B0604020202020204" pitchFamily="34" charset="0"/>
            </a:endParaRPr>
          </a:p>
          <a:p>
            <a:r>
              <a:rPr lang="sr-Latn-RS" dirty="0" smtClean="0">
                <a:latin typeface="Arial" panose="020B0604020202020204" pitchFamily="34" charset="0"/>
                <a:cs typeface="Arial" panose="020B0604020202020204" pitchFamily="34" charset="0"/>
              </a:rPr>
              <a:t>{</a:t>
            </a:r>
          </a:p>
          <a:p>
            <a:r>
              <a:rPr lang="sr-Latn-RS" dirty="0">
                <a:latin typeface="Arial" panose="020B0604020202020204" pitchFamily="34" charset="0"/>
                <a:cs typeface="Arial" panose="020B0604020202020204" pitchFamily="34" charset="0"/>
              </a:rPr>
              <a:t> </a:t>
            </a:r>
            <a:r>
              <a:rPr lang="sr-Latn-RS" dirty="0" smtClean="0">
                <a:latin typeface="Arial" panose="020B0604020202020204" pitchFamily="34" charset="0"/>
                <a:cs typeface="Arial" panose="020B0604020202020204" pitchFamily="34" charset="0"/>
              </a:rPr>
              <a:t> static </a:t>
            </a:r>
            <a:r>
              <a:rPr lang="sr-Latn-RS" dirty="0">
                <a:latin typeface="Arial" panose="020B0604020202020204" pitchFamily="34" charset="0"/>
                <a:cs typeface="Arial" panose="020B0604020202020204" pitchFamily="34" charset="0"/>
              </a:rPr>
              <a:t>int sumBetweenTwoKth(int[] arr, int n, </a:t>
            </a:r>
            <a:r>
              <a:rPr lang="sr-Latn-RS" dirty="0" smtClean="0">
                <a:latin typeface="Arial" panose="020B0604020202020204" pitchFamily="34" charset="0"/>
                <a:cs typeface="Arial" panose="020B0604020202020204" pitchFamily="34" charset="0"/>
              </a:rPr>
              <a:t>int </a:t>
            </a:r>
            <a:r>
              <a:rPr lang="sr-Latn-RS" dirty="0">
                <a:latin typeface="Arial" panose="020B0604020202020204" pitchFamily="34" charset="0"/>
                <a:cs typeface="Arial" panose="020B0604020202020204" pitchFamily="34" charset="0"/>
              </a:rPr>
              <a:t>k1, int k2</a:t>
            </a:r>
            <a:r>
              <a:rPr lang="sr-Latn-RS" dirty="0" smtClean="0">
                <a:latin typeface="Arial" panose="020B0604020202020204" pitchFamily="34" charset="0"/>
                <a:cs typeface="Arial" panose="020B0604020202020204" pitchFamily="34" charset="0"/>
              </a:rPr>
              <a:t>) </a:t>
            </a:r>
          </a:p>
          <a:p>
            <a:r>
              <a:rPr lang="sr-Latn-RS" dirty="0" smtClean="0">
                <a:latin typeface="Arial" panose="020B0604020202020204" pitchFamily="34" charset="0"/>
                <a:cs typeface="Arial" panose="020B0604020202020204" pitchFamily="34" charset="0"/>
              </a:rPr>
              <a:t>  { </a:t>
            </a:r>
            <a:endParaRPr lang="sr-Latn-RS" dirty="0">
              <a:latin typeface="Arial" panose="020B0604020202020204" pitchFamily="34" charset="0"/>
              <a:cs typeface="Arial" panose="020B0604020202020204" pitchFamily="34" charset="0"/>
            </a:endParaRPr>
          </a:p>
          <a:p>
            <a:r>
              <a:rPr lang="sr-Latn-RS" dirty="0" smtClean="0">
                <a:latin typeface="Arial" panose="020B0604020202020204" pitchFamily="34" charset="0"/>
                <a:cs typeface="Arial" panose="020B0604020202020204" pitchFamily="34" charset="0"/>
              </a:rPr>
              <a:t>	Array.Sort(arr</a:t>
            </a:r>
            <a:r>
              <a:rPr lang="sr-Latn-RS" dirty="0">
                <a:latin typeface="Arial" panose="020B0604020202020204" pitchFamily="34" charset="0"/>
                <a:cs typeface="Arial" panose="020B0604020202020204" pitchFamily="34" charset="0"/>
              </a:rPr>
              <a:t>); </a:t>
            </a:r>
          </a:p>
          <a:p>
            <a:r>
              <a:rPr lang="sr-Latn-RS" dirty="0" smtClean="0">
                <a:latin typeface="Arial" panose="020B0604020202020204" pitchFamily="34" charset="0"/>
                <a:cs typeface="Arial" panose="020B0604020202020204" pitchFamily="34" charset="0"/>
              </a:rPr>
              <a:t>	int </a:t>
            </a:r>
            <a:r>
              <a:rPr lang="sr-Latn-RS" dirty="0">
                <a:latin typeface="Arial" panose="020B0604020202020204" pitchFamily="34" charset="0"/>
                <a:cs typeface="Arial" panose="020B0604020202020204" pitchFamily="34" charset="0"/>
              </a:rPr>
              <a:t>result = 0; </a:t>
            </a:r>
          </a:p>
          <a:p>
            <a:r>
              <a:rPr lang="sr-Latn-RS" dirty="0" smtClean="0">
                <a:latin typeface="Arial" panose="020B0604020202020204" pitchFamily="34" charset="0"/>
                <a:cs typeface="Arial" panose="020B0604020202020204" pitchFamily="34" charset="0"/>
              </a:rPr>
              <a:t>	for </a:t>
            </a:r>
            <a:r>
              <a:rPr lang="sr-Latn-RS" dirty="0">
                <a:latin typeface="Arial" panose="020B0604020202020204" pitchFamily="34" charset="0"/>
                <a:cs typeface="Arial" panose="020B0604020202020204" pitchFamily="34" charset="0"/>
              </a:rPr>
              <a:t>(int i = k1; i &lt; k2 - 1; i++) </a:t>
            </a:r>
          </a:p>
          <a:p>
            <a:r>
              <a:rPr lang="sr-Latn-RS" dirty="0">
                <a:latin typeface="Arial" panose="020B0604020202020204" pitchFamily="34" charset="0"/>
                <a:cs typeface="Arial" panose="020B0604020202020204" pitchFamily="34" charset="0"/>
              </a:rPr>
              <a:t>            result += arr[i]; </a:t>
            </a:r>
          </a:p>
          <a:p>
            <a:r>
              <a:rPr lang="sr-Latn-RS" dirty="0" smtClean="0">
                <a:latin typeface="Arial" panose="020B0604020202020204" pitchFamily="34" charset="0"/>
                <a:cs typeface="Arial" panose="020B0604020202020204" pitchFamily="34" charset="0"/>
              </a:rPr>
              <a:t>	return </a:t>
            </a:r>
            <a:r>
              <a:rPr lang="sr-Latn-RS" dirty="0">
                <a:latin typeface="Arial" panose="020B0604020202020204" pitchFamily="34" charset="0"/>
                <a:cs typeface="Arial" panose="020B0604020202020204" pitchFamily="34" charset="0"/>
              </a:rPr>
              <a:t>result; </a:t>
            </a:r>
          </a:p>
          <a:p>
            <a:r>
              <a:rPr lang="sr-Latn-RS" dirty="0">
                <a:latin typeface="Arial" panose="020B0604020202020204" pitchFamily="34" charset="0"/>
                <a:cs typeface="Arial" panose="020B0604020202020204" pitchFamily="34" charset="0"/>
              </a:rPr>
              <a:t>    } </a:t>
            </a:r>
          </a:p>
          <a:p>
            <a:r>
              <a:rPr lang="sr-Latn-RS" dirty="0" smtClean="0">
                <a:latin typeface="Arial" panose="020B0604020202020204" pitchFamily="34" charset="0"/>
                <a:cs typeface="Arial" panose="020B0604020202020204" pitchFamily="34" charset="0"/>
              </a:rPr>
              <a:t>public </a:t>
            </a:r>
            <a:r>
              <a:rPr lang="sr-Latn-RS" dirty="0">
                <a:latin typeface="Arial" panose="020B0604020202020204" pitchFamily="34" charset="0"/>
                <a:cs typeface="Arial" panose="020B0604020202020204" pitchFamily="34" charset="0"/>
              </a:rPr>
              <a:t>static void Main() </a:t>
            </a:r>
          </a:p>
          <a:p>
            <a:r>
              <a:rPr lang="sr-Latn-RS" dirty="0">
                <a:latin typeface="Arial" panose="020B0604020202020204" pitchFamily="34" charset="0"/>
                <a:cs typeface="Arial" panose="020B0604020202020204" pitchFamily="34" charset="0"/>
              </a:rPr>
              <a:t>    { </a:t>
            </a:r>
          </a:p>
          <a:p>
            <a:r>
              <a:rPr lang="sr-Latn-RS" dirty="0">
                <a:latin typeface="Arial" panose="020B0604020202020204" pitchFamily="34" charset="0"/>
                <a:cs typeface="Arial" panose="020B0604020202020204" pitchFamily="34" charset="0"/>
              </a:rPr>
              <a:t>        int[] arr = { 20, 8, 22, 4, 12, 10, 14 }; </a:t>
            </a:r>
          </a:p>
          <a:p>
            <a:r>
              <a:rPr lang="sr-Latn-RS" dirty="0">
                <a:latin typeface="Arial" panose="020B0604020202020204" pitchFamily="34" charset="0"/>
                <a:cs typeface="Arial" panose="020B0604020202020204" pitchFamily="34" charset="0"/>
              </a:rPr>
              <a:t>        int k1 = 3, k2 = 6; </a:t>
            </a:r>
          </a:p>
          <a:p>
            <a:r>
              <a:rPr lang="sr-Latn-RS" dirty="0">
                <a:latin typeface="Arial" panose="020B0604020202020204" pitchFamily="34" charset="0"/>
                <a:cs typeface="Arial" panose="020B0604020202020204" pitchFamily="34" charset="0"/>
              </a:rPr>
              <a:t>        int n = arr.Length; </a:t>
            </a:r>
          </a:p>
          <a:p>
            <a:r>
              <a:rPr lang="sr-Latn-RS" dirty="0">
                <a:latin typeface="Arial" panose="020B0604020202020204" pitchFamily="34" charset="0"/>
                <a:cs typeface="Arial" panose="020B0604020202020204" pitchFamily="34" charset="0"/>
              </a:rPr>
              <a:t>  </a:t>
            </a:r>
          </a:p>
          <a:p>
            <a:r>
              <a:rPr lang="sr-Latn-RS" dirty="0">
                <a:latin typeface="Arial" panose="020B0604020202020204" pitchFamily="34" charset="0"/>
                <a:cs typeface="Arial" panose="020B0604020202020204" pitchFamily="34" charset="0"/>
              </a:rPr>
              <a:t>        Console.Write(sumBetweenTwoKth(arr, n, k1, k2)); </a:t>
            </a:r>
          </a:p>
          <a:p>
            <a:r>
              <a:rPr lang="sr-Latn-RS" dirty="0">
                <a:latin typeface="Arial" panose="020B0604020202020204" pitchFamily="34" charset="0"/>
                <a:cs typeface="Arial" panose="020B0604020202020204" pitchFamily="34" charset="0"/>
              </a:rPr>
              <a:t>    } </a:t>
            </a:r>
          </a:p>
          <a:p>
            <a:r>
              <a:rPr lang="sr-Latn-R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1702138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sz="4000" dirty="0" smtClean="0">
                <a:latin typeface="Arial Narrow" panose="020B0606020202030204" pitchFamily="34" charset="0"/>
              </a:rPr>
              <a:t>Sumiranje svih elemenata između k1-og i k2-og najmanjeg elementa</a:t>
            </a:r>
            <a:r>
              <a:rPr lang="en-US" sz="4000" dirty="0" smtClean="0">
                <a:latin typeface="Arial Narrow" panose="020B0606020202030204" pitchFamily="34" charset="0"/>
              </a:rPr>
              <a:t> –</a:t>
            </a:r>
            <a:r>
              <a:rPr lang="sr-Latn-RS" sz="4000" dirty="0" smtClean="0">
                <a:latin typeface="Arial Narrow" panose="020B0606020202030204" pitchFamily="34" charset="0"/>
              </a:rPr>
              <a:t> </a:t>
            </a:r>
            <a:r>
              <a:rPr lang="en-US" sz="4000" dirty="0" smtClean="0">
                <a:latin typeface="Arial Narrow" panose="020B0606020202030204" pitchFamily="34" charset="0"/>
              </a:rPr>
              <a:t>Re</a:t>
            </a:r>
            <a:r>
              <a:rPr lang="sr-Latn-RS" sz="4000" dirty="0" smtClean="0">
                <a:latin typeface="Arial Narrow" panose="020B0606020202030204" pitchFamily="34" charset="0"/>
              </a:rPr>
              <a:t>šenje 2 (Min Heap)</a:t>
            </a:r>
            <a:endParaRPr lang="sr-Latn-RS" sz="4000" dirty="0">
              <a:latin typeface="Arial Narrow" panose="020B0606020202030204" pitchFamily="34" charset="0"/>
            </a:endParaRPr>
          </a:p>
        </p:txBody>
      </p:sp>
      <p:sp>
        <p:nvSpPr>
          <p:cNvPr id="3" name="Content Placeholder 2"/>
          <p:cNvSpPr>
            <a:spLocks noGrp="1"/>
          </p:cNvSpPr>
          <p:nvPr>
            <p:ph idx="1"/>
          </p:nvPr>
        </p:nvSpPr>
        <p:spPr/>
        <p:txBody>
          <a:bodyPr>
            <a:normAutofit/>
          </a:bodyPr>
          <a:lstStyle/>
          <a:p>
            <a:pPr algn="just"/>
            <a:r>
              <a:rPr lang="sr-Latn-RS" sz="2000" dirty="0" smtClean="0">
                <a:latin typeface="Arial" panose="020B0604020202020204" pitchFamily="34" charset="0"/>
                <a:cs typeface="Arial" panose="020B0604020202020204" pitchFamily="34" charset="0"/>
              </a:rPr>
              <a:t>Prethodno rešenje se može optimizovati korišćenjem </a:t>
            </a:r>
            <a:r>
              <a:rPr lang="sr-Latn-RS" sz="2000" i="1" dirty="0" smtClean="0">
                <a:latin typeface="Arial" panose="020B0604020202020204" pitchFamily="34" charset="0"/>
                <a:cs typeface="Arial" panose="020B0604020202020204" pitchFamily="34" charset="0"/>
              </a:rPr>
              <a:t>Min Heap</a:t>
            </a:r>
            <a:r>
              <a:rPr lang="sr-Latn-RS" sz="2000" dirty="0" smtClean="0">
                <a:latin typeface="Arial" panose="020B0604020202020204" pitchFamily="34" charset="0"/>
                <a:cs typeface="Arial" panose="020B0604020202020204" pitchFamily="34" charset="0"/>
              </a:rPr>
              <a:t>-a.</a:t>
            </a:r>
          </a:p>
          <a:p>
            <a:pPr algn="just"/>
            <a:r>
              <a:rPr lang="sr-Latn-RS" sz="2000" dirty="0" smtClean="0">
                <a:latin typeface="Arial" panose="020B0604020202020204" pitchFamily="34" charset="0"/>
                <a:cs typeface="Arial" panose="020B0604020202020204" pitchFamily="34" charset="0"/>
              </a:rPr>
              <a:t>Kreirati </a:t>
            </a:r>
            <a:r>
              <a:rPr lang="sr-Latn-RS" sz="2000" i="1" dirty="0" smtClean="0">
                <a:latin typeface="Arial" panose="020B0604020202020204" pitchFamily="34" charset="0"/>
                <a:cs typeface="Arial" panose="020B0604020202020204" pitchFamily="34" charset="0"/>
              </a:rPr>
              <a:t>Min Heap</a:t>
            </a:r>
            <a:r>
              <a:rPr lang="sr-Latn-RS" sz="2000" dirty="0" smtClean="0">
                <a:latin typeface="Arial" panose="020B0604020202020204" pitchFamily="34" charset="0"/>
                <a:cs typeface="Arial" panose="020B0604020202020204" pitchFamily="34" charset="0"/>
              </a:rPr>
              <a:t> od svih elemenata niza – </a:t>
            </a:r>
            <a:r>
              <a:rPr lang="sr-Latn-RS" sz="2000" i="1" dirty="0" smtClean="0">
                <a:latin typeface="Arial" panose="020B0604020202020204" pitchFamily="34" charset="0"/>
                <a:cs typeface="Arial" panose="020B0604020202020204" pitchFamily="34" charset="0"/>
              </a:rPr>
              <a:t>O(n)</a:t>
            </a:r>
          </a:p>
          <a:p>
            <a:pPr algn="just"/>
            <a:r>
              <a:rPr lang="sr-Latn-RS" sz="2000" dirty="0" smtClean="0">
                <a:latin typeface="Arial" panose="020B0604020202020204" pitchFamily="34" charset="0"/>
                <a:cs typeface="Arial" panose="020B0604020202020204" pitchFamily="34" charset="0"/>
              </a:rPr>
              <a:t>Izvršiti </a:t>
            </a:r>
            <a:r>
              <a:rPr lang="sr-Latn-RS" sz="2000" i="1" dirty="0" smtClean="0">
                <a:latin typeface="Arial" panose="020B0604020202020204" pitchFamily="34" charset="0"/>
                <a:cs typeface="Arial" panose="020B0604020202020204" pitchFamily="34" charset="0"/>
              </a:rPr>
              <a:t>extract-min k1 </a:t>
            </a:r>
            <a:r>
              <a:rPr lang="sr-Latn-RS" sz="2000" dirty="0" smtClean="0">
                <a:latin typeface="Arial" panose="020B0604020202020204" pitchFamily="34" charset="0"/>
                <a:cs typeface="Arial" panose="020B0604020202020204" pitchFamily="34" charset="0"/>
              </a:rPr>
              <a:t>puta – </a:t>
            </a:r>
            <a:r>
              <a:rPr lang="sr-Latn-RS" sz="2000" i="1" dirty="0" smtClean="0">
                <a:latin typeface="Arial" panose="020B0604020202020204" pitchFamily="34" charset="0"/>
                <a:cs typeface="Arial" panose="020B0604020202020204" pitchFamily="34" charset="0"/>
              </a:rPr>
              <a:t>O(k1 log n)</a:t>
            </a:r>
          </a:p>
          <a:p>
            <a:pPr algn="just"/>
            <a:r>
              <a:rPr lang="sr-Latn-RS" sz="2000" dirty="0" smtClean="0">
                <a:latin typeface="Arial" panose="020B0604020202020204" pitchFamily="34" charset="0"/>
                <a:cs typeface="Arial" panose="020B0604020202020204" pitchFamily="34" charset="0"/>
              </a:rPr>
              <a:t>Izvršiti </a:t>
            </a:r>
            <a:r>
              <a:rPr lang="sr-Latn-RS" sz="2000" i="1" dirty="0" smtClean="0">
                <a:latin typeface="Arial" panose="020B0604020202020204" pitchFamily="34" charset="0"/>
                <a:cs typeface="Arial" panose="020B0604020202020204" pitchFamily="34" charset="0"/>
              </a:rPr>
              <a:t>extract-min (k2 </a:t>
            </a:r>
            <a:r>
              <a:rPr lang="sr-Latn-RS" sz="2000" i="1" dirty="0">
                <a:latin typeface="Arial" panose="020B0604020202020204" pitchFamily="34" charset="0"/>
                <a:cs typeface="Arial" panose="020B0604020202020204" pitchFamily="34" charset="0"/>
              </a:rPr>
              <a:t>–</a:t>
            </a:r>
            <a:r>
              <a:rPr lang="sr-Latn-RS" sz="2000" i="1" dirty="0" smtClean="0">
                <a:latin typeface="Arial" panose="020B0604020202020204" pitchFamily="34" charset="0"/>
                <a:cs typeface="Arial" panose="020B0604020202020204" pitchFamily="34" charset="0"/>
              </a:rPr>
              <a:t> k1 – 1) </a:t>
            </a:r>
            <a:r>
              <a:rPr lang="sr-Latn-RS" sz="2000" dirty="0">
                <a:latin typeface="Arial" panose="020B0604020202020204" pitchFamily="34" charset="0"/>
                <a:cs typeface="Arial" panose="020B0604020202020204" pitchFamily="34" charset="0"/>
              </a:rPr>
              <a:t>puta </a:t>
            </a:r>
            <a:r>
              <a:rPr lang="sr-Latn-RS" sz="2000" dirty="0" smtClean="0">
                <a:latin typeface="Arial" panose="020B0604020202020204" pitchFamily="34" charset="0"/>
                <a:cs typeface="Arial" panose="020B0604020202020204" pitchFamily="34" charset="0"/>
              </a:rPr>
              <a:t>i sumirati sve vraćene vrednosti – </a:t>
            </a:r>
            <a:r>
              <a:rPr lang="sr-Latn-RS" sz="2000" i="1" dirty="0" smtClean="0">
                <a:latin typeface="Arial" panose="020B0604020202020204" pitchFamily="34" charset="0"/>
                <a:cs typeface="Arial" panose="020B0604020202020204" pitchFamily="34" charset="0"/>
              </a:rPr>
              <a:t>O((k2-k1)* </a:t>
            </a:r>
            <a:r>
              <a:rPr lang="sr-Latn-RS" sz="2000" i="1" dirty="0">
                <a:latin typeface="Arial" panose="020B0604020202020204" pitchFamily="34" charset="0"/>
                <a:cs typeface="Arial" panose="020B0604020202020204" pitchFamily="34" charset="0"/>
              </a:rPr>
              <a:t>log n</a:t>
            </a:r>
            <a:r>
              <a:rPr lang="sr-Latn-RS" sz="2000" i="1" dirty="0" smtClean="0">
                <a:latin typeface="Arial" panose="020B0604020202020204" pitchFamily="34" charset="0"/>
                <a:cs typeface="Arial" panose="020B0604020202020204" pitchFamily="34" charset="0"/>
              </a:rPr>
              <a:t>)</a:t>
            </a:r>
            <a:endParaRPr lang="sr-Latn-RS" sz="2000" dirty="0" smtClean="0">
              <a:latin typeface="Arial" panose="020B0604020202020204" pitchFamily="34" charset="0"/>
              <a:cs typeface="Arial" panose="020B0604020202020204" pitchFamily="34" charset="0"/>
            </a:endParaRPr>
          </a:p>
          <a:p>
            <a:pPr algn="just"/>
            <a:r>
              <a:rPr lang="sr-Latn-RS" sz="2000" dirty="0" smtClean="0">
                <a:latin typeface="Arial" panose="020B0604020202020204" pitchFamily="34" charset="0"/>
                <a:cs typeface="Arial" panose="020B0604020202020204" pitchFamily="34" charset="0"/>
              </a:rPr>
              <a:t>Vremenska složenost - </a:t>
            </a:r>
            <a:r>
              <a:rPr lang="sr-Latn-RS" sz="2000" i="1" dirty="0" smtClean="0">
                <a:latin typeface="Arial" panose="020B0604020202020204" pitchFamily="34" charset="0"/>
                <a:cs typeface="Arial" panose="020B0604020202020204" pitchFamily="34" charset="0"/>
              </a:rPr>
              <a:t>O(n + k2 </a:t>
            </a:r>
            <a:r>
              <a:rPr lang="sr-Latn-RS" sz="2000" i="1" dirty="0">
                <a:latin typeface="Arial" panose="020B0604020202020204" pitchFamily="34" charset="0"/>
                <a:cs typeface="Arial" panose="020B0604020202020204" pitchFamily="34" charset="0"/>
              </a:rPr>
              <a:t>log n</a:t>
            </a:r>
            <a:r>
              <a:rPr lang="sr-Latn-RS" sz="2000" i="1" dirty="0" smtClean="0">
                <a:latin typeface="Arial" panose="020B0604020202020204" pitchFamily="34" charset="0"/>
                <a:cs typeface="Arial" panose="020B0604020202020204" pitchFamily="34" charset="0"/>
              </a:rPr>
              <a:t>)</a:t>
            </a:r>
            <a:endParaRPr lang="sr-Latn-RS"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03761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86146" y="733994"/>
            <a:ext cx="4406539" cy="5355312"/>
          </a:xfrm>
          <a:prstGeom prst="rect">
            <a:avLst/>
          </a:prstGeom>
        </p:spPr>
        <p:txBody>
          <a:bodyPr wrap="square">
            <a:spAutoFit/>
          </a:bodyPr>
          <a:lstStyle/>
          <a:p>
            <a:r>
              <a:rPr lang="sr-Latn-RS" dirty="0">
                <a:latin typeface="Arial" panose="020B0604020202020204" pitchFamily="34" charset="0"/>
                <a:cs typeface="Arial" panose="020B0604020202020204" pitchFamily="34" charset="0"/>
              </a:rPr>
              <a:t>using System; </a:t>
            </a:r>
            <a:r>
              <a:rPr lang="sr-Latn-RS" dirty="0" smtClean="0">
                <a:latin typeface="Arial" panose="020B0604020202020204" pitchFamily="34" charset="0"/>
                <a:cs typeface="Arial" panose="020B0604020202020204" pitchFamily="34" charset="0"/>
              </a:rPr>
              <a:t>  </a:t>
            </a:r>
            <a:endParaRPr lang="sr-Latn-RS" dirty="0">
              <a:latin typeface="Arial" panose="020B0604020202020204" pitchFamily="34" charset="0"/>
              <a:cs typeface="Arial" panose="020B0604020202020204" pitchFamily="34" charset="0"/>
            </a:endParaRPr>
          </a:p>
          <a:p>
            <a:r>
              <a:rPr lang="sr-Latn-RS" dirty="0">
                <a:latin typeface="Arial" panose="020B0604020202020204" pitchFamily="34" charset="0"/>
                <a:cs typeface="Arial" panose="020B0604020202020204" pitchFamily="34" charset="0"/>
              </a:rPr>
              <a:t>class GFG </a:t>
            </a:r>
            <a:endParaRPr lang="sr-Latn-RS" dirty="0" smtClean="0">
              <a:latin typeface="Arial" panose="020B0604020202020204" pitchFamily="34" charset="0"/>
              <a:cs typeface="Arial" panose="020B0604020202020204" pitchFamily="34" charset="0"/>
            </a:endParaRPr>
          </a:p>
          <a:p>
            <a:r>
              <a:rPr lang="sr-Latn-RS" dirty="0" smtClean="0">
                <a:latin typeface="Arial" panose="020B0604020202020204" pitchFamily="34" charset="0"/>
                <a:cs typeface="Arial" panose="020B0604020202020204" pitchFamily="34" charset="0"/>
              </a:rPr>
              <a:t>{ </a:t>
            </a:r>
            <a:endParaRPr lang="sr-Latn-RS" dirty="0">
              <a:latin typeface="Arial" panose="020B0604020202020204" pitchFamily="34" charset="0"/>
              <a:cs typeface="Arial" panose="020B0604020202020204" pitchFamily="34" charset="0"/>
            </a:endParaRPr>
          </a:p>
          <a:p>
            <a:r>
              <a:rPr lang="sr-Latn-RS" dirty="0" smtClean="0">
                <a:latin typeface="Arial" panose="020B0604020202020204" pitchFamily="34" charset="0"/>
                <a:cs typeface="Arial" panose="020B0604020202020204" pitchFamily="34" charset="0"/>
              </a:rPr>
              <a:t>static </a:t>
            </a:r>
            <a:r>
              <a:rPr lang="sr-Latn-RS" dirty="0">
                <a:latin typeface="Arial" panose="020B0604020202020204" pitchFamily="34" charset="0"/>
                <a:cs typeface="Arial" panose="020B0604020202020204" pitchFamily="34" charset="0"/>
              </a:rPr>
              <a:t>int n = 7; </a:t>
            </a:r>
          </a:p>
          <a:p>
            <a:r>
              <a:rPr lang="sr-Latn-RS" dirty="0" smtClean="0">
                <a:latin typeface="Arial" panose="020B0604020202020204" pitchFamily="34" charset="0"/>
                <a:cs typeface="Arial" panose="020B0604020202020204" pitchFamily="34" charset="0"/>
              </a:rPr>
              <a:t>static </a:t>
            </a:r>
            <a:r>
              <a:rPr lang="sr-Latn-RS" dirty="0">
                <a:latin typeface="Arial" panose="020B0604020202020204" pitchFamily="34" charset="0"/>
                <a:cs typeface="Arial" panose="020B0604020202020204" pitchFamily="34" charset="0"/>
              </a:rPr>
              <a:t>void minheapify(int []a, int index) </a:t>
            </a:r>
            <a:r>
              <a:rPr lang="sr-Latn-RS" dirty="0" smtClean="0">
                <a:latin typeface="Arial" panose="020B0604020202020204" pitchFamily="34" charset="0"/>
                <a:cs typeface="Arial" panose="020B0604020202020204" pitchFamily="34" charset="0"/>
              </a:rPr>
              <a:t>{ </a:t>
            </a:r>
            <a:endParaRPr lang="sr-Latn-RS" dirty="0">
              <a:latin typeface="Arial" panose="020B0604020202020204" pitchFamily="34" charset="0"/>
              <a:cs typeface="Arial" panose="020B0604020202020204" pitchFamily="34" charset="0"/>
            </a:endParaRPr>
          </a:p>
          <a:p>
            <a:r>
              <a:rPr lang="sr-Latn-RS" dirty="0">
                <a:latin typeface="Arial" panose="020B0604020202020204" pitchFamily="34" charset="0"/>
                <a:cs typeface="Arial" panose="020B0604020202020204" pitchFamily="34" charset="0"/>
              </a:rPr>
              <a:t> </a:t>
            </a:r>
            <a:r>
              <a:rPr lang="sr-Latn-RS" dirty="0" smtClean="0">
                <a:latin typeface="Arial" panose="020B0604020202020204" pitchFamily="34" charset="0"/>
                <a:cs typeface="Arial" panose="020B0604020202020204" pitchFamily="34" charset="0"/>
              </a:rPr>
              <a:t>   int </a:t>
            </a:r>
            <a:r>
              <a:rPr lang="sr-Latn-RS" dirty="0">
                <a:latin typeface="Arial" panose="020B0604020202020204" pitchFamily="34" charset="0"/>
                <a:cs typeface="Arial" panose="020B0604020202020204" pitchFamily="34" charset="0"/>
              </a:rPr>
              <a:t>small = index; </a:t>
            </a:r>
          </a:p>
          <a:p>
            <a:r>
              <a:rPr lang="sr-Latn-RS" dirty="0">
                <a:latin typeface="Arial" panose="020B0604020202020204" pitchFamily="34" charset="0"/>
                <a:cs typeface="Arial" panose="020B0604020202020204" pitchFamily="34" charset="0"/>
              </a:rPr>
              <a:t>    int l = 2 * index + 1; </a:t>
            </a:r>
          </a:p>
          <a:p>
            <a:r>
              <a:rPr lang="sr-Latn-RS" dirty="0">
                <a:latin typeface="Arial" panose="020B0604020202020204" pitchFamily="34" charset="0"/>
                <a:cs typeface="Arial" panose="020B0604020202020204" pitchFamily="34" charset="0"/>
              </a:rPr>
              <a:t>    int r = 2 * index + 2; </a:t>
            </a:r>
          </a:p>
          <a:p>
            <a:r>
              <a:rPr lang="sr-Latn-RS" dirty="0" smtClean="0">
                <a:latin typeface="Arial" panose="020B0604020202020204" pitchFamily="34" charset="0"/>
                <a:cs typeface="Arial" panose="020B0604020202020204" pitchFamily="34" charset="0"/>
              </a:rPr>
              <a:t>    if </a:t>
            </a:r>
            <a:r>
              <a:rPr lang="sr-Latn-RS" dirty="0">
                <a:latin typeface="Arial" panose="020B0604020202020204" pitchFamily="34" charset="0"/>
                <a:cs typeface="Arial" panose="020B0604020202020204" pitchFamily="34" charset="0"/>
              </a:rPr>
              <a:t>(l &lt; n &amp;&amp; a[l] &lt; a[small]) </a:t>
            </a:r>
          </a:p>
          <a:p>
            <a:r>
              <a:rPr lang="sr-Latn-RS" dirty="0">
                <a:latin typeface="Arial" panose="020B0604020202020204" pitchFamily="34" charset="0"/>
                <a:cs typeface="Arial" panose="020B0604020202020204" pitchFamily="34" charset="0"/>
              </a:rPr>
              <a:t>        small = l; </a:t>
            </a:r>
          </a:p>
          <a:p>
            <a:r>
              <a:rPr lang="sr-Latn-RS" dirty="0">
                <a:latin typeface="Arial" panose="020B0604020202020204" pitchFamily="34" charset="0"/>
                <a:cs typeface="Arial" panose="020B0604020202020204" pitchFamily="34" charset="0"/>
              </a:rPr>
              <a:t> </a:t>
            </a:r>
            <a:r>
              <a:rPr lang="sr-Latn-RS" dirty="0" smtClean="0">
                <a:latin typeface="Arial" panose="020B0604020202020204" pitchFamily="34" charset="0"/>
                <a:cs typeface="Arial" panose="020B0604020202020204" pitchFamily="34" charset="0"/>
              </a:rPr>
              <a:t>   if </a:t>
            </a:r>
            <a:r>
              <a:rPr lang="sr-Latn-RS" dirty="0">
                <a:latin typeface="Arial" panose="020B0604020202020204" pitchFamily="34" charset="0"/>
                <a:cs typeface="Arial" panose="020B0604020202020204" pitchFamily="34" charset="0"/>
              </a:rPr>
              <a:t>(r &lt; n &amp;&amp; a[r] &lt; a[small]) </a:t>
            </a:r>
          </a:p>
          <a:p>
            <a:r>
              <a:rPr lang="sr-Latn-RS" dirty="0">
                <a:latin typeface="Arial" panose="020B0604020202020204" pitchFamily="34" charset="0"/>
                <a:cs typeface="Arial" panose="020B0604020202020204" pitchFamily="34" charset="0"/>
              </a:rPr>
              <a:t>        small = r; </a:t>
            </a:r>
          </a:p>
          <a:p>
            <a:r>
              <a:rPr lang="sr-Latn-RS" dirty="0" smtClean="0">
                <a:latin typeface="Arial" panose="020B0604020202020204" pitchFamily="34" charset="0"/>
                <a:cs typeface="Arial" panose="020B0604020202020204" pitchFamily="34" charset="0"/>
              </a:rPr>
              <a:t>    if </a:t>
            </a:r>
            <a:r>
              <a:rPr lang="sr-Latn-RS" dirty="0">
                <a:latin typeface="Arial" panose="020B0604020202020204" pitchFamily="34" charset="0"/>
                <a:cs typeface="Arial" panose="020B0604020202020204" pitchFamily="34" charset="0"/>
              </a:rPr>
              <a:t>(small != index) </a:t>
            </a:r>
            <a:r>
              <a:rPr lang="sr-Latn-RS" dirty="0" smtClean="0">
                <a:latin typeface="Arial" panose="020B0604020202020204" pitchFamily="34" charset="0"/>
                <a:cs typeface="Arial" panose="020B0604020202020204" pitchFamily="34" charset="0"/>
              </a:rPr>
              <a:t>{ </a:t>
            </a:r>
            <a:endParaRPr lang="sr-Latn-RS" dirty="0">
              <a:latin typeface="Arial" panose="020B0604020202020204" pitchFamily="34" charset="0"/>
              <a:cs typeface="Arial" panose="020B0604020202020204" pitchFamily="34" charset="0"/>
            </a:endParaRPr>
          </a:p>
          <a:p>
            <a:r>
              <a:rPr lang="sr-Latn-RS" dirty="0">
                <a:latin typeface="Arial" panose="020B0604020202020204" pitchFamily="34" charset="0"/>
                <a:cs typeface="Arial" panose="020B0604020202020204" pitchFamily="34" charset="0"/>
              </a:rPr>
              <a:t>        int t = a[small]; </a:t>
            </a:r>
          </a:p>
          <a:p>
            <a:r>
              <a:rPr lang="sr-Latn-RS" dirty="0">
                <a:latin typeface="Arial" panose="020B0604020202020204" pitchFamily="34" charset="0"/>
                <a:cs typeface="Arial" panose="020B0604020202020204" pitchFamily="34" charset="0"/>
              </a:rPr>
              <a:t>        a[small] = a[index]; </a:t>
            </a:r>
          </a:p>
          <a:p>
            <a:r>
              <a:rPr lang="sr-Latn-RS" dirty="0">
                <a:latin typeface="Arial" panose="020B0604020202020204" pitchFamily="34" charset="0"/>
                <a:cs typeface="Arial" panose="020B0604020202020204" pitchFamily="34" charset="0"/>
              </a:rPr>
              <a:t>        a[index] = t; </a:t>
            </a:r>
          </a:p>
          <a:p>
            <a:r>
              <a:rPr lang="sr-Latn-RS" dirty="0">
                <a:latin typeface="Arial" panose="020B0604020202020204" pitchFamily="34" charset="0"/>
                <a:cs typeface="Arial" panose="020B0604020202020204" pitchFamily="34" charset="0"/>
              </a:rPr>
              <a:t>        minheapify(a, small); </a:t>
            </a:r>
          </a:p>
          <a:p>
            <a:r>
              <a:rPr lang="sr-Latn-RS" dirty="0">
                <a:latin typeface="Arial" panose="020B0604020202020204" pitchFamily="34" charset="0"/>
                <a:cs typeface="Arial" panose="020B0604020202020204" pitchFamily="34" charset="0"/>
              </a:rPr>
              <a:t>    } </a:t>
            </a:r>
          </a:p>
          <a:p>
            <a:r>
              <a:rPr lang="sr-Latn-RS" dirty="0">
                <a:latin typeface="Arial" panose="020B0604020202020204" pitchFamily="34" charset="0"/>
                <a:cs typeface="Arial" panose="020B0604020202020204" pitchFamily="34" charset="0"/>
              </a:rPr>
              <a:t>} </a:t>
            </a:r>
          </a:p>
        </p:txBody>
      </p:sp>
      <p:sp>
        <p:nvSpPr>
          <p:cNvPr id="4" name="TextBox 3"/>
          <p:cNvSpPr txBox="1"/>
          <p:nvPr/>
        </p:nvSpPr>
        <p:spPr>
          <a:xfrm>
            <a:off x="6914615" y="197346"/>
            <a:ext cx="5111922" cy="6186309"/>
          </a:xfrm>
          <a:prstGeom prst="rect">
            <a:avLst/>
          </a:prstGeom>
          <a:noFill/>
        </p:spPr>
        <p:txBody>
          <a:bodyPr wrap="square" rtlCol="0">
            <a:spAutoFit/>
          </a:bodyPr>
          <a:lstStyle/>
          <a:p>
            <a:r>
              <a:rPr lang="sr-Latn-RS" dirty="0">
                <a:latin typeface="Arial" panose="020B0604020202020204" pitchFamily="34" charset="0"/>
                <a:cs typeface="Arial" panose="020B0604020202020204" pitchFamily="34" charset="0"/>
              </a:rPr>
              <a:t>static void Main() { </a:t>
            </a:r>
          </a:p>
          <a:p>
            <a:r>
              <a:rPr lang="sr-Latn-RS" dirty="0">
                <a:latin typeface="Arial" panose="020B0604020202020204" pitchFamily="34" charset="0"/>
                <a:cs typeface="Arial" panose="020B0604020202020204" pitchFamily="34" charset="0"/>
              </a:rPr>
              <a:t>    int i = 0; </a:t>
            </a:r>
          </a:p>
          <a:p>
            <a:r>
              <a:rPr lang="sr-Latn-RS" dirty="0">
                <a:latin typeface="Arial" panose="020B0604020202020204" pitchFamily="34" charset="0"/>
                <a:cs typeface="Arial" panose="020B0604020202020204" pitchFamily="34" charset="0"/>
              </a:rPr>
              <a:t>    int k1 = 3; </a:t>
            </a:r>
          </a:p>
          <a:p>
            <a:r>
              <a:rPr lang="sr-Latn-RS" dirty="0">
                <a:latin typeface="Arial" panose="020B0604020202020204" pitchFamily="34" charset="0"/>
                <a:cs typeface="Arial" panose="020B0604020202020204" pitchFamily="34" charset="0"/>
              </a:rPr>
              <a:t>    int k2 = 6;   </a:t>
            </a:r>
          </a:p>
          <a:p>
            <a:r>
              <a:rPr lang="sr-Latn-RS" dirty="0">
                <a:latin typeface="Arial" panose="020B0604020202020204" pitchFamily="34" charset="0"/>
                <a:cs typeface="Arial" panose="020B0604020202020204" pitchFamily="34" charset="0"/>
              </a:rPr>
              <a:t>    int []a = { 20, 8, 22, 4, 12, 10, 14 };   </a:t>
            </a:r>
          </a:p>
          <a:p>
            <a:r>
              <a:rPr lang="sr-Latn-RS" dirty="0">
                <a:latin typeface="Arial" panose="020B0604020202020204" pitchFamily="34" charset="0"/>
                <a:cs typeface="Arial" panose="020B0604020202020204" pitchFamily="34" charset="0"/>
              </a:rPr>
              <a:t>    int ans = 0;   </a:t>
            </a:r>
          </a:p>
          <a:p>
            <a:r>
              <a:rPr lang="sr-Latn-RS" dirty="0">
                <a:latin typeface="Arial" panose="020B0604020202020204" pitchFamily="34" charset="0"/>
                <a:cs typeface="Arial" panose="020B0604020202020204" pitchFamily="34" charset="0"/>
              </a:rPr>
              <a:t>    for (i = (n / 2) - 1; i &gt;= 0; i--)   </a:t>
            </a:r>
            <a:r>
              <a:rPr lang="sr-Latn-RS" dirty="0" smtClean="0">
                <a:latin typeface="Arial" panose="020B0604020202020204" pitchFamily="34" charset="0"/>
                <a:cs typeface="Arial" panose="020B0604020202020204" pitchFamily="34" charset="0"/>
              </a:rPr>
              <a:t>minheapify(a</a:t>
            </a:r>
            <a:r>
              <a:rPr lang="sr-Latn-RS" dirty="0">
                <a:latin typeface="Arial" panose="020B0604020202020204" pitchFamily="34" charset="0"/>
                <a:cs typeface="Arial" panose="020B0604020202020204" pitchFamily="34" charset="0"/>
              </a:rPr>
              <a:t>, i); </a:t>
            </a:r>
          </a:p>
          <a:p>
            <a:r>
              <a:rPr lang="sr-Latn-RS" dirty="0">
                <a:latin typeface="Arial" panose="020B0604020202020204" pitchFamily="34" charset="0"/>
                <a:cs typeface="Arial" panose="020B0604020202020204" pitchFamily="34" charset="0"/>
              </a:rPr>
              <a:t>    k1--; </a:t>
            </a:r>
          </a:p>
          <a:p>
            <a:r>
              <a:rPr lang="sr-Latn-RS" dirty="0">
                <a:latin typeface="Arial" panose="020B0604020202020204" pitchFamily="34" charset="0"/>
                <a:cs typeface="Arial" panose="020B0604020202020204" pitchFamily="34" charset="0"/>
              </a:rPr>
              <a:t>    k2--; </a:t>
            </a:r>
          </a:p>
          <a:p>
            <a:r>
              <a:rPr lang="sr-Latn-RS" dirty="0">
                <a:latin typeface="Arial" panose="020B0604020202020204" pitchFamily="34" charset="0"/>
                <a:cs typeface="Arial" panose="020B0604020202020204" pitchFamily="34" charset="0"/>
              </a:rPr>
              <a:t>   </a:t>
            </a:r>
            <a:r>
              <a:rPr lang="sr-Latn-RS" dirty="0" smtClean="0">
                <a:latin typeface="Arial" panose="020B0604020202020204" pitchFamily="34" charset="0"/>
                <a:cs typeface="Arial" panose="020B0604020202020204" pitchFamily="34" charset="0"/>
              </a:rPr>
              <a:t> for </a:t>
            </a:r>
            <a:r>
              <a:rPr lang="sr-Latn-RS" dirty="0">
                <a:latin typeface="Arial" panose="020B0604020202020204" pitchFamily="34" charset="0"/>
                <a:cs typeface="Arial" panose="020B0604020202020204" pitchFamily="34" charset="0"/>
              </a:rPr>
              <a:t>(i = 0; i &lt;= k1; i++)  { </a:t>
            </a:r>
          </a:p>
          <a:p>
            <a:r>
              <a:rPr lang="sr-Latn-RS" dirty="0">
                <a:latin typeface="Arial" panose="020B0604020202020204" pitchFamily="34" charset="0"/>
                <a:cs typeface="Arial" panose="020B0604020202020204" pitchFamily="34" charset="0"/>
              </a:rPr>
              <a:t>        a[0] = a[n - 1]; </a:t>
            </a:r>
          </a:p>
          <a:p>
            <a:r>
              <a:rPr lang="sr-Latn-RS" dirty="0">
                <a:latin typeface="Arial" panose="020B0604020202020204" pitchFamily="34" charset="0"/>
                <a:cs typeface="Arial" panose="020B0604020202020204" pitchFamily="34" charset="0"/>
              </a:rPr>
              <a:t>        n--; </a:t>
            </a:r>
          </a:p>
          <a:p>
            <a:r>
              <a:rPr lang="sr-Latn-RS" dirty="0">
                <a:latin typeface="Arial" panose="020B0604020202020204" pitchFamily="34" charset="0"/>
                <a:cs typeface="Arial" panose="020B0604020202020204" pitchFamily="34" charset="0"/>
              </a:rPr>
              <a:t>        minheapify(a, 0); </a:t>
            </a:r>
          </a:p>
          <a:p>
            <a:r>
              <a:rPr lang="sr-Latn-RS" dirty="0">
                <a:latin typeface="Arial" panose="020B0604020202020204" pitchFamily="34" charset="0"/>
                <a:cs typeface="Arial" panose="020B0604020202020204" pitchFamily="34" charset="0"/>
              </a:rPr>
              <a:t>    } </a:t>
            </a:r>
          </a:p>
          <a:p>
            <a:r>
              <a:rPr lang="sr-Latn-RS" dirty="0">
                <a:latin typeface="Arial" panose="020B0604020202020204" pitchFamily="34" charset="0"/>
                <a:cs typeface="Arial" panose="020B0604020202020204" pitchFamily="34" charset="0"/>
              </a:rPr>
              <a:t>   </a:t>
            </a:r>
            <a:r>
              <a:rPr lang="sr-Latn-RS" dirty="0" smtClean="0">
                <a:latin typeface="Arial" panose="020B0604020202020204" pitchFamily="34" charset="0"/>
                <a:cs typeface="Arial" panose="020B0604020202020204" pitchFamily="34" charset="0"/>
              </a:rPr>
              <a:t> for </a:t>
            </a:r>
            <a:r>
              <a:rPr lang="sr-Latn-RS" dirty="0">
                <a:latin typeface="Arial" panose="020B0604020202020204" pitchFamily="34" charset="0"/>
                <a:cs typeface="Arial" panose="020B0604020202020204" pitchFamily="34" charset="0"/>
              </a:rPr>
              <a:t>(i = k1 + 1; i &lt; k2; i++)     {</a:t>
            </a:r>
          </a:p>
          <a:p>
            <a:r>
              <a:rPr lang="sr-Latn-RS" dirty="0">
                <a:latin typeface="Arial" panose="020B0604020202020204" pitchFamily="34" charset="0"/>
                <a:cs typeface="Arial" panose="020B0604020202020204" pitchFamily="34" charset="0"/>
              </a:rPr>
              <a:t>	ans += a[0]; </a:t>
            </a:r>
          </a:p>
          <a:p>
            <a:r>
              <a:rPr lang="sr-Latn-RS" dirty="0">
                <a:latin typeface="Arial" panose="020B0604020202020204" pitchFamily="34" charset="0"/>
                <a:cs typeface="Arial" panose="020B0604020202020204" pitchFamily="34" charset="0"/>
              </a:rPr>
              <a:t>        a[0] = a[n - 1]; </a:t>
            </a:r>
          </a:p>
          <a:p>
            <a:r>
              <a:rPr lang="sr-Latn-RS" dirty="0">
                <a:latin typeface="Arial" panose="020B0604020202020204" pitchFamily="34" charset="0"/>
                <a:cs typeface="Arial" panose="020B0604020202020204" pitchFamily="34" charset="0"/>
              </a:rPr>
              <a:t>        n--; </a:t>
            </a:r>
          </a:p>
          <a:p>
            <a:r>
              <a:rPr lang="sr-Latn-RS" dirty="0">
                <a:latin typeface="Arial" panose="020B0604020202020204" pitchFamily="34" charset="0"/>
                <a:cs typeface="Arial" panose="020B0604020202020204" pitchFamily="34" charset="0"/>
              </a:rPr>
              <a:t>        minheapify(a, 0); </a:t>
            </a:r>
          </a:p>
          <a:p>
            <a:r>
              <a:rPr lang="sr-Latn-RS" dirty="0">
                <a:latin typeface="Arial" panose="020B0604020202020204" pitchFamily="34" charset="0"/>
                <a:cs typeface="Arial" panose="020B0604020202020204" pitchFamily="34" charset="0"/>
              </a:rPr>
              <a:t>    } </a:t>
            </a:r>
          </a:p>
          <a:p>
            <a:r>
              <a:rPr lang="sr-Latn-RS" dirty="0" smtClean="0">
                <a:latin typeface="Arial" panose="020B0604020202020204" pitchFamily="34" charset="0"/>
                <a:cs typeface="Arial" panose="020B0604020202020204" pitchFamily="34" charset="0"/>
              </a:rPr>
              <a:t>    Console.Write(ans</a:t>
            </a:r>
            <a:r>
              <a:rPr lang="sr-Latn-RS" dirty="0">
                <a:latin typeface="Arial" panose="020B0604020202020204" pitchFamily="34" charset="0"/>
                <a:cs typeface="Arial" panose="020B0604020202020204" pitchFamily="34" charset="0"/>
              </a:rPr>
              <a:t>); </a:t>
            </a:r>
          </a:p>
          <a:p>
            <a:r>
              <a:rPr lang="sr-Latn-RS" dirty="0">
                <a:latin typeface="Arial" panose="020B0604020202020204" pitchFamily="34" charset="0"/>
                <a:cs typeface="Arial" panose="020B0604020202020204" pitchFamily="34" charset="0"/>
              </a:rPr>
              <a:t>} </a:t>
            </a:r>
            <a:r>
              <a:rPr lang="sr-Latn-RS" dirty="0" smtClean="0">
                <a:latin typeface="Arial" panose="020B0604020202020204" pitchFamily="34" charset="0"/>
                <a:cs typeface="Arial" panose="020B0604020202020204" pitchFamily="34" charset="0"/>
              </a:rPr>
              <a:t>} </a:t>
            </a:r>
            <a:endParaRPr lang="sr-Latn-RS" dirty="0">
              <a:latin typeface="Arial" panose="020B0604020202020204" pitchFamily="34" charset="0"/>
              <a:cs typeface="Arial" panose="020B0604020202020204" pitchFamily="34" charset="0"/>
            </a:endParaRPr>
          </a:p>
        </p:txBody>
      </p:sp>
      <p:cxnSp>
        <p:nvCxnSpPr>
          <p:cNvPr id="5" name="Straight Connector 4"/>
          <p:cNvCxnSpPr/>
          <p:nvPr/>
        </p:nvCxnSpPr>
        <p:spPr>
          <a:xfrm>
            <a:off x="6696896" y="209006"/>
            <a:ext cx="0" cy="633984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15624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508</TotalTime>
  <Words>1905</Words>
  <Application>Microsoft Office PowerPoint</Application>
  <PresentationFormat>Widescreen</PresentationFormat>
  <Paragraphs>265</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Narrow</vt:lpstr>
      <vt:lpstr>Cambria Math</vt:lpstr>
      <vt:lpstr>Century Gothic</vt:lpstr>
      <vt:lpstr>Wingdings 3</vt:lpstr>
      <vt:lpstr>Wisp</vt:lpstr>
      <vt:lpstr>Algoritamski zadaci sa razgovora za posao</vt:lpstr>
      <vt:lpstr>1. Pretvaranje BST u Min Heap</vt:lpstr>
      <vt:lpstr>1. Pretvaranje BST u Min Heap - Rešenje</vt:lpstr>
      <vt:lpstr>PowerPoint Presentation</vt:lpstr>
      <vt:lpstr>2. Sumiranje svih elemenata između k1-og i k2-og najmanjeg elementa</vt:lpstr>
      <vt:lpstr>2. Sumiranje svih elemenata između k1-og i k2-og najmanjeg elementa – Rešenje 1 (sortiranje)</vt:lpstr>
      <vt:lpstr>PowerPoint Presentation</vt:lpstr>
      <vt:lpstr>Sumiranje svih elemenata između k1-og i k2-og najmanjeg elementa – Rešenje 2 (Min Heap)</vt:lpstr>
      <vt:lpstr>PowerPoint Presentation</vt:lpstr>
      <vt:lpstr>3. Pronaći intervale koji se ne preklapaju sa datim skupom intervala</vt:lpstr>
      <vt:lpstr>3. Pronaći intervale koji se ne preklapaju sa datim skupom intervala - Rešenje</vt:lpstr>
      <vt:lpstr>PowerPoint Presentation</vt:lpstr>
      <vt:lpstr>4. Minimalno vreme potrebno da sve narandže istrule</vt:lpstr>
      <vt:lpstr>PowerPoint Presentation</vt:lpstr>
      <vt:lpstr>4. Minimalno vreme potrebno da sve narandže istrule – Rešenje</vt:lpstr>
      <vt:lpstr>PowerPoint Presentation</vt:lpstr>
      <vt:lpstr>PowerPoint Presentation</vt:lpstr>
      <vt:lpstr>5. Reverse Delete Algorithm for Minimum Spanning Tree</vt:lpstr>
      <vt:lpstr>5. Reverse Delete Algorithm for Minimum Spanning Tree - Rešenje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 Ciklus najmanje težine u neusmerenom grafu</vt:lpstr>
      <vt:lpstr>6. Ciklus najmanje težine u neusmerenom grafu -Rešenje</vt:lpstr>
      <vt:lpstr>PowerPoint Presentation</vt:lpstr>
      <vt:lpstr>PowerPoint Presentation</vt:lpstr>
      <vt:lpstr>7. Minimalna cena puta sa kretanjima gore, dole, levo i desno</vt:lpstr>
      <vt:lpstr>7. Minimalna cena puta sa kretanjima gore, dole, levo i desno - Rešenje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Algoritamski zadaci sa razgovora za posao</dc:title>
  <dc:creator>Andjelija Djordjevic</dc:creator>
  <cp:lastModifiedBy>Andjelija Djordjevic</cp:lastModifiedBy>
  <cp:revision>54</cp:revision>
  <dcterms:created xsi:type="dcterms:W3CDTF">2020-05-13T06:34:04Z</dcterms:created>
  <dcterms:modified xsi:type="dcterms:W3CDTF">2020-05-13T15:02:52Z</dcterms:modified>
</cp:coreProperties>
</file>