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20" r:id="rId54"/>
    <p:sldId id="318" r:id="rId55"/>
    <p:sldId id="319" r:id="rId56"/>
    <p:sldId id="321" r:id="rId57"/>
    <p:sldId id="322" r:id="rId58"/>
    <p:sldId id="297" r:id="rId59"/>
    <p:sldId id="296" r:id="rId60"/>
    <p:sldId id="298" r:id="rId61"/>
    <p:sldId id="299" r:id="rId62"/>
    <p:sldId id="300" r:id="rId63"/>
    <p:sldId id="301" r:id="rId64"/>
    <p:sldId id="302" r:id="rId65"/>
    <p:sldId id="257" r:id="rId66"/>
    <p:sldId id="259" r:id="rId67"/>
    <p:sldId id="258" r:id="rId68"/>
    <p:sldId id="323" r:id="rId69"/>
    <p:sldId id="325" r:id="rId70"/>
    <p:sldId id="328" r:id="rId71"/>
    <p:sldId id="329" r:id="rId72"/>
    <p:sldId id="330" r:id="rId73"/>
    <p:sldId id="326" r:id="rId74"/>
    <p:sldId id="327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4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80" y="77"/>
      </p:cViewPr>
      <p:guideLst>
        <p:guide orient="horz" pos="2183"/>
        <p:guide pos="4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Zadaci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ispita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 2018.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-29802"/>
            <a:ext cx="5753100" cy="3590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77" y="3420563"/>
            <a:ext cx="6238875" cy="34480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244046" y="3744686"/>
            <a:ext cx="2595154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096000" y="391886"/>
            <a:ext cx="2595154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59086" y="3744686"/>
            <a:ext cx="10014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45874" y="391886"/>
            <a:ext cx="10014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90077" y="391886"/>
            <a:ext cx="670658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19419" y="3744686"/>
            <a:ext cx="670658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7019" y="21592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Head</a:t>
            </a:r>
            <a:r>
              <a:rPr lang="en-US" dirty="0" smtClean="0"/>
              <a:t>[H]</a:t>
            </a:r>
            <a:endParaRPr lang="sr-Latn-RS" dirty="0"/>
          </a:p>
        </p:txBody>
      </p:sp>
      <p:sp>
        <p:nvSpPr>
          <p:cNvPr id="11" name="TextBox 10"/>
          <p:cNvSpPr txBox="1"/>
          <p:nvPr/>
        </p:nvSpPr>
        <p:spPr>
          <a:xfrm>
            <a:off x="1577768" y="356002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Head</a:t>
            </a:r>
            <a:r>
              <a:rPr lang="en-US" dirty="0" smtClean="0"/>
              <a:t>[H]</a:t>
            </a:r>
            <a:endParaRPr lang="sr-Latn-R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66606" y="3753394"/>
            <a:ext cx="2612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043297" y="0"/>
            <a:ext cx="618076" cy="629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11</a:t>
            </a:r>
            <a:endParaRPr lang="sr-Latn-RS" dirty="0"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043297" y="2790834"/>
            <a:ext cx="618076" cy="629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95" y="1204912"/>
            <a:ext cx="6267450" cy="44481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8001414" y="1506583"/>
            <a:ext cx="670658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88356" y="133062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Head</a:t>
            </a:r>
            <a:r>
              <a:rPr lang="en-US" dirty="0" smtClean="0"/>
              <a:t>[H]</a:t>
            </a:r>
            <a:endParaRPr lang="sr-Latn-RS" dirty="0"/>
          </a:p>
        </p:txBody>
      </p:sp>
      <p:sp>
        <p:nvSpPr>
          <p:cNvPr id="5" name="Oval 4"/>
          <p:cNvSpPr/>
          <p:nvPr/>
        </p:nvSpPr>
        <p:spPr>
          <a:xfrm>
            <a:off x="11205713" y="326418"/>
            <a:ext cx="618076" cy="629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9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209675"/>
            <a:ext cx="7172325" cy="44386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178628" y="1497874"/>
            <a:ext cx="5773783" cy="261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36598" y="1515292"/>
            <a:ext cx="670658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3540" y="133933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Head</a:t>
            </a:r>
            <a:r>
              <a:rPr lang="en-US" dirty="0" smtClean="0"/>
              <a:t>[H]</a:t>
            </a:r>
            <a:endParaRPr lang="sr-Latn-RS" dirty="0"/>
          </a:p>
        </p:txBody>
      </p:sp>
      <p:sp>
        <p:nvSpPr>
          <p:cNvPr id="7" name="Oval 6"/>
          <p:cNvSpPr/>
          <p:nvPr/>
        </p:nvSpPr>
        <p:spPr>
          <a:xfrm>
            <a:off x="11343736" y="188396"/>
            <a:ext cx="618076" cy="629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22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252537"/>
            <a:ext cx="7153275" cy="43529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178628" y="1497874"/>
            <a:ext cx="5773783" cy="261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36598" y="1515292"/>
            <a:ext cx="670658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3540" y="133933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Head</a:t>
            </a:r>
            <a:r>
              <a:rPr lang="en-US" dirty="0" smtClean="0"/>
              <a:t>[H]</a:t>
            </a:r>
            <a:endParaRPr lang="sr-Latn-RS" dirty="0"/>
          </a:p>
        </p:txBody>
      </p:sp>
      <p:sp>
        <p:nvSpPr>
          <p:cNvPr id="6" name="Oval 5"/>
          <p:cNvSpPr/>
          <p:nvPr/>
        </p:nvSpPr>
        <p:spPr>
          <a:xfrm>
            <a:off x="11335110" y="171142"/>
            <a:ext cx="618076" cy="629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34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195387"/>
            <a:ext cx="7791450" cy="44672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587931" y="1576251"/>
            <a:ext cx="5773783" cy="261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614381" y="1593669"/>
            <a:ext cx="670658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1323" y="141771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Head</a:t>
            </a:r>
            <a:r>
              <a:rPr lang="en-US" dirty="0" smtClean="0"/>
              <a:t>[H]</a:t>
            </a:r>
            <a:endParaRPr lang="sr-Latn-R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04160" y="1602377"/>
            <a:ext cx="23513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ći Huffman-ov algoritam kodirati reč: TOBEORNOTTOBEORTOORNOTSHAKESPEARE.</a:t>
            </a:r>
          </a:p>
        </p:txBody>
      </p:sp>
    </p:spTree>
    <p:extLst>
      <p:ext uri="{BB962C8B-B14F-4D97-AF65-F5344CB8AC3E}">
        <p14:creationId xmlns:p14="http://schemas.microsoft.com/office/powerpoint/2010/main" val="21329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79750"/>
            <a:ext cx="79057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079750"/>
            <a:ext cx="7981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086780"/>
            <a:ext cx="7962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686050"/>
            <a:ext cx="7820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zadatak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ći Knuth-Morris-Pratt algoritam opisati postupak traženja podstringa cbca u stringu cccbcbcbccccacbcbcacca.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290762"/>
            <a:ext cx="7905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286000"/>
            <a:ext cx="7867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295525"/>
            <a:ext cx="7943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195512"/>
            <a:ext cx="7991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286000"/>
            <a:ext cx="7915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257425"/>
            <a:ext cx="7848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819275"/>
            <a:ext cx="79343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790700"/>
            <a:ext cx="8086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804987"/>
            <a:ext cx="7877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881187"/>
            <a:ext cx="8115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98766"/>
            <a:ext cx="8915400" cy="3777622"/>
          </a:xfrm>
        </p:spPr>
        <p:txBody>
          <a:bodyPr>
            <a:normAutofit/>
          </a:bodyPr>
          <a:lstStyle/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Preprocesiranje:</a:t>
            </a: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35807"/>
              </p:ext>
            </p:extLst>
          </p:nvPr>
        </p:nvGraphicFramePr>
        <p:xfrm>
          <a:off x="2719976" y="3177680"/>
          <a:ext cx="8128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59663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49211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6267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52525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1339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9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P[j]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π[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sr-Latn-R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sr-Latn-R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1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3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19262"/>
            <a:ext cx="8229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04987"/>
            <a:ext cx="8210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457325"/>
            <a:ext cx="81724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00187"/>
            <a:ext cx="8191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390650"/>
            <a:ext cx="8201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47800"/>
            <a:ext cx="8105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123950"/>
            <a:ext cx="8524875" cy="4610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0" y="1454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3766458" y="2320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17427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2346960" y="3888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4140926" y="3888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3766458" y="4706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7450183" y="2225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6609902" y="3096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11" name="TextBox 10"/>
          <p:cNvSpPr txBox="1"/>
          <p:nvPr/>
        </p:nvSpPr>
        <p:spPr>
          <a:xfrm>
            <a:off x="8094617" y="3888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12" name="TextBox 11"/>
          <p:cNvSpPr txBox="1"/>
          <p:nvPr/>
        </p:nvSpPr>
        <p:spPr>
          <a:xfrm>
            <a:off x="8484169" y="3096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0</a:t>
            </a:r>
            <a:endParaRPr lang="sr-Latn-RS" dirty="0"/>
          </a:p>
        </p:txBody>
      </p:sp>
      <p:sp>
        <p:nvSpPr>
          <p:cNvPr id="13" name="TextBox 12"/>
          <p:cNvSpPr txBox="1"/>
          <p:nvPr/>
        </p:nvSpPr>
        <p:spPr>
          <a:xfrm>
            <a:off x="7032172" y="1473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956" y="22250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3750" y="30961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6915" y="3888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2908" y="3888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3832" y="47069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0142" y="3137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0640" y="2320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77674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7075" y="3895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9902" y="5690177"/>
            <a:ext cx="4979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A-0000, B-0001, H-00100, K-00101, P-0011, O-01, E-100, T-101, N-1100, S-1101, R-111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2599" y="978840"/>
            <a:ext cx="4979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A-0000, B-0001, H-00100, K-00101, P-0011, O-01, E-100, T-101, N-1100, S-1101, R-111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770" y="1959429"/>
            <a:ext cx="111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K        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|0001|100|01|111|1100|01|101|101|01|0001|100|01|111|101|01|01|111|1100|01|101|1101|00100|0000|00101|100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5197588" y="2944058"/>
            <a:ext cx="2806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1101|0011|100|0000|111|100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Koristeći Primov algoritam naći minimalno sprežno stablo za graf prikazan na sledećoj slici: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42" y="3091822"/>
            <a:ext cx="5314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033462"/>
            <a:ext cx="8115300" cy="4791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2679" y="1031754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2386641" y="3244333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4793411" y="3244333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7473530" y="3176855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9707772" y="2992189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9057735" y="5204064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6255769" y="5204064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3798859" y="5178280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1" name="TextBox 10"/>
          <p:cNvSpPr txBox="1"/>
          <p:nvPr/>
        </p:nvSpPr>
        <p:spPr>
          <a:xfrm>
            <a:off x="6212636" y="1031754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3</a:t>
            </a:r>
            <a:endParaRPr lang="sr-Latn-R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06036"/>
              </p:ext>
            </p:extLst>
          </p:nvPr>
        </p:nvGraphicFramePr>
        <p:xfrm>
          <a:off x="2031995" y="467117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12772"/>
              </p:ext>
            </p:extLst>
          </p:nvPr>
        </p:nvGraphicFramePr>
        <p:xfrm>
          <a:off x="2031995" y="1050592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24150"/>
              </p:ext>
            </p:extLst>
          </p:nvPr>
        </p:nvGraphicFramePr>
        <p:xfrm>
          <a:off x="2036346" y="1664548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20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71690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2379"/>
              </p:ext>
            </p:extLst>
          </p:nvPr>
        </p:nvGraphicFramePr>
        <p:xfrm>
          <a:off x="2036346" y="2248023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43886"/>
              </p:ext>
            </p:extLst>
          </p:nvPr>
        </p:nvGraphicFramePr>
        <p:xfrm>
          <a:off x="2023282" y="2879392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13505"/>
              </p:ext>
            </p:extLst>
          </p:nvPr>
        </p:nvGraphicFramePr>
        <p:xfrm>
          <a:off x="2397748" y="3462867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71406" y="2248023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87242"/>
              </p:ext>
            </p:extLst>
          </p:nvPr>
        </p:nvGraphicFramePr>
        <p:xfrm>
          <a:off x="2018925" y="4015865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35163"/>
              </p:ext>
            </p:extLst>
          </p:nvPr>
        </p:nvGraphicFramePr>
        <p:xfrm>
          <a:off x="2393391" y="4599340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10594" y="4603704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60849"/>
              </p:ext>
            </p:extLst>
          </p:nvPr>
        </p:nvGraphicFramePr>
        <p:xfrm>
          <a:off x="2027633" y="5174105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81679"/>
              </p:ext>
            </p:extLst>
          </p:nvPr>
        </p:nvGraphicFramePr>
        <p:xfrm>
          <a:off x="2776568" y="5757580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957262"/>
            <a:ext cx="8048625" cy="494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2679" y="1031754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2386641" y="3244333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411" y="3244333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7473530" y="3176855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9707772" y="2992189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9057735" y="5204064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6255769" y="5204064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3798859" y="5178280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1" name="TextBox 10"/>
          <p:cNvSpPr txBox="1"/>
          <p:nvPr/>
        </p:nvSpPr>
        <p:spPr>
          <a:xfrm>
            <a:off x="6212636" y="1031754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4604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928687"/>
            <a:ext cx="8220075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2679" y="92824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2386641" y="314082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73530" y="3073342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9707772" y="2888676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8652293" y="528521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6255769" y="526445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3798859" y="523866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9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sr-Latn-R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866775"/>
            <a:ext cx="8296275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12679" y="92824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2386641" y="314082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73530" y="3073342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9707772" y="2888676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8652293" y="528521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6255769" y="526445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3798859" y="523866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9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4216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933450"/>
            <a:ext cx="8258175" cy="4991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10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43113" y="29810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8652293" y="528521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6255769" y="526445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3798859" y="523866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31031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804862"/>
            <a:ext cx="8324850" cy="5248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43113" y="29810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8652293" y="528521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6255769" y="526445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3798859" y="523866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endParaRPr lang="sr-Latn-R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842962"/>
            <a:ext cx="8286750" cy="5172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7334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3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8652293" y="528521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6255769" y="526445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3798859" y="523866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5202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742950"/>
            <a:ext cx="8334375" cy="5372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52293" y="95677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82880" y="303021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56984" y="30302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07502" y="279937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8652293" y="524208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7" name="TextBox 16"/>
          <p:cNvSpPr txBox="1"/>
          <p:nvPr/>
        </p:nvSpPr>
        <p:spPr>
          <a:xfrm>
            <a:off x="6255769" y="5221321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8" name="TextBox 17"/>
          <p:cNvSpPr txBox="1"/>
          <p:nvPr/>
        </p:nvSpPr>
        <p:spPr>
          <a:xfrm>
            <a:off x="3798859" y="519553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19" name="TextBox 18"/>
          <p:cNvSpPr txBox="1"/>
          <p:nvPr/>
        </p:nvSpPr>
        <p:spPr>
          <a:xfrm>
            <a:off x="6156384" y="95677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06196" y="303021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3462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71525"/>
            <a:ext cx="8229600" cy="531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7334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8652293" y="528521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6328912" y="537755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9245" y="531061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7291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838200"/>
            <a:ext cx="8362950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7334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8652293" y="5285217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6255769" y="526445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59245" y="531061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34345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923925"/>
            <a:ext cx="8086725" cy="5010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7334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8652293" y="528521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5769" y="526445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59245" y="531061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5446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04758"/>
              </p:ext>
            </p:extLst>
          </p:nvPr>
        </p:nvGraphicFramePr>
        <p:xfrm>
          <a:off x="2027633" y="271155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30305"/>
              </p:ext>
            </p:extLst>
          </p:nvPr>
        </p:nvGraphicFramePr>
        <p:xfrm>
          <a:off x="2776568" y="854630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22282"/>
              </p:ext>
            </p:extLst>
          </p:nvPr>
        </p:nvGraphicFramePr>
        <p:xfrm>
          <a:off x="2040697" y="1390206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63799"/>
              </p:ext>
            </p:extLst>
          </p:nvPr>
        </p:nvGraphicFramePr>
        <p:xfrm>
          <a:off x="2789632" y="1973681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52947"/>
              </p:ext>
            </p:extLst>
          </p:nvPr>
        </p:nvGraphicFramePr>
        <p:xfrm>
          <a:off x="2040695" y="2531037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55254"/>
              </p:ext>
            </p:extLst>
          </p:nvPr>
        </p:nvGraphicFramePr>
        <p:xfrm>
          <a:off x="2789630" y="3114512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13718"/>
              </p:ext>
            </p:extLst>
          </p:nvPr>
        </p:nvGraphicFramePr>
        <p:xfrm>
          <a:off x="2023278" y="3637025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3986"/>
              </p:ext>
            </p:extLst>
          </p:nvPr>
        </p:nvGraphicFramePr>
        <p:xfrm>
          <a:off x="3503742" y="4142120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28613"/>
              </p:ext>
            </p:extLst>
          </p:nvPr>
        </p:nvGraphicFramePr>
        <p:xfrm>
          <a:off x="2045047" y="4686410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23112"/>
              </p:ext>
            </p:extLst>
          </p:nvPr>
        </p:nvGraphicFramePr>
        <p:xfrm>
          <a:off x="3525507" y="5182796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23"/>
              </p:ext>
            </p:extLst>
          </p:nvPr>
        </p:nvGraphicFramePr>
        <p:xfrm>
          <a:off x="2027630" y="5792398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40814"/>
              </p:ext>
            </p:extLst>
          </p:nvPr>
        </p:nvGraphicFramePr>
        <p:xfrm>
          <a:off x="3499378" y="6332328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11040" y="3113087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5952" y="6322204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957262"/>
            <a:ext cx="8401050" cy="494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7334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6255769" y="526445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8859" y="523866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52293" y="528521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8175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00112"/>
            <a:ext cx="8296275" cy="5057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7334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502" y="284250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∞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6255769" y="526445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8859" y="523866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2293" y="528521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34637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833437"/>
            <a:ext cx="8372475" cy="5191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2293" y="99990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80" y="307334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7334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23457" y="2934840"/>
            <a:ext cx="31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769" y="526445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8859" y="523866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384" y="99990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6196" y="307334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2293" y="528521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41180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14387"/>
            <a:ext cx="8467725" cy="5229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3667" y="95677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sr-Latn-R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80" y="303021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302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772" y="28917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55769" y="522132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8859" y="519553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384" y="95677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6196" y="303021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2293" y="524208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8399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890587"/>
            <a:ext cx="8105775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3667" y="95677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3021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302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772" y="28917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55769" y="522132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8859" y="519553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384" y="95677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6196" y="303021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2293" y="524208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8175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914400"/>
            <a:ext cx="8277225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3667" y="95677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3021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302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772" y="28917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55769" y="522132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8859" y="519553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384" y="95677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6196" y="303021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2293" y="524208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4869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819150"/>
            <a:ext cx="8429625" cy="521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3667" y="95677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3021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302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772" y="28917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55769" y="522132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8859" y="519553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384" y="95677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6196" y="303021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2293" y="524208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2275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890587"/>
            <a:ext cx="8429625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3667" y="956778"/>
            <a:ext cx="3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endParaRPr lang="sr-Latn-R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2880" y="303021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sr-Latn-R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6984" y="30302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07772" y="2891710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55769" y="5221321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sr-Latn-R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8859" y="519553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384" y="956779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sr-Latn-R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6196" y="3030212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sr-Latn-R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2293" y="5242087"/>
            <a:ext cx="3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endParaRPr lang="sr-Latn-RS" sz="1200" b="1" dirty="0"/>
          </a:p>
        </p:txBody>
      </p:sp>
    </p:spTree>
    <p:extLst>
      <p:ext uri="{BB962C8B-B14F-4D97-AF65-F5344CB8AC3E}">
        <p14:creationId xmlns:p14="http://schemas.microsoft.com/office/powerpoint/2010/main" val="26425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B-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maksimalan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klju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čeva po čvoru 4. Nacrtati izgled stabla nakon što se u njega ubace H, I, W, a onda izbace G, P i T.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465513"/>
            <a:ext cx="9277350" cy="1704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39500" y="3183147"/>
            <a:ext cx="627062" cy="43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+ H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90800"/>
            <a:ext cx="9982200" cy="167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03070" y="750498"/>
            <a:ext cx="627062" cy="43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+ I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05837"/>
              </p:ext>
            </p:extLst>
          </p:nvPr>
        </p:nvGraphicFramePr>
        <p:xfrm>
          <a:off x="2027630" y="5862063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00706"/>
              </p:ext>
            </p:extLst>
          </p:nvPr>
        </p:nvGraphicFramePr>
        <p:xfrm>
          <a:off x="5363014" y="6332325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39856"/>
              </p:ext>
            </p:extLst>
          </p:nvPr>
        </p:nvGraphicFramePr>
        <p:xfrm>
          <a:off x="2027630" y="4756073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41374"/>
              </p:ext>
            </p:extLst>
          </p:nvPr>
        </p:nvGraphicFramePr>
        <p:xfrm>
          <a:off x="5363021" y="5243749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27987"/>
              </p:ext>
            </p:extLst>
          </p:nvPr>
        </p:nvGraphicFramePr>
        <p:xfrm>
          <a:off x="2040688" y="3697972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44105"/>
              </p:ext>
            </p:extLst>
          </p:nvPr>
        </p:nvGraphicFramePr>
        <p:xfrm>
          <a:off x="4992897" y="4185652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10988"/>
              </p:ext>
            </p:extLst>
          </p:nvPr>
        </p:nvGraphicFramePr>
        <p:xfrm>
          <a:off x="2040688" y="2591982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39138"/>
              </p:ext>
            </p:extLst>
          </p:nvPr>
        </p:nvGraphicFramePr>
        <p:xfrm>
          <a:off x="4252667" y="3088369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63169"/>
              </p:ext>
            </p:extLst>
          </p:nvPr>
        </p:nvGraphicFramePr>
        <p:xfrm>
          <a:off x="2040689" y="1512121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12488"/>
              </p:ext>
            </p:extLst>
          </p:nvPr>
        </p:nvGraphicFramePr>
        <p:xfrm>
          <a:off x="4252670" y="1982383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10209"/>
              </p:ext>
            </p:extLst>
          </p:nvPr>
        </p:nvGraphicFramePr>
        <p:xfrm>
          <a:off x="2040689" y="406131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66620"/>
              </p:ext>
            </p:extLst>
          </p:nvPr>
        </p:nvGraphicFramePr>
        <p:xfrm>
          <a:off x="4261379" y="902518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78288" y="3104378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9161" y="4187160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1198" y="6325119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586037"/>
            <a:ext cx="10067925" cy="168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03070" y="741872"/>
            <a:ext cx="627062" cy="43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+ W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562225"/>
            <a:ext cx="10696575" cy="1733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03070" y="741872"/>
            <a:ext cx="627062" cy="43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- G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571750"/>
            <a:ext cx="10448925" cy="1714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03070" y="741872"/>
            <a:ext cx="627062" cy="43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- P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562225"/>
            <a:ext cx="10334625" cy="1733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03070" y="741872"/>
            <a:ext cx="627062" cy="43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- T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509837"/>
            <a:ext cx="10467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Opisati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rotaciju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stabala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9074344" y="2471053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388544" y="3156853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4" name="AutoShape 6"/>
          <p:cNvCxnSpPr>
            <a:cxnSpLocks noChangeShapeType="1"/>
            <a:stCxn id="2" idx="3"/>
            <a:endCxn id="3" idx="7"/>
          </p:cNvCxnSpPr>
          <p:nvPr/>
        </p:nvCxnSpPr>
        <p:spPr bwMode="auto">
          <a:xfrm flipH="1">
            <a:off x="8909244" y="3006041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9760144" y="315685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800" b="1" i="1">
              <a:latin typeface="Times New Roman" panose="02020603050405020304" pitchFamily="18" charset="0"/>
            </a:endParaRPr>
          </a:p>
        </p:txBody>
      </p:sp>
      <p:cxnSp>
        <p:nvCxnSpPr>
          <p:cNvPr id="6" name="AutoShape 8"/>
          <p:cNvCxnSpPr>
            <a:cxnSpLocks noChangeShapeType="1"/>
            <a:stCxn id="2" idx="5"/>
            <a:endCxn id="5" idx="1"/>
          </p:cNvCxnSpPr>
          <p:nvPr/>
        </p:nvCxnSpPr>
        <p:spPr bwMode="auto">
          <a:xfrm>
            <a:off x="9595044" y="3006041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702744" y="384265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en-US" sz="2800" b="1" i="1">
              <a:latin typeface="Times New Roman" panose="02020603050405020304" pitchFamily="18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9074344" y="384265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9" name="AutoShape 11"/>
          <p:cNvCxnSpPr>
            <a:cxnSpLocks noChangeShapeType="1"/>
            <a:stCxn id="3" idx="3"/>
            <a:endCxn id="7" idx="7"/>
          </p:cNvCxnSpPr>
          <p:nvPr/>
        </p:nvCxnSpPr>
        <p:spPr bwMode="auto">
          <a:xfrm flipH="1">
            <a:off x="8223444" y="3691841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2"/>
          <p:cNvCxnSpPr>
            <a:cxnSpLocks noChangeShapeType="1"/>
            <a:stCxn id="3" idx="5"/>
            <a:endCxn id="8" idx="1"/>
          </p:cNvCxnSpPr>
          <p:nvPr/>
        </p:nvCxnSpPr>
        <p:spPr bwMode="auto">
          <a:xfrm>
            <a:off x="8909244" y="3691841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Line 26"/>
          <p:cNvSpPr>
            <a:spLocks noChangeShapeType="1"/>
          </p:cNvSpPr>
          <p:nvPr/>
        </p:nvSpPr>
        <p:spPr bwMode="auto">
          <a:xfrm flipV="1">
            <a:off x="9379144" y="216625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067581" y="2488482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2381781" y="317428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4" name="AutoShape 15"/>
          <p:cNvCxnSpPr>
            <a:cxnSpLocks noChangeShapeType="1"/>
            <a:stCxn id="12" idx="3"/>
            <a:endCxn id="13" idx="7"/>
          </p:cNvCxnSpPr>
          <p:nvPr/>
        </p:nvCxnSpPr>
        <p:spPr bwMode="auto">
          <a:xfrm flipH="1">
            <a:off x="2902481" y="302347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753381" y="3174282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800" b="1" i="1">
              <a:latin typeface="Times New Roman" panose="02020603050405020304" pitchFamily="18" charset="0"/>
            </a:endParaRPr>
          </a:p>
        </p:txBody>
      </p:sp>
      <p:cxnSp>
        <p:nvCxnSpPr>
          <p:cNvPr id="16" name="AutoShape 17"/>
          <p:cNvCxnSpPr>
            <a:cxnSpLocks noChangeShapeType="1"/>
            <a:stCxn id="12" idx="5"/>
            <a:endCxn id="15" idx="1"/>
          </p:cNvCxnSpPr>
          <p:nvPr/>
        </p:nvCxnSpPr>
        <p:spPr bwMode="auto">
          <a:xfrm>
            <a:off x="3588281" y="3023470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067581" y="386008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en-US" sz="2800" b="1" i="1">
              <a:latin typeface="Times New Roman" panose="02020603050405020304" pitchFamily="18" charset="0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439181" y="386008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800" b="1" i="1">
              <a:latin typeface="Times New Roman" panose="02020603050405020304" pitchFamily="18" charset="0"/>
            </a:endParaRPr>
          </a:p>
        </p:txBody>
      </p:sp>
      <p:cxnSp>
        <p:nvCxnSpPr>
          <p:cNvPr id="19" name="AutoShape 20"/>
          <p:cNvCxnSpPr>
            <a:cxnSpLocks noChangeShapeType="1"/>
            <a:stCxn id="15" idx="3"/>
            <a:endCxn id="17" idx="7"/>
          </p:cNvCxnSpPr>
          <p:nvPr/>
        </p:nvCxnSpPr>
        <p:spPr bwMode="auto">
          <a:xfrm flipH="1">
            <a:off x="3588281" y="370927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/>
          <p:cNvCxnSpPr>
            <a:cxnSpLocks noChangeShapeType="1"/>
            <a:stCxn id="15" idx="5"/>
            <a:endCxn id="18" idx="1"/>
          </p:cNvCxnSpPr>
          <p:nvPr/>
        </p:nvCxnSpPr>
        <p:spPr bwMode="auto">
          <a:xfrm>
            <a:off x="4274081" y="3709270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3372381" y="218368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273042" y="3037114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103223" y="2675075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</a:rPr>
              <a:t>le</a:t>
            </a:r>
            <a:r>
              <a:rPr lang="sr-Latn-CS" altLang="en-US" sz="2000" b="1" i="1" dirty="0">
                <a:latin typeface="Courier New" panose="02070309020205020404" pitchFamily="49" charset="0"/>
              </a:rPr>
              <a:t>va</a:t>
            </a:r>
            <a:r>
              <a:rPr lang="en-US" altLang="en-US" sz="2000" b="1" i="1" dirty="0">
                <a:latin typeface="Courier New" panose="02070309020205020404" pitchFamily="49" charset="0"/>
              </a:rPr>
              <a:t>Rota</a:t>
            </a:r>
            <a:r>
              <a:rPr lang="sr-Latn-CS" altLang="en-US" sz="2000" b="1" i="1" dirty="0">
                <a:latin typeface="Courier New" panose="02070309020205020404" pitchFamily="49" charset="0"/>
              </a:rPr>
              <a:t>cija</a:t>
            </a:r>
            <a:r>
              <a:rPr lang="en-US" altLang="en-US" sz="2000" b="1" i="1" dirty="0">
                <a:latin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1657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664824" y="164003"/>
            <a:ext cx="8290560" cy="652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Pretpostavlja se da je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right[x] ≠ nil[T] 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da je roditelj korena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nil[T].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LEFT-ROTATE(T, x)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 y ← right[x]     // 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postavlja se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 right[x] ← left[y] // 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levo podstablo od y posta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desno podst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 p[left[y]] ←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 p[y] ← p[x]      // 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roditelj od x postaje roditelj od y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 if p[x] = nil[T] //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x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stabla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    then root[T] ←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    else if x = left[p[x]]  // da li je x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desni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potomak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         then left[p[x]] ←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          else right[p[x]] ←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 left[y] ← x     // 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levi potomak od y 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r-Latn-C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staje x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 p[x] ← y</a:t>
            </a:r>
          </a:p>
        </p:txBody>
      </p:sp>
    </p:spTree>
    <p:extLst>
      <p:ext uri="{BB962C8B-B14F-4D97-AF65-F5344CB8AC3E}">
        <p14:creationId xmlns:p14="http://schemas.microsoft.com/office/powerpoint/2010/main" val="15258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Izvršiti analizu složenosti algoritma „Merge sort“.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Kolika je složenost rekurzivnog algoritma opisanog relacijom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4T(n/2)+n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r-Latn-R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96093"/>
              </p:ext>
            </p:extLst>
          </p:nvPr>
        </p:nvGraphicFramePr>
        <p:xfrm>
          <a:off x="2027630" y="5862063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72178"/>
              </p:ext>
            </p:extLst>
          </p:nvPr>
        </p:nvGraphicFramePr>
        <p:xfrm>
          <a:off x="2027630" y="4877995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61096"/>
              </p:ext>
            </p:extLst>
          </p:nvPr>
        </p:nvGraphicFramePr>
        <p:xfrm>
          <a:off x="6834770" y="5374384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44704"/>
              </p:ext>
            </p:extLst>
          </p:nvPr>
        </p:nvGraphicFramePr>
        <p:xfrm>
          <a:off x="2040688" y="3933107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67411"/>
              </p:ext>
            </p:extLst>
          </p:nvPr>
        </p:nvGraphicFramePr>
        <p:xfrm>
          <a:off x="6490776" y="4403369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73764"/>
              </p:ext>
            </p:extLst>
          </p:nvPr>
        </p:nvGraphicFramePr>
        <p:xfrm>
          <a:off x="6830416" y="6310554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69905"/>
              </p:ext>
            </p:extLst>
          </p:nvPr>
        </p:nvGraphicFramePr>
        <p:xfrm>
          <a:off x="2031983" y="3001294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97217"/>
              </p:ext>
            </p:extLst>
          </p:nvPr>
        </p:nvGraphicFramePr>
        <p:xfrm>
          <a:off x="2031983" y="2017226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86565"/>
              </p:ext>
            </p:extLst>
          </p:nvPr>
        </p:nvGraphicFramePr>
        <p:xfrm>
          <a:off x="6098898" y="2513615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7075"/>
              </p:ext>
            </p:extLst>
          </p:nvPr>
        </p:nvGraphicFramePr>
        <p:xfrm>
          <a:off x="2045041" y="1072338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72781"/>
              </p:ext>
            </p:extLst>
          </p:nvPr>
        </p:nvGraphicFramePr>
        <p:xfrm>
          <a:off x="5728774" y="1542600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38090"/>
              </p:ext>
            </p:extLst>
          </p:nvPr>
        </p:nvGraphicFramePr>
        <p:xfrm>
          <a:off x="6103247" y="3449785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63026"/>
              </p:ext>
            </p:extLst>
          </p:nvPr>
        </p:nvGraphicFramePr>
        <p:xfrm>
          <a:off x="2031983" y="153583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80429"/>
              </p:ext>
            </p:extLst>
          </p:nvPr>
        </p:nvGraphicFramePr>
        <p:xfrm>
          <a:off x="5733134" y="623845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15038" y="1544108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1906" y="3441827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09" y="1672046"/>
            <a:ext cx="8915400" cy="5068389"/>
          </a:xfrm>
        </p:spPr>
        <p:txBody>
          <a:bodyPr>
            <a:normAutofit lnSpcReduction="10000"/>
          </a:bodyPr>
          <a:lstStyle/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4T(n/2) + 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r-Latn-R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T(n/2) + n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 T(n/4) + (n/2)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T(n/4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T(n/4) + 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(4T(n/8) + (n/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T(n/8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3n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(4T(n/2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+ 3n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T(n/2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4n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09" y="1672046"/>
            <a:ext cx="8915400" cy="5068389"/>
          </a:xfrm>
        </p:spPr>
        <p:txBody>
          <a:bodyPr>
            <a:normAutofit/>
          </a:bodyPr>
          <a:lstStyle/>
          <a:p>
            <a:r>
              <a:rPr lang="sr-Latn-R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T(n/2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Pretpostavimo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n=2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k</a:t>
            </a:r>
          </a:p>
          <a:p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T(n/2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400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 + 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čaj 2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577" y="1595437"/>
            <a:ext cx="8915400" cy="50683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</a:t>
            </a: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en-US" sz="2400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en-US" sz="24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en-US" sz="2400" baseline="-250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baseline="300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sr-Latn-C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en-US" sz="24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en-US" sz="2400" baseline="-250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baseline="300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en-US" sz="2400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endParaRPr lang="sr-Latn-R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4T(n/2)+n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r-Latn-RS" sz="20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a=4, b=2,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log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2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sr-Latn-R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ži:</a:t>
            </a:r>
          </a:p>
          <a:p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lgn)</a:t>
            </a:r>
          </a:p>
          <a:p>
            <a:endParaRPr lang="sr-Latn-R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28850"/>
              </p:ext>
            </p:extLst>
          </p:nvPr>
        </p:nvGraphicFramePr>
        <p:xfrm>
          <a:off x="4548323" y="1595437"/>
          <a:ext cx="28971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323" y="1595437"/>
                        <a:ext cx="2897188" cy="619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48323" y="2305372"/>
            <a:ext cx="3033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C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gde: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≥ 1, b &gt; 1, </a:t>
            </a:r>
            <a:r>
              <a:rPr lang="sr-Latn-C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f(n) &gt; 0 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Izra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čunati minimalnu cenu i optimalan redosled množenja matrica A1*A1*A3*A4*A5</a:t>
            </a:r>
          </a:p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A1(10 × 25)</a:t>
            </a:r>
          </a:p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A2(25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14)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A3(14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15)</a:t>
            </a:r>
          </a:p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A4(15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12)</a:t>
            </a:r>
          </a:p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A5(12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20)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Napisati pseudokod funkcije „OS-select“.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37047"/>
              </p:ext>
            </p:extLst>
          </p:nvPr>
        </p:nvGraphicFramePr>
        <p:xfrm>
          <a:off x="2040691" y="4020199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97220"/>
              </p:ext>
            </p:extLst>
          </p:nvPr>
        </p:nvGraphicFramePr>
        <p:xfrm>
          <a:off x="7575004" y="4468690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66762"/>
              </p:ext>
            </p:extLst>
          </p:nvPr>
        </p:nvGraphicFramePr>
        <p:xfrm>
          <a:off x="2045046" y="3118854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60202"/>
              </p:ext>
            </p:extLst>
          </p:nvPr>
        </p:nvGraphicFramePr>
        <p:xfrm>
          <a:off x="7588060" y="3567345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81679"/>
              </p:ext>
            </p:extLst>
          </p:nvPr>
        </p:nvGraphicFramePr>
        <p:xfrm>
          <a:off x="2066817" y="2173971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87954"/>
              </p:ext>
            </p:extLst>
          </p:nvPr>
        </p:nvGraphicFramePr>
        <p:xfrm>
          <a:off x="7609831" y="2622462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61044"/>
              </p:ext>
            </p:extLst>
          </p:nvPr>
        </p:nvGraphicFramePr>
        <p:xfrm>
          <a:off x="2071172" y="1272626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67873"/>
              </p:ext>
            </p:extLst>
          </p:nvPr>
        </p:nvGraphicFramePr>
        <p:xfrm>
          <a:off x="6873958" y="1721117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9576"/>
              </p:ext>
            </p:extLst>
          </p:nvPr>
        </p:nvGraphicFramePr>
        <p:xfrm>
          <a:off x="2079878" y="332107"/>
          <a:ext cx="81280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313854013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0099119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0955801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7117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8526342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648987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38667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02878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064401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64908408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15214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1065647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696648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14425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233342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4188485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0125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2631644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814932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3100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4827909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8931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039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2431"/>
              </p:ext>
            </p:extLst>
          </p:nvPr>
        </p:nvGraphicFramePr>
        <p:xfrm>
          <a:off x="6882664" y="780598"/>
          <a:ext cx="148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66">
                  <a:extLst>
                    <a:ext uri="{9D8B030D-6E8A-4147-A177-3AD203B41FA5}">
                      <a16:colId xmlns:a16="http://schemas.microsoft.com/office/drawing/2014/main" val="1753721270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204665361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562360413"/>
                    </a:ext>
                  </a:extLst>
                </a:gridCol>
                <a:gridCol w="371566">
                  <a:extLst>
                    <a:ext uri="{9D8B030D-6E8A-4147-A177-3AD203B41FA5}">
                      <a16:colId xmlns:a16="http://schemas.microsoft.com/office/drawing/2014/main" val="290038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079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03918" y="1702284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35735" y="447019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Prona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đen pattern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slici je dat binomni hip. Nacrtati njegov izgled nakon dodavanja čvorova sa sledećim vrednostima 40, 11, 1, 9, 22, 34.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3140936"/>
            <a:ext cx="5553075" cy="3571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052457" y="3579223"/>
            <a:ext cx="2595154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3623" y="3579223"/>
            <a:ext cx="10014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4794" y="3394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Head</a:t>
            </a:r>
            <a:r>
              <a:rPr lang="en-US" dirty="0" smtClean="0"/>
              <a:t>[H]</a:t>
            </a:r>
            <a:endParaRPr lang="sr-Latn-R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5883" y="3579223"/>
            <a:ext cx="670658" cy="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886536" y="2802199"/>
            <a:ext cx="618076" cy="629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40</a:t>
            </a:r>
            <a:endParaRPr lang="sr-Latn-R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535</TotalTime>
  <Words>1746</Words>
  <Application>Microsoft Office PowerPoint</Application>
  <PresentationFormat>Widescreen</PresentationFormat>
  <Paragraphs>1091</Paragraphs>
  <Slides>74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Century Gothic</vt:lpstr>
      <vt:lpstr>Courier New</vt:lpstr>
      <vt:lpstr>Symbol</vt:lpstr>
      <vt:lpstr>Times New Roman</vt:lpstr>
      <vt:lpstr>Wingdings 3</vt:lpstr>
      <vt:lpstr>Wisp</vt:lpstr>
      <vt:lpstr>Equation</vt:lpstr>
      <vt:lpstr>Zadaci sa ispita</vt:lpstr>
      <vt:lpstr>6. zadatak</vt:lpstr>
      <vt:lpstr>6. 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zadatak</vt:lpstr>
      <vt:lpstr>PowerPoint Presentation</vt:lpstr>
      <vt:lpstr>PowerPoint Presentation</vt:lpstr>
      <vt:lpstr>2. zadatak</vt:lpstr>
      <vt:lpstr>3. zadatak</vt:lpstr>
      <vt:lpstr>3. zadatak – Iterativni metod</vt:lpstr>
      <vt:lpstr>3. zadatak – Iterativni metod</vt:lpstr>
      <vt:lpstr>3. zadatak – Master metod, slučaj 2</vt:lpstr>
      <vt:lpstr>4. zadatak</vt:lpstr>
      <vt:lpstr>5. zadatak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Zadaci sa ispita</dc:title>
  <dc:creator>Andjelija Djordjevic</dc:creator>
  <cp:lastModifiedBy>Andjelija Djordjevic</cp:lastModifiedBy>
  <cp:revision>53</cp:revision>
  <dcterms:created xsi:type="dcterms:W3CDTF">2020-05-20T05:41:58Z</dcterms:created>
  <dcterms:modified xsi:type="dcterms:W3CDTF">2021-06-11T08:27:38Z</dcterms:modified>
</cp:coreProperties>
</file>