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5" r:id="rId2"/>
  </p:sldMasterIdLst>
  <p:notesMasterIdLst>
    <p:notesMasterId r:id="rId62"/>
  </p:notesMasterIdLst>
  <p:sldIdLst>
    <p:sldId id="256" r:id="rId3"/>
    <p:sldId id="257" r:id="rId4"/>
    <p:sldId id="294" r:id="rId5"/>
    <p:sldId id="352" r:id="rId6"/>
    <p:sldId id="355" r:id="rId7"/>
    <p:sldId id="260" r:id="rId8"/>
    <p:sldId id="262" r:id="rId9"/>
    <p:sldId id="263" r:id="rId10"/>
    <p:sldId id="353" r:id="rId11"/>
    <p:sldId id="265" r:id="rId12"/>
    <p:sldId id="266" r:id="rId13"/>
    <p:sldId id="267" r:id="rId14"/>
    <p:sldId id="268" r:id="rId15"/>
    <p:sldId id="301" r:id="rId16"/>
    <p:sldId id="302" r:id="rId17"/>
    <p:sldId id="303" r:id="rId18"/>
    <p:sldId id="269" r:id="rId19"/>
    <p:sldId id="305" r:id="rId20"/>
    <p:sldId id="299" r:id="rId21"/>
    <p:sldId id="300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43" r:id="rId31"/>
    <p:sldId id="346" r:id="rId32"/>
    <p:sldId id="344" r:id="rId33"/>
    <p:sldId id="345" r:id="rId34"/>
    <p:sldId id="273" r:id="rId35"/>
    <p:sldId id="274" r:id="rId36"/>
    <p:sldId id="275" r:id="rId37"/>
    <p:sldId id="276" r:id="rId38"/>
    <p:sldId id="347" r:id="rId39"/>
    <p:sldId id="279" r:id="rId40"/>
    <p:sldId id="280" r:id="rId41"/>
    <p:sldId id="338" r:id="rId42"/>
    <p:sldId id="340" r:id="rId43"/>
    <p:sldId id="341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348" r:id="rId53"/>
    <p:sldId id="350" r:id="rId54"/>
    <p:sldId id="351" r:id="rId55"/>
    <p:sldId id="332" r:id="rId56"/>
    <p:sldId id="333" r:id="rId57"/>
    <p:sldId id="334" r:id="rId58"/>
    <p:sldId id="335" r:id="rId59"/>
    <p:sldId id="336" r:id="rId60"/>
    <p:sldId id="337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07" autoAdjust="0"/>
  </p:normalViewPr>
  <p:slideViewPr>
    <p:cSldViewPr>
      <p:cViewPr varScale="1">
        <p:scale>
          <a:sx n="49" d="100"/>
          <a:sy n="49" d="100"/>
        </p:scale>
        <p:origin x="178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7C1FCF6-A654-434E-B018-AC4E4D384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Internet je </a:t>
            </a:r>
            <a:r>
              <a:rPr lang="en-US" dirty="0" err="1"/>
              <a:t>otvorena</a:t>
            </a:r>
            <a:r>
              <a:rPr lang="en-US" dirty="0"/>
              <a:t> </a:t>
            </a:r>
            <a:r>
              <a:rPr lang="en-US" dirty="0" err="1"/>
              <a:t>javna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</a:t>
            </a:r>
            <a:r>
              <a:rPr lang="en-US" dirty="0" err="1"/>
              <a:t>dostupna</a:t>
            </a:r>
            <a:r>
              <a:rPr lang="en-US" dirty="0"/>
              <a:t> </a:t>
            </a:r>
            <a:r>
              <a:rPr lang="en-US" dirty="0" err="1"/>
              <a:t>svima</a:t>
            </a:r>
            <a:r>
              <a:rPr lang="en-US" dirty="0"/>
              <a:t>. </a:t>
            </a:r>
            <a:endParaRPr lang="en-US" sz="1200" dirty="0"/>
          </a:p>
          <a:p>
            <a:pPr>
              <a:defRPr/>
            </a:pPr>
            <a:r>
              <a:rPr lang="en-US" sz="2500" dirty="0" err="1"/>
              <a:t>Uvek</a:t>
            </a:r>
            <a:r>
              <a:rPr lang="en-US" sz="2500" dirty="0"/>
              <a:t> </a:t>
            </a:r>
            <a:r>
              <a:rPr lang="en-US" sz="2500" dirty="0" err="1"/>
              <a:t>postoji</a:t>
            </a:r>
            <a:r>
              <a:rPr lang="en-US" sz="2500" dirty="0"/>
              <a:t> </a:t>
            </a:r>
            <a:r>
              <a:rPr lang="en-US" sz="2500" dirty="0" err="1"/>
              <a:t>mogu</a:t>
            </a:r>
            <a:r>
              <a:rPr lang="sr-Latn-CS" sz="2500" dirty="0"/>
              <a:t>ć</a:t>
            </a:r>
            <a:r>
              <a:rPr lang="en-US" sz="2500" dirty="0" err="1"/>
              <a:t>nost</a:t>
            </a:r>
            <a:r>
              <a:rPr lang="en-US" sz="2500" dirty="0"/>
              <a:t> da </a:t>
            </a:r>
            <a:r>
              <a:rPr lang="en-US" sz="2500" dirty="0" err="1"/>
              <a:t>neko</a:t>
            </a:r>
            <a:r>
              <a:rPr lang="en-US" sz="2500" dirty="0"/>
              <a:t> </a:t>
            </a:r>
            <a:r>
              <a:rPr lang="en-US" sz="2500" dirty="0" err="1"/>
              <a:t>neovlaš</a:t>
            </a:r>
            <a:r>
              <a:rPr lang="sr-Latn-CS" sz="2500" dirty="0"/>
              <a:t>ć</a:t>
            </a:r>
            <a:r>
              <a:rPr lang="en-US" sz="2500" dirty="0" err="1"/>
              <a:t>eno</a:t>
            </a:r>
            <a:r>
              <a:rPr lang="en-US" sz="2500" dirty="0"/>
              <a:t> </a:t>
            </a:r>
            <a:r>
              <a:rPr lang="en-US" sz="2500" dirty="0" err="1"/>
              <a:t>prati</a:t>
            </a:r>
            <a:r>
              <a:rPr lang="en-US" sz="2500" dirty="0"/>
              <a:t> </a:t>
            </a:r>
            <a:r>
              <a:rPr lang="en-US" sz="2500" dirty="0" err="1"/>
              <a:t>vašu</a:t>
            </a:r>
            <a:r>
              <a:rPr lang="en-US" sz="2500" dirty="0"/>
              <a:t> </a:t>
            </a:r>
            <a:r>
              <a:rPr lang="en-US" sz="2500" dirty="0" err="1"/>
              <a:t>komunikaciju</a:t>
            </a:r>
            <a:r>
              <a:rPr lang="en-US" sz="2500" dirty="0"/>
              <a:t> i to </a:t>
            </a:r>
            <a:r>
              <a:rPr lang="en-US" sz="2500" dirty="0" err="1"/>
              <a:t>kasnije</a:t>
            </a:r>
            <a:r>
              <a:rPr lang="en-US" sz="2500" dirty="0"/>
              <a:t> </a:t>
            </a:r>
            <a:r>
              <a:rPr lang="en-US" sz="2500" dirty="0" err="1"/>
              <a:t>zloupotrebi</a:t>
            </a:r>
            <a:endParaRPr lang="en-US" sz="2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Zbog</a:t>
            </a:r>
            <a:r>
              <a:rPr lang="en-US" dirty="0"/>
              <a:t> toga se u </a:t>
            </a:r>
            <a:r>
              <a:rPr lang="en-US" dirty="0" err="1"/>
              <a:t>cilju</a:t>
            </a:r>
            <a:r>
              <a:rPr lang="en-US" dirty="0"/>
              <a:t> </a:t>
            </a:r>
            <a:r>
              <a:rPr lang="en-US" dirty="0" err="1"/>
              <a:t>njegove</a:t>
            </a:r>
            <a:r>
              <a:rPr lang="en-US" dirty="0"/>
              <a:t> </a:t>
            </a:r>
            <a:r>
              <a:rPr lang="en-US" dirty="0" err="1"/>
              <a:t>ozbiljne</a:t>
            </a:r>
            <a:r>
              <a:rPr lang="en-US" dirty="0"/>
              <a:t> </a:t>
            </a:r>
            <a:r>
              <a:rPr lang="en-US" dirty="0" err="1"/>
              <a:t>primene</a:t>
            </a:r>
            <a:r>
              <a:rPr lang="en-US" dirty="0"/>
              <a:t> u </a:t>
            </a:r>
            <a:r>
              <a:rPr lang="en-US" dirty="0" err="1"/>
              <a:t>savremenom</a:t>
            </a:r>
            <a:r>
              <a:rPr lang="en-US" dirty="0"/>
              <a:t> </a:t>
            </a:r>
            <a:r>
              <a:rPr lang="en-US" dirty="0" err="1"/>
              <a:t>poslovanju</a:t>
            </a:r>
            <a:r>
              <a:rPr lang="en-US" dirty="0"/>
              <a:t> mora </a:t>
            </a:r>
            <a:r>
              <a:rPr lang="en-US" dirty="0" err="1"/>
              <a:t>prona</a:t>
            </a:r>
            <a:r>
              <a:rPr lang="sr-Latn-CS" dirty="0"/>
              <a:t>ć</a:t>
            </a:r>
            <a:r>
              <a:rPr lang="en-US" dirty="0"/>
              <a:t>i </a:t>
            </a:r>
            <a:r>
              <a:rPr lang="en-US" dirty="0" err="1"/>
              <a:t>mehanizam</a:t>
            </a:r>
            <a:r>
              <a:rPr lang="en-US" dirty="0"/>
              <a:t> koji </a:t>
            </a:r>
            <a:r>
              <a:rPr lang="sr-Latn-CS" dirty="0"/>
              <a:t>ć</a:t>
            </a:r>
            <a:r>
              <a:rPr lang="en-US" dirty="0"/>
              <a:t>e </a:t>
            </a:r>
            <a:r>
              <a:rPr lang="en-US" dirty="0" err="1"/>
              <a:t>obezbediti</a:t>
            </a:r>
            <a:r>
              <a:rPr lang="en-US" dirty="0"/>
              <a:t> </a:t>
            </a:r>
            <a:r>
              <a:rPr lang="en-US" dirty="0" err="1"/>
              <a:t>ostvarivanje</a:t>
            </a:r>
            <a:r>
              <a:rPr lang="en-US" dirty="0"/>
              <a:t> </a:t>
            </a:r>
            <a:r>
              <a:rPr lang="en-US" dirty="0" err="1"/>
              <a:t>osnovnih</a:t>
            </a:r>
            <a:r>
              <a:rPr lang="en-US" dirty="0"/>
              <a:t> </a:t>
            </a:r>
            <a:r>
              <a:rPr lang="en-US" dirty="0" err="1"/>
              <a:t>bezbednosnih</a:t>
            </a:r>
            <a:r>
              <a:rPr lang="en-US" dirty="0"/>
              <a:t> </a:t>
            </a:r>
            <a:r>
              <a:rPr lang="en-US" dirty="0" err="1"/>
              <a:t>ciljeva</a:t>
            </a:r>
            <a:endParaRPr lang="sr-Latn-C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C1FCF6-A654-434E-B018-AC4E4D384BD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Wingdings 2" pitchFamily="18" charset="2"/>
              <a:buAutoNum type="arabicPeriod"/>
              <a:defRPr/>
            </a:pPr>
            <a:r>
              <a:rPr kumimoji="0" lang="en-US" sz="2400" dirty="0">
                <a:effectLst/>
              </a:rPr>
              <a:t> Hash </a:t>
            </a:r>
            <a:r>
              <a:rPr kumimoji="0" lang="en-US" sz="2400" dirty="0" err="1">
                <a:effectLst/>
              </a:rPr>
              <a:t>funkcijom</a:t>
            </a:r>
            <a:r>
              <a:rPr kumimoji="0" lang="en-US" sz="2400" dirty="0">
                <a:effectLst/>
              </a:rPr>
              <a:t> Bob </a:t>
            </a:r>
            <a:r>
              <a:rPr kumimoji="0" lang="en-US" sz="2400" dirty="0" err="1">
                <a:effectLst/>
              </a:rPr>
              <a:t>računa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sažetak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poruke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koju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šalje</a:t>
            </a:r>
            <a:r>
              <a:rPr kumimoji="0" lang="en-US" sz="2400" dirty="0">
                <a:effectLst/>
              </a:rPr>
              <a:t> Ali</a:t>
            </a:r>
            <a:r>
              <a:rPr kumimoji="0" lang="sr-Latn-CS" sz="2400" dirty="0">
                <a:effectLst/>
              </a:rPr>
              <a:t>s</a:t>
            </a:r>
            <a:r>
              <a:rPr kumimoji="0" lang="en-US" sz="2400" dirty="0" err="1">
                <a:effectLst/>
              </a:rPr>
              <a:t>i</a:t>
            </a:r>
            <a:r>
              <a:rPr kumimoji="0" lang="en-US" sz="2400" dirty="0">
                <a:effectLst/>
              </a:rPr>
              <a:t>.</a:t>
            </a:r>
          </a:p>
          <a:p>
            <a:pPr marL="457200" indent="-457200">
              <a:buFont typeface="Wingdings 2" pitchFamily="18" charset="2"/>
              <a:buAutoNum type="arabicPeriod"/>
              <a:defRPr/>
            </a:pPr>
            <a:r>
              <a:rPr kumimoji="0" lang="en-US" sz="2400" dirty="0">
                <a:effectLst/>
              </a:rPr>
              <a:t> Bob </a:t>
            </a:r>
            <a:r>
              <a:rPr kumimoji="0" lang="hr-HR" sz="2400" dirty="0">
                <a:effectLst/>
              </a:rPr>
              <a:t>šifrira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svojim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tajnim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ključe</a:t>
            </a:r>
            <a:r>
              <a:rPr kumimoji="0" lang="hr-HR" sz="2400" dirty="0">
                <a:effectLst/>
              </a:rPr>
              <a:t>m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sažetak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poruke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i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na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taj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način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kreira</a:t>
            </a:r>
            <a:r>
              <a:rPr kumimoji="0" lang="hr-HR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digitalni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potpis</a:t>
            </a:r>
            <a:r>
              <a:rPr kumimoji="0" lang="en-US" sz="2400" dirty="0">
                <a:effectLst/>
              </a:rPr>
              <a:t>.</a:t>
            </a:r>
          </a:p>
          <a:p>
            <a:pPr marL="457200" indent="-457200">
              <a:buFont typeface="Wingdings 2" pitchFamily="18" charset="2"/>
              <a:buAutoNum type="arabicPeriod"/>
              <a:defRPr/>
            </a:pP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Zajedno</a:t>
            </a:r>
            <a:r>
              <a:rPr kumimoji="0" lang="en-US" sz="2400" dirty="0">
                <a:effectLst/>
              </a:rPr>
              <a:t> s </a:t>
            </a:r>
            <a:r>
              <a:rPr kumimoji="0" lang="en-US" sz="2400" dirty="0" err="1">
                <a:effectLst/>
              </a:rPr>
              <a:t>orginalnim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dokumentom</a:t>
            </a:r>
            <a:r>
              <a:rPr kumimoji="0" lang="en-US" sz="2400" dirty="0">
                <a:effectLst/>
              </a:rPr>
              <a:t> Bob </a:t>
            </a:r>
            <a:r>
              <a:rPr kumimoji="0" lang="en-US" sz="2400" dirty="0" err="1">
                <a:effectLst/>
              </a:rPr>
              <a:t>šalje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i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digitalni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potpis</a:t>
            </a:r>
            <a:r>
              <a:rPr kumimoji="0" lang="en-US" sz="2400" dirty="0">
                <a:effectLst/>
              </a:rPr>
              <a:t>.</a:t>
            </a:r>
          </a:p>
          <a:p>
            <a:pPr marL="457200" indent="-457200">
              <a:buFont typeface="Wingdings 2" pitchFamily="18" charset="2"/>
              <a:buAutoNum type="arabicPeriod"/>
              <a:defRPr/>
            </a:pPr>
            <a:r>
              <a:rPr kumimoji="0" lang="en-US" sz="2400" dirty="0">
                <a:effectLst/>
              </a:rPr>
              <a:t> Ali</a:t>
            </a:r>
            <a:r>
              <a:rPr kumimoji="0" lang="sr-Latn-CS" sz="2400" dirty="0">
                <a:effectLst/>
              </a:rPr>
              <a:t>sa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dobija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Bobovu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potpisanu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poruku</a:t>
            </a:r>
            <a:r>
              <a:rPr kumimoji="0" lang="en-US" sz="2400" dirty="0">
                <a:effectLst/>
              </a:rPr>
              <a:t>. </a:t>
            </a:r>
            <a:r>
              <a:rPr kumimoji="0" lang="en-US" sz="2400" dirty="0" err="1">
                <a:effectLst/>
              </a:rPr>
              <a:t>Iz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orginalne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poruke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izračuna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sažetak</a:t>
            </a:r>
            <a:r>
              <a:rPr kumimoji="0" lang="en-US" sz="2400" dirty="0">
                <a:effectLst/>
              </a:rPr>
              <a:t>.</a:t>
            </a:r>
          </a:p>
          <a:p>
            <a:pPr marL="457200" indent="-457200">
              <a:buFont typeface="Wingdings 2" pitchFamily="18" charset="2"/>
              <a:buAutoNum type="arabicPeriod"/>
              <a:defRPr/>
            </a:pPr>
            <a:r>
              <a:rPr kumimoji="0" lang="en-US" sz="2400" dirty="0">
                <a:effectLst/>
              </a:rPr>
              <a:t> Ali</a:t>
            </a:r>
            <a:r>
              <a:rPr kumimoji="0" lang="sr-Latn-CS" sz="2400" dirty="0">
                <a:effectLst/>
              </a:rPr>
              <a:t>sa</a:t>
            </a:r>
            <a:r>
              <a:rPr kumimoji="0" lang="en-US" sz="2400" dirty="0">
                <a:effectLst/>
              </a:rPr>
              <a:t> </a:t>
            </a:r>
            <a:r>
              <a:rPr kumimoji="0" lang="hr-HR" sz="2400" dirty="0">
                <a:effectLst/>
              </a:rPr>
              <a:t>dešifruje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digitalni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potpis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Bobovim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javnim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ključem</a:t>
            </a:r>
            <a:r>
              <a:rPr kumimoji="0" lang="en-US" sz="2400" dirty="0">
                <a:effectLst/>
              </a:rPr>
              <a:t> </a:t>
            </a:r>
            <a:r>
              <a:rPr kumimoji="0" lang="hr-HR" sz="2400" dirty="0">
                <a:effectLst/>
              </a:rPr>
              <a:t>i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upoređuje</a:t>
            </a:r>
            <a:r>
              <a:rPr kumimoji="0" lang="hr-HR" sz="2400" dirty="0">
                <a:effectLst/>
              </a:rPr>
              <a:t> </a:t>
            </a:r>
            <a:r>
              <a:rPr kumimoji="0" lang="en-US" sz="2400" dirty="0">
                <a:effectLst/>
              </a:rPr>
              <a:t>de</a:t>
            </a:r>
            <a:r>
              <a:rPr kumimoji="0" lang="hr-HR" sz="2400" dirty="0">
                <a:effectLst/>
              </a:rPr>
              <a:t>šfrovani </a:t>
            </a:r>
            <a:r>
              <a:rPr kumimoji="0" lang="en-US" sz="2400" dirty="0" err="1">
                <a:effectLst/>
              </a:rPr>
              <a:t>sažetak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sa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onim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koji</a:t>
            </a:r>
            <a:r>
              <a:rPr kumimoji="0" lang="en-US" sz="2400" dirty="0">
                <a:effectLst/>
              </a:rPr>
              <a:t> je </a:t>
            </a:r>
            <a:r>
              <a:rPr kumimoji="0" lang="en-US" sz="2400" dirty="0" err="1">
                <a:effectLst/>
              </a:rPr>
              <a:t>sama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izračunala</a:t>
            </a:r>
            <a:r>
              <a:rPr kumimoji="0" lang="en-US" sz="2400" dirty="0">
                <a:effectLst/>
              </a:rPr>
              <a:t>. </a:t>
            </a:r>
            <a:endParaRPr kumimoji="0" lang="sr-Latn-CS" sz="2400" dirty="0">
              <a:effectLst/>
            </a:endParaRPr>
          </a:p>
          <a:p>
            <a:pPr marL="857250" lvl="1" indent="-400050">
              <a:buFont typeface="Wingdings 2" pitchFamily="18" charset="2"/>
              <a:buChar char="ã"/>
              <a:defRPr/>
            </a:pPr>
            <a:r>
              <a:rPr kumimoji="0" lang="en-US" sz="2100" dirty="0" err="1">
                <a:effectLst/>
              </a:rPr>
              <a:t>Ako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su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jednaki</a:t>
            </a:r>
            <a:r>
              <a:rPr kumimoji="0" lang="en-US" sz="2100" dirty="0">
                <a:effectLst/>
              </a:rPr>
              <a:t>, Ali</a:t>
            </a:r>
            <a:r>
              <a:rPr kumimoji="0" lang="sr-Latn-CS" sz="2100" dirty="0">
                <a:effectLst/>
              </a:rPr>
              <a:t>sa</a:t>
            </a:r>
            <a:r>
              <a:rPr kumimoji="0" lang="hr-HR" sz="2100" dirty="0">
                <a:effectLst/>
              </a:rPr>
              <a:t> </a:t>
            </a:r>
            <a:r>
              <a:rPr kumimoji="0" lang="en-US" sz="2100" dirty="0">
                <a:effectLst/>
              </a:rPr>
              <a:t>je </a:t>
            </a:r>
            <a:r>
              <a:rPr kumimoji="0" lang="en-US" sz="2100" dirty="0" err="1">
                <a:effectLst/>
              </a:rPr>
              <a:t>sigurna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da</a:t>
            </a:r>
            <a:r>
              <a:rPr kumimoji="0" lang="en-US" sz="2100" dirty="0">
                <a:effectLst/>
              </a:rPr>
              <a:t> je Bob </a:t>
            </a:r>
            <a:r>
              <a:rPr kumimoji="0" lang="en-US" sz="2100" dirty="0" err="1">
                <a:effectLst/>
              </a:rPr>
              <a:t>poslao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poruku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i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da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poruka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nije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menjana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tokom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slanja</a:t>
            </a:r>
            <a:r>
              <a:rPr kumimoji="0" lang="hr-HR" sz="2100" dirty="0">
                <a:effectLst/>
              </a:rPr>
              <a:t> </a:t>
            </a:r>
            <a:r>
              <a:rPr kumimoji="0" lang="en-US" sz="2100" dirty="0">
                <a:effectLst/>
              </a:rPr>
              <a:t>(</a:t>
            </a:r>
            <a:r>
              <a:rPr kumimoji="0" lang="en-US" sz="2100" dirty="0" err="1">
                <a:effectLst/>
              </a:rPr>
              <a:t>integritet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poruke</a:t>
            </a:r>
            <a:r>
              <a:rPr kumimoji="0" lang="en-US" sz="2100" dirty="0">
                <a:effectLst/>
              </a:rPr>
              <a:t>). </a:t>
            </a:r>
            <a:endParaRPr kumimoji="0" lang="hr-HR" sz="2100" dirty="0">
              <a:effectLst/>
            </a:endParaRPr>
          </a:p>
          <a:p>
            <a:pPr marL="857250" lvl="1" indent="-400050">
              <a:defRPr/>
            </a:pPr>
            <a:r>
              <a:rPr kumimoji="0" lang="en-US" sz="2100" dirty="0">
                <a:effectLst/>
              </a:rPr>
              <a:t>Bob ne </a:t>
            </a:r>
            <a:r>
              <a:rPr kumimoji="0" lang="en-US" sz="2100" dirty="0" err="1">
                <a:effectLst/>
              </a:rPr>
              <a:t>može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poreći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da</a:t>
            </a:r>
            <a:r>
              <a:rPr kumimoji="0" lang="en-US" sz="2100" dirty="0">
                <a:effectLst/>
              </a:rPr>
              <a:t> je on </a:t>
            </a:r>
            <a:r>
              <a:rPr kumimoji="0" lang="en-US" sz="2100" dirty="0" err="1">
                <a:effectLst/>
              </a:rPr>
              <a:t>poslao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poruku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jer</a:t>
            </a:r>
            <a:r>
              <a:rPr kumimoji="0" lang="en-US" sz="2100" dirty="0">
                <a:effectLst/>
              </a:rPr>
              <a:t> se</a:t>
            </a:r>
            <a:r>
              <a:rPr kumimoji="0" lang="hr-HR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digitalni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potpis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može</a:t>
            </a:r>
            <a:r>
              <a:rPr kumimoji="0" lang="en-US" sz="2100" dirty="0">
                <a:effectLst/>
              </a:rPr>
              <a:t> de</a:t>
            </a:r>
            <a:r>
              <a:rPr kumimoji="0" lang="hr-HR" sz="2100" dirty="0">
                <a:effectLst/>
              </a:rPr>
              <a:t>šifrovati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jedino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njegovim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javnim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ključem</a:t>
            </a:r>
            <a:r>
              <a:rPr kumimoji="0" lang="en-US" sz="2100" dirty="0">
                <a:effectLst/>
              </a:rPr>
              <a:t>, a </a:t>
            </a:r>
            <a:r>
              <a:rPr kumimoji="0" lang="hr-HR" sz="2100" dirty="0">
                <a:effectLst/>
              </a:rPr>
              <a:t>šifrovati </a:t>
            </a:r>
            <a:r>
              <a:rPr kumimoji="0" lang="en-US" sz="2100" dirty="0" err="1">
                <a:effectLst/>
              </a:rPr>
              <a:t>njegovim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tajnim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ključem</a:t>
            </a:r>
            <a:r>
              <a:rPr kumimoji="0" lang="en-US" sz="2100" dirty="0">
                <a:effectLst/>
              </a:rPr>
              <a:t>!</a:t>
            </a:r>
            <a:r>
              <a:rPr kumimoji="0" lang="hr-HR" sz="21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1FCF6-A654-434E-B018-AC4E4D384BD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93B00-A27D-40BE-816C-B7ED14ECC97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861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4084D19A-D3A2-4D47-9942-2DC9A6AC414A}" type="slidenum">
              <a:rPr lang="en-AU" sz="1200">
                <a:ea typeface="ＭＳ Ｐゴシック" pitchFamily="34" charset="-128"/>
              </a:rPr>
              <a:pPr algn="r" eaLnBrk="1" hangingPunct="1"/>
              <a:t>52</a:t>
            </a:fld>
            <a:endParaRPr lang="en-AU" sz="1200">
              <a:ea typeface="ＭＳ Ｐゴシック" pitchFamily="34" charset="-128"/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The World Wide Web is widely used by businesses, government agencies, and many individuals. But the Internet and the Web are extremely vulnerable to compromises of various sorts, with a range of threats </a:t>
            </a:r>
            <a:r>
              <a:rPr lang="sr-Latn-RS" dirty="0"/>
              <a:t>.</a:t>
            </a:r>
            <a:r>
              <a:rPr lang="en-US" dirty="0"/>
              <a:t> These can be described as passive attacks including eavesdropping on network traffic between browser and server and gaining access to information on a Web site that is supposed to be restricted; and active attacks including impersonating another user, altering messages in transit between client and server, and altering information on a Web site. The web needs added security mechanisms to address these threats.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8C612F-9CE4-4A12-AE97-4E8A7BF728D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96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  <a:noFill/>
          <a:ln/>
        </p:spPr>
        <p:txBody>
          <a:bodyPr/>
          <a:lstStyle/>
          <a:p>
            <a:pPr eaLnBrk="1" hangingPunct="1"/>
            <a:r>
              <a:rPr lang="en-US" dirty="0" err="1"/>
              <a:t>Različiti</a:t>
            </a:r>
            <a:r>
              <a:rPr lang="en-US" dirty="0"/>
              <a:t> </a:t>
            </a:r>
            <a:r>
              <a:rPr lang="en-US" dirty="0" err="1"/>
              <a:t>pristupi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postizanje</a:t>
            </a:r>
            <a:r>
              <a:rPr lang="en-US" dirty="0"/>
              <a:t> </a:t>
            </a:r>
            <a:r>
              <a:rPr lang="en-US" dirty="0" err="1"/>
              <a:t>sigurnosti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Web-u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. Oni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slični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usluzi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pružaju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donekle</a:t>
            </a:r>
            <a:r>
              <a:rPr lang="en-US" dirty="0"/>
              <a:t>, </a:t>
            </a:r>
            <a:r>
              <a:rPr lang="en-US" dirty="0" err="1"/>
              <a:t>mehanizmima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se </a:t>
            </a:r>
            <a:r>
              <a:rPr lang="en-US" dirty="0" err="1"/>
              <a:t>razlikuju</a:t>
            </a:r>
            <a:r>
              <a:rPr lang="en-US" dirty="0"/>
              <a:t>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oblast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poziciju</a:t>
            </a:r>
            <a:r>
              <a:rPr lang="en-US" dirty="0"/>
              <a:t> u TCP/IP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steku</a:t>
            </a:r>
            <a:r>
              <a:rPr lang="en-US" dirty="0"/>
              <a:t>. Na </a:t>
            </a:r>
            <a:r>
              <a:rPr lang="en-US" dirty="0" err="1"/>
              <a:t>slici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prikazane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varijante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postizanje</a:t>
            </a:r>
            <a:r>
              <a:rPr lang="en-US" dirty="0"/>
              <a:t> </a:t>
            </a:r>
            <a:r>
              <a:rPr lang="en-US" dirty="0" err="1"/>
              <a:t>bezbednosti</a:t>
            </a:r>
            <a:r>
              <a:rPr lang="en-US" dirty="0"/>
              <a:t> Web-a je </a:t>
            </a:r>
            <a:r>
              <a:rPr lang="en-US" dirty="0" err="1"/>
              <a:t>korišćenje</a:t>
            </a:r>
            <a:r>
              <a:rPr lang="en-US" dirty="0"/>
              <a:t> IPSec </a:t>
            </a:r>
            <a:r>
              <a:rPr lang="en-US" dirty="0" err="1"/>
              <a:t>protokola</a:t>
            </a:r>
            <a:r>
              <a:rPr lang="en-US" dirty="0"/>
              <a:t>. </a:t>
            </a:r>
            <a:r>
              <a:rPr lang="en-US" dirty="0" err="1"/>
              <a:t>Prednost</a:t>
            </a:r>
            <a:r>
              <a:rPr lang="en-US" dirty="0"/>
              <a:t> IPSec je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transparentan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krajnjeg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obezbeđuje</a:t>
            </a:r>
            <a:r>
              <a:rPr lang="en-US" dirty="0"/>
              <a:t> </a:t>
            </a:r>
            <a:r>
              <a:rPr lang="en-US" dirty="0" err="1"/>
              <a:t>opšte</a:t>
            </a:r>
            <a:r>
              <a:rPr lang="en-US" dirty="0"/>
              <a:t> </a:t>
            </a:r>
            <a:r>
              <a:rPr lang="en-US" dirty="0" err="1"/>
              <a:t>rešenje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sigurnosti</a:t>
            </a:r>
            <a:r>
              <a:rPr lang="en-US" dirty="0"/>
              <a:t>.  </a:t>
            </a: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procesiranja</a:t>
            </a:r>
            <a:r>
              <a:rPr lang="en-US" dirty="0"/>
              <a:t> IPSec je </a:t>
            </a:r>
            <a:r>
              <a:rPr lang="en-US" dirty="0" err="1"/>
              <a:t>duže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</a:t>
            </a:r>
            <a:r>
              <a:rPr lang="en-US" dirty="0" err="1"/>
              <a:t>procesiranja</a:t>
            </a:r>
            <a:r>
              <a:rPr lang="en-US" dirty="0"/>
              <a:t> IP </a:t>
            </a:r>
            <a:r>
              <a:rPr lang="en-US" dirty="0" err="1"/>
              <a:t>protokola</a:t>
            </a:r>
            <a:r>
              <a:rPr lang="en-US" dirty="0"/>
              <a:t>.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Drugo</a:t>
            </a:r>
            <a:r>
              <a:rPr lang="en-US" dirty="0"/>
              <a:t> </a:t>
            </a:r>
            <a:r>
              <a:rPr lang="en-US" dirty="0" err="1"/>
              <a:t>relativno</a:t>
            </a:r>
            <a:r>
              <a:rPr lang="en-US" dirty="0"/>
              <a:t> </a:t>
            </a:r>
            <a:r>
              <a:rPr lang="en-US" dirty="0" err="1"/>
              <a:t>opšte</a:t>
            </a:r>
            <a:r>
              <a:rPr lang="en-US" dirty="0"/>
              <a:t> </a:t>
            </a:r>
            <a:r>
              <a:rPr lang="en-US" dirty="0" err="1"/>
              <a:t>rešenje</a:t>
            </a:r>
            <a:r>
              <a:rPr lang="en-US" dirty="0"/>
              <a:t>, je </a:t>
            </a:r>
            <a:r>
              <a:rPr lang="en-US" dirty="0" err="1"/>
              <a:t>implementirati</a:t>
            </a:r>
            <a:r>
              <a:rPr lang="en-US" dirty="0"/>
              <a:t> </a:t>
            </a:r>
            <a:r>
              <a:rPr lang="en-US" dirty="0" err="1"/>
              <a:t>bezbednost</a:t>
            </a:r>
            <a:r>
              <a:rPr lang="en-US" dirty="0"/>
              <a:t> </a:t>
            </a:r>
            <a:r>
              <a:rPr lang="en-US" dirty="0" err="1"/>
              <a:t>odmah</a:t>
            </a:r>
            <a:r>
              <a:rPr lang="en-US" dirty="0"/>
              <a:t> </a:t>
            </a:r>
            <a:r>
              <a:rPr lang="en-US" dirty="0" err="1"/>
              <a:t>iznad</a:t>
            </a:r>
            <a:r>
              <a:rPr lang="en-US" dirty="0"/>
              <a:t> TCP </a:t>
            </a:r>
            <a:r>
              <a:rPr lang="en-US" dirty="0" err="1"/>
              <a:t>protokola</a:t>
            </a:r>
            <a:r>
              <a:rPr lang="en-US" dirty="0"/>
              <a:t>. </a:t>
            </a:r>
            <a:r>
              <a:rPr lang="en-US" dirty="0" err="1"/>
              <a:t>Reprezentatitvni</a:t>
            </a:r>
            <a:r>
              <a:rPr lang="en-US" dirty="0"/>
              <a:t> primer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protokola</a:t>
            </a:r>
            <a:r>
              <a:rPr lang="en-US" dirty="0"/>
              <a:t> je SSL (Secure Sockets Layer )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njegov</a:t>
            </a:r>
            <a:r>
              <a:rPr lang="en-US" dirty="0"/>
              <a:t> </a:t>
            </a:r>
            <a:r>
              <a:rPr lang="en-US" dirty="0" err="1"/>
              <a:t>internetov</a:t>
            </a:r>
            <a:r>
              <a:rPr lang="en-US" dirty="0"/>
              <a:t> standard TLS  (Transport Layer Security ) </a:t>
            </a:r>
          </a:p>
          <a:p>
            <a:pPr eaLnBrk="1" hangingPunct="1"/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prilaza</a:t>
            </a:r>
            <a:r>
              <a:rPr lang="en-US" dirty="0"/>
              <a:t> </a:t>
            </a:r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mogućnosti</a:t>
            </a:r>
            <a:r>
              <a:rPr lang="en-US" dirty="0"/>
              <a:t>.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potpunu</a:t>
            </a:r>
            <a:r>
              <a:rPr lang="en-US" dirty="0"/>
              <a:t> </a:t>
            </a:r>
            <a:r>
              <a:rPr lang="en-US" dirty="0" err="1"/>
              <a:t>generalnost</a:t>
            </a:r>
            <a:r>
              <a:rPr lang="en-US" dirty="0"/>
              <a:t> </a:t>
            </a:r>
            <a:r>
              <a:rPr lang="en-US" dirty="0" err="1"/>
              <a:t>prilaza</a:t>
            </a:r>
            <a:r>
              <a:rPr lang="en-US" dirty="0"/>
              <a:t>, SSL (</a:t>
            </a:r>
            <a:r>
              <a:rPr lang="en-US" dirty="0" err="1"/>
              <a:t>ili</a:t>
            </a:r>
            <a:r>
              <a:rPr lang="en-US" dirty="0"/>
              <a:t> TLS)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deo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steka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transparentni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aplikaciju</a:t>
            </a:r>
            <a:r>
              <a:rPr lang="en-US" dirty="0"/>
              <a:t>. </a:t>
            </a:r>
            <a:r>
              <a:rPr lang="en-US" dirty="0" err="1"/>
              <a:t>Alternativno</a:t>
            </a:r>
            <a:r>
              <a:rPr lang="en-US" dirty="0"/>
              <a:t>, SSL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ugrađen</a:t>
            </a:r>
            <a:r>
              <a:rPr lang="en-US" dirty="0"/>
              <a:t> u </a:t>
            </a:r>
            <a:r>
              <a:rPr lang="en-US" dirty="0" err="1"/>
              <a:t>specifične</a:t>
            </a:r>
            <a:r>
              <a:rPr lang="en-US" dirty="0"/>
              <a:t> </a:t>
            </a:r>
            <a:r>
              <a:rPr lang="en-US" dirty="0" err="1"/>
              <a:t>pakete</a:t>
            </a:r>
            <a:r>
              <a:rPr lang="en-US" dirty="0"/>
              <a:t>, </a:t>
            </a:r>
            <a:r>
              <a:rPr lang="en-US" dirty="0" err="1"/>
              <a:t>npr</a:t>
            </a:r>
            <a:r>
              <a:rPr lang="en-US" dirty="0"/>
              <a:t>. Netscape </a:t>
            </a:r>
            <a:r>
              <a:rPr lang="en-US" dirty="0" err="1"/>
              <a:t>i</a:t>
            </a:r>
            <a:r>
              <a:rPr lang="en-US" dirty="0"/>
              <a:t> Internet Explorer browser-</a:t>
            </a:r>
            <a:r>
              <a:rPr lang="en-US" dirty="0" err="1"/>
              <a:t>i</a:t>
            </a:r>
            <a:r>
              <a:rPr lang="en-US" dirty="0"/>
              <a:t>  </a:t>
            </a:r>
            <a:r>
              <a:rPr lang="en-US" dirty="0" err="1"/>
              <a:t>dolaze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SSL-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većina</a:t>
            </a:r>
            <a:r>
              <a:rPr lang="en-US" dirty="0"/>
              <a:t> Web </a:t>
            </a:r>
            <a:r>
              <a:rPr lang="en-US" dirty="0" err="1"/>
              <a:t>servera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implementira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Treća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postizanje</a:t>
            </a:r>
            <a:r>
              <a:rPr lang="en-US" dirty="0"/>
              <a:t> </a:t>
            </a:r>
            <a:r>
              <a:rPr lang="en-US" dirty="0" err="1"/>
              <a:t>bezbednosti</a:t>
            </a:r>
            <a:r>
              <a:rPr lang="en-US" dirty="0"/>
              <a:t> 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aplikativnom</a:t>
            </a:r>
            <a:r>
              <a:rPr lang="en-US" dirty="0"/>
              <a:t> </a:t>
            </a:r>
            <a:r>
              <a:rPr lang="en-US" dirty="0" err="1"/>
              <a:t>nivou</a:t>
            </a:r>
            <a:r>
              <a:rPr lang="en-US" dirty="0"/>
              <a:t>. To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aplikativno</a:t>
            </a:r>
            <a:r>
              <a:rPr lang="en-US" dirty="0"/>
              <a:t> </a:t>
            </a:r>
            <a:r>
              <a:rPr lang="en-US" dirty="0" err="1"/>
              <a:t>specifična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 </a:t>
            </a:r>
            <a:r>
              <a:rPr lang="en-US" dirty="0" err="1"/>
              <a:t>implementirana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same </a:t>
            </a:r>
            <a:r>
              <a:rPr lang="en-US" dirty="0" err="1"/>
              <a:t>aplikacije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npr</a:t>
            </a:r>
            <a:r>
              <a:rPr lang="en-US" dirty="0"/>
              <a:t>. S/MIME </a:t>
            </a:r>
            <a:r>
              <a:rPr lang="en-US" dirty="0" err="1"/>
              <a:t>kod</a:t>
            </a:r>
            <a:r>
              <a:rPr lang="en-US" dirty="0"/>
              <a:t> SMTP.  </a:t>
            </a:r>
            <a:r>
              <a:rPr lang="en-US" dirty="0" err="1"/>
              <a:t>Prednost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prilaza</a:t>
            </a:r>
            <a:r>
              <a:rPr lang="en-US" dirty="0"/>
              <a:t> je </a:t>
            </a:r>
            <a:r>
              <a:rPr lang="en-US" dirty="0" err="1"/>
              <a:t>što</a:t>
            </a:r>
            <a:r>
              <a:rPr lang="en-US" dirty="0"/>
              <a:t> se </a:t>
            </a:r>
            <a:r>
              <a:rPr lang="en-US" dirty="0" err="1"/>
              <a:t>usluga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skrojiti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potrebama</a:t>
            </a:r>
            <a:r>
              <a:rPr lang="en-US" dirty="0"/>
              <a:t> </a:t>
            </a:r>
            <a:r>
              <a:rPr lang="en-US" dirty="0" err="1"/>
              <a:t>specifične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. </a:t>
            </a:r>
          </a:p>
        </p:txBody>
      </p:sp>
      <p:sp>
        <p:nvSpPr>
          <p:cNvPr id="6963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D8C2176A-0BD3-4E4D-A6AF-1EC1701090FF}" type="slidenum">
              <a:rPr lang="en-AU" sz="1200">
                <a:ea typeface="ＭＳ Ｐゴシック" pitchFamily="34" charset="-128"/>
              </a:rPr>
              <a:pPr algn="r" eaLnBrk="1" hangingPunct="1"/>
              <a:t>53</a:t>
            </a:fld>
            <a:endParaRPr lang="en-AU" sz="120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+mj-lt"/>
              <a:buNone/>
              <a:defRPr/>
            </a:pPr>
            <a:r>
              <a:rPr lang="en-US" sz="2400" dirty="0"/>
              <a:t>1. </a:t>
            </a:r>
            <a:r>
              <a:rPr lang="sr-Latn-CS" sz="2400" dirty="0"/>
              <a:t>Klijent (Alisa) šalje zahtev serveru za uspostavljanjem konekcije</a:t>
            </a:r>
          </a:p>
          <a:p>
            <a:pPr marL="0" lvl="0" indent="0">
              <a:buFont typeface="Wingdings 2" pitchFamily="18" charset="2"/>
              <a:buNone/>
              <a:defRPr/>
            </a:pPr>
            <a:r>
              <a:rPr lang="en-US" sz="2100" dirty="0"/>
              <a:t>- </a:t>
            </a:r>
            <a:r>
              <a:rPr lang="sr-Latn-CS" sz="2100" dirty="0"/>
              <a:t>Navodi verzije SSL protokola koje podržava, algoritme za šifriranje koje podržava i jedan broj (izazov) R</a:t>
            </a:r>
            <a:r>
              <a:rPr lang="sr-Latn-CS" sz="2100" baseline="-25000" dirty="0"/>
              <a:t>A</a:t>
            </a:r>
            <a:r>
              <a:rPr lang="sr-Latn-CS" sz="2100" dirty="0"/>
              <a:t> koji će se kasnije koristiti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sz="2400" dirty="0"/>
              <a:t>2. </a:t>
            </a:r>
            <a:r>
              <a:rPr lang="sr-Latn-CS" sz="2400" dirty="0"/>
              <a:t>Server odgovara koja verzija SSL će se koristiti, koji algoritam šifriranja i šalje izazov R</a:t>
            </a:r>
            <a:r>
              <a:rPr lang="sr-Latn-CS" sz="2400" baseline="-25000" dirty="0"/>
              <a:t>B</a:t>
            </a:r>
          </a:p>
          <a:p>
            <a:pPr marL="0" lvl="0" indent="0">
              <a:buFont typeface="Wingdings 2" pitchFamily="18" charset="2"/>
              <a:buNone/>
              <a:defRPr/>
            </a:pPr>
            <a:r>
              <a:rPr lang="en-US" sz="2100" dirty="0"/>
              <a:t>-</a:t>
            </a:r>
            <a:r>
              <a:rPr lang="sr-Latn-CS" sz="2100" dirty="0"/>
              <a:t>Bira se najviša verzija koju podržavaju i klijent i server i najjači algoritam šifriranja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sz="2400" dirty="0"/>
              <a:t>3. </a:t>
            </a:r>
            <a:r>
              <a:rPr lang="sr-Latn-CS" sz="2400" dirty="0"/>
              <a:t>Server šalje svoj sertifikat sa svojim javnim ključem</a:t>
            </a:r>
            <a:endParaRPr lang="en-US" sz="2400" dirty="0"/>
          </a:p>
          <a:p>
            <a:pPr marL="0" lvl="0" indent="0">
              <a:buFont typeface="Wingdings 2" pitchFamily="18" charset="2"/>
              <a:buNone/>
              <a:defRPr/>
            </a:pPr>
            <a:r>
              <a:rPr lang="en-US" sz="2100" dirty="0"/>
              <a:t>- </a:t>
            </a:r>
            <a:r>
              <a:rPr lang="sr-Latn-CS" sz="2100" dirty="0"/>
              <a:t>Ako sertifikat nije potpisan od strane dobro-poznatog srtifikatora, server šalje lanac sertifikata koji se može slediti da verifikuje sertifikator</a:t>
            </a:r>
          </a:p>
          <a:p>
            <a:pPr marL="838200" lvl="1" indent="-381000">
              <a:buFont typeface="Wingdings 2" pitchFamily="18" charset="2"/>
              <a:buChar char="ã"/>
              <a:defRPr/>
            </a:pPr>
            <a:r>
              <a:rPr lang="sr-Latn-CS" sz="1800" dirty="0"/>
              <a:t>Svi browseri poseduju javne ključevo 100 sertifikatora, pa ako se u lancu sertifikatora koje šalje server nalazi neki koji je povezan sa nekim od javnih ključeva, klijent može da verifikuje serverov javni ključ</a:t>
            </a:r>
          </a:p>
          <a:p>
            <a:pPr marL="0" lvl="0" indent="0">
              <a:buFont typeface="Wingdings 2" pitchFamily="18" charset="2"/>
              <a:buNone/>
              <a:defRPr/>
            </a:pPr>
            <a:r>
              <a:rPr lang="en-US" sz="2100" dirty="0"/>
              <a:t>-</a:t>
            </a:r>
            <a:r>
              <a:rPr lang="sr-Latn-CS" sz="2100" dirty="0"/>
              <a:t>U ovoj poruci server može zahtevati sertifikat klijenta</a:t>
            </a:r>
          </a:p>
          <a:p>
            <a:pPr marL="0" indent="0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sz="2400" dirty="0"/>
              <a:t>4. </a:t>
            </a:r>
            <a:r>
              <a:rPr lang="sr-Latn-CS" sz="2400" dirty="0"/>
              <a:t>Server obaveštava da je okončao sa slanjem svojih podataka </a:t>
            </a:r>
          </a:p>
          <a:p>
            <a:pPr marL="0" indent="0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sz="2400" dirty="0"/>
              <a:t>5. </a:t>
            </a:r>
            <a:r>
              <a:rPr lang="sr-Latn-CS" sz="2400" dirty="0"/>
              <a:t>Klijent odgovara slanjem 384-bitnog predključa šifriranog serverovim javnim ključem, na osnovu kojeg će obe strane izračunati tajni ključ koji će se koristiti za šifriranje podataka </a:t>
            </a:r>
          </a:p>
          <a:p>
            <a:pPr marL="895350" lvl="1" indent="-438150">
              <a:lnSpc>
                <a:spcPct val="90000"/>
              </a:lnSpc>
              <a:buFont typeface="Wingdings 2" pitchFamily="18" charset="2"/>
              <a:buChar char="ã"/>
              <a:defRPr/>
            </a:pPr>
            <a:r>
              <a:rPr lang="sr-Latn-CS" sz="2100" dirty="0"/>
              <a:t>Tajni ključ se izračunava kompleksnim transformacijama korišćenjem ovog ključa i R</a:t>
            </a:r>
            <a:r>
              <a:rPr lang="sr-Latn-CS" sz="2100" baseline="-25000" dirty="0"/>
              <a:t>A</a:t>
            </a:r>
            <a:r>
              <a:rPr lang="sr-Latn-CS" sz="2100" dirty="0"/>
              <a:t> i R</a:t>
            </a:r>
            <a:r>
              <a:rPr lang="sr-Latn-CS" sz="2100" baseline="-25000" dirty="0"/>
              <a:t>B</a:t>
            </a:r>
            <a:r>
              <a:rPr lang="sr-Latn-CS" sz="2100" dirty="0"/>
              <a:t> koji su razmenjeni</a:t>
            </a:r>
          </a:p>
          <a:p>
            <a:pPr marL="0" indent="0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sz="2400" dirty="0"/>
              <a:t>6. </a:t>
            </a:r>
            <a:r>
              <a:rPr lang="sr-Latn-CS" sz="2400" dirty="0"/>
              <a:t>Klijent obaveštava da se predje na šifriranje sa ustanovljenim ključem </a:t>
            </a:r>
          </a:p>
          <a:p>
            <a:pPr marL="0" indent="0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sz="2400" dirty="0"/>
              <a:t>7. </a:t>
            </a:r>
            <a:r>
              <a:rPr lang="sr-Latn-CS" sz="2400" dirty="0"/>
              <a:t>Klijent obaveštava da je okončo sa procedurom uspostavljanja veze</a:t>
            </a:r>
          </a:p>
          <a:p>
            <a:pPr marL="0" indent="0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sz="2400" dirty="0"/>
              <a:t>8. </a:t>
            </a:r>
            <a:r>
              <a:rPr lang="sr-Latn-CS" sz="2400" dirty="0"/>
              <a:t>Server obaveštava da prelazi na šifrirane sa novim ključem</a:t>
            </a:r>
          </a:p>
          <a:p>
            <a:pPr marL="0" indent="0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sz="2400" dirty="0"/>
              <a:t>9. </a:t>
            </a:r>
            <a:r>
              <a:rPr lang="sr-Latn-CS" sz="2400" dirty="0"/>
              <a:t>Server obaveštava da je okončao sa procedurom uspostavljanja veze 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sr-Latn-CS" sz="2400" dirty="0"/>
              <a:t>Nakon ovog koraka prelazi se na razmenu podataka koji se šifriranju ustanovljenim ključem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1FCF6-A654-434E-B018-AC4E4D384BD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C1FCF6-A654-434E-B018-AC4E4D384BD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 err="1"/>
              <a:t>Koristi</a:t>
            </a:r>
            <a:r>
              <a:rPr lang="en-US" altLang="en-US" dirty="0"/>
              <a:t> se </a:t>
            </a:r>
            <a:r>
              <a:rPr lang="en-US" altLang="en-US" dirty="0" err="1"/>
              <a:t>svuda</a:t>
            </a:r>
            <a:r>
              <a:rPr lang="en-US" altLang="en-US" dirty="0"/>
              <a:t> </a:t>
            </a:r>
            <a:r>
              <a:rPr lang="en-US" altLang="en-US" dirty="0" err="1"/>
              <a:t>gde</a:t>
            </a:r>
            <a:r>
              <a:rPr lang="en-US" altLang="en-US" dirty="0"/>
              <a:t> se </a:t>
            </a:r>
            <a:r>
              <a:rPr lang="en-US" altLang="en-US" dirty="0" err="1"/>
              <a:t>koriste</a:t>
            </a:r>
            <a:r>
              <a:rPr lang="en-US" altLang="en-US" dirty="0"/>
              <a:t> ra</a:t>
            </a:r>
            <a:r>
              <a:rPr lang="sr-Latn-RS" altLang="en-US" dirty="0"/>
              <a:t>čunari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sr-Latn-RS" altLang="en-US" dirty="0"/>
              <a:t>za zaštitu web saobraćaja korišćenjem HTTPS (tj SSL) protokola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sr-Latn-RS" altLang="en-US" dirty="0"/>
              <a:t>u wi-fi mrežama za enkripciju saobraćaja (npr. korišćenjem WPA2 protokola)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sr-Latn-RS" altLang="en-US" dirty="0"/>
              <a:t>u mobilnoj telefoniji 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sr-Latn-RS" altLang="en-US" dirty="0"/>
              <a:t>za zaštitu fajlova na disku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sr-Latn-RS" altLang="en-US" dirty="0"/>
              <a:t>za zaštitu sadržaja na DVD (CSS sistem- Content Scrambling System)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sr-Latn-RS" altLang="en-US" dirty="0"/>
              <a:t>za uatentifikaciju korisnika</a:t>
            </a:r>
          </a:p>
          <a:p>
            <a:pPr>
              <a:lnSpc>
                <a:spcPct val="90000"/>
              </a:lnSpc>
              <a:defRPr/>
            </a:pPr>
            <a:r>
              <a:rPr lang="sr-Latn-RS" altLang="en-US" dirty="0"/>
              <a:t>Veoma moćno sredstvo zaštite, ali nije svemoguća!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sr-Latn-RS" altLang="en-US" dirty="0"/>
              <a:t>postoje definisani standardi i procedure koje treba koristiti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sr-Latn-RS" altLang="en-US" dirty="0"/>
              <a:t>standardi su proveravani tokom niza godina od strane  stotina istraživača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sr-Latn-RS" altLang="en-US" dirty="0"/>
              <a:t>ne koristiti nikakava ad hoc rešnja!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C1FCF6-A654-434E-B018-AC4E4D384BD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/>
              <a:t>Tajni</a:t>
            </a:r>
            <a:r>
              <a:rPr lang="en-US" altLang="en-US" dirty="0"/>
              <a:t> </a:t>
            </a:r>
            <a:r>
              <a:rPr lang="sr-Latn-RS" altLang="en-US" dirty="0"/>
              <a:t>ključ je vrednost nezavisna od teksta koji se šifrira. Isti algoritam će generisati različit izlaz u zavisnosti od ključa koji se koristi</a:t>
            </a:r>
            <a:endParaRPr lang="en-US" altLang="en-US" dirty="0"/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C1FCF6-A654-434E-B018-AC4E4D384BD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0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Od </a:t>
            </a:r>
            <a:r>
              <a:rPr lang="sr-Latn-RS" dirty="0"/>
              <a:t>čega zavisi vreme potrebno za razbijanje šifre?</a:t>
            </a:r>
            <a:r>
              <a:rPr lang="sr-Latn-RS" baseline="0" dirty="0"/>
              <a:t> Svakako od broja različitih ključeva koje treba proveriti.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C1FCF6-A654-434E-B018-AC4E4D384BD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7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 je </a:t>
            </a:r>
            <a:r>
              <a:rPr lang="en-US" dirty="0" err="1"/>
              <a:t>nastao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IBM-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za </a:t>
            </a:r>
            <a:r>
              <a:rPr lang="sr-Latn-RS" dirty="0"/>
              <a:t>šifriranje LUCIFER. Naime, krajem 1960-ih IBM je pokrenuo projekat iz oblasti zaštite podataka. Rukovodilac projekta je bio Hors</a:t>
            </a:r>
            <a:r>
              <a:rPr lang="en-US" dirty="0"/>
              <a:t>t</a:t>
            </a:r>
            <a:r>
              <a:rPr lang="sr-Latn-RS" dirty="0"/>
              <a:t> Fiestel. Projekat je okončan 1971. a rezultat projekta je bio algoritam za šifriranje pod nazivom LUCIFER. Ovaj algoritam je vršio šifriranje 64-bitnih blokova korišćenjem 128-bitnog ključa,</a:t>
            </a:r>
            <a:endParaRPr lang="en-US" dirty="0"/>
          </a:p>
          <a:p>
            <a:endParaRPr lang="en-US" dirty="0"/>
          </a:p>
          <a:p>
            <a:pPr>
              <a:defRPr/>
            </a:pPr>
            <a:r>
              <a:rPr lang="sr-Latn-CS" dirty="0"/>
              <a:t>DES je bio izloženen brojnim kritikama zbog veličine ključa</a:t>
            </a:r>
          </a:p>
          <a:p>
            <a:pPr>
              <a:defRPr/>
            </a:pPr>
            <a:r>
              <a:rPr lang="sr-Latn-CS" dirty="0"/>
              <a:t>Eksploatacija DES je dokazala njegovu valjanost</a:t>
            </a:r>
          </a:p>
          <a:p>
            <a:pPr>
              <a:defRPr/>
            </a:pPr>
            <a:r>
              <a:rPr lang="sr-Latn-CS" dirty="0"/>
              <a:t>DES je dans široko prihavćeni standard naročito u finansijskim aplikacijama</a:t>
            </a:r>
          </a:p>
          <a:p>
            <a:pPr>
              <a:defRPr/>
            </a:pPr>
            <a:r>
              <a:rPr lang="en-AU" dirty="0"/>
              <a:t>DES </a:t>
            </a:r>
            <a:r>
              <a:rPr lang="sr-Latn-CS" dirty="0"/>
              <a:t>je teoretski razbijen korišćenjem diferencijalne kriptoanalize, ali u praksi još uvek ne.</a:t>
            </a:r>
          </a:p>
          <a:p>
            <a:pPr>
              <a:defRPr/>
            </a:pPr>
            <a:r>
              <a:rPr lang="sr-Latn-CS" dirty="0"/>
              <a:t>Novije aplikacije koriste 3DES i AES standard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C1FCF6-A654-434E-B018-AC4E4D384BD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33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BBCCD-C192-496B-BEDC-307327A5262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r-Latn-CS" dirty="0"/>
              <a:t>Leva strana prikazuje proces šifriranja 64-bitnog bloka podataka koji se sastoji od:</a:t>
            </a:r>
          </a:p>
          <a:p>
            <a:pPr eaLnBrk="1" hangingPunct="1">
              <a:buFontTx/>
              <a:buChar char="•"/>
            </a:pPr>
            <a:r>
              <a:rPr lang="sr-Latn-CS" dirty="0"/>
              <a:t>inicijalne permutacije (IP) koja permutuje 64 bitni blok</a:t>
            </a:r>
          </a:p>
          <a:p>
            <a:pPr eaLnBrk="1" hangingPunct="1">
              <a:buFontTx/>
              <a:buChar char="-"/>
            </a:pPr>
            <a:r>
              <a:rPr lang="sr-Latn-CS" dirty="0"/>
              <a:t>16 rundi primene složene funkcije koja zavisi od vrednosti ključa i obavlja i supstituciju i permutaciju</a:t>
            </a:r>
          </a:p>
          <a:p>
            <a:pPr eaLnBrk="1" hangingPunct="1">
              <a:buFontTx/>
              <a:buChar char="-"/>
            </a:pPr>
            <a:r>
              <a:rPr lang="sr-Latn-CS" dirty="0"/>
              <a:t> poslednje permutacije koja je inverzna inicijalnoj permutaciji</a:t>
            </a:r>
          </a:p>
          <a:p>
            <a:pPr eaLnBrk="1" hangingPunct="1"/>
            <a:r>
              <a:rPr lang="sr-Latn-CS" dirty="0"/>
              <a:t>Desna strana predstavlja postupak generisanja 16 48-bitnih ključeva, koji se koriste u svakoj rundi, na osnovu zadatog 56-bitnog ključa.</a:t>
            </a:r>
          </a:p>
          <a:p>
            <a:pPr eaLnBrk="1" hangingPunct="1">
              <a:buFontTx/>
              <a:buChar char="-"/>
            </a:pPr>
            <a:r>
              <a:rPr lang="sr-Latn-CS" dirty="0"/>
              <a:t>u 16 stepena se obavlja ciklično pomeranje u levo i permutovanje dve 28-bitne polovine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sr-Latn-CS" dirty="0"/>
              <a:t>Primenjuje se na dve 32-bitne (L i R) polovine 64-bitnog bloka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AU" i="1" dirty="0"/>
              <a:t>L</a:t>
            </a:r>
            <a:r>
              <a:rPr lang="en-AU" i="1" baseline="-25000" dirty="0"/>
              <a:t>i</a:t>
            </a:r>
            <a:r>
              <a:rPr lang="en-AU" i="1" dirty="0"/>
              <a:t> </a:t>
            </a:r>
            <a:r>
              <a:rPr lang="en-AU" dirty="0"/>
              <a:t>= </a:t>
            </a:r>
            <a:r>
              <a:rPr lang="en-AU" i="1" dirty="0"/>
              <a:t>R</a:t>
            </a:r>
            <a:r>
              <a:rPr lang="en-AU" i="1" baseline="-25000" dirty="0"/>
              <a:t>i</a:t>
            </a:r>
            <a:r>
              <a:rPr lang="en-AU" baseline="-25000" dirty="0"/>
              <a:t>–1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AU" i="1" dirty="0" err="1"/>
              <a:t>R</a:t>
            </a:r>
            <a:r>
              <a:rPr lang="en-AU" i="1" baseline="-25000" dirty="0" err="1"/>
              <a:t>i</a:t>
            </a:r>
            <a:r>
              <a:rPr lang="en-AU" i="1" dirty="0"/>
              <a:t> </a:t>
            </a:r>
            <a:r>
              <a:rPr lang="en-AU" dirty="0"/>
              <a:t>= </a:t>
            </a:r>
            <a:r>
              <a:rPr lang="en-AU" i="1" dirty="0"/>
              <a:t>L</a:t>
            </a:r>
            <a:r>
              <a:rPr lang="en-AU" i="1" baseline="-25000" dirty="0"/>
              <a:t>i</a:t>
            </a:r>
            <a:r>
              <a:rPr lang="en-AU" baseline="-25000" dirty="0"/>
              <a:t>–1</a:t>
            </a:r>
            <a:r>
              <a:rPr lang="en-AU" dirty="0"/>
              <a:t> </a:t>
            </a:r>
            <a:r>
              <a:rPr lang="en-AU" dirty="0" err="1"/>
              <a:t>xor</a:t>
            </a:r>
            <a:r>
              <a:rPr lang="en-AU" dirty="0"/>
              <a:t> F(</a:t>
            </a:r>
            <a:r>
              <a:rPr lang="en-AU" i="1" dirty="0"/>
              <a:t>R</a:t>
            </a:r>
            <a:r>
              <a:rPr lang="en-AU" i="1" baseline="-25000" dirty="0"/>
              <a:t>i</a:t>
            </a:r>
            <a:r>
              <a:rPr lang="en-AU" baseline="-25000" dirty="0"/>
              <a:t>–1</a:t>
            </a:r>
            <a:r>
              <a:rPr lang="en-AU" dirty="0"/>
              <a:t>, </a:t>
            </a:r>
            <a:r>
              <a:rPr lang="en-AU" i="1" dirty="0" err="1"/>
              <a:t>K</a:t>
            </a:r>
            <a:r>
              <a:rPr lang="en-AU" i="1" baseline="-25000" dirty="0" err="1"/>
              <a:t>i</a:t>
            </a:r>
            <a:r>
              <a:rPr lang="en-AU" dirty="0"/>
              <a:t>)</a:t>
            </a:r>
            <a:endParaRPr lang="sr-Latn-CS" dirty="0"/>
          </a:p>
          <a:p>
            <a:pPr>
              <a:defRPr/>
            </a:pPr>
            <a:r>
              <a:rPr lang="sr-Latn-CS" dirty="0"/>
              <a:t>Uzima se </a:t>
            </a:r>
            <a:r>
              <a:rPr lang="en-US" dirty="0"/>
              <a:t> 32-bit</a:t>
            </a:r>
            <a:r>
              <a:rPr lang="sr-Latn-CS" dirty="0"/>
              <a:t>na</a:t>
            </a:r>
            <a:r>
              <a:rPr lang="en-US" dirty="0"/>
              <a:t> R </a:t>
            </a:r>
            <a:r>
              <a:rPr lang="sr-Latn-CS" dirty="0"/>
              <a:t>(desna) polovina podataka i </a:t>
            </a:r>
            <a:r>
              <a:rPr lang="en-US" dirty="0"/>
              <a:t>48-bit</a:t>
            </a:r>
            <a:r>
              <a:rPr lang="sr-Latn-CS" dirty="0"/>
              <a:t>ni podključ</a:t>
            </a:r>
            <a:endParaRPr lang="en-US" dirty="0"/>
          </a:p>
          <a:p>
            <a:pPr lvl="1">
              <a:defRPr/>
            </a:pPr>
            <a:r>
              <a:rPr lang="sr-Latn-CS" dirty="0"/>
              <a:t>Primenjuje se ekspanzija sa permutacijom (E) nad R polovinom i dobija se 48 bitova </a:t>
            </a:r>
          </a:p>
          <a:p>
            <a:pPr lvl="1">
              <a:defRPr/>
            </a:pPr>
            <a:r>
              <a:rPr lang="sr-Latn-CS" dirty="0"/>
              <a:t>dobijeni rezultat se </a:t>
            </a:r>
            <a:r>
              <a:rPr lang="en-US" dirty="0"/>
              <a:t>XOR </a:t>
            </a:r>
            <a:r>
              <a:rPr lang="sr-Latn-CS" dirty="0"/>
              <a:t>sa podključem</a:t>
            </a:r>
            <a:endParaRPr lang="en-US" dirty="0"/>
          </a:p>
          <a:p>
            <a:pPr lvl="1">
              <a:defRPr/>
            </a:pPr>
            <a:r>
              <a:rPr lang="sr-Latn-CS" dirty="0"/>
              <a:t>zatim se dobijena vrednost propušta kroz 8 tvz. S boksova i na izlazu se dobija 32-bitna vrednost</a:t>
            </a:r>
            <a:endParaRPr lang="en-US" dirty="0"/>
          </a:p>
          <a:p>
            <a:pPr lvl="1">
              <a:defRPr/>
            </a:pPr>
            <a:r>
              <a:rPr lang="sr-Latn-CS" dirty="0"/>
              <a:t>na kraju se vrši permutacija P na dobijena 32 bita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1FCF6-A654-434E-B018-AC4E4D384BD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Primer </a:t>
            </a:r>
            <a:r>
              <a:rPr lang="en-US" altLang="en-US" dirty="0" err="1"/>
              <a:t>efekta</a:t>
            </a:r>
            <a:r>
              <a:rPr lang="en-US" altLang="en-US" dirty="0"/>
              <a:t> </a:t>
            </a:r>
            <a:r>
              <a:rPr lang="en-US" altLang="en-US" dirty="0" err="1"/>
              <a:t>lavine</a:t>
            </a:r>
            <a:r>
              <a:rPr lang="en-US" altLang="en-US" dirty="0"/>
              <a:t> </a:t>
            </a:r>
            <a:r>
              <a:rPr lang="en-US" altLang="en-US" dirty="0" err="1"/>
              <a:t>kod</a:t>
            </a:r>
            <a:r>
              <a:rPr lang="en-US" altLang="en-US" dirty="0"/>
              <a:t> DES </a:t>
            </a:r>
            <a:r>
              <a:rPr lang="en-US" altLang="en-US" dirty="0" err="1"/>
              <a:t>algoritma</a:t>
            </a:r>
            <a:r>
              <a:rPr lang="en-US" altLang="en-US" dirty="0"/>
              <a:t>. </a:t>
            </a:r>
            <a:r>
              <a:rPr lang="en-US" altLang="en-US" dirty="0" err="1"/>
              <a:t>Promena</a:t>
            </a:r>
            <a:r>
              <a:rPr lang="en-US" altLang="en-US" dirty="0"/>
              <a:t> </a:t>
            </a:r>
            <a:r>
              <a:rPr lang="en-US" altLang="en-US" dirty="0" err="1"/>
              <a:t>samo</a:t>
            </a:r>
            <a:r>
              <a:rPr lang="en-US" altLang="en-US" dirty="0"/>
              <a:t> </a:t>
            </a:r>
            <a:r>
              <a:rPr lang="en-US" altLang="en-US" dirty="0" err="1"/>
              <a:t>jednog</a:t>
            </a:r>
            <a:r>
              <a:rPr lang="en-US" altLang="en-US" dirty="0"/>
              <a:t> </a:t>
            </a:r>
            <a:r>
              <a:rPr lang="en-US" altLang="en-US" dirty="0" err="1"/>
              <a:t>bita</a:t>
            </a:r>
            <a:r>
              <a:rPr lang="en-US" altLang="en-US" dirty="0"/>
              <a:t> u </a:t>
            </a:r>
            <a:r>
              <a:rPr lang="en-US" altLang="en-US" dirty="0" err="1"/>
              <a:t>ulaznom</a:t>
            </a:r>
            <a:r>
              <a:rPr lang="en-US" altLang="en-US" dirty="0"/>
              <a:t> </a:t>
            </a:r>
            <a:r>
              <a:rPr lang="en-US" altLang="en-US" dirty="0" err="1"/>
              <a:t>nizu</a:t>
            </a:r>
            <a:r>
              <a:rPr lang="en-US" altLang="en-US" dirty="0"/>
              <a:t> (plain </a:t>
            </a:r>
            <a:r>
              <a:rPr lang="en-US" altLang="en-US" dirty="0" err="1"/>
              <a:t>tekstu</a:t>
            </a:r>
            <a:r>
              <a:rPr lang="en-US" altLang="en-US" dirty="0"/>
              <a:t>) </a:t>
            </a:r>
            <a:r>
              <a:rPr lang="en-US" altLang="en-US" dirty="0" err="1"/>
              <a:t>izaziva</a:t>
            </a:r>
            <a:r>
              <a:rPr lang="en-US" altLang="en-US" dirty="0"/>
              <a:t> </a:t>
            </a:r>
            <a:r>
              <a:rPr lang="en-US" altLang="en-US" dirty="0" err="1"/>
              <a:t>velike</a:t>
            </a:r>
            <a:r>
              <a:rPr lang="en-US" altLang="en-US" dirty="0"/>
              <a:t> </a:t>
            </a:r>
            <a:r>
              <a:rPr lang="en-US" altLang="en-US" dirty="0" err="1"/>
              <a:t>promene</a:t>
            </a:r>
            <a:r>
              <a:rPr lang="en-US" altLang="en-US" dirty="0"/>
              <a:t> u </a:t>
            </a:r>
            <a:r>
              <a:rPr lang="en-US" altLang="en-US" dirty="0" err="1"/>
              <a:t>šifrovanom</a:t>
            </a:r>
            <a:r>
              <a:rPr lang="en-US" altLang="en-US" dirty="0"/>
              <a:t> </a:t>
            </a:r>
            <a:r>
              <a:rPr lang="en-US" altLang="en-US" dirty="0" err="1"/>
              <a:t>tekstu</a:t>
            </a:r>
            <a:r>
              <a:rPr lang="en-US" altLang="en-US" dirty="0"/>
              <a:t> za </a:t>
            </a:r>
            <a:r>
              <a:rPr lang="en-US" altLang="en-US" dirty="0" err="1"/>
              <a:t>isti</a:t>
            </a:r>
            <a:r>
              <a:rPr lang="en-US" altLang="en-US" dirty="0"/>
              <a:t> </a:t>
            </a:r>
            <a:r>
              <a:rPr lang="en-US" altLang="en-US" dirty="0" err="1"/>
              <a:t>ključ</a:t>
            </a:r>
            <a:r>
              <a:rPr lang="en-US" altLang="en-US" dirty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U </a:t>
            </a:r>
            <a:r>
              <a:rPr lang="en-US" altLang="en-US" dirty="0" err="1"/>
              <a:t>primeru</a:t>
            </a:r>
            <a:r>
              <a:rPr lang="en-US" altLang="en-US" dirty="0"/>
              <a:t> se </a:t>
            </a:r>
            <a:r>
              <a:rPr lang="en-US" altLang="en-US" dirty="0" err="1"/>
              <a:t>dva</a:t>
            </a:r>
            <a:r>
              <a:rPr lang="en-US" altLang="en-US" dirty="0"/>
              <a:t> plain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/>
              <a:t>razlikuju</a:t>
            </a:r>
            <a:r>
              <a:rPr lang="en-US" altLang="en-US" dirty="0"/>
              <a:t> </a:t>
            </a:r>
            <a:r>
              <a:rPr lang="en-US" altLang="en-US" dirty="0" err="1"/>
              <a:t>samo</a:t>
            </a:r>
            <a:r>
              <a:rPr lang="en-US" altLang="en-US" dirty="0"/>
              <a:t> u </a:t>
            </a:r>
            <a:r>
              <a:rPr lang="en-US" altLang="en-US" dirty="0" err="1"/>
              <a:t>jednom</a:t>
            </a:r>
            <a:r>
              <a:rPr lang="en-US" altLang="en-US" dirty="0"/>
              <a:t> </a:t>
            </a:r>
            <a:r>
              <a:rPr lang="en-US" altLang="en-US" dirty="0" err="1"/>
              <a:t>bitu</a:t>
            </a:r>
            <a:r>
              <a:rPr lang="en-US" altLang="en-US" dirty="0"/>
              <a:t>, a </a:t>
            </a:r>
            <a:r>
              <a:rPr lang="en-US" altLang="en-US" dirty="0" err="1"/>
              <a:t>šifrovani</a:t>
            </a:r>
            <a:r>
              <a:rPr lang="en-US" altLang="en-US" dirty="0"/>
              <a:t> </a:t>
            </a:r>
            <a:r>
              <a:rPr lang="en-US" altLang="en-US" dirty="0" err="1"/>
              <a:t>tekstovi</a:t>
            </a:r>
            <a:r>
              <a:rPr lang="en-US" altLang="en-US" dirty="0"/>
              <a:t> u 29 </a:t>
            </a:r>
            <a:r>
              <a:rPr lang="en-US" altLang="en-US" dirty="0" err="1"/>
              <a:t>bitova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C1FCF6-A654-434E-B018-AC4E4D384BD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1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PGP is used for signing, encrypting, and decrypting texts, e-mails, files, directories, and whole disk partitions and to increase the security of e-mail communications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S/MIME, or Secure/Multipurpose Internet Mail Extensions,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C1FCF6-A654-434E-B018-AC4E4D384BD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AutoShape 10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A8E9905-B772-4BE5-97B9-D7BF081D48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3B773-5C44-40A6-9CCE-30FC44556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D1604-F284-4407-A790-557696C673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AutoShape 10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1BB580-B220-4DD1-AF54-0ACDB2118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721734"/>
      </p:ext>
    </p:extLst>
  </p:cSld>
  <p:clrMapOvr>
    <a:masterClrMapping/>
  </p:clrMapOvr>
  <p:transition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CBCF6-56ED-41D0-9347-90313D088E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255571"/>
      </p:ext>
    </p:extLst>
  </p:cSld>
  <p:clrMapOvr>
    <a:masterClrMapping/>
  </p:clrMapOvr>
  <p:transition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164E2-8A51-44C4-90E3-CF82D9165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113997"/>
      </p:ext>
    </p:extLst>
  </p:cSld>
  <p:clrMapOvr>
    <a:masterClrMapping/>
  </p:clrMapOvr>
  <p:transition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20FF7-33C1-475C-9506-17BE2712DF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95668"/>
      </p:ext>
    </p:extLst>
  </p:cSld>
  <p:clrMapOvr>
    <a:masterClrMapping/>
  </p:clrMapOvr>
  <p:transition>
    <p:pull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50805-4279-4C98-B41F-5BE5149AAC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5473"/>
      </p:ext>
    </p:extLst>
  </p:cSld>
  <p:clrMapOvr>
    <a:masterClrMapping/>
  </p:clrMapOvr>
  <p:transition>
    <p:pull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B95E9-E520-4A83-A63E-712034B036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254171"/>
      </p:ext>
    </p:extLst>
  </p:cSld>
  <p:clrMapOvr>
    <a:masterClrMapping/>
  </p:clrMapOvr>
  <p:transition>
    <p:pull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97E2D-1C89-4F43-B1EF-1B88AA577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139403"/>
      </p:ext>
    </p:extLst>
  </p:cSld>
  <p:clrMapOvr>
    <a:masterClrMapping/>
  </p:clrMapOvr>
  <p:transition>
    <p:pull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CA61-762B-4179-B7EE-7CC9F22F9D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413718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B60CA-F69F-4B7F-B22E-023A1D78BE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649AA-2072-4E08-89BA-EEBF6EFC5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074921"/>
      </p:ext>
    </p:extLst>
  </p:cSld>
  <p:clrMapOvr>
    <a:masterClrMapping/>
  </p:clrMapOvr>
  <p:transition>
    <p:pull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62369-74C7-4D51-9773-FCDA33CC16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044060"/>
      </p:ext>
    </p:extLst>
  </p:cSld>
  <p:clrMapOvr>
    <a:masterClrMapping/>
  </p:clrMapOvr>
  <p:transition>
    <p:pull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2E02D-0AFF-4AB6-9180-C5DAE54B83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562828"/>
      </p:ext>
    </p:extLst>
  </p:cSld>
  <p:clrMapOvr>
    <a:masterClrMapping/>
  </p:clrMapOvr>
  <p:transition>
    <p:pull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708025"/>
            <a:ext cx="9144000" cy="61499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F20C2-7DC9-4C78-9D70-7BA53E6D7B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707794"/>
      </p:ext>
    </p:extLst>
  </p:cSld>
  <p:clrMapOvr>
    <a:masterClrMapping/>
  </p:clrMapOvr>
  <p:transition>
    <p:pull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BBF14-C77F-4562-85F5-3FF0699D47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014395"/>
      </p:ext>
    </p:extLst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3BC60-C6F9-4702-96FE-CFC3A14A07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ECF81-D384-472F-ADA7-4E59750CB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57820-3342-4668-BAC9-3F706013FE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37EE5-0002-4F20-92EA-30B7F76586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00150-AD63-4E5C-B66A-BCAF099335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138AE-8CBC-4D39-A412-372908ABEF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79BA1-489B-49AC-B1F3-B85D017D0D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pPr>
              <a:defRPr/>
            </a:pPr>
            <a:fld id="{85407851-0067-4F4B-AF52-D9019E40DB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pPr>
              <a:defRPr/>
            </a:pPr>
            <a:fld id="{1BE23663-894F-417A-8259-81EE8455F1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98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ransition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ã"/>
        <a:defRPr kumimoji="1" sz="2800" kern="12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l"/>
        <a:defRPr kumimoji="1" sz="2300" kern="12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kumimoji="1"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NPDDOEZDAAAOONAAOL@NAVSTPPD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Računarske mreže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Zaštita podataka u RM</a:t>
            </a:r>
            <a:endParaRPr lang="en-US"/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en-US" sz="3200"/>
              <a:t>Klasi</a:t>
            </a:r>
            <a:r>
              <a:rPr lang="sr-Latn-CS" sz="3200"/>
              <a:t>č</a:t>
            </a:r>
            <a:r>
              <a:rPr lang="en-US" sz="3200"/>
              <a:t>ne tehnike </a:t>
            </a:r>
            <a:r>
              <a:rPr lang="sr-Latn-CS" sz="3200"/>
              <a:t>š</a:t>
            </a:r>
            <a:r>
              <a:rPr lang="en-US" sz="3200"/>
              <a:t>ifriranja</a:t>
            </a:r>
            <a:r>
              <a:rPr lang="sr-Latn-CS" sz="3200"/>
              <a:t> (simetrični sistemi)</a:t>
            </a:r>
            <a:endParaRPr lang="en-US" sz="32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0" lang="en-US"/>
              <a:t>Substitucione tehnike</a:t>
            </a:r>
            <a:endParaRPr kumimoji="0" lang="en-US">
              <a:solidFill>
                <a:srgbClr val="FF3300"/>
              </a:solidFill>
              <a:effectLst/>
            </a:endParaRPr>
          </a:p>
          <a:p>
            <a:pPr lvl="1">
              <a:defRPr/>
            </a:pPr>
            <a:r>
              <a:rPr kumimoji="0" lang="en-US"/>
              <a:t>To su tehnike kod kojih se slova zamenjuju drugim slovima ili brojevima ili simbolima</a:t>
            </a:r>
          </a:p>
          <a:p>
            <a:pPr>
              <a:defRPr/>
            </a:pPr>
            <a:r>
              <a:rPr kumimoji="0" lang="en-US"/>
              <a:t>CEZAROV </a:t>
            </a:r>
            <a:r>
              <a:rPr kumimoji="0" lang="sr-Latn-CS"/>
              <a:t>š</a:t>
            </a:r>
            <a:r>
              <a:rPr kumimoji="0" lang="en-US"/>
              <a:t>ifrator</a:t>
            </a:r>
            <a:r>
              <a:rPr kumimoji="0" lang="sr-Latn-CS"/>
              <a:t> (</a:t>
            </a:r>
            <a:r>
              <a:rPr kumimoji="0" lang="en-US"/>
              <a:t>Gaj Julije Cezar</a:t>
            </a:r>
            <a:r>
              <a:rPr kumimoji="0" lang="sr-Latn-CS"/>
              <a:t>)</a:t>
            </a:r>
            <a:endParaRPr kumimoji="0" lang="en-US"/>
          </a:p>
          <a:p>
            <a:pPr lvl="1">
              <a:defRPr/>
            </a:pPr>
            <a:r>
              <a:rPr kumimoji="0" lang="en-US"/>
              <a:t> Najstariji i najjednostavniji </a:t>
            </a:r>
            <a:r>
              <a:rPr kumimoji="0" lang="sr-Latn-CS"/>
              <a:t>š</a:t>
            </a:r>
            <a:r>
              <a:rPr kumimoji="0" lang="en-US"/>
              <a:t>ifrator koji koristi substituciju.</a:t>
            </a:r>
          </a:p>
          <a:p>
            <a:pPr lvl="2">
              <a:defRPr/>
            </a:pPr>
            <a:r>
              <a:rPr kumimoji="0" lang="en-US"/>
              <a:t> </a:t>
            </a:r>
            <a:r>
              <a:rPr kumimoji="0" lang="sr-Latn-CS"/>
              <a:t>S</a:t>
            </a:r>
            <a:r>
              <a:rPr kumimoji="0" lang="en-US"/>
              <a:t>vako slovo alfabeta se zamenjuje slovom koje je 3 pozicije u desno udaljeno od njega</a:t>
            </a:r>
          </a:p>
          <a:p>
            <a:pPr>
              <a:defRPr/>
            </a:pPr>
            <a:endParaRPr kumimoji="0" lang="en-US"/>
          </a:p>
          <a:p>
            <a:pPr>
              <a:defRPr/>
            </a:pPr>
            <a:r>
              <a:rPr kumimoji="0" lang="en-US"/>
              <a:t>Npr. plaintext</a:t>
            </a:r>
            <a:r>
              <a:rPr kumimoji="0" lang="en-US">
                <a:solidFill>
                  <a:srgbClr val="FFFF99"/>
                </a:solidFill>
                <a:effectLst/>
              </a:rPr>
              <a:t>: </a:t>
            </a:r>
            <a:r>
              <a:rPr kumimoji="0" lang="en-US">
                <a:solidFill>
                  <a:srgbClr val="FF3300"/>
                </a:solidFill>
                <a:effectLst/>
              </a:rPr>
              <a:t>vidimo se u petak</a:t>
            </a:r>
          </a:p>
          <a:p>
            <a:pPr>
              <a:defRPr/>
            </a:pPr>
            <a:r>
              <a:rPr kumimoji="0" lang="sr-Latn-CS"/>
              <a:t>š</a:t>
            </a:r>
            <a:r>
              <a:rPr kumimoji="0" lang="en-US"/>
              <a:t>ifrovani tekst</a:t>
            </a:r>
            <a:r>
              <a:rPr kumimoji="0" lang="en-US">
                <a:solidFill>
                  <a:srgbClr val="FFFF99"/>
                </a:solidFill>
                <a:effectLst/>
              </a:rPr>
              <a:t>: </a:t>
            </a:r>
            <a:r>
              <a:rPr kumimoji="0" lang="en-US">
                <a:solidFill>
                  <a:srgbClr val="FF3300"/>
                </a:solidFill>
                <a:effectLst/>
              </a:rPr>
              <a:t>YLGLPR VH X SHWDN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Cezarov šifrator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0" lang="en-US" sz="2400" dirty="0" err="1"/>
              <a:t>Ako</a:t>
            </a:r>
            <a:r>
              <a:rPr kumimoji="0" lang="en-US" sz="2400" dirty="0"/>
              <a:t> </a:t>
            </a:r>
            <a:r>
              <a:rPr kumimoji="0" lang="en-US" sz="2400" dirty="0" err="1"/>
              <a:t>svakom</a:t>
            </a:r>
            <a:r>
              <a:rPr kumimoji="0" lang="en-US" sz="2400" dirty="0"/>
              <a:t> </a:t>
            </a:r>
            <a:r>
              <a:rPr kumimoji="0" lang="en-US" sz="2400" dirty="0" err="1"/>
              <a:t>slovu</a:t>
            </a:r>
            <a:r>
              <a:rPr kumimoji="0" lang="en-US" sz="2400" dirty="0"/>
              <a:t> </a:t>
            </a:r>
            <a:r>
              <a:rPr kumimoji="0" lang="en-US" sz="2400" dirty="0" err="1"/>
              <a:t>dodelimo</a:t>
            </a:r>
            <a:r>
              <a:rPr kumimoji="0" lang="en-US" sz="2400" dirty="0"/>
              <a:t> numeri</a:t>
            </a:r>
            <a:r>
              <a:rPr kumimoji="0" lang="sr-Latn-CS" sz="2400" dirty="0"/>
              <a:t>č</a:t>
            </a:r>
            <a:r>
              <a:rPr kumimoji="0" lang="en-US" sz="2400" dirty="0"/>
              <a:t>ki </a:t>
            </a:r>
            <a:r>
              <a:rPr kumimoji="0" lang="en-US" sz="2400" dirty="0" err="1"/>
              <a:t>ekvivalent</a:t>
            </a:r>
            <a:r>
              <a:rPr kumimoji="0" lang="en-US" sz="2400" dirty="0"/>
              <a:t> </a:t>
            </a:r>
            <a:r>
              <a:rPr kumimoji="0" lang="en-US" sz="2400" dirty="0" err="1"/>
              <a:t>shodno</a:t>
            </a:r>
            <a:r>
              <a:rPr kumimoji="0" lang="en-US" sz="2400" dirty="0"/>
              <a:t> </a:t>
            </a:r>
            <a:r>
              <a:rPr kumimoji="0" lang="en-US" sz="2400" dirty="0" err="1"/>
              <a:t>poziciji</a:t>
            </a:r>
            <a:r>
              <a:rPr kumimoji="0" lang="en-US" sz="2400" dirty="0"/>
              <a:t> u </a:t>
            </a:r>
            <a:r>
              <a:rPr kumimoji="0" lang="en-US" sz="2400" dirty="0" err="1"/>
              <a:t>alfabetu</a:t>
            </a:r>
            <a:r>
              <a:rPr kumimoji="0" lang="en-US" sz="2400" dirty="0"/>
              <a:t>, </a:t>
            </a:r>
            <a:r>
              <a:rPr kumimoji="0" lang="en-US" sz="2400" dirty="0" err="1"/>
              <a:t>tj</a:t>
            </a:r>
            <a:r>
              <a:rPr kumimoji="0" lang="en-US" sz="2400" dirty="0"/>
              <a:t>. A=0, b=1,…, z=25, </a:t>
            </a:r>
            <a:r>
              <a:rPr kumimoji="0" lang="en-US" sz="2400" dirty="0" err="1"/>
              <a:t>tada</a:t>
            </a:r>
            <a:r>
              <a:rPr kumimoji="0" lang="en-US" sz="2400" dirty="0"/>
              <a:t> </a:t>
            </a:r>
            <a:r>
              <a:rPr kumimoji="0" lang="en-US" sz="2400" dirty="0" err="1"/>
              <a:t>algoritam</a:t>
            </a:r>
            <a:r>
              <a:rPr kumimoji="0" lang="en-US" sz="2400" dirty="0"/>
              <a:t> </a:t>
            </a:r>
            <a:r>
              <a:rPr kumimoji="0" lang="en-US" sz="2400" dirty="0" err="1"/>
              <a:t>mo</a:t>
            </a:r>
            <a:r>
              <a:rPr kumimoji="0" lang="sr-Latn-CS" sz="2400" dirty="0"/>
              <a:t>ž</a:t>
            </a:r>
            <a:r>
              <a:rPr kumimoji="0" lang="en-US" sz="2400" dirty="0"/>
              <a:t>emo </a:t>
            </a:r>
            <a:r>
              <a:rPr kumimoji="0" lang="en-US" sz="2400" dirty="0" err="1"/>
              <a:t>opisati</a:t>
            </a:r>
            <a:r>
              <a:rPr kumimoji="0" lang="en-US" sz="2400" dirty="0"/>
              <a:t> </a:t>
            </a:r>
            <a:r>
              <a:rPr kumimoji="0" lang="en-US" sz="2400" dirty="0" err="1"/>
              <a:t>slede</a:t>
            </a:r>
            <a:r>
              <a:rPr kumimoji="0" lang="sr-Latn-CS" sz="2400" dirty="0"/>
              <a:t>ć</a:t>
            </a:r>
            <a:r>
              <a:rPr kumimoji="0" lang="en-US" sz="2400" dirty="0"/>
              <a:t>om </a:t>
            </a:r>
            <a:r>
              <a:rPr kumimoji="0" lang="en-US" sz="2400" dirty="0" err="1"/>
              <a:t>formulom</a:t>
            </a:r>
            <a:r>
              <a:rPr kumimoji="0" lang="en-US" sz="2400" dirty="0">
                <a:effectLst/>
              </a:rPr>
              <a:t>:</a:t>
            </a:r>
          </a:p>
          <a:p>
            <a:pPr>
              <a:buFont typeface="Wingdings 2" pitchFamily="18" charset="2"/>
              <a:buNone/>
              <a:defRPr/>
            </a:pPr>
            <a:r>
              <a:rPr kumimoji="0" lang="sr-Latn-CS" sz="2400" dirty="0">
                <a:solidFill>
                  <a:srgbClr val="FF3300"/>
                </a:solidFill>
                <a:effectLst/>
              </a:rPr>
              <a:t>			</a:t>
            </a:r>
            <a:r>
              <a:rPr kumimoji="0" lang="en-US" sz="2400" dirty="0">
                <a:solidFill>
                  <a:srgbClr val="FF3300"/>
                </a:solidFill>
                <a:effectLst/>
              </a:rPr>
              <a:t>C=E(P)=(P+3)mod26</a:t>
            </a:r>
          </a:p>
          <a:p>
            <a:pPr>
              <a:defRPr/>
            </a:pPr>
            <a:r>
              <a:rPr kumimoji="0" lang="en-US" sz="2400" dirty="0" err="1"/>
              <a:t>Vrednost</a:t>
            </a:r>
            <a:r>
              <a:rPr kumimoji="0" lang="en-US" sz="2400" dirty="0"/>
              <a:t> </a:t>
            </a:r>
            <a:r>
              <a:rPr kumimoji="0" lang="en-US" sz="2400" dirty="0" err="1"/>
              <a:t>pomeraja</a:t>
            </a:r>
            <a:r>
              <a:rPr kumimoji="0" lang="en-US" sz="2400" dirty="0"/>
              <a:t> </a:t>
            </a:r>
            <a:r>
              <a:rPr kumimoji="0" lang="en-US" sz="2400" dirty="0" err="1"/>
              <a:t>mo</a:t>
            </a:r>
            <a:r>
              <a:rPr kumimoji="0" lang="sr-Latn-CS" sz="2400" dirty="0"/>
              <a:t>ž</a:t>
            </a:r>
            <a:r>
              <a:rPr kumimoji="0" lang="en-US" sz="2400" dirty="0"/>
              <a:t>e </a:t>
            </a:r>
            <a:r>
              <a:rPr kumimoji="0" lang="en-US" sz="2400" dirty="0" err="1"/>
              <a:t>biti</a:t>
            </a:r>
            <a:r>
              <a:rPr kumimoji="0" lang="en-US" sz="2400" dirty="0"/>
              <a:t> </a:t>
            </a:r>
            <a:r>
              <a:rPr kumimoji="0" lang="en-US" sz="2400" dirty="0" err="1"/>
              <a:t>bilo</a:t>
            </a:r>
            <a:r>
              <a:rPr kumimoji="0" lang="en-US" sz="2400" dirty="0"/>
              <a:t> </a:t>
            </a:r>
            <a:r>
              <a:rPr kumimoji="0" lang="en-US" sz="2400" dirty="0" err="1"/>
              <a:t>koja</a:t>
            </a:r>
            <a:r>
              <a:rPr kumimoji="0" lang="en-US" sz="2400" dirty="0"/>
              <a:t> </a:t>
            </a:r>
            <a:r>
              <a:rPr kumimoji="0" lang="en-US" sz="2400" dirty="0" err="1"/>
              <a:t>veli</a:t>
            </a:r>
            <a:r>
              <a:rPr kumimoji="0" lang="sr-Latn-CS" sz="2400" dirty="0"/>
              <a:t>č</a:t>
            </a:r>
            <a:r>
              <a:rPr kumimoji="0" lang="en-US" sz="2400" dirty="0" err="1"/>
              <a:t>ina</a:t>
            </a:r>
            <a:r>
              <a:rPr kumimoji="0" lang="en-US" sz="2400" dirty="0"/>
              <a:t> k, </a:t>
            </a:r>
            <a:r>
              <a:rPr kumimoji="0" lang="en-US" sz="2400" dirty="0" err="1"/>
              <a:t>tako</a:t>
            </a:r>
            <a:r>
              <a:rPr kumimoji="0" lang="en-US" sz="2400" dirty="0"/>
              <a:t> da op</a:t>
            </a:r>
            <a:r>
              <a:rPr kumimoji="0" lang="sr-Latn-CS" sz="2400" dirty="0"/>
              <a:t>š</a:t>
            </a:r>
            <a:r>
              <a:rPr kumimoji="0" lang="en-US" sz="2400" dirty="0" err="1"/>
              <a:t>ti</a:t>
            </a:r>
            <a:r>
              <a:rPr kumimoji="0" lang="en-US" sz="2400" dirty="0"/>
              <a:t> </a:t>
            </a:r>
            <a:r>
              <a:rPr kumimoji="0" lang="en-US" sz="2400" dirty="0" err="1"/>
              <a:t>Cezarov</a:t>
            </a:r>
            <a:r>
              <a:rPr kumimoji="0" lang="en-US" sz="2400" dirty="0"/>
              <a:t> </a:t>
            </a:r>
            <a:r>
              <a:rPr kumimoji="0" lang="en-US" sz="2400" dirty="0" err="1"/>
              <a:t>algoritam</a:t>
            </a:r>
            <a:r>
              <a:rPr kumimoji="0" lang="en-US" sz="2400" dirty="0"/>
              <a:t> </a:t>
            </a:r>
            <a:r>
              <a:rPr kumimoji="0" lang="en-US" sz="2400" dirty="0" err="1"/>
              <a:t>mo</a:t>
            </a:r>
            <a:r>
              <a:rPr kumimoji="0" lang="sr-Latn-CS" sz="2400" dirty="0"/>
              <a:t>ž</a:t>
            </a:r>
            <a:r>
              <a:rPr kumimoji="0" lang="en-US" sz="2400" dirty="0"/>
              <a:t>emo </a:t>
            </a:r>
            <a:r>
              <a:rPr kumimoji="0" lang="en-US" sz="2400" dirty="0" err="1"/>
              <a:t>opisati</a:t>
            </a:r>
            <a:r>
              <a:rPr kumimoji="0" lang="en-US" sz="2400" dirty="0"/>
              <a:t> </a:t>
            </a:r>
            <a:r>
              <a:rPr kumimoji="0" lang="en-US" sz="2400" dirty="0" err="1"/>
              <a:t>sa</a:t>
            </a:r>
            <a:endParaRPr kumimoji="0" lang="en-US" sz="2400" dirty="0"/>
          </a:p>
          <a:p>
            <a:pPr>
              <a:buFont typeface="Wingdings 2" pitchFamily="18" charset="2"/>
              <a:buNone/>
              <a:defRPr/>
            </a:pPr>
            <a:r>
              <a:rPr kumimoji="0" lang="sr-Latn-CS" sz="2400" dirty="0">
                <a:solidFill>
                  <a:srgbClr val="FF3300"/>
                </a:solidFill>
                <a:effectLst/>
              </a:rPr>
              <a:t>		</a:t>
            </a:r>
            <a:r>
              <a:rPr kumimoji="0" lang="en-US" sz="2400" dirty="0">
                <a:solidFill>
                  <a:srgbClr val="FF3300"/>
                </a:solidFill>
                <a:effectLst/>
              </a:rPr>
              <a:t>C=E(</a:t>
            </a:r>
            <a:r>
              <a:rPr kumimoji="0" lang="en-US" sz="2400" dirty="0" err="1">
                <a:solidFill>
                  <a:srgbClr val="FF3300"/>
                </a:solidFill>
                <a:effectLst/>
              </a:rPr>
              <a:t>k,P</a:t>
            </a:r>
            <a:r>
              <a:rPr kumimoji="0" lang="en-US" sz="2400" dirty="0">
                <a:solidFill>
                  <a:srgbClr val="FF3300"/>
                </a:solidFill>
                <a:effectLst/>
              </a:rPr>
              <a:t>)=(</a:t>
            </a:r>
            <a:r>
              <a:rPr kumimoji="0" lang="en-US" sz="2400" dirty="0" err="1">
                <a:solidFill>
                  <a:srgbClr val="FF3300"/>
                </a:solidFill>
                <a:effectLst/>
              </a:rPr>
              <a:t>P+k</a:t>
            </a:r>
            <a:r>
              <a:rPr kumimoji="0" lang="en-US" sz="2400" dirty="0">
                <a:solidFill>
                  <a:srgbClr val="FF3300"/>
                </a:solidFill>
                <a:effectLst/>
              </a:rPr>
              <a:t>)mod26,</a:t>
            </a:r>
            <a:r>
              <a:rPr kumimoji="0" lang="en-US" sz="2400" dirty="0"/>
              <a:t>pri </a:t>
            </a:r>
            <a:r>
              <a:rPr kumimoji="0" lang="sr-Latn-CS" sz="2400" dirty="0"/>
              <a:t>č</a:t>
            </a:r>
            <a:r>
              <a:rPr kumimoji="0" lang="en-US" sz="2400" dirty="0"/>
              <a:t>emu je 1</a:t>
            </a:r>
            <a:r>
              <a:rPr kumimoji="0" lang="en-US" sz="2400" dirty="0">
                <a:sym typeface="Symbol" pitchFamily="18" charset="2"/>
              </a:rPr>
              <a:t> k  25.</a:t>
            </a:r>
            <a:endParaRPr kumimoji="0" lang="sr-Latn-CS" sz="2400" dirty="0">
              <a:sym typeface="Symbol" pitchFamily="18" charset="2"/>
            </a:endParaRPr>
          </a:p>
          <a:p>
            <a:pPr>
              <a:defRPr/>
            </a:pPr>
            <a:r>
              <a:rPr kumimoji="0" lang="en-US" sz="2400" dirty="0" err="1"/>
              <a:t>Algoritam</a:t>
            </a:r>
            <a:r>
              <a:rPr kumimoji="0" lang="en-US" sz="2400" dirty="0"/>
              <a:t> de</a:t>
            </a:r>
            <a:r>
              <a:rPr kumimoji="0" lang="sr-Latn-CS" sz="2400" dirty="0"/>
              <a:t>š</a:t>
            </a:r>
            <a:r>
              <a:rPr kumimoji="0" lang="en-US" sz="2400" dirty="0" err="1"/>
              <a:t>ifrovanja</a:t>
            </a:r>
            <a:r>
              <a:rPr kumimoji="0" lang="en-US" sz="2400" dirty="0"/>
              <a:t> se </a:t>
            </a:r>
            <a:r>
              <a:rPr kumimoji="0" lang="en-US" sz="2400" dirty="0" err="1"/>
              <a:t>mo</a:t>
            </a:r>
            <a:r>
              <a:rPr kumimoji="0" lang="sr-Latn-CS" sz="2400" dirty="0"/>
              <a:t>ž</a:t>
            </a:r>
            <a:r>
              <a:rPr kumimoji="0" lang="en-US" sz="2400" dirty="0"/>
              <a:t>e </a:t>
            </a:r>
            <a:r>
              <a:rPr kumimoji="0" lang="en-US" sz="2400" dirty="0" err="1"/>
              <a:t>opisati</a:t>
            </a:r>
            <a:r>
              <a:rPr kumimoji="0" lang="en-US" sz="2400" dirty="0"/>
              <a:t> </a:t>
            </a:r>
            <a:r>
              <a:rPr kumimoji="0" lang="en-US" sz="2400" dirty="0" err="1"/>
              <a:t>slede</a:t>
            </a:r>
            <a:r>
              <a:rPr kumimoji="0" lang="sr-Latn-CS" sz="2400" dirty="0"/>
              <a:t>ć</a:t>
            </a:r>
            <a:r>
              <a:rPr kumimoji="0" lang="en-US" sz="2400" dirty="0"/>
              <a:t>om </a:t>
            </a:r>
            <a:r>
              <a:rPr kumimoji="0" lang="en-US" sz="2400" dirty="0" err="1"/>
              <a:t>formulom</a:t>
            </a:r>
            <a:r>
              <a:rPr kumimoji="0" lang="en-US" sz="2400" dirty="0">
                <a:solidFill>
                  <a:schemeClr val="tx1"/>
                </a:solidFill>
                <a:effectLst/>
              </a:rPr>
              <a:t>:</a:t>
            </a:r>
          </a:p>
          <a:p>
            <a:pPr>
              <a:buFont typeface="Wingdings 2" pitchFamily="18" charset="2"/>
              <a:buNone/>
              <a:defRPr/>
            </a:pPr>
            <a:r>
              <a:rPr kumimoji="0" lang="sr-Latn-CS" sz="2400" dirty="0">
                <a:solidFill>
                  <a:srgbClr val="FF3300"/>
                </a:solidFill>
                <a:effectLst/>
              </a:rPr>
              <a:t>				</a:t>
            </a:r>
            <a:r>
              <a:rPr kumimoji="0" lang="en-US" sz="2400" dirty="0">
                <a:solidFill>
                  <a:srgbClr val="FF3300"/>
                </a:solidFill>
                <a:effectLst/>
              </a:rPr>
              <a:t>P=D(k, C)=(C-k)mod26</a:t>
            </a:r>
          </a:p>
          <a:p>
            <a:pPr>
              <a:defRPr/>
            </a:pPr>
            <a:r>
              <a:rPr kumimoji="0" lang="en-US" sz="2400" dirty="0" err="1"/>
              <a:t>Ako</a:t>
            </a:r>
            <a:r>
              <a:rPr kumimoji="0" lang="en-US" sz="2400" dirty="0"/>
              <a:t> se </a:t>
            </a:r>
            <a:r>
              <a:rPr kumimoji="0" lang="en-US" sz="2400" dirty="0" err="1"/>
              <a:t>zna</a:t>
            </a:r>
            <a:r>
              <a:rPr kumimoji="0" lang="en-US" sz="2400" dirty="0"/>
              <a:t> da je </a:t>
            </a:r>
            <a:r>
              <a:rPr kumimoji="0" lang="en-US" sz="2400" dirty="0" err="1"/>
              <a:t>tekst</a:t>
            </a:r>
            <a:r>
              <a:rPr kumimoji="0" lang="en-US" sz="2400" dirty="0"/>
              <a:t> </a:t>
            </a:r>
            <a:r>
              <a:rPr kumimoji="0" lang="sr-Latn-CS" sz="2400" dirty="0"/>
              <a:t>š</a:t>
            </a:r>
            <a:r>
              <a:rPr kumimoji="0" lang="en-US" sz="2400" dirty="0" err="1"/>
              <a:t>ifrovan</a:t>
            </a:r>
            <a:r>
              <a:rPr kumimoji="0" lang="en-US" sz="2400" dirty="0"/>
              <a:t> </a:t>
            </a:r>
            <a:r>
              <a:rPr kumimoji="0" lang="en-US" sz="2400" dirty="0" err="1"/>
              <a:t>Cezarovim</a:t>
            </a:r>
            <a:r>
              <a:rPr kumimoji="0" lang="en-US" sz="2400" dirty="0"/>
              <a:t> </a:t>
            </a:r>
            <a:r>
              <a:rPr kumimoji="0" lang="en-US" sz="2400" dirty="0" err="1"/>
              <a:t>algoritmom</a:t>
            </a:r>
            <a:r>
              <a:rPr kumimoji="0" lang="en-US" sz="2400" dirty="0"/>
              <a:t>, </a:t>
            </a:r>
            <a:r>
              <a:rPr kumimoji="0" lang="en-US" sz="2400" dirty="0" err="1"/>
              <a:t>tada</a:t>
            </a:r>
            <a:r>
              <a:rPr kumimoji="0" lang="en-US" sz="2400" dirty="0"/>
              <a:t> se </a:t>
            </a:r>
            <a:r>
              <a:rPr kumimoji="0" lang="en-US" sz="2400" dirty="0" err="1"/>
              <a:t>kriptoanaliza</a:t>
            </a:r>
            <a:r>
              <a:rPr kumimoji="0" lang="en-US" sz="2400" dirty="0"/>
              <a:t> </a:t>
            </a:r>
            <a:r>
              <a:rPr kumimoji="0" lang="en-US" sz="2400" dirty="0" err="1"/>
              <a:t>metodom</a:t>
            </a:r>
            <a:r>
              <a:rPr kumimoji="0" lang="en-US" sz="2400" dirty="0"/>
              <a:t> </a:t>
            </a:r>
            <a:r>
              <a:rPr kumimoji="0" lang="en-US" sz="2400" dirty="0" err="1"/>
              <a:t>svih</a:t>
            </a:r>
            <a:r>
              <a:rPr kumimoji="0" lang="en-US" sz="2400" dirty="0"/>
              <a:t> </a:t>
            </a:r>
            <a:r>
              <a:rPr kumimoji="0" lang="en-US" sz="2400" dirty="0" err="1"/>
              <a:t>proba</a:t>
            </a:r>
            <a:r>
              <a:rPr kumimoji="0" lang="en-US" sz="2400" dirty="0"/>
              <a:t> i </a:t>
            </a:r>
            <a:r>
              <a:rPr kumimoji="0" lang="en-US" sz="2400" dirty="0" err="1"/>
              <a:t>poku</a:t>
            </a:r>
            <a:r>
              <a:rPr kumimoji="0" lang="sr-Latn-CS" sz="2400" dirty="0"/>
              <a:t>š</a:t>
            </a:r>
            <a:r>
              <a:rPr kumimoji="0" lang="en-US" sz="2400" dirty="0" err="1"/>
              <a:t>aja</a:t>
            </a:r>
            <a:r>
              <a:rPr kumimoji="0" lang="en-US" sz="2400" dirty="0"/>
              <a:t> </a:t>
            </a:r>
            <a:r>
              <a:rPr kumimoji="0" lang="en-US" sz="2400" dirty="0" err="1"/>
              <a:t>lako</a:t>
            </a:r>
            <a:r>
              <a:rPr kumimoji="0" lang="en-US" sz="2400" dirty="0"/>
              <a:t> </a:t>
            </a:r>
            <a:r>
              <a:rPr kumimoji="0" lang="en-US" sz="2400" dirty="0" err="1"/>
              <a:t>sprovodi</a:t>
            </a:r>
            <a:r>
              <a:rPr kumimoji="0" lang="en-US" sz="2400" dirty="0"/>
              <a:t>: </a:t>
            </a:r>
            <a:endParaRPr kumimoji="0" lang="sr-Latn-CS" sz="2400" dirty="0"/>
          </a:p>
          <a:p>
            <a:pPr lvl="1">
              <a:defRPr/>
            </a:pPr>
            <a:r>
              <a:rPr kumimoji="0" lang="en-US" sz="2100" dirty="0" err="1"/>
              <a:t>jednostavno</a:t>
            </a:r>
            <a:r>
              <a:rPr kumimoji="0" lang="en-US" sz="2100" dirty="0"/>
              <a:t> </a:t>
            </a:r>
            <a:r>
              <a:rPr kumimoji="0" lang="en-US" sz="2100" dirty="0" err="1"/>
              <a:t>treba</a:t>
            </a:r>
            <a:r>
              <a:rPr kumimoji="0" lang="en-US" sz="2100" dirty="0"/>
              <a:t> </a:t>
            </a:r>
            <a:r>
              <a:rPr kumimoji="0" lang="en-US" sz="2100" dirty="0" err="1"/>
              <a:t>ispitati</a:t>
            </a:r>
            <a:r>
              <a:rPr kumimoji="0" lang="en-US" sz="2100" dirty="0"/>
              <a:t> </a:t>
            </a:r>
            <a:r>
              <a:rPr kumimoji="0" lang="en-US" sz="2100" dirty="0" err="1"/>
              <a:t>svih</a:t>
            </a:r>
            <a:r>
              <a:rPr kumimoji="0" lang="en-US" sz="2100" dirty="0"/>
              <a:t> 25 </a:t>
            </a:r>
            <a:r>
              <a:rPr kumimoji="0" lang="en-US" sz="2100" dirty="0" err="1"/>
              <a:t>klju</a:t>
            </a:r>
            <a:r>
              <a:rPr kumimoji="0" lang="sr-Latn-CS" sz="2100" dirty="0"/>
              <a:t>č</a:t>
            </a:r>
            <a:r>
              <a:rPr kumimoji="0" lang="en-US" sz="2100" dirty="0" err="1"/>
              <a:t>eva</a:t>
            </a:r>
            <a:r>
              <a:rPr kumimoji="0" lang="en-US" sz="2100" dirty="0">
                <a:solidFill>
                  <a:srgbClr val="FFFF99"/>
                </a:solidFill>
                <a:effectLst/>
              </a:rPr>
              <a:t>!</a:t>
            </a:r>
          </a:p>
          <a:p>
            <a:pPr>
              <a:defRPr/>
            </a:pPr>
            <a:endParaRPr kumimoji="0" lang="en-US" sz="2400" dirty="0">
              <a:sym typeface="Symbol" pitchFamily="18" charset="2"/>
            </a:endParaRPr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Primer</a:t>
            </a:r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88925" y="1044575"/>
            <a:ext cx="7183438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sr-Latn-CS" sz="3200">
                <a:solidFill>
                  <a:schemeClr val="accent1"/>
                </a:solidFill>
                <a:latin typeface="Tahoma" pitchFamily="34" charset="0"/>
              </a:rPr>
              <a:t>Š</a:t>
            </a:r>
            <a:r>
              <a:rPr lang="en-US" sz="3200">
                <a:solidFill>
                  <a:schemeClr val="accent1"/>
                </a:solidFill>
                <a:latin typeface="Tahoma" pitchFamily="34" charset="0"/>
              </a:rPr>
              <a:t>ifr</a:t>
            </a:r>
            <a:r>
              <a:rPr lang="sr-Latn-CS" sz="3200">
                <a:solidFill>
                  <a:schemeClr val="accent1"/>
                </a:solidFill>
                <a:latin typeface="Tahoma" pitchFamily="34" charset="0"/>
              </a:rPr>
              <a:t>irani tekst</a:t>
            </a:r>
            <a:r>
              <a:rPr lang="en-US" sz="3200">
                <a:latin typeface="Times Roman YU" pitchFamily="18" charset="0"/>
              </a:rPr>
              <a:t>: 	</a:t>
            </a:r>
            <a:r>
              <a:rPr lang="en-US" sz="3200">
                <a:solidFill>
                  <a:srgbClr val="FF3300"/>
                </a:solidFill>
                <a:latin typeface="Times Roman YU" pitchFamily="18" charset="0"/>
              </a:rPr>
              <a:t>YLGLPR VH X SHWDN</a:t>
            </a:r>
          </a:p>
          <a:p>
            <a:pPr eaLnBrk="1" hangingPunct="1">
              <a:defRPr/>
            </a:pPr>
            <a:endParaRPr lang="en-US" sz="3200">
              <a:solidFill>
                <a:srgbClr val="FF3300"/>
              </a:solidFill>
              <a:latin typeface="Times Roman YU" pitchFamily="18" charset="0"/>
            </a:endParaRPr>
          </a:p>
          <a:p>
            <a:pPr eaLnBrk="1" hangingPunct="1"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Kju</a:t>
            </a:r>
            <a:r>
              <a:rPr lang="sr-Latn-CS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č</a:t>
            </a: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  <a:r>
              <a:rPr lang="en-US" sz="3200">
                <a:solidFill>
                  <a:srgbClr val="FFFF99"/>
                </a:solidFill>
                <a:latin typeface="Times Roman YU" pitchFamily="18" charset="0"/>
              </a:rPr>
              <a:t> 	</a:t>
            </a:r>
            <a:r>
              <a:rPr lang="en-US" sz="3200">
                <a:solidFill>
                  <a:schemeClr val="accent1"/>
                </a:solidFill>
                <a:latin typeface="Times Roman YU" pitchFamily="18" charset="0"/>
              </a:rPr>
              <a:t>1	</a:t>
            </a: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xkfkoq ug w rgvcm</a:t>
            </a:r>
          </a:p>
          <a:p>
            <a:pPr eaLnBrk="1" hangingPunct="1"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2	wjejnp tf v qfubl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</a:t>
            </a: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  <a:r>
              <a:rPr lang="en-US" sz="32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</a:t>
            </a:r>
            <a:r>
              <a:rPr 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vidimo se u petak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</a:t>
            </a: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</a:t>
            </a:r>
            <a:r>
              <a:rPr lang="en-US" sz="32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</a:t>
            </a: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uhcln rd s odszj</a:t>
            </a:r>
          </a:p>
          <a:p>
            <a:pPr eaLnBrk="1" hangingPunct="1"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		.</a:t>
            </a:r>
          </a:p>
          <a:p>
            <a:pPr eaLnBrk="1" hangingPunct="1">
              <a:defRPr/>
            </a:pPr>
            <a:r>
              <a:rPr lang="en-US" sz="3200">
                <a:solidFill>
                  <a:schemeClr val="accent1"/>
                </a:solidFill>
                <a:latin typeface="Times Roman YU" pitchFamily="18" charset="0"/>
              </a:rPr>
              <a:t>		.</a:t>
            </a:r>
          </a:p>
          <a:p>
            <a:pPr eaLnBrk="1" hangingPunct="1">
              <a:defRPr/>
            </a:pPr>
            <a:r>
              <a:rPr lang="en-US" sz="3200">
                <a:solidFill>
                  <a:schemeClr val="accent1"/>
                </a:solidFill>
                <a:latin typeface="Times Roman YU" pitchFamily="18" charset="0"/>
              </a:rPr>
              <a:t>		.</a:t>
            </a:r>
          </a:p>
          <a:p>
            <a:pPr eaLnBrk="1" hangingPunct="1">
              <a:defRPr/>
            </a:pPr>
            <a:r>
              <a:rPr lang="en-US" sz="3200">
                <a:solidFill>
                  <a:schemeClr val="accent1"/>
                </a:solidFill>
                <a:latin typeface="Times Roman YU" pitchFamily="18" charset="0"/>
              </a:rPr>
              <a:t>		25</a:t>
            </a:r>
          </a:p>
        </p:txBody>
      </p:sp>
    </p:spTree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Transpozicione tehnike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0" lang="en-US"/>
              <a:t>Svode se na neku vrstu permutacije slova (ili bitov</a:t>
            </a:r>
            <a:r>
              <a:rPr kumimoji="0" lang="sr-Latn-CS"/>
              <a:t>a</a:t>
            </a:r>
            <a:r>
              <a:rPr kumimoji="0" lang="en-US"/>
              <a:t>) u plaintextu.</a:t>
            </a:r>
          </a:p>
          <a:p>
            <a:pPr lvl="1">
              <a:defRPr/>
            </a:pPr>
            <a:r>
              <a:rPr kumimoji="0" lang="en-US"/>
              <a:t>Najjednostavniji primer </a:t>
            </a:r>
            <a:r>
              <a:rPr kumimoji="0" lang="sr-Latn-CS"/>
              <a:t>š</a:t>
            </a:r>
            <a:r>
              <a:rPr kumimoji="0" lang="en-US"/>
              <a:t>ifratora ovog tipa se dobija pisanjem teksta u cik-cak obliku tako da se dobiju dve vrste. </a:t>
            </a:r>
            <a:endParaRPr kumimoji="0" lang="sr-Latn-CS"/>
          </a:p>
          <a:p>
            <a:pPr lvl="1">
              <a:defRPr/>
            </a:pPr>
            <a:r>
              <a:rPr kumimoji="0" lang="sr-Latn-CS"/>
              <a:t>š</a:t>
            </a:r>
            <a:r>
              <a:rPr kumimoji="0" lang="en-US"/>
              <a:t>ifrirani tekst se dobija </a:t>
            </a:r>
            <a:r>
              <a:rPr kumimoji="0" lang="sr-Latn-CS"/>
              <a:t>č</a:t>
            </a:r>
            <a:r>
              <a:rPr kumimoji="0" lang="en-US"/>
              <a:t>itanjem vrsta.</a:t>
            </a:r>
          </a:p>
          <a:p>
            <a:pPr>
              <a:defRPr/>
            </a:pPr>
            <a:r>
              <a:rPr lang="sr-Latn-CS"/>
              <a:t>Primer: “</a:t>
            </a:r>
            <a:r>
              <a:rPr kumimoji="0" lang="en-US">
                <a:solidFill>
                  <a:schemeClr val="tx1"/>
                </a:solidFill>
                <a:effectLst/>
              </a:rPr>
              <a:t>napad odlo</a:t>
            </a:r>
            <a:r>
              <a:rPr kumimoji="0" lang="sr-Latn-CS">
                <a:solidFill>
                  <a:schemeClr val="tx1"/>
                </a:solidFill>
                <a:effectLst/>
              </a:rPr>
              <a:t>ž</a:t>
            </a:r>
            <a:r>
              <a:rPr kumimoji="0" lang="en-US">
                <a:solidFill>
                  <a:schemeClr val="tx1"/>
                </a:solidFill>
                <a:effectLst/>
              </a:rPr>
              <a:t>en za dva sata popodne</a:t>
            </a:r>
            <a:r>
              <a:rPr kumimoji="0" lang="sr-Latn-CS">
                <a:solidFill>
                  <a:schemeClr val="tx1"/>
                </a:solidFill>
                <a:effectLst/>
              </a:rPr>
              <a:t>”</a:t>
            </a:r>
          </a:p>
          <a:p>
            <a:pPr>
              <a:buFont typeface="Wingdings 2" pitchFamily="18" charset="2"/>
              <a:buNone/>
              <a:defRPr/>
            </a:pPr>
            <a:r>
              <a:rPr kumimoji="0" lang="sr-Latn-CS"/>
              <a:t> </a:t>
            </a:r>
            <a:r>
              <a:rPr kumimoji="0" lang="en-US"/>
              <a:t>n  p  d  d  o  e  z  d  a  a  a  o  o  n</a:t>
            </a:r>
          </a:p>
          <a:p>
            <a:pPr>
              <a:buFont typeface="Wingdings 2" pitchFamily="18" charset="2"/>
              <a:buNone/>
              <a:defRPr/>
            </a:pPr>
            <a:r>
              <a:rPr kumimoji="0" lang="en-US">
                <a:solidFill>
                  <a:schemeClr val="tx1"/>
                </a:solidFill>
                <a:effectLst/>
              </a:rPr>
              <a:t>   </a:t>
            </a:r>
            <a:r>
              <a:rPr kumimoji="0" lang="en-US">
                <a:solidFill>
                  <a:srgbClr val="FF6600"/>
                </a:solidFill>
              </a:rPr>
              <a:t>a  a  o   l  </a:t>
            </a:r>
            <a:r>
              <a:rPr kumimoji="0" lang="sr-Latn-CS">
                <a:solidFill>
                  <a:srgbClr val="FF6600"/>
                </a:solidFill>
              </a:rPr>
              <a:t>ž</a:t>
            </a:r>
            <a:r>
              <a:rPr kumimoji="0" lang="en-US">
                <a:solidFill>
                  <a:srgbClr val="FF6600"/>
                </a:solidFill>
              </a:rPr>
              <a:t>  n  a  v  s  t   p  p  d   e</a:t>
            </a:r>
            <a:endParaRPr kumimoji="0" lang="sr-Latn-CS">
              <a:solidFill>
                <a:srgbClr val="FF6600"/>
              </a:solidFill>
            </a:endParaRPr>
          </a:p>
          <a:p>
            <a:pPr>
              <a:defRPr/>
            </a:pPr>
            <a:r>
              <a:rPr kumimoji="0" lang="sr-Latn-CS"/>
              <a:t>š</a:t>
            </a:r>
            <a:r>
              <a:rPr kumimoji="0" lang="en-US"/>
              <a:t>ifrovana poruka glasi:</a:t>
            </a:r>
          </a:p>
          <a:p>
            <a:pPr>
              <a:defRPr/>
            </a:pPr>
            <a:r>
              <a:rPr kumimoji="0" lang="en-US">
                <a:solidFill>
                  <a:srgbClr val="FF6600"/>
                </a:solidFill>
                <a:effectLst/>
                <a:hlinkClick r:id="rId2"/>
              </a:rPr>
              <a:t>NPDDOEZDAAAOONAAOL</a:t>
            </a:r>
            <a:r>
              <a:rPr kumimoji="0" lang="sr-Latn-CS">
                <a:solidFill>
                  <a:srgbClr val="FF6600"/>
                </a:solidFill>
                <a:effectLst/>
                <a:hlinkClick r:id="rId2"/>
              </a:rPr>
              <a:t>Ž</a:t>
            </a:r>
            <a:r>
              <a:rPr kumimoji="0" lang="en-US">
                <a:solidFill>
                  <a:srgbClr val="FF6600"/>
                </a:solidFill>
                <a:effectLst/>
                <a:hlinkClick r:id="rId2"/>
              </a:rPr>
              <a:t>NAVSTPPDE</a:t>
            </a:r>
            <a:endParaRPr kumimoji="0" lang="en-US">
              <a:solidFill>
                <a:srgbClr val="FF6600"/>
              </a:solidFill>
            </a:endParaRPr>
          </a:p>
          <a:p>
            <a:pPr>
              <a:defRPr/>
            </a:pPr>
            <a:endParaRPr kumimoji="0" lang="en-US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en-US" sz="3200"/>
              <a:t>Transpozicija i substitucija – moderni </a:t>
            </a:r>
            <a:r>
              <a:rPr lang="sr-Latn-CS" sz="3200"/>
              <a:t>šifratori</a:t>
            </a:r>
            <a:endParaRPr lang="en-US" sz="320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CS"/>
              <a:t>Šifratori koji koriste substituciju ili transpoziciju nisu dovoljno bezbedni zbog statističkih osobina jezika plaintexta</a:t>
            </a:r>
            <a:endParaRPr lang="en-AU"/>
          </a:p>
          <a:p>
            <a:pPr>
              <a:lnSpc>
                <a:spcPct val="90000"/>
              </a:lnSpc>
              <a:defRPr/>
            </a:pPr>
            <a:r>
              <a:rPr lang="sr-Latn-CS"/>
              <a:t>Moguće je koristiti nekoliko šifratora sukcesivno da bi se pojačala snaga šifratora </a:t>
            </a:r>
            <a:r>
              <a:rPr lang="en-AU"/>
              <a:t>: </a:t>
            </a:r>
          </a:p>
          <a:p>
            <a:pPr lvl="1">
              <a:lnSpc>
                <a:spcPct val="90000"/>
              </a:lnSpc>
              <a:defRPr/>
            </a:pPr>
            <a:r>
              <a:rPr lang="sr-Latn-CS"/>
              <a:t>primena dve uzastopne substitucije daju složeniju substituciju(šifrator)</a:t>
            </a:r>
            <a:endParaRPr lang="en-AU"/>
          </a:p>
          <a:p>
            <a:pPr lvl="1">
              <a:lnSpc>
                <a:spcPct val="90000"/>
              </a:lnSpc>
              <a:defRPr/>
            </a:pPr>
            <a:r>
              <a:rPr lang="sr-Latn-CS"/>
              <a:t>dve uzastopne transpozicije daju kompleksniju transpoziciju</a:t>
            </a:r>
            <a:endParaRPr lang="en-AU"/>
          </a:p>
          <a:p>
            <a:pPr lvl="1">
              <a:lnSpc>
                <a:spcPct val="90000"/>
              </a:lnSpc>
              <a:defRPr/>
            </a:pPr>
            <a:r>
              <a:rPr lang="sr-Latn-CS"/>
              <a:t>ali primena substitucije i transpozicije daje mnogo jači šifrator! </a:t>
            </a:r>
          </a:p>
          <a:p>
            <a:pPr lvl="2">
              <a:lnSpc>
                <a:spcPct val="90000"/>
              </a:lnSpc>
              <a:defRPr/>
            </a:pPr>
            <a:r>
              <a:rPr lang="sr-Latn-CS"/>
              <a:t>Ova filozofija označava prelaz sa klasičnih na moderne šifratore</a:t>
            </a:r>
            <a:endParaRPr lang="en-US">
              <a:effectLst/>
            </a:endParaRPr>
          </a:p>
          <a:p>
            <a:pPr>
              <a:lnSpc>
                <a:spcPct val="90000"/>
              </a:lnSpc>
              <a:defRPr/>
            </a:pPr>
            <a:r>
              <a:rPr lang="sr-Latn-CS">
                <a:effectLst/>
              </a:rPr>
              <a:t>DES - </a:t>
            </a:r>
            <a:r>
              <a:rPr lang="en-US">
                <a:effectLst/>
              </a:rPr>
              <a:t>Algoritam za </a:t>
            </a:r>
            <a:r>
              <a:rPr lang="sr-Latn-CS">
                <a:effectLst/>
              </a:rPr>
              <a:t>š</a:t>
            </a:r>
            <a:r>
              <a:rPr lang="en-US">
                <a:effectLst/>
              </a:rPr>
              <a:t>ifriranje koji koristi i supstituciju i transpoziciju</a:t>
            </a:r>
            <a:endParaRPr lang="sr-Latn-CS">
              <a:effectLst/>
            </a:endParaRPr>
          </a:p>
          <a:p>
            <a:pPr lvl="1">
              <a:lnSpc>
                <a:spcPct val="90000"/>
              </a:lnSpc>
              <a:defRPr/>
            </a:pPr>
            <a:r>
              <a:rPr lang="sr-Latn-CS">
                <a:effectLst/>
              </a:rPr>
              <a:t>blok šifrator – vrši šifriranje bloka podataka odjednom</a:t>
            </a:r>
            <a:endParaRPr lang="en-US">
              <a:effectLst/>
            </a:endParaRPr>
          </a:p>
          <a:p>
            <a:pPr>
              <a:lnSpc>
                <a:spcPct val="90000"/>
              </a:lnSpc>
              <a:defRPr/>
            </a:pPr>
            <a:endParaRPr lang="en-US"/>
          </a:p>
        </p:txBody>
      </p:sp>
    </p:spTree>
  </p:cSld>
  <p:clrMapOvr>
    <a:masterClrMapping/>
  </p:clrMapOvr>
  <p:transition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DES</a:t>
            </a: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Najčešće korišćeni blok šifrator na svetu</a:t>
            </a:r>
            <a:endParaRPr lang="en-AU"/>
          </a:p>
          <a:p>
            <a:pPr>
              <a:defRPr/>
            </a:pPr>
            <a:r>
              <a:rPr lang="sr-Latn-CS"/>
              <a:t>usvojen je kao standard za šifriranje 1977. god. od strane NBS (</a:t>
            </a:r>
            <a:r>
              <a:rPr lang="en-US"/>
              <a:t>National Bureau of Standards</a:t>
            </a:r>
            <a:r>
              <a:rPr lang="sr-Latn-CS"/>
              <a:t>)</a:t>
            </a:r>
            <a:endParaRPr lang="en-AU"/>
          </a:p>
          <a:p>
            <a:pPr lvl="1">
              <a:defRPr/>
            </a:pPr>
            <a:r>
              <a:rPr lang="sr-Latn-CS"/>
              <a:t>pod oznakom </a:t>
            </a:r>
            <a:r>
              <a:rPr lang="en-US"/>
              <a:t> FIPS PUB 46</a:t>
            </a:r>
            <a:r>
              <a:rPr lang="sr-Latn-CS"/>
              <a:t> (</a:t>
            </a:r>
            <a:r>
              <a:rPr lang="en-US"/>
              <a:t>Federal Information Processing Standard</a:t>
            </a:r>
            <a:r>
              <a:rPr lang="sr-Latn-CS"/>
              <a:t>, publikacija 46</a:t>
            </a:r>
            <a:r>
              <a:rPr lang="en-US"/>
              <a:t> </a:t>
            </a:r>
            <a:r>
              <a:rPr lang="sr-Latn-CS"/>
              <a:t>)</a:t>
            </a:r>
            <a:endParaRPr lang="en-AU"/>
          </a:p>
          <a:p>
            <a:pPr>
              <a:defRPr/>
            </a:pPr>
            <a:r>
              <a:rPr lang="sr-Latn-CS"/>
              <a:t>vrši šifriranje bloka podataka veličine 64 bita korišćenjem 56-bitnog ključa</a:t>
            </a:r>
            <a:endParaRPr lang="en-US"/>
          </a:p>
          <a:p>
            <a:pPr>
              <a:defRPr/>
            </a:pPr>
            <a:r>
              <a:rPr lang="sr-Latn-CS"/>
              <a:t>danas je predmet mnogih kontraverzi vezanih za njegovu bezbednost</a:t>
            </a:r>
            <a:endParaRPr lang="en-AU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Istorija DESa</a:t>
            </a: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sz="2400"/>
              <a:t>Krajem 1960-ih IBM je pokrenuo istraživački projekat u oblasti računarske kriptografije (Rukvodilac projekta je bio </a:t>
            </a:r>
            <a:r>
              <a:rPr lang="en-US" sz="2400"/>
              <a:t>Horst Feistel</a:t>
            </a:r>
            <a:r>
              <a:rPr lang="sr-Latn-CS" sz="2400"/>
              <a:t>)</a:t>
            </a:r>
          </a:p>
          <a:p>
            <a:pPr>
              <a:defRPr/>
            </a:pPr>
            <a:r>
              <a:rPr lang="sr-Latn-CS" sz="2400"/>
              <a:t>Projekat je okončan 1971. god</a:t>
            </a:r>
          </a:p>
          <a:p>
            <a:pPr lvl="1">
              <a:defRPr/>
            </a:pPr>
            <a:r>
              <a:rPr lang="sr-Latn-CS" sz="2100"/>
              <a:t>razvijen je algoritam za šifriranje pod nzivom </a:t>
            </a:r>
            <a:r>
              <a:rPr lang="en-US" sz="2100">
                <a:latin typeface="Times-Roman" charset="0"/>
              </a:rPr>
              <a:t>LUCIFER </a:t>
            </a:r>
            <a:r>
              <a:rPr lang="en-US" sz="2100"/>
              <a:t>. </a:t>
            </a:r>
            <a:endParaRPr lang="sr-Latn-CS" sz="2100"/>
          </a:p>
          <a:p>
            <a:pPr lvl="1">
              <a:defRPr/>
            </a:pPr>
            <a:r>
              <a:rPr lang="sr-Latn-CS" sz="2100"/>
              <a:t>LUCIFER je blok šifrator koji operiše nad blokovima od po 64 bita i koristi 128-bitni ključ.</a:t>
            </a:r>
          </a:p>
          <a:p>
            <a:pPr>
              <a:defRPr/>
            </a:pPr>
            <a:r>
              <a:rPr lang="sr-Latn-CS" sz="2400"/>
              <a:t>IBM je žele</a:t>
            </a:r>
            <a:r>
              <a:rPr lang="en-US" sz="2400"/>
              <a:t>o</a:t>
            </a:r>
            <a:r>
              <a:rPr lang="sr-Latn-CS" sz="2400"/>
              <a:t> da stvori komercijalni prozvod koji bi mogao da se implementira na jednom čipu</a:t>
            </a:r>
          </a:p>
          <a:p>
            <a:pPr lvl="1">
              <a:defRPr/>
            </a:pPr>
            <a:r>
              <a:rPr lang="sr-Latn-CS" sz="2100"/>
              <a:t>da bi se to postiglo veličina ključa morala je da se redukuje na 56 bitova</a:t>
            </a:r>
          </a:p>
          <a:p>
            <a:pPr>
              <a:defRPr/>
            </a:pPr>
            <a:r>
              <a:rPr lang="en-US" sz="2400"/>
              <a:t>1973</a:t>
            </a:r>
            <a:r>
              <a:rPr lang="sr-Latn-CS" sz="2400"/>
              <a:t>. god. </a:t>
            </a:r>
            <a:r>
              <a:rPr lang="en-US" sz="2400"/>
              <a:t> NBS </a:t>
            </a:r>
            <a:r>
              <a:rPr lang="sr-Latn-CS" sz="2400"/>
              <a:t>je raspisao konkurs za nacionalni standard za šifriranje podataka </a:t>
            </a:r>
            <a:endParaRPr lang="en-US" sz="2400"/>
          </a:p>
          <a:p>
            <a:pPr lvl="1">
              <a:defRPr/>
            </a:pPr>
            <a:r>
              <a:rPr lang="en-US" sz="2100"/>
              <a:t>IBM </a:t>
            </a:r>
            <a:r>
              <a:rPr lang="sr-Latn-CS" sz="2100"/>
              <a:t>je dostavio svoju modifikovanu verziju LUCIFERa koji je 1977. god prihvaćen kao standard za šifriranje podataka pod nazivom </a:t>
            </a:r>
            <a:r>
              <a:rPr lang="en-US" sz="2100"/>
              <a:t>DES</a:t>
            </a:r>
          </a:p>
          <a:p>
            <a:pPr>
              <a:defRPr/>
            </a:pPr>
            <a:endParaRPr lang="en-US" sz="2400"/>
          </a:p>
        </p:txBody>
      </p:sp>
    </p:spTree>
  </p:cSld>
  <p:clrMapOvr>
    <a:masterClrMapping/>
  </p:clrMapOvr>
  <p:transition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DES (Data Encription Standard)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defRPr/>
            </a:pPr>
            <a:r>
              <a:rPr kumimoji="0" lang="en-US" sz="2400"/>
              <a:t>Algoritam za </a:t>
            </a:r>
            <a:r>
              <a:rPr kumimoji="0" lang="sr-Latn-CS" sz="2400"/>
              <a:t>š</a:t>
            </a:r>
            <a:r>
              <a:rPr kumimoji="0" lang="en-US" sz="2400"/>
              <a:t>ifriranje koji koristi i supstituciju i transpoziciju</a:t>
            </a:r>
            <a:endParaRPr kumimoji="0" lang="sr-Latn-CS" sz="2400"/>
          </a:p>
          <a:p>
            <a:pPr marL="533400" indent="-533400">
              <a:defRPr/>
            </a:pPr>
            <a:r>
              <a:rPr lang="en-US" sz="2400"/>
              <a:t>DES algoritam </a:t>
            </a:r>
            <a:r>
              <a:rPr lang="sr-Latn-CS" sz="2400"/>
              <a:t>vrši šifriranje</a:t>
            </a:r>
            <a:r>
              <a:rPr lang="en-US" sz="2400"/>
              <a:t> 64-bitni</a:t>
            </a:r>
            <a:r>
              <a:rPr lang="sr-Latn-CS" sz="2400"/>
              <a:t>h</a:t>
            </a:r>
            <a:r>
              <a:rPr lang="en-US" sz="2400"/>
              <a:t> blokov</a:t>
            </a:r>
            <a:r>
              <a:rPr lang="sr-Latn-CS" sz="2400"/>
              <a:t>a podataka</a:t>
            </a:r>
            <a:r>
              <a:rPr lang="en-US" sz="2400"/>
              <a:t>.</a:t>
            </a:r>
          </a:p>
          <a:p>
            <a:pPr marL="533400" indent="-533400">
              <a:defRPr/>
            </a:pPr>
            <a:r>
              <a:rPr lang="en-US" sz="2400"/>
              <a:t>Algoritam koristi 56-bitni klju</a:t>
            </a:r>
            <a:r>
              <a:rPr lang="hr-HR" sz="2400"/>
              <a:t>č, od kojih se dobija 16  48-bitnih ključeva koji se koriste u funkcijama f</a:t>
            </a:r>
            <a:r>
              <a:rPr lang="hr-HR" sz="1800"/>
              <a:t>k</a:t>
            </a:r>
          </a:p>
          <a:p>
            <a:pPr marL="533400" indent="-533400">
              <a:defRPr/>
            </a:pPr>
            <a:r>
              <a:rPr lang="hr-HR" sz="2400"/>
              <a:t>postupak šifriranja bi mogli opisati kao</a:t>
            </a:r>
          </a:p>
          <a:p>
            <a:pPr marL="533400" indent="-533400">
              <a:defRPr/>
            </a:pPr>
            <a:endParaRPr kumimoji="0" lang="sr-Latn-CS" sz="2400"/>
          </a:p>
          <a:p>
            <a:pPr marL="533400" indent="-533400">
              <a:defRPr/>
            </a:pPr>
            <a:endParaRPr kumimoji="0" lang="sr-Latn-CS" sz="2400"/>
          </a:p>
          <a:p>
            <a:pPr marL="895350" lvl="1" indent="-438150">
              <a:defRPr/>
            </a:pPr>
            <a:r>
              <a:rPr kumimoji="0" lang="en-US" sz="2100"/>
              <a:t>IP</a:t>
            </a:r>
            <a:r>
              <a:rPr kumimoji="0" lang="sr-Latn-CS" sz="2100"/>
              <a:t> -</a:t>
            </a:r>
            <a:r>
              <a:rPr kumimoji="0" lang="en-US" sz="2100"/>
              <a:t> Inicijalna permutacija </a:t>
            </a:r>
            <a:endParaRPr kumimoji="0" lang="sr-Latn-CS" sz="2100"/>
          </a:p>
          <a:p>
            <a:pPr marL="895350" lvl="1" indent="-438150">
              <a:defRPr/>
            </a:pPr>
            <a:r>
              <a:rPr kumimoji="0" lang="en-US" sz="2100"/>
              <a:t>fk</a:t>
            </a:r>
            <a:r>
              <a:rPr kumimoji="0" lang="sr-Latn-CS" sz="2100"/>
              <a:t> -</a:t>
            </a:r>
            <a:r>
              <a:rPr kumimoji="0" lang="en-US" sz="2100"/>
              <a:t> </a:t>
            </a:r>
            <a:r>
              <a:rPr kumimoji="0" lang="sr-Latn-CS" sz="2100"/>
              <a:t>k</a:t>
            </a:r>
            <a:r>
              <a:rPr kumimoji="0" lang="en-US" sz="2100"/>
              <a:t>ompleksna funkcija koja obuhvata i supstituciju i permutaciju i zavisi od klju</a:t>
            </a:r>
            <a:r>
              <a:rPr kumimoji="0" lang="sr-Latn-CS" sz="2100"/>
              <a:t>č</a:t>
            </a:r>
            <a:r>
              <a:rPr kumimoji="0" lang="en-US" sz="2100"/>
              <a:t>a</a:t>
            </a:r>
          </a:p>
          <a:p>
            <a:pPr marL="895350" lvl="1" indent="-438150">
              <a:defRPr/>
            </a:pPr>
            <a:r>
              <a:rPr kumimoji="0" lang="en-US" sz="2100"/>
              <a:t>SW</a:t>
            </a:r>
            <a:r>
              <a:rPr kumimoji="0" lang="sr-Latn-CS" sz="2100"/>
              <a:t> -</a:t>
            </a:r>
            <a:r>
              <a:rPr kumimoji="0" lang="en-US" sz="2100"/>
              <a:t> </a:t>
            </a:r>
            <a:r>
              <a:rPr kumimoji="0" lang="sr-Latn-CS" sz="2100"/>
              <a:t>f</a:t>
            </a:r>
            <a:r>
              <a:rPr kumimoji="0" lang="en-US" sz="2100"/>
              <a:t>unkcija permutacije koja zamenjuje mesta dvema polovinama ulaznih podataka. (npr. SW(</a:t>
            </a:r>
            <a:r>
              <a:rPr kumimoji="0" lang="sr-Latn-CS" sz="2100"/>
              <a:t>0000</a:t>
            </a:r>
            <a:r>
              <a:rPr kumimoji="0" lang="en-US" sz="2100"/>
              <a:t> 11</a:t>
            </a:r>
            <a:r>
              <a:rPr kumimoji="0" lang="sr-Latn-CS" sz="2100"/>
              <a:t>1</a:t>
            </a:r>
            <a:r>
              <a:rPr kumimoji="0" lang="en-US" sz="2100"/>
              <a:t>1)=11</a:t>
            </a:r>
            <a:r>
              <a:rPr kumimoji="0" lang="sr-Latn-CS" sz="2100"/>
              <a:t>1</a:t>
            </a:r>
            <a:r>
              <a:rPr kumimoji="0" lang="en-US" sz="2100"/>
              <a:t>1 </a:t>
            </a:r>
            <a:r>
              <a:rPr kumimoji="0" lang="sr-Latn-CS" sz="2100"/>
              <a:t>0000</a:t>
            </a:r>
            <a:r>
              <a:rPr kumimoji="0" lang="en-US" sz="2100"/>
              <a:t>)</a:t>
            </a:r>
            <a:endParaRPr kumimoji="0" lang="sr-Latn-CS" sz="2100"/>
          </a:p>
          <a:p>
            <a:pPr marL="895350" lvl="1" indent="-438150">
              <a:defRPr/>
            </a:pPr>
            <a:r>
              <a:rPr kumimoji="0" lang="en-US" sz="2100"/>
              <a:t>IP</a:t>
            </a:r>
            <a:r>
              <a:rPr kumimoji="0" lang="en-US" sz="2100" baseline="30000"/>
              <a:t>-1</a:t>
            </a:r>
            <a:r>
              <a:rPr kumimoji="0" lang="en-US" sz="2100"/>
              <a:t> Permutacija koja je inverzna inicijalnoj permutaciji </a:t>
            </a:r>
          </a:p>
          <a:p>
            <a:pPr marL="533400" indent="-533400">
              <a:defRPr/>
            </a:pPr>
            <a:endParaRPr kumimoji="0" lang="en-US" sz="240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36575" y="3048000"/>
          <a:ext cx="83010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4080" imgH="253800" progId="Equation.DSMT4">
                  <p:embed/>
                </p:oleObj>
              </mc:Choice>
              <mc:Fallback>
                <p:oleObj name="Equation" r:id="rId2" imgW="31240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048000"/>
                        <a:ext cx="8301038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DES šema šifriranja</a:t>
            </a:r>
            <a:endParaRPr lang="en-US"/>
          </a:p>
        </p:txBody>
      </p:sp>
      <p:grpSp>
        <p:nvGrpSpPr>
          <p:cNvPr id="24579" name="Group 164"/>
          <p:cNvGrpSpPr>
            <a:grpSpLocks/>
          </p:cNvGrpSpPr>
          <p:nvPr/>
        </p:nvGrpSpPr>
        <p:grpSpPr bwMode="auto">
          <a:xfrm>
            <a:off x="1066800" y="1362075"/>
            <a:ext cx="6781800" cy="5343525"/>
            <a:chOff x="672" y="618"/>
            <a:chExt cx="4272" cy="3366"/>
          </a:xfrm>
        </p:grpSpPr>
        <p:sp>
          <p:nvSpPr>
            <p:cNvPr id="24580" name="Text Box 165"/>
            <p:cNvSpPr txBox="1">
              <a:spLocks noChangeArrowheads="1"/>
            </p:cNvSpPr>
            <p:nvPr/>
          </p:nvSpPr>
          <p:spPr bwMode="auto">
            <a:xfrm>
              <a:off x="719" y="1133"/>
              <a:ext cx="1092" cy="220"/>
            </a:xfrm>
            <a:prstGeom prst="rect">
              <a:avLst/>
            </a:prstGeom>
            <a:noFill/>
            <a:ln w="12700" cap="sq">
              <a:solidFill>
                <a:srgbClr val="CC99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FFFF"/>
                  </a:solidFill>
                  <a:latin typeface="Times New Roman" pitchFamily="18" charset="0"/>
                </a:rPr>
                <a:t>Initial permutation</a:t>
              </a:r>
            </a:p>
          </p:txBody>
        </p:sp>
        <p:sp>
          <p:nvSpPr>
            <p:cNvPr id="24581" name="Text Box 166"/>
            <p:cNvSpPr txBox="1">
              <a:spLocks noChangeArrowheads="1"/>
            </p:cNvSpPr>
            <p:nvPr/>
          </p:nvSpPr>
          <p:spPr bwMode="auto">
            <a:xfrm>
              <a:off x="719" y="1480"/>
              <a:ext cx="1092" cy="220"/>
            </a:xfrm>
            <a:prstGeom prst="rect">
              <a:avLst/>
            </a:prstGeom>
            <a:noFill/>
            <a:ln w="12700" cap="sq">
              <a:solidFill>
                <a:srgbClr val="CC99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FFFF"/>
                  </a:solidFill>
                  <a:latin typeface="Times New Roman" pitchFamily="18" charset="0"/>
                </a:rPr>
                <a:t>Round 1</a:t>
              </a:r>
            </a:p>
          </p:txBody>
        </p:sp>
        <p:sp>
          <p:nvSpPr>
            <p:cNvPr id="24582" name="Text Box 167"/>
            <p:cNvSpPr txBox="1">
              <a:spLocks noChangeArrowheads="1"/>
            </p:cNvSpPr>
            <p:nvPr/>
          </p:nvSpPr>
          <p:spPr bwMode="auto">
            <a:xfrm>
              <a:off x="719" y="1854"/>
              <a:ext cx="1092" cy="220"/>
            </a:xfrm>
            <a:prstGeom prst="rect">
              <a:avLst/>
            </a:prstGeom>
            <a:noFill/>
            <a:ln w="12700" cap="sq">
              <a:solidFill>
                <a:srgbClr val="CC99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FFFF"/>
                  </a:solidFill>
                  <a:latin typeface="Times New Roman" pitchFamily="18" charset="0"/>
                </a:rPr>
                <a:t>Round 2</a:t>
              </a:r>
            </a:p>
          </p:txBody>
        </p:sp>
        <p:sp>
          <p:nvSpPr>
            <p:cNvPr id="24583" name="Text Box 168"/>
            <p:cNvSpPr txBox="1">
              <a:spLocks noChangeArrowheads="1"/>
            </p:cNvSpPr>
            <p:nvPr/>
          </p:nvSpPr>
          <p:spPr bwMode="auto">
            <a:xfrm>
              <a:off x="719" y="2556"/>
              <a:ext cx="1092" cy="220"/>
            </a:xfrm>
            <a:prstGeom prst="rect">
              <a:avLst/>
            </a:prstGeom>
            <a:noFill/>
            <a:ln w="12700" cap="sq">
              <a:solidFill>
                <a:srgbClr val="CC99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FFFF"/>
                  </a:solidFill>
                  <a:latin typeface="Times New Roman" pitchFamily="18" charset="0"/>
                </a:rPr>
                <a:t>Round 16</a:t>
              </a:r>
            </a:p>
          </p:txBody>
        </p:sp>
        <p:sp>
          <p:nvSpPr>
            <p:cNvPr id="24584" name="Text Box 169"/>
            <p:cNvSpPr txBox="1">
              <a:spLocks noChangeArrowheads="1"/>
            </p:cNvSpPr>
            <p:nvPr/>
          </p:nvSpPr>
          <p:spPr bwMode="auto">
            <a:xfrm>
              <a:off x="719" y="2930"/>
              <a:ext cx="1092" cy="220"/>
            </a:xfrm>
            <a:prstGeom prst="rect">
              <a:avLst/>
            </a:prstGeom>
            <a:noFill/>
            <a:ln w="12700" cap="sq">
              <a:solidFill>
                <a:srgbClr val="CC99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FFFF"/>
                  </a:solidFill>
                  <a:latin typeface="Times New Roman" pitchFamily="18" charset="0"/>
                </a:rPr>
                <a:t>32-bit swap</a:t>
              </a:r>
            </a:p>
          </p:txBody>
        </p:sp>
        <p:sp>
          <p:nvSpPr>
            <p:cNvPr id="24585" name="Text Box 170"/>
            <p:cNvSpPr txBox="1">
              <a:spLocks noChangeArrowheads="1"/>
            </p:cNvSpPr>
            <p:nvPr/>
          </p:nvSpPr>
          <p:spPr bwMode="auto">
            <a:xfrm>
              <a:off x="719" y="3305"/>
              <a:ext cx="1092" cy="220"/>
            </a:xfrm>
            <a:prstGeom prst="rect">
              <a:avLst/>
            </a:prstGeom>
            <a:noFill/>
            <a:ln w="12700" cap="sq">
              <a:solidFill>
                <a:srgbClr val="CC99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FFFF"/>
                  </a:solidFill>
                  <a:latin typeface="Times New Roman" pitchFamily="18" charset="0"/>
                </a:rPr>
                <a:t>Inverse permute</a:t>
              </a:r>
            </a:p>
          </p:txBody>
        </p:sp>
        <p:sp>
          <p:nvSpPr>
            <p:cNvPr id="24586" name="Line 171"/>
            <p:cNvSpPr>
              <a:spLocks noChangeShapeType="1"/>
            </p:cNvSpPr>
            <p:nvPr/>
          </p:nvSpPr>
          <p:spPr bwMode="auto">
            <a:xfrm>
              <a:off x="1242" y="3145"/>
              <a:ext cx="0" cy="140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7" name="Line 172"/>
            <p:cNvSpPr>
              <a:spLocks noChangeShapeType="1"/>
            </p:cNvSpPr>
            <p:nvPr/>
          </p:nvSpPr>
          <p:spPr bwMode="auto">
            <a:xfrm>
              <a:off x="1242" y="2770"/>
              <a:ext cx="0" cy="141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8" name="Line 173"/>
            <p:cNvSpPr>
              <a:spLocks noChangeShapeType="1"/>
            </p:cNvSpPr>
            <p:nvPr/>
          </p:nvSpPr>
          <p:spPr bwMode="auto">
            <a:xfrm>
              <a:off x="1242" y="2069"/>
              <a:ext cx="0" cy="46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9" name="Line 174"/>
            <p:cNvSpPr>
              <a:spLocks noChangeShapeType="1"/>
            </p:cNvSpPr>
            <p:nvPr/>
          </p:nvSpPr>
          <p:spPr bwMode="auto">
            <a:xfrm>
              <a:off x="1242" y="1694"/>
              <a:ext cx="0" cy="141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0" name="Line 175"/>
            <p:cNvSpPr>
              <a:spLocks noChangeShapeType="1"/>
            </p:cNvSpPr>
            <p:nvPr/>
          </p:nvSpPr>
          <p:spPr bwMode="auto">
            <a:xfrm>
              <a:off x="1242" y="1367"/>
              <a:ext cx="0" cy="140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4591" name="Group 176"/>
            <p:cNvGrpSpPr>
              <a:grpSpLocks/>
            </p:cNvGrpSpPr>
            <p:nvPr/>
          </p:nvGrpSpPr>
          <p:grpSpPr bwMode="auto">
            <a:xfrm>
              <a:off x="1811" y="1367"/>
              <a:ext cx="522" cy="234"/>
              <a:chOff x="2400" y="2688"/>
              <a:chExt cx="240" cy="240"/>
            </a:xfrm>
          </p:grpSpPr>
          <p:sp>
            <p:nvSpPr>
              <p:cNvPr id="24617" name="Line 177"/>
              <p:cNvSpPr>
                <a:spLocks noChangeShapeType="1"/>
              </p:cNvSpPr>
              <p:nvPr/>
            </p:nvSpPr>
            <p:spPr bwMode="auto">
              <a:xfrm flipH="1">
                <a:off x="2400" y="2928"/>
                <a:ext cx="240" cy="0"/>
              </a:xfrm>
              <a:prstGeom prst="line">
                <a:avLst/>
              </a:prstGeom>
              <a:noFill/>
              <a:ln w="12700" cap="sq">
                <a:solidFill>
                  <a:srgbClr val="FFFFFF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18" name="Text Box 178"/>
              <p:cNvSpPr txBox="1">
                <a:spLocks noChangeArrowheads="1"/>
              </p:cNvSpPr>
              <p:nvPr/>
            </p:nvSpPr>
            <p:spPr bwMode="auto">
              <a:xfrm>
                <a:off x="2400" y="2688"/>
                <a:ext cx="240" cy="17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200">
                    <a:solidFill>
                      <a:srgbClr val="FFFFFF"/>
                    </a:solidFill>
                    <a:latin typeface="Times New Roman" pitchFamily="18" charset="0"/>
                  </a:rPr>
                  <a:t>K1</a:t>
                </a:r>
              </a:p>
            </p:txBody>
          </p:sp>
        </p:grpSp>
        <p:grpSp>
          <p:nvGrpSpPr>
            <p:cNvPr id="24592" name="Group 179"/>
            <p:cNvGrpSpPr>
              <a:grpSpLocks/>
            </p:cNvGrpSpPr>
            <p:nvPr/>
          </p:nvGrpSpPr>
          <p:grpSpPr bwMode="auto">
            <a:xfrm>
              <a:off x="1811" y="1741"/>
              <a:ext cx="522" cy="234"/>
              <a:chOff x="2400" y="2688"/>
              <a:chExt cx="240" cy="240"/>
            </a:xfrm>
          </p:grpSpPr>
          <p:sp>
            <p:nvSpPr>
              <p:cNvPr id="24615" name="Line 180"/>
              <p:cNvSpPr>
                <a:spLocks noChangeShapeType="1"/>
              </p:cNvSpPr>
              <p:nvPr/>
            </p:nvSpPr>
            <p:spPr bwMode="auto">
              <a:xfrm flipH="1">
                <a:off x="2400" y="2928"/>
                <a:ext cx="240" cy="0"/>
              </a:xfrm>
              <a:prstGeom prst="line">
                <a:avLst/>
              </a:prstGeom>
              <a:noFill/>
              <a:ln w="12700" cap="sq">
                <a:solidFill>
                  <a:srgbClr val="FFFFFF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16" name="Text Box 181"/>
              <p:cNvSpPr txBox="1">
                <a:spLocks noChangeArrowheads="1"/>
              </p:cNvSpPr>
              <p:nvPr/>
            </p:nvSpPr>
            <p:spPr bwMode="auto">
              <a:xfrm>
                <a:off x="2400" y="2688"/>
                <a:ext cx="240" cy="17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200">
                    <a:solidFill>
                      <a:srgbClr val="FFFFFF"/>
                    </a:solidFill>
                    <a:latin typeface="Times New Roman" pitchFamily="18" charset="0"/>
                  </a:rPr>
                  <a:t>K2</a:t>
                </a:r>
              </a:p>
            </p:txBody>
          </p:sp>
        </p:grpSp>
        <p:grpSp>
          <p:nvGrpSpPr>
            <p:cNvPr id="24593" name="Group 182"/>
            <p:cNvGrpSpPr>
              <a:grpSpLocks/>
            </p:cNvGrpSpPr>
            <p:nvPr/>
          </p:nvGrpSpPr>
          <p:grpSpPr bwMode="auto">
            <a:xfrm>
              <a:off x="1811" y="2443"/>
              <a:ext cx="522" cy="234"/>
              <a:chOff x="2400" y="2688"/>
              <a:chExt cx="240" cy="240"/>
            </a:xfrm>
          </p:grpSpPr>
          <p:sp>
            <p:nvSpPr>
              <p:cNvPr id="24613" name="Line 183"/>
              <p:cNvSpPr>
                <a:spLocks noChangeShapeType="1"/>
              </p:cNvSpPr>
              <p:nvPr/>
            </p:nvSpPr>
            <p:spPr bwMode="auto">
              <a:xfrm flipH="1">
                <a:off x="2400" y="2928"/>
                <a:ext cx="240" cy="0"/>
              </a:xfrm>
              <a:prstGeom prst="line">
                <a:avLst/>
              </a:prstGeom>
              <a:noFill/>
              <a:ln w="12700" cap="sq">
                <a:solidFill>
                  <a:srgbClr val="FFFFFF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14" name="Text Box 184"/>
              <p:cNvSpPr txBox="1">
                <a:spLocks noChangeArrowheads="1"/>
              </p:cNvSpPr>
              <p:nvPr/>
            </p:nvSpPr>
            <p:spPr bwMode="auto">
              <a:xfrm>
                <a:off x="2400" y="2688"/>
                <a:ext cx="240" cy="17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200">
                    <a:solidFill>
                      <a:srgbClr val="FFFFFF"/>
                    </a:solidFill>
                    <a:latin typeface="Times New Roman" pitchFamily="18" charset="0"/>
                  </a:rPr>
                  <a:t>K16</a:t>
                </a:r>
              </a:p>
            </p:txBody>
          </p:sp>
        </p:grpSp>
        <p:sp>
          <p:nvSpPr>
            <p:cNvPr id="24594" name="Text Box 185"/>
            <p:cNvSpPr txBox="1">
              <a:spLocks noChangeArrowheads="1"/>
            </p:cNvSpPr>
            <p:nvPr/>
          </p:nvSpPr>
          <p:spPr bwMode="auto">
            <a:xfrm>
              <a:off x="2333" y="1480"/>
              <a:ext cx="1092" cy="220"/>
            </a:xfrm>
            <a:prstGeom prst="rect">
              <a:avLst/>
            </a:prstGeom>
            <a:noFill/>
            <a:ln w="12700" cap="sq">
              <a:solidFill>
                <a:srgbClr val="CC99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FFFF"/>
                  </a:solidFill>
                  <a:latin typeface="Times New Roman" pitchFamily="18" charset="0"/>
                </a:rPr>
                <a:t>Permuted key</a:t>
              </a:r>
            </a:p>
          </p:txBody>
        </p:sp>
        <p:sp>
          <p:nvSpPr>
            <p:cNvPr id="24595" name="Text Box 186"/>
            <p:cNvSpPr txBox="1">
              <a:spLocks noChangeArrowheads="1"/>
            </p:cNvSpPr>
            <p:nvPr/>
          </p:nvSpPr>
          <p:spPr bwMode="auto">
            <a:xfrm>
              <a:off x="2333" y="1854"/>
              <a:ext cx="1092" cy="220"/>
            </a:xfrm>
            <a:prstGeom prst="rect">
              <a:avLst/>
            </a:prstGeom>
            <a:noFill/>
            <a:ln w="12700" cap="sq">
              <a:solidFill>
                <a:srgbClr val="CC99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FFFF"/>
                  </a:solidFill>
                  <a:latin typeface="Times New Roman" pitchFamily="18" charset="0"/>
                </a:rPr>
                <a:t>Permuted key</a:t>
              </a:r>
            </a:p>
          </p:txBody>
        </p:sp>
        <p:sp>
          <p:nvSpPr>
            <p:cNvPr id="24596" name="Text Box 187"/>
            <p:cNvSpPr txBox="1">
              <a:spLocks noChangeArrowheads="1"/>
            </p:cNvSpPr>
            <p:nvPr/>
          </p:nvSpPr>
          <p:spPr bwMode="auto">
            <a:xfrm>
              <a:off x="2333" y="2556"/>
              <a:ext cx="1092" cy="220"/>
            </a:xfrm>
            <a:prstGeom prst="rect">
              <a:avLst/>
            </a:prstGeom>
            <a:noFill/>
            <a:ln w="12700" cap="sq">
              <a:solidFill>
                <a:srgbClr val="CC99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FFFF"/>
                  </a:solidFill>
                  <a:latin typeface="Times New Roman" pitchFamily="18" charset="0"/>
                </a:rPr>
                <a:t>Permuted key</a:t>
              </a:r>
            </a:p>
          </p:txBody>
        </p:sp>
        <p:sp>
          <p:nvSpPr>
            <p:cNvPr id="24597" name="Text Box 188"/>
            <p:cNvSpPr txBox="1">
              <a:spLocks noChangeArrowheads="1"/>
            </p:cNvSpPr>
            <p:nvPr/>
          </p:nvSpPr>
          <p:spPr bwMode="auto">
            <a:xfrm>
              <a:off x="3852" y="1507"/>
              <a:ext cx="1092" cy="220"/>
            </a:xfrm>
            <a:prstGeom prst="rect">
              <a:avLst/>
            </a:prstGeom>
            <a:noFill/>
            <a:ln w="12700" cap="sq">
              <a:solidFill>
                <a:srgbClr val="CC99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FFFF"/>
                  </a:solidFill>
                  <a:latin typeface="Times New Roman" pitchFamily="18" charset="0"/>
                </a:rPr>
                <a:t>Left circular shift</a:t>
              </a:r>
            </a:p>
          </p:txBody>
        </p:sp>
        <p:sp>
          <p:nvSpPr>
            <p:cNvPr id="24598" name="Line 189"/>
            <p:cNvSpPr>
              <a:spLocks noChangeShapeType="1"/>
            </p:cNvSpPr>
            <p:nvPr/>
          </p:nvSpPr>
          <p:spPr bwMode="auto">
            <a:xfrm flipH="1">
              <a:off x="3425" y="1601"/>
              <a:ext cx="427" cy="0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9" name="Text Box 190"/>
            <p:cNvSpPr txBox="1">
              <a:spLocks noChangeArrowheads="1"/>
            </p:cNvSpPr>
            <p:nvPr/>
          </p:nvSpPr>
          <p:spPr bwMode="auto">
            <a:xfrm>
              <a:off x="3852" y="1854"/>
              <a:ext cx="1092" cy="220"/>
            </a:xfrm>
            <a:prstGeom prst="rect">
              <a:avLst/>
            </a:prstGeom>
            <a:noFill/>
            <a:ln w="12700" cap="sq">
              <a:solidFill>
                <a:srgbClr val="CC99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FFFF"/>
                  </a:solidFill>
                  <a:latin typeface="Times New Roman" pitchFamily="18" charset="0"/>
                </a:rPr>
                <a:t>Left circular shift</a:t>
              </a:r>
            </a:p>
          </p:txBody>
        </p:sp>
        <p:sp>
          <p:nvSpPr>
            <p:cNvPr id="24600" name="Line 191"/>
            <p:cNvSpPr>
              <a:spLocks noChangeShapeType="1"/>
            </p:cNvSpPr>
            <p:nvPr/>
          </p:nvSpPr>
          <p:spPr bwMode="auto">
            <a:xfrm flipH="1">
              <a:off x="3425" y="1948"/>
              <a:ext cx="427" cy="0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1" name="Text Box 192"/>
            <p:cNvSpPr txBox="1">
              <a:spLocks noChangeArrowheads="1"/>
            </p:cNvSpPr>
            <p:nvPr/>
          </p:nvSpPr>
          <p:spPr bwMode="auto">
            <a:xfrm>
              <a:off x="3852" y="2556"/>
              <a:ext cx="1092" cy="220"/>
            </a:xfrm>
            <a:prstGeom prst="rect">
              <a:avLst/>
            </a:prstGeom>
            <a:noFill/>
            <a:ln w="12700" cap="sq">
              <a:solidFill>
                <a:srgbClr val="CC99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FFFF"/>
                  </a:solidFill>
                  <a:latin typeface="Times New Roman" pitchFamily="18" charset="0"/>
                </a:rPr>
                <a:t>Left circular shift</a:t>
              </a:r>
            </a:p>
          </p:txBody>
        </p:sp>
        <p:sp>
          <p:nvSpPr>
            <p:cNvPr id="24602" name="Line 193"/>
            <p:cNvSpPr>
              <a:spLocks noChangeShapeType="1"/>
            </p:cNvSpPr>
            <p:nvPr/>
          </p:nvSpPr>
          <p:spPr bwMode="auto">
            <a:xfrm flipH="1">
              <a:off x="3425" y="2649"/>
              <a:ext cx="427" cy="0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3" name="Text Box 194"/>
            <p:cNvSpPr txBox="1">
              <a:spLocks noChangeArrowheads="1"/>
            </p:cNvSpPr>
            <p:nvPr/>
          </p:nvSpPr>
          <p:spPr bwMode="auto">
            <a:xfrm>
              <a:off x="3852" y="1133"/>
              <a:ext cx="1092" cy="220"/>
            </a:xfrm>
            <a:prstGeom prst="rect">
              <a:avLst/>
            </a:prstGeom>
            <a:noFill/>
            <a:ln w="12700" cap="sq">
              <a:solidFill>
                <a:srgbClr val="CC99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FFFF"/>
                  </a:solidFill>
                  <a:latin typeface="Times New Roman" pitchFamily="18" charset="0"/>
                </a:rPr>
                <a:t>Permuted key</a:t>
              </a:r>
            </a:p>
          </p:txBody>
        </p:sp>
        <p:sp>
          <p:nvSpPr>
            <p:cNvPr id="24604" name="Line 195"/>
            <p:cNvSpPr>
              <a:spLocks noChangeShapeType="1"/>
            </p:cNvSpPr>
            <p:nvPr/>
          </p:nvSpPr>
          <p:spPr bwMode="auto">
            <a:xfrm>
              <a:off x="1242" y="852"/>
              <a:ext cx="0" cy="281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5" name="Line 196"/>
            <p:cNvSpPr>
              <a:spLocks noChangeShapeType="1"/>
            </p:cNvSpPr>
            <p:nvPr/>
          </p:nvSpPr>
          <p:spPr bwMode="auto">
            <a:xfrm>
              <a:off x="4327" y="852"/>
              <a:ext cx="0" cy="281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6" name="Line 197"/>
            <p:cNvSpPr>
              <a:spLocks noChangeShapeType="1"/>
            </p:cNvSpPr>
            <p:nvPr/>
          </p:nvSpPr>
          <p:spPr bwMode="auto">
            <a:xfrm>
              <a:off x="1242" y="3519"/>
              <a:ext cx="0" cy="281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7" name="Text Box 198"/>
            <p:cNvSpPr txBox="1">
              <a:spLocks noChangeArrowheads="1"/>
            </p:cNvSpPr>
            <p:nvPr/>
          </p:nvSpPr>
          <p:spPr bwMode="auto">
            <a:xfrm>
              <a:off x="719" y="665"/>
              <a:ext cx="1045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FFFFFF"/>
                  </a:solidFill>
                  <a:latin typeface="Times New Roman" pitchFamily="18" charset="0"/>
                </a:rPr>
                <a:t>64-bit plaintext</a:t>
              </a:r>
            </a:p>
          </p:txBody>
        </p:sp>
        <p:sp>
          <p:nvSpPr>
            <p:cNvPr id="24608" name="Text Box 199"/>
            <p:cNvSpPr txBox="1">
              <a:spLocks noChangeArrowheads="1"/>
            </p:cNvSpPr>
            <p:nvPr/>
          </p:nvSpPr>
          <p:spPr bwMode="auto">
            <a:xfrm>
              <a:off x="672" y="3753"/>
              <a:ext cx="1139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FFFFFF"/>
                  </a:solidFill>
                  <a:latin typeface="Times New Roman" pitchFamily="18" charset="0"/>
                </a:rPr>
                <a:t>64-bit ciphertext</a:t>
              </a:r>
            </a:p>
          </p:txBody>
        </p:sp>
        <p:sp>
          <p:nvSpPr>
            <p:cNvPr id="24609" name="Text Box 200"/>
            <p:cNvSpPr txBox="1">
              <a:spLocks noChangeArrowheads="1"/>
            </p:cNvSpPr>
            <p:nvPr/>
          </p:nvSpPr>
          <p:spPr bwMode="auto">
            <a:xfrm>
              <a:off x="3852" y="618"/>
              <a:ext cx="1045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FFFFFF"/>
                  </a:solidFill>
                  <a:latin typeface="Times New Roman" pitchFamily="18" charset="0"/>
                </a:rPr>
                <a:t>56-bit key</a:t>
              </a:r>
            </a:p>
          </p:txBody>
        </p:sp>
        <p:sp>
          <p:nvSpPr>
            <p:cNvPr id="24610" name="Line 201"/>
            <p:cNvSpPr>
              <a:spLocks noChangeShapeType="1"/>
            </p:cNvSpPr>
            <p:nvPr/>
          </p:nvSpPr>
          <p:spPr bwMode="auto">
            <a:xfrm>
              <a:off x="4327" y="1367"/>
              <a:ext cx="0" cy="140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11" name="Line 202"/>
            <p:cNvSpPr>
              <a:spLocks noChangeShapeType="1"/>
            </p:cNvSpPr>
            <p:nvPr/>
          </p:nvSpPr>
          <p:spPr bwMode="auto">
            <a:xfrm>
              <a:off x="4327" y="1741"/>
              <a:ext cx="0" cy="140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12" name="Line 203"/>
            <p:cNvSpPr>
              <a:spLocks noChangeShapeType="1"/>
            </p:cNvSpPr>
            <p:nvPr/>
          </p:nvSpPr>
          <p:spPr bwMode="auto">
            <a:xfrm>
              <a:off x="4327" y="2069"/>
              <a:ext cx="0" cy="46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pull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Inicijalna permutacija (IP)</a:t>
            </a:r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533400" y="1066800"/>
            <a:ext cx="8077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en-US" sz="28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IP –preuredjuje ulazni niz bitova</a:t>
            </a:r>
          </a:p>
          <a:p>
            <a:pPr marL="342900" indent="-342900"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endParaRPr kumimoji="1" lang="en-US" sz="2800" b="1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en-US" sz="28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 58 50 42 34 26 18 10  2</a:t>
            </a:r>
          </a:p>
          <a:p>
            <a:pPr marL="342900" indent="-342900"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	 60 52 44 36 28 20 12  4</a:t>
            </a:r>
          </a:p>
          <a:p>
            <a:pPr marL="342900" indent="-342900"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 62 54 46 38 30 22 14  6</a:t>
            </a:r>
          </a:p>
          <a:p>
            <a:pPr marL="342900" indent="-342900"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 64 56 48 40 32 24 16  8</a:t>
            </a:r>
          </a:p>
          <a:p>
            <a:pPr marL="342900" indent="-342900"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 57 49 41 33 25 17  9  1</a:t>
            </a:r>
          </a:p>
          <a:p>
            <a:pPr marL="342900" indent="-342900"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 59 51 43 35 27 19 11  3 </a:t>
            </a:r>
          </a:p>
          <a:p>
            <a:pPr marL="342900" indent="-342900"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 61 53 45 37 29 21 13  5</a:t>
            </a:r>
          </a:p>
          <a:p>
            <a:pPr marL="342900" indent="-342900"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 63 55 47 39 31 23 15  7</a:t>
            </a:r>
            <a:endParaRPr kumimoji="1" lang="en-US" sz="28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Bezbednosni</a:t>
            </a:r>
            <a:r>
              <a:rPr lang="en-US" dirty="0"/>
              <a:t> </a:t>
            </a:r>
            <a:r>
              <a:rPr lang="en-US" dirty="0" err="1"/>
              <a:t>ciljevi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US" sz="2500" i="1" dirty="0" err="1"/>
              <a:t>Zaštita</a:t>
            </a:r>
            <a:r>
              <a:rPr lang="en-US" sz="2500" i="1" dirty="0"/>
              <a:t> </a:t>
            </a:r>
            <a:r>
              <a:rPr lang="en-US" sz="2500" i="1" dirty="0" err="1"/>
              <a:t>tajnosti</a:t>
            </a:r>
            <a:r>
              <a:rPr lang="en-US" sz="2500" i="1" dirty="0"/>
              <a:t> </a:t>
            </a:r>
            <a:r>
              <a:rPr lang="en-US" sz="2500" i="1" dirty="0" err="1"/>
              <a:t>informacija</a:t>
            </a:r>
            <a:r>
              <a:rPr lang="en-US" sz="2500" dirty="0"/>
              <a:t> (</a:t>
            </a:r>
            <a:r>
              <a:rPr lang="en-US" sz="2500" dirty="0" err="1"/>
              <a:t>spre</a:t>
            </a:r>
            <a:r>
              <a:rPr lang="sr-Latn-CS" sz="2500" dirty="0"/>
              <a:t>č</a:t>
            </a:r>
            <a:r>
              <a:rPr lang="en-US" sz="2500" dirty="0" err="1"/>
              <a:t>avanje</a:t>
            </a:r>
            <a:r>
              <a:rPr lang="en-US" sz="2500" dirty="0"/>
              <a:t> </a:t>
            </a:r>
            <a:r>
              <a:rPr lang="en-US" sz="2500" dirty="0" err="1"/>
              <a:t>otkrivanja</a:t>
            </a:r>
            <a:r>
              <a:rPr lang="en-US" sz="2500" dirty="0"/>
              <a:t> </a:t>
            </a:r>
            <a:r>
              <a:rPr lang="en-US" sz="2500" dirty="0" err="1"/>
              <a:t>njihovog</a:t>
            </a:r>
            <a:r>
              <a:rPr lang="en-US" sz="2500" dirty="0"/>
              <a:t> </a:t>
            </a:r>
            <a:r>
              <a:rPr lang="en-US" sz="2500" dirty="0" err="1"/>
              <a:t>sadržaja</a:t>
            </a:r>
            <a:r>
              <a:rPr lang="en-US" sz="2500" dirty="0"/>
              <a:t>)</a:t>
            </a:r>
            <a:endParaRPr lang="sr-Latn-CS" sz="2500" dirty="0"/>
          </a:p>
          <a:p>
            <a:pPr lvl="1">
              <a:defRPr/>
            </a:pPr>
            <a:r>
              <a:rPr lang="sr-Latn-CS" sz="2500" i="1" dirty="0"/>
              <a:t>i</a:t>
            </a:r>
            <a:r>
              <a:rPr lang="en-US" sz="2500" i="1" dirty="0" err="1"/>
              <a:t>ntegritet</a:t>
            </a:r>
            <a:r>
              <a:rPr lang="en-US" sz="2500" i="1" dirty="0"/>
              <a:t> </a:t>
            </a:r>
            <a:r>
              <a:rPr lang="en-US" sz="2500" i="1" dirty="0" err="1"/>
              <a:t>informacija</a:t>
            </a:r>
            <a:r>
              <a:rPr lang="en-US" sz="2500" dirty="0"/>
              <a:t> (</a:t>
            </a:r>
            <a:r>
              <a:rPr lang="en-US" sz="2500" dirty="0" err="1"/>
              <a:t>spre</a:t>
            </a:r>
            <a:r>
              <a:rPr lang="sr-Latn-CS" sz="2500" dirty="0"/>
              <a:t>č</a:t>
            </a:r>
            <a:r>
              <a:rPr lang="en-US" sz="2500" dirty="0" err="1"/>
              <a:t>avanje</a:t>
            </a:r>
            <a:r>
              <a:rPr lang="en-US" sz="2500" dirty="0"/>
              <a:t> </a:t>
            </a:r>
            <a:r>
              <a:rPr lang="en-US" sz="2500" dirty="0" err="1"/>
              <a:t>neovlaš</a:t>
            </a:r>
            <a:r>
              <a:rPr lang="sr-Latn-CS" sz="2500" dirty="0"/>
              <a:t>ć</a:t>
            </a:r>
            <a:r>
              <a:rPr lang="en-US" sz="2500" dirty="0" err="1"/>
              <a:t>ene</a:t>
            </a:r>
            <a:r>
              <a:rPr lang="en-US" sz="2500" dirty="0"/>
              <a:t> </a:t>
            </a:r>
            <a:r>
              <a:rPr lang="en-US" sz="2500" dirty="0" err="1"/>
              <a:t>izmene</a:t>
            </a:r>
            <a:r>
              <a:rPr lang="en-US" sz="2500" dirty="0"/>
              <a:t>     </a:t>
            </a:r>
            <a:r>
              <a:rPr lang="en-US" sz="2500" dirty="0" err="1"/>
              <a:t>informacija</a:t>
            </a:r>
            <a:r>
              <a:rPr lang="en-US" sz="2500" dirty="0"/>
              <a:t>)</a:t>
            </a:r>
            <a:endParaRPr lang="sr-Latn-CS" sz="2500" dirty="0"/>
          </a:p>
          <a:p>
            <a:pPr lvl="1">
              <a:defRPr/>
            </a:pPr>
            <a:r>
              <a:rPr lang="en-US" sz="2500" i="1" dirty="0" err="1"/>
              <a:t>Autenti</a:t>
            </a:r>
            <a:r>
              <a:rPr lang="sr-Latn-CS" sz="2500" i="1" dirty="0"/>
              <a:t>č</a:t>
            </a:r>
            <a:r>
              <a:rPr lang="en-US" sz="2500" i="1" dirty="0" err="1"/>
              <a:t>nost</a:t>
            </a:r>
            <a:r>
              <a:rPr lang="en-US" sz="2500" i="1" dirty="0"/>
              <a:t> </a:t>
            </a:r>
            <a:r>
              <a:rPr lang="en-US" sz="2500" i="1" dirty="0" err="1"/>
              <a:t>informacija</a:t>
            </a:r>
            <a:r>
              <a:rPr lang="en-US" sz="2500" dirty="0"/>
              <a:t> (</a:t>
            </a:r>
            <a:r>
              <a:rPr lang="en-US" sz="2500" dirty="0" err="1"/>
              <a:t>definisanje</a:t>
            </a:r>
            <a:r>
              <a:rPr lang="en-US" sz="2500" dirty="0"/>
              <a:t> i </a:t>
            </a:r>
            <a:r>
              <a:rPr lang="en-US" sz="2500" dirty="0" err="1"/>
              <a:t>provera</a:t>
            </a:r>
            <a:r>
              <a:rPr lang="en-US" sz="2500" dirty="0"/>
              <a:t> </a:t>
            </a:r>
            <a:r>
              <a:rPr lang="en-US" sz="2500" dirty="0" err="1"/>
              <a:t>identiteta</a:t>
            </a:r>
            <a:r>
              <a:rPr lang="en-US" sz="2500" dirty="0"/>
              <a:t>  </a:t>
            </a:r>
            <a:r>
              <a:rPr lang="en-US" sz="2500" dirty="0" err="1"/>
              <a:t>pošiljaoca</a:t>
            </a:r>
            <a:r>
              <a:rPr lang="sr-Latn-CS" sz="2500" dirty="0"/>
              <a:t>)</a:t>
            </a:r>
          </a:p>
        </p:txBody>
      </p:sp>
    </p:spTree>
  </p:cSld>
  <p:clrMapOvr>
    <a:masterClrMapping/>
  </p:clrMapOvr>
  <p:transition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Inverzna permutacija (IP</a:t>
            </a:r>
            <a:r>
              <a:rPr lang="sr-Latn-CS" baseline="30000"/>
              <a:t>-1</a:t>
            </a:r>
            <a:r>
              <a:rPr lang="sr-Latn-CS"/>
              <a:t>)</a:t>
            </a:r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685800" y="13716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endParaRPr kumimoji="1" lang="en-US" sz="28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en-US" sz="28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IP</a:t>
            </a:r>
            <a:r>
              <a:rPr kumimoji="1" lang="en-US" sz="2800" b="1" baseline="30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-1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	</a:t>
            </a:r>
            <a:r>
              <a:rPr kumimoji="1"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40   8  48  16   56   24   64   32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marL="742950" lvl="1" indent="-285750">
              <a:spcBef>
                <a:spcPts val="500"/>
              </a:spcBef>
              <a:spcAft>
                <a:spcPts val="500"/>
              </a:spcAft>
              <a:buClr>
                <a:schemeClr val="hlink"/>
              </a:buClr>
              <a:buSzPct val="85000"/>
              <a:buFont typeface="Wingdings" pitchFamily="2" charset="2"/>
              <a:buNone/>
              <a:defRPr/>
            </a:pPr>
            <a:r>
              <a:rPr kumimoji="1" lang="en-US" sz="23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	39   7   47   15   55   23   63   31 </a:t>
            </a:r>
          </a:p>
          <a:p>
            <a:pPr marL="742950" lvl="1" indent="-285750">
              <a:spcBef>
                <a:spcPts val="500"/>
              </a:spcBef>
              <a:spcAft>
                <a:spcPts val="500"/>
              </a:spcAft>
              <a:buClr>
                <a:schemeClr val="hlink"/>
              </a:buClr>
              <a:buSzPct val="85000"/>
              <a:buFont typeface="Wingdings" pitchFamily="2" charset="2"/>
              <a:buNone/>
              <a:defRPr/>
            </a:pPr>
            <a:r>
              <a:rPr kumimoji="1" lang="en-US" sz="23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	38   6   46   14   54   22   62   30 </a:t>
            </a:r>
          </a:p>
          <a:p>
            <a:pPr marL="742950" lvl="1" indent="-285750">
              <a:spcBef>
                <a:spcPts val="500"/>
              </a:spcBef>
              <a:spcAft>
                <a:spcPts val="500"/>
              </a:spcAft>
              <a:buClr>
                <a:schemeClr val="hlink"/>
              </a:buClr>
              <a:buSzPct val="85000"/>
              <a:buFont typeface="Wingdings" pitchFamily="2" charset="2"/>
              <a:buNone/>
              <a:defRPr/>
            </a:pPr>
            <a:r>
              <a:rPr kumimoji="1" lang="en-US" sz="23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	37   5   45   13   53   21   61   29 </a:t>
            </a:r>
          </a:p>
          <a:p>
            <a:pPr marL="742950" lvl="1" indent="-285750">
              <a:spcBef>
                <a:spcPts val="500"/>
              </a:spcBef>
              <a:spcAft>
                <a:spcPts val="500"/>
              </a:spcAft>
              <a:buClr>
                <a:schemeClr val="hlink"/>
              </a:buClr>
              <a:buSzPct val="85000"/>
              <a:buFont typeface="Wingdings" pitchFamily="2" charset="2"/>
              <a:buNone/>
              <a:defRPr/>
            </a:pPr>
            <a:r>
              <a:rPr kumimoji="1" lang="en-US" sz="23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	36   4   44   12   52   20   60   28 </a:t>
            </a:r>
          </a:p>
          <a:p>
            <a:pPr marL="742950" lvl="1" indent="-285750">
              <a:spcBef>
                <a:spcPts val="500"/>
              </a:spcBef>
              <a:spcAft>
                <a:spcPts val="500"/>
              </a:spcAft>
              <a:buClr>
                <a:schemeClr val="hlink"/>
              </a:buClr>
              <a:buSzPct val="85000"/>
              <a:buFont typeface="Wingdings" pitchFamily="2" charset="2"/>
              <a:buNone/>
              <a:defRPr/>
            </a:pPr>
            <a:r>
              <a:rPr kumimoji="1" lang="en-US" sz="23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	35   3   43   11   51   19   59   27 </a:t>
            </a:r>
          </a:p>
          <a:p>
            <a:pPr marL="742950" lvl="1" indent="-285750">
              <a:spcBef>
                <a:spcPts val="500"/>
              </a:spcBef>
              <a:spcAft>
                <a:spcPts val="500"/>
              </a:spcAft>
              <a:buClr>
                <a:schemeClr val="hlink"/>
              </a:buClr>
              <a:buSzPct val="85000"/>
              <a:buFont typeface="Wingdings" pitchFamily="2" charset="2"/>
              <a:buNone/>
              <a:defRPr/>
            </a:pPr>
            <a:r>
              <a:rPr kumimoji="1" lang="en-US" sz="23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	34   2   42   10   50   18   58   26 </a:t>
            </a:r>
          </a:p>
          <a:p>
            <a:pPr marL="742950" lvl="1" indent="-285750">
              <a:spcBef>
                <a:spcPts val="500"/>
              </a:spcBef>
              <a:spcAft>
                <a:spcPts val="500"/>
              </a:spcAft>
              <a:buClr>
                <a:schemeClr val="hlink"/>
              </a:buClr>
              <a:buSzPct val="85000"/>
              <a:buFont typeface="Wingdings" pitchFamily="2" charset="2"/>
              <a:buNone/>
              <a:defRPr/>
            </a:pPr>
            <a:r>
              <a:rPr kumimoji="1" lang="en-US" sz="23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	33   1   41     9   49   17   57   25 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kumimoji="1" lang="en-US" sz="28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898525" y="719138"/>
            <a:ext cx="6148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sr-Latn-CS" sz="2400">
                <a:latin typeface="Tahoma" pitchFamily="34" charset="0"/>
              </a:rPr>
              <a:t>Primenjuje</a:t>
            </a:r>
            <a:r>
              <a:rPr lang="sr-Latn-CS"/>
              <a:t> </a:t>
            </a:r>
            <a:r>
              <a:rPr lang="sr-Latn-CS" sz="2400">
                <a:latin typeface="Tahoma" pitchFamily="34" charset="0"/>
              </a:rPr>
              <a:t>se u poslednjem koraku šifriranja</a:t>
            </a:r>
            <a:endParaRPr lang="en-US" sz="2400">
              <a:latin typeface="Tahoma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Struktura jedne runde DESa</a:t>
            </a: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dirty="0"/>
              <a:t>Primenjuje se na dve 32-bitne (L i R) polovine 64-bitnog bloka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AU" i="1" dirty="0"/>
              <a:t>L</a:t>
            </a:r>
            <a:r>
              <a:rPr lang="en-AU" i="1" baseline="-25000" dirty="0"/>
              <a:t>i</a:t>
            </a:r>
            <a:r>
              <a:rPr lang="en-AU" i="1" dirty="0"/>
              <a:t> </a:t>
            </a:r>
            <a:r>
              <a:rPr lang="en-AU" dirty="0"/>
              <a:t>= </a:t>
            </a:r>
            <a:r>
              <a:rPr lang="en-AU" i="1" dirty="0"/>
              <a:t>R</a:t>
            </a:r>
            <a:r>
              <a:rPr lang="en-AU" i="1" baseline="-25000" dirty="0"/>
              <a:t>i</a:t>
            </a:r>
            <a:r>
              <a:rPr lang="en-AU" baseline="-25000" dirty="0"/>
              <a:t>–1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AU" i="1" dirty="0" err="1"/>
              <a:t>R</a:t>
            </a:r>
            <a:r>
              <a:rPr lang="en-AU" i="1" baseline="-25000" dirty="0" err="1"/>
              <a:t>i</a:t>
            </a:r>
            <a:r>
              <a:rPr lang="en-AU" i="1" dirty="0"/>
              <a:t> </a:t>
            </a:r>
            <a:r>
              <a:rPr lang="en-AU" dirty="0"/>
              <a:t>= </a:t>
            </a:r>
            <a:r>
              <a:rPr lang="en-AU" i="1" dirty="0"/>
              <a:t>L</a:t>
            </a:r>
            <a:r>
              <a:rPr lang="en-AU" i="1" baseline="-25000" dirty="0"/>
              <a:t>i</a:t>
            </a:r>
            <a:r>
              <a:rPr lang="en-AU" baseline="-25000" dirty="0"/>
              <a:t>–1</a:t>
            </a:r>
            <a:r>
              <a:rPr lang="en-AU" dirty="0"/>
              <a:t> </a:t>
            </a:r>
            <a:r>
              <a:rPr lang="en-AU" dirty="0" err="1"/>
              <a:t>xor</a:t>
            </a:r>
            <a:r>
              <a:rPr lang="en-AU" dirty="0"/>
              <a:t> F(</a:t>
            </a:r>
            <a:r>
              <a:rPr lang="en-AU" i="1" dirty="0"/>
              <a:t>R</a:t>
            </a:r>
            <a:r>
              <a:rPr lang="en-AU" i="1" baseline="-25000" dirty="0"/>
              <a:t>i</a:t>
            </a:r>
            <a:r>
              <a:rPr lang="en-AU" baseline="-25000" dirty="0"/>
              <a:t>–1</a:t>
            </a:r>
            <a:r>
              <a:rPr lang="en-AU" dirty="0"/>
              <a:t>, </a:t>
            </a:r>
            <a:r>
              <a:rPr lang="en-AU" i="1" dirty="0" err="1"/>
              <a:t>K</a:t>
            </a:r>
            <a:r>
              <a:rPr lang="en-AU" i="1" baseline="-25000" dirty="0" err="1"/>
              <a:t>i</a:t>
            </a:r>
            <a:r>
              <a:rPr lang="en-AU" dirty="0"/>
              <a:t>)</a:t>
            </a:r>
            <a:endParaRPr lang="sr-Latn-CS" dirty="0"/>
          </a:p>
          <a:p>
            <a:pPr>
              <a:defRPr/>
            </a:pPr>
            <a:r>
              <a:rPr lang="sr-Latn-CS" dirty="0"/>
              <a:t>Uzima se </a:t>
            </a:r>
            <a:r>
              <a:rPr lang="en-US" dirty="0"/>
              <a:t> 32-bit</a:t>
            </a:r>
            <a:r>
              <a:rPr lang="sr-Latn-CS" dirty="0"/>
              <a:t>na</a:t>
            </a:r>
            <a:r>
              <a:rPr lang="en-US" dirty="0"/>
              <a:t> R </a:t>
            </a:r>
            <a:r>
              <a:rPr lang="sr-Latn-CS" dirty="0"/>
              <a:t>(desna) polovina podataka i </a:t>
            </a:r>
            <a:r>
              <a:rPr lang="en-US" dirty="0"/>
              <a:t>48-bit</a:t>
            </a:r>
            <a:r>
              <a:rPr lang="sr-Latn-CS" dirty="0"/>
              <a:t>ni podključ</a:t>
            </a:r>
            <a:endParaRPr lang="en-US" dirty="0"/>
          </a:p>
          <a:p>
            <a:pPr lvl="1">
              <a:defRPr/>
            </a:pPr>
            <a:r>
              <a:rPr lang="sr-Latn-CS" dirty="0"/>
              <a:t>Primenjuje se ekspanzija sa permutacijom (E) nad R polovinom i dobija se 48 bitova </a:t>
            </a:r>
          </a:p>
          <a:p>
            <a:pPr lvl="1">
              <a:defRPr/>
            </a:pPr>
            <a:r>
              <a:rPr lang="sr-Latn-CS" dirty="0"/>
              <a:t>dobijeni rezultat se </a:t>
            </a:r>
            <a:r>
              <a:rPr lang="en-US" dirty="0"/>
              <a:t>XOR </a:t>
            </a:r>
            <a:r>
              <a:rPr lang="sr-Latn-CS" dirty="0"/>
              <a:t>sa podključem</a:t>
            </a:r>
            <a:endParaRPr lang="en-US" dirty="0"/>
          </a:p>
          <a:p>
            <a:pPr lvl="1">
              <a:defRPr/>
            </a:pPr>
            <a:r>
              <a:rPr lang="sr-Latn-CS" dirty="0"/>
              <a:t>zatim se dobijena vrednost propušta kroz 8 tvz. S boksova i na izlazu se dobija 32-bitna vrednost</a:t>
            </a:r>
            <a:endParaRPr lang="en-US" dirty="0"/>
          </a:p>
          <a:p>
            <a:pPr lvl="1">
              <a:defRPr/>
            </a:pPr>
            <a:r>
              <a:rPr lang="sr-Latn-CS" dirty="0"/>
              <a:t>na kraju se vrši permutacija P na dobijena 32 bita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dirty="0"/>
              <a:t>Struktura jedne runde DES</a:t>
            </a:r>
            <a:endParaRPr lang="en-US" dirty="0"/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828800"/>
            <a:ext cx="6334125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8A1B63-E2FB-428F-9E2C-0345AE11F9C9}"/>
              </a:ext>
            </a:extLst>
          </p:cNvPr>
          <p:cNvSpPr txBox="1"/>
          <p:nvPr/>
        </p:nvSpPr>
        <p:spPr>
          <a:xfrm>
            <a:off x="-140250" y="834052"/>
            <a:ext cx="2871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Font typeface="Wingdings" pitchFamily="2" charset="2"/>
              <a:buNone/>
              <a:defRPr/>
            </a:pPr>
            <a:r>
              <a:rPr lang="en-AU" i="1" dirty="0"/>
              <a:t>L</a:t>
            </a:r>
            <a:r>
              <a:rPr lang="en-AU" i="1" baseline="-25000" dirty="0"/>
              <a:t>i</a:t>
            </a:r>
            <a:r>
              <a:rPr lang="en-AU" i="1" dirty="0"/>
              <a:t> </a:t>
            </a:r>
            <a:r>
              <a:rPr lang="en-AU" dirty="0"/>
              <a:t>= </a:t>
            </a:r>
            <a:r>
              <a:rPr lang="en-AU" i="1" dirty="0"/>
              <a:t>R</a:t>
            </a:r>
            <a:r>
              <a:rPr lang="en-AU" i="1" baseline="-25000" dirty="0"/>
              <a:t>i</a:t>
            </a:r>
            <a:r>
              <a:rPr lang="en-AU" baseline="-25000" dirty="0"/>
              <a:t>–1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AU" i="1" dirty="0"/>
              <a:t>R</a:t>
            </a:r>
            <a:r>
              <a:rPr lang="en-AU" i="1" baseline="-25000" dirty="0"/>
              <a:t>i</a:t>
            </a:r>
            <a:r>
              <a:rPr lang="en-AU" i="1" dirty="0"/>
              <a:t> </a:t>
            </a:r>
            <a:r>
              <a:rPr lang="en-AU" dirty="0"/>
              <a:t>= </a:t>
            </a:r>
            <a:r>
              <a:rPr lang="en-AU" i="1" dirty="0"/>
              <a:t>L</a:t>
            </a:r>
            <a:r>
              <a:rPr lang="en-AU" i="1" baseline="-25000" dirty="0"/>
              <a:t>i</a:t>
            </a:r>
            <a:r>
              <a:rPr lang="en-AU" baseline="-25000" dirty="0"/>
              <a:t>–1</a:t>
            </a:r>
            <a:r>
              <a:rPr lang="en-AU" dirty="0"/>
              <a:t> </a:t>
            </a:r>
            <a:r>
              <a:rPr lang="en-AU" dirty="0" err="1"/>
              <a:t>xor</a:t>
            </a:r>
            <a:r>
              <a:rPr lang="en-AU" dirty="0"/>
              <a:t> F(</a:t>
            </a:r>
            <a:r>
              <a:rPr lang="en-AU" i="1" dirty="0"/>
              <a:t>R</a:t>
            </a:r>
            <a:r>
              <a:rPr lang="en-AU" i="1" baseline="-25000" dirty="0"/>
              <a:t>i</a:t>
            </a:r>
            <a:r>
              <a:rPr lang="en-AU" baseline="-25000" dirty="0"/>
              <a:t>–1</a:t>
            </a:r>
            <a:r>
              <a:rPr lang="en-AU" dirty="0"/>
              <a:t>, </a:t>
            </a:r>
            <a:r>
              <a:rPr lang="en-AU" i="1" dirty="0"/>
              <a:t>K</a:t>
            </a:r>
            <a:r>
              <a:rPr lang="en-AU" i="1" baseline="-25000" dirty="0"/>
              <a:t>i</a:t>
            </a:r>
            <a:r>
              <a:rPr lang="en-AU" dirty="0"/>
              <a:t>)</a:t>
            </a:r>
            <a:endParaRPr lang="sr-Latn-CS" dirty="0"/>
          </a:p>
          <a:p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Generisanje ključeva za jednu rundu</a:t>
            </a: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CS" sz="2400"/>
              <a:t>U svakoj od 16 rundi se generiše jedan 48-bitni ključ koji se koristi u postupku šifriranja</a:t>
            </a:r>
          </a:p>
          <a:p>
            <a:pPr>
              <a:lnSpc>
                <a:spcPct val="90000"/>
              </a:lnSpc>
              <a:defRPr/>
            </a:pPr>
            <a:r>
              <a:rPr lang="sr-Latn-CS" sz="2400"/>
              <a:t>56-bitni kluč se permutuje primenom permutaccije (PC1) i deli na dve polovine od po 28 bitova </a:t>
            </a:r>
          </a:p>
          <a:p>
            <a:pPr>
              <a:lnSpc>
                <a:spcPct val="90000"/>
              </a:lnSpc>
              <a:defRPr/>
            </a:pPr>
            <a:r>
              <a:rPr lang="sr-Latn-CS" sz="2400"/>
              <a:t>svaka polovina se ciklično rotira u levo za 1 ili 2 pozicije (u zavisnosti od runde)</a:t>
            </a:r>
          </a:p>
          <a:p>
            <a:pPr lvl="1">
              <a:lnSpc>
                <a:spcPct val="90000"/>
              </a:lnSpc>
              <a:defRPr/>
            </a:pPr>
            <a:r>
              <a:rPr lang="sr-Latn-CS" sz="2100"/>
              <a:t>broj rotacija po rundama je sledeći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sr-Latn-CS" sz="2400" b="1">
                <a:latin typeface="Courier New" pitchFamily="49" charset="0"/>
              </a:rPr>
              <a:t>     </a:t>
            </a:r>
            <a:r>
              <a:rPr lang="en-AU" sz="2400" b="1">
                <a:solidFill>
                  <a:schemeClr val="tx1"/>
                </a:solidFill>
                <a:latin typeface="Courier New" pitchFamily="49" charset="0"/>
              </a:rPr>
              <a:t>1  2  3  4  5  6  7  8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AU" sz="2400">
                <a:latin typeface="Courier New" pitchFamily="49" charset="0"/>
              </a:rPr>
              <a:t>		</a:t>
            </a:r>
            <a:r>
              <a:rPr lang="en-AU" sz="2400" b="1">
                <a:latin typeface="Courier New" pitchFamily="49" charset="0"/>
              </a:rPr>
              <a:t>1  1  2  2  2  2  2  2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endParaRPr lang="en-AU" sz="24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AU" sz="2400">
                <a:latin typeface="Courier New" pitchFamily="49" charset="0"/>
              </a:rPr>
              <a:t>		</a:t>
            </a:r>
            <a:r>
              <a:rPr lang="en-AU" sz="2400" b="1">
                <a:solidFill>
                  <a:schemeClr val="tx1"/>
                </a:solidFill>
                <a:latin typeface="Courier New" pitchFamily="49" charset="0"/>
              </a:rPr>
              <a:t>9 10 11 12 13 14 15 16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AU" sz="2400">
                <a:latin typeface="Courier New" pitchFamily="49" charset="0"/>
              </a:rPr>
              <a:t>		</a:t>
            </a:r>
            <a:r>
              <a:rPr lang="en-AU" sz="2400" b="1">
                <a:latin typeface="Courier New" pitchFamily="49" charset="0"/>
              </a:rPr>
              <a:t>1  2  2  2  2  2  2  1</a:t>
            </a:r>
            <a:endParaRPr lang="sr-Latn-CS" sz="2400" b="1"/>
          </a:p>
          <a:p>
            <a:pPr>
              <a:lnSpc>
                <a:spcPct val="90000"/>
              </a:lnSpc>
              <a:defRPr/>
            </a:pPr>
            <a:r>
              <a:rPr lang="sr-Latn-CS" sz="2400"/>
              <a:t>iz svake polovine se selektuju po 24 bita, a zatim se primenjuje permutacija PC2 . Dobijena vrednost predstavlja 48-bitni ključ koji se koristi u jednoj rundi </a:t>
            </a:r>
            <a:endParaRPr lang="en-US" sz="2400"/>
          </a:p>
          <a:p>
            <a:pPr>
              <a:lnSpc>
                <a:spcPct val="90000"/>
              </a:lnSpc>
              <a:defRPr/>
            </a:pPr>
            <a:endParaRPr lang="en-US" sz="2400"/>
          </a:p>
        </p:txBody>
      </p:sp>
    </p:spTree>
  </p:cSld>
  <p:clrMapOvr>
    <a:masterClrMapping/>
  </p:clrMapOvr>
  <p:transition>
    <p:pull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DES dešifriranje</a:t>
            </a: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U suštini se sprovodi ponovo postupak šifriranja sa primenom podkl</a:t>
            </a:r>
            <a:r>
              <a:rPr lang="en-US"/>
              <a:t>j</a:t>
            </a:r>
            <a:r>
              <a:rPr lang="sr-Latn-CS"/>
              <a:t>učeva u obrnutom redosledu </a:t>
            </a:r>
            <a:r>
              <a:rPr lang="en-AU"/>
              <a:t>(SK16 … SK1)</a:t>
            </a:r>
            <a:r>
              <a:rPr lang="sr-Latn-CS"/>
              <a:t> </a:t>
            </a:r>
          </a:p>
          <a:p>
            <a:pPr lvl="1">
              <a:defRPr/>
            </a:pPr>
            <a:r>
              <a:rPr lang="en-AU"/>
              <a:t>IP </a:t>
            </a:r>
            <a:r>
              <a:rPr lang="sr-Latn-CS"/>
              <a:t>poništava dejstvo poslednje primenjene permutacij (IP</a:t>
            </a:r>
            <a:r>
              <a:rPr lang="sr-Latn-CS" baseline="30000"/>
              <a:t>-1</a:t>
            </a:r>
            <a:r>
              <a:rPr lang="sr-Latn-CS"/>
              <a:t>)</a:t>
            </a:r>
            <a:endParaRPr lang="en-AU"/>
          </a:p>
          <a:p>
            <a:pPr lvl="1">
              <a:defRPr/>
            </a:pPr>
            <a:r>
              <a:rPr lang="en-AU"/>
              <a:t>1</a:t>
            </a:r>
            <a:r>
              <a:rPr lang="sr-Latn-CS"/>
              <a:t>. runda sa podključem </a:t>
            </a:r>
            <a:r>
              <a:rPr lang="en-AU"/>
              <a:t>SK16 </a:t>
            </a:r>
            <a:r>
              <a:rPr lang="sr-Latn-CS"/>
              <a:t>poništava 16. rundu u postupku šifriranja</a:t>
            </a:r>
            <a:endParaRPr lang="en-AU"/>
          </a:p>
          <a:p>
            <a:pPr lvl="1">
              <a:defRPr/>
            </a:pPr>
            <a:r>
              <a:rPr lang="en-US"/>
              <a:t>….</a:t>
            </a:r>
            <a:endParaRPr lang="en-AU"/>
          </a:p>
          <a:p>
            <a:pPr lvl="1">
              <a:defRPr/>
            </a:pPr>
            <a:r>
              <a:rPr lang="en-AU"/>
              <a:t>16</a:t>
            </a:r>
            <a:r>
              <a:rPr lang="sr-Latn-CS"/>
              <a:t>. runda sa podključem </a:t>
            </a:r>
            <a:r>
              <a:rPr lang="en-AU"/>
              <a:t>SK1 </a:t>
            </a:r>
            <a:r>
              <a:rPr lang="sr-Latn-CS"/>
              <a:t>poništava 1. rundu u postupku šifriranja</a:t>
            </a:r>
            <a:endParaRPr lang="en-AU"/>
          </a:p>
          <a:p>
            <a:pPr lvl="1">
              <a:defRPr/>
            </a:pPr>
            <a:r>
              <a:rPr lang="sr-Latn-CS"/>
              <a:t>Inverzna permutacija, IP</a:t>
            </a:r>
            <a:r>
              <a:rPr lang="sr-Latn-CS" baseline="30000"/>
              <a:t>-1,</a:t>
            </a:r>
            <a:r>
              <a:rPr lang="sr-Latn-CS"/>
              <a:t>  poništava inicijalnu permutaciju u postupku šifriranja</a:t>
            </a:r>
            <a:endParaRPr lang="en-AU"/>
          </a:p>
          <a:p>
            <a:pPr lvl="1">
              <a:defRPr/>
            </a:pPr>
            <a:r>
              <a:rPr lang="sr-Latn-CS"/>
              <a:t>na kraju se dobija originalni podatak</a:t>
            </a:r>
            <a:endParaRPr lang="en-AU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pull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Efekat lavine kod DES</a:t>
            </a: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08025"/>
            <a:ext cx="9144000" cy="35591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sr-Latn-CS" dirty="0"/>
              <a:t>Ovaj efekat je veoma poželjna osobina kod svih algoritama za šifriranje</a:t>
            </a:r>
          </a:p>
          <a:p>
            <a:pPr>
              <a:defRPr/>
            </a:pPr>
            <a:r>
              <a:rPr lang="sr-Latn-CS" dirty="0"/>
              <a:t>Promena jednog bita u bloku koji se šifrira ili u ključu izazvaće promenu oko polovine bitova u izlaznom podatku (šifriranom tekst)</a:t>
            </a:r>
          </a:p>
          <a:p>
            <a:pPr lvl="1">
              <a:defRPr/>
            </a:pPr>
            <a:r>
              <a:rPr lang="sr-Latn-CS" dirty="0"/>
              <a:t>ako ne bi bilo tako onda bi se u pokušaju kriptoanalize mogao redukovati broj ključeva za koje se sprovodi kriptoanaliza!</a:t>
            </a:r>
          </a:p>
          <a:p>
            <a:pPr>
              <a:defRPr/>
            </a:pPr>
            <a:r>
              <a:rPr lang="sr-Latn-CS" dirty="0"/>
              <a:t>DES ima snažno izražen efekat lavine!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B24E79AB-F6DA-4674-97C1-0961B2B0869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85800" y="4724400"/>
            <a:ext cx="7542213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3DES (Tripple DES)</a:t>
            </a: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sr-Latn-CS">
                <a:latin typeface="Arial" charset="0"/>
                <a:cs typeface="Arial" charset="0"/>
              </a:rPr>
              <a:t>S obzirom na razvoj tehnologije i kriptoanalize </a:t>
            </a:r>
            <a:r>
              <a:rPr lang="en-US">
                <a:latin typeface="Arial" charset="0"/>
                <a:cs typeface="Arial" charset="0"/>
              </a:rPr>
              <a:t>DES </a:t>
            </a:r>
            <a:r>
              <a:rPr lang="sr-Latn-CS">
                <a:latin typeface="Arial" charset="0"/>
                <a:cs typeface="Arial" charset="0"/>
              </a:rPr>
              <a:t>se više ne smatra dovoljno bezbednim</a:t>
            </a:r>
            <a:endParaRPr lang="en-US" sz="700">
              <a:latin typeface="Arial" charset="0"/>
              <a:cs typeface="Arial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sr-Latn-CS">
                <a:latin typeface="Arial" charset="0"/>
                <a:cs typeface="Arial" charset="0"/>
              </a:rPr>
              <a:t>Nekada je 56-bitni ključ bio dovoljno veliki, ali sada to nije slučaj</a:t>
            </a:r>
            <a:endParaRPr lang="en-US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lnSpc>
                <a:spcPct val="110000"/>
              </a:lnSpc>
              <a:defRPr/>
            </a:pPr>
            <a:endParaRPr lang="en-US" sz="70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AU">
                <a:latin typeface="Arial" charset="0"/>
                <a:cs typeface="Arial" charset="0"/>
              </a:rPr>
              <a:t>2001, NIST </a:t>
            </a:r>
            <a:r>
              <a:rPr lang="sr-Latn-CS">
                <a:latin typeface="Arial" charset="0"/>
                <a:cs typeface="Arial" charset="0"/>
              </a:rPr>
              <a:t>je publikovao </a:t>
            </a:r>
            <a:r>
              <a:rPr lang="en-AU">
                <a:latin typeface="Arial" charset="0"/>
                <a:cs typeface="Arial" charset="0"/>
              </a:rPr>
              <a:t>Advanced Encryption Standard (AES) </a:t>
            </a:r>
            <a:r>
              <a:rPr lang="sr-Latn-CS">
                <a:latin typeface="Arial" charset="0"/>
                <a:cs typeface="Arial" charset="0"/>
              </a:rPr>
              <a:t>kao alternativu DESu</a:t>
            </a:r>
            <a:r>
              <a:rPr lang="en-AU"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ct val="110000"/>
              </a:lnSpc>
              <a:defRPr/>
            </a:pPr>
            <a:endParaRPr lang="en-AU" sz="700">
              <a:latin typeface="Arial" charset="0"/>
              <a:cs typeface="Arial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sr-Latn-CS">
                <a:latin typeface="Arial" charset="0"/>
                <a:cs typeface="Arial" charset="0"/>
              </a:rPr>
              <a:t>Medjutim korisnici u u komercionalnoj i finansijskoj sferi nisu bili spremni da odustanu od DESa.</a:t>
            </a:r>
            <a:r>
              <a:rPr lang="en-US"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ct val="110000"/>
              </a:lnSpc>
              <a:defRPr/>
            </a:pPr>
            <a:endParaRPr lang="en-US" sz="700">
              <a:latin typeface="Arial" charset="0"/>
              <a:cs typeface="Arial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sr-Latn-CS">
                <a:latin typeface="Arial" charset="0"/>
                <a:cs typeface="Arial" charset="0"/>
              </a:rPr>
              <a:t>Rešenje</a:t>
            </a:r>
            <a:r>
              <a:rPr lang="en-US">
                <a:latin typeface="Arial" charset="0"/>
                <a:cs typeface="Arial" charset="0"/>
              </a:rPr>
              <a:t>: </a:t>
            </a:r>
            <a:r>
              <a:rPr lang="sr-Latn-CS">
                <a:latin typeface="Arial" charset="0"/>
                <a:cs typeface="Arial" charset="0"/>
              </a:rPr>
              <a:t>iskoristiti DES više puta sa različitim ključevima</a:t>
            </a:r>
            <a:endParaRPr lang="en-US">
              <a:latin typeface="Arial" charset="0"/>
              <a:cs typeface="Arial" charset="0"/>
            </a:endParaRP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pull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Triple DES </a:t>
            </a:r>
            <a:r>
              <a:rPr lang="sr-Latn-CS">
                <a:latin typeface="Arial" charset="0"/>
                <a:cs typeface="Arial" charset="0"/>
              </a:rPr>
              <a:t>sa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sr-Latn-CS">
                <a:latin typeface="Arial" charset="0"/>
                <a:cs typeface="Arial" charset="0"/>
              </a:rPr>
              <a:t>dva ključa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CS" sz="3000" dirty="0">
                <a:latin typeface="Arial" charset="0"/>
                <a:cs typeface="Arial" charset="0"/>
              </a:rPr>
              <a:t>Očekivani prilaz bi bio da se šifriranje obavlja na sledeći način</a:t>
            </a:r>
            <a:r>
              <a:rPr lang="en-AU" sz="3000" dirty="0">
                <a:latin typeface="Arial" charset="0"/>
                <a:cs typeface="Arial" charset="0"/>
              </a:rPr>
              <a:t>: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AU" sz="2900" dirty="0">
                <a:latin typeface="Arial" charset="0"/>
                <a:cs typeface="Arial" charset="0"/>
              </a:rPr>
              <a:t>        </a:t>
            </a:r>
            <a:r>
              <a:rPr lang="en-US" sz="2900" dirty="0">
                <a:latin typeface="Arial" charset="0"/>
                <a:cs typeface="Arial" charset="0"/>
              </a:rPr>
              <a:t>C = E</a:t>
            </a:r>
            <a:r>
              <a:rPr lang="en-US" sz="2900" baseline="-25000" dirty="0">
                <a:latin typeface="Arial" charset="0"/>
                <a:cs typeface="Arial" charset="0"/>
              </a:rPr>
              <a:t>K1</a:t>
            </a:r>
            <a:r>
              <a:rPr lang="en-US" sz="2900" dirty="0">
                <a:latin typeface="Arial" charset="0"/>
                <a:cs typeface="Arial" charset="0"/>
              </a:rPr>
              <a:t>(E</a:t>
            </a:r>
            <a:r>
              <a:rPr lang="en-US" sz="2900" baseline="-25000" dirty="0">
                <a:latin typeface="Arial" charset="0"/>
                <a:cs typeface="Arial" charset="0"/>
              </a:rPr>
              <a:t>K2</a:t>
            </a:r>
            <a:r>
              <a:rPr lang="en-US" sz="2900" dirty="0">
                <a:latin typeface="Arial" charset="0"/>
                <a:cs typeface="Arial" charset="0"/>
              </a:rPr>
              <a:t>(E</a:t>
            </a:r>
            <a:r>
              <a:rPr lang="en-US" sz="2900" baseline="-25000" dirty="0">
                <a:latin typeface="Arial" charset="0"/>
                <a:cs typeface="Arial" charset="0"/>
              </a:rPr>
              <a:t>K1</a:t>
            </a:r>
            <a:r>
              <a:rPr lang="en-US" sz="2900" dirty="0">
                <a:latin typeface="Arial" charset="0"/>
                <a:cs typeface="Arial" charset="0"/>
              </a:rPr>
              <a:t>(P)))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6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sr-Latn-CS" sz="3000" dirty="0">
                <a:latin typeface="Arial" charset="0"/>
                <a:cs typeface="Arial" charset="0"/>
              </a:rPr>
              <a:t>U praksi</a:t>
            </a:r>
            <a:r>
              <a:rPr lang="en-AU" sz="3000" dirty="0">
                <a:latin typeface="Arial" charset="0"/>
                <a:cs typeface="Arial" charset="0"/>
              </a:rPr>
              <a:t>:  </a:t>
            </a:r>
            <a:r>
              <a:rPr lang="en-US" sz="3000" dirty="0">
                <a:latin typeface="Arial" charset="0"/>
                <a:cs typeface="Arial" charset="0"/>
              </a:rPr>
              <a:t>C = E</a:t>
            </a:r>
            <a:r>
              <a:rPr lang="en-US" sz="3000" baseline="-25000" dirty="0">
                <a:latin typeface="Arial" charset="0"/>
                <a:cs typeface="Arial" charset="0"/>
              </a:rPr>
              <a:t>K1</a:t>
            </a:r>
            <a:r>
              <a:rPr lang="en-US" sz="3000" dirty="0">
                <a:latin typeface="Arial" charset="0"/>
                <a:cs typeface="Arial" charset="0"/>
              </a:rPr>
              <a:t>(D</a:t>
            </a:r>
            <a:r>
              <a:rPr lang="en-US" sz="3000" baseline="-25000" dirty="0">
                <a:latin typeface="Arial" charset="0"/>
                <a:cs typeface="Arial" charset="0"/>
              </a:rPr>
              <a:t>K2</a:t>
            </a:r>
            <a:r>
              <a:rPr lang="en-US" sz="3000" dirty="0">
                <a:latin typeface="Arial" charset="0"/>
                <a:cs typeface="Arial" charset="0"/>
              </a:rPr>
              <a:t>(E</a:t>
            </a:r>
            <a:r>
              <a:rPr lang="en-US" sz="3000" baseline="-25000" dirty="0">
                <a:latin typeface="Arial" charset="0"/>
                <a:cs typeface="Arial" charset="0"/>
              </a:rPr>
              <a:t>K1</a:t>
            </a:r>
            <a:r>
              <a:rPr lang="en-US" sz="3000" dirty="0">
                <a:latin typeface="Arial" charset="0"/>
                <a:cs typeface="Arial" charset="0"/>
              </a:rPr>
              <a:t>(P)))</a:t>
            </a:r>
          </a:p>
          <a:p>
            <a:pPr lvl="1">
              <a:lnSpc>
                <a:spcPct val="90000"/>
              </a:lnSpc>
              <a:defRPr/>
            </a:pPr>
            <a:r>
              <a:rPr lang="sr-Latn-CS" dirty="0">
                <a:latin typeface="Arial" charset="0"/>
                <a:cs typeface="Arial" charset="0"/>
              </a:rPr>
              <a:t>Zove se još i </a:t>
            </a:r>
            <a:r>
              <a:rPr lang="en-US" dirty="0">
                <a:latin typeface="Arial" charset="0"/>
                <a:cs typeface="Arial" charset="0"/>
              </a:rPr>
              <a:t>EDE </a:t>
            </a:r>
            <a:r>
              <a:rPr lang="sr-Latn-CS" dirty="0">
                <a:latin typeface="Arial" charset="0"/>
                <a:cs typeface="Arial" charset="0"/>
              </a:rPr>
              <a:t>šifriranje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  <a:defRPr/>
            </a:pPr>
            <a:endParaRPr lang="en-AU" sz="6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sr-Latn-CS" sz="3000" dirty="0">
                <a:latin typeface="Arial" charset="0"/>
                <a:cs typeface="Arial" charset="0"/>
              </a:rPr>
              <a:t>Razlog</a:t>
            </a:r>
            <a:r>
              <a:rPr lang="en-AU" sz="3000" dirty="0">
                <a:latin typeface="Arial" charset="0"/>
                <a:cs typeface="Arial" charset="0"/>
              </a:rPr>
              <a:t>: </a:t>
            </a:r>
            <a:r>
              <a:rPr lang="sr-Latn-CS" sz="3000" dirty="0">
                <a:latin typeface="Arial" charset="0"/>
                <a:cs typeface="Arial" charset="0"/>
              </a:rPr>
              <a:t>ako je </a:t>
            </a:r>
            <a:r>
              <a:rPr lang="en-AU" sz="3000" dirty="0">
                <a:latin typeface="Arial" charset="0"/>
                <a:cs typeface="Arial" charset="0"/>
              </a:rPr>
              <a:t> K1=K2, </a:t>
            </a:r>
            <a:r>
              <a:rPr lang="sr-Latn-CS" sz="3000" dirty="0">
                <a:latin typeface="Arial" charset="0"/>
                <a:cs typeface="Arial" charset="0"/>
              </a:rPr>
              <a:t>tada je</a:t>
            </a:r>
            <a:r>
              <a:rPr lang="en-AU" sz="3000" dirty="0">
                <a:latin typeface="Arial" charset="0"/>
                <a:cs typeface="Arial" charset="0"/>
              </a:rPr>
              <a:t> 3DES = 1DES.  </a:t>
            </a:r>
            <a:r>
              <a:rPr lang="sr-Latn-CS" sz="3000" dirty="0">
                <a:latin typeface="Arial" charset="0"/>
                <a:cs typeface="Arial" charset="0"/>
              </a:rPr>
              <a:t>Na taj način </a:t>
            </a:r>
            <a:r>
              <a:rPr lang="en-AU" sz="3000" dirty="0">
                <a:latin typeface="Arial" charset="0"/>
                <a:cs typeface="Arial" charset="0"/>
              </a:rPr>
              <a:t>3DES soft</a:t>
            </a:r>
            <a:r>
              <a:rPr lang="sr-Latn-CS" sz="3000" dirty="0">
                <a:latin typeface="Arial" charset="0"/>
                <a:cs typeface="Arial" charset="0"/>
              </a:rPr>
              <a:t>ve</a:t>
            </a:r>
            <a:r>
              <a:rPr lang="en-AU" sz="3000" dirty="0">
                <a:latin typeface="Arial" charset="0"/>
                <a:cs typeface="Arial" charset="0"/>
              </a:rPr>
              <a:t>r</a:t>
            </a:r>
            <a:r>
              <a:rPr lang="sr-Latn-CS" sz="3000" dirty="0">
                <a:latin typeface="Arial" charset="0"/>
                <a:cs typeface="Arial" charset="0"/>
              </a:rPr>
              <a:t> može da se iskoristi kao </a:t>
            </a:r>
            <a:r>
              <a:rPr lang="en-AU" sz="3000" dirty="0">
                <a:latin typeface="Arial" charset="0"/>
                <a:cs typeface="Arial" charset="0"/>
              </a:rPr>
              <a:t>single-DES.</a:t>
            </a:r>
          </a:p>
          <a:p>
            <a:pPr>
              <a:lnSpc>
                <a:spcPct val="90000"/>
              </a:lnSpc>
              <a:defRPr/>
            </a:pPr>
            <a:endParaRPr lang="en-AU" sz="6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err="1">
                <a:latin typeface="Arial" charset="0"/>
                <a:cs typeface="Arial" charset="0"/>
              </a:rPr>
              <a:t>Standardiz</a:t>
            </a:r>
            <a:r>
              <a:rPr lang="sr-Latn-CS" sz="3000" dirty="0">
                <a:latin typeface="Arial" charset="0"/>
                <a:cs typeface="Arial" charset="0"/>
              </a:rPr>
              <a:t>ovan je u</a:t>
            </a:r>
            <a:r>
              <a:rPr lang="en-US" sz="3000" dirty="0">
                <a:latin typeface="Arial" charset="0"/>
                <a:cs typeface="Arial" charset="0"/>
              </a:rPr>
              <a:t> ANSI X9.17 &amp; ISO8732</a:t>
            </a:r>
          </a:p>
          <a:p>
            <a:pPr>
              <a:lnSpc>
                <a:spcPct val="90000"/>
              </a:lnSpc>
              <a:defRPr/>
            </a:pPr>
            <a:endParaRPr lang="en-US" sz="7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sr-Latn-CS" sz="3000" dirty="0">
                <a:latin typeface="Arial" charset="0"/>
                <a:cs typeface="Arial" charset="0"/>
              </a:rPr>
              <a:t>s obzirom da se koriste dva 56-bitna ključa, dužina kluča je 112 bitova, pa broj mogućih  ključeva iznosi 2</a:t>
            </a:r>
            <a:r>
              <a:rPr lang="sr-Latn-CS" sz="3000" baseline="30000" dirty="0">
                <a:latin typeface="Arial" charset="0"/>
                <a:cs typeface="Arial" charset="0"/>
              </a:rPr>
              <a:t>112</a:t>
            </a:r>
            <a:r>
              <a:rPr lang="sr-Latn-CS" sz="3000" dirty="0">
                <a:latin typeface="Arial" charset="0"/>
                <a:cs typeface="Arial" charset="0"/>
              </a:rPr>
              <a:t>!</a:t>
            </a:r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Triple DES </a:t>
            </a:r>
            <a:r>
              <a:rPr lang="sr-Latn-CS">
                <a:latin typeface="Arial" charset="0"/>
                <a:cs typeface="Arial" charset="0"/>
              </a:rPr>
              <a:t>sa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sr-Latn-CS">
                <a:latin typeface="Arial" charset="0"/>
                <a:cs typeface="Arial" charset="0"/>
              </a:rPr>
              <a:t>tri ključa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sz="3100">
                <a:latin typeface="Arial" charset="0"/>
                <a:cs typeface="Arial" charset="0"/>
              </a:rPr>
              <a:t>Šifriranje</a:t>
            </a:r>
            <a:r>
              <a:rPr lang="en-US" sz="3100">
                <a:latin typeface="Arial" charset="0"/>
                <a:cs typeface="Arial" charset="0"/>
              </a:rPr>
              <a:t>:   C = E</a:t>
            </a:r>
            <a:r>
              <a:rPr lang="en-US" sz="3100" baseline="-25000">
                <a:latin typeface="Arial" charset="0"/>
                <a:cs typeface="Arial" charset="0"/>
              </a:rPr>
              <a:t>K3</a:t>
            </a:r>
            <a:r>
              <a:rPr lang="en-US" sz="3100">
                <a:latin typeface="Arial" charset="0"/>
                <a:cs typeface="Arial" charset="0"/>
              </a:rPr>
              <a:t>(D</a:t>
            </a:r>
            <a:r>
              <a:rPr lang="en-US" sz="3100" baseline="-25000">
                <a:latin typeface="Arial" charset="0"/>
                <a:cs typeface="Arial" charset="0"/>
              </a:rPr>
              <a:t>K2</a:t>
            </a:r>
            <a:r>
              <a:rPr lang="en-US" sz="3100">
                <a:latin typeface="Arial" charset="0"/>
                <a:cs typeface="Arial" charset="0"/>
              </a:rPr>
              <a:t>(E</a:t>
            </a:r>
            <a:r>
              <a:rPr lang="en-US" sz="3100" baseline="-25000">
                <a:latin typeface="Arial" charset="0"/>
                <a:cs typeface="Arial" charset="0"/>
              </a:rPr>
              <a:t>K1</a:t>
            </a:r>
            <a:r>
              <a:rPr lang="en-US" sz="3100">
                <a:latin typeface="Arial" charset="0"/>
                <a:cs typeface="Arial" charset="0"/>
              </a:rPr>
              <a:t>(P))).</a:t>
            </a:r>
          </a:p>
          <a:p>
            <a:pPr>
              <a:defRPr/>
            </a:pPr>
            <a:endParaRPr lang="en-US" sz="60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sr-Latn-CS" sz="2900">
                <a:latin typeface="Arial" charset="0"/>
                <a:cs typeface="Arial" charset="0"/>
              </a:rPr>
              <a:t>Ako je </a:t>
            </a:r>
            <a:r>
              <a:rPr lang="en-US" sz="2900">
                <a:latin typeface="Arial" charset="0"/>
                <a:cs typeface="Arial" charset="0"/>
              </a:rPr>
              <a:t> K1 = K3, </a:t>
            </a:r>
            <a:r>
              <a:rPr lang="sr-Latn-CS" sz="2900">
                <a:latin typeface="Arial" charset="0"/>
                <a:cs typeface="Arial" charset="0"/>
              </a:rPr>
              <a:t>dobija se </a:t>
            </a:r>
            <a:r>
              <a:rPr lang="en-US" sz="2900">
                <a:latin typeface="Arial" charset="0"/>
                <a:cs typeface="Arial" charset="0"/>
              </a:rPr>
              <a:t> 3DES </a:t>
            </a:r>
            <a:r>
              <a:rPr lang="sr-Latn-CS" sz="2900">
                <a:latin typeface="Arial" charset="0"/>
                <a:cs typeface="Arial" charset="0"/>
              </a:rPr>
              <a:t>sa</a:t>
            </a:r>
            <a:r>
              <a:rPr lang="en-US" sz="2900">
                <a:latin typeface="Arial" charset="0"/>
                <a:cs typeface="Arial" charset="0"/>
              </a:rPr>
              <a:t> 2 k</a:t>
            </a:r>
            <a:r>
              <a:rPr lang="sr-Latn-CS" sz="2900">
                <a:latin typeface="Arial" charset="0"/>
                <a:cs typeface="Arial" charset="0"/>
              </a:rPr>
              <a:t>ljuča</a:t>
            </a:r>
            <a:r>
              <a:rPr lang="en-US" sz="2900">
                <a:latin typeface="Arial" charset="0"/>
                <a:cs typeface="Arial" charset="0"/>
              </a:rPr>
              <a:t>.</a:t>
            </a:r>
          </a:p>
          <a:p>
            <a:pPr>
              <a:defRPr/>
            </a:pPr>
            <a:endParaRPr lang="en-US" sz="70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sr-Latn-CS" sz="2900">
                <a:latin typeface="Arial" charset="0"/>
                <a:cs typeface="Arial" charset="0"/>
              </a:rPr>
              <a:t>Ako je </a:t>
            </a:r>
            <a:r>
              <a:rPr lang="en-US" sz="2900">
                <a:latin typeface="Arial" charset="0"/>
                <a:cs typeface="Arial" charset="0"/>
              </a:rPr>
              <a:t> K1 = K2 = K3, </a:t>
            </a:r>
            <a:r>
              <a:rPr lang="sr-Latn-CS" sz="2900">
                <a:latin typeface="Arial" charset="0"/>
                <a:cs typeface="Arial" charset="0"/>
              </a:rPr>
              <a:t>dobija se regularni </a:t>
            </a:r>
            <a:r>
              <a:rPr lang="en-US" sz="2900">
                <a:latin typeface="Arial" charset="0"/>
                <a:cs typeface="Arial" charset="0"/>
              </a:rPr>
              <a:t>DES.</a:t>
            </a:r>
          </a:p>
          <a:p>
            <a:pPr>
              <a:defRPr/>
            </a:pPr>
            <a:endParaRPr lang="en-US" sz="70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sr-Latn-CS" sz="2900">
                <a:latin typeface="Arial" charset="0"/>
                <a:cs typeface="Arial" charset="0"/>
              </a:rPr>
              <a:t>To znači da je </a:t>
            </a:r>
            <a:r>
              <a:rPr lang="en-US" sz="2900">
                <a:latin typeface="Arial" charset="0"/>
                <a:cs typeface="Arial" charset="0"/>
              </a:rPr>
              <a:t>3DES </a:t>
            </a:r>
            <a:r>
              <a:rPr lang="sr-Latn-CS" sz="2900">
                <a:latin typeface="Arial" charset="0"/>
                <a:cs typeface="Arial" charset="0"/>
              </a:rPr>
              <a:t>sa</a:t>
            </a:r>
            <a:r>
              <a:rPr lang="en-US" sz="2900">
                <a:latin typeface="Arial" charset="0"/>
                <a:cs typeface="Arial" charset="0"/>
              </a:rPr>
              <a:t> 3</a:t>
            </a:r>
            <a:r>
              <a:rPr lang="sr-Latn-CS" sz="2900">
                <a:latin typeface="Arial" charset="0"/>
                <a:cs typeface="Arial" charset="0"/>
              </a:rPr>
              <a:t> ključa kompatibilan sa </a:t>
            </a:r>
            <a:r>
              <a:rPr lang="en-US" sz="2900">
                <a:latin typeface="Arial" charset="0"/>
                <a:cs typeface="Arial" charset="0"/>
              </a:rPr>
              <a:t>3DES </a:t>
            </a:r>
            <a:r>
              <a:rPr lang="sr-Latn-CS" sz="2900">
                <a:latin typeface="Arial" charset="0"/>
                <a:cs typeface="Arial" charset="0"/>
              </a:rPr>
              <a:t>sa</a:t>
            </a:r>
            <a:r>
              <a:rPr lang="en-US" sz="2900">
                <a:latin typeface="Arial" charset="0"/>
                <a:cs typeface="Arial" charset="0"/>
              </a:rPr>
              <a:t> 2 k</a:t>
            </a:r>
            <a:r>
              <a:rPr lang="sr-Latn-CS" sz="2900">
                <a:latin typeface="Arial" charset="0"/>
                <a:cs typeface="Arial" charset="0"/>
              </a:rPr>
              <a:t>ljuča i sa regularnim </a:t>
            </a:r>
            <a:r>
              <a:rPr lang="en-US" sz="2900">
                <a:latin typeface="Arial" charset="0"/>
                <a:cs typeface="Arial" charset="0"/>
              </a:rPr>
              <a:t>DES</a:t>
            </a:r>
          </a:p>
          <a:p>
            <a:pPr>
              <a:defRPr/>
            </a:pPr>
            <a:endParaRPr lang="en-US" sz="600">
              <a:latin typeface="Arial" charset="0"/>
              <a:cs typeface="Arial" charset="0"/>
            </a:endParaRPr>
          </a:p>
          <a:p>
            <a:pPr>
              <a:buFont typeface="Wingdings 2" pitchFamily="18" charset="2"/>
              <a:buNone/>
              <a:defRPr/>
            </a:pPr>
            <a:endParaRPr lang="en-US" sz="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sr-Latn-CS">
                <a:latin typeface="Arial" charset="0"/>
                <a:cs typeface="Arial" charset="0"/>
              </a:rPr>
              <a:t>Neke internet aplikacije koriste </a:t>
            </a:r>
            <a:r>
              <a:rPr lang="en-US">
                <a:latin typeface="Arial" charset="0"/>
                <a:cs typeface="Arial" charset="0"/>
              </a:rPr>
              <a:t>3DES </a:t>
            </a:r>
            <a:r>
              <a:rPr lang="sr-Latn-CS">
                <a:latin typeface="Arial" charset="0"/>
                <a:cs typeface="Arial" charset="0"/>
              </a:rPr>
              <a:t>sa tri ključa</a:t>
            </a:r>
            <a:r>
              <a:rPr lang="en-US">
                <a:latin typeface="Arial" charset="0"/>
                <a:cs typeface="Arial" charset="0"/>
              </a:rPr>
              <a:t>. </a:t>
            </a:r>
          </a:p>
          <a:p>
            <a:pPr lvl="1">
              <a:lnSpc>
                <a:spcPct val="130000"/>
              </a:lnSpc>
              <a:defRPr/>
            </a:pPr>
            <a:r>
              <a:rPr lang="sr-Latn-CS" sz="2400">
                <a:latin typeface="Arial" charset="0"/>
                <a:cs typeface="Arial" charset="0"/>
              </a:rPr>
              <a:t>npr</a:t>
            </a:r>
            <a:r>
              <a:rPr lang="en-US" sz="2400">
                <a:latin typeface="Arial" charset="0"/>
                <a:cs typeface="Arial" charset="0"/>
              </a:rPr>
              <a:t>. PGP and S/MIME</a:t>
            </a:r>
          </a:p>
        </p:txBody>
      </p:sp>
    </p:spTree>
  </p:cSld>
  <p:clrMapOvr>
    <a:masterClrMapping/>
  </p:clrMapOvr>
  <p:transition>
    <p:pull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Kriptografija sa javnim ključem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Razvoj kriptografije sa javnim ključem predstavlja veliku, a možda i jedinu pravu revoluciju u celoj istoriji kriptografije dugoj 3000 godina.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Od samih početaka pa do modernih vremena, svi kriptosistemi su bazirani na primeni elementarnih operacija supstitucije i transpozicije i nazivaju se kriptosisiemi sa privatnim/tajnim/jednim/simetričnim ključem.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svi moderni blok šifratori su ovog tipa.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ako ključ bude kompromitovan, kaomunikacija više nije bezbedna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Kriptografija sa javnim ključem koristi dva ključa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privatni i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javni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Koristi se i termin asimetrični sistemi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Koriste se neke osobine iz teorije brojeva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Ovi sistemi nisu ni manje ni više bezbedni od sistema sa jednim ključem.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i kod jednih i kod drugih sistema bezbednost zavisi od veličine ključa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ne zamanjuju sisteme sa tajnim ključem (mnogo su sporiji od njih)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ovi sistemi se međusobno dopunjuju (komplementarni su)</a:t>
            </a:r>
          </a:p>
        </p:txBody>
      </p:sp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hr-HR" sz="3200"/>
              <a:t>Kome u protokol steku pripada bezbednost?</a:t>
            </a:r>
            <a:endParaRPr lang="en-US" sz="320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r-HR" sz="2400"/>
              <a:t>Moguće je rešavatai ovaj problem na nekoliko nivoa</a:t>
            </a:r>
          </a:p>
          <a:p>
            <a:pPr lvl="1">
              <a:lnSpc>
                <a:spcPct val="90000"/>
              </a:lnSpc>
              <a:defRPr/>
            </a:pPr>
            <a:r>
              <a:rPr lang="hr-HR" sz="2100"/>
              <a:t>na fizičkom nivou</a:t>
            </a:r>
          </a:p>
          <a:p>
            <a:pPr lvl="2">
              <a:lnSpc>
                <a:spcPct val="90000"/>
              </a:lnSpc>
              <a:defRPr/>
            </a:pPr>
            <a:r>
              <a:rPr lang="hr-HR" sz="1800"/>
              <a:t>prenosne linije mogu biti hermetički zatvorene u cevima sa argonom pod visokim pritiskom</a:t>
            </a:r>
          </a:p>
          <a:p>
            <a:pPr lvl="1">
              <a:lnSpc>
                <a:spcPct val="90000"/>
              </a:lnSpc>
              <a:defRPr/>
            </a:pPr>
            <a:r>
              <a:rPr lang="hr-HR" sz="2100"/>
              <a:t>Na dll nivou</a:t>
            </a:r>
          </a:p>
          <a:p>
            <a:pPr lvl="2">
              <a:lnSpc>
                <a:spcPct val="90000"/>
              </a:lnSpc>
              <a:defRPr/>
            </a:pPr>
            <a:r>
              <a:rPr lang="hr-HR" sz="1800"/>
              <a:t>paketi mogu biti kodirani pri slanju i dekodirani po prijemu izmedju dva čvora (ruter-ruter, host-ruter, ruter-host)</a:t>
            </a:r>
          </a:p>
          <a:p>
            <a:pPr lvl="3">
              <a:lnSpc>
                <a:spcPct val="90000"/>
              </a:lnSpc>
              <a:defRPr/>
            </a:pPr>
            <a:r>
              <a:rPr lang="hr-HR" sz="1600"/>
              <a:t>ruteri mogu postati meta napada</a:t>
            </a:r>
          </a:p>
          <a:p>
            <a:pPr lvl="1">
              <a:lnSpc>
                <a:spcPct val="90000"/>
              </a:lnSpc>
              <a:defRPr/>
            </a:pPr>
            <a:r>
              <a:rPr lang="hr-HR" sz="2100"/>
              <a:t>Na mrežnom nivou</a:t>
            </a:r>
          </a:p>
          <a:p>
            <a:pPr lvl="2">
              <a:lnSpc>
                <a:spcPct val="90000"/>
              </a:lnSpc>
              <a:defRPr/>
            </a:pPr>
            <a:r>
              <a:rPr lang="hr-HR" sz="1800"/>
              <a:t>instaliranje firewalls (bezbednosnih kapija) koje vrše filtriranje paketa</a:t>
            </a:r>
          </a:p>
          <a:p>
            <a:pPr lvl="1">
              <a:lnSpc>
                <a:spcPct val="90000"/>
              </a:lnSpc>
              <a:defRPr/>
            </a:pPr>
            <a:r>
              <a:rPr lang="hr-HR" sz="2100"/>
              <a:t>Na transportnom nivou</a:t>
            </a:r>
          </a:p>
          <a:p>
            <a:pPr lvl="2">
              <a:lnSpc>
                <a:spcPct val="90000"/>
              </a:lnSpc>
              <a:defRPr/>
            </a:pPr>
            <a:r>
              <a:rPr lang="hr-HR" sz="1800"/>
              <a:t>mogu se šifrirati poruke koje se razmenjuju izmedju krajnjih tačaka (host-host)</a:t>
            </a:r>
          </a:p>
          <a:p>
            <a:pPr>
              <a:lnSpc>
                <a:spcPct val="90000"/>
              </a:lnSpc>
              <a:defRPr/>
            </a:pPr>
            <a:r>
              <a:rPr lang="hr-HR" sz="2400"/>
              <a:t>ni jedna od metoda ne rešava problem autentikacije</a:t>
            </a:r>
            <a:r>
              <a:rPr lang="en-US" sz="2400"/>
              <a:t> (provere identiteta)</a:t>
            </a:r>
            <a:r>
              <a:rPr lang="hr-HR" sz="2400"/>
              <a:t> i neporicanja</a:t>
            </a:r>
          </a:p>
          <a:p>
            <a:pPr lvl="1">
              <a:lnSpc>
                <a:spcPct val="90000"/>
              </a:lnSpc>
              <a:defRPr/>
            </a:pPr>
            <a:r>
              <a:rPr lang="hr-HR" sz="2100"/>
              <a:t>rešenje se mora potražiti na aplikativnom nivou</a:t>
            </a:r>
            <a:endParaRPr lang="en-US" sz="2100"/>
          </a:p>
          <a:p>
            <a:pPr>
              <a:lnSpc>
                <a:spcPct val="90000"/>
              </a:lnSpc>
              <a:defRPr/>
            </a:pPr>
            <a:r>
              <a:rPr lang="en-US" sz="2400"/>
              <a:t>Kriptografija pruža rešenje ovog  problema</a:t>
            </a:r>
            <a:r>
              <a:rPr lang="sr-Latn-CS" sz="2400"/>
              <a:t>!</a:t>
            </a:r>
            <a:endParaRPr lang="en-US" sz="2400"/>
          </a:p>
          <a:p>
            <a:pPr>
              <a:lnSpc>
                <a:spcPct val="90000"/>
              </a:lnSpc>
              <a:defRPr/>
            </a:pPr>
            <a:endParaRPr lang="en-US" sz="2400"/>
          </a:p>
        </p:txBody>
      </p:sp>
    </p:spTree>
  </p:cSld>
  <p:clrMapOvr>
    <a:masterClrMapping/>
  </p:clrMapOvr>
  <p:transition>
    <p:pull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Kod simetričnih kripto sistema se plaintext posmatra kao binarni niz i vrši šifriranje bloka podataka koji se posmatra kao binarni niz, </a:t>
            </a:r>
          </a:p>
          <a:p>
            <a:pPr>
              <a:defRPr/>
            </a:pPr>
            <a:r>
              <a:rPr lang="en-US"/>
              <a:t>kod kripto sistema sa javnim ključem se plaintext posmatra kao integer i sve operacije se izvode kao operacije nad celim brojevima</a:t>
            </a:r>
          </a:p>
        </p:txBody>
      </p:sp>
    </p:spTree>
  </p:cSld>
  <p:clrMapOvr>
    <a:masterClrMapping/>
  </p:clrMapOvr>
  <p:transition>
    <p:pull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Zašto kriptografija sa javnim ključem?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err="1"/>
              <a:t>Razvijena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namerom</a:t>
            </a:r>
            <a:r>
              <a:rPr lang="en-US" dirty="0"/>
              <a:t> da </a:t>
            </a:r>
            <a:r>
              <a:rPr lang="en-US" dirty="0" err="1"/>
              <a:t>reši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/>
              <a:t>distribuciju</a:t>
            </a:r>
            <a:r>
              <a:rPr lang="en-US" dirty="0"/>
              <a:t> </a:t>
            </a:r>
            <a:r>
              <a:rPr lang="en-US" dirty="0" err="1"/>
              <a:t>ključa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simetričnih</a:t>
            </a:r>
            <a:r>
              <a:rPr lang="en-US" dirty="0"/>
              <a:t> </a:t>
            </a:r>
            <a:r>
              <a:rPr lang="en-US" dirty="0" err="1"/>
              <a:t>sistema</a:t>
            </a:r>
            <a:endParaRPr lang="en-US" dirty="0"/>
          </a:p>
          <a:p>
            <a:pPr lvl="2">
              <a:lnSpc>
                <a:spcPct val="90000"/>
              </a:lnSpc>
              <a:defRPr/>
            </a:pP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ovih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se </a:t>
            </a:r>
            <a:r>
              <a:rPr lang="en-US" dirty="0" err="1"/>
              <a:t>polazi</a:t>
            </a:r>
            <a:r>
              <a:rPr lang="en-US" dirty="0"/>
              <a:t> od </a:t>
            </a:r>
            <a:r>
              <a:rPr lang="en-US" dirty="0" err="1"/>
              <a:t>pretpostavke</a:t>
            </a:r>
            <a:r>
              <a:rPr lang="en-US" dirty="0"/>
              <a:t> da </a:t>
            </a:r>
            <a:r>
              <a:rPr lang="en-US" dirty="0" err="1"/>
              <a:t>učesnici</a:t>
            </a:r>
            <a:r>
              <a:rPr lang="en-US" dirty="0"/>
              <a:t> u </a:t>
            </a:r>
            <a:r>
              <a:rPr lang="en-US" dirty="0" err="1"/>
              <a:t>komunikaciji</a:t>
            </a:r>
            <a:r>
              <a:rPr lang="en-US" dirty="0"/>
              <a:t>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poseduju</a:t>
            </a:r>
            <a:r>
              <a:rPr lang="en-US" dirty="0"/>
              <a:t> </a:t>
            </a:r>
            <a:r>
              <a:rPr lang="en-US" dirty="0" err="1"/>
              <a:t>zajednički</a:t>
            </a:r>
            <a:r>
              <a:rPr lang="en-US" dirty="0"/>
              <a:t> </a:t>
            </a:r>
            <a:r>
              <a:rPr lang="en-US" dirty="0" err="1"/>
              <a:t>tajni</a:t>
            </a:r>
            <a:r>
              <a:rPr lang="en-US" dirty="0"/>
              <a:t> </a:t>
            </a:r>
            <a:r>
              <a:rPr lang="en-US" dirty="0" err="1"/>
              <a:t>ključ</a:t>
            </a:r>
            <a:r>
              <a:rPr lang="en-US" dirty="0"/>
              <a:t> koji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dogovorili</a:t>
            </a:r>
            <a:r>
              <a:rPr lang="en-US" dirty="0"/>
              <a:t>, </a:t>
            </a:r>
            <a:r>
              <a:rPr lang="en-US" dirty="0" err="1"/>
              <a:t>ili</a:t>
            </a:r>
            <a:endParaRPr lang="en-US" dirty="0"/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usluga</a:t>
            </a:r>
            <a:r>
              <a:rPr lang="en-US" dirty="0"/>
              <a:t> </a:t>
            </a:r>
            <a:r>
              <a:rPr lang="en-US" dirty="0" err="1"/>
              <a:t>treće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 – centra za </a:t>
            </a:r>
            <a:r>
              <a:rPr lang="en-US" dirty="0" err="1"/>
              <a:t>distribuciju</a:t>
            </a:r>
            <a:r>
              <a:rPr lang="en-US" dirty="0"/>
              <a:t> </a:t>
            </a:r>
            <a:r>
              <a:rPr lang="en-US" dirty="0" err="1"/>
              <a:t>ključeva</a:t>
            </a:r>
            <a:r>
              <a:rPr lang="en-US" dirty="0"/>
              <a:t> (KDC – Key Distribution Center)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/>
              <a:t>digitalni</a:t>
            </a:r>
            <a:r>
              <a:rPr lang="en-US" dirty="0"/>
              <a:t> </a:t>
            </a:r>
            <a:r>
              <a:rPr lang="en-US" dirty="0" err="1"/>
              <a:t>potpis</a:t>
            </a:r>
            <a:endParaRPr lang="en-US" dirty="0"/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 u </a:t>
            </a:r>
            <a:r>
              <a:rPr lang="en-US" dirty="0" err="1"/>
              <a:t>poslovnim</a:t>
            </a:r>
            <a:r>
              <a:rPr lang="en-US" dirty="0"/>
              <a:t> i </a:t>
            </a:r>
            <a:r>
              <a:rPr lang="en-US" dirty="0" err="1"/>
              <a:t>komercijalnim</a:t>
            </a:r>
            <a:r>
              <a:rPr lang="en-US" dirty="0"/>
              <a:t> </a:t>
            </a:r>
            <a:r>
              <a:rPr lang="en-US" dirty="0" err="1"/>
              <a:t>aplikacijama</a:t>
            </a:r>
            <a:r>
              <a:rPr lang="en-US" dirty="0"/>
              <a:t> je </a:t>
            </a:r>
            <a:r>
              <a:rPr lang="en-US" dirty="0" err="1"/>
              <a:t>posebno</a:t>
            </a:r>
            <a:r>
              <a:rPr lang="en-US" dirty="0"/>
              <a:t> </a:t>
            </a:r>
            <a:r>
              <a:rPr lang="en-US" dirty="0" err="1"/>
              <a:t>važno</a:t>
            </a:r>
            <a:r>
              <a:rPr lang="en-US" dirty="0"/>
              <a:t> </a:t>
            </a:r>
            <a:r>
              <a:rPr lang="en-US" dirty="0" err="1"/>
              <a:t>ustanoviti</a:t>
            </a:r>
            <a:r>
              <a:rPr lang="en-US" dirty="0"/>
              <a:t> da </a:t>
            </a:r>
            <a:r>
              <a:rPr lang="en-US" dirty="0" err="1"/>
              <a:t>poruka</a:t>
            </a:r>
            <a:r>
              <a:rPr lang="en-US" dirty="0"/>
              <a:t> </a:t>
            </a:r>
            <a:r>
              <a:rPr lang="en-US" dirty="0" err="1"/>
              <a:t>zaista</a:t>
            </a:r>
            <a:r>
              <a:rPr lang="en-US" dirty="0"/>
              <a:t> </a:t>
            </a:r>
            <a:r>
              <a:rPr lang="en-US" dirty="0" err="1"/>
              <a:t>potiče</a:t>
            </a:r>
            <a:r>
              <a:rPr lang="en-US" dirty="0"/>
              <a:t> od </a:t>
            </a:r>
            <a:r>
              <a:rPr lang="en-US" dirty="0" err="1"/>
              <a:t>određenog</a:t>
            </a:r>
            <a:r>
              <a:rPr lang="en-US" dirty="0"/>
              <a:t> </a:t>
            </a:r>
            <a:r>
              <a:rPr lang="en-US" dirty="0" err="1"/>
              <a:t>izvora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Ideju</a:t>
            </a:r>
            <a:r>
              <a:rPr lang="en-US" dirty="0"/>
              <a:t> o </a:t>
            </a:r>
            <a:r>
              <a:rPr lang="en-US" dirty="0" err="1"/>
              <a:t>sistemu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javnim</a:t>
            </a:r>
            <a:r>
              <a:rPr lang="en-US" dirty="0"/>
              <a:t> </a:t>
            </a:r>
            <a:r>
              <a:rPr lang="en-US" dirty="0" err="1"/>
              <a:t>ključem</a:t>
            </a:r>
            <a:r>
              <a:rPr lang="en-US" dirty="0"/>
              <a:t> </a:t>
            </a:r>
            <a:r>
              <a:rPr lang="en-US" dirty="0" err="1"/>
              <a:t>prvi</a:t>
            </a:r>
            <a:r>
              <a:rPr lang="en-US" dirty="0"/>
              <a:t> put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javno</a:t>
            </a:r>
            <a:r>
              <a:rPr lang="en-US" dirty="0"/>
              <a:t> </a:t>
            </a:r>
            <a:r>
              <a:rPr lang="en-US" dirty="0" err="1"/>
              <a:t>predložili</a:t>
            </a:r>
            <a:r>
              <a:rPr lang="en-US" dirty="0"/>
              <a:t> 1976 Whitfield Diffie &amp; Martin Hellman  </a:t>
            </a:r>
            <a:r>
              <a:rPr lang="en-US" dirty="0" err="1"/>
              <a:t>sa</a:t>
            </a:r>
            <a:r>
              <a:rPr lang="en-US" dirty="0"/>
              <a:t> Stanford Univ.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koncept</a:t>
            </a:r>
            <a:r>
              <a:rPr lang="en-US" dirty="0"/>
              <a:t> je u </a:t>
            </a:r>
            <a:r>
              <a:rPr lang="en-US" dirty="0" err="1"/>
              <a:t>suštini</a:t>
            </a:r>
            <a:r>
              <a:rPr lang="en-US" dirty="0"/>
              <a:t> </a:t>
            </a:r>
            <a:r>
              <a:rPr lang="en-US" dirty="0" err="1"/>
              <a:t>prvi</a:t>
            </a:r>
            <a:r>
              <a:rPr lang="en-US" dirty="0"/>
              <a:t> put bio </a:t>
            </a:r>
            <a:r>
              <a:rPr lang="en-US" dirty="0" err="1"/>
              <a:t>izložen</a:t>
            </a:r>
            <a:r>
              <a:rPr lang="en-US" dirty="0"/>
              <a:t> 1970 u </a:t>
            </a:r>
            <a:r>
              <a:rPr lang="en-US" dirty="0" err="1"/>
              <a:t>poverljivom</a:t>
            </a:r>
            <a:r>
              <a:rPr lang="en-US" dirty="0"/>
              <a:t> </a:t>
            </a:r>
            <a:r>
              <a:rPr lang="en-US" dirty="0" err="1"/>
              <a:t>dokumentu</a:t>
            </a:r>
            <a:r>
              <a:rPr lang="en-US" dirty="0"/>
              <a:t> </a:t>
            </a:r>
            <a:r>
              <a:rPr lang="en-US" dirty="0" err="1"/>
              <a:t>autora</a:t>
            </a:r>
            <a:r>
              <a:rPr lang="en-US" dirty="0"/>
              <a:t> </a:t>
            </a:r>
            <a:r>
              <a:rPr lang="en-AU" dirty="0">
                <a:cs typeface="Arial" charset="0"/>
              </a:rPr>
              <a:t>James Ellis (UK CESG -Communications Electronic Security Group)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>
    <p:pull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en-US" sz="3200"/>
              <a:t>Osobine kriptografije sa javnim ključem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/>
              <a:t>Koriste se dva ključa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100"/>
              <a:t>javni – koji može biti poznat bilo kome i može se koristiti za šifriranje poruka i verifikaciju digitalnog potpisa</a:t>
            </a:r>
          </a:p>
          <a:p>
            <a:pPr lvl="2">
              <a:lnSpc>
                <a:spcPct val="90000"/>
              </a:lnSpc>
              <a:defRPr/>
            </a:pPr>
            <a:r>
              <a:rPr lang="sr-Latn-CS" sz="1800"/>
              <a:t>T</a:t>
            </a:r>
            <a:r>
              <a:rPr lang="en-US" sz="1800"/>
              <a:t>o zna</a:t>
            </a:r>
            <a:r>
              <a:rPr lang="sr-Latn-CS" sz="1800"/>
              <a:t>č</a:t>
            </a:r>
            <a:r>
              <a:rPr lang="en-US" sz="1800"/>
              <a:t>i da možete bilo kome da pošaljete šifrovanu poruku ako znate javni klju</a:t>
            </a:r>
            <a:r>
              <a:rPr lang="sr-Latn-CS" sz="1800"/>
              <a:t>č</a:t>
            </a:r>
            <a:r>
              <a:rPr lang="en-US" sz="1800"/>
              <a:t> osobe kojoj šaljete, a samo primalac svojim tajnim klju</a:t>
            </a:r>
            <a:r>
              <a:rPr lang="sr-Latn-CS" sz="1800"/>
              <a:t>č</a:t>
            </a:r>
            <a:r>
              <a:rPr lang="en-US" sz="1800"/>
              <a:t>em može da  dešifruje poruku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100"/>
              <a:t>odgovarajući privatni (tajni) ključ – poznat samo primaocu poruke pomoću kojeg se poruka može dešifrovati ili kreirati digitalni potpis.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/>
              <a:t>Najbitnije je da se tajni klju</a:t>
            </a:r>
            <a:r>
              <a:rPr lang="sr-Latn-CS" sz="1800"/>
              <a:t>č</a:t>
            </a:r>
            <a:r>
              <a:rPr lang="en-US" sz="1800"/>
              <a:t> u  celom postupku komunikacije nigde ne šalje jer ne</a:t>
            </a:r>
            <a:r>
              <a:rPr lang="sr-Latn-CS" sz="1800"/>
              <a:t> </a:t>
            </a:r>
            <a:r>
              <a:rPr lang="en-US" sz="1800"/>
              <a:t>postoji potreba da bilo ko sem njegovog vlasnika bude  upoznat s njim</a:t>
            </a:r>
          </a:p>
          <a:p>
            <a:pPr>
              <a:lnSpc>
                <a:spcPct val="90000"/>
              </a:lnSpc>
              <a:defRPr/>
            </a:pPr>
            <a:r>
              <a:rPr lang="en-US" sz="2400"/>
              <a:t>Nemoguće je na osnovu poznavanja javnog ključa i algoritma koji se koristi za šifriranje odrediti privatni ključ</a:t>
            </a:r>
          </a:p>
          <a:p>
            <a:pPr>
              <a:lnSpc>
                <a:spcPct val="90000"/>
              </a:lnSpc>
              <a:defRPr/>
            </a:pPr>
            <a:r>
              <a:rPr lang="en-US" sz="2400"/>
              <a:t>Sistem je asimetričan jer onaj koji šifruje poruku ili verifikuje potpis ne može dešifrovati poruku ili kreirati potpis.</a:t>
            </a:r>
          </a:p>
          <a:p>
            <a:pPr>
              <a:lnSpc>
                <a:spcPct val="90000"/>
              </a:lnSpc>
              <a:defRPr/>
            </a:pPr>
            <a:r>
              <a:rPr lang="en-US" sz="2400"/>
              <a:t>Otkriveno je svega nekoliko algoritama koji zadovoljavaju ove osobine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100"/>
              <a:t>RSA, Diffie-Hellman, DSS</a:t>
            </a:r>
          </a:p>
        </p:txBody>
      </p:sp>
    </p:spTree>
  </p:cSld>
  <p:clrMapOvr>
    <a:masterClrMapping/>
  </p:clrMapOvr>
  <p:transition>
    <p:pull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RSA algoritam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0" lang="en-US">
                <a:effectLst/>
              </a:rPr>
              <a:t>1978. god. grupa istra</a:t>
            </a:r>
            <a:r>
              <a:rPr kumimoji="0" lang="sr-Latn-CS">
                <a:effectLst/>
              </a:rPr>
              <a:t>ž</a:t>
            </a:r>
            <a:r>
              <a:rPr kumimoji="0" lang="en-US">
                <a:effectLst/>
              </a:rPr>
              <a:t>iva</a:t>
            </a:r>
            <a:r>
              <a:rPr kumimoji="0" lang="sr-Latn-CS">
                <a:effectLst/>
              </a:rPr>
              <a:t>č</a:t>
            </a:r>
            <a:r>
              <a:rPr kumimoji="0" lang="en-US">
                <a:effectLst/>
              </a:rPr>
              <a:t>a, </a:t>
            </a:r>
            <a:r>
              <a:rPr kumimoji="0" lang="en-US" b="1">
                <a:effectLst/>
              </a:rPr>
              <a:t>Rivest, Shamir i Adleman</a:t>
            </a:r>
            <a:r>
              <a:rPr kumimoji="0" lang="en-US">
                <a:effectLst/>
              </a:rPr>
              <a:t>, sa M.I.T. univerziteta predlo</a:t>
            </a:r>
            <a:r>
              <a:rPr kumimoji="0" lang="sr-Latn-CS">
                <a:effectLst/>
              </a:rPr>
              <a:t>ž</a:t>
            </a:r>
            <a:r>
              <a:rPr kumimoji="0" lang="en-US">
                <a:effectLst/>
              </a:rPr>
              <a:t>ila je algoritam za </a:t>
            </a:r>
            <a:r>
              <a:rPr kumimoji="0" lang="sr-Latn-CS">
                <a:effectLst/>
              </a:rPr>
              <a:t>š</a:t>
            </a:r>
            <a:r>
              <a:rPr kumimoji="0" lang="en-US">
                <a:effectLst/>
              </a:rPr>
              <a:t>ifriranje sa javnim klju</a:t>
            </a:r>
            <a:r>
              <a:rPr kumimoji="0" lang="sr-Latn-CS">
                <a:effectLst/>
              </a:rPr>
              <a:t>č</a:t>
            </a:r>
            <a:r>
              <a:rPr kumimoji="0" lang="en-US">
                <a:effectLst/>
              </a:rPr>
              <a:t>em. </a:t>
            </a:r>
          </a:p>
          <a:p>
            <a:pPr lvl="1">
              <a:defRPr/>
            </a:pPr>
            <a:r>
              <a:rPr kumimoji="0" lang="en-US">
                <a:effectLst/>
              </a:rPr>
              <a:t>Algoritam se zasniva na nekim osobinama iz teorije brojeva i moduo aritmetike.</a:t>
            </a:r>
          </a:p>
          <a:p>
            <a:pPr lvl="1">
              <a:defRPr/>
            </a:pPr>
            <a:r>
              <a:rPr kumimoji="0" lang="en-US">
                <a:effectLst/>
              </a:rPr>
              <a:t>Algoritam je danas poznat pod nazivom </a:t>
            </a:r>
            <a:r>
              <a:rPr kumimoji="0" lang="en-US" b="1">
                <a:effectLst/>
              </a:rPr>
              <a:t>RSA</a:t>
            </a:r>
            <a:r>
              <a:rPr kumimoji="0" lang="en-US">
                <a:effectLst/>
              </a:rPr>
              <a:t> (inicajali autora)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pull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Koraci RSA algoritma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 2" pitchFamily="18" charset="2"/>
              <a:buAutoNum type="arabicPeriod"/>
              <a:defRPr/>
            </a:pPr>
            <a:r>
              <a:rPr kumimoji="0" lang="en-US"/>
              <a:t>Odabrati dva velika prosta broja, p i q, ve</a:t>
            </a:r>
            <a:r>
              <a:rPr kumimoji="0" lang="sr-Latn-CS"/>
              <a:t>ć</a:t>
            </a:r>
            <a:r>
              <a:rPr kumimoji="0" lang="en-US"/>
              <a:t>a od 10</a:t>
            </a:r>
            <a:r>
              <a:rPr kumimoji="0" lang="en-US" baseline="30000"/>
              <a:t>100</a:t>
            </a:r>
            <a:r>
              <a:rPr kumimoji="0" lang="en-US"/>
              <a:t>. </a:t>
            </a:r>
          </a:p>
          <a:p>
            <a:pPr marL="533400" indent="-533400">
              <a:buFont typeface="Wingdings 2" pitchFamily="18" charset="2"/>
              <a:buAutoNum type="arabicPeriod"/>
              <a:defRPr/>
            </a:pPr>
            <a:r>
              <a:rPr kumimoji="0" lang="en-US"/>
              <a:t>Izra</a:t>
            </a:r>
            <a:r>
              <a:rPr kumimoji="0" lang="sr-Latn-CS"/>
              <a:t>č</a:t>
            </a:r>
            <a:r>
              <a:rPr kumimoji="0" lang="en-US"/>
              <a:t>unati n=pq i z=(p-1)(q-1)</a:t>
            </a:r>
          </a:p>
          <a:p>
            <a:pPr marL="533400" indent="-533400">
              <a:buFont typeface="Wingdings 2" pitchFamily="18" charset="2"/>
              <a:buAutoNum type="arabicPeriod"/>
              <a:defRPr/>
            </a:pPr>
            <a:r>
              <a:rPr kumimoji="0" lang="en-US"/>
              <a:t>Izabrati broj </a:t>
            </a:r>
            <a:r>
              <a:rPr kumimoji="0" lang="en-US" i="1"/>
              <a:t>d</a:t>
            </a:r>
            <a:r>
              <a:rPr kumimoji="0" lang="en-US"/>
              <a:t> koji je relativno prost u odnosu na </a:t>
            </a:r>
            <a:r>
              <a:rPr kumimoji="0" lang="en-US" i="1"/>
              <a:t>z</a:t>
            </a:r>
            <a:r>
              <a:rPr kumimoji="0" lang="en-US"/>
              <a:t>.</a:t>
            </a:r>
          </a:p>
          <a:p>
            <a:pPr marL="533400" indent="-533400">
              <a:buFont typeface="Wingdings 2" pitchFamily="18" charset="2"/>
              <a:buAutoNum type="arabicPeriod"/>
              <a:defRPr/>
            </a:pPr>
            <a:r>
              <a:rPr kumimoji="0" lang="en-US"/>
              <a:t>Na</a:t>
            </a:r>
            <a:r>
              <a:rPr kumimoji="0" lang="sr-Latn-CS"/>
              <a:t>ć</a:t>
            </a:r>
            <a:r>
              <a:rPr kumimoji="0" lang="en-US"/>
              <a:t>i </a:t>
            </a:r>
            <a:r>
              <a:rPr kumimoji="0" lang="en-US" i="1"/>
              <a:t>e</a:t>
            </a:r>
            <a:r>
              <a:rPr kumimoji="0" lang="en-US"/>
              <a:t> tako da va</a:t>
            </a:r>
            <a:r>
              <a:rPr kumimoji="0" lang="sr-Latn-CS"/>
              <a:t>ž</a:t>
            </a:r>
            <a:r>
              <a:rPr kumimoji="0" lang="en-US"/>
              <a:t>i </a:t>
            </a:r>
            <a:endParaRPr kumimoji="0" lang="sr-Latn-CS"/>
          </a:p>
          <a:p>
            <a:pPr marL="533400" indent="-533400">
              <a:buFont typeface="Wingdings 2" pitchFamily="18" charset="2"/>
              <a:buAutoNum type="arabicPeriod"/>
              <a:defRPr/>
            </a:pPr>
            <a:r>
              <a:rPr kumimoji="0" lang="en-US"/>
              <a:t>Podeliti tekst koji treba da se </a:t>
            </a:r>
            <a:r>
              <a:rPr kumimoji="0" lang="sr-Latn-CS"/>
              <a:t>š</a:t>
            </a:r>
            <a:r>
              <a:rPr kumimoji="0" lang="en-US"/>
              <a:t>ifrira (plaintext) na blokove veli</a:t>
            </a:r>
            <a:r>
              <a:rPr kumimoji="0" lang="sr-Latn-CS"/>
              <a:t>č</a:t>
            </a:r>
            <a:r>
              <a:rPr kumimoji="0" lang="en-US"/>
              <a:t>ine </a:t>
            </a:r>
            <a:r>
              <a:rPr kumimoji="0" lang="en-US" i="1"/>
              <a:t>k</a:t>
            </a:r>
            <a:r>
              <a:rPr kumimoji="0" lang="en-US"/>
              <a:t> bitova, pri </a:t>
            </a:r>
            <a:r>
              <a:rPr kumimoji="0" lang="sr-Latn-CS"/>
              <a:t>č</a:t>
            </a:r>
            <a:r>
              <a:rPr kumimoji="0" lang="en-US"/>
              <a:t>emu je </a:t>
            </a:r>
            <a:r>
              <a:rPr kumimoji="0" lang="en-US" i="1"/>
              <a:t>k</a:t>
            </a:r>
            <a:r>
              <a:rPr kumimoji="0" lang="en-US"/>
              <a:t> najve</a:t>
            </a:r>
            <a:r>
              <a:rPr kumimoji="0" lang="sr-Latn-CS"/>
              <a:t>ć</a:t>
            </a:r>
            <a:r>
              <a:rPr kumimoji="0" lang="en-US"/>
              <a:t>i ceo broj za koji va</a:t>
            </a:r>
            <a:r>
              <a:rPr kumimoji="0" lang="sr-Latn-CS"/>
              <a:t>ž</a:t>
            </a:r>
            <a:r>
              <a:rPr kumimoji="0" lang="en-US"/>
              <a:t>i 2</a:t>
            </a:r>
            <a:r>
              <a:rPr kumimoji="0" lang="en-US" baseline="30000"/>
              <a:t>k</a:t>
            </a:r>
            <a:r>
              <a:rPr kumimoji="0" lang="en-US"/>
              <a:t>&lt;n.</a:t>
            </a:r>
          </a:p>
          <a:p>
            <a:pPr marL="895350" lvl="1" indent="-438150">
              <a:lnSpc>
                <a:spcPct val="90000"/>
              </a:lnSpc>
              <a:defRPr/>
            </a:pPr>
            <a:r>
              <a:rPr lang="en-US" sz="2100">
                <a:solidFill>
                  <a:schemeClr val="tx1"/>
                </a:solidFill>
                <a:effectLst/>
              </a:rPr>
              <a:t>Npr ako je n=20, tada je k=4, jer 2</a:t>
            </a:r>
            <a:r>
              <a:rPr lang="en-US" sz="2100" baseline="30000">
                <a:solidFill>
                  <a:schemeClr val="tx1"/>
                </a:solidFill>
                <a:effectLst/>
              </a:rPr>
              <a:t>4</a:t>
            </a:r>
            <a:r>
              <a:rPr lang="en-US" sz="2100">
                <a:solidFill>
                  <a:schemeClr val="tx1"/>
                </a:solidFill>
                <a:effectLst/>
              </a:rPr>
              <a:t>=16&lt;20</a:t>
            </a:r>
          </a:p>
          <a:p>
            <a:pPr marL="1295400" lvl="2" indent="-381000">
              <a:lnSpc>
                <a:spcPct val="90000"/>
              </a:lnSpc>
              <a:defRPr/>
            </a:pPr>
            <a:r>
              <a:rPr lang="en-US" sz="1800">
                <a:effectLst/>
              </a:rPr>
              <a:t>tj. ako je n dužine r bitova tada plaintex mora biti dužine r-1 bitova</a:t>
            </a:r>
            <a:endParaRPr kumimoji="0" lang="en-US"/>
          </a:p>
          <a:p>
            <a:pPr marL="533400" indent="-533400">
              <a:buFont typeface="Wingdings 2" pitchFamily="18" charset="2"/>
              <a:buAutoNum type="arabicPeriod"/>
              <a:defRPr/>
            </a:pPr>
            <a:r>
              <a:rPr kumimoji="0" lang="en-US"/>
              <a:t> </a:t>
            </a:r>
            <a:r>
              <a:rPr kumimoji="0" lang="sr-Latn-CS"/>
              <a:t>Š</a:t>
            </a:r>
            <a:r>
              <a:rPr kumimoji="0" lang="en-US"/>
              <a:t>ifrovana poruka se dobija na osnovu</a:t>
            </a:r>
            <a:endParaRPr kumimoji="0" lang="sr-Latn-CS"/>
          </a:p>
          <a:p>
            <a:pPr marL="533400" indent="-533400">
              <a:buFont typeface="Wingdings 2" pitchFamily="18" charset="2"/>
              <a:buAutoNum type="arabicPeriod"/>
              <a:defRPr/>
            </a:pPr>
            <a:r>
              <a:rPr kumimoji="0" lang="en-US"/>
              <a:t>Da bi se de</a:t>
            </a:r>
            <a:r>
              <a:rPr kumimoji="0" lang="sr-Latn-CS"/>
              <a:t>š</a:t>
            </a:r>
            <a:r>
              <a:rPr kumimoji="0" lang="en-US"/>
              <a:t>ifrovala poruka potrebno je izra</a:t>
            </a:r>
            <a:r>
              <a:rPr kumimoji="0" lang="sr-Latn-CS"/>
              <a:t>č</a:t>
            </a:r>
            <a:r>
              <a:rPr kumimoji="0" lang="en-US"/>
              <a:t>unati</a:t>
            </a:r>
            <a:r>
              <a:rPr kumimoji="0" lang="sr-Latn-CS"/>
              <a:t> </a:t>
            </a:r>
            <a:endParaRPr kumimoji="0" lang="en-US"/>
          </a:p>
          <a:p>
            <a:pPr marL="533400" indent="-533400">
              <a:buFont typeface="Wingdings 2" pitchFamily="18" charset="2"/>
              <a:buNone/>
              <a:defRPr/>
            </a:pPr>
            <a:endParaRPr 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903663" y="2786063"/>
          <a:ext cx="27082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203040" progId="Equation.DSMT4">
                  <p:embed/>
                </p:oleObj>
              </mc:Choice>
              <mc:Fallback>
                <p:oleObj name="Equation" r:id="rId2" imgW="101592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2786063"/>
                        <a:ext cx="2708275" cy="5413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6858000" y="5334000"/>
          <a:ext cx="2133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203040" progId="Equation.3">
                  <p:embed/>
                </p:oleObj>
              </mc:Choice>
              <mc:Fallback>
                <p:oleObj name="Equation" r:id="rId4" imgW="8632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334000"/>
                        <a:ext cx="2133600" cy="5016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3352800" y="6275388"/>
          <a:ext cx="25146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240" imgH="203040" progId="Equation.3">
                  <p:embed/>
                </p:oleObj>
              </mc:Choice>
              <mc:Fallback>
                <p:oleObj name="Equation" r:id="rId6" imgW="87624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6275388"/>
                        <a:ext cx="2514600" cy="5826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RSA (nast.)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0" lang="sr-Latn-CS"/>
              <a:t>M</a:t>
            </a:r>
            <a:r>
              <a:rPr kumimoji="0" lang="en-US"/>
              <a:t>o</a:t>
            </a:r>
            <a:r>
              <a:rPr kumimoji="0" lang="sr-Latn-CS"/>
              <a:t>ž</a:t>
            </a:r>
            <a:r>
              <a:rPr kumimoji="0" lang="en-US"/>
              <a:t>e se pokazati da su za svako </a:t>
            </a:r>
            <a:r>
              <a:rPr kumimoji="0" lang="en-US" b="1"/>
              <a:t>P</a:t>
            </a:r>
            <a:r>
              <a:rPr kumimoji="0" lang="en-US"/>
              <a:t> u opsegu </a:t>
            </a:r>
            <a:r>
              <a:rPr kumimoji="0" lang="en-US">
                <a:solidFill>
                  <a:schemeClr val="tx1"/>
                </a:solidFill>
              </a:rPr>
              <a:t>0&lt;P&lt;n</a:t>
            </a:r>
            <a:r>
              <a:rPr kumimoji="0" lang="en-US"/>
              <a:t>, funkcije </a:t>
            </a:r>
            <a:r>
              <a:rPr kumimoji="0" lang="sr-Latn-CS"/>
              <a:t>š</a:t>
            </a:r>
            <a:r>
              <a:rPr kumimoji="0" lang="en-US"/>
              <a:t>ifriranja i de</a:t>
            </a:r>
            <a:r>
              <a:rPr kumimoji="0" lang="sr-Latn-CS"/>
              <a:t>š</a:t>
            </a:r>
            <a:r>
              <a:rPr kumimoji="0" lang="en-US"/>
              <a:t>ifriranja medjusobno inverzne;</a:t>
            </a:r>
          </a:p>
          <a:p>
            <a:pPr>
              <a:defRPr/>
            </a:pPr>
            <a:r>
              <a:rPr kumimoji="0" lang="en-US"/>
              <a:t>Da bi se obavilo </a:t>
            </a:r>
            <a:r>
              <a:rPr kumimoji="0" lang="sr-Latn-CS"/>
              <a:t>š</a:t>
            </a:r>
            <a:r>
              <a:rPr kumimoji="0" lang="en-US"/>
              <a:t>ifriranje potrbno je znati </a:t>
            </a:r>
            <a:r>
              <a:rPr kumimoji="0" lang="en-US" b="1"/>
              <a:t>e</a:t>
            </a:r>
            <a:r>
              <a:rPr kumimoji="0" lang="en-US"/>
              <a:t> i </a:t>
            </a:r>
            <a:r>
              <a:rPr kumimoji="0" lang="en-US" b="1"/>
              <a:t>n</a:t>
            </a:r>
            <a:r>
              <a:rPr kumimoji="0" lang="en-US"/>
              <a:t>; </a:t>
            </a:r>
            <a:endParaRPr kumimoji="0" lang="sr-Latn-CS"/>
          </a:p>
          <a:p>
            <a:pPr lvl="1">
              <a:defRPr/>
            </a:pPr>
            <a:r>
              <a:rPr kumimoji="0" lang="en-US"/>
              <a:t>Par </a:t>
            </a:r>
            <a:r>
              <a:rPr kumimoji="0" lang="en-US" b="1"/>
              <a:t>(</a:t>
            </a:r>
            <a:r>
              <a:rPr kumimoji="0" lang="en-US"/>
              <a:t>e,n</a:t>
            </a:r>
            <a:r>
              <a:rPr kumimoji="0" lang="en-US" b="1"/>
              <a:t>)</a:t>
            </a:r>
            <a:r>
              <a:rPr kumimoji="0" lang="en-US"/>
              <a:t> </a:t>
            </a:r>
            <a:r>
              <a:rPr kumimoji="0" lang="sr-Latn-CS"/>
              <a:t>č</a:t>
            </a:r>
            <a:r>
              <a:rPr kumimoji="0" lang="en-US"/>
              <a:t>ini </a:t>
            </a:r>
            <a:r>
              <a:rPr kumimoji="0" lang="en-US" i="1"/>
              <a:t>javni klju</a:t>
            </a:r>
            <a:r>
              <a:rPr kumimoji="0" lang="sr-Latn-CS" i="1"/>
              <a:t>č</a:t>
            </a:r>
            <a:r>
              <a:rPr kumimoji="0" lang="en-US" b="1"/>
              <a:t>.</a:t>
            </a:r>
          </a:p>
          <a:p>
            <a:pPr>
              <a:defRPr/>
            </a:pPr>
            <a:r>
              <a:rPr kumimoji="0" lang="en-US"/>
              <a:t>Da bi se obavilo de</a:t>
            </a:r>
            <a:r>
              <a:rPr kumimoji="0" lang="sr-Latn-CS"/>
              <a:t>š</a:t>
            </a:r>
            <a:r>
              <a:rPr kumimoji="0" lang="en-US"/>
              <a:t>ifriranje potrebno je znati </a:t>
            </a:r>
            <a:r>
              <a:rPr kumimoji="0" lang="en-US" b="1"/>
              <a:t>d</a:t>
            </a:r>
            <a:r>
              <a:rPr kumimoji="0" lang="en-US"/>
              <a:t> i </a:t>
            </a:r>
            <a:r>
              <a:rPr kumimoji="0" lang="en-US" b="1"/>
              <a:t>n</a:t>
            </a:r>
            <a:r>
              <a:rPr kumimoji="0" lang="en-US"/>
              <a:t>.</a:t>
            </a:r>
            <a:endParaRPr kumimoji="0" lang="sr-Latn-CS"/>
          </a:p>
          <a:p>
            <a:pPr lvl="1">
              <a:defRPr/>
            </a:pPr>
            <a:r>
              <a:rPr kumimoji="0" lang="en-US"/>
              <a:t> Par </a:t>
            </a:r>
            <a:r>
              <a:rPr kumimoji="0" lang="en-US" b="1"/>
              <a:t>(</a:t>
            </a:r>
            <a:r>
              <a:rPr kumimoji="0" lang="en-US"/>
              <a:t>d,n</a:t>
            </a:r>
            <a:r>
              <a:rPr kumimoji="0" lang="en-US" b="1"/>
              <a:t>)</a:t>
            </a:r>
            <a:r>
              <a:rPr kumimoji="0" lang="en-US"/>
              <a:t> </a:t>
            </a:r>
            <a:r>
              <a:rPr kumimoji="0" lang="sr-Latn-CS"/>
              <a:t>č</a:t>
            </a:r>
            <a:r>
              <a:rPr kumimoji="0" lang="en-US"/>
              <a:t>ini </a:t>
            </a:r>
            <a:r>
              <a:rPr kumimoji="0" lang="en-US" i="1"/>
              <a:t>tajni klju</a:t>
            </a:r>
            <a:r>
              <a:rPr kumimoji="0" lang="sr-Latn-CS" i="1"/>
              <a:t>č</a:t>
            </a:r>
            <a:r>
              <a:rPr kumimoji="0" lang="en-US" b="1"/>
              <a:t>.</a:t>
            </a:r>
            <a:endParaRPr kumimoji="0" lang="sr-Latn-CS" b="1"/>
          </a:p>
          <a:p>
            <a:pPr>
              <a:defRPr/>
            </a:pPr>
            <a:r>
              <a:rPr kumimoji="0" lang="en-US"/>
              <a:t>Bezbednost metoda se zasniva na te</a:t>
            </a:r>
            <a:r>
              <a:rPr kumimoji="0" lang="sr-Latn-CS"/>
              <a:t>š</a:t>
            </a:r>
            <a:r>
              <a:rPr kumimoji="0" lang="en-US"/>
              <a:t>ko</a:t>
            </a:r>
            <a:r>
              <a:rPr kumimoji="0" lang="sr-Latn-CS"/>
              <a:t>ć</a:t>
            </a:r>
            <a:r>
              <a:rPr kumimoji="0" lang="en-US"/>
              <a:t>ama vezanim za faktorisanje velikih brojeva. </a:t>
            </a:r>
          </a:p>
          <a:p>
            <a:pPr lvl="1">
              <a:defRPr/>
            </a:pPr>
            <a:r>
              <a:rPr kumimoji="0" lang="en-US"/>
              <a:t>Ako bi kriptoanaliti</a:t>
            </a:r>
            <a:r>
              <a:rPr kumimoji="0" lang="sr-Latn-CS"/>
              <a:t>č</a:t>
            </a:r>
            <a:r>
              <a:rPr kumimoji="0" lang="en-US"/>
              <a:t>ar mogao da faktori</a:t>
            </a:r>
            <a:r>
              <a:rPr kumimoji="0" lang="sr-Latn-CS"/>
              <a:t>š</a:t>
            </a:r>
            <a:r>
              <a:rPr kumimoji="0" lang="en-US"/>
              <a:t>e broj </a:t>
            </a:r>
            <a:r>
              <a:rPr kumimoji="0" lang="en-US" b="1"/>
              <a:t>n</a:t>
            </a:r>
            <a:r>
              <a:rPr kumimoji="0" lang="sr-Latn-CS" b="1"/>
              <a:t> </a:t>
            </a:r>
            <a:r>
              <a:rPr kumimoji="0" lang="sr-Latn-CS"/>
              <a:t>(n=pq)</a:t>
            </a:r>
            <a:r>
              <a:rPr kumimoji="0" lang="en-US"/>
              <a:t>, tada bi mogao da nadje </a:t>
            </a:r>
            <a:r>
              <a:rPr kumimoji="0" lang="en-US" b="1"/>
              <a:t>p</a:t>
            </a:r>
            <a:r>
              <a:rPr kumimoji="0" lang="en-US"/>
              <a:t> i </a:t>
            </a:r>
            <a:r>
              <a:rPr kumimoji="0" lang="en-US" b="1"/>
              <a:t>q</a:t>
            </a:r>
            <a:r>
              <a:rPr kumimoji="0" lang="en-US"/>
              <a:t>, a na osnovu njih </a:t>
            </a:r>
            <a:r>
              <a:rPr kumimoji="0" lang="en-US" b="1"/>
              <a:t>z</a:t>
            </a:r>
            <a:r>
              <a:rPr kumimoji="0" lang="sr-Latn-CS" b="1"/>
              <a:t>, </a:t>
            </a:r>
            <a:r>
              <a:rPr kumimoji="0" lang="sr-Latn-CS"/>
              <a:t>(z=(p-1)(q-1))</a:t>
            </a:r>
            <a:r>
              <a:rPr kumimoji="0" lang="en-US"/>
              <a:t>.</a:t>
            </a:r>
            <a:endParaRPr kumimoji="0" lang="sr-Latn-CS"/>
          </a:p>
          <a:p>
            <a:pPr lvl="2">
              <a:defRPr/>
            </a:pPr>
            <a:r>
              <a:rPr kumimoji="0" lang="en-US"/>
              <a:t> Sa poznatim </a:t>
            </a:r>
            <a:r>
              <a:rPr kumimoji="0" lang="en-US" b="1"/>
              <a:t>z</a:t>
            </a:r>
            <a:r>
              <a:rPr kumimoji="0" lang="en-US"/>
              <a:t> i </a:t>
            </a:r>
            <a:r>
              <a:rPr kumimoji="0" lang="en-US" b="1"/>
              <a:t>e</a:t>
            </a:r>
            <a:r>
              <a:rPr kumimoji="0" lang="en-US"/>
              <a:t> (koji je ina</a:t>
            </a:r>
            <a:r>
              <a:rPr kumimoji="0" lang="sr-Latn-CS"/>
              <a:t>č</a:t>
            </a:r>
            <a:r>
              <a:rPr kumimoji="0" lang="en-US"/>
              <a:t>e javni) mo</a:t>
            </a:r>
            <a:r>
              <a:rPr kumimoji="0" lang="sr-Latn-CS"/>
              <a:t>ž</a:t>
            </a:r>
            <a:r>
              <a:rPr kumimoji="0" lang="en-US"/>
              <a:t>e se prona</a:t>
            </a:r>
            <a:r>
              <a:rPr kumimoji="0" lang="sr-Latn-CS"/>
              <a:t>ć</a:t>
            </a:r>
            <a:r>
              <a:rPr kumimoji="0" lang="en-US"/>
              <a:t>i </a:t>
            </a:r>
            <a:r>
              <a:rPr kumimoji="0" lang="en-US" b="1"/>
              <a:t>d</a:t>
            </a:r>
            <a:r>
              <a:rPr kumimoji="0" lang="en-US"/>
              <a:t> (klju</a:t>
            </a:r>
            <a:r>
              <a:rPr kumimoji="0" lang="sr-Latn-CS"/>
              <a:t>č</a:t>
            </a:r>
            <a:r>
              <a:rPr kumimoji="0" lang="en-US"/>
              <a:t> za de</a:t>
            </a:r>
            <a:r>
              <a:rPr kumimoji="0" lang="sr-Latn-CS"/>
              <a:t>š</a:t>
            </a:r>
            <a:r>
              <a:rPr kumimoji="0" lang="en-US"/>
              <a:t>ifrovanje).</a:t>
            </a:r>
            <a:r>
              <a:rPr kumimoji="0" lang="sr-Latn-CS"/>
              <a:t> jer je</a:t>
            </a:r>
            <a:endParaRPr 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810000" y="6096000"/>
          <a:ext cx="21748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203040" progId="Equation.DSMT4">
                  <p:embed/>
                </p:oleObj>
              </mc:Choice>
              <mc:Fallback>
                <p:oleObj name="Equation" r:id="rId2" imgW="101592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096000"/>
                        <a:ext cx="2174875" cy="4349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RSA (nast.)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0" lang="en-US"/>
              <a:t>Na sre</a:t>
            </a:r>
            <a:r>
              <a:rPr kumimoji="0" lang="sr-Latn-CS"/>
              <a:t>ć</a:t>
            </a:r>
            <a:r>
              <a:rPr kumimoji="0" lang="en-US"/>
              <a:t>u, faktorisanje velikih brojeva je veoma dugotrajan i mukotrpan posao:</a:t>
            </a:r>
          </a:p>
          <a:p>
            <a:pPr lvl="1">
              <a:defRPr/>
            </a:pPr>
            <a:r>
              <a:rPr kumimoji="0" lang="en-US">
                <a:solidFill>
                  <a:schemeClr val="accent1"/>
                </a:solidFill>
              </a:rPr>
              <a:t> </a:t>
            </a:r>
            <a:r>
              <a:rPr kumimoji="0" lang="en-US"/>
              <a:t>faktorisanje broja od 200 cifara zahteva 4 milijarde godina ra</a:t>
            </a:r>
            <a:r>
              <a:rPr kumimoji="0" lang="sr-Latn-CS"/>
              <a:t>č</a:t>
            </a:r>
            <a:r>
              <a:rPr kumimoji="0" lang="en-US"/>
              <a:t>unarskog vremena</a:t>
            </a:r>
          </a:p>
          <a:p>
            <a:pPr lvl="1">
              <a:defRPr/>
            </a:pPr>
            <a:r>
              <a:rPr kumimoji="0" lang="en-US"/>
              <a:t> za broj od 500 cifara potrebno je 10</a:t>
            </a:r>
            <a:r>
              <a:rPr kumimoji="0" lang="en-US" baseline="30000"/>
              <a:t>23</a:t>
            </a:r>
            <a:r>
              <a:rPr kumimoji="0" lang="en-US"/>
              <a:t> godina, pod pretpostavkom da se koristi najbolji poznati algoritam za faktorisanje i da se 1 instrukcija izvr</a:t>
            </a:r>
            <a:r>
              <a:rPr kumimoji="0" lang="sr-Latn-CS"/>
              <a:t>š</a:t>
            </a:r>
            <a:r>
              <a:rPr kumimoji="0" lang="en-US"/>
              <a:t>ava za 1</a:t>
            </a:r>
            <a:r>
              <a:rPr kumimoji="0" lang="en-US">
                <a:sym typeface="Symbol" pitchFamily="18" charset="2"/>
              </a:rPr>
              <a:t>s.</a:t>
            </a:r>
            <a:endParaRPr kumimoji="0" lang="en-US"/>
          </a:p>
          <a:p>
            <a:pPr>
              <a:defRPr/>
            </a:pPr>
            <a:endParaRPr 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pull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6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762000" y="838200"/>
            <a:ext cx="8169275" cy="171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neka je </a:t>
            </a:r>
            <a:r>
              <a:rPr kumimoji="1" lang="en-GB" sz="20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</a:t>
            </a:r>
            <a:r>
              <a:rPr kumimoji="1"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GB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</a:t>
            </a:r>
            <a:r>
              <a:rPr kumimoji="1"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GB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41,</a:t>
            </a:r>
            <a:r>
              <a:rPr kumimoji="1" lang="en-GB" sz="20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q</a:t>
            </a:r>
            <a:r>
              <a:rPr kumimoji="1"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GB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</a:t>
            </a:r>
            <a:r>
              <a:rPr kumimoji="1"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GB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61 </a:t>
            </a:r>
            <a:r>
              <a:rPr kumimoji="1"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tada je  </a:t>
            </a:r>
            <a:r>
              <a:rPr kumimoji="1" lang="en-GB" sz="20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</a:t>
            </a:r>
            <a:r>
              <a:rPr kumimoji="1"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GB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</a:t>
            </a:r>
            <a:r>
              <a:rPr kumimoji="1"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GB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2501,</a:t>
            </a:r>
            <a:r>
              <a:rPr kumimoji="1"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z=</a:t>
            </a:r>
            <a:r>
              <a:rPr kumimoji="1" lang="cs-CZ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f</a:t>
            </a:r>
            <a:r>
              <a:rPr kumimoji="1" lang="en-GB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kumimoji="1" lang="en-GB" sz="20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</a:t>
            </a:r>
            <a:r>
              <a:rPr kumimoji="1" lang="en-GB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</a:t>
            </a:r>
            <a:r>
              <a:rPr kumimoji="1"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GB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</a:t>
            </a:r>
            <a:r>
              <a:rPr kumimoji="1"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GB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2400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Odaberimo</a:t>
            </a:r>
            <a:r>
              <a:rPr kumimoji="1" lang="en-GB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  <a:r>
              <a:rPr kumimoji="1" lang="en-GB" sz="20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</a:t>
            </a:r>
            <a:r>
              <a:rPr kumimoji="1"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GB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</a:t>
            </a:r>
            <a:r>
              <a:rPr kumimoji="1"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GB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2087</a:t>
            </a:r>
            <a:r>
              <a:rPr kumimoji="1"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kumimoji="1"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tada je</a:t>
            </a:r>
            <a:r>
              <a:rPr kumimoji="1"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GB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  <a:r>
              <a:rPr kumimoji="1" lang="en-GB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= 23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ako odaberemo</a:t>
            </a:r>
            <a:r>
              <a:rPr kumimoji="1" lang="en-GB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GB" sz="20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</a:t>
            </a:r>
            <a:r>
              <a:rPr kumimoji="1"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GB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</a:t>
            </a:r>
            <a:r>
              <a:rPr kumimoji="1"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GB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2069</a:t>
            </a:r>
            <a:r>
              <a:rPr kumimoji="1"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onda je</a:t>
            </a:r>
            <a:r>
              <a:rPr kumimoji="1" lang="en-GB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e=29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ako odaberemo neke druge vrednosti za d, dobićemo druge vrednosti za e</a:t>
            </a:r>
            <a:r>
              <a:rPr kumimoji="1" lang="en-GB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uzmimo </a:t>
            </a:r>
            <a:r>
              <a:rPr kumimoji="1" lang="en-GB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 e=23 </a:t>
            </a:r>
            <a:r>
              <a:rPr kumimoji="1"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kumimoji="1" lang="en-GB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d=2087).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979488" y="3087688"/>
            <a:ext cx="8169275" cy="1331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  <a:buSzPct val="90000"/>
            </a:pPr>
            <a:r>
              <a:rPr lang="en-GB" sz="1500">
                <a:solidFill>
                  <a:srgbClr val="FF0000"/>
                </a:solidFill>
                <a:cs typeface="Arial" charset="0"/>
              </a:rPr>
              <a:t>Plaintext: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 KARLSRUHE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  <a:buSzPct val="90000"/>
            </a:pPr>
            <a:r>
              <a:rPr lang="en-GB" sz="1500">
                <a:solidFill>
                  <a:srgbClr val="FF0000"/>
                </a:solidFill>
                <a:cs typeface="Arial" charset="0"/>
              </a:rPr>
              <a:t>Encoding</a:t>
            </a:r>
            <a:r>
              <a:rPr lang="en-US" sz="1500">
                <a:solidFill>
                  <a:srgbClr val="FF0000"/>
                </a:solidFill>
                <a:cs typeface="Arial" charset="0"/>
              </a:rPr>
              <a:t>: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 100017111817200704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  <a:buSzPct val="90000"/>
            </a:pPr>
            <a:r>
              <a:rPr lang="en-US" sz="1500">
                <a:solidFill>
                  <a:srgbClr val="000000"/>
                </a:solidFill>
                <a:cs typeface="Arial" charset="0"/>
              </a:rPr>
              <a:t>Pošto je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 10</a:t>
            </a:r>
            <a:r>
              <a:rPr lang="en-GB" sz="1500" baseline="30000">
                <a:solidFill>
                  <a:srgbClr val="000000"/>
                </a:solidFill>
                <a:cs typeface="Arial" charset="0"/>
              </a:rPr>
              <a:t>3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&lt;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&lt;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10</a:t>
            </a:r>
            <a:r>
              <a:rPr lang="en-GB" sz="1500" baseline="30000">
                <a:solidFill>
                  <a:srgbClr val="000000"/>
                </a:solidFill>
                <a:cs typeface="Arial" charset="0"/>
              </a:rPr>
              <a:t>4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numerički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plaintext 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se deli na blokove od 3 cifre </a:t>
            </a:r>
            <a:r>
              <a:rPr lang="en-US" sz="1500">
                <a:solidFill>
                  <a:srgbClr val="000000"/>
                </a:solidFill>
                <a:latin typeface="Symbol" pitchFamily="18" charset="2"/>
                <a:cs typeface="Arial" charset="0"/>
              </a:rPr>
              <a:t>Þ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 6 plaintext 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integera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se dobija</a:t>
            </a:r>
            <a:endParaRPr lang="en-GB" sz="1500">
              <a:solidFill>
                <a:srgbClr val="000000"/>
              </a:solidFill>
              <a:cs typeface="Arial" charset="0"/>
            </a:endParaRP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90000"/>
            </a:pPr>
            <a:r>
              <a:rPr lang="en-GB" sz="1500">
                <a:solidFill>
                  <a:srgbClr val="000000"/>
                </a:solidFill>
                <a:cs typeface="Arial" charset="0"/>
              </a:rPr>
              <a:t>100,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017,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111,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817,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200,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704</a:t>
            </a: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9488" y="4230688"/>
            <a:ext cx="8169275" cy="1027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  <a:buSzPct val="90000"/>
            </a:pPr>
            <a:r>
              <a:rPr lang="en-GB" sz="1500">
                <a:solidFill>
                  <a:srgbClr val="FF0000"/>
                </a:solidFill>
                <a:cs typeface="Arial" charset="0"/>
              </a:rPr>
              <a:t>Encryption: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90000"/>
            </a:pPr>
            <a:r>
              <a:rPr lang="en-GB" sz="1500">
                <a:solidFill>
                  <a:srgbClr val="000000"/>
                </a:solidFill>
                <a:cs typeface="Arial" charset="0"/>
              </a:rPr>
              <a:t>100</a:t>
            </a:r>
            <a:r>
              <a:rPr lang="en-GB" sz="1500" baseline="30000">
                <a:solidFill>
                  <a:srgbClr val="000000"/>
                </a:solidFill>
                <a:cs typeface="Arial" charset="0"/>
              </a:rPr>
              <a:t>23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mod 2501,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17</a:t>
            </a:r>
            <a:r>
              <a:rPr lang="en-GB" sz="1500" baseline="30000">
                <a:solidFill>
                  <a:srgbClr val="000000"/>
                </a:solidFill>
                <a:cs typeface="Arial" charset="0"/>
              </a:rPr>
              <a:t>23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mod 2501,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111</a:t>
            </a:r>
            <a:r>
              <a:rPr lang="en-GB" sz="1500" baseline="30000">
                <a:solidFill>
                  <a:srgbClr val="000000"/>
                </a:solidFill>
                <a:cs typeface="Arial" charset="0"/>
              </a:rPr>
              <a:t>23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mod 2501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90000"/>
            </a:pPr>
            <a:r>
              <a:rPr lang="en-GB" sz="1500">
                <a:solidFill>
                  <a:srgbClr val="000000"/>
                </a:solidFill>
                <a:cs typeface="Arial" charset="0"/>
              </a:rPr>
              <a:t>817</a:t>
            </a:r>
            <a:r>
              <a:rPr lang="en-GB" sz="1500" baseline="30000">
                <a:solidFill>
                  <a:srgbClr val="000000"/>
                </a:solidFill>
                <a:cs typeface="Arial" charset="0"/>
              </a:rPr>
              <a:t>23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mod 2501,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200</a:t>
            </a:r>
            <a:r>
              <a:rPr lang="en-GB" sz="1500" baseline="30000">
                <a:solidFill>
                  <a:srgbClr val="000000"/>
                </a:solidFill>
                <a:cs typeface="Arial" charset="0"/>
              </a:rPr>
              <a:t>23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mod 250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1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704</a:t>
            </a:r>
            <a:r>
              <a:rPr lang="en-GB" sz="1500" baseline="30000">
                <a:solidFill>
                  <a:srgbClr val="000000"/>
                </a:solidFill>
                <a:cs typeface="Arial" charset="0"/>
              </a:rPr>
              <a:t>23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mod 2501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  <a:buSzPct val="90000"/>
            </a:pPr>
            <a:r>
              <a:rPr lang="en-US" sz="1500">
                <a:solidFill>
                  <a:srgbClr val="000000"/>
                </a:solidFill>
                <a:cs typeface="Arial" charset="0"/>
              </a:rPr>
              <a:t>šfrirani teks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: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cs-CZ" sz="1500">
                <a:solidFill>
                  <a:srgbClr val="000000"/>
                </a:solidFill>
                <a:cs typeface="Arial" charset="0"/>
              </a:rPr>
              <a:t>		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2306,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1893,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621,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1380,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490,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313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990600" y="5410200"/>
            <a:ext cx="8169275" cy="11033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  <a:buSzPct val="90000"/>
            </a:pPr>
            <a:r>
              <a:rPr lang="en-GB" sz="1500">
                <a:solidFill>
                  <a:srgbClr val="FF0000"/>
                </a:solidFill>
                <a:cs typeface="Arial" charset="0"/>
              </a:rPr>
              <a:t>Decryption: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90000"/>
            </a:pPr>
            <a:r>
              <a:rPr lang="en-GB" sz="1500">
                <a:solidFill>
                  <a:srgbClr val="000000"/>
                </a:solidFill>
                <a:cs typeface="Arial" charset="0"/>
              </a:rPr>
              <a:t>2306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 baseline="30000">
                <a:solidFill>
                  <a:srgbClr val="000000"/>
                </a:solidFill>
                <a:cs typeface="Arial" charset="0"/>
              </a:rPr>
              <a:t>2087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mod 2501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=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100,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 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1893 </a:t>
            </a:r>
            <a:r>
              <a:rPr lang="en-GB" sz="1500" baseline="30000">
                <a:solidFill>
                  <a:srgbClr val="000000"/>
                </a:solidFill>
                <a:cs typeface="Arial" charset="0"/>
              </a:rPr>
              <a:t>2087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 mod 2501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=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17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90000"/>
            </a:pPr>
            <a:r>
              <a:rPr lang="en-GB" sz="1500">
                <a:solidFill>
                  <a:srgbClr val="000000"/>
                </a:solidFill>
                <a:cs typeface="Arial" charset="0"/>
              </a:rPr>
              <a:t>62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1 </a:t>
            </a:r>
            <a:r>
              <a:rPr lang="en-GB" sz="1500" baseline="30000">
                <a:solidFill>
                  <a:srgbClr val="000000"/>
                </a:solidFill>
                <a:cs typeface="Arial" charset="0"/>
              </a:rPr>
              <a:t>2087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mod 2501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=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111,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 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1380 </a:t>
            </a:r>
            <a:r>
              <a:rPr lang="en-GB" sz="1500" baseline="30000">
                <a:solidFill>
                  <a:srgbClr val="000000"/>
                </a:solidFill>
                <a:cs typeface="Arial" charset="0"/>
              </a:rPr>
              <a:t>2087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 mod 2501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=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817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90000"/>
            </a:pPr>
            <a:r>
              <a:rPr lang="en-GB" sz="1500">
                <a:solidFill>
                  <a:srgbClr val="000000"/>
                </a:solidFill>
                <a:cs typeface="Arial" charset="0"/>
              </a:rPr>
              <a:t>490 </a:t>
            </a:r>
            <a:r>
              <a:rPr lang="en-GB" sz="1500" baseline="30000">
                <a:solidFill>
                  <a:srgbClr val="000000"/>
                </a:solidFill>
                <a:cs typeface="Arial" charset="0"/>
              </a:rPr>
              <a:t>2087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 mod 2501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=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200,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 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313 </a:t>
            </a:r>
            <a:r>
              <a:rPr lang="en-GB" sz="1500" baseline="30000">
                <a:solidFill>
                  <a:srgbClr val="000000"/>
                </a:solidFill>
                <a:cs typeface="Arial" charset="0"/>
              </a:rPr>
              <a:t>2087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 mod 2501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=</a:t>
            </a:r>
            <a:r>
              <a:rPr lang="en-US" sz="15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500">
                <a:solidFill>
                  <a:srgbClr val="000000"/>
                </a:solidFill>
                <a:cs typeface="Arial" charset="0"/>
              </a:rPr>
              <a:t>704</a:t>
            </a: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82863" tIns="45716" rIns="182863" bIns="45716">
            <a:spAutoFit/>
          </a:bodyPr>
          <a:lstStyle/>
          <a:p>
            <a:pPr>
              <a:defRPr/>
            </a:pPr>
            <a:r>
              <a:rPr kumimoji="1"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Primer šifriranja sa RSA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utoUpdateAnimBg="0"/>
      <p:bldP spid="151558" grpId="0" autoUpdateAnimBg="0"/>
      <p:bldP spid="15155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RSA </a:t>
            </a: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kumimoji="0" lang="en-US"/>
              <a:t>I ako je veoma mo</a:t>
            </a:r>
            <a:r>
              <a:rPr kumimoji="0" lang="sr-Latn-CS"/>
              <a:t>ć</a:t>
            </a:r>
            <a:r>
              <a:rPr kumimoji="0" lang="en-US"/>
              <a:t>an, RSA algoritam se  uglavnom koristi za bezbednu distribuciju tajnih klju</a:t>
            </a:r>
            <a:r>
              <a:rPr kumimoji="0" lang="sr-Latn-CS"/>
              <a:t>č</a:t>
            </a:r>
            <a:r>
              <a:rPr kumimoji="0" lang="en-US"/>
              <a:t>eva za DES ili sli</a:t>
            </a:r>
            <a:r>
              <a:rPr kumimoji="0" lang="sr-Latn-CS"/>
              <a:t>č</a:t>
            </a:r>
            <a:r>
              <a:rPr kumimoji="0" lang="en-US"/>
              <a:t>ne algoritme</a:t>
            </a:r>
          </a:p>
          <a:p>
            <a:pPr>
              <a:spcAft>
                <a:spcPts val="600"/>
              </a:spcAft>
              <a:defRPr/>
            </a:pPr>
            <a:r>
              <a:rPr kumimoji="0" lang="en-US"/>
              <a:t> RSA je veoma spor za kriptovanje ve</a:t>
            </a:r>
            <a:r>
              <a:rPr kumimoji="0" lang="sr-Latn-CS"/>
              <a:t>ć</a:t>
            </a:r>
            <a:r>
              <a:rPr kumimoji="0" lang="en-US"/>
              <a:t>e koli</a:t>
            </a:r>
            <a:r>
              <a:rPr kumimoji="0" lang="sr-Latn-CS"/>
              <a:t>č</a:t>
            </a:r>
            <a:r>
              <a:rPr kumimoji="0" lang="en-US"/>
              <a:t>ine podataka</a:t>
            </a:r>
            <a:endParaRPr kumimoji="0" lang="sr-Latn-CS"/>
          </a:p>
          <a:p>
            <a:pPr>
              <a:spcAft>
                <a:spcPts val="600"/>
              </a:spcAft>
              <a:defRPr/>
            </a:pPr>
            <a:r>
              <a:rPr kumimoji="0" lang="sr-Latn-CS"/>
              <a:t>Koristi se za digitalni potpis</a:t>
            </a:r>
            <a:endParaRPr kumimoji="0" lang="en-US"/>
          </a:p>
          <a:p>
            <a:pPr>
              <a:spcAft>
                <a:spcPts val="600"/>
              </a:spcAft>
              <a:defRPr/>
            </a:pPr>
            <a:endParaRPr lang="en-US"/>
          </a:p>
        </p:txBody>
      </p:sp>
    </p:spTree>
  </p:cSld>
  <p:clrMapOvr>
    <a:masterClrMapping/>
  </p:clrMapOvr>
  <p:transition>
    <p:pull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Digitalni potpis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err="1"/>
              <a:t>Svrha</a:t>
            </a:r>
            <a:r>
              <a:rPr lang="en-US" dirty="0"/>
              <a:t> </a:t>
            </a:r>
            <a:r>
              <a:rPr lang="en-US" dirty="0" err="1"/>
              <a:t>digitalnog</a:t>
            </a:r>
            <a:r>
              <a:rPr lang="en-US" dirty="0"/>
              <a:t> </a:t>
            </a:r>
            <a:r>
              <a:rPr lang="en-US" dirty="0" err="1"/>
              <a:t>potpisa</a:t>
            </a:r>
            <a:r>
              <a:rPr lang="en-US" dirty="0"/>
              <a:t> je da </a:t>
            </a:r>
            <a:r>
              <a:rPr lang="en-US" dirty="0" err="1"/>
              <a:t>potvrdi</a:t>
            </a:r>
            <a:r>
              <a:rPr lang="en-US" dirty="0"/>
              <a:t> </a:t>
            </a:r>
            <a:r>
              <a:rPr lang="en-US" dirty="0" err="1"/>
              <a:t>autenti</a:t>
            </a:r>
            <a:r>
              <a:rPr lang="sr-Latn-CS" dirty="0"/>
              <a:t>č</a:t>
            </a:r>
            <a:r>
              <a:rPr lang="en-US" dirty="0" err="1"/>
              <a:t>nost</a:t>
            </a:r>
            <a:r>
              <a:rPr lang="en-US" dirty="0"/>
              <a:t> </a:t>
            </a:r>
            <a:r>
              <a:rPr lang="en-US" dirty="0" err="1"/>
              <a:t>sadržaja</a:t>
            </a:r>
            <a:r>
              <a:rPr lang="sr-Latn-CS" dirty="0"/>
              <a:t> </a:t>
            </a:r>
            <a:r>
              <a:rPr lang="en-US" dirty="0" err="1"/>
              <a:t>poruke</a:t>
            </a:r>
            <a:r>
              <a:rPr lang="en-US" dirty="0"/>
              <a:t> (</a:t>
            </a:r>
            <a:r>
              <a:rPr lang="en-US" dirty="0" err="1"/>
              <a:t>dokaz</a:t>
            </a:r>
            <a:r>
              <a:rPr lang="en-US" dirty="0"/>
              <a:t> da </a:t>
            </a:r>
            <a:r>
              <a:rPr lang="en-US" dirty="0" err="1"/>
              <a:t>poruka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promenjena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 putu od </a:t>
            </a:r>
            <a:r>
              <a:rPr lang="en-US" dirty="0" err="1"/>
              <a:t>pošiljaoca</a:t>
            </a:r>
            <a:r>
              <a:rPr lang="en-US" dirty="0"/>
              <a:t> do </a:t>
            </a:r>
            <a:r>
              <a:rPr lang="en-US" dirty="0" err="1"/>
              <a:t>primaoca</a:t>
            </a:r>
            <a:r>
              <a:rPr lang="en-US" dirty="0"/>
              <a:t> ), </a:t>
            </a:r>
            <a:endParaRPr lang="sr-Latn-C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da </a:t>
            </a:r>
            <a:r>
              <a:rPr lang="en-US" dirty="0" err="1"/>
              <a:t>obezbedi</a:t>
            </a:r>
            <a:r>
              <a:rPr lang="en-US" dirty="0"/>
              <a:t> </a:t>
            </a:r>
            <a:r>
              <a:rPr lang="en-US" dirty="0" err="1"/>
              <a:t>garantovanje</a:t>
            </a:r>
            <a:r>
              <a:rPr lang="en-US" dirty="0"/>
              <a:t> </a:t>
            </a:r>
            <a:r>
              <a:rPr lang="en-US" dirty="0" err="1"/>
              <a:t>identiteta</a:t>
            </a:r>
            <a:r>
              <a:rPr lang="en-US" dirty="0"/>
              <a:t> </a:t>
            </a:r>
            <a:r>
              <a:rPr lang="en-US" dirty="0" err="1"/>
              <a:t>pošiljaoca</a:t>
            </a:r>
            <a:r>
              <a:rPr lang="sr-Latn-CS" dirty="0"/>
              <a:t> </a:t>
            </a:r>
            <a:r>
              <a:rPr lang="en-US" dirty="0" err="1"/>
              <a:t>poruke</a:t>
            </a:r>
            <a:r>
              <a:rPr lang="en-US" dirty="0"/>
              <a:t>.</a:t>
            </a:r>
            <a:endParaRPr lang="sr-Latn-CS" dirty="0"/>
          </a:p>
          <a:p>
            <a:pPr lvl="1">
              <a:lnSpc>
                <a:spcPct val="90000"/>
              </a:lnSpc>
              <a:defRPr/>
            </a:pPr>
            <a:r>
              <a:rPr kumimoji="0" lang="en-US" dirty="0" err="1"/>
              <a:t>Algoritam</a:t>
            </a:r>
            <a:r>
              <a:rPr kumimoji="0" lang="en-US" dirty="0"/>
              <a:t> koji je </a:t>
            </a:r>
            <a:r>
              <a:rPr kumimoji="0" lang="en-US" dirty="0" err="1"/>
              <a:t>postao</a:t>
            </a:r>
            <a:r>
              <a:rPr kumimoji="0" lang="en-US" dirty="0"/>
              <a:t> standard za </a:t>
            </a:r>
            <a:r>
              <a:rPr kumimoji="0" lang="en-US" dirty="0" err="1"/>
              <a:t>digitalni</a:t>
            </a:r>
            <a:r>
              <a:rPr kumimoji="0" lang="en-US" dirty="0"/>
              <a:t> </a:t>
            </a:r>
            <a:r>
              <a:rPr kumimoji="0" lang="en-US" dirty="0" err="1"/>
              <a:t>potpis</a:t>
            </a:r>
            <a:r>
              <a:rPr kumimoji="0" lang="en-US" dirty="0"/>
              <a:t> je </a:t>
            </a:r>
            <a:r>
              <a:rPr kumimoji="0" lang="en-US" b="1" dirty="0"/>
              <a:t>RSA</a:t>
            </a:r>
            <a:r>
              <a:rPr kumimoji="0" lang="en-US" dirty="0"/>
              <a:t> </a:t>
            </a:r>
            <a:r>
              <a:rPr kumimoji="0" lang="en-US" dirty="0" err="1"/>
              <a:t>algoritam</a:t>
            </a:r>
            <a:r>
              <a:rPr kumimoji="0" lang="en-US" dirty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kumimoji="0" lang="en-US" dirty="0"/>
              <a:t> </a:t>
            </a:r>
            <a:r>
              <a:rPr kumimoji="0" lang="sr-Latn-CS" dirty="0"/>
              <a:t>Potrebno je</a:t>
            </a:r>
            <a:r>
              <a:rPr kumimoji="0" lang="en-US" dirty="0"/>
              <a:t> da </a:t>
            </a:r>
            <a:r>
              <a:rPr kumimoji="0" lang="en-US" dirty="0" err="1"/>
              <a:t>algoritam</a:t>
            </a:r>
            <a:r>
              <a:rPr kumimoji="0" lang="en-US" dirty="0"/>
              <a:t> za </a:t>
            </a:r>
            <a:r>
              <a:rPr kumimoji="0" lang="sr-Latn-CS" dirty="0"/>
              <a:t>š</a:t>
            </a:r>
            <a:r>
              <a:rPr kumimoji="0" lang="en-US" dirty="0" err="1"/>
              <a:t>ifriranje</a:t>
            </a:r>
            <a:r>
              <a:rPr kumimoji="0" lang="en-US" dirty="0"/>
              <a:t> i de</a:t>
            </a:r>
            <a:r>
              <a:rPr kumimoji="0" lang="sr-Latn-CS" dirty="0"/>
              <a:t>š</a:t>
            </a:r>
            <a:r>
              <a:rPr kumimoji="0" lang="en-US" dirty="0" err="1"/>
              <a:t>ifriranje</a:t>
            </a:r>
            <a:r>
              <a:rPr kumimoji="0" lang="en-US" dirty="0"/>
              <a:t> </a:t>
            </a:r>
            <a:r>
              <a:rPr kumimoji="0" lang="en-US" dirty="0" err="1"/>
              <a:t>sa</a:t>
            </a:r>
            <a:r>
              <a:rPr kumimoji="0" lang="en-US" dirty="0"/>
              <a:t> </a:t>
            </a:r>
            <a:r>
              <a:rPr kumimoji="0" lang="en-US" dirty="0" err="1"/>
              <a:t>javnim</a:t>
            </a:r>
            <a:r>
              <a:rPr kumimoji="0" lang="en-US" dirty="0"/>
              <a:t> </a:t>
            </a:r>
            <a:r>
              <a:rPr kumimoji="0" lang="en-US" dirty="0" err="1"/>
              <a:t>klju</a:t>
            </a:r>
            <a:r>
              <a:rPr kumimoji="0" lang="sr-Latn-CS" dirty="0"/>
              <a:t>č</a:t>
            </a:r>
            <a:r>
              <a:rPr kumimoji="0" lang="en-US" dirty="0" err="1"/>
              <a:t>em</a:t>
            </a:r>
            <a:r>
              <a:rPr kumimoji="0" lang="en-US" dirty="0"/>
              <a:t> </a:t>
            </a:r>
            <a:r>
              <a:rPr kumimoji="0" lang="en-US" dirty="0" err="1"/>
              <a:t>ima</a:t>
            </a:r>
            <a:r>
              <a:rPr kumimoji="0" lang="en-US" dirty="0"/>
              <a:t> </a:t>
            </a:r>
            <a:r>
              <a:rPr kumimoji="0" lang="en-US" dirty="0" err="1"/>
              <a:t>osobinu</a:t>
            </a:r>
            <a:endParaRPr kumimoji="0" lang="en-US" dirty="0"/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kumimoji="0" lang="sr-Latn-CS" b="1" dirty="0">
                <a:solidFill>
                  <a:schemeClr val="tx1"/>
                </a:solidFill>
              </a:rPr>
              <a:t>					</a:t>
            </a:r>
            <a:r>
              <a:rPr kumimoji="0" lang="en-US" dirty="0">
                <a:solidFill>
                  <a:schemeClr val="tx1"/>
                </a:solidFill>
              </a:rPr>
              <a:t>E(D(P))=P, </a:t>
            </a:r>
          </a:p>
          <a:p>
            <a:pPr>
              <a:lnSpc>
                <a:spcPct val="90000"/>
              </a:lnSpc>
              <a:defRPr/>
            </a:pPr>
            <a:r>
              <a:rPr kumimoji="0" lang="en-US" dirty="0"/>
              <a:t>pored </a:t>
            </a:r>
            <a:r>
              <a:rPr kumimoji="0" lang="en-US" dirty="0" err="1"/>
              <a:t>uobi</a:t>
            </a:r>
            <a:r>
              <a:rPr kumimoji="0" lang="sr-Latn-CS" dirty="0"/>
              <a:t>č</a:t>
            </a:r>
            <a:r>
              <a:rPr kumimoji="0" lang="en-US" dirty="0" err="1"/>
              <a:t>ajene</a:t>
            </a:r>
            <a:r>
              <a:rPr kumimoji="0" lang="en-US" dirty="0"/>
              <a:t>, </a:t>
            </a:r>
            <a:r>
              <a:rPr kumimoji="0" lang="en-US" dirty="0">
                <a:solidFill>
                  <a:schemeClr val="tx1"/>
                </a:solidFill>
              </a:rPr>
              <a:t>D(E(P))=P</a:t>
            </a:r>
            <a:endParaRPr kumimoji="0" lang="en-US" dirty="0"/>
          </a:p>
          <a:p>
            <a:pPr>
              <a:lnSpc>
                <a:spcPct val="90000"/>
              </a:lnSpc>
              <a:defRPr/>
            </a:pPr>
            <a:r>
              <a:rPr kumimoji="0" lang="en-US" dirty="0"/>
              <a:t> </a:t>
            </a:r>
            <a:r>
              <a:rPr kumimoji="0" lang="en-US" dirty="0">
                <a:solidFill>
                  <a:schemeClr val="tx1"/>
                </a:solidFill>
              </a:rPr>
              <a:t>RSA </a:t>
            </a:r>
            <a:r>
              <a:rPr kumimoji="0" lang="en-US" dirty="0" err="1">
                <a:solidFill>
                  <a:schemeClr val="tx1"/>
                </a:solidFill>
              </a:rPr>
              <a:t>algoritam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dirty="0" err="1">
                <a:solidFill>
                  <a:schemeClr val="tx1"/>
                </a:solidFill>
              </a:rPr>
              <a:t>ima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dirty="0" err="1">
                <a:solidFill>
                  <a:schemeClr val="tx1"/>
                </a:solidFill>
              </a:rPr>
              <a:t>ovu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dirty="0" err="1">
                <a:solidFill>
                  <a:schemeClr val="tx1"/>
                </a:solidFill>
              </a:rPr>
              <a:t>osobinu</a:t>
            </a:r>
            <a:r>
              <a:rPr kumimoji="0" lang="en-US" dirty="0">
                <a:solidFill>
                  <a:schemeClr val="tx1"/>
                </a:solidFill>
                <a:effectLst/>
              </a:rPr>
              <a:t>!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RS" altLang="en-US"/>
              <a:t>Definicije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 err="1"/>
              <a:t>Kriptografija</a:t>
            </a:r>
            <a:endParaRPr lang="sr-Latn-RS" altLang="en-US" dirty="0"/>
          </a:p>
          <a:p>
            <a:pPr lvl="1">
              <a:defRPr/>
            </a:pPr>
            <a:r>
              <a:rPr lang="en-US" altLang="en-US" dirty="0" err="1"/>
              <a:t>nauka</a:t>
            </a:r>
            <a:r>
              <a:rPr lang="en-US" altLang="en-US" dirty="0"/>
              <a:t> o </a:t>
            </a:r>
            <a:r>
              <a:rPr lang="en-US" altLang="en-US" dirty="0" err="1"/>
              <a:t>tajnom</a:t>
            </a:r>
            <a:r>
              <a:rPr lang="en-US" altLang="en-US" dirty="0"/>
              <a:t> </a:t>
            </a:r>
            <a:r>
              <a:rPr lang="en-US" altLang="en-US" dirty="0" err="1"/>
              <a:t>pisanju</a:t>
            </a:r>
            <a:r>
              <a:rPr lang="en-US" altLang="en-US" dirty="0"/>
              <a:t> (</a:t>
            </a:r>
            <a:r>
              <a:rPr lang="en-US" altLang="en-US" dirty="0" err="1"/>
              <a:t>zapisivanju</a:t>
            </a:r>
            <a:r>
              <a:rPr lang="en-US" altLang="en-US" dirty="0"/>
              <a:t>), </a:t>
            </a:r>
            <a:r>
              <a:rPr lang="en-US" altLang="en-US" dirty="0" err="1"/>
              <a:t>nauka</a:t>
            </a:r>
            <a:r>
              <a:rPr lang="en-US" altLang="en-US" dirty="0"/>
              <a:t> </a:t>
            </a:r>
            <a:r>
              <a:rPr lang="en-US" altLang="en-US" dirty="0" err="1"/>
              <a:t>koja</a:t>
            </a:r>
            <a:r>
              <a:rPr lang="en-US" altLang="en-US" dirty="0"/>
              <a:t> se </a:t>
            </a:r>
            <a:r>
              <a:rPr lang="en-US" altLang="en-US" dirty="0" err="1"/>
              <a:t>bavi</a:t>
            </a:r>
            <a:r>
              <a:rPr lang="en-US" altLang="en-US" dirty="0"/>
              <a:t> </a:t>
            </a:r>
            <a:r>
              <a:rPr lang="en-US" altLang="en-US" dirty="0" err="1"/>
              <a:t>metodama</a:t>
            </a:r>
            <a:r>
              <a:rPr lang="en-US" altLang="en-US" dirty="0"/>
              <a:t> </a:t>
            </a:r>
            <a:r>
              <a:rPr lang="en-US" altLang="en-US" dirty="0" err="1"/>
              <a:t>očuvanja</a:t>
            </a:r>
            <a:r>
              <a:rPr lang="en-US" altLang="en-US" dirty="0"/>
              <a:t> </a:t>
            </a:r>
            <a:r>
              <a:rPr lang="en-US" altLang="en-US" dirty="0" err="1"/>
              <a:t>tajnosti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endParaRPr lang="en-US" altLang="en-US" dirty="0"/>
          </a:p>
          <a:p>
            <a:pPr>
              <a:defRPr/>
            </a:pPr>
            <a:r>
              <a:rPr lang="en-US" altLang="en-US" dirty="0" err="1"/>
              <a:t>Kriptografski</a:t>
            </a:r>
            <a:r>
              <a:rPr lang="en-US" altLang="en-US" dirty="0"/>
              <a:t> </a:t>
            </a:r>
            <a:r>
              <a:rPr lang="en-US" altLang="en-US" dirty="0" err="1"/>
              <a:t>algoritam</a:t>
            </a:r>
            <a:endParaRPr lang="sr-Latn-RS" altLang="en-US" dirty="0"/>
          </a:p>
          <a:p>
            <a:pPr lvl="1">
              <a:defRPr/>
            </a:pPr>
            <a:r>
              <a:rPr lang="en-US" altLang="en-US" dirty="0" err="1"/>
              <a:t>postupak</a:t>
            </a:r>
            <a:r>
              <a:rPr lang="en-US" altLang="en-US" dirty="0"/>
              <a:t> </a:t>
            </a:r>
            <a:r>
              <a:rPr lang="en-US" altLang="en-US" dirty="0" err="1"/>
              <a:t>kojim</a:t>
            </a:r>
            <a:r>
              <a:rPr lang="en-US" altLang="en-US" dirty="0"/>
              <a:t> se </a:t>
            </a:r>
            <a:r>
              <a:rPr lang="en-US" altLang="en-US" dirty="0" err="1"/>
              <a:t>čitljiv</a:t>
            </a:r>
            <a:r>
              <a:rPr lang="en-US" altLang="en-US" dirty="0"/>
              <a:t> </a:t>
            </a:r>
            <a:r>
              <a:rPr lang="en-US" altLang="en-US" dirty="0" err="1"/>
              <a:t>tekst</a:t>
            </a:r>
            <a:r>
              <a:rPr lang="en-US" altLang="en-US" dirty="0"/>
              <a:t> P </a:t>
            </a:r>
            <a:r>
              <a:rPr lang="en-US" altLang="en-US" dirty="0" err="1"/>
              <a:t>transformiše</a:t>
            </a:r>
            <a:r>
              <a:rPr lang="en-US" altLang="en-US" dirty="0"/>
              <a:t> u </a:t>
            </a:r>
            <a:r>
              <a:rPr lang="en-US" altLang="en-US" dirty="0" err="1"/>
              <a:t>nečitljiv</a:t>
            </a:r>
            <a:r>
              <a:rPr lang="en-US" altLang="en-US" dirty="0"/>
              <a:t> </a:t>
            </a:r>
            <a:r>
              <a:rPr lang="en-US" altLang="en-US" dirty="0" err="1"/>
              <a:t>tekst</a:t>
            </a:r>
            <a:r>
              <a:rPr lang="en-US" altLang="en-US" dirty="0"/>
              <a:t> C</a:t>
            </a:r>
          </a:p>
          <a:p>
            <a:pPr>
              <a:defRPr/>
            </a:pPr>
            <a:r>
              <a:rPr lang="en-US" altLang="en-US" dirty="0" err="1"/>
              <a:t>Kriptoanaliza</a:t>
            </a:r>
            <a:endParaRPr lang="sr-Latn-RS" altLang="en-US" dirty="0"/>
          </a:p>
          <a:p>
            <a:pPr lvl="1">
              <a:defRPr/>
            </a:pPr>
            <a:r>
              <a:rPr lang="sr-Latn-RS" altLang="en-US" dirty="0"/>
              <a:t>nauka koja se bavi principima i metodama dešifriranja </a:t>
            </a:r>
            <a:r>
              <a:rPr lang="sr-Latn-RS" altLang="en-US" i="1" dirty="0"/>
              <a:t>bez poznvanja</a:t>
            </a:r>
            <a:r>
              <a:rPr lang="sr-Latn-RS" altLang="en-US" dirty="0"/>
              <a:t> ključa</a:t>
            </a:r>
          </a:p>
          <a:p>
            <a:pPr lvl="1">
              <a:defRPr/>
            </a:pPr>
            <a:r>
              <a:rPr lang="sr-Latn-RS" altLang="en-US" dirty="0"/>
              <a:t>Napad – pokušaj kriptoanalize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sr-Latn-RS" altLang="en-US" dirty="0"/>
              <a:t>Kriptologija</a:t>
            </a:r>
            <a:r>
              <a:rPr lang="en-AU" altLang="en-US" dirty="0"/>
              <a:t> </a:t>
            </a:r>
            <a:endParaRPr lang="sr-Latn-RS" altLang="en-US" dirty="0"/>
          </a:p>
          <a:p>
            <a:pPr lvl="1" eaLnBrk="1" hangingPunct="1">
              <a:spcAft>
                <a:spcPts val="1200"/>
              </a:spcAft>
              <a:defRPr/>
            </a:pPr>
            <a:r>
              <a:rPr lang="sr-Latn-RS" altLang="en-US" dirty="0"/>
              <a:t>nauka koja obuhvata i kriptografiju i kriptoanalizu</a:t>
            </a:r>
            <a:endParaRPr lang="en-US" altLang="en-US" dirty="0"/>
          </a:p>
        </p:txBody>
      </p:sp>
    </p:spTree>
  </p:cSld>
  <p:clrMapOvr>
    <a:masterClrMapping/>
  </p:clrMapOvr>
  <p:transition>
    <p:pull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Tri varijante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Osoba</a:t>
            </a:r>
            <a:r>
              <a:rPr lang="en-US" dirty="0"/>
              <a:t> A </a:t>
            </a:r>
            <a:r>
              <a:rPr lang="en-US" dirty="0" err="1"/>
              <a:t>potpisuje</a:t>
            </a:r>
            <a:r>
              <a:rPr lang="en-US" dirty="0"/>
              <a:t> </a:t>
            </a:r>
            <a:r>
              <a:rPr lang="en-US" dirty="0" err="1"/>
              <a:t>potuku</a:t>
            </a:r>
            <a:r>
              <a:rPr lang="en-US" dirty="0"/>
              <a:t> P </a:t>
            </a:r>
            <a:r>
              <a:rPr lang="sr-Latn-CS" dirty="0"/>
              <a:t>t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b</a:t>
            </a:r>
            <a:r>
              <a:rPr lang="sr-Latn-CS" dirty="0"/>
              <a:t>i</a:t>
            </a:r>
            <a:r>
              <a:rPr lang="en-US" dirty="0"/>
              <a:t>lo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mo</a:t>
            </a:r>
            <a:r>
              <a:rPr lang="sr-Latn-CS" dirty="0"/>
              <a:t>že verifikovati potpis</a:t>
            </a:r>
          </a:p>
          <a:p>
            <a:pPr lvl="1">
              <a:defRPr/>
            </a:pPr>
            <a:r>
              <a:rPr lang="sr-Latn-CS" dirty="0"/>
              <a:t>D</a:t>
            </a:r>
            <a:r>
              <a:rPr lang="sr-Latn-CS" baseline="-25000" dirty="0"/>
              <a:t>A</a:t>
            </a:r>
            <a:r>
              <a:rPr lang="sr-Latn-CS" dirty="0"/>
              <a:t>(P)</a:t>
            </a:r>
            <a:endParaRPr lang="sr-Latn-RS" dirty="0"/>
          </a:p>
          <a:p>
            <a:pPr lvl="2">
              <a:defRPr/>
            </a:pPr>
            <a:r>
              <a:rPr lang="sr-Latn-RS" dirty="0"/>
              <a:t>šalje se P+</a:t>
            </a:r>
            <a:r>
              <a:rPr lang="sr-Latn-CS" dirty="0"/>
              <a:t>D</a:t>
            </a:r>
            <a:r>
              <a:rPr lang="sr-Latn-CS" baseline="-25000" dirty="0"/>
              <a:t>A</a:t>
            </a:r>
            <a:r>
              <a:rPr lang="sr-Latn-CS" dirty="0"/>
              <a:t>(P)</a:t>
            </a:r>
            <a:endParaRPr lang="sr-Latn-RS" dirty="0"/>
          </a:p>
          <a:p>
            <a:pPr>
              <a:defRPr/>
            </a:pPr>
            <a:r>
              <a:rPr lang="sr-Latn-CS" dirty="0"/>
              <a:t>Osoba A potisuje poruku P tako da potpis može verifikovati samo osoba B</a:t>
            </a:r>
          </a:p>
          <a:p>
            <a:pPr lvl="1">
              <a:defRPr/>
            </a:pPr>
            <a:r>
              <a:rPr lang="sr-Latn-CS" dirty="0"/>
              <a:t>E</a:t>
            </a:r>
            <a:r>
              <a:rPr lang="sr-Latn-CS" baseline="-25000" dirty="0"/>
              <a:t>B</a:t>
            </a:r>
            <a:r>
              <a:rPr lang="sr-Latn-CS" dirty="0"/>
              <a:t>(D</a:t>
            </a:r>
            <a:r>
              <a:rPr lang="sr-Latn-CS" baseline="-25000" dirty="0"/>
              <a:t>A</a:t>
            </a:r>
            <a:r>
              <a:rPr lang="sr-Latn-CS" dirty="0"/>
              <a:t>(P))</a:t>
            </a:r>
          </a:p>
          <a:p>
            <a:pPr lvl="2">
              <a:defRPr/>
            </a:pPr>
            <a:r>
              <a:rPr lang="sr-Latn-CS" dirty="0"/>
              <a:t>šalje se P+E</a:t>
            </a:r>
            <a:r>
              <a:rPr lang="sr-Latn-CS" baseline="-25000" dirty="0"/>
              <a:t>B</a:t>
            </a:r>
            <a:r>
              <a:rPr lang="sr-Latn-CS" dirty="0"/>
              <a:t>(D</a:t>
            </a:r>
            <a:r>
              <a:rPr lang="sr-Latn-CS" baseline="-25000" dirty="0"/>
              <a:t>A</a:t>
            </a:r>
            <a:r>
              <a:rPr lang="sr-Latn-CS" dirty="0"/>
              <a:t>(P))</a:t>
            </a:r>
          </a:p>
          <a:p>
            <a:pPr>
              <a:defRPr/>
            </a:pPr>
            <a:r>
              <a:rPr lang="sr-Latn-CS" dirty="0"/>
              <a:t>Osoba A potpisuje samo sažetak poruke</a:t>
            </a:r>
          </a:p>
          <a:p>
            <a:pPr lvl="1">
              <a:defRPr/>
            </a:pPr>
            <a:r>
              <a:rPr lang="sr-Latn-CS" dirty="0"/>
              <a:t>(P, D</a:t>
            </a:r>
            <a:r>
              <a:rPr lang="sr-Latn-CS" baseline="-25000" dirty="0"/>
              <a:t>A</a:t>
            </a:r>
            <a:r>
              <a:rPr lang="sr-Latn-CS" dirty="0"/>
              <a:t>(h(P)))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Varijanta E</a:t>
            </a:r>
            <a:r>
              <a:rPr lang="sr-Latn-CS" baseline="-25000"/>
              <a:t>B</a:t>
            </a:r>
            <a:r>
              <a:rPr lang="sr-Latn-CS"/>
              <a:t>(D</a:t>
            </a:r>
            <a:r>
              <a:rPr lang="sr-Latn-CS" baseline="-25000"/>
              <a:t>A</a:t>
            </a:r>
            <a:r>
              <a:rPr lang="sr-Latn-CS"/>
              <a:t>(P))</a:t>
            </a:r>
            <a:endParaRPr lang="en-US"/>
          </a:p>
        </p:txBody>
      </p:sp>
      <p:pic>
        <p:nvPicPr>
          <p:cNvPr id="47107" name="Picture 5" descr="f7-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Digitalni potpis –varijanta 3</a:t>
            </a:r>
          </a:p>
        </p:txBody>
      </p:sp>
      <p:sp>
        <p:nvSpPr>
          <p:cNvPr id="1443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Ako nije potrebno da poruka bude tajna, već se samo garantuje da poruka nije promenjena i da je poruku potpisala osoba A</a:t>
            </a:r>
          </a:p>
          <a:p>
            <a:pPr lvl="1">
              <a:defRPr/>
            </a:pPr>
            <a:r>
              <a:rPr lang="sr-Latn-CS"/>
              <a:t>Šalje se (P, D</a:t>
            </a:r>
            <a:r>
              <a:rPr lang="sr-Latn-CS" baseline="-25000"/>
              <a:t>A</a:t>
            </a:r>
            <a:r>
              <a:rPr lang="sr-Latn-CS"/>
              <a:t>(h(P))), gde je h funkcija sažetka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pull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en-US" sz="3200"/>
              <a:t>Funkcija sažetka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Funkcija sažetka </a:t>
            </a:r>
            <a:r>
              <a:rPr kumimoji="1"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H </a:t>
            </a: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(eng. hash) je jednosmerna funkcija koja ulazni niz</a:t>
            </a:r>
            <a:r>
              <a:rPr kumimoji="1" lang="hr-HR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proizvoljne dužine, poruku m, pretvara u niz fiksne dužine (najčešće 128-256 bita)</a:t>
            </a:r>
            <a:r>
              <a:rPr kumimoji="1" lang="hr-HR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koji se naziva sažetak poruke </a:t>
            </a:r>
            <a:r>
              <a:rPr kumimoji="1"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h </a:t>
            </a: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(message digest).</a:t>
            </a:r>
            <a:endParaRPr kumimoji="1" lang="hr-HR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h=H(m)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Iz dobi</a:t>
            </a:r>
            <a:r>
              <a:rPr kumimoji="1" lang="hr-HR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j</a:t>
            </a: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enog sažetka poruke </a:t>
            </a:r>
            <a:r>
              <a:rPr kumimoji="1"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h </a:t>
            </a: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je nemoguće dobiti izvornu poruku m, zbog</a:t>
            </a:r>
            <a:r>
              <a:rPr kumimoji="1" lang="hr-HR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jednosmernosti funkcije sažetka, te je na taj način osiguran </a:t>
            </a:r>
            <a:r>
              <a:rPr kumimoji="1"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integritet </a:t>
            </a: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poruke.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Svojstvo funkcije sažetka je da i najmanja promena orginalne poruke uzrokuje</a:t>
            </a:r>
            <a:r>
              <a:rPr kumimoji="1" lang="hr-HR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drastične promena u njenom sažetku. </a:t>
            </a:r>
            <a:endParaRPr kumimoji="1" lang="hr-HR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Vero</a:t>
            </a:r>
            <a:r>
              <a:rPr kumimoji="1" lang="hr-HR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vatnoća</a:t>
            </a: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da se za dve različite poruke</a:t>
            </a:r>
            <a:r>
              <a:rPr kumimoji="1" lang="hr-HR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generi</a:t>
            </a:r>
            <a:r>
              <a:rPr kumimoji="1" lang="hr-HR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še</a:t>
            </a: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isti sažetak je jako mala.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Sažetak poruke je i prvi korak u kreiranju digitalnog potpisa - izračuna se sažetak</a:t>
            </a:r>
            <a:r>
              <a:rPr kumimoji="1" lang="hr-HR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orginalnog dokumenta koji se digitalno potpisuje.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Najčešće koriš</a:t>
            </a:r>
            <a:r>
              <a:rPr kumimoji="1" lang="hr-HR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ć</a:t>
            </a: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ene funkcije sažetka su SHA (Secure Hash Algorithm) i MD5</a:t>
            </a:r>
            <a:r>
              <a:rPr kumimoji="1" lang="hr-HR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(Message Digest).</a:t>
            </a:r>
          </a:p>
        </p:txBody>
      </p:sp>
    </p:spTree>
  </p:cSld>
  <p:clrMapOvr>
    <a:masterClrMapping/>
  </p:clrMapOvr>
  <p:transition>
    <p:pull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Digitalni potpis</a:t>
            </a:r>
            <a:endParaRPr lang="en-US"/>
          </a:p>
        </p:txBody>
      </p:sp>
      <p:pic>
        <p:nvPicPr>
          <p:cNvPr id="50179" name="Picture 5" descr="aliceBob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27138"/>
            <a:ext cx="8153400" cy="464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8382000" y="4038600"/>
            <a:ext cx="0" cy="914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1350"/>
          </a:xfrm>
        </p:spPr>
        <p:txBody>
          <a:bodyPr/>
          <a:lstStyle/>
          <a:p>
            <a:r>
              <a:rPr kumimoji="0" lang="en-US" sz="3600">
                <a:effectLst/>
              </a:rPr>
              <a:t>Koraci prema slici: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 2" pitchFamily="18" charset="2"/>
              <a:buAutoNum type="arabicPeriod"/>
              <a:defRPr/>
            </a:pPr>
            <a:r>
              <a:rPr kumimoji="0" lang="en-US" sz="2400" dirty="0">
                <a:effectLst/>
              </a:rPr>
              <a:t> Hash </a:t>
            </a:r>
            <a:r>
              <a:rPr kumimoji="0" lang="en-US" sz="2400" dirty="0" err="1">
                <a:effectLst/>
              </a:rPr>
              <a:t>funkcijom</a:t>
            </a:r>
            <a:r>
              <a:rPr kumimoji="0" lang="en-US" sz="2400" dirty="0">
                <a:effectLst/>
              </a:rPr>
              <a:t> Bob </a:t>
            </a:r>
            <a:r>
              <a:rPr kumimoji="0" lang="en-US" sz="2400" dirty="0" err="1">
                <a:effectLst/>
              </a:rPr>
              <a:t>računa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sažetak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poruke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koju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šalje</a:t>
            </a:r>
            <a:r>
              <a:rPr kumimoji="0" lang="en-US" sz="2400" dirty="0">
                <a:effectLst/>
              </a:rPr>
              <a:t> Ali</a:t>
            </a:r>
            <a:r>
              <a:rPr kumimoji="0" lang="sr-Latn-CS" sz="2400" dirty="0">
                <a:effectLst/>
              </a:rPr>
              <a:t>s</a:t>
            </a:r>
            <a:r>
              <a:rPr kumimoji="0" lang="en-US" sz="2400" dirty="0" err="1">
                <a:effectLst/>
              </a:rPr>
              <a:t>i</a:t>
            </a:r>
            <a:r>
              <a:rPr kumimoji="0" lang="en-US" sz="2400" dirty="0">
                <a:effectLst/>
              </a:rPr>
              <a:t>.</a:t>
            </a:r>
          </a:p>
          <a:p>
            <a:pPr marL="457200" indent="-457200">
              <a:buFont typeface="Wingdings 2" pitchFamily="18" charset="2"/>
              <a:buAutoNum type="arabicPeriod"/>
              <a:defRPr/>
            </a:pPr>
            <a:r>
              <a:rPr kumimoji="0" lang="en-US" sz="2400" dirty="0">
                <a:effectLst/>
              </a:rPr>
              <a:t> Bob </a:t>
            </a:r>
            <a:r>
              <a:rPr kumimoji="0" lang="hr-HR" sz="2400" dirty="0">
                <a:effectLst/>
              </a:rPr>
              <a:t>šifrira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svojim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tajnim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ključe</a:t>
            </a:r>
            <a:r>
              <a:rPr kumimoji="0" lang="hr-HR" sz="2400" dirty="0">
                <a:effectLst/>
              </a:rPr>
              <a:t>m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sažetak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poruke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i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na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taj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način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kreira</a:t>
            </a:r>
            <a:r>
              <a:rPr kumimoji="0" lang="hr-HR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digitalni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potpis</a:t>
            </a:r>
            <a:r>
              <a:rPr kumimoji="0" lang="en-US" sz="2400" dirty="0">
                <a:effectLst/>
              </a:rPr>
              <a:t>.</a:t>
            </a:r>
          </a:p>
          <a:p>
            <a:pPr marL="457200" indent="-457200">
              <a:buFont typeface="Wingdings 2" pitchFamily="18" charset="2"/>
              <a:buAutoNum type="arabicPeriod"/>
              <a:defRPr/>
            </a:pP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Zajedno</a:t>
            </a:r>
            <a:r>
              <a:rPr kumimoji="0" lang="en-US" sz="2400" dirty="0">
                <a:effectLst/>
              </a:rPr>
              <a:t> s </a:t>
            </a:r>
            <a:r>
              <a:rPr kumimoji="0" lang="en-US" sz="2400" dirty="0" err="1">
                <a:effectLst/>
              </a:rPr>
              <a:t>orginalnim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dokumentom</a:t>
            </a:r>
            <a:r>
              <a:rPr kumimoji="0" lang="en-US" sz="2400" dirty="0">
                <a:effectLst/>
              </a:rPr>
              <a:t> Bob </a:t>
            </a:r>
            <a:r>
              <a:rPr kumimoji="0" lang="en-US" sz="2400" dirty="0" err="1">
                <a:effectLst/>
              </a:rPr>
              <a:t>šalje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i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digitalni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potpis</a:t>
            </a:r>
            <a:r>
              <a:rPr kumimoji="0" lang="en-US" sz="2400" dirty="0">
                <a:effectLst/>
              </a:rPr>
              <a:t>.</a:t>
            </a:r>
          </a:p>
          <a:p>
            <a:pPr marL="457200" indent="-457200">
              <a:buFont typeface="Wingdings 2" pitchFamily="18" charset="2"/>
              <a:buAutoNum type="arabicPeriod"/>
              <a:defRPr/>
            </a:pPr>
            <a:r>
              <a:rPr kumimoji="0" lang="en-US" sz="2400" dirty="0">
                <a:effectLst/>
              </a:rPr>
              <a:t> Ali</a:t>
            </a:r>
            <a:r>
              <a:rPr kumimoji="0" lang="sr-Latn-CS" sz="2400" dirty="0">
                <a:effectLst/>
              </a:rPr>
              <a:t>sa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dobija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Bobovu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potpisanu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poruku</a:t>
            </a:r>
            <a:r>
              <a:rPr kumimoji="0" lang="en-US" sz="2400" dirty="0">
                <a:effectLst/>
              </a:rPr>
              <a:t>. </a:t>
            </a:r>
            <a:r>
              <a:rPr kumimoji="0" lang="en-US" sz="2400" dirty="0" err="1">
                <a:effectLst/>
              </a:rPr>
              <a:t>Iz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orginalne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poruke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izračuna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sažetak</a:t>
            </a:r>
            <a:r>
              <a:rPr kumimoji="0" lang="en-US" sz="2400" dirty="0">
                <a:effectLst/>
              </a:rPr>
              <a:t>.</a:t>
            </a:r>
          </a:p>
          <a:p>
            <a:pPr marL="457200" indent="-457200">
              <a:buFont typeface="Wingdings 2" pitchFamily="18" charset="2"/>
              <a:buAutoNum type="arabicPeriod"/>
              <a:defRPr/>
            </a:pPr>
            <a:r>
              <a:rPr kumimoji="0" lang="en-US" sz="2400" dirty="0">
                <a:effectLst/>
              </a:rPr>
              <a:t> Ali</a:t>
            </a:r>
            <a:r>
              <a:rPr kumimoji="0" lang="sr-Latn-CS" sz="2400" dirty="0">
                <a:effectLst/>
              </a:rPr>
              <a:t>sa</a:t>
            </a:r>
            <a:r>
              <a:rPr kumimoji="0" lang="en-US" sz="2400" dirty="0">
                <a:effectLst/>
              </a:rPr>
              <a:t> </a:t>
            </a:r>
            <a:r>
              <a:rPr kumimoji="0" lang="hr-HR" sz="2400" dirty="0">
                <a:effectLst/>
              </a:rPr>
              <a:t>dešifruje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digitalni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potpis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Bobovim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javnim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ključem</a:t>
            </a:r>
            <a:r>
              <a:rPr kumimoji="0" lang="en-US" sz="2400" dirty="0">
                <a:effectLst/>
              </a:rPr>
              <a:t> </a:t>
            </a:r>
            <a:r>
              <a:rPr kumimoji="0" lang="hr-HR" sz="2400" dirty="0">
                <a:effectLst/>
              </a:rPr>
              <a:t>i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upoređuje</a:t>
            </a:r>
            <a:r>
              <a:rPr kumimoji="0" lang="hr-HR" sz="2400" dirty="0">
                <a:effectLst/>
              </a:rPr>
              <a:t> </a:t>
            </a:r>
            <a:r>
              <a:rPr kumimoji="0" lang="en-US" sz="2400" dirty="0">
                <a:effectLst/>
              </a:rPr>
              <a:t>de</a:t>
            </a:r>
            <a:r>
              <a:rPr kumimoji="0" lang="hr-HR" sz="2400" dirty="0">
                <a:effectLst/>
              </a:rPr>
              <a:t>šfrovani </a:t>
            </a:r>
            <a:r>
              <a:rPr kumimoji="0" lang="en-US" sz="2400" dirty="0" err="1">
                <a:effectLst/>
              </a:rPr>
              <a:t>sažetak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sa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onim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koji</a:t>
            </a:r>
            <a:r>
              <a:rPr kumimoji="0" lang="en-US" sz="2400" dirty="0">
                <a:effectLst/>
              </a:rPr>
              <a:t> je </a:t>
            </a:r>
            <a:r>
              <a:rPr kumimoji="0" lang="en-US" sz="2400" dirty="0" err="1">
                <a:effectLst/>
              </a:rPr>
              <a:t>sama</a:t>
            </a:r>
            <a:r>
              <a:rPr kumimoji="0" lang="en-US" sz="2400" dirty="0">
                <a:effectLst/>
              </a:rPr>
              <a:t> </a:t>
            </a:r>
            <a:r>
              <a:rPr kumimoji="0" lang="en-US" sz="2400" dirty="0" err="1">
                <a:effectLst/>
              </a:rPr>
              <a:t>izračunala</a:t>
            </a:r>
            <a:r>
              <a:rPr kumimoji="0" lang="en-US" sz="2400" dirty="0">
                <a:effectLst/>
              </a:rPr>
              <a:t>. </a:t>
            </a:r>
            <a:endParaRPr kumimoji="0" lang="sr-Latn-CS" sz="2400" dirty="0">
              <a:effectLst/>
            </a:endParaRPr>
          </a:p>
          <a:p>
            <a:pPr marL="857250" lvl="1" indent="-400050">
              <a:buFont typeface="Wingdings 2" pitchFamily="18" charset="2"/>
              <a:buChar char="ã"/>
              <a:defRPr/>
            </a:pPr>
            <a:r>
              <a:rPr kumimoji="0" lang="en-US" sz="2100" dirty="0" err="1">
                <a:effectLst/>
              </a:rPr>
              <a:t>Ako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su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jednaki</a:t>
            </a:r>
            <a:r>
              <a:rPr kumimoji="0" lang="en-US" sz="2100" dirty="0">
                <a:effectLst/>
              </a:rPr>
              <a:t>, Ali</a:t>
            </a:r>
            <a:r>
              <a:rPr kumimoji="0" lang="sr-Latn-CS" sz="2100" dirty="0">
                <a:effectLst/>
              </a:rPr>
              <a:t>sa</a:t>
            </a:r>
            <a:r>
              <a:rPr kumimoji="0" lang="hr-HR" sz="2100" dirty="0">
                <a:effectLst/>
              </a:rPr>
              <a:t> </a:t>
            </a:r>
            <a:r>
              <a:rPr kumimoji="0" lang="en-US" sz="2100" dirty="0">
                <a:effectLst/>
              </a:rPr>
              <a:t>je </a:t>
            </a:r>
            <a:r>
              <a:rPr kumimoji="0" lang="en-US" sz="2100" dirty="0" err="1">
                <a:effectLst/>
              </a:rPr>
              <a:t>sigurna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da</a:t>
            </a:r>
            <a:r>
              <a:rPr kumimoji="0" lang="en-US" sz="2100" dirty="0">
                <a:effectLst/>
              </a:rPr>
              <a:t> je Bob </a:t>
            </a:r>
            <a:r>
              <a:rPr kumimoji="0" lang="en-US" sz="2100" dirty="0" err="1">
                <a:effectLst/>
              </a:rPr>
              <a:t>poslao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poruku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i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da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poruka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nije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menjana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tokom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slanja</a:t>
            </a:r>
            <a:r>
              <a:rPr kumimoji="0" lang="hr-HR" sz="2100" dirty="0">
                <a:effectLst/>
              </a:rPr>
              <a:t> </a:t>
            </a:r>
            <a:r>
              <a:rPr kumimoji="0" lang="en-US" sz="2100" dirty="0">
                <a:effectLst/>
              </a:rPr>
              <a:t>(</a:t>
            </a:r>
            <a:r>
              <a:rPr kumimoji="0" lang="en-US" sz="2100" dirty="0" err="1">
                <a:effectLst/>
              </a:rPr>
              <a:t>integritet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poruke</a:t>
            </a:r>
            <a:r>
              <a:rPr kumimoji="0" lang="en-US" sz="2100" dirty="0">
                <a:effectLst/>
              </a:rPr>
              <a:t>). </a:t>
            </a:r>
            <a:endParaRPr kumimoji="0" lang="hr-HR" sz="2100" dirty="0">
              <a:effectLst/>
            </a:endParaRPr>
          </a:p>
          <a:p>
            <a:pPr marL="857250" lvl="1" indent="-400050">
              <a:defRPr/>
            </a:pPr>
            <a:r>
              <a:rPr kumimoji="0" lang="en-US" sz="2100" dirty="0">
                <a:effectLst/>
              </a:rPr>
              <a:t>Bob ne </a:t>
            </a:r>
            <a:r>
              <a:rPr kumimoji="0" lang="en-US" sz="2100" dirty="0" err="1">
                <a:effectLst/>
              </a:rPr>
              <a:t>može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poreći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da</a:t>
            </a:r>
            <a:r>
              <a:rPr kumimoji="0" lang="en-US" sz="2100" dirty="0">
                <a:effectLst/>
              </a:rPr>
              <a:t> je on </a:t>
            </a:r>
            <a:r>
              <a:rPr kumimoji="0" lang="en-US" sz="2100" dirty="0" err="1">
                <a:effectLst/>
              </a:rPr>
              <a:t>poslao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poruku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jer</a:t>
            </a:r>
            <a:r>
              <a:rPr kumimoji="0" lang="en-US" sz="2100" dirty="0">
                <a:effectLst/>
              </a:rPr>
              <a:t> se</a:t>
            </a:r>
            <a:r>
              <a:rPr kumimoji="0" lang="hr-HR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digitalni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potpis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može</a:t>
            </a:r>
            <a:r>
              <a:rPr kumimoji="0" lang="en-US" sz="2100" dirty="0">
                <a:effectLst/>
              </a:rPr>
              <a:t> de</a:t>
            </a:r>
            <a:r>
              <a:rPr kumimoji="0" lang="hr-HR" sz="2100" dirty="0">
                <a:effectLst/>
              </a:rPr>
              <a:t>šifrovati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jedino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njegovim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javnim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ključem</a:t>
            </a:r>
            <a:r>
              <a:rPr kumimoji="0" lang="en-US" sz="2100" dirty="0">
                <a:effectLst/>
              </a:rPr>
              <a:t>, a </a:t>
            </a:r>
            <a:r>
              <a:rPr kumimoji="0" lang="hr-HR" sz="2100" dirty="0">
                <a:effectLst/>
              </a:rPr>
              <a:t>šifrovati </a:t>
            </a:r>
            <a:r>
              <a:rPr kumimoji="0" lang="en-US" sz="2100" dirty="0" err="1">
                <a:effectLst/>
              </a:rPr>
              <a:t>njegovim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tajnim</a:t>
            </a:r>
            <a:r>
              <a:rPr kumimoji="0" lang="en-US" sz="2100" dirty="0">
                <a:effectLst/>
              </a:rPr>
              <a:t> </a:t>
            </a:r>
            <a:r>
              <a:rPr kumimoji="0" lang="en-US" sz="2100" dirty="0" err="1">
                <a:effectLst/>
              </a:rPr>
              <a:t>ključem</a:t>
            </a:r>
            <a:r>
              <a:rPr kumimoji="0" lang="en-US" sz="2100" dirty="0">
                <a:effectLst/>
              </a:rPr>
              <a:t>!</a:t>
            </a:r>
            <a:r>
              <a:rPr kumimoji="0" lang="hr-HR" sz="2100" dirty="0"/>
              <a:t> </a:t>
            </a:r>
            <a:endParaRPr kumimoji="0" lang="en-US" sz="2100" dirty="0"/>
          </a:p>
        </p:txBody>
      </p:sp>
    </p:spTree>
  </p:cSld>
  <p:clrMapOvr>
    <a:masterClrMapping/>
  </p:clrMapOvr>
  <p:transition>
    <p:pull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 pored velike sigurnosti koje  pruža ovaj metod zaštite, i dalje postoji mogu</a:t>
            </a:r>
            <a:r>
              <a:rPr lang="sr-Latn-CS"/>
              <a:t>ć</a:t>
            </a:r>
            <a:r>
              <a:rPr lang="en-US"/>
              <a:t>nost prevare. </a:t>
            </a:r>
          </a:p>
          <a:p>
            <a:pPr>
              <a:defRPr/>
            </a:pPr>
            <a:r>
              <a:rPr lang="en-US"/>
              <a:t>Neko je mogao poslati A</a:t>
            </a:r>
            <a:r>
              <a:rPr lang="sr-Latn-CS"/>
              <a:t>lisi</a:t>
            </a:r>
            <a:r>
              <a:rPr lang="en-US"/>
              <a:t> svoj javni klju</a:t>
            </a:r>
            <a:r>
              <a:rPr lang="sr-Latn-CS"/>
              <a:t>č</a:t>
            </a:r>
            <a:r>
              <a:rPr lang="en-US"/>
              <a:t> tvrde</a:t>
            </a:r>
            <a:r>
              <a:rPr lang="sr-Latn-CS"/>
              <a:t>ć</a:t>
            </a:r>
            <a:r>
              <a:rPr lang="en-US"/>
              <a:t>i da je </a:t>
            </a:r>
            <a:r>
              <a:rPr lang="sr-Latn-CS"/>
              <a:t>Bobov</a:t>
            </a:r>
            <a:r>
              <a:rPr lang="en-US"/>
              <a:t>, a zatim joj slati poruke za koje bi ona mislila da ih šalje </a:t>
            </a:r>
            <a:r>
              <a:rPr lang="sr-Latn-CS"/>
              <a:t>Bob</a:t>
            </a:r>
            <a:r>
              <a:rPr lang="en-US"/>
              <a:t>  </a:t>
            </a:r>
            <a:endParaRPr lang="sr-Latn-CS"/>
          </a:p>
          <a:p>
            <a:pPr>
              <a:defRPr/>
            </a:pPr>
            <a:r>
              <a:rPr lang="en-US"/>
              <a:t>Rešenje ovog problema pruža  upotreba digitalnih             sertifikata</a:t>
            </a:r>
          </a:p>
        </p:txBody>
      </p:sp>
    </p:spTree>
  </p:cSld>
  <p:clrMapOvr>
    <a:masterClrMapping/>
  </p:clrMapOvr>
  <p:transition>
    <p:pull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Digitalni sertifikati</a:t>
            </a: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Ako koristite sistem šifrovanja  javnim klju</a:t>
            </a:r>
            <a:r>
              <a:rPr lang="sr-Latn-CS"/>
              <a:t>č</a:t>
            </a:r>
            <a:r>
              <a:rPr lang="en-US"/>
              <a:t>em i želite da nekom pošaljete poruku, morate  prvo dobiti njegov javni klju</a:t>
            </a:r>
            <a:r>
              <a:rPr lang="sr-Latn-CS"/>
              <a:t>č</a:t>
            </a:r>
            <a:r>
              <a:rPr lang="en-US"/>
              <a:t>.</a:t>
            </a:r>
          </a:p>
          <a:p>
            <a:pPr lvl="1">
              <a:defRPr/>
            </a:pPr>
            <a:r>
              <a:rPr lang="en-US"/>
              <a:t>Me</a:t>
            </a:r>
            <a:r>
              <a:rPr lang="sr-Latn-CS"/>
              <a:t>đ</a:t>
            </a:r>
            <a:r>
              <a:rPr lang="en-US"/>
              <a:t>utim, kako možete biti sigurni  da je to zaista njegov klju</a:t>
            </a:r>
            <a:r>
              <a:rPr lang="sr-Latn-CS"/>
              <a:t>č</a:t>
            </a:r>
            <a:r>
              <a:rPr lang="en-US"/>
              <a:t>? </a:t>
            </a:r>
            <a:endParaRPr lang="sr-Latn-CS"/>
          </a:p>
          <a:p>
            <a:pPr lvl="2">
              <a:defRPr/>
            </a:pPr>
            <a:r>
              <a:rPr lang="en-US"/>
              <a:t>Rešenje ovog problema postiže se upotrebom Digitalnih sertifikata. Možemo ih nazvati i digitalnom Li</a:t>
            </a:r>
            <a:r>
              <a:rPr lang="sr-Latn-CS"/>
              <a:t>č</a:t>
            </a:r>
            <a:r>
              <a:rPr lang="en-US"/>
              <a:t>nom kartom, jer oni zaista to i jesu -  digitalna li</a:t>
            </a:r>
            <a:r>
              <a:rPr lang="sr-Latn-CS"/>
              <a:t>č</a:t>
            </a:r>
            <a:r>
              <a:rPr lang="en-US"/>
              <a:t>na karta u syber prostoru, sredstvo kojim </a:t>
            </a:r>
            <a:r>
              <a:rPr lang="sr-Latn-CS"/>
              <a:t>ć</a:t>
            </a:r>
            <a:r>
              <a:rPr lang="en-US"/>
              <a:t>ete vi  ili osoba sa kojom komunicirate dokazati identitet na  Internetu</a:t>
            </a:r>
            <a:r>
              <a:rPr lang="sr-Latn-CS"/>
              <a:t>.</a:t>
            </a:r>
          </a:p>
          <a:p>
            <a:pPr lvl="1">
              <a:defRPr/>
            </a:pPr>
            <a:r>
              <a:rPr lang="en-US"/>
              <a:t>Pošto na Internetu nema policije  koja bi proverila vaše podatke i izdala vam Li</a:t>
            </a:r>
            <a:r>
              <a:rPr lang="sr-Latn-CS"/>
              <a:t>č</a:t>
            </a:r>
            <a:r>
              <a:rPr lang="en-US"/>
              <a:t>nu kartu, pojavile su se kompanije koje imaju ulogu ‘tre</a:t>
            </a:r>
            <a:r>
              <a:rPr lang="sr-Latn-CS"/>
              <a:t>ć</a:t>
            </a:r>
            <a:r>
              <a:rPr lang="en-US"/>
              <a:t>e strane’, -  CA</a:t>
            </a:r>
            <a:r>
              <a:rPr lang="sr-Latn-CS"/>
              <a:t> </a:t>
            </a:r>
            <a:r>
              <a:rPr lang="en-US"/>
              <a:t>Certificate Authority </a:t>
            </a:r>
            <a:r>
              <a:rPr lang="sr-Latn-CS"/>
              <a:t>č</a:t>
            </a:r>
            <a:r>
              <a:rPr lang="en-US"/>
              <a:t>ija je uloga da provere  i utvrde ne</a:t>
            </a:r>
            <a:r>
              <a:rPr lang="sr-Latn-CS"/>
              <a:t>č</a:t>
            </a:r>
            <a:r>
              <a:rPr lang="en-US"/>
              <a:t>iji identitet i nakon toga mu izdaju digitalni sertifikat.</a:t>
            </a:r>
          </a:p>
        </p:txBody>
      </p:sp>
    </p:spTree>
  </p:cSld>
  <p:clrMapOvr>
    <a:masterClrMapping/>
  </p:clrMapOvr>
  <p:transition>
    <p:pull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Kako to funkcioniše u  praksi</a:t>
            </a:r>
            <a:r>
              <a:rPr lang="sr-Latn-CS"/>
              <a:t>?</a:t>
            </a: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Bob</a:t>
            </a:r>
            <a:r>
              <a:rPr lang="en-US"/>
              <a:t> podnosi zahtev za izdavanje sertifikata CA  kompaniji. </a:t>
            </a:r>
            <a:endParaRPr lang="sr-Latn-CS"/>
          </a:p>
          <a:p>
            <a:pPr lvl="1">
              <a:defRPr/>
            </a:pPr>
            <a:r>
              <a:rPr lang="en-US"/>
              <a:t>CA proverava njegov identitet na osnovu li</a:t>
            </a:r>
            <a:r>
              <a:rPr lang="sr-Latn-CS"/>
              <a:t>č</a:t>
            </a:r>
            <a:r>
              <a:rPr lang="en-US"/>
              <a:t>nih  dokumenata koje im je prikazao pri podnošenju zahteva. </a:t>
            </a:r>
            <a:endParaRPr lang="sr-Latn-CS"/>
          </a:p>
          <a:p>
            <a:pPr lvl="1">
              <a:defRPr/>
            </a:pPr>
            <a:r>
              <a:rPr lang="en-US"/>
              <a:t>Ako  je sve u redu </a:t>
            </a:r>
            <a:r>
              <a:rPr lang="sr-Latn-CS"/>
              <a:t>Bob</a:t>
            </a:r>
            <a:r>
              <a:rPr lang="en-US"/>
              <a:t> im prosle</a:t>
            </a:r>
            <a:r>
              <a:rPr lang="sr-Latn-CS"/>
              <a:t>đ</a:t>
            </a:r>
            <a:r>
              <a:rPr lang="en-US"/>
              <a:t>uje svoj javni klju</a:t>
            </a:r>
            <a:r>
              <a:rPr lang="sr-Latn-CS"/>
              <a:t>č</a:t>
            </a:r>
            <a:r>
              <a:rPr lang="en-US"/>
              <a:t> za koji CA  kreira digitalni potpis i nakon toga izdaje sertifikat kojim  se potvr</a:t>
            </a:r>
            <a:r>
              <a:rPr lang="sr-Latn-CS"/>
              <a:t>đ</a:t>
            </a:r>
            <a:r>
              <a:rPr lang="en-US"/>
              <a:t>uje da taj javni klju</a:t>
            </a:r>
            <a:r>
              <a:rPr lang="sr-Latn-CS"/>
              <a:t>č</a:t>
            </a:r>
            <a:r>
              <a:rPr lang="en-US"/>
              <a:t> zaista pripada </a:t>
            </a:r>
            <a:r>
              <a:rPr lang="sr-Latn-CS"/>
              <a:t>Bobu</a:t>
            </a:r>
          </a:p>
          <a:p>
            <a:pPr lvl="1">
              <a:defRPr/>
            </a:pPr>
            <a:r>
              <a:rPr lang="en-US"/>
              <a:t>Ako </a:t>
            </a:r>
            <a:r>
              <a:rPr lang="sr-Latn-CS"/>
              <a:t>Bob</a:t>
            </a:r>
            <a:r>
              <a:rPr lang="en-US"/>
              <a:t> kasnije želi da  komunicira sa nekim, pri prvom kontaktu mu šalje digitalni  sertifikat i svoj javni klju</a:t>
            </a:r>
            <a:r>
              <a:rPr lang="sr-Latn-CS"/>
              <a:t>č</a:t>
            </a:r>
            <a:r>
              <a:rPr lang="en-US"/>
              <a:t>. </a:t>
            </a:r>
            <a:endParaRPr lang="sr-Latn-CS"/>
          </a:p>
          <a:p>
            <a:pPr lvl="1">
              <a:defRPr/>
            </a:pPr>
            <a:r>
              <a:rPr lang="en-US"/>
              <a:t>Sobzirom da svi poznatiji  komunikacioni programi u sebi ve</a:t>
            </a:r>
            <a:r>
              <a:rPr lang="sr-Latn-CS"/>
              <a:t>ć</a:t>
            </a:r>
            <a:r>
              <a:rPr lang="en-US"/>
              <a:t> imaju uklju</a:t>
            </a:r>
            <a:r>
              <a:rPr lang="sr-Latn-CS"/>
              <a:t>č</a:t>
            </a:r>
            <a:r>
              <a:rPr lang="en-US"/>
              <a:t>ene javne   klju</a:t>
            </a:r>
            <a:r>
              <a:rPr lang="sr-Latn-CS"/>
              <a:t>č</a:t>
            </a:r>
            <a:r>
              <a:rPr lang="en-US"/>
              <a:t>eve CA kompanija kojima se veruje, primalac po prijemu   ove poruke lako utvr</a:t>
            </a:r>
            <a:r>
              <a:rPr lang="sr-Latn-CS"/>
              <a:t>đ</a:t>
            </a:r>
            <a:r>
              <a:rPr lang="en-US"/>
              <a:t>uje validnost </a:t>
            </a:r>
            <a:r>
              <a:rPr lang="sr-Latn-CS"/>
              <a:t>Bobovog</a:t>
            </a:r>
            <a:r>
              <a:rPr lang="en-US"/>
              <a:t>  sertifikata.</a:t>
            </a:r>
          </a:p>
        </p:txBody>
      </p:sp>
    </p:spTree>
  </p:cSld>
  <p:clrMapOvr>
    <a:masterClrMapping/>
  </p:clrMapOvr>
  <p:transition>
    <p:pull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19113"/>
          </a:xfrm>
        </p:spPr>
        <p:txBody>
          <a:bodyPr/>
          <a:lstStyle/>
          <a:p>
            <a:pPr>
              <a:defRPr/>
            </a:pPr>
            <a:r>
              <a:rPr kumimoji="0" lang="en-US" sz="2800">
                <a:solidFill>
                  <a:schemeClr val="bg1"/>
                </a:solidFill>
              </a:rPr>
              <a:t>STRUKTURA </a:t>
            </a:r>
            <a:r>
              <a:rPr kumimoji="0" lang="sr-Latn-CS" sz="2800">
                <a:solidFill>
                  <a:schemeClr val="bg1"/>
                </a:solidFill>
              </a:rPr>
              <a:t>S</a:t>
            </a:r>
            <a:r>
              <a:rPr kumimoji="0" lang="en-US" sz="2800">
                <a:solidFill>
                  <a:schemeClr val="bg1"/>
                </a:solidFill>
              </a:rPr>
              <a:t>ERTIFIKATA – norma ISO X.509 Ver 3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04800" y="1066800"/>
            <a:ext cx="883920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Verzija </a:t>
            </a: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ertifikata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Serijski broj </a:t>
            </a: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ertifikata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Koriš</a:t>
            </a: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ć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en</a:t>
            </a: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algoritam za izradu digitalnog potpisa (PKCS #1 HD5,</a:t>
            </a: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RSA)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Izdavač </a:t>
            </a: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ertifikata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Valjanost </a:t>
            </a: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ertifikata ( od – do )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Vlasnik </a:t>
            </a: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ertifikata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Koriš</a:t>
            </a: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ć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en algoritam za šifriranje javnog ključ a (PKCS #1, RSA)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Javni ključ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Vrsta certifikata ( klijent, server, osoba, p</a:t>
            </a: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reduzeće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Javni ključ izdavača </a:t>
            </a: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ertifikata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Digitalni potpis izdavača </a:t>
            </a:r>
            <a:r>
              <a:rPr lang="hr-HR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ertifikata</a:t>
            </a:r>
            <a:endParaRPr lang="sr-Latn-CS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RS" altLang="en-US"/>
              <a:t>formalna definicija kripto sistema</a:t>
            </a: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/>
              <a:t>Kripto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sr-Latn-RS" altLang="en-US" dirty="0"/>
              <a:t> je definisan nad trojkom (K,M,C)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sr-Latn-RS" altLang="en-US" dirty="0"/>
              <a:t>K – prostor svih mogućih ključeva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sr-Latn-RS" altLang="en-US" dirty="0"/>
              <a:t>M – prostor svih mogućih poruka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sr-Latn-RS" altLang="en-US" dirty="0"/>
              <a:t>C – prostor svih mogućih širovanih poruka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r-Latn-RS" altLang="en-US" dirty="0"/>
              <a:t>i parom “efikasnih” algoritama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sr-Latn-RS" altLang="en-US" dirty="0"/>
              <a:t>E – algoritam za šifriranje 	E: K x M</a:t>
            </a:r>
            <a:r>
              <a:rPr lang="sr-Latn-RS" altLang="en-US" dirty="0">
                <a:sym typeface="Symbol" panose="05050102010706020507" pitchFamily="18" charset="2"/>
              </a:rPr>
              <a:t>C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sr-Latn-RS" altLang="en-US" dirty="0"/>
              <a:t>D –algoritam za dešifriranje	D: K x C</a:t>
            </a:r>
            <a:r>
              <a:rPr lang="sr-Latn-RS" altLang="en-US" dirty="0">
                <a:sym typeface="Symbol" panose="05050102010706020507" pitchFamily="18" charset="2"/>
              </a:rPr>
              <a:t>M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r-Latn-RS" altLang="en-US" dirty="0">
                <a:sym typeface="Symbol" panose="05050102010706020507" pitchFamily="18" charset="2"/>
              </a:rPr>
              <a:t>tako da važi da je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sr-Latn-RS" altLang="en-US" dirty="0">
                <a:sym typeface="Symbol" panose="05050102010706020507" pitchFamily="18" charset="2"/>
              </a:rPr>
              <a:t>mM, k K : D(k,E(k,m)) =m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sr-Latn-RS" altLang="en-US" dirty="0">
                <a:sym typeface="Symbol" panose="05050102010706020507" pitchFamily="18" charset="2"/>
              </a:rPr>
              <a:t>ovo je tvz. </a:t>
            </a:r>
            <a:r>
              <a:rPr lang="sr-Latn-RS" altLang="en-US" i="1" dirty="0">
                <a:sym typeface="Symbol" panose="05050102010706020507" pitchFamily="18" charset="2"/>
              </a:rPr>
              <a:t>jednačina konzistencije</a:t>
            </a:r>
            <a:r>
              <a:rPr lang="sr-Latn-RS" altLang="en-US" dirty="0">
                <a:sym typeface="Symbol" panose="05050102010706020507" pitchFamily="18" charset="2"/>
              </a:rPr>
              <a:t> koju mora da zadovolji svaki šifrator.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sr-Latn-RS" altLang="en-US" dirty="0">
                <a:sym typeface="Symbol" panose="05050102010706020507" pitchFamily="18" charset="2"/>
              </a:rPr>
              <a:t> U protivnom dešifriranje ne bi bilo moguće!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r-Latn-RS" altLang="en-US" dirty="0"/>
              <a:t>napomena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sr-Latn-RS" altLang="en-US" dirty="0"/>
              <a:t>pod efikasnim algoritmom se podrazumeva algoritam koji se može izvršiti u konačnom vremenu (polinomska složenost)</a:t>
            </a:r>
            <a:endParaRPr lang="sr-Latn-RS" altLang="en-US" i="1" dirty="0"/>
          </a:p>
        </p:txBody>
      </p:sp>
    </p:spTree>
  </p:cSld>
  <p:clrMapOvr>
    <a:masterClrMapping/>
  </p:clrMapOvr>
  <p:transition>
    <p:pull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4313"/>
          </a:xfrm>
        </p:spPr>
        <p:txBody>
          <a:bodyPr/>
          <a:lstStyle/>
          <a:p>
            <a:pPr>
              <a:defRPr/>
            </a:pPr>
            <a:endParaRPr kumimoji="0" lang="en-US" sz="80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kumimoji="0" lang="en-US" sz="2000"/>
              <a:t>Svi ovi podaci formiraju sertifikat koji se na kraju šifruje koriste</a:t>
            </a:r>
            <a:r>
              <a:rPr kumimoji="0" lang="sr-Latn-CS" sz="2000"/>
              <a:t>ć</a:t>
            </a:r>
            <a:r>
              <a:rPr kumimoji="0" lang="en-US" sz="2000"/>
              <a:t>i tajni klju</a:t>
            </a:r>
            <a:r>
              <a:rPr kumimoji="0" lang="sr-Latn-CS" sz="2000"/>
              <a:t>č</a:t>
            </a:r>
            <a:r>
              <a:rPr kumimoji="0" lang="en-US" sz="2000"/>
              <a:t> CA. </a:t>
            </a:r>
            <a:endParaRPr kumimoji="0" lang="sr-Latn-CS" sz="2000"/>
          </a:p>
          <a:p>
            <a:pPr lvl="1">
              <a:lnSpc>
                <a:spcPct val="90000"/>
              </a:lnSpc>
              <a:defRPr/>
            </a:pPr>
            <a:r>
              <a:rPr kumimoji="0" lang="en-US" sz="1800"/>
              <a:t>Ako korisnik ima poverenja u CA i ima CA javni klju</a:t>
            </a:r>
            <a:r>
              <a:rPr kumimoji="0" lang="sr-Latn-CS" sz="1800"/>
              <a:t>č</a:t>
            </a:r>
            <a:r>
              <a:rPr kumimoji="0" lang="en-US" sz="1800"/>
              <a:t>, može  biti siguran u ispravnost sertifikata</a:t>
            </a:r>
            <a:endParaRPr kumimoji="0" lang="sr-Latn-CS" sz="1800">
              <a:effectLst/>
            </a:endParaRPr>
          </a:p>
          <a:p>
            <a:pPr>
              <a:lnSpc>
                <a:spcPct val="90000"/>
              </a:lnSpc>
              <a:defRPr/>
            </a:pPr>
            <a:r>
              <a:rPr kumimoji="0" lang="sr-Latn-CS" sz="2000"/>
              <a:t>Velika je verovatnoća da Web  browser koji korisnik poseduje već sadrži javni ključ CA jer  su Netscape i Microsoft procenili kojim se CA može najviše  verovati, pa su njihove javne ključeve ukljuèili u svoje   browsere</a:t>
            </a:r>
            <a:endParaRPr kumimoji="0" lang="sr-Latn-CS" sz="180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defRPr/>
            </a:pPr>
            <a:endParaRPr kumimoji="0" lang="sr-Latn-CS" sz="16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kumimoji="0" lang="sr-Latn-CS" sz="2000"/>
              <a:t>funkcije CA</a:t>
            </a:r>
            <a:endParaRPr kumimoji="0" lang="sr-Latn-CS" sz="180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  <a:defRPr/>
            </a:pPr>
            <a:r>
              <a:rPr kumimoji="0" lang="en-US" sz="1600">
                <a:solidFill>
                  <a:schemeClr val="tx1"/>
                </a:solidFill>
                <a:effectLst/>
              </a:rPr>
              <a:t>izdavanje, administriranje i </a:t>
            </a:r>
            <a:r>
              <a:rPr kumimoji="0" lang="sr-Latn-CS" sz="1600">
                <a:solidFill>
                  <a:schemeClr val="tx1"/>
                </a:solidFill>
                <a:effectLst/>
              </a:rPr>
              <a:t>opoziv (oduzimanje)</a:t>
            </a:r>
            <a:r>
              <a:rPr kumimoji="0" lang="en-US" sz="1600">
                <a:solidFill>
                  <a:schemeClr val="tx1"/>
                </a:solidFill>
                <a:effectLst/>
              </a:rPr>
              <a:t> </a:t>
            </a:r>
            <a:r>
              <a:rPr kumimoji="0" lang="hr-HR" sz="1600">
                <a:solidFill>
                  <a:schemeClr val="tx1"/>
                </a:solidFill>
                <a:effectLst/>
              </a:rPr>
              <a:t>s</a:t>
            </a:r>
            <a:r>
              <a:rPr kumimoji="0" lang="en-US" sz="1600">
                <a:solidFill>
                  <a:schemeClr val="tx1"/>
                </a:solidFill>
                <a:effectLst/>
              </a:rPr>
              <a:t>ertifikata. </a:t>
            </a:r>
            <a:endParaRPr kumimoji="0" lang="hr-HR" sz="160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  <a:defRPr/>
            </a:pPr>
            <a:r>
              <a:rPr kumimoji="0" lang="hr-HR" sz="1600">
                <a:solidFill>
                  <a:schemeClr val="tx1"/>
                </a:solidFill>
                <a:effectLst/>
              </a:rPr>
              <a:t> </a:t>
            </a:r>
            <a:r>
              <a:rPr kumimoji="0" lang="en-US" sz="1600">
                <a:solidFill>
                  <a:schemeClr val="tx1"/>
                </a:solidFill>
                <a:effectLst/>
              </a:rPr>
              <a:t>Čuva certifikate i</a:t>
            </a:r>
            <a:r>
              <a:rPr kumimoji="0" lang="hr-HR" sz="1600">
                <a:solidFill>
                  <a:schemeClr val="tx1"/>
                </a:solidFill>
                <a:effectLst/>
              </a:rPr>
              <a:t> garantuje</a:t>
            </a:r>
            <a:r>
              <a:rPr kumimoji="0" lang="en-US" sz="1600">
                <a:solidFill>
                  <a:schemeClr val="tx1"/>
                </a:solidFill>
                <a:effectLst/>
              </a:rPr>
              <a:t> njihovu valjanost. </a:t>
            </a:r>
            <a:endParaRPr kumimoji="0" lang="hr-HR" sz="160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  <a:defRPr/>
            </a:pPr>
            <a:r>
              <a:rPr kumimoji="0" lang="en-US" sz="1600">
                <a:solidFill>
                  <a:schemeClr val="tx1"/>
                </a:solidFill>
                <a:effectLst/>
              </a:rPr>
              <a:t>Nalazi se unutar sigurnog okruženja,</a:t>
            </a:r>
            <a:r>
              <a:rPr kumimoji="0" lang="sr-Latn-CS" sz="1600">
                <a:solidFill>
                  <a:schemeClr val="tx1"/>
                </a:solidFill>
                <a:effectLst/>
              </a:rPr>
              <a:t>.</a:t>
            </a:r>
            <a:r>
              <a:rPr kumimoji="0" lang="en-US" sz="1600">
                <a:solidFill>
                  <a:schemeClr val="tx1"/>
                </a:solidFill>
                <a:effectLst/>
              </a:rPr>
              <a:t> </a:t>
            </a:r>
            <a:endParaRPr kumimoji="0" lang="sr-Latn-CS" sz="160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  <a:defRPr/>
            </a:pPr>
            <a:endParaRPr kumimoji="0" lang="sr-Latn-CS" sz="160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defRPr/>
            </a:pPr>
            <a:r>
              <a:rPr kumimoji="0" lang="en-US" sz="1600"/>
              <a:t>KO MOŽE BITI </a:t>
            </a:r>
            <a:r>
              <a:rPr kumimoji="0" lang="hr-HR" sz="1600"/>
              <a:t>S</a:t>
            </a:r>
            <a:r>
              <a:rPr kumimoji="0" lang="en-US" sz="1600"/>
              <a:t>ERTIFIKATOR ?</a:t>
            </a:r>
            <a:endParaRPr kumimoji="0" lang="hr-HR" sz="1800">
              <a:effectLst/>
            </a:endParaRPr>
          </a:p>
          <a:p>
            <a:pPr lvl="1">
              <a:lnSpc>
                <a:spcPct val="90000"/>
              </a:lnSpc>
              <a:defRPr/>
            </a:pPr>
            <a:r>
              <a:rPr kumimoji="0" lang="hr-HR" sz="1600">
                <a:effectLst/>
              </a:rPr>
              <a:t>D</a:t>
            </a:r>
            <a:r>
              <a:rPr kumimoji="0" lang="en-US" sz="1600">
                <a:effectLst/>
              </a:rPr>
              <a:t>ržavna ili privatna institucija uz dozvolu države </a:t>
            </a:r>
          </a:p>
          <a:p>
            <a:pPr lvl="1">
              <a:lnSpc>
                <a:spcPct val="90000"/>
              </a:lnSpc>
              <a:defRPr/>
            </a:pPr>
            <a:r>
              <a:rPr kumimoji="0" lang="hr-HR" sz="1600">
                <a:effectLst/>
              </a:rPr>
              <a:t>M</a:t>
            </a:r>
            <a:r>
              <a:rPr kumimoji="0" lang="en-US" sz="1600">
                <a:effectLst/>
              </a:rPr>
              <a:t>ogu se koristiti i usluge poznatih svetskih </a:t>
            </a:r>
            <a:r>
              <a:rPr kumimoji="0" lang="sr-Latn-CS" sz="1600">
                <a:effectLst/>
              </a:rPr>
              <a:t>s</a:t>
            </a:r>
            <a:r>
              <a:rPr kumimoji="0" lang="en-US" sz="1600">
                <a:effectLst/>
              </a:rPr>
              <a:t>ertifikatora ( npr. Verisign, Thawte, ...) </a:t>
            </a:r>
          </a:p>
          <a:p>
            <a:pPr>
              <a:lnSpc>
                <a:spcPct val="90000"/>
              </a:lnSpc>
              <a:defRPr/>
            </a:pPr>
            <a:endParaRPr kumimoji="0" lang="hr-HR" sz="1800">
              <a:effectLst/>
            </a:endParaRPr>
          </a:p>
          <a:p>
            <a:pPr>
              <a:lnSpc>
                <a:spcPct val="90000"/>
              </a:lnSpc>
              <a:defRPr/>
            </a:pPr>
            <a:r>
              <a:rPr kumimoji="0" lang="en-US" sz="1800" b="1">
                <a:effectLst/>
              </a:rPr>
              <a:t>Poznati svetski </a:t>
            </a:r>
            <a:r>
              <a:rPr kumimoji="0" lang="hr-HR" sz="1800" b="1">
                <a:effectLst/>
              </a:rPr>
              <a:t>s</a:t>
            </a:r>
            <a:r>
              <a:rPr kumimoji="0" lang="en-US" sz="1800" b="1">
                <a:effectLst/>
              </a:rPr>
              <a:t>ertifikatori:</a:t>
            </a:r>
          </a:p>
          <a:p>
            <a:pPr lvl="1">
              <a:lnSpc>
                <a:spcPct val="90000"/>
              </a:lnSpc>
              <a:defRPr/>
            </a:pPr>
            <a:r>
              <a:rPr kumimoji="0" lang="en-US" sz="1600">
                <a:effectLst/>
              </a:rPr>
              <a:t>Thawte Conculting www.thawte.com</a:t>
            </a:r>
          </a:p>
          <a:p>
            <a:pPr lvl="1">
              <a:lnSpc>
                <a:spcPct val="90000"/>
              </a:lnSpc>
              <a:defRPr/>
            </a:pPr>
            <a:r>
              <a:rPr kumimoji="0" lang="en-US" sz="1600">
                <a:effectLst/>
              </a:rPr>
              <a:t>VeriSign, Inc. www.verisign.com</a:t>
            </a:r>
          </a:p>
          <a:p>
            <a:pPr lvl="1">
              <a:lnSpc>
                <a:spcPct val="90000"/>
              </a:lnSpc>
              <a:defRPr/>
            </a:pPr>
            <a:r>
              <a:rPr kumimoji="0" lang="en-US" sz="1600">
                <a:effectLst/>
              </a:rPr>
              <a:t>Entrust http://www.entrust.com/authority</a:t>
            </a:r>
            <a:endParaRPr kumimoji="0" lang="hr-HR" sz="1600">
              <a:effectLst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1800"/>
              <a:t> </a:t>
            </a:r>
          </a:p>
        </p:txBody>
      </p:sp>
    </p:spTree>
  </p:cSld>
  <p:clrMapOvr>
    <a:masterClrMapping/>
  </p:clrMapOvr>
  <p:transition>
    <p:pull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82863" tIns="45716" rIns="182863" bIns="45716">
            <a:spAutoFit/>
          </a:bodyPr>
          <a:lstStyle/>
          <a:p>
            <a:pPr>
              <a:defRPr/>
            </a:pPr>
            <a:r>
              <a:rPr kumimoji="1"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generisanje i korišćenje sertifikata </a:t>
            </a:r>
          </a:p>
        </p:txBody>
      </p:sp>
      <p:pic>
        <p:nvPicPr>
          <p:cNvPr id="5734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382000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0B3D0E7-29F8-42DB-A308-BD536582B0B9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 anchorCtr="1"/>
          <a:lstStyle/>
          <a:p>
            <a:pPr eaLnBrk="1" hangingPunct="1">
              <a:defRPr/>
            </a:pPr>
            <a:r>
              <a:rPr lang="en-US"/>
              <a:t>Sigurnost Web-a</a:t>
            </a:r>
            <a:endParaRPr lang="en-AU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Web je </a:t>
            </a:r>
            <a:r>
              <a:rPr lang="sr-Latn-RS" dirty="0"/>
              <a:t>jedna od najčešće korišćenih mrežnih aplikacija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sr-Latn-RS" dirty="0"/>
              <a:t>između</a:t>
            </a: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/>
              <a:t>preduzetnika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kompanija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poslovanja</a:t>
            </a:r>
            <a:r>
              <a:rPr lang="en-US" dirty="0"/>
              <a:t>,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/>
              <a:t>vlada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vladinih</a:t>
            </a:r>
            <a:r>
              <a:rPr lang="en-US" dirty="0"/>
              <a:t> </a:t>
            </a:r>
            <a:r>
              <a:rPr lang="en-US" dirty="0" err="1"/>
              <a:t>organizacija</a:t>
            </a: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/>
              <a:t>pojedinaca</a:t>
            </a: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/>
              <a:t>Međutim</a:t>
            </a:r>
            <a:r>
              <a:rPr lang="en-US" dirty="0"/>
              <a:t>, </a:t>
            </a:r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web-a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veoma</a:t>
            </a:r>
            <a:r>
              <a:rPr lang="en-US" dirty="0"/>
              <a:t> </a:t>
            </a:r>
            <a:r>
              <a:rPr lang="en-US" dirty="0" err="1"/>
              <a:t>ranjiv</a:t>
            </a: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mnogobrojne</a:t>
            </a:r>
            <a:r>
              <a:rPr lang="en-US" dirty="0"/>
              <a:t> </a:t>
            </a:r>
            <a:r>
              <a:rPr lang="en-US" dirty="0" err="1"/>
              <a:t>pretnje</a:t>
            </a:r>
            <a:r>
              <a:rPr lang="en-US" dirty="0"/>
              <a:t> za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/>
              <a:t>integritet</a:t>
            </a:r>
            <a:r>
              <a:rPr lang="en-US" dirty="0"/>
              <a:t> </a:t>
            </a:r>
            <a:r>
              <a:rPr lang="en-US" dirty="0" err="1"/>
              <a:t>poruka</a:t>
            </a: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/>
              <a:t>poverljivost</a:t>
            </a: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/>
              <a:t>DoS</a:t>
            </a: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/>
              <a:t>autentifikaciju</a:t>
            </a: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/>
              <a:t>Neophodno</a:t>
            </a:r>
            <a:r>
              <a:rPr lang="en-US" dirty="0"/>
              <a:t> je </a:t>
            </a:r>
            <a:r>
              <a:rPr lang="en-US" dirty="0" err="1"/>
              <a:t>dodati</a:t>
            </a:r>
            <a:r>
              <a:rPr lang="en-US" dirty="0"/>
              <a:t> </a:t>
            </a:r>
            <a:r>
              <a:rPr lang="en-US" dirty="0" err="1"/>
              <a:t>sigurnosne</a:t>
            </a:r>
            <a:r>
              <a:rPr lang="en-US" dirty="0"/>
              <a:t> </a:t>
            </a:r>
            <a:r>
              <a:rPr lang="en-US" dirty="0" err="1"/>
              <a:t>mehanizme</a:t>
            </a:r>
            <a:endParaRPr lang="en-AU" dirty="0"/>
          </a:p>
        </p:txBody>
      </p:sp>
    </p:spTree>
  </p:cSld>
  <p:clrMapOvr>
    <a:masterClrMapping/>
  </p:clrMapOvr>
  <p:transition>
    <p:pull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F27E910-6C74-4931-AC86-9C77FEDB7315}" type="slidenum">
              <a:rPr lang="en-US" altLang="en-US" smtClean="0"/>
              <a:pPr/>
              <a:t>53</a:t>
            </a:fld>
            <a:endParaRPr lang="en-US" altLang="en-US"/>
          </a:p>
        </p:txBody>
      </p:sp>
      <p:pic>
        <p:nvPicPr>
          <p:cNvPr id="59395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14600"/>
            <a:ext cx="86487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Sigurnosni pristupi</a:t>
            </a:r>
          </a:p>
        </p:txBody>
      </p:sp>
    </p:spTree>
  </p:cSld>
  <p:clrMapOvr>
    <a:masterClrMapping/>
  </p:clrMapOvr>
  <p:transition>
    <p:pull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SSL - Secure Socket Layer</a:t>
            </a: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sr-Latn-CS" sz="2400"/>
              <a:t>Kada se web pojavio uglavnom se koristio za distribuciju statičkih dokumenata</a:t>
            </a:r>
          </a:p>
          <a:p>
            <a:pPr>
              <a:lnSpc>
                <a:spcPct val="80000"/>
              </a:lnSpc>
              <a:defRPr/>
            </a:pPr>
            <a:r>
              <a:rPr lang="sr-Latn-CS" sz="2400"/>
              <a:t>Danas se web koristi u finansijskim transakcijama</a:t>
            </a:r>
          </a:p>
          <a:p>
            <a:pPr lvl="1">
              <a:lnSpc>
                <a:spcPct val="80000"/>
              </a:lnSpc>
              <a:defRPr/>
            </a:pPr>
            <a:r>
              <a:rPr lang="sr-Latn-CS" sz="2100"/>
              <a:t>U takvim uslovima javila se potreba za bezbednim komunikacionim kanalom izmedju dva socket-a</a:t>
            </a:r>
          </a:p>
          <a:p>
            <a:pPr>
              <a:lnSpc>
                <a:spcPct val="80000"/>
              </a:lnSpc>
              <a:defRPr/>
            </a:pPr>
            <a:r>
              <a:rPr lang="en-US" sz="2400"/>
              <a:t>SSL (Secure Socket Layer) protokol</a:t>
            </a:r>
            <a:r>
              <a:rPr lang="sr-Latn-CS" sz="2400"/>
              <a:t> </a:t>
            </a:r>
            <a:r>
              <a:rPr lang="en-US" sz="2400"/>
              <a:t>koji je razvila firma Netscape, je trenutno naj</a:t>
            </a:r>
            <a:r>
              <a:rPr lang="sr-Latn-CS" sz="2400"/>
              <a:t>č</a:t>
            </a:r>
            <a:r>
              <a:rPr lang="en-US" sz="2400"/>
              <a:t>eš</a:t>
            </a:r>
            <a:r>
              <a:rPr lang="sr-Latn-CS" sz="2400"/>
              <a:t>ć</a:t>
            </a:r>
            <a:r>
              <a:rPr lang="en-US" sz="2400"/>
              <a:t>e koriš</a:t>
            </a:r>
            <a:r>
              <a:rPr lang="sr-Latn-CS" sz="2400"/>
              <a:t>ć</a:t>
            </a:r>
            <a:r>
              <a:rPr lang="en-US" sz="2400"/>
              <a:t>en metod za obavljanje sigurnih  transakcija na </a:t>
            </a:r>
            <a:r>
              <a:rPr lang="sr-Latn-CS" sz="2400"/>
              <a:t>m</a:t>
            </a:r>
            <a:r>
              <a:rPr lang="en-US" sz="2400"/>
              <a:t>reži</a:t>
            </a:r>
            <a:endParaRPr lang="sr-Latn-CS" sz="2400"/>
          </a:p>
          <a:p>
            <a:pPr>
              <a:lnSpc>
                <a:spcPct val="80000"/>
              </a:lnSpc>
              <a:defRPr/>
            </a:pPr>
            <a:r>
              <a:rPr lang="en-US" sz="2400"/>
              <a:t>Podržava ga ve</a:t>
            </a:r>
            <a:r>
              <a:rPr lang="sr-Latn-CS" sz="2400"/>
              <a:t>ć</a:t>
            </a:r>
            <a:r>
              <a:rPr lang="en-US" sz="2400"/>
              <a:t>ina Web servera kao i klijenata uklju</a:t>
            </a:r>
            <a:r>
              <a:rPr lang="sr-Latn-CS" sz="2400"/>
              <a:t>č</a:t>
            </a:r>
            <a:r>
              <a:rPr lang="en-US" sz="2400"/>
              <a:t>uju</a:t>
            </a:r>
            <a:r>
              <a:rPr lang="sr-Latn-CS" sz="2400"/>
              <a:t>ć</a:t>
            </a:r>
            <a:r>
              <a:rPr lang="en-US" sz="2400"/>
              <a:t>i Microsoft Internet Explorer i  Netscape Navigator</a:t>
            </a:r>
            <a:endParaRPr lang="sr-Latn-CS" sz="2400"/>
          </a:p>
          <a:p>
            <a:pPr>
              <a:lnSpc>
                <a:spcPct val="80000"/>
              </a:lnSpc>
              <a:defRPr/>
            </a:pPr>
            <a:r>
              <a:rPr lang="en-US" sz="2400"/>
              <a:t>SSL </a:t>
            </a:r>
            <a:r>
              <a:rPr lang="sr-Latn-CS" sz="2400"/>
              <a:t>uspostavlja  bezbedan komunikacioni kanal i omogućava </a:t>
            </a:r>
          </a:p>
          <a:p>
            <a:pPr lvl="1">
              <a:lnSpc>
                <a:spcPct val="80000"/>
              </a:lnSpc>
              <a:defRPr/>
            </a:pPr>
            <a:r>
              <a:rPr lang="sr-Latn-CS" sz="2100"/>
              <a:t>Pregovaranje parametara izmedju klijenta i servera</a:t>
            </a:r>
          </a:p>
          <a:p>
            <a:pPr lvl="1">
              <a:lnSpc>
                <a:spcPct val="80000"/>
              </a:lnSpc>
              <a:defRPr/>
            </a:pPr>
            <a:r>
              <a:rPr lang="sr-Latn-CS" sz="2100"/>
              <a:t>Uzajamno utvrdjivanje identiteta klijenta i servera</a:t>
            </a:r>
          </a:p>
          <a:p>
            <a:pPr lvl="1">
              <a:lnSpc>
                <a:spcPct val="80000"/>
              </a:lnSpc>
              <a:defRPr/>
            </a:pPr>
            <a:r>
              <a:rPr lang="sr-Latn-CS" sz="2100"/>
              <a:t>Očuvanje tajnosti podataka</a:t>
            </a:r>
          </a:p>
          <a:p>
            <a:pPr lvl="1">
              <a:lnSpc>
                <a:spcPct val="80000"/>
              </a:lnSpc>
              <a:defRPr/>
            </a:pPr>
            <a:r>
              <a:rPr lang="sr-Latn-CS" sz="2100"/>
              <a:t>Očuvanja integriteta podataka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sr-Latn-CS" sz="2400"/>
              <a:t>    </a:t>
            </a:r>
            <a:r>
              <a:rPr lang="en-US" sz="2400"/>
              <a:t>koriš</a:t>
            </a:r>
            <a:r>
              <a:rPr lang="sr-Latn-CS" sz="2400"/>
              <a:t>ć</a:t>
            </a:r>
            <a:r>
              <a:rPr lang="en-US" sz="2400"/>
              <a:t>enjem  kombinacije šifrovanja javnim klju</a:t>
            </a:r>
            <a:r>
              <a:rPr lang="sr-Latn-CS" sz="2400"/>
              <a:t>č</a:t>
            </a:r>
            <a:r>
              <a:rPr lang="en-US" sz="2400"/>
              <a:t>em, simetri</a:t>
            </a:r>
            <a:r>
              <a:rPr lang="sr-Latn-CS" sz="2400"/>
              <a:t>č</a:t>
            </a:r>
            <a:r>
              <a:rPr lang="en-US" sz="2400"/>
              <a:t>nog šifrovanja, digitalnih  sertifikata</a:t>
            </a:r>
            <a:endParaRPr lang="sr-Latn-CS" sz="2400"/>
          </a:p>
          <a:p>
            <a:pPr>
              <a:lnSpc>
                <a:spcPct val="80000"/>
              </a:lnSpc>
              <a:defRPr/>
            </a:pPr>
            <a:endParaRPr lang="en-US" sz="2400"/>
          </a:p>
        </p:txBody>
      </p:sp>
    </p:spTree>
  </p:cSld>
  <p:clrMapOvr>
    <a:masterClrMapping/>
  </p:clrMapOvr>
  <p:transition>
    <p:pull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Mesto SSL protokola u protokol steku</a:t>
            </a: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52800"/>
            <a:ext cx="9144000" cy="3505200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endParaRPr lang="sl-SI" sz="2400"/>
          </a:p>
          <a:p>
            <a:pPr>
              <a:spcBef>
                <a:spcPct val="0"/>
              </a:spcBef>
              <a:buClr>
                <a:schemeClr val="tx1"/>
              </a:buClr>
              <a:defRPr/>
            </a:pPr>
            <a:r>
              <a:rPr lang="sl-SI" sz="2400"/>
              <a:t>Kada se protokol HTTP koristi preko SSL-a tada se on naziva </a:t>
            </a:r>
            <a:r>
              <a:rPr lang="sl-SI" sz="2400" i="1"/>
              <a:t>Secure HTTP</a:t>
            </a:r>
            <a:r>
              <a:rPr lang="sl-SI" sz="2400"/>
              <a:t> – HTTPS (mada nema nikakvih promena u HTTP)</a:t>
            </a:r>
          </a:p>
          <a:p>
            <a:pPr lvl="1">
              <a:spcBef>
                <a:spcPct val="0"/>
              </a:spcBef>
              <a:buClr>
                <a:schemeClr val="tx1"/>
              </a:buClr>
              <a:defRPr/>
            </a:pPr>
            <a:r>
              <a:rPr lang="sl-SI" sz="2100"/>
              <a:t>Standardni port HTTP-a je 80, HTTPS može da koristi port 443</a:t>
            </a:r>
          </a:p>
          <a:p>
            <a:pPr lvl="1">
              <a:spcBef>
                <a:spcPct val="0"/>
              </a:spcBef>
              <a:buClr>
                <a:schemeClr val="tx1"/>
              </a:buClr>
              <a:defRPr/>
            </a:pPr>
            <a:r>
              <a:rPr lang="sl-SI" sz="2100"/>
              <a:t>SSL nije namenjen samo za web aplikacije, ali se tu najčešće koristi</a:t>
            </a:r>
          </a:p>
          <a:p>
            <a:pPr>
              <a:spcBef>
                <a:spcPct val="0"/>
              </a:spcBef>
              <a:buClr>
                <a:schemeClr val="tx1"/>
              </a:buClr>
              <a:defRPr/>
            </a:pPr>
            <a:r>
              <a:rPr lang="sr-Latn-CS" sz="2400"/>
              <a:t>SSL se sastoji od dva podprotokola</a:t>
            </a:r>
          </a:p>
          <a:p>
            <a:pPr lvl="1">
              <a:spcBef>
                <a:spcPct val="0"/>
              </a:spcBef>
              <a:buClr>
                <a:schemeClr val="tx1"/>
              </a:buClr>
              <a:defRPr/>
            </a:pPr>
            <a:r>
              <a:rPr lang="sr-Latn-CS" sz="2100"/>
              <a:t>Protokol za uspostavljanje bezbedne konekcije</a:t>
            </a:r>
          </a:p>
          <a:p>
            <a:pPr lvl="1">
              <a:spcBef>
                <a:spcPct val="0"/>
              </a:spcBef>
              <a:buClr>
                <a:schemeClr val="tx1"/>
              </a:buClr>
              <a:defRPr/>
            </a:pPr>
            <a:r>
              <a:rPr lang="sr-Latn-CS" sz="2100"/>
              <a:t>Protokol koji koristi bezbednu konekciju za prenos podataka</a:t>
            </a:r>
            <a:endParaRPr lang="en-US" sz="210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838200"/>
            <a:ext cx="4800600" cy="2459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sr-Latn-CS" sz="3200"/>
              <a:t>SSL za uspostavljanje bezbednog kanala</a:t>
            </a:r>
            <a:endParaRPr lang="en-US" sz="320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600200"/>
            <a:ext cx="53530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660525" y="4832350"/>
            <a:ext cx="792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sr-Latn-C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klijent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6384925" y="4832350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sr-Latn-C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server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sr-Latn-CS" sz="3200"/>
              <a:t>SSL za uspostavljanje bezbednog kanala (nast.)</a:t>
            </a:r>
            <a:endParaRPr lang="en-US" sz="320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 2" pitchFamily="18" charset="2"/>
              <a:buAutoNum type="arabicPeriod"/>
              <a:defRPr/>
            </a:pPr>
            <a:r>
              <a:rPr lang="sr-Latn-CS" sz="2400" dirty="0"/>
              <a:t>Klijent (Alisa) šalje zahtev serveru za uspostavljanjem konekcije</a:t>
            </a:r>
          </a:p>
          <a:p>
            <a:pPr marL="895350" lvl="1" indent="-438150">
              <a:buFont typeface="Wingdings 2" pitchFamily="18" charset="2"/>
              <a:buChar char="ã"/>
              <a:defRPr/>
            </a:pPr>
            <a:r>
              <a:rPr lang="sr-Latn-CS" sz="2100" dirty="0"/>
              <a:t>Navodi verzije SSL protokola koje podržava, algoritme za šifriranje koje podržava i jedan broj (izazov) R</a:t>
            </a:r>
            <a:r>
              <a:rPr lang="sr-Latn-CS" sz="2100" baseline="-25000" dirty="0"/>
              <a:t>A</a:t>
            </a:r>
            <a:r>
              <a:rPr lang="sr-Latn-CS" sz="2100" dirty="0"/>
              <a:t> koji će se kasnije koristiti</a:t>
            </a:r>
          </a:p>
          <a:p>
            <a:pPr marL="533400" indent="-533400">
              <a:buFont typeface="Wingdings 2" pitchFamily="18" charset="2"/>
              <a:buAutoNum type="arabicPeriod"/>
              <a:defRPr/>
            </a:pPr>
            <a:r>
              <a:rPr lang="sr-Latn-CS" sz="2400" dirty="0"/>
              <a:t>Server odgovara koja verzija SSL će se koristiti, koji algoritam šifriranja i šalje izazov R</a:t>
            </a:r>
            <a:r>
              <a:rPr lang="sr-Latn-CS" sz="2400" baseline="-25000" dirty="0"/>
              <a:t>B</a:t>
            </a:r>
          </a:p>
          <a:p>
            <a:pPr marL="895350" lvl="1" indent="-438150">
              <a:buFont typeface="Wingdings 2" pitchFamily="18" charset="2"/>
              <a:buChar char="ã"/>
              <a:defRPr/>
            </a:pPr>
            <a:r>
              <a:rPr lang="sr-Latn-CS" sz="2100" dirty="0"/>
              <a:t>Bira se najviša verzija koju podržavaju i klijent i server i najjači algoritam šifriranja</a:t>
            </a:r>
          </a:p>
          <a:p>
            <a:pPr marL="533400" indent="-533400">
              <a:buFont typeface="Wingdings 2" pitchFamily="18" charset="2"/>
              <a:buAutoNum type="arabicPeriod"/>
              <a:defRPr/>
            </a:pPr>
            <a:r>
              <a:rPr lang="sr-Latn-CS" sz="2400" dirty="0"/>
              <a:t>Server šalje svoj sertifikat sa svojim javnim ključem</a:t>
            </a:r>
          </a:p>
          <a:p>
            <a:pPr marL="895350" lvl="1" indent="-438150">
              <a:buFont typeface="Wingdings 2" pitchFamily="18" charset="2"/>
              <a:buChar char="ã"/>
              <a:defRPr/>
            </a:pPr>
            <a:r>
              <a:rPr lang="sr-Latn-CS" sz="2100" dirty="0"/>
              <a:t>Ako sertifikat nije potpisan od strane dobro-poznatog srtifikatora, server šalje lanac sertifikata koji se može slediti da verifikuje sertifikator</a:t>
            </a:r>
          </a:p>
          <a:p>
            <a:pPr marL="1295400" lvl="2" indent="-381000">
              <a:buFont typeface="Wingdings 2" pitchFamily="18" charset="2"/>
              <a:buChar char="ã"/>
              <a:defRPr/>
            </a:pPr>
            <a:r>
              <a:rPr lang="sr-Latn-CS" sz="1800" dirty="0"/>
              <a:t>Svi browseri poseduju javne ključevo 100 sertifikatora, pa ako se u lancu sertifikatora koje šalje server nalazi neki koji je povezan sa nekim od javnih ključeva, klijent može da verifikuje serverov javni ključ</a:t>
            </a:r>
          </a:p>
          <a:p>
            <a:pPr marL="895350" lvl="1" indent="-438150">
              <a:buFont typeface="Wingdings 2" pitchFamily="18" charset="2"/>
              <a:buChar char="ã"/>
              <a:defRPr/>
            </a:pPr>
            <a:r>
              <a:rPr lang="sr-Latn-CS" sz="2100" dirty="0"/>
              <a:t>U ovoj poruci server može zahtevati sertifikat klijenta</a:t>
            </a:r>
          </a:p>
          <a:p>
            <a:pPr marL="533400" indent="-533400">
              <a:buFont typeface="Wingdings 2" pitchFamily="18" charset="2"/>
              <a:buAutoNum type="arabicPeriod"/>
              <a:defRPr/>
            </a:pPr>
            <a:endParaRPr lang="en-US" sz="21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pull dir="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sr-Latn-CS" sz="3200"/>
              <a:t>SSL za uspostavljanje bezbednog kanala (nast.)</a:t>
            </a:r>
            <a:endParaRPr lang="en-US" sz="320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 typeface="Wingdings 2" pitchFamily="18" charset="2"/>
              <a:buAutoNum type="arabicPeriod" startAt="4"/>
              <a:defRPr/>
            </a:pPr>
            <a:r>
              <a:rPr lang="sr-Latn-CS" sz="2400" dirty="0"/>
              <a:t>Server obaveštava da je okončao sa slanjem svojih podataka </a:t>
            </a:r>
          </a:p>
          <a:p>
            <a:pPr marL="533400" indent="-533400">
              <a:lnSpc>
                <a:spcPct val="90000"/>
              </a:lnSpc>
              <a:buFont typeface="Wingdings 2" pitchFamily="18" charset="2"/>
              <a:buAutoNum type="arabicPeriod" startAt="4"/>
              <a:defRPr/>
            </a:pPr>
            <a:r>
              <a:rPr lang="sr-Latn-CS" sz="2400" dirty="0"/>
              <a:t>Klijent odgovara slanjem 384-bitnog predključa šifriranog serverovim javnim ključem, na osnovu kojeg će obe strane izračunati tajni ključ koji će se koristiti za šifriranje podataka </a:t>
            </a:r>
          </a:p>
          <a:p>
            <a:pPr marL="895350" lvl="1" indent="-438150">
              <a:lnSpc>
                <a:spcPct val="90000"/>
              </a:lnSpc>
              <a:buFont typeface="Wingdings 2" pitchFamily="18" charset="2"/>
              <a:buChar char="ã"/>
              <a:defRPr/>
            </a:pPr>
            <a:r>
              <a:rPr lang="sr-Latn-CS" sz="2100" dirty="0"/>
              <a:t>Tajni ključ se izračunava kompleksnim transformacijama korišćenjem ovog ključa i R</a:t>
            </a:r>
            <a:r>
              <a:rPr lang="sr-Latn-CS" sz="2100" baseline="-25000" dirty="0"/>
              <a:t>A</a:t>
            </a:r>
            <a:r>
              <a:rPr lang="sr-Latn-CS" sz="2100" dirty="0"/>
              <a:t> i R</a:t>
            </a:r>
            <a:r>
              <a:rPr lang="sr-Latn-CS" sz="2100" baseline="-25000" dirty="0"/>
              <a:t>B</a:t>
            </a:r>
            <a:r>
              <a:rPr lang="sr-Latn-CS" sz="2100" dirty="0"/>
              <a:t> koji su razmenjeni</a:t>
            </a:r>
          </a:p>
          <a:p>
            <a:pPr marL="533400" indent="-533400">
              <a:lnSpc>
                <a:spcPct val="90000"/>
              </a:lnSpc>
              <a:buFont typeface="Wingdings 2" pitchFamily="18" charset="2"/>
              <a:buAutoNum type="arabicPeriod" startAt="6"/>
              <a:defRPr/>
            </a:pPr>
            <a:r>
              <a:rPr lang="sr-Latn-CS" sz="2400" dirty="0"/>
              <a:t>Klijent obaveštava da se predje na šifriranje sa ustanovljenim ključem </a:t>
            </a:r>
          </a:p>
          <a:p>
            <a:pPr marL="533400" indent="-533400">
              <a:lnSpc>
                <a:spcPct val="90000"/>
              </a:lnSpc>
              <a:buFont typeface="Wingdings 2" pitchFamily="18" charset="2"/>
              <a:buAutoNum type="arabicPeriod" startAt="6"/>
              <a:defRPr/>
            </a:pPr>
            <a:r>
              <a:rPr lang="sr-Latn-CS" sz="2400" dirty="0"/>
              <a:t>Klijent obaveštava da je okončo sa procedurom uspostavljanja veze</a:t>
            </a:r>
          </a:p>
          <a:p>
            <a:pPr marL="533400" indent="-533400">
              <a:lnSpc>
                <a:spcPct val="90000"/>
              </a:lnSpc>
              <a:buFont typeface="Wingdings 2" pitchFamily="18" charset="2"/>
              <a:buAutoNum type="arabicPeriod" startAt="6"/>
              <a:defRPr/>
            </a:pPr>
            <a:r>
              <a:rPr lang="sr-Latn-CS" sz="2400" dirty="0"/>
              <a:t>Server obaveštava da prelazi na šifrirane sa novim ključem</a:t>
            </a:r>
          </a:p>
          <a:p>
            <a:pPr marL="533400" indent="-533400">
              <a:lnSpc>
                <a:spcPct val="90000"/>
              </a:lnSpc>
              <a:buFont typeface="Wingdings 2" pitchFamily="18" charset="2"/>
              <a:buAutoNum type="arabicPeriod" startAt="6"/>
              <a:defRPr/>
            </a:pPr>
            <a:r>
              <a:rPr lang="sr-Latn-CS" sz="2400" dirty="0"/>
              <a:t>Server obaveštava da je okončao sa procedurom uspostavljanja veze 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sr-Latn-CS" sz="2400" dirty="0"/>
              <a:t>Nakon ovog koraka prelazi se na razmenu podataka koji se šifriranju ustanovljenim ključem</a:t>
            </a:r>
          </a:p>
          <a:p>
            <a:pPr marL="895350" lvl="1" indent="-438150">
              <a:lnSpc>
                <a:spcPct val="90000"/>
              </a:lnSpc>
              <a:buFont typeface="Wingdings 2" pitchFamily="18" charset="2"/>
              <a:buChar char="ã"/>
              <a:defRPr/>
            </a:pPr>
            <a:endParaRPr lang="sr-Latn-CS" sz="2100" dirty="0"/>
          </a:p>
          <a:p>
            <a:pPr marL="533400" indent="-533400">
              <a:lnSpc>
                <a:spcPct val="90000"/>
              </a:lnSpc>
              <a:buFont typeface="Wingdings 2" pitchFamily="18" charset="2"/>
              <a:buAutoNum type="arabicPeriod" startAt="4"/>
              <a:defRPr/>
            </a:pPr>
            <a:endParaRPr lang="sr-Latn-CS" sz="2400" dirty="0"/>
          </a:p>
          <a:p>
            <a:pPr marL="533400" indent="-533400">
              <a:lnSpc>
                <a:spcPct val="90000"/>
              </a:lnSpc>
              <a:buFont typeface="Wingdings 2" pitchFamily="18" charset="2"/>
              <a:buAutoNum type="arabicPeriod" startAt="4"/>
              <a:defRPr/>
            </a:pPr>
            <a:endParaRPr lang="en-US" sz="2400" dirty="0"/>
          </a:p>
        </p:txBody>
      </p:sp>
    </p:spTree>
  </p:cSld>
  <p:clrMapOvr>
    <a:masterClrMapping/>
  </p:clrMapOvr>
  <p:transition>
    <p:pull dir="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sr-Latn-CS" sz="3200"/>
              <a:t>SSL podprotokol za razmenu podataka</a:t>
            </a:r>
            <a:endParaRPr lang="en-US" sz="320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0"/>
            <a:ext cx="9144000" cy="3048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sr-Latn-CS" sz="2400"/>
              <a:t>Poruke iz browsera se dele na blokove veličine 16</a:t>
            </a:r>
            <a:r>
              <a:rPr lang="en-US" sz="2400"/>
              <a:t>k</a:t>
            </a:r>
            <a:r>
              <a:rPr lang="sr-Latn-CS" sz="2400"/>
              <a:t>B</a:t>
            </a:r>
          </a:p>
          <a:p>
            <a:pPr>
              <a:lnSpc>
                <a:spcPct val="80000"/>
              </a:lnSpc>
              <a:defRPr/>
            </a:pPr>
            <a:r>
              <a:rPr lang="sr-Latn-CS" sz="2400"/>
              <a:t>Ako se koristi kompresija svaki blok se komprimuje posebno</a:t>
            </a:r>
          </a:p>
          <a:p>
            <a:pPr>
              <a:lnSpc>
                <a:spcPct val="80000"/>
              </a:lnSpc>
              <a:defRPr/>
            </a:pPr>
            <a:r>
              <a:rPr lang="sr-Latn-CS" sz="2400"/>
              <a:t>Svakom bloku se pridodaje sažetak poruke primenom dogovorene funkcije sažetka, obično MD5 (MAC deo na slici)</a:t>
            </a:r>
          </a:p>
          <a:p>
            <a:pPr lvl="1">
              <a:lnSpc>
                <a:spcPct val="80000"/>
              </a:lnSpc>
              <a:defRPr/>
            </a:pPr>
            <a:r>
              <a:rPr lang="sr-Latn-CS" sz="2100"/>
              <a:t>Ovaj korak omogućava da se na odredištu proveri integritet poruke</a:t>
            </a:r>
          </a:p>
          <a:p>
            <a:pPr>
              <a:lnSpc>
                <a:spcPct val="80000"/>
              </a:lnSpc>
              <a:defRPr/>
            </a:pPr>
            <a:r>
              <a:rPr lang="sr-Latn-CS" sz="2400"/>
              <a:t>Vrši se šifriranje ustanovljenim tajnim ključem</a:t>
            </a:r>
          </a:p>
          <a:p>
            <a:pPr>
              <a:lnSpc>
                <a:spcPct val="80000"/>
              </a:lnSpc>
              <a:defRPr/>
            </a:pPr>
            <a:r>
              <a:rPr lang="sr-Latn-CS" sz="2400"/>
              <a:t>Dodaje se zaglavlje poruci i prenosi preko TCP konekcije</a:t>
            </a:r>
            <a:endParaRPr lang="en-US" sz="2400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85800"/>
            <a:ext cx="5629275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šifriranje/dešifriranje</a:t>
            </a:r>
            <a:endParaRPr 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57200" y="990600"/>
          <a:ext cx="82296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354327" imgH="4133333" progId="Paint.Picture">
                  <p:embed/>
                </p:oleObj>
              </mc:Choice>
              <mc:Fallback>
                <p:oleObj name="Bitmap Image" r:id="rId2" imgW="7354327" imgH="413333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82296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Podela kriptografskih sistema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11200" indent="-711200">
              <a:defRPr/>
            </a:pPr>
            <a:r>
              <a:rPr kumimoji="0" lang="en-US" sz="2400"/>
              <a:t>U odnosu na tip operacija koje se koriste za </a:t>
            </a:r>
            <a:r>
              <a:rPr kumimoji="0" lang="sr-Latn-CS" sz="2400"/>
              <a:t>š</a:t>
            </a:r>
            <a:r>
              <a:rPr kumimoji="0" lang="en-US" sz="2400"/>
              <a:t>ifriranje:</a:t>
            </a:r>
          </a:p>
          <a:p>
            <a:pPr marL="1041400" lvl="1" indent="-584200">
              <a:defRPr/>
            </a:pPr>
            <a:r>
              <a:rPr kumimoji="0" lang="sr-Latn-CS" sz="2100" i="1"/>
              <a:t>S</a:t>
            </a:r>
            <a:r>
              <a:rPr kumimoji="0" lang="en-US" sz="2100" i="1"/>
              <a:t>upstitucija</a:t>
            </a:r>
            <a:r>
              <a:rPr kumimoji="0" lang="en-US" sz="2100"/>
              <a:t> - svaki element plaintexta (bit, slovo, grupa bitova ili slova) se preslikava (zamenjuje) u drugi element</a:t>
            </a:r>
          </a:p>
          <a:p>
            <a:pPr marL="1041400" lvl="1" indent="-584200">
              <a:defRPr/>
            </a:pPr>
            <a:r>
              <a:rPr kumimoji="0" lang="sr-Latn-CS" sz="2100" i="1"/>
              <a:t>T</a:t>
            </a:r>
            <a:r>
              <a:rPr kumimoji="0" lang="en-US" sz="2100" i="1"/>
              <a:t>ranspozicija</a:t>
            </a:r>
            <a:r>
              <a:rPr kumimoji="0" lang="en-US" sz="2100"/>
              <a:t> - preuredjenje elemenata u plaintextu</a:t>
            </a:r>
          </a:p>
          <a:p>
            <a:pPr marL="1041400" lvl="1" indent="-584200">
              <a:defRPr/>
            </a:pPr>
            <a:r>
              <a:rPr kumimoji="0" lang="sr-Latn-CS" sz="2100" i="1"/>
              <a:t>S</a:t>
            </a:r>
            <a:r>
              <a:rPr kumimoji="0" lang="en-US" sz="2100" i="1"/>
              <a:t>upstitucija </a:t>
            </a:r>
            <a:r>
              <a:rPr kumimoji="0" lang="sr-Latn-CS" sz="2100" i="1"/>
              <a:t>i</a:t>
            </a:r>
            <a:r>
              <a:rPr kumimoji="0" lang="en-US" sz="2100" i="1"/>
              <a:t> transpozicija</a:t>
            </a:r>
            <a:endParaRPr kumimoji="0" lang="sr-Latn-CS" sz="2100" i="1"/>
          </a:p>
          <a:p>
            <a:pPr marL="711200" indent="-711200">
              <a:defRPr/>
            </a:pPr>
            <a:r>
              <a:rPr kumimoji="0" lang="en-US" sz="2400">
                <a:effectLst/>
              </a:rPr>
              <a:t>U odnosu na broj klju</a:t>
            </a:r>
            <a:r>
              <a:rPr kumimoji="0" lang="sr-Latn-CS" sz="2400">
                <a:effectLst/>
              </a:rPr>
              <a:t>č</a:t>
            </a:r>
            <a:r>
              <a:rPr kumimoji="0" lang="en-US" sz="2400">
                <a:effectLst/>
              </a:rPr>
              <a:t>eva koji se koriste:</a:t>
            </a:r>
          </a:p>
          <a:p>
            <a:pPr marL="1041400" lvl="1" indent="-584200">
              <a:defRPr/>
            </a:pPr>
            <a:r>
              <a:rPr kumimoji="0" lang="sr-Latn-CS" sz="2100" i="1">
                <a:effectLst/>
              </a:rPr>
              <a:t>S</a:t>
            </a:r>
            <a:r>
              <a:rPr kumimoji="0" lang="en-US" sz="2100" i="1">
                <a:effectLst/>
              </a:rPr>
              <a:t>imetri</a:t>
            </a:r>
            <a:r>
              <a:rPr kumimoji="0" lang="sr-Latn-CS" sz="2100" i="1">
                <a:effectLst/>
              </a:rPr>
              <a:t>č</a:t>
            </a:r>
            <a:r>
              <a:rPr kumimoji="0" lang="en-US" sz="2100" i="1">
                <a:effectLst/>
              </a:rPr>
              <a:t>ni</a:t>
            </a:r>
            <a:r>
              <a:rPr kumimoji="0" lang="en-US" sz="2100">
                <a:effectLst/>
              </a:rPr>
              <a:t> (konvencionalni) sistemi -obe strane (</a:t>
            </a:r>
            <a:r>
              <a:rPr kumimoji="0" lang="sr-Latn-CS" sz="2100">
                <a:effectLst/>
              </a:rPr>
              <a:t>i</a:t>
            </a:r>
            <a:r>
              <a:rPr kumimoji="0" lang="en-US" sz="2100">
                <a:effectLst/>
              </a:rPr>
              <a:t> po</a:t>
            </a:r>
            <a:r>
              <a:rPr kumimoji="0" lang="sr-Latn-CS" sz="2100">
                <a:effectLst/>
              </a:rPr>
              <a:t>š</a:t>
            </a:r>
            <a:r>
              <a:rPr kumimoji="0" lang="en-US" sz="2100">
                <a:effectLst/>
              </a:rPr>
              <a:t>iljalac </a:t>
            </a:r>
            <a:r>
              <a:rPr kumimoji="0" lang="sr-Latn-CS" sz="2100">
                <a:effectLst/>
              </a:rPr>
              <a:t>i</a:t>
            </a:r>
            <a:r>
              <a:rPr kumimoji="0" lang="en-US" sz="2100">
                <a:effectLst/>
              </a:rPr>
              <a:t> primalac) koriste isti </a:t>
            </a:r>
            <a:r>
              <a:rPr kumimoji="0" lang="sr-Latn-CS" sz="2100" i="1">
                <a:effectLst/>
              </a:rPr>
              <a:t>tajni</a:t>
            </a:r>
            <a:r>
              <a:rPr kumimoji="0" lang="sr-Latn-CS" sz="2100">
                <a:effectLst/>
              </a:rPr>
              <a:t> </a:t>
            </a:r>
            <a:r>
              <a:rPr kumimoji="0" lang="en-US" sz="2100">
                <a:effectLst/>
              </a:rPr>
              <a:t>klju</a:t>
            </a:r>
            <a:r>
              <a:rPr kumimoji="0" lang="sr-Latn-CS" sz="2100">
                <a:effectLst/>
              </a:rPr>
              <a:t>č</a:t>
            </a:r>
            <a:r>
              <a:rPr kumimoji="0" lang="en-US" sz="2100">
                <a:effectLst/>
              </a:rPr>
              <a:t>. Po</a:t>
            </a:r>
            <a:r>
              <a:rPr kumimoji="0" lang="sr-Latn-CS" sz="2100">
                <a:effectLst/>
              </a:rPr>
              <a:t>š</a:t>
            </a:r>
            <a:r>
              <a:rPr kumimoji="0" lang="en-US" sz="2100">
                <a:effectLst/>
              </a:rPr>
              <a:t>iljalac za </a:t>
            </a:r>
            <a:r>
              <a:rPr kumimoji="0" lang="sr-Latn-CS" sz="2100">
                <a:effectLst/>
              </a:rPr>
              <a:t>š</a:t>
            </a:r>
            <a:r>
              <a:rPr kumimoji="0" lang="en-US" sz="2100">
                <a:effectLst/>
              </a:rPr>
              <a:t>ifriranje a primalac za de</a:t>
            </a:r>
            <a:r>
              <a:rPr kumimoji="0" lang="sr-Latn-CS" sz="2100">
                <a:effectLst/>
              </a:rPr>
              <a:t>š</a:t>
            </a:r>
            <a:r>
              <a:rPr kumimoji="0" lang="en-US" sz="2100">
                <a:effectLst/>
              </a:rPr>
              <a:t>ifriranje</a:t>
            </a:r>
            <a:endParaRPr kumimoji="0" lang="sr-Latn-CS" sz="2100">
              <a:effectLst/>
            </a:endParaRPr>
          </a:p>
          <a:p>
            <a:pPr marL="1422400" lvl="2" indent="-508000">
              <a:defRPr/>
            </a:pPr>
            <a:r>
              <a:rPr kumimoji="0" lang="en-US" sz="1800"/>
              <a:t>Tajnost i autentiènost poruke kod ovog sistema zasnivaju se na tajnosti klju</a:t>
            </a:r>
            <a:r>
              <a:rPr kumimoji="0" lang="sr-Latn-CS" sz="1800"/>
              <a:t>č</a:t>
            </a:r>
            <a:r>
              <a:rPr kumimoji="0" lang="en-US" sz="1800"/>
              <a:t>a</a:t>
            </a:r>
          </a:p>
          <a:p>
            <a:pPr marL="1041400" lvl="1" indent="-584200">
              <a:defRPr/>
            </a:pPr>
            <a:r>
              <a:rPr kumimoji="0" lang="en-US" sz="2100" i="1">
                <a:effectLst/>
              </a:rPr>
              <a:t>Asimetri</a:t>
            </a:r>
            <a:r>
              <a:rPr kumimoji="0" lang="sr-Latn-CS" sz="2100" i="1">
                <a:effectLst/>
              </a:rPr>
              <a:t>č</a:t>
            </a:r>
            <a:r>
              <a:rPr kumimoji="0" lang="en-US" sz="2100" i="1">
                <a:effectLst/>
              </a:rPr>
              <a:t>ni sistemi</a:t>
            </a:r>
            <a:r>
              <a:rPr kumimoji="0" lang="en-US" sz="2100">
                <a:effectLst/>
              </a:rPr>
              <a:t> (ili sistemi 2-klju</a:t>
            </a:r>
            <a:r>
              <a:rPr kumimoji="0" lang="sr-Latn-CS" sz="2100">
                <a:effectLst/>
              </a:rPr>
              <a:t>č</a:t>
            </a:r>
            <a:r>
              <a:rPr kumimoji="0" lang="en-US" sz="2100">
                <a:effectLst/>
              </a:rPr>
              <a:t>a, sistemi sa javnim klju</a:t>
            </a:r>
            <a:r>
              <a:rPr kumimoji="0" lang="sr-Latn-CS" sz="2100">
                <a:effectLst/>
              </a:rPr>
              <a:t>č</a:t>
            </a:r>
            <a:r>
              <a:rPr kumimoji="0" lang="en-US" sz="2100">
                <a:effectLst/>
              </a:rPr>
              <a:t>em)- po</a:t>
            </a:r>
            <a:r>
              <a:rPr kumimoji="0" lang="sr-Latn-CS" sz="2100">
                <a:effectLst/>
              </a:rPr>
              <a:t>š</a:t>
            </a:r>
            <a:r>
              <a:rPr kumimoji="0" lang="en-US" sz="2100">
                <a:effectLst/>
              </a:rPr>
              <a:t>iljalac </a:t>
            </a:r>
            <a:r>
              <a:rPr kumimoji="0" lang="sr-Latn-CS" sz="2100">
                <a:effectLst/>
              </a:rPr>
              <a:t>i</a:t>
            </a:r>
            <a:r>
              <a:rPr kumimoji="0" lang="en-US" sz="2100">
                <a:effectLst/>
              </a:rPr>
              <a:t> primalac koriste razli</a:t>
            </a:r>
            <a:r>
              <a:rPr kumimoji="0" lang="sr-Latn-CS" sz="2100">
                <a:effectLst/>
              </a:rPr>
              <a:t>č</a:t>
            </a:r>
            <a:r>
              <a:rPr kumimoji="0" lang="en-US" sz="2100">
                <a:effectLst/>
              </a:rPr>
              <a:t>ite klju</a:t>
            </a:r>
            <a:r>
              <a:rPr kumimoji="0" lang="sr-Latn-CS" sz="2100">
                <a:effectLst/>
              </a:rPr>
              <a:t>č</a:t>
            </a:r>
            <a:r>
              <a:rPr kumimoji="0" lang="en-US" sz="2100">
                <a:effectLst/>
              </a:rPr>
              <a:t>eve. Kl</a:t>
            </a:r>
            <a:r>
              <a:rPr kumimoji="0" lang="sr-Latn-CS" sz="2100">
                <a:effectLst/>
              </a:rPr>
              <a:t>j</a:t>
            </a:r>
            <a:r>
              <a:rPr kumimoji="0" lang="en-US" sz="2100">
                <a:effectLst/>
              </a:rPr>
              <a:t>u</a:t>
            </a:r>
            <a:r>
              <a:rPr kumimoji="0" lang="sr-Latn-CS" sz="2100">
                <a:effectLst/>
              </a:rPr>
              <a:t>č</a:t>
            </a:r>
            <a:r>
              <a:rPr kumimoji="0" lang="en-US" sz="2100">
                <a:effectLst/>
              </a:rPr>
              <a:t> za </a:t>
            </a:r>
            <a:r>
              <a:rPr kumimoji="0" lang="sr-Latn-CS" sz="2100">
                <a:solidFill>
                  <a:schemeClr val="accent1"/>
                </a:solidFill>
                <a:effectLst/>
              </a:rPr>
              <a:t>š</a:t>
            </a:r>
            <a:r>
              <a:rPr kumimoji="0" lang="en-US" sz="2100" i="1">
                <a:solidFill>
                  <a:schemeClr val="accent1"/>
                </a:solidFill>
                <a:effectLst/>
              </a:rPr>
              <a:t>ifriranje</a:t>
            </a:r>
            <a:r>
              <a:rPr kumimoji="0" lang="en-US" sz="2100">
                <a:effectLst/>
              </a:rPr>
              <a:t> mo</a:t>
            </a:r>
            <a:r>
              <a:rPr kumimoji="0" lang="sr-Latn-CS" sz="2100">
                <a:effectLst/>
              </a:rPr>
              <a:t>ž</a:t>
            </a:r>
            <a:r>
              <a:rPr kumimoji="0" lang="en-US" sz="2100">
                <a:effectLst/>
              </a:rPr>
              <a:t>e biti </a:t>
            </a:r>
            <a:r>
              <a:rPr kumimoji="0" lang="en-US" sz="2100" i="1">
                <a:solidFill>
                  <a:schemeClr val="accent1"/>
                </a:solidFill>
                <a:effectLst/>
              </a:rPr>
              <a:t>javni</a:t>
            </a:r>
            <a:r>
              <a:rPr kumimoji="0" lang="en-US" sz="2100">
                <a:effectLst/>
              </a:rPr>
              <a:t>, tj. </a:t>
            </a:r>
            <a:r>
              <a:rPr kumimoji="0" lang="sr-Latn-CS" sz="2100">
                <a:effectLst/>
              </a:rPr>
              <a:t>d</a:t>
            </a:r>
            <a:r>
              <a:rPr kumimoji="0" lang="en-US" sz="2100">
                <a:effectLst/>
              </a:rPr>
              <a:t>ostupan svima, dok je klju</a:t>
            </a:r>
            <a:r>
              <a:rPr kumimoji="0" lang="sr-Latn-CS" sz="2100">
                <a:effectLst/>
              </a:rPr>
              <a:t>č</a:t>
            </a:r>
            <a:r>
              <a:rPr kumimoji="0" lang="en-US" sz="2100">
                <a:effectLst/>
              </a:rPr>
              <a:t> za </a:t>
            </a:r>
            <a:r>
              <a:rPr kumimoji="0" lang="en-US" sz="2100" i="1">
                <a:solidFill>
                  <a:schemeClr val="accent1"/>
                </a:solidFill>
                <a:effectLst/>
              </a:rPr>
              <a:t>de</a:t>
            </a:r>
            <a:r>
              <a:rPr kumimoji="0" lang="sr-Latn-CS" sz="2100" i="1">
                <a:solidFill>
                  <a:schemeClr val="accent1"/>
                </a:solidFill>
                <a:effectLst/>
              </a:rPr>
              <a:t>š</a:t>
            </a:r>
            <a:r>
              <a:rPr kumimoji="0" lang="en-US" sz="2100" i="1">
                <a:solidFill>
                  <a:schemeClr val="accent1"/>
                </a:solidFill>
                <a:effectLst/>
              </a:rPr>
              <a:t>ifriranje</a:t>
            </a:r>
            <a:r>
              <a:rPr kumimoji="0" lang="en-US" sz="2100">
                <a:effectLst/>
              </a:rPr>
              <a:t> </a:t>
            </a:r>
            <a:r>
              <a:rPr kumimoji="0" lang="en-US" sz="2100" i="1">
                <a:solidFill>
                  <a:schemeClr val="accent1"/>
                </a:solidFill>
                <a:effectLst/>
              </a:rPr>
              <a:t>tajni</a:t>
            </a:r>
            <a:r>
              <a:rPr kumimoji="0" lang="en-US" sz="2100">
                <a:effectLst/>
              </a:rPr>
              <a:t> (privatni). Javni </a:t>
            </a:r>
            <a:r>
              <a:rPr kumimoji="0" lang="sr-Latn-CS" sz="2100">
                <a:effectLst/>
              </a:rPr>
              <a:t>i</a:t>
            </a:r>
            <a:r>
              <a:rPr kumimoji="0" lang="en-US" sz="2100">
                <a:effectLst/>
              </a:rPr>
              <a:t> privatni klju</a:t>
            </a:r>
            <a:r>
              <a:rPr kumimoji="0" lang="sr-Latn-CS" sz="2100">
                <a:effectLst/>
              </a:rPr>
              <a:t>č</a:t>
            </a:r>
            <a:r>
              <a:rPr kumimoji="0" lang="en-US" sz="2100">
                <a:effectLst/>
              </a:rPr>
              <a:t> </a:t>
            </a:r>
            <a:r>
              <a:rPr kumimoji="0" lang="sr-Latn-CS" sz="2100">
                <a:effectLst/>
              </a:rPr>
              <a:t>č</a:t>
            </a:r>
            <a:r>
              <a:rPr kumimoji="0" lang="en-US" sz="2100">
                <a:effectLst/>
              </a:rPr>
              <a:t>ine</a:t>
            </a:r>
            <a:r>
              <a:rPr kumimoji="0" lang="en-US" sz="2100">
                <a:solidFill>
                  <a:srgbClr val="FFFF99"/>
                </a:solidFill>
                <a:effectLst/>
              </a:rPr>
              <a:t> </a:t>
            </a:r>
            <a:r>
              <a:rPr kumimoji="0" lang="en-US" sz="2100">
                <a:effectLst/>
              </a:rPr>
              <a:t>par</a:t>
            </a:r>
            <a:r>
              <a:rPr kumimoji="0" lang="en-US" sz="2100">
                <a:solidFill>
                  <a:srgbClr val="FFFF99"/>
                </a:solidFill>
                <a:effectLst/>
              </a:rPr>
              <a:t>.</a:t>
            </a:r>
          </a:p>
        </p:txBody>
      </p:sp>
    </p:spTree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defRPr/>
            </a:pPr>
            <a:r>
              <a:rPr kumimoji="0" lang="en-US"/>
              <a:t>Na</a:t>
            </a:r>
            <a:r>
              <a:rPr kumimoji="0" lang="sr-Latn-CS"/>
              <a:t>č</a:t>
            </a:r>
            <a:r>
              <a:rPr kumimoji="0" lang="en-US"/>
              <a:t>in procesiranja (obrade) plaintexta:</a:t>
            </a:r>
          </a:p>
          <a:p>
            <a:pPr marL="895350" lvl="1" indent="-438150">
              <a:defRPr/>
            </a:pPr>
            <a:r>
              <a:rPr kumimoji="0" lang="sr-Latn-CS" i="1"/>
              <a:t>š</a:t>
            </a:r>
            <a:r>
              <a:rPr kumimoji="0" lang="en-US" i="1"/>
              <a:t>ifriranje blokova</a:t>
            </a:r>
            <a:r>
              <a:rPr kumimoji="0" lang="sr-Latn-CS"/>
              <a:t> </a:t>
            </a:r>
            <a:r>
              <a:rPr kumimoji="0" lang="en-US"/>
              <a:t>- u jednom trenutku se ceo blok </a:t>
            </a:r>
            <a:r>
              <a:rPr kumimoji="0" lang="sr-Latn-CS"/>
              <a:t>š</a:t>
            </a:r>
            <a:r>
              <a:rPr kumimoji="0" lang="en-US"/>
              <a:t>ifrira</a:t>
            </a:r>
          </a:p>
          <a:p>
            <a:pPr marL="895350" lvl="1" indent="-438150">
              <a:defRPr/>
            </a:pPr>
            <a:r>
              <a:rPr kumimoji="0" lang="sr-Latn-CS" i="1"/>
              <a:t>š</a:t>
            </a:r>
            <a:r>
              <a:rPr kumimoji="0" lang="en-US" i="1"/>
              <a:t>ifriranje niza</a:t>
            </a:r>
            <a:r>
              <a:rPr kumimoji="0" lang="en-US"/>
              <a:t> (stream)- </a:t>
            </a:r>
            <a:r>
              <a:rPr kumimoji="0" lang="sr-Latn-CS"/>
              <a:t>š</a:t>
            </a:r>
            <a:r>
              <a:rPr kumimoji="0" lang="en-US"/>
              <a:t>ifrira se svaki element (bit, bajt ili re</a:t>
            </a:r>
            <a:r>
              <a:rPr kumimoji="0" lang="sr-Latn-CS"/>
              <a:t>č</a:t>
            </a:r>
            <a:r>
              <a:rPr kumimoji="0" lang="en-US"/>
              <a:t>) sekvencijalno</a:t>
            </a:r>
            <a:endParaRPr kumimoji="0" lang="sr-Latn-CS"/>
          </a:p>
          <a:p>
            <a:pPr marL="895350" lvl="1" indent="-438150">
              <a:defRPr/>
            </a:pPr>
            <a:endParaRPr kumimoji="0" lang="sr-Latn-CS"/>
          </a:p>
          <a:p>
            <a:pPr marL="533400" indent="-533400">
              <a:defRPr/>
            </a:pPr>
            <a:r>
              <a:rPr kumimoji="0" lang="en-US"/>
              <a:t>Dobar algoritam za </a:t>
            </a:r>
            <a:r>
              <a:rPr kumimoji="0" lang="sr-Latn-CS"/>
              <a:t>š</a:t>
            </a:r>
            <a:r>
              <a:rPr kumimoji="0" lang="en-US"/>
              <a:t>ifriranje treba da zadovolji jedan ili oba od slede</a:t>
            </a:r>
            <a:r>
              <a:rPr kumimoji="0" lang="sr-Latn-CS"/>
              <a:t>ć</a:t>
            </a:r>
            <a:r>
              <a:rPr kumimoji="0" lang="en-US"/>
              <a:t>ih kriterijuma</a:t>
            </a:r>
            <a:r>
              <a:rPr kumimoji="0" lang="en-US">
                <a:solidFill>
                  <a:srgbClr val="FFFF99"/>
                </a:solidFill>
              </a:rPr>
              <a:t>:</a:t>
            </a:r>
          </a:p>
          <a:p>
            <a:pPr marL="895350" lvl="1" indent="-438150">
              <a:defRPr/>
            </a:pPr>
            <a:r>
              <a:rPr kumimoji="0" lang="en-US">
                <a:solidFill>
                  <a:srgbClr val="FFFF99"/>
                </a:solidFill>
              </a:rPr>
              <a:t> </a:t>
            </a:r>
            <a:r>
              <a:rPr kumimoji="0" lang="en-US"/>
              <a:t>cena razbijanja </a:t>
            </a:r>
            <a:r>
              <a:rPr kumimoji="0" lang="sr-Latn-CS"/>
              <a:t>š</a:t>
            </a:r>
            <a:r>
              <a:rPr kumimoji="0" lang="en-US"/>
              <a:t>ifriranog teksta prevazilazi vrednost </a:t>
            </a:r>
            <a:r>
              <a:rPr kumimoji="0" lang="sr-Latn-CS"/>
              <a:t>š</a:t>
            </a:r>
            <a:r>
              <a:rPr kumimoji="0" lang="en-US"/>
              <a:t>ifrirane informacije;</a:t>
            </a:r>
          </a:p>
          <a:p>
            <a:pPr marL="895350" lvl="1" indent="-438150">
              <a:defRPr/>
            </a:pPr>
            <a:r>
              <a:rPr kumimoji="0" lang="en-US"/>
              <a:t> vreme potrebno za razbijanje </a:t>
            </a:r>
            <a:r>
              <a:rPr kumimoji="0" lang="sr-Latn-CS"/>
              <a:t>š</a:t>
            </a:r>
            <a:r>
              <a:rPr kumimoji="0" lang="en-US"/>
              <a:t>ifre je du</a:t>
            </a:r>
            <a:r>
              <a:rPr kumimoji="0" lang="sr-Latn-CS"/>
              <a:t>ž</a:t>
            </a:r>
            <a:r>
              <a:rPr kumimoji="0" lang="en-US"/>
              <a:t>e od vremena va</a:t>
            </a:r>
            <a:r>
              <a:rPr kumimoji="0" lang="sr-Latn-CS"/>
              <a:t>ž</a:t>
            </a:r>
            <a:r>
              <a:rPr kumimoji="0" lang="en-US"/>
              <a:t>enja informacije</a:t>
            </a:r>
            <a:endParaRPr kumimoji="0" lang="sr-Latn-CS"/>
          </a:p>
          <a:p>
            <a:pPr marL="1295400" lvl="2" indent="-381000" eaLnBrk="1" hangingPunct="1">
              <a:spcBef>
                <a:spcPct val="0"/>
              </a:spcBef>
              <a:buClrTx/>
              <a:buFontTx/>
              <a:buChar char="•"/>
              <a:defRPr/>
            </a:pPr>
            <a:r>
              <a:rPr kumimoji="0" lang="en-US"/>
              <a:t>Vreme potrebno za razbijanje </a:t>
            </a:r>
            <a:r>
              <a:rPr kumimoji="0" lang="sr-Latn-CS"/>
              <a:t>š</a:t>
            </a:r>
            <a:r>
              <a:rPr kumimoji="0" lang="en-US"/>
              <a:t>ifre (tj. </a:t>
            </a:r>
            <a:r>
              <a:rPr kumimoji="0" lang="sr-Latn-CS"/>
              <a:t>p</a:t>
            </a:r>
            <a:r>
              <a:rPr kumimoji="0" lang="en-US"/>
              <a:t>ronala</a:t>
            </a:r>
            <a:r>
              <a:rPr kumimoji="0" lang="sr-Latn-CS"/>
              <a:t>ž</a:t>
            </a:r>
            <a:r>
              <a:rPr kumimoji="0" lang="en-US"/>
              <a:t>enje klju</a:t>
            </a:r>
            <a:r>
              <a:rPr kumimoji="0" lang="sr-Latn-CS"/>
              <a:t>č</a:t>
            </a:r>
            <a:r>
              <a:rPr kumimoji="0" lang="en-US"/>
              <a:t>a) za</a:t>
            </a:r>
            <a:r>
              <a:rPr kumimoji="0" lang="sr-Latn-CS"/>
              <a:t>visi od broja mogućih ključeva</a:t>
            </a:r>
            <a:endParaRPr kumimoji="0"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podela kriptografskih sistema (nast.)</a:t>
            </a:r>
            <a:endParaRPr lang="en-US"/>
          </a:p>
        </p:txBody>
      </p:sp>
    </p:spTree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46150"/>
          </a:xfrm>
        </p:spPr>
        <p:txBody>
          <a:bodyPr/>
          <a:lstStyle/>
          <a:p>
            <a:pPr>
              <a:defRPr/>
            </a:pPr>
            <a:r>
              <a:rPr lang="en-US" altLang="en-US" sz="2800"/>
              <a:t>Vreme potrebno za razbijanje </a:t>
            </a:r>
            <a:r>
              <a:rPr lang="sr-Latn-RS" altLang="en-US" sz="2800"/>
              <a:t>š</a:t>
            </a:r>
            <a:r>
              <a:rPr lang="en-US" altLang="en-US" sz="2800"/>
              <a:t>ifre (tj. Pronala</a:t>
            </a:r>
            <a:r>
              <a:rPr lang="sr-Latn-RS" altLang="en-US" sz="2800"/>
              <a:t>ž</a:t>
            </a:r>
            <a:r>
              <a:rPr lang="en-US" altLang="en-US" sz="2800"/>
              <a:t>enje klju</a:t>
            </a:r>
            <a:r>
              <a:rPr lang="sr-Latn-RS" altLang="en-US" sz="2800"/>
              <a:t>č</a:t>
            </a:r>
            <a:r>
              <a:rPr lang="en-US" altLang="en-US" sz="2800"/>
              <a:t>a) za razli</a:t>
            </a:r>
            <a:r>
              <a:rPr lang="sr-Latn-RS" altLang="en-US" sz="2800"/>
              <a:t>č</a:t>
            </a:r>
            <a:r>
              <a:rPr lang="en-US" altLang="en-US" sz="2800"/>
              <a:t>ite veli</a:t>
            </a:r>
            <a:r>
              <a:rPr lang="sr-Latn-RS" altLang="en-US" sz="2800"/>
              <a:t>č</a:t>
            </a:r>
            <a:r>
              <a:rPr lang="en-US" altLang="en-US" sz="2800"/>
              <a:t>ine klju</a:t>
            </a:r>
            <a:r>
              <a:rPr lang="sr-Latn-RS" altLang="en-US" sz="2800"/>
              <a:t>č</a:t>
            </a:r>
            <a:r>
              <a:rPr lang="en-US" altLang="en-US" sz="2800"/>
              <a:t>eva</a:t>
            </a:r>
          </a:p>
        </p:txBody>
      </p:sp>
      <p:graphicFrame>
        <p:nvGraphicFramePr>
          <p:cNvPr id="10364" name="Group 124"/>
          <p:cNvGraphicFramePr>
            <a:graphicFrameLocks noGrp="1"/>
          </p:cNvGraphicFramePr>
          <p:nvPr>
            <p:ph idx="1"/>
          </p:nvPr>
        </p:nvGraphicFramePr>
        <p:xfrm>
          <a:off x="304800" y="1828800"/>
          <a:ext cx="8686800" cy="2962276"/>
        </p:xfrm>
        <a:graphic>
          <a:graphicData uri="http://schemas.openxmlformats.org/drawingml/2006/table">
            <a:tbl>
              <a:tblPr/>
              <a:tblGrid>
                <a:gridCol w="137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3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Key Size (bits)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Number of Alternative Keys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Time required at 1 decryption/µs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Time required at 10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6</a:t>
                      </a:r>
                      <a:r>
                        <a:rPr kumimoji="1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decryptions/µs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32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2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32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 = 4.3 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ymbol" panose="05050102010706020507" pitchFamily="18" charset="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10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9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2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31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µs	= 35.8 minutes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2.15 milliseconds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56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2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56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 = 7.2 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ymbol" panose="05050102010706020507" pitchFamily="18" charset="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10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16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2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55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µs	= 1142 years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10.01 hours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128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2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128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 = 3.4 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ymbol" panose="05050102010706020507" pitchFamily="18" charset="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10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38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2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127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µs	= 5.4 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ymbol" panose="05050102010706020507" pitchFamily="18" charset="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10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24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years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5.4 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ymbol" panose="05050102010706020507" pitchFamily="18" charset="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10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18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years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168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2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168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 = 3.7 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ymbol" panose="05050102010706020507" pitchFamily="18" charset="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10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50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2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167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µs	= 5.9 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ymbol" panose="05050102010706020507" pitchFamily="18" charset="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10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36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years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5.9 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ymbol" panose="05050102010706020507" pitchFamily="18" charset="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10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30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years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26 characters (permutation)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26! = 4 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ymbol" panose="05050102010706020507" pitchFamily="18" charset="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10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26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2 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ymbol" panose="05050102010706020507" pitchFamily="18" charset="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10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26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µs	= 6.4 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ymbol" panose="05050102010706020507" pitchFamily="18" charset="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10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12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years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6.4 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ymbol" panose="05050102010706020507" pitchFamily="18" charset="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10</a:t>
                      </a:r>
                      <a:r>
                        <a:rPr kumimoji="1" lang="en-US" alt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6</a:t>
                      </a:r>
                      <a:r>
                        <a:rPr kumimoji="1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</a:rPr>
                        <a:t> years</a:t>
                      </a:r>
                      <a:endParaRPr kumimoji="1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omasulov algoritam">
  <a:themeElements>
    <a:clrScheme name="Tomasulov algoritam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Tomasulov algorita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omasulov algoritam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asulov algoritam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asulov algoritam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asulov algoritam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asulov algoritam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asulov algoritam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asulov algoritam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asulov algoritam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asulov algoritam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asulov algoritam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asulov algoritam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asulov algoritam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asulov algoritam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asulov algoritam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asulov algoritam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IMD">
  <a:themeElements>
    <a:clrScheme name="SIMD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SIM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SIMD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D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D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D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D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D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D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D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D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D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D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D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D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D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D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vp3</Template>
  <TotalTime>1573</TotalTime>
  <Words>6597</Words>
  <Application>Microsoft Office PowerPoint</Application>
  <PresentationFormat>On-screen Show (4:3)</PresentationFormat>
  <Paragraphs>593</Paragraphs>
  <Slides>59</Slides>
  <Notes>14</Notes>
  <HiddenSlides>2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6" baseType="lpstr">
      <vt:lpstr>arial</vt:lpstr>
      <vt:lpstr>arial</vt:lpstr>
      <vt:lpstr>Arial Narrow</vt:lpstr>
      <vt:lpstr>Courier New</vt:lpstr>
      <vt:lpstr>Open Sans</vt:lpstr>
      <vt:lpstr>Symbol</vt:lpstr>
      <vt:lpstr>Tahoma</vt:lpstr>
      <vt:lpstr>Times</vt:lpstr>
      <vt:lpstr>Times New Roman</vt:lpstr>
      <vt:lpstr>Times Roman YU</vt:lpstr>
      <vt:lpstr>Times-Roman</vt:lpstr>
      <vt:lpstr>Wingdings</vt:lpstr>
      <vt:lpstr>Wingdings 2</vt:lpstr>
      <vt:lpstr>Tomasulov algoritam</vt:lpstr>
      <vt:lpstr>SIMD</vt:lpstr>
      <vt:lpstr>Bitmap Image</vt:lpstr>
      <vt:lpstr>Equation</vt:lpstr>
      <vt:lpstr>Računarske mreže</vt:lpstr>
      <vt:lpstr>Bezbednosni ciljevi</vt:lpstr>
      <vt:lpstr>Kome u protokol steku pripada bezbednost?</vt:lpstr>
      <vt:lpstr>Definicije</vt:lpstr>
      <vt:lpstr>formalna definicija kripto sistema</vt:lpstr>
      <vt:lpstr>šifriranje/dešifriranje</vt:lpstr>
      <vt:lpstr>Podela kriptografskih sistema</vt:lpstr>
      <vt:lpstr>podela kriptografskih sistema (nast.)</vt:lpstr>
      <vt:lpstr>Vreme potrebno za razbijanje šifre (tj. Pronalaženje ključa) za različite veličine ključeva</vt:lpstr>
      <vt:lpstr>Klasične tehnike šifriranja (simetrični sistemi)</vt:lpstr>
      <vt:lpstr>Cezarov šifrator</vt:lpstr>
      <vt:lpstr>Primer</vt:lpstr>
      <vt:lpstr>Transpozicione tehnike</vt:lpstr>
      <vt:lpstr>Transpozicija i substitucija – moderni šifratori</vt:lpstr>
      <vt:lpstr>DES</vt:lpstr>
      <vt:lpstr>Istorija DESa</vt:lpstr>
      <vt:lpstr>DES (Data Encription Standard)</vt:lpstr>
      <vt:lpstr>DES šema šifriranja</vt:lpstr>
      <vt:lpstr>Inicijalna permutacija (IP)</vt:lpstr>
      <vt:lpstr>Inverzna permutacija (IP-1)</vt:lpstr>
      <vt:lpstr>Struktura jedne runde DESa</vt:lpstr>
      <vt:lpstr>Struktura jedne runde DES</vt:lpstr>
      <vt:lpstr>Generisanje ključeva za jednu rundu</vt:lpstr>
      <vt:lpstr>DES dešifriranje</vt:lpstr>
      <vt:lpstr>Efekat lavine kod DES</vt:lpstr>
      <vt:lpstr>3DES (Tripple DES)</vt:lpstr>
      <vt:lpstr>Triple DES sa dva ključa</vt:lpstr>
      <vt:lpstr>Triple DES sa tri ključa</vt:lpstr>
      <vt:lpstr>Kriptografija sa javnim ključem</vt:lpstr>
      <vt:lpstr>PowerPoint Presentation</vt:lpstr>
      <vt:lpstr>Zašto kriptografija sa javnim ključem?</vt:lpstr>
      <vt:lpstr>Osobine kriptografije sa javnim ključem</vt:lpstr>
      <vt:lpstr>RSA algoritam</vt:lpstr>
      <vt:lpstr>Koraci RSA algoritma</vt:lpstr>
      <vt:lpstr>RSA (nast.)</vt:lpstr>
      <vt:lpstr>RSA (nast.)</vt:lpstr>
      <vt:lpstr>PowerPoint Presentation</vt:lpstr>
      <vt:lpstr>RSA </vt:lpstr>
      <vt:lpstr>Digitalni potpis</vt:lpstr>
      <vt:lpstr>Tri varijante</vt:lpstr>
      <vt:lpstr>Varijanta EB(DA(P))</vt:lpstr>
      <vt:lpstr>Digitalni potpis –varijanta 3</vt:lpstr>
      <vt:lpstr>Funkcija sažetka</vt:lpstr>
      <vt:lpstr>Digitalni potpis</vt:lpstr>
      <vt:lpstr>Koraci prema slici:</vt:lpstr>
      <vt:lpstr>PowerPoint Presentation</vt:lpstr>
      <vt:lpstr>Digitalni sertifikati</vt:lpstr>
      <vt:lpstr>Kako to funkcioniše u  praksi?</vt:lpstr>
      <vt:lpstr>STRUKTURA SERTIFIKATA – norma ISO X.509 Ver 3</vt:lpstr>
      <vt:lpstr>PowerPoint Presentation</vt:lpstr>
      <vt:lpstr>PowerPoint Presentation</vt:lpstr>
      <vt:lpstr>Sigurnost Web-a</vt:lpstr>
      <vt:lpstr>Sigurnosni pristupi</vt:lpstr>
      <vt:lpstr>SSL - Secure Socket Layer</vt:lpstr>
      <vt:lpstr>Mesto SSL protokola u protokol steku</vt:lpstr>
      <vt:lpstr>SSL za uspostavljanje bezbednog kanala</vt:lpstr>
      <vt:lpstr>SSL za uspostavljanje bezbednog kanala (nast.)</vt:lpstr>
      <vt:lpstr>SSL za uspostavljanje bezbednog kanala (nast.)</vt:lpstr>
      <vt:lpstr>SSL podprotokol za razmenu podataka</vt:lpstr>
    </vt:vector>
  </TitlesOfParts>
  <Company>JUNIS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Zaštita podataka u RM</dc:title>
  <dc:creator>lap-xbook</dc:creator>
  <cp:lastModifiedBy>Emina Milovanovic</cp:lastModifiedBy>
  <cp:revision>50</cp:revision>
  <dcterms:created xsi:type="dcterms:W3CDTF">2007-01-09T14:49:01Z</dcterms:created>
  <dcterms:modified xsi:type="dcterms:W3CDTF">2023-01-10T13:17:54Z</dcterms:modified>
</cp:coreProperties>
</file>