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32"/>
  </p:notesMasterIdLst>
  <p:sldIdLst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95" r:id="rId14"/>
    <p:sldId id="272" r:id="rId15"/>
    <p:sldId id="296" r:id="rId16"/>
    <p:sldId id="276" r:id="rId17"/>
    <p:sldId id="277" r:id="rId18"/>
    <p:sldId id="278" r:id="rId19"/>
    <p:sldId id="297" r:id="rId20"/>
    <p:sldId id="298" r:id="rId21"/>
    <p:sldId id="299" r:id="rId22"/>
    <p:sldId id="300" r:id="rId23"/>
    <p:sldId id="283" r:id="rId24"/>
    <p:sldId id="284" r:id="rId25"/>
    <p:sldId id="294" r:id="rId26"/>
    <p:sldId id="292" r:id="rId27"/>
    <p:sldId id="293" r:id="rId28"/>
    <p:sldId id="288" r:id="rId29"/>
    <p:sldId id="289" r:id="rId30"/>
    <p:sldId id="290" r:id="rId31"/>
  </p:sldIdLst>
  <p:sldSz cx="9144000" cy="5143500" type="screen16x9"/>
  <p:notesSz cx="4691063" cy="8686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58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F9003C-F880-4379-8727-844E91572080}">
  <a:tblStyle styleId="{79F9003C-F880-4379-8727-844E915720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9" autoAdjust="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ja S. Milosevic" userId="46df79a3-35d9-490a-958d-4188dc31ce2f" providerId="ADAL" clId="{8B0AA034-77E4-4717-AD09-8B0E763B00FD}"/>
    <pc:docChg chg="modSld">
      <pc:chgData name="Marija S. Milosevic" userId="46df79a3-35d9-490a-958d-4188dc31ce2f" providerId="ADAL" clId="{8B0AA034-77E4-4717-AD09-8B0E763B00FD}" dt="2022-12-18T08:58:50.177" v="0" actId="20577"/>
      <pc:docMkLst>
        <pc:docMk/>
      </pc:docMkLst>
      <pc:sldChg chg="modSp mod">
        <pc:chgData name="Marija S. Milosevic" userId="46df79a3-35d9-490a-958d-4188dc31ce2f" providerId="ADAL" clId="{8B0AA034-77E4-4717-AD09-8B0E763B00FD}" dt="2022-12-18T08:58:50.177" v="0" actId="20577"/>
        <pc:sldMkLst>
          <pc:docMk/>
          <pc:sldMk cId="4283093561" sldId="296"/>
        </pc:sldMkLst>
        <pc:spChg chg="mod">
          <ac:chgData name="Marija S. Milosevic" userId="46df79a3-35d9-490a-958d-4188dc31ce2f" providerId="ADAL" clId="{8B0AA034-77E4-4717-AD09-8B0E763B00FD}" dt="2022-12-18T08:58:50.177" v="0" actId="20577"/>
          <ac:spMkLst>
            <pc:docMk/>
            <pc:sldMk cId="4283093561" sldId="29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547688" y="652463"/>
            <a:ext cx="5788026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9107" y="4126230"/>
            <a:ext cx="375285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423" tIns="76423" rIns="76423" bIns="7642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6025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47688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469107" y="4126230"/>
            <a:ext cx="3752850" cy="3909060"/>
          </a:xfrm>
          <a:prstGeom prst="rect">
            <a:avLst/>
          </a:prstGeom>
        </p:spPr>
        <p:txBody>
          <a:bodyPr spcFirstLastPara="1" wrap="square" lIns="76423" tIns="76423" rIns="76423" bIns="7642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47688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469107" y="4126230"/>
            <a:ext cx="3752850" cy="3909060"/>
          </a:xfrm>
          <a:prstGeom prst="rect">
            <a:avLst/>
          </a:prstGeom>
        </p:spPr>
        <p:txBody>
          <a:bodyPr spcFirstLastPara="1" wrap="square" lIns="76423" tIns="76423" rIns="76423" bIns="7642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7771740" y="4472723"/>
            <a:ext cx="137226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7771740" y="4472723"/>
            <a:ext cx="137226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5266574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408998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00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7771740" y="4472723"/>
            <a:ext cx="137226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3" y="40"/>
            <a:ext cx="279660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26745" y="392575"/>
            <a:ext cx="217182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8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4" name="Google Shape;62;p5"/>
          <p:cNvGrpSpPr/>
          <p:nvPr userDrawn="1"/>
        </p:nvGrpSpPr>
        <p:grpSpPr>
          <a:xfrm>
            <a:off x="7777312" y="4478295"/>
            <a:ext cx="1372260" cy="670795"/>
            <a:chOff x="5575242" y="4472723"/>
            <a:chExt cx="2202830" cy="670795"/>
          </a:xfrm>
        </p:grpSpPr>
        <p:sp>
          <p:nvSpPr>
            <p:cNvPr id="5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Google Shape;80;p5"/>
          <p:cNvSpPr txBox="1">
            <a:spLocks/>
          </p:cNvSpPr>
          <p:nvPr userDrawn="1"/>
        </p:nvSpPr>
        <p:spPr>
          <a:xfrm>
            <a:off x="7623572" y="4642072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3" name="Google Shape;70;p5"/>
          <p:cNvGrpSpPr/>
          <p:nvPr userDrawn="1"/>
        </p:nvGrpSpPr>
        <p:grpSpPr>
          <a:xfrm>
            <a:off x="-3" y="40"/>
            <a:ext cx="2796600" cy="1327315"/>
            <a:chOff x="-4" y="40"/>
            <a:chExt cx="7072430" cy="1327315"/>
          </a:xfrm>
        </p:grpSpPr>
        <p:sp>
          <p:nvSpPr>
            <p:cNvPr id="14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5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9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0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6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7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8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21" name="Google Shape;78;p5"/>
          <p:cNvSpPr txBox="1">
            <a:spLocks noGrp="1"/>
          </p:cNvSpPr>
          <p:nvPr>
            <p:ph type="title"/>
          </p:nvPr>
        </p:nvSpPr>
        <p:spPr>
          <a:xfrm>
            <a:off x="26745" y="392575"/>
            <a:ext cx="217182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65593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Ra</a:t>
            </a:r>
            <a:r>
              <a:rPr lang="sr-Latn-RS" sz="2800" dirty="0" err="1"/>
              <a:t>čunarske</a:t>
            </a:r>
            <a:r>
              <a:rPr lang="sr-Latn-RS" sz="2800" dirty="0"/>
              <a:t> mreže</a:t>
            </a:r>
            <a:br>
              <a:rPr lang="sr-Latn-RS" sz="2800" dirty="0"/>
            </a:br>
            <a:r>
              <a:rPr lang="sr-Latn-RS" sz="2400" b="0" dirty="0"/>
              <a:t>(2OER5O03)</a:t>
            </a:r>
            <a:br>
              <a:rPr lang="sr-Latn-RS" sz="2800" b="0" dirty="0"/>
            </a:br>
            <a:br>
              <a:rPr lang="sr-Latn-RS" sz="3200" dirty="0"/>
            </a:br>
            <a:r>
              <a:rPr lang="en-US" sz="4400" dirty="0" err="1"/>
              <a:t>Algoritmi</a:t>
            </a:r>
            <a:r>
              <a:rPr lang="en-US" sz="4400" dirty="0"/>
              <a:t> </a:t>
            </a:r>
            <a:r>
              <a:rPr lang="en-US" sz="4400" dirty="0" err="1"/>
              <a:t>rutiranja</a:t>
            </a:r>
            <a:br>
              <a:rPr lang="sr-Latn-RS" sz="3200" dirty="0"/>
            </a:br>
            <a:r>
              <a:rPr lang="sr-Latn-RS" sz="2800" dirty="0"/>
              <a:t>Auditivne vežbe</a:t>
            </a:r>
            <a:endParaRPr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28950"/>
            <a:ext cx="1136422" cy="113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544" y="389088"/>
            <a:ext cx="2478369" cy="766200"/>
          </a:xfrm>
        </p:spPr>
        <p:txBody>
          <a:bodyPr/>
          <a:lstStyle/>
          <a:p>
            <a:r>
              <a:rPr lang="sr-Latn-CS" altLang="en-US" dirty="0"/>
              <a:t>2. korak – Primena </a:t>
            </a:r>
            <a:r>
              <a:rPr lang="sr-Latn-CS" altLang="en-US" dirty="0" err="1"/>
              <a:t>Dijkstrinog</a:t>
            </a:r>
            <a:r>
              <a:rPr lang="sr-Latn-CS" altLang="en-US" dirty="0"/>
              <a:t> </a:t>
            </a:r>
            <a:r>
              <a:rPr lang="sr-Latn-CS" altLang="en-US" dirty="0" err="1"/>
              <a:t>alg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Oval 54"/>
          <p:cNvSpPr>
            <a:spLocks noChangeArrowheads="1"/>
          </p:cNvSpPr>
          <p:nvPr/>
        </p:nvSpPr>
        <p:spPr bwMode="auto">
          <a:xfrm>
            <a:off x="4090400" y="4298975"/>
            <a:ext cx="1058863" cy="392113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181</a:t>
            </a:r>
            <a:endParaRPr lang="sr-Cyrl-CS" altLang="en-US"/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2444163" y="1387500"/>
            <a:ext cx="523875" cy="509588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B</a:t>
            </a:r>
            <a:endParaRPr lang="sr-Cyrl-CS" altLang="en-US"/>
          </a:p>
        </p:txBody>
      </p:sp>
      <p:sp>
        <p:nvSpPr>
          <p:cNvPr id="6" name="AutoShape 56"/>
          <p:cNvSpPr>
            <a:spLocks noChangeArrowheads="1"/>
          </p:cNvSpPr>
          <p:nvPr/>
        </p:nvSpPr>
        <p:spPr bwMode="auto">
          <a:xfrm>
            <a:off x="6257338" y="1123975"/>
            <a:ext cx="523875" cy="509588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C</a:t>
            </a:r>
            <a:endParaRPr lang="sr-Cyrl-CS" altLang="en-US"/>
          </a:p>
        </p:txBody>
      </p:sp>
      <p:sp>
        <p:nvSpPr>
          <p:cNvPr id="7" name="AutoShape 57"/>
          <p:cNvSpPr>
            <a:spLocks noChangeArrowheads="1"/>
          </p:cNvSpPr>
          <p:nvPr/>
        </p:nvSpPr>
        <p:spPr bwMode="auto">
          <a:xfrm>
            <a:off x="6379575" y="3737000"/>
            <a:ext cx="523875" cy="509588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D</a:t>
            </a:r>
            <a:endParaRPr lang="sr-Cyrl-CS" altLang="en-US"/>
          </a:p>
        </p:txBody>
      </p:sp>
      <p:sp>
        <p:nvSpPr>
          <p:cNvPr id="8" name="AutoShape 58"/>
          <p:cNvSpPr>
            <a:spLocks noChangeArrowheads="1"/>
          </p:cNvSpPr>
          <p:nvPr/>
        </p:nvSpPr>
        <p:spPr bwMode="auto">
          <a:xfrm>
            <a:off x="2536238" y="3946550"/>
            <a:ext cx="523875" cy="509588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E</a:t>
            </a:r>
            <a:endParaRPr lang="sr-Cyrl-CS" altLang="en-US"/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>
            <a:off x="3141075" y="2460650"/>
            <a:ext cx="523875" cy="509588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F</a:t>
            </a:r>
            <a:endParaRPr lang="sr-Cyrl-CS" altLang="en-US"/>
          </a:p>
        </p:txBody>
      </p:sp>
      <p:sp>
        <p:nvSpPr>
          <p:cNvPr id="10" name="AutoShape 60"/>
          <p:cNvSpPr>
            <a:spLocks noChangeArrowheads="1"/>
          </p:cNvSpPr>
          <p:nvPr/>
        </p:nvSpPr>
        <p:spPr bwMode="auto">
          <a:xfrm>
            <a:off x="5754100" y="2427313"/>
            <a:ext cx="523875" cy="50958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H</a:t>
            </a:r>
            <a:endParaRPr lang="sr-Cyrl-CS" altLang="en-US"/>
          </a:p>
        </p:txBody>
      </p:sp>
      <p:sp>
        <p:nvSpPr>
          <p:cNvPr id="11" name="AutoShape 61"/>
          <p:cNvSpPr>
            <a:spLocks noChangeArrowheads="1"/>
          </p:cNvSpPr>
          <p:nvPr/>
        </p:nvSpPr>
        <p:spPr bwMode="auto">
          <a:xfrm>
            <a:off x="4403138" y="1779613"/>
            <a:ext cx="523875" cy="50958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G</a:t>
            </a:r>
            <a:endParaRPr lang="sr-Cyrl-CS" altLang="en-US"/>
          </a:p>
        </p:txBody>
      </p:sp>
      <p:sp>
        <p:nvSpPr>
          <p:cNvPr id="12" name="AutoShape 62"/>
          <p:cNvSpPr>
            <a:spLocks noChangeArrowheads="1"/>
          </p:cNvSpPr>
          <p:nvPr/>
        </p:nvSpPr>
        <p:spPr bwMode="auto">
          <a:xfrm>
            <a:off x="4414250" y="3392513"/>
            <a:ext cx="523875" cy="50958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I</a:t>
            </a:r>
            <a:endParaRPr lang="sr-Cyrl-CS" altLang="en-US"/>
          </a:p>
        </p:txBody>
      </p:sp>
      <p:sp>
        <p:nvSpPr>
          <p:cNvPr id="13" name="AutoShape 63"/>
          <p:cNvSpPr>
            <a:spLocks noChangeArrowheads="1"/>
          </p:cNvSpPr>
          <p:nvPr/>
        </p:nvSpPr>
        <p:spPr bwMode="auto">
          <a:xfrm>
            <a:off x="8295688" y="2395563"/>
            <a:ext cx="523875" cy="50958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J</a:t>
            </a:r>
            <a:endParaRPr lang="sr-Cyrl-CS" altLang="en-US"/>
          </a:p>
        </p:txBody>
      </p:sp>
      <p:sp>
        <p:nvSpPr>
          <p:cNvPr id="14" name="AutoShape 64"/>
          <p:cNvSpPr>
            <a:spLocks noChangeArrowheads="1"/>
          </p:cNvSpPr>
          <p:nvPr/>
        </p:nvSpPr>
        <p:spPr bwMode="auto">
          <a:xfrm>
            <a:off x="1055100" y="2490813"/>
            <a:ext cx="523875" cy="50958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A</a:t>
            </a:r>
            <a:endParaRPr lang="sr-Cyrl-CS" altLang="en-US"/>
          </a:p>
        </p:txBody>
      </p:sp>
      <p:sp>
        <p:nvSpPr>
          <p:cNvPr id="15" name="Oval 65"/>
          <p:cNvSpPr>
            <a:spLocks noChangeArrowheads="1"/>
          </p:cNvSpPr>
          <p:nvPr/>
        </p:nvSpPr>
        <p:spPr bwMode="auto">
          <a:xfrm>
            <a:off x="1777413" y="2592413"/>
            <a:ext cx="1058862" cy="39211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223</a:t>
            </a:r>
            <a:endParaRPr lang="sr-Cyrl-CS" altLang="en-US"/>
          </a:p>
        </p:txBody>
      </p:sp>
      <p:sp>
        <p:nvSpPr>
          <p:cNvPr id="16" name="Oval 66"/>
          <p:cNvSpPr>
            <a:spLocks noChangeArrowheads="1"/>
          </p:cNvSpPr>
          <p:nvPr/>
        </p:nvSpPr>
        <p:spPr bwMode="auto">
          <a:xfrm>
            <a:off x="4072938" y="1089050"/>
            <a:ext cx="1058862" cy="392113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128</a:t>
            </a:r>
            <a:endParaRPr lang="sr-Cyrl-CS" altLang="en-US"/>
          </a:p>
        </p:txBody>
      </p:sp>
      <p:sp>
        <p:nvSpPr>
          <p:cNvPr id="17" name="Oval 67"/>
          <p:cNvSpPr>
            <a:spLocks noChangeArrowheads="1"/>
          </p:cNvSpPr>
          <p:nvPr/>
        </p:nvSpPr>
        <p:spPr bwMode="auto">
          <a:xfrm>
            <a:off x="6817725" y="2519388"/>
            <a:ext cx="1058863" cy="39211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191</a:t>
            </a:r>
            <a:endParaRPr lang="sr-Cyrl-CS" altLang="en-US"/>
          </a:p>
        </p:txBody>
      </p:sp>
      <p:sp>
        <p:nvSpPr>
          <p:cNvPr id="18" name="Oval 68"/>
          <p:cNvSpPr>
            <a:spLocks noChangeArrowheads="1"/>
          </p:cNvSpPr>
          <p:nvPr/>
        </p:nvSpPr>
        <p:spPr bwMode="auto">
          <a:xfrm>
            <a:off x="4074525" y="2543200"/>
            <a:ext cx="1058863" cy="392113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/>
              <a:t>123</a:t>
            </a:r>
            <a:endParaRPr lang="sr-Cyrl-CS" altLang="en-US"/>
          </a:p>
        </p:txBody>
      </p:sp>
      <p:cxnSp>
        <p:nvCxnSpPr>
          <p:cNvPr id="19" name="AutoShape 69"/>
          <p:cNvCxnSpPr>
            <a:cxnSpLocks noChangeShapeType="1"/>
            <a:stCxn id="5" idx="4"/>
            <a:endCxn id="16" idx="2"/>
          </p:cNvCxnSpPr>
          <p:nvPr/>
        </p:nvCxnSpPr>
        <p:spPr bwMode="auto">
          <a:xfrm flipV="1">
            <a:off x="2841038" y="1285900"/>
            <a:ext cx="1231900" cy="42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70"/>
          <p:cNvCxnSpPr>
            <a:cxnSpLocks noChangeShapeType="1"/>
            <a:stCxn id="16" idx="6"/>
            <a:endCxn id="6" idx="2"/>
          </p:cNvCxnSpPr>
          <p:nvPr/>
        </p:nvCxnSpPr>
        <p:spPr bwMode="auto">
          <a:xfrm>
            <a:off x="5131800" y="1285900"/>
            <a:ext cx="1125538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71"/>
          <p:cNvCxnSpPr>
            <a:cxnSpLocks noChangeShapeType="1"/>
            <a:stCxn id="17" idx="0"/>
            <a:endCxn id="6" idx="3"/>
          </p:cNvCxnSpPr>
          <p:nvPr/>
        </p:nvCxnSpPr>
        <p:spPr bwMode="auto">
          <a:xfrm flipH="1" flipV="1">
            <a:off x="6455775" y="1633563"/>
            <a:ext cx="892175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72"/>
          <p:cNvCxnSpPr>
            <a:cxnSpLocks noChangeShapeType="1"/>
            <a:stCxn id="7" idx="1"/>
            <a:endCxn id="17" idx="4"/>
          </p:cNvCxnSpPr>
          <p:nvPr/>
        </p:nvCxnSpPr>
        <p:spPr bwMode="auto">
          <a:xfrm flipV="1">
            <a:off x="6578013" y="2911500"/>
            <a:ext cx="769937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73"/>
          <p:cNvCxnSpPr>
            <a:cxnSpLocks noChangeShapeType="1"/>
            <a:stCxn id="4" idx="6"/>
            <a:endCxn id="7" idx="2"/>
          </p:cNvCxnSpPr>
          <p:nvPr/>
        </p:nvCxnSpPr>
        <p:spPr bwMode="auto">
          <a:xfrm flipV="1">
            <a:off x="5149263" y="4056088"/>
            <a:ext cx="1230312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74"/>
          <p:cNvCxnSpPr>
            <a:cxnSpLocks noChangeShapeType="1"/>
            <a:stCxn id="8" idx="4"/>
            <a:endCxn id="4" idx="2"/>
          </p:cNvCxnSpPr>
          <p:nvPr/>
        </p:nvCxnSpPr>
        <p:spPr bwMode="auto">
          <a:xfrm>
            <a:off x="2933113" y="4265638"/>
            <a:ext cx="1157287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75"/>
          <p:cNvCxnSpPr>
            <a:cxnSpLocks noChangeShapeType="1"/>
            <a:stCxn id="15" idx="4"/>
            <a:endCxn id="8" idx="1"/>
          </p:cNvCxnSpPr>
          <p:nvPr/>
        </p:nvCxnSpPr>
        <p:spPr bwMode="auto">
          <a:xfrm>
            <a:off x="2307638" y="2984525"/>
            <a:ext cx="427037" cy="1089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76"/>
          <p:cNvCxnSpPr>
            <a:cxnSpLocks noChangeShapeType="1"/>
            <a:stCxn id="15" idx="0"/>
            <a:endCxn id="5" idx="3"/>
          </p:cNvCxnSpPr>
          <p:nvPr/>
        </p:nvCxnSpPr>
        <p:spPr bwMode="auto">
          <a:xfrm flipV="1">
            <a:off x="2307638" y="1897088"/>
            <a:ext cx="334962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77"/>
          <p:cNvCxnSpPr>
            <a:cxnSpLocks noChangeShapeType="1"/>
            <a:stCxn id="15" idx="2"/>
            <a:endCxn id="14" idx="4"/>
          </p:cNvCxnSpPr>
          <p:nvPr/>
        </p:nvCxnSpPr>
        <p:spPr bwMode="auto">
          <a:xfrm flipH="1">
            <a:off x="1451975" y="2789263"/>
            <a:ext cx="325438" cy="2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78"/>
          <p:cNvCxnSpPr>
            <a:cxnSpLocks noChangeShapeType="1"/>
            <a:stCxn id="15" idx="6"/>
            <a:endCxn id="9" idx="2"/>
          </p:cNvCxnSpPr>
          <p:nvPr/>
        </p:nvCxnSpPr>
        <p:spPr bwMode="auto">
          <a:xfrm flipV="1">
            <a:off x="2836275" y="2779738"/>
            <a:ext cx="3048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79"/>
          <p:cNvCxnSpPr>
            <a:cxnSpLocks noChangeShapeType="1"/>
            <a:stCxn id="9" idx="4"/>
            <a:endCxn id="18" idx="2"/>
          </p:cNvCxnSpPr>
          <p:nvPr/>
        </p:nvCxnSpPr>
        <p:spPr bwMode="auto">
          <a:xfrm flipV="1">
            <a:off x="3537950" y="2740050"/>
            <a:ext cx="536575" cy="39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80"/>
          <p:cNvCxnSpPr>
            <a:cxnSpLocks noChangeShapeType="1"/>
            <a:stCxn id="16" idx="4"/>
            <a:endCxn id="11" idx="1"/>
          </p:cNvCxnSpPr>
          <p:nvPr/>
        </p:nvCxnSpPr>
        <p:spPr bwMode="auto">
          <a:xfrm flipH="1">
            <a:off x="4601575" y="1481163"/>
            <a:ext cx="158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81"/>
          <p:cNvCxnSpPr>
            <a:cxnSpLocks noChangeShapeType="1"/>
            <a:stCxn id="18" idx="0"/>
            <a:endCxn id="11" idx="3"/>
          </p:cNvCxnSpPr>
          <p:nvPr/>
        </p:nvCxnSpPr>
        <p:spPr bwMode="auto">
          <a:xfrm flipH="1" flipV="1">
            <a:off x="4601575" y="2289200"/>
            <a:ext cx="3175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82"/>
          <p:cNvCxnSpPr>
            <a:cxnSpLocks noChangeShapeType="1"/>
            <a:stCxn id="18" idx="6"/>
            <a:endCxn id="10" idx="2"/>
          </p:cNvCxnSpPr>
          <p:nvPr/>
        </p:nvCxnSpPr>
        <p:spPr bwMode="auto">
          <a:xfrm>
            <a:off x="5133388" y="2740050"/>
            <a:ext cx="62071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83"/>
          <p:cNvCxnSpPr>
            <a:cxnSpLocks noChangeShapeType="1"/>
            <a:stCxn id="10" idx="4"/>
            <a:endCxn id="17" idx="2"/>
          </p:cNvCxnSpPr>
          <p:nvPr/>
        </p:nvCxnSpPr>
        <p:spPr bwMode="auto">
          <a:xfrm flipV="1">
            <a:off x="6150975" y="2716238"/>
            <a:ext cx="666750" cy="30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84"/>
          <p:cNvCxnSpPr>
            <a:cxnSpLocks noChangeShapeType="1"/>
            <a:stCxn id="18" idx="4"/>
            <a:endCxn id="12" idx="1"/>
          </p:cNvCxnSpPr>
          <p:nvPr/>
        </p:nvCxnSpPr>
        <p:spPr bwMode="auto">
          <a:xfrm>
            <a:off x="4604750" y="2935313"/>
            <a:ext cx="7938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85"/>
          <p:cNvCxnSpPr>
            <a:cxnSpLocks noChangeShapeType="1"/>
            <a:stCxn id="12" idx="3"/>
            <a:endCxn id="4" idx="0"/>
          </p:cNvCxnSpPr>
          <p:nvPr/>
        </p:nvCxnSpPr>
        <p:spPr bwMode="auto">
          <a:xfrm>
            <a:off x="4612688" y="3902100"/>
            <a:ext cx="7937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86"/>
          <p:cNvCxnSpPr>
            <a:cxnSpLocks noChangeShapeType="1"/>
            <a:stCxn id="17" idx="6"/>
            <a:endCxn id="13" idx="2"/>
          </p:cNvCxnSpPr>
          <p:nvPr/>
        </p:nvCxnSpPr>
        <p:spPr bwMode="auto">
          <a:xfrm flipV="1">
            <a:off x="7876588" y="2714650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2294538" y="1860975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>
                <a:solidFill>
                  <a:srgbClr val="CC3300"/>
                </a:solidFill>
              </a:rPr>
              <a:t>3</a:t>
            </a:r>
            <a:endParaRPr lang="sr-Cyrl-CS" altLang="en-US" sz="1800" b="1">
              <a:solidFill>
                <a:srgbClr val="CC3300"/>
              </a:solidFill>
            </a:endParaRPr>
          </a:p>
        </p:txBody>
      </p:sp>
      <p:sp>
        <p:nvSpPr>
          <p:cNvPr id="38" name="Text Box 88"/>
          <p:cNvSpPr txBox="1">
            <a:spLocks noChangeArrowheads="1"/>
          </p:cNvSpPr>
          <p:nvPr/>
        </p:nvSpPr>
        <p:spPr bwMode="auto">
          <a:xfrm>
            <a:off x="2942300" y="1277675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>
                <a:solidFill>
                  <a:srgbClr val="CC3300"/>
                </a:solidFill>
              </a:rPr>
              <a:t>1</a:t>
            </a:r>
            <a:endParaRPr lang="sr-Cyrl-CS" altLang="en-US" sz="1800" b="1">
              <a:solidFill>
                <a:srgbClr val="CC3300"/>
              </a:solidFill>
            </a:endParaRPr>
          </a:p>
        </p:txBody>
      </p:sp>
      <p:sp>
        <p:nvSpPr>
          <p:cNvPr id="39" name="Text Box 89"/>
          <p:cNvSpPr txBox="1">
            <a:spLocks noChangeArrowheads="1"/>
          </p:cNvSpPr>
          <p:nvPr/>
        </p:nvSpPr>
        <p:spPr bwMode="auto">
          <a:xfrm>
            <a:off x="5952025" y="110600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8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0" name="Text Box 90"/>
          <p:cNvSpPr txBox="1">
            <a:spLocks noChangeArrowheads="1"/>
          </p:cNvSpPr>
          <p:nvPr/>
        </p:nvSpPr>
        <p:spPr bwMode="auto">
          <a:xfrm>
            <a:off x="6621388" y="153480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3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1" name="Text Box 91"/>
          <p:cNvSpPr txBox="1">
            <a:spLocks noChangeArrowheads="1"/>
          </p:cNvSpPr>
          <p:nvPr/>
        </p:nvSpPr>
        <p:spPr bwMode="auto">
          <a:xfrm>
            <a:off x="6774188" y="3426813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5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2" name="Text Box 92"/>
          <p:cNvSpPr txBox="1">
            <a:spLocks noChangeArrowheads="1"/>
          </p:cNvSpPr>
          <p:nvPr/>
        </p:nvSpPr>
        <p:spPr bwMode="auto">
          <a:xfrm>
            <a:off x="6105275" y="406590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1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3" name="Text Box 93"/>
          <p:cNvSpPr txBox="1">
            <a:spLocks noChangeArrowheads="1"/>
          </p:cNvSpPr>
          <p:nvPr/>
        </p:nvSpPr>
        <p:spPr bwMode="auto">
          <a:xfrm>
            <a:off x="3008463" y="425515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5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4" name="Text Box 94"/>
          <p:cNvSpPr txBox="1">
            <a:spLocks noChangeArrowheads="1"/>
          </p:cNvSpPr>
          <p:nvPr/>
        </p:nvSpPr>
        <p:spPr bwMode="auto">
          <a:xfrm>
            <a:off x="2396700" y="3666813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2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5" name="Text Box 95"/>
          <p:cNvSpPr txBox="1">
            <a:spLocks noChangeArrowheads="1"/>
          </p:cNvSpPr>
          <p:nvPr/>
        </p:nvSpPr>
        <p:spPr bwMode="auto">
          <a:xfrm>
            <a:off x="2868250" y="272395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5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6" name="Text Box 96"/>
          <p:cNvSpPr txBox="1">
            <a:spLocks noChangeArrowheads="1"/>
          </p:cNvSpPr>
          <p:nvPr/>
        </p:nvSpPr>
        <p:spPr bwMode="auto">
          <a:xfrm>
            <a:off x="3632013" y="2718338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3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7" name="Text Box 97"/>
          <p:cNvSpPr txBox="1">
            <a:spLocks noChangeArrowheads="1"/>
          </p:cNvSpPr>
          <p:nvPr/>
        </p:nvSpPr>
        <p:spPr bwMode="auto">
          <a:xfrm>
            <a:off x="4392813" y="308085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2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8" name="Text Box 98"/>
          <p:cNvSpPr txBox="1">
            <a:spLocks noChangeArrowheads="1"/>
          </p:cNvSpPr>
          <p:nvPr/>
        </p:nvSpPr>
        <p:spPr bwMode="auto">
          <a:xfrm>
            <a:off x="4383800" y="3836963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4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49" name="Text Box 99"/>
          <p:cNvSpPr txBox="1">
            <a:spLocks noChangeArrowheads="1"/>
          </p:cNvSpPr>
          <p:nvPr/>
        </p:nvSpPr>
        <p:spPr bwMode="auto">
          <a:xfrm>
            <a:off x="5458525" y="2448175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7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50" name="Text Box 100"/>
          <p:cNvSpPr txBox="1">
            <a:spLocks noChangeArrowheads="1"/>
          </p:cNvSpPr>
          <p:nvPr/>
        </p:nvSpPr>
        <p:spPr bwMode="auto">
          <a:xfrm>
            <a:off x="6236700" y="243525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>
                <a:solidFill>
                  <a:srgbClr val="CC3300"/>
                </a:solidFill>
              </a:rPr>
              <a:t>3</a:t>
            </a:r>
            <a:endParaRPr lang="sr-Cyrl-CS" altLang="en-US" sz="1800" b="1">
              <a:solidFill>
                <a:srgbClr val="CC3300"/>
              </a:solidFill>
            </a:endParaRPr>
          </a:p>
        </p:txBody>
      </p:sp>
      <p:sp>
        <p:nvSpPr>
          <p:cNvPr id="51" name="Text Box 101"/>
          <p:cNvSpPr txBox="1">
            <a:spLocks noChangeArrowheads="1"/>
          </p:cNvSpPr>
          <p:nvPr/>
        </p:nvSpPr>
        <p:spPr bwMode="auto">
          <a:xfrm>
            <a:off x="4568125" y="2224625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9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52" name="Text Box 102"/>
          <p:cNvSpPr txBox="1">
            <a:spLocks noChangeArrowheads="1"/>
          </p:cNvSpPr>
          <p:nvPr/>
        </p:nvSpPr>
        <p:spPr bwMode="auto">
          <a:xfrm>
            <a:off x="4553838" y="1462338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800" b="1" dirty="0">
                <a:solidFill>
                  <a:srgbClr val="CC3300"/>
                </a:solidFill>
              </a:rPr>
              <a:t>2</a:t>
            </a:r>
            <a:endParaRPr lang="sr-Cyrl-CS" altLang="en-US" sz="1800" b="1" dirty="0">
              <a:solidFill>
                <a:srgbClr val="CC3300"/>
              </a:solidFill>
            </a:endParaRPr>
          </a:p>
        </p:txBody>
      </p:sp>
      <p:sp>
        <p:nvSpPr>
          <p:cNvPr id="53" name="AutoShape 103"/>
          <p:cNvSpPr>
            <a:spLocks noChangeArrowheads="1"/>
          </p:cNvSpPr>
          <p:nvPr/>
        </p:nvSpPr>
        <p:spPr bwMode="auto">
          <a:xfrm>
            <a:off x="2439400" y="1397025"/>
            <a:ext cx="523875" cy="509588"/>
          </a:xfrm>
          <a:prstGeom prst="cube">
            <a:avLst>
              <a:gd name="adj" fmla="val 25000"/>
            </a:avLst>
          </a:prstGeom>
          <a:solidFill>
            <a:srgbClr val="FF98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B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54" name="Text Box 104"/>
          <p:cNvSpPr txBox="1">
            <a:spLocks noChangeArrowheads="1"/>
          </p:cNvSpPr>
          <p:nvPr/>
        </p:nvSpPr>
        <p:spPr bwMode="auto">
          <a:xfrm>
            <a:off x="1785025" y="145930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(-, 0)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Box 105"/>
          <p:cNvSpPr txBox="1">
            <a:spLocks noChangeArrowheads="1"/>
          </p:cNvSpPr>
          <p:nvPr/>
        </p:nvSpPr>
        <p:spPr bwMode="auto">
          <a:xfrm>
            <a:off x="4286456" y="603276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(B, 1)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6" name="Text Box 106"/>
          <p:cNvSpPr txBox="1">
            <a:spLocks noChangeArrowheads="1"/>
          </p:cNvSpPr>
          <p:nvPr/>
        </p:nvSpPr>
        <p:spPr bwMode="auto">
          <a:xfrm>
            <a:off x="6151888" y="68717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(B, 1)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7" name="Text Box 107"/>
          <p:cNvSpPr txBox="1">
            <a:spLocks noChangeArrowheads="1"/>
          </p:cNvSpPr>
          <p:nvPr/>
        </p:nvSpPr>
        <p:spPr bwMode="auto">
          <a:xfrm>
            <a:off x="5025438" y="1800250"/>
            <a:ext cx="85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(B, 1)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8" name="Text Box 108"/>
          <p:cNvSpPr txBox="1">
            <a:spLocks noChangeArrowheads="1"/>
          </p:cNvSpPr>
          <p:nvPr/>
        </p:nvSpPr>
        <p:spPr bwMode="auto">
          <a:xfrm>
            <a:off x="1621838" y="2171725"/>
            <a:ext cx="92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(B, 3)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9" name="Text Box 109"/>
          <p:cNvSpPr txBox="1">
            <a:spLocks noChangeArrowheads="1"/>
          </p:cNvSpPr>
          <p:nvPr/>
        </p:nvSpPr>
        <p:spPr bwMode="auto">
          <a:xfrm>
            <a:off x="2964863" y="1990750"/>
            <a:ext cx="855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(B, 3)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0" name="AutoShape 111"/>
          <p:cNvSpPr>
            <a:spLocks noChangeArrowheads="1"/>
          </p:cNvSpPr>
          <p:nvPr/>
        </p:nvSpPr>
        <p:spPr bwMode="auto">
          <a:xfrm>
            <a:off x="2441725" y="1392263"/>
            <a:ext cx="523875" cy="509587"/>
          </a:xfrm>
          <a:prstGeom prst="cube">
            <a:avLst>
              <a:gd name="adj" fmla="val 25000"/>
            </a:avLst>
          </a:prstGeom>
          <a:solidFill>
            <a:srgbClr val="3A558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B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61" name="AutoShape 114"/>
          <p:cNvSpPr>
            <a:spLocks noChangeArrowheads="1"/>
          </p:cNvSpPr>
          <p:nvPr/>
        </p:nvSpPr>
        <p:spPr bwMode="auto">
          <a:xfrm>
            <a:off x="6252575" y="1119213"/>
            <a:ext cx="523875" cy="509587"/>
          </a:xfrm>
          <a:prstGeom prst="cube">
            <a:avLst>
              <a:gd name="adj" fmla="val 25000"/>
            </a:avLst>
          </a:prstGeom>
          <a:solidFill>
            <a:srgbClr val="FF98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C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62" name="Text Box 115"/>
          <p:cNvSpPr txBox="1">
            <a:spLocks noChangeArrowheads="1"/>
          </p:cNvSpPr>
          <p:nvPr/>
        </p:nvSpPr>
        <p:spPr bwMode="auto">
          <a:xfrm>
            <a:off x="7160625" y="208917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(C, 4)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3" name="Text Box 116"/>
          <p:cNvSpPr txBox="1">
            <a:spLocks noChangeArrowheads="1"/>
          </p:cNvSpPr>
          <p:nvPr/>
        </p:nvSpPr>
        <p:spPr bwMode="auto">
          <a:xfrm>
            <a:off x="8125825" y="196693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(C, 4)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4" name="Text Box 117"/>
          <p:cNvSpPr txBox="1">
            <a:spLocks noChangeArrowheads="1"/>
          </p:cNvSpPr>
          <p:nvPr/>
        </p:nvSpPr>
        <p:spPr bwMode="auto">
          <a:xfrm>
            <a:off x="6906625" y="373700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(C, 4)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5" name="Text Box 118"/>
          <p:cNvSpPr txBox="1">
            <a:spLocks noChangeArrowheads="1"/>
          </p:cNvSpPr>
          <p:nvPr/>
        </p:nvSpPr>
        <p:spPr bwMode="auto">
          <a:xfrm>
            <a:off x="5689013" y="202408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(C, 4)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6" name="AutoShape 120"/>
          <p:cNvSpPr>
            <a:spLocks noChangeArrowheads="1"/>
          </p:cNvSpPr>
          <p:nvPr/>
        </p:nvSpPr>
        <p:spPr bwMode="auto">
          <a:xfrm>
            <a:off x="6254900" y="1114450"/>
            <a:ext cx="523875" cy="509588"/>
          </a:xfrm>
          <a:prstGeom prst="cube">
            <a:avLst>
              <a:gd name="adj" fmla="val 25000"/>
            </a:avLst>
          </a:prstGeom>
          <a:solidFill>
            <a:srgbClr val="3A558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C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67" name="AutoShape 122"/>
          <p:cNvSpPr>
            <a:spLocks noChangeArrowheads="1"/>
          </p:cNvSpPr>
          <p:nvPr/>
        </p:nvSpPr>
        <p:spPr bwMode="auto">
          <a:xfrm>
            <a:off x="4398375" y="1774850"/>
            <a:ext cx="523875" cy="509588"/>
          </a:xfrm>
          <a:prstGeom prst="cube">
            <a:avLst>
              <a:gd name="adj" fmla="val 25000"/>
            </a:avLst>
          </a:prstGeom>
          <a:solidFill>
            <a:srgbClr val="FF98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G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68" name="Text Box 123"/>
          <p:cNvSpPr txBox="1">
            <a:spLocks noChangeArrowheads="1"/>
          </p:cNvSpPr>
          <p:nvPr/>
        </p:nvSpPr>
        <p:spPr bwMode="auto">
          <a:xfrm>
            <a:off x="4714288" y="2852763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(G, 10)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9" name="AutoShape 125"/>
          <p:cNvSpPr>
            <a:spLocks noChangeArrowheads="1"/>
          </p:cNvSpPr>
          <p:nvPr/>
        </p:nvSpPr>
        <p:spPr bwMode="auto">
          <a:xfrm>
            <a:off x="4400700" y="1770088"/>
            <a:ext cx="523875" cy="509587"/>
          </a:xfrm>
          <a:prstGeom prst="cube">
            <a:avLst>
              <a:gd name="adj" fmla="val 25000"/>
            </a:avLst>
          </a:prstGeom>
          <a:solidFill>
            <a:srgbClr val="3A558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G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70" name="AutoShape 126"/>
          <p:cNvSpPr>
            <a:spLocks noChangeArrowheads="1"/>
          </p:cNvSpPr>
          <p:nvPr/>
        </p:nvSpPr>
        <p:spPr bwMode="auto">
          <a:xfrm>
            <a:off x="3136313" y="2455888"/>
            <a:ext cx="523875" cy="509587"/>
          </a:xfrm>
          <a:prstGeom prst="cube">
            <a:avLst>
              <a:gd name="adj" fmla="val 25000"/>
            </a:avLst>
          </a:prstGeom>
          <a:solidFill>
            <a:srgbClr val="FF98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F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71" name="Line 127"/>
          <p:cNvSpPr>
            <a:spLocks noChangeShapeType="1"/>
          </p:cNvSpPr>
          <p:nvPr/>
        </p:nvSpPr>
        <p:spPr bwMode="auto">
          <a:xfrm flipV="1">
            <a:off x="4742863" y="2978175"/>
            <a:ext cx="85725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128"/>
          <p:cNvSpPr txBox="1">
            <a:spLocks noChangeArrowheads="1"/>
          </p:cNvSpPr>
          <p:nvPr/>
        </p:nvSpPr>
        <p:spPr bwMode="auto">
          <a:xfrm>
            <a:off x="4866688" y="3090888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(F, 6)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3" name="AutoShape 131"/>
          <p:cNvSpPr>
            <a:spLocks noChangeArrowheads="1"/>
          </p:cNvSpPr>
          <p:nvPr/>
        </p:nvSpPr>
        <p:spPr bwMode="auto">
          <a:xfrm>
            <a:off x="3137788" y="2458325"/>
            <a:ext cx="523875" cy="509588"/>
          </a:xfrm>
          <a:prstGeom prst="cube">
            <a:avLst>
              <a:gd name="adj" fmla="val 25000"/>
            </a:avLst>
          </a:prstGeom>
          <a:solidFill>
            <a:srgbClr val="3A558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F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74" name="Text Box 132"/>
          <p:cNvSpPr txBox="1">
            <a:spLocks noChangeArrowheads="1"/>
          </p:cNvSpPr>
          <p:nvPr/>
        </p:nvSpPr>
        <p:spPr bwMode="auto">
          <a:xfrm>
            <a:off x="4023725" y="4705375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(E, 8)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5" name="AutoShape 134"/>
          <p:cNvSpPr>
            <a:spLocks noChangeArrowheads="1"/>
          </p:cNvSpPr>
          <p:nvPr/>
        </p:nvSpPr>
        <p:spPr bwMode="auto">
          <a:xfrm>
            <a:off x="2538675" y="3941788"/>
            <a:ext cx="523875" cy="509587"/>
          </a:xfrm>
          <a:prstGeom prst="cube">
            <a:avLst>
              <a:gd name="adj" fmla="val 25000"/>
            </a:avLst>
          </a:prstGeom>
          <a:solidFill>
            <a:srgbClr val="FF98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E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76" name="Text Box 135"/>
          <p:cNvSpPr txBox="1">
            <a:spLocks noChangeArrowheads="1"/>
          </p:cNvSpPr>
          <p:nvPr/>
        </p:nvSpPr>
        <p:spPr bwMode="auto">
          <a:xfrm>
            <a:off x="2329950" y="4434925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(B, 3)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7" name="AutoShape 136"/>
          <p:cNvSpPr>
            <a:spLocks noChangeArrowheads="1"/>
          </p:cNvSpPr>
          <p:nvPr/>
        </p:nvSpPr>
        <p:spPr bwMode="auto">
          <a:xfrm>
            <a:off x="2533913" y="3937025"/>
            <a:ext cx="523875" cy="509588"/>
          </a:xfrm>
          <a:prstGeom prst="cube">
            <a:avLst>
              <a:gd name="adj" fmla="val 25000"/>
            </a:avLst>
          </a:prstGeom>
          <a:solidFill>
            <a:srgbClr val="3A558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E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78" name="AutoShape 137"/>
          <p:cNvSpPr>
            <a:spLocks noChangeArrowheads="1"/>
          </p:cNvSpPr>
          <p:nvPr/>
        </p:nvSpPr>
        <p:spPr bwMode="auto">
          <a:xfrm>
            <a:off x="6371638" y="3730650"/>
            <a:ext cx="523875" cy="509588"/>
          </a:xfrm>
          <a:prstGeom prst="cube">
            <a:avLst>
              <a:gd name="adj" fmla="val 25000"/>
            </a:avLst>
          </a:prstGeom>
          <a:solidFill>
            <a:srgbClr val="FF98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D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79" name="Line 138"/>
          <p:cNvSpPr>
            <a:spLocks noChangeShapeType="1"/>
          </p:cNvSpPr>
          <p:nvPr/>
        </p:nvSpPr>
        <p:spPr bwMode="auto">
          <a:xfrm flipV="1">
            <a:off x="3987213" y="4806975"/>
            <a:ext cx="85725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139"/>
          <p:cNvSpPr txBox="1">
            <a:spLocks noChangeArrowheads="1"/>
          </p:cNvSpPr>
          <p:nvPr/>
        </p:nvSpPr>
        <p:spPr bwMode="auto">
          <a:xfrm>
            <a:off x="4803475" y="470928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(D, 5)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81" name="AutoShape 140"/>
          <p:cNvSpPr>
            <a:spLocks noChangeArrowheads="1"/>
          </p:cNvSpPr>
          <p:nvPr/>
        </p:nvSpPr>
        <p:spPr bwMode="auto">
          <a:xfrm>
            <a:off x="6373963" y="3740288"/>
            <a:ext cx="523875" cy="509587"/>
          </a:xfrm>
          <a:prstGeom prst="cube">
            <a:avLst>
              <a:gd name="adj" fmla="val 25000"/>
            </a:avLst>
          </a:prstGeom>
          <a:solidFill>
            <a:srgbClr val="3A558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D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82" name="AutoShape 141"/>
          <p:cNvSpPr>
            <a:spLocks noChangeArrowheads="1"/>
          </p:cNvSpPr>
          <p:nvPr/>
        </p:nvSpPr>
        <p:spPr bwMode="auto">
          <a:xfrm>
            <a:off x="5763625" y="2422550"/>
            <a:ext cx="523875" cy="509588"/>
          </a:xfrm>
          <a:prstGeom prst="cube">
            <a:avLst>
              <a:gd name="adj" fmla="val 25000"/>
            </a:avLst>
          </a:prstGeom>
          <a:solidFill>
            <a:srgbClr val="FF98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H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83" name="AutoShape 142"/>
          <p:cNvSpPr>
            <a:spLocks noChangeArrowheads="1"/>
          </p:cNvSpPr>
          <p:nvPr/>
        </p:nvSpPr>
        <p:spPr bwMode="auto">
          <a:xfrm>
            <a:off x="5758863" y="2417788"/>
            <a:ext cx="523875" cy="509587"/>
          </a:xfrm>
          <a:prstGeom prst="cube">
            <a:avLst>
              <a:gd name="adj" fmla="val 25000"/>
            </a:avLst>
          </a:prstGeom>
          <a:solidFill>
            <a:srgbClr val="3A558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H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84" name="Text Box 146"/>
          <p:cNvSpPr txBox="1">
            <a:spLocks noChangeArrowheads="1"/>
          </p:cNvSpPr>
          <p:nvPr/>
        </p:nvSpPr>
        <p:spPr bwMode="auto">
          <a:xfrm>
            <a:off x="4889875" y="3616488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</a:t>
            </a:r>
            <a:r>
              <a:rPr lang="en-US" altLang="en-US" sz="2000" b="1" dirty="0">
                <a:solidFill>
                  <a:schemeClr val="accent2"/>
                </a:solidFill>
              </a:rPr>
              <a:t>D</a:t>
            </a:r>
            <a:r>
              <a:rPr lang="sr-Latn-CS" altLang="en-US" sz="2000" b="1" dirty="0">
                <a:solidFill>
                  <a:schemeClr val="accent2"/>
                </a:solidFill>
              </a:rPr>
              <a:t>, </a:t>
            </a:r>
            <a:r>
              <a:rPr lang="en-US" altLang="en-US" sz="2000" b="1" dirty="0">
                <a:solidFill>
                  <a:schemeClr val="accent2"/>
                </a:solidFill>
              </a:rPr>
              <a:t>5</a:t>
            </a:r>
            <a:r>
              <a:rPr lang="sr-Latn-CS" altLang="en-US" sz="2000" b="1" dirty="0">
                <a:solidFill>
                  <a:schemeClr val="accent2"/>
                </a:solidFill>
              </a:rPr>
              <a:t>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85" name="Oval 112"/>
          <p:cNvSpPr>
            <a:spLocks noChangeArrowheads="1"/>
          </p:cNvSpPr>
          <p:nvPr/>
        </p:nvSpPr>
        <p:spPr bwMode="auto">
          <a:xfrm>
            <a:off x="4073781" y="1089844"/>
            <a:ext cx="1058863" cy="392112"/>
          </a:xfrm>
          <a:prstGeom prst="ellipse">
            <a:avLst/>
          </a:prstGeom>
          <a:solidFill>
            <a:srgbClr val="FF98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128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86" name="Oval 113"/>
          <p:cNvSpPr>
            <a:spLocks noChangeArrowheads="1"/>
          </p:cNvSpPr>
          <p:nvPr/>
        </p:nvSpPr>
        <p:spPr bwMode="auto">
          <a:xfrm>
            <a:off x="1775750" y="2596324"/>
            <a:ext cx="1058863" cy="392113"/>
          </a:xfrm>
          <a:prstGeom prst="ellipse">
            <a:avLst/>
          </a:prstGeom>
          <a:solidFill>
            <a:srgbClr val="FF98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223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87" name="Oval 121"/>
          <p:cNvSpPr>
            <a:spLocks noChangeArrowheads="1"/>
          </p:cNvSpPr>
          <p:nvPr/>
        </p:nvSpPr>
        <p:spPr bwMode="auto">
          <a:xfrm>
            <a:off x="6826512" y="2518344"/>
            <a:ext cx="1058863" cy="392113"/>
          </a:xfrm>
          <a:prstGeom prst="ellipse">
            <a:avLst/>
          </a:prstGeom>
          <a:solidFill>
            <a:srgbClr val="FF98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191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88" name="Text Box 108"/>
          <p:cNvSpPr txBox="1">
            <a:spLocks noChangeArrowheads="1"/>
          </p:cNvSpPr>
          <p:nvPr/>
        </p:nvSpPr>
        <p:spPr bwMode="auto">
          <a:xfrm>
            <a:off x="780638" y="2086175"/>
            <a:ext cx="92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2000" b="1" dirty="0">
                <a:solidFill>
                  <a:schemeClr val="accent2"/>
                </a:solidFill>
              </a:rPr>
              <a:t>(B, 3)</a:t>
            </a:r>
            <a:endParaRPr lang="sr-Cyrl-C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89" name="Oval 145"/>
          <p:cNvSpPr>
            <a:spLocks noChangeArrowheads="1"/>
          </p:cNvSpPr>
          <p:nvPr/>
        </p:nvSpPr>
        <p:spPr bwMode="auto">
          <a:xfrm>
            <a:off x="4091193" y="4298975"/>
            <a:ext cx="1058863" cy="392112"/>
          </a:xfrm>
          <a:prstGeom prst="ellipse">
            <a:avLst/>
          </a:prstGeom>
          <a:solidFill>
            <a:srgbClr val="FF98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>
                <a:solidFill>
                  <a:schemeClr val="bg1"/>
                </a:solidFill>
              </a:rPr>
              <a:t>181</a:t>
            </a:r>
            <a:endParaRPr lang="sr-Cyrl-CS" altLang="en-US">
              <a:solidFill>
                <a:schemeClr val="bg1"/>
              </a:solidFill>
            </a:endParaRPr>
          </a:p>
        </p:txBody>
      </p:sp>
      <p:sp>
        <p:nvSpPr>
          <p:cNvPr id="90" name="AutoShape 62"/>
          <p:cNvSpPr>
            <a:spLocks noChangeArrowheads="1"/>
          </p:cNvSpPr>
          <p:nvPr/>
        </p:nvSpPr>
        <p:spPr bwMode="auto">
          <a:xfrm>
            <a:off x="4416987" y="3389350"/>
            <a:ext cx="523875" cy="509587"/>
          </a:xfrm>
          <a:prstGeom prst="cube">
            <a:avLst>
              <a:gd name="adj" fmla="val 25000"/>
            </a:avLst>
          </a:prstGeom>
          <a:solidFill>
            <a:srgbClr val="FF98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I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91" name="AutoShape 62"/>
          <p:cNvSpPr>
            <a:spLocks noChangeArrowheads="1"/>
          </p:cNvSpPr>
          <p:nvPr/>
        </p:nvSpPr>
        <p:spPr bwMode="auto">
          <a:xfrm>
            <a:off x="4418187" y="3383350"/>
            <a:ext cx="523875" cy="509587"/>
          </a:xfrm>
          <a:prstGeom prst="cube">
            <a:avLst>
              <a:gd name="adj" fmla="val 25000"/>
            </a:avLst>
          </a:prstGeom>
          <a:solidFill>
            <a:srgbClr val="3A558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I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92" name="Oval 144"/>
          <p:cNvSpPr>
            <a:spLocks noChangeArrowheads="1"/>
          </p:cNvSpPr>
          <p:nvPr/>
        </p:nvSpPr>
        <p:spPr bwMode="auto">
          <a:xfrm>
            <a:off x="4078232" y="2542463"/>
            <a:ext cx="1058862" cy="392112"/>
          </a:xfrm>
          <a:prstGeom prst="ellipse">
            <a:avLst/>
          </a:prstGeom>
          <a:solidFill>
            <a:srgbClr val="FF98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123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93" name="Oval 144"/>
          <p:cNvSpPr>
            <a:spLocks noChangeArrowheads="1"/>
          </p:cNvSpPr>
          <p:nvPr/>
        </p:nvSpPr>
        <p:spPr bwMode="auto">
          <a:xfrm>
            <a:off x="4072825" y="2547308"/>
            <a:ext cx="1058862" cy="392112"/>
          </a:xfrm>
          <a:prstGeom prst="ellipse">
            <a:avLst/>
          </a:prstGeom>
          <a:solidFill>
            <a:srgbClr val="3A558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123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94" name="Oval 112"/>
          <p:cNvSpPr>
            <a:spLocks noChangeArrowheads="1"/>
          </p:cNvSpPr>
          <p:nvPr/>
        </p:nvSpPr>
        <p:spPr bwMode="auto">
          <a:xfrm>
            <a:off x="4072938" y="1094775"/>
            <a:ext cx="1058863" cy="392112"/>
          </a:xfrm>
          <a:prstGeom prst="ellipse">
            <a:avLst/>
          </a:prstGeom>
          <a:solidFill>
            <a:srgbClr val="3A558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128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95" name="Oval 121"/>
          <p:cNvSpPr>
            <a:spLocks noChangeArrowheads="1"/>
          </p:cNvSpPr>
          <p:nvPr/>
        </p:nvSpPr>
        <p:spPr bwMode="auto">
          <a:xfrm>
            <a:off x="6819312" y="2520237"/>
            <a:ext cx="1058863" cy="392113"/>
          </a:xfrm>
          <a:prstGeom prst="ellipse">
            <a:avLst/>
          </a:prstGeom>
          <a:solidFill>
            <a:srgbClr val="3A558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191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96" name="Oval 113"/>
          <p:cNvSpPr>
            <a:spLocks noChangeArrowheads="1"/>
          </p:cNvSpPr>
          <p:nvPr/>
        </p:nvSpPr>
        <p:spPr bwMode="auto">
          <a:xfrm>
            <a:off x="1780237" y="2598538"/>
            <a:ext cx="1058863" cy="392113"/>
          </a:xfrm>
          <a:prstGeom prst="ellipse">
            <a:avLst/>
          </a:prstGeom>
          <a:solidFill>
            <a:srgbClr val="3A558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223</a:t>
            </a:r>
            <a:endParaRPr lang="sr-Cyrl-CS" altLang="en-US" dirty="0">
              <a:solidFill>
                <a:schemeClr val="bg1"/>
              </a:solidFill>
            </a:endParaRPr>
          </a:p>
        </p:txBody>
      </p:sp>
      <p:sp>
        <p:nvSpPr>
          <p:cNvPr id="97" name="Oval 145"/>
          <p:cNvSpPr>
            <a:spLocks noChangeArrowheads="1"/>
          </p:cNvSpPr>
          <p:nvPr/>
        </p:nvSpPr>
        <p:spPr bwMode="auto">
          <a:xfrm>
            <a:off x="4085738" y="4308851"/>
            <a:ext cx="1058863" cy="392112"/>
          </a:xfrm>
          <a:prstGeom prst="ellipse">
            <a:avLst/>
          </a:prstGeom>
          <a:solidFill>
            <a:srgbClr val="3A558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dirty="0">
                <a:solidFill>
                  <a:schemeClr val="bg1"/>
                </a:solidFill>
              </a:rPr>
              <a:t>181</a:t>
            </a:r>
            <a:endParaRPr lang="sr-Cyrl-C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488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/>
      <p:bldP spid="63" grpId="0"/>
      <p:bldP spid="64" grpId="0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3. korak: Popuna tabela rutiranja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" y="1428150"/>
            <a:ext cx="8717549" cy="2582250"/>
          </a:xfrm>
        </p:spPr>
        <p:txBody>
          <a:bodyPr/>
          <a:lstStyle/>
          <a:p>
            <a:pPr eaLnBrk="1" hangingPunct="1"/>
            <a:r>
              <a:rPr lang="hr-HR" altLang="en-US" sz="1800" dirty="0"/>
              <a:t>Unose se sva odredišta u tabelu (tj. mreže!!!) i za svako odredište:</a:t>
            </a:r>
          </a:p>
          <a:p>
            <a:pPr lvl="1" eaLnBrk="1" hangingPunct="1"/>
            <a:r>
              <a:rPr lang="hr-HR" altLang="en-US" sz="1600" dirty="0"/>
              <a:t>D</a:t>
            </a:r>
            <a:r>
              <a:rPr lang="en-US" altLang="en-US" sz="1600" dirty="0"/>
              <a:t>/I</a:t>
            </a:r>
            <a:r>
              <a:rPr lang="hr-HR" altLang="en-US" sz="1600" dirty="0"/>
              <a:t> flag (direct-indirect flag) – </a:t>
            </a:r>
            <a:r>
              <a:rPr lang="hr-HR" altLang="en-US" sz="1600" b="1" dirty="0">
                <a:solidFill>
                  <a:srgbClr val="CC3300"/>
                </a:solidFill>
              </a:rPr>
              <a:t>D</a:t>
            </a:r>
            <a:r>
              <a:rPr lang="hr-HR" altLang="en-US" sz="1600" dirty="0"/>
              <a:t> ako je ruter direktno priključen na tu mrežu, </a:t>
            </a:r>
            <a:r>
              <a:rPr lang="hr-HR" altLang="en-US" sz="1600" b="1" dirty="0">
                <a:solidFill>
                  <a:srgbClr val="CC3300"/>
                </a:solidFill>
              </a:rPr>
              <a:t>I</a:t>
            </a:r>
            <a:r>
              <a:rPr lang="hr-HR" altLang="en-US" sz="1600" dirty="0">
                <a:solidFill>
                  <a:schemeClr val="accent1"/>
                </a:solidFill>
              </a:rPr>
              <a:t> </a:t>
            </a:r>
            <a:r>
              <a:rPr lang="hr-HR" altLang="en-US" sz="1600" dirty="0"/>
              <a:t>u suprotnom,</a:t>
            </a:r>
          </a:p>
          <a:p>
            <a:pPr lvl="1" eaLnBrk="1" hangingPunct="1"/>
            <a:r>
              <a:rPr lang="hr-HR" altLang="en-US" sz="1600" dirty="0"/>
              <a:t>Adresa sledećeg rutera na putu ( </a:t>
            </a:r>
            <a:r>
              <a:rPr lang="hr-HR" altLang="en-US" sz="1600" i="1" dirty="0"/>
              <a:t>next hop router </a:t>
            </a:r>
            <a:r>
              <a:rPr lang="hr-HR" altLang="en-US" sz="1600" dirty="0"/>
              <a:t>), ukoliko je prethodno postavljen D flag ostavlja se prazno ovo polje ili navodi “</a:t>
            </a:r>
            <a:r>
              <a:rPr lang="en-US" altLang="en-US" sz="1600" dirty="0"/>
              <a:t>&lt;   &gt;</a:t>
            </a:r>
            <a:r>
              <a:rPr lang="hr-HR" altLang="en-US" sz="1600" dirty="0"/>
              <a:t>”</a:t>
            </a:r>
          </a:p>
          <a:p>
            <a:pPr lvl="1" eaLnBrk="1" hangingPunct="1"/>
            <a:r>
              <a:rPr lang="hr-HR" altLang="en-US" sz="1600" dirty="0"/>
              <a:t>Interfejs (redni broj </a:t>
            </a:r>
            <a:r>
              <a:rPr lang="en-US" altLang="en-US" sz="1600" dirty="0" err="1"/>
              <a:t>interfejsa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tj</a:t>
            </a:r>
            <a:r>
              <a:rPr lang="en-US" altLang="en-US" sz="1600" dirty="0"/>
              <a:t>. </a:t>
            </a:r>
            <a:r>
              <a:rPr lang="en-US" altLang="en-US" sz="1600" dirty="0" err="1"/>
              <a:t>mre</a:t>
            </a:r>
            <a:r>
              <a:rPr lang="hr-HR" altLang="en-US" sz="1600" dirty="0"/>
              <a:t>ž</a:t>
            </a:r>
            <a:r>
              <a:rPr lang="en-US" altLang="en-US" sz="1600" dirty="0"/>
              <a:t>ne k</a:t>
            </a:r>
            <a:r>
              <a:rPr lang="hr-HR" altLang="en-US" sz="1600" dirty="0"/>
              <a:t>artice lokalnog rutera)</a:t>
            </a:r>
          </a:p>
          <a:p>
            <a:pPr lvl="1" eaLnBrk="1" hangingPunct="1"/>
            <a:r>
              <a:rPr lang="hr-HR" altLang="en-US" sz="1600" dirty="0"/>
              <a:t>Rastojanje (vrednost dobijena Dijkstrinim algoritmom)</a:t>
            </a:r>
            <a:endParaRPr lang="en-US" altLang="en-US" sz="16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52529"/>
              </p:ext>
            </p:extLst>
          </p:nvPr>
        </p:nvGraphicFramePr>
        <p:xfrm>
          <a:off x="796350" y="3967575"/>
          <a:ext cx="6619650" cy="1006476"/>
        </p:xfrm>
        <a:graphic>
          <a:graphicData uri="http://schemas.openxmlformats.org/drawingml/2006/table">
            <a:tbl>
              <a:tblPr/>
              <a:tblGrid>
                <a:gridCol w="144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Network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Mask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D/I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Next hop (router)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Interface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Distance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223.45.12.0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255.255.255.0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            &gt;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160.45.0.0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223.45.12.25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0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44" y="392575"/>
            <a:ext cx="2910856" cy="766200"/>
          </a:xfrm>
        </p:spPr>
        <p:txBody>
          <a:bodyPr/>
          <a:lstStyle/>
          <a:p>
            <a:r>
              <a:rPr lang="sr-Latn-CS" altLang="en-US" dirty="0"/>
              <a:t>3. korak – </a:t>
            </a:r>
            <a:r>
              <a:rPr lang="en-US" altLang="en-US"/>
              <a:t>Popunjavanje</a:t>
            </a:r>
            <a:r>
              <a:rPr lang="sr-Latn-CS" altLang="en-US" dirty="0"/>
              <a:t> </a:t>
            </a:r>
            <a:r>
              <a:rPr lang="sr-Latn-CS" altLang="en-US" i="1" dirty="0"/>
              <a:t>routing</a:t>
            </a:r>
            <a:r>
              <a:rPr lang="sr-Latn-CS" altLang="en-US" dirty="0"/>
              <a:t> tabele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071817" y="-45142"/>
            <a:ext cx="4025150" cy="2247137"/>
            <a:chOff x="1055100" y="622325"/>
            <a:chExt cx="8050300" cy="4494274"/>
          </a:xfrm>
        </p:grpSpPr>
        <p:sp>
          <p:nvSpPr>
            <p:cNvPr id="5" name="Slide Number Placeholder 3"/>
            <p:cNvSpPr txBox="1">
              <a:spLocks/>
            </p:cNvSpPr>
            <p:nvPr/>
          </p:nvSpPr>
          <p:spPr>
            <a:xfrm>
              <a:off x="7618000" y="4636500"/>
              <a:ext cx="14874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2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fld id="{00000000-1234-1234-1234-123412341234}" type="slidenum">
                <a:rPr lang="en" sz="300" smtClean="0"/>
                <a:pPr/>
                <a:t>12</a:t>
              </a:fld>
              <a:endParaRPr lang="en" sz="300"/>
            </a:p>
          </p:txBody>
        </p:sp>
        <p:sp>
          <p:nvSpPr>
            <p:cNvPr id="6" name="Oval 54"/>
            <p:cNvSpPr>
              <a:spLocks noChangeArrowheads="1"/>
            </p:cNvSpPr>
            <p:nvPr/>
          </p:nvSpPr>
          <p:spPr bwMode="auto">
            <a:xfrm>
              <a:off x="4090400" y="4298975"/>
              <a:ext cx="1058863" cy="3921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181</a:t>
              </a:r>
              <a:endParaRPr lang="sr-Cyrl-CS" altLang="en-US" sz="800"/>
            </a:p>
          </p:txBody>
        </p:sp>
        <p:sp>
          <p:nvSpPr>
            <p:cNvPr id="7" name="AutoShape 55"/>
            <p:cNvSpPr>
              <a:spLocks noChangeArrowheads="1"/>
            </p:cNvSpPr>
            <p:nvPr/>
          </p:nvSpPr>
          <p:spPr bwMode="auto">
            <a:xfrm>
              <a:off x="2444163" y="1387500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B</a:t>
              </a:r>
              <a:endParaRPr lang="sr-Cyrl-CS" altLang="en-US" sz="800"/>
            </a:p>
          </p:txBody>
        </p:sp>
        <p:sp>
          <p:nvSpPr>
            <p:cNvPr id="8" name="AutoShape 56"/>
            <p:cNvSpPr>
              <a:spLocks noChangeArrowheads="1"/>
            </p:cNvSpPr>
            <p:nvPr/>
          </p:nvSpPr>
          <p:spPr bwMode="auto">
            <a:xfrm>
              <a:off x="6257338" y="1123975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C</a:t>
              </a:r>
              <a:endParaRPr lang="sr-Cyrl-CS" altLang="en-US" sz="800"/>
            </a:p>
          </p:txBody>
        </p:sp>
        <p:sp>
          <p:nvSpPr>
            <p:cNvPr id="9" name="AutoShape 57"/>
            <p:cNvSpPr>
              <a:spLocks noChangeArrowheads="1"/>
            </p:cNvSpPr>
            <p:nvPr/>
          </p:nvSpPr>
          <p:spPr bwMode="auto">
            <a:xfrm>
              <a:off x="6379575" y="3737000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D</a:t>
              </a:r>
              <a:endParaRPr lang="sr-Cyrl-CS" altLang="en-US" sz="800"/>
            </a:p>
          </p:txBody>
        </p:sp>
        <p:sp>
          <p:nvSpPr>
            <p:cNvPr id="10" name="AutoShape 58"/>
            <p:cNvSpPr>
              <a:spLocks noChangeArrowheads="1"/>
            </p:cNvSpPr>
            <p:nvPr/>
          </p:nvSpPr>
          <p:spPr bwMode="auto">
            <a:xfrm>
              <a:off x="2536238" y="3946550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E</a:t>
              </a:r>
              <a:endParaRPr lang="sr-Cyrl-CS" altLang="en-US" sz="800"/>
            </a:p>
          </p:txBody>
        </p:sp>
        <p:sp>
          <p:nvSpPr>
            <p:cNvPr id="11" name="AutoShape 59"/>
            <p:cNvSpPr>
              <a:spLocks noChangeArrowheads="1"/>
            </p:cNvSpPr>
            <p:nvPr/>
          </p:nvSpPr>
          <p:spPr bwMode="auto">
            <a:xfrm>
              <a:off x="3141075" y="2460650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F</a:t>
              </a:r>
              <a:endParaRPr lang="sr-Cyrl-CS" altLang="en-US" sz="800"/>
            </a:p>
          </p:txBody>
        </p:sp>
        <p:sp>
          <p:nvSpPr>
            <p:cNvPr id="12" name="AutoShape 60"/>
            <p:cNvSpPr>
              <a:spLocks noChangeArrowheads="1"/>
            </p:cNvSpPr>
            <p:nvPr/>
          </p:nvSpPr>
          <p:spPr bwMode="auto">
            <a:xfrm>
              <a:off x="5754100" y="2427313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H</a:t>
              </a:r>
              <a:endParaRPr lang="sr-Cyrl-CS" altLang="en-US" sz="800"/>
            </a:p>
          </p:txBody>
        </p:sp>
        <p:sp>
          <p:nvSpPr>
            <p:cNvPr id="13" name="AutoShape 61"/>
            <p:cNvSpPr>
              <a:spLocks noChangeArrowheads="1"/>
            </p:cNvSpPr>
            <p:nvPr/>
          </p:nvSpPr>
          <p:spPr bwMode="auto">
            <a:xfrm>
              <a:off x="4403138" y="1779613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G</a:t>
              </a:r>
              <a:endParaRPr lang="sr-Cyrl-CS" altLang="en-US" sz="800"/>
            </a:p>
          </p:txBody>
        </p:sp>
        <p:sp>
          <p:nvSpPr>
            <p:cNvPr id="14" name="AutoShape 62"/>
            <p:cNvSpPr>
              <a:spLocks noChangeArrowheads="1"/>
            </p:cNvSpPr>
            <p:nvPr/>
          </p:nvSpPr>
          <p:spPr bwMode="auto">
            <a:xfrm>
              <a:off x="4414250" y="3392513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I</a:t>
              </a:r>
              <a:endParaRPr lang="sr-Cyrl-CS" altLang="en-US" sz="800"/>
            </a:p>
          </p:txBody>
        </p:sp>
        <p:sp>
          <p:nvSpPr>
            <p:cNvPr id="15" name="AutoShape 63"/>
            <p:cNvSpPr>
              <a:spLocks noChangeArrowheads="1"/>
            </p:cNvSpPr>
            <p:nvPr/>
          </p:nvSpPr>
          <p:spPr bwMode="auto">
            <a:xfrm>
              <a:off x="8295688" y="2395563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J</a:t>
              </a:r>
              <a:endParaRPr lang="sr-Cyrl-CS" altLang="en-US" sz="800"/>
            </a:p>
          </p:txBody>
        </p:sp>
        <p:sp>
          <p:nvSpPr>
            <p:cNvPr id="16" name="AutoShape 64"/>
            <p:cNvSpPr>
              <a:spLocks noChangeArrowheads="1"/>
            </p:cNvSpPr>
            <p:nvPr/>
          </p:nvSpPr>
          <p:spPr bwMode="auto">
            <a:xfrm>
              <a:off x="1055100" y="2490813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A</a:t>
              </a:r>
              <a:endParaRPr lang="sr-Cyrl-CS" altLang="en-US" sz="800"/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>
              <a:off x="1777413" y="2592413"/>
              <a:ext cx="1058862" cy="3921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223</a:t>
              </a:r>
              <a:endParaRPr lang="sr-Cyrl-CS" altLang="en-US" sz="800"/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4072938" y="1089050"/>
              <a:ext cx="1058862" cy="3921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128</a:t>
              </a:r>
              <a:endParaRPr lang="sr-Cyrl-CS" altLang="en-US" sz="800"/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6817725" y="2519388"/>
              <a:ext cx="1058863" cy="3921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191</a:t>
              </a:r>
              <a:endParaRPr lang="sr-Cyrl-CS" altLang="en-US" sz="800"/>
            </a:p>
          </p:txBody>
        </p:sp>
        <p:sp>
          <p:nvSpPr>
            <p:cNvPr id="20" name="Oval 68"/>
            <p:cNvSpPr>
              <a:spLocks noChangeArrowheads="1"/>
            </p:cNvSpPr>
            <p:nvPr/>
          </p:nvSpPr>
          <p:spPr bwMode="auto">
            <a:xfrm>
              <a:off x="4074525" y="2543200"/>
              <a:ext cx="1058863" cy="3921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/>
                <a:t>123</a:t>
              </a:r>
              <a:endParaRPr lang="sr-Cyrl-CS" altLang="en-US" sz="800"/>
            </a:p>
          </p:txBody>
        </p:sp>
        <p:cxnSp>
          <p:nvCxnSpPr>
            <p:cNvPr id="21" name="AutoShape 69"/>
            <p:cNvCxnSpPr>
              <a:cxnSpLocks noChangeShapeType="1"/>
              <a:stCxn id="7" idx="4"/>
              <a:endCxn id="18" idx="2"/>
            </p:cNvCxnSpPr>
            <p:nvPr/>
          </p:nvCxnSpPr>
          <p:spPr bwMode="auto">
            <a:xfrm flipV="1">
              <a:off x="2841038" y="1285900"/>
              <a:ext cx="1231900" cy="4206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70"/>
            <p:cNvCxnSpPr>
              <a:cxnSpLocks noChangeShapeType="1"/>
              <a:stCxn id="18" idx="6"/>
              <a:endCxn id="8" idx="2"/>
            </p:cNvCxnSpPr>
            <p:nvPr/>
          </p:nvCxnSpPr>
          <p:spPr bwMode="auto">
            <a:xfrm>
              <a:off x="5131800" y="1285900"/>
              <a:ext cx="1125538" cy="157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71"/>
            <p:cNvCxnSpPr>
              <a:cxnSpLocks noChangeShapeType="1"/>
              <a:stCxn id="19" idx="0"/>
              <a:endCxn id="8" idx="3"/>
            </p:cNvCxnSpPr>
            <p:nvPr/>
          </p:nvCxnSpPr>
          <p:spPr bwMode="auto">
            <a:xfrm flipH="1" flipV="1">
              <a:off x="6455775" y="1633563"/>
              <a:ext cx="892175" cy="885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72"/>
            <p:cNvCxnSpPr>
              <a:cxnSpLocks noChangeShapeType="1"/>
              <a:stCxn id="9" idx="1"/>
              <a:endCxn id="19" idx="4"/>
            </p:cNvCxnSpPr>
            <p:nvPr/>
          </p:nvCxnSpPr>
          <p:spPr bwMode="auto">
            <a:xfrm flipV="1">
              <a:off x="6578013" y="2911500"/>
              <a:ext cx="769937" cy="952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73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 flipV="1">
              <a:off x="5149263" y="4056088"/>
              <a:ext cx="1230312" cy="439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74"/>
            <p:cNvCxnSpPr>
              <a:cxnSpLocks noChangeShapeType="1"/>
              <a:stCxn id="10" idx="4"/>
              <a:endCxn id="6" idx="2"/>
            </p:cNvCxnSpPr>
            <p:nvPr/>
          </p:nvCxnSpPr>
          <p:spPr bwMode="auto">
            <a:xfrm>
              <a:off x="2933113" y="4265638"/>
              <a:ext cx="1157287" cy="230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75"/>
            <p:cNvCxnSpPr>
              <a:cxnSpLocks noChangeShapeType="1"/>
              <a:stCxn id="17" idx="4"/>
              <a:endCxn id="10" idx="1"/>
            </p:cNvCxnSpPr>
            <p:nvPr/>
          </p:nvCxnSpPr>
          <p:spPr bwMode="auto">
            <a:xfrm>
              <a:off x="2307638" y="2984525"/>
              <a:ext cx="427037" cy="1089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76"/>
            <p:cNvCxnSpPr>
              <a:cxnSpLocks noChangeShapeType="1"/>
              <a:stCxn id="17" idx="0"/>
              <a:endCxn id="7" idx="3"/>
            </p:cNvCxnSpPr>
            <p:nvPr/>
          </p:nvCxnSpPr>
          <p:spPr bwMode="auto">
            <a:xfrm flipV="1">
              <a:off x="2307638" y="1897088"/>
              <a:ext cx="334962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77"/>
            <p:cNvCxnSpPr>
              <a:cxnSpLocks noChangeShapeType="1"/>
              <a:stCxn id="17" idx="2"/>
              <a:endCxn id="16" idx="4"/>
            </p:cNvCxnSpPr>
            <p:nvPr/>
          </p:nvCxnSpPr>
          <p:spPr bwMode="auto">
            <a:xfrm flipH="1">
              <a:off x="1451975" y="2789263"/>
              <a:ext cx="325438" cy="20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78"/>
            <p:cNvCxnSpPr>
              <a:cxnSpLocks noChangeShapeType="1"/>
              <a:stCxn id="17" idx="6"/>
              <a:endCxn id="11" idx="2"/>
            </p:cNvCxnSpPr>
            <p:nvPr/>
          </p:nvCxnSpPr>
          <p:spPr bwMode="auto">
            <a:xfrm flipV="1">
              <a:off x="2836275" y="2779738"/>
              <a:ext cx="304800" cy="9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79"/>
            <p:cNvCxnSpPr>
              <a:cxnSpLocks noChangeShapeType="1"/>
              <a:stCxn id="11" idx="4"/>
              <a:endCxn id="20" idx="2"/>
            </p:cNvCxnSpPr>
            <p:nvPr/>
          </p:nvCxnSpPr>
          <p:spPr bwMode="auto">
            <a:xfrm flipV="1">
              <a:off x="3537950" y="2740050"/>
              <a:ext cx="536575" cy="396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80"/>
            <p:cNvCxnSpPr>
              <a:cxnSpLocks noChangeShapeType="1"/>
              <a:stCxn id="18" idx="4"/>
              <a:endCxn id="13" idx="1"/>
            </p:cNvCxnSpPr>
            <p:nvPr/>
          </p:nvCxnSpPr>
          <p:spPr bwMode="auto">
            <a:xfrm flipH="1">
              <a:off x="4601575" y="1481163"/>
              <a:ext cx="1588" cy="425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81"/>
            <p:cNvCxnSpPr>
              <a:cxnSpLocks noChangeShapeType="1"/>
              <a:stCxn id="20" idx="0"/>
              <a:endCxn id="13" idx="3"/>
            </p:cNvCxnSpPr>
            <p:nvPr/>
          </p:nvCxnSpPr>
          <p:spPr bwMode="auto">
            <a:xfrm flipH="1" flipV="1">
              <a:off x="4601575" y="2289200"/>
              <a:ext cx="3175" cy="254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82"/>
            <p:cNvCxnSpPr>
              <a:cxnSpLocks noChangeShapeType="1"/>
              <a:stCxn id="20" idx="6"/>
              <a:endCxn id="12" idx="2"/>
            </p:cNvCxnSpPr>
            <p:nvPr/>
          </p:nvCxnSpPr>
          <p:spPr bwMode="auto">
            <a:xfrm>
              <a:off x="5133388" y="2740050"/>
              <a:ext cx="620712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83"/>
            <p:cNvCxnSpPr>
              <a:cxnSpLocks noChangeShapeType="1"/>
              <a:stCxn id="12" idx="4"/>
              <a:endCxn id="19" idx="2"/>
            </p:cNvCxnSpPr>
            <p:nvPr/>
          </p:nvCxnSpPr>
          <p:spPr bwMode="auto">
            <a:xfrm flipV="1">
              <a:off x="6150975" y="2716238"/>
              <a:ext cx="666750" cy="30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84"/>
            <p:cNvCxnSpPr>
              <a:cxnSpLocks noChangeShapeType="1"/>
              <a:stCxn id="20" idx="4"/>
              <a:endCxn id="14" idx="1"/>
            </p:cNvCxnSpPr>
            <p:nvPr/>
          </p:nvCxnSpPr>
          <p:spPr bwMode="auto">
            <a:xfrm>
              <a:off x="4604750" y="2935313"/>
              <a:ext cx="7938" cy="584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85"/>
            <p:cNvCxnSpPr>
              <a:cxnSpLocks noChangeShapeType="1"/>
              <a:stCxn id="14" idx="3"/>
              <a:endCxn id="6" idx="0"/>
            </p:cNvCxnSpPr>
            <p:nvPr/>
          </p:nvCxnSpPr>
          <p:spPr bwMode="auto">
            <a:xfrm>
              <a:off x="4612688" y="3902100"/>
              <a:ext cx="7937" cy="39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86"/>
            <p:cNvCxnSpPr>
              <a:cxnSpLocks noChangeShapeType="1"/>
              <a:stCxn id="19" idx="6"/>
              <a:endCxn id="15" idx="2"/>
            </p:cNvCxnSpPr>
            <p:nvPr/>
          </p:nvCxnSpPr>
          <p:spPr bwMode="auto">
            <a:xfrm flipV="1">
              <a:off x="7876588" y="2714650"/>
              <a:ext cx="4191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2244138" y="1911375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3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2985500" y="1212875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1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1" name="Text Box 89"/>
            <p:cNvSpPr txBox="1">
              <a:spLocks noChangeArrowheads="1"/>
            </p:cNvSpPr>
            <p:nvPr/>
          </p:nvSpPr>
          <p:spPr bwMode="auto">
            <a:xfrm>
              <a:off x="5916026" y="1070001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8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2" name="Text Box 90"/>
            <p:cNvSpPr txBox="1">
              <a:spLocks noChangeArrowheads="1"/>
            </p:cNvSpPr>
            <p:nvPr/>
          </p:nvSpPr>
          <p:spPr bwMode="auto">
            <a:xfrm>
              <a:off x="6657388" y="1578001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3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6860588" y="3405213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5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4" name="Text Box 92"/>
            <p:cNvSpPr txBox="1">
              <a:spLocks noChangeArrowheads="1"/>
            </p:cNvSpPr>
            <p:nvPr/>
          </p:nvSpPr>
          <p:spPr bwMode="auto">
            <a:xfrm>
              <a:off x="6062076" y="4130701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1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5" name="Text Box 93"/>
            <p:cNvSpPr txBox="1">
              <a:spLocks noChangeArrowheads="1"/>
            </p:cNvSpPr>
            <p:nvPr/>
          </p:nvSpPr>
          <p:spPr bwMode="auto">
            <a:xfrm>
              <a:off x="3015664" y="4276751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5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6" name="Text Box 94"/>
            <p:cNvSpPr txBox="1">
              <a:spLocks noChangeArrowheads="1"/>
            </p:cNvSpPr>
            <p:nvPr/>
          </p:nvSpPr>
          <p:spPr bwMode="auto">
            <a:xfrm>
              <a:off x="2274300" y="3710013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2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7" name="Text Box 95"/>
            <p:cNvSpPr txBox="1">
              <a:spLocks noChangeArrowheads="1"/>
            </p:cNvSpPr>
            <p:nvPr/>
          </p:nvSpPr>
          <p:spPr bwMode="auto">
            <a:xfrm>
              <a:off x="2839450" y="2752751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5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8" name="Text Box 96"/>
            <p:cNvSpPr txBox="1">
              <a:spLocks noChangeArrowheads="1"/>
            </p:cNvSpPr>
            <p:nvPr/>
          </p:nvSpPr>
          <p:spPr bwMode="auto">
            <a:xfrm>
              <a:off x="3682414" y="2754339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3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49" name="Text Box 97"/>
            <p:cNvSpPr txBox="1">
              <a:spLocks noChangeArrowheads="1"/>
            </p:cNvSpPr>
            <p:nvPr/>
          </p:nvSpPr>
          <p:spPr bwMode="auto">
            <a:xfrm>
              <a:off x="4292014" y="3044851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2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50" name="Text Box 98"/>
            <p:cNvSpPr txBox="1">
              <a:spLocks noChangeArrowheads="1"/>
            </p:cNvSpPr>
            <p:nvPr/>
          </p:nvSpPr>
          <p:spPr bwMode="auto">
            <a:xfrm>
              <a:off x="4319000" y="3944963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4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51" name="Text Box 99"/>
            <p:cNvSpPr txBox="1">
              <a:spLocks noChangeArrowheads="1"/>
            </p:cNvSpPr>
            <p:nvPr/>
          </p:nvSpPr>
          <p:spPr bwMode="auto">
            <a:xfrm>
              <a:off x="5192126" y="2419375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7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52" name="Text Box 100"/>
            <p:cNvSpPr txBox="1">
              <a:spLocks noChangeArrowheads="1"/>
            </p:cNvSpPr>
            <p:nvPr/>
          </p:nvSpPr>
          <p:spPr bwMode="auto">
            <a:xfrm>
              <a:off x="6236700" y="2435251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3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53" name="Text Box 101"/>
            <p:cNvSpPr txBox="1">
              <a:spLocks noChangeArrowheads="1"/>
            </p:cNvSpPr>
            <p:nvPr/>
          </p:nvSpPr>
          <p:spPr bwMode="auto">
            <a:xfrm>
              <a:off x="4582526" y="2260625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9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54" name="Text Box 102"/>
            <p:cNvSpPr txBox="1">
              <a:spLocks noChangeArrowheads="1"/>
            </p:cNvSpPr>
            <p:nvPr/>
          </p:nvSpPr>
          <p:spPr bwMode="auto">
            <a:xfrm>
              <a:off x="4568238" y="1433539"/>
              <a:ext cx="40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600" b="1">
                  <a:solidFill>
                    <a:srgbClr val="CC3300"/>
                  </a:solidFill>
                </a:rPr>
                <a:t>2</a:t>
              </a:r>
              <a:endParaRPr lang="sr-Cyrl-CS" altLang="en-US" sz="600" b="1">
                <a:solidFill>
                  <a:srgbClr val="CC3300"/>
                </a:solidFill>
              </a:endParaRPr>
            </a:p>
          </p:txBody>
        </p:sp>
        <p:sp>
          <p:nvSpPr>
            <p:cNvPr id="55" name="AutoShape 103"/>
            <p:cNvSpPr>
              <a:spLocks noChangeArrowheads="1"/>
            </p:cNvSpPr>
            <p:nvPr/>
          </p:nvSpPr>
          <p:spPr bwMode="auto">
            <a:xfrm>
              <a:off x="2439400" y="1397025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B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6" name="Text Box 104"/>
            <p:cNvSpPr txBox="1">
              <a:spLocks noChangeArrowheads="1"/>
            </p:cNvSpPr>
            <p:nvPr/>
          </p:nvSpPr>
          <p:spPr bwMode="auto">
            <a:xfrm>
              <a:off x="1763426" y="1286501"/>
              <a:ext cx="7397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 dirty="0">
                  <a:solidFill>
                    <a:schemeClr val="accent2"/>
                  </a:solidFill>
                </a:rPr>
                <a:t>(-, 0)</a:t>
              </a:r>
              <a:endParaRPr lang="sr-Cyrl-CS" altLang="en-US" sz="700" b="1" dirty="0">
                <a:solidFill>
                  <a:schemeClr val="accent2"/>
                </a:solidFill>
              </a:endParaRPr>
            </a:p>
          </p:txBody>
        </p:sp>
        <p:sp>
          <p:nvSpPr>
            <p:cNvPr id="57" name="Text Box 105"/>
            <p:cNvSpPr txBox="1">
              <a:spLocks noChangeArrowheads="1"/>
            </p:cNvSpPr>
            <p:nvPr/>
          </p:nvSpPr>
          <p:spPr bwMode="auto">
            <a:xfrm>
              <a:off x="4141200" y="622325"/>
              <a:ext cx="9429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(B, 1)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58" name="Text Box 106"/>
            <p:cNvSpPr txBox="1">
              <a:spLocks noChangeArrowheads="1"/>
            </p:cNvSpPr>
            <p:nvPr/>
          </p:nvSpPr>
          <p:spPr bwMode="auto">
            <a:xfrm>
              <a:off x="6151888" y="687175"/>
              <a:ext cx="971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(B, 1)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59" name="Text Box 107"/>
            <p:cNvSpPr txBox="1">
              <a:spLocks noChangeArrowheads="1"/>
            </p:cNvSpPr>
            <p:nvPr/>
          </p:nvSpPr>
          <p:spPr bwMode="auto">
            <a:xfrm>
              <a:off x="5025438" y="1800251"/>
              <a:ext cx="8556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(B, 1)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60" name="Text Box 108"/>
            <p:cNvSpPr txBox="1">
              <a:spLocks noChangeArrowheads="1"/>
            </p:cNvSpPr>
            <p:nvPr/>
          </p:nvSpPr>
          <p:spPr bwMode="auto">
            <a:xfrm>
              <a:off x="1621838" y="2171725"/>
              <a:ext cx="9286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(B, 3)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61" name="Text Box 109"/>
            <p:cNvSpPr txBox="1">
              <a:spLocks noChangeArrowheads="1"/>
            </p:cNvSpPr>
            <p:nvPr/>
          </p:nvSpPr>
          <p:spPr bwMode="auto">
            <a:xfrm>
              <a:off x="2964864" y="1990751"/>
              <a:ext cx="8556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(B, 3)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62" name="AutoShape 111"/>
            <p:cNvSpPr>
              <a:spLocks noChangeArrowheads="1"/>
            </p:cNvSpPr>
            <p:nvPr/>
          </p:nvSpPr>
          <p:spPr bwMode="auto">
            <a:xfrm>
              <a:off x="2448925" y="1392263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B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3" name="Oval 112"/>
            <p:cNvSpPr>
              <a:spLocks noChangeArrowheads="1"/>
            </p:cNvSpPr>
            <p:nvPr/>
          </p:nvSpPr>
          <p:spPr bwMode="auto">
            <a:xfrm>
              <a:off x="4068175" y="1084288"/>
              <a:ext cx="1058863" cy="39211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 dirty="0">
                  <a:solidFill>
                    <a:schemeClr val="bg1"/>
                  </a:solidFill>
                </a:rPr>
                <a:t>128</a:t>
              </a:r>
              <a:endParaRPr lang="sr-Cyrl-CS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113"/>
            <p:cNvSpPr>
              <a:spLocks noChangeArrowheads="1"/>
            </p:cNvSpPr>
            <p:nvPr/>
          </p:nvSpPr>
          <p:spPr bwMode="auto">
            <a:xfrm>
              <a:off x="1772650" y="2587650"/>
              <a:ext cx="1058863" cy="39211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 dirty="0">
                  <a:solidFill>
                    <a:schemeClr val="bg1"/>
                  </a:solidFill>
                </a:rPr>
                <a:t>223</a:t>
              </a:r>
              <a:endParaRPr lang="sr-Cyrl-CS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5" name="AutoShape 114"/>
            <p:cNvSpPr>
              <a:spLocks noChangeArrowheads="1"/>
            </p:cNvSpPr>
            <p:nvPr/>
          </p:nvSpPr>
          <p:spPr bwMode="auto">
            <a:xfrm>
              <a:off x="6252575" y="1119213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C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Text Box 115"/>
            <p:cNvSpPr txBox="1">
              <a:spLocks noChangeArrowheads="1"/>
            </p:cNvSpPr>
            <p:nvPr/>
          </p:nvSpPr>
          <p:spPr bwMode="auto">
            <a:xfrm>
              <a:off x="7160626" y="2089175"/>
              <a:ext cx="971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(C, 4)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8125826" y="1966939"/>
              <a:ext cx="971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(C, 4)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6906626" y="3737001"/>
              <a:ext cx="971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(C, 4)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69" name="Text Box 118"/>
            <p:cNvSpPr txBox="1">
              <a:spLocks noChangeArrowheads="1"/>
            </p:cNvSpPr>
            <p:nvPr/>
          </p:nvSpPr>
          <p:spPr bwMode="auto">
            <a:xfrm>
              <a:off x="5689014" y="2024089"/>
              <a:ext cx="971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(C, 4)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70" name="AutoShape 120"/>
            <p:cNvSpPr>
              <a:spLocks noChangeArrowheads="1"/>
            </p:cNvSpPr>
            <p:nvPr/>
          </p:nvSpPr>
          <p:spPr bwMode="auto">
            <a:xfrm>
              <a:off x="6262100" y="1114450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C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1" name="Oval 121"/>
            <p:cNvSpPr>
              <a:spLocks noChangeArrowheads="1"/>
            </p:cNvSpPr>
            <p:nvPr/>
          </p:nvSpPr>
          <p:spPr bwMode="auto">
            <a:xfrm>
              <a:off x="6827250" y="2514625"/>
              <a:ext cx="1058863" cy="39211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 dirty="0">
                  <a:solidFill>
                    <a:schemeClr val="bg1"/>
                  </a:solidFill>
                </a:rPr>
                <a:t>191</a:t>
              </a:r>
              <a:endParaRPr lang="sr-Cyrl-CS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2" name="AutoShape 122"/>
            <p:cNvSpPr>
              <a:spLocks noChangeArrowheads="1"/>
            </p:cNvSpPr>
            <p:nvPr/>
          </p:nvSpPr>
          <p:spPr bwMode="auto">
            <a:xfrm>
              <a:off x="4398375" y="1774850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G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3" name="AutoShape 125"/>
            <p:cNvSpPr>
              <a:spLocks noChangeArrowheads="1"/>
            </p:cNvSpPr>
            <p:nvPr/>
          </p:nvSpPr>
          <p:spPr bwMode="auto">
            <a:xfrm>
              <a:off x="4407900" y="1770088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G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AutoShape 126"/>
            <p:cNvSpPr>
              <a:spLocks noChangeArrowheads="1"/>
            </p:cNvSpPr>
            <p:nvPr/>
          </p:nvSpPr>
          <p:spPr bwMode="auto">
            <a:xfrm>
              <a:off x="3136313" y="2455888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F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5" name="Text Box 128"/>
            <p:cNvSpPr txBox="1">
              <a:spLocks noChangeArrowheads="1"/>
            </p:cNvSpPr>
            <p:nvPr/>
          </p:nvSpPr>
          <p:spPr bwMode="auto">
            <a:xfrm>
              <a:off x="4866688" y="3090889"/>
              <a:ext cx="10302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(F, 6)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76" name="AutoShape 131"/>
            <p:cNvSpPr>
              <a:spLocks noChangeArrowheads="1"/>
            </p:cNvSpPr>
            <p:nvPr/>
          </p:nvSpPr>
          <p:spPr bwMode="auto">
            <a:xfrm>
              <a:off x="3152188" y="2451125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F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AutoShape 134"/>
            <p:cNvSpPr>
              <a:spLocks noChangeArrowheads="1"/>
            </p:cNvSpPr>
            <p:nvPr/>
          </p:nvSpPr>
          <p:spPr bwMode="auto">
            <a:xfrm>
              <a:off x="2531475" y="3941788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E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8" name="Text Box 135"/>
            <p:cNvSpPr txBox="1">
              <a:spLocks noChangeArrowheads="1"/>
            </p:cNvSpPr>
            <p:nvPr/>
          </p:nvSpPr>
          <p:spPr bwMode="auto">
            <a:xfrm>
              <a:off x="2329950" y="4420525"/>
              <a:ext cx="9286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(B, 3)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79" name="AutoShape 136"/>
            <p:cNvSpPr>
              <a:spLocks noChangeArrowheads="1"/>
            </p:cNvSpPr>
            <p:nvPr/>
          </p:nvSpPr>
          <p:spPr bwMode="auto">
            <a:xfrm>
              <a:off x="2526713" y="3937025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E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AutoShape 137"/>
            <p:cNvSpPr>
              <a:spLocks noChangeArrowheads="1"/>
            </p:cNvSpPr>
            <p:nvPr/>
          </p:nvSpPr>
          <p:spPr bwMode="auto">
            <a:xfrm>
              <a:off x="6371638" y="3730650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D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1" name="Text Box 139"/>
            <p:cNvSpPr txBox="1">
              <a:spLocks noChangeArrowheads="1"/>
            </p:cNvSpPr>
            <p:nvPr/>
          </p:nvSpPr>
          <p:spPr bwMode="auto">
            <a:xfrm>
              <a:off x="4868276" y="4716489"/>
              <a:ext cx="971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(D, 5)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  <p:sp>
          <p:nvSpPr>
            <p:cNvPr id="82" name="AutoShape 140"/>
            <p:cNvSpPr>
              <a:spLocks noChangeArrowheads="1"/>
            </p:cNvSpPr>
            <p:nvPr/>
          </p:nvSpPr>
          <p:spPr bwMode="auto">
            <a:xfrm>
              <a:off x="6381163" y="3725888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D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AutoShape 141"/>
            <p:cNvSpPr>
              <a:spLocks noChangeArrowheads="1"/>
            </p:cNvSpPr>
            <p:nvPr/>
          </p:nvSpPr>
          <p:spPr bwMode="auto">
            <a:xfrm>
              <a:off x="5763625" y="2422550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H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4" name="AutoShape 142"/>
            <p:cNvSpPr>
              <a:spLocks noChangeArrowheads="1"/>
            </p:cNvSpPr>
            <p:nvPr/>
          </p:nvSpPr>
          <p:spPr bwMode="auto">
            <a:xfrm>
              <a:off x="5758863" y="2417788"/>
              <a:ext cx="523875" cy="50958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H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5" name="AutoShape 143"/>
            <p:cNvSpPr>
              <a:spLocks noChangeArrowheads="1"/>
            </p:cNvSpPr>
            <p:nvPr/>
          </p:nvSpPr>
          <p:spPr bwMode="auto">
            <a:xfrm>
              <a:off x="4412663" y="3403625"/>
              <a:ext cx="523875" cy="509588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>
                  <a:solidFill>
                    <a:schemeClr val="bg1"/>
                  </a:solidFill>
                </a:rPr>
                <a:t>I</a:t>
              </a:r>
              <a:endParaRPr lang="sr-Cyrl-CS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6" name="Oval 144"/>
            <p:cNvSpPr>
              <a:spLocks noChangeArrowheads="1"/>
            </p:cNvSpPr>
            <p:nvPr/>
          </p:nvSpPr>
          <p:spPr bwMode="auto">
            <a:xfrm>
              <a:off x="4069763" y="2538438"/>
              <a:ext cx="1058862" cy="39211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 dirty="0">
                  <a:solidFill>
                    <a:schemeClr val="bg1"/>
                  </a:solidFill>
                </a:rPr>
                <a:t>123</a:t>
              </a:r>
              <a:endParaRPr lang="sr-Cyrl-CS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145"/>
            <p:cNvSpPr>
              <a:spLocks noChangeArrowheads="1"/>
            </p:cNvSpPr>
            <p:nvPr/>
          </p:nvSpPr>
          <p:spPr bwMode="auto">
            <a:xfrm>
              <a:off x="4099925" y="4294213"/>
              <a:ext cx="1058863" cy="39211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sr-Latn-CS" altLang="en-US" sz="800" dirty="0">
                  <a:solidFill>
                    <a:schemeClr val="bg1"/>
                  </a:solidFill>
                </a:rPr>
                <a:t>181</a:t>
              </a:r>
              <a:endParaRPr lang="sr-Cyrl-CS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 Box 146"/>
            <p:cNvSpPr txBox="1">
              <a:spLocks noChangeArrowheads="1"/>
            </p:cNvSpPr>
            <p:nvPr/>
          </p:nvSpPr>
          <p:spPr bwMode="auto">
            <a:xfrm>
              <a:off x="4868276" y="4005289"/>
              <a:ext cx="10302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r-Latn-CS" altLang="en-US" sz="700" b="1">
                  <a:solidFill>
                    <a:schemeClr val="accent2"/>
                  </a:solidFill>
                </a:rPr>
                <a:t>(</a:t>
              </a:r>
              <a:r>
                <a:rPr lang="en-US" altLang="en-US" sz="700" b="1">
                  <a:solidFill>
                    <a:schemeClr val="accent2"/>
                  </a:solidFill>
                </a:rPr>
                <a:t>D</a:t>
              </a:r>
              <a:r>
                <a:rPr lang="sr-Latn-CS" altLang="en-US" sz="700" b="1">
                  <a:solidFill>
                    <a:schemeClr val="accent2"/>
                  </a:solidFill>
                </a:rPr>
                <a:t>, </a:t>
              </a:r>
              <a:r>
                <a:rPr lang="en-US" altLang="en-US" sz="700" b="1">
                  <a:solidFill>
                    <a:schemeClr val="accent2"/>
                  </a:solidFill>
                </a:rPr>
                <a:t>5</a:t>
              </a:r>
              <a:r>
                <a:rPr lang="sr-Latn-CS" altLang="en-US" sz="700" b="1">
                  <a:solidFill>
                    <a:schemeClr val="accent2"/>
                  </a:solidFill>
                </a:rPr>
                <a:t>)</a:t>
              </a:r>
              <a:endParaRPr lang="sr-Cyrl-CS" altLang="en-US" sz="700" b="1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89" name="Group 1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420595"/>
              </p:ext>
            </p:extLst>
          </p:nvPr>
        </p:nvGraphicFramePr>
        <p:xfrm>
          <a:off x="648785" y="2425517"/>
          <a:ext cx="6854825" cy="2011596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Network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Mask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D/I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Next hop (router)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</a:rPr>
                        <a:t>Dist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223.18.43</a:t>
                      </a: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255.255.255.0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            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128.77.0.0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255.255.0.0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             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191.12.0.0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255.255.0.0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128.77.23.220</a:t>
                      </a: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(C)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181.99.0.0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255.255.0.0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128.77.23.220</a:t>
                      </a: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(C)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123.0.0.0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255.0.0.0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223.18.43.200</a:t>
                      </a: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(F)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9356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Distance Vector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474" y="1612800"/>
            <a:ext cx="7148925" cy="346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r-HR" altLang="en-US" dirty="0"/>
              <a:t>DVR je: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hr-HR" altLang="en-US" sz="2000" dirty="0"/>
              <a:t>iterativni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hr-HR" altLang="en-US" sz="2000" dirty="0"/>
              <a:t>asinhroni i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hr-HR" altLang="en-US" sz="2000" dirty="0"/>
              <a:t>distribuirani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r-HR" altLang="en-US" dirty="0"/>
              <a:t>Svaki čvor, nezavisno od ostalih, vrši izračunavanja i prosleđuje ih svojim susedima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r-HR" altLang="en-US" dirty="0"/>
              <a:t>Algoritam se samostalno završava (bez posebnog signala) kada iteracije više ne menjaju </a:t>
            </a:r>
            <a:r>
              <a:rPr lang="hr-HR" altLang="en-US" i="1" dirty="0"/>
              <a:t>Distance</a:t>
            </a:r>
            <a:r>
              <a:rPr lang="hr-HR" altLang="en-US" dirty="0"/>
              <a:t>-tabelu.</a:t>
            </a:r>
            <a:endParaRPr lang="en-US" altLang="en-US" dirty="0"/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511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Tabela rastojanja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3" descr="dv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00" y="2477400"/>
            <a:ext cx="4663440" cy="207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5800" y="1362600"/>
            <a:ext cx="8374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2000" i="1" dirty="0"/>
              <a:t>Distance</a:t>
            </a:r>
            <a:r>
              <a:rPr lang="hr-HR" altLang="en-US" sz="2000" dirty="0"/>
              <a:t>-tabela (rastojanja) je osnovna struktura koju koristi DV algoritam i nalazi se u svakom čvoru.</a:t>
            </a:r>
            <a:r>
              <a:rPr lang="en-US" altLang="en-US" sz="2000" dirty="0"/>
              <a:t> Ima</a:t>
            </a:r>
            <a:r>
              <a:rPr lang="hr-HR" altLang="en-US" sz="2000" dirty="0"/>
              <a:t> onoliko vrsta koliko i odredišta u mreži (broj_čvorova-1, jer se ne unosi tekući čvor), a kolona koliko i direktnih suseda.</a:t>
            </a:r>
            <a:endParaRPr lang="en-US" altLang="en-US" sz="2000" i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43800" y="4649715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2000" dirty="0"/>
              <a:t>Tabela rastojanja čvora 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64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Terminologija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275" y="1320150"/>
            <a:ext cx="5953725" cy="356145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hr-HR" altLang="en-US" sz="2000" b="1" dirty="0">
                <a:solidFill>
                  <a:srgbClr val="CC3300"/>
                </a:solidFill>
              </a:rPr>
              <a:t>C(x,z)</a:t>
            </a:r>
            <a:r>
              <a:rPr lang="hr-HR" altLang="en-US" sz="2000" dirty="0"/>
              <a:t> – težina direktne veze x-z</a:t>
            </a:r>
          </a:p>
          <a:p>
            <a:pPr eaLnBrk="1" hangingPunct="1">
              <a:spcBef>
                <a:spcPts val="2400"/>
              </a:spcBef>
            </a:pPr>
            <a:r>
              <a:rPr lang="hr-HR" altLang="en-US" sz="2000" dirty="0"/>
              <a:t>Svaka stavka u tabeli </a:t>
            </a:r>
            <a:r>
              <a:rPr lang="hr-HR" altLang="en-US" sz="2000" b="1" dirty="0">
                <a:solidFill>
                  <a:srgbClr val="CC3300"/>
                </a:solidFill>
              </a:rPr>
              <a:t>D</a:t>
            </a:r>
            <a:r>
              <a:rPr lang="hr-HR" altLang="en-US" sz="2000" b="1" baseline="30000" dirty="0">
                <a:solidFill>
                  <a:srgbClr val="CC3300"/>
                </a:solidFill>
              </a:rPr>
              <a:t>x</a:t>
            </a:r>
            <a:r>
              <a:rPr lang="hr-HR" altLang="en-US" sz="2000" b="1" dirty="0">
                <a:solidFill>
                  <a:srgbClr val="CC3300"/>
                </a:solidFill>
              </a:rPr>
              <a:t>(y,z)</a:t>
            </a:r>
            <a:r>
              <a:rPr lang="hr-HR" altLang="en-US" sz="2000" dirty="0"/>
              <a:t> predstavlja rastojanje od čvora </a:t>
            </a:r>
            <a:r>
              <a:rPr lang="hr-HR" altLang="en-US" sz="2000" b="1" dirty="0">
                <a:solidFill>
                  <a:srgbClr val="CC3300"/>
                </a:solidFill>
              </a:rPr>
              <a:t>x</a:t>
            </a:r>
            <a:r>
              <a:rPr lang="hr-HR" altLang="en-US" sz="2000" dirty="0"/>
              <a:t> do čvora </a:t>
            </a:r>
            <a:r>
              <a:rPr lang="hr-HR" altLang="en-US" sz="2000" b="1" dirty="0">
                <a:solidFill>
                  <a:srgbClr val="CC3300"/>
                </a:solidFill>
              </a:rPr>
              <a:t>y</a:t>
            </a:r>
            <a:r>
              <a:rPr lang="hr-HR" altLang="en-US" sz="2000" dirty="0"/>
              <a:t> preko čvora </a:t>
            </a:r>
            <a:r>
              <a:rPr lang="hr-HR" altLang="en-US" sz="2000" b="1" dirty="0">
                <a:solidFill>
                  <a:srgbClr val="CC3300"/>
                </a:solidFill>
              </a:rPr>
              <a:t>z</a:t>
            </a:r>
            <a:r>
              <a:rPr lang="hr-HR" altLang="en-US" sz="2000" dirty="0"/>
              <a:t> (</a:t>
            </a:r>
            <a:r>
              <a:rPr lang="hr-HR" altLang="en-US" sz="2000" b="1" dirty="0">
                <a:solidFill>
                  <a:srgbClr val="CC3300"/>
                </a:solidFill>
              </a:rPr>
              <a:t>z</a:t>
            </a:r>
            <a:r>
              <a:rPr lang="hr-HR" altLang="en-US" sz="2000" dirty="0"/>
              <a:t> je direktni sused čvora </a:t>
            </a:r>
            <a:r>
              <a:rPr lang="hr-HR" altLang="en-US" sz="2000" b="1" dirty="0">
                <a:solidFill>
                  <a:srgbClr val="CC3300"/>
                </a:solidFill>
              </a:rPr>
              <a:t>x</a:t>
            </a:r>
            <a:r>
              <a:rPr lang="hr-HR" altLang="en-US" sz="2000" dirty="0"/>
              <a:t>) i iznosi:</a:t>
            </a:r>
          </a:p>
          <a:p>
            <a:pPr lvl="1" eaLnBrk="1" hangingPunct="1">
              <a:spcBef>
                <a:spcPts val="2400"/>
              </a:spcBef>
              <a:buFontTx/>
              <a:buNone/>
            </a:pPr>
            <a:r>
              <a:rPr lang="en-US" altLang="en-US" sz="2000" dirty="0"/>
              <a:t>	</a:t>
            </a:r>
            <a:r>
              <a:rPr lang="hr-HR" altLang="en-US" sz="2000" b="1" dirty="0">
                <a:solidFill>
                  <a:srgbClr val="CC3300"/>
                </a:solidFill>
              </a:rPr>
              <a:t>D</a:t>
            </a:r>
            <a:r>
              <a:rPr lang="hr-HR" altLang="en-US" sz="2000" b="1" baseline="30000" dirty="0">
                <a:solidFill>
                  <a:srgbClr val="CC3300"/>
                </a:solidFill>
              </a:rPr>
              <a:t>x</a:t>
            </a:r>
            <a:r>
              <a:rPr lang="hr-HR" altLang="en-US" sz="2000" b="1" dirty="0">
                <a:solidFill>
                  <a:srgbClr val="CC3300"/>
                </a:solidFill>
              </a:rPr>
              <a:t>(y,z) = C(x,z) + min</a:t>
            </a:r>
            <a:r>
              <a:rPr lang="hr-HR" altLang="en-US" sz="2000" b="1" baseline="-25000" dirty="0">
                <a:solidFill>
                  <a:srgbClr val="CC3300"/>
                </a:solidFill>
              </a:rPr>
              <a:t>w</a:t>
            </a:r>
            <a:r>
              <a:rPr lang="en-US" altLang="en-US" sz="2000" b="1" dirty="0">
                <a:solidFill>
                  <a:srgbClr val="CC3300"/>
                </a:solidFill>
              </a:rPr>
              <a:t>{</a:t>
            </a:r>
            <a:r>
              <a:rPr lang="hr-HR" altLang="en-US" sz="2000" b="1" dirty="0">
                <a:solidFill>
                  <a:srgbClr val="CC3300"/>
                </a:solidFill>
              </a:rPr>
              <a:t>D</a:t>
            </a:r>
            <a:r>
              <a:rPr lang="en-US" altLang="en-US" sz="2000" b="1" baseline="30000" dirty="0">
                <a:solidFill>
                  <a:srgbClr val="CC3300"/>
                </a:solidFill>
              </a:rPr>
              <a:t>z</a:t>
            </a:r>
            <a:r>
              <a:rPr lang="hr-HR" altLang="en-US" sz="2000" b="1" dirty="0">
                <a:solidFill>
                  <a:srgbClr val="CC3300"/>
                </a:solidFill>
              </a:rPr>
              <a:t>(y,</a:t>
            </a:r>
            <a:r>
              <a:rPr lang="en-US" altLang="en-US" sz="2000" b="1" dirty="0">
                <a:solidFill>
                  <a:srgbClr val="CC3300"/>
                </a:solidFill>
              </a:rPr>
              <a:t>w</a:t>
            </a:r>
            <a:r>
              <a:rPr lang="hr-HR" altLang="en-US" sz="2000" b="1" dirty="0">
                <a:solidFill>
                  <a:srgbClr val="CC3300"/>
                </a:solidFill>
              </a:rPr>
              <a:t>)</a:t>
            </a:r>
            <a:r>
              <a:rPr lang="en-US" altLang="en-US" sz="2000" b="1" dirty="0">
                <a:solidFill>
                  <a:srgbClr val="CC3300"/>
                </a:solidFill>
              </a:rPr>
              <a:t>}</a:t>
            </a:r>
          </a:p>
          <a:p>
            <a:pPr marL="511175" lvl="1" indent="22225" eaLnBrk="1" hangingPunct="1">
              <a:spcBef>
                <a:spcPts val="2400"/>
              </a:spcBef>
              <a:buFontTx/>
              <a:buNone/>
            </a:pPr>
            <a:r>
              <a:rPr lang="en-US" altLang="en-US" sz="2000" dirty="0" err="1"/>
              <a:t>gde</a:t>
            </a:r>
            <a:r>
              <a:rPr lang="en-US" altLang="en-US" sz="2000" dirty="0"/>
              <a:t> je </a:t>
            </a:r>
            <a:r>
              <a:rPr lang="hr-HR" altLang="en-US" sz="2000" b="1" dirty="0">
                <a:solidFill>
                  <a:srgbClr val="CC3300"/>
                </a:solidFill>
              </a:rPr>
              <a:t>min</a:t>
            </a:r>
            <a:r>
              <a:rPr lang="hr-HR" altLang="en-US" sz="2000" b="1" baseline="-25000" dirty="0">
                <a:solidFill>
                  <a:srgbClr val="CC3300"/>
                </a:solidFill>
              </a:rPr>
              <a:t>w</a:t>
            </a:r>
            <a:r>
              <a:rPr lang="en-US" altLang="en-US" sz="2000" b="1" dirty="0">
                <a:solidFill>
                  <a:srgbClr val="CC3300"/>
                </a:solidFill>
              </a:rPr>
              <a:t>{</a:t>
            </a:r>
            <a:r>
              <a:rPr lang="hr-HR" altLang="en-US" sz="2000" b="1" dirty="0">
                <a:solidFill>
                  <a:srgbClr val="CC3300"/>
                </a:solidFill>
              </a:rPr>
              <a:t>D</a:t>
            </a:r>
            <a:r>
              <a:rPr lang="en-US" altLang="en-US" sz="2000" b="1" dirty="0">
                <a:solidFill>
                  <a:srgbClr val="CC3300"/>
                </a:solidFill>
              </a:rPr>
              <a:t>z</a:t>
            </a:r>
            <a:r>
              <a:rPr lang="hr-HR" altLang="en-US" sz="2000" b="1" dirty="0">
                <a:solidFill>
                  <a:srgbClr val="CC3300"/>
                </a:solidFill>
              </a:rPr>
              <a:t>(y,</a:t>
            </a:r>
            <a:r>
              <a:rPr lang="en-US" altLang="en-US" sz="2000" b="1" dirty="0">
                <a:solidFill>
                  <a:srgbClr val="CC3300"/>
                </a:solidFill>
              </a:rPr>
              <a:t>w</a:t>
            </a:r>
            <a:r>
              <a:rPr lang="hr-HR" altLang="en-US" sz="2000" b="1" dirty="0">
                <a:solidFill>
                  <a:srgbClr val="CC3300"/>
                </a:solidFill>
              </a:rPr>
              <a:t>)</a:t>
            </a:r>
            <a:r>
              <a:rPr lang="en-US" altLang="en-US" sz="2000" b="1" dirty="0">
                <a:solidFill>
                  <a:srgbClr val="CC3300"/>
                </a:solidFill>
              </a:rPr>
              <a:t>}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minimalni</a:t>
            </a:r>
            <a:r>
              <a:rPr lang="en-US" altLang="en-US" sz="2000" dirty="0"/>
              <a:t> element </a:t>
            </a:r>
            <a:r>
              <a:rPr lang="en-US" altLang="en-US" sz="2000" dirty="0" err="1"/>
              <a:t>vrste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CC3300"/>
                </a:solidFill>
              </a:rPr>
              <a:t>y</a:t>
            </a:r>
            <a:r>
              <a:rPr lang="en-US" altLang="en-US" sz="2000" dirty="0"/>
              <a:t> u </a:t>
            </a:r>
            <a:r>
              <a:rPr lang="en-US" altLang="en-US" sz="2000" dirty="0" err="1"/>
              <a:t>tabeli</a:t>
            </a:r>
            <a:r>
              <a:rPr lang="en-US" altLang="en-US" sz="2000" dirty="0"/>
              <a:t> </a:t>
            </a:r>
            <a:r>
              <a:rPr lang="hr-HR" altLang="en-US" sz="2000" dirty="0"/>
              <a:t>čvora </a:t>
            </a:r>
            <a:r>
              <a:rPr lang="hr-HR" altLang="en-US" sz="2000" b="1" dirty="0">
                <a:solidFill>
                  <a:srgbClr val="CC3300"/>
                </a:solidFill>
              </a:rPr>
              <a:t>z</a:t>
            </a:r>
            <a:r>
              <a:rPr lang="hr-HR" altLang="en-US" sz="2000" dirty="0"/>
              <a:t>, tj. </a:t>
            </a:r>
            <a:r>
              <a:rPr lang="hr-HR" altLang="en-US" sz="2000" b="1" dirty="0">
                <a:solidFill>
                  <a:srgbClr val="CC3300"/>
                </a:solidFill>
              </a:rPr>
              <a:t>z-y</a:t>
            </a:r>
            <a:r>
              <a:rPr lang="hr-HR" altLang="en-US" sz="2000" b="1" baseline="-25000" dirty="0">
                <a:solidFill>
                  <a:srgbClr val="CC3300"/>
                </a:solidFill>
              </a:rPr>
              <a:t>min</a:t>
            </a:r>
            <a:r>
              <a:rPr lang="hr-HR" altLang="en-US" sz="2000" dirty="0"/>
              <a:t>.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541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Algoritam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3200" y="7200"/>
            <a:ext cx="5805600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50" dirty="0"/>
              <a:t>1</a:t>
            </a:r>
            <a:r>
              <a:rPr lang="en-US" altLang="en-US" sz="1250" b="1" i="1" dirty="0"/>
              <a:t>  </a:t>
            </a:r>
            <a:r>
              <a:rPr lang="sr-Latn-CS" altLang="en-US" sz="1250" b="1" i="1" dirty="0" err="1">
                <a:solidFill>
                  <a:schemeClr val="accent2"/>
                </a:solidFill>
              </a:rPr>
              <a:t>Inicijalizacija</a:t>
            </a:r>
            <a:r>
              <a:rPr lang="en-US" altLang="en-US" sz="1250" b="1" i="1" dirty="0">
                <a:solidFill>
                  <a:schemeClr val="accent2"/>
                </a:solidFill>
              </a:rPr>
              <a:t>:</a:t>
            </a:r>
            <a:r>
              <a:rPr lang="en-US" altLang="en-US" sz="1250" dirty="0">
                <a:solidFill>
                  <a:schemeClr val="accent2"/>
                </a:solidFill>
              </a:rPr>
              <a:t> </a:t>
            </a:r>
            <a:br>
              <a:rPr lang="en-US" altLang="en-US" sz="1250" dirty="0">
                <a:solidFill>
                  <a:schemeClr val="accent2"/>
                </a:solidFill>
              </a:rPr>
            </a:br>
            <a:r>
              <a:rPr lang="en-US" altLang="en-US" sz="1250" dirty="0"/>
              <a:t>2   </a:t>
            </a:r>
            <a:r>
              <a:rPr lang="sr-Latn-CS" altLang="en-US" sz="1250" dirty="0"/>
              <a:t>za sve susede čvora</a:t>
            </a:r>
            <a:r>
              <a:rPr lang="en-US" altLang="en-US" sz="1250" dirty="0"/>
              <a:t> </a:t>
            </a:r>
            <a:r>
              <a:rPr lang="en-US" altLang="en-US" sz="1250" b="1" dirty="0"/>
              <a:t>v</a:t>
            </a:r>
            <a:r>
              <a:rPr lang="en-US" altLang="en-US" sz="1250" dirty="0"/>
              <a:t>: </a:t>
            </a:r>
            <a:br>
              <a:rPr lang="en-US" altLang="en-US" sz="1250" dirty="0"/>
            </a:br>
            <a:r>
              <a:rPr lang="en-US" altLang="en-US" sz="1250" dirty="0"/>
              <a:t>3      </a:t>
            </a:r>
            <a:r>
              <a:rPr lang="en-US" altLang="en-US" sz="1250" b="1" dirty="0">
                <a:solidFill>
                  <a:srgbClr val="CC3300"/>
                </a:solidFill>
              </a:rPr>
              <a:t>D</a:t>
            </a:r>
            <a:r>
              <a:rPr lang="en-US" altLang="en-US" sz="1250" b="1" baseline="30000" dirty="0">
                <a:solidFill>
                  <a:srgbClr val="CC3300"/>
                </a:solidFill>
              </a:rPr>
              <a:t>X</a:t>
            </a:r>
            <a:r>
              <a:rPr lang="en-US" altLang="en-US" sz="1250" b="1" dirty="0">
                <a:solidFill>
                  <a:srgbClr val="CC3300"/>
                </a:solidFill>
              </a:rPr>
              <a:t>(*,v) = </a:t>
            </a:r>
            <a:r>
              <a:rPr lang="en-US" altLang="en-US" sz="1250" b="1" dirty="0">
                <a:solidFill>
                  <a:srgbClr val="CC3300"/>
                </a:solidFill>
                <a:sym typeface="Symbol"/>
              </a:rPr>
              <a:t></a:t>
            </a:r>
            <a:r>
              <a:rPr lang="en-US" altLang="en-US" sz="1250" dirty="0"/>
              <a:t>        </a:t>
            </a:r>
            <a:r>
              <a:rPr lang="en-US" altLang="en-US" sz="1250" dirty="0">
                <a:solidFill>
                  <a:srgbClr val="009900"/>
                </a:solidFill>
              </a:rPr>
              <a:t>/* operator *</a:t>
            </a:r>
            <a:r>
              <a:rPr lang="sr-Latn-CS" altLang="en-US" sz="1250" dirty="0">
                <a:solidFill>
                  <a:srgbClr val="009900"/>
                </a:solidFill>
              </a:rPr>
              <a:t>znači </a:t>
            </a:r>
            <a:r>
              <a:rPr lang="en-US" altLang="en-US" sz="1250" dirty="0">
                <a:solidFill>
                  <a:srgbClr val="009900"/>
                </a:solidFill>
              </a:rPr>
              <a:t>“</a:t>
            </a:r>
            <a:r>
              <a:rPr lang="sr-Latn-CS" altLang="en-US" sz="1250" dirty="0">
                <a:solidFill>
                  <a:srgbClr val="009900"/>
                </a:solidFill>
              </a:rPr>
              <a:t>za sve vrste</a:t>
            </a:r>
            <a:r>
              <a:rPr lang="en-US" altLang="en-US" sz="1250" dirty="0">
                <a:solidFill>
                  <a:srgbClr val="009900"/>
                </a:solidFill>
              </a:rPr>
              <a:t>" */</a:t>
            </a:r>
            <a:r>
              <a:rPr lang="en-US" altLang="en-US" sz="1250" dirty="0"/>
              <a:t> </a:t>
            </a:r>
            <a:br>
              <a:rPr lang="en-US" altLang="en-US" sz="1250" dirty="0"/>
            </a:br>
            <a:r>
              <a:rPr lang="en-US" altLang="en-US" sz="1250" dirty="0"/>
              <a:t>4      </a:t>
            </a:r>
            <a:r>
              <a:rPr lang="en-US" altLang="en-US" sz="1250" b="1" dirty="0">
                <a:solidFill>
                  <a:srgbClr val="CC3300"/>
                </a:solidFill>
              </a:rPr>
              <a:t>D</a:t>
            </a:r>
            <a:r>
              <a:rPr lang="en-US" altLang="en-US" sz="1250" b="1" baseline="30000" dirty="0">
                <a:solidFill>
                  <a:srgbClr val="CC3300"/>
                </a:solidFill>
              </a:rPr>
              <a:t>X</a:t>
            </a:r>
            <a:r>
              <a:rPr lang="en-US" altLang="en-US" sz="1250" b="1" dirty="0">
                <a:solidFill>
                  <a:srgbClr val="CC3300"/>
                </a:solidFill>
              </a:rPr>
              <a:t>(</a:t>
            </a:r>
            <a:r>
              <a:rPr lang="en-US" altLang="en-US" sz="1250" b="1" dirty="0" err="1">
                <a:solidFill>
                  <a:srgbClr val="CC3300"/>
                </a:solidFill>
              </a:rPr>
              <a:t>v,v</a:t>
            </a:r>
            <a:r>
              <a:rPr lang="en-US" altLang="en-US" sz="1250" b="1" dirty="0">
                <a:solidFill>
                  <a:srgbClr val="CC3300"/>
                </a:solidFill>
              </a:rPr>
              <a:t>) = c(</a:t>
            </a:r>
            <a:r>
              <a:rPr lang="en-US" altLang="en-US" sz="1250" b="1" dirty="0" err="1">
                <a:solidFill>
                  <a:srgbClr val="CC3300"/>
                </a:solidFill>
              </a:rPr>
              <a:t>X,v</a:t>
            </a:r>
            <a:r>
              <a:rPr lang="en-US" altLang="en-US" sz="1250" b="1" dirty="0">
                <a:solidFill>
                  <a:srgbClr val="CC3300"/>
                </a:solidFill>
              </a:rPr>
              <a:t>)</a:t>
            </a:r>
            <a:r>
              <a:rPr lang="en-US" altLang="en-US" sz="1250" b="1" dirty="0"/>
              <a:t> </a:t>
            </a:r>
            <a:br>
              <a:rPr lang="en-US" altLang="en-US" sz="1250" b="1" dirty="0"/>
            </a:br>
            <a:r>
              <a:rPr lang="en-US" altLang="en-US" sz="1250" dirty="0"/>
              <a:t>5   </a:t>
            </a:r>
            <a:r>
              <a:rPr lang="sr-Latn-CS" altLang="en-US" sz="1250" dirty="0"/>
              <a:t>za sva odredišta</a:t>
            </a:r>
            <a:r>
              <a:rPr lang="en-US" altLang="en-US" sz="1250" dirty="0"/>
              <a:t>, </a:t>
            </a:r>
            <a:r>
              <a:rPr lang="en-US" altLang="en-US" sz="1250" b="1" dirty="0"/>
              <a:t>y</a:t>
            </a:r>
            <a:r>
              <a:rPr lang="en-US" altLang="en-US" sz="1250" dirty="0"/>
              <a:t> </a:t>
            </a:r>
            <a:br>
              <a:rPr lang="en-US" altLang="en-US" sz="1250" dirty="0"/>
            </a:br>
            <a:r>
              <a:rPr lang="en-US" altLang="en-US" sz="1250" dirty="0"/>
              <a:t>6      </a:t>
            </a:r>
            <a:r>
              <a:rPr lang="sr-Latn-CS" altLang="en-US" sz="1250" dirty="0"/>
              <a:t>pošalji</a:t>
            </a:r>
            <a:r>
              <a:rPr lang="en-US" altLang="en-US" sz="1250" dirty="0"/>
              <a:t> </a:t>
            </a:r>
            <a:r>
              <a:rPr lang="en-US" altLang="en-US" sz="1250" b="1" dirty="0" err="1">
                <a:solidFill>
                  <a:srgbClr val="CC3300"/>
                </a:solidFill>
              </a:rPr>
              <a:t>min</a:t>
            </a:r>
            <a:r>
              <a:rPr lang="en-US" altLang="en-US" sz="1250" b="1" baseline="-30000" dirty="0" err="1">
                <a:solidFill>
                  <a:srgbClr val="CC3300"/>
                </a:solidFill>
              </a:rPr>
              <a:t>w</a:t>
            </a:r>
            <a:r>
              <a:rPr lang="en-US" altLang="en-US" sz="1250" b="1" dirty="0" err="1">
                <a:solidFill>
                  <a:srgbClr val="CC3300"/>
                </a:solidFill>
              </a:rPr>
              <a:t>D</a:t>
            </a:r>
            <a:r>
              <a:rPr lang="en-US" altLang="en-US" sz="1250" b="1" dirty="0">
                <a:solidFill>
                  <a:srgbClr val="CC3300"/>
                </a:solidFill>
              </a:rPr>
              <a:t>(</a:t>
            </a:r>
            <a:r>
              <a:rPr lang="en-US" altLang="en-US" sz="1250" b="1" dirty="0" err="1">
                <a:solidFill>
                  <a:srgbClr val="CC3300"/>
                </a:solidFill>
              </a:rPr>
              <a:t>y,w</a:t>
            </a:r>
            <a:r>
              <a:rPr lang="en-US" altLang="en-US" sz="1250" b="1" dirty="0">
                <a:solidFill>
                  <a:srgbClr val="CC3300"/>
                </a:solidFill>
              </a:rPr>
              <a:t>)</a:t>
            </a:r>
            <a:r>
              <a:rPr lang="en-US" altLang="en-US" sz="1250" dirty="0"/>
              <a:t> </a:t>
            </a:r>
            <a:r>
              <a:rPr lang="sr-Latn-CS" altLang="en-US" sz="1250" dirty="0"/>
              <a:t>svakom od suseda</a:t>
            </a:r>
            <a:r>
              <a:rPr lang="en-US" altLang="en-US" sz="1250" dirty="0"/>
              <a:t>  </a:t>
            </a:r>
            <a:r>
              <a:rPr lang="en-US" altLang="en-US" sz="1250" dirty="0">
                <a:solidFill>
                  <a:srgbClr val="009900"/>
                </a:solidFill>
              </a:rPr>
              <a:t>/* w </a:t>
            </a:r>
            <a:r>
              <a:rPr lang="sr-Latn-CS" altLang="en-US" sz="1250" dirty="0">
                <a:solidFill>
                  <a:srgbClr val="009900"/>
                </a:solidFill>
              </a:rPr>
              <a:t>preko svih suseda </a:t>
            </a:r>
            <a:r>
              <a:rPr lang="en-US" altLang="en-US" sz="1250" dirty="0">
                <a:solidFill>
                  <a:srgbClr val="009900"/>
                </a:solidFill>
              </a:rPr>
              <a:t>X</a:t>
            </a:r>
            <a:r>
              <a:rPr lang="sr-Latn-CS" altLang="en-US" sz="1250" dirty="0">
                <a:solidFill>
                  <a:srgbClr val="009900"/>
                </a:solidFill>
              </a:rPr>
              <a:t>-a</a:t>
            </a:r>
            <a:r>
              <a:rPr lang="en-US" altLang="en-US" sz="1250" dirty="0">
                <a:solidFill>
                  <a:srgbClr val="009900"/>
                </a:solidFill>
              </a:rPr>
              <a:t> */ </a:t>
            </a:r>
            <a:br>
              <a:rPr lang="en-US" altLang="en-US" sz="1250" dirty="0">
                <a:solidFill>
                  <a:srgbClr val="009900"/>
                </a:solidFill>
              </a:rPr>
            </a:br>
            <a:r>
              <a:rPr lang="en-US" altLang="en-US" sz="1250" dirty="0"/>
              <a:t>7 </a:t>
            </a:r>
            <a:br>
              <a:rPr lang="en-US" altLang="en-US" sz="1250" dirty="0"/>
            </a:br>
            <a:r>
              <a:rPr lang="en-US" altLang="en-US" sz="1250" dirty="0"/>
              <a:t>8  </a:t>
            </a:r>
            <a:r>
              <a:rPr lang="en-US" altLang="en-US" sz="1250" b="1" i="1" dirty="0">
                <a:solidFill>
                  <a:schemeClr val="accent2"/>
                </a:solidFill>
              </a:rPr>
              <a:t>loop</a:t>
            </a:r>
            <a:r>
              <a:rPr lang="en-US" altLang="en-US" sz="1250" dirty="0">
                <a:solidFill>
                  <a:schemeClr val="accent2"/>
                </a:solidFill>
              </a:rPr>
              <a:t> </a:t>
            </a:r>
            <a:br>
              <a:rPr lang="en-US" altLang="en-US" sz="1250" dirty="0">
                <a:solidFill>
                  <a:schemeClr val="accent2"/>
                </a:solidFill>
              </a:rPr>
            </a:br>
            <a:r>
              <a:rPr lang="en-US" altLang="en-US" sz="1250" dirty="0"/>
              <a:t>9    </a:t>
            </a:r>
            <a:r>
              <a:rPr lang="en-US" altLang="en-US" sz="1250" b="1" dirty="0"/>
              <a:t>wait</a:t>
            </a:r>
            <a:r>
              <a:rPr lang="en-US" altLang="en-US" sz="1250" dirty="0"/>
              <a:t> (</a:t>
            </a:r>
            <a:r>
              <a:rPr lang="sr-Latn-CS" altLang="en-US" sz="1250" dirty="0"/>
              <a:t>dok se ne desi promena cene linka ka susedu </a:t>
            </a:r>
            <a:r>
              <a:rPr lang="en-US" altLang="en-US" sz="1250" b="1" dirty="0"/>
              <a:t>V</a:t>
            </a:r>
            <a:r>
              <a:rPr lang="en-US" altLang="en-US" sz="1250" dirty="0"/>
              <a:t> </a:t>
            </a:r>
            <a:br>
              <a:rPr lang="en-US" altLang="en-US" sz="1250" dirty="0"/>
            </a:br>
            <a:r>
              <a:rPr lang="en-US" altLang="en-US" sz="1250" dirty="0"/>
              <a:t>10         </a:t>
            </a:r>
            <a:r>
              <a:rPr lang="sr-Latn-CS" altLang="en-US" sz="1250" dirty="0"/>
              <a:t>ili dok se ne primi ažuriranje od suseda</a:t>
            </a:r>
            <a:r>
              <a:rPr lang="en-US" altLang="en-US" sz="1250" b="1" dirty="0"/>
              <a:t>V</a:t>
            </a:r>
            <a:r>
              <a:rPr lang="en-US" altLang="en-US" sz="1250" dirty="0"/>
              <a:t>) </a:t>
            </a:r>
            <a:br>
              <a:rPr lang="en-US" altLang="en-US" sz="1250" dirty="0"/>
            </a:br>
            <a:r>
              <a:rPr lang="en-US" altLang="en-US" sz="1250" dirty="0"/>
              <a:t>11 </a:t>
            </a:r>
            <a:br>
              <a:rPr lang="en-US" altLang="en-US" sz="1250" dirty="0"/>
            </a:br>
            <a:r>
              <a:rPr lang="en-US" altLang="en-US" sz="1250" dirty="0"/>
              <a:t>12</a:t>
            </a:r>
            <a:r>
              <a:rPr lang="en-US" altLang="en-US" sz="1250" b="1" dirty="0"/>
              <a:t>   if </a:t>
            </a:r>
            <a:r>
              <a:rPr lang="en-US" altLang="en-US" sz="1250" dirty="0"/>
              <a:t>(</a:t>
            </a:r>
            <a:r>
              <a:rPr lang="en-US" altLang="en-US" sz="1250" b="1" dirty="0">
                <a:solidFill>
                  <a:srgbClr val="CC3300"/>
                </a:solidFill>
              </a:rPr>
              <a:t>c(X,V)</a:t>
            </a:r>
            <a:r>
              <a:rPr lang="en-US" altLang="en-US" sz="1250" dirty="0"/>
              <a:t> </a:t>
            </a:r>
            <a:r>
              <a:rPr lang="sr-Latn-CS" altLang="en-US" sz="1250" dirty="0"/>
              <a:t>je promenjeno za</a:t>
            </a:r>
            <a:r>
              <a:rPr lang="en-US" altLang="en-US" sz="1250" dirty="0"/>
              <a:t> </a:t>
            </a:r>
            <a:r>
              <a:rPr lang="en-US" altLang="en-US" sz="1250" b="1" dirty="0"/>
              <a:t>d</a:t>
            </a:r>
            <a:r>
              <a:rPr lang="en-US" altLang="en-US" sz="1250" dirty="0"/>
              <a:t>) </a:t>
            </a:r>
            <a:br>
              <a:rPr lang="en-US" altLang="en-US" sz="1250" dirty="0"/>
            </a:br>
            <a:r>
              <a:rPr lang="en-US" altLang="en-US" sz="1250" dirty="0"/>
              <a:t>13</a:t>
            </a:r>
            <a:r>
              <a:rPr lang="en-US" altLang="en-US" sz="1250" i="1" dirty="0"/>
              <a:t>     </a:t>
            </a:r>
            <a:r>
              <a:rPr lang="en-US" altLang="en-US" sz="1250" dirty="0">
                <a:solidFill>
                  <a:srgbClr val="009900"/>
                </a:solidFill>
              </a:rPr>
              <a:t>/* </a:t>
            </a:r>
            <a:r>
              <a:rPr lang="sr-Latn-CS" altLang="en-US" sz="1250" dirty="0">
                <a:solidFill>
                  <a:srgbClr val="009900"/>
                </a:solidFill>
              </a:rPr>
              <a:t>promeni cenu ka svim odredištima preko suseda </a:t>
            </a:r>
            <a:r>
              <a:rPr lang="sr-Latn-CS" altLang="en-US" sz="1250" b="1" dirty="0">
                <a:solidFill>
                  <a:srgbClr val="009900"/>
                </a:solidFill>
              </a:rPr>
              <a:t>v </a:t>
            </a:r>
            <a:r>
              <a:rPr lang="sr-Latn-CS" altLang="en-US" sz="1250" dirty="0">
                <a:solidFill>
                  <a:srgbClr val="009900"/>
                </a:solidFill>
              </a:rPr>
              <a:t> za </a:t>
            </a:r>
            <a:r>
              <a:rPr lang="sr-Latn-CS" altLang="en-US" sz="1250" b="1" dirty="0">
                <a:solidFill>
                  <a:srgbClr val="009900"/>
                </a:solidFill>
              </a:rPr>
              <a:t>d</a:t>
            </a:r>
            <a:r>
              <a:rPr lang="en-US" altLang="en-US" sz="1250" dirty="0">
                <a:solidFill>
                  <a:srgbClr val="009900"/>
                </a:solidFill>
              </a:rPr>
              <a:t> */ </a:t>
            </a:r>
            <a:br>
              <a:rPr lang="en-US" altLang="en-US" sz="1250" dirty="0">
                <a:solidFill>
                  <a:srgbClr val="009900"/>
                </a:solidFill>
              </a:rPr>
            </a:br>
            <a:r>
              <a:rPr lang="en-US" altLang="en-US" sz="1250" dirty="0"/>
              <a:t>14 </a:t>
            </a:r>
            <a:r>
              <a:rPr lang="en-US" altLang="en-US" sz="1250" dirty="0">
                <a:solidFill>
                  <a:srgbClr val="009900"/>
                </a:solidFill>
              </a:rPr>
              <a:t>    /* </a:t>
            </a:r>
            <a:r>
              <a:rPr lang="sr-Latn-CS" altLang="en-US" sz="1250" dirty="0" err="1">
                <a:solidFill>
                  <a:srgbClr val="009900"/>
                </a:solidFill>
              </a:rPr>
              <a:t>mapomena</a:t>
            </a:r>
            <a:r>
              <a:rPr lang="en-US" altLang="en-US" sz="1250" dirty="0">
                <a:solidFill>
                  <a:srgbClr val="009900"/>
                </a:solidFill>
              </a:rPr>
              <a:t>: </a:t>
            </a:r>
            <a:r>
              <a:rPr lang="en-US" altLang="en-US" sz="1250" b="1" dirty="0">
                <a:solidFill>
                  <a:srgbClr val="009900"/>
                </a:solidFill>
              </a:rPr>
              <a:t>d</a:t>
            </a:r>
            <a:r>
              <a:rPr lang="en-US" altLang="en-US" sz="1250" dirty="0">
                <a:solidFill>
                  <a:srgbClr val="009900"/>
                </a:solidFill>
              </a:rPr>
              <a:t> </a:t>
            </a:r>
            <a:r>
              <a:rPr lang="sr-Latn-CS" altLang="en-US" sz="1250" dirty="0">
                <a:solidFill>
                  <a:srgbClr val="009900"/>
                </a:solidFill>
              </a:rPr>
              <a:t>može biti i pozitivan i negativan</a:t>
            </a:r>
            <a:r>
              <a:rPr lang="en-US" altLang="en-US" sz="1250" dirty="0">
                <a:solidFill>
                  <a:srgbClr val="009900"/>
                </a:solidFill>
              </a:rPr>
              <a:t> */ </a:t>
            </a:r>
            <a:br>
              <a:rPr lang="en-US" altLang="en-US" sz="1250" dirty="0">
                <a:solidFill>
                  <a:srgbClr val="009900"/>
                </a:solidFill>
              </a:rPr>
            </a:br>
            <a:r>
              <a:rPr lang="en-US" altLang="en-US" sz="1250" dirty="0"/>
              <a:t>15     </a:t>
            </a:r>
            <a:r>
              <a:rPr lang="sr-Latn-CS" altLang="en-US" sz="1250" dirty="0"/>
              <a:t>za sva odredišta</a:t>
            </a:r>
            <a:r>
              <a:rPr lang="en-US" altLang="en-US" sz="1250" dirty="0"/>
              <a:t> </a:t>
            </a:r>
            <a:r>
              <a:rPr lang="sr-Latn-CS" altLang="en-US" sz="1250" b="1" dirty="0"/>
              <a:t>Y</a:t>
            </a:r>
            <a:r>
              <a:rPr lang="en-US" altLang="en-US" sz="1250" dirty="0"/>
              <a:t>:  </a:t>
            </a:r>
            <a:r>
              <a:rPr lang="en-US" altLang="en-US" sz="1250" b="1" dirty="0">
                <a:solidFill>
                  <a:srgbClr val="CC3300"/>
                </a:solidFill>
              </a:rPr>
              <a:t>D</a:t>
            </a:r>
            <a:r>
              <a:rPr lang="en-US" altLang="en-US" sz="1250" b="1" baseline="30000" dirty="0">
                <a:solidFill>
                  <a:srgbClr val="CC3300"/>
                </a:solidFill>
              </a:rPr>
              <a:t>X</a:t>
            </a:r>
            <a:r>
              <a:rPr lang="en-US" altLang="en-US" sz="1250" b="1" dirty="0">
                <a:solidFill>
                  <a:srgbClr val="CC3300"/>
                </a:solidFill>
              </a:rPr>
              <a:t>(</a:t>
            </a:r>
            <a:r>
              <a:rPr lang="sr-Latn-CS" altLang="en-US" sz="1250" b="1" dirty="0">
                <a:solidFill>
                  <a:srgbClr val="CC3300"/>
                </a:solidFill>
              </a:rPr>
              <a:t>Y</a:t>
            </a:r>
            <a:r>
              <a:rPr lang="en-US" altLang="en-US" sz="1250" b="1" dirty="0">
                <a:solidFill>
                  <a:srgbClr val="CC3300"/>
                </a:solidFill>
              </a:rPr>
              <a:t>,V) =  D</a:t>
            </a:r>
            <a:r>
              <a:rPr lang="en-US" altLang="en-US" sz="1250" b="1" baseline="30000" dirty="0">
                <a:solidFill>
                  <a:srgbClr val="CC3300"/>
                </a:solidFill>
              </a:rPr>
              <a:t>X</a:t>
            </a:r>
            <a:r>
              <a:rPr lang="en-US" altLang="en-US" sz="1250" b="1" dirty="0">
                <a:solidFill>
                  <a:srgbClr val="CC3300"/>
                </a:solidFill>
              </a:rPr>
              <a:t>(</a:t>
            </a:r>
            <a:r>
              <a:rPr lang="sr-Latn-CS" altLang="en-US" sz="1250" b="1" dirty="0">
                <a:solidFill>
                  <a:srgbClr val="CC3300"/>
                </a:solidFill>
              </a:rPr>
              <a:t>Y</a:t>
            </a:r>
            <a:r>
              <a:rPr lang="en-US" altLang="en-US" sz="1250" b="1" dirty="0">
                <a:solidFill>
                  <a:srgbClr val="CC3300"/>
                </a:solidFill>
              </a:rPr>
              <a:t>,V) + d</a:t>
            </a:r>
            <a:r>
              <a:rPr lang="en-US" altLang="en-US" sz="1250" b="1" dirty="0"/>
              <a:t> </a:t>
            </a:r>
            <a:br>
              <a:rPr lang="en-US" altLang="en-US" sz="1250" b="1" dirty="0"/>
            </a:br>
            <a:r>
              <a:rPr lang="en-US" altLang="en-US" sz="1250" dirty="0"/>
              <a:t>16 </a:t>
            </a:r>
            <a:br>
              <a:rPr lang="en-US" altLang="en-US" sz="1250" dirty="0"/>
            </a:br>
            <a:r>
              <a:rPr lang="en-US" altLang="en-US" sz="1250" dirty="0"/>
              <a:t>17   </a:t>
            </a:r>
            <a:r>
              <a:rPr lang="en-US" altLang="en-US" sz="1250" b="1" dirty="0"/>
              <a:t>else</a:t>
            </a:r>
            <a:r>
              <a:rPr lang="en-US" altLang="en-US" sz="1250" dirty="0"/>
              <a:t> </a:t>
            </a:r>
            <a:r>
              <a:rPr lang="en-US" altLang="en-US" sz="1250" b="1" dirty="0"/>
              <a:t>if </a:t>
            </a:r>
            <a:r>
              <a:rPr lang="en-US" altLang="en-US" sz="1250" dirty="0"/>
              <a:t>(</a:t>
            </a:r>
            <a:r>
              <a:rPr lang="sr-Latn-CS" altLang="en-US" sz="1250" dirty="0"/>
              <a:t>primljeno ažuriranje najkraćeg puta od </a:t>
            </a:r>
            <a:r>
              <a:rPr lang="en-US" altLang="en-US" sz="1250" b="1" dirty="0"/>
              <a:t>V</a:t>
            </a:r>
            <a:r>
              <a:rPr lang="en-US" altLang="en-US" sz="1250" dirty="0"/>
              <a:t> </a:t>
            </a:r>
            <a:r>
              <a:rPr lang="sr-Latn-CS" altLang="en-US" sz="1250" dirty="0"/>
              <a:t>do odredišta</a:t>
            </a:r>
            <a:r>
              <a:rPr lang="en-US" altLang="en-US" sz="1250" dirty="0"/>
              <a:t> </a:t>
            </a:r>
            <a:r>
              <a:rPr lang="en-US" altLang="en-US" sz="1250" b="1" dirty="0"/>
              <a:t>Y</a:t>
            </a:r>
            <a:r>
              <a:rPr lang="en-US" altLang="en-US" sz="1250" dirty="0"/>
              <a:t>) </a:t>
            </a:r>
            <a:br>
              <a:rPr lang="en-US" altLang="en-US" sz="1250" dirty="0"/>
            </a:br>
            <a:r>
              <a:rPr lang="en-US" altLang="en-US" sz="1250" dirty="0"/>
              <a:t>18</a:t>
            </a:r>
            <a:r>
              <a:rPr lang="en-US" altLang="en-US" sz="1250" i="1" dirty="0"/>
              <a:t>     </a:t>
            </a:r>
            <a:r>
              <a:rPr lang="en-US" altLang="en-US" sz="1250" dirty="0">
                <a:solidFill>
                  <a:srgbClr val="009900"/>
                </a:solidFill>
              </a:rPr>
              <a:t>/* </a:t>
            </a:r>
            <a:r>
              <a:rPr lang="sr-Latn-CS" altLang="en-US" sz="1250" dirty="0">
                <a:solidFill>
                  <a:srgbClr val="009900"/>
                </a:solidFill>
              </a:rPr>
              <a:t>najkraći put od </a:t>
            </a:r>
            <a:r>
              <a:rPr lang="sr-Latn-CS" altLang="en-US" sz="1250" b="1" dirty="0">
                <a:solidFill>
                  <a:srgbClr val="009900"/>
                </a:solidFill>
              </a:rPr>
              <a:t>V</a:t>
            </a:r>
            <a:r>
              <a:rPr lang="sr-Latn-CS" altLang="en-US" sz="1250" dirty="0">
                <a:solidFill>
                  <a:srgbClr val="009900"/>
                </a:solidFill>
              </a:rPr>
              <a:t> do nekog </a:t>
            </a:r>
            <a:r>
              <a:rPr lang="sr-Latn-CS" altLang="en-US" sz="1250" b="1" dirty="0">
                <a:solidFill>
                  <a:srgbClr val="009900"/>
                </a:solidFill>
              </a:rPr>
              <a:t>Y </a:t>
            </a:r>
            <a:r>
              <a:rPr lang="sr-Latn-CS" altLang="en-US" sz="1250" dirty="0">
                <a:solidFill>
                  <a:srgbClr val="009900"/>
                </a:solidFill>
              </a:rPr>
              <a:t> se promenilo </a:t>
            </a:r>
            <a:r>
              <a:rPr lang="en-US" altLang="en-US" sz="1250" dirty="0">
                <a:solidFill>
                  <a:srgbClr val="009900"/>
                </a:solidFill>
              </a:rPr>
              <a:t>*/ </a:t>
            </a:r>
            <a:br>
              <a:rPr lang="en-US" altLang="en-US" sz="1250" dirty="0">
                <a:solidFill>
                  <a:srgbClr val="009900"/>
                </a:solidFill>
              </a:rPr>
            </a:br>
            <a:r>
              <a:rPr lang="en-US" altLang="en-US" sz="1250" dirty="0"/>
              <a:t>19 </a:t>
            </a:r>
            <a:r>
              <a:rPr lang="en-US" altLang="en-US" sz="1250" dirty="0">
                <a:solidFill>
                  <a:srgbClr val="009900"/>
                </a:solidFill>
              </a:rPr>
              <a:t>    /* </a:t>
            </a:r>
            <a:r>
              <a:rPr lang="en-US" altLang="en-US" sz="1250" b="1" dirty="0">
                <a:solidFill>
                  <a:srgbClr val="009900"/>
                </a:solidFill>
              </a:rPr>
              <a:t>V</a:t>
            </a:r>
            <a:r>
              <a:rPr lang="en-US" altLang="en-US" sz="1250" dirty="0">
                <a:solidFill>
                  <a:srgbClr val="009900"/>
                </a:solidFill>
              </a:rPr>
              <a:t> </a:t>
            </a:r>
            <a:r>
              <a:rPr lang="sr-Latn-CS" altLang="en-US" sz="1250" dirty="0">
                <a:solidFill>
                  <a:srgbClr val="009900"/>
                </a:solidFill>
              </a:rPr>
              <a:t>šalje novu vrednost za </a:t>
            </a:r>
            <a:r>
              <a:rPr lang="en-US" altLang="en-US" sz="1250" dirty="0" err="1">
                <a:solidFill>
                  <a:srgbClr val="009900"/>
                </a:solidFill>
              </a:rPr>
              <a:t>min</a:t>
            </a:r>
            <a:r>
              <a:rPr lang="en-US" altLang="en-US" sz="1250" baseline="-25000" dirty="0" err="1">
                <a:solidFill>
                  <a:srgbClr val="009900"/>
                </a:solidFill>
              </a:rPr>
              <a:t>w</a:t>
            </a:r>
            <a:r>
              <a:rPr lang="en-US" altLang="en-US" sz="1250" dirty="0">
                <a:solidFill>
                  <a:srgbClr val="009900"/>
                </a:solidFill>
              </a:rPr>
              <a:t> D</a:t>
            </a:r>
            <a:r>
              <a:rPr lang="en-US" altLang="en-US" sz="1250" baseline="30000" dirty="0">
                <a:solidFill>
                  <a:srgbClr val="009900"/>
                </a:solidFill>
              </a:rPr>
              <a:t>V</a:t>
            </a:r>
            <a:r>
              <a:rPr lang="en-US" altLang="en-US" sz="1250" dirty="0">
                <a:solidFill>
                  <a:srgbClr val="009900"/>
                </a:solidFill>
              </a:rPr>
              <a:t>(</a:t>
            </a:r>
            <a:r>
              <a:rPr lang="en-US" altLang="en-US" sz="1250" dirty="0" err="1">
                <a:solidFill>
                  <a:srgbClr val="009900"/>
                </a:solidFill>
              </a:rPr>
              <a:t>Y,w</a:t>
            </a:r>
            <a:r>
              <a:rPr lang="en-US" altLang="en-US" sz="1250" dirty="0">
                <a:solidFill>
                  <a:srgbClr val="009900"/>
                </a:solidFill>
              </a:rPr>
              <a:t>) */ </a:t>
            </a:r>
            <a:br>
              <a:rPr lang="en-US" altLang="en-US" sz="1250" dirty="0">
                <a:solidFill>
                  <a:srgbClr val="009900"/>
                </a:solidFill>
              </a:rPr>
            </a:br>
            <a:r>
              <a:rPr lang="en-US" altLang="en-US" sz="1250" dirty="0"/>
              <a:t>20</a:t>
            </a:r>
            <a:r>
              <a:rPr lang="en-US" altLang="en-US" sz="1250" dirty="0">
                <a:solidFill>
                  <a:srgbClr val="009900"/>
                </a:solidFill>
              </a:rPr>
              <a:t>     /* </a:t>
            </a:r>
            <a:r>
              <a:rPr lang="sr-Latn-CS" altLang="en-US" sz="1250" dirty="0">
                <a:solidFill>
                  <a:srgbClr val="009900"/>
                </a:solidFill>
              </a:rPr>
              <a:t>nova vrednost je smeštena u </a:t>
            </a:r>
            <a:r>
              <a:rPr lang="sr-Latn-CS" altLang="en-US" sz="1250" dirty="0" err="1">
                <a:solidFill>
                  <a:srgbClr val="009900"/>
                </a:solidFill>
              </a:rPr>
              <a:t>prom</a:t>
            </a:r>
            <a:r>
              <a:rPr lang="sr-Latn-CS" altLang="en-US" sz="1250" dirty="0">
                <a:solidFill>
                  <a:srgbClr val="009900"/>
                </a:solidFill>
              </a:rPr>
              <a:t>.</a:t>
            </a:r>
            <a:r>
              <a:rPr lang="en-US" altLang="en-US" sz="1250" dirty="0">
                <a:solidFill>
                  <a:srgbClr val="009900"/>
                </a:solidFill>
              </a:rPr>
              <a:t> "</a:t>
            </a:r>
            <a:r>
              <a:rPr lang="en-US" altLang="en-US" sz="1250" dirty="0" err="1">
                <a:solidFill>
                  <a:srgbClr val="009900"/>
                </a:solidFill>
              </a:rPr>
              <a:t>newval</a:t>
            </a:r>
            <a:r>
              <a:rPr lang="en-US" altLang="en-US" sz="1250" dirty="0">
                <a:solidFill>
                  <a:srgbClr val="009900"/>
                </a:solidFill>
              </a:rPr>
              <a:t>"     */ </a:t>
            </a:r>
            <a:br>
              <a:rPr lang="en-US" altLang="en-US" sz="1250" dirty="0">
                <a:solidFill>
                  <a:srgbClr val="009900"/>
                </a:solidFill>
              </a:rPr>
            </a:br>
            <a:r>
              <a:rPr lang="en-US" altLang="en-US" sz="1250" dirty="0"/>
              <a:t>21     </a:t>
            </a:r>
            <a:r>
              <a:rPr lang="sr-Latn-CS" altLang="en-US" sz="1250" dirty="0"/>
              <a:t>za odredište </a:t>
            </a:r>
            <a:r>
              <a:rPr lang="sr-Latn-CS" altLang="en-US" sz="1250" b="1" dirty="0"/>
              <a:t>Y</a:t>
            </a:r>
            <a:r>
              <a:rPr lang="en-US" altLang="en-US" sz="1250" dirty="0"/>
              <a:t>: </a:t>
            </a:r>
            <a:r>
              <a:rPr lang="en-US" altLang="en-US" sz="1250" b="1" dirty="0">
                <a:solidFill>
                  <a:srgbClr val="CC3300"/>
                </a:solidFill>
              </a:rPr>
              <a:t>D</a:t>
            </a:r>
            <a:r>
              <a:rPr lang="en-US" altLang="en-US" sz="1250" b="1" baseline="30000" dirty="0">
                <a:solidFill>
                  <a:srgbClr val="CC3300"/>
                </a:solidFill>
              </a:rPr>
              <a:t>X</a:t>
            </a:r>
            <a:r>
              <a:rPr lang="en-US" altLang="en-US" sz="1250" b="1" dirty="0">
                <a:solidFill>
                  <a:srgbClr val="CC3300"/>
                </a:solidFill>
              </a:rPr>
              <a:t>(Y,V) = c(X,V) + </a:t>
            </a:r>
            <a:r>
              <a:rPr lang="en-US" altLang="en-US" sz="1250" b="1" dirty="0" err="1">
                <a:solidFill>
                  <a:srgbClr val="CC3300"/>
                </a:solidFill>
              </a:rPr>
              <a:t>newval</a:t>
            </a:r>
            <a:r>
              <a:rPr lang="en-US" altLang="en-US" sz="1250" dirty="0"/>
              <a:t> </a:t>
            </a:r>
            <a:br>
              <a:rPr lang="en-US" altLang="en-US" sz="1250" dirty="0"/>
            </a:br>
            <a:r>
              <a:rPr lang="en-US" altLang="en-US" sz="1250" dirty="0"/>
              <a:t>22 </a:t>
            </a:r>
            <a:br>
              <a:rPr lang="en-US" altLang="en-US" sz="1250" dirty="0"/>
            </a:br>
            <a:r>
              <a:rPr lang="en-US" altLang="en-US" sz="1250" dirty="0"/>
              <a:t>23   </a:t>
            </a:r>
            <a:r>
              <a:rPr lang="en-US" altLang="en-US" sz="1250" b="1" dirty="0"/>
              <a:t>if</a:t>
            </a:r>
            <a:r>
              <a:rPr lang="en-US" altLang="en-US" sz="1250" dirty="0"/>
              <a:t> </a:t>
            </a:r>
            <a:r>
              <a:rPr lang="sr-Latn-CS" altLang="en-US" sz="1250" dirty="0"/>
              <a:t>ako se javi novi minimum </a:t>
            </a:r>
            <a:r>
              <a:rPr lang="en-US" altLang="en-US" sz="1250" dirty="0" err="1"/>
              <a:t>min</a:t>
            </a:r>
            <a:r>
              <a:rPr lang="en-US" altLang="en-US" sz="1250" baseline="-30000" dirty="0" err="1"/>
              <a:t>w</a:t>
            </a:r>
            <a:r>
              <a:rPr lang="en-US" altLang="en-US" sz="1250" dirty="0"/>
              <a:t> D</a:t>
            </a:r>
            <a:r>
              <a:rPr lang="en-US" altLang="en-US" sz="1250" baseline="30000" dirty="0"/>
              <a:t>X</a:t>
            </a:r>
            <a:r>
              <a:rPr lang="en-US" altLang="en-US" sz="1250" dirty="0"/>
              <a:t>(</a:t>
            </a:r>
            <a:r>
              <a:rPr lang="en-US" altLang="en-US" sz="1250" dirty="0" err="1"/>
              <a:t>Y,w</a:t>
            </a:r>
            <a:r>
              <a:rPr lang="en-US" altLang="en-US" sz="1250" dirty="0"/>
              <a:t>)</a:t>
            </a:r>
            <a:r>
              <a:rPr lang="sr-Latn-CS" altLang="en-US" sz="1250" dirty="0"/>
              <a:t> za bilo koje odredište </a:t>
            </a:r>
            <a:r>
              <a:rPr lang="en-US" altLang="en-US" sz="1250" b="1" dirty="0"/>
              <a:t>Y</a:t>
            </a:r>
            <a:r>
              <a:rPr lang="en-US" altLang="en-US" sz="1250" dirty="0"/>
              <a:t> </a:t>
            </a:r>
            <a:br>
              <a:rPr lang="en-US" altLang="en-US" sz="1250" dirty="0"/>
            </a:br>
            <a:r>
              <a:rPr lang="en-US" altLang="en-US" sz="1250" dirty="0"/>
              <a:t>24      </a:t>
            </a:r>
            <a:r>
              <a:rPr lang="sr-Latn-CS" altLang="en-US" sz="1250" dirty="0"/>
              <a:t>pošalji novu vrednost </a:t>
            </a:r>
            <a:r>
              <a:rPr lang="en-US" altLang="en-US" sz="1250" b="1" dirty="0" err="1">
                <a:solidFill>
                  <a:srgbClr val="CC3300"/>
                </a:solidFill>
              </a:rPr>
              <a:t>min</a:t>
            </a:r>
            <a:r>
              <a:rPr lang="en-US" altLang="en-US" sz="1250" b="1" baseline="-30000" dirty="0" err="1">
                <a:solidFill>
                  <a:srgbClr val="CC3300"/>
                </a:solidFill>
              </a:rPr>
              <a:t>w</a:t>
            </a:r>
            <a:r>
              <a:rPr lang="en-US" altLang="en-US" sz="1250" b="1" dirty="0">
                <a:solidFill>
                  <a:srgbClr val="CC3300"/>
                </a:solidFill>
              </a:rPr>
              <a:t> D</a:t>
            </a:r>
            <a:r>
              <a:rPr lang="en-US" altLang="en-US" sz="1250" b="1" baseline="30000" dirty="0">
                <a:solidFill>
                  <a:srgbClr val="CC3300"/>
                </a:solidFill>
              </a:rPr>
              <a:t>X</a:t>
            </a:r>
            <a:r>
              <a:rPr lang="en-US" altLang="en-US" sz="1250" b="1" dirty="0">
                <a:solidFill>
                  <a:srgbClr val="CC3300"/>
                </a:solidFill>
              </a:rPr>
              <a:t>(</a:t>
            </a:r>
            <a:r>
              <a:rPr lang="en-US" altLang="en-US" sz="1250" b="1" dirty="0" err="1">
                <a:solidFill>
                  <a:srgbClr val="CC3300"/>
                </a:solidFill>
              </a:rPr>
              <a:t>Y,w</a:t>
            </a:r>
            <a:r>
              <a:rPr lang="en-US" altLang="en-US" sz="1250" b="1" dirty="0">
                <a:solidFill>
                  <a:srgbClr val="CC3300"/>
                </a:solidFill>
              </a:rPr>
              <a:t>)</a:t>
            </a:r>
            <a:r>
              <a:rPr lang="en-US" altLang="en-US" sz="1250" dirty="0"/>
              <a:t> </a:t>
            </a:r>
            <a:r>
              <a:rPr lang="sr-Latn-CS" altLang="en-US" sz="1250" dirty="0"/>
              <a:t>svim susedima</a:t>
            </a:r>
            <a:r>
              <a:rPr lang="en-US" altLang="en-US" sz="1250" dirty="0"/>
              <a:t> </a:t>
            </a:r>
            <a:br>
              <a:rPr lang="en-US" altLang="en-US" sz="1250" dirty="0"/>
            </a:br>
            <a:r>
              <a:rPr lang="en-US" altLang="en-US" sz="1250" dirty="0"/>
              <a:t>25 </a:t>
            </a:r>
            <a:br>
              <a:rPr lang="en-US" altLang="en-US" sz="1250" dirty="0"/>
            </a:br>
            <a:r>
              <a:rPr lang="en-US" altLang="en-US" sz="1250" dirty="0"/>
              <a:t>26 </a:t>
            </a:r>
            <a:r>
              <a:rPr lang="en-US" altLang="en-US" sz="1250" b="1" i="1" dirty="0"/>
              <a:t> </a:t>
            </a:r>
            <a:r>
              <a:rPr lang="en-US" altLang="en-US" sz="1250" b="1" i="1" dirty="0">
                <a:solidFill>
                  <a:schemeClr val="accent2"/>
                </a:solidFill>
              </a:rPr>
              <a:t>forever</a:t>
            </a:r>
            <a:r>
              <a:rPr lang="en-US" altLang="en-US" sz="125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99573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1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97525" y="97238"/>
            <a:ext cx="5855018" cy="4920764"/>
            <a:chOff x="822325" y="-313162"/>
            <a:chExt cx="6505575" cy="5467515"/>
          </a:xfrm>
        </p:grpSpPr>
        <p:pic>
          <p:nvPicPr>
            <p:cNvPr id="5" name="Picture 3" descr="dvexamp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925" y="-313162"/>
              <a:ext cx="4776788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390900" y="1048913"/>
              <a:ext cx="1577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1200" b="1">
                  <a:solidFill>
                    <a:srgbClr val="FF0000"/>
                  </a:solidFill>
                </a:rPr>
                <a:t>min</a:t>
              </a:r>
              <a:r>
                <a:rPr lang="hr-HR" altLang="en-US" sz="1200" b="1" baseline="-25000">
                  <a:solidFill>
                    <a:srgbClr val="FF0000"/>
                  </a:solidFill>
                </a:rPr>
                <a:t>w</a:t>
              </a:r>
              <a:r>
                <a:rPr lang="hr-HR" altLang="en-US" sz="1200" b="1">
                  <a:solidFill>
                    <a:srgbClr val="FF0000"/>
                  </a:solidFill>
                </a:rPr>
                <a:t> D</a:t>
              </a:r>
              <a:r>
                <a:rPr lang="hr-HR" altLang="en-US" sz="1200" b="1" baseline="30000">
                  <a:solidFill>
                    <a:srgbClr val="FF0000"/>
                  </a:solidFill>
                </a:rPr>
                <a:t>X</a:t>
              </a:r>
              <a:r>
                <a:rPr lang="hr-HR" altLang="en-US" sz="1200" b="1">
                  <a:solidFill>
                    <a:srgbClr val="FF0000"/>
                  </a:solidFill>
                </a:rPr>
                <a:t>(y,w)</a:t>
              </a:r>
              <a:r>
                <a:rPr lang="en-US" altLang="en-US" sz="1200" b="1">
                  <a:solidFill>
                    <a:srgbClr val="FF0000"/>
                  </a:solidFill>
                </a:rPr>
                <a:t>=2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22325" y="2050625"/>
              <a:ext cx="1577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1200" b="1">
                  <a:solidFill>
                    <a:srgbClr val="FF0000"/>
                  </a:solidFill>
                </a:rPr>
                <a:t>min</a:t>
              </a:r>
              <a:r>
                <a:rPr lang="hr-HR" altLang="en-US" sz="1200" b="1" baseline="-25000">
                  <a:solidFill>
                    <a:srgbClr val="FF0000"/>
                  </a:solidFill>
                </a:rPr>
                <a:t>w</a:t>
              </a:r>
              <a:r>
                <a:rPr lang="hr-HR" altLang="en-US" sz="1200" b="1">
                  <a:solidFill>
                    <a:srgbClr val="FF0000"/>
                  </a:solidFill>
                </a:rPr>
                <a:t> D</a:t>
              </a:r>
              <a:r>
                <a:rPr lang="hr-HR" altLang="en-US" sz="1200" b="1" baseline="30000">
                  <a:solidFill>
                    <a:srgbClr val="FF0000"/>
                  </a:solidFill>
                </a:rPr>
                <a:t>X</a:t>
              </a:r>
              <a:r>
                <a:rPr lang="hr-HR" altLang="en-US" sz="1200" b="1">
                  <a:solidFill>
                    <a:srgbClr val="FF0000"/>
                  </a:solidFill>
                </a:rPr>
                <a:t>(</a:t>
              </a:r>
              <a:r>
                <a:rPr lang="en-US" altLang="en-US" sz="1200" b="1">
                  <a:solidFill>
                    <a:srgbClr val="FF0000"/>
                  </a:solidFill>
                </a:rPr>
                <a:t>y</a:t>
              </a:r>
              <a:r>
                <a:rPr lang="hr-HR" altLang="en-US" sz="1200" b="1">
                  <a:solidFill>
                    <a:srgbClr val="FF0000"/>
                  </a:solidFill>
                </a:rPr>
                <a:t>,w)</a:t>
              </a:r>
              <a:r>
                <a:rPr lang="en-US" altLang="en-US" sz="1200" b="1">
                  <a:solidFill>
                    <a:srgbClr val="FF0000"/>
                  </a:solidFill>
                </a:rPr>
                <a:t> = 7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50900" y="1672800"/>
              <a:ext cx="1577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1200" b="1">
                  <a:solidFill>
                    <a:srgbClr val="FF0000"/>
                  </a:solidFill>
                </a:rPr>
                <a:t>min</a:t>
              </a:r>
              <a:r>
                <a:rPr lang="hr-HR" altLang="en-US" sz="1200" b="1" baseline="-25000">
                  <a:solidFill>
                    <a:srgbClr val="FF0000"/>
                  </a:solidFill>
                </a:rPr>
                <a:t>w</a:t>
              </a:r>
              <a:r>
                <a:rPr lang="hr-HR" altLang="en-US" sz="1200" b="1">
                  <a:solidFill>
                    <a:srgbClr val="FF0000"/>
                  </a:solidFill>
                </a:rPr>
                <a:t> D</a:t>
              </a:r>
              <a:r>
                <a:rPr lang="hr-HR" altLang="en-US" sz="1200" b="1" baseline="30000">
                  <a:solidFill>
                    <a:srgbClr val="FF0000"/>
                  </a:solidFill>
                </a:rPr>
                <a:t>X</a:t>
              </a:r>
              <a:r>
                <a:rPr lang="hr-HR" altLang="en-US" sz="1200" b="1">
                  <a:solidFill>
                    <a:srgbClr val="FF0000"/>
                  </a:solidFill>
                </a:rPr>
                <a:t>(y,w)</a:t>
              </a:r>
              <a:r>
                <a:rPr lang="en-US" altLang="en-US" sz="1200" b="1">
                  <a:solidFill>
                    <a:srgbClr val="FF0000"/>
                  </a:solidFill>
                </a:rPr>
                <a:t> = 2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22325" y="3414288"/>
              <a:ext cx="1577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1200" b="1">
                  <a:solidFill>
                    <a:srgbClr val="FF0000"/>
                  </a:solidFill>
                </a:rPr>
                <a:t>min</a:t>
              </a:r>
              <a:r>
                <a:rPr lang="hr-HR" altLang="en-US" sz="1200" b="1" baseline="-25000">
                  <a:solidFill>
                    <a:srgbClr val="FF0000"/>
                  </a:solidFill>
                </a:rPr>
                <a:t>w</a:t>
              </a:r>
              <a:r>
                <a:rPr lang="hr-HR" altLang="en-US" sz="1200" b="1">
                  <a:solidFill>
                    <a:srgbClr val="FF0000"/>
                  </a:solidFill>
                </a:rPr>
                <a:t> D</a:t>
              </a:r>
              <a:r>
                <a:rPr lang="en-US" altLang="en-US" sz="1200" b="1" baseline="30000">
                  <a:solidFill>
                    <a:srgbClr val="FF0000"/>
                  </a:solidFill>
                </a:rPr>
                <a:t>Y</a:t>
              </a:r>
              <a:r>
                <a:rPr lang="hr-HR" altLang="en-US" sz="1200" b="1">
                  <a:solidFill>
                    <a:srgbClr val="FF0000"/>
                  </a:solidFill>
                </a:rPr>
                <a:t>(</a:t>
              </a:r>
              <a:r>
                <a:rPr lang="en-US" altLang="en-US" sz="1200" b="1">
                  <a:solidFill>
                    <a:srgbClr val="FF0000"/>
                  </a:solidFill>
                </a:rPr>
                <a:t>z</a:t>
              </a:r>
              <a:r>
                <a:rPr lang="hr-HR" altLang="en-US" sz="1200" b="1">
                  <a:solidFill>
                    <a:srgbClr val="FF0000"/>
                  </a:solidFill>
                </a:rPr>
                <a:t>,w)</a:t>
              </a:r>
              <a:r>
                <a:rPr lang="en-US" altLang="en-US" sz="1200" b="1">
                  <a:solidFill>
                    <a:srgbClr val="FF0000"/>
                  </a:solidFill>
                </a:rPr>
                <a:t> = 1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50900" y="3036463"/>
              <a:ext cx="1577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1200" b="1">
                  <a:solidFill>
                    <a:srgbClr val="FF0000"/>
                  </a:solidFill>
                </a:rPr>
                <a:t>min</a:t>
              </a:r>
              <a:r>
                <a:rPr lang="hr-HR" altLang="en-US" sz="1200" b="1" baseline="-25000">
                  <a:solidFill>
                    <a:srgbClr val="FF0000"/>
                  </a:solidFill>
                </a:rPr>
                <a:t>w</a:t>
              </a:r>
              <a:r>
                <a:rPr lang="hr-HR" altLang="en-US" sz="1200" b="1">
                  <a:solidFill>
                    <a:srgbClr val="FF0000"/>
                  </a:solidFill>
                </a:rPr>
                <a:t> D</a:t>
              </a:r>
              <a:r>
                <a:rPr lang="en-US" altLang="en-US" sz="1200" b="1" baseline="30000">
                  <a:solidFill>
                    <a:srgbClr val="FF0000"/>
                  </a:solidFill>
                </a:rPr>
                <a:t>Y</a:t>
              </a:r>
              <a:r>
                <a:rPr lang="hr-HR" altLang="en-US" sz="1200" b="1">
                  <a:solidFill>
                    <a:srgbClr val="FF0000"/>
                  </a:solidFill>
                </a:rPr>
                <a:t>(</a:t>
              </a:r>
              <a:r>
                <a:rPr lang="en-US" altLang="en-US" sz="1200" b="1">
                  <a:solidFill>
                    <a:srgbClr val="FF0000"/>
                  </a:solidFill>
                </a:rPr>
                <a:t>x</a:t>
              </a:r>
              <a:r>
                <a:rPr lang="hr-HR" altLang="en-US" sz="1200" b="1">
                  <a:solidFill>
                    <a:srgbClr val="FF0000"/>
                  </a:solidFill>
                </a:rPr>
                <a:t>,w)</a:t>
              </a:r>
              <a:r>
                <a:rPr lang="en-US" altLang="en-US" sz="1200" b="1">
                  <a:solidFill>
                    <a:srgbClr val="FF0000"/>
                  </a:solidFill>
                </a:rPr>
                <a:t> = 2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866775" y="4779538"/>
              <a:ext cx="1577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1200" b="1">
                  <a:solidFill>
                    <a:srgbClr val="FF0000"/>
                  </a:solidFill>
                </a:rPr>
                <a:t>min</a:t>
              </a:r>
              <a:r>
                <a:rPr lang="hr-HR" altLang="en-US" sz="1200" b="1" baseline="-25000">
                  <a:solidFill>
                    <a:srgbClr val="FF0000"/>
                  </a:solidFill>
                </a:rPr>
                <a:t>w</a:t>
              </a:r>
              <a:r>
                <a:rPr lang="hr-HR" altLang="en-US" sz="1200" b="1">
                  <a:solidFill>
                    <a:srgbClr val="FF0000"/>
                  </a:solidFill>
                </a:rPr>
                <a:t> D</a:t>
              </a:r>
              <a:r>
                <a:rPr lang="en-US" altLang="en-US" sz="1200" b="1" baseline="30000">
                  <a:solidFill>
                    <a:srgbClr val="FF0000"/>
                  </a:solidFill>
                </a:rPr>
                <a:t>Z</a:t>
              </a:r>
              <a:r>
                <a:rPr lang="hr-HR" altLang="en-US" sz="1200" b="1">
                  <a:solidFill>
                    <a:srgbClr val="FF0000"/>
                  </a:solidFill>
                </a:rPr>
                <a:t>(</a:t>
              </a:r>
              <a:r>
                <a:rPr lang="en-US" altLang="en-US" sz="1200" b="1">
                  <a:solidFill>
                    <a:srgbClr val="FF0000"/>
                  </a:solidFill>
                </a:rPr>
                <a:t>y</a:t>
              </a:r>
              <a:r>
                <a:rPr lang="hr-HR" altLang="en-US" sz="1200" b="1">
                  <a:solidFill>
                    <a:srgbClr val="FF0000"/>
                  </a:solidFill>
                </a:rPr>
                <a:t>,w)</a:t>
              </a:r>
              <a:r>
                <a:rPr lang="en-US" altLang="en-US" sz="1200" b="1">
                  <a:solidFill>
                    <a:srgbClr val="FF0000"/>
                  </a:solidFill>
                </a:rPr>
                <a:t> = 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895350" y="4401713"/>
              <a:ext cx="15779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1200" b="1">
                  <a:solidFill>
                    <a:srgbClr val="FF0000"/>
                  </a:solidFill>
                </a:rPr>
                <a:t>min</a:t>
              </a:r>
              <a:r>
                <a:rPr lang="hr-HR" altLang="en-US" sz="1200" b="1" baseline="-25000">
                  <a:solidFill>
                    <a:srgbClr val="FF0000"/>
                  </a:solidFill>
                </a:rPr>
                <a:t>w</a:t>
              </a:r>
              <a:r>
                <a:rPr lang="hr-HR" altLang="en-US" sz="1200" b="1">
                  <a:solidFill>
                    <a:srgbClr val="FF0000"/>
                  </a:solidFill>
                </a:rPr>
                <a:t> D</a:t>
              </a:r>
              <a:r>
                <a:rPr lang="en-US" altLang="en-US" sz="1200" b="1" baseline="30000">
                  <a:solidFill>
                    <a:srgbClr val="FF0000"/>
                  </a:solidFill>
                </a:rPr>
                <a:t>Z</a:t>
              </a:r>
              <a:r>
                <a:rPr lang="hr-HR" altLang="en-US" sz="1200" b="1">
                  <a:solidFill>
                    <a:srgbClr val="FF0000"/>
                  </a:solidFill>
                </a:rPr>
                <a:t>(</a:t>
              </a:r>
              <a:r>
                <a:rPr lang="en-US" altLang="en-US" sz="1200" b="1">
                  <a:solidFill>
                    <a:srgbClr val="FF0000"/>
                  </a:solidFill>
                </a:rPr>
                <a:t>x</a:t>
              </a:r>
              <a:r>
                <a:rPr lang="hr-HR" altLang="en-US" sz="1200" b="1">
                  <a:solidFill>
                    <a:srgbClr val="FF0000"/>
                  </a:solidFill>
                </a:rPr>
                <a:t>,w)</a:t>
              </a:r>
              <a:r>
                <a:rPr lang="en-US" altLang="en-US" sz="1200" b="1">
                  <a:solidFill>
                    <a:srgbClr val="FF0000"/>
                  </a:solidFill>
                </a:rPr>
                <a:t> = 7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583363" y="1688674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2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946900" y="1687088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8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569075" y="2020463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3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931024" y="2034750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7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611938" y="3123775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2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932613" y="3123775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4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613525" y="3444450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5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904038" y="3444450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1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6613525" y="4517600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7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6946900" y="4517600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3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627813" y="4863675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9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6918324" y="4836687"/>
              <a:ext cx="381000" cy="290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b="1"/>
                <a:t>1</a:t>
              </a: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6596063" y="1718838"/>
              <a:ext cx="217487" cy="2174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r-Cyrl-RS" altLang="en-US" sz="2000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6596063" y="2037925"/>
              <a:ext cx="217487" cy="2174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r-Cyrl-RS" altLang="en-US" sz="2000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6624638" y="3155525"/>
              <a:ext cx="217487" cy="2174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r-Cyrl-RS" altLang="en-US" sz="2000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6929438" y="3460325"/>
              <a:ext cx="217487" cy="2174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r-Cyrl-RS" altLang="en-US" sz="2000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6972300" y="4535063"/>
              <a:ext cx="217488" cy="2174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r-Cyrl-RS" altLang="en-US" sz="200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943725" y="4868438"/>
              <a:ext cx="217488" cy="2174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r-Cyrl-RS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72139791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2 –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sr-Latn-RS" dirty="0" err="1"/>
              <a:t>žine</a:t>
            </a:r>
            <a:endParaRPr lang="en-US" dirty="0"/>
          </a:p>
        </p:txBody>
      </p:sp>
      <p:pic>
        <p:nvPicPr>
          <p:cNvPr id="8" name="Picture 3" descr="dv_g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96" y="585008"/>
            <a:ext cx="4702810" cy="382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621516" y="270336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28146" y="270336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9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84526" y="3631738"/>
            <a:ext cx="380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54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24056" y="362538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958576" y="2714798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100" b="1">
                <a:solidFill>
                  <a:schemeClr val="bg2"/>
                </a:solidFill>
              </a:rPr>
              <a:t>Z</a:t>
            </a:r>
            <a:endParaRPr lang="en-US" altLang="en-US" sz="1100" b="1">
              <a:solidFill>
                <a:schemeClr val="bg2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973816" y="364062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Y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339826" y="2810048"/>
            <a:ext cx="1088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 dirty="0">
                <a:solidFill>
                  <a:srgbClr val="FF0000"/>
                </a:solidFill>
              </a:rPr>
              <a:t>min D</a:t>
            </a:r>
            <a:r>
              <a:rPr lang="hr-HR" altLang="en-US" sz="1200" b="1" baseline="30000" dirty="0">
                <a:solidFill>
                  <a:srgbClr val="FF0000"/>
                </a:solidFill>
              </a:rPr>
              <a:t>Y</a:t>
            </a:r>
            <a:r>
              <a:rPr lang="hr-HR" altLang="en-US" sz="1200" b="1" dirty="0">
                <a:solidFill>
                  <a:srgbClr val="FF0000"/>
                </a:solidFill>
              </a:rPr>
              <a:t>(x,w)</a:t>
            </a:r>
            <a:endParaRPr lang="en-US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664436" y="2821478"/>
            <a:ext cx="10147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 dirty="0">
                <a:solidFill>
                  <a:srgbClr val="FF0000"/>
                </a:solidFill>
              </a:rPr>
              <a:t>min D</a:t>
            </a:r>
            <a:r>
              <a:rPr lang="hr-HR" altLang="en-US" sz="1200" b="1" baseline="30000" dirty="0">
                <a:solidFill>
                  <a:srgbClr val="FF0000"/>
                </a:solidFill>
              </a:rPr>
              <a:t>Z</a:t>
            </a:r>
            <a:r>
              <a:rPr lang="hr-HR" altLang="en-US" sz="1200" b="1" dirty="0">
                <a:solidFill>
                  <a:srgbClr val="FF0000"/>
                </a:solidFill>
              </a:rPr>
              <a:t>(x,w)</a:t>
            </a:r>
            <a:endParaRPr lang="en-US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234166" y="4527998"/>
            <a:ext cx="4179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Opadanje te</a:t>
            </a:r>
            <a:r>
              <a:rPr lang="hr-HR" altLang="en-US" sz="2000"/>
              <a:t>ž</a:t>
            </a:r>
            <a:r>
              <a:rPr lang="en-US" altLang="en-US" sz="2000"/>
              <a:t>ine se br</a:t>
            </a:r>
            <a:r>
              <a:rPr lang="hr-HR" altLang="en-US" sz="2000"/>
              <a:t>z</a:t>
            </a:r>
            <a:r>
              <a:rPr lang="en-US" altLang="en-US" sz="2000"/>
              <a:t>o </a:t>
            </a:r>
            <a:r>
              <a:rPr lang="hr-HR" altLang="en-US" sz="2000"/>
              <a:t>uravnotežava!</a:t>
            </a:r>
            <a:endParaRPr lang="en-US" altLang="en-US" sz="200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594336" y="271606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rgbClr val="FF0000"/>
                </a:solidFill>
              </a:rPr>
              <a:t>6</a:t>
            </a:r>
            <a:endParaRPr lang="en-US" altLang="en-US" sz="1200" b="1">
              <a:solidFill>
                <a:srgbClr val="FF0000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0516" y="1625730"/>
            <a:ext cx="227457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800" b="1" dirty="0"/>
              <a:t>Napomena:</a:t>
            </a:r>
            <a:r>
              <a:rPr lang="hr-HR" altLang="en-US" sz="1800" dirty="0"/>
              <a:t> Sa promenom težine direktne grane, menja se čitava kolona koja je sadrži !!!</a:t>
            </a:r>
            <a:endParaRPr lang="en-US" altLang="en-US" sz="1800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872466" y="270463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123416" y="270590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374366" y="270717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835126" y="269955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 dirty="0">
                <a:solidFill>
                  <a:schemeClr val="bg2"/>
                </a:solidFill>
              </a:rPr>
              <a:t>6</a:t>
            </a:r>
            <a:endParaRPr lang="en-US" altLang="en-US" sz="1200" b="1" dirty="0">
              <a:solidFill>
                <a:schemeClr val="bg2"/>
              </a:solidFill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075916" y="268304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6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549876" y="3606338"/>
            <a:ext cx="3965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 dirty="0">
                <a:solidFill>
                  <a:schemeClr val="bg2"/>
                </a:solidFill>
              </a:rPr>
              <a:t>54</a:t>
            </a:r>
            <a:endParaRPr lang="en-US" altLang="en-US" sz="1200" b="1" dirty="0">
              <a:solidFill>
                <a:schemeClr val="bg2"/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875006" y="359998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822426" y="3580938"/>
            <a:ext cx="3767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 dirty="0">
                <a:solidFill>
                  <a:schemeClr val="bg2"/>
                </a:solidFill>
              </a:rPr>
              <a:t>54</a:t>
            </a:r>
            <a:endParaRPr lang="en-US" altLang="en-US" sz="1200" b="1" dirty="0">
              <a:solidFill>
                <a:schemeClr val="bg2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6125956" y="357458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051776" y="3555538"/>
            <a:ext cx="393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 dirty="0">
                <a:solidFill>
                  <a:schemeClr val="bg2"/>
                </a:solidFill>
              </a:rPr>
              <a:t>54</a:t>
            </a:r>
            <a:endParaRPr lang="en-US" altLang="en-US" sz="1200" b="1" dirty="0">
              <a:solidFill>
                <a:schemeClr val="bg2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7376906" y="354918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6633" y="15706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en-US" dirty="0"/>
              <a:t>Smanjenje težine grane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98056" y="3768587"/>
            <a:ext cx="817880" cy="407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C00000"/>
                </a:solidFill>
              </a:rPr>
              <a:t>Promena</a:t>
            </a:r>
            <a:endParaRPr lang="en-US" sz="1200" dirty="0">
              <a:solidFill>
                <a:srgbClr val="C00000"/>
              </a:solidFill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c(X,Y)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76666" y="3984117"/>
            <a:ext cx="630300" cy="407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vreme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3359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44" y="392575"/>
            <a:ext cx="2526721" cy="766200"/>
          </a:xfrm>
        </p:spPr>
        <p:txBody>
          <a:bodyPr/>
          <a:lstStyle/>
          <a:p>
            <a:r>
              <a:rPr lang="hr-HR" altLang="en-US" dirty="0"/>
              <a:t>Primer 3 – Sporo uravnotežavanje</a:t>
            </a:r>
            <a:endParaRPr lang="en-US" dirty="0"/>
          </a:p>
        </p:txBody>
      </p:sp>
      <p:pic>
        <p:nvPicPr>
          <p:cNvPr id="4" name="Picture 3" descr="dv_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0" y="540000"/>
            <a:ext cx="5761038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65775" y="264502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70500" y="264502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9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32400" y="36022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54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80063" y="36165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79975" y="26164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Z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699025" y="36165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Y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5000" y="2821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400" b="1" dirty="0">
                <a:solidFill>
                  <a:srgbClr val="FF0000"/>
                </a:solidFill>
              </a:rPr>
              <a:t>min D</a:t>
            </a:r>
            <a:r>
              <a:rPr lang="hr-HR" altLang="en-US" sz="1400" b="1" baseline="30000" dirty="0">
                <a:solidFill>
                  <a:srgbClr val="FF0000"/>
                </a:solidFill>
              </a:rPr>
              <a:t>Y</a:t>
            </a:r>
            <a:r>
              <a:rPr lang="hr-HR" altLang="en-US" sz="1400" b="1" dirty="0">
                <a:solidFill>
                  <a:srgbClr val="FF0000"/>
                </a:solidFill>
              </a:rPr>
              <a:t>(x,w)</a:t>
            </a:r>
            <a:endParaRPr lang="en-US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-19371" y="2360661"/>
            <a:ext cx="245297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800" dirty="0"/>
              <a:t>Povećanje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</a:t>
            </a:r>
            <a:r>
              <a:rPr lang="hr-HR" altLang="en-US" sz="1800" dirty="0"/>
              <a:t>ž</a:t>
            </a:r>
            <a:r>
              <a:rPr lang="en-US" altLang="en-US" sz="1800" dirty="0" err="1"/>
              <a:t>ine</a:t>
            </a:r>
            <a:r>
              <a:rPr lang="hr-HR" altLang="en-US" sz="1800" dirty="0"/>
              <a:t> (loše vesti)</a:t>
            </a:r>
            <a:r>
              <a:rPr lang="en-US" altLang="en-US" sz="1800" dirty="0"/>
              <a:t> </a:t>
            </a:r>
            <a:r>
              <a:rPr lang="hr-HR" altLang="en-US" sz="1800" dirty="0"/>
              <a:t>izaziva vrlo sporo</a:t>
            </a:r>
            <a:r>
              <a:rPr lang="en-US" altLang="en-US" sz="1800" dirty="0"/>
              <a:t> </a:t>
            </a:r>
            <a:r>
              <a:rPr lang="hr-HR" altLang="en-US" sz="1800" dirty="0"/>
              <a:t>uravnotežavanje, stvara oscilacije i zahteva mnogo iteracija!</a:t>
            </a:r>
            <a:endParaRPr lang="en-US" altLang="en-US" sz="1800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233488" y="2006206"/>
            <a:ext cx="1133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800" b="1" dirty="0">
                <a:solidFill>
                  <a:srgbClr val="C00000"/>
                </a:solidFill>
              </a:rPr>
              <a:t>44 iteraci</a:t>
            </a:r>
            <a:r>
              <a:rPr lang="en-US" altLang="en-US" sz="1800" b="1" dirty="0">
                <a:solidFill>
                  <a:srgbClr val="C00000"/>
                </a:solidFill>
              </a:rPr>
              <a:t>ja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488138" y="26926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2863" y="26926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bg2"/>
                </a:solidFill>
              </a:rPr>
              <a:t>65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6063" y="270693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70788" y="270693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bg2"/>
                </a:solidFill>
              </a:rPr>
              <a:t>65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810650" y="272122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15375" y="272122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bg2"/>
                </a:solidFill>
              </a:rPr>
              <a:t>65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944125" y="273551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648850" y="273551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bg2"/>
                </a:solidFill>
              </a:rPr>
              <a:t>65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180163" y="364991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54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527825" y="3664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372375" y="36530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54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20038" y="36673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6520138" y="365626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54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867800" y="36705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7634563" y="365943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54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7982225" y="367372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1200" b="1">
                <a:solidFill>
                  <a:schemeClr val="bg2"/>
                </a:solidFill>
              </a:rPr>
              <a:t>1</a:t>
            </a:r>
            <a:endParaRPr lang="en-US" altLang="en-US" sz="1200" b="1">
              <a:solidFill>
                <a:schemeClr val="bg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52456" y="3862525"/>
            <a:ext cx="817880" cy="299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C00000"/>
                </a:solidFill>
              </a:rPr>
              <a:t>Promena</a:t>
            </a:r>
            <a:endParaRPr lang="en-US" sz="1200" dirty="0">
              <a:solidFill>
                <a:srgbClr val="C00000"/>
              </a:solidFill>
            </a:endParaRP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c(X,Y)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53466" y="4034855"/>
            <a:ext cx="630300" cy="299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vreme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23977" y="106662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en-US" dirty="0"/>
              <a:t>Povećanje težine grane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2413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Klasifikacija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altLang="en-US" b="1" dirty="0">
                <a:solidFill>
                  <a:srgbClr val="FF9800"/>
                </a:solidFill>
              </a:rPr>
              <a:t>Globalni</a:t>
            </a:r>
            <a:r>
              <a:rPr lang="hr-HR" altLang="en-US" dirty="0">
                <a:solidFill>
                  <a:srgbClr val="FF9800"/>
                </a:solidFill>
              </a:rPr>
              <a:t> </a:t>
            </a:r>
            <a:r>
              <a:rPr lang="hr-HR" altLang="en-US" dirty="0"/>
              <a:t>algoritmi rutiranja – mora postojati znanje o čitavoj mreži</a:t>
            </a:r>
          </a:p>
          <a:p>
            <a:pPr eaLnBrk="1" hangingPunct="1"/>
            <a:r>
              <a:rPr lang="hr-HR" altLang="en-US" b="1" dirty="0">
                <a:solidFill>
                  <a:srgbClr val="FF9800"/>
                </a:solidFill>
              </a:rPr>
              <a:t>Decentralizovani</a:t>
            </a:r>
            <a:r>
              <a:rPr lang="hr-HR" altLang="en-US" dirty="0"/>
              <a:t> (</a:t>
            </a:r>
            <a:r>
              <a:rPr lang="hr-HR" altLang="en-US" b="1" dirty="0">
                <a:solidFill>
                  <a:srgbClr val="FF9800"/>
                </a:solidFill>
              </a:rPr>
              <a:t>distribuirani</a:t>
            </a:r>
            <a:r>
              <a:rPr lang="hr-HR" altLang="en-US" dirty="0"/>
              <a:t>) algoritmi rutiranja – svaki čvor zna samo o svojim susedima, sa kojima razmenjuje informacije u najkraćim putevima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632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Primer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5400" y="1526400"/>
            <a:ext cx="8596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000" b="1" dirty="0" err="1"/>
              <a:t>Zadatak</a:t>
            </a:r>
            <a:r>
              <a:rPr lang="en-US" altLang="en-US" sz="2000" b="1" dirty="0"/>
              <a:t>:</a:t>
            </a:r>
            <a:r>
              <a:rPr lang="en-US" altLang="en-US" sz="2000" dirty="0"/>
              <a:t> </a:t>
            </a:r>
            <a:r>
              <a:rPr lang="en-US" altLang="en-US" sz="2000" dirty="0" err="1">
                <a:cs typeface="Times New Roman" pitchFamily="18" charset="0"/>
              </a:rPr>
              <a:t>Za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mre</a:t>
            </a:r>
            <a:r>
              <a:rPr lang="hr-HR" altLang="en-US" sz="2000" dirty="0"/>
              <a:t>ž</a:t>
            </a:r>
            <a:r>
              <a:rPr lang="en-US" altLang="en-US" sz="2000" dirty="0">
                <a:cs typeface="Times New Roman" pitchFamily="18" charset="0"/>
              </a:rPr>
              <a:t>u </a:t>
            </a:r>
            <a:r>
              <a:rPr lang="en-US" altLang="en-US" sz="2000" dirty="0" err="1">
                <a:cs typeface="Times New Roman" pitchFamily="18" charset="0"/>
              </a:rPr>
              <a:t>sa</a:t>
            </a:r>
            <a:r>
              <a:rPr lang="en-US" altLang="en-US" sz="2000" dirty="0">
                <a:cs typeface="Times New Roman" pitchFamily="18" charset="0"/>
              </a:rPr>
              <a:t> 4 </a:t>
            </a:r>
            <a:r>
              <a:rPr lang="hr-HR" altLang="en-US" sz="2000" dirty="0"/>
              <a:t>č</a:t>
            </a:r>
            <a:r>
              <a:rPr lang="en-US" altLang="en-US" sz="2000" dirty="0" err="1">
                <a:cs typeface="Times New Roman" pitchFamily="18" charset="0"/>
              </a:rPr>
              <a:t>vora</a:t>
            </a:r>
            <a:r>
              <a:rPr lang="en-US" altLang="en-US" sz="2000" dirty="0">
                <a:cs typeface="Times New Roman" pitchFamily="18" charset="0"/>
              </a:rPr>
              <a:t>, </a:t>
            </a:r>
            <a:r>
              <a:rPr lang="en-US" altLang="en-US" sz="2000" dirty="0" err="1">
                <a:cs typeface="Times New Roman" pitchFamily="18" charset="0"/>
              </a:rPr>
              <a:t>prikazanu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na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sl</a:t>
            </a:r>
            <a:r>
              <a:rPr lang="hr-HR" altLang="en-US" sz="2000" dirty="0"/>
              <a:t>ici</a:t>
            </a:r>
            <a:r>
              <a:rPr lang="en-US" altLang="en-US" sz="2000" dirty="0">
                <a:cs typeface="Times New Roman" pitchFamily="18" charset="0"/>
              </a:rPr>
              <a:t>, </a:t>
            </a:r>
            <a:r>
              <a:rPr lang="en-US" altLang="en-US" sz="2000" dirty="0" err="1">
                <a:cs typeface="Times New Roman" pitchFamily="18" charset="0"/>
              </a:rPr>
              <a:t>primenom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i="1" dirty="0">
                <a:cs typeface="Times New Roman" pitchFamily="18" charset="0"/>
              </a:rPr>
              <a:t>Distance Vector Routing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algoritma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prikazati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postupak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punjenja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tabela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rastojanja</a:t>
            </a:r>
            <a:r>
              <a:rPr lang="en-US" altLang="en-US" sz="2000" dirty="0">
                <a:cs typeface="Times New Roman" pitchFamily="18" charset="0"/>
              </a:rPr>
              <a:t> u </a:t>
            </a:r>
            <a:r>
              <a:rPr lang="en-US" altLang="en-US" sz="2000" dirty="0" err="1">
                <a:cs typeface="Times New Roman" pitchFamily="18" charset="0"/>
              </a:rPr>
              <a:t>svim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hr-HR" altLang="en-US" sz="2000" dirty="0"/>
              <a:t>č</a:t>
            </a:r>
            <a:r>
              <a:rPr lang="en-US" altLang="en-US" sz="2000" dirty="0" err="1">
                <a:cs typeface="Times New Roman" pitchFamily="18" charset="0"/>
              </a:rPr>
              <a:t>vorovima</a:t>
            </a:r>
            <a:r>
              <a:rPr lang="en-US" altLang="en-US" sz="2000" dirty="0">
                <a:cs typeface="Times New Roman" pitchFamily="18" charset="0"/>
              </a:rPr>
              <a:t>. </a:t>
            </a:r>
            <a:r>
              <a:rPr lang="en-US" altLang="en-US" sz="2000" dirty="0" err="1">
                <a:cs typeface="Times New Roman" pitchFamily="18" charset="0"/>
              </a:rPr>
              <a:t>Ako</a:t>
            </a:r>
            <a:r>
              <a:rPr lang="en-US" altLang="en-US" sz="2000" dirty="0">
                <a:cs typeface="Times New Roman" pitchFamily="18" charset="0"/>
              </a:rPr>
              <a:t> se u </a:t>
            </a:r>
            <a:r>
              <a:rPr lang="en-US" altLang="en-US" sz="2000" dirty="0" err="1">
                <a:cs typeface="Times New Roman" pitchFamily="18" charset="0"/>
              </a:rPr>
              <a:t>trenutku</a:t>
            </a:r>
            <a:r>
              <a:rPr lang="en-US" altLang="en-US" sz="2000" dirty="0">
                <a:cs typeface="Times New Roman" pitchFamily="18" charset="0"/>
              </a:rPr>
              <a:t> t</a:t>
            </a:r>
            <a:r>
              <a:rPr lang="en-US" altLang="en-US" sz="2000" baseline="-30000" dirty="0">
                <a:cs typeface="Times New Roman" pitchFamily="18" charset="0"/>
              </a:rPr>
              <a:t>0</a:t>
            </a:r>
            <a:r>
              <a:rPr lang="en-US" altLang="en-US" sz="2000" dirty="0">
                <a:cs typeface="Times New Roman" pitchFamily="18" charset="0"/>
              </a:rPr>
              <a:t>, </a:t>
            </a:r>
            <a:r>
              <a:rPr lang="en-US" altLang="en-US" sz="2000" dirty="0" err="1">
                <a:cs typeface="Times New Roman" pitchFamily="18" charset="0"/>
              </a:rPr>
              <a:t>nakon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uspostavljanja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ravnote</a:t>
            </a:r>
            <a:r>
              <a:rPr lang="hr-HR" altLang="en-US" sz="2000" dirty="0"/>
              <a:t>ž</a:t>
            </a:r>
            <a:r>
              <a:rPr lang="en-US" altLang="en-US" sz="2000" dirty="0">
                <a:cs typeface="Times New Roman" pitchFamily="18" charset="0"/>
              </a:rPr>
              <a:t>nog </a:t>
            </a:r>
            <a:r>
              <a:rPr lang="en-US" altLang="en-US" sz="2000" dirty="0" err="1">
                <a:cs typeface="Times New Roman" pitchFamily="18" charset="0"/>
              </a:rPr>
              <a:t>stanja</a:t>
            </a:r>
            <a:r>
              <a:rPr lang="en-US" altLang="en-US" sz="2000" dirty="0">
                <a:cs typeface="Times New Roman" pitchFamily="18" charset="0"/>
              </a:rPr>
              <a:t>, </a:t>
            </a:r>
            <a:r>
              <a:rPr lang="en-US" altLang="en-US" sz="2000" dirty="0" err="1">
                <a:cs typeface="Times New Roman" pitchFamily="18" charset="0"/>
              </a:rPr>
              <a:t>te</a:t>
            </a:r>
            <a:r>
              <a:rPr lang="hr-HR" altLang="en-US" sz="2000" dirty="0"/>
              <a:t>ž</a:t>
            </a:r>
            <a:r>
              <a:rPr lang="en-US" altLang="en-US" sz="2000" dirty="0" err="1">
                <a:cs typeface="Times New Roman" pitchFamily="18" charset="0"/>
              </a:rPr>
              <a:t>ina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grane</a:t>
            </a:r>
            <a:r>
              <a:rPr lang="en-US" altLang="en-US" sz="2000" dirty="0">
                <a:cs typeface="Times New Roman" pitchFamily="18" charset="0"/>
              </a:rPr>
              <a:t> BC </a:t>
            </a:r>
            <a:r>
              <a:rPr lang="en-US" altLang="en-US" sz="2000" dirty="0" err="1">
                <a:cs typeface="Times New Roman" pitchFamily="18" charset="0"/>
              </a:rPr>
              <a:t>promeni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sa</a:t>
            </a:r>
            <a:r>
              <a:rPr lang="en-US" altLang="en-US" sz="2000" dirty="0">
                <a:cs typeface="Times New Roman" pitchFamily="18" charset="0"/>
              </a:rPr>
              <a:t> 1 </a:t>
            </a:r>
            <a:r>
              <a:rPr lang="en-US" altLang="en-US" sz="2000" dirty="0" err="1">
                <a:cs typeface="Times New Roman" pitchFamily="18" charset="0"/>
              </a:rPr>
              <a:t>na</a:t>
            </a:r>
            <a:r>
              <a:rPr lang="en-US" altLang="en-US" sz="2000" dirty="0">
                <a:cs typeface="Times New Roman" pitchFamily="18" charset="0"/>
              </a:rPr>
              <a:t> 3, </a:t>
            </a:r>
            <a:r>
              <a:rPr lang="en-US" altLang="en-US" sz="2000" dirty="0" err="1">
                <a:cs typeface="Times New Roman" pitchFamily="18" charset="0"/>
              </a:rPr>
              <a:t>prikazati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postupak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uspostavljanja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nove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 err="1">
                <a:cs typeface="Times New Roman" pitchFamily="18" charset="0"/>
              </a:rPr>
              <a:t>ravnote</a:t>
            </a:r>
            <a:r>
              <a:rPr lang="hr-HR" altLang="en-US" sz="2000" dirty="0"/>
              <a:t>ž</a:t>
            </a:r>
            <a:r>
              <a:rPr lang="en-US" altLang="en-US" sz="2000" dirty="0">
                <a:cs typeface="Times New Roman" pitchFamily="18" charset="0"/>
              </a:rPr>
              <a:t>e.</a:t>
            </a:r>
            <a:r>
              <a:rPr lang="en-US" altLang="en-US" sz="2000" dirty="0"/>
              <a:t> </a:t>
            </a:r>
          </a:p>
        </p:txBody>
      </p:sp>
      <p:grpSp>
        <p:nvGrpSpPr>
          <p:cNvPr id="6" name="Group 20"/>
          <p:cNvGrpSpPr>
            <a:grpSpLocks noChangeAspect="1"/>
          </p:cNvGrpSpPr>
          <p:nvPr/>
        </p:nvGrpSpPr>
        <p:grpSpPr bwMode="auto">
          <a:xfrm>
            <a:off x="3440388" y="3207200"/>
            <a:ext cx="1553210" cy="1508760"/>
            <a:chOff x="2081" y="2560"/>
            <a:chExt cx="1223" cy="118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81" y="3044"/>
              <a:ext cx="284" cy="274"/>
            </a:xfrm>
            <a:prstGeom prst="ellipse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hr-HR" altLang="en-US"/>
                <a:t>A</a:t>
              </a:r>
              <a:endParaRPr lang="en-US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20" y="3036"/>
              <a:ext cx="284" cy="274"/>
            </a:xfrm>
            <a:prstGeom prst="ellipse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hr-HR" altLang="en-US"/>
                <a:t>B</a:t>
              </a:r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46" y="2560"/>
              <a:ext cx="284" cy="274"/>
            </a:xfrm>
            <a:prstGeom prst="ellipse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hr-HR" altLang="en-US"/>
                <a:t>C</a:t>
              </a:r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538" y="3474"/>
              <a:ext cx="284" cy="274"/>
            </a:xfrm>
            <a:prstGeom prst="ellipse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hr-HR" altLang="en-US"/>
                <a:t>D</a:t>
              </a:r>
              <a:endParaRPr lang="en-US" altLang="en-US"/>
            </a:p>
          </p:txBody>
        </p:sp>
        <p:cxnSp>
          <p:nvCxnSpPr>
            <p:cNvPr id="11" name="AutoShape 10"/>
            <p:cNvCxnSpPr>
              <a:cxnSpLocks noChangeShapeType="1"/>
              <a:stCxn id="7" idx="7"/>
              <a:endCxn id="9" idx="3"/>
            </p:cNvCxnSpPr>
            <p:nvPr/>
          </p:nvCxnSpPr>
          <p:spPr bwMode="auto">
            <a:xfrm flipV="1">
              <a:off x="2323" y="2802"/>
              <a:ext cx="265" cy="2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"/>
            <p:cNvCxnSpPr>
              <a:cxnSpLocks noChangeShapeType="1"/>
              <a:stCxn id="8" idx="1"/>
              <a:endCxn id="9" idx="5"/>
            </p:cNvCxnSpPr>
            <p:nvPr/>
          </p:nvCxnSpPr>
          <p:spPr bwMode="auto">
            <a:xfrm flipH="1" flipV="1">
              <a:off x="2788" y="2802"/>
              <a:ext cx="274" cy="2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H="1">
              <a:off x="2373" y="3173"/>
              <a:ext cx="639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10" idx="1"/>
              <a:endCxn id="7" idx="5"/>
            </p:cNvCxnSpPr>
            <p:nvPr/>
          </p:nvCxnSpPr>
          <p:spPr bwMode="auto">
            <a:xfrm flipH="1" flipV="1">
              <a:off x="2323" y="3286"/>
              <a:ext cx="257" cy="2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10" idx="7"/>
              <a:endCxn id="8" idx="3"/>
            </p:cNvCxnSpPr>
            <p:nvPr/>
          </p:nvCxnSpPr>
          <p:spPr bwMode="auto">
            <a:xfrm flipV="1">
              <a:off x="2780" y="3278"/>
              <a:ext cx="28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199" y="2706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2000"/>
                <a:t>2</a:t>
              </a:r>
              <a:endParaRPr lang="en-US" altLang="en-US" sz="200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921" y="2697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2000"/>
                <a:t>1</a:t>
              </a:r>
              <a:endParaRPr lang="en-US" altLang="en-US" sz="200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610" y="2926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2000"/>
                <a:t>7</a:t>
              </a:r>
              <a:endParaRPr lang="en-US" altLang="en-US" sz="2000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36" y="3328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2000"/>
                <a:t>6</a:t>
              </a:r>
              <a:endParaRPr lang="en-US" altLang="en-US" sz="2000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931" y="3347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hr-HR" altLang="en-US" sz="2000"/>
                <a:t>3</a:t>
              </a:r>
              <a:endParaRPr lang="en-US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61755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 err="1"/>
              <a:t>šenje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3" descr="DV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51" y="1337325"/>
            <a:ext cx="6270050" cy="379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26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Ispitni</a:t>
            </a:r>
            <a:r>
              <a:rPr lang="en-US" altLang="en-US" dirty="0"/>
              <a:t> </a:t>
            </a:r>
            <a:r>
              <a:rPr lang="en-US" altLang="en-US" dirty="0" err="1"/>
              <a:t>zadatak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16000" y="127651"/>
            <a:ext cx="5997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 err="1">
                <a:cs typeface="Times New Roman" pitchFamily="18" charset="0"/>
              </a:rPr>
              <a:t>Zadatak</a:t>
            </a:r>
            <a:r>
              <a:rPr lang="en-US" altLang="en-US" sz="1800" b="1" dirty="0">
                <a:cs typeface="Times New Roman" pitchFamily="18" charset="0"/>
              </a:rPr>
              <a:t>:</a:t>
            </a: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sr-Cyrl-CS" altLang="en-US" sz="1800" dirty="0">
                <a:cs typeface="Times New Roman" pitchFamily="18" charset="0"/>
              </a:rPr>
              <a:t>Za globalnu mrežu zadatu tabelom 1 prikazati postupak punjenja tabela rastojanja primenom </a:t>
            </a:r>
            <a:r>
              <a:rPr lang="sr-Cyrl-CS" altLang="en-US" sz="1800" i="1" dirty="0">
                <a:cs typeface="Times New Roman" pitchFamily="18" charset="0"/>
              </a:rPr>
              <a:t>Distance </a:t>
            </a:r>
            <a:r>
              <a:rPr lang="sr-Cyrl-CS" altLang="en-US" sz="1800" i="1" dirty="0" err="1">
                <a:cs typeface="Times New Roman" pitchFamily="18" charset="0"/>
              </a:rPr>
              <a:t>Vector</a:t>
            </a:r>
            <a:r>
              <a:rPr lang="sr-Cyrl-CS" altLang="en-US" sz="1800" i="1" dirty="0">
                <a:cs typeface="Times New Roman" pitchFamily="18" charset="0"/>
              </a:rPr>
              <a:t> </a:t>
            </a:r>
            <a:r>
              <a:rPr lang="sr-Cyrl-CS" altLang="en-US" sz="1800" i="1" dirty="0" err="1">
                <a:cs typeface="Times New Roman" pitchFamily="18" charset="0"/>
              </a:rPr>
              <a:t>Routing</a:t>
            </a:r>
            <a:r>
              <a:rPr lang="sr-Cyrl-CS" altLang="en-US" sz="1800" dirty="0">
                <a:cs typeface="Times New Roman" pitchFamily="18" charset="0"/>
              </a:rPr>
              <a:t> algoritma. Parametri u tabeli 1 zadati su u sledećem formatu: [Oznaka </a:t>
            </a:r>
            <a:r>
              <a:rPr lang="sr-Cyrl-CS" altLang="en-US" sz="1800" dirty="0" err="1">
                <a:cs typeface="Times New Roman" pitchFamily="18" charset="0"/>
              </a:rPr>
              <a:t>rutera</a:t>
            </a:r>
            <a:r>
              <a:rPr lang="sr-Cyrl-CS" altLang="en-US" sz="1800" dirty="0">
                <a:cs typeface="Times New Roman" pitchFamily="18" charset="0"/>
              </a:rPr>
              <a:t>, interfejs, IP adresa, težina izlazne grane]. Nakon uspostavljanja </a:t>
            </a:r>
            <a:r>
              <a:rPr lang="sr-Cyrl-CS" altLang="en-US" sz="1800" dirty="0" err="1">
                <a:cs typeface="Times New Roman" pitchFamily="18" charset="0"/>
              </a:rPr>
              <a:t>ravnote</a:t>
            </a:r>
            <a:r>
              <a:rPr lang="sr-Latn-CS" altLang="en-US" sz="1800" dirty="0" err="1">
                <a:cs typeface="Times New Roman" pitchFamily="18" charset="0"/>
              </a:rPr>
              <a:t>žnog</a:t>
            </a:r>
            <a:r>
              <a:rPr lang="sr-Latn-CS" altLang="en-US" sz="1800" dirty="0">
                <a:cs typeface="Times New Roman" pitchFamily="18" charset="0"/>
              </a:rPr>
              <a:t> stanja prikazati kako izgleda </a:t>
            </a:r>
            <a:r>
              <a:rPr lang="sr-Latn-CS" altLang="en-US" sz="1800" i="1" dirty="0" err="1">
                <a:cs typeface="Times New Roman" pitchFamily="18" charset="0"/>
              </a:rPr>
              <a:t>routing</a:t>
            </a:r>
            <a:r>
              <a:rPr lang="sr-Latn-CS" altLang="en-US" sz="1800" dirty="0">
                <a:cs typeface="Times New Roman" pitchFamily="18" charset="0"/>
              </a:rPr>
              <a:t> tabela u </a:t>
            </a:r>
            <a:r>
              <a:rPr lang="sr-Latn-CS" altLang="en-US" sz="1800" dirty="0" err="1">
                <a:cs typeface="Times New Roman" pitchFamily="18" charset="0"/>
              </a:rPr>
              <a:t>ruteru</a:t>
            </a:r>
            <a:r>
              <a:rPr lang="sr-Latn-CS" altLang="en-US" sz="1800" dirty="0">
                <a:cs typeface="Times New Roman" pitchFamily="18" charset="0"/>
              </a:rPr>
              <a:t> A. Za </a:t>
            </a:r>
            <a:r>
              <a:rPr lang="sr-Latn-CS" altLang="en-US" sz="1800" i="1" dirty="0" err="1">
                <a:cs typeface="Times New Roman" pitchFamily="18" charset="0"/>
              </a:rPr>
              <a:t>routing</a:t>
            </a:r>
            <a:r>
              <a:rPr lang="sr-Latn-CS" altLang="en-US" sz="1800" dirty="0">
                <a:cs typeface="Times New Roman" pitchFamily="18" charset="0"/>
              </a:rPr>
              <a:t> tabelu koristiti sledeći format: &lt;IP </a:t>
            </a:r>
            <a:r>
              <a:rPr lang="sr-Latn-CS" altLang="en-US" sz="1800" dirty="0" err="1">
                <a:cs typeface="Times New Roman" pitchFamily="18" charset="0"/>
              </a:rPr>
              <a:t>adr.mreže</a:t>
            </a:r>
            <a:r>
              <a:rPr lang="sr-Latn-CS" altLang="en-US" sz="1800" dirty="0">
                <a:cs typeface="Times New Roman" pitchFamily="18" charset="0"/>
              </a:rPr>
              <a:t>&gt; &lt;maska&gt; &lt;dužina puta&gt; &lt;D/I&gt; &lt;sledeći skok&gt; &lt;interfejs&gt;</a:t>
            </a:r>
            <a:endParaRPr lang="en-US" altLang="en-US" sz="1800" dirty="0"/>
          </a:p>
        </p:txBody>
      </p:sp>
      <p:graphicFrame>
        <p:nvGraphicFramePr>
          <p:cNvPr id="5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55679"/>
              </p:ext>
            </p:extLst>
          </p:nvPr>
        </p:nvGraphicFramePr>
        <p:xfrm>
          <a:off x="1089100" y="2635600"/>
          <a:ext cx="6518275" cy="2346792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1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sr-Cyrl-C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e1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191.18.64.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/18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131.200.11.73/21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191.18.192.5/30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216.61.12.202/30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191.18.192.9/30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e0</a:t>
                      </a:r>
                      <a:endParaRPr kumimoji="0" lang="sr-Cyrl-C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191.18.128.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/18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191.27.64.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/18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216.61.12.206/30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191.18.192.6/30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220.5.48.5/30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191.18.192.10/30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216.61.12.201/30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220.5.48.6/30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216.61.12.205/30</a:t>
                      </a:r>
                      <a:endParaRPr kumimoji="0" lang="sr-Cyrl-C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sr-Cyrl-C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34"/>
          <p:cNvSpPr>
            <a:spLocks noChangeArrowheads="1"/>
          </p:cNvSpPr>
          <p:nvPr/>
        </p:nvSpPr>
        <p:spPr bwMode="auto">
          <a:xfrm>
            <a:off x="184762" y="1943013"/>
            <a:ext cx="2191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r-Cyrl-CS" altLang="en-US" sz="1600" b="1" dirty="0" err="1">
                <a:cs typeface="Times New Roman" pitchFamily="18" charset="0"/>
              </a:rPr>
              <a:t>Tabela.1</a:t>
            </a:r>
            <a:r>
              <a:rPr lang="sr-Cyrl-CS" altLang="en-US" sz="1600" b="1" dirty="0">
                <a:cs typeface="Times New Roman" pitchFamily="18" charset="0"/>
              </a:rPr>
              <a:t>.</a:t>
            </a:r>
            <a:r>
              <a:rPr lang="sr-Cyrl-CS" altLang="en-US" sz="1600" dirty="0">
                <a:cs typeface="Times New Roman" pitchFamily="18" charset="0"/>
              </a:rPr>
              <a:t> Adresna šema globalne mreže</a:t>
            </a:r>
            <a:endParaRPr lang="sr-Cyrl-C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3324760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</a:t>
            </a:r>
            <a:endParaRPr lang="en-US" dirty="0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2940593" y="141210"/>
            <a:ext cx="620340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r-Latn-CS" altLang="en-US" sz="1400" dirty="0">
                <a:latin typeface="+mj-lt"/>
                <a:cs typeface="Times New Roman" pitchFamily="18" charset="0"/>
              </a:rPr>
              <a:t>Konfiguracija sadrži 9 mreža, i to:</a:t>
            </a:r>
            <a:endParaRPr lang="sr-Latn-CS" altLang="en-US" sz="1400" dirty="0">
              <a:latin typeface="+mj-lt"/>
            </a:endParaRPr>
          </a:p>
          <a:p>
            <a:pPr eaLnBrk="1" hangingPunct="1"/>
            <a:endParaRPr lang="en-US" altLang="en-US" sz="1400" dirty="0">
              <a:latin typeface="+mj-lt"/>
            </a:endParaRPr>
          </a:p>
          <a:p>
            <a:r>
              <a:rPr lang="sr-Latn-CS" altLang="en-US" sz="1400" dirty="0">
                <a:latin typeface="+mj-lt"/>
                <a:cs typeface="Times New Roman" pitchFamily="18" charset="0"/>
              </a:rPr>
              <a:t>N1 – 191.18.64.0/18	  N2 – 191.27.64.0/18	    N3 – 131.200.</a:t>
            </a:r>
            <a:r>
              <a:rPr lang="en-US" altLang="en-US" sz="1400" dirty="0">
                <a:latin typeface="+mj-lt"/>
                <a:cs typeface="Times New Roman" pitchFamily="18" charset="0"/>
              </a:rPr>
              <a:t>8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.</a:t>
            </a:r>
            <a:r>
              <a:rPr lang="en-US" altLang="en-US" sz="1400" dirty="0">
                <a:latin typeface="+mj-lt"/>
                <a:cs typeface="Times New Roman" pitchFamily="18" charset="0"/>
              </a:rPr>
              <a:t>0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/21	</a:t>
            </a:r>
            <a:endParaRPr lang="en-US" altLang="en-US" sz="1400" dirty="0">
              <a:latin typeface="+mj-lt"/>
            </a:endParaRPr>
          </a:p>
          <a:p>
            <a:r>
              <a:rPr lang="sr-Latn-CS" altLang="en-US" sz="1400" dirty="0">
                <a:latin typeface="+mj-lt"/>
                <a:cs typeface="Times New Roman" pitchFamily="18" charset="0"/>
              </a:rPr>
              <a:t>N4 – 191.18.128.0/18</a:t>
            </a:r>
            <a:r>
              <a:rPr lang="sr-Latn-CS" altLang="en-US" sz="1400" dirty="0">
                <a:latin typeface="+mj-lt"/>
              </a:rPr>
              <a:t>	  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N5 – 191.18.192.4/30</a:t>
            </a:r>
            <a:r>
              <a:rPr lang="sr-Latn-CS" altLang="en-US" sz="1400" dirty="0">
                <a:latin typeface="+mj-lt"/>
              </a:rPr>
              <a:t>	    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N6 – 191.18.192.8/30</a:t>
            </a:r>
            <a:endParaRPr lang="en-US" altLang="en-US" sz="1400" dirty="0">
              <a:latin typeface="+mj-lt"/>
            </a:endParaRPr>
          </a:p>
          <a:p>
            <a:r>
              <a:rPr lang="sr-Latn-CS" altLang="en-US" sz="1400" dirty="0">
                <a:latin typeface="+mj-lt"/>
                <a:cs typeface="Times New Roman" pitchFamily="18" charset="0"/>
              </a:rPr>
              <a:t>N7 – 220.5.48.4/30	  N8 – 216.61.12.200/30   N9 – 216.61.12.204/30</a:t>
            </a:r>
            <a:endParaRPr lang="sr-Latn-CS" altLang="en-US" sz="1400" dirty="0">
              <a:latin typeface="+mj-lt"/>
            </a:endParaRPr>
          </a:p>
          <a:p>
            <a:endParaRPr lang="en-US" altLang="en-US" sz="1400" dirty="0">
              <a:latin typeface="+mj-lt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996854" y="2098198"/>
            <a:ext cx="4770437" cy="1552575"/>
            <a:chOff x="1725" y="3834"/>
            <a:chExt cx="7513" cy="2445"/>
          </a:xfrm>
        </p:grpSpPr>
        <p:sp>
          <p:nvSpPr>
            <p:cNvPr id="6" name="AutoShape 67"/>
            <p:cNvSpPr>
              <a:spLocks noChangeAspect="1" noChangeArrowheads="1" noTextEdit="1"/>
            </p:cNvSpPr>
            <p:nvPr/>
          </p:nvSpPr>
          <p:spPr bwMode="auto">
            <a:xfrm>
              <a:off x="1725" y="3834"/>
              <a:ext cx="7513" cy="2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725" y="3990"/>
              <a:ext cx="7410" cy="2235"/>
              <a:chOff x="1725" y="3990"/>
              <a:chExt cx="7410" cy="2235"/>
            </a:xfrm>
          </p:grpSpPr>
          <p:sp>
            <p:nvSpPr>
              <p:cNvPr id="8" name="Oval 66"/>
              <p:cNvSpPr>
                <a:spLocks noChangeArrowheads="1"/>
              </p:cNvSpPr>
              <p:nvPr/>
            </p:nvSpPr>
            <p:spPr bwMode="auto">
              <a:xfrm>
                <a:off x="2515" y="4224"/>
                <a:ext cx="56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cs typeface="Times New Roman" pitchFamily="18" charset="0"/>
                  </a:rPr>
                  <a:t>A</a:t>
                </a:r>
                <a:endParaRPr lang="en-US" altLang="en-US"/>
              </a:p>
            </p:txBody>
          </p:sp>
          <p:sp>
            <p:nvSpPr>
              <p:cNvPr id="9" name="Oval 65"/>
              <p:cNvSpPr>
                <a:spLocks noChangeArrowheads="1"/>
              </p:cNvSpPr>
              <p:nvPr/>
            </p:nvSpPr>
            <p:spPr bwMode="auto">
              <a:xfrm>
                <a:off x="2485" y="5454"/>
                <a:ext cx="56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cs typeface="Times New Roman" pitchFamily="18" charset="0"/>
                  </a:rPr>
                  <a:t>B</a:t>
                </a:r>
                <a:endParaRPr lang="en-US" altLang="en-US"/>
              </a:p>
            </p:txBody>
          </p:sp>
          <p:sp>
            <p:nvSpPr>
              <p:cNvPr id="10" name="Oval 64"/>
              <p:cNvSpPr>
                <a:spLocks noChangeArrowheads="1"/>
              </p:cNvSpPr>
              <p:nvPr/>
            </p:nvSpPr>
            <p:spPr bwMode="auto">
              <a:xfrm>
                <a:off x="4260" y="4854"/>
                <a:ext cx="55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cs typeface="Times New Roman" pitchFamily="18" charset="0"/>
                  </a:rPr>
                  <a:t>C</a:t>
                </a:r>
                <a:endParaRPr lang="en-US" altLang="en-US"/>
              </a:p>
            </p:txBody>
          </p:sp>
          <p:sp>
            <p:nvSpPr>
              <p:cNvPr id="11" name="Oval 63"/>
              <p:cNvSpPr>
                <a:spLocks noChangeArrowheads="1"/>
              </p:cNvSpPr>
              <p:nvPr/>
            </p:nvSpPr>
            <p:spPr bwMode="auto">
              <a:xfrm>
                <a:off x="6131" y="4869"/>
                <a:ext cx="56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cs typeface="Times New Roman" pitchFamily="18" charset="0"/>
                  </a:rPr>
                  <a:t>F</a:t>
                </a:r>
                <a:endParaRPr lang="en-US" altLang="en-US" dirty="0"/>
              </a:p>
            </p:txBody>
          </p:sp>
          <p:sp>
            <p:nvSpPr>
              <p:cNvPr id="12" name="Oval 62"/>
              <p:cNvSpPr>
                <a:spLocks noChangeArrowheads="1"/>
              </p:cNvSpPr>
              <p:nvPr/>
            </p:nvSpPr>
            <p:spPr bwMode="auto">
              <a:xfrm>
                <a:off x="7865" y="4239"/>
                <a:ext cx="56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cs typeface="Times New Roman" pitchFamily="18" charset="0"/>
                  </a:rPr>
                  <a:t>D</a:t>
                </a:r>
                <a:endParaRPr lang="en-US" altLang="en-US"/>
              </a:p>
            </p:txBody>
          </p:sp>
          <p:sp>
            <p:nvSpPr>
              <p:cNvPr id="13" name="Oval 61"/>
              <p:cNvSpPr>
                <a:spLocks noChangeArrowheads="1"/>
              </p:cNvSpPr>
              <p:nvPr/>
            </p:nvSpPr>
            <p:spPr bwMode="auto">
              <a:xfrm>
                <a:off x="7850" y="5544"/>
                <a:ext cx="56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cs typeface="Times New Roman" pitchFamily="18" charset="0"/>
                  </a:rPr>
                  <a:t>E</a:t>
                </a:r>
                <a:endParaRPr lang="en-US" altLang="en-US"/>
              </a:p>
            </p:txBody>
          </p:sp>
          <p:grpSp>
            <p:nvGrpSpPr>
              <p:cNvPr id="14" name="Group 57"/>
              <p:cNvGrpSpPr>
                <a:grpSpLocks/>
              </p:cNvGrpSpPr>
              <p:nvPr/>
            </p:nvGrpSpPr>
            <p:grpSpPr bwMode="auto">
              <a:xfrm rot="1140784">
                <a:off x="3031" y="4719"/>
                <a:ext cx="1309" cy="180"/>
                <a:chOff x="3474" y="2945"/>
                <a:chExt cx="1037" cy="144"/>
              </a:xfrm>
            </p:grpSpPr>
            <p:sp>
              <p:nvSpPr>
                <p:cNvPr id="66" name="Line 60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58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 rot="1140784">
                <a:off x="6616" y="5439"/>
                <a:ext cx="1310" cy="180"/>
                <a:chOff x="3474" y="2945"/>
                <a:chExt cx="1037" cy="144"/>
              </a:xfrm>
            </p:grpSpPr>
            <p:sp>
              <p:nvSpPr>
                <p:cNvPr id="63" name="Line 56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9"/>
              <p:cNvGrpSpPr>
                <a:grpSpLocks/>
              </p:cNvGrpSpPr>
              <p:nvPr/>
            </p:nvGrpSpPr>
            <p:grpSpPr bwMode="auto">
              <a:xfrm rot="-2069738">
                <a:off x="6616" y="4704"/>
                <a:ext cx="1309" cy="180"/>
                <a:chOff x="3474" y="2945"/>
                <a:chExt cx="1037" cy="144"/>
              </a:xfrm>
            </p:grpSpPr>
            <p:sp>
              <p:nvSpPr>
                <p:cNvPr id="60" name="Line 52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5"/>
              <p:cNvGrpSpPr>
                <a:grpSpLocks/>
              </p:cNvGrpSpPr>
              <p:nvPr/>
            </p:nvGrpSpPr>
            <p:grpSpPr bwMode="auto">
              <a:xfrm rot="-1827246">
                <a:off x="3017" y="5379"/>
                <a:ext cx="1310" cy="180"/>
                <a:chOff x="3474" y="2945"/>
                <a:chExt cx="1037" cy="144"/>
              </a:xfrm>
            </p:grpSpPr>
            <p:sp>
              <p:nvSpPr>
                <p:cNvPr id="57" name="Line 48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1"/>
              <p:cNvGrpSpPr>
                <a:grpSpLocks/>
              </p:cNvGrpSpPr>
              <p:nvPr/>
            </p:nvGrpSpPr>
            <p:grpSpPr bwMode="auto">
              <a:xfrm rot="-455679">
                <a:off x="4810" y="5034"/>
                <a:ext cx="1310" cy="180"/>
                <a:chOff x="3474" y="2945"/>
                <a:chExt cx="1037" cy="144"/>
              </a:xfrm>
            </p:grpSpPr>
            <p:sp>
              <p:nvSpPr>
                <p:cNvPr id="54" name="Line 44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42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8445" y="4095"/>
                <a:ext cx="210" cy="840"/>
                <a:chOff x="8265" y="4005"/>
                <a:chExt cx="210" cy="840"/>
              </a:xfrm>
            </p:grpSpPr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8475" y="4005"/>
                  <a:ext cx="0" cy="8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8265" y="4440"/>
                  <a:ext cx="21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5"/>
              <p:cNvGrpSpPr>
                <a:grpSpLocks/>
              </p:cNvGrpSpPr>
              <p:nvPr/>
            </p:nvGrpSpPr>
            <p:grpSpPr bwMode="auto">
              <a:xfrm>
                <a:off x="8415" y="5385"/>
                <a:ext cx="210" cy="840"/>
                <a:chOff x="8265" y="4005"/>
                <a:chExt cx="210" cy="840"/>
              </a:xfrm>
            </p:grpSpPr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auto">
                <a:xfrm>
                  <a:off x="8475" y="4005"/>
                  <a:ext cx="0" cy="8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8265" y="4440"/>
                  <a:ext cx="21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2"/>
              <p:cNvGrpSpPr>
                <a:grpSpLocks/>
              </p:cNvGrpSpPr>
              <p:nvPr/>
            </p:nvGrpSpPr>
            <p:grpSpPr bwMode="auto">
              <a:xfrm flipH="1">
                <a:off x="2280" y="4035"/>
                <a:ext cx="240" cy="840"/>
                <a:chOff x="8265" y="4005"/>
                <a:chExt cx="210" cy="840"/>
              </a:xfrm>
            </p:grpSpPr>
            <p:sp>
              <p:nvSpPr>
                <p:cNvPr id="48" name="Line 34"/>
                <p:cNvSpPr>
                  <a:spLocks noChangeShapeType="1"/>
                </p:cNvSpPr>
                <p:nvPr/>
              </p:nvSpPr>
              <p:spPr bwMode="auto">
                <a:xfrm>
                  <a:off x="8475" y="4005"/>
                  <a:ext cx="0" cy="8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8265" y="4440"/>
                  <a:ext cx="21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9"/>
              <p:cNvGrpSpPr>
                <a:grpSpLocks/>
              </p:cNvGrpSpPr>
              <p:nvPr/>
            </p:nvGrpSpPr>
            <p:grpSpPr bwMode="auto">
              <a:xfrm flipH="1">
                <a:off x="2220" y="5295"/>
                <a:ext cx="240" cy="840"/>
                <a:chOff x="8265" y="4005"/>
                <a:chExt cx="210" cy="840"/>
              </a:xfrm>
            </p:grpSpPr>
            <p:sp>
              <p:nvSpPr>
                <p:cNvPr id="46" name="Line 31"/>
                <p:cNvSpPr>
                  <a:spLocks noChangeShapeType="1"/>
                </p:cNvSpPr>
                <p:nvPr/>
              </p:nvSpPr>
              <p:spPr bwMode="auto">
                <a:xfrm>
                  <a:off x="8475" y="4005"/>
                  <a:ext cx="0" cy="8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8265" y="4440"/>
                  <a:ext cx="21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" name="Text Box 28"/>
              <p:cNvSpPr txBox="1">
                <a:spLocks noChangeArrowheads="1"/>
              </p:cNvSpPr>
              <p:nvPr/>
            </p:nvSpPr>
            <p:spPr bwMode="auto">
              <a:xfrm>
                <a:off x="2205" y="399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e1</a:t>
                </a:r>
                <a:endParaRPr lang="en-US" altLang="en-US"/>
              </a:p>
            </p:txBody>
          </p:sp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2130" y="532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e0</a:t>
                </a:r>
                <a:endParaRPr lang="en-US" altLang="en-US"/>
              </a:p>
            </p:txBody>
          </p:sp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2970" y="412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s0</a:t>
                </a:r>
                <a:endParaRPr lang="en-US" altLang="en-US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2925" y="570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s1</a:t>
                </a:r>
                <a:endParaRPr lang="en-US" altLang="en-US"/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3975" y="526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s1</a:t>
                </a:r>
                <a:endParaRPr lang="en-US" altLang="en-US"/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900" y="462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s0</a:t>
                </a:r>
                <a:endParaRPr lang="en-US" altLang="en-US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4755" y="471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s2</a:t>
                </a:r>
                <a:endParaRPr lang="en-US" altLang="en-US"/>
              </a:p>
            </p:txBody>
          </p:sp>
          <p:sp>
            <p:nvSpPr>
              <p:cNvPr id="30" name="Text Box 21"/>
              <p:cNvSpPr txBox="1">
                <a:spLocks noChangeArrowheads="1"/>
              </p:cNvSpPr>
              <p:nvPr/>
            </p:nvSpPr>
            <p:spPr bwMode="auto">
              <a:xfrm>
                <a:off x="5730" y="477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s0</a:t>
                </a:r>
                <a:endParaRPr lang="en-US" altLang="en-US"/>
              </a:p>
            </p:txBody>
          </p:sp>
          <p:sp>
            <p:nvSpPr>
              <p:cNvPr id="31" name="Text Box 20"/>
              <p:cNvSpPr txBox="1">
                <a:spLocks noChangeArrowheads="1"/>
              </p:cNvSpPr>
              <p:nvPr/>
            </p:nvSpPr>
            <p:spPr bwMode="auto">
              <a:xfrm>
                <a:off x="6450" y="459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s1</a:t>
                </a:r>
                <a:endParaRPr lang="en-US" altLang="en-US"/>
              </a:p>
            </p:txBody>
          </p:sp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6465" y="531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s2</a:t>
                </a:r>
                <a:endParaRPr lang="en-US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7425" y="420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s0</a:t>
                </a:r>
                <a:endParaRPr lang="en-US" altLang="en-US"/>
              </a:p>
            </p:txBody>
          </p:sp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7395" y="571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s1</a:t>
                </a:r>
                <a:endParaRPr lang="en-US" altLang="en-US"/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8190" y="400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e0</a:t>
                </a:r>
                <a:endParaRPr lang="en-US" altLang="en-US"/>
              </a:p>
            </p:txBody>
          </p:sp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8205" y="534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e0</a:t>
                </a:r>
                <a:endParaRPr lang="en-US" altLang="en-US"/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1770" y="424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N1</a:t>
                </a:r>
                <a:endParaRPr lang="en-US" altLang="en-US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1725" y="5550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N2</a:t>
                </a:r>
                <a:endParaRPr lang="en-US" altLang="en-US"/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8715" y="439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N3</a:t>
                </a:r>
                <a:endParaRPr lang="en-US" altLang="en-US"/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8625" y="574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N4</a:t>
                </a:r>
                <a:endParaRPr lang="en-US" altLang="en-US"/>
              </a:p>
            </p:txBody>
          </p:sp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3615" y="433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N5</a:t>
                </a:r>
                <a:endParaRPr lang="en-US" altLang="en-US"/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615" y="5610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N6</a:t>
                </a:r>
                <a:endParaRPr lang="en-US" altLang="en-US"/>
              </a:p>
            </p:txBody>
          </p:sp>
          <p:sp>
            <p:nvSpPr>
              <p:cNvPr id="43" name="Rectangle 8"/>
              <p:cNvSpPr>
                <a:spLocks noChangeArrowheads="1"/>
              </p:cNvSpPr>
              <p:nvPr/>
            </p:nvSpPr>
            <p:spPr bwMode="auto">
              <a:xfrm>
                <a:off x="5340" y="469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N7</a:t>
                </a:r>
                <a:endParaRPr lang="en-US" alt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7095" y="4290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N8</a:t>
                </a:r>
                <a:endParaRPr lang="en-US" altLang="en-US"/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6960" y="5700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cs typeface="Times New Roman" pitchFamily="18" charset="0"/>
                  </a:rPr>
                  <a:t>N9</a:t>
                </a:r>
                <a:endParaRPr lang="en-US" altLang="en-US"/>
              </a:p>
            </p:txBody>
          </p:sp>
        </p:grpSp>
      </p:grp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256525" y="3758887"/>
            <a:ext cx="75993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r-Latn-CS" altLang="en-US" sz="1400" dirty="0">
                <a:latin typeface="+mj-lt"/>
                <a:cs typeface="Times New Roman" pitchFamily="18" charset="0"/>
              </a:rPr>
              <a:t>U narednim tabelama sa </a:t>
            </a:r>
            <a:r>
              <a:rPr lang="sr-Latn-CS" altLang="en-US" sz="1400" b="1" dirty="0">
                <a:latin typeface="+mj-lt"/>
                <a:cs typeface="Times New Roman" pitchFamily="18" charset="0"/>
              </a:rPr>
              <a:t>R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označena je vrsta sa rastojanjima do susednih </a:t>
            </a:r>
            <a:r>
              <a:rPr lang="sr-Latn-CS" altLang="en-US" sz="1400" dirty="0" err="1">
                <a:latin typeface="+mj-lt"/>
                <a:cs typeface="Times New Roman" pitchFamily="18" charset="0"/>
              </a:rPr>
              <a:t>rutera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, a </a:t>
            </a:r>
            <a:r>
              <a:rPr lang="sr-Latn-CS" altLang="en-US" sz="1400" b="1" dirty="0" err="1">
                <a:latin typeface="+mj-lt"/>
                <a:cs typeface="Times New Roman" pitchFamily="18" charset="0"/>
              </a:rPr>
              <a:t>Dir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kolona u kojoj se nalaze rastojanja (težine) do direktno </a:t>
            </a:r>
            <a:r>
              <a:rPr lang="sr-Latn-CS" altLang="en-US" sz="1400" dirty="0" err="1">
                <a:latin typeface="+mj-lt"/>
                <a:cs typeface="Times New Roman" pitchFamily="18" charset="0"/>
              </a:rPr>
              <a:t>pove</a:t>
            </a:r>
            <a:r>
              <a:rPr lang="en-US" altLang="en-US" sz="1400" dirty="0">
                <a:latin typeface="+mj-lt"/>
                <a:cs typeface="Times New Roman" pitchFamily="18" charset="0"/>
              </a:rPr>
              <a:t>z</a:t>
            </a:r>
            <a:r>
              <a:rPr lang="sr-Latn-CS" altLang="en-US" sz="1400" dirty="0" err="1">
                <a:latin typeface="+mj-lt"/>
                <a:cs typeface="Times New Roman" pitchFamily="18" charset="0"/>
              </a:rPr>
              <a:t>anih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mreža. (Moguće je navesti i oznake svih </a:t>
            </a:r>
            <a:r>
              <a:rPr lang="sr-Latn-CS" altLang="en-US" sz="1400" dirty="0" err="1">
                <a:latin typeface="+mj-lt"/>
                <a:cs typeface="Times New Roman" pitchFamily="18" charset="0"/>
              </a:rPr>
              <a:t>rutera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kao oznake vrsta u DV tabelama, ali je za ovo rešenje to irelevantno i zbog kraćeg zapisa postoji samo jedna vrsta – R.) </a:t>
            </a:r>
            <a:r>
              <a:rPr lang="sr-Latn-CS" altLang="en-US" sz="1400" b="1" dirty="0">
                <a:latin typeface="+mj-lt"/>
                <a:cs typeface="Times New Roman" pitchFamily="18" charset="0"/>
              </a:rPr>
              <a:t>Da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predstavlja DV tabelu u </a:t>
            </a:r>
            <a:r>
              <a:rPr lang="sr-Latn-CS" altLang="en-US" sz="1400" dirty="0" err="1">
                <a:latin typeface="+mj-lt"/>
                <a:cs typeface="Times New Roman" pitchFamily="18" charset="0"/>
              </a:rPr>
              <a:t>ruteru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A, </a:t>
            </a:r>
            <a:r>
              <a:rPr lang="sr-Latn-CS" altLang="en-US" sz="1400" b="1" dirty="0" err="1">
                <a:latin typeface="+mj-lt"/>
                <a:cs typeface="Times New Roman" pitchFamily="18" charset="0"/>
              </a:rPr>
              <a:t>Db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u </a:t>
            </a:r>
            <a:r>
              <a:rPr lang="sr-Latn-CS" altLang="en-US" sz="1400" dirty="0" err="1">
                <a:latin typeface="+mj-lt"/>
                <a:cs typeface="Times New Roman" pitchFamily="18" charset="0"/>
              </a:rPr>
              <a:t>ruteru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B, itd. Simbol </a:t>
            </a:r>
            <a:r>
              <a:rPr lang="sr-Latn-CS" altLang="en-US" sz="1400" b="1" dirty="0">
                <a:latin typeface="+mj-lt"/>
                <a:cs typeface="Times New Roman" pitchFamily="18" charset="0"/>
              </a:rPr>
              <a:t>###</a:t>
            </a:r>
            <a:r>
              <a:rPr lang="sr-Latn-CS" altLang="en-US" sz="1400" dirty="0">
                <a:latin typeface="+mj-lt"/>
                <a:cs typeface="Times New Roman" pitchFamily="18" charset="0"/>
              </a:rPr>
              <a:t> predstavlja beskonačno rastojanje.</a:t>
            </a:r>
            <a:r>
              <a:rPr lang="en-US" altLang="en-US" sz="1400" dirty="0">
                <a:latin typeface="+mj-lt"/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8338" y="1735005"/>
            <a:ext cx="84700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altLang="en-US" dirty="0">
                <a:cs typeface="Times New Roman" pitchFamily="18" charset="0"/>
              </a:rPr>
              <a:t>Na sledećoj slici prikazan je prostorni raspored </a:t>
            </a:r>
            <a:r>
              <a:rPr lang="sr-Latn-CS" altLang="en-US" dirty="0" err="1">
                <a:cs typeface="Times New Roman" pitchFamily="18" charset="0"/>
              </a:rPr>
              <a:t>rutera</a:t>
            </a:r>
            <a:r>
              <a:rPr lang="sr-Latn-CS" altLang="en-US" dirty="0">
                <a:cs typeface="Times New Roman" pitchFamily="18" charset="0"/>
              </a:rPr>
              <a:t> i mreža, tj. način na koji su povezani.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2092731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3293251" y="127735"/>
            <a:ext cx="3816349" cy="1242060"/>
            <a:chOff x="1725" y="3834"/>
            <a:chExt cx="7513" cy="2445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1725" y="3834"/>
              <a:ext cx="7513" cy="2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725" y="3990"/>
              <a:ext cx="7410" cy="2235"/>
              <a:chOff x="1725" y="3990"/>
              <a:chExt cx="7410" cy="2235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2515" y="4224"/>
                <a:ext cx="56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1">
                    <a:cs typeface="Times New Roman" pitchFamily="18" charset="0"/>
                  </a:rPr>
                  <a:t>A</a:t>
                </a:r>
                <a:endParaRPr lang="en-US" altLang="en-US" sz="2000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2485" y="5454"/>
                <a:ext cx="56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1">
                    <a:cs typeface="Times New Roman" pitchFamily="18" charset="0"/>
                  </a:rPr>
                  <a:t>B</a:t>
                </a:r>
                <a:endParaRPr lang="en-US" altLang="en-US" sz="2000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4260" y="4854"/>
                <a:ext cx="55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1">
                    <a:cs typeface="Times New Roman" pitchFamily="18" charset="0"/>
                  </a:rPr>
                  <a:t>C</a:t>
                </a:r>
                <a:endParaRPr lang="en-US" altLang="en-US" sz="2000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6131" y="4869"/>
                <a:ext cx="56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1">
                    <a:cs typeface="Times New Roman" pitchFamily="18" charset="0"/>
                  </a:rPr>
                  <a:t>F</a:t>
                </a:r>
                <a:endParaRPr lang="en-US" altLang="en-US" sz="2000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7865" y="4239"/>
                <a:ext cx="56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1">
                    <a:cs typeface="Times New Roman" pitchFamily="18" charset="0"/>
                  </a:rPr>
                  <a:t>D</a:t>
                </a:r>
                <a:endParaRPr lang="en-US" altLang="en-US" sz="2000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7850" y="5544"/>
                <a:ext cx="56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b="1">
                    <a:cs typeface="Times New Roman" pitchFamily="18" charset="0"/>
                  </a:rPr>
                  <a:t>E</a:t>
                </a:r>
                <a:endParaRPr lang="en-US" altLang="en-US" sz="2000"/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 rot="1140784">
                <a:off x="3031" y="4719"/>
                <a:ext cx="1309" cy="180"/>
                <a:chOff x="3474" y="2945"/>
                <a:chExt cx="1037" cy="144"/>
              </a:xfrm>
            </p:grpSpPr>
            <p:sp>
              <p:nvSpPr>
                <p:cNvPr id="65" name="Line 14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7" name="Line 16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 rot="1140784">
                <a:off x="6616" y="5439"/>
                <a:ext cx="1310" cy="180"/>
                <a:chOff x="3474" y="2945"/>
                <a:chExt cx="1037" cy="144"/>
              </a:xfrm>
            </p:grpSpPr>
            <p:sp>
              <p:nvSpPr>
                <p:cNvPr id="62" name="Line 18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 rot="-2069738">
                <a:off x="6616" y="4704"/>
                <a:ext cx="1309" cy="180"/>
                <a:chOff x="3474" y="2945"/>
                <a:chExt cx="1037" cy="144"/>
              </a:xfrm>
            </p:grpSpPr>
            <p:sp>
              <p:nvSpPr>
                <p:cNvPr id="59" name="Line 22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1" name="Line 24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 rot="-1827246">
                <a:off x="3017" y="5379"/>
                <a:ext cx="1310" cy="180"/>
                <a:chOff x="3474" y="2945"/>
                <a:chExt cx="1037" cy="144"/>
              </a:xfrm>
            </p:grpSpPr>
            <p:sp>
              <p:nvSpPr>
                <p:cNvPr id="56" name="Line 26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5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 rot="-455679">
                <a:off x="4810" y="5034"/>
                <a:ext cx="1310" cy="180"/>
                <a:chOff x="3474" y="2945"/>
                <a:chExt cx="1037" cy="144"/>
              </a:xfrm>
            </p:grpSpPr>
            <p:sp>
              <p:nvSpPr>
                <p:cNvPr id="53" name="Line 30"/>
                <p:cNvSpPr>
                  <a:spLocks noChangeShapeType="1"/>
                </p:cNvSpPr>
                <p:nvPr/>
              </p:nvSpPr>
              <p:spPr bwMode="auto">
                <a:xfrm>
                  <a:off x="3474" y="2945"/>
                  <a:ext cx="59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5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918" y="2945"/>
                  <a:ext cx="148" cy="14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55" name="Line 32"/>
                <p:cNvSpPr>
                  <a:spLocks noChangeShapeType="1"/>
                </p:cNvSpPr>
                <p:nvPr/>
              </p:nvSpPr>
              <p:spPr bwMode="auto">
                <a:xfrm>
                  <a:off x="3918" y="3089"/>
                  <a:ext cx="59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18" name="Group 33"/>
              <p:cNvGrpSpPr>
                <a:grpSpLocks/>
              </p:cNvGrpSpPr>
              <p:nvPr/>
            </p:nvGrpSpPr>
            <p:grpSpPr bwMode="auto">
              <a:xfrm>
                <a:off x="8445" y="4095"/>
                <a:ext cx="210" cy="840"/>
                <a:chOff x="8265" y="4005"/>
                <a:chExt cx="210" cy="840"/>
              </a:xfrm>
            </p:grpSpPr>
            <p:sp>
              <p:nvSpPr>
                <p:cNvPr id="51" name="Line 34"/>
                <p:cNvSpPr>
                  <a:spLocks noChangeShapeType="1"/>
                </p:cNvSpPr>
                <p:nvPr/>
              </p:nvSpPr>
              <p:spPr bwMode="auto">
                <a:xfrm>
                  <a:off x="8475" y="4005"/>
                  <a:ext cx="0" cy="8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5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8265" y="4440"/>
                  <a:ext cx="21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>
                <a:off x="8415" y="5385"/>
                <a:ext cx="210" cy="840"/>
                <a:chOff x="8265" y="4005"/>
                <a:chExt cx="210" cy="840"/>
              </a:xfrm>
            </p:grpSpPr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8475" y="4005"/>
                  <a:ext cx="0" cy="8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8265" y="4440"/>
                  <a:ext cx="21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 flipH="1">
                <a:off x="2280" y="4035"/>
                <a:ext cx="240" cy="840"/>
                <a:chOff x="8265" y="4005"/>
                <a:chExt cx="210" cy="840"/>
              </a:xfrm>
            </p:grpSpPr>
            <p:sp>
              <p:nvSpPr>
                <p:cNvPr id="47" name="Line 40"/>
                <p:cNvSpPr>
                  <a:spLocks noChangeShapeType="1"/>
                </p:cNvSpPr>
                <p:nvPr/>
              </p:nvSpPr>
              <p:spPr bwMode="auto">
                <a:xfrm>
                  <a:off x="8475" y="4005"/>
                  <a:ext cx="0" cy="8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4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8265" y="4440"/>
                  <a:ext cx="21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21" name="Group 42"/>
              <p:cNvGrpSpPr>
                <a:grpSpLocks/>
              </p:cNvGrpSpPr>
              <p:nvPr/>
            </p:nvGrpSpPr>
            <p:grpSpPr bwMode="auto">
              <a:xfrm flipH="1">
                <a:off x="2220" y="5295"/>
                <a:ext cx="240" cy="840"/>
                <a:chOff x="8265" y="4005"/>
                <a:chExt cx="210" cy="840"/>
              </a:xfrm>
            </p:grpSpPr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auto">
                <a:xfrm>
                  <a:off x="8475" y="4005"/>
                  <a:ext cx="0" cy="8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8265" y="4440"/>
                  <a:ext cx="21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sp>
            <p:nvSpPr>
              <p:cNvPr id="22" name="Text Box 45"/>
              <p:cNvSpPr txBox="1">
                <a:spLocks noChangeArrowheads="1"/>
              </p:cNvSpPr>
              <p:nvPr/>
            </p:nvSpPr>
            <p:spPr bwMode="auto">
              <a:xfrm>
                <a:off x="2205" y="399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e1</a:t>
                </a:r>
                <a:endParaRPr lang="en-US" altLang="en-US" sz="2000"/>
              </a:p>
            </p:txBody>
          </p:sp>
          <p:sp>
            <p:nvSpPr>
              <p:cNvPr id="23" name="Text Box 46"/>
              <p:cNvSpPr txBox="1">
                <a:spLocks noChangeArrowheads="1"/>
              </p:cNvSpPr>
              <p:nvPr/>
            </p:nvSpPr>
            <p:spPr bwMode="auto">
              <a:xfrm>
                <a:off x="2130" y="532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e0</a:t>
                </a:r>
                <a:endParaRPr lang="en-US" altLang="en-US" sz="2000"/>
              </a:p>
            </p:txBody>
          </p:sp>
          <p:sp>
            <p:nvSpPr>
              <p:cNvPr id="24" name="Text Box 47"/>
              <p:cNvSpPr txBox="1">
                <a:spLocks noChangeArrowheads="1"/>
              </p:cNvSpPr>
              <p:nvPr/>
            </p:nvSpPr>
            <p:spPr bwMode="auto">
              <a:xfrm>
                <a:off x="2970" y="412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s0</a:t>
                </a:r>
                <a:endParaRPr lang="en-US" altLang="en-US" sz="2000"/>
              </a:p>
            </p:txBody>
          </p:sp>
          <p:sp>
            <p:nvSpPr>
              <p:cNvPr id="25" name="Text Box 48"/>
              <p:cNvSpPr txBox="1">
                <a:spLocks noChangeArrowheads="1"/>
              </p:cNvSpPr>
              <p:nvPr/>
            </p:nvSpPr>
            <p:spPr bwMode="auto">
              <a:xfrm>
                <a:off x="2925" y="570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s1</a:t>
                </a:r>
                <a:endParaRPr lang="en-US" altLang="en-US" sz="2000"/>
              </a:p>
            </p:txBody>
          </p:sp>
          <p:sp>
            <p:nvSpPr>
              <p:cNvPr id="26" name="Text Box 49"/>
              <p:cNvSpPr txBox="1">
                <a:spLocks noChangeArrowheads="1"/>
              </p:cNvSpPr>
              <p:nvPr/>
            </p:nvSpPr>
            <p:spPr bwMode="auto">
              <a:xfrm>
                <a:off x="3975" y="526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s1</a:t>
                </a:r>
                <a:endParaRPr lang="en-US" altLang="en-US" sz="2000"/>
              </a:p>
            </p:txBody>
          </p:sp>
          <p:sp>
            <p:nvSpPr>
              <p:cNvPr id="27" name="Text Box 50"/>
              <p:cNvSpPr txBox="1">
                <a:spLocks noChangeArrowheads="1"/>
              </p:cNvSpPr>
              <p:nvPr/>
            </p:nvSpPr>
            <p:spPr bwMode="auto">
              <a:xfrm>
                <a:off x="3900" y="462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s0</a:t>
                </a:r>
                <a:endParaRPr lang="en-US" altLang="en-US" sz="2000"/>
              </a:p>
            </p:txBody>
          </p:sp>
          <p:sp>
            <p:nvSpPr>
              <p:cNvPr id="28" name="Text Box 51"/>
              <p:cNvSpPr txBox="1">
                <a:spLocks noChangeArrowheads="1"/>
              </p:cNvSpPr>
              <p:nvPr/>
            </p:nvSpPr>
            <p:spPr bwMode="auto">
              <a:xfrm>
                <a:off x="4755" y="471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s2</a:t>
                </a:r>
                <a:endParaRPr lang="en-US" altLang="en-US" sz="2000"/>
              </a:p>
            </p:txBody>
          </p:sp>
          <p:sp>
            <p:nvSpPr>
              <p:cNvPr id="29" name="Text Box 52"/>
              <p:cNvSpPr txBox="1">
                <a:spLocks noChangeArrowheads="1"/>
              </p:cNvSpPr>
              <p:nvPr/>
            </p:nvSpPr>
            <p:spPr bwMode="auto">
              <a:xfrm>
                <a:off x="5730" y="477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s0</a:t>
                </a:r>
                <a:endParaRPr lang="en-US" altLang="en-US" sz="2000"/>
              </a:p>
            </p:txBody>
          </p:sp>
          <p:sp>
            <p:nvSpPr>
              <p:cNvPr id="30" name="Text Box 53"/>
              <p:cNvSpPr txBox="1">
                <a:spLocks noChangeArrowheads="1"/>
              </p:cNvSpPr>
              <p:nvPr/>
            </p:nvSpPr>
            <p:spPr bwMode="auto">
              <a:xfrm>
                <a:off x="6450" y="459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s1</a:t>
                </a:r>
                <a:endParaRPr lang="en-US" altLang="en-US" sz="2000"/>
              </a:p>
            </p:txBody>
          </p:sp>
          <p:sp>
            <p:nvSpPr>
              <p:cNvPr id="31" name="Text Box 54"/>
              <p:cNvSpPr txBox="1">
                <a:spLocks noChangeArrowheads="1"/>
              </p:cNvSpPr>
              <p:nvPr/>
            </p:nvSpPr>
            <p:spPr bwMode="auto">
              <a:xfrm>
                <a:off x="6465" y="531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s2</a:t>
                </a:r>
                <a:endParaRPr lang="en-US" altLang="en-US" sz="2000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7425" y="420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s0</a:t>
                </a:r>
                <a:endParaRPr lang="en-US" altLang="en-US" sz="2000"/>
              </a:p>
            </p:txBody>
          </p:sp>
          <p:sp>
            <p:nvSpPr>
              <p:cNvPr id="33" name="Text Box 56"/>
              <p:cNvSpPr txBox="1">
                <a:spLocks noChangeArrowheads="1"/>
              </p:cNvSpPr>
              <p:nvPr/>
            </p:nvSpPr>
            <p:spPr bwMode="auto">
              <a:xfrm>
                <a:off x="7395" y="571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s1</a:t>
                </a:r>
                <a:endParaRPr lang="en-US" altLang="en-US" sz="2000"/>
              </a:p>
            </p:txBody>
          </p:sp>
          <p:sp>
            <p:nvSpPr>
              <p:cNvPr id="34" name="Text Box 57"/>
              <p:cNvSpPr txBox="1">
                <a:spLocks noChangeArrowheads="1"/>
              </p:cNvSpPr>
              <p:nvPr/>
            </p:nvSpPr>
            <p:spPr bwMode="auto">
              <a:xfrm>
                <a:off x="8190" y="4005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e0</a:t>
                </a:r>
                <a:endParaRPr lang="en-US" altLang="en-US" sz="2000"/>
              </a:p>
            </p:txBody>
          </p:sp>
          <p:sp>
            <p:nvSpPr>
              <p:cNvPr id="35" name="Text Box 58"/>
              <p:cNvSpPr txBox="1">
                <a:spLocks noChangeArrowheads="1"/>
              </p:cNvSpPr>
              <p:nvPr/>
            </p:nvSpPr>
            <p:spPr bwMode="auto">
              <a:xfrm>
                <a:off x="8205" y="5340"/>
                <a:ext cx="81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 dirty="0">
                    <a:cs typeface="Times New Roman" pitchFamily="18" charset="0"/>
                  </a:rPr>
                  <a:t>e0</a:t>
                </a:r>
                <a:endParaRPr lang="en-US" altLang="en-US" sz="2000" dirty="0"/>
              </a:p>
            </p:txBody>
          </p:sp>
          <p:sp>
            <p:nvSpPr>
              <p:cNvPr id="36" name="Rectangle 59"/>
              <p:cNvSpPr>
                <a:spLocks noChangeArrowheads="1"/>
              </p:cNvSpPr>
              <p:nvPr/>
            </p:nvSpPr>
            <p:spPr bwMode="auto">
              <a:xfrm>
                <a:off x="1770" y="424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N1</a:t>
                </a:r>
                <a:endParaRPr lang="en-US" altLang="en-US" sz="2000"/>
              </a:p>
            </p:txBody>
          </p:sp>
          <p:sp>
            <p:nvSpPr>
              <p:cNvPr id="37" name="Rectangle 60"/>
              <p:cNvSpPr>
                <a:spLocks noChangeArrowheads="1"/>
              </p:cNvSpPr>
              <p:nvPr/>
            </p:nvSpPr>
            <p:spPr bwMode="auto">
              <a:xfrm>
                <a:off x="1725" y="5550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N2</a:t>
                </a:r>
                <a:endParaRPr lang="en-US" altLang="en-US" sz="2000"/>
              </a:p>
            </p:txBody>
          </p:sp>
          <p:sp>
            <p:nvSpPr>
              <p:cNvPr id="38" name="Rectangle 61"/>
              <p:cNvSpPr>
                <a:spLocks noChangeArrowheads="1"/>
              </p:cNvSpPr>
              <p:nvPr/>
            </p:nvSpPr>
            <p:spPr bwMode="auto">
              <a:xfrm>
                <a:off x="8715" y="439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N3</a:t>
                </a:r>
                <a:endParaRPr lang="en-US" altLang="en-US" sz="2000"/>
              </a:p>
            </p:txBody>
          </p:sp>
          <p:sp>
            <p:nvSpPr>
              <p:cNvPr id="39" name="Rectangle 62"/>
              <p:cNvSpPr>
                <a:spLocks noChangeArrowheads="1"/>
              </p:cNvSpPr>
              <p:nvPr/>
            </p:nvSpPr>
            <p:spPr bwMode="auto">
              <a:xfrm>
                <a:off x="8625" y="574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N4</a:t>
                </a:r>
                <a:endParaRPr lang="en-US" altLang="en-US" sz="2000"/>
              </a:p>
            </p:txBody>
          </p:sp>
          <p:sp>
            <p:nvSpPr>
              <p:cNvPr id="40" name="Rectangle 63"/>
              <p:cNvSpPr>
                <a:spLocks noChangeArrowheads="1"/>
              </p:cNvSpPr>
              <p:nvPr/>
            </p:nvSpPr>
            <p:spPr bwMode="auto">
              <a:xfrm>
                <a:off x="3615" y="433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N5</a:t>
                </a:r>
                <a:endParaRPr lang="en-US" altLang="en-US" sz="2000"/>
              </a:p>
            </p:txBody>
          </p:sp>
          <p:sp>
            <p:nvSpPr>
              <p:cNvPr id="41" name="Rectangle 64"/>
              <p:cNvSpPr>
                <a:spLocks noChangeArrowheads="1"/>
              </p:cNvSpPr>
              <p:nvPr/>
            </p:nvSpPr>
            <p:spPr bwMode="auto">
              <a:xfrm>
                <a:off x="3615" y="5610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N6</a:t>
                </a:r>
                <a:endParaRPr lang="en-US" altLang="en-US" sz="2000"/>
              </a:p>
            </p:txBody>
          </p:sp>
          <p:sp>
            <p:nvSpPr>
              <p:cNvPr id="42" name="Rectangle 65"/>
              <p:cNvSpPr>
                <a:spLocks noChangeArrowheads="1"/>
              </p:cNvSpPr>
              <p:nvPr/>
            </p:nvSpPr>
            <p:spPr bwMode="auto">
              <a:xfrm>
                <a:off x="5340" y="4695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N7</a:t>
                </a:r>
                <a:endParaRPr lang="en-US" altLang="en-US" sz="2000"/>
              </a:p>
            </p:txBody>
          </p:sp>
          <p:sp>
            <p:nvSpPr>
              <p:cNvPr id="43" name="Rectangle 66"/>
              <p:cNvSpPr>
                <a:spLocks noChangeArrowheads="1"/>
              </p:cNvSpPr>
              <p:nvPr/>
            </p:nvSpPr>
            <p:spPr bwMode="auto">
              <a:xfrm>
                <a:off x="7095" y="4290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N8</a:t>
                </a:r>
                <a:endParaRPr lang="en-US" altLang="en-US" sz="2000"/>
              </a:p>
            </p:txBody>
          </p:sp>
          <p:sp>
            <p:nvSpPr>
              <p:cNvPr id="44" name="Rectangle 67"/>
              <p:cNvSpPr>
                <a:spLocks noChangeArrowheads="1"/>
              </p:cNvSpPr>
              <p:nvPr/>
            </p:nvSpPr>
            <p:spPr bwMode="auto">
              <a:xfrm>
                <a:off x="6960" y="5700"/>
                <a:ext cx="420" cy="3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8000" rIns="18000" bIns="18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100">
                    <a:cs typeface="Times New Roman" pitchFamily="18" charset="0"/>
                  </a:rPr>
                  <a:t>N9</a:t>
                </a:r>
                <a:endParaRPr lang="en-US" altLang="en-US" sz="2000"/>
              </a:p>
            </p:txBody>
          </p:sp>
        </p:grpSp>
      </p:grpSp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33" y="1585250"/>
            <a:ext cx="4358640" cy="174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50" y="3398420"/>
            <a:ext cx="4329430" cy="177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3171190" y="1777960"/>
            <a:ext cx="278130" cy="1739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r-Cyrl-RS" altLang="en-US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3455670" y="1935440"/>
            <a:ext cx="278130" cy="1739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r-Cyrl-RS" altLang="en-US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3449320" y="2520910"/>
            <a:ext cx="278130" cy="1739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r-Cyrl-RS" altLang="en-US"/>
          </a:p>
        </p:txBody>
      </p:sp>
      <p:graphicFrame>
        <p:nvGraphicFramePr>
          <p:cNvPr id="73" name="Group 3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957706"/>
              </p:ext>
            </p:extLst>
          </p:nvPr>
        </p:nvGraphicFramePr>
        <p:xfrm>
          <a:off x="346925" y="1274430"/>
          <a:ext cx="2274888" cy="1928811"/>
        </p:xfrm>
        <a:graphic>
          <a:graphicData uri="http://schemas.openxmlformats.org/drawingml/2006/table">
            <a:tbl>
              <a:tblPr/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62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sr-Cyrl-C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e1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191.18.64.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/18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191.18.192.5/30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191.18.192.9/30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191.27.64.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/18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191.18.192.6/30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191.18.192.10/30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220.5.48.6/30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sr-Cyrl-C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sr-Cyrl-C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4" name="Group 3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865706"/>
              </p:ext>
            </p:extLst>
          </p:nvPr>
        </p:nvGraphicFramePr>
        <p:xfrm>
          <a:off x="347345" y="3204550"/>
          <a:ext cx="2279650" cy="1920877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4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sr-Cyrl-C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131.200.11.73/21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216.61.12.202/30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sr-Cyrl-C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191.18.128.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/18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216.61.12.206/30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220.5.48.5/30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216.61.12.201/30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216.61.12.205/30</a:t>
                      </a:r>
                      <a:endParaRPr kumimoji="0" lang="sr-Cyrl-C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Cyrl-C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sr-Cyrl-C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44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 descr="Ta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76790" y="2634760"/>
            <a:ext cx="278130" cy="1739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r-Cyrl-R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71590" y="915160"/>
            <a:ext cx="278130" cy="1739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r-Cyrl-RS" alt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554920" y="1002155"/>
            <a:ext cx="3416670" cy="1632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68840" y="1917160"/>
            <a:ext cx="278130" cy="1739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r-Cyrl-RS" altLang="en-US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415855" y="2091150"/>
            <a:ext cx="0" cy="5436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Picture 4" descr="T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9472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82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4" y="392575"/>
            <a:ext cx="2399655" cy="766200"/>
          </a:xfrm>
        </p:spPr>
        <p:txBody>
          <a:bodyPr/>
          <a:lstStyle/>
          <a:p>
            <a:r>
              <a:rPr lang="sr-Latn-CS" altLang="en-US" i="1" dirty="0" err="1">
                <a:cs typeface="Times New Roman" pitchFamily="18" charset="0"/>
              </a:rPr>
              <a:t>Routing</a:t>
            </a:r>
            <a:r>
              <a:rPr lang="sr-Latn-CS" altLang="en-US" dirty="0">
                <a:cs typeface="Times New Roman" pitchFamily="18" charset="0"/>
              </a:rPr>
              <a:t> tabela 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225552"/>
              </p:ext>
            </p:extLst>
          </p:nvPr>
        </p:nvGraphicFramePr>
        <p:xfrm>
          <a:off x="73800" y="1389600"/>
          <a:ext cx="7677785" cy="3657600"/>
        </p:xfrm>
        <a:graphic>
          <a:graphicData uri="http://schemas.openxmlformats.org/drawingml/2006/table">
            <a:tbl>
              <a:tblPr/>
              <a:tblGrid>
                <a:gridCol w="183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Network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Mask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D/I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Next</a:t>
                      </a: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 hop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Interf</a:t>
                      </a: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.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Dist</a:t>
                      </a: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.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191.18.64.0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255.255.192.0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D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&lt;     &gt;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e0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3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191.27.64.0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255.255.192.0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I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191.18.192.6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s0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16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131.200.11.8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255.255.248.0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I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191.18.192.6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s0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22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191.18.128.0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255.255.192.0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I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191.18.192.6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s0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23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191.18.192.4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255.255.255.252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D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&lt;     &gt;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s0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5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191.18.192.8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255.255.255.252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I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191.18.192.6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s0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13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220.5.48.4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255.255.255.252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I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191.18.192.6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s0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14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216.61.12.200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255.255.255.252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I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191.18.192.6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s0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216.61.12.204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255.255.255.252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I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191.18.192.6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s0</a:t>
                      </a:r>
                      <a:endParaRPr kumimoji="0" lang="sr-Latn-C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boto Condensed"/>
                          <a:cs typeface="Times New Roman" pitchFamily="18" charset="0"/>
                        </a:rPr>
                        <a:t>20</a:t>
                      </a:r>
                      <a:endParaRPr kumimoji="0" lang="sr-Latn-C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boto Condensed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06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r-HR" altLang="en-US" sz="2400" dirty="0"/>
              <a:t>Link State algoritam</a:t>
            </a:r>
            <a:br>
              <a:rPr lang="hr-HR" altLang="en-US" sz="2400" dirty="0"/>
            </a:br>
            <a:r>
              <a:rPr lang="hr-HR" altLang="en-US" sz="1800" dirty="0"/>
              <a:t>Open Shortest Path First (OSPF)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483650"/>
            <a:ext cx="79487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9600" indent="-609600" eaLnBrk="1" hangingPunct="1"/>
            <a:r>
              <a:rPr lang="en-US" altLang="en-US" dirty="0" err="1"/>
              <a:t>Spada</a:t>
            </a:r>
            <a:r>
              <a:rPr lang="en-US" altLang="en-US" dirty="0"/>
              <a:t> u </a:t>
            </a:r>
            <a:r>
              <a:rPr lang="en-US" altLang="en-US" dirty="0" err="1"/>
              <a:t>grupu</a:t>
            </a:r>
            <a:r>
              <a:rPr lang="en-US" altLang="en-US" dirty="0"/>
              <a:t> </a:t>
            </a:r>
            <a:r>
              <a:rPr lang="en-US" altLang="en-US" dirty="0" err="1"/>
              <a:t>globalnih</a:t>
            </a:r>
            <a:r>
              <a:rPr lang="en-US" altLang="en-US" dirty="0"/>
              <a:t> </a:t>
            </a:r>
            <a:r>
              <a:rPr lang="en-US" altLang="en-US" dirty="0" err="1"/>
              <a:t>algoritama</a:t>
            </a:r>
            <a:r>
              <a:rPr lang="en-US" altLang="en-US" dirty="0"/>
              <a:t> </a:t>
            </a:r>
            <a:r>
              <a:rPr lang="hr-HR" altLang="en-US" dirty="0"/>
              <a:t>z</a:t>
            </a:r>
            <a:r>
              <a:rPr lang="en-US" altLang="en-US" dirty="0"/>
              <a:t>a </a:t>
            </a:r>
            <a:r>
              <a:rPr lang="hr-HR" altLang="en-US" dirty="0"/>
              <a:t>rutiranje jer zahteva znanje o svim vezama u </a:t>
            </a:r>
            <a:r>
              <a:rPr lang="en-US" altLang="en-US" dirty="0" err="1"/>
              <a:t>datoj</a:t>
            </a:r>
            <a:r>
              <a:rPr lang="en-US" altLang="en-US" dirty="0"/>
              <a:t> </a:t>
            </a:r>
            <a:r>
              <a:rPr lang="en-US" altLang="en-US" dirty="0" err="1"/>
              <a:t>oblasti</a:t>
            </a:r>
            <a:endParaRPr lang="hr-HR" altLang="en-US" dirty="0"/>
          </a:p>
          <a:p>
            <a:pPr marL="609600" indent="-609600" eaLnBrk="1" hangingPunct="1"/>
            <a:r>
              <a:rPr lang="hr-HR" altLang="en-US" dirty="0"/>
              <a:t>Koraci algoritma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hr-HR" altLang="en-US" dirty="0"/>
              <a:t>Prevođenje topologije mreže u usmereni graf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hr-HR" altLang="en-US" dirty="0"/>
              <a:t>Formiranje SPF-stabla za svaki ruter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hr-HR" altLang="en-US" dirty="0"/>
              <a:t>Popuna tabela rutiranja</a:t>
            </a:r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1. korak: Prevođenje topologije mreže u usmereni graf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543350"/>
            <a:ext cx="8121599" cy="31455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hr-HR" altLang="en-US" dirty="0"/>
              <a:t>1.1. Čvorove grafa čine:</a:t>
            </a:r>
          </a:p>
          <a:p>
            <a:pPr marL="609600" indent="-609600" eaLnBrk="1" hangingPunct="1">
              <a:buFontTx/>
              <a:buNone/>
            </a:pPr>
            <a:r>
              <a:rPr lang="hr-HR" altLang="en-US" sz="2000" dirty="0"/>
              <a:t>	1.1.1. Ruteri</a:t>
            </a:r>
          </a:p>
          <a:p>
            <a:pPr marL="609600" indent="-609600" eaLnBrk="1" hangingPunct="1">
              <a:buFontTx/>
              <a:buNone/>
            </a:pPr>
            <a:r>
              <a:rPr lang="hr-HR" altLang="en-US" sz="2000" dirty="0"/>
              <a:t>	1.1.2. Mreže, koje mogu biti:</a:t>
            </a:r>
          </a:p>
          <a:p>
            <a:pPr marL="609600" indent="-609600" eaLnBrk="1" hangingPunct="1">
              <a:buFontTx/>
              <a:buNone/>
            </a:pPr>
            <a:r>
              <a:rPr lang="hr-HR" altLang="en-US" sz="2000" dirty="0"/>
              <a:t>		</a:t>
            </a:r>
            <a:r>
              <a:rPr lang="hr-HR" altLang="en-US" sz="1800" dirty="0"/>
              <a:t>a) Tranzitne (povezane na bar 2 rutera)</a:t>
            </a:r>
          </a:p>
          <a:p>
            <a:pPr marL="609600" indent="-609600" eaLnBrk="1" hangingPunct="1">
              <a:buFontTx/>
              <a:buNone/>
            </a:pPr>
            <a:r>
              <a:rPr lang="hr-HR" altLang="en-US" sz="1800" dirty="0"/>
              <a:t>		b) Terminalne (povezane samo na 1 ruter) – ne</a:t>
            </a:r>
            <a:r>
              <a:rPr lang="en-US" altLang="en-US" sz="1800" dirty="0"/>
              <a:t> </a:t>
            </a:r>
            <a:r>
              <a:rPr lang="hr-HR" altLang="en-US" sz="1800" dirty="0"/>
              <a:t>utiču na tok algoritma</a:t>
            </a:r>
          </a:p>
          <a:p>
            <a:pPr marL="609600" indent="-609600" eaLnBrk="1" hangingPunct="1">
              <a:buFontTx/>
              <a:buNone/>
            </a:pPr>
            <a:r>
              <a:rPr lang="hr-HR" altLang="en-US" dirty="0"/>
              <a:t>1.2. Grane grafa čine:</a:t>
            </a:r>
          </a:p>
          <a:p>
            <a:pPr marL="609600" indent="-609600" eaLnBrk="1" hangingPunct="1">
              <a:buFontTx/>
              <a:buNone/>
            </a:pPr>
            <a:r>
              <a:rPr lang="hr-HR" altLang="en-US" sz="2000" dirty="0"/>
              <a:t>	1.2.1. Point-to-point veze između 2 rutera</a:t>
            </a:r>
          </a:p>
          <a:p>
            <a:pPr marL="609600" indent="-609600" eaLnBrk="1" hangingPunct="1">
              <a:buFontTx/>
              <a:buNone/>
            </a:pPr>
            <a:r>
              <a:rPr lang="hr-HR" altLang="en-US" sz="2000" dirty="0"/>
              <a:t>	1.2.2. Veze rutera na (lokalnu) mrežu</a:t>
            </a:r>
            <a:endParaRPr lang="en-US" altLang="en-US" sz="18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081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1. korak: Prevođenje topologije mreže u usmereni graf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74" y="1327350"/>
            <a:ext cx="6364125" cy="3597450"/>
          </a:xfrm>
        </p:spPr>
        <p:txBody>
          <a:bodyPr/>
          <a:lstStyle/>
          <a:p>
            <a:pPr marL="568325" indent="-492125">
              <a:spcBef>
                <a:spcPts val="1200"/>
              </a:spcBef>
              <a:buNone/>
            </a:pPr>
            <a:r>
              <a:rPr lang="hr-HR" altLang="en-US" sz="2000" dirty="0"/>
              <a:t>1.3. Sve veze su dvosmerne, pri čemu se težine iste grane u različitim smerovima </a:t>
            </a:r>
            <a:r>
              <a:rPr lang="hr-HR" altLang="en-US" sz="2000" b="1" dirty="0">
                <a:solidFill>
                  <a:srgbClr val="FF9800"/>
                </a:solidFill>
              </a:rPr>
              <a:t>razlikuju</a:t>
            </a:r>
            <a:r>
              <a:rPr lang="hr-HR" altLang="en-US" sz="2000" dirty="0"/>
              <a:t>! Zato se najčešće svaka grana razbija (prilikom crtanja) na dva zasebna usmerena potega, svaki sa svojom pridruženom težinom.</a:t>
            </a:r>
            <a:endParaRPr lang="en-US" altLang="en-US" sz="1800" dirty="0"/>
          </a:p>
          <a:p>
            <a:pPr marL="1317625" indent="-576263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hr-HR" altLang="en-US" sz="1800" dirty="0"/>
              <a:t>1.3.1 Izlazne grane iz rutera imaju težinu koju dodeljuje sistem-administrator (ili se izračunava na osnovu kašnjenja</a:t>
            </a:r>
            <a:r>
              <a:rPr lang="en-US" altLang="en-US" sz="1800" dirty="0"/>
              <a:t>/</a:t>
            </a:r>
            <a:r>
              <a:rPr lang="en-US" altLang="en-US" sz="1800" dirty="0" err="1"/>
              <a:t>protoka</a:t>
            </a:r>
            <a:r>
              <a:rPr lang="hr-HR" altLang="en-US" sz="1800" dirty="0"/>
              <a:t> kroz vezu)</a:t>
            </a:r>
          </a:p>
          <a:p>
            <a:pPr marL="1317625" indent="-576263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hr-HR" altLang="en-US" sz="1800" dirty="0"/>
              <a:t>1.3.2 Grane koje vode od mreže ka ruterima imaju težinu 0. (Ne mora se eksplicitno pisati labela)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56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Ispitni</a:t>
            </a:r>
            <a:r>
              <a:rPr lang="en-US" altLang="en-US" dirty="0"/>
              <a:t> </a:t>
            </a:r>
            <a:r>
              <a:rPr lang="en-US" altLang="en-US" dirty="0" err="1"/>
              <a:t>zadatak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660650"/>
          </a:xfrm>
        </p:spPr>
        <p:txBody>
          <a:bodyPr/>
          <a:lstStyle/>
          <a:p>
            <a:r>
              <a:rPr lang="en-US" altLang="en-US" sz="2000" dirty="0" err="1"/>
              <a:t>Za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globalnu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mrežu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zadatu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tabelom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skicirati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mrežu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odrediti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sadržaj</a:t>
            </a:r>
            <a:r>
              <a:rPr lang="en-US" altLang="en-US" sz="2000" dirty="0"/>
              <a:t> routing </a:t>
            </a:r>
            <a:r>
              <a:rPr lang="en-US" altLang="en-US" sz="2000" dirty="0" err="1"/>
              <a:t>tabele</a:t>
            </a:r>
            <a:r>
              <a:rPr lang="en-US" altLang="en-US" sz="2000" dirty="0"/>
              <a:t> u </a:t>
            </a:r>
            <a:r>
              <a:rPr lang="en-US" altLang="en-US" sz="2000" dirty="0" err="1"/>
              <a:t>ruteru</a:t>
            </a:r>
            <a:r>
              <a:rPr lang="en-US" altLang="en-US" sz="2000" dirty="0"/>
              <a:t> B </a:t>
            </a:r>
            <a:r>
              <a:rPr lang="en-US" altLang="en-US" sz="2000" dirty="0" err="1"/>
              <a:t>primenom</a:t>
            </a:r>
            <a:r>
              <a:rPr lang="en-US" altLang="en-US" sz="2000" dirty="0"/>
              <a:t> Link-State </a:t>
            </a:r>
            <a:r>
              <a:rPr lang="en-US" altLang="en-US" sz="2000" dirty="0" err="1"/>
              <a:t>algoritma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Parametri</a:t>
            </a:r>
            <a:r>
              <a:rPr lang="en-US" altLang="en-US" sz="2000" dirty="0"/>
              <a:t> u </a:t>
            </a:r>
            <a:r>
              <a:rPr lang="en-US" altLang="en-US" sz="2000" dirty="0" err="1"/>
              <a:t>tabeli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zadati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</a:t>
            </a:r>
            <a:r>
              <a:rPr lang="en-US" altLang="en-US" sz="2000" dirty="0"/>
              <a:t> u </a:t>
            </a:r>
            <a:r>
              <a:rPr lang="en-US" altLang="en-US" sz="2000" dirty="0" err="1"/>
              <a:t>sledećem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formatu</a:t>
            </a:r>
            <a:r>
              <a:rPr lang="en-US" altLang="en-US" sz="2000" dirty="0"/>
              <a:t>: [</a:t>
            </a:r>
            <a:r>
              <a:rPr lang="en-US" altLang="en-US" sz="2000" dirty="0" err="1"/>
              <a:t>Oznaka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čvora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interfejs</a:t>
            </a:r>
            <a:r>
              <a:rPr lang="en-US" altLang="en-US" sz="2000" dirty="0"/>
              <a:t>, IP </a:t>
            </a:r>
            <a:r>
              <a:rPr lang="en-US" altLang="en-US" sz="2000" dirty="0" err="1"/>
              <a:t>adresa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težina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izlazne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grane</a:t>
            </a:r>
            <a:r>
              <a:rPr lang="en-US" altLang="en-US" sz="2000" dirty="0"/>
              <a:t>].</a:t>
            </a:r>
            <a:r>
              <a:rPr lang="sr-Cyrl-CS" alt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5" descr="Z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50" y="3280138"/>
            <a:ext cx="5353797" cy="158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8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dirty="0"/>
              <a:t>1. korak - </a:t>
            </a:r>
            <a:r>
              <a:rPr lang="en-US" altLang="en-US" dirty="0" err="1"/>
              <a:t>Crtanje</a:t>
            </a:r>
            <a:r>
              <a:rPr lang="en-US" altLang="en-US" dirty="0"/>
              <a:t> </a:t>
            </a:r>
            <a:r>
              <a:rPr lang="en-US" altLang="en-US" dirty="0" err="1"/>
              <a:t>mre</a:t>
            </a:r>
            <a:r>
              <a:rPr lang="sr-Latn-CS" altLang="en-US" dirty="0" err="1"/>
              <a:t>že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 descr="Z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" y="1355575"/>
            <a:ext cx="3212278" cy="94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8"/>
          <p:cNvSpPr>
            <a:spLocks noChangeArrowheads="1"/>
          </p:cNvSpPr>
          <p:nvPr/>
        </p:nvSpPr>
        <p:spPr bwMode="auto">
          <a:xfrm>
            <a:off x="4621659" y="4534513"/>
            <a:ext cx="931799" cy="3450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181</a:t>
            </a:r>
            <a:endParaRPr lang="sr-Cyrl-CS" altLang="en-US" sz="200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172970" y="1972415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B</a:t>
            </a:r>
            <a:endParaRPr lang="sr-Cyrl-CS" altLang="en-US" sz="20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28564" y="1740513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C</a:t>
            </a:r>
            <a:endParaRPr lang="sr-Cyrl-CS" altLang="en-US" sz="200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6133" y="4039975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D</a:t>
            </a:r>
            <a:endParaRPr lang="sr-Cyrl-CS" altLang="en-US" sz="2000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253996" y="4224379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E</a:t>
            </a:r>
            <a:endParaRPr lang="sr-Cyrl-CS" altLang="en-US" sz="200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786253" y="2916787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F</a:t>
            </a:r>
            <a:endParaRPr lang="sr-Cyrl-CS" altLang="en-US" sz="2000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085715" y="2887450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H</a:t>
            </a:r>
            <a:endParaRPr lang="sr-Cyrl-CS" altLang="en-US" sz="200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896868" y="2317474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G</a:t>
            </a:r>
            <a:endParaRPr lang="sr-Cyrl-CS" altLang="en-US" sz="2000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906647" y="3736826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I</a:t>
            </a:r>
            <a:endParaRPr lang="sr-Cyrl-CS" altLang="en-US" sz="2000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322312" y="2859510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J</a:t>
            </a:r>
            <a:endParaRPr lang="sr-Cyrl-CS" altLang="en-US" sz="2000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1950595" y="2943330"/>
            <a:ext cx="461010" cy="448437"/>
          </a:xfrm>
          <a:prstGeom prst="cube">
            <a:avLst>
              <a:gd name="adj" fmla="val 25000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A</a:t>
            </a:r>
            <a:endParaRPr lang="sr-Cyrl-CS" altLang="en-US" sz="200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586230" y="3032738"/>
            <a:ext cx="931799" cy="3450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223</a:t>
            </a:r>
            <a:endParaRPr lang="sr-Cyrl-CS" altLang="en-US" sz="2000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4606292" y="1709779"/>
            <a:ext cx="931799" cy="3450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128</a:t>
            </a:r>
            <a:endParaRPr lang="sr-Cyrl-CS" altLang="en-US" sz="2000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7021705" y="2968476"/>
            <a:ext cx="931799" cy="3450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191</a:t>
            </a:r>
            <a:endParaRPr lang="sr-Cyrl-CS" altLang="en-US" sz="200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607689" y="2989431"/>
            <a:ext cx="931799" cy="3450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sr-Latn-CS" altLang="en-US" sz="2000"/>
              <a:t>123</a:t>
            </a:r>
            <a:endParaRPr lang="sr-Cyrl-CS" altLang="en-US" sz="2000"/>
          </a:p>
        </p:txBody>
      </p:sp>
      <p:cxnSp>
        <p:nvCxnSpPr>
          <p:cNvPr id="22" name="AutoShape 23"/>
          <p:cNvCxnSpPr>
            <a:cxnSpLocks noChangeShapeType="1"/>
            <a:stCxn id="8" idx="4"/>
            <a:endCxn id="19" idx="2"/>
          </p:cNvCxnSpPr>
          <p:nvPr/>
        </p:nvCxnSpPr>
        <p:spPr bwMode="auto">
          <a:xfrm flipV="1">
            <a:off x="3522220" y="1883007"/>
            <a:ext cx="1084072" cy="3702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4"/>
          <p:cNvCxnSpPr>
            <a:cxnSpLocks noChangeShapeType="1"/>
            <a:stCxn id="19" idx="6"/>
            <a:endCxn id="9" idx="2"/>
          </p:cNvCxnSpPr>
          <p:nvPr/>
        </p:nvCxnSpPr>
        <p:spPr bwMode="auto">
          <a:xfrm>
            <a:off x="5538091" y="1883007"/>
            <a:ext cx="990473" cy="138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6"/>
          <p:cNvCxnSpPr>
            <a:cxnSpLocks noChangeShapeType="1"/>
            <a:stCxn id="20" idx="0"/>
            <a:endCxn id="9" idx="3"/>
          </p:cNvCxnSpPr>
          <p:nvPr/>
        </p:nvCxnSpPr>
        <p:spPr bwMode="auto">
          <a:xfrm flipH="1" flipV="1">
            <a:off x="6703189" y="2188950"/>
            <a:ext cx="785114" cy="7795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7"/>
          <p:cNvCxnSpPr>
            <a:cxnSpLocks noChangeShapeType="1"/>
            <a:stCxn id="10" idx="1"/>
            <a:endCxn id="20" idx="4"/>
          </p:cNvCxnSpPr>
          <p:nvPr/>
        </p:nvCxnSpPr>
        <p:spPr bwMode="auto">
          <a:xfrm flipV="1">
            <a:off x="6810758" y="3313535"/>
            <a:ext cx="67754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9"/>
          <p:cNvCxnSpPr>
            <a:cxnSpLocks noChangeShapeType="1"/>
            <a:stCxn id="7" idx="6"/>
            <a:endCxn id="10" idx="2"/>
          </p:cNvCxnSpPr>
          <p:nvPr/>
        </p:nvCxnSpPr>
        <p:spPr bwMode="auto">
          <a:xfrm flipV="1">
            <a:off x="5553458" y="4320772"/>
            <a:ext cx="1082675" cy="386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0"/>
          <p:cNvCxnSpPr>
            <a:cxnSpLocks noChangeShapeType="1"/>
            <a:stCxn id="11" idx="4"/>
            <a:endCxn id="7" idx="2"/>
          </p:cNvCxnSpPr>
          <p:nvPr/>
        </p:nvCxnSpPr>
        <p:spPr bwMode="auto">
          <a:xfrm>
            <a:off x="3603246" y="4505176"/>
            <a:ext cx="1018413" cy="2025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1"/>
          <p:cNvCxnSpPr>
            <a:cxnSpLocks noChangeShapeType="1"/>
            <a:stCxn id="18" idx="4"/>
            <a:endCxn id="11" idx="1"/>
          </p:cNvCxnSpPr>
          <p:nvPr/>
        </p:nvCxnSpPr>
        <p:spPr bwMode="auto">
          <a:xfrm>
            <a:off x="3052828" y="3377797"/>
            <a:ext cx="375793" cy="9583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2"/>
          <p:cNvCxnSpPr>
            <a:cxnSpLocks noChangeShapeType="1"/>
            <a:stCxn id="18" idx="0"/>
            <a:endCxn id="8" idx="3"/>
          </p:cNvCxnSpPr>
          <p:nvPr/>
        </p:nvCxnSpPr>
        <p:spPr bwMode="auto">
          <a:xfrm flipV="1">
            <a:off x="3052828" y="2420852"/>
            <a:ext cx="294767" cy="611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3"/>
          <p:cNvCxnSpPr>
            <a:cxnSpLocks noChangeShapeType="1"/>
            <a:stCxn id="18" idx="2"/>
            <a:endCxn id="17" idx="4"/>
          </p:cNvCxnSpPr>
          <p:nvPr/>
        </p:nvCxnSpPr>
        <p:spPr bwMode="auto">
          <a:xfrm flipH="1">
            <a:off x="2299845" y="3205966"/>
            <a:ext cx="286385" cy="181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4"/>
          <p:cNvCxnSpPr>
            <a:cxnSpLocks noChangeShapeType="1"/>
            <a:stCxn id="18" idx="6"/>
            <a:endCxn id="12" idx="2"/>
          </p:cNvCxnSpPr>
          <p:nvPr/>
        </p:nvCxnSpPr>
        <p:spPr bwMode="auto">
          <a:xfrm flipV="1">
            <a:off x="3518029" y="3197584"/>
            <a:ext cx="268224" cy="8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5"/>
          <p:cNvCxnSpPr>
            <a:cxnSpLocks noChangeShapeType="1"/>
            <a:stCxn id="12" idx="4"/>
            <a:endCxn id="21" idx="2"/>
          </p:cNvCxnSpPr>
          <p:nvPr/>
        </p:nvCxnSpPr>
        <p:spPr bwMode="auto">
          <a:xfrm flipV="1">
            <a:off x="4135503" y="3162659"/>
            <a:ext cx="472186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7"/>
          <p:cNvCxnSpPr>
            <a:cxnSpLocks noChangeShapeType="1"/>
            <a:stCxn id="19" idx="4"/>
            <a:endCxn id="14" idx="1"/>
          </p:cNvCxnSpPr>
          <p:nvPr/>
        </p:nvCxnSpPr>
        <p:spPr bwMode="auto">
          <a:xfrm flipH="1">
            <a:off x="5071493" y="2054838"/>
            <a:ext cx="1397" cy="3743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8"/>
          <p:cNvCxnSpPr>
            <a:cxnSpLocks noChangeShapeType="1"/>
            <a:stCxn id="21" idx="0"/>
            <a:endCxn id="14" idx="3"/>
          </p:cNvCxnSpPr>
          <p:nvPr/>
        </p:nvCxnSpPr>
        <p:spPr bwMode="auto">
          <a:xfrm flipH="1" flipV="1">
            <a:off x="5071493" y="2765911"/>
            <a:ext cx="2794" cy="223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9"/>
          <p:cNvCxnSpPr>
            <a:cxnSpLocks noChangeShapeType="1"/>
            <a:stCxn id="21" idx="6"/>
            <a:endCxn id="13" idx="2"/>
          </p:cNvCxnSpPr>
          <p:nvPr/>
        </p:nvCxnSpPr>
        <p:spPr bwMode="auto">
          <a:xfrm>
            <a:off x="5539488" y="3162659"/>
            <a:ext cx="546227" cy="5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0"/>
          <p:cNvCxnSpPr>
            <a:cxnSpLocks noChangeShapeType="1"/>
            <a:stCxn id="13" idx="4"/>
            <a:endCxn id="20" idx="2"/>
          </p:cNvCxnSpPr>
          <p:nvPr/>
        </p:nvCxnSpPr>
        <p:spPr bwMode="auto">
          <a:xfrm flipV="1">
            <a:off x="6434965" y="3141704"/>
            <a:ext cx="586740" cy="26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41"/>
          <p:cNvCxnSpPr>
            <a:cxnSpLocks noChangeShapeType="1"/>
            <a:stCxn id="21" idx="4"/>
            <a:endCxn id="15" idx="1"/>
          </p:cNvCxnSpPr>
          <p:nvPr/>
        </p:nvCxnSpPr>
        <p:spPr bwMode="auto">
          <a:xfrm>
            <a:off x="5074287" y="3334490"/>
            <a:ext cx="6985" cy="514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42"/>
          <p:cNvCxnSpPr>
            <a:cxnSpLocks noChangeShapeType="1"/>
            <a:stCxn id="15" idx="3"/>
            <a:endCxn id="7" idx="0"/>
          </p:cNvCxnSpPr>
          <p:nvPr/>
        </p:nvCxnSpPr>
        <p:spPr bwMode="auto">
          <a:xfrm>
            <a:off x="5081272" y="4185263"/>
            <a:ext cx="6985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3"/>
          <p:cNvCxnSpPr>
            <a:cxnSpLocks noChangeShapeType="1"/>
            <a:stCxn id="20" idx="6"/>
            <a:endCxn id="16" idx="2"/>
          </p:cNvCxnSpPr>
          <p:nvPr/>
        </p:nvCxnSpPr>
        <p:spPr bwMode="auto">
          <a:xfrm flipV="1">
            <a:off x="7953504" y="3140307"/>
            <a:ext cx="368808" cy="13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996948" y="243342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3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3649347" y="181874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1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6228209" y="169301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8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6880608" y="214005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3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7059424" y="3748002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5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6356733" y="4386431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1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3675890" y="451495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5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3023491" y="4016226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2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3520823" y="317383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5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4262630" y="3175232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3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4799078" y="3430883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2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4822827" y="4222982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4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5591177" y="288046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7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53" name="Text Box 59"/>
          <p:cNvSpPr txBox="1">
            <a:spLocks noChangeArrowheads="1"/>
          </p:cNvSpPr>
          <p:nvPr/>
        </p:nvSpPr>
        <p:spPr bwMode="auto">
          <a:xfrm>
            <a:off x="6510403" y="289443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3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5054729" y="2740765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9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5042156" y="2012928"/>
            <a:ext cx="357632" cy="37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CS" altLang="en-US" sz="1600" b="1">
                <a:solidFill>
                  <a:srgbClr val="CC3300"/>
                </a:solidFill>
              </a:rPr>
              <a:t>2</a:t>
            </a:r>
            <a:endParaRPr lang="sr-Cyrl-CS" altLang="en-US" sz="1600" b="1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4" y="392575"/>
            <a:ext cx="5752125" cy="766200"/>
          </a:xfrm>
        </p:spPr>
        <p:txBody>
          <a:bodyPr/>
          <a:lstStyle/>
          <a:p>
            <a:r>
              <a:rPr lang="hr-HR" altLang="en-US" dirty="0"/>
              <a:t>2. korak: Formiranje SPF-stabla za svaki ruter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5903325" cy="3145500"/>
          </a:xfrm>
        </p:spPr>
        <p:txBody>
          <a:bodyPr/>
          <a:lstStyle/>
          <a:p>
            <a:pPr marL="115888" indent="-39688" eaLnBrk="1" hangingPunct="1">
              <a:spcBef>
                <a:spcPts val="1200"/>
              </a:spcBef>
              <a:buFontTx/>
              <a:buNone/>
            </a:pPr>
            <a:r>
              <a:rPr lang="hr-HR" altLang="en-US" dirty="0"/>
              <a:t>Polazeći od datog rutera, izračunava se putanja sa najnižom cenom do svake odredišne mreže. Za to se koristi </a:t>
            </a:r>
            <a:r>
              <a:rPr lang="hr-HR" altLang="en-US" b="1" dirty="0">
                <a:solidFill>
                  <a:srgbClr val="FF9800"/>
                </a:solidFill>
              </a:rPr>
              <a:t>Dijkstrin</a:t>
            </a:r>
            <a:r>
              <a:rPr lang="hr-HR" altLang="en-US" i="1" dirty="0"/>
              <a:t> </a:t>
            </a:r>
            <a:r>
              <a:rPr lang="hr-HR" altLang="en-US" dirty="0"/>
              <a:t>algoritam.</a:t>
            </a:r>
          </a:p>
          <a:p>
            <a:pPr marL="115888" indent="-39688" eaLnBrk="1" hangingPunct="1">
              <a:spcBef>
                <a:spcPts val="1200"/>
              </a:spcBef>
              <a:buFontTx/>
              <a:buNone/>
            </a:pPr>
            <a:r>
              <a:rPr lang="hr-HR" altLang="en-US" dirty="0"/>
              <a:t>Rezultat ovog koraka je formiranje (jednostruko povezanog usmerenog grafa) </a:t>
            </a:r>
            <a:r>
              <a:rPr lang="hr-HR" altLang="en-US" b="1" dirty="0">
                <a:solidFill>
                  <a:srgbClr val="FF9800"/>
                </a:solidFill>
              </a:rPr>
              <a:t>SPF</a:t>
            </a:r>
            <a:r>
              <a:rPr lang="hr-HR" altLang="en-US" dirty="0"/>
              <a:t> stabla za dati čvor (ruter).</a:t>
            </a:r>
            <a:endParaRPr lang="en-US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599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/>
              <a:t>Algoritam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7800" y="1371563"/>
            <a:ext cx="7239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1  </a:t>
            </a:r>
            <a:r>
              <a:rPr lang="en-US" altLang="en-US" sz="1600" b="1" i="1" dirty="0" err="1">
                <a:solidFill>
                  <a:schemeClr val="accent2"/>
                </a:solidFill>
              </a:rPr>
              <a:t>Inicijalizacija</a:t>
            </a:r>
            <a:r>
              <a:rPr lang="en-US" altLang="en-US" sz="1600" b="1" i="1" dirty="0">
                <a:solidFill>
                  <a:schemeClr val="accent2"/>
                </a:solidFill>
              </a:rPr>
              <a:t>: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2    N = {</a:t>
            </a:r>
            <a:r>
              <a:rPr lang="en-US" altLang="en-US" sz="1600" dirty="0">
                <a:solidFill>
                  <a:srgbClr val="6600CC"/>
                </a:solidFill>
              </a:rPr>
              <a:t>A</a:t>
            </a:r>
            <a:r>
              <a:rPr lang="en-US" altLang="en-US" sz="1600" dirty="0"/>
              <a:t>}</a:t>
            </a:r>
            <a:r>
              <a:rPr lang="sr-Latn-CS" altLang="en-US" sz="1600" dirty="0"/>
              <a:t> </a:t>
            </a:r>
            <a:r>
              <a:rPr lang="en-US" altLang="en-US" sz="1600" dirty="0">
                <a:solidFill>
                  <a:srgbClr val="009900"/>
                </a:solidFill>
              </a:rPr>
              <a:t>// N-</a:t>
            </a:r>
            <a:r>
              <a:rPr lang="en-US" altLang="en-US" sz="1600" dirty="0" err="1">
                <a:solidFill>
                  <a:srgbClr val="009900"/>
                </a:solidFill>
              </a:rPr>
              <a:t>skup</a:t>
            </a:r>
            <a:r>
              <a:rPr lang="en-US" altLang="en-US" sz="1600" dirty="0">
                <a:solidFill>
                  <a:srgbClr val="009900"/>
                </a:solidFill>
              </a:rPr>
              <a:t> </a:t>
            </a:r>
            <a:r>
              <a:rPr lang="en-US" altLang="en-US" sz="1600" dirty="0" err="1">
                <a:solidFill>
                  <a:srgbClr val="009900"/>
                </a:solidFill>
              </a:rPr>
              <a:t>obra</a:t>
            </a:r>
            <a:r>
              <a:rPr lang="sr-Latn-CS" altLang="en-US" sz="1600" dirty="0" err="1">
                <a:solidFill>
                  <a:srgbClr val="009900"/>
                </a:solidFill>
              </a:rPr>
              <a:t>đenih</a:t>
            </a:r>
            <a:r>
              <a:rPr lang="sr-Latn-CS" altLang="en-US" sz="1600" dirty="0">
                <a:solidFill>
                  <a:srgbClr val="009900"/>
                </a:solidFill>
              </a:rPr>
              <a:t> čvorova, A – polazni čvor</a:t>
            </a:r>
            <a:r>
              <a:rPr lang="en-US" altLang="en-US" sz="1600" dirty="0">
                <a:solidFill>
                  <a:srgbClr val="009900"/>
                </a:solidFill>
              </a:rPr>
              <a:t> </a:t>
            </a:r>
            <a:br>
              <a:rPr lang="en-US" altLang="en-US" sz="1600" dirty="0">
                <a:solidFill>
                  <a:srgbClr val="009900"/>
                </a:solidFill>
              </a:rPr>
            </a:br>
            <a:r>
              <a:rPr lang="en-US" altLang="en-US" sz="1600" dirty="0"/>
              <a:t>3    </a:t>
            </a:r>
            <a:r>
              <a:rPr lang="en-US" altLang="en-US" sz="1600" dirty="0" err="1"/>
              <a:t>za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sve</a:t>
            </a:r>
            <a:r>
              <a:rPr lang="en-US" altLang="en-US" sz="1600" dirty="0"/>
              <a:t> </a:t>
            </a:r>
            <a:r>
              <a:rPr lang="sr-Latn-CS" altLang="en-US" sz="1600" dirty="0"/>
              <a:t>čvorove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CC3300"/>
                </a:solidFill>
              </a:rPr>
              <a:t>v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4      if </a:t>
            </a:r>
            <a:r>
              <a:rPr lang="sr-Latn-CS" altLang="en-US" sz="1600" dirty="0"/>
              <a:t>(susedi(</a:t>
            </a:r>
            <a:r>
              <a:rPr lang="en-US" altLang="en-US" sz="1600" dirty="0">
                <a:solidFill>
                  <a:srgbClr val="6600CC"/>
                </a:solidFill>
              </a:rPr>
              <a:t>A</a:t>
            </a:r>
            <a:r>
              <a:rPr lang="sr-Latn-CS" altLang="en-US" sz="1600" dirty="0"/>
              <a:t>, </a:t>
            </a:r>
            <a:r>
              <a:rPr lang="en-US" altLang="en-US" sz="1600" b="1" dirty="0">
                <a:solidFill>
                  <a:srgbClr val="CC3300"/>
                </a:solidFill>
              </a:rPr>
              <a:t>v</a:t>
            </a:r>
            <a:r>
              <a:rPr lang="sr-Latn-CS" altLang="en-US" sz="1600" dirty="0"/>
              <a:t>))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5        then D(</a:t>
            </a:r>
            <a:r>
              <a:rPr lang="en-US" altLang="en-US" sz="1600" b="1" dirty="0">
                <a:solidFill>
                  <a:srgbClr val="CC3300"/>
                </a:solidFill>
              </a:rPr>
              <a:t>v</a:t>
            </a:r>
            <a:r>
              <a:rPr lang="en-US" altLang="en-US" sz="1600" dirty="0"/>
              <a:t>) = c(</a:t>
            </a:r>
            <a:r>
              <a:rPr lang="en-US" altLang="en-US" sz="1600" dirty="0">
                <a:solidFill>
                  <a:srgbClr val="6600CC"/>
                </a:solidFill>
              </a:rPr>
              <a:t>A</a:t>
            </a:r>
            <a:r>
              <a:rPr lang="en-US" altLang="en-US" sz="1600" dirty="0"/>
              <a:t>, </a:t>
            </a:r>
            <a:r>
              <a:rPr lang="en-US" altLang="en-US" sz="1600" b="1" dirty="0">
                <a:solidFill>
                  <a:srgbClr val="CC3300"/>
                </a:solidFill>
              </a:rPr>
              <a:t>v</a:t>
            </a:r>
            <a:r>
              <a:rPr lang="en-US" altLang="en-US" sz="1600" dirty="0"/>
              <a:t>) </a:t>
            </a:r>
            <a:r>
              <a:rPr lang="en-US" altLang="en-US" sz="1600" dirty="0">
                <a:solidFill>
                  <a:srgbClr val="009900"/>
                </a:solidFill>
              </a:rPr>
              <a:t>// </a:t>
            </a:r>
            <a:r>
              <a:rPr lang="sr-Latn-CS" altLang="en-US" sz="1600" dirty="0">
                <a:solidFill>
                  <a:srgbClr val="009900"/>
                </a:solidFill>
              </a:rPr>
              <a:t>D(v)</a:t>
            </a:r>
            <a:r>
              <a:rPr lang="en-US" altLang="en-US" sz="1600" dirty="0"/>
              <a:t> </a:t>
            </a:r>
            <a:r>
              <a:rPr lang="sr-Latn-CS" altLang="en-US" sz="1600" dirty="0">
                <a:solidFill>
                  <a:srgbClr val="009900"/>
                </a:solidFill>
              </a:rPr>
              <a:t>cena puta od A do v</a:t>
            </a:r>
            <a:br>
              <a:rPr lang="en-US" altLang="en-US" sz="1600" dirty="0"/>
            </a:br>
            <a:r>
              <a:rPr lang="en-US" altLang="en-US" sz="1600" dirty="0"/>
              <a:t>6        else D(</a:t>
            </a:r>
            <a:r>
              <a:rPr lang="en-US" altLang="en-US" sz="1600" b="1" dirty="0">
                <a:solidFill>
                  <a:srgbClr val="CC3300"/>
                </a:solidFill>
              </a:rPr>
              <a:t>v</a:t>
            </a:r>
            <a:r>
              <a:rPr lang="en-US" altLang="en-US" sz="1600" dirty="0"/>
              <a:t>) = </a:t>
            </a:r>
            <a:r>
              <a:rPr lang="en-US" altLang="en-US" sz="1600" dirty="0">
                <a:latin typeface="Symbol" pitchFamily="18" charset="2"/>
                <a:sym typeface="Symbol"/>
              </a:rPr>
              <a:t></a:t>
            </a:r>
            <a:r>
              <a:rPr lang="en-US" altLang="en-US" sz="1600" dirty="0"/>
              <a:t> </a:t>
            </a:r>
            <a:r>
              <a:rPr lang="sr-Latn-CS" altLang="en-US" sz="1600" dirty="0"/>
              <a:t>         </a:t>
            </a:r>
            <a:r>
              <a:rPr lang="en-US" altLang="en-US" sz="1600" dirty="0">
                <a:solidFill>
                  <a:srgbClr val="009900"/>
                </a:solidFill>
              </a:rPr>
              <a:t>// </a:t>
            </a:r>
            <a:r>
              <a:rPr lang="sr-Latn-CS" altLang="en-US" sz="1600" dirty="0">
                <a:solidFill>
                  <a:srgbClr val="009900"/>
                </a:solidFill>
              </a:rPr>
              <a:t>c(A,v)</a:t>
            </a:r>
            <a:r>
              <a:rPr lang="en-US" altLang="en-US" sz="1600" dirty="0"/>
              <a:t> </a:t>
            </a:r>
            <a:r>
              <a:rPr lang="sr-Latn-CS" altLang="en-US" sz="1600" dirty="0">
                <a:solidFill>
                  <a:srgbClr val="009900"/>
                </a:solidFill>
              </a:rPr>
              <a:t>cena direktne grane od A do w </a:t>
            </a:r>
            <a:br>
              <a:rPr lang="en-US" altLang="en-US" sz="1600" dirty="0"/>
            </a:br>
            <a:r>
              <a:rPr lang="en-US" altLang="en-US" sz="1600" dirty="0"/>
              <a:t>7 </a:t>
            </a:r>
            <a:br>
              <a:rPr lang="en-US" altLang="en-US" sz="1600" dirty="0"/>
            </a:br>
            <a:r>
              <a:rPr lang="en-US" altLang="en-US" sz="1600" dirty="0"/>
              <a:t>8   </a:t>
            </a:r>
            <a:r>
              <a:rPr lang="sr-Latn-RS" altLang="en-US" sz="1600" b="1" i="1" dirty="0">
                <a:solidFill>
                  <a:schemeClr val="accent2"/>
                </a:solidFill>
              </a:rPr>
              <a:t>l</a:t>
            </a:r>
            <a:r>
              <a:rPr lang="en-US" altLang="en-US" sz="1600" b="1" i="1" dirty="0" err="1">
                <a:solidFill>
                  <a:schemeClr val="accent2"/>
                </a:solidFill>
              </a:rPr>
              <a:t>oop</a:t>
            </a:r>
            <a:r>
              <a:rPr lang="en-US" altLang="en-US" sz="1600" dirty="0">
                <a:solidFill>
                  <a:schemeClr val="accent2"/>
                </a:solidFill>
              </a:rPr>
              <a:t> </a:t>
            </a:r>
            <a:br>
              <a:rPr lang="en-US" altLang="en-US" sz="1600" dirty="0">
                <a:solidFill>
                  <a:schemeClr val="accent2"/>
                </a:solidFill>
              </a:rPr>
            </a:br>
            <a:r>
              <a:rPr lang="en-US" altLang="en-US" sz="1600" dirty="0"/>
              <a:t>9</a:t>
            </a:r>
            <a:r>
              <a:rPr lang="en-US" altLang="en-US" sz="1600" b="1" dirty="0"/>
              <a:t>   </a:t>
            </a:r>
            <a:r>
              <a:rPr lang="en-US" altLang="en-US" sz="1600" dirty="0"/>
              <a:t>   </a:t>
            </a:r>
            <a:r>
              <a:rPr lang="sr-Latn-CS" altLang="en-US" sz="1600" dirty="0"/>
              <a:t>nađi čvor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6600CC"/>
                </a:solidFill>
              </a:rPr>
              <a:t>w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/>
              </a:rPr>
              <a:t></a:t>
            </a:r>
            <a:r>
              <a:rPr lang="en-US" altLang="en-US" sz="1600" dirty="0"/>
              <a:t> N </a:t>
            </a:r>
            <a:r>
              <a:rPr lang="sr-Latn-CS" altLang="en-US" sz="1600" dirty="0"/>
              <a:t>tako da je</a:t>
            </a:r>
            <a:r>
              <a:rPr lang="en-US" altLang="en-US" sz="1600" dirty="0"/>
              <a:t> </a:t>
            </a:r>
            <a:r>
              <a:rPr lang="en-US" altLang="en-US" sz="1600" dirty="0">
                <a:solidFill>
                  <a:schemeClr val="accent2"/>
                </a:solidFill>
              </a:rPr>
              <a:t>D(</a:t>
            </a:r>
            <a:r>
              <a:rPr lang="en-US" altLang="en-US" sz="1600" b="1" dirty="0">
                <a:solidFill>
                  <a:srgbClr val="6600CC"/>
                </a:solidFill>
              </a:rPr>
              <a:t>w</a:t>
            </a:r>
            <a:r>
              <a:rPr lang="en-US" altLang="en-US" sz="1600" dirty="0">
                <a:solidFill>
                  <a:schemeClr val="accent2"/>
                </a:solidFill>
              </a:rPr>
              <a:t>)</a:t>
            </a:r>
            <a:r>
              <a:rPr lang="en-US" altLang="en-US" sz="1600" dirty="0"/>
              <a:t> minimum </a:t>
            </a:r>
            <a:br>
              <a:rPr lang="en-US" altLang="en-US" sz="1600" dirty="0"/>
            </a:br>
            <a:r>
              <a:rPr lang="en-US" altLang="en-US" sz="1600" dirty="0"/>
              <a:t>10    </a:t>
            </a:r>
            <a:r>
              <a:rPr lang="sr-Latn-CS" altLang="en-US" sz="1600" dirty="0"/>
              <a:t>doda</a:t>
            </a:r>
            <a:r>
              <a:rPr lang="en-US" altLang="en-US" sz="1600" dirty="0"/>
              <a:t>j </a:t>
            </a:r>
            <a:r>
              <a:rPr lang="en-US" altLang="en-US" sz="1600" b="1" dirty="0">
                <a:solidFill>
                  <a:srgbClr val="6600CC"/>
                </a:solidFill>
              </a:rPr>
              <a:t>w</a:t>
            </a:r>
            <a:r>
              <a:rPr lang="en-US" altLang="en-US" sz="1600" dirty="0"/>
              <a:t> </a:t>
            </a:r>
            <a:r>
              <a:rPr lang="sr-Latn-CS" altLang="en-US" sz="1600" dirty="0"/>
              <a:t>u</a:t>
            </a:r>
            <a:r>
              <a:rPr lang="en-US" altLang="en-US" sz="1600" dirty="0"/>
              <a:t> N </a:t>
            </a:r>
            <a:br>
              <a:rPr lang="en-US" altLang="en-US" sz="1600" dirty="0"/>
            </a:br>
            <a:r>
              <a:rPr lang="en-US" altLang="en-US" sz="1600" dirty="0"/>
              <a:t>11    </a:t>
            </a:r>
            <a:r>
              <a:rPr lang="sr-Latn-CS" altLang="en-US" sz="1600" dirty="0"/>
              <a:t>ažuriraj</a:t>
            </a:r>
            <a:r>
              <a:rPr lang="en-US" altLang="en-US" sz="1600" dirty="0"/>
              <a:t> D(</a:t>
            </a:r>
            <a:r>
              <a:rPr lang="en-US" altLang="en-US" sz="1600" b="1" dirty="0">
                <a:solidFill>
                  <a:srgbClr val="CC3300"/>
                </a:solidFill>
              </a:rPr>
              <a:t>v</a:t>
            </a:r>
            <a:r>
              <a:rPr lang="en-US" altLang="en-US" sz="1600" dirty="0"/>
              <a:t>) </a:t>
            </a:r>
            <a:r>
              <a:rPr lang="sr-Latn-CS" altLang="en-US" sz="1600" dirty="0"/>
              <a:t>za sve čvorove </a:t>
            </a:r>
            <a:r>
              <a:rPr lang="en-US" altLang="en-US" sz="1600" b="1" dirty="0">
                <a:solidFill>
                  <a:srgbClr val="CC3300"/>
                </a:solidFill>
              </a:rPr>
              <a:t>v</a:t>
            </a:r>
            <a:r>
              <a:rPr lang="en-US" altLang="en-US" sz="1600" dirty="0"/>
              <a:t> </a:t>
            </a:r>
            <a:r>
              <a:rPr lang="sr-Latn-CS" altLang="en-US" sz="1600" dirty="0"/>
              <a:t>susedne sa </a:t>
            </a:r>
            <a:r>
              <a:rPr lang="en-US" altLang="en-US" sz="1600" b="1" dirty="0">
                <a:solidFill>
                  <a:srgbClr val="6600CC"/>
                </a:solidFill>
              </a:rPr>
              <a:t>w</a:t>
            </a:r>
            <a:r>
              <a:rPr lang="en-US" altLang="en-US" sz="1600" dirty="0"/>
              <a:t> </a:t>
            </a:r>
            <a:r>
              <a:rPr lang="sr-Latn-CS" altLang="en-US" sz="1600" dirty="0"/>
              <a:t>koji nisu u</a:t>
            </a:r>
            <a:r>
              <a:rPr lang="en-US" altLang="en-US" sz="1600" dirty="0"/>
              <a:t> N: </a:t>
            </a:r>
            <a:br>
              <a:rPr lang="en-US" altLang="en-US" sz="1600" dirty="0"/>
            </a:br>
            <a:r>
              <a:rPr lang="en-US" altLang="en-US" sz="1600" dirty="0"/>
              <a:t>12     </a:t>
            </a:r>
            <a:r>
              <a:rPr lang="en-US" altLang="en-US" sz="1600" b="1" dirty="0"/>
              <a:t>  </a:t>
            </a:r>
            <a:r>
              <a:rPr lang="en-US" altLang="en-US" sz="1600" b="1" dirty="0">
                <a:solidFill>
                  <a:srgbClr val="CC3300"/>
                </a:solidFill>
              </a:rPr>
              <a:t>D(v) = min( D(v), D(w) + c(</a:t>
            </a:r>
            <a:r>
              <a:rPr lang="en-US" altLang="en-US" sz="1600" b="1" dirty="0" err="1">
                <a:solidFill>
                  <a:srgbClr val="CC3300"/>
                </a:solidFill>
              </a:rPr>
              <a:t>w,v</a:t>
            </a:r>
            <a:r>
              <a:rPr lang="en-US" altLang="en-US" sz="1600" b="1" dirty="0">
                <a:solidFill>
                  <a:srgbClr val="CC3300"/>
                </a:solidFill>
              </a:rPr>
              <a:t>) ) </a:t>
            </a:r>
            <a:br>
              <a:rPr lang="en-US" altLang="en-US" sz="1600" b="1" dirty="0">
                <a:solidFill>
                  <a:srgbClr val="CC3300"/>
                </a:solidFill>
              </a:rPr>
            </a:br>
            <a:r>
              <a:rPr lang="en-US" altLang="en-US" sz="1600" dirty="0"/>
              <a:t>13    </a:t>
            </a:r>
            <a:r>
              <a:rPr lang="en-US" altLang="en-US" sz="1600" dirty="0">
                <a:solidFill>
                  <a:srgbClr val="009900"/>
                </a:solidFill>
              </a:rPr>
              <a:t>/* </a:t>
            </a:r>
            <a:r>
              <a:rPr lang="sr-Latn-CS" altLang="en-US" sz="1600" dirty="0">
                <a:solidFill>
                  <a:srgbClr val="009900"/>
                </a:solidFill>
              </a:rPr>
              <a:t>nova cena do v je ili stara cena do v ili cena poznatog</a:t>
            </a:r>
            <a:br>
              <a:rPr lang="en-US" altLang="en-US" sz="1600" dirty="0"/>
            </a:br>
            <a:r>
              <a:rPr lang="en-US" altLang="en-US" sz="1600" dirty="0"/>
              <a:t>14     </a:t>
            </a:r>
            <a:r>
              <a:rPr lang="sr-Latn-CS" altLang="en-US" sz="1600" dirty="0">
                <a:solidFill>
                  <a:srgbClr val="009900"/>
                </a:solidFill>
              </a:rPr>
              <a:t>najkraći puta do</a:t>
            </a:r>
            <a:r>
              <a:rPr lang="sr-Latn-CS" altLang="en-US" sz="1600" dirty="0"/>
              <a:t> </a:t>
            </a:r>
            <a:r>
              <a:rPr lang="en-US" altLang="en-US" sz="1600" dirty="0">
                <a:solidFill>
                  <a:srgbClr val="009900"/>
                </a:solidFill>
              </a:rPr>
              <a:t>w plus </a:t>
            </a:r>
            <a:r>
              <a:rPr lang="sr-Latn-CS" altLang="en-US" sz="1600" dirty="0">
                <a:solidFill>
                  <a:srgbClr val="009900"/>
                </a:solidFill>
              </a:rPr>
              <a:t>cena od </a:t>
            </a:r>
            <a:r>
              <a:rPr lang="en-US" altLang="en-US" sz="1600" dirty="0">
                <a:solidFill>
                  <a:srgbClr val="009900"/>
                </a:solidFill>
              </a:rPr>
              <a:t>w </a:t>
            </a:r>
            <a:r>
              <a:rPr lang="sr-Latn-CS" altLang="en-US" sz="1600" dirty="0">
                <a:solidFill>
                  <a:srgbClr val="009900"/>
                </a:solidFill>
              </a:rPr>
              <a:t>do</a:t>
            </a:r>
            <a:r>
              <a:rPr lang="en-US" altLang="en-US" sz="1600" dirty="0">
                <a:solidFill>
                  <a:srgbClr val="009900"/>
                </a:solidFill>
              </a:rPr>
              <a:t> v */ </a:t>
            </a:r>
            <a:br>
              <a:rPr lang="en-US" altLang="en-US" sz="1600" dirty="0">
                <a:solidFill>
                  <a:srgbClr val="009900"/>
                </a:solidFill>
              </a:rPr>
            </a:br>
            <a:r>
              <a:rPr lang="en-US" altLang="en-US" sz="1600" dirty="0"/>
              <a:t>15  </a:t>
            </a:r>
            <a:r>
              <a:rPr lang="en-US" altLang="en-US" sz="1600" b="1" i="1" dirty="0">
                <a:solidFill>
                  <a:schemeClr val="accent2"/>
                </a:solidFill>
              </a:rPr>
              <a:t>until</a:t>
            </a:r>
            <a:r>
              <a:rPr lang="en-US" altLang="en-US" sz="1600" dirty="0"/>
              <a:t> </a:t>
            </a:r>
            <a:r>
              <a:rPr lang="sr-Latn-RS" altLang="en-US" sz="1600" dirty="0"/>
              <a:t>svi čvorovi su u</a:t>
            </a:r>
            <a:r>
              <a:rPr lang="en-US" altLang="en-US" sz="1600" dirty="0"/>
              <a:t> N </a:t>
            </a:r>
          </a:p>
        </p:txBody>
      </p:sp>
    </p:spTree>
    <p:extLst>
      <p:ext uri="{BB962C8B-B14F-4D97-AF65-F5344CB8AC3E}">
        <p14:creationId xmlns:p14="http://schemas.microsoft.com/office/powerpoint/2010/main" val="137999019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9219FC63C6BA4389C3F0B403E94FEA" ma:contentTypeVersion="2" ma:contentTypeDescription="Kreiraj novi dokument." ma:contentTypeScope="" ma:versionID="3f48af9f6d1b942d21fdadb430c66353">
  <xsd:schema xmlns:xsd="http://www.w3.org/2001/XMLSchema" xmlns:xs="http://www.w3.org/2001/XMLSchema" xmlns:p="http://schemas.microsoft.com/office/2006/metadata/properties" xmlns:ns2="c8e8f392-fe27-495e-8225-240a588fcc58" targetNamespace="http://schemas.microsoft.com/office/2006/metadata/properties" ma:root="true" ma:fieldsID="024d45a2c615a07367e7e7d867fbbfbc" ns2:_="">
    <xsd:import namespace="c8e8f392-fe27-495e-8225-240a588fc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8f392-fe27-495e-8225-240a588fc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46F018-4881-4B86-A583-7D415BFDA6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FC85B-A352-45F8-B7B0-E0BEA56D7E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7E3176-98DF-4015-A5FE-E85D417C0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8f392-fe27-495e-8225-240a588fc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2339</Words>
  <Application>Microsoft Office PowerPoint</Application>
  <PresentationFormat>On-screen Show (16:9)</PresentationFormat>
  <Paragraphs>623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Arvo</vt:lpstr>
      <vt:lpstr>Roboto Condensed</vt:lpstr>
      <vt:lpstr>Roboto Condensed Light</vt:lpstr>
      <vt:lpstr>Symbol</vt:lpstr>
      <vt:lpstr>Times New Roman</vt:lpstr>
      <vt:lpstr>Salerio template</vt:lpstr>
      <vt:lpstr>Računarske mreže (2OER5O03)  Algoritmi rutiranja Auditivne vežbe</vt:lpstr>
      <vt:lpstr>Klasifikacija</vt:lpstr>
      <vt:lpstr>Link State algoritam Open Shortest Path First (OSPF)</vt:lpstr>
      <vt:lpstr>1. korak: Prevođenje topologije mreže u usmereni graf</vt:lpstr>
      <vt:lpstr>1. korak: Prevođenje topologije mreže u usmereni graf</vt:lpstr>
      <vt:lpstr>Ispitni zadatak</vt:lpstr>
      <vt:lpstr>1. korak - Crtanje mreže</vt:lpstr>
      <vt:lpstr>2. korak: Formiranje SPF-stabla za svaki ruter</vt:lpstr>
      <vt:lpstr>Algoritam</vt:lpstr>
      <vt:lpstr>2. korak – Primena Dijkstrinog alg.</vt:lpstr>
      <vt:lpstr>3. korak: Popuna tabela rutiranja</vt:lpstr>
      <vt:lpstr>3. korak – Popunjavanje routing tabele</vt:lpstr>
      <vt:lpstr>Distance Vector Routing</vt:lpstr>
      <vt:lpstr>Tabela rastojanja</vt:lpstr>
      <vt:lpstr>Terminologija</vt:lpstr>
      <vt:lpstr>Algoritam</vt:lpstr>
      <vt:lpstr>Primer 1</vt:lpstr>
      <vt:lpstr>Primer 2 – Promena težine</vt:lpstr>
      <vt:lpstr>Primer 3 – Sporo uravnotežavanje</vt:lpstr>
      <vt:lpstr>Primer 4</vt:lpstr>
      <vt:lpstr>Rešenje</vt:lpstr>
      <vt:lpstr>Ispitni zadatak</vt:lpstr>
      <vt:lpstr>Rešenje</vt:lpstr>
      <vt:lpstr>Rešenje</vt:lpstr>
      <vt:lpstr>PowerPoint Presentation</vt:lpstr>
      <vt:lpstr>PowerPoint Presentation</vt:lpstr>
      <vt:lpstr>Routing tabela 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Računarske mreže (2OER5O03)  Uvodni čas  Auditivne vežbe</dc:title>
  <dc:creator>Aks</dc:creator>
  <cp:lastModifiedBy>Marija S. Milosevic</cp:lastModifiedBy>
  <cp:revision>145</cp:revision>
  <cp:lastPrinted>2021-01-08T11:40:36Z</cp:lastPrinted>
  <dcterms:modified xsi:type="dcterms:W3CDTF">2022-12-18T08:58:50Z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0x010100AC9219FC63C6BA4389C3F0B403E94FEA</vt:lpwstr>
  </property>
</Properties>
</file>